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9" r:id="rId11"/>
    <p:sldId id="264" r:id="rId12"/>
    <p:sldId id="266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67791" autoAdjust="0"/>
  </p:normalViewPr>
  <p:slideViewPr>
    <p:cSldViewPr snapToGrid="0">
      <p:cViewPr varScale="1">
        <p:scale>
          <a:sx n="53" d="100"/>
          <a:sy n="53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904" y="6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5897FB-8CA2-4438-9CD6-6EDF036EE6C1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1C465B-7B24-4C7B-A28E-D318F91D10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754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465B-7B24-4C7B-A28E-D318F91D10C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2144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15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5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26980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8025"/>
            <a:ext cx="4725987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716620" y="4489387"/>
            <a:ext cx="5732949" cy="425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20" tIns="47460" rIns="94920" bIns="47460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  <p:sp>
        <p:nvSpPr>
          <p:cNvPr id="150" name="Google Shape;150;p5:notes"/>
          <p:cNvSpPr txBox="1">
            <a:spLocks noGrp="1"/>
          </p:cNvSpPr>
          <p:nvPr>
            <p:ph type="sldNum" idx="12"/>
          </p:nvPr>
        </p:nvSpPr>
        <p:spPr>
          <a:xfrm>
            <a:off x="4059182" y="8977133"/>
            <a:ext cx="3105348" cy="47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20" tIns="47460" rIns="94920" bIns="47460" anchor="b" anchorCtr="0">
            <a:noAutofit/>
          </a:bodyPr>
          <a:lstStyle/>
          <a:p>
            <a:fld id="{00000000-1234-1234-1234-123412341234}" type="slidenum">
              <a:rPr lang="en-US"/>
              <a:pPr/>
              <a:t>11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87735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465B-7B24-4C7B-A28E-D318F91D10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490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465B-7B24-4C7B-A28E-D318F91D10C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5184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8025"/>
            <a:ext cx="4725987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716620" y="4489387"/>
            <a:ext cx="5732949" cy="425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20" tIns="47460" rIns="94920" bIns="47460" anchor="t" anchorCtr="0">
            <a:noAutofit/>
          </a:bodyPr>
          <a:lstStyle/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139" name="Google Shape;139;p4:notes"/>
          <p:cNvSpPr txBox="1">
            <a:spLocks noGrp="1"/>
          </p:cNvSpPr>
          <p:nvPr>
            <p:ph type="sldNum" idx="12"/>
          </p:nvPr>
        </p:nvSpPr>
        <p:spPr>
          <a:xfrm>
            <a:off x="4059182" y="8977133"/>
            <a:ext cx="3105348" cy="47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20" tIns="47460" rIns="94920" bIns="47460" anchor="b" anchorCtr="0">
            <a:noAutofit/>
          </a:bodyPr>
          <a:lstStyle/>
          <a:p>
            <a:fld id="{00000000-1234-1234-1234-123412341234}" type="slidenum">
              <a:rPr lang="en-US"/>
              <a:pPr/>
              <a:t>3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4614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8025"/>
            <a:ext cx="4725987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707857" y="4856814"/>
            <a:ext cx="5662858" cy="4728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20" tIns="47460" rIns="94920" bIns="47460" anchor="t" anchorCtr="0">
            <a:noAutofit/>
          </a:bodyPr>
          <a:lstStyle/>
          <a:p>
            <a:endParaRPr dirty="0"/>
          </a:p>
        </p:txBody>
      </p:sp>
      <p:sp>
        <p:nvSpPr>
          <p:cNvPr id="163" name="Google Shape;163;p6:notes"/>
          <p:cNvSpPr txBox="1">
            <a:spLocks noGrp="1"/>
          </p:cNvSpPr>
          <p:nvPr>
            <p:ph type="sldNum" idx="12"/>
          </p:nvPr>
        </p:nvSpPr>
        <p:spPr>
          <a:xfrm>
            <a:off x="4059182" y="8977133"/>
            <a:ext cx="3105348" cy="47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20" tIns="47460" rIns="94920" bIns="47460" anchor="b" anchorCtr="0">
            <a:noAutofit/>
          </a:bodyPr>
          <a:lstStyle/>
          <a:p>
            <a:fld id="{00000000-1234-1234-1234-123412341234}" type="slidenum">
              <a:rPr lang="en-US"/>
              <a:pPr/>
              <a:t>4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98385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8025"/>
            <a:ext cx="4725987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716620" y="4489387"/>
            <a:ext cx="5732949" cy="425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20" tIns="47460" rIns="94920" bIns="47460" anchor="t" anchorCtr="0">
            <a:noAutofit/>
          </a:bodyPr>
          <a:lstStyle/>
          <a:p>
            <a:endParaRPr dirty="0"/>
          </a:p>
        </p:txBody>
      </p:sp>
      <p:sp>
        <p:nvSpPr>
          <p:cNvPr id="174" name="Google Shape;174;p7:notes"/>
          <p:cNvSpPr txBox="1">
            <a:spLocks noGrp="1"/>
          </p:cNvSpPr>
          <p:nvPr>
            <p:ph type="sldNum" idx="12"/>
          </p:nvPr>
        </p:nvSpPr>
        <p:spPr>
          <a:xfrm>
            <a:off x="4059182" y="8977133"/>
            <a:ext cx="3105348" cy="47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20" tIns="47460" rIns="94920" bIns="47460" anchor="b" anchorCtr="0">
            <a:noAutofit/>
          </a:bodyPr>
          <a:lstStyle/>
          <a:p>
            <a:fld id="{00000000-1234-1234-1234-123412341234}" type="slidenum">
              <a:rPr lang="en-US"/>
              <a:pPr/>
              <a:t>5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567308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8025"/>
            <a:ext cx="4725987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716620" y="4489387"/>
            <a:ext cx="5732949" cy="425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20" tIns="47460" rIns="94920" bIns="47460" anchor="t" anchorCtr="0">
            <a:noAutofit/>
          </a:bodyPr>
          <a:lstStyle/>
          <a:p>
            <a:endParaRPr dirty="0"/>
          </a:p>
        </p:txBody>
      </p:sp>
      <p:sp>
        <p:nvSpPr>
          <p:cNvPr id="187" name="Google Shape;187;p8:notes"/>
          <p:cNvSpPr txBox="1">
            <a:spLocks noGrp="1"/>
          </p:cNvSpPr>
          <p:nvPr>
            <p:ph type="sldNum" idx="12"/>
          </p:nvPr>
        </p:nvSpPr>
        <p:spPr>
          <a:xfrm>
            <a:off x="4059182" y="8977133"/>
            <a:ext cx="3105348" cy="47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20" tIns="47460" rIns="94920" bIns="47460" anchor="b" anchorCtr="0">
            <a:noAutofit/>
          </a:bodyPr>
          <a:lstStyle/>
          <a:p>
            <a:fld id="{00000000-1234-1234-1234-123412341234}" type="slidenum">
              <a:rPr lang="en-US"/>
              <a:pPr/>
              <a:t>6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787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8025"/>
            <a:ext cx="4725987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7:notes"/>
          <p:cNvSpPr txBox="1">
            <a:spLocks noGrp="1"/>
          </p:cNvSpPr>
          <p:nvPr>
            <p:ph type="body" idx="1"/>
          </p:nvPr>
        </p:nvSpPr>
        <p:spPr>
          <a:xfrm>
            <a:off x="716620" y="4489387"/>
            <a:ext cx="5732949" cy="425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20" tIns="47460" rIns="94920" bIns="47460" anchor="t" anchorCtr="0">
            <a:noAutofit/>
          </a:bodyPr>
          <a:lstStyle/>
          <a:p>
            <a:endParaRPr dirty="0"/>
          </a:p>
        </p:txBody>
      </p:sp>
      <p:sp>
        <p:nvSpPr>
          <p:cNvPr id="302" name="Google Shape;302;p17:notes"/>
          <p:cNvSpPr txBox="1">
            <a:spLocks noGrp="1"/>
          </p:cNvSpPr>
          <p:nvPr>
            <p:ph type="sldNum" idx="12"/>
          </p:nvPr>
        </p:nvSpPr>
        <p:spPr>
          <a:xfrm>
            <a:off x="4059182" y="8977133"/>
            <a:ext cx="3105348" cy="47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20" tIns="47460" rIns="94920" bIns="47460" anchor="b" anchorCtr="0">
            <a:noAutofit/>
          </a:bodyPr>
          <a:lstStyle/>
          <a:p>
            <a:fld id="{00000000-1234-1234-1234-123412341234}" type="slidenum">
              <a:rPr lang="en-US"/>
              <a:pPr/>
              <a:t>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88840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 smtClean="0"/>
          </a:p>
        </p:txBody>
      </p:sp>
      <p:sp>
        <p:nvSpPr>
          <p:cNvPr id="224" name="Google Shape;224;p10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90229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/>
            <a:endParaRPr lang="en-US" dirty="0"/>
          </a:p>
        </p:txBody>
      </p:sp>
      <p:sp>
        <p:nvSpPr>
          <p:cNvPr id="224" name="Google Shape;224;p10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4619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F4C5-58D5-4113-8FD5-52732CD3EA87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D8CC-D6AF-4314-A408-29987C8F3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927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F4C5-58D5-4113-8FD5-52732CD3EA87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D8CC-D6AF-4314-A408-29987C8F3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842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F4C5-58D5-4113-8FD5-52732CD3EA87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D8CC-D6AF-4314-A408-29987C8F3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268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F4C5-58D5-4113-8FD5-52732CD3EA87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D8CC-D6AF-4314-A408-29987C8F3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953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F4C5-58D5-4113-8FD5-52732CD3EA87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D8CC-D6AF-4314-A408-29987C8F3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178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F4C5-58D5-4113-8FD5-52732CD3EA87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D8CC-D6AF-4314-A408-29987C8F3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510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F4C5-58D5-4113-8FD5-52732CD3EA87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D8CC-D6AF-4314-A408-29987C8F3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015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F4C5-58D5-4113-8FD5-52732CD3EA87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D8CC-D6AF-4314-A408-29987C8F3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191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F4C5-58D5-4113-8FD5-52732CD3EA87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D8CC-D6AF-4314-A408-29987C8F3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167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F4C5-58D5-4113-8FD5-52732CD3EA87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D8CC-D6AF-4314-A408-29987C8F3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080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F4C5-58D5-4113-8FD5-52732CD3EA87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D8CC-D6AF-4314-A408-29987C8F3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793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7F4C5-58D5-4113-8FD5-52732CD3EA87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1D8CC-D6AF-4314-A408-29987C8F3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815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hyperlink" Target="mailto:svroom@njit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jit.edu/tab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4" y="1956391"/>
            <a:ext cx="9016411" cy="4835108"/>
          </a:xfrm>
          <a:prstGeom prst="rect">
            <a:avLst/>
          </a:prstGeom>
          <a:effectLst>
            <a:softEdge rad="368300"/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794" y="70884"/>
            <a:ext cx="9016411" cy="1885507"/>
          </a:xfrm>
          <a:solidFill>
            <a:srgbClr val="FF0000"/>
          </a:solidFill>
          <a:ln w="2222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New Jersey Institute of Technology</a:t>
            </a:r>
            <a:br>
              <a:rPr lang="en-US" sz="28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 Technical Assistance to </a:t>
            </a:r>
            <a:br>
              <a:rPr lang="en-US" sz="28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Brownfield Communities Program</a:t>
            </a:r>
            <a:br>
              <a:rPr lang="en-US" sz="28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(NJIT TAB)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7880" y="1956391"/>
            <a:ext cx="288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Sean Vroom</a:t>
            </a:r>
          </a:p>
          <a:p>
            <a:pPr algn="ctr"/>
            <a:r>
              <a:rPr lang="en-US" sz="1600" dirty="0" smtClean="0"/>
              <a:t>July 16, 2019</a:t>
            </a:r>
            <a:endParaRPr lang="en-US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223" y="5967243"/>
            <a:ext cx="1633729" cy="655132"/>
          </a:xfrm>
          <a:prstGeom prst="rect">
            <a:avLst/>
          </a:prstGeom>
          <a:noFill/>
          <a:ln w="349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397" y="2908068"/>
            <a:ext cx="2438400" cy="18288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6" y="2908068"/>
            <a:ext cx="2438400" cy="18288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317690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0"/>
          <p:cNvSpPr txBox="1"/>
          <p:nvPr/>
        </p:nvSpPr>
        <p:spPr>
          <a:xfrm>
            <a:off x="335933" y="1029870"/>
            <a:ext cx="42360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Technical Document Review and Interpretation</a:t>
            </a:r>
          </a:p>
        </p:txBody>
      </p:sp>
      <p:sp>
        <p:nvSpPr>
          <p:cNvPr id="285" name="Google Shape;285;p30"/>
          <p:cNvSpPr/>
          <p:nvPr/>
        </p:nvSpPr>
        <p:spPr>
          <a:xfrm>
            <a:off x="152400" y="4838595"/>
            <a:ext cx="8839199" cy="37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90904"/>
            <a:ext cx="3422566" cy="319354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39445" y="70477"/>
            <a:ext cx="8902995" cy="58193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Technical 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Assistance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510" y="6059424"/>
            <a:ext cx="1282237" cy="514182"/>
          </a:xfrm>
          <a:prstGeom prst="rect">
            <a:avLst/>
          </a:prstGeom>
          <a:noFill/>
          <a:ln w="349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Google Shape;284;p30"/>
          <p:cNvSpPr txBox="1"/>
          <p:nvPr/>
        </p:nvSpPr>
        <p:spPr>
          <a:xfrm>
            <a:off x="335933" y="2023179"/>
            <a:ext cx="42360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Brownfields Grant Critiques</a:t>
            </a:r>
          </a:p>
        </p:txBody>
      </p:sp>
      <p:sp>
        <p:nvSpPr>
          <p:cNvPr id="13" name="Google Shape;284;p30"/>
          <p:cNvSpPr txBox="1"/>
          <p:nvPr/>
        </p:nvSpPr>
        <p:spPr>
          <a:xfrm>
            <a:off x="335933" y="2644099"/>
            <a:ext cx="4236066" cy="82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Brownfield Redevelopment Roadmap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747" y="4151098"/>
            <a:ext cx="3087360" cy="161571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994210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722" y="472410"/>
            <a:ext cx="3693264" cy="46165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75" y="4685418"/>
            <a:ext cx="2934454" cy="16251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231" y="669062"/>
            <a:ext cx="2062097" cy="1277053"/>
          </a:xfrm>
          <a:prstGeom prst="rect">
            <a:avLst/>
          </a:prstGeom>
        </p:spPr>
      </p:pic>
      <p:sp>
        <p:nvSpPr>
          <p:cNvPr id="3" name="AutoShape 4" descr="Image result for choctaw tribe symb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university of south florida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0502" y="83574"/>
            <a:ext cx="8902995" cy="58193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Can Receive NJIT TAB  Assistance?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223" y="6187248"/>
            <a:ext cx="1085089" cy="435125"/>
          </a:xfrm>
          <a:prstGeom prst="rect">
            <a:avLst/>
          </a:prstGeom>
          <a:noFill/>
          <a:ln w="349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484" y="837338"/>
            <a:ext cx="2171551" cy="916123"/>
          </a:xfrm>
          <a:prstGeom prst="rect">
            <a:avLst/>
          </a:prstGeom>
        </p:spPr>
      </p:pic>
      <p:sp>
        <p:nvSpPr>
          <p:cNvPr id="7" name="AutoShape 2" descr="Image result for city of norfolk"/>
          <p:cNvSpPr>
            <a:spLocks noChangeAspect="1" noChangeArrowheads="1"/>
          </p:cNvSpPr>
          <p:nvPr/>
        </p:nvSpPr>
        <p:spPr bwMode="auto">
          <a:xfrm>
            <a:off x="155575" y="-914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city of norfolk"/>
          <p:cNvSpPr>
            <a:spLocks noChangeAspect="1" noChangeArrowheads="1"/>
          </p:cNvSpPr>
          <p:nvPr/>
        </p:nvSpPr>
        <p:spPr bwMode="auto">
          <a:xfrm>
            <a:off x="307975" y="-762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Image result for city of norfolk"/>
          <p:cNvSpPr>
            <a:spLocks noChangeAspect="1" noChangeArrowheads="1"/>
          </p:cNvSpPr>
          <p:nvPr/>
        </p:nvSpPr>
        <p:spPr bwMode="auto">
          <a:xfrm>
            <a:off x="460375" y="-6096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59719" y="1949672"/>
            <a:ext cx="1027081" cy="10166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42035" y="1769949"/>
            <a:ext cx="1651485" cy="14033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001" y="1937846"/>
            <a:ext cx="1328781" cy="13287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46275" y="3166288"/>
            <a:ext cx="1452691" cy="13937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420" y="3238184"/>
            <a:ext cx="1986568" cy="13260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13386" y="3623074"/>
            <a:ext cx="2312797" cy="899673"/>
          </a:xfrm>
          <a:prstGeom prst="rect">
            <a:avLst/>
          </a:prstGeom>
        </p:spPr>
      </p:pic>
      <p:pic>
        <p:nvPicPr>
          <p:cNvPr id="24" name="Picture 23" descr="11_Picture2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90489" y="4990139"/>
            <a:ext cx="3732245" cy="1001486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53035" y="3173509"/>
            <a:ext cx="28184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Government Entities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Local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State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Regional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Tribal</a:t>
            </a:r>
          </a:p>
          <a:p>
            <a:r>
              <a:rPr lang="en-US" sz="2400" b="1" dirty="0" smtClean="0"/>
              <a:t>Non-Profits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722979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0502" y="83574"/>
            <a:ext cx="8902995" cy="58193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Get Assistance?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1813" y="1653568"/>
            <a:ext cx="3863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</a:rPr>
              <a:t>Hotline 973-642-4165</a:t>
            </a:r>
            <a:endParaRPr lang="en-US" sz="3200" b="1" u="sng" dirty="0">
              <a:solidFill>
                <a:srgbClr val="C00000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843" y="1310612"/>
            <a:ext cx="1633570" cy="108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69902" y="2392852"/>
            <a:ext cx="2385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tab@njit.edu</a:t>
            </a:r>
          </a:p>
        </p:txBody>
      </p:sp>
      <p:sp>
        <p:nvSpPr>
          <p:cNvPr id="8" name="Rectangle 7"/>
          <p:cNvSpPr/>
          <p:nvPr/>
        </p:nvSpPr>
        <p:spPr>
          <a:xfrm>
            <a:off x="1559314" y="1653568"/>
            <a:ext cx="10983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CALL: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559314" y="2377954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Email: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1559314" y="3844180"/>
            <a:ext cx="5438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a typeface="Calibri" panose="020F0502020204030204" pitchFamily="34" charset="0"/>
              </a:rPr>
              <a:t>Sean </a:t>
            </a:r>
            <a:r>
              <a:rPr lang="en-US" sz="2400" b="1" dirty="0" smtClean="0">
                <a:ea typeface="Calibri" panose="020F0502020204030204" pitchFamily="34" charset="0"/>
              </a:rPr>
              <a:t>Vroom</a:t>
            </a:r>
            <a:r>
              <a:rPr lang="en-US" sz="2400" dirty="0" smtClean="0">
                <a:ea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Calibri" panose="020F0502020204030204" pitchFamily="34" charset="0"/>
              </a:rPr>
              <a:t>973 596-6415; </a:t>
            </a:r>
            <a:r>
              <a:rPr lang="en-US" sz="2400" i="1" u="sng" dirty="0" smtClean="0">
                <a:solidFill>
                  <a:srgbClr val="0563C1"/>
                </a:solidFill>
                <a:ea typeface="Calibri" panose="020F0502020204030204" pitchFamily="34" charset="0"/>
                <a:hlinkClick r:id="rId4"/>
              </a:rPr>
              <a:t>svroom@njit.edu</a:t>
            </a:r>
            <a:endParaRPr lang="en-US" sz="24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223" y="5949696"/>
            <a:ext cx="1677486" cy="672678"/>
          </a:xfrm>
          <a:prstGeom prst="rect">
            <a:avLst/>
          </a:prstGeom>
          <a:noFill/>
          <a:ln w="349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7734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13" y="131210"/>
            <a:ext cx="8902995" cy="535097"/>
          </a:xfr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TAB?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6447" y="911225"/>
            <a:ext cx="8669079" cy="5771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technical assistance program, funded through a cooperative agreement with the </a:t>
            </a:r>
            <a:r>
              <a:rPr lang="en-US" dirty="0" smtClean="0"/>
              <a:t>USEPA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serve </a:t>
            </a:r>
            <a:r>
              <a:rPr lang="en-US" dirty="0"/>
              <a:t>as </a:t>
            </a:r>
            <a:r>
              <a:rPr lang="en-US" dirty="0" smtClean="0"/>
              <a:t>independent resource </a:t>
            </a:r>
            <a:r>
              <a:rPr lang="en-US" dirty="0"/>
              <a:t>to: state, regional, county, </a:t>
            </a:r>
            <a:r>
              <a:rPr lang="en-US" dirty="0" smtClean="0"/>
              <a:t>tribal, </a:t>
            </a:r>
            <a:r>
              <a:rPr lang="en-US" dirty="0"/>
              <a:t>and local governments; </a:t>
            </a:r>
            <a:r>
              <a:rPr lang="en-US" dirty="0" smtClean="0"/>
              <a:t>and </a:t>
            </a:r>
            <a:r>
              <a:rPr lang="en-US" dirty="0"/>
              <a:t>nonprofits attempting to cleanup and reclaim </a:t>
            </a:r>
            <a:r>
              <a:rPr lang="en-US" dirty="0" smtClean="0"/>
              <a:t>brownfields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Regions 1, 3, and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Assistance is </a:t>
            </a:r>
            <a:r>
              <a:rPr lang="en-US" b="1" dirty="0" smtClean="0"/>
              <a:t>FREE</a:t>
            </a:r>
            <a:r>
              <a:rPr lang="en-US" dirty="0" smtClean="0"/>
              <a:t> of charge!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4211" y="3621452"/>
            <a:ext cx="2414568" cy="3176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1853" y="3873729"/>
            <a:ext cx="1216364" cy="93293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223" y="6104238"/>
            <a:ext cx="1292098" cy="518136"/>
          </a:xfrm>
          <a:prstGeom prst="rect">
            <a:avLst/>
          </a:prstGeom>
          <a:noFill/>
          <a:ln w="349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99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161492" y="826302"/>
            <a:ext cx="4806835" cy="3543497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  <a:softEdge rad="63500"/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3413" y="131210"/>
            <a:ext cx="8902995" cy="535097"/>
          </a:xfr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the NJIT TAB Team?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169;p21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4808307" y="3356163"/>
            <a:ext cx="3749722" cy="2770316"/>
          </a:xfrm>
          <a:prstGeom prst="rect">
            <a:avLst/>
          </a:prstGeom>
          <a:noFill/>
          <a:ln w="412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softEdge rad="63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84" y="3842536"/>
            <a:ext cx="2356081" cy="2172984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softEdge rad="63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223" y="6153026"/>
            <a:ext cx="1170433" cy="469348"/>
          </a:xfrm>
          <a:prstGeom prst="rect">
            <a:avLst/>
          </a:prstGeom>
          <a:noFill/>
          <a:ln w="349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5313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/>
        </p:nvSpPr>
        <p:spPr>
          <a:xfrm>
            <a:off x="152402" y="861238"/>
            <a:ext cx="883919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NJIT TAB provides assistance throughout the </a:t>
            </a:r>
            <a:r>
              <a:rPr lang="en-US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entire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brownfields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redevelopment process.</a:t>
            </a:r>
            <a:endParaRPr sz="2400" b="1" i="1" dirty="0">
              <a:solidFill>
                <a:srgbClr val="2929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3413" y="131210"/>
            <a:ext cx="8902995" cy="618803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NJIT TAB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223" y="6079524"/>
            <a:ext cx="1353728" cy="542850"/>
          </a:xfrm>
          <a:prstGeom prst="rect">
            <a:avLst/>
          </a:prstGeom>
          <a:noFill/>
          <a:ln w="349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 descr="P4_Pictur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50357" y="1511270"/>
            <a:ext cx="3633216" cy="2365248"/>
          </a:xfrm>
          <a:prstGeom prst="rect">
            <a:avLst/>
          </a:prstGeom>
        </p:spPr>
      </p:pic>
      <p:pic>
        <p:nvPicPr>
          <p:cNvPr id="11" name="Picture 10" descr="P4_Pictur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7856" y="4222376"/>
            <a:ext cx="3642360" cy="228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2728" y="2169458"/>
            <a:ext cx="446442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Assistance is provided through…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Resource Center 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Educational Forums 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Direct Technical Assistance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44802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/>
          <p:nvPr/>
        </p:nvSpPr>
        <p:spPr>
          <a:xfrm>
            <a:off x="161925" y="1051947"/>
            <a:ext cx="455294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www.njit.edu/tab</a:t>
            </a:r>
            <a:endParaRPr lang="en-US" sz="2400" b="1" u="sng" dirty="0" smtClean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161924" y="1633591"/>
            <a:ext cx="4912099" cy="4342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8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Resources and Tools:</a:t>
            </a:r>
          </a:p>
          <a:p>
            <a:pPr lvl="1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Info </a:t>
            </a: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on managing a </a:t>
            </a:r>
            <a:r>
              <a:rPr lang="en-US" sz="20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brownfields</a:t>
            </a: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project </a:t>
            </a:r>
          </a:p>
          <a:p>
            <a:pPr lvl="1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news </a:t>
            </a: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and upcoming events</a:t>
            </a:r>
          </a:p>
          <a:p>
            <a:pPr lvl="1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Federal </a:t>
            </a: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and state funding sources</a:t>
            </a:r>
          </a:p>
          <a:p>
            <a:pPr lvl="1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key </a:t>
            </a: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state and EPA contacts</a:t>
            </a:r>
          </a:p>
          <a:p>
            <a:pPr lvl="1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previously </a:t>
            </a: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recorded webinars</a:t>
            </a:r>
          </a:p>
          <a:p>
            <a:pPr lvl="1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</a:t>
            </a: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uite </a:t>
            </a: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of tools</a:t>
            </a:r>
          </a:p>
          <a:p>
            <a:pPr lvl="1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downloads </a:t>
            </a: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of workshop and seminar presentations</a:t>
            </a:r>
          </a:p>
          <a:p>
            <a:pPr lvl="1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sample RFPs</a:t>
            </a:r>
          </a:p>
          <a:p>
            <a:pPr lvl="1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how-to videos</a:t>
            </a:r>
            <a:endParaRPr sz="2000" b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9676" y="1277844"/>
            <a:ext cx="4009383" cy="4167459"/>
          </a:xfrm>
          <a:prstGeom prst="rect">
            <a:avLst/>
          </a:prstGeom>
          <a:ln w="28575">
            <a:solidFill>
              <a:schemeClr val="dk1"/>
            </a:solidFill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13413" y="131210"/>
            <a:ext cx="8902995" cy="618803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Center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03" y="5445303"/>
            <a:ext cx="910922" cy="598512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223" y="6153026"/>
            <a:ext cx="1170433" cy="469348"/>
          </a:xfrm>
          <a:prstGeom prst="rect">
            <a:avLst/>
          </a:prstGeom>
          <a:noFill/>
          <a:ln w="349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09057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3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245744" y="3345241"/>
            <a:ext cx="3564772" cy="28956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softEdge rad="63500"/>
          </a:effectLst>
        </p:spPr>
      </p:pic>
      <p:pic>
        <p:nvPicPr>
          <p:cNvPr id="193" name="Google Shape;193;p2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6908690" y="796753"/>
            <a:ext cx="1901826" cy="2368894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softEdge rad="63500"/>
          </a:effectLst>
        </p:spPr>
      </p:pic>
      <p:sp>
        <p:nvSpPr>
          <p:cNvPr id="195" name="Google Shape;195;p23"/>
          <p:cNvSpPr/>
          <p:nvPr/>
        </p:nvSpPr>
        <p:spPr>
          <a:xfrm>
            <a:off x="152400" y="1143000"/>
            <a:ext cx="6172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Conferences: 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pre-conference workshops, learning labs, panel sessions, office hours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152400" y="1981200"/>
            <a:ext cx="6324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Workshops: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2 to 4 hour interactive sessions on brownfield related topics</a:t>
            </a:r>
            <a:endParaRPr/>
          </a:p>
        </p:txBody>
      </p:sp>
      <p:sp>
        <p:nvSpPr>
          <p:cNvPr id="197" name="Google Shape;197;p23"/>
          <p:cNvSpPr/>
          <p:nvPr/>
        </p:nvSpPr>
        <p:spPr>
          <a:xfrm>
            <a:off x="152400" y="2846458"/>
            <a:ext cx="4876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Seminars: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deeper dive into specific brownfield related topics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3"/>
          <p:cNvSpPr/>
          <p:nvPr/>
        </p:nvSpPr>
        <p:spPr>
          <a:xfrm>
            <a:off x="91924" y="4953000"/>
            <a:ext cx="4724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Webinars: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range from introducing the TAB program to specific brownfield topics </a:t>
            </a:r>
            <a:endParaRPr/>
          </a:p>
        </p:txBody>
      </p:sp>
      <p:sp>
        <p:nvSpPr>
          <p:cNvPr id="199" name="Google Shape;199;p23"/>
          <p:cNvSpPr/>
          <p:nvPr/>
        </p:nvSpPr>
        <p:spPr>
          <a:xfrm>
            <a:off x="152400" y="3733800"/>
            <a:ext cx="4572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Brownfield Boot Camps: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intensive, deep dive into specific brownfield related topics</a:t>
            </a:r>
            <a:endParaRPr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3413" y="79237"/>
            <a:ext cx="8902995" cy="62290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Forums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223" y="6079524"/>
            <a:ext cx="1353728" cy="542850"/>
          </a:xfrm>
          <a:prstGeom prst="rect">
            <a:avLst/>
          </a:prstGeom>
          <a:noFill/>
          <a:ln w="349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81658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2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173060" y="717487"/>
            <a:ext cx="1352953" cy="1463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5" name="Google Shape;315;p32"/>
          <p:cNvSpPr txBox="1"/>
          <p:nvPr/>
        </p:nvSpPr>
        <p:spPr>
          <a:xfrm>
            <a:off x="2152006" y="4855406"/>
            <a:ext cx="1307592" cy="704088"/>
          </a:xfrm>
          <a:prstGeom prst="rect">
            <a:avLst/>
          </a:prstGeom>
          <a:noFill/>
          <a:ln w="28575" cap="flat" cmpd="sng">
            <a:solidFill>
              <a:srgbClr val="CC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SOW for Phase I/II Assessments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2"/>
          <p:cNvSpPr txBox="1"/>
          <p:nvPr/>
        </p:nvSpPr>
        <p:spPr>
          <a:xfrm>
            <a:off x="416145" y="3929210"/>
            <a:ext cx="1307592" cy="704088"/>
          </a:xfrm>
          <a:prstGeom prst="rect">
            <a:avLst/>
          </a:prstGeom>
          <a:noFill/>
          <a:ln w="28575" cap="flat" cmpd="sng">
            <a:solidFill>
              <a:srgbClr val="33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Identification of funding opportunities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2"/>
          <p:cNvSpPr/>
          <p:nvPr/>
        </p:nvSpPr>
        <p:spPr>
          <a:xfrm>
            <a:off x="5643190" y="3938129"/>
            <a:ext cx="1307592" cy="704088"/>
          </a:xfrm>
          <a:prstGeom prst="rect">
            <a:avLst/>
          </a:prstGeom>
          <a:noFill/>
          <a:ln w="2857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Evaluate Proposed Remedies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30" name="Google Shape;330;p32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8" y="706065"/>
            <a:ext cx="1941507" cy="1486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2" name="Google Shape;332;p32"/>
          <p:cNvPicPr preferRelativeResize="0"/>
          <p:nvPr/>
        </p:nvPicPr>
        <p:blipFill rotWithShape="1">
          <a:blip r:embed="rId5" cstate="print">
            <a:alphaModFix/>
          </a:blip>
          <a:srcRect l="8261" t="18872"/>
          <a:stretch/>
        </p:blipFill>
        <p:spPr>
          <a:xfrm>
            <a:off x="7625465" y="705862"/>
            <a:ext cx="1314223" cy="1463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3" name="Google Shape;333;p32" descr="C:\Users\limbrick\AppData\Local\Microsoft\Windows\Temporary Internet Files\Content.Outlook\XFH0LAXB\IMG_1550.JPG"/>
          <p:cNvPicPr preferRelativeResize="0"/>
          <p:nvPr/>
        </p:nvPicPr>
        <p:blipFill rotWithShape="1">
          <a:blip r:embed="rId6" cstate="print">
            <a:alphaModFix/>
          </a:blip>
          <a:srcRect l="21672" t="18393" r="23344" b="18997"/>
          <a:stretch/>
        </p:blipFill>
        <p:spPr>
          <a:xfrm>
            <a:off x="4450738" y="694338"/>
            <a:ext cx="1627283" cy="1474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4" name="Google Shape;334;p32"/>
          <p:cNvSpPr txBox="1"/>
          <p:nvPr/>
        </p:nvSpPr>
        <p:spPr>
          <a:xfrm>
            <a:off x="3886446" y="4855406"/>
            <a:ext cx="1307592" cy="704088"/>
          </a:xfrm>
          <a:prstGeom prst="rect">
            <a:avLst/>
          </a:prstGeom>
          <a:noFill/>
          <a:ln w="28575" cap="flat" cmpd="sng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Visioning and Community Engagement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328;p32"/>
          <p:cNvSpPr/>
          <p:nvPr/>
        </p:nvSpPr>
        <p:spPr>
          <a:xfrm>
            <a:off x="3886449" y="3938129"/>
            <a:ext cx="1307592" cy="704088"/>
          </a:xfrm>
          <a:prstGeom prst="rect">
            <a:avLst/>
          </a:prstGeom>
          <a:noFill/>
          <a:ln w="2857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Prioritizing Brownfield Sites</a:t>
            </a:r>
            <a:endParaRPr dirty="0"/>
          </a:p>
        </p:txBody>
      </p:sp>
      <p:sp>
        <p:nvSpPr>
          <p:cNvPr id="36" name="Google Shape;315;p32"/>
          <p:cNvSpPr txBox="1"/>
          <p:nvPr/>
        </p:nvSpPr>
        <p:spPr>
          <a:xfrm>
            <a:off x="2153464" y="3932650"/>
            <a:ext cx="1307592" cy="704088"/>
          </a:xfrm>
          <a:prstGeom prst="rect">
            <a:avLst/>
          </a:prstGeom>
          <a:noFill/>
          <a:ln w="28575" cap="flat" cmpd="sng">
            <a:solidFill>
              <a:srgbClr val="CC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Contractor Procurement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15;p32"/>
          <p:cNvSpPr txBox="1"/>
          <p:nvPr/>
        </p:nvSpPr>
        <p:spPr>
          <a:xfrm>
            <a:off x="7273616" y="3924357"/>
            <a:ext cx="1307592" cy="740488"/>
          </a:xfrm>
          <a:prstGeom prst="rect">
            <a:avLst/>
          </a:prstGeom>
          <a:noFill/>
          <a:ln w="28575" cap="flat" cmpd="sng">
            <a:solidFill>
              <a:srgbClr val="CC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Integrated Remediation and Redevelopment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28;p32"/>
          <p:cNvSpPr/>
          <p:nvPr/>
        </p:nvSpPr>
        <p:spPr>
          <a:xfrm>
            <a:off x="5643190" y="4848730"/>
            <a:ext cx="1307592" cy="704088"/>
          </a:xfrm>
          <a:prstGeom prst="rect">
            <a:avLst/>
          </a:prstGeom>
          <a:noFill/>
          <a:ln w="2857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Explain Cleanup Technologies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Google Shape;328;p32"/>
          <p:cNvSpPr/>
          <p:nvPr/>
        </p:nvSpPr>
        <p:spPr>
          <a:xfrm>
            <a:off x="432912" y="4855406"/>
            <a:ext cx="1307592" cy="704088"/>
          </a:xfrm>
          <a:prstGeom prst="rect">
            <a:avLst/>
          </a:prstGeom>
          <a:noFill/>
          <a:ln w="2857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EPA Brownfield Grant Reviews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8" name="Google Shape;328;p32"/>
          <p:cNvSpPr/>
          <p:nvPr/>
        </p:nvSpPr>
        <p:spPr>
          <a:xfrm>
            <a:off x="7280763" y="4848730"/>
            <a:ext cx="1307592" cy="704088"/>
          </a:xfrm>
          <a:prstGeom prst="rect">
            <a:avLst/>
          </a:prstGeom>
          <a:noFill/>
          <a:ln w="2857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Attracting Development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Google Shape;213;p24"/>
          <p:cNvSpPr/>
          <p:nvPr/>
        </p:nvSpPr>
        <p:spPr>
          <a:xfrm>
            <a:off x="93606" y="5286066"/>
            <a:ext cx="876300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community is different and every community’s needs are different.</a:t>
            </a:r>
            <a:endParaRPr dirty="0"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215;p24"/>
          <p:cNvSpPr txBox="1"/>
          <p:nvPr/>
        </p:nvSpPr>
        <p:spPr>
          <a:xfrm>
            <a:off x="2455893" y="2203349"/>
            <a:ext cx="37264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Brownfields Redevelopment Spectrum</a:t>
            </a:r>
            <a:endParaRPr sz="1800" i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214;p24"/>
          <p:cNvSpPr/>
          <p:nvPr/>
        </p:nvSpPr>
        <p:spPr>
          <a:xfrm>
            <a:off x="195992" y="6014692"/>
            <a:ext cx="874369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 type and depth of assistance </a:t>
            </a:r>
            <a:r>
              <a:rPr lang="en-US" sz="2000" b="1" i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NJIT</a:t>
            </a:r>
            <a:r>
              <a:rPr lang="en-US" sz="2000" b="1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TAB provides is tailored to the needs of the community – from a quick call to more involvement.</a:t>
            </a:r>
            <a:endParaRPr sz="2000" i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139445" y="70477"/>
            <a:ext cx="8902995" cy="58193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echnical Assistance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37" y="713999"/>
            <a:ext cx="2170863" cy="1421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2" name="Right Arrow Callout 41"/>
          <p:cNvSpPr/>
          <p:nvPr/>
        </p:nvSpPr>
        <p:spPr>
          <a:xfrm>
            <a:off x="416145" y="2710348"/>
            <a:ext cx="1720504" cy="1066800"/>
          </a:xfrm>
          <a:prstGeom prst="rightArrowCallo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32912" y="2790228"/>
            <a:ext cx="9905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1000" dirty="0">
              <a:latin typeface="+mj-lt"/>
              <a:cs typeface="Arial" panose="020B0604020202020204" pitchFamily="34" charset="0"/>
            </a:endParaRPr>
          </a:p>
          <a:p>
            <a:pPr lvl="0"/>
            <a:r>
              <a:rPr lang="en-US" sz="1400" b="1" dirty="0" smtClean="0">
                <a:latin typeface="+mj-lt"/>
                <a:cs typeface="Arial" panose="020B0604020202020204" pitchFamily="34" charset="0"/>
              </a:rPr>
              <a:t>Site Funding</a:t>
            </a:r>
          </a:p>
        </p:txBody>
      </p:sp>
      <p:sp>
        <p:nvSpPr>
          <p:cNvPr id="45" name="Right Arrow Callout 44"/>
          <p:cNvSpPr/>
          <p:nvPr/>
        </p:nvSpPr>
        <p:spPr>
          <a:xfrm>
            <a:off x="2136649" y="2737056"/>
            <a:ext cx="1749797" cy="1065540"/>
          </a:xfrm>
          <a:prstGeom prst="rightArrowCallo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163729" y="2967141"/>
            <a:ext cx="1115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>
                <a:latin typeface="+mj-lt"/>
                <a:cs typeface="Arial" panose="020B0604020202020204" pitchFamily="34" charset="0"/>
              </a:rPr>
              <a:t>Site Identification</a:t>
            </a:r>
          </a:p>
        </p:txBody>
      </p:sp>
      <p:sp>
        <p:nvSpPr>
          <p:cNvPr id="47" name="Right Arrow Callout 46"/>
          <p:cNvSpPr/>
          <p:nvPr/>
        </p:nvSpPr>
        <p:spPr>
          <a:xfrm>
            <a:off x="3886448" y="2737056"/>
            <a:ext cx="1754145" cy="1065540"/>
          </a:xfrm>
          <a:prstGeom prst="rightArrowCallo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Callout 48"/>
          <p:cNvSpPr/>
          <p:nvPr/>
        </p:nvSpPr>
        <p:spPr>
          <a:xfrm>
            <a:off x="5640594" y="2737056"/>
            <a:ext cx="1625787" cy="1065540"/>
          </a:xfrm>
          <a:prstGeom prst="rightArrowCallo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886448" y="2968400"/>
            <a:ext cx="1099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 smtClean="0">
                <a:latin typeface="+mj-lt"/>
                <a:cs typeface="Arial" panose="020B0604020202020204" pitchFamily="34" charset="0"/>
              </a:rPr>
              <a:t>Site</a:t>
            </a:r>
          </a:p>
          <a:p>
            <a:pPr lvl="0"/>
            <a:r>
              <a:rPr lang="en-US" sz="1400" b="1" dirty="0" smtClean="0">
                <a:latin typeface="+mj-lt"/>
                <a:cs typeface="Arial" panose="020B0604020202020204" pitchFamily="34" charset="0"/>
              </a:rPr>
              <a:t>Investigation</a:t>
            </a:r>
            <a:endParaRPr lang="en-US" sz="1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42951" y="2954279"/>
            <a:ext cx="1078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Site</a:t>
            </a:r>
          </a:p>
          <a:p>
            <a:r>
              <a:rPr lang="en-US" sz="1400" b="1" dirty="0" smtClean="0">
                <a:latin typeface="+mj-lt"/>
              </a:rPr>
              <a:t>Remediation</a:t>
            </a:r>
            <a:endParaRPr lang="en-US" sz="1400" b="1" dirty="0">
              <a:latin typeface="+mj-lt"/>
            </a:endParaRPr>
          </a:p>
        </p:txBody>
      </p:sp>
      <p:sp>
        <p:nvSpPr>
          <p:cNvPr id="52" name="Right Arrow Callout 51"/>
          <p:cNvSpPr/>
          <p:nvPr/>
        </p:nvSpPr>
        <p:spPr>
          <a:xfrm>
            <a:off x="7266380" y="2710502"/>
            <a:ext cx="1590225" cy="1065540"/>
          </a:xfrm>
          <a:prstGeom prst="rightArrowCallo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251432" y="2954279"/>
            <a:ext cx="1295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Site </a:t>
            </a:r>
          </a:p>
          <a:p>
            <a:r>
              <a:rPr lang="en-US" sz="1400" b="1" dirty="0" smtClean="0">
                <a:latin typeface="+mj-lt"/>
              </a:rPr>
              <a:t>Redevelopment</a:t>
            </a:r>
            <a:endParaRPr lang="en-US" sz="14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009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 txBox="1"/>
          <p:nvPr/>
        </p:nvSpPr>
        <p:spPr>
          <a:xfrm>
            <a:off x="4761630" y="1280885"/>
            <a:ext cx="4382370" cy="57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Community Engagement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18" y="3717752"/>
            <a:ext cx="3898007" cy="236499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39445" y="70477"/>
            <a:ext cx="8902995" cy="58193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Technical 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Assistance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274" y="6082748"/>
            <a:ext cx="1069411" cy="428838"/>
          </a:xfrm>
          <a:prstGeom prst="rect">
            <a:avLst/>
          </a:prstGeom>
          <a:noFill/>
          <a:ln w="349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53" y="1351818"/>
            <a:ext cx="4086385" cy="376882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5217459" y="2169459"/>
            <a:ext cx="3227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Visioning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Assets and Needs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Environmental Justice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9730545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 txBox="1"/>
          <p:nvPr/>
        </p:nvSpPr>
        <p:spPr>
          <a:xfrm>
            <a:off x="4590942" y="992084"/>
            <a:ext cx="4437888" cy="44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Brownfields Prioritization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830" y="1341120"/>
            <a:ext cx="4062112" cy="408432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223" y="6193536"/>
            <a:ext cx="1069411" cy="428838"/>
          </a:xfrm>
          <a:prstGeom prst="rect">
            <a:avLst/>
          </a:prstGeom>
          <a:noFill/>
          <a:ln w="349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998748" y="1781218"/>
            <a:ext cx="3706368" cy="328350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Prioritization Criteria Development </a:t>
            </a:r>
            <a:r>
              <a:rPr lang="en-US" sz="2000" dirty="0" smtClean="0"/>
              <a:t>(zoning, access, plan consistency, size, etc.)</a:t>
            </a:r>
          </a:p>
          <a:p>
            <a:r>
              <a:rPr lang="en-US" dirty="0" smtClean="0"/>
              <a:t>Prioritization Criteria Application</a:t>
            </a:r>
          </a:p>
          <a:p>
            <a:r>
              <a:rPr lang="en-US" dirty="0" smtClean="0"/>
              <a:t>Site Ranking</a:t>
            </a:r>
          </a:p>
          <a:p>
            <a:r>
              <a:rPr lang="en-US" dirty="0" smtClean="0"/>
              <a:t>Identification of </a:t>
            </a:r>
            <a:r>
              <a:rPr lang="en-US" dirty="0"/>
              <a:t>P</a:t>
            </a:r>
            <a:r>
              <a:rPr lang="en-US" dirty="0" smtClean="0"/>
              <a:t>otential </a:t>
            </a:r>
            <a:r>
              <a:rPr lang="en-US" dirty="0"/>
              <a:t>R</a:t>
            </a:r>
            <a:r>
              <a:rPr lang="en-US" dirty="0" smtClean="0"/>
              <a:t>euses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200" b="1" dirty="0" smtClean="0"/>
          </a:p>
          <a:p>
            <a:pPr marL="62230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03" y="3903676"/>
            <a:ext cx="2288232" cy="152176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39445" y="70477"/>
            <a:ext cx="8902995" cy="58193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Technical 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Assistance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58259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395</Words>
  <Application>Microsoft Office PowerPoint</Application>
  <PresentationFormat>On-screen Show (4:3)</PresentationFormat>
  <Paragraphs>106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New Jersey Institute of Technology  Technical Assistance to  Brownfield Communities Program (NJIT TAB)</vt:lpstr>
      <vt:lpstr>What is TAB?</vt:lpstr>
      <vt:lpstr>Who is the NJIT TAB Team?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2019-07-10T17:32:58Z</dcterms:created>
  <dcterms:modified xsi:type="dcterms:W3CDTF">2019-07-11T18:27:43Z</dcterms:modified>
</cp:coreProperties>
</file>