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7" r:id="rId1"/>
    <p:sldMasterId id="2147483836" r:id="rId2"/>
    <p:sldMasterId id="2147483850" r:id="rId3"/>
  </p:sldMasterIdLst>
  <p:notesMasterIdLst>
    <p:notesMasterId r:id="rId31"/>
  </p:notesMasterIdLst>
  <p:handoutMasterIdLst>
    <p:handoutMasterId r:id="rId32"/>
  </p:handoutMasterIdLst>
  <p:sldIdLst>
    <p:sldId id="534" r:id="rId4"/>
    <p:sldId id="581" r:id="rId5"/>
    <p:sldId id="582" r:id="rId6"/>
    <p:sldId id="584" r:id="rId7"/>
    <p:sldId id="585" r:id="rId8"/>
    <p:sldId id="588" r:id="rId9"/>
    <p:sldId id="589" r:id="rId10"/>
    <p:sldId id="590" r:id="rId11"/>
    <p:sldId id="592" r:id="rId12"/>
    <p:sldId id="593" r:id="rId13"/>
    <p:sldId id="591" r:id="rId14"/>
    <p:sldId id="606" r:id="rId15"/>
    <p:sldId id="594" r:id="rId16"/>
    <p:sldId id="586" r:id="rId17"/>
    <p:sldId id="587" r:id="rId18"/>
    <p:sldId id="596" r:id="rId19"/>
    <p:sldId id="599" r:id="rId20"/>
    <p:sldId id="597" r:id="rId21"/>
    <p:sldId id="598" r:id="rId22"/>
    <p:sldId id="608" r:id="rId23"/>
    <p:sldId id="600" r:id="rId24"/>
    <p:sldId id="601" r:id="rId25"/>
    <p:sldId id="602" r:id="rId26"/>
    <p:sldId id="603" r:id="rId27"/>
    <p:sldId id="604" r:id="rId28"/>
    <p:sldId id="605" r:id="rId29"/>
    <p:sldId id="538" r:id="rId30"/>
  </p:sldIdLst>
  <p:sldSz cx="9144000" cy="6858000" type="screen4x3"/>
  <p:notesSz cx="6858000" cy="91170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9FF66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825" autoAdjust="0"/>
    <p:restoredTop sz="93728" autoAdjust="0"/>
  </p:normalViewPr>
  <p:slideViewPr>
    <p:cSldViewPr>
      <p:cViewPr varScale="1">
        <p:scale>
          <a:sx n="93" d="100"/>
          <a:sy n="93" d="100"/>
        </p:scale>
        <p:origin x="102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37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2922"/>
    </p:cViewPr>
  </p:sorterViewPr>
  <p:notesViewPr>
    <p:cSldViewPr>
      <p:cViewPr>
        <p:scale>
          <a:sx n="75" d="100"/>
          <a:sy n="75" d="100"/>
        </p:scale>
        <p:origin x="-204" y="648"/>
      </p:cViewPr>
      <p:guideLst>
        <p:guide orient="horz" pos="2872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75896-3584-F546-845B-2344D05DA610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5F6C4B-F4D8-1A44-89E9-6E40FFEB2662}">
      <dgm:prSet/>
      <dgm:spPr/>
      <dgm:t>
        <a:bodyPr/>
        <a:lstStyle/>
        <a:p>
          <a:r>
            <a:rPr lang="en-US" dirty="0"/>
            <a:t>1. </a:t>
          </a:r>
          <a:r>
            <a:rPr lang="en-US" dirty="0" smtClean="0"/>
            <a:t>Re-Use Planning</a:t>
          </a:r>
          <a:endParaRPr lang="en-US" dirty="0"/>
        </a:p>
      </dgm:t>
    </dgm:pt>
    <dgm:pt modelId="{E4A0DECB-BF94-844B-B703-E050F0EB8D17}" type="parTrans" cxnId="{32E06AC7-C2DC-5843-B10C-A16F71504C24}">
      <dgm:prSet/>
      <dgm:spPr/>
      <dgm:t>
        <a:bodyPr/>
        <a:lstStyle/>
        <a:p>
          <a:endParaRPr lang="en-US"/>
        </a:p>
      </dgm:t>
    </dgm:pt>
    <dgm:pt modelId="{799BDF94-4C1A-544D-9DED-D997FC7E12E6}" type="sibTrans" cxnId="{32E06AC7-C2DC-5843-B10C-A16F71504C24}">
      <dgm:prSet/>
      <dgm:spPr/>
      <dgm:t>
        <a:bodyPr/>
        <a:lstStyle/>
        <a:p>
          <a:endParaRPr lang="en-US"/>
        </a:p>
      </dgm:t>
    </dgm:pt>
    <dgm:pt modelId="{B16AD060-1663-2F4A-8E80-6026AC82D3B6}">
      <dgm:prSet/>
      <dgm:spPr/>
      <dgm:t>
        <a:bodyPr/>
        <a:lstStyle/>
        <a:p>
          <a:r>
            <a:rPr lang="en-US" dirty="0"/>
            <a:t>2. </a:t>
          </a:r>
          <a:r>
            <a:rPr lang="en-US" dirty="0" smtClean="0"/>
            <a:t>Environmental Investigation &amp; Cleanup</a:t>
          </a:r>
          <a:endParaRPr lang="en-US" dirty="0"/>
        </a:p>
      </dgm:t>
    </dgm:pt>
    <dgm:pt modelId="{AB503C7D-4DC2-EA47-8692-82DD1D32DA06}" type="parTrans" cxnId="{24219580-FCD2-3749-B1A4-A3A2654CA483}">
      <dgm:prSet/>
      <dgm:spPr/>
      <dgm:t>
        <a:bodyPr/>
        <a:lstStyle/>
        <a:p>
          <a:endParaRPr lang="en-US"/>
        </a:p>
      </dgm:t>
    </dgm:pt>
    <dgm:pt modelId="{BEA28D81-11C7-E548-B3B0-CE3888248C6C}" type="sibTrans" cxnId="{24219580-FCD2-3749-B1A4-A3A2654CA483}">
      <dgm:prSet/>
      <dgm:spPr/>
      <dgm:t>
        <a:bodyPr/>
        <a:lstStyle/>
        <a:p>
          <a:endParaRPr lang="en-US"/>
        </a:p>
      </dgm:t>
    </dgm:pt>
    <dgm:pt modelId="{69CDFB8A-F73E-4F44-9860-E422166919D2}">
      <dgm:prSet/>
      <dgm:spPr/>
      <dgm:t>
        <a:bodyPr/>
        <a:lstStyle/>
        <a:p>
          <a:r>
            <a:rPr lang="en-US" dirty="0"/>
            <a:t>3. Redevelop</a:t>
          </a:r>
        </a:p>
      </dgm:t>
    </dgm:pt>
    <dgm:pt modelId="{9B6C16DA-3BC9-4D49-9CAC-86470ADA5C4E}" type="parTrans" cxnId="{C3F2E2E6-33B0-F841-AF83-88C3145F694E}">
      <dgm:prSet/>
      <dgm:spPr/>
      <dgm:t>
        <a:bodyPr/>
        <a:lstStyle/>
        <a:p>
          <a:endParaRPr lang="en-US"/>
        </a:p>
      </dgm:t>
    </dgm:pt>
    <dgm:pt modelId="{C4935DAE-10A3-4A48-8C98-331986C207CB}" type="sibTrans" cxnId="{C3F2E2E6-33B0-F841-AF83-88C3145F694E}">
      <dgm:prSet/>
      <dgm:spPr/>
      <dgm:t>
        <a:bodyPr/>
        <a:lstStyle/>
        <a:p>
          <a:endParaRPr lang="en-US"/>
        </a:p>
      </dgm:t>
    </dgm:pt>
    <dgm:pt modelId="{ABC9E911-3CB1-7A4C-A4DA-3243F7A89F5F}" type="pres">
      <dgm:prSet presAssocID="{D8A75896-3584-F546-845B-2344D05DA61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24FF82-9686-0F44-A8B3-B673DADC4EEE}" type="pres">
      <dgm:prSet presAssocID="{D8A75896-3584-F546-845B-2344D05DA610}" presName="arrow" presStyleLbl="bgShp" presStyleIdx="0" presStyleCnt="1"/>
      <dgm:spPr/>
    </dgm:pt>
    <dgm:pt modelId="{9FB9C80F-22DB-B64C-A3FD-3BD10AC97950}" type="pres">
      <dgm:prSet presAssocID="{D8A75896-3584-F546-845B-2344D05DA610}" presName="linearProcess" presStyleCnt="0"/>
      <dgm:spPr/>
    </dgm:pt>
    <dgm:pt modelId="{4C0A2CA7-6324-774A-9599-3BC9C0A7E8B5}" type="pres">
      <dgm:prSet presAssocID="{125F6C4B-F4D8-1A44-89E9-6E40FFEB2662}" presName="textNode" presStyleLbl="node1" presStyleIdx="0" presStyleCnt="3" custScaleY="1381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3FDC26-9311-AD46-8BE6-C8B7BB02E15F}" type="pres">
      <dgm:prSet presAssocID="{799BDF94-4C1A-544D-9DED-D997FC7E12E6}" presName="sibTrans" presStyleCnt="0"/>
      <dgm:spPr/>
    </dgm:pt>
    <dgm:pt modelId="{CF8B186C-9D08-EE48-8F43-21A622E4DB0D}" type="pres">
      <dgm:prSet presAssocID="{B16AD060-1663-2F4A-8E80-6026AC82D3B6}" presName="textNode" presStyleLbl="node1" presStyleIdx="1" presStyleCnt="3" custScaleY="1335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928EE1-5FF6-5341-8203-7D6880AADE6B}" type="pres">
      <dgm:prSet presAssocID="{BEA28D81-11C7-E548-B3B0-CE3888248C6C}" presName="sibTrans" presStyleCnt="0"/>
      <dgm:spPr/>
    </dgm:pt>
    <dgm:pt modelId="{980941AE-266D-1346-9712-C5D4E8F30CAA}" type="pres">
      <dgm:prSet presAssocID="{69CDFB8A-F73E-4F44-9860-E422166919D2}" presName="textNode" presStyleLbl="node1" presStyleIdx="2" presStyleCnt="3" custScaleY="127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219580-FCD2-3749-B1A4-A3A2654CA483}" srcId="{D8A75896-3584-F546-845B-2344D05DA610}" destId="{B16AD060-1663-2F4A-8E80-6026AC82D3B6}" srcOrd="1" destOrd="0" parTransId="{AB503C7D-4DC2-EA47-8692-82DD1D32DA06}" sibTransId="{BEA28D81-11C7-E548-B3B0-CE3888248C6C}"/>
    <dgm:cxn modelId="{5F3EE894-9A64-824C-B517-EAC38F05D494}" type="presOf" srcId="{B16AD060-1663-2F4A-8E80-6026AC82D3B6}" destId="{CF8B186C-9D08-EE48-8F43-21A622E4DB0D}" srcOrd="0" destOrd="0" presId="urn:microsoft.com/office/officeart/2005/8/layout/hProcess9"/>
    <dgm:cxn modelId="{C3F2E2E6-33B0-F841-AF83-88C3145F694E}" srcId="{D8A75896-3584-F546-845B-2344D05DA610}" destId="{69CDFB8A-F73E-4F44-9860-E422166919D2}" srcOrd="2" destOrd="0" parTransId="{9B6C16DA-3BC9-4D49-9CAC-86470ADA5C4E}" sibTransId="{C4935DAE-10A3-4A48-8C98-331986C207CB}"/>
    <dgm:cxn modelId="{32E06AC7-C2DC-5843-B10C-A16F71504C24}" srcId="{D8A75896-3584-F546-845B-2344D05DA610}" destId="{125F6C4B-F4D8-1A44-89E9-6E40FFEB2662}" srcOrd="0" destOrd="0" parTransId="{E4A0DECB-BF94-844B-B703-E050F0EB8D17}" sibTransId="{799BDF94-4C1A-544D-9DED-D997FC7E12E6}"/>
    <dgm:cxn modelId="{FAB549FD-CE6B-BE4A-9909-89C6417D449D}" type="presOf" srcId="{125F6C4B-F4D8-1A44-89E9-6E40FFEB2662}" destId="{4C0A2CA7-6324-774A-9599-3BC9C0A7E8B5}" srcOrd="0" destOrd="0" presId="urn:microsoft.com/office/officeart/2005/8/layout/hProcess9"/>
    <dgm:cxn modelId="{4AA6D7DD-CA97-0344-97AD-86931F51CBD7}" type="presOf" srcId="{D8A75896-3584-F546-845B-2344D05DA610}" destId="{ABC9E911-3CB1-7A4C-A4DA-3243F7A89F5F}" srcOrd="0" destOrd="0" presId="urn:microsoft.com/office/officeart/2005/8/layout/hProcess9"/>
    <dgm:cxn modelId="{AEA12921-2604-A443-A3E4-D39FBA0096C2}" type="presOf" srcId="{69CDFB8A-F73E-4F44-9860-E422166919D2}" destId="{980941AE-266D-1346-9712-C5D4E8F30CAA}" srcOrd="0" destOrd="0" presId="urn:microsoft.com/office/officeart/2005/8/layout/hProcess9"/>
    <dgm:cxn modelId="{66F9AD55-5B0C-284C-A1A9-064D396B5ACC}" type="presParOf" srcId="{ABC9E911-3CB1-7A4C-A4DA-3243F7A89F5F}" destId="{DD24FF82-9686-0F44-A8B3-B673DADC4EEE}" srcOrd="0" destOrd="0" presId="urn:microsoft.com/office/officeart/2005/8/layout/hProcess9"/>
    <dgm:cxn modelId="{F7104382-5F5E-3342-87CF-54DB35B74F15}" type="presParOf" srcId="{ABC9E911-3CB1-7A4C-A4DA-3243F7A89F5F}" destId="{9FB9C80F-22DB-B64C-A3FD-3BD10AC97950}" srcOrd="1" destOrd="0" presId="urn:microsoft.com/office/officeart/2005/8/layout/hProcess9"/>
    <dgm:cxn modelId="{647F9416-D06D-8047-A467-9DB9331E268F}" type="presParOf" srcId="{9FB9C80F-22DB-B64C-A3FD-3BD10AC97950}" destId="{4C0A2CA7-6324-774A-9599-3BC9C0A7E8B5}" srcOrd="0" destOrd="0" presId="urn:microsoft.com/office/officeart/2005/8/layout/hProcess9"/>
    <dgm:cxn modelId="{C1166D6F-6A92-E246-95D8-E03635D6AB9D}" type="presParOf" srcId="{9FB9C80F-22DB-B64C-A3FD-3BD10AC97950}" destId="{B83FDC26-9311-AD46-8BE6-C8B7BB02E15F}" srcOrd="1" destOrd="0" presId="urn:microsoft.com/office/officeart/2005/8/layout/hProcess9"/>
    <dgm:cxn modelId="{D1DA8DA3-E17B-2B49-BB19-FE21C615ECE7}" type="presParOf" srcId="{9FB9C80F-22DB-B64C-A3FD-3BD10AC97950}" destId="{CF8B186C-9D08-EE48-8F43-21A622E4DB0D}" srcOrd="2" destOrd="0" presId="urn:microsoft.com/office/officeart/2005/8/layout/hProcess9"/>
    <dgm:cxn modelId="{BA513C42-4BBE-D345-9ED7-EF8762ACF103}" type="presParOf" srcId="{9FB9C80F-22DB-B64C-A3FD-3BD10AC97950}" destId="{3A928EE1-5FF6-5341-8203-7D6880AADE6B}" srcOrd="3" destOrd="0" presId="urn:microsoft.com/office/officeart/2005/8/layout/hProcess9"/>
    <dgm:cxn modelId="{4DF53A93-EA25-E549-83AB-77D01446744B}" type="presParOf" srcId="{9FB9C80F-22DB-B64C-A3FD-3BD10AC97950}" destId="{980941AE-266D-1346-9712-C5D4E8F30CA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4FF82-9686-0F44-A8B3-B673DADC4EEE}">
      <dsp:nvSpPr>
        <dsp:cNvPr id="0" name=""/>
        <dsp:cNvSpPr/>
      </dsp:nvSpPr>
      <dsp:spPr>
        <a:xfrm>
          <a:off x="555364" y="0"/>
          <a:ext cx="6294136" cy="2660431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C0A2CA7-6324-774A-9599-3BC9C0A7E8B5}">
      <dsp:nvSpPr>
        <dsp:cNvPr id="0" name=""/>
        <dsp:cNvSpPr/>
      </dsp:nvSpPr>
      <dsp:spPr>
        <a:xfrm>
          <a:off x="7954" y="594877"/>
          <a:ext cx="2383441" cy="14706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1. </a:t>
          </a:r>
          <a:r>
            <a:rPr lang="en-US" sz="2300" kern="1200" dirty="0" smtClean="0"/>
            <a:t>Re-Use Planning</a:t>
          </a:r>
          <a:endParaRPr lang="en-US" sz="2300" kern="1200" dirty="0"/>
        </a:p>
      </dsp:txBody>
      <dsp:txXfrm>
        <a:off x="79746" y="666669"/>
        <a:ext cx="2239857" cy="1327091"/>
      </dsp:txXfrm>
    </dsp:sp>
    <dsp:sp modelId="{CF8B186C-9D08-EE48-8F43-21A622E4DB0D}">
      <dsp:nvSpPr>
        <dsp:cNvPr id="0" name=""/>
        <dsp:cNvSpPr/>
      </dsp:nvSpPr>
      <dsp:spPr>
        <a:xfrm>
          <a:off x="2510712" y="619545"/>
          <a:ext cx="2383441" cy="1421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2. </a:t>
          </a:r>
          <a:r>
            <a:rPr lang="en-US" sz="2300" kern="1200" dirty="0" smtClean="0"/>
            <a:t>Environmental Investigation &amp; Cleanup</a:t>
          </a:r>
          <a:endParaRPr lang="en-US" sz="2300" kern="1200" dirty="0"/>
        </a:p>
      </dsp:txBody>
      <dsp:txXfrm>
        <a:off x="2580096" y="688929"/>
        <a:ext cx="2244673" cy="1282572"/>
      </dsp:txXfrm>
    </dsp:sp>
    <dsp:sp modelId="{980941AE-266D-1346-9712-C5D4E8F30CAA}">
      <dsp:nvSpPr>
        <dsp:cNvPr id="0" name=""/>
        <dsp:cNvSpPr/>
      </dsp:nvSpPr>
      <dsp:spPr>
        <a:xfrm>
          <a:off x="5013470" y="650235"/>
          <a:ext cx="2383441" cy="135995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3. Redevelop</a:t>
          </a:r>
        </a:p>
      </dsp:txBody>
      <dsp:txXfrm>
        <a:off x="5079858" y="716623"/>
        <a:ext cx="2250665" cy="1227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24900"/>
            <a:ext cx="387350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>
              <a:defRPr/>
            </a:pPr>
            <a:fld id="{ABD65094-B458-4E00-A1A3-D4D5E57B5946}" type="slidenum">
              <a:rPr lang="en-US" sz="1400" b="0"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4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73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30700"/>
            <a:ext cx="5029200" cy="410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90563"/>
            <a:ext cx="4540250" cy="34051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24900"/>
            <a:ext cx="387350" cy="30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spAutoFit/>
          </a:bodyPr>
          <a:lstStyle/>
          <a:p>
            <a:pPr algn="r">
              <a:defRPr/>
            </a:pPr>
            <a:fld id="{1671C514-ED6F-46FC-854B-20767BBAE548}" type="slidenum">
              <a:rPr lang="en-US" sz="1400" b="0">
                <a:latin typeface="Times New Roman" pitchFamily="18" charset="0"/>
              </a:rPr>
              <a:pPr algn="r">
                <a:defRPr/>
              </a:pPr>
              <a:t>‹#›</a:t>
            </a:fld>
            <a:endParaRPr lang="en-US" sz="1400" b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9813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D8F-6E26-4575-B4A8-74D3742407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25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7325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e37b9aeb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e37b9aeb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856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564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ff6f1e9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ff6f1e9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729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/>
              <a:t>Services</a:t>
            </a:r>
            <a:r>
              <a:rPr lang="en-US" baseline="0" dirty="0" smtClean="0"/>
              <a:t> may include: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Community outreach planning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Help identify funding sources 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Educational workshops 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Help with redevelopment plans and visioning sessions 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Review of grant applications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Help finding and evaluating environmental consultants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Review of project plans and technical reports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Fact sheets and information</a:t>
            </a:r>
          </a:p>
          <a:p>
            <a:pPr marL="171450" indent="-171450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200" dirty="0" smtClean="0"/>
              <a:t>Other assistance, as needed and agreed upon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44148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54719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3926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1400" dirty="0" smtClean="0">
                <a:solidFill>
                  <a:schemeClr val="accent5"/>
                </a:solidFill>
              </a:rPr>
              <a:t>Applying for TAB Assistance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altLang="en-US" sz="1200" dirty="0" smtClean="0"/>
              <a:t>Contact by phone or email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altLang="en-US" sz="1200" dirty="0" smtClean="0"/>
              <a:t>Set up a meeting to discuss needs and TAB capability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altLang="en-US" sz="1200" dirty="0" smtClean="0"/>
              <a:t>Agree to a course of action; Get Started!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1079C-17E0-4F6B-BAAE-2A27F1BC6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r>
              <a:rPr lang="en-US" dirty="0" smtClean="0"/>
              <a:t>Services</a:t>
            </a:r>
            <a:r>
              <a:rPr lang="en-US" baseline="0" dirty="0" smtClean="0"/>
              <a:t> may include: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Community outreach planning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Help identify funding sources 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Educational workshops 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Help with redevelopment plans and visioning sessions 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Review of grant applications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Help finding and evaluating environmental consultants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Review of project plans and technical reports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Fact sheets and information</a:t>
            </a:r>
          </a:p>
          <a:p>
            <a:pPr marL="173216" indent="-173216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dirty="0"/>
              <a:t>Other assistance, as needed and agreed upon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5457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TAB can provide communities assistance in all stages of brownfield redevelopment.  </a:t>
            </a:r>
          </a:p>
        </p:txBody>
      </p:sp>
    </p:spTree>
    <p:extLst>
      <p:ext uri="{BB962C8B-B14F-4D97-AF65-F5344CB8AC3E}">
        <p14:creationId xmlns:p14="http://schemas.microsoft.com/office/powerpoint/2010/main" val="2180201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018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25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2150"/>
            <a:ext cx="4610100" cy="34575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690" y="4379716"/>
            <a:ext cx="5557520" cy="4148528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33479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1400" dirty="0" smtClean="0">
                <a:solidFill>
                  <a:schemeClr val="accent5"/>
                </a:solidFill>
              </a:rPr>
              <a:t>Applying for TAB Assistance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altLang="en-US" sz="1200" dirty="0" smtClean="0"/>
              <a:t>Contact by phone or email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altLang="en-US" sz="1200" dirty="0" smtClean="0"/>
              <a:t>Set up a meeting to discuss needs and TAB capability</a:t>
            </a:r>
          </a:p>
          <a:p>
            <a:pPr>
              <a:buFont typeface="Wingdings 3" panose="05040102010807070707" pitchFamily="18" charset="2"/>
              <a:buChar char="u"/>
            </a:pPr>
            <a:r>
              <a:rPr lang="en-US" altLang="en-US" sz="1200" dirty="0" smtClean="0"/>
              <a:t>Agree to a course of action; Get Started!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1079C-17E0-4F6B-BAAE-2A27F1BC6A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653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B1D8F-6E26-4575-B4A8-74D3742407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88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85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DE877-42F9-4944-A591-FFDD77FEE3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EAC91-F7FD-4081-A423-DB820588C0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1F5A-6F79-4B34-A744-AC4F5670CD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725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64644" y="744470"/>
            <a:ext cx="8005588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8966626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88036" indent="-288036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88036">
              <a:buClr>
                <a:schemeClr val="accent1"/>
              </a:buClr>
              <a:buFont typeface="Corbel" panose="020B0503020204020204" pitchFamily="34" charset="0"/>
              <a:buChar char="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28700" indent="-288036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-288036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714500" indent="-288036">
              <a:buClr>
                <a:schemeClr val="accent1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3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3090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Edit Master text styles</a:t>
            </a:r>
          </a:p>
          <a:p>
            <a:pPr lvl="1">
              <a:buClr>
                <a:schemeClr val="accent1"/>
              </a:buClr>
              <a:buFont typeface="Corbel" panose="020B0503020204020204" pitchFamily="34" charset="0"/>
              <a:buChar char="−"/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Edit Master text styles</a:t>
            </a:r>
          </a:p>
          <a:p>
            <a:pPr lvl="1">
              <a:buClr>
                <a:schemeClr val="accent1"/>
              </a:buClr>
              <a:buFont typeface="Corbel" panose="020B0503020204020204" pitchFamily="34" charset="0"/>
              <a:buChar char="−"/>
            </a:pPr>
            <a:r>
              <a:rPr lang="en-US"/>
              <a:t>Second level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lvl="3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lvl="4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599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1" y="2340864"/>
            <a:ext cx="3332988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25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1" y="3305208"/>
            <a:ext cx="3332988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70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53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43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6728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FE757-D98E-41AE-B57C-D04F1ADA53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3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63731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99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7421" y="624156"/>
            <a:ext cx="1174325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613473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62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2"/>
            <a:ext cx="8229600" cy="1139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A018C-DE9B-4B01-98D3-DA21E86EB8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4598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E1177-CB2C-4EF3-8021-7D4748BCC8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28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525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5175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525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2775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25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06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342900" lvl="0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08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825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825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342900" lvl="0" indent="-261938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425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2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8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8BB97-2EBE-41CE-9DD7-0BC0971C07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342900" lvl="0" indent="-24765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/>
            </a:lvl1pPr>
            <a:lvl2pPr marL="685800" lvl="1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028700" lvl="2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3pPr>
            <a:lvl4pPr marL="1371600" lvl="3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4pPr>
            <a:lvl5pPr marL="1714500" lvl="4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5pPr>
            <a:lvl6pPr marL="2057400" lvl="5" indent="-247650">
              <a:spcBef>
                <a:spcPts val="1575"/>
              </a:spcBef>
              <a:spcAft>
                <a:spcPts val="0"/>
              </a:spcAft>
              <a:buSzPts val="1600"/>
              <a:buChar char="■"/>
              <a:defRPr sz="1200"/>
            </a:lvl6pPr>
            <a:lvl7pPr marL="2400300" lvl="6" indent="-247650">
              <a:spcBef>
                <a:spcPts val="1575"/>
              </a:spcBef>
              <a:spcAft>
                <a:spcPts val="0"/>
              </a:spcAft>
              <a:buSzPts val="1600"/>
              <a:buChar char="●"/>
              <a:defRPr sz="1200"/>
            </a:lvl7pPr>
            <a:lvl8pPr marL="2743200" lvl="7" indent="-247650">
              <a:spcBef>
                <a:spcPts val="1575"/>
              </a:spcBef>
              <a:spcAft>
                <a:spcPts val="0"/>
              </a:spcAft>
              <a:buSzPts val="1600"/>
              <a:buChar char="○"/>
              <a:defRPr sz="1200"/>
            </a:lvl8pPr>
            <a:lvl9pPr marL="3086100" lvl="8" indent="-247650">
              <a:spcBef>
                <a:spcPts val="1575"/>
              </a:spcBef>
              <a:spcAft>
                <a:spcPts val="1575"/>
              </a:spcAft>
              <a:buSzPts val="16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67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725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651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75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75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6925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marL="342900" lvl="0" indent="-28575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51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725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/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68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525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525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/>
          <a:lstStyle>
            <a:lvl1pPr marL="342900" lvl="0" indent="-28575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685800" lvl="1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algn="ctr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algn="ctr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algn="ctr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algn="ctr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78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579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3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266700" algn="l" rtl="0">
              <a:lnSpc>
                <a:spcPct val="94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▪"/>
              <a:defRPr sz="1500" b="0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26670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orbel"/>
              <a:buChar char="−"/>
              <a:defRPr sz="1500" b="0" i="1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28700" marR="0" lvl="2" indent="-257175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350" b="0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257175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▪"/>
              <a:defRPr sz="1350" b="0" i="1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14500" marR="0" lvl="4" indent="-2476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▪"/>
              <a:defRPr sz="1200" b="0" i="0" u="none" strike="noStrike" cap="none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7400" marR="0" lvl="5" indent="-2476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–"/>
              <a:defRPr sz="1200" b="0" i="1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400300" marR="0" lvl="6" indent="-238125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 sz="105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238125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–"/>
              <a:defRPr sz="1050" b="0" i="1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6100" marR="0" lvl="8" indent="-238125" algn="l" rtl="0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dk2"/>
              </a:buClr>
              <a:buSzPts val="1400"/>
              <a:buFont typeface="Source Sans Pro"/>
              <a:buChar char="■"/>
              <a:defRPr sz="105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dt" idx="10"/>
          </p:nvPr>
        </p:nvSpPr>
        <p:spPr>
          <a:xfrm>
            <a:off x="1042988" y="6453386"/>
            <a:ext cx="903375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ftr" idx="11"/>
          </p:nvPr>
        </p:nvSpPr>
        <p:spPr>
          <a:xfrm>
            <a:off x="2170173" y="6453386"/>
            <a:ext cx="4710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7104552" y="6453386"/>
            <a:ext cx="1197225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36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573769" y="1301360"/>
            <a:ext cx="7209675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orbel"/>
              <a:buNone/>
              <a:defRPr sz="5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 sz="135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573769" y="4216328"/>
            <a:ext cx="7209675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42900" marR="0" lvl="0" indent="-171450" algn="r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Source Sans Pro"/>
              <a:buNone/>
              <a:defRPr sz="18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685800" marR="0" lvl="1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ource Sans Pro"/>
              <a:buNone/>
              <a:defRPr sz="1500" b="0" i="1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028700" marR="0" lvl="2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371600" marR="0" lvl="3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200" b="0" i="1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14500" marR="0" lvl="4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057400" marR="0" lvl="5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200" b="0" i="1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2400300" marR="0" lvl="6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2743200" marR="0" lvl="7" indent="-171450" algn="l" rtl="0">
              <a:lnSpc>
                <a:spcPct val="94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Source Sans Pro"/>
              <a:buNone/>
              <a:defRPr sz="1200" b="0" i="1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3086100" marR="0" lvl="8" indent="-171450" algn="l" rtl="0">
              <a:lnSpc>
                <a:spcPct val="94000"/>
              </a:lnSpc>
              <a:spcBef>
                <a:spcPts val="375"/>
              </a:spcBef>
              <a:spcAft>
                <a:spcPts val="150"/>
              </a:spcAft>
              <a:buClr>
                <a:schemeClr val="lt1"/>
              </a:buClr>
              <a:buSzPts val="1600"/>
              <a:buFont typeface="Source Sans Pro"/>
              <a:buNone/>
              <a:defRPr sz="1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dt" idx="10"/>
          </p:nvPr>
        </p:nvSpPr>
        <p:spPr>
          <a:xfrm>
            <a:off x="554181" y="6453386"/>
            <a:ext cx="12168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ftr" idx="11"/>
          </p:nvPr>
        </p:nvSpPr>
        <p:spPr>
          <a:xfrm>
            <a:off x="1938234" y="6453386"/>
            <a:ext cx="5267475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7373012" y="6453386"/>
            <a:ext cx="1197225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66" name="Google Shape;66;p14" title="Crop Mark"/>
          <p:cNvSpPr/>
          <p:nvPr/>
        </p:nvSpPr>
        <p:spPr>
          <a:xfrm>
            <a:off x="6113972" y="1685652"/>
            <a:ext cx="2456260" cy="4408488"/>
          </a:xfrm>
          <a:custGeom>
            <a:avLst/>
            <a:gdLst/>
            <a:ahLst/>
            <a:cxnLst/>
            <a:rect l="l" t="t" r="r" b="b"/>
            <a:pathLst>
              <a:path w="4125" h="5554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3784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>
                <a:solidFill>
                  <a:srgbClr val="9A5315"/>
                </a:solidFill>
              </a:rPr>
              <a:pPr/>
              <a:t>‹#›</a:t>
            </a:fld>
            <a:endParaRPr>
              <a:solidFill>
                <a:srgbClr val="9A531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9A5315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>
                <a:solidFill>
                  <a:srgbClr val="9A5315"/>
                </a:solidFill>
              </a:rPr>
              <a:pPr/>
              <a:t>7/11/2019</a:t>
            </a:fld>
            <a:endParaRPr>
              <a:solidFill>
                <a:srgbClr val="9A53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0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0457-FCC0-421D-93B2-4E7EC7002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7C1C2-A9AF-46EA-A5BE-C58C69A108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117AE-AE16-480B-B1FD-F8A8508C77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5433F-7B99-4141-AF0B-86263B9369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36FE6-0A70-49E6-A9D3-41C4D24C5B7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1DDBBD-12AE-433A-A4B5-34DAC818E1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levelClick to edit Master text styles</a:t>
            </a:r>
          </a:p>
          <a:p>
            <a:pPr lvl="4"/>
            <a:endParaRPr lang="en-US" smtClean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>
              <a:defRPr/>
            </a:pPr>
            <a:fld id="{9C5799AD-E360-449A-AE6B-3D2EC49139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fld id="{7E442B6F-9BCB-421A-813C-C2AE431FDC76}" type="datetimeFigureOut">
              <a:rPr lang="en-US" smtClean="0"/>
              <a:t>7/11/2019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tx2"/>
                </a:solidFill>
              </a:defRPr>
            </a:lvl1pPr>
          </a:lstStyle>
          <a:p>
            <a:fld id="{A1E143D8-28E8-4FFA-8315-C5CC0FAF912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6958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2850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8036" indent="-288036" algn="l" defTabSz="685800" rtl="0" eaLnBrk="1" latinLnBrk="0" hangingPunct="1">
        <a:lnSpc>
          <a:spcPct val="94000"/>
        </a:lnSpc>
        <a:spcBef>
          <a:spcPts val="750"/>
        </a:spcBef>
        <a:spcAft>
          <a:spcPts val="150"/>
        </a:spcAft>
        <a:buFont typeface="Franklin Gothic Book" panose="020B0503020102020204" pitchFamily="34" charset="0"/>
        <a:buChar char="■"/>
        <a:defRPr sz="15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5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0287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35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3716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35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7145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2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0574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2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24003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7432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–"/>
        <a:defRPr sz="105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086100" indent="-288036" algn="l" defTabSz="685800" rtl="0" eaLnBrk="1" latinLnBrk="0" hangingPunct="1">
        <a:lnSpc>
          <a:spcPct val="94000"/>
        </a:lnSpc>
        <a:spcBef>
          <a:spcPts val="375"/>
        </a:spcBef>
        <a:spcAft>
          <a:spcPts val="150"/>
        </a:spcAft>
        <a:buFont typeface="Franklin Gothic Book" panose="020B0503020102020204" pitchFamily="34" charset="0"/>
        <a:buChar char="■"/>
        <a:defRPr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525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/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75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11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ggiejessie@ksu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hyperlink" Target="https://www.ksutab.org/education/webinars/details?id=331" TargetMode="External"/><Relationship Id="rId7" Type="http://schemas.openxmlformats.org/officeDocument/2006/relationships/image" Target="../media/image37.png"/><Relationship Id="rId2" Type="http://schemas.openxmlformats.org/officeDocument/2006/relationships/hyperlink" Target="https://www.ksutab.org/education/webinars/details?id=323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ksutab.org/education/webinars/details?id=364" TargetMode="External"/><Relationship Id="rId5" Type="http://schemas.openxmlformats.org/officeDocument/2006/relationships/hyperlink" Target="https://www.ksutab.org/education/webinars/details?id=352" TargetMode="External"/><Relationship Id="rId4" Type="http://schemas.openxmlformats.org/officeDocument/2006/relationships/hyperlink" Target="https://www.ksutab.org/education/webinars/details?id=33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13.png"/><Relationship Id="rId5" Type="http://schemas.openxmlformats.org/officeDocument/2006/relationships/image" Target="../media/image49.png"/><Relationship Id="rId10" Type="http://schemas.openxmlformats.org/officeDocument/2006/relationships/image" Target="../media/image12.png"/><Relationship Id="rId4" Type="http://schemas.openxmlformats.org/officeDocument/2006/relationships/image" Target="../media/image48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ibalbrownfields.org/en/brownfields/topics/ED826F11-ADDA-4093-9584-F3FA2990CF80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hyperlink" Target="https://tribalbrownfields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9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maggiejessie@ksu.edu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png"/><Relationship Id="rId5" Type="http://schemas.openxmlformats.org/officeDocument/2006/relationships/diagramData" Target="../diagrams/data1.xml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674" y="2133600"/>
            <a:ext cx="8229600" cy="120147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algn="ctr"/>
            <a:r>
              <a:rPr lang="en-US" sz="3150" b="1" dirty="0" smtClean="0"/>
              <a:t>Technical Assistance to Brownfields (TAB) Resources</a:t>
            </a:r>
            <a:br>
              <a:rPr lang="en-US" sz="3150" b="1" dirty="0" smtClean="0"/>
            </a:br>
            <a:r>
              <a:rPr lang="en-US" sz="3150" b="1" dirty="0" smtClean="0"/>
              <a:t>for New EPA Grantees</a:t>
            </a:r>
            <a:br>
              <a:rPr lang="en-US" sz="3150" b="1" dirty="0" smtClean="0"/>
            </a:br>
            <a:r>
              <a:rPr lang="en-US" dirty="0" smtClean="0"/>
              <a:t>In EPA Regions 5, 6, 7, and 8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0087" y="3832656"/>
            <a:ext cx="7743825" cy="1622843"/>
          </a:xfrm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en-US" sz="2100" b="1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0" algn="ctr">
              <a:buNone/>
            </a:pPr>
            <a:r>
              <a:rPr lang="en-US" sz="2100" b="1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Kansas State University</a:t>
            </a:r>
            <a:endParaRPr lang="en-US" sz="2100" b="1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0" algn="ctr">
              <a:buNone/>
            </a:pPr>
            <a:r>
              <a:rPr lang="en-US" sz="2100" b="1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 to Brownfields (TAB) Program</a:t>
            </a:r>
          </a:p>
          <a:p>
            <a:pPr marL="342900" lvl="1" indent="0" algn="ctr">
              <a:buNone/>
            </a:pPr>
            <a:r>
              <a:rPr lang="en-US" sz="2100" b="1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July, 2019</a:t>
            </a:r>
            <a:endParaRPr lang="en-US" sz="2100" b="1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7764" lvl="1" indent="0">
              <a:buNone/>
            </a:pPr>
            <a:endParaRPr lang="en-US" sz="2100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6BB7B-458A-4A56-BCD6-2B09EA2E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E1177-CB2C-4EF3-8021-7D4748BCC83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CC0BB2-E51C-B744-8751-9709557C2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715000"/>
            <a:ext cx="2075097" cy="48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707387-9566-744A-8579-B4B057A2A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599303"/>
            <a:ext cx="2173351" cy="6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1322"/>
            <a:ext cx="7772401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TAB Review</a:t>
            </a:r>
            <a:br>
              <a:rPr lang="en-US" dirty="0" smtClean="0"/>
            </a:br>
            <a:r>
              <a:rPr lang="en-US" dirty="0" smtClean="0"/>
              <a:t>- Area-wide environmental assessment scope &amp; 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78919"/>
            <a:ext cx="2057400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Suitable locations for community gardening</a:t>
            </a:r>
            <a:endParaRPr lang="en-US" sz="2400" dirty="0"/>
          </a:p>
        </p:txBody>
      </p:sp>
      <p:pic>
        <p:nvPicPr>
          <p:cNvPr id="4" name="Picture 3" descr="Ivanhoe_-_3801_Olive_Street_Phase_II_TBA.pdf - Adobe Acrobat Professiona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16192"/>
            <a:ext cx="6808859" cy="5143500"/>
          </a:xfrm>
          <a:prstGeom prst="rect">
            <a:avLst/>
          </a:prstGeom>
        </p:spPr>
      </p:pic>
      <p:pic>
        <p:nvPicPr>
          <p:cNvPr id="5" name="Picture 4" descr="Ivanhoe_-_3801_Olive_Street_Phase_II_TBA.pdf - Adobe Acrobat Professional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0" t="32223" r="11390" b="46665"/>
          <a:stretch/>
        </p:blipFill>
        <p:spPr>
          <a:xfrm>
            <a:off x="3200400" y="5257800"/>
            <a:ext cx="4343401" cy="1085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42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967" y="365051"/>
            <a:ext cx="6347713" cy="1320800"/>
          </a:xfrm>
        </p:spPr>
        <p:txBody>
          <a:bodyPr/>
          <a:lstStyle/>
          <a:p>
            <a:r>
              <a:rPr lang="en-US" dirty="0" smtClean="0"/>
              <a:t>Funding Roadmaps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60" y="985251"/>
            <a:ext cx="5882921" cy="3871321"/>
          </a:xfrm>
        </p:spPr>
        <p:txBody>
          <a:bodyPr/>
          <a:lstStyle/>
          <a:p>
            <a:r>
              <a:rPr lang="en-US" dirty="0" smtClean="0"/>
              <a:t>Funding Road Map, by Sustainable Strategies DC, </a:t>
            </a:r>
            <a:r>
              <a:rPr lang="en-US" dirty="0" err="1" smtClean="0"/>
              <a:t>aTAB</a:t>
            </a:r>
            <a:r>
              <a:rPr lang="en-US" dirty="0" smtClean="0"/>
              <a:t> Partner, to pursue a funding shortfall for vertical hydroponics garden in Springfield, MO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1"/>
          <a:stretch/>
        </p:blipFill>
        <p:spPr bwMode="auto">
          <a:xfrm>
            <a:off x="756088" y="1904179"/>
            <a:ext cx="7311066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4"/>
          <a:stretch/>
        </p:blipFill>
        <p:spPr bwMode="auto">
          <a:xfrm>
            <a:off x="305073" y="3818704"/>
            <a:ext cx="7762081" cy="103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76250" y="4856572"/>
            <a:ext cx="7590904" cy="181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6250" y="1904179"/>
            <a:ext cx="7590904" cy="476911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34713"/>
            <a:ext cx="231457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45" y="4592581"/>
            <a:ext cx="2322230" cy="2181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9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3110" y="1178720"/>
            <a:ext cx="7627256" cy="2139553"/>
          </a:xfrm>
        </p:spPr>
        <p:txBody>
          <a:bodyPr>
            <a:normAutofit/>
          </a:bodyPr>
          <a:lstStyle/>
          <a:p>
            <a:pPr algn="ctr"/>
            <a:r>
              <a:rPr lang="en-US" sz="4050" dirty="0"/>
              <a:t>Thank you</a:t>
            </a:r>
            <a:br>
              <a:rPr lang="en-US" sz="4050" dirty="0"/>
            </a:br>
            <a:r>
              <a:rPr lang="en-US" sz="4050" dirty="0"/>
              <a:t>Please contact us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85800" y="3493376"/>
            <a:ext cx="2895599" cy="1524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Blase Leven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KSU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Programs Director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>
                <a:tab pos="3429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785-532-0780(o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>
                <a:tab pos="3429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785-565-8198(m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baleven@ksu.edu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4876800" y="3493376"/>
            <a:ext cx="3313566" cy="1524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Scott Nightingale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National Tribal TAB Coordinator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785-532-6028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>
                <a:tab pos="342900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45A5E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scottnight@ksu.edu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A5E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6" y="1003616"/>
            <a:ext cx="1447497" cy="339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95" y="916168"/>
            <a:ext cx="1647542" cy="514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7571" y="5638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www.ksutab.org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148" y="1819157"/>
            <a:ext cx="8229600" cy="1201479"/>
          </a:xfrm>
        </p:spPr>
        <p:txBody>
          <a:bodyPr vert="horz" lIns="68580" tIns="34290" rIns="68580" bIns="34290" rtlCol="0" anchor="t">
            <a:normAutofit fontScale="90000"/>
          </a:bodyPr>
          <a:lstStyle/>
          <a:p>
            <a:pPr algn="ctr"/>
            <a:r>
              <a:rPr lang="en-US" sz="3150" b="1" dirty="0" smtClean="0"/>
              <a:t>National Technical Assistance to Brownfields (TAB) Resources</a:t>
            </a:r>
            <a:br>
              <a:rPr lang="en-US" sz="3150" b="1" dirty="0" smtClean="0"/>
            </a:br>
            <a:r>
              <a:rPr lang="en-US" dirty="0" smtClean="0"/>
              <a:t>Available to Tribal and Non-Tribal Communities</a:t>
            </a:r>
            <a:br>
              <a:rPr lang="en-US" dirty="0" smtClean="0"/>
            </a:br>
            <a:r>
              <a:rPr lang="en-US" dirty="0" smtClean="0"/>
              <a:t>All EPA Regions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036" y="4837071"/>
            <a:ext cx="7743825" cy="1622843"/>
          </a:xfrm>
        </p:spPr>
        <p:txBody>
          <a:bodyPr>
            <a:normAutofit/>
          </a:bodyPr>
          <a:lstStyle/>
          <a:p>
            <a:pPr marL="342900" lvl="1" indent="0" algn="ctr">
              <a:buNone/>
            </a:pPr>
            <a:endParaRPr lang="en-US" sz="2100" b="1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0" algn="ctr">
              <a:buNone/>
            </a:pPr>
            <a:r>
              <a:rPr lang="en-US" sz="2100" b="1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Kansas State University</a:t>
            </a:r>
            <a:endParaRPr lang="en-US" sz="2100" b="1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0" algn="ctr">
              <a:buNone/>
            </a:pPr>
            <a:r>
              <a:rPr lang="en-US" sz="2100" b="1" i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Technical Assistance to Brownfields (TAB) Program</a:t>
            </a:r>
          </a:p>
          <a:p>
            <a:pPr marL="342900" lvl="1" indent="0" algn="ctr">
              <a:buNone/>
            </a:pPr>
            <a:r>
              <a:rPr lang="en-US" sz="2100" b="1" i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July, 2019</a:t>
            </a:r>
            <a:endParaRPr lang="en-US" sz="2100" b="1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7764" lvl="1" indent="0">
              <a:buNone/>
            </a:pPr>
            <a:endParaRPr lang="en-US" sz="2100" i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6BB7B-458A-4A56-BCD6-2B09EA2EE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E1177-CB2C-4EF3-8021-7D4748BCC83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A7A7A7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21234"/>
            <a:ext cx="2613313" cy="9185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80" y="3616048"/>
            <a:ext cx="728535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TAB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200900" cy="3581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National Workshops</a:t>
            </a:r>
          </a:p>
          <a:p>
            <a:pPr marL="0" indent="0">
              <a:buNone/>
            </a:pP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National Webinars</a:t>
            </a:r>
          </a:p>
          <a:p>
            <a:pPr marL="0" indent="0">
              <a:buNone/>
            </a:pP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National </a:t>
            </a:r>
            <a:r>
              <a:rPr lang="en-US" sz="2700" dirty="0"/>
              <a:t>E-Tools</a:t>
            </a:r>
          </a:p>
          <a:p>
            <a:pPr marL="0" indent="0">
              <a:buNone/>
            </a:pPr>
            <a:endParaRPr lang="en-US" sz="2700" dirty="0" smtClean="0"/>
          </a:p>
          <a:p>
            <a:pPr marL="0" indent="0">
              <a:buNone/>
            </a:pPr>
            <a:r>
              <a:rPr lang="en-US" sz="2700" dirty="0" smtClean="0"/>
              <a:t>Tribal TAB Program</a:t>
            </a:r>
            <a:endParaRPr lang="en-US" sz="27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244" y="468319"/>
            <a:ext cx="2613313" cy="9185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629615"/>
            <a:ext cx="7285351" cy="932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0643"/>
            <a:ext cx="542364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689" y="304800"/>
            <a:ext cx="7200900" cy="1485900"/>
          </a:xfrm>
        </p:spPr>
        <p:txBody>
          <a:bodyPr/>
          <a:lstStyle/>
          <a:p>
            <a:r>
              <a:rPr lang="en-US" dirty="0" smtClean="0"/>
              <a:t>Workshops &amp; Webinars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200900" cy="5934576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National Workshops</a:t>
            </a:r>
          </a:p>
          <a:p>
            <a:pPr lvl="1"/>
            <a:r>
              <a:rPr lang="en-US" sz="2200" dirty="0" smtClean="0"/>
              <a:t>Brownfields Basics</a:t>
            </a:r>
          </a:p>
          <a:p>
            <a:pPr lvl="1"/>
            <a:r>
              <a:rPr lang="en-US" sz="2200" dirty="0" smtClean="0"/>
              <a:t>Redevelopment Roundtables</a:t>
            </a:r>
          </a:p>
          <a:p>
            <a:pPr lvl="1"/>
            <a:r>
              <a:rPr lang="en-US" sz="2200" dirty="0" smtClean="0"/>
              <a:t>Tribal Response Program</a:t>
            </a:r>
          </a:p>
          <a:p>
            <a:pPr lvl="1"/>
            <a:r>
              <a:rPr lang="en-US" sz="2200" dirty="0" smtClean="0"/>
              <a:t>Tribal Leveraging Resources</a:t>
            </a:r>
          </a:p>
          <a:p>
            <a:pPr lvl="1"/>
            <a:r>
              <a:rPr lang="en-US" sz="2200" dirty="0" smtClean="0"/>
              <a:t>Tribal Redevelopment Planning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2800" dirty="0" smtClean="0"/>
              <a:t>New Grantee Webinar Series (recording/slides available!)</a:t>
            </a:r>
          </a:p>
          <a:p>
            <a:r>
              <a:rPr lang="en-US" sz="1900" i="1" dirty="0"/>
              <a:t>2018 First Things First – Getting Started with your EPA ARC Brownfield Grant </a:t>
            </a:r>
            <a:r>
              <a:rPr lang="en-US" sz="1600" u="sng" dirty="0">
                <a:hlinkClick r:id="rId2"/>
              </a:rPr>
              <a:t>https://</a:t>
            </a:r>
            <a:r>
              <a:rPr lang="en-US" sz="1600" u="sng" dirty="0" smtClean="0">
                <a:hlinkClick r:id="rId2"/>
              </a:rPr>
              <a:t>www.ksutab.org/education/webinars/details?id=323</a:t>
            </a:r>
            <a:endParaRPr lang="en-US" sz="1600" dirty="0"/>
          </a:p>
          <a:p>
            <a:r>
              <a:rPr lang="en-US" sz="1900" i="1" dirty="0"/>
              <a:t>2018 New EPA ARC Grantees: Getting a Contractor On </a:t>
            </a:r>
            <a:r>
              <a:rPr lang="en-US" sz="1900" i="1" dirty="0" smtClean="0"/>
              <a:t>Board</a:t>
            </a:r>
            <a:r>
              <a:rPr lang="en-US" sz="1900" i="1" dirty="0"/>
              <a:t> </a:t>
            </a:r>
            <a:r>
              <a:rPr lang="en-US" sz="1600" u="sng" dirty="0" smtClean="0">
                <a:hlinkClick r:id="rId3"/>
              </a:rPr>
              <a:t>https://www.ksutab.org/education/webinars/details?id=331</a:t>
            </a:r>
            <a:endParaRPr lang="en-US" sz="1600" dirty="0" smtClean="0"/>
          </a:p>
          <a:p>
            <a:r>
              <a:rPr lang="en-US" sz="1900" i="1" dirty="0" smtClean="0"/>
              <a:t>2019 </a:t>
            </a:r>
            <a:r>
              <a:rPr lang="en-US" sz="1900" i="1" dirty="0"/>
              <a:t>Tech Basics for New </a:t>
            </a:r>
            <a:r>
              <a:rPr lang="en-US" sz="1900" i="1" dirty="0" smtClean="0"/>
              <a:t>Grantees</a:t>
            </a:r>
            <a:r>
              <a:rPr lang="en-US" sz="1900" i="1" dirty="0"/>
              <a:t> </a:t>
            </a:r>
            <a:r>
              <a:rPr lang="en-US" sz="1600" u="sng" dirty="0" smtClean="0">
                <a:hlinkClick r:id="rId4"/>
              </a:rPr>
              <a:t>https</a:t>
            </a:r>
            <a:r>
              <a:rPr lang="en-US" sz="1600" u="sng" dirty="0">
                <a:hlinkClick r:id="rId4"/>
              </a:rPr>
              <a:t>://</a:t>
            </a:r>
            <a:r>
              <a:rPr lang="en-US" sz="1600" u="sng" dirty="0" smtClean="0">
                <a:hlinkClick r:id="rId4"/>
              </a:rPr>
              <a:t>www.ksutab.org/education/webinars/details?id=339</a:t>
            </a:r>
            <a:endParaRPr lang="en-US" sz="1600" dirty="0"/>
          </a:p>
          <a:p>
            <a:r>
              <a:rPr lang="en-US" sz="1900" i="1" dirty="0"/>
              <a:t>2019 Site Investigation Basics – Sampling and QAPPs </a:t>
            </a:r>
            <a:r>
              <a:rPr lang="en-US" sz="1900" i="1" dirty="0" smtClean="0"/>
              <a:t>Anyone?</a:t>
            </a:r>
            <a:r>
              <a:rPr lang="en-US" sz="1700" i="1" dirty="0"/>
              <a:t> </a:t>
            </a:r>
            <a:r>
              <a:rPr lang="en-US" sz="1600" u="sng" dirty="0" smtClean="0">
                <a:hlinkClick r:id="rId5"/>
              </a:rPr>
              <a:t>https</a:t>
            </a:r>
            <a:r>
              <a:rPr lang="en-US" sz="1600" u="sng" dirty="0">
                <a:hlinkClick r:id="rId5"/>
              </a:rPr>
              <a:t>://</a:t>
            </a:r>
            <a:r>
              <a:rPr lang="en-US" sz="1600" u="sng" dirty="0" smtClean="0">
                <a:hlinkClick r:id="rId5"/>
              </a:rPr>
              <a:t>www.ksutab.org/education/webinars/details?id=352</a:t>
            </a:r>
            <a:endParaRPr lang="en-US" sz="1600" u="sng" dirty="0" smtClean="0"/>
          </a:p>
          <a:p>
            <a:r>
              <a:rPr lang="en-US" sz="1900" i="1" u="sng" dirty="0" smtClean="0"/>
              <a:t>July 18, 2019 </a:t>
            </a:r>
            <a:r>
              <a:rPr lang="en-US" sz="1900" i="1" dirty="0" smtClean="0"/>
              <a:t>Community </a:t>
            </a:r>
            <a:r>
              <a:rPr lang="en-US" sz="1900" i="1" dirty="0"/>
              <a:t>Engagement 101: Ideas, Rationale, and Methods for Facilitating Public Participation in Brownfield </a:t>
            </a:r>
            <a:r>
              <a:rPr lang="en-US" sz="1900" i="1" dirty="0" smtClean="0"/>
              <a:t>Redevelopment</a:t>
            </a:r>
            <a:r>
              <a:rPr lang="en-US" sz="1900" i="1" dirty="0"/>
              <a:t> </a:t>
            </a:r>
            <a:r>
              <a:rPr lang="en-US" sz="1600" u="sng" dirty="0" smtClean="0">
                <a:hlinkClick r:id="rId6"/>
              </a:rPr>
              <a:t>https</a:t>
            </a:r>
            <a:r>
              <a:rPr lang="en-US" sz="1600" u="sng" dirty="0">
                <a:hlinkClick r:id="rId6"/>
              </a:rPr>
              <a:t>://www.ksutab.org/education/webinars/details?id=364</a:t>
            </a:r>
            <a:endParaRPr lang="en-US" sz="1600" dirty="0"/>
          </a:p>
          <a:p>
            <a:pPr lvl="1"/>
            <a:endParaRPr lang="en-US" sz="2800" dirty="0"/>
          </a:p>
        </p:txBody>
      </p:sp>
      <p:pic>
        <p:nvPicPr>
          <p:cNvPr id="1026" name="Picture 2" descr="signature fi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30"/>
          <a:stretch/>
        </p:blipFill>
        <p:spPr bwMode="auto">
          <a:xfrm>
            <a:off x="5181601" y="64353"/>
            <a:ext cx="3663950" cy="17316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793" r="-1" b="6549"/>
          <a:stretch/>
        </p:blipFill>
        <p:spPr>
          <a:xfrm>
            <a:off x="5257800" y="1882324"/>
            <a:ext cx="3563215" cy="17526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13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526001" y="1081041"/>
            <a:ext cx="8368973" cy="990600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7" name="Content Placeholder 2"/>
          <p:cNvSpPr>
            <a:spLocks noGrp="1"/>
          </p:cNvSpPr>
          <p:nvPr>
            <p:ph type="body" idx="1"/>
          </p:nvPr>
        </p:nvSpPr>
        <p:spPr>
          <a:xfrm>
            <a:off x="451162" y="1905161"/>
            <a:ext cx="3701332" cy="4362249"/>
          </a:xfrm>
          <a:noFill/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en-US" sz="2100" dirty="0">
                <a:solidFill>
                  <a:srgbClr val="7030A0"/>
                </a:solidFill>
                <a:cs typeface="Arial" pitchFamily="34" charset="0"/>
              </a:rPr>
              <a:t>	</a:t>
            </a:r>
            <a:r>
              <a:rPr lang="en-US" sz="2100" dirty="0">
                <a:solidFill>
                  <a:srgbClr val="7030A0"/>
                </a:solidFill>
              </a:rPr>
              <a:t>Stores &amp; Manages Site Data: </a:t>
            </a:r>
          </a:p>
          <a:p>
            <a:pPr marL="347663" indent="-286941">
              <a:defRPr/>
            </a:pPr>
            <a:r>
              <a:rPr lang="en-US" sz="1800" dirty="0"/>
              <a:t>Site survey &amp; inventory</a:t>
            </a:r>
          </a:p>
          <a:p>
            <a:pPr marL="347663" indent="-286941">
              <a:defRPr/>
            </a:pPr>
            <a:r>
              <a:rPr lang="en-US" sz="1800" dirty="0"/>
              <a:t>Structured to mirror the brownfields redevelopment process </a:t>
            </a:r>
          </a:p>
          <a:p>
            <a:pPr marL="745427" lvl="1" indent="-286941">
              <a:defRPr/>
            </a:pPr>
            <a:r>
              <a:rPr lang="en-US" sz="1800" dirty="0"/>
              <a:t>Site details</a:t>
            </a:r>
          </a:p>
          <a:p>
            <a:pPr marL="745427" lvl="1" indent="-286941">
              <a:defRPr/>
            </a:pPr>
            <a:r>
              <a:rPr lang="en-US" sz="1800" dirty="0"/>
              <a:t>Assessment, cleanup, institutional controls</a:t>
            </a:r>
          </a:p>
          <a:p>
            <a:pPr marL="745427" lvl="1" indent="-286941">
              <a:defRPr/>
            </a:pPr>
            <a:r>
              <a:rPr lang="en-US" sz="1800" dirty="0"/>
              <a:t>Redevelopment</a:t>
            </a:r>
            <a:endParaRPr lang="en-US" sz="2100" dirty="0"/>
          </a:p>
          <a:p>
            <a:pPr eaLnBrk="1" hangingPunct="1">
              <a:defRPr/>
            </a:pPr>
            <a:r>
              <a:rPr lang="en-US" sz="1800" dirty="0"/>
              <a:t>Upload photos and documents</a:t>
            </a:r>
          </a:p>
          <a:p>
            <a:pPr eaLnBrk="1" hangingPunct="1">
              <a:defRPr/>
            </a:pPr>
            <a:r>
              <a:rPr lang="en-US" sz="1800" dirty="0"/>
              <a:t>Generate maps</a:t>
            </a:r>
          </a:p>
          <a:p>
            <a:pPr eaLnBrk="1" hangingPunct="1">
              <a:defRPr/>
            </a:pPr>
            <a:endParaRPr lang="en-US" sz="2100" dirty="0"/>
          </a:p>
          <a:p>
            <a:pPr eaLnBrk="1" hangingPunct="1">
              <a:defRPr/>
            </a:pPr>
            <a:endParaRPr lang="en-US" sz="21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"/>
          <a:stretch/>
        </p:blipFill>
        <p:spPr bwMode="auto">
          <a:xfrm>
            <a:off x="4272968" y="1667920"/>
            <a:ext cx="4622006" cy="40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7" y="853115"/>
            <a:ext cx="2898851" cy="8241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7859" t="32782" r="7859" b="-1840"/>
          <a:stretch/>
        </p:blipFill>
        <p:spPr>
          <a:xfrm>
            <a:off x="3750265" y="2590332"/>
            <a:ext cx="5144709" cy="17239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23941" y="2731125"/>
            <a:ext cx="1298253" cy="697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3417" y="2741003"/>
            <a:ext cx="2841270" cy="189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52494" y="3880185"/>
            <a:ext cx="954912" cy="9926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b="0">
              <a:solidFill>
                <a:prstClr val="white"/>
              </a:solidFill>
              <a:latin typeface="Corbel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7" t="34224" r="15517" b="29960"/>
          <a:stretch/>
        </p:blipFill>
        <p:spPr bwMode="auto">
          <a:xfrm>
            <a:off x="6483829" y="3537574"/>
            <a:ext cx="2013347" cy="23185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6096000"/>
            <a:ext cx="3733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www.ksutab.org/tools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11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526001" y="1081041"/>
            <a:ext cx="8368973" cy="99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algn="r">
              <a:spcBef>
                <a:spcPts val="0"/>
              </a:spcBef>
              <a:buClr>
                <a:schemeClr val="accent1"/>
              </a:buClr>
              <a:buSzPts val="4000"/>
            </a:pPr>
            <a:r>
              <a:rPr lang="en-US">
                <a:latin typeface="Corbel"/>
                <a:ea typeface="Corbel"/>
                <a:cs typeface="Corbel"/>
                <a:sym typeface="Corbel"/>
              </a:rPr>
              <a:t/>
            </a:r>
            <a:br>
              <a:rPr lang="en-US">
                <a:latin typeface="Corbel"/>
                <a:ea typeface="Corbel"/>
                <a:cs typeface="Corbel"/>
                <a:sym typeface="Corbel"/>
              </a:rPr>
            </a:br>
            <a:endParaRPr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232475" y="1905161"/>
            <a:ext cx="3920019" cy="43622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100" dirty="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rPr>
              <a:t>	</a:t>
            </a:r>
            <a:r>
              <a:rPr lang="en-US" sz="2100" dirty="0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rPr>
              <a:t>Stores &amp; Manages Site Data: </a:t>
            </a:r>
            <a:endParaRPr sz="2100" dirty="0">
              <a:solidFill>
                <a:schemeClr val="accen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7663" indent="-286941">
              <a:spcBef>
                <a:spcPts val="9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endParaRPr lang="en-US" sz="1800" dirty="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347663" indent="-286941">
              <a:spcBef>
                <a:spcPts val="9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800" dirty="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Also Oversight/enforcement/completion of Response actions</a:t>
            </a:r>
            <a:endParaRPr dirty="0"/>
          </a:p>
          <a:p>
            <a:pPr marL="745427" lvl="1" indent="-286941">
              <a:spcBef>
                <a:spcPts val="525"/>
              </a:spcBef>
              <a:spcAft>
                <a:spcPts val="0"/>
              </a:spcAft>
              <a:buSzPts val="2400"/>
              <a:buFont typeface="Corbel"/>
              <a:buChar char="−"/>
            </a:pPr>
            <a:r>
              <a:rPr lang="en-US" sz="1800" dirty="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Complaints</a:t>
            </a:r>
          </a:p>
          <a:p>
            <a:pPr marL="745427" lvl="1" indent="-286941">
              <a:spcBef>
                <a:spcPts val="525"/>
              </a:spcBef>
              <a:spcAft>
                <a:spcPts val="0"/>
              </a:spcAft>
              <a:buSzPts val="2400"/>
              <a:buFont typeface="Corbel"/>
              <a:buChar char="−"/>
            </a:pPr>
            <a:r>
              <a:rPr lang="en-US" sz="1800" dirty="0"/>
              <a:t>Inspection/Oversight</a:t>
            </a:r>
          </a:p>
          <a:p>
            <a:pPr marL="745427" lvl="1" indent="-286941">
              <a:spcBef>
                <a:spcPts val="525"/>
              </a:spcBef>
              <a:spcAft>
                <a:spcPts val="0"/>
              </a:spcAft>
              <a:buSzPts val="2400"/>
              <a:buFont typeface="Corbel"/>
              <a:buChar char="−"/>
            </a:pPr>
            <a:r>
              <a:rPr lang="en-US" sz="1800" dirty="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Enforcement</a:t>
            </a:r>
            <a:endParaRPr sz="2100" dirty="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>
              <a:spcBef>
                <a:spcPts val="9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800" dirty="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Sampling data too!</a:t>
            </a:r>
            <a:endParaRPr dirty="0"/>
          </a:p>
          <a:p>
            <a:pPr>
              <a:spcBef>
                <a:spcPts val="9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800" dirty="0">
                <a:solidFill>
                  <a:srgbClr val="3F3F3F"/>
                </a:solidFill>
                <a:latin typeface="Corbel"/>
                <a:ea typeface="Corbel"/>
                <a:cs typeface="Corbel"/>
                <a:sym typeface="Corbel"/>
              </a:rPr>
              <a:t>Activity log</a:t>
            </a:r>
          </a:p>
          <a:p>
            <a:pPr>
              <a:spcBef>
                <a:spcPts val="90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1800" dirty="0"/>
              <a:t>Public record &amp; community outreach</a:t>
            </a:r>
            <a:endParaRPr sz="1800" dirty="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54686">
              <a:spcBef>
                <a:spcPts val="900"/>
              </a:spcBef>
              <a:spcAft>
                <a:spcPts val="0"/>
              </a:spcAft>
              <a:buSzPts val="2800"/>
              <a:buNone/>
            </a:pPr>
            <a:endParaRPr sz="2100" dirty="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154686">
              <a:spcBef>
                <a:spcPts val="900"/>
              </a:spcBef>
              <a:spcAft>
                <a:spcPts val="0"/>
              </a:spcAft>
              <a:buSzPts val="2800"/>
              <a:buNone/>
            </a:pPr>
            <a:endParaRPr sz="2100" dirty="0">
              <a:solidFill>
                <a:srgbClr val="3F3F3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2968" y="1667920"/>
            <a:ext cx="4622006" cy="403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1990" y="441055"/>
            <a:ext cx="2898851" cy="82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5">
            <a:alphaModFix/>
          </a:blip>
          <a:srcRect l="-8529" b="-2736"/>
          <a:stretch/>
        </p:blipFill>
        <p:spPr>
          <a:xfrm>
            <a:off x="3750265" y="2590332"/>
            <a:ext cx="5144709" cy="172398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/>
          <p:nvPr/>
        </p:nvSpPr>
        <p:spPr>
          <a:xfrm>
            <a:off x="4152494" y="3388479"/>
            <a:ext cx="1298253" cy="414730"/>
          </a:xfrm>
          <a:prstGeom prst="rect">
            <a:avLst/>
          </a:prstGeom>
          <a:noFill/>
          <a:ln w="34925" cap="flat" cmpd="sng">
            <a:solidFill>
              <a:srgbClr val="3B1D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" name="Google Shape;95;p17"/>
          <p:cNvSpPr/>
          <p:nvPr/>
        </p:nvSpPr>
        <p:spPr>
          <a:xfrm>
            <a:off x="4168262" y="3962160"/>
            <a:ext cx="1298253" cy="155572"/>
          </a:xfrm>
          <a:prstGeom prst="rect">
            <a:avLst/>
          </a:prstGeom>
          <a:noFill/>
          <a:ln w="34925" cap="flat" cmpd="sng">
            <a:solidFill>
              <a:srgbClr val="3B1D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sz="135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36189" r="33376" b="19620"/>
          <a:stretch>
            <a:fillRect/>
          </a:stretch>
        </p:blipFill>
        <p:spPr bwMode="auto">
          <a:xfrm>
            <a:off x="5482284" y="2299567"/>
            <a:ext cx="2800350" cy="2083594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1" r="8057" b="25490"/>
          <a:stretch>
            <a:fillRect/>
          </a:stretch>
        </p:blipFill>
        <p:spPr bwMode="auto">
          <a:xfrm>
            <a:off x="5482284" y="4400136"/>
            <a:ext cx="2792016" cy="152281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4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68549" y="975125"/>
            <a:ext cx="4925400" cy="51138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63" name="Google Shape;63;p14"/>
          <p:cNvGrpSpPr/>
          <p:nvPr/>
        </p:nvGrpSpPr>
        <p:grpSpPr>
          <a:xfrm>
            <a:off x="480221" y="2873725"/>
            <a:ext cx="1716068" cy="1249500"/>
            <a:chOff x="-393799" y="2163775"/>
            <a:chExt cx="1435800" cy="1249500"/>
          </a:xfrm>
        </p:grpSpPr>
        <p:sp>
          <p:nvSpPr>
            <p:cNvPr id="64" name="Google Shape;64;p14"/>
            <p:cNvSpPr/>
            <p:nvPr/>
          </p:nvSpPr>
          <p:spPr>
            <a:xfrm>
              <a:off x="-393799" y="2163775"/>
              <a:ext cx="1435800" cy="1249500"/>
            </a:xfrm>
            <a:prstGeom prst="roundRect">
              <a:avLst>
                <a:gd name="adj" fmla="val 16667"/>
              </a:avLst>
            </a:prstGeom>
            <a:solidFill>
              <a:srgbClr val="674EA7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65;p14"/>
            <p:cNvSpPr txBox="1"/>
            <p:nvPr/>
          </p:nvSpPr>
          <p:spPr>
            <a:xfrm>
              <a:off x="-123226" y="2495425"/>
              <a:ext cx="1119000" cy="4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3000" dirty="0" smtClean="0">
                  <a:solidFill>
                    <a:srgbClr val="FFFFFF"/>
                  </a:solidFill>
                </a:rPr>
                <a:t>BiT</a:t>
              </a:r>
              <a:endParaRPr sz="3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66" name="Google Shape;66;p14"/>
          <p:cNvSpPr txBox="1"/>
          <p:nvPr/>
        </p:nvSpPr>
        <p:spPr>
          <a:xfrm>
            <a:off x="252624" y="1240400"/>
            <a:ext cx="2053276" cy="142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dirty="0"/>
              <a:t>Desktop or Laptop</a:t>
            </a:r>
            <a:endParaRPr sz="3000" dirty="0"/>
          </a:p>
          <a:p>
            <a:r>
              <a:rPr lang="en" sz="3000" dirty="0"/>
              <a:t>Online</a:t>
            </a:r>
            <a:endParaRPr sz="3000" dirty="0"/>
          </a:p>
        </p:txBody>
      </p:sp>
      <p:sp>
        <p:nvSpPr>
          <p:cNvPr id="67" name="Google Shape;67;p14"/>
          <p:cNvSpPr txBox="1"/>
          <p:nvPr/>
        </p:nvSpPr>
        <p:spPr>
          <a:xfrm>
            <a:off x="5146300" y="1137375"/>
            <a:ext cx="3541200" cy="49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/>
              <a:t>Mobile</a:t>
            </a:r>
            <a:endParaRPr sz="3000"/>
          </a:p>
          <a:p>
            <a:r>
              <a:rPr lang="en" sz="3000"/>
              <a:t>Online/offline</a:t>
            </a:r>
            <a:endParaRPr sz="3000"/>
          </a:p>
        </p:txBody>
      </p:sp>
      <p:grpSp>
        <p:nvGrpSpPr>
          <p:cNvPr id="68" name="Google Shape;68;p14"/>
          <p:cNvGrpSpPr/>
          <p:nvPr/>
        </p:nvGrpSpPr>
        <p:grpSpPr>
          <a:xfrm>
            <a:off x="2905899" y="4539425"/>
            <a:ext cx="1810500" cy="1280400"/>
            <a:chOff x="3117150" y="3527650"/>
            <a:chExt cx="1810500" cy="1280400"/>
          </a:xfrm>
        </p:grpSpPr>
        <p:sp>
          <p:nvSpPr>
            <p:cNvPr id="69" name="Google Shape;69;p14"/>
            <p:cNvSpPr/>
            <p:nvPr/>
          </p:nvSpPr>
          <p:spPr>
            <a:xfrm>
              <a:off x="3117150" y="3527650"/>
              <a:ext cx="1810500" cy="1280400"/>
            </a:xfrm>
            <a:prstGeom prst="roundRect">
              <a:avLst>
                <a:gd name="adj" fmla="val 16667"/>
              </a:avLst>
            </a:prstGeom>
            <a:solidFill>
              <a:srgbClr val="A64D7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70;p14"/>
            <p:cNvSpPr txBox="1"/>
            <p:nvPr/>
          </p:nvSpPr>
          <p:spPr>
            <a:xfrm>
              <a:off x="3189575" y="3656163"/>
              <a:ext cx="1629600" cy="4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3000">
                  <a:solidFill>
                    <a:srgbClr val="FFFFFF"/>
                  </a:solidFill>
                </a:rPr>
                <a:t>EPA ACRES</a:t>
              </a: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6079075" y="2770700"/>
            <a:ext cx="1638900" cy="1144200"/>
            <a:chOff x="5804500" y="1428650"/>
            <a:chExt cx="1638900" cy="1144200"/>
          </a:xfrm>
        </p:grpSpPr>
        <p:sp>
          <p:nvSpPr>
            <p:cNvPr id="72" name="Google Shape;72;p14"/>
            <p:cNvSpPr/>
            <p:nvPr/>
          </p:nvSpPr>
          <p:spPr>
            <a:xfrm>
              <a:off x="5804500" y="1428650"/>
              <a:ext cx="1638900" cy="1144200"/>
            </a:xfrm>
            <a:prstGeom prst="roundRect">
              <a:avLst>
                <a:gd name="adj" fmla="val 16667"/>
              </a:avLst>
            </a:prstGeom>
            <a:solidFill>
              <a:srgbClr val="8E7CC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73;p14"/>
            <p:cNvSpPr txBox="1"/>
            <p:nvPr/>
          </p:nvSpPr>
          <p:spPr>
            <a:xfrm>
              <a:off x="6098200" y="1428650"/>
              <a:ext cx="1203000" cy="554400"/>
            </a:xfrm>
            <a:prstGeom prst="rect">
              <a:avLst/>
            </a:prstGeom>
            <a:solidFill>
              <a:srgbClr val="8E7CC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3000" dirty="0" smtClean="0">
                  <a:solidFill>
                    <a:srgbClr val="FFFFFF"/>
                  </a:solidFill>
                </a:rPr>
                <a:t>BiT </a:t>
              </a:r>
              <a:r>
                <a:rPr lang="en" sz="3000" dirty="0">
                  <a:solidFill>
                    <a:srgbClr val="FFFFFF"/>
                  </a:solidFill>
                </a:rPr>
                <a:t>app</a:t>
              </a:r>
              <a:endParaRPr sz="3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4" name="Google Shape;74;p14"/>
          <p:cNvSpPr/>
          <p:nvPr/>
        </p:nvSpPr>
        <p:spPr>
          <a:xfrm rot="2118437">
            <a:off x="2010886" y="4152352"/>
            <a:ext cx="1040727" cy="3533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2127750" y="3218750"/>
            <a:ext cx="3951300" cy="3534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B539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6300" y="1078151"/>
            <a:ext cx="2742116" cy="1943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>
            <a:alphaModFix/>
          </a:blip>
          <a:srcRect b="26643"/>
          <a:stretch/>
        </p:blipFill>
        <p:spPr>
          <a:xfrm>
            <a:off x="2526800" y="1240400"/>
            <a:ext cx="2081126" cy="12494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" name="Google Shape;78;p14"/>
          <p:cNvGrpSpPr/>
          <p:nvPr/>
        </p:nvGrpSpPr>
        <p:grpSpPr>
          <a:xfrm>
            <a:off x="7789351" y="975125"/>
            <a:ext cx="1109450" cy="1977975"/>
            <a:chOff x="7811450" y="2966025"/>
            <a:chExt cx="1109450" cy="1977975"/>
          </a:xfrm>
        </p:grpSpPr>
        <p:pic>
          <p:nvPicPr>
            <p:cNvPr id="79" name="Google Shape;79;p14"/>
            <p:cNvPicPr preferRelativeResize="0"/>
            <p:nvPr/>
          </p:nvPicPr>
          <p:blipFill rotWithShape="1">
            <a:blip r:embed="rId5">
              <a:alphaModFix/>
            </a:blip>
            <a:srcRect r="49768"/>
            <a:stretch/>
          </p:blipFill>
          <p:spPr>
            <a:xfrm>
              <a:off x="7811450" y="2966025"/>
              <a:ext cx="1109450" cy="1977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0" name="Google Shape;80;p1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877725" y="3111600"/>
              <a:ext cx="890824" cy="15837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" y="6431866"/>
            <a:ext cx="1270013" cy="2976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12" y="6355141"/>
            <a:ext cx="1445528" cy="4510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441" y="151005"/>
            <a:ext cx="2898851" cy="824120"/>
          </a:xfrm>
          <a:prstGeom prst="rect">
            <a:avLst/>
          </a:prstGeom>
        </p:spPr>
      </p:pic>
      <p:pic>
        <p:nvPicPr>
          <p:cNvPr id="24" name="Google Shape;337;p5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062162" y="5136694"/>
            <a:ext cx="1311625" cy="9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39;p5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03609" y="5193219"/>
            <a:ext cx="1082397" cy="87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60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" y="857251"/>
            <a:ext cx="2893220" cy="514350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5" name="Google Shape;24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5612" y="1009651"/>
            <a:ext cx="2721770" cy="483870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6" name="Google Shape;246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9781" y="1009651"/>
            <a:ext cx="2721770" cy="4838702"/>
          </a:xfrm>
          <a:prstGeom prst="rect">
            <a:avLst/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7" name="Google Shape;247;p30"/>
          <p:cNvSpPr txBox="1"/>
          <p:nvPr/>
        </p:nvSpPr>
        <p:spPr>
          <a:xfrm>
            <a:off x="3297694" y="1764825"/>
            <a:ext cx="5293125" cy="6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To move pin touch the screen (lightly) in new location</a:t>
            </a:r>
            <a:endParaRPr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8" name="Google Shape;248;p30"/>
          <p:cNvSpPr/>
          <p:nvPr/>
        </p:nvSpPr>
        <p:spPr>
          <a:xfrm>
            <a:off x="915525" y="3287725"/>
            <a:ext cx="1146000" cy="4938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9" name="Google Shape;249;p30"/>
          <p:cNvSpPr/>
          <p:nvPr/>
        </p:nvSpPr>
        <p:spPr>
          <a:xfrm>
            <a:off x="1601375" y="2128625"/>
            <a:ext cx="632100" cy="316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50" name="Google Shape;250;p30"/>
          <p:cNvSpPr/>
          <p:nvPr/>
        </p:nvSpPr>
        <p:spPr>
          <a:xfrm>
            <a:off x="1601375" y="2867150"/>
            <a:ext cx="632100" cy="3162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599" y="244821"/>
            <a:ext cx="7905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Collect Photos, GPS Coordinates, and More in the field!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7504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Technical Assistance to Brownfields (TAB) Program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80183" y="1981199"/>
            <a:ext cx="3558417" cy="4472187"/>
          </a:xfrm>
        </p:spPr>
        <p:txBody>
          <a:bodyPr>
            <a:normAutofit/>
          </a:bodyPr>
          <a:lstStyle/>
          <a:p>
            <a:pPr marL="274320" indent="-274320" eaLnBrk="1" hangingPunct="1">
              <a:spcAft>
                <a:spcPts val="600"/>
              </a:spcAft>
              <a:buClr>
                <a:schemeClr val="bg2"/>
              </a:buClr>
              <a:defRPr/>
            </a:pPr>
            <a:r>
              <a:rPr lang="en-US" sz="2400" dirty="0" smtClean="0">
                <a:cs typeface="Arial" panose="020B0604020202020204" pitchFamily="34" charset="0"/>
              </a:rPr>
              <a:t>Assistance with planning, environmental, and economic development</a:t>
            </a:r>
          </a:p>
          <a:p>
            <a:pPr marL="274320" indent="-274320" eaLnBrk="1" hangingPunct="1">
              <a:spcAft>
                <a:spcPts val="600"/>
              </a:spcAft>
              <a:buClr>
                <a:schemeClr val="bg2"/>
              </a:buClr>
              <a:defRPr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Free </a:t>
            </a:r>
            <a:r>
              <a:rPr lang="en-US" sz="2400" dirty="0" smtClean="0">
                <a:cs typeface="Arial" panose="020B0604020202020204" pitchFamily="34" charset="0"/>
              </a:rPr>
              <a:t>to </a:t>
            </a:r>
            <a:r>
              <a:rPr lang="en-US" sz="2400" u="sng" dirty="0">
                <a:cs typeface="Arial" panose="020B0604020202020204" pitchFamily="34" charset="0"/>
              </a:rPr>
              <a:t>L</a:t>
            </a:r>
            <a:r>
              <a:rPr lang="en-US" sz="2400" u="sng" dirty="0" smtClean="0">
                <a:cs typeface="Arial" panose="020B0604020202020204" pitchFamily="34" charset="0"/>
              </a:rPr>
              <a:t>ocal</a:t>
            </a:r>
            <a:r>
              <a:rPr lang="en-US" sz="2400" dirty="0" smtClean="0">
                <a:cs typeface="Arial" panose="020B0604020202020204" pitchFamily="34" charset="0"/>
              </a:rPr>
              <a:t> &amp; </a:t>
            </a:r>
            <a:r>
              <a:rPr lang="en-US" sz="2400" u="sng" dirty="0" smtClean="0">
                <a:cs typeface="Arial" panose="020B0604020202020204" pitchFamily="34" charset="0"/>
              </a:rPr>
              <a:t>Tribal</a:t>
            </a:r>
            <a:r>
              <a:rPr lang="en-US" sz="2400" dirty="0" smtClean="0">
                <a:cs typeface="Arial" panose="020B0604020202020204" pitchFamily="34" charset="0"/>
              </a:rPr>
              <a:t> governments and nonprofits</a:t>
            </a:r>
          </a:p>
          <a:p>
            <a:pPr marL="274320" indent="-274320" eaLnBrk="1" hangingPunct="1">
              <a:spcAft>
                <a:spcPts val="600"/>
              </a:spcAft>
              <a:buClr>
                <a:schemeClr val="bg2"/>
              </a:buClr>
              <a:defRPr/>
            </a:pPr>
            <a:r>
              <a:rPr lang="en-US" sz="2400" dirty="0" smtClean="0">
                <a:cs typeface="Arial" panose="020B0604020202020204" pitchFamily="34" charset="0"/>
              </a:rPr>
              <a:t>Funded by EPA</a:t>
            </a:r>
          </a:p>
          <a:p>
            <a:pPr marL="274320" indent="-274320" eaLnBrk="1" hangingPunct="1">
              <a:spcAft>
                <a:spcPts val="600"/>
              </a:spcAft>
              <a:buClr>
                <a:schemeClr val="bg2"/>
              </a:buClr>
              <a:defRPr/>
            </a:pPr>
            <a:r>
              <a:rPr lang="en-US" sz="2400" dirty="0" smtClean="0">
                <a:cs typeface="Arial" panose="020B0604020202020204" pitchFamily="34" charset="0"/>
              </a:rPr>
              <a:t>K-State assists in EPA Regions 5, 6, 7 and 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067" y="1752600"/>
            <a:ext cx="542364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25" t="11314" r="1666"/>
          <a:stretch/>
        </p:blipFill>
        <p:spPr>
          <a:xfrm>
            <a:off x="3955795" y="616248"/>
            <a:ext cx="4819610" cy="3583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828" t="11777" r="1559" b="4688"/>
          <a:stretch/>
        </p:blipFill>
        <p:spPr>
          <a:xfrm>
            <a:off x="294967" y="2286000"/>
            <a:ext cx="5724833" cy="4017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5805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TAB Program Websites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8600" y="3307631"/>
            <a:ext cx="5085987" cy="3579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2000" y="186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30759107-A6E0-43CF-81C7-41C1E1BF462F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20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784083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www.ksutab.org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3100" y="330763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www.cclr.org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85900" y="2336803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www.njit.edu/tab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9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Tribal Environmental Professional Networking Platform – Try it!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26" t="5208" r="3734" b="33334"/>
          <a:stretch/>
        </p:blipFill>
        <p:spPr>
          <a:xfrm>
            <a:off x="328612" y="2628900"/>
            <a:ext cx="8601076" cy="33718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362" y="5486400"/>
            <a:ext cx="21002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050" b="0" u="sng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Demo</a:t>
            </a:r>
            <a:endParaRPr lang="en-US" sz="105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471862"/>
            <a:ext cx="7200900" cy="585788"/>
          </a:xfrm>
        </p:spPr>
        <p:txBody>
          <a:bodyPr/>
          <a:lstStyle/>
          <a:p>
            <a:pPr marL="76200" indent="0">
              <a:buNone/>
            </a:pPr>
            <a:r>
              <a:rPr lang="en-US" sz="1800" dirty="0">
                <a:hlinkClick r:id="rId4"/>
              </a:rPr>
              <a:t>https://tribalbrownfields.org</a:t>
            </a:r>
            <a:r>
              <a:rPr lang="en-US" sz="18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023582" cy="1015554"/>
          </a:xfrm>
          <a:prstGeom prst="rect">
            <a:avLst/>
          </a:prstGeom>
        </p:spPr>
      </p:pic>
      <p:pic>
        <p:nvPicPr>
          <p:cNvPr id="1026" name="Picture 2" descr="Image result for ANTHC log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2" t="27500" r="24785" b="32500"/>
          <a:stretch/>
        </p:blipFill>
        <p:spPr bwMode="auto">
          <a:xfrm>
            <a:off x="6557962" y="957263"/>
            <a:ext cx="2586038" cy="84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8000"/>
          </a:schemeClr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34678" y="857250"/>
            <a:ext cx="4609322" cy="5143500"/>
          </a:xfrm>
          <a:prstGeom prst="rect">
            <a:avLst/>
          </a:prstGeom>
          <a:solidFill>
            <a:schemeClr val="accent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050" b="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57250"/>
            <a:ext cx="4572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lang="en-US" sz="1050" b="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11838" y="2687850"/>
            <a:ext cx="4045275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/>
            <a:r>
              <a:rPr lang="en-US" sz="3000" dirty="0" smtClean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EPA </a:t>
            </a:r>
            <a:r>
              <a:rPr lang="en-US" sz="3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Tribal Technical Assistance to Brownfields (TAB) Program</a:t>
            </a:r>
            <a:endParaRPr sz="3000" dirty="0">
              <a:solidFill>
                <a:schemeClr val="accent1"/>
              </a:solidFill>
              <a:latin typeface="Corbel" panose="020B0503020204020204" pitchFamily="34" charset="0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250763" y="4812242"/>
            <a:ext cx="4006350" cy="784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en-US" sz="1575" dirty="0"/>
              <a:t>Blase Leven</a:t>
            </a:r>
            <a:endParaRPr sz="1575" dirty="0"/>
          </a:p>
          <a:p>
            <a:pPr marL="0" indent="0" algn="l"/>
            <a:r>
              <a:rPr lang="en-US" sz="1575" dirty="0"/>
              <a:t>KSU Tribal TAB Program</a:t>
            </a:r>
          </a:p>
          <a:p>
            <a:pPr marL="0" indent="0" algn="l"/>
            <a:endParaRPr lang="en-US" sz="1575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" y="857250"/>
            <a:ext cx="2390194" cy="840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0314" t="10156" r="6428"/>
          <a:stretch/>
        </p:blipFill>
        <p:spPr>
          <a:xfrm>
            <a:off x="4624969" y="1450105"/>
            <a:ext cx="4519031" cy="3754200"/>
          </a:xfrm>
          <a:prstGeom prst="rect">
            <a:avLst/>
          </a:prstGeom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8725" y="5582850"/>
            <a:ext cx="1458225" cy="34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24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1385887" y="987552"/>
            <a:ext cx="7481507" cy="946507"/>
          </a:xfrm>
        </p:spPr>
        <p:txBody>
          <a:bodyPr anchor="t">
            <a:noAutofit/>
          </a:bodyPr>
          <a:lstStyle/>
          <a:p>
            <a:pPr algn="ctr" eaLnBrk="1" hangingPunct="1">
              <a:defRPr/>
            </a:pPr>
            <a:r>
              <a:rPr lang="en-US" sz="3000" dirty="0">
                <a:solidFill>
                  <a:schemeClr val="accent1"/>
                </a:solidFill>
                <a:latin typeface="Corbel" panose="020B0503020204020204" pitchFamily="34" charset="0"/>
              </a:rPr>
              <a:t>Tribal Technical Assistance to Brownfields (TAB) Program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0" y="2151182"/>
            <a:ext cx="3971925" cy="3140964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Free help with planning, environmental and economic development</a:t>
            </a:r>
          </a:p>
          <a:p>
            <a:pPr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Funded by EPA via a grant to Kansas State University</a:t>
            </a:r>
          </a:p>
          <a:p>
            <a:pPr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2"/>
                </a:solidFill>
                <a:latin typeface="Corbel" panose="020B0503020204020204" pitchFamily="34" charset="0"/>
              </a:rPr>
              <a:t>Coordinated through TRP/brownfields coordinator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FAE44588-5DEF-4642-86AF-DF59C3DA5991}" type="slidenum">
              <a:rPr lang="en-US" b="0" kern="0">
                <a:solidFill>
                  <a:srgbClr val="9A5315"/>
                </a:solidFill>
                <a:latin typeface="Arial"/>
                <a:cs typeface="Arial"/>
                <a:sym typeface="Arial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23</a:t>
            </a:fld>
            <a:endParaRPr lang="en-US" b="0" kern="0" dirty="0">
              <a:solidFill>
                <a:srgbClr val="9A5315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8" r="6066"/>
          <a:stretch/>
        </p:blipFill>
        <p:spPr bwMode="auto">
          <a:xfrm>
            <a:off x="3789502" y="2151182"/>
            <a:ext cx="5231731" cy="33692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pic>
        <p:nvPicPr>
          <p:cNvPr id="7" name="Google Shape;7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8725" y="5582850"/>
            <a:ext cx="1458225" cy="3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023582" cy="10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1611496" y="1103711"/>
            <a:ext cx="6761988" cy="9144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One-on-One TAB assistance Includes: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idx="1"/>
          </p:nvPr>
        </p:nvSpPr>
        <p:spPr>
          <a:xfrm>
            <a:off x="300825" y="2178275"/>
            <a:ext cx="8061532" cy="31986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Help with contracting, finding and evaluating environmental consultants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Review of site project plans, QAPPs and technical reports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Community engagement and re-use planning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Review of 104(k) competitive brownfields grant applications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Web tools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Other assistance, as needed and agreed upon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Aft>
                <a:spcPts val="0"/>
              </a:spcAft>
              <a:buClr>
                <a:srgbClr val="000000"/>
              </a:buClr>
              <a:defRPr/>
            </a:pPr>
            <a:fld id="{FAE44588-5DEF-4642-86AF-DF59C3DA5991}" type="slidenum">
              <a:rPr lang="en-US" kern="0">
                <a:solidFill>
                  <a:srgbClr val="9A5315"/>
                </a:solidFill>
              </a:rPr>
              <a:pPr defTabSz="685800" eaLnBrk="1" fontAlgn="auto" hangingPunct="1">
                <a:spcAft>
                  <a:spcPts val="0"/>
                </a:spcAft>
                <a:buClr>
                  <a:srgbClr val="000000"/>
                </a:buClr>
                <a:defRPr/>
              </a:pPr>
              <a:t>24</a:t>
            </a:fld>
            <a:endParaRPr lang="en-US" kern="0" dirty="0">
              <a:solidFill>
                <a:srgbClr val="9A5315"/>
              </a:solidFill>
            </a:endParaRPr>
          </a:p>
        </p:txBody>
      </p:sp>
      <p:pic>
        <p:nvPicPr>
          <p:cNvPr id="5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5753" y="4341046"/>
            <a:ext cx="1774823" cy="126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023582" cy="10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6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783" y="1060847"/>
            <a:ext cx="8570786" cy="914400"/>
          </a:xfrm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dirty="0" smtClean="0"/>
              <a:t>Assistance &amp; Training to Tribes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274320" y="2053114"/>
            <a:ext cx="4197668" cy="32746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7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700" dirty="0"/>
              <a:t>Training sessions at conferences 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700" dirty="0"/>
              <a:t> Workshops &amp; Roundtables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700" dirty="0"/>
              <a:t> RTOC meetings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700" dirty="0"/>
              <a:t> Local Tribal meetings</a:t>
            </a:r>
          </a:p>
          <a:p>
            <a:pPr>
              <a:lnSpc>
                <a:spcPct val="90000"/>
              </a:lnSpc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2700" dirty="0"/>
              <a:t>Tribal Mentors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74320" y="5686425"/>
            <a:ext cx="571500" cy="171450"/>
          </a:xfrm>
        </p:spPr>
        <p:txBody>
          <a:bodyPr/>
          <a:lstStyle/>
          <a:p>
            <a:pPr defTabSz="685800" eaLnBrk="1" fontAlgn="auto" hangingPunct="1">
              <a:spcAft>
                <a:spcPts val="0"/>
              </a:spcAft>
              <a:buClr>
                <a:srgbClr val="000000"/>
              </a:buClr>
              <a:defRPr/>
            </a:pPr>
            <a:fld id="{FAE44588-5DEF-4642-86AF-DF59C3DA5991}" type="slidenum">
              <a:rPr lang="en-US" kern="0">
                <a:solidFill>
                  <a:srgbClr val="9A5315"/>
                </a:solidFill>
              </a:rPr>
              <a:pPr defTabSz="685800" eaLnBrk="1" fontAlgn="auto" hangingPunct="1">
                <a:spcAft>
                  <a:spcPts val="0"/>
                </a:spcAft>
                <a:buClr>
                  <a:srgbClr val="000000"/>
                </a:buClr>
                <a:defRPr/>
              </a:pPr>
              <a:t>25</a:t>
            </a:fld>
            <a:endParaRPr lang="en-US" kern="0" dirty="0">
              <a:solidFill>
                <a:srgbClr val="9A531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022" y="2154555"/>
            <a:ext cx="4709159" cy="3531870"/>
          </a:xfrm>
          <a:prstGeom prst="rect">
            <a:avLst/>
          </a:prstGeom>
        </p:spPr>
      </p:pic>
      <p:pic>
        <p:nvPicPr>
          <p:cNvPr id="7" name="Google Shape;7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7701" y="6324600"/>
            <a:ext cx="1458225" cy="34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1023582" cy="10155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711844"/>
            <a:ext cx="5096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Troy </a:t>
            </a:r>
            <a:r>
              <a:rPr lang="en-US" sz="1400" dirty="0" err="1" smtClean="0"/>
              <a:t>Techlin</a:t>
            </a:r>
            <a:r>
              <a:rPr lang="en-US" sz="1400" dirty="0" smtClean="0"/>
              <a:t>, Saginaw-Chippewa Brownfields Coordinator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6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4063" t="19778" r="16381" b="7196"/>
          <a:stretch/>
        </p:blipFill>
        <p:spPr>
          <a:xfrm>
            <a:off x="1" y="1037725"/>
            <a:ext cx="4881710" cy="4824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200900" cy="1485900"/>
          </a:xfrm>
        </p:spPr>
        <p:txBody>
          <a:bodyPr/>
          <a:lstStyle/>
          <a:p>
            <a:pPr algn="r"/>
            <a:r>
              <a:rPr lang="en-US" dirty="0" smtClean="0"/>
              <a:t>Assistance and Training Topics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3661" t="37612" r="15000" b="18192"/>
          <a:stretch/>
        </p:blipFill>
        <p:spPr>
          <a:xfrm>
            <a:off x="4122501" y="2571750"/>
            <a:ext cx="5021500" cy="28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3110" y="1178720"/>
            <a:ext cx="7627256" cy="2139553"/>
          </a:xfrm>
        </p:spPr>
        <p:txBody>
          <a:bodyPr>
            <a:normAutofit/>
          </a:bodyPr>
          <a:lstStyle/>
          <a:p>
            <a:pPr algn="ctr"/>
            <a:r>
              <a:rPr lang="en-US" sz="4050" dirty="0"/>
              <a:t>Thank you</a:t>
            </a:r>
            <a:br>
              <a:rPr lang="en-US" sz="4050" dirty="0"/>
            </a:br>
            <a:r>
              <a:rPr lang="en-US" sz="4050" dirty="0"/>
              <a:t>Please contact us</a:t>
            </a:r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85800" y="3493376"/>
            <a:ext cx="2895599" cy="1524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Blase Leven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KSU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TAB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Programs Director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>
                <a:tab pos="3429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785-532-0780(o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>
                <a:tab pos="3429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	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785-565-8198(m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)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  <a:lumOff val="2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3"/>
              </a:rPr>
              <a:t>baleven@ksu.edu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  <a:lumOff val="25000"/>
                </a:prst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4876800" y="3493376"/>
            <a:ext cx="3313566" cy="15240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Scott Nightingale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National Tribal TAB Coordinator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: 785-532-6028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>
                <a:tab pos="342900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rgbClr val="45A5ED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scottnight@ksu.edu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A5ED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6" y="1003616"/>
            <a:ext cx="1447497" cy="3392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95" y="916168"/>
            <a:ext cx="1647542" cy="514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571" y="5638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www.ksutab.org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5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6A54A1-7F3C-4E47-A355-0671D70FC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60" y="3963924"/>
            <a:ext cx="2781343" cy="15224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ACFD4-FFCD-1442-B0FC-9B9AFE8B2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71" y="2030618"/>
            <a:ext cx="2519698" cy="15224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026" y="1145035"/>
            <a:ext cx="7670399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50" dirty="0"/>
              <a:t>The Brownfields Redevelopment Process</a:t>
            </a:r>
            <a:br>
              <a:rPr lang="en-US" altLang="en-US" sz="2850" dirty="0"/>
            </a:br>
            <a:r>
              <a:rPr lang="en-US" altLang="en-US" sz="2850" dirty="0"/>
              <a:t>		</a:t>
            </a:r>
            <a:r>
              <a:rPr lang="en-US" altLang="en-US" sz="2850" dirty="0">
                <a:solidFill>
                  <a:schemeClr val="accent5"/>
                </a:solidFill>
              </a:rPr>
              <a:t>Areas Where TAB Can Assist…….</a:t>
            </a:r>
          </a:p>
        </p:txBody>
      </p:sp>
      <p:graphicFrame>
        <p:nvGraphicFramePr>
          <p:cNvPr id="9" name="Diagram 4">
            <a:extLst>
              <a:ext uri="{FF2B5EF4-FFF2-40B4-BE49-F238E27FC236}">
                <a16:creationId xmlns:a16="http://schemas.microsoft.com/office/drawing/2014/main" id="{CD3CB6E9-23F1-1A4E-9FCC-14CC5695B5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242892"/>
              </p:ext>
            </p:extLst>
          </p:nvPr>
        </p:nvGraphicFramePr>
        <p:xfrm>
          <a:off x="1076326" y="2426341"/>
          <a:ext cx="7404866" cy="2660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4CC0BB2-E51C-B744-8751-9709557C2E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16" y="5605656"/>
            <a:ext cx="1270013" cy="297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707387-9566-744A-8579-B4B057A2A9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2" y="5549673"/>
            <a:ext cx="1445528" cy="4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Services May Include</a:t>
            </a:r>
          </a:p>
        </p:txBody>
      </p:sp>
      <p:sp>
        <p:nvSpPr>
          <p:cNvPr id="128005" name="Rectangle 5"/>
          <p:cNvSpPr>
            <a:spLocks noGrp="1" noChangeArrowheads="1"/>
          </p:cNvSpPr>
          <p:nvPr>
            <p:ph idx="1"/>
          </p:nvPr>
        </p:nvSpPr>
        <p:spPr>
          <a:xfrm>
            <a:off x="838200" y="1219200"/>
            <a:ext cx="7200900" cy="35814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Help identifying and inventorying brownfields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Strategic planning and redevelopment visioning 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Economic feasibility and sustainability analysis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Educational workshops 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Community outreach and input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Help identify funding sources 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Review of grant applications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Help finding and evaluating environmental consultants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Review of project plans and technical reports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Fact sheets and information</a:t>
            </a:r>
          </a:p>
          <a:p>
            <a:pPr>
              <a:lnSpc>
                <a:spcPct val="90000"/>
              </a:lnSpc>
              <a:buClr>
                <a:schemeClr val="bg2">
                  <a:lumMod val="25000"/>
                </a:schemeClr>
              </a:buClr>
              <a:defRPr/>
            </a:pPr>
            <a:r>
              <a:rPr lang="en-US" sz="2400" dirty="0" smtClean="0"/>
              <a:t>Other assistance, as needed and agreed upon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E44588-5DEF-4642-86AF-DF59C3DA599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5" name="Google Shape;8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4552" y="3001879"/>
            <a:ext cx="1774823" cy="12677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3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685800" y="338670"/>
            <a:ext cx="8705916" cy="70287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Inventory &amp; Prioritize Sites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type="body" idx="1"/>
          </p:nvPr>
        </p:nvSpPr>
        <p:spPr>
          <a:xfrm>
            <a:off x="464024" y="1183459"/>
            <a:ext cx="3675993" cy="5406242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buNone/>
              <a:defRPr/>
            </a:pPr>
            <a:r>
              <a:rPr lang="en-US" sz="2400" dirty="0" smtClean="0">
                <a:cs typeface="Arial" pitchFamily="34" charset="0"/>
              </a:rPr>
              <a:t>www.ksutab.org - Free</a:t>
            </a:r>
            <a:endParaRPr lang="en-US" sz="2400" dirty="0" smtClean="0"/>
          </a:p>
          <a:p>
            <a:pPr eaLnBrk="1" hangingPunct="1">
              <a:buNone/>
              <a:defRPr/>
            </a:pPr>
            <a:endParaRPr lang="en-US" sz="2800" u="sng" dirty="0" smtClean="0"/>
          </a:p>
          <a:p>
            <a:pPr eaLnBrk="1" hangingPunct="1">
              <a:buNone/>
              <a:defRPr/>
            </a:pPr>
            <a:endParaRPr lang="en-US" sz="2400" u="sng" dirty="0" smtClean="0"/>
          </a:p>
          <a:p>
            <a:pPr eaLnBrk="1" hangingPunct="1">
              <a:buNone/>
              <a:defRPr/>
            </a:pPr>
            <a:r>
              <a:rPr lang="en-US" sz="2400" u="sng" dirty="0" smtClean="0"/>
              <a:t>Inventory</a:t>
            </a:r>
            <a:r>
              <a:rPr lang="en-US" sz="2400" dirty="0" smtClean="0"/>
              <a:t> and Prioritize Sites</a:t>
            </a:r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400" b="1" dirty="0" smtClean="0"/>
              <a:t>Criteria</a:t>
            </a:r>
            <a:r>
              <a:rPr lang="en-US" sz="2400" dirty="0" smtClean="0"/>
              <a:t> for Revitalization (Examples):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/>
              <a:t>H</a:t>
            </a:r>
            <a:r>
              <a:rPr lang="en-US" sz="2000" dirty="0" smtClean="0"/>
              <a:t>ealth threat?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 smtClean="0"/>
              <a:t>Gateway location?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 smtClean="0"/>
              <a:t>Blight?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 smtClean="0"/>
              <a:t>Utilities?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 smtClean="0"/>
              <a:t>Condition?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 smtClean="0"/>
              <a:t>Property Access?</a:t>
            </a:r>
          </a:p>
          <a:p>
            <a:pPr lvl="2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dirty="0" smtClean="0"/>
              <a:t>Re-Use Plan &amp; Partners?</a:t>
            </a:r>
          </a:p>
          <a:p>
            <a:pPr lvl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400" u="sng" dirty="0" smtClean="0"/>
              <a:t>Match</a:t>
            </a:r>
            <a:r>
              <a:rPr lang="en-US" sz="2400" dirty="0" smtClean="0"/>
              <a:t> to </a:t>
            </a:r>
            <a:r>
              <a:rPr lang="en-US" sz="2400" u="sng" dirty="0" smtClean="0"/>
              <a:t>Revitalization Goals</a:t>
            </a:r>
          </a:p>
          <a:p>
            <a:pPr eaLnBrk="1" hangingPunct="1">
              <a:defRPr/>
            </a:pPr>
            <a:endParaRPr lang="en-US" sz="2800" dirty="0" smtClean="0"/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t="2591" r="15433" b="23001"/>
          <a:stretch/>
        </p:blipFill>
        <p:spPr bwMode="auto">
          <a:xfrm>
            <a:off x="4206084" y="1186871"/>
            <a:ext cx="4747548" cy="51377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7" t="34251" r="15517" b="28238"/>
          <a:stretch>
            <a:fillRect/>
          </a:stretch>
        </p:blipFill>
        <p:spPr bwMode="auto">
          <a:xfrm>
            <a:off x="4343400" y="1931719"/>
            <a:ext cx="2400432" cy="2895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Google Shape;336;p53"/>
          <p:cNvPicPr preferRelativeResize="0"/>
          <p:nvPr/>
        </p:nvPicPr>
        <p:blipFill rotWithShape="1">
          <a:blip r:embed="rId4">
            <a:alphaModFix/>
          </a:blip>
          <a:srcRect r="9082" b="1573"/>
          <a:stretch/>
        </p:blipFill>
        <p:spPr>
          <a:xfrm>
            <a:off x="7467600" y="2239894"/>
            <a:ext cx="1350925" cy="25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37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2007" y="4986784"/>
            <a:ext cx="1311625" cy="9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39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3454" y="5043309"/>
            <a:ext cx="1082397" cy="8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8952"/>
            <a:ext cx="2323614" cy="72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84550"/>
            <a:ext cx="3279775" cy="274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9" r="27935"/>
          <a:stretch/>
        </p:blipFill>
        <p:spPr>
          <a:xfrm>
            <a:off x="3657600" y="475129"/>
            <a:ext cx="2922036" cy="27252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r="11708"/>
          <a:stretch/>
        </p:blipFill>
        <p:spPr>
          <a:xfrm>
            <a:off x="4114800" y="2394744"/>
            <a:ext cx="3973647" cy="23622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26650"/>
          <a:stretch/>
        </p:blipFill>
        <p:spPr>
          <a:xfrm>
            <a:off x="5638800" y="4191000"/>
            <a:ext cx="3268895" cy="2362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657600" y="609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Current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0" y="3810000"/>
            <a:ext cx="389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Full Demo for </a:t>
            </a:r>
            <a:r>
              <a:rPr lang="en-US" dirty="0" err="1" smtClean="0">
                <a:solidFill>
                  <a:schemeClr val="bg1"/>
                </a:solidFill>
              </a:rPr>
              <a:t>Greenspace</a:t>
            </a:r>
            <a:r>
              <a:rPr lang="en-US" dirty="0" smtClean="0">
                <a:solidFill>
                  <a:schemeClr val="bg1"/>
                </a:solidFill>
              </a:rPr>
              <a:t> or New Residential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9112" y="5667673"/>
            <a:ext cx="3334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Partial Demo for Community/ Business or Multi-family Housing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14867" y="478305"/>
            <a:ext cx="2192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Redevelopment Options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based on Community Input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37641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Redevelopment Planning Assistance</a:t>
            </a:r>
            <a:endParaRPr lang="en-US" sz="3000" b="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4914" y="6245423"/>
            <a:ext cx="2220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Leelanau County, MI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4867" y="1635185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25000"/>
                  </a:schemeClr>
                </a:solidFill>
              </a:rPr>
              <a:t>Ottawa, IL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9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07989"/>
            <a:ext cx="7200900" cy="14859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Importance of Community Involvement</a:t>
            </a:r>
            <a:endParaRPr lang="en-US" dirty="0" smtClean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141693" y="961436"/>
            <a:ext cx="6400800" cy="4525962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endParaRPr lang="en-US" sz="2000" dirty="0" smtClean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lvl="1" eaLnBrk="1" hangingPunct="1">
              <a:defRPr/>
            </a:pPr>
            <a:r>
              <a:rPr lang="en-US" sz="2000" dirty="0" smtClean="0"/>
              <a:t>Fact Sheets &amp; News Releases</a:t>
            </a:r>
          </a:p>
          <a:p>
            <a:pPr lvl="1">
              <a:defRPr/>
            </a:pPr>
            <a:r>
              <a:rPr lang="en-US" sz="2000" dirty="0" smtClean="0"/>
              <a:t>P</a:t>
            </a:r>
            <a:r>
              <a:rPr lang="en-US" sz="2000" dirty="0"/>
              <a:t>ublic </a:t>
            </a:r>
            <a:r>
              <a:rPr lang="en-US" sz="2000" dirty="0" smtClean="0"/>
              <a:t>Meetings</a:t>
            </a:r>
          </a:p>
          <a:p>
            <a:pPr lvl="1">
              <a:defRPr/>
            </a:pPr>
            <a:r>
              <a:rPr lang="en-US" sz="2000" dirty="0" smtClean="0"/>
              <a:t>Workshops/Seminars</a:t>
            </a:r>
          </a:p>
          <a:p>
            <a:pPr lvl="1">
              <a:defRPr/>
            </a:pPr>
            <a:r>
              <a:rPr lang="en-US" sz="2000" dirty="0"/>
              <a:t>Community </a:t>
            </a:r>
            <a:r>
              <a:rPr lang="en-US" sz="2000" dirty="0" smtClean="0"/>
              <a:t>Day/Fairs</a:t>
            </a:r>
            <a:endParaRPr lang="en-US" sz="2000" dirty="0"/>
          </a:p>
          <a:p>
            <a:pPr lvl="1">
              <a:defRPr/>
            </a:pPr>
            <a:r>
              <a:rPr lang="en-US" sz="2000" dirty="0"/>
              <a:t>Bus Tours</a:t>
            </a:r>
          </a:p>
          <a:p>
            <a:pPr lvl="1">
              <a:defRPr/>
            </a:pPr>
            <a:r>
              <a:rPr lang="en-US" sz="2000" dirty="0"/>
              <a:t>Walking </a:t>
            </a:r>
            <a:r>
              <a:rPr lang="en-US" sz="2000" dirty="0" smtClean="0"/>
              <a:t>Tours</a:t>
            </a:r>
            <a:endParaRPr lang="en-US" sz="2000" dirty="0"/>
          </a:p>
          <a:p>
            <a:pPr lvl="1">
              <a:defRPr/>
            </a:pPr>
            <a:r>
              <a:rPr lang="en-US" sz="2000" dirty="0" smtClean="0"/>
              <a:t>Creates supporters</a:t>
            </a:r>
            <a:endParaRPr lang="en-US" sz="2000" dirty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/>
          </a:p>
          <a:p>
            <a:pPr lvl="1" eaLnBrk="1" hangingPunct="1">
              <a:defRPr/>
            </a:pPr>
            <a:endParaRPr lang="en-US" sz="2000" dirty="0"/>
          </a:p>
          <a:p>
            <a:pPr lvl="1" eaLnBrk="1" hangingPunct="1">
              <a:defRPr/>
            </a:pPr>
            <a:endParaRPr lang="en-US" sz="2000" dirty="0" smtClean="0"/>
          </a:p>
          <a:p>
            <a:pPr lvl="1" eaLnBrk="1" hangingPunct="1">
              <a:defRPr/>
            </a:pPr>
            <a:endParaRPr lang="en-US" sz="2000" dirty="0" smtClean="0"/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37892" name="Picture 2" descr="photo: two people review jordan valley development concepts on a large dis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370126"/>
            <a:ext cx="2392493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0400" b="37777"/>
          <a:stretch/>
        </p:blipFill>
        <p:spPr>
          <a:xfrm>
            <a:off x="3973643" y="4149453"/>
            <a:ext cx="5137700" cy="267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11"/>
          <a:stretch/>
        </p:blipFill>
        <p:spPr>
          <a:xfrm rot="5400000">
            <a:off x="804489" y="4030766"/>
            <a:ext cx="2675888" cy="2913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282721" y="3805549"/>
            <a:ext cx="1969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Springfield, MO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029" y="6517566"/>
            <a:ext cx="226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Shreveport, LA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Economic Feasibility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743" y="1292761"/>
            <a:ext cx="6347714" cy="3880773"/>
          </a:xfrm>
        </p:spPr>
        <p:txBody>
          <a:bodyPr/>
          <a:lstStyle/>
          <a:p>
            <a:r>
              <a:rPr lang="en-US" dirty="0" smtClean="0"/>
              <a:t>Business Opportunity analysis for several sites on West Florissant Avenue Corridor, MO, by DRP, Inc., a TAB Partner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71700"/>
            <a:ext cx="8296275" cy="2190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3717518" y="3091637"/>
            <a:ext cx="733647" cy="5635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40" y="3995405"/>
            <a:ext cx="5827057" cy="2667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7765" y="4197850"/>
            <a:ext cx="35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for Select Business, Retail and Service Categories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63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620001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TAB Can Provide Examples,</a:t>
            </a:r>
            <a:br>
              <a:rPr lang="en-US" dirty="0" smtClean="0"/>
            </a:br>
            <a:r>
              <a:rPr lang="en-US" dirty="0" smtClean="0"/>
              <a:t>and Review/Provide Comments on Technical Documents . . 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28652"/>
            <a:ext cx="8229600" cy="472440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700" dirty="0" smtClean="0"/>
              <a:t>Environmental Assessments &amp; Cleanup</a:t>
            </a:r>
          </a:p>
          <a:p>
            <a:pPr>
              <a:buClr>
                <a:schemeClr val="bg2">
                  <a:lumMod val="25000"/>
                </a:schemeClr>
              </a:buClr>
            </a:pPr>
            <a:r>
              <a:rPr lang="en-US" sz="2000" dirty="0" smtClean="0"/>
              <a:t>RFPs and Solicitations for Hiring Consultants</a:t>
            </a:r>
          </a:p>
          <a:p>
            <a:pPr>
              <a:buClr>
                <a:schemeClr val="bg2">
                  <a:lumMod val="25000"/>
                </a:schemeClr>
              </a:buClr>
            </a:pPr>
            <a:r>
              <a:rPr lang="en-US" sz="2000" dirty="0"/>
              <a:t>Work </a:t>
            </a:r>
            <a:r>
              <a:rPr lang="en-US" sz="2000" dirty="0" smtClean="0"/>
              <a:t>Plans, QAPPS, Phase I &amp; II ESAs, ABCAs, etc.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459B1F5D-368F-46A3-AD10-648292C39F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 descr="Horace Mann.pdf - Adobe Acrobat Professional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8" t="13333" r="29856"/>
          <a:stretch/>
        </p:blipFill>
        <p:spPr>
          <a:xfrm>
            <a:off x="6019800" y="1896560"/>
            <a:ext cx="2971800" cy="4457700"/>
          </a:xfrm>
          <a:prstGeom prst="rect">
            <a:avLst/>
          </a:prstGeom>
        </p:spPr>
      </p:pic>
      <p:pic>
        <p:nvPicPr>
          <p:cNvPr id="6" name="Picture 5" descr="Ivanhoe Presentation.pdf - Adobe Acrobat Professional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9" t="16667" r="30110" b="41111"/>
          <a:stretch/>
        </p:blipFill>
        <p:spPr>
          <a:xfrm>
            <a:off x="1237884" y="4038600"/>
            <a:ext cx="4023005" cy="254790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754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op">
  <a:themeElements>
    <a:clrScheme name="Custom 3">
      <a:dk1>
        <a:sysClr val="windowText" lastClr="000000"/>
      </a:dk1>
      <a:lt1>
        <a:sysClr val="window" lastClr="FFFFFF"/>
      </a:lt1>
      <a:dk2>
        <a:srgbClr val="A7A7A7"/>
      </a:dk2>
      <a:lt2>
        <a:srgbClr val="D1D1D1"/>
      </a:lt2>
      <a:accent1>
        <a:srgbClr val="512888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45A5ED"/>
      </a:hlink>
      <a:folHlink>
        <a:srgbClr val="666699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46321475</TotalTime>
  <Pages>13</Pages>
  <Words>875</Words>
  <Application>Microsoft Office PowerPoint</Application>
  <PresentationFormat>On-screen Show (4:3)</PresentationFormat>
  <Paragraphs>231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Corbel</vt:lpstr>
      <vt:lpstr>Franklin Gothic Book</vt:lpstr>
      <vt:lpstr>Noto Sans Symbols</vt:lpstr>
      <vt:lpstr>Source Sans Pro</vt:lpstr>
      <vt:lpstr>Times New Roman</vt:lpstr>
      <vt:lpstr>Wingdings</vt:lpstr>
      <vt:lpstr>Wingdings 3</vt:lpstr>
      <vt:lpstr>Custom Design</vt:lpstr>
      <vt:lpstr>Crop</vt:lpstr>
      <vt:lpstr>Simple Light</vt:lpstr>
      <vt:lpstr>Technical Assistance to Brownfields (TAB) Resources for New EPA Grantees In EPA Regions 5, 6, 7, and 8</vt:lpstr>
      <vt:lpstr>Technical Assistance to Brownfields (TAB) Program</vt:lpstr>
      <vt:lpstr>The Brownfields Redevelopment Process   Areas Where TAB Can Assist…….</vt:lpstr>
      <vt:lpstr>Services May Include</vt:lpstr>
      <vt:lpstr>Inventory &amp; Prioritize Sites</vt:lpstr>
      <vt:lpstr>PowerPoint Presentation</vt:lpstr>
      <vt:lpstr>Importance of Community Involvement</vt:lpstr>
      <vt:lpstr>Economic Feasibility </vt:lpstr>
      <vt:lpstr>TAB Can Provide Examples, and Review/Provide Comments on Technical Documents . . . </vt:lpstr>
      <vt:lpstr>TAB Review - Area-wide environmental assessment scope &amp; results </vt:lpstr>
      <vt:lpstr>Funding Roadmaps </vt:lpstr>
      <vt:lpstr>Thank you Please contact us</vt:lpstr>
      <vt:lpstr>National Technical Assistance to Brownfields (TAB) Resources Available to Tribal and Non-Tribal Communities All EPA Regions</vt:lpstr>
      <vt:lpstr>National TAB Programs</vt:lpstr>
      <vt:lpstr>Workshops &amp; Webinars</vt:lpstr>
      <vt:lpstr> </vt:lpstr>
      <vt:lpstr> </vt:lpstr>
      <vt:lpstr>PowerPoint Presentation</vt:lpstr>
      <vt:lpstr>PowerPoint Presentation</vt:lpstr>
      <vt:lpstr>TAB Program Websites</vt:lpstr>
      <vt:lpstr>Tribal Environmental Professional Networking Platform – Try it!</vt:lpstr>
      <vt:lpstr>EPA Tribal Technical Assistance to Brownfields (TAB) Program</vt:lpstr>
      <vt:lpstr>Tribal Technical Assistance to Brownfields (TAB) Program</vt:lpstr>
      <vt:lpstr>One-on-One TAB assistance Includes:</vt:lpstr>
      <vt:lpstr>Assistance &amp; Training to Tribes</vt:lpstr>
      <vt:lpstr>Assistance and Training Topics</vt:lpstr>
      <vt:lpstr>Thank you Please 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TOSC &amp; Brnflds</dc:title>
  <dc:creator>tboguski</dc:creator>
  <cp:lastModifiedBy>Blase Leven</cp:lastModifiedBy>
  <cp:revision>454</cp:revision>
  <cp:lastPrinted>1999-01-08T21:28:20Z</cp:lastPrinted>
  <dcterms:created xsi:type="dcterms:W3CDTF">1998-01-11T07:09:02Z</dcterms:created>
  <dcterms:modified xsi:type="dcterms:W3CDTF">2019-07-11T20:21:38Z</dcterms:modified>
</cp:coreProperties>
</file>