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14" r:id="rId2"/>
    <p:sldId id="413" r:id="rId3"/>
    <p:sldId id="429" r:id="rId4"/>
    <p:sldId id="430" r:id="rId5"/>
    <p:sldId id="431" r:id="rId6"/>
    <p:sldId id="432" r:id="rId7"/>
    <p:sldId id="433" r:id="rId8"/>
    <p:sldId id="434" r:id="rId9"/>
    <p:sldId id="435" r:id="rId10"/>
    <p:sldId id="436" r:id="rId11"/>
    <p:sldId id="437" r:id="rId12"/>
    <p:sldId id="440" r:id="rId13"/>
    <p:sldId id="438" r:id="rId14"/>
    <p:sldId id="439" r:id="rId15"/>
    <p:sldId id="441" r:id="rId16"/>
    <p:sldId id="442" r:id="rId17"/>
    <p:sldId id="385" r:id="rId18"/>
    <p:sldId id="428" r:id="rId19"/>
    <p:sldId id="38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97A"/>
    <a:srgbClr val="BB5427"/>
    <a:srgbClr val="002060"/>
    <a:srgbClr val="F7F7F7"/>
    <a:srgbClr val="FFFFE5"/>
    <a:srgbClr val="31282D"/>
    <a:srgbClr val="FFFFCC"/>
    <a:srgbClr val="A94C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6" autoAdjust="0"/>
    <p:restoredTop sz="83945" autoAdjust="0"/>
  </p:normalViewPr>
  <p:slideViewPr>
    <p:cSldViewPr snapToGrid="0">
      <p:cViewPr varScale="1">
        <p:scale>
          <a:sx n="66" d="100"/>
          <a:sy n="66" d="100"/>
        </p:scale>
        <p:origin x="-11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6" d="100"/>
          <a:sy n="56"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860E1EE-41DB-4896-BD57-34DE7D4CCE8A}" type="datetimeFigureOut">
              <a:rPr lang="en-US" smtClean="0"/>
              <a:pPr/>
              <a:t>7/16/2019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F31DBA0-274E-4576-9968-DAEEBC5E0794}" type="slidenum">
              <a:rPr lang="en-US" smtClean="0"/>
              <a:pPr/>
              <a:t>‹#›</a:t>
            </a:fld>
            <a:endParaRPr lang="en-US" dirty="0"/>
          </a:p>
        </p:txBody>
      </p:sp>
    </p:spTree>
    <p:extLst>
      <p:ext uri="{BB962C8B-B14F-4D97-AF65-F5344CB8AC3E}">
        <p14:creationId xmlns:p14="http://schemas.microsoft.com/office/powerpoint/2010/main" xmlns="" val="384665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E2BEAA4-3557-4128-BF7F-3DB649D7D348}" type="datetimeFigureOut">
              <a:rPr lang="en-US" smtClean="0"/>
              <a:pPr/>
              <a:t>7/16/2019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1F0A117-0D38-42B1-B980-993DC002DE06}" type="slidenum">
              <a:rPr lang="en-US" smtClean="0"/>
              <a:pPr/>
              <a:t>‹#›</a:t>
            </a:fld>
            <a:endParaRPr lang="en-US" dirty="0"/>
          </a:p>
        </p:txBody>
      </p:sp>
    </p:spTree>
    <p:extLst>
      <p:ext uri="{BB962C8B-B14F-4D97-AF65-F5344CB8AC3E}">
        <p14:creationId xmlns:p14="http://schemas.microsoft.com/office/powerpoint/2010/main" xmlns="" val="163101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Malcolm Guy and I’m a Coordinator</a:t>
            </a:r>
            <a:r>
              <a:rPr lang="en-US" baseline="0" dirty="0"/>
              <a:t> of Government &amp; External Affairs here at CDFA. I</a:t>
            </a:r>
            <a:r>
              <a:rPr lang="en-US" dirty="0"/>
              <a:t> work on the Brownfields Program with my colleagues.. </a:t>
            </a:r>
          </a:p>
          <a:p>
            <a:endParaRPr lang="en-US" dirty="0"/>
          </a:p>
          <a:p>
            <a:r>
              <a:rPr lang="en-US" dirty="0"/>
              <a:t>I’d like to first thank the EPA for inviting us to present about the CDFA Brownfields Technical Assistance Program. The program would not be possible without the support of the EPA.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a:t>
            </a:fld>
            <a:endParaRPr lang="en-US" dirty="0"/>
          </a:p>
        </p:txBody>
      </p:sp>
    </p:spTree>
    <p:extLst>
      <p:ext uri="{BB962C8B-B14F-4D97-AF65-F5344CB8AC3E}">
        <p14:creationId xmlns:p14="http://schemas.microsoft.com/office/powerpoint/2010/main" xmlns="" val="3888773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give you a little information about our most powerful and value-added type of technical assistance which is on-site project response teams. CDFA staff and two hand-picked advisors attend one and a half to two days of meetings with stakeholders from the community. We learn about the project from every perspective, learn about the challenges, constraints and opportunities. Out team then produces a Road to Redevelopment Report with both our next step recommendations to get the project moving and our financing recommendations based on the proposed end use. </a:t>
            </a:r>
          </a:p>
          <a:p>
            <a:endParaRPr lang="en-US" dirty="0"/>
          </a:p>
          <a:p>
            <a:r>
              <a:rPr lang="en-US" dirty="0"/>
              <a:t>Communities are chosen for this technical assistance based on their readiness to discuss their project in terms of financing. We are best suited for communities with an end use already proposed. We provide the best feedback when communities already have soft development numbers or are thinking thorough any gap financing.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10</a:t>
            </a:fld>
            <a:endParaRPr lang="en-US" dirty="0"/>
          </a:p>
        </p:txBody>
      </p:sp>
    </p:spTree>
    <p:extLst>
      <p:ext uri="{BB962C8B-B14F-4D97-AF65-F5344CB8AC3E}">
        <p14:creationId xmlns:p14="http://schemas.microsoft.com/office/powerpoint/2010/main" xmlns="" val="56383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all of the technical assistance trips we’ve made over the past five years. We’ve definitely hit quite a few places!</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11</a:t>
            </a:fld>
            <a:endParaRPr lang="en-US" dirty="0"/>
          </a:p>
        </p:txBody>
      </p:sp>
    </p:spTree>
    <p:extLst>
      <p:ext uri="{BB962C8B-B14F-4D97-AF65-F5344CB8AC3E}">
        <p14:creationId xmlns:p14="http://schemas.microsoft.com/office/powerpoint/2010/main" xmlns="" val="2172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wanted to give you just a couple of project examples.</a:t>
            </a:r>
            <a:r>
              <a:rPr lang="en-US" baseline="0" dirty="0" smtClean="0"/>
              <a:t> </a:t>
            </a:r>
            <a:r>
              <a:rPr lang="en-US" dirty="0" smtClean="0"/>
              <a:t>Snohomish </a:t>
            </a:r>
            <a:r>
              <a:rPr lang="en-US" dirty="0"/>
              <a:t>County wanted to reuse a former landfill, now municipal park into a new food hub for the local communities. With aggregation facilities, a farmer’s market and commercial kitchen space. The community wanted to give more outlets that supported farming in the county north of Seattle which had seen a significant farmland reduction over the past 20 years.</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12</a:t>
            </a:fld>
            <a:endParaRPr lang="en-US" dirty="0"/>
          </a:p>
        </p:txBody>
      </p:sp>
    </p:spTree>
    <p:extLst>
      <p:ext uri="{BB962C8B-B14F-4D97-AF65-F5344CB8AC3E}">
        <p14:creationId xmlns:p14="http://schemas.microsoft.com/office/powerpoint/2010/main" xmlns="" val="134349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a:t>one we did in February with Arnaudville, Louisiana where they wanted to reuse an abandoned hospital as a new Cultural Immersion Center for Cajun, Creole and French Louisiana. This center had the potential to be significant economic driver of their already strong place-based economic development initiatives. We met and discussed some of the studies and documentation that needed to be done to update their business plan and then worked on educating the community on potential public finance tools like 501(c)3 Bonds and historic tax credits</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13</a:t>
            </a:fld>
            <a:endParaRPr lang="en-US" dirty="0"/>
          </a:p>
        </p:txBody>
      </p:sp>
    </p:spTree>
    <p:extLst>
      <p:ext uri="{BB962C8B-B14F-4D97-AF65-F5344CB8AC3E}">
        <p14:creationId xmlns:p14="http://schemas.microsoft.com/office/powerpoint/2010/main" xmlns="" val="158429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project we provided technical assistance for was in Casper, Wyoming where they were looking to embark on a large hotel and conference center as part of their downtown revitalization. We discussed many of the challenges associated with two potential project sites and educated the communities on Opportunity Zones, Private Activity Bonds and New Markets Tax Credits. </a:t>
            </a:r>
          </a:p>
          <a:p>
            <a:endParaRPr lang="en-US" dirty="0"/>
          </a:p>
        </p:txBody>
      </p:sp>
      <p:sp>
        <p:nvSpPr>
          <p:cNvPr id="4" name="Slide Number Placeholder 3"/>
          <p:cNvSpPr>
            <a:spLocks noGrp="1"/>
          </p:cNvSpPr>
          <p:nvPr>
            <p:ph type="sldNum" sz="quarter" idx="5"/>
          </p:nvPr>
        </p:nvSpPr>
        <p:spPr/>
        <p:txBody>
          <a:bodyPr/>
          <a:lstStyle/>
          <a:p>
            <a:fld id="{2F1FD956-B762-4940-B1F4-644E9599AE78}" type="slidenum">
              <a:rPr lang="en-US" smtClean="0"/>
              <a:pPr/>
              <a:t>14</a:t>
            </a:fld>
            <a:endParaRPr lang="en-US"/>
          </a:p>
        </p:txBody>
      </p:sp>
    </p:spTree>
    <p:extLst>
      <p:ext uri="{BB962C8B-B14F-4D97-AF65-F5344CB8AC3E}">
        <p14:creationId xmlns:p14="http://schemas.microsoft.com/office/powerpoint/2010/main" xmlns="" val="23067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just to mention a couple events coming up….we have technical assistance openings for our project response team visits and the project marketplaces.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15</a:t>
            </a:fld>
            <a:endParaRPr lang="en-US" dirty="0"/>
          </a:p>
        </p:txBody>
      </p:sp>
    </p:spTree>
    <p:extLst>
      <p:ext uri="{BB962C8B-B14F-4D97-AF65-F5344CB8AC3E}">
        <p14:creationId xmlns:p14="http://schemas.microsoft.com/office/powerpoint/2010/main" xmlns="" val="188664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16</a:t>
            </a:fld>
            <a:endParaRPr lang="en-US" dirty="0"/>
          </a:p>
        </p:txBody>
      </p:sp>
    </p:spTree>
    <p:extLst>
      <p:ext uri="{BB962C8B-B14F-4D97-AF65-F5344CB8AC3E}">
        <p14:creationId xmlns:p14="http://schemas.microsoft.com/office/powerpoint/2010/main" xmlns="" val="81015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17</a:t>
            </a:fld>
            <a:endParaRPr lang="en-US" dirty="0"/>
          </a:p>
        </p:txBody>
      </p:sp>
    </p:spTree>
    <p:extLst>
      <p:ext uri="{BB962C8B-B14F-4D97-AF65-F5344CB8AC3E}">
        <p14:creationId xmlns:p14="http://schemas.microsoft.com/office/powerpoint/2010/main" xmlns="" val="348008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in-person project marketplace at our National </a:t>
            </a:r>
            <a:r>
              <a:rPr lang="en-US" smtClean="0"/>
              <a:t>Summit this year.</a:t>
            </a:r>
            <a:endParaRPr lang="en-US"/>
          </a:p>
        </p:txBody>
      </p:sp>
      <p:sp>
        <p:nvSpPr>
          <p:cNvPr id="4" name="Slide Number Placeholder 3"/>
          <p:cNvSpPr>
            <a:spLocks noGrp="1"/>
          </p:cNvSpPr>
          <p:nvPr>
            <p:ph type="sldNum" sz="quarter" idx="10"/>
          </p:nvPr>
        </p:nvSpPr>
        <p:spPr/>
        <p:txBody>
          <a:bodyPr/>
          <a:lstStyle/>
          <a:p>
            <a:fld id="{B1F0A117-0D38-42B1-B980-993DC002DE06}" type="slidenum">
              <a:rPr lang="en-US" smtClean="0"/>
              <a:pPr/>
              <a:t>18</a:t>
            </a:fld>
            <a:endParaRPr lang="en-US" dirty="0"/>
          </a:p>
        </p:txBody>
      </p:sp>
    </p:spTree>
    <p:extLst>
      <p:ext uri="{BB962C8B-B14F-4D97-AF65-F5344CB8AC3E}">
        <p14:creationId xmlns:p14="http://schemas.microsoft.com/office/powerpoint/2010/main" xmlns="" val="64412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Reach out! We’re happy to chat.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19</a:t>
            </a:fld>
            <a:endParaRPr lang="en-US" dirty="0"/>
          </a:p>
        </p:txBody>
      </p:sp>
    </p:spTree>
    <p:extLst>
      <p:ext uri="{BB962C8B-B14F-4D97-AF65-F5344CB8AC3E}">
        <p14:creationId xmlns:p14="http://schemas.microsoft.com/office/powerpoint/2010/main" xmlns="" val="49252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CDFA does not provide legal, accounting, or professional advice. Similarly, CDFA is not herein engaged in rendering legal, accounting, financial, or other advisory services. We encourage you to seek expert counsel should you need direct advice about the subject matter.</a:t>
            </a:r>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2</a:t>
            </a:fld>
            <a:endParaRPr lang="en-US" dirty="0"/>
          </a:p>
        </p:txBody>
      </p:sp>
    </p:spTree>
    <p:extLst>
      <p:ext uri="{BB962C8B-B14F-4D97-AF65-F5344CB8AC3E}">
        <p14:creationId xmlns:p14="http://schemas.microsoft.com/office/powerpoint/2010/main" xmlns="" val="13562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first thank the EPA for inviting to present to everyone about the CDFA Brownfields Technical Assistance Program. The program would not be possible without the support of the EPA so we thank them for that as well. </a:t>
            </a:r>
          </a:p>
          <a:p>
            <a:endParaRPr lang="en-US" dirty="0"/>
          </a:p>
          <a:p>
            <a:r>
              <a:rPr lang="en-US" dirty="0"/>
              <a:t>I also wanted to briefly introduce CDFA. The Council of Development Finance Agencies is a </a:t>
            </a:r>
            <a:r>
              <a:rPr lang="en-US" dirty="0" smtClean="0"/>
              <a:t>37 </a:t>
            </a:r>
            <a:r>
              <a:rPr lang="en-US" dirty="0"/>
              <a:t>year old national non-profit trade association devoted to providing research, resources, education and networking opportunities to community and economic development finance practitioners across the U.S. From bond financing to TIF and Special Assessment to Tax Credits to Revolving Loan Fund, CDFA touches the whole gamut of financing tools available to communities to support their economic development ecosystem. About 70% of the people we work with are from the public sector and the quasi-public sector and the remaining 30% are from the private and non-profits sector. </a:t>
            </a:r>
          </a:p>
          <a:p>
            <a:endParaRPr lang="en-US" dirty="0"/>
          </a:p>
          <a:p>
            <a:r>
              <a:rPr lang="en-US" dirty="0"/>
              <a:t>Our Brownfields Technical Assistance Program is a part of our research and technical assistance team. The Program has 4 key </a:t>
            </a:r>
            <a:r>
              <a:rPr lang="en-US" dirty="0" smtClean="0"/>
              <a:t>characteristics </a:t>
            </a:r>
            <a:r>
              <a:rPr lang="en-US" dirty="0"/>
              <a:t>and opportunities for communities with Brownfields sites to gain some information, resources and guidance on what is often the most difficult part of redevelopment: financing. I’m going to walk through them very briefly in this presentation. </a:t>
            </a:r>
          </a:p>
          <a:p>
            <a:endParaRPr lang="en-US" dirty="0"/>
          </a:p>
        </p:txBody>
      </p:sp>
      <p:sp>
        <p:nvSpPr>
          <p:cNvPr id="4" name="Slide Number Placeholder 3"/>
          <p:cNvSpPr>
            <a:spLocks noGrp="1"/>
          </p:cNvSpPr>
          <p:nvPr>
            <p:ph type="sldNum" sz="quarter" idx="5"/>
          </p:nvPr>
        </p:nvSpPr>
        <p:spPr/>
        <p:txBody>
          <a:bodyPr/>
          <a:lstStyle/>
          <a:p>
            <a:fld id="{2F1FD956-B762-4940-B1F4-644E9599AE78}" type="slidenum">
              <a:rPr lang="en-US" smtClean="0"/>
              <a:pPr/>
              <a:t>3</a:t>
            </a:fld>
            <a:endParaRPr lang="en-US"/>
          </a:p>
        </p:txBody>
      </p:sp>
    </p:spTree>
    <p:extLst>
      <p:ext uri="{BB962C8B-B14F-4D97-AF65-F5344CB8AC3E}">
        <p14:creationId xmlns:p14="http://schemas.microsoft.com/office/powerpoint/2010/main" xmlns="" val="279735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I’d like to introduce you to our Brownfields program’s website. You can find it by visiting cdfabrownfields.org. You can also find it on our main website cdfa.net by clicking to the Brownfield Research page. </a:t>
            </a:r>
          </a:p>
        </p:txBody>
      </p:sp>
      <p:sp>
        <p:nvSpPr>
          <p:cNvPr id="4" name="Slide Number Placeholder 3"/>
          <p:cNvSpPr>
            <a:spLocks noGrp="1"/>
          </p:cNvSpPr>
          <p:nvPr>
            <p:ph type="sldNum" sz="quarter" idx="5"/>
          </p:nvPr>
        </p:nvSpPr>
        <p:spPr/>
        <p:txBody>
          <a:bodyPr/>
          <a:lstStyle/>
          <a:p>
            <a:fld id="{2F1FD956-B762-4940-B1F4-644E9599AE78}" type="slidenum">
              <a:rPr lang="en-US" smtClean="0"/>
              <a:pPr/>
              <a:t>4</a:t>
            </a:fld>
            <a:endParaRPr lang="en-US"/>
          </a:p>
        </p:txBody>
      </p:sp>
    </p:spTree>
    <p:extLst>
      <p:ext uri="{BB962C8B-B14F-4D97-AF65-F5344CB8AC3E}">
        <p14:creationId xmlns:p14="http://schemas.microsoft.com/office/powerpoint/2010/main" xmlns="" val="8700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major benefit that we provide to communities with Brownfields is resources. Our Brownfields Financing Toolkit is an database full of Brownfield specific case studies and information on all of the tools we cover here at CDFA. CDFA has both a long history of research and an incredible research team who is constantly searching for new examples of great projects, ideas and innovative solutions to financing Brownfields redevelopment. All resources in the Brownfields Financing Toolkit are free and available to communities so I encourage you to visit our website and explore. </a:t>
            </a:r>
          </a:p>
          <a:p>
            <a:endParaRPr lang="en-US" dirty="0"/>
          </a:p>
        </p:txBody>
      </p:sp>
      <p:sp>
        <p:nvSpPr>
          <p:cNvPr id="4" name="Slide Number Placeholder 3"/>
          <p:cNvSpPr>
            <a:spLocks noGrp="1"/>
          </p:cNvSpPr>
          <p:nvPr>
            <p:ph type="sldNum" sz="quarter" idx="5"/>
          </p:nvPr>
        </p:nvSpPr>
        <p:spPr/>
        <p:txBody>
          <a:bodyPr/>
          <a:lstStyle/>
          <a:p>
            <a:fld id="{2F1FD956-B762-4940-B1F4-644E9599AE78}" type="slidenum">
              <a:rPr lang="en-US" smtClean="0"/>
              <a:pPr/>
              <a:t>5</a:t>
            </a:fld>
            <a:endParaRPr lang="en-US"/>
          </a:p>
        </p:txBody>
      </p:sp>
    </p:spTree>
    <p:extLst>
      <p:ext uri="{BB962C8B-B14F-4D97-AF65-F5344CB8AC3E}">
        <p14:creationId xmlns:p14="http://schemas.microsoft.com/office/powerpoint/2010/main" xmlns="" val="330502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wanted to briefly show an example of one of those resource pages. Here is our Bonds </a:t>
            </a:r>
            <a:r>
              <a:rPr lang="en-US" dirty="0" smtClean="0"/>
              <a:t>section. </a:t>
            </a:r>
            <a:r>
              <a:rPr lang="en-US" dirty="0"/>
              <a:t>You’ll finds each toolkit page some good core resources to explain the who, what and how of each tool. </a:t>
            </a:r>
          </a:p>
        </p:txBody>
      </p:sp>
      <p:sp>
        <p:nvSpPr>
          <p:cNvPr id="4" name="Slide Number Placeholder 3"/>
          <p:cNvSpPr>
            <a:spLocks noGrp="1"/>
          </p:cNvSpPr>
          <p:nvPr>
            <p:ph type="sldNum" sz="quarter" idx="10"/>
          </p:nvPr>
        </p:nvSpPr>
        <p:spPr/>
        <p:txBody>
          <a:bodyPr/>
          <a:lstStyle/>
          <a:p>
            <a:fld id="{B1F0A117-0D38-42B1-B980-993DC002DE06}" type="slidenum">
              <a:rPr lang="en-US" smtClean="0"/>
              <a:pPr/>
              <a:t>6</a:t>
            </a:fld>
            <a:endParaRPr lang="en-US" dirty="0"/>
          </a:p>
        </p:txBody>
      </p:sp>
    </p:spTree>
    <p:extLst>
      <p:ext uri="{BB962C8B-B14F-4D97-AF65-F5344CB8AC3E}">
        <p14:creationId xmlns:p14="http://schemas.microsoft.com/office/powerpoint/2010/main" xmlns="" val="92112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significant resource that I’d like to mention is our Brownfields Finance Update newsletter. Also completely free, this monthly newsletter is the best way to keep up with Brownfield projects across the U.S. CDFA staff aggregates headlines daily on all topics we cover and then handpicks each month, the best of the best of what’s happening in the Brownfield finance world.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7</a:t>
            </a:fld>
            <a:endParaRPr lang="en-US" dirty="0"/>
          </a:p>
        </p:txBody>
      </p:sp>
    </p:spTree>
    <p:extLst>
      <p:ext uri="{BB962C8B-B14F-4D97-AF65-F5344CB8AC3E}">
        <p14:creationId xmlns:p14="http://schemas.microsoft.com/office/powerpoint/2010/main" xmlns="" val="60620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part of our Technical Assistance Program that I’d like to discuss is our webinar series. For the past five year, CDFA has been producing hyper-specific and topical Brownfield Financing Webinar on everything from TIF Structuring to Renewable Energy Development on Contaminated Land to Food Systems development on Brownfields. The webinars are an hour and a half and you can view recordings and download the presentations for every one we’ve produced for free on the CDFA Brownfields website. </a:t>
            </a:r>
          </a:p>
          <a:p>
            <a:endParaRPr lang="en-US" dirty="0"/>
          </a:p>
        </p:txBody>
      </p:sp>
      <p:sp>
        <p:nvSpPr>
          <p:cNvPr id="4" name="Slide Number Placeholder 3"/>
          <p:cNvSpPr>
            <a:spLocks noGrp="1"/>
          </p:cNvSpPr>
          <p:nvPr>
            <p:ph type="sldNum" sz="quarter" idx="5"/>
          </p:nvPr>
        </p:nvSpPr>
        <p:spPr/>
        <p:txBody>
          <a:bodyPr/>
          <a:lstStyle/>
          <a:p>
            <a:fld id="{2F1FD956-B762-4940-B1F4-644E9599AE78}" type="slidenum">
              <a:rPr lang="en-US" smtClean="0"/>
              <a:pPr/>
              <a:t>8</a:t>
            </a:fld>
            <a:endParaRPr lang="en-US"/>
          </a:p>
        </p:txBody>
      </p:sp>
    </p:spTree>
    <p:extLst>
      <p:ext uri="{BB962C8B-B14F-4D97-AF65-F5344CB8AC3E}">
        <p14:creationId xmlns:p14="http://schemas.microsoft.com/office/powerpoint/2010/main" xmlns="" val="253682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I’d like to talk about our direct Technical Assistance work. The first way to gain direct technical assistance is through a Brownfields Project Marketplace. Typically CDFA’s technical assistance is most applicable, as I mentioned earlier, to figuring out end-use financing. The Brownfields Project Marketplace is a way for communities at the very early stages of thinking about the end-use of their Brownfields site. Communities present either online or in-person at an event to a group of advisors and can get quick pointed feedback on financing and redevelopment strategies for the communities specific project. </a:t>
            </a:r>
          </a:p>
          <a:p>
            <a:endParaRPr lang="en-US" dirty="0"/>
          </a:p>
        </p:txBody>
      </p:sp>
      <p:sp>
        <p:nvSpPr>
          <p:cNvPr id="4" name="Slide Number Placeholder 3"/>
          <p:cNvSpPr>
            <a:spLocks noGrp="1"/>
          </p:cNvSpPr>
          <p:nvPr>
            <p:ph type="sldNum" sz="quarter" idx="10"/>
          </p:nvPr>
        </p:nvSpPr>
        <p:spPr/>
        <p:txBody>
          <a:bodyPr/>
          <a:lstStyle/>
          <a:p>
            <a:fld id="{B1F0A117-0D38-42B1-B980-993DC002DE06}" type="slidenum">
              <a:rPr lang="en-US" smtClean="0"/>
              <a:pPr/>
              <a:t>9</a:t>
            </a:fld>
            <a:endParaRPr lang="en-US" dirty="0"/>
          </a:p>
        </p:txBody>
      </p:sp>
    </p:spTree>
    <p:extLst>
      <p:ext uri="{BB962C8B-B14F-4D97-AF65-F5344CB8AC3E}">
        <p14:creationId xmlns:p14="http://schemas.microsoft.com/office/powerpoint/2010/main" xmlns="" val="1448616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3090672" cy="6858000"/>
          </a:xfrm>
          <a:prstGeom prst="rect">
            <a:avLst/>
          </a:prstGeom>
        </p:spPr>
      </p:pic>
      <p:sp>
        <p:nvSpPr>
          <p:cNvPr id="2" name="Title 1"/>
          <p:cNvSpPr>
            <a:spLocks noGrp="1"/>
          </p:cNvSpPr>
          <p:nvPr>
            <p:ph type="ctrTitle"/>
          </p:nvPr>
        </p:nvSpPr>
        <p:spPr>
          <a:xfrm>
            <a:off x="1841500" y="1074737"/>
            <a:ext cx="8826500" cy="239077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5/10/2019</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E753D-1BD3-4B3F-83CB-98867D757042}" type="slidenum">
              <a:rPr lang="en-US" smtClean="0"/>
              <a:pPr/>
              <a:t>‹#›</a:t>
            </a:fld>
            <a:endParaRPr lang="en-US" dirty="0"/>
          </a:p>
        </p:txBody>
      </p:sp>
      <p:sp>
        <p:nvSpPr>
          <p:cNvPr id="9" name="Rectangle 8"/>
          <p:cNvSpPr/>
          <p:nvPr userDrawn="1"/>
        </p:nvSpPr>
        <p:spPr>
          <a:xfrm>
            <a:off x="528033" y="3370218"/>
            <a:ext cx="2034863" cy="286512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28033" y="3602038"/>
            <a:ext cx="2034863" cy="2425203"/>
          </a:xfrm>
          <a:prstGeom prst="rect">
            <a:avLst/>
          </a:prstGeom>
          <a:noFill/>
        </p:spPr>
        <p:txBody>
          <a:bodyPr wrap="square" rtlCol="0">
            <a:spAutoFit/>
          </a:bodyPr>
          <a:lstStyle/>
          <a:p>
            <a:pPr algn="ctr"/>
            <a:r>
              <a:rPr lang="en-US" sz="3600" b="1" dirty="0">
                <a:latin typeface="Myriad Pro Cond" panose="020B0506030403020204" pitchFamily="34" charset="0"/>
              </a:rPr>
              <a:t>Thank you </a:t>
            </a:r>
          </a:p>
          <a:p>
            <a:pPr algn="ctr"/>
            <a:r>
              <a:rPr lang="en-US" sz="2400" dirty="0">
                <a:latin typeface="Myriad Pro Cond" panose="020B0506030403020204" pitchFamily="34" charset="0"/>
              </a:rPr>
              <a:t>for attending the CDFA Illinois</a:t>
            </a:r>
          </a:p>
          <a:p>
            <a:pPr algn="ctr"/>
            <a:r>
              <a:rPr lang="en-US" sz="2400" dirty="0">
                <a:latin typeface="Myriad Pro Cond" panose="020B0506030403020204" pitchFamily="34" charset="0"/>
              </a:rPr>
              <a:t>Financing Roundtable!</a:t>
            </a:r>
          </a:p>
          <a:p>
            <a:endParaRPr lang="en-US" dirty="0"/>
          </a:p>
        </p:txBody>
      </p:sp>
      <p:sp>
        <p:nvSpPr>
          <p:cNvPr id="18" name="Rectangle 17"/>
          <p:cNvSpPr/>
          <p:nvPr userDrawn="1"/>
        </p:nvSpPr>
        <p:spPr>
          <a:xfrm>
            <a:off x="528033" y="3370218"/>
            <a:ext cx="2034863" cy="286512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userDrawn="1"/>
        </p:nvSpPr>
        <p:spPr>
          <a:xfrm>
            <a:off x="559800" y="3661088"/>
            <a:ext cx="1971327" cy="231879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i="0" baseline="0" dirty="0">
                <a:latin typeface="Calibri" pitchFamily="34" charset="0"/>
              </a:rPr>
              <a:t>Thank you</a:t>
            </a:r>
            <a:r>
              <a:rPr lang="en-US" sz="3600" b="0" i="0" dirty="0">
                <a:latin typeface="Oswald Medium" panose="02000603000000000000" pitchFamily="2" charset="77"/>
              </a:rPr>
              <a:t> </a:t>
            </a:r>
          </a:p>
          <a:p>
            <a:r>
              <a:rPr lang="en-US" sz="1600" b="0" i="0" dirty="0">
                <a:latin typeface="+mn-lt"/>
              </a:rPr>
              <a:t>for joining the conversation</a:t>
            </a:r>
            <a:r>
              <a:rPr lang="en-US" sz="1600" b="0" i="0" baseline="0" dirty="0">
                <a:latin typeface="+mn-lt"/>
              </a:rPr>
              <a:t> today</a:t>
            </a:r>
            <a:r>
              <a:rPr lang="en-US" sz="1600" b="0" i="0" dirty="0">
                <a:latin typeface="+mn-lt"/>
              </a:rPr>
              <a:t>.</a:t>
            </a:r>
            <a:r>
              <a:rPr lang="en-US" sz="1600" b="0" i="0" baseline="0" dirty="0">
                <a:latin typeface="+mn-lt"/>
              </a:rPr>
              <a:t> Send us your questions and comments</a:t>
            </a:r>
            <a:r>
              <a:rPr lang="en-US" sz="2300" b="0" i="0" baseline="0" dirty="0">
                <a:latin typeface="Oswald Light" panose="02000303000000000000" pitchFamily="2" charset="77"/>
              </a:rPr>
              <a:t>!</a:t>
            </a:r>
            <a:endParaRPr lang="en-US" sz="1800" b="0" i="0" dirty="0">
              <a:latin typeface="Oswald Light" panose="02000303000000000000" pitchFamily="2" charset="77"/>
            </a:endParaRPr>
          </a:p>
          <a:p>
            <a:endParaRPr lang="en-US" sz="1800" b="0" i="0" dirty="0">
              <a:latin typeface="Oswald Medium" panose="02000603000000000000" pitchFamily="2" charset="77"/>
            </a:endParaRPr>
          </a:p>
        </p:txBody>
      </p:sp>
      <p:grpSp>
        <p:nvGrpSpPr>
          <p:cNvPr id="22" name="Group 21"/>
          <p:cNvGrpSpPr/>
          <p:nvPr userDrawn="1"/>
        </p:nvGrpSpPr>
        <p:grpSpPr>
          <a:xfrm>
            <a:off x="3094051" y="263133"/>
            <a:ext cx="9097949" cy="936438"/>
            <a:chOff x="3119756" y="254744"/>
            <a:chExt cx="9097949" cy="936438"/>
          </a:xfrm>
        </p:grpSpPr>
        <p:pic>
          <p:nvPicPr>
            <p:cNvPr id="23" name="Picture 22"/>
            <p:cNvPicPr>
              <a:picLocks noChangeAspect="1"/>
            </p:cNvPicPr>
            <p:nvPr userDrawn="1"/>
          </p:nvPicPr>
          <p:blipFill rotWithShape="1">
            <a:blip r:embed="rId3" cstate="print"/>
            <a:srcRect t="6724" r="75743" b="84173"/>
            <a:stretch/>
          </p:blipFill>
          <p:spPr>
            <a:xfrm>
              <a:off x="3119756" y="254747"/>
              <a:ext cx="4436126" cy="936435"/>
            </a:xfrm>
            <a:prstGeom prst="rect">
              <a:avLst/>
            </a:prstGeom>
          </p:spPr>
        </p:pic>
        <p:pic>
          <p:nvPicPr>
            <p:cNvPr id="24" name="Picture 23"/>
            <p:cNvPicPr>
              <a:picLocks noChangeAspect="1"/>
            </p:cNvPicPr>
            <p:nvPr userDrawn="1"/>
          </p:nvPicPr>
          <p:blipFill rotWithShape="1">
            <a:blip r:embed="rId3" cstate="print"/>
            <a:srcRect t="6724" r="75743" b="84173"/>
            <a:stretch/>
          </p:blipFill>
          <p:spPr>
            <a:xfrm rot="10800000">
              <a:off x="7545341" y="254747"/>
              <a:ext cx="4436126" cy="936435"/>
            </a:xfrm>
            <a:prstGeom prst="rect">
              <a:avLst/>
            </a:prstGeom>
          </p:spPr>
        </p:pic>
        <p:pic>
          <p:nvPicPr>
            <p:cNvPr id="25" name="Picture 24"/>
            <p:cNvPicPr>
              <a:picLocks noChangeAspect="1"/>
            </p:cNvPicPr>
            <p:nvPr userDrawn="1"/>
          </p:nvPicPr>
          <p:blipFill rotWithShape="1">
            <a:blip r:embed="rId3" cstate="print"/>
            <a:srcRect l="22964" t="6724" r="75743" b="84173"/>
            <a:stretch/>
          </p:blipFill>
          <p:spPr>
            <a:xfrm rot="10800000">
              <a:off x="11981208" y="254744"/>
              <a:ext cx="236497" cy="936435"/>
            </a:xfrm>
            <a:prstGeom prst="rect">
              <a:avLst/>
            </a:prstGeom>
          </p:spPr>
        </p:pic>
      </p:grpSp>
      <p:sp>
        <p:nvSpPr>
          <p:cNvPr id="12" name="TextBox 11"/>
          <p:cNvSpPr txBox="1"/>
          <p:nvPr userDrawn="1"/>
        </p:nvSpPr>
        <p:spPr>
          <a:xfrm>
            <a:off x="3090672" y="483293"/>
            <a:ext cx="9101328" cy="523220"/>
          </a:xfrm>
          <a:prstGeom prst="rect">
            <a:avLst/>
          </a:prstGeom>
          <a:noFill/>
        </p:spPr>
        <p:txBody>
          <a:bodyPr wrap="square" rtlCol="0">
            <a:spAutoFit/>
          </a:bodyPr>
          <a:lstStyle/>
          <a:p>
            <a:r>
              <a:rPr lang="en-US" sz="2800" b="0" i="0" dirty="0">
                <a:solidFill>
                  <a:srgbClr val="FFFFE5"/>
                </a:solidFill>
                <a:latin typeface="Oswald Light" panose="02000303000000000000" pitchFamily="2" charset="77"/>
              </a:rPr>
              <a:t>CDFA Brownfields Technical Assistance Program</a:t>
            </a:r>
          </a:p>
        </p:txBody>
      </p:sp>
      <p:cxnSp>
        <p:nvCxnSpPr>
          <p:cNvPr id="16" name="Straight Connector 15"/>
          <p:cNvCxnSpPr/>
          <p:nvPr userDrawn="1"/>
        </p:nvCxnSpPr>
        <p:spPr>
          <a:xfrm>
            <a:off x="3090929" y="0"/>
            <a:ext cx="0" cy="6858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2610156"/>
      </p:ext>
    </p:extLst>
  </p:cSld>
  <p:clrMapOvr>
    <a:masterClrMapping/>
  </p:clrMapOvr>
  <p:transition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2799996984"/>
      </p:ext>
    </p:extLst>
  </p:cSld>
  <p:clrMapOvr>
    <a:masterClrMapping/>
  </p:clrMapOvr>
  <p:transition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2239262704"/>
      </p:ext>
    </p:extLst>
  </p:cSld>
  <p:clrMapOvr>
    <a:masterClrMapping/>
  </p:clrMapOvr>
  <p:transition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3998802808"/>
      </p:ext>
    </p:extLst>
  </p:cSld>
  <p:clrMapOvr>
    <a:masterClrMapping/>
  </p:clrMapOvr>
  <p:transition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3566092058"/>
      </p:ext>
    </p:extLst>
  </p:cSld>
  <p:clrMapOvr>
    <a:masterClrMapping/>
  </p:clrMapOvr>
  <p:transition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1875661787"/>
      </p:ext>
    </p:extLst>
  </p:cSld>
  <p:clrMapOvr>
    <a:masterClrMapping/>
  </p:clrMapOvr>
  <p:transition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1782258614"/>
      </p:ext>
    </p:extLst>
  </p:cSld>
  <p:clrMapOvr>
    <a:masterClrMapping/>
  </p:clrMapOvr>
  <p:transition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2306202083"/>
      </p:ext>
    </p:extLst>
  </p:cSld>
  <p:clrMapOvr>
    <a:masterClrMapping/>
  </p:clrMapOvr>
  <p:transition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461258277"/>
      </p:ext>
    </p:extLst>
  </p:cSld>
  <p:clrMapOvr>
    <a:masterClrMapping/>
  </p:clrMapOvr>
  <p:transition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2908651565"/>
      </p:ext>
    </p:extLst>
  </p:cSld>
  <p:clrMapOvr>
    <a:masterClrMapping/>
  </p:clrMapOvr>
  <p:transition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79241-E9CA-49BB-BD3F-2163AF9E708F}"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3547068979"/>
      </p:ext>
    </p:extLst>
  </p:cSld>
  <p:clrMapOvr>
    <a:masterClrMapping/>
  </p:clrMapOvr>
  <p:transition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79241-E9CA-49BB-BD3F-2163AF9E708F}" type="datetimeFigureOut">
              <a:rPr lang="en-US" smtClean="0"/>
              <a:pPr/>
              <a:t>7/16/2019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E753D-1BD3-4B3F-83CB-98867D757042}" type="slidenum">
              <a:rPr lang="en-US" smtClean="0"/>
              <a:pPr/>
              <a:t>‹#›</a:t>
            </a:fld>
            <a:endParaRPr lang="en-US" dirty="0"/>
          </a:p>
        </p:txBody>
      </p:sp>
    </p:spTree>
    <p:extLst>
      <p:ext uri="{BB962C8B-B14F-4D97-AF65-F5344CB8AC3E}">
        <p14:creationId xmlns:p14="http://schemas.microsoft.com/office/powerpoint/2010/main" xmlns="" val="189532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2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s://www.cdfa.net/cdfa/cdfaweb.nsf/pages/2017ndfs-home.html" TargetMode="External"/><Relationship Id="rId4" Type="http://schemas.openxmlformats.org/officeDocument/2006/relationships/hyperlink" Target="https://www.cdfa.net/cdfa/cdfaweb.nsf/pages/2018ndfs-hom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mailto:mguy@cdfa.ne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cdfabrownfields.org/" TargetMode="External"/><Relationship Id="rId5" Type="http://schemas.openxmlformats.org/officeDocument/2006/relationships/hyperlink" Target="mailto:jmetz@cdfa.net" TargetMode="External"/><Relationship Id="rId4" Type="http://schemas.openxmlformats.org/officeDocument/2006/relationships/hyperlink" Target="mailto:pmabe@cdfa.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cdfabrownfields.org/" TargetMode="External"/><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90929" y="0"/>
            <a:ext cx="0" cy="6858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90929" y="1185846"/>
            <a:ext cx="9101071" cy="488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391073" y="1137748"/>
            <a:ext cx="1821332" cy="584775"/>
          </a:xfrm>
          <a:prstGeom prst="rect">
            <a:avLst/>
          </a:prstGeom>
        </p:spPr>
        <p:txBody>
          <a:bodyPr wrap="none">
            <a:spAutoFit/>
          </a:bodyPr>
          <a:lstStyle/>
          <a:p>
            <a:pPr>
              <a:lnSpc>
                <a:spcPct val="100000"/>
              </a:lnSpc>
              <a:spcBef>
                <a:spcPct val="0"/>
              </a:spcBef>
              <a:buFont typeface="Wingdings" pitchFamily="2" charset="2"/>
              <a:buNone/>
              <a:defRPr/>
            </a:pPr>
            <a:r>
              <a:rPr lang="en-US" sz="3200" dirty="0">
                <a:solidFill>
                  <a:srgbClr val="FFFFE5"/>
                </a:solidFill>
                <a:latin typeface="Oswald Medium" panose="02000603000000000000" pitchFamily="2" charset="77"/>
                <a:cs typeface="Arial" pitchFamily="34" charset="0"/>
              </a:rPr>
              <a:t>Moderator</a:t>
            </a:r>
          </a:p>
        </p:txBody>
      </p:sp>
      <p:sp>
        <p:nvSpPr>
          <p:cNvPr id="16" name="Rectangle 15"/>
          <p:cNvSpPr/>
          <p:nvPr/>
        </p:nvSpPr>
        <p:spPr>
          <a:xfrm>
            <a:off x="3090929" y="6204729"/>
            <a:ext cx="9101070" cy="461665"/>
          </a:xfrm>
          <a:prstGeom prst="rect">
            <a:avLst/>
          </a:prstGeom>
        </p:spPr>
        <p:txBody>
          <a:bodyPr wrap="square">
            <a:spAutoFit/>
          </a:bodyPr>
          <a:lstStyle/>
          <a:p>
            <a:pPr algn="ctr">
              <a:lnSpc>
                <a:spcPct val="100000"/>
              </a:lnSpc>
              <a:spcBef>
                <a:spcPct val="0"/>
              </a:spcBef>
              <a:buFont typeface="Wingdings" pitchFamily="2" charset="2"/>
              <a:buNone/>
              <a:defRPr/>
            </a:pPr>
            <a:r>
              <a:rPr lang="en-US" sz="2400" dirty="0">
                <a:solidFill>
                  <a:schemeClr val="accent3">
                    <a:lumMod val="75000"/>
                  </a:schemeClr>
                </a:solidFill>
                <a:latin typeface="Oswald Light" panose="02000303000000000000" pitchFamily="2" charset="77"/>
                <a:cs typeface="Arial" pitchFamily="34" charset="0"/>
              </a:rPr>
              <a:t>See all of CDFA’s resources online at </a:t>
            </a:r>
            <a:r>
              <a:rPr lang="en-US" sz="2400" dirty="0" err="1">
                <a:solidFill>
                  <a:schemeClr val="accent3">
                    <a:lumMod val="75000"/>
                  </a:schemeClr>
                </a:solidFill>
                <a:latin typeface="Oswald Light" panose="02000303000000000000" pitchFamily="2" charset="77"/>
                <a:cs typeface="Arial" pitchFamily="34" charset="0"/>
              </a:rPr>
              <a:t>www.cdfa.net</a:t>
            </a:r>
            <a:r>
              <a:rPr lang="en-US" sz="2400" dirty="0">
                <a:solidFill>
                  <a:schemeClr val="accent3">
                    <a:lumMod val="75000"/>
                  </a:schemeClr>
                </a:solidFill>
                <a:latin typeface="Oswald Light" panose="02000303000000000000" pitchFamily="2" charset="77"/>
                <a:cs typeface="Arial" pitchFamily="34" charset="0"/>
              </a:rPr>
              <a:t>/resources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b="18821"/>
          <a:stretch/>
        </p:blipFill>
        <p:spPr>
          <a:xfrm>
            <a:off x="4319588" y="2006211"/>
            <a:ext cx="3255574" cy="3964283"/>
          </a:xfrm>
          <a:prstGeom prst="rect">
            <a:avLst/>
          </a:prstGeom>
        </p:spPr>
      </p:pic>
      <p:sp>
        <p:nvSpPr>
          <p:cNvPr id="15" name="TextBox 14"/>
          <p:cNvSpPr txBox="1"/>
          <p:nvPr/>
        </p:nvSpPr>
        <p:spPr>
          <a:xfrm>
            <a:off x="8086095" y="3445497"/>
            <a:ext cx="3402215" cy="954107"/>
          </a:xfrm>
          <a:prstGeom prst="rect">
            <a:avLst/>
          </a:prstGeom>
          <a:noFill/>
        </p:spPr>
        <p:txBody>
          <a:bodyPr wrap="square" rtlCol="0">
            <a:spAutoFit/>
          </a:bodyPr>
          <a:lstStyle/>
          <a:p>
            <a:r>
              <a:rPr lang="en-US" sz="2400" dirty="0">
                <a:latin typeface="Oswald Medium" panose="02000603000000000000" pitchFamily="2" charset="77"/>
                <a:cs typeface="Arial" panose="020B0604020202020204" pitchFamily="34" charset="0"/>
              </a:rPr>
              <a:t>Malcolm Guy IV</a:t>
            </a:r>
          </a:p>
          <a:p>
            <a:r>
              <a:rPr lang="en-US" sz="1600" dirty="0">
                <a:latin typeface="Oswald Light" panose="02000303000000000000" pitchFamily="2" charset="77"/>
                <a:cs typeface="Arial" panose="020B0604020202020204" pitchFamily="34" charset="0"/>
              </a:rPr>
              <a:t>Coordinator, Government &amp; External Affairs</a:t>
            </a:r>
          </a:p>
          <a:p>
            <a:r>
              <a:rPr lang="en-US" sz="1600" dirty="0">
                <a:latin typeface="Oswald Light" panose="02000303000000000000" pitchFamily="2" charset="77"/>
                <a:cs typeface="Arial" panose="020B0604020202020204" pitchFamily="34" charset="0"/>
              </a:rPr>
              <a:t>Council of Development Finance Agencies</a:t>
            </a:r>
          </a:p>
        </p:txBody>
      </p:sp>
    </p:spTree>
    <p:extLst>
      <p:ext uri="{BB962C8B-B14F-4D97-AF65-F5344CB8AC3E}">
        <p14:creationId xmlns:p14="http://schemas.microsoft.com/office/powerpoint/2010/main" xmlns="" val="229003784"/>
      </p:ext>
    </p:extLst>
  </p:cSld>
  <p:clrMapOvr>
    <a:masterClrMapping/>
  </p:clrMapOvr>
  <p:transition advTm="2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
            <a:extLst>
              <a:ext uri="{FF2B5EF4-FFF2-40B4-BE49-F238E27FC236}">
                <a16:creationId xmlns="" xmlns:a16="http://schemas.microsoft.com/office/drawing/2014/main" id="{DE1AD080-9EF6-429F-804F-3024A8395047}"/>
              </a:ext>
            </a:extLst>
          </p:cNvPr>
          <p:cNvSpPr txBox="1">
            <a:spLocks/>
          </p:cNvSpPr>
          <p:nvPr/>
        </p:nvSpPr>
        <p:spPr>
          <a:xfrm>
            <a:off x="4909058" y="1532387"/>
            <a:ext cx="5344886" cy="553998"/>
          </a:xfrm>
          <a:prstGeom prst="rect">
            <a:avLst/>
          </a:prstGeom>
        </p:spPr>
        <p:txBody>
          <a:bodyPr vert="horz" wrap="square" lIns="0" tIns="0" rIns="0" bIns="0" rtlCol="0">
            <a:spAutoFit/>
          </a:bodyPr>
          <a:lstStyle>
            <a:lvl1pPr>
              <a:defRPr sz="2000" b="1" i="0">
                <a:solidFill>
                  <a:schemeClr val="bg1"/>
                </a:solidFill>
                <a:latin typeface="Cambria"/>
                <a:ea typeface="+mj-ea"/>
                <a:cs typeface="Cambria"/>
              </a:defRPr>
            </a:lvl1pPr>
          </a:lstStyle>
          <a:p>
            <a:pPr marL="12700" algn="ctr"/>
            <a:r>
              <a:rPr lang="en-US" sz="3600" b="0" kern="0" spc="-10" dirty="0">
                <a:solidFill>
                  <a:srgbClr val="000000"/>
                </a:solidFill>
                <a:latin typeface="Oswald Regular" panose="02000503000000000000" pitchFamily="2" charset="0"/>
                <a:cs typeface="Calibri"/>
              </a:rPr>
              <a:t>Project</a:t>
            </a:r>
            <a:r>
              <a:rPr lang="en-US" sz="3600" b="0" kern="0" spc="35" dirty="0">
                <a:solidFill>
                  <a:srgbClr val="000000"/>
                </a:solidFill>
                <a:latin typeface="Oswald Regular" panose="02000503000000000000" pitchFamily="2" charset="0"/>
                <a:cs typeface="Calibri"/>
              </a:rPr>
              <a:t> </a:t>
            </a:r>
            <a:r>
              <a:rPr lang="en-US" sz="3600" b="0" kern="0" spc="-15" dirty="0">
                <a:solidFill>
                  <a:srgbClr val="000000"/>
                </a:solidFill>
                <a:latin typeface="Oswald Regular" panose="02000503000000000000" pitchFamily="2" charset="0"/>
                <a:cs typeface="Calibri"/>
              </a:rPr>
              <a:t>Response Teams</a:t>
            </a:r>
            <a:endParaRPr lang="en-US" sz="3600" b="0" kern="0" dirty="0">
              <a:latin typeface="Oswald Regular" panose="02000503000000000000" pitchFamily="2" charset="0"/>
              <a:cs typeface="Calibri"/>
            </a:endParaRPr>
          </a:p>
        </p:txBody>
      </p:sp>
      <p:sp>
        <p:nvSpPr>
          <p:cNvPr id="7" name="TextBox 6">
            <a:extLst>
              <a:ext uri="{FF2B5EF4-FFF2-40B4-BE49-F238E27FC236}">
                <a16:creationId xmlns="" xmlns:a16="http://schemas.microsoft.com/office/drawing/2014/main" id="{56656140-3892-4C31-9754-49D04520B918}"/>
              </a:ext>
            </a:extLst>
          </p:cNvPr>
          <p:cNvSpPr txBox="1"/>
          <p:nvPr/>
        </p:nvSpPr>
        <p:spPr>
          <a:xfrm>
            <a:off x="3244421" y="2377788"/>
            <a:ext cx="8826500" cy="461665"/>
          </a:xfrm>
          <a:prstGeom prst="rect">
            <a:avLst/>
          </a:prstGeom>
          <a:noFill/>
        </p:spPr>
        <p:txBody>
          <a:bodyPr wrap="square" rtlCol="0">
            <a:spAutoFit/>
          </a:bodyPr>
          <a:lstStyle/>
          <a:p>
            <a:r>
              <a:rPr lang="en-US" sz="2400" dirty="0">
                <a:latin typeface="Slabo 27px" panose="02060503030505020404" pitchFamily="18" charset="0"/>
              </a:rPr>
              <a:t>What is a Project Response Team Visit? </a:t>
            </a:r>
          </a:p>
        </p:txBody>
      </p:sp>
      <p:sp>
        <p:nvSpPr>
          <p:cNvPr id="10" name="TextBox 9">
            <a:extLst>
              <a:ext uri="{FF2B5EF4-FFF2-40B4-BE49-F238E27FC236}">
                <a16:creationId xmlns="" xmlns:a16="http://schemas.microsoft.com/office/drawing/2014/main" id="{4B3CEC95-EF2B-4F0F-8B01-42362CC29489}"/>
              </a:ext>
            </a:extLst>
          </p:cNvPr>
          <p:cNvSpPr txBox="1"/>
          <p:nvPr/>
        </p:nvSpPr>
        <p:spPr>
          <a:xfrm>
            <a:off x="3400952" y="2895548"/>
            <a:ext cx="8436646"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1-2 Day visit of brownfield site with CDFA staff members and hand-picked project specific advisors</a:t>
            </a:r>
          </a:p>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Project team meets with stakeholders and develops a Roadmap to Redevelopment report to provide next recommendations</a:t>
            </a:r>
          </a:p>
        </p:txBody>
      </p:sp>
      <p:sp>
        <p:nvSpPr>
          <p:cNvPr id="16" name="TextBox 15">
            <a:extLst>
              <a:ext uri="{FF2B5EF4-FFF2-40B4-BE49-F238E27FC236}">
                <a16:creationId xmlns="" xmlns:a16="http://schemas.microsoft.com/office/drawing/2014/main" id="{21F57373-B4E2-4A7D-A42D-8FFD74669256}"/>
              </a:ext>
            </a:extLst>
          </p:cNvPr>
          <p:cNvSpPr txBox="1"/>
          <p:nvPr/>
        </p:nvSpPr>
        <p:spPr>
          <a:xfrm>
            <a:off x="3244421" y="4251697"/>
            <a:ext cx="8826500" cy="461665"/>
          </a:xfrm>
          <a:prstGeom prst="rect">
            <a:avLst/>
          </a:prstGeom>
          <a:noFill/>
        </p:spPr>
        <p:txBody>
          <a:bodyPr wrap="square" rtlCol="0">
            <a:spAutoFit/>
          </a:bodyPr>
          <a:lstStyle/>
          <a:p>
            <a:r>
              <a:rPr lang="en-US" sz="2400" dirty="0">
                <a:latin typeface="Slabo 27px" panose="02060503030505020404" pitchFamily="18" charset="0"/>
              </a:rPr>
              <a:t>Community Benefits:</a:t>
            </a:r>
          </a:p>
        </p:txBody>
      </p:sp>
      <p:sp>
        <p:nvSpPr>
          <p:cNvPr id="11" name="TextBox 10">
            <a:extLst>
              <a:ext uri="{FF2B5EF4-FFF2-40B4-BE49-F238E27FC236}">
                <a16:creationId xmlns="" xmlns:a16="http://schemas.microsoft.com/office/drawing/2014/main" id="{610A0398-712D-4AA6-9276-B967BF880107}"/>
              </a:ext>
            </a:extLst>
          </p:cNvPr>
          <p:cNvSpPr txBox="1"/>
          <p:nvPr/>
        </p:nvSpPr>
        <p:spPr>
          <a:xfrm>
            <a:off x="3488328" y="4856480"/>
            <a:ext cx="8208046" cy="923330"/>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Completely free to the community</a:t>
            </a:r>
          </a:p>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Specific and targeted financing recommendations for the project</a:t>
            </a:r>
          </a:p>
          <a:p>
            <a:pPr marL="285750" indent="-285750">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Provide real resources and financing tool information to community in the form of a written report </a:t>
            </a:r>
          </a:p>
        </p:txBody>
      </p:sp>
    </p:spTree>
    <p:extLst>
      <p:ext uri="{BB962C8B-B14F-4D97-AF65-F5344CB8AC3E}">
        <p14:creationId xmlns:p14="http://schemas.microsoft.com/office/powerpoint/2010/main" xmlns="" val="979198856"/>
      </p:ext>
    </p:extLst>
  </p:cSld>
  <p:clrMapOvr>
    <a:masterClrMapping/>
  </p:clrMapOvr>
  <p:transition advTm="2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5955" y="2170979"/>
            <a:ext cx="2732903" cy="2480176"/>
          </a:xfrm>
          <a:prstGeom prst="rect">
            <a:avLst/>
          </a:prstGeom>
        </p:spPr>
      </p:pic>
      <p:sp>
        <p:nvSpPr>
          <p:cNvPr id="15" name="Content Placeholder 2"/>
          <p:cNvSpPr txBox="1">
            <a:spLocks/>
          </p:cNvSpPr>
          <p:nvPr/>
        </p:nvSpPr>
        <p:spPr>
          <a:xfrm>
            <a:off x="3308159" y="2295078"/>
            <a:ext cx="3206257" cy="4244530"/>
          </a:xfrm>
          <a:prstGeom prst="rect">
            <a:avLst/>
          </a:prstGeom>
        </p:spPr>
        <p:txBody>
          <a:bodyPr vert="horz" lIns="91440" tIns="45720" rIns="91440" bIns="45720" numCol="1"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Texarkana, TX</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Tulsa, OK</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Kalispell, MT</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Josephine County, OR</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Longmont, CO</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New Bern, NC</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Englewood, IL</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Bedford Heights, OH</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Lee, MA</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New Orleans, LA</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Springfield, MO</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Burlington, VT</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Bend, OR</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Pueblo, CO</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Sheridan, CO</a:t>
            </a:r>
          </a:p>
          <a:p>
            <a:pPr>
              <a:buFont typeface="Wingdings" panose="05000000000000000000" pitchFamily="2" charset="2"/>
              <a:buChar char="§"/>
            </a:pPr>
            <a:r>
              <a:rPr lang="en-US" sz="1600" dirty="0">
                <a:latin typeface="Open Sans" panose="020B0606030504020204" pitchFamily="34" charset="0"/>
                <a:ea typeface="Open Sans" panose="020B0606030504020204" pitchFamily="34" charset="0"/>
                <a:cs typeface="Open Sans" panose="020B0606030504020204" pitchFamily="34" charset="0"/>
              </a:rPr>
              <a:t>Texarkana, AR</a:t>
            </a:r>
          </a:p>
        </p:txBody>
      </p:sp>
      <p:sp>
        <p:nvSpPr>
          <p:cNvPr id="5" name="TextBox 4"/>
          <p:cNvSpPr txBox="1"/>
          <p:nvPr/>
        </p:nvSpPr>
        <p:spPr>
          <a:xfrm>
            <a:off x="3308159" y="1857792"/>
            <a:ext cx="2199448" cy="369332"/>
          </a:xfrm>
          <a:prstGeom prst="rect">
            <a:avLst/>
          </a:prstGeom>
          <a:noFill/>
        </p:spPr>
        <p:txBody>
          <a:bodyPr wrap="none" rtlCol="0">
            <a:spAutoFit/>
          </a:bodyPr>
          <a:lstStyle/>
          <a:p>
            <a:r>
              <a:rPr lang="en-US" b="1" dirty="0">
                <a:latin typeface="Slabo 27px" panose="02060503030505020404" pitchFamily="18" charset="0"/>
              </a:rPr>
              <a:t>Previous Recipients: </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xmlns="" val="0"/>
              </a:ext>
            </a:extLst>
          </a:blip>
          <a:srcRect t="20513" b="11499"/>
          <a:stretch/>
        </p:blipFill>
        <p:spPr>
          <a:xfrm>
            <a:off x="9030954" y="3783441"/>
            <a:ext cx="2655808" cy="2407509"/>
          </a:xfrm>
          <a:prstGeom prst="rect">
            <a:avLst/>
          </a:prstGeom>
        </p:spPr>
      </p:pic>
      <p:sp>
        <p:nvSpPr>
          <p:cNvPr id="12" name="Content Placeholder 2"/>
          <p:cNvSpPr txBox="1">
            <a:spLocks/>
          </p:cNvSpPr>
          <p:nvPr/>
        </p:nvSpPr>
        <p:spPr>
          <a:xfrm>
            <a:off x="5707759" y="2291877"/>
            <a:ext cx="3206257" cy="4412035"/>
          </a:xfrm>
          <a:prstGeom prst="rect">
            <a:avLst/>
          </a:prstGeom>
        </p:spPr>
        <p:txBody>
          <a:bodyPr vert="horz" lIns="91440" tIns="45720" rIns="91440" bIns="45720" numCol="1"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Fresno, CA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Ponce, PR</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Pensacola, FL</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Fresno, CA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Dellwood, MO</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Casper, WY</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Greenfield, OH</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Everett, WA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Arnaudville, LA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Oregon City, OR</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Williamsport, PA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Anchorage, AK</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Troy, NY</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St. Mary, GA</a:t>
            </a:r>
          </a:p>
          <a:p>
            <a:pPr>
              <a:buFont typeface="Wingdings" panose="05000000000000000000" pitchFamily="2" charset="2"/>
              <a:buChar char="§"/>
            </a:pPr>
            <a:r>
              <a:rPr lang="en-US" sz="1500" dirty="0">
                <a:latin typeface="Open Sans" panose="020B0606030504020204" pitchFamily="34" charset="0"/>
                <a:ea typeface="Open Sans" panose="020B0606030504020204" pitchFamily="34" charset="0"/>
                <a:cs typeface="Open Sans" panose="020B0606030504020204" pitchFamily="34" charset="0"/>
              </a:rPr>
              <a:t>Duluth, MN</a:t>
            </a:r>
          </a:p>
          <a:p>
            <a:pPr>
              <a:buFont typeface="Wingdings" panose="05000000000000000000" pitchFamily="2" charset="2"/>
              <a:buChar char="§"/>
            </a:pPr>
            <a:endParaRPr lang="en-US" sz="1500" dirty="0"/>
          </a:p>
          <a:p>
            <a:pPr marL="0" indent="0">
              <a:buNone/>
            </a:pPr>
            <a:endParaRPr lang="en-US" sz="2000" dirty="0"/>
          </a:p>
          <a:p>
            <a:pPr marL="0" indent="0">
              <a:buNone/>
            </a:pPr>
            <a:endParaRPr lang="en-US" sz="1600" dirty="0"/>
          </a:p>
        </p:txBody>
      </p:sp>
      <p:sp>
        <p:nvSpPr>
          <p:cNvPr id="13" name="object 6">
            <a:extLst>
              <a:ext uri="{FF2B5EF4-FFF2-40B4-BE49-F238E27FC236}">
                <a16:creationId xmlns="" xmlns:a16="http://schemas.microsoft.com/office/drawing/2014/main" id="{2FA4CFA6-DBB0-44B3-A7EA-D5AABA3AE9A8}"/>
              </a:ext>
            </a:extLst>
          </p:cNvPr>
          <p:cNvSpPr txBox="1">
            <a:spLocks/>
          </p:cNvSpPr>
          <p:nvPr/>
        </p:nvSpPr>
        <p:spPr>
          <a:xfrm>
            <a:off x="3493376" y="1338382"/>
            <a:ext cx="7635022" cy="553998"/>
          </a:xfrm>
          <a:prstGeom prst="rect">
            <a:avLst/>
          </a:prstGeom>
        </p:spPr>
        <p:txBody>
          <a:bodyPr vert="horz" wrap="square" lIns="0" tIns="0" rIns="0" bIns="0" rtlCol="0">
            <a:spAutoFit/>
          </a:bodyPr>
          <a:lstStyle>
            <a:lvl1pPr>
              <a:defRPr sz="2000" b="1" i="0">
                <a:solidFill>
                  <a:schemeClr val="bg1"/>
                </a:solidFill>
                <a:latin typeface="Cambria"/>
                <a:ea typeface="+mj-ea"/>
                <a:cs typeface="Cambria"/>
              </a:defRPr>
            </a:lvl1pPr>
          </a:lstStyle>
          <a:p>
            <a:pPr marL="12700" algn="ctr"/>
            <a:r>
              <a:rPr lang="en-US" sz="3600" b="0" kern="0" spc="-10" dirty="0">
                <a:solidFill>
                  <a:srgbClr val="000000"/>
                </a:solidFill>
                <a:latin typeface="Oswald Regular" panose="02000503000000000000" pitchFamily="2" charset="0"/>
                <a:cs typeface="Calibri"/>
              </a:rPr>
              <a:t>Project</a:t>
            </a:r>
            <a:r>
              <a:rPr lang="en-US" sz="3600" b="0" kern="0" spc="35" dirty="0">
                <a:solidFill>
                  <a:srgbClr val="000000"/>
                </a:solidFill>
                <a:latin typeface="Oswald Regular" panose="02000503000000000000" pitchFamily="2" charset="0"/>
                <a:cs typeface="Calibri"/>
              </a:rPr>
              <a:t> </a:t>
            </a:r>
            <a:r>
              <a:rPr lang="en-US" sz="3600" b="0" kern="0" spc="-15" dirty="0">
                <a:solidFill>
                  <a:srgbClr val="000000"/>
                </a:solidFill>
                <a:latin typeface="Oswald Regular" panose="02000503000000000000" pitchFamily="2" charset="0"/>
                <a:cs typeface="Calibri"/>
              </a:rPr>
              <a:t>Response Teams</a:t>
            </a:r>
            <a:endParaRPr lang="en-US" sz="3600" b="0" kern="0" dirty="0">
              <a:latin typeface="Oswald Regular" panose="02000503000000000000" pitchFamily="2" charset="0"/>
              <a:cs typeface="Calibri"/>
            </a:endParaRPr>
          </a:p>
        </p:txBody>
      </p:sp>
    </p:spTree>
    <p:extLst>
      <p:ext uri="{BB962C8B-B14F-4D97-AF65-F5344CB8AC3E}">
        <p14:creationId xmlns:p14="http://schemas.microsoft.com/office/powerpoint/2010/main" xmlns="" val="2093326870"/>
      </p:ext>
    </p:extLst>
  </p:cSld>
  <p:clrMapOvr>
    <a:masterClrMapping/>
  </p:clrMapOvr>
  <p:transition advTm="2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 xmlns:a16="http://schemas.microsoft.com/office/drawing/2014/main" id="{708E1E57-9A63-4020-A3FB-26F5A68B0941}"/>
              </a:ext>
            </a:extLst>
          </p:cNvPr>
          <p:cNvSpPr txBox="1"/>
          <p:nvPr/>
        </p:nvSpPr>
        <p:spPr>
          <a:xfrm>
            <a:off x="3572843" y="2556416"/>
            <a:ext cx="3644386" cy="1863074"/>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Challenges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Adjacent to a capped unregulated landfill</a:t>
            </a:r>
            <a:endParaRPr sz="160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Was not at its highest and best use</a:t>
            </a: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Community was looking for better ways to support their farming community and local food system</a:t>
            </a:r>
          </a:p>
        </p:txBody>
      </p:sp>
      <p:sp>
        <p:nvSpPr>
          <p:cNvPr id="14" name="object 3">
            <a:extLst>
              <a:ext uri="{FF2B5EF4-FFF2-40B4-BE49-F238E27FC236}">
                <a16:creationId xmlns="" xmlns:a16="http://schemas.microsoft.com/office/drawing/2014/main" id="{D56388D9-C295-44A4-BC87-A7D011BCB57D}"/>
              </a:ext>
            </a:extLst>
          </p:cNvPr>
          <p:cNvSpPr txBox="1"/>
          <p:nvPr/>
        </p:nvSpPr>
        <p:spPr>
          <a:xfrm>
            <a:off x="3572843" y="4805269"/>
            <a:ext cx="5611795" cy="1078244"/>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Financing Strategies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GO Bonds</a:t>
            </a:r>
            <a:endParaRPr sz="160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Federal Grants, State Grants</a:t>
            </a: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Revolving Loan Funds, TIF, Special Assessment</a:t>
            </a:r>
          </a:p>
        </p:txBody>
      </p:sp>
      <p:pic>
        <p:nvPicPr>
          <p:cNvPr id="3" name="Picture 2">
            <a:extLst>
              <a:ext uri="{FF2B5EF4-FFF2-40B4-BE49-F238E27FC236}">
                <a16:creationId xmlns="" xmlns:a16="http://schemas.microsoft.com/office/drawing/2014/main" id="{5F663D19-B7FC-466E-8024-2B49996CD74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3355" y="1523122"/>
            <a:ext cx="4376196" cy="3282147"/>
          </a:xfrm>
          <a:prstGeom prst="rect">
            <a:avLst/>
          </a:prstGeom>
        </p:spPr>
      </p:pic>
      <p:sp>
        <p:nvSpPr>
          <p:cNvPr id="16" name="object 2">
            <a:extLst>
              <a:ext uri="{FF2B5EF4-FFF2-40B4-BE49-F238E27FC236}">
                <a16:creationId xmlns="" xmlns:a16="http://schemas.microsoft.com/office/drawing/2014/main" id="{6935C70E-8027-4FD4-A5B8-402968A4C451}"/>
              </a:ext>
            </a:extLst>
          </p:cNvPr>
          <p:cNvSpPr txBox="1">
            <a:spLocks/>
          </p:cNvSpPr>
          <p:nvPr/>
        </p:nvSpPr>
        <p:spPr>
          <a:xfrm>
            <a:off x="3425269" y="1523122"/>
            <a:ext cx="3791960" cy="751488"/>
          </a:xfrm>
          <a:prstGeom prst="rect">
            <a:avLst/>
          </a:prstGeom>
        </p:spPr>
        <p:txBody>
          <a:bodyPr vert="horz" wrap="square" lIns="0" tIns="12700" rIns="0" bIns="0" rtlCol="0">
            <a:spAutoFit/>
          </a:bodyPr>
          <a:lstStyle>
            <a:lvl1pPr>
              <a:defRPr sz="3600" b="1" i="0">
                <a:solidFill>
                  <a:schemeClr val="tx1"/>
                </a:solidFill>
                <a:latin typeface="Trebuchet MS"/>
                <a:ea typeface="+mj-ea"/>
                <a:cs typeface="Trebuchet MS"/>
              </a:defRPr>
            </a:lvl1pPr>
          </a:lstStyle>
          <a:p>
            <a:pPr marL="12700" marR="5080" algn="ctr">
              <a:spcBef>
                <a:spcPts val="100"/>
              </a:spcBef>
            </a:pPr>
            <a:r>
              <a:rPr lang="fr-FR" sz="2400" b="0" kern="0" dirty="0">
                <a:latin typeface="Oswald Medium" panose="02000603000000000000" pitchFamily="2" charset="77"/>
                <a:cs typeface="Arial"/>
              </a:rPr>
              <a:t>Snohomish County Food Hub</a:t>
            </a:r>
            <a:br>
              <a:rPr lang="fr-FR" sz="2400" b="0" kern="0" dirty="0">
                <a:latin typeface="Oswald Medium" panose="02000603000000000000" pitchFamily="2" charset="77"/>
                <a:cs typeface="Arial"/>
              </a:rPr>
            </a:br>
            <a:r>
              <a:rPr lang="fr-FR" sz="2400" b="0" kern="0" dirty="0">
                <a:latin typeface="Oswald Medium" panose="02000603000000000000" pitchFamily="2" charset="77"/>
                <a:cs typeface="Arial"/>
              </a:rPr>
              <a:t>Everett, WA</a:t>
            </a:r>
          </a:p>
        </p:txBody>
      </p:sp>
    </p:spTree>
    <p:extLst>
      <p:ext uri="{BB962C8B-B14F-4D97-AF65-F5344CB8AC3E}">
        <p14:creationId xmlns:p14="http://schemas.microsoft.com/office/powerpoint/2010/main" xmlns="" val="516285222"/>
      </p:ext>
    </p:extLst>
  </p:cSld>
  <p:clrMapOvr>
    <a:masterClrMapping/>
  </p:clrMapOvr>
  <p:transition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3F626C0E-028E-4C98-AF86-410E725A57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53616" y="2025158"/>
            <a:ext cx="4314282" cy="2437569"/>
          </a:xfrm>
          <a:prstGeom prst="rect">
            <a:avLst/>
          </a:prstGeom>
        </p:spPr>
      </p:pic>
      <p:sp>
        <p:nvSpPr>
          <p:cNvPr id="9" name="object 2">
            <a:extLst>
              <a:ext uri="{FF2B5EF4-FFF2-40B4-BE49-F238E27FC236}">
                <a16:creationId xmlns="" xmlns:a16="http://schemas.microsoft.com/office/drawing/2014/main" id="{4924C6C2-E132-4471-8C82-726D727003A4}"/>
              </a:ext>
            </a:extLst>
          </p:cNvPr>
          <p:cNvSpPr txBox="1">
            <a:spLocks noGrp="1"/>
          </p:cNvSpPr>
          <p:nvPr>
            <p:ph type="ctrTitle"/>
          </p:nvPr>
        </p:nvSpPr>
        <p:spPr>
          <a:xfrm>
            <a:off x="1421391" y="1485229"/>
            <a:ext cx="8826500" cy="751488"/>
          </a:xfrm>
          <a:prstGeom prst="rect">
            <a:avLst/>
          </a:prstGeom>
        </p:spPr>
        <p:txBody>
          <a:bodyPr vert="horz" wrap="square" lIns="0" tIns="12700" rIns="0" bIns="0" rtlCol="0" anchor="ctr">
            <a:spAutoFit/>
          </a:bodyPr>
          <a:lstStyle/>
          <a:p>
            <a:pPr marL="12700" marR="5080" algn="ctr">
              <a:lnSpc>
                <a:spcPct val="100000"/>
              </a:lnSpc>
              <a:spcBef>
                <a:spcPts val="100"/>
              </a:spcBef>
            </a:pPr>
            <a:r>
              <a:rPr lang="en-US" sz="2400" dirty="0">
                <a:latin typeface="Oswald Medium" panose="02000603000000000000" pitchFamily="2" charset="77"/>
                <a:cs typeface="Arial"/>
              </a:rPr>
              <a:t>St. Luc’s Cultural Immersion Center</a:t>
            </a:r>
            <a:br>
              <a:rPr lang="en-US" sz="2400" dirty="0">
                <a:latin typeface="Oswald Medium" panose="02000603000000000000" pitchFamily="2" charset="77"/>
                <a:cs typeface="Arial"/>
              </a:rPr>
            </a:br>
            <a:r>
              <a:rPr lang="en-US" sz="2400" dirty="0">
                <a:latin typeface="Oswald Medium" panose="02000603000000000000" pitchFamily="2" charset="77"/>
                <a:cs typeface="Arial"/>
              </a:rPr>
              <a:t>Arnaudville, LA</a:t>
            </a:r>
            <a:endParaRPr sz="2400" dirty="0">
              <a:latin typeface="Oswald Medium" panose="02000603000000000000" pitchFamily="2" charset="77"/>
              <a:cs typeface="Arial"/>
            </a:endParaRPr>
          </a:p>
        </p:txBody>
      </p:sp>
      <p:sp>
        <p:nvSpPr>
          <p:cNvPr id="13" name="object 3">
            <a:extLst>
              <a:ext uri="{FF2B5EF4-FFF2-40B4-BE49-F238E27FC236}">
                <a16:creationId xmlns="" xmlns:a16="http://schemas.microsoft.com/office/drawing/2014/main" id="{708E1E57-9A63-4020-A3FB-26F5A68B0941}"/>
              </a:ext>
            </a:extLst>
          </p:cNvPr>
          <p:cNvSpPr txBox="1"/>
          <p:nvPr/>
        </p:nvSpPr>
        <p:spPr>
          <a:xfrm>
            <a:off x="3615789" y="2516820"/>
            <a:ext cx="3782995" cy="1593770"/>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Challenges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Urgently needed $300K to acquire property</a:t>
            </a:r>
            <a:endParaRPr sz="160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Business Plan needed updated</a:t>
            </a: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State and Local Financing Partners needed to be further engaged.</a:t>
            </a:r>
          </a:p>
        </p:txBody>
      </p:sp>
      <p:sp>
        <p:nvSpPr>
          <p:cNvPr id="14" name="object 3">
            <a:extLst>
              <a:ext uri="{FF2B5EF4-FFF2-40B4-BE49-F238E27FC236}">
                <a16:creationId xmlns="" xmlns:a16="http://schemas.microsoft.com/office/drawing/2014/main" id="{D56388D9-C295-44A4-BC87-A7D011BCB57D}"/>
              </a:ext>
            </a:extLst>
          </p:cNvPr>
          <p:cNvSpPr txBox="1"/>
          <p:nvPr/>
        </p:nvSpPr>
        <p:spPr>
          <a:xfrm>
            <a:off x="3615789" y="4462727"/>
            <a:ext cx="5502921" cy="1323439"/>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Financing Strategies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501(c)3 Bonds</a:t>
            </a: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Historic Tax Credits</a:t>
            </a: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Federal, State &amp; Local Grants</a:t>
            </a:r>
          </a:p>
          <a:p>
            <a:pPr marL="355600" indent="-342900">
              <a:spcBef>
                <a:spcPts val="45"/>
              </a:spcBef>
              <a:buFont typeface="Wingdings"/>
              <a:buChar char=""/>
              <a:tabLst>
                <a:tab pos="354965" algn="l"/>
                <a:tab pos="355600" algn="l"/>
              </a:tabLst>
            </a:pPr>
            <a:endParaRPr lang="en-US" spc="-1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2714609858"/>
      </p:ext>
    </p:extLst>
  </p:cSld>
  <p:clrMapOvr>
    <a:masterClrMapping/>
  </p:clrMapOvr>
  <p:transition advTm="2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 xmlns:a16="http://schemas.microsoft.com/office/drawing/2014/main" id="{708E1E57-9A63-4020-A3FB-26F5A68B0941}"/>
              </a:ext>
            </a:extLst>
          </p:cNvPr>
          <p:cNvSpPr txBox="1"/>
          <p:nvPr/>
        </p:nvSpPr>
        <p:spPr>
          <a:xfrm>
            <a:off x="3523814" y="2680387"/>
            <a:ext cx="4235352" cy="1655325"/>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Challenges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Community needed a new large gathering place for statewide events</a:t>
            </a:r>
            <a:endParaRPr sz="160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Construction costs are high</a:t>
            </a: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Taxes are relatively low and are not often used to finance new development</a:t>
            </a:r>
          </a:p>
        </p:txBody>
      </p:sp>
      <p:sp>
        <p:nvSpPr>
          <p:cNvPr id="14" name="object 3">
            <a:extLst>
              <a:ext uri="{FF2B5EF4-FFF2-40B4-BE49-F238E27FC236}">
                <a16:creationId xmlns="" xmlns:a16="http://schemas.microsoft.com/office/drawing/2014/main" id="{D56388D9-C295-44A4-BC87-A7D011BCB57D}"/>
              </a:ext>
            </a:extLst>
          </p:cNvPr>
          <p:cNvSpPr txBox="1"/>
          <p:nvPr/>
        </p:nvSpPr>
        <p:spPr>
          <a:xfrm>
            <a:off x="3523814" y="4925693"/>
            <a:ext cx="5710330" cy="1078244"/>
          </a:xfrm>
          <a:prstGeom prst="rect">
            <a:avLst/>
          </a:prstGeom>
        </p:spPr>
        <p:txBody>
          <a:bodyPr vert="horz" wrap="square" lIns="0" tIns="0" rIns="0" bIns="0" rtlCol="0">
            <a:spAutoFit/>
          </a:bodyPr>
          <a:lstStyle/>
          <a:p>
            <a:pPr marL="12700">
              <a:spcBef>
                <a:spcPts val="1370"/>
              </a:spcBef>
            </a:pPr>
            <a:r>
              <a:rPr lang="en-US" sz="2000" b="1" spc="-5" dirty="0">
                <a:latin typeface="Slabo 27px" panose="02060503030505020404" pitchFamily="18" charset="0"/>
                <a:ea typeface="Open Sans" panose="020B0606030504020204" pitchFamily="34" charset="0"/>
                <a:cs typeface="Open Sans" panose="020B0606030504020204" pitchFamily="34" charset="0"/>
              </a:rPr>
              <a:t>Financing Strategies</a:t>
            </a:r>
            <a:r>
              <a:rPr sz="2000" b="1" spc="-10" dirty="0">
                <a:latin typeface="Slabo 27px" panose="02060503030505020404" pitchFamily="18" charset="0"/>
                <a:ea typeface="Open Sans" panose="020B0606030504020204" pitchFamily="34" charset="0"/>
                <a:cs typeface="Open Sans" panose="020B0606030504020204" pitchFamily="34" charset="0"/>
              </a:rPr>
              <a:t>:</a:t>
            </a:r>
            <a:endParaRPr sz="2000" b="1" dirty="0">
              <a:latin typeface="Slabo 27px" panose="02060503030505020404" pitchFamily="18" charset="0"/>
              <a:ea typeface="Open Sans" panose="020B0606030504020204" pitchFamily="34" charset="0"/>
              <a:cs typeface="Open Sans" panose="020B0606030504020204" pitchFamily="34" charset="0"/>
            </a:endParaRPr>
          </a:p>
          <a:p>
            <a:pPr marL="355600" indent="-342900">
              <a:spcBef>
                <a:spcPts val="45"/>
              </a:spcBef>
              <a:buFont typeface="Wingdings"/>
              <a:buChar char=""/>
              <a:tabLst>
                <a:tab pos="354965" algn="l"/>
                <a:tab pos="355600" algn="l"/>
              </a:tabLst>
            </a:pPr>
            <a:r>
              <a:rPr lang="en-US" sz="1600" spc="-15" dirty="0">
                <a:latin typeface="Open Sans" panose="020B0606030504020204" pitchFamily="34" charset="0"/>
                <a:ea typeface="Open Sans" panose="020B0606030504020204" pitchFamily="34" charset="0"/>
                <a:cs typeface="Open Sans" panose="020B0606030504020204" pitchFamily="34" charset="0"/>
              </a:rPr>
              <a:t>Opportunity Zone Investment</a:t>
            </a:r>
            <a:endParaRPr sz="160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Private Activity Bond Financing</a:t>
            </a:r>
          </a:p>
          <a:p>
            <a:pPr marL="355600" indent="-342900">
              <a:lnSpc>
                <a:spcPts val="2050"/>
              </a:lnSpc>
              <a:buFont typeface="Wingdings"/>
              <a:buChar char=""/>
              <a:tabLst>
                <a:tab pos="354965" algn="l"/>
                <a:tab pos="355600" algn="l"/>
              </a:tabLst>
            </a:pPr>
            <a:r>
              <a:rPr lang="en-US" sz="1600" spc="-10" dirty="0">
                <a:latin typeface="Open Sans" panose="020B0606030504020204" pitchFamily="34" charset="0"/>
                <a:ea typeface="Open Sans" panose="020B0606030504020204" pitchFamily="34" charset="0"/>
                <a:cs typeface="Open Sans" panose="020B0606030504020204" pitchFamily="34" charset="0"/>
              </a:rPr>
              <a:t>New Markets Tax Credits</a:t>
            </a:r>
          </a:p>
        </p:txBody>
      </p:sp>
      <p:pic>
        <p:nvPicPr>
          <p:cNvPr id="3" name="Picture 2">
            <a:extLst>
              <a:ext uri="{FF2B5EF4-FFF2-40B4-BE49-F238E27FC236}">
                <a16:creationId xmlns="" xmlns:a16="http://schemas.microsoft.com/office/drawing/2014/main" id="{16EBC644-2DF1-416E-ACE9-36568F2F2B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86966" y="2109462"/>
            <a:ext cx="3822006" cy="2873094"/>
          </a:xfrm>
          <a:prstGeom prst="rect">
            <a:avLst/>
          </a:prstGeom>
        </p:spPr>
      </p:pic>
      <p:sp>
        <p:nvSpPr>
          <p:cNvPr id="19" name="object 2">
            <a:extLst>
              <a:ext uri="{FF2B5EF4-FFF2-40B4-BE49-F238E27FC236}">
                <a16:creationId xmlns="" xmlns:a16="http://schemas.microsoft.com/office/drawing/2014/main" id="{B97E4D7B-1787-4D3F-9E0E-02857B8A8818}"/>
              </a:ext>
            </a:extLst>
          </p:cNvPr>
          <p:cNvSpPr txBox="1">
            <a:spLocks noGrp="1"/>
          </p:cNvSpPr>
          <p:nvPr>
            <p:ph type="ctrTitle"/>
          </p:nvPr>
        </p:nvSpPr>
        <p:spPr>
          <a:xfrm>
            <a:off x="1682750" y="1539933"/>
            <a:ext cx="8826500" cy="751488"/>
          </a:xfrm>
          <a:prstGeom prst="rect">
            <a:avLst/>
          </a:prstGeom>
        </p:spPr>
        <p:txBody>
          <a:bodyPr vert="horz" wrap="square" lIns="0" tIns="12700" rIns="0" bIns="0" rtlCol="0" anchor="ctr">
            <a:spAutoFit/>
          </a:bodyPr>
          <a:lstStyle/>
          <a:p>
            <a:pPr marL="12700" marR="5080" algn="ctr">
              <a:lnSpc>
                <a:spcPct val="100000"/>
              </a:lnSpc>
              <a:spcBef>
                <a:spcPts val="100"/>
              </a:spcBef>
            </a:pPr>
            <a:r>
              <a:rPr lang="en-US" sz="2400" dirty="0">
                <a:latin typeface="Oswald Medium" panose="02000603000000000000" pitchFamily="2" charset="77"/>
                <a:cs typeface="Arial"/>
              </a:rPr>
              <a:t>Casper Hotel &amp; Conference Center</a:t>
            </a:r>
            <a:br>
              <a:rPr lang="en-US" sz="2400" dirty="0">
                <a:latin typeface="Oswald Medium" panose="02000603000000000000" pitchFamily="2" charset="77"/>
                <a:cs typeface="Arial"/>
              </a:rPr>
            </a:br>
            <a:r>
              <a:rPr lang="en-US" sz="2400" dirty="0">
                <a:latin typeface="Oswald Medium" panose="02000603000000000000" pitchFamily="2" charset="77"/>
                <a:cs typeface="Arial"/>
              </a:rPr>
              <a:t>Casper, WY</a:t>
            </a:r>
            <a:endParaRPr sz="2400" dirty="0">
              <a:latin typeface="Oswald Medium" panose="02000603000000000000" pitchFamily="2" charset="77"/>
              <a:cs typeface="Arial"/>
            </a:endParaRPr>
          </a:p>
        </p:txBody>
      </p:sp>
    </p:spTree>
    <p:extLst>
      <p:ext uri="{BB962C8B-B14F-4D97-AF65-F5344CB8AC3E}">
        <p14:creationId xmlns:p14="http://schemas.microsoft.com/office/powerpoint/2010/main" xmlns="" val="3136439331"/>
      </p:ext>
    </p:extLst>
  </p:cSld>
  <p:clrMapOvr>
    <a:masterClrMapping/>
  </p:clrMapOvr>
  <p:transition advTm="2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115234" y="-12655"/>
            <a:ext cx="9076765" cy="356019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3293336" y="6115593"/>
            <a:ext cx="5315585" cy="276999"/>
          </a:xfrm>
          <a:prstGeom prst="rect">
            <a:avLst/>
          </a:prstGeom>
        </p:spPr>
        <p:txBody>
          <a:bodyPr vert="horz" wrap="square" lIns="0" tIns="0" rIns="0" bIns="0" rtlCol="0">
            <a:spAutoFit/>
          </a:bodyPr>
          <a:lstStyle/>
          <a:p>
            <a:pPr marL="12700"/>
            <a:r>
              <a:rPr b="1" dirty="0">
                <a:solidFill>
                  <a:prstClr val="black"/>
                </a:solidFill>
                <a:latin typeface="Slabo 27px" panose="02060503030505020404" pitchFamily="18" charset="0"/>
                <a:cs typeface="Calibri"/>
              </a:rPr>
              <a:t>Now </a:t>
            </a:r>
            <a:r>
              <a:rPr b="1" spc="-5" dirty="0">
                <a:solidFill>
                  <a:prstClr val="black"/>
                </a:solidFill>
                <a:latin typeface="Slabo 27px" panose="02060503030505020404" pitchFamily="18" charset="0"/>
                <a:cs typeface="Calibri"/>
              </a:rPr>
              <a:t>Scheduling </a:t>
            </a:r>
            <a:r>
              <a:rPr b="1" spc="-10" dirty="0">
                <a:solidFill>
                  <a:prstClr val="black"/>
                </a:solidFill>
                <a:latin typeface="Slabo 27px" panose="02060503030505020404" pitchFamily="18" charset="0"/>
                <a:cs typeface="Calibri"/>
              </a:rPr>
              <a:t>Interviews for Project Response</a:t>
            </a:r>
            <a:r>
              <a:rPr b="1" spc="-50" dirty="0">
                <a:solidFill>
                  <a:prstClr val="black"/>
                </a:solidFill>
                <a:latin typeface="Slabo 27px" panose="02060503030505020404" pitchFamily="18" charset="0"/>
                <a:cs typeface="Calibri"/>
              </a:rPr>
              <a:t> </a:t>
            </a:r>
            <a:r>
              <a:rPr b="1" spc="-30" dirty="0">
                <a:solidFill>
                  <a:prstClr val="black"/>
                </a:solidFill>
                <a:latin typeface="Slabo 27px" panose="02060503030505020404" pitchFamily="18" charset="0"/>
                <a:cs typeface="Calibri"/>
              </a:rPr>
              <a:t>Teams!</a:t>
            </a:r>
            <a:endParaRPr dirty="0">
              <a:solidFill>
                <a:prstClr val="black"/>
              </a:solidFill>
              <a:latin typeface="Slabo 27px" panose="02060503030505020404" pitchFamily="18" charset="0"/>
              <a:cs typeface="Calibri"/>
            </a:endParaRPr>
          </a:p>
        </p:txBody>
      </p:sp>
      <p:sp>
        <p:nvSpPr>
          <p:cNvPr id="7" name="object 7"/>
          <p:cNvSpPr txBox="1">
            <a:spLocks noGrp="1"/>
          </p:cNvSpPr>
          <p:nvPr>
            <p:ph type="ctrTitle"/>
          </p:nvPr>
        </p:nvSpPr>
        <p:spPr>
          <a:xfrm>
            <a:off x="0" y="1593649"/>
            <a:ext cx="8826500" cy="430887"/>
          </a:xfrm>
          <a:prstGeom prst="rect">
            <a:avLst/>
          </a:prstGeom>
        </p:spPr>
        <p:txBody>
          <a:bodyPr vert="horz" wrap="square" lIns="0" tIns="0" rIns="0" bIns="0" rtlCol="0" anchor="ctr">
            <a:spAutoFit/>
          </a:bodyPr>
          <a:lstStyle/>
          <a:p>
            <a:pPr marL="12700">
              <a:lnSpc>
                <a:spcPct val="100000"/>
              </a:lnSpc>
            </a:pPr>
            <a:r>
              <a:rPr sz="2800" spc="-10" dirty="0">
                <a:solidFill>
                  <a:srgbClr val="001E56"/>
                </a:solidFill>
                <a:latin typeface="Oswald Regular" panose="02000503000000000000" pitchFamily="2" charset="0"/>
                <a:cs typeface="Calibri"/>
              </a:rPr>
              <a:t>Upcoming</a:t>
            </a:r>
            <a:r>
              <a:rPr sz="2800" spc="-55" dirty="0">
                <a:solidFill>
                  <a:srgbClr val="001E56"/>
                </a:solidFill>
                <a:latin typeface="Oswald Regular" panose="02000503000000000000" pitchFamily="2" charset="0"/>
                <a:cs typeface="Calibri"/>
              </a:rPr>
              <a:t> </a:t>
            </a:r>
            <a:r>
              <a:rPr sz="2800" spc="-15" dirty="0">
                <a:solidFill>
                  <a:srgbClr val="001E56"/>
                </a:solidFill>
                <a:latin typeface="Oswald Regular" panose="02000503000000000000" pitchFamily="2" charset="0"/>
                <a:cs typeface="Calibri"/>
              </a:rPr>
              <a:t>Events</a:t>
            </a:r>
            <a:endParaRPr sz="2800" dirty="0">
              <a:latin typeface="Oswald Regular" panose="02000503000000000000" pitchFamily="2" charset="0"/>
              <a:cs typeface="Calibri"/>
            </a:endParaRPr>
          </a:p>
        </p:txBody>
      </p:sp>
      <p:sp>
        <p:nvSpPr>
          <p:cNvPr id="10" name="object 10"/>
          <p:cNvSpPr txBox="1"/>
          <p:nvPr/>
        </p:nvSpPr>
        <p:spPr>
          <a:xfrm>
            <a:off x="10286366" y="4042767"/>
            <a:ext cx="1981835" cy="1446550"/>
          </a:xfrm>
          <a:prstGeom prst="rect">
            <a:avLst/>
          </a:prstGeom>
        </p:spPr>
        <p:txBody>
          <a:bodyPr vert="horz" wrap="square" lIns="0" tIns="0" rIns="0" bIns="0" rtlCol="0">
            <a:spAutoFit/>
          </a:bodyPr>
          <a:lstStyle/>
          <a:p>
            <a:pPr marL="12700" marR="5080"/>
            <a:r>
              <a:rPr lang="en-US" sz="2400" spc="-5" dirty="0">
                <a:solidFill>
                  <a:srgbClr val="00297A"/>
                </a:solidFill>
                <a:latin typeface="Oswald Medium" panose="02000603000000000000" pitchFamily="2" charset="77"/>
                <a:cs typeface="Calibri"/>
              </a:rPr>
              <a:t>Contact:</a:t>
            </a:r>
            <a:endParaRPr lang="en-US" sz="2400" dirty="0">
              <a:solidFill>
                <a:srgbClr val="00297A"/>
              </a:solidFill>
              <a:latin typeface="Oswald Medium" panose="02000603000000000000" pitchFamily="2" charset="77"/>
              <a:cs typeface="Calibri"/>
            </a:endParaRPr>
          </a:p>
          <a:p>
            <a:pPr marL="12700" marR="5080"/>
            <a:r>
              <a:rPr lang="en-US" sz="1400" spc="-15" dirty="0">
                <a:solidFill>
                  <a:srgbClr val="00297A"/>
                </a:solidFill>
                <a:latin typeface="Open Sans" panose="020B0606030504020204" pitchFamily="34" charset="0"/>
                <a:ea typeface="Open Sans" panose="020B0606030504020204" pitchFamily="34" charset="0"/>
                <a:cs typeface="Open Sans" panose="020B0606030504020204" pitchFamily="34" charset="0"/>
              </a:rPr>
              <a:t>James Metz</a:t>
            </a:r>
            <a:endParaRPr lang="en-US" sz="1400" spc="-10" dirty="0">
              <a:solidFill>
                <a:srgbClr val="00297A"/>
              </a:solidFill>
              <a:latin typeface="Open Sans" panose="020B0606030504020204" pitchFamily="34" charset="0"/>
              <a:ea typeface="Open Sans" panose="020B0606030504020204" pitchFamily="34" charset="0"/>
              <a:cs typeface="Open Sans" panose="020B0606030504020204" pitchFamily="34" charset="0"/>
            </a:endParaRPr>
          </a:p>
          <a:p>
            <a:pPr marL="12700" marR="5080"/>
            <a:r>
              <a:rPr lang="en-US" sz="1400" dirty="0">
                <a:solidFill>
                  <a:srgbClr val="00297A"/>
                </a:solidFill>
              </a:rPr>
              <a:t>Coordinator, Research &amp; Technical Assistance</a:t>
            </a:r>
          </a:p>
          <a:p>
            <a:pPr marL="12700" marR="5080"/>
            <a:r>
              <a:rPr sz="1400" spc="-5" dirty="0">
                <a:solidFill>
                  <a:srgbClr val="00297A"/>
                </a:solidFill>
                <a:latin typeface="Open Sans" panose="020B0606030504020204" pitchFamily="34" charset="0"/>
                <a:ea typeface="Open Sans" panose="020B0606030504020204" pitchFamily="34" charset="0"/>
                <a:cs typeface="Open Sans" panose="020B0606030504020204" pitchFamily="34" charset="0"/>
              </a:rPr>
              <a:t>614-705-13</a:t>
            </a:r>
            <a:r>
              <a:rPr lang="en-US" sz="1400" spc="-5" dirty="0">
                <a:solidFill>
                  <a:srgbClr val="00297A"/>
                </a:solidFill>
                <a:latin typeface="Open Sans" panose="020B0606030504020204" pitchFamily="34" charset="0"/>
                <a:ea typeface="Open Sans" panose="020B0606030504020204" pitchFamily="34" charset="0"/>
                <a:cs typeface="Open Sans" panose="020B0606030504020204" pitchFamily="34" charset="0"/>
              </a:rPr>
              <a:t>16</a:t>
            </a:r>
          </a:p>
          <a:p>
            <a:pPr marL="12700" marR="5080"/>
            <a:r>
              <a:rPr lang="en-US" sz="1400" spc="-5" dirty="0">
                <a:solidFill>
                  <a:srgbClr val="00297A"/>
                </a:solidFill>
                <a:latin typeface="Open Sans" panose="020B0606030504020204" pitchFamily="34" charset="0"/>
                <a:ea typeface="Open Sans" panose="020B0606030504020204" pitchFamily="34" charset="0"/>
                <a:cs typeface="Open Sans" panose="020B0606030504020204" pitchFamily="34" charset="0"/>
              </a:rPr>
              <a:t>jmetz@cdfa.net</a:t>
            </a:r>
            <a:endParaRPr sz="1400" dirty="0">
              <a:solidFill>
                <a:srgbClr val="0029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5"/>
          <p:cNvSpPr txBox="1"/>
          <p:nvPr/>
        </p:nvSpPr>
        <p:spPr>
          <a:xfrm>
            <a:off x="3306036" y="4893667"/>
            <a:ext cx="4807585" cy="954107"/>
          </a:xfrm>
          <a:prstGeom prst="rect">
            <a:avLst/>
          </a:prstGeom>
        </p:spPr>
        <p:txBody>
          <a:bodyPr vert="horz" wrap="square" lIns="0" tIns="0" rIns="0" bIns="0" rtlCol="0">
            <a:spAutoFit/>
          </a:bodyPr>
          <a:lstStyle/>
          <a:p>
            <a:pPr marL="12700"/>
            <a:r>
              <a:rPr lang="en-US" sz="2000" b="1" spc="-10" dirty="0">
                <a:latin typeface="Slabo 27px" panose="02060503030505020404" pitchFamily="18" charset="0"/>
                <a:ea typeface="Open Sans" panose="020B0606030504020204" pitchFamily="34" charset="0"/>
                <a:cs typeface="Open Sans" panose="020B0606030504020204" pitchFamily="34" charset="0"/>
              </a:rPr>
              <a:t>In-Person</a:t>
            </a:r>
            <a:r>
              <a:rPr sz="2000" b="1" spc="-10" dirty="0">
                <a:latin typeface="Slabo 27px" panose="02060503030505020404" pitchFamily="18" charset="0"/>
                <a:ea typeface="Open Sans" panose="020B0606030504020204" pitchFamily="34" charset="0"/>
                <a:cs typeface="Open Sans" panose="020B0606030504020204" pitchFamily="34" charset="0"/>
              </a:rPr>
              <a:t> Project Marketplace </a:t>
            </a:r>
            <a:r>
              <a:rPr lang="en-US" sz="2000" b="1" spc="-5" dirty="0">
                <a:latin typeface="Slabo 27px" panose="02060503030505020404" pitchFamily="18" charset="0"/>
                <a:ea typeface="Open Sans" panose="020B0606030504020204" pitchFamily="34" charset="0"/>
                <a:cs typeface="Open Sans" panose="020B0606030504020204" pitchFamily="34" charset="0"/>
              </a:rPr>
              <a:t>– </a:t>
            </a:r>
            <a:r>
              <a:rPr lang="en-US" sz="2000" b="1" spc="-30" dirty="0">
                <a:latin typeface="Slabo 27px" panose="02060503030505020404" pitchFamily="18" charset="0"/>
                <a:ea typeface="Open Sans" panose="020B0606030504020204" pitchFamily="34" charset="0"/>
                <a:cs typeface="Open Sans" panose="020B0606030504020204" pitchFamily="34" charset="0"/>
              </a:rPr>
              <a:t>Tampa, FL</a:t>
            </a:r>
            <a:endParaRPr lang="en-US" sz="2000" dirty="0">
              <a:latin typeface="Slabo 27px" panose="02060503030505020404" pitchFamily="18" charset="0"/>
              <a:ea typeface="Open Sans" panose="020B0606030504020204" pitchFamily="34" charset="0"/>
              <a:cs typeface="Open Sans" panose="020B0606030504020204" pitchFamily="34" charset="0"/>
            </a:endParaRPr>
          </a:p>
          <a:p>
            <a:pPr marL="12700"/>
            <a:r>
              <a:rPr lang="en-US" sz="1400" spc="-10" dirty="0">
                <a:latin typeface="Open Sans" panose="020B0606030504020204" pitchFamily="34" charset="0"/>
                <a:ea typeface="Open Sans" panose="020B0606030504020204" pitchFamily="34" charset="0"/>
                <a:cs typeface="Open Sans" panose="020B0606030504020204" pitchFamily="34" charset="0"/>
              </a:rPr>
              <a:t>Nov 7</a:t>
            </a:r>
            <a:r>
              <a:rPr lang="en-US" sz="1400" spc="-5" dirty="0">
                <a:latin typeface="Open Sans" panose="020B0606030504020204" pitchFamily="34" charset="0"/>
                <a:ea typeface="Open Sans" panose="020B0606030504020204" pitchFamily="34" charset="0"/>
                <a:cs typeface="Open Sans" panose="020B0606030504020204" pitchFamily="34" charset="0"/>
              </a:rPr>
              <a:t>,</a:t>
            </a:r>
            <a:r>
              <a:rPr lang="en-US" sz="1400" spc="-80" dirty="0">
                <a:latin typeface="Open Sans" panose="020B0606030504020204" pitchFamily="34" charset="0"/>
                <a:ea typeface="Open Sans" panose="020B0606030504020204" pitchFamily="34" charset="0"/>
                <a:cs typeface="Open Sans" panose="020B0606030504020204" pitchFamily="34" charset="0"/>
              </a:rPr>
              <a:t> </a:t>
            </a:r>
            <a:r>
              <a:rPr lang="en-US" sz="1400" spc="-10" dirty="0">
                <a:latin typeface="Open Sans" panose="020B0606030504020204" pitchFamily="34" charset="0"/>
                <a:ea typeface="Open Sans" panose="020B0606030504020204" pitchFamily="34" charset="0"/>
                <a:cs typeface="Open Sans" panose="020B0606030504020204" pitchFamily="34" charset="0"/>
              </a:rPr>
              <a:t>2019</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sz="1400" spc="-30" dirty="0">
                <a:latin typeface="Open Sans" panose="020B0606030504020204" pitchFamily="34" charset="0"/>
                <a:ea typeface="Open Sans" panose="020B0606030504020204" pitchFamily="34" charset="0"/>
                <a:cs typeface="Open Sans" panose="020B0606030504020204" pitchFamily="34" charset="0"/>
              </a:rPr>
              <a:t>CDFA </a:t>
            </a:r>
            <a:r>
              <a:rPr lang="en-US" sz="1400" spc="-10" dirty="0">
                <a:latin typeface="Open Sans" panose="020B0606030504020204" pitchFamily="34" charset="0"/>
                <a:ea typeface="Open Sans" panose="020B0606030504020204" pitchFamily="34" charset="0"/>
                <a:cs typeface="Open Sans" panose="020B0606030504020204" pitchFamily="34" charset="0"/>
              </a:rPr>
              <a:t>National Development Finance Summit</a:t>
            </a:r>
            <a:endParaRPr sz="1400" dirty="0">
              <a:latin typeface="Open Sans" panose="020B0606030504020204" pitchFamily="34" charset="0"/>
              <a:ea typeface="Open Sans" panose="020B0606030504020204" pitchFamily="34" charset="0"/>
              <a:cs typeface="Open Sans" panose="020B0606030504020204" pitchFamily="34" charset="0"/>
            </a:endParaRPr>
          </a:p>
          <a:p>
            <a:pPr marL="12700"/>
            <a:r>
              <a:rPr sz="1400" u="heavy" spc="-10" dirty="0">
                <a:latin typeface="Open Sans" panose="020B0606030504020204" pitchFamily="34" charset="0"/>
                <a:ea typeface="Open Sans" panose="020B0606030504020204" pitchFamily="34" charset="0"/>
                <a:cs typeface="Open Sans" panose="020B0606030504020204" pitchFamily="34" charset="0"/>
                <a:hlinkClick r:id="rId4"/>
              </a:rPr>
              <a:t>REGISTER</a:t>
            </a:r>
            <a:r>
              <a:rPr sz="1400" u="heavy" spc="-10" dirty="0">
                <a:latin typeface="Open Sans" panose="020B0606030504020204" pitchFamily="34" charset="0"/>
                <a:ea typeface="Open Sans" panose="020B0606030504020204" pitchFamily="34" charset="0"/>
                <a:cs typeface="Open Sans" panose="020B0606030504020204" pitchFamily="34" charset="0"/>
                <a:hlinkClick r:id="rId5"/>
              </a:rPr>
              <a:t>!</a:t>
            </a:r>
            <a:endParaRPr lang="en-US" sz="1400" u="heavy" spc="-1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 xmlns:a16="http://schemas.microsoft.com/office/drawing/2014/main" id="{C62FAACD-DD27-48B6-B282-BC72E9AD7297}"/>
              </a:ext>
            </a:extLst>
          </p:cNvPr>
          <p:cNvSpPr/>
          <p:nvPr/>
        </p:nvSpPr>
        <p:spPr>
          <a:xfrm>
            <a:off x="3227295" y="3639544"/>
            <a:ext cx="4953000" cy="1046440"/>
          </a:xfrm>
          <a:prstGeom prst="rect">
            <a:avLst/>
          </a:prstGeom>
        </p:spPr>
        <p:txBody>
          <a:bodyPr wrap="square">
            <a:spAutoFit/>
          </a:bodyPr>
          <a:lstStyle/>
          <a:p>
            <a:pPr marL="12700"/>
            <a:r>
              <a:rPr lang="en-US" sz="2000" b="1" spc="-10" dirty="0">
                <a:latin typeface="Slabo 27px" panose="02060503030505020404" pitchFamily="18" charset="0"/>
                <a:ea typeface="Open Sans" panose="020B0606030504020204" pitchFamily="34" charset="0"/>
                <a:cs typeface="Open Sans" panose="020B0606030504020204" pitchFamily="34" charset="0"/>
              </a:rPr>
              <a:t>On-Line Project Marketplace </a:t>
            </a:r>
            <a:endParaRPr lang="en-US" sz="2000" dirty="0">
              <a:latin typeface="Slabo 27px" panose="02060503030505020404" pitchFamily="18" charset="0"/>
              <a:ea typeface="Open Sans" panose="020B0606030504020204" pitchFamily="34" charset="0"/>
              <a:cs typeface="Open Sans" panose="020B0606030504020204" pitchFamily="34" charset="0"/>
            </a:endParaRPr>
          </a:p>
          <a:p>
            <a:pPr marL="12700"/>
            <a:r>
              <a:rPr lang="en-US" sz="1400" spc="-10" dirty="0">
                <a:latin typeface="Open Sans" panose="020B0606030504020204" pitchFamily="34" charset="0"/>
                <a:ea typeface="Open Sans" panose="020B0606030504020204" pitchFamily="34" charset="0"/>
                <a:cs typeface="Open Sans" panose="020B0606030504020204" pitchFamily="34" charset="0"/>
              </a:rPr>
              <a:t>July 25, 2019</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spc="-30" dirty="0">
                <a:latin typeface="Open Sans" panose="020B0606030504020204" pitchFamily="34" charset="0"/>
                <a:ea typeface="Open Sans" panose="020B0606030504020204" pitchFamily="34" charset="0"/>
                <a:cs typeface="Open Sans" panose="020B0606030504020204" pitchFamily="34" charset="0"/>
              </a:rPr>
              <a:t>30 minute sessions available: 12:00-2:00pm Eastern</a:t>
            </a:r>
            <a:endParaRPr lang="en-US" sz="1400" dirty="0">
              <a:latin typeface="Open Sans" panose="020B0606030504020204" pitchFamily="34" charset="0"/>
              <a:ea typeface="Open Sans" panose="020B0606030504020204" pitchFamily="34" charset="0"/>
              <a:cs typeface="Open Sans" panose="020B0606030504020204" pitchFamily="34" charset="0"/>
            </a:endParaRPr>
          </a:p>
          <a:p>
            <a:pPr marL="12700"/>
            <a:r>
              <a:rPr lang="en-US" sz="1400" u="heavy" spc="-10" dirty="0">
                <a:latin typeface="Open Sans" panose="020B0606030504020204" pitchFamily="34" charset="0"/>
                <a:ea typeface="Open Sans" panose="020B0606030504020204" pitchFamily="34" charset="0"/>
                <a:cs typeface="Open Sans" panose="020B0606030504020204" pitchFamily="34" charset="0"/>
                <a:hlinkClick r:id="rId4"/>
              </a:rPr>
              <a:t>REGISTER</a:t>
            </a:r>
            <a:r>
              <a:rPr lang="en-US" sz="1400" u="heavy" spc="-10" dirty="0">
                <a:latin typeface="Open Sans" panose="020B0606030504020204" pitchFamily="34" charset="0"/>
                <a:ea typeface="Open Sans" panose="020B0606030504020204" pitchFamily="34" charset="0"/>
                <a:cs typeface="Open Sans" panose="020B0606030504020204" pitchFamily="34" charset="0"/>
                <a:hlinkClick r:id="rId5"/>
              </a:rPr>
              <a:t>!</a:t>
            </a:r>
            <a:endParaRPr lang="en-US" sz="1400" u="heavy" spc="-1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 xmlns:a16="http://schemas.microsoft.com/office/drawing/2014/main" id="{35A535DB-3A72-7C4D-BC92-3E5ABBF8305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451373" y="4042767"/>
            <a:ext cx="1651000" cy="1701800"/>
          </a:xfrm>
          <a:prstGeom prst="rect">
            <a:avLst/>
          </a:prstGeom>
        </p:spPr>
      </p:pic>
    </p:spTree>
    <p:extLst>
      <p:ext uri="{BB962C8B-B14F-4D97-AF65-F5344CB8AC3E}">
        <p14:creationId xmlns:p14="http://schemas.microsoft.com/office/powerpoint/2010/main" xmlns="" val="335156848"/>
      </p:ext>
    </p:extLst>
  </p:cSld>
  <p:clrMapOvr>
    <a:masterClrMapping/>
  </p:clrMapOvr>
  <p:transition advTm="2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4200" y="1203099"/>
            <a:ext cx="9067800" cy="34986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124200" y="6532880"/>
            <a:ext cx="9067800" cy="325120"/>
          </a:xfrm>
          <a:custGeom>
            <a:avLst/>
            <a:gdLst/>
            <a:ahLst/>
            <a:cxnLst/>
            <a:rect l="l" t="t" r="r" b="b"/>
            <a:pathLst>
              <a:path w="9144000" h="325120">
                <a:moveTo>
                  <a:pt x="0" y="324611"/>
                </a:moveTo>
                <a:lnTo>
                  <a:pt x="9144000" y="324611"/>
                </a:lnTo>
                <a:lnTo>
                  <a:pt x="9144000" y="0"/>
                </a:lnTo>
                <a:lnTo>
                  <a:pt x="0" y="0"/>
                </a:lnTo>
                <a:lnTo>
                  <a:pt x="0" y="324611"/>
                </a:lnTo>
                <a:close/>
              </a:path>
            </a:pathLst>
          </a:custGeom>
          <a:solidFill>
            <a:srgbClr val="00297A"/>
          </a:solidFill>
        </p:spPr>
        <p:txBody>
          <a:bodyPr wrap="square" lIns="0" tIns="0" rIns="0" bIns="0" rtlCol="0"/>
          <a:lstStyle/>
          <a:p>
            <a:endParaRPr>
              <a:solidFill>
                <a:srgbClr val="BB5427"/>
              </a:solidFill>
            </a:endParaRPr>
          </a:p>
        </p:txBody>
      </p:sp>
      <p:sp>
        <p:nvSpPr>
          <p:cNvPr id="7" name="object 7"/>
          <p:cNvSpPr txBox="1"/>
          <p:nvPr/>
        </p:nvSpPr>
        <p:spPr>
          <a:xfrm>
            <a:off x="3773914" y="5169080"/>
            <a:ext cx="1981834" cy="1015663"/>
          </a:xfrm>
          <a:prstGeom prst="rect">
            <a:avLst/>
          </a:prstGeom>
        </p:spPr>
        <p:txBody>
          <a:bodyPr vert="horz" wrap="square" lIns="0" tIns="0" rIns="0" bIns="0" rtlCol="0">
            <a:spAutoFit/>
          </a:bodyPr>
          <a:lstStyle/>
          <a:p>
            <a:pPr marL="12065" marR="5080" indent="635" algn="ctr"/>
            <a:r>
              <a:rPr lang="en-US" spc="-5" dirty="0">
                <a:latin typeface="Slabo 27px" panose="02060503030505020404" pitchFamily="18" charset="77"/>
                <a:ea typeface="Open Sans" panose="020B0606030504020204" pitchFamily="34" charset="0"/>
                <a:cs typeface="Open Sans" panose="020B0606030504020204" pitchFamily="34" charset="0"/>
              </a:rPr>
              <a:t>Pearl-Jean </a:t>
            </a:r>
            <a:r>
              <a:rPr lang="en-US" spc="-5" dirty="0" err="1">
                <a:latin typeface="Slabo 27px" panose="02060503030505020404" pitchFamily="18" charset="77"/>
                <a:ea typeface="Open Sans" panose="020B0606030504020204" pitchFamily="34" charset="0"/>
                <a:cs typeface="Open Sans" panose="020B0606030504020204" pitchFamily="34" charset="0"/>
              </a:rPr>
              <a:t>Mabe</a:t>
            </a:r>
            <a:endParaRPr lang="en-US" spc="-5" dirty="0">
              <a:latin typeface="Slabo 27px" panose="02060503030505020404" pitchFamily="18" charset="77"/>
              <a:ea typeface="Open Sans" panose="020B0606030504020204" pitchFamily="34" charset="0"/>
              <a:cs typeface="Open Sans" panose="020B0606030504020204" pitchFamily="34" charset="0"/>
            </a:endParaRPr>
          </a:p>
          <a:p>
            <a:pPr marL="12065" marR="5080" indent="635" algn="ctr"/>
            <a:r>
              <a:rPr lang="en-US" sz="1200" dirty="0">
                <a:latin typeface="Open Sans" panose="020B0606030504020204" pitchFamily="34" charset="0"/>
                <a:ea typeface="Open Sans" panose="020B0606030504020204" pitchFamily="34" charset="0"/>
                <a:cs typeface="Open Sans" panose="020B0606030504020204" pitchFamily="34" charset="0"/>
              </a:rPr>
              <a:t>Director, Research &amp; Technical Assistance</a:t>
            </a:r>
            <a:endParaRPr lang="en-US" sz="1200" spc="-15" dirty="0">
              <a:latin typeface="Open Sans" panose="020B0606030504020204" pitchFamily="34" charset="0"/>
              <a:ea typeface="Open Sans" panose="020B0606030504020204" pitchFamily="34" charset="0"/>
              <a:cs typeface="Open Sans" panose="020B0606030504020204" pitchFamily="34" charset="0"/>
            </a:endParaRPr>
          </a:p>
          <a:p>
            <a:pPr marL="12065" marR="5080" indent="635" algn="ctr"/>
            <a:r>
              <a:rPr sz="1200" spc="-5" dirty="0">
                <a:latin typeface="Open Sans" panose="020B0606030504020204" pitchFamily="34" charset="0"/>
                <a:ea typeface="Open Sans" panose="020B0606030504020204" pitchFamily="34" charset="0"/>
                <a:cs typeface="Open Sans" panose="020B0606030504020204" pitchFamily="34" charset="0"/>
              </a:rPr>
              <a:t>614-705-13</a:t>
            </a:r>
            <a:r>
              <a:rPr lang="en-US" sz="1200" spc="-5" dirty="0">
                <a:latin typeface="Open Sans" panose="020B0606030504020204" pitchFamily="34" charset="0"/>
                <a:ea typeface="Open Sans" panose="020B0606030504020204" pitchFamily="34" charset="0"/>
                <a:cs typeface="Open Sans" panose="020B0606030504020204" pitchFamily="34" charset="0"/>
              </a:rPr>
              <a:t>1</a:t>
            </a:r>
            <a:r>
              <a:rPr sz="1200" spc="-5" dirty="0">
                <a:latin typeface="Open Sans" panose="020B0606030504020204" pitchFamily="34" charset="0"/>
                <a:ea typeface="Open Sans" panose="020B0606030504020204" pitchFamily="34" charset="0"/>
                <a:cs typeface="Open Sans" panose="020B0606030504020204" pitchFamily="34" charset="0"/>
              </a:rPr>
              <a:t>5</a:t>
            </a:r>
            <a:endParaRPr lang="en-US" sz="1200" spc="-5" dirty="0">
              <a:latin typeface="Open Sans" panose="020B0606030504020204" pitchFamily="34" charset="0"/>
              <a:ea typeface="Open Sans" panose="020B0606030504020204" pitchFamily="34" charset="0"/>
              <a:cs typeface="Open Sans" panose="020B0606030504020204" pitchFamily="34" charset="0"/>
            </a:endParaRPr>
          </a:p>
          <a:p>
            <a:pPr marL="12065" marR="5080" indent="635" algn="ctr"/>
            <a:r>
              <a:rPr lang="en-US" sz="1200" spc="-5" dirty="0">
                <a:latin typeface="Open Sans" panose="020B0606030504020204" pitchFamily="34" charset="0"/>
                <a:ea typeface="Open Sans" panose="020B0606030504020204" pitchFamily="34" charset="0"/>
                <a:cs typeface="Open Sans" panose="020B0606030504020204" pitchFamily="34" charset="0"/>
                <a:hlinkClick r:id="rId4"/>
              </a:rPr>
              <a:t>pmabe@cdfa.net</a:t>
            </a:r>
            <a:endParaRPr lang="en-US" sz="1200" spc="-5"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txBox="1"/>
          <p:nvPr/>
        </p:nvSpPr>
        <p:spPr>
          <a:xfrm>
            <a:off x="9966281" y="5127125"/>
            <a:ext cx="1981835" cy="1015663"/>
          </a:xfrm>
          <a:prstGeom prst="rect">
            <a:avLst/>
          </a:prstGeom>
        </p:spPr>
        <p:txBody>
          <a:bodyPr vert="horz" wrap="square" lIns="0" tIns="0" rIns="0" bIns="0" rtlCol="0">
            <a:spAutoFit/>
          </a:bodyPr>
          <a:lstStyle/>
          <a:p>
            <a:pPr marL="12700" marR="5080" indent="-635" algn="ctr"/>
            <a:r>
              <a:rPr lang="en-US" spc="-15" dirty="0">
                <a:latin typeface="Slabo 27px" panose="02060503030505020404" pitchFamily="18" charset="77"/>
                <a:ea typeface="Open Sans" panose="020B0606030504020204" pitchFamily="34" charset="0"/>
                <a:cs typeface="Open Sans" panose="020B0606030504020204" pitchFamily="34" charset="0"/>
              </a:rPr>
              <a:t>James Metz</a:t>
            </a:r>
            <a:r>
              <a:rPr spc="-5" dirty="0">
                <a:latin typeface="Slabo 27px" panose="02060503030505020404" pitchFamily="18" charset="77"/>
                <a:ea typeface="Open Sans" panose="020B0606030504020204" pitchFamily="34" charset="0"/>
                <a:cs typeface="Open Sans" panose="020B0606030504020204" pitchFamily="34" charset="0"/>
              </a:rPr>
              <a:t>  </a:t>
            </a:r>
            <a:endParaRPr lang="en-US" spc="-5" dirty="0">
              <a:latin typeface="Slabo 27px" panose="02060503030505020404" pitchFamily="18" charset="77"/>
              <a:ea typeface="Open Sans" panose="020B0606030504020204" pitchFamily="34" charset="0"/>
              <a:cs typeface="Open Sans" panose="020B0606030504020204" pitchFamily="34" charset="0"/>
            </a:endParaRPr>
          </a:p>
          <a:p>
            <a:pPr marL="12700" marR="5080" indent="-635" algn="ctr"/>
            <a:r>
              <a:rPr lang="en-US" sz="1200" dirty="0">
                <a:latin typeface="Open Sans" panose="020B0606030504020204" pitchFamily="34" charset="0"/>
                <a:ea typeface="Open Sans" panose="020B0606030504020204" pitchFamily="34" charset="0"/>
                <a:cs typeface="Open Sans" panose="020B0606030504020204" pitchFamily="34" charset="0"/>
              </a:rPr>
              <a:t>Coordinator, Research &amp; Technical Assistance</a:t>
            </a:r>
          </a:p>
          <a:p>
            <a:pPr marL="12700" marR="5080" indent="-635" algn="ctr"/>
            <a:r>
              <a:rPr sz="1200" spc="-5" dirty="0">
                <a:latin typeface="Open Sans" panose="020B0606030504020204" pitchFamily="34" charset="0"/>
                <a:ea typeface="Open Sans" panose="020B0606030504020204" pitchFamily="34" charset="0"/>
                <a:cs typeface="Open Sans" panose="020B0606030504020204" pitchFamily="34" charset="0"/>
              </a:rPr>
              <a:t>614-705-13</a:t>
            </a:r>
            <a:r>
              <a:rPr lang="en-US" sz="1200" spc="-5" dirty="0">
                <a:latin typeface="Open Sans" panose="020B0606030504020204" pitchFamily="34" charset="0"/>
                <a:ea typeface="Open Sans" panose="020B0606030504020204" pitchFamily="34" charset="0"/>
                <a:cs typeface="Open Sans" panose="020B0606030504020204" pitchFamily="34" charset="0"/>
              </a:rPr>
              <a:t>1</a:t>
            </a:r>
            <a:r>
              <a:rPr sz="1200" spc="-5" dirty="0">
                <a:latin typeface="Open Sans" panose="020B0606030504020204" pitchFamily="34" charset="0"/>
                <a:ea typeface="Open Sans" panose="020B0606030504020204" pitchFamily="34" charset="0"/>
                <a:cs typeface="Open Sans" panose="020B0606030504020204" pitchFamily="34" charset="0"/>
              </a:rPr>
              <a:t>6</a:t>
            </a:r>
            <a:endParaRPr sz="1200" dirty="0">
              <a:latin typeface="Open Sans" panose="020B0606030504020204" pitchFamily="34" charset="0"/>
              <a:ea typeface="Open Sans" panose="020B0606030504020204" pitchFamily="34" charset="0"/>
              <a:cs typeface="Open Sans" panose="020B0606030504020204" pitchFamily="34" charset="0"/>
            </a:endParaRPr>
          </a:p>
          <a:p>
            <a:pPr marL="635" algn="ctr"/>
            <a:r>
              <a:rPr lang="en-US" sz="1200" spc="-5" dirty="0">
                <a:latin typeface="Open Sans" panose="020B0606030504020204" pitchFamily="34" charset="0"/>
                <a:ea typeface="Open Sans" panose="020B0606030504020204" pitchFamily="34" charset="0"/>
                <a:cs typeface="Open Sans" panose="020B0606030504020204" pitchFamily="34" charset="0"/>
                <a:hlinkClick r:id="rId5"/>
              </a:rPr>
              <a:t>jmetz@cdfa.net</a:t>
            </a:r>
            <a:endParaRPr lang="en-US" sz="1200" spc="-5"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txBox="1"/>
          <p:nvPr/>
        </p:nvSpPr>
        <p:spPr>
          <a:xfrm>
            <a:off x="6892039" y="4756189"/>
            <a:ext cx="1548770" cy="369332"/>
          </a:xfrm>
          <a:prstGeom prst="rect">
            <a:avLst/>
          </a:prstGeom>
        </p:spPr>
        <p:txBody>
          <a:bodyPr vert="horz" wrap="square" lIns="0" tIns="0" rIns="0" bIns="0" rtlCol="0">
            <a:spAutoFit/>
          </a:bodyPr>
          <a:lstStyle/>
          <a:p>
            <a:pPr marL="12700" algn="ctr"/>
            <a:r>
              <a:rPr sz="2400" spc="-5" dirty="0">
                <a:latin typeface="Oswald Medium" panose="02000603000000000000" pitchFamily="2" charset="77"/>
                <a:cs typeface="Calibri"/>
              </a:rPr>
              <a:t>Co</a:t>
            </a:r>
            <a:r>
              <a:rPr sz="2400" spc="-10" dirty="0">
                <a:latin typeface="Oswald Medium" panose="02000603000000000000" pitchFamily="2" charset="77"/>
                <a:cs typeface="Calibri"/>
              </a:rPr>
              <a:t>n</a:t>
            </a:r>
            <a:r>
              <a:rPr sz="2400" spc="-15" dirty="0">
                <a:latin typeface="Oswald Medium" panose="02000603000000000000" pitchFamily="2" charset="77"/>
                <a:cs typeface="Calibri"/>
              </a:rPr>
              <a:t>t</a:t>
            </a:r>
            <a:r>
              <a:rPr sz="2400" dirty="0">
                <a:latin typeface="Oswald Medium" panose="02000603000000000000" pitchFamily="2" charset="77"/>
                <a:cs typeface="Calibri"/>
              </a:rPr>
              <a:t>act:</a:t>
            </a:r>
          </a:p>
        </p:txBody>
      </p:sp>
      <p:sp>
        <p:nvSpPr>
          <p:cNvPr id="11" name="object 6">
            <a:extLst>
              <a:ext uri="{FF2B5EF4-FFF2-40B4-BE49-F238E27FC236}">
                <a16:creationId xmlns="" xmlns:a16="http://schemas.microsoft.com/office/drawing/2014/main" id="{518A19E0-8BD2-4CE4-8800-16AF7BA67B06}"/>
              </a:ext>
            </a:extLst>
          </p:cNvPr>
          <p:cNvSpPr txBox="1"/>
          <p:nvPr/>
        </p:nvSpPr>
        <p:spPr>
          <a:xfrm>
            <a:off x="5129192" y="6584703"/>
            <a:ext cx="7062808" cy="230832"/>
          </a:xfrm>
          <a:prstGeom prst="rect">
            <a:avLst/>
          </a:prstGeom>
        </p:spPr>
        <p:txBody>
          <a:bodyPr vert="horz" wrap="square" lIns="0" tIns="0" rIns="0" bIns="0" rtlCol="0">
            <a:spAutoFit/>
          </a:bodyPr>
          <a:lstStyle/>
          <a:p>
            <a:pPr marL="12700">
              <a:lnSpc>
                <a:spcPts val="1810"/>
              </a:lnSpc>
            </a:pPr>
            <a:r>
              <a:rPr sz="1600" spc="-30" dirty="0">
                <a:solidFill>
                  <a:srgbClr val="FFFFFF"/>
                </a:solidFill>
                <a:latin typeface="Oswald Light" panose="02000303000000000000" pitchFamily="2" charset="77"/>
                <a:cs typeface="Calibri"/>
              </a:rPr>
              <a:t>CDFA </a:t>
            </a:r>
            <a:r>
              <a:rPr sz="1600" spc="-10" dirty="0">
                <a:solidFill>
                  <a:srgbClr val="FFFFFF"/>
                </a:solidFill>
                <a:latin typeface="Oswald Light" panose="02000303000000000000" pitchFamily="2" charset="77"/>
                <a:cs typeface="Calibri"/>
              </a:rPr>
              <a:t>Brownfields </a:t>
            </a:r>
            <a:r>
              <a:rPr sz="1600" spc="-25" dirty="0">
                <a:solidFill>
                  <a:srgbClr val="FFFFFF"/>
                </a:solidFill>
                <a:latin typeface="Oswald Light" panose="02000303000000000000" pitchFamily="2" charset="77"/>
                <a:cs typeface="Calibri"/>
              </a:rPr>
              <a:t>Technical </a:t>
            </a:r>
            <a:r>
              <a:rPr sz="1600" spc="-10" dirty="0">
                <a:solidFill>
                  <a:srgbClr val="FFFFFF"/>
                </a:solidFill>
                <a:latin typeface="Oswald Light" panose="02000303000000000000" pitchFamily="2" charset="77"/>
                <a:cs typeface="Calibri"/>
              </a:rPr>
              <a:t>Assistance </a:t>
            </a:r>
            <a:r>
              <a:rPr sz="1600" spc="-15" dirty="0">
                <a:solidFill>
                  <a:srgbClr val="FFFFFF"/>
                </a:solidFill>
                <a:latin typeface="Oswald Light" panose="02000303000000000000" pitchFamily="2" charset="77"/>
                <a:cs typeface="Calibri"/>
              </a:rPr>
              <a:t>Program </a:t>
            </a:r>
            <a:r>
              <a:rPr sz="1600" spc="-5" dirty="0">
                <a:solidFill>
                  <a:srgbClr val="FFFFFF"/>
                </a:solidFill>
                <a:latin typeface="Oswald Light" panose="02000303000000000000" pitchFamily="2" charset="77"/>
                <a:cs typeface="Calibri"/>
              </a:rPr>
              <a:t>—</a:t>
            </a:r>
            <a:r>
              <a:rPr sz="1600" spc="235" dirty="0">
                <a:solidFill>
                  <a:srgbClr val="FFFFFF"/>
                </a:solidFill>
                <a:latin typeface="Oswald Light" panose="02000303000000000000" pitchFamily="2" charset="77"/>
                <a:cs typeface="Calibri"/>
              </a:rPr>
              <a:t> </a:t>
            </a:r>
            <a:r>
              <a:rPr sz="1600" spc="-15" dirty="0">
                <a:solidFill>
                  <a:schemeClr val="bg1"/>
                </a:solidFill>
                <a:latin typeface="Oswald Light" panose="02000303000000000000" pitchFamily="2" charset="77"/>
                <a:cs typeface="Calibri"/>
                <a:hlinkClick r:id="rId6">
                  <a:extLst>
                    <a:ext uri="{A12FA001-AC4F-418D-AE19-62706E023703}">
                      <ahyp:hlinkClr xmlns="" xmlns:ahyp="http://schemas.microsoft.com/office/drawing/2018/hyperlinkcolor" val="tx"/>
                    </a:ext>
                  </a:extLst>
                </a:hlinkClick>
              </a:rPr>
              <a:t>www.cdfabrownfields.org</a:t>
            </a:r>
            <a:endParaRPr sz="1600" dirty="0">
              <a:solidFill>
                <a:schemeClr val="bg1"/>
              </a:solidFill>
              <a:latin typeface="Oswald Light" panose="02000303000000000000" pitchFamily="2" charset="77"/>
              <a:cs typeface="Calibri"/>
            </a:endParaRPr>
          </a:p>
        </p:txBody>
      </p:sp>
      <p:sp>
        <p:nvSpPr>
          <p:cNvPr id="10" name="Rectangle 9"/>
          <p:cNvSpPr/>
          <p:nvPr/>
        </p:nvSpPr>
        <p:spPr>
          <a:xfrm>
            <a:off x="6436253" y="5122914"/>
            <a:ext cx="2460341" cy="1107996"/>
          </a:xfrm>
          <a:prstGeom prst="rect">
            <a:avLst/>
          </a:prstGeom>
        </p:spPr>
        <p:txBody>
          <a:bodyPr wrap="square">
            <a:spAutoFit/>
          </a:bodyPr>
          <a:lstStyle/>
          <a:p>
            <a:pPr marL="12065" marR="5080" indent="635" algn="ctr"/>
            <a:r>
              <a:rPr lang="en-US" spc="-5" dirty="0">
                <a:latin typeface="Slabo 27px" panose="02060503030505020404" pitchFamily="18" charset="77"/>
                <a:ea typeface="Open Sans" panose="020B0606030504020204" pitchFamily="34" charset="0"/>
                <a:cs typeface="Open Sans" panose="020B0606030504020204" pitchFamily="34" charset="0"/>
              </a:rPr>
              <a:t>Malcolm Guy</a:t>
            </a:r>
          </a:p>
          <a:p>
            <a:pPr marL="12065" marR="5080" indent="635" algn="ctr"/>
            <a:r>
              <a:rPr lang="en-US" sz="1200" dirty="0">
                <a:latin typeface="Open Sans" panose="020B0606030504020204" pitchFamily="34" charset="0"/>
                <a:ea typeface="Open Sans" panose="020B0606030504020204" pitchFamily="34" charset="0"/>
                <a:cs typeface="Open Sans" panose="020B0606030504020204" pitchFamily="34" charset="0"/>
              </a:rPr>
              <a:t>Coordinator, Government &amp; External Affairs</a:t>
            </a:r>
            <a:endParaRPr lang="en-US" sz="1200" spc="-15" dirty="0">
              <a:latin typeface="Open Sans" panose="020B0606030504020204" pitchFamily="34" charset="0"/>
              <a:ea typeface="Open Sans" panose="020B0606030504020204" pitchFamily="34" charset="0"/>
              <a:cs typeface="Open Sans" panose="020B0606030504020204" pitchFamily="34" charset="0"/>
            </a:endParaRPr>
          </a:p>
          <a:p>
            <a:pPr marL="12065" marR="5080" indent="635" algn="ctr"/>
            <a:r>
              <a:rPr lang="en-US" sz="1200" spc="-5" dirty="0">
                <a:latin typeface="Open Sans" panose="020B0606030504020204" pitchFamily="34" charset="0"/>
                <a:ea typeface="Open Sans" panose="020B0606030504020204" pitchFamily="34" charset="0"/>
                <a:cs typeface="Open Sans" panose="020B0606030504020204" pitchFamily="34" charset="0"/>
              </a:rPr>
              <a:t>614-705-1306</a:t>
            </a:r>
          </a:p>
          <a:p>
            <a:pPr marL="12065" marR="5080" indent="635" algn="ctr"/>
            <a:r>
              <a:rPr lang="en-US" sz="1200" spc="-5" dirty="0">
                <a:latin typeface="Open Sans" panose="020B0606030504020204" pitchFamily="34" charset="0"/>
                <a:ea typeface="Open Sans" panose="020B0606030504020204" pitchFamily="34" charset="0"/>
                <a:cs typeface="Open Sans" panose="020B0606030504020204" pitchFamily="34" charset="0"/>
                <a:hlinkClick r:id="rId7"/>
              </a:rPr>
              <a:t>mguy@cdfa.net</a:t>
            </a:r>
            <a:endParaRPr lang="en-US" sz="1200" spc="-5"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3037439853"/>
      </p:ext>
    </p:extLst>
  </p:cSld>
  <p:clrMapOvr>
    <a:masterClrMapping/>
  </p:clrMapOvr>
  <p:transition advTm="2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90929" y="0"/>
            <a:ext cx="0" cy="6858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1073" y="4933490"/>
            <a:ext cx="8373212" cy="1477328"/>
          </a:xfrm>
          <a:prstGeom prst="rect">
            <a:avLst/>
          </a:prstGeom>
          <a:noFill/>
        </p:spPr>
        <p:txBody>
          <a:bodyPr wrap="square" rtlCol="0">
            <a:spAutoFit/>
          </a:bodyPr>
          <a:lstStyle/>
          <a:p>
            <a:r>
              <a:rPr lang="en-US" sz="2400" dirty="0">
                <a:latin typeface="Oswald Medium" panose="02000603000000000000" pitchFamily="2" charset="77"/>
                <a:cs typeface="Arial" panose="020B0604020202020204" pitchFamily="34" charset="0"/>
              </a:rPr>
              <a:t>CDFA Summer School</a:t>
            </a:r>
          </a:p>
          <a:p>
            <a:r>
              <a:rPr lang="en-US" dirty="0">
                <a:latin typeface="Slabo 27px" panose="02060503030505020404" pitchFamily="18" charset="77"/>
                <a:cs typeface="Arial" panose="020B0604020202020204" pitchFamily="34" charset="0"/>
              </a:rPr>
              <a:t>August 12-16, 2019 | Detroit, MI</a:t>
            </a:r>
          </a:p>
          <a:p>
            <a:endParaRPr lang="en-US" sz="2400" dirty="0">
              <a:latin typeface="Myriad Pro Cond" panose="020B0506030403020204" pitchFamily="34" charset="0"/>
              <a:cs typeface="Arial" panose="020B0604020202020204" pitchFamily="34" charset="0"/>
            </a:endParaRPr>
          </a:p>
          <a:p>
            <a:r>
              <a:rPr lang="en-US" sz="2400" dirty="0">
                <a:latin typeface="Oswald Medium" panose="02000603000000000000" pitchFamily="2" charset="77"/>
                <a:cs typeface="Arial" panose="020B0604020202020204" pitchFamily="34" charset="0"/>
              </a:rPr>
              <a:t>Register online at www.cdfa.net</a:t>
            </a:r>
          </a:p>
        </p:txBody>
      </p:sp>
      <p:sp>
        <p:nvSpPr>
          <p:cNvPr id="8" name="Rectangle 7"/>
          <p:cNvSpPr/>
          <p:nvPr/>
        </p:nvSpPr>
        <p:spPr>
          <a:xfrm>
            <a:off x="3090929" y="1185846"/>
            <a:ext cx="9101071" cy="488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91073" y="1137748"/>
            <a:ext cx="2876108" cy="584775"/>
          </a:xfrm>
          <a:prstGeom prst="rect">
            <a:avLst/>
          </a:prstGeom>
        </p:spPr>
        <p:txBody>
          <a:bodyPr wrap="none">
            <a:spAutoFit/>
          </a:bodyPr>
          <a:lstStyle/>
          <a:p>
            <a:pPr>
              <a:lnSpc>
                <a:spcPct val="100000"/>
              </a:lnSpc>
              <a:spcBef>
                <a:spcPct val="0"/>
              </a:spcBef>
              <a:buFont typeface="Wingdings" pitchFamily="2" charset="2"/>
              <a:buNone/>
              <a:defRPr/>
            </a:pPr>
            <a:r>
              <a:rPr lang="en-US" sz="3200" dirty="0">
                <a:solidFill>
                  <a:srgbClr val="FFFFE5"/>
                </a:solidFill>
                <a:latin typeface="Oswald Medium" panose="02000603000000000000" pitchFamily="2" charset="77"/>
                <a:cs typeface="Arial" pitchFamily="34" charset="0"/>
              </a:rPr>
              <a:t>Upcoming Events</a:t>
            </a:r>
          </a:p>
        </p:txBody>
      </p:sp>
      <p:pic>
        <p:nvPicPr>
          <p:cNvPr id="6" name="Picture 5">
            <a:extLst>
              <a:ext uri="{FF2B5EF4-FFF2-40B4-BE49-F238E27FC236}">
                <a16:creationId xmlns="" xmlns:a16="http://schemas.microsoft.com/office/drawing/2014/main" id="{259F155F-D465-A34C-A909-1D1BB6B29F2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2331" y="2124901"/>
            <a:ext cx="9069669" cy="2358114"/>
          </a:xfrm>
          <a:prstGeom prst="rect">
            <a:avLst/>
          </a:prstGeom>
        </p:spPr>
      </p:pic>
    </p:spTree>
    <p:extLst>
      <p:ext uri="{BB962C8B-B14F-4D97-AF65-F5344CB8AC3E}">
        <p14:creationId xmlns:p14="http://schemas.microsoft.com/office/powerpoint/2010/main" xmlns="" val="3007511480"/>
      </p:ext>
    </p:extLst>
  </p:cSld>
  <p:clrMapOvr>
    <a:masterClrMapping/>
  </p:clrMapOvr>
  <p:transition advTm="2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90929" y="0"/>
            <a:ext cx="0" cy="6858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1073" y="4933490"/>
            <a:ext cx="8373212" cy="1477328"/>
          </a:xfrm>
          <a:prstGeom prst="rect">
            <a:avLst/>
          </a:prstGeom>
          <a:noFill/>
        </p:spPr>
        <p:txBody>
          <a:bodyPr wrap="square" rtlCol="0">
            <a:spAutoFit/>
          </a:bodyPr>
          <a:lstStyle/>
          <a:p>
            <a:r>
              <a:rPr lang="en-US" sz="2400" dirty="0">
                <a:latin typeface="Oswald Medium" panose="02000603000000000000" pitchFamily="2" charset="77"/>
                <a:cs typeface="Arial" panose="020B0604020202020204" pitchFamily="34" charset="0"/>
              </a:rPr>
              <a:t>CDFA National Development Finance Summit</a:t>
            </a:r>
          </a:p>
          <a:p>
            <a:r>
              <a:rPr lang="en-US" dirty="0">
                <a:latin typeface="Slabo 27px" panose="02060503030505020404" pitchFamily="18" charset="77"/>
                <a:cs typeface="Arial" panose="020B0604020202020204" pitchFamily="34" charset="0"/>
              </a:rPr>
              <a:t>November 6-8, 2019 | Tampa, Florida</a:t>
            </a:r>
          </a:p>
          <a:p>
            <a:endParaRPr lang="en-US" sz="2400" dirty="0">
              <a:latin typeface="Myriad Pro Cond" panose="020B0506030403020204" pitchFamily="34" charset="0"/>
              <a:cs typeface="Arial" panose="020B0604020202020204" pitchFamily="34" charset="0"/>
            </a:endParaRPr>
          </a:p>
          <a:p>
            <a:r>
              <a:rPr lang="en-US" sz="2400" dirty="0">
                <a:latin typeface="Oswald Medium" panose="02000603000000000000" pitchFamily="2" charset="77"/>
                <a:cs typeface="Arial" panose="020B0604020202020204" pitchFamily="34" charset="0"/>
              </a:rPr>
              <a:t>Register online at www.cdfa.net</a:t>
            </a:r>
          </a:p>
        </p:txBody>
      </p:sp>
      <p:sp>
        <p:nvSpPr>
          <p:cNvPr id="8" name="Rectangle 7"/>
          <p:cNvSpPr/>
          <p:nvPr/>
        </p:nvSpPr>
        <p:spPr>
          <a:xfrm>
            <a:off x="3090929" y="1185846"/>
            <a:ext cx="9101071" cy="488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91073" y="1137748"/>
            <a:ext cx="2876108" cy="584775"/>
          </a:xfrm>
          <a:prstGeom prst="rect">
            <a:avLst/>
          </a:prstGeom>
        </p:spPr>
        <p:txBody>
          <a:bodyPr wrap="none">
            <a:spAutoFit/>
          </a:bodyPr>
          <a:lstStyle/>
          <a:p>
            <a:pPr>
              <a:lnSpc>
                <a:spcPct val="100000"/>
              </a:lnSpc>
              <a:spcBef>
                <a:spcPct val="0"/>
              </a:spcBef>
              <a:buFont typeface="Wingdings" pitchFamily="2" charset="2"/>
              <a:buNone/>
              <a:defRPr/>
            </a:pPr>
            <a:r>
              <a:rPr lang="en-US" sz="3200" dirty="0">
                <a:solidFill>
                  <a:srgbClr val="FFFFE5"/>
                </a:solidFill>
                <a:latin typeface="Oswald Medium" panose="02000603000000000000" pitchFamily="2" charset="77"/>
                <a:cs typeface="Arial" pitchFamily="34" charset="0"/>
              </a:rPr>
              <a:t>Upcoming Events</a:t>
            </a:r>
          </a:p>
        </p:txBody>
      </p:sp>
      <p:pic>
        <p:nvPicPr>
          <p:cNvPr id="3" name="Picture 2">
            <a:extLst>
              <a:ext uri="{FF2B5EF4-FFF2-40B4-BE49-F238E27FC236}">
                <a16:creationId xmlns="" xmlns:a16="http://schemas.microsoft.com/office/drawing/2014/main" id="{ECBC53E5-29AB-4548-8473-6B72BBA99D9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4185" y="2089756"/>
            <a:ext cx="8420100" cy="2476500"/>
          </a:xfrm>
          <a:prstGeom prst="rect">
            <a:avLst/>
          </a:prstGeom>
        </p:spPr>
      </p:pic>
    </p:spTree>
    <p:extLst>
      <p:ext uri="{BB962C8B-B14F-4D97-AF65-F5344CB8AC3E}">
        <p14:creationId xmlns:p14="http://schemas.microsoft.com/office/powerpoint/2010/main" xmlns="" val="1287144031"/>
      </p:ext>
    </p:extLst>
  </p:cSld>
  <p:clrMapOvr>
    <a:masterClrMapping/>
  </p:clrMapOvr>
  <p:transition advTm="2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090929" y="0"/>
            <a:ext cx="0" cy="6858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22817" y="1546598"/>
            <a:ext cx="3655692" cy="3868286"/>
          </a:xfrm>
          <a:prstGeom prst="rect">
            <a:avLst/>
          </a:prstGeom>
          <a:noFill/>
          <a:ln>
            <a:solidFill>
              <a:schemeClr val="tx1"/>
            </a:solidFill>
          </a:ln>
        </p:spPr>
        <p:txBody>
          <a:bodyPr wrap="square" rtlCol="0">
            <a:spAutoFit/>
          </a:bodyPr>
          <a:lstStyle/>
          <a:p>
            <a:endParaRPr lang="en-US" dirty="0"/>
          </a:p>
        </p:txBody>
      </p:sp>
      <p:sp>
        <p:nvSpPr>
          <p:cNvPr id="24" name="TextBox 23"/>
          <p:cNvSpPr txBox="1"/>
          <p:nvPr/>
        </p:nvSpPr>
        <p:spPr>
          <a:xfrm>
            <a:off x="3956714" y="3583947"/>
            <a:ext cx="2987898" cy="1569660"/>
          </a:xfrm>
          <a:prstGeom prst="rect">
            <a:avLst/>
          </a:prstGeom>
          <a:noFill/>
        </p:spPr>
        <p:txBody>
          <a:bodyPr wrap="square" rtlCol="0">
            <a:spAutoFit/>
          </a:bodyPr>
          <a:lstStyle/>
          <a:p>
            <a:pPr algn="ctr"/>
            <a:r>
              <a:rPr lang="en-US" sz="2400" dirty="0">
                <a:solidFill>
                  <a:srgbClr val="00297A"/>
                </a:solidFill>
                <a:latin typeface="Oswald Medium" panose="02000603000000000000" pitchFamily="2" charset="77"/>
                <a:cs typeface="Arial" panose="020B0604020202020204" pitchFamily="34" charset="0"/>
              </a:rPr>
              <a:t>Pearl-Jean </a:t>
            </a:r>
            <a:r>
              <a:rPr lang="en-US" sz="2400" dirty="0" err="1">
                <a:solidFill>
                  <a:srgbClr val="00297A"/>
                </a:solidFill>
                <a:latin typeface="Oswald Medium" panose="02000603000000000000" pitchFamily="2" charset="77"/>
                <a:cs typeface="Arial" panose="020B0604020202020204" pitchFamily="34" charset="0"/>
              </a:rPr>
              <a:t>Mabe</a:t>
            </a:r>
            <a:endParaRPr lang="en-US" sz="2400" dirty="0">
              <a:solidFill>
                <a:srgbClr val="00297A"/>
              </a:solidFill>
              <a:latin typeface="Oswald Medium" panose="02000603000000000000" pitchFamily="2" charset="77"/>
              <a:cs typeface="Arial" panose="020B0604020202020204" pitchFamily="34" charset="0"/>
            </a:endParaRP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Director, Research &amp; Technical Assistance</a:t>
            </a: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614-705-1315</a:t>
            </a: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pmabe@cdfa.net</a:t>
            </a:r>
          </a:p>
        </p:txBody>
      </p:sp>
      <p:sp>
        <p:nvSpPr>
          <p:cNvPr id="2" name="Rectangle 1"/>
          <p:cNvSpPr/>
          <p:nvPr/>
        </p:nvSpPr>
        <p:spPr>
          <a:xfrm>
            <a:off x="3374136" y="5922814"/>
            <a:ext cx="8613648" cy="707886"/>
          </a:xfrm>
          <a:prstGeom prst="rect">
            <a:avLst/>
          </a:prstGeom>
        </p:spPr>
        <p:txBody>
          <a:bodyPr wrap="square">
            <a:spAutoFit/>
          </a:bodyPr>
          <a:lstStyle/>
          <a:p>
            <a:r>
              <a:rPr lang="en-US" sz="1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This webcast is designed to provide accurate and authoritative information in regard to the subject matter covered. It is available with the understanding that CDFA and the panelists are not engaged in rendering legal, accounting, or other professional services. If legal advice or other expert assistance is required, the services of a competent professional should be sought.</a:t>
            </a:r>
            <a:br>
              <a:rPr lang="en-US" sz="1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US" sz="10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 xmlns:a16="http://schemas.microsoft.com/office/drawing/2014/main" id="{63DFF438-B660-9A42-996B-92CB9A0502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8406" y="1780443"/>
            <a:ext cx="1564514" cy="1569660"/>
          </a:xfrm>
          <a:prstGeom prst="rect">
            <a:avLst/>
          </a:prstGeom>
        </p:spPr>
      </p:pic>
      <p:sp>
        <p:nvSpPr>
          <p:cNvPr id="7" name="TextBox 6"/>
          <p:cNvSpPr txBox="1"/>
          <p:nvPr/>
        </p:nvSpPr>
        <p:spPr>
          <a:xfrm>
            <a:off x="7810396" y="1546598"/>
            <a:ext cx="3655692" cy="3868286"/>
          </a:xfrm>
          <a:prstGeom prst="rect">
            <a:avLst/>
          </a:prstGeom>
          <a:noFill/>
          <a:ln>
            <a:solidFill>
              <a:schemeClr val="tx1"/>
            </a:solidFill>
          </a:ln>
        </p:spPr>
        <p:txBody>
          <a:bodyPr wrap="square" rtlCol="0">
            <a:spAutoFit/>
          </a:bodyPr>
          <a:lstStyle/>
          <a:p>
            <a:endParaRPr lang="en-US" dirty="0"/>
          </a:p>
        </p:txBody>
      </p:sp>
      <p:sp>
        <p:nvSpPr>
          <p:cNvPr id="8" name="TextBox 7"/>
          <p:cNvSpPr txBox="1"/>
          <p:nvPr/>
        </p:nvSpPr>
        <p:spPr>
          <a:xfrm>
            <a:off x="8144293" y="3583947"/>
            <a:ext cx="2987898" cy="1569660"/>
          </a:xfrm>
          <a:prstGeom prst="rect">
            <a:avLst/>
          </a:prstGeom>
          <a:noFill/>
        </p:spPr>
        <p:txBody>
          <a:bodyPr wrap="square" rtlCol="0">
            <a:spAutoFit/>
          </a:bodyPr>
          <a:lstStyle/>
          <a:p>
            <a:pPr algn="ctr"/>
            <a:r>
              <a:rPr lang="en-US" sz="2400" dirty="0">
                <a:solidFill>
                  <a:srgbClr val="00297A"/>
                </a:solidFill>
                <a:latin typeface="Oswald Medium" panose="02000603000000000000" pitchFamily="2" charset="77"/>
                <a:cs typeface="Arial" panose="020B0604020202020204" pitchFamily="34" charset="0"/>
              </a:rPr>
              <a:t>James Metz</a:t>
            </a: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Coordinator, Research &amp; Technical Assistance</a:t>
            </a: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614-705-1316</a:t>
            </a:r>
          </a:p>
          <a:p>
            <a:pPr algn="ctr"/>
            <a:r>
              <a:rPr lang="en-US" dirty="0">
                <a:solidFill>
                  <a:srgbClr val="00297A"/>
                </a:solidFill>
                <a:latin typeface="Open Sans Light" panose="020B0306030504020204" pitchFamily="34" charset="0"/>
                <a:ea typeface="Open Sans Light" panose="020B0306030504020204" pitchFamily="34" charset="0"/>
                <a:cs typeface="Open Sans Light" panose="020B0306030504020204" pitchFamily="34" charset="0"/>
              </a:rPr>
              <a:t>jmetz@cdfa.net</a:t>
            </a:r>
          </a:p>
        </p:txBody>
      </p:sp>
      <p:pic>
        <p:nvPicPr>
          <p:cNvPr id="10" name="Picture 9">
            <a:extLst>
              <a:ext uri="{FF2B5EF4-FFF2-40B4-BE49-F238E27FC236}">
                <a16:creationId xmlns="" xmlns:a16="http://schemas.microsoft.com/office/drawing/2014/main" id="{63DFF438-B660-9A42-996B-92CB9A05028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55985" y="1780443"/>
            <a:ext cx="1564514" cy="1569660"/>
          </a:xfrm>
          <a:prstGeom prst="rect">
            <a:avLst/>
          </a:prstGeom>
        </p:spPr>
      </p:pic>
    </p:spTree>
    <p:extLst>
      <p:ext uri="{BB962C8B-B14F-4D97-AF65-F5344CB8AC3E}">
        <p14:creationId xmlns:p14="http://schemas.microsoft.com/office/powerpoint/2010/main" xmlns="" val="982977127"/>
      </p:ext>
    </p:extLst>
  </p:cSld>
  <p:clrMapOvr>
    <a:masterClrMapping/>
  </p:clrMapOvr>
  <p:transition advTm="2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7382" y="1483476"/>
            <a:ext cx="8422783" cy="3693319"/>
          </a:xfrm>
          <a:prstGeom prst="rect">
            <a:avLst/>
          </a:prstGeom>
        </p:spPr>
        <p:txBody>
          <a:bodyPr wrap="square">
            <a:spAutoFit/>
          </a:bodyPr>
          <a:lstStyle/>
          <a:p>
            <a:pPr algn="ctr">
              <a:buFont typeface="Wingdings" pitchFamily="2" charset="2"/>
              <a:buNone/>
            </a:pPr>
            <a:r>
              <a:rPr lang="en-US" sz="3600" b="1" dirty="0">
                <a:solidFill>
                  <a:srgbClr val="D27532"/>
                </a:solidFill>
                <a:latin typeface="Myriad Pro Cond" panose="020B0506030403020204" pitchFamily="34" charset="0"/>
              </a:rPr>
              <a:t>Legal Disclaimer</a:t>
            </a:r>
          </a:p>
          <a:p>
            <a:pPr algn="ctr">
              <a:buFont typeface="Wingdings" pitchFamily="2" charset="2"/>
              <a:buNone/>
            </a:pPr>
            <a:endParaRPr lang="en-US" dirty="0">
              <a:solidFill>
                <a:srgbClr val="D27532"/>
              </a:solidFill>
              <a:latin typeface="Myriad Pro Cond" panose="020B0506030403020204" pitchFamily="34" charset="0"/>
            </a:endParaRPr>
          </a:p>
          <a:p>
            <a:pPr>
              <a:lnSpc>
                <a:spcPct val="100000"/>
              </a:lnSpc>
              <a:spcBef>
                <a:spcPct val="0"/>
              </a:spcBef>
              <a:buFont typeface="Wingdings" pitchFamily="2" charset="2"/>
              <a:buNone/>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CDFA is not herein engaged in rendering legal, accounting, financial or other advisory services, nor does CDFA intend that the material included herein be relied upon to the exclusion of outside counsel or a municipal advisor. This publication, report or presentation is intended to provide accurate and authoritative general information and does not constitute advising on any municipal security or municipal financial product. CDFA is not a registered municipal advisor and does not provide advice, guidance or recommendations on the issuance of municipal securities or municipal financial products. Those seeking to conduct complex financial transitions using the best practices mentioned in this publication, report or presentation are encouraged to seek the advice of a skilled legal, financial and/or registered municipal advisor. Questions concerning this publication, report or presentation should be directed to info@cdfa.net.</a:t>
            </a:r>
            <a:endParaRPr lang="en-US" b="1" dirty="0">
              <a:latin typeface="Arial" pitchFamily="34" charset="0"/>
              <a:cs typeface="Arial" pitchFamily="34" charset="0"/>
            </a:endParaRPr>
          </a:p>
          <a:p>
            <a:pPr algn="ctr">
              <a:lnSpc>
                <a:spcPct val="100000"/>
              </a:lnSpc>
              <a:spcBef>
                <a:spcPct val="0"/>
              </a:spcBef>
              <a:buFont typeface="Wingdings" pitchFamily="2" charset="2"/>
              <a:buNone/>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1239603354"/>
      </p:ext>
    </p:extLst>
  </p:cSld>
  <p:clrMapOvr>
    <a:masterClrMapping/>
  </p:clrMapOvr>
  <p:transition advTm="2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20480" y="1199812"/>
            <a:ext cx="9071520" cy="355603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131299" y="4755847"/>
            <a:ext cx="907119" cy="90820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03061" y="4754215"/>
            <a:ext cx="914735" cy="91147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284070" y="4755848"/>
            <a:ext cx="900593" cy="90494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0350937" y="4755609"/>
            <a:ext cx="907120" cy="90712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120480" y="6532880"/>
            <a:ext cx="9071520" cy="325120"/>
          </a:xfrm>
          <a:custGeom>
            <a:avLst/>
            <a:gdLst/>
            <a:ahLst/>
            <a:cxnLst/>
            <a:rect l="l" t="t" r="r" b="b"/>
            <a:pathLst>
              <a:path w="9144000" h="325120">
                <a:moveTo>
                  <a:pt x="0" y="324611"/>
                </a:moveTo>
                <a:lnTo>
                  <a:pt x="9144000" y="324611"/>
                </a:lnTo>
                <a:lnTo>
                  <a:pt x="9144000" y="0"/>
                </a:lnTo>
                <a:lnTo>
                  <a:pt x="0" y="0"/>
                </a:lnTo>
                <a:lnTo>
                  <a:pt x="0" y="324611"/>
                </a:lnTo>
                <a:close/>
              </a:path>
            </a:pathLst>
          </a:custGeom>
          <a:solidFill>
            <a:srgbClr val="D26E1A"/>
          </a:solidFill>
        </p:spPr>
        <p:txBody>
          <a:bodyPr wrap="square" lIns="0" tIns="0" rIns="0" bIns="0" rtlCol="0"/>
          <a:lstStyle/>
          <a:p>
            <a:pPr algn="ctr"/>
            <a:endParaRPr/>
          </a:p>
        </p:txBody>
      </p:sp>
      <p:sp>
        <p:nvSpPr>
          <p:cNvPr id="13" name="object 6">
            <a:extLst>
              <a:ext uri="{FF2B5EF4-FFF2-40B4-BE49-F238E27FC236}">
                <a16:creationId xmlns="" xmlns:a16="http://schemas.microsoft.com/office/drawing/2014/main" id="{E8888B01-C9EA-43FF-8159-F2050F57B523}"/>
              </a:ext>
            </a:extLst>
          </p:cNvPr>
          <p:cNvSpPr txBox="1"/>
          <p:nvPr/>
        </p:nvSpPr>
        <p:spPr>
          <a:xfrm>
            <a:off x="4117852" y="6610685"/>
            <a:ext cx="7065705" cy="230832"/>
          </a:xfrm>
          <a:prstGeom prst="rect">
            <a:avLst/>
          </a:prstGeom>
        </p:spPr>
        <p:txBody>
          <a:bodyPr vert="horz" wrap="square" lIns="0" tIns="0" rIns="0" bIns="0" rtlCol="0">
            <a:spAutoFit/>
          </a:bodyPr>
          <a:lstStyle/>
          <a:p>
            <a:pPr marL="12700" algn="ctr">
              <a:lnSpc>
                <a:spcPts val="1810"/>
              </a:lnSpc>
            </a:pPr>
            <a:r>
              <a:rPr spc="-30" dirty="0">
                <a:solidFill>
                  <a:schemeClr val="bg1"/>
                </a:solidFill>
                <a:latin typeface="Oswald Light" panose="02000303000000000000" pitchFamily="2" charset="77"/>
                <a:cs typeface="Calibri"/>
              </a:rPr>
              <a:t>CDFA </a:t>
            </a:r>
            <a:r>
              <a:rPr spc="-10" dirty="0">
                <a:solidFill>
                  <a:schemeClr val="bg1"/>
                </a:solidFill>
                <a:latin typeface="Oswald Light" panose="02000303000000000000" pitchFamily="2" charset="77"/>
                <a:cs typeface="Calibri"/>
              </a:rPr>
              <a:t>Brownfields </a:t>
            </a:r>
            <a:r>
              <a:rPr spc="-25" dirty="0">
                <a:solidFill>
                  <a:schemeClr val="bg1"/>
                </a:solidFill>
                <a:latin typeface="Oswald Light" panose="02000303000000000000" pitchFamily="2" charset="77"/>
                <a:cs typeface="Calibri"/>
              </a:rPr>
              <a:t>Technical </a:t>
            </a:r>
            <a:r>
              <a:rPr spc="-10" dirty="0">
                <a:solidFill>
                  <a:schemeClr val="bg1"/>
                </a:solidFill>
                <a:latin typeface="Oswald Light" panose="02000303000000000000" pitchFamily="2" charset="77"/>
                <a:cs typeface="Calibri"/>
              </a:rPr>
              <a:t>Assistance </a:t>
            </a:r>
            <a:r>
              <a:rPr spc="-15" dirty="0">
                <a:solidFill>
                  <a:schemeClr val="bg1"/>
                </a:solidFill>
                <a:latin typeface="Oswald Light" panose="02000303000000000000" pitchFamily="2" charset="77"/>
                <a:cs typeface="Calibri"/>
              </a:rPr>
              <a:t>Program </a:t>
            </a:r>
            <a:r>
              <a:rPr spc="-5" dirty="0">
                <a:solidFill>
                  <a:schemeClr val="bg1"/>
                </a:solidFill>
                <a:latin typeface="Oswald Light" panose="02000303000000000000" pitchFamily="2" charset="77"/>
                <a:cs typeface="Calibri"/>
              </a:rPr>
              <a:t>—</a:t>
            </a:r>
            <a:r>
              <a:rPr spc="235" dirty="0">
                <a:solidFill>
                  <a:schemeClr val="bg1"/>
                </a:solidFill>
                <a:latin typeface="Oswald Light" panose="02000303000000000000" pitchFamily="2" charset="77"/>
                <a:cs typeface="Calibri"/>
              </a:rPr>
              <a:t> </a:t>
            </a:r>
            <a:r>
              <a:rPr spc="-15" dirty="0">
                <a:solidFill>
                  <a:schemeClr val="bg1"/>
                </a:solidFill>
                <a:latin typeface="Oswald Light" panose="02000303000000000000" pitchFamily="2" charset="77"/>
                <a:cs typeface="Calibri"/>
                <a:hlinkClick r:id="rId8">
                  <a:extLst>
                    <a:ext uri="{A12FA001-AC4F-418D-AE19-62706E023703}">
                      <ahyp:hlinkClr xmlns="" xmlns:ahyp="http://schemas.microsoft.com/office/drawing/2018/hyperlinkcolor" val="tx"/>
                    </a:ext>
                  </a:extLst>
                </a:hlinkClick>
              </a:rPr>
              <a:t>www.cdfabrownfields.org</a:t>
            </a:r>
            <a:endParaRPr dirty="0">
              <a:solidFill>
                <a:schemeClr val="bg1"/>
              </a:solidFill>
              <a:latin typeface="Oswald Light" panose="02000303000000000000" pitchFamily="2" charset="77"/>
              <a:cs typeface="Calibri"/>
            </a:endParaRPr>
          </a:p>
        </p:txBody>
      </p:sp>
      <p:sp>
        <p:nvSpPr>
          <p:cNvPr id="15" name="TextBox 14"/>
          <p:cNvSpPr txBox="1"/>
          <p:nvPr/>
        </p:nvSpPr>
        <p:spPr>
          <a:xfrm>
            <a:off x="3602983" y="5736992"/>
            <a:ext cx="1955800" cy="707886"/>
          </a:xfrm>
          <a:prstGeom prst="rect">
            <a:avLst/>
          </a:prstGeom>
          <a:noFill/>
        </p:spPr>
        <p:txBody>
          <a:bodyPr wrap="square" rtlCol="0">
            <a:spAutoFit/>
          </a:bodyPr>
          <a:lstStyle/>
          <a:p>
            <a:pPr algn="ctr"/>
            <a:r>
              <a:rPr lang="en-US" sz="2000" b="1" dirty="0">
                <a:latin typeface="Oswald" panose="02000503000000000000" pitchFamily="2" charset="0"/>
              </a:rPr>
              <a:t>Financing Toolkit</a:t>
            </a:r>
          </a:p>
        </p:txBody>
      </p:sp>
      <p:sp>
        <p:nvSpPr>
          <p:cNvPr id="16" name="TextBox 15"/>
          <p:cNvSpPr txBox="1"/>
          <p:nvPr/>
        </p:nvSpPr>
        <p:spPr>
          <a:xfrm>
            <a:off x="5701579" y="5736992"/>
            <a:ext cx="1917700" cy="707886"/>
          </a:xfrm>
          <a:prstGeom prst="rect">
            <a:avLst/>
          </a:prstGeom>
          <a:noFill/>
        </p:spPr>
        <p:txBody>
          <a:bodyPr wrap="square" rtlCol="0">
            <a:spAutoFit/>
          </a:bodyPr>
          <a:lstStyle/>
          <a:p>
            <a:pPr algn="ctr"/>
            <a:r>
              <a:rPr lang="en-US" sz="2000" b="1" dirty="0">
                <a:latin typeface="Oswald" panose="02000503000000000000" pitchFamily="2" charset="0"/>
              </a:rPr>
              <a:t>Webinar</a:t>
            </a:r>
          </a:p>
          <a:p>
            <a:pPr algn="ctr"/>
            <a:r>
              <a:rPr lang="en-US" sz="2000" b="1" dirty="0">
                <a:latin typeface="Oswald" panose="02000503000000000000" pitchFamily="2" charset="0"/>
              </a:rPr>
              <a:t>Series</a:t>
            </a:r>
          </a:p>
        </p:txBody>
      </p:sp>
      <p:sp>
        <p:nvSpPr>
          <p:cNvPr id="18" name="TextBox 17"/>
          <p:cNvSpPr txBox="1"/>
          <p:nvPr/>
        </p:nvSpPr>
        <p:spPr>
          <a:xfrm>
            <a:off x="7835364" y="5735438"/>
            <a:ext cx="1798004" cy="707886"/>
          </a:xfrm>
          <a:prstGeom prst="rect">
            <a:avLst/>
          </a:prstGeom>
          <a:noFill/>
        </p:spPr>
        <p:txBody>
          <a:bodyPr wrap="square" rtlCol="0">
            <a:spAutoFit/>
          </a:bodyPr>
          <a:lstStyle/>
          <a:p>
            <a:pPr algn="ctr"/>
            <a:r>
              <a:rPr lang="en-US" sz="2000" b="1" dirty="0">
                <a:latin typeface="Oswald" panose="02000503000000000000" pitchFamily="2" charset="0"/>
              </a:rPr>
              <a:t>Project</a:t>
            </a:r>
          </a:p>
          <a:p>
            <a:pPr algn="ctr"/>
            <a:r>
              <a:rPr lang="en-US" sz="2000" b="1" dirty="0">
                <a:latin typeface="Oswald" panose="02000503000000000000" pitchFamily="2" charset="0"/>
              </a:rPr>
              <a:t>Marketplace</a:t>
            </a:r>
          </a:p>
        </p:txBody>
      </p:sp>
      <p:sp>
        <p:nvSpPr>
          <p:cNvPr id="19" name="TextBox 18"/>
          <p:cNvSpPr txBox="1"/>
          <p:nvPr/>
        </p:nvSpPr>
        <p:spPr>
          <a:xfrm>
            <a:off x="9728381" y="5735438"/>
            <a:ext cx="2152232" cy="707886"/>
          </a:xfrm>
          <a:prstGeom prst="rect">
            <a:avLst/>
          </a:prstGeom>
          <a:noFill/>
        </p:spPr>
        <p:txBody>
          <a:bodyPr wrap="square" rtlCol="0">
            <a:spAutoFit/>
          </a:bodyPr>
          <a:lstStyle/>
          <a:p>
            <a:pPr algn="ctr"/>
            <a:r>
              <a:rPr lang="en-US" sz="2000" b="1" dirty="0">
                <a:latin typeface="Oswald" panose="02000503000000000000" pitchFamily="2" charset="0"/>
              </a:rPr>
              <a:t>Project Response Teams</a:t>
            </a:r>
          </a:p>
        </p:txBody>
      </p:sp>
    </p:spTree>
    <p:extLst>
      <p:ext uri="{BB962C8B-B14F-4D97-AF65-F5344CB8AC3E}">
        <p14:creationId xmlns:p14="http://schemas.microsoft.com/office/powerpoint/2010/main" xmlns="" val="3835485942"/>
      </p:ext>
    </p:extLst>
  </p:cSld>
  <p:clrMapOvr>
    <a:masterClrMapping/>
  </p:clrMapOvr>
  <p:transition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1" y="1280886"/>
            <a:ext cx="8425544" cy="557711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437050512"/>
      </p:ext>
    </p:extLst>
  </p:cSld>
  <p:clrMapOvr>
    <a:masterClrMapping/>
  </p:clrMapOvr>
  <p:transition advTm="2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240494" y="698887"/>
            <a:ext cx="8826500" cy="2390776"/>
          </a:xfrm>
          <a:prstGeom prst="rect">
            <a:avLst/>
          </a:prstGeom>
        </p:spPr>
        <p:txBody>
          <a:bodyPr vert="horz" wrap="square" lIns="0" tIns="0" rIns="0" bIns="0" rtlCol="0" anchor="ctr">
            <a:spAutoFit/>
          </a:bodyPr>
          <a:lstStyle/>
          <a:p>
            <a:pPr marL="12700" algn="ctr">
              <a:lnSpc>
                <a:spcPct val="100000"/>
              </a:lnSpc>
            </a:pPr>
            <a:r>
              <a:rPr sz="3600" spc="-15" dirty="0">
                <a:solidFill>
                  <a:srgbClr val="000000"/>
                </a:solidFill>
                <a:latin typeface="Oswald Regular" panose="02000503000000000000" pitchFamily="2" charset="0"/>
                <a:cs typeface="Calibri" panose="020F0502020204030204" pitchFamily="34" charset="0"/>
              </a:rPr>
              <a:t>Brownfields </a:t>
            </a:r>
            <a:r>
              <a:rPr sz="3600" dirty="0">
                <a:solidFill>
                  <a:srgbClr val="000000"/>
                </a:solidFill>
                <a:latin typeface="Oswald Regular" panose="02000503000000000000" pitchFamily="2" charset="0"/>
                <a:cs typeface="Calibri" panose="020F0502020204030204" pitchFamily="34" charset="0"/>
              </a:rPr>
              <a:t>Financing</a:t>
            </a:r>
            <a:r>
              <a:rPr sz="3600" spc="5" dirty="0">
                <a:solidFill>
                  <a:srgbClr val="000000"/>
                </a:solidFill>
                <a:latin typeface="Oswald Regular" panose="02000503000000000000" pitchFamily="2" charset="0"/>
                <a:cs typeface="Calibri" panose="020F0502020204030204" pitchFamily="34" charset="0"/>
              </a:rPr>
              <a:t> </a:t>
            </a:r>
            <a:r>
              <a:rPr sz="3600" spc="-45" dirty="0">
                <a:solidFill>
                  <a:srgbClr val="000000"/>
                </a:solidFill>
                <a:latin typeface="Oswald Regular" panose="02000503000000000000" pitchFamily="2" charset="0"/>
                <a:cs typeface="Calibri" panose="020F0502020204030204" pitchFamily="34" charset="0"/>
              </a:rPr>
              <a:t>Toolkit</a:t>
            </a:r>
            <a:endParaRPr sz="3600" dirty="0">
              <a:latin typeface="Oswald Regular" panose="02000503000000000000" pitchFamily="2" charset="0"/>
              <a:cs typeface="Calibri" panose="020F0502020204030204" pitchFamily="34" charset="0"/>
            </a:endParaRPr>
          </a:p>
        </p:txBody>
      </p:sp>
      <p:sp>
        <p:nvSpPr>
          <p:cNvPr id="3" name="object 3"/>
          <p:cNvSpPr/>
          <p:nvPr/>
        </p:nvSpPr>
        <p:spPr>
          <a:xfrm>
            <a:off x="4023793" y="2466243"/>
            <a:ext cx="7327392" cy="39273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790178870"/>
      </p:ext>
    </p:extLst>
  </p:cSld>
  <p:clrMapOvr>
    <a:masterClrMapping/>
  </p:clrMapOvr>
  <p:transition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b="31138"/>
          <a:stretch/>
        </p:blipFill>
        <p:spPr>
          <a:xfrm>
            <a:off x="3124200" y="1192866"/>
            <a:ext cx="9067800" cy="5665134"/>
          </a:xfrm>
          <a:prstGeom prst="rect">
            <a:avLst/>
          </a:prstGeom>
        </p:spPr>
      </p:pic>
    </p:spTree>
    <p:extLst>
      <p:ext uri="{BB962C8B-B14F-4D97-AF65-F5344CB8AC3E}">
        <p14:creationId xmlns:p14="http://schemas.microsoft.com/office/powerpoint/2010/main" xmlns="" val="4086027472"/>
      </p:ext>
    </p:extLst>
  </p:cSld>
  <p:clrMapOvr>
    <a:masterClrMapping/>
  </p:clrMapOvr>
  <p:transition advTm="2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b="30929"/>
          <a:stretch/>
        </p:blipFill>
        <p:spPr>
          <a:xfrm>
            <a:off x="3100406" y="1191529"/>
            <a:ext cx="9091594" cy="5666471"/>
          </a:xfrm>
          <a:prstGeom prst="rect">
            <a:avLst/>
          </a:prstGeom>
        </p:spPr>
      </p:pic>
    </p:spTree>
    <p:extLst>
      <p:ext uri="{BB962C8B-B14F-4D97-AF65-F5344CB8AC3E}">
        <p14:creationId xmlns:p14="http://schemas.microsoft.com/office/powerpoint/2010/main" xmlns="" val="3111587179"/>
      </p:ext>
    </p:extLst>
  </p:cSld>
  <p:clrMapOvr>
    <a:masterClrMapping/>
  </p:clrMapOvr>
  <p:transition advTm="2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14287" y="1521871"/>
            <a:ext cx="6928535" cy="553998"/>
          </a:xfrm>
          <a:prstGeom prst="rect">
            <a:avLst/>
          </a:prstGeom>
        </p:spPr>
        <p:txBody>
          <a:bodyPr vert="horz" wrap="square" lIns="0" tIns="0" rIns="0" bIns="0" rtlCol="0">
            <a:spAutoFit/>
          </a:bodyPr>
          <a:lstStyle/>
          <a:p>
            <a:pPr algn="ctr">
              <a:lnSpc>
                <a:spcPct val="100000"/>
              </a:lnSpc>
            </a:pPr>
            <a:r>
              <a:rPr sz="3600" spc="-15" dirty="0">
                <a:latin typeface="Oswald Regular" panose="02000503000000000000" pitchFamily="2" charset="0"/>
                <a:cs typeface="Calibri"/>
              </a:rPr>
              <a:t>Brownfield </a:t>
            </a:r>
            <a:r>
              <a:rPr sz="3600" dirty="0">
                <a:latin typeface="Oswald Regular" panose="02000503000000000000" pitchFamily="2" charset="0"/>
                <a:cs typeface="Calibri"/>
              </a:rPr>
              <a:t>Financing</a:t>
            </a:r>
            <a:r>
              <a:rPr sz="3600" spc="5" dirty="0">
                <a:latin typeface="Oswald Regular" panose="02000503000000000000" pitchFamily="2" charset="0"/>
                <a:cs typeface="Calibri"/>
              </a:rPr>
              <a:t> </a:t>
            </a:r>
            <a:r>
              <a:rPr sz="3600" spc="-25" dirty="0">
                <a:latin typeface="Oswald Regular" panose="02000503000000000000" pitchFamily="2" charset="0"/>
                <a:cs typeface="Calibri"/>
              </a:rPr>
              <a:t>Webinar</a:t>
            </a:r>
            <a:r>
              <a:rPr lang="en-US" sz="3600" spc="-25" dirty="0">
                <a:latin typeface="Oswald Regular" panose="02000503000000000000" pitchFamily="2" charset="0"/>
                <a:cs typeface="Calibri"/>
              </a:rPr>
              <a:t> </a:t>
            </a:r>
            <a:r>
              <a:rPr sz="3600" dirty="0">
                <a:latin typeface="Oswald Regular" panose="02000503000000000000" pitchFamily="2" charset="0"/>
                <a:cs typeface="Calibri"/>
              </a:rPr>
              <a:t>Series</a:t>
            </a:r>
          </a:p>
        </p:txBody>
      </p:sp>
      <p:pic>
        <p:nvPicPr>
          <p:cNvPr id="9" name="Picture 8">
            <a:extLst>
              <a:ext uri="{FF2B5EF4-FFF2-40B4-BE49-F238E27FC236}">
                <a16:creationId xmlns="" xmlns:a16="http://schemas.microsoft.com/office/drawing/2014/main" id="{1310783C-B713-44FF-914D-B4E0738E5C8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389" t="10000" r="20278" b="52452"/>
          <a:stretch/>
        </p:blipFill>
        <p:spPr>
          <a:xfrm>
            <a:off x="7478555" y="2551004"/>
            <a:ext cx="4572000" cy="2575020"/>
          </a:xfrm>
          <a:prstGeom prst="rect">
            <a:avLst/>
          </a:prstGeom>
        </p:spPr>
      </p:pic>
      <p:sp>
        <p:nvSpPr>
          <p:cNvPr id="11" name="object 5">
            <a:extLst>
              <a:ext uri="{FF2B5EF4-FFF2-40B4-BE49-F238E27FC236}">
                <a16:creationId xmlns="" xmlns:a16="http://schemas.microsoft.com/office/drawing/2014/main" id="{4C796773-704D-41E5-881F-324DD460FC78}"/>
              </a:ext>
            </a:extLst>
          </p:cNvPr>
          <p:cNvSpPr txBox="1"/>
          <p:nvPr/>
        </p:nvSpPr>
        <p:spPr>
          <a:xfrm>
            <a:off x="3267635" y="2551004"/>
            <a:ext cx="4101353" cy="3477875"/>
          </a:xfrm>
          <a:prstGeom prst="rect">
            <a:avLst/>
          </a:prstGeom>
        </p:spPr>
        <p:txBody>
          <a:bodyPr vert="horz" wrap="square" lIns="0" tIns="0" rIns="0" bIns="0" rtlCol="0">
            <a:spAutoFit/>
          </a:bodyPr>
          <a:lstStyle/>
          <a:p>
            <a:pPr marL="12700"/>
            <a:r>
              <a:rPr lang="en-US" spc="-10" dirty="0">
                <a:solidFill>
                  <a:prstClr val="black"/>
                </a:solidFill>
                <a:latin typeface="Oswald Light" panose="02000303000000000000" pitchFamily="2" charset="77"/>
                <a:cs typeface="Calibri"/>
              </a:rPr>
              <a:t>Previous Topics Include:</a:t>
            </a:r>
          </a:p>
          <a:p>
            <a:pPr marL="2984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Reimaging Brownfields as Transit Oriented Developments</a:t>
            </a:r>
          </a:p>
          <a:p>
            <a:pPr marL="2984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Hazardous to Healthy: Financing Solutions for Recovering Brownfields</a:t>
            </a:r>
          </a:p>
          <a:p>
            <a:pPr marL="285750" indent="-285750">
              <a:buFont typeface="Wingdings" pitchFamily="2" charset="2"/>
              <a:buChar char="§"/>
            </a:pPr>
            <a:r>
              <a:rPr lang="en-US" sz="1400" dirty="0">
                <a:latin typeface="Open Sans" panose="020B0606030504020204" pitchFamily="34" charset="0"/>
                <a:ea typeface="Open Sans" panose="020B0606030504020204" pitchFamily="34" charset="0"/>
                <a:cs typeface="Open Sans" panose="020B0606030504020204" pitchFamily="34" charset="0"/>
              </a:rPr>
              <a:t>Financing Brownfields with Private Activity Bonds</a:t>
            </a:r>
          </a:p>
          <a:p>
            <a:pPr marL="2857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Reviving Economic Activity on Former Manufacturing Sites</a:t>
            </a:r>
          </a:p>
          <a:p>
            <a:pPr marL="2857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Strategic TIF Structuring for Brownfield Redevelopment </a:t>
            </a:r>
          </a:p>
          <a:p>
            <a:pPr marL="2857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Reaching Your Redevelopment Goals with Brownfields Revolving Loan Funds</a:t>
            </a:r>
          </a:p>
          <a:p>
            <a:pPr marL="2857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Brownfields to Brightfields</a:t>
            </a:r>
          </a:p>
          <a:p>
            <a:pPr marL="285750" indent="-285750">
              <a:buFont typeface="Wingdings" pitchFamily="2" charset="2"/>
              <a:buChar char="§"/>
            </a:pPr>
            <a:r>
              <a:rPr lang="en-US" sz="1400" spc="-10" dirty="0">
                <a:solidFill>
                  <a:prstClr val="black"/>
                </a:solidFill>
                <a:latin typeface="Open Sans" panose="020B0606030504020204" pitchFamily="34" charset="0"/>
                <a:ea typeface="Open Sans" panose="020B0606030504020204" pitchFamily="34" charset="0"/>
                <a:cs typeface="Open Sans" panose="020B0606030504020204" pitchFamily="34" charset="0"/>
              </a:rPr>
              <a:t>Opportunity Zones and Brownfield Redevelopment</a:t>
            </a:r>
          </a:p>
        </p:txBody>
      </p:sp>
    </p:spTree>
    <p:extLst>
      <p:ext uri="{BB962C8B-B14F-4D97-AF65-F5344CB8AC3E}">
        <p14:creationId xmlns:p14="http://schemas.microsoft.com/office/powerpoint/2010/main" xmlns="" val="263806831"/>
      </p:ext>
    </p:extLst>
  </p:cSld>
  <p:clrMapOvr>
    <a:masterClrMapping/>
  </p:clrMapOvr>
  <p:transition advTm="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19640" y="2590131"/>
            <a:ext cx="4552392" cy="3341428"/>
          </a:xfrm>
          <a:prstGeom prst="rect">
            <a:avLst/>
          </a:prstGeom>
        </p:spPr>
        <p:txBody>
          <a:bodyPr vert="horz" wrap="square" lIns="0" tIns="0" rIns="0" bIns="0" rtlCol="0">
            <a:spAutoFit/>
          </a:bodyPr>
          <a:lstStyle/>
          <a:p>
            <a:pPr marL="12700">
              <a:lnSpc>
                <a:spcPts val="1595"/>
              </a:lnSpc>
              <a:tabLst>
                <a:tab pos="354965" algn="l"/>
                <a:tab pos="355600" algn="l"/>
              </a:tabLst>
            </a:pPr>
            <a:r>
              <a:rPr lang="en-US" sz="3000" spc="-10" dirty="0">
                <a:latin typeface="Slabo 27px" panose="02060503030505020404" pitchFamily="18" charset="0"/>
                <a:ea typeface="Open Sans" panose="020B0606030504020204" pitchFamily="34" charset="0"/>
                <a:cs typeface="Open Sans" panose="020B0606030504020204" pitchFamily="34" charset="0"/>
              </a:rPr>
              <a:t>What is the Marketplace?</a:t>
            </a:r>
          </a:p>
          <a:p>
            <a:pPr marL="12700">
              <a:lnSpc>
                <a:spcPts val="1595"/>
              </a:lnSpc>
              <a:tabLst>
                <a:tab pos="354965" algn="l"/>
                <a:tab pos="355600" algn="l"/>
              </a:tabLst>
            </a:pPr>
            <a:endParaRPr lang="en-US" sz="1900" spc="-10"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1595"/>
              </a:lnSpc>
              <a:buFont typeface="Wingdings"/>
              <a:buChar char=""/>
              <a:tabLst>
                <a:tab pos="354965" algn="l"/>
                <a:tab pos="355600" algn="l"/>
              </a:tabLst>
            </a:pPr>
            <a:r>
              <a:rPr spc="-10" dirty="0">
                <a:latin typeface="Open Sans" panose="020B0606030504020204" pitchFamily="34" charset="0"/>
                <a:ea typeface="Open Sans" panose="020B0606030504020204" pitchFamily="34" charset="0"/>
                <a:cs typeface="Open Sans" panose="020B0606030504020204" pitchFamily="34" charset="0"/>
              </a:rPr>
              <a:t>Forum </a:t>
            </a:r>
            <a:r>
              <a:rPr spc="-5" dirty="0">
                <a:latin typeface="Open Sans" panose="020B0606030504020204" pitchFamily="34" charset="0"/>
                <a:ea typeface="Open Sans" panose="020B0606030504020204" pitchFamily="34" charset="0"/>
                <a:cs typeface="Open Sans" panose="020B0606030504020204" pitchFamily="34" charset="0"/>
              </a:rPr>
              <a:t>that </a:t>
            </a:r>
            <a:r>
              <a:rPr spc="-10" dirty="0">
                <a:latin typeface="Open Sans" panose="020B0606030504020204" pitchFamily="34" charset="0"/>
                <a:ea typeface="Open Sans" panose="020B0606030504020204" pitchFamily="34" charset="0"/>
                <a:cs typeface="Open Sans" panose="020B0606030504020204" pitchFamily="34" charset="0"/>
              </a:rPr>
              <a:t>connects communities</a:t>
            </a:r>
            <a:endParaRPr dirty="0">
              <a:latin typeface="Open Sans" panose="020B0606030504020204" pitchFamily="34" charset="0"/>
              <a:ea typeface="Open Sans" panose="020B0606030504020204" pitchFamily="34" charset="0"/>
              <a:cs typeface="Open Sans" panose="020B0606030504020204" pitchFamily="34" charset="0"/>
            </a:endParaRPr>
          </a:p>
          <a:p>
            <a:pPr marL="355600" marR="831215">
              <a:lnSpc>
                <a:spcPct val="80000"/>
              </a:lnSpc>
              <a:spcBef>
                <a:spcPts val="225"/>
              </a:spcBef>
            </a:pPr>
            <a:r>
              <a:rPr spc="-10" dirty="0">
                <a:latin typeface="Open Sans" panose="020B0606030504020204" pitchFamily="34" charset="0"/>
                <a:ea typeface="Open Sans" panose="020B0606030504020204" pitchFamily="34" charset="0"/>
                <a:cs typeface="Open Sans" panose="020B0606030504020204" pitchFamily="34" charset="0"/>
              </a:rPr>
              <a:t>looking </a:t>
            </a:r>
            <a:r>
              <a:rPr spc="-15" dirty="0">
                <a:latin typeface="Open Sans" panose="020B0606030504020204" pitchFamily="34" charset="0"/>
                <a:ea typeface="Open Sans" panose="020B0606030504020204" pitchFamily="34" charset="0"/>
                <a:cs typeface="Open Sans" panose="020B0606030504020204" pitchFamily="34" charset="0"/>
              </a:rPr>
              <a:t>to </a:t>
            </a:r>
            <a:r>
              <a:rPr spc="-10" dirty="0">
                <a:latin typeface="Open Sans" panose="020B0606030504020204" pitchFamily="34" charset="0"/>
                <a:ea typeface="Open Sans" panose="020B0606030504020204" pitchFamily="34" charset="0"/>
                <a:cs typeface="Open Sans" panose="020B0606030504020204" pitchFamily="34" charset="0"/>
              </a:rPr>
              <a:t>finance </a:t>
            </a:r>
            <a:r>
              <a:rPr spc="-15" dirty="0">
                <a:latin typeface="Open Sans" panose="020B0606030504020204" pitchFamily="34" charset="0"/>
                <a:ea typeface="Open Sans" panose="020B0606030504020204" pitchFamily="34" charset="0"/>
                <a:cs typeface="Open Sans" panose="020B0606030504020204" pitchFamily="34" charset="0"/>
              </a:rPr>
              <a:t>brownfield  </a:t>
            </a:r>
            <a:r>
              <a:rPr spc="-10" dirty="0">
                <a:latin typeface="Open Sans" panose="020B0606030504020204" pitchFamily="34" charset="0"/>
                <a:ea typeface="Open Sans" panose="020B0606030504020204" pitchFamily="34" charset="0"/>
                <a:cs typeface="Open Sans" panose="020B0606030504020204" pitchFamily="34" charset="0"/>
              </a:rPr>
              <a:t>redevelopment projects </a:t>
            </a:r>
            <a:r>
              <a:rPr spc="-5" dirty="0">
                <a:latin typeface="Open Sans" panose="020B0606030504020204" pitchFamily="34" charset="0"/>
                <a:ea typeface="Open Sans" panose="020B0606030504020204" pitchFamily="34" charset="0"/>
                <a:cs typeface="Open Sans" panose="020B0606030504020204" pitchFamily="34" charset="0"/>
              </a:rPr>
              <a:t>with  </a:t>
            </a:r>
            <a:r>
              <a:rPr spc="-10" dirty="0">
                <a:latin typeface="Open Sans" panose="020B0606030504020204" pitchFamily="34" charset="0"/>
                <a:ea typeface="Open Sans" panose="020B0606030504020204" pitchFamily="34" charset="0"/>
                <a:cs typeface="Open Sans" panose="020B0606030504020204" pitchFamily="34" charset="0"/>
              </a:rPr>
              <a:t>development financiers </a:t>
            </a:r>
            <a:r>
              <a:rPr spc="-5" dirty="0">
                <a:latin typeface="Open Sans" panose="020B0606030504020204" pitchFamily="34" charset="0"/>
                <a:ea typeface="Open Sans" panose="020B0606030504020204" pitchFamily="34" charset="0"/>
                <a:cs typeface="Open Sans" panose="020B0606030504020204" pitchFamily="34" charset="0"/>
              </a:rPr>
              <a:t>and  </a:t>
            </a:r>
            <a:r>
              <a:rPr spc="-15" dirty="0">
                <a:latin typeface="Open Sans" panose="020B0606030504020204" pitchFamily="34" charset="0"/>
                <a:ea typeface="Open Sans" panose="020B0606030504020204" pitchFamily="34" charset="0"/>
                <a:cs typeface="Open Sans" panose="020B0606030504020204" pitchFamily="34" charset="0"/>
              </a:rPr>
              <a:t>brownfield project</a:t>
            </a:r>
            <a:r>
              <a:rPr spc="45" dirty="0">
                <a:latin typeface="Open Sans" panose="020B0606030504020204" pitchFamily="34" charset="0"/>
                <a:ea typeface="Open Sans" panose="020B0606030504020204" pitchFamily="34" charset="0"/>
                <a:cs typeface="Open Sans" panose="020B0606030504020204" pitchFamily="34" charset="0"/>
              </a:rPr>
              <a:t> </a:t>
            </a:r>
            <a:r>
              <a:rPr spc="-10" dirty="0">
                <a:latin typeface="Open Sans" panose="020B0606030504020204" pitchFamily="34" charset="0"/>
                <a:ea typeface="Open Sans" panose="020B0606030504020204" pitchFamily="34" charset="0"/>
                <a:cs typeface="Open Sans" panose="020B0606030504020204" pitchFamily="34" charset="0"/>
              </a:rPr>
              <a:t>experts</a:t>
            </a:r>
            <a:endParaRPr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sz="1900" dirty="0">
              <a:latin typeface="Times New Roman"/>
              <a:cs typeface="Times New Roman"/>
            </a:endParaRPr>
          </a:p>
          <a:p>
            <a:pPr marL="12700">
              <a:spcBef>
                <a:spcPts val="1370"/>
              </a:spcBef>
            </a:pPr>
            <a:r>
              <a:rPr sz="3000" spc="-5" dirty="0">
                <a:latin typeface="Slabo 27px" panose="02060503030505020404" pitchFamily="18" charset="0"/>
                <a:cs typeface="Calibri"/>
              </a:rPr>
              <a:t>Community</a:t>
            </a:r>
            <a:r>
              <a:rPr sz="3000" spc="-45" dirty="0">
                <a:latin typeface="Slabo 27px" panose="02060503030505020404" pitchFamily="18" charset="0"/>
                <a:cs typeface="Calibri"/>
              </a:rPr>
              <a:t> </a:t>
            </a:r>
            <a:r>
              <a:rPr sz="3000" spc="-10" dirty="0">
                <a:latin typeface="Slabo 27px" panose="02060503030505020404" pitchFamily="18" charset="0"/>
                <a:cs typeface="Calibri"/>
              </a:rPr>
              <a:t>Benefits:</a:t>
            </a:r>
            <a:endParaRPr sz="3000" dirty="0">
              <a:latin typeface="Slabo 27px" panose="02060503030505020404" pitchFamily="18" charset="0"/>
              <a:cs typeface="Calibri"/>
            </a:endParaRPr>
          </a:p>
          <a:p>
            <a:pPr marL="355600" indent="-342900">
              <a:spcBef>
                <a:spcPts val="45"/>
              </a:spcBef>
              <a:buFont typeface="Wingdings"/>
              <a:buChar char=""/>
              <a:tabLst>
                <a:tab pos="354965" algn="l"/>
                <a:tab pos="355600" algn="l"/>
              </a:tabLst>
            </a:pPr>
            <a:r>
              <a:rPr spc="-15" dirty="0">
                <a:latin typeface="Open Sans" panose="020B0606030504020204" pitchFamily="34" charset="0"/>
                <a:ea typeface="Open Sans" panose="020B0606030504020204" pitchFamily="34" charset="0"/>
                <a:cs typeface="Open Sans" panose="020B0606030504020204" pitchFamily="34" charset="0"/>
              </a:rPr>
              <a:t>Discover </a:t>
            </a:r>
            <a:r>
              <a:rPr spc="-5" dirty="0">
                <a:latin typeface="Open Sans" panose="020B0606030504020204" pitchFamily="34" charset="0"/>
                <a:ea typeface="Open Sans" panose="020B0606030504020204" pitchFamily="34" charset="0"/>
                <a:cs typeface="Open Sans" panose="020B0606030504020204" pitchFamily="34" charset="0"/>
              </a:rPr>
              <a:t>financial</a:t>
            </a:r>
            <a:r>
              <a:rPr spc="-10" dirty="0">
                <a:latin typeface="Open Sans" panose="020B0606030504020204" pitchFamily="34" charset="0"/>
                <a:ea typeface="Open Sans" panose="020B0606030504020204" pitchFamily="34" charset="0"/>
                <a:cs typeface="Open Sans" panose="020B0606030504020204" pitchFamily="34" charset="0"/>
              </a:rPr>
              <a:t> resources</a:t>
            </a:r>
            <a:endParaRPr dirty="0">
              <a:latin typeface="Open Sans" panose="020B0606030504020204" pitchFamily="34" charset="0"/>
              <a:ea typeface="Open Sans" panose="020B0606030504020204" pitchFamily="34" charset="0"/>
              <a:cs typeface="Open Sans" panose="020B0606030504020204" pitchFamily="34" charset="0"/>
            </a:endParaRPr>
          </a:p>
          <a:p>
            <a:pPr marL="355600" indent="-342900">
              <a:lnSpc>
                <a:spcPts val="2050"/>
              </a:lnSpc>
              <a:buFont typeface="Wingdings"/>
              <a:buChar char=""/>
              <a:tabLst>
                <a:tab pos="354965" algn="l"/>
                <a:tab pos="355600" algn="l"/>
              </a:tabLst>
            </a:pPr>
            <a:r>
              <a:rPr spc="-10" dirty="0">
                <a:latin typeface="Open Sans" panose="020B0606030504020204" pitchFamily="34" charset="0"/>
                <a:ea typeface="Open Sans" panose="020B0606030504020204" pitchFamily="34" charset="0"/>
                <a:cs typeface="Open Sans" panose="020B0606030504020204" pitchFamily="34" charset="0"/>
              </a:rPr>
              <a:t>Direct </a:t>
            </a:r>
            <a:r>
              <a:rPr spc="-5" dirty="0">
                <a:latin typeface="Open Sans" panose="020B0606030504020204" pitchFamily="34" charset="0"/>
                <a:ea typeface="Open Sans" panose="020B0606030504020204" pitchFamily="34" charset="0"/>
                <a:cs typeface="Open Sans" panose="020B0606030504020204" pitchFamily="34" charset="0"/>
              </a:rPr>
              <a:t>access </a:t>
            </a:r>
            <a:r>
              <a:rPr spc="-15" dirty="0">
                <a:latin typeface="Open Sans" panose="020B0606030504020204" pitchFamily="34" charset="0"/>
                <a:ea typeface="Open Sans" panose="020B0606030504020204" pitchFamily="34" charset="0"/>
                <a:cs typeface="Open Sans" panose="020B0606030504020204" pitchFamily="34" charset="0"/>
              </a:rPr>
              <a:t>to </a:t>
            </a:r>
            <a:r>
              <a:rPr spc="-5" dirty="0">
                <a:latin typeface="Open Sans" panose="020B0606030504020204" pitchFamily="34" charset="0"/>
                <a:ea typeface="Open Sans" panose="020B0606030504020204" pitchFamily="34" charset="0"/>
                <a:cs typeface="Open Sans" panose="020B0606030504020204" pitchFamily="34" charset="0"/>
              </a:rPr>
              <a:t>financial </a:t>
            </a:r>
            <a:r>
              <a:rPr spc="-10" dirty="0">
                <a:latin typeface="Open Sans" panose="020B0606030504020204" pitchFamily="34" charset="0"/>
                <a:ea typeface="Open Sans" panose="020B0606030504020204" pitchFamily="34" charset="0"/>
                <a:cs typeface="Open Sans" panose="020B0606030504020204" pitchFamily="34" charset="0"/>
              </a:rPr>
              <a:t>advisors</a:t>
            </a:r>
            <a:r>
              <a:rPr spc="15" dirty="0">
                <a:latin typeface="Open Sans" panose="020B0606030504020204" pitchFamily="34" charset="0"/>
                <a:ea typeface="Open Sans" panose="020B0606030504020204" pitchFamily="34" charset="0"/>
                <a:cs typeface="Open Sans" panose="020B0606030504020204" pitchFamily="34" charset="0"/>
              </a:rPr>
              <a:t> </a:t>
            </a:r>
            <a:r>
              <a:rPr spc="-5" dirty="0">
                <a:latin typeface="Open Sans" panose="020B0606030504020204" pitchFamily="34" charset="0"/>
                <a:ea typeface="Open Sans" panose="020B0606030504020204" pitchFamily="34" charset="0"/>
                <a:cs typeface="Open Sans" panose="020B0606030504020204" pitchFamily="34" charset="0"/>
              </a:rPr>
              <a:t>and</a:t>
            </a:r>
            <a:r>
              <a:rPr lang="en-US" dirty="0">
                <a:latin typeface="Open Sans" panose="020B0606030504020204" pitchFamily="34" charset="0"/>
                <a:ea typeface="Open Sans" panose="020B0606030504020204" pitchFamily="34" charset="0"/>
                <a:cs typeface="Open Sans" panose="020B0606030504020204" pitchFamily="34" charset="0"/>
              </a:rPr>
              <a:t> </a:t>
            </a:r>
            <a:r>
              <a:rPr spc="-15" dirty="0">
                <a:latin typeface="Open Sans" panose="020B0606030504020204" pitchFamily="34" charset="0"/>
                <a:ea typeface="Open Sans" panose="020B0606030504020204" pitchFamily="34" charset="0"/>
                <a:cs typeface="Open Sans" panose="020B0606030504020204" pitchFamily="34" charset="0"/>
              </a:rPr>
              <a:t>brownfield </a:t>
            </a:r>
            <a:r>
              <a:rPr spc="-10" dirty="0">
                <a:latin typeface="Open Sans" panose="020B0606030504020204" pitchFamily="34" charset="0"/>
                <a:ea typeface="Open Sans" panose="020B0606030504020204" pitchFamily="34" charset="0"/>
                <a:cs typeface="Open Sans" panose="020B0606030504020204" pitchFamily="34" charset="0"/>
              </a:rPr>
              <a:t>experts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8002461" y="2590131"/>
            <a:ext cx="3573779" cy="267919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ctrTitle"/>
          </p:nvPr>
        </p:nvSpPr>
        <p:spPr>
          <a:xfrm>
            <a:off x="3219096" y="567211"/>
            <a:ext cx="8826500" cy="2390776"/>
          </a:xfrm>
          <a:prstGeom prst="rect">
            <a:avLst/>
          </a:prstGeom>
        </p:spPr>
        <p:txBody>
          <a:bodyPr vert="horz" wrap="square" lIns="0" tIns="0" rIns="0" bIns="0" rtlCol="0" anchor="ctr">
            <a:spAutoFit/>
          </a:bodyPr>
          <a:lstStyle/>
          <a:p>
            <a:pPr marL="12700" algn="ctr">
              <a:lnSpc>
                <a:spcPct val="100000"/>
              </a:lnSpc>
            </a:pPr>
            <a:r>
              <a:rPr sz="3600" spc="-15" dirty="0">
                <a:solidFill>
                  <a:srgbClr val="000000"/>
                </a:solidFill>
                <a:latin typeface="Oswald Regular" panose="02000503000000000000" pitchFamily="2" charset="0"/>
                <a:cs typeface="Calibri"/>
              </a:rPr>
              <a:t>Brownfields </a:t>
            </a:r>
            <a:r>
              <a:rPr sz="3600" spc="-10" dirty="0">
                <a:solidFill>
                  <a:srgbClr val="000000"/>
                </a:solidFill>
                <a:latin typeface="Oswald Regular" panose="02000503000000000000" pitchFamily="2" charset="0"/>
                <a:cs typeface="Calibri"/>
              </a:rPr>
              <a:t>Project</a:t>
            </a:r>
            <a:r>
              <a:rPr sz="3600" spc="35" dirty="0">
                <a:solidFill>
                  <a:srgbClr val="000000"/>
                </a:solidFill>
                <a:latin typeface="Oswald Regular" panose="02000503000000000000" pitchFamily="2" charset="0"/>
                <a:cs typeface="Calibri"/>
              </a:rPr>
              <a:t> </a:t>
            </a:r>
            <a:r>
              <a:rPr sz="3600" spc="-15" dirty="0">
                <a:solidFill>
                  <a:srgbClr val="000000"/>
                </a:solidFill>
                <a:latin typeface="Oswald Regular" panose="02000503000000000000" pitchFamily="2" charset="0"/>
                <a:cs typeface="Calibri"/>
              </a:rPr>
              <a:t>Marketplace</a:t>
            </a:r>
            <a:endParaRPr sz="3600" dirty="0">
              <a:latin typeface="Oswald Regular" panose="02000503000000000000" pitchFamily="2" charset="0"/>
              <a:cs typeface="Calibri"/>
            </a:endParaRPr>
          </a:p>
        </p:txBody>
      </p:sp>
    </p:spTree>
    <p:extLst>
      <p:ext uri="{BB962C8B-B14F-4D97-AF65-F5344CB8AC3E}">
        <p14:creationId xmlns:p14="http://schemas.microsoft.com/office/powerpoint/2010/main" xmlns="" val="1910438461"/>
      </p:ext>
    </p:extLst>
  </p:cSld>
  <p:clrMapOvr>
    <a:masterClrMapping/>
  </p:clrMapOvr>
  <p:transition advTm="2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5973</TotalTime>
  <Words>2050</Words>
  <Application>Microsoft Office PowerPoint</Application>
  <PresentationFormat>Custom</PresentationFormat>
  <Paragraphs>196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Brownfields Financing Toolkit</vt:lpstr>
      <vt:lpstr>Slide 6</vt:lpstr>
      <vt:lpstr>Slide 7</vt:lpstr>
      <vt:lpstr>Slide 8</vt:lpstr>
      <vt:lpstr>Brownfields Project Marketplace</vt:lpstr>
      <vt:lpstr>Slide 10</vt:lpstr>
      <vt:lpstr>Slide 11</vt:lpstr>
      <vt:lpstr>Slide 12</vt:lpstr>
      <vt:lpstr>St. Luc’s Cultural Immersion Center Arnaudville, LA</vt:lpstr>
      <vt:lpstr>Casper Hotel &amp; Conference Center Casper, WY</vt:lpstr>
      <vt:lpstr>Upcoming Events</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Malcolm Guy</dc:creator>
  <cp:lastModifiedBy>Kevin David</cp:lastModifiedBy>
  <cp:revision>389</cp:revision>
  <cp:lastPrinted>2015-04-13T18:50:54Z</cp:lastPrinted>
  <dcterms:created xsi:type="dcterms:W3CDTF">2015-04-01T14:05:34Z</dcterms:created>
  <dcterms:modified xsi:type="dcterms:W3CDTF">2019-07-16T12:02:29Z</dcterms:modified>
</cp:coreProperties>
</file>