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72" r:id="rId2"/>
  </p:sldMasterIdLst>
  <p:notesMasterIdLst>
    <p:notesMasterId r:id="rId16"/>
  </p:notesMasterIdLst>
  <p:sldIdLst>
    <p:sldId id="256" r:id="rId3"/>
    <p:sldId id="257" r:id="rId4"/>
    <p:sldId id="258" r:id="rId5"/>
    <p:sldId id="259" r:id="rId6"/>
    <p:sldId id="297" r:id="rId7"/>
    <p:sldId id="296" r:id="rId8"/>
    <p:sldId id="301" r:id="rId9"/>
    <p:sldId id="304" r:id="rId10"/>
    <p:sldId id="305" r:id="rId11"/>
    <p:sldId id="306" r:id="rId12"/>
    <p:sldId id="307" r:id="rId13"/>
    <p:sldId id="300" r:id="rId14"/>
    <p:sldId id="275" r:id="rId1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99"/>
    <p:restoredTop sz="77404"/>
  </p:normalViewPr>
  <p:slideViewPr>
    <p:cSldViewPr snapToGrid="0" snapToObjects="1">
      <p:cViewPr>
        <p:scale>
          <a:sx n="90" d="100"/>
          <a:sy n="90" d="100"/>
        </p:scale>
        <p:origin x="1136" y="3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notesMaster" Target="notesMasters/notes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13"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152400" lvl="0" indent="0" rtl="0">
              <a:spcBef>
                <a:spcPts val="600"/>
              </a:spcBef>
              <a:buClr>
                <a:srgbClr val="000000"/>
              </a:buClr>
              <a:buSzPct val="100000"/>
              <a:buFontTx/>
              <a:buNone/>
            </a:pPr>
            <a:endParaRPr lang="en" sz="1200" dirty="0">
              <a:latin typeface="Nixie One"/>
              <a:ea typeface="Nixie One"/>
              <a:cs typeface="Nixie One"/>
              <a:sym typeface="Nixie One"/>
            </a:endParaRPr>
          </a:p>
        </p:txBody>
      </p:sp>
    </p:spTree>
    <p:extLst>
      <p:ext uri="{BB962C8B-B14F-4D97-AF65-F5344CB8AC3E}">
        <p14:creationId xmlns:p14="http://schemas.microsoft.com/office/powerpoint/2010/main" val="782048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r>
              <a:rPr lang="en-US" sz="1200" dirty="0" smtClean="0"/>
              <a:t>Examples of Technical Assistance </a:t>
            </a:r>
          </a:p>
          <a:p>
            <a:endParaRPr lang="en-US" sz="1200" dirty="0" smtClean="0"/>
          </a:p>
          <a:p>
            <a:pPr marL="285750" indent="-285750">
              <a:buFont typeface="Arial" charset="0"/>
              <a:buChar char="•"/>
            </a:pPr>
            <a:r>
              <a:rPr lang="en-US" sz="1200" dirty="0" smtClean="0">
                <a:solidFill>
                  <a:schemeClr val="tx1"/>
                </a:solidFill>
                <a:latin typeface="Century Schoolbook" charset="0"/>
                <a:ea typeface="Century Schoolbook" charset="0"/>
                <a:cs typeface="Century Schoolbook" charset="0"/>
              </a:rPr>
              <a:t>Develop community engagement and visioning action plans</a:t>
            </a:r>
          </a:p>
          <a:p>
            <a:pPr marL="285750" indent="-285750">
              <a:buFont typeface="Arial" charset="0"/>
              <a:buChar char="•"/>
            </a:pPr>
            <a:r>
              <a:rPr lang="en-US" sz="1200" dirty="0" smtClean="0">
                <a:solidFill>
                  <a:schemeClr val="tx1"/>
                </a:solidFill>
                <a:latin typeface="Century Schoolbook" charset="0"/>
                <a:ea typeface="Century Schoolbook" charset="0"/>
                <a:cs typeface="Century Schoolbook" charset="0"/>
              </a:rPr>
              <a:t>Creative ideas for meaning</a:t>
            </a:r>
            <a:r>
              <a:rPr lang="en-US" sz="1200" baseline="0" dirty="0" smtClean="0">
                <a:solidFill>
                  <a:schemeClr val="tx1"/>
                </a:solidFill>
                <a:latin typeface="Century Schoolbook" charset="0"/>
                <a:ea typeface="Century Schoolbook" charset="0"/>
                <a:cs typeface="Century Schoolbook" charset="0"/>
              </a:rPr>
              <a:t> community engagement</a:t>
            </a:r>
            <a:endParaRPr lang="en-US" sz="1200" dirty="0" smtClean="0">
              <a:solidFill>
                <a:schemeClr val="tx1"/>
              </a:solidFill>
              <a:latin typeface="Century Schoolbook" charset="0"/>
              <a:ea typeface="Century Schoolbook" charset="0"/>
              <a:cs typeface="Century Schoolbook" charset="0"/>
            </a:endParaRPr>
          </a:p>
          <a:p>
            <a:pPr marL="285750" indent="-285750">
              <a:buFont typeface="Arial" charset="0"/>
              <a:buChar char="•"/>
            </a:pPr>
            <a:r>
              <a:rPr lang="en-US" sz="1200" dirty="0" smtClean="0">
                <a:solidFill>
                  <a:schemeClr val="tx1"/>
                </a:solidFill>
                <a:latin typeface="Century Schoolbook" charset="0"/>
                <a:ea typeface="Century Schoolbook" charset="0"/>
                <a:cs typeface="Century Schoolbook" charset="0"/>
              </a:rPr>
              <a:t>Strategize around stakeholder interactions</a:t>
            </a:r>
          </a:p>
          <a:p>
            <a:pPr marL="285750" indent="-285750">
              <a:buFont typeface="Arial" charset="0"/>
              <a:buChar char="•"/>
            </a:pPr>
            <a:r>
              <a:rPr lang="en-US" sz="1200" dirty="0" smtClean="0">
                <a:solidFill>
                  <a:schemeClr val="tx1"/>
                </a:solidFill>
                <a:latin typeface="Century Schoolbook" charset="0"/>
                <a:ea typeface="Century Schoolbook" charset="0"/>
                <a:cs typeface="Century Schoolbook" charset="0"/>
              </a:rPr>
              <a:t> Help you develop theories of change and logic models for your work</a:t>
            </a:r>
          </a:p>
          <a:p>
            <a:pPr marL="285750" indent="-285750">
              <a:buFont typeface="Arial" charset="0"/>
              <a:buChar char="•"/>
            </a:pPr>
            <a:r>
              <a:rPr lang="en-US" sz="1200" dirty="0" smtClean="0">
                <a:solidFill>
                  <a:schemeClr val="tx1"/>
                </a:solidFill>
                <a:latin typeface="Century Schoolbook" charset="0"/>
                <a:ea typeface="Century Schoolbook" charset="0"/>
                <a:cs typeface="Century Schoolbook" charset="0"/>
              </a:rPr>
              <a:t>Review and give feedback on community benefits agreements </a:t>
            </a:r>
          </a:p>
          <a:p>
            <a:pPr marL="285750" indent="-285750">
              <a:buFont typeface="Arial" charset="0"/>
              <a:buChar char="•"/>
            </a:pPr>
            <a:r>
              <a:rPr lang="en-US" sz="1200" dirty="0" smtClean="0">
                <a:solidFill>
                  <a:schemeClr val="tx1"/>
                </a:solidFill>
                <a:latin typeface="Century Schoolbook" charset="0"/>
                <a:ea typeface="Century Schoolbook" charset="0"/>
                <a:cs typeface="Century Schoolbook" charset="0"/>
              </a:rPr>
              <a:t>Offer trainings on Brownfields, community engagement strategies, tactical urbanism, stakeholder development, and more! </a:t>
            </a:r>
          </a:p>
          <a:p>
            <a:pPr marL="285750" indent="-285750">
              <a:buFont typeface="Arial" charset="0"/>
              <a:buChar char="•"/>
            </a:pPr>
            <a:r>
              <a:rPr lang="en-US" sz="1200" dirty="0" smtClean="0">
                <a:solidFill>
                  <a:schemeClr val="tx1"/>
                </a:solidFill>
                <a:latin typeface="Century Schoolbook" charset="0"/>
                <a:ea typeface="Century Schoolbook" charset="0"/>
                <a:cs typeface="Century Schoolbook" charset="0"/>
              </a:rPr>
              <a:t> Connect you to technical resources regarding brownfield redevelopment</a:t>
            </a:r>
          </a:p>
          <a:p>
            <a:pPr marL="285750" indent="-285750">
              <a:buFont typeface="Arial" charset="0"/>
              <a:buChar char="•"/>
            </a:pPr>
            <a:r>
              <a:rPr lang="en-US" sz="1200" dirty="0" smtClean="0">
                <a:solidFill>
                  <a:schemeClr val="tx1"/>
                </a:solidFill>
                <a:latin typeface="Century Schoolbook" charset="0"/>
                <a:ea typeface="Century Schoolbook" charset="0"/>
                <a:cs typeface="Century Schoolbook" charset="0"/>
              </a:rPr>
              <a:t>Teach you and your colleagues about the brownfields to community asset process</a:t>
            </a:r>
          </a:p>
          <a:p>
            <a:pPr marL="285750" indent="-285750">
              <a:buFont typeface="Arial" charset="0"/>
              <a:buChar char="•"/>
            </a:pPr>
            <a:r>
              <a:rPr lang="en-US" sz="1200" dirty="0" smtClean="0">
                <a:solidFill>
                  <a:schemeClr val="tx1"/>
                </a:solidFill>
                <a:latin typeface="Century Schoolbook" charset="0"/>
                <a:ea typeface="Century Schoolbook" charset="0"/>
                <a:cs typeface="Century Schoolbook" charset="0"/>
              </a:rPr>
              <a:t>Help</a:t>
            </a:r>
            <a:r>
              <a:rPr lang="en-US" sz="1200" baseline="0" dirty="0" smtClean="0">
                <a:solidFill>
                  <a:schemeClr val="tx1"/>
                </a:solidFill>
                <a:latin typeface="Century Schoolbook" charset="0"/>
                <a:ea typeface="Century Schoolbook" charset="0"/>
                <a:cs typeface="Century Schoolbook" charset="0"/>
              </a:rPr>
              <a:t> you figure out the scale and pacing of your projects and how and where to </a:t>
            </a:r>
            <a:r>
              <a:rPr lang="en-US" sz="1200" baseline="0" dirty="0" err="1" smtClean="0">
                <a:solidFill>
                  <a:schemeClr val="tx1"/>
                </a:solidFill>
                <a:latin typeface="Century Schoolbook" charset="0"/>
                <a:ea typeface="Century Schoolbook" charset="0"/>
                <a:cs typeface="Century Schoolbook" charset="0"/>
              </a:rPr>
              <a:t>i</a:t>
            </a:r>
            <a:endParaRPr lang="en-US" sz="1200" dirty="0" smtClean="0">
              <a:solidFill>
                <a:schemeClr val="tx1"/>
              </a:solidFill>
              <a:latin typeface="Century Schoolbook" charset="0"/>
              <a:ea typeface="Century Schoolbook" charset="0"/>
              <a:cs typeface="Century Schoolbook" charset="0"/>
            </a:endParaRPr>
          </a:p>
          <a:p>
            <a:pPr marL="285750" indent="-285750">
              <a:buFont typeface="Arial" charset="0"/>
              <a:buChar char="•"/>
            </a:pPr>
            <a:endParaRPr lang="en-US" sz="1200" dirty="0" smtClean="0"/>
          </a:p>
          <a:p>
            <a:pPr lvl="0" rtl="0">
              <a:spcBef>
                <a:spcPts val="0"/>
              </a:spcBef>
              <a:buNone/>
            </a:pPr>
            <a:endParaRPr lang="en-US" sz="1200" dirty="0" smtClean="0"/>
          </a:p>
          <a:p>
            <a:pPr marL="152400" lvl="0" indent="0" rtl="0">
              <a:spcBef>
                <a:spcPts val="600"/>
              </a:spcBef>
              <a:buClr>
                <a:srgbClr val="000000"/>
              </a:buClr>
              <a:buSzPct val="100000"/>
              <a:buFontTx/>
              <a:buNone/>
            </a:pPr>
            <a:endParaRPr lang="en" sz="1200" dirty="0">
              <a:latin typeface="Nixie One"/>
              <a:ea typeface="Nixie One"/>
              <a:cs typeface="Nixie One"/>
              <a:sym typeface="Nixie One"/>
            </a:endParaRPr>
          </a:p>
        </p:txBody>
      </p:sp>
    </p:spTree>
    <p:extLst>
      <p:ext uri="{BB962C8B-B14F-4D97-AF65-F5344CB8AC3E}">
        <p14:creationId xmlns:p14="http://schemas.microsoft.com/office/powerpoint/2010/main" val="909394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152400" lvl="0" indent="0" rtl="0">
              <a:spcBef>
                <a:spcPts val="600"/>
              </a:spcBef>
              <a:buClr>
                <a:srgbClr val="000000"/>
              </a:buClr>
              <a:buSzPct val="100000"/>
              <a:buFontTx/>
              <a:buNone/>
            </a:pPr>
            <a:endParaRPr lang="en" sz="1200" dirty="0">
              <a:latin typeface="Nixie One"/>
              <a:ea typeface="Nixie One"/>
              <a:cs typeface="Nixie One"/>
              <a:sym typeface="Nixie One"/>
            </a:endParaRPr>
          </a:p>
        </p:txBody>
      </p:sp>
    </p:spTree>
    <p:extLst>
      <p:ext uri="{BB962C8B-B14F-4D97-AF65-F5344CB8AC3E}">
        <p14:creationId xmlns:p14="http://schemas.microsoft.com/office/powerpoint/2010/main" val="129122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Shape 20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US" dirty="0" smtClean="0"/>
              <a:t>Hi everyone! </a:t>
            </a:r>
          </a:p>
          <a:p>
            <a:pPr lvl="0" rtl="0">
              <a:spcBef>
                <a:spcPts val="0"/>
              </a:spcBef>
              <a:buNone/>
            </a:pPr>
            <a:endParaRPr lang="en-US" dirty="0" smtClean="0"/>
          </a:p>
          <a:p>
            <a:pPr lvl="0" rtl="0">
              <a:spcBef>
                <a:spcPts val="0"/>
              </a:spcBef>
              <a:buNone/>
            </a:pPr>
            <a:r>
              <a:rPr lang="en-US" dirty="0" smtClean="0"/>
              <a:t>Thank you so much for being with us today and a big thank you to Aimee Storm for organizing this webinar. I’m Cate </a:t>
            </a:r>
            <a:r>
              <a:rPr lang="en-US" dirty="0" err="1" smtClean="0"/>
              <a:t>Mingoya</a:t>
            </a:r>
            <a:r>
              <a:rPr lang="en-US" dirty="0" smtClean="0"/>
              <a:t>, Groundwork USA’s director of</a:t>
            </a:r>
            <a:r>
              <a:rPr lang="en-US" baseline="0" dirty="0" smtClean="0"/>
              <a:t> Capacity building. We’re lucky enough to receive generous funding from the EPA to offer equitable development technical assistance. During my presentation I’ll tell you a little about us and the work we do, discuss, high level, our T.A&gt; offerings, introduce you to some ready to roll tools and resources and finish it up with a discussion around our one-on-one client technical assistance program.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7" name="Shape 20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dirty="0" smtClean="0"/>
              <a:t>A little bit about us.</a:t>
            </a:r>
          </a:p>
          <a:p>
            <a:pPr lvl="0">
              <a:spcBef>
                <a:spcPts val="0"/>
              </a:spcBef>
              <a:buNone/>
            </a:pPr>
            <a:r>
              <a:rPr lang="en-US" dirty="0" smtClean="0"/>
              <a:t>We</a:t>
            </a:r>
            <a:r>
              <a:rPr lang="en-US" baseline="0" dirty="0" smtClean="0"/>
              <a:t> are a people-centered environmental organization that sees a strong connection between the built environment, how it’s used and one’s wellbeing.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US" dirty="0" smtClean="0"/>
              <a:t>Our main focus</a:t>
            </a:r>
            <a:r>
              <a:rPr lang="en-US" baseline="0" dirty="0" smtClean="0"/>
              <a:t> over the past 20-ish years has been changing places through the reclamation and transformation of underutilized and often contaminated land into community-driven assets, and encouraging the restoration and enhancement of urban waterways through our Urban Waters Learning Network; changing lives through robust youth and young adult education, workforce development and environmental stewardship, and changing systems by prioritizing relationships and partnerships in the name of building capacity in communities so that they can develop and lead their own visions for developing their communities.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7" name="Shape 20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Groundwork USA is connected to brownfield work in two ways. </a:t>
            </a:r>
          </a:p>
          <a:p>
            <a:pPr lvl="0">
              <a:spcBef>
                <a:spcPts val="0"/>
              </a:spcBef>
              <a:buNone/>
            </a:pPr>
            <a:endParaRPr lang="en-US" baseline="0" dirty="0" smtClean="0"/>
          </a:p>
          <a:p>
            <a:pPr lvl="0">
              <a:spcBef>
                <a:spcPts val="0"/>
              </a:spcBef>
              <a:buNone/>
            </a:pPr>
            <a:endParaRPr lang="en-US" dirty="0" smtClean="0"/>
          </a:p>
          <a:p>
            <a:pPr lvl="0">
              <a:spcBef>
                <a:spcPts val="0"/>
              </a:spcBef>
              <a:buNone/>
            </a:pPr>
            <a:r>
              <a:rPr lang="en-US" dirty="0" smtClean="0"/>
              <a:t>First- through our K7 Program- </a:t>
            </a:r>
            <a:r>
              <a:rPr lang="en-US" dirty="0" smtClean="0"/>
              <a:t>Over the past four years, we’ve provided</a:t>
            </a:r>
            <a:r>
              <a:rPr lang="en-US" baseline="0" dirty="0" smtClean="0"/>
              <a:t> </a:t>
            </a:r>
            <a:r>
              <a:rPr lang="en-US" baseline="0" dirty="0" smtClean="0"/>
              <a:t>free equitable development technical assistance training for communities working with </a:t>
            </a:r>
            <a:r>
              <a:rPr lang="en-US" baseline="0" dirty="0" smtClean="0"/>
              <a:t>brownfields. From Buffalo to Baltimore from SLC to SCP to We’ve worked with municipalities, nonprofits, community groups, state officials and mixed groups to develop community engagement action plans, deliver trainings on equitable development and environmental justice, draft logic models and a whole host of other community-specific projects that I’ll talk about more later. </a:t>
            </a:r>
            <a:endParaRPr lang="en-US" dirty="0" smtClean="0"/>
          </a:p>
        </p:txBody>
      </p:sp>
    </p:spTree>
    <p:extLst>
      <p:ext uri="{BB962C8B-B14F-4D97-AF65-F5344CB8AC3E}">
        <p14:creationId xmlns:p14="http://schemas.microsoft.com/office/powerpoint/2010/main" val="297974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7" name="Shape 20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lang="en-US" baseline="0" dirty="0" smtClean="0"/>
          </a:p>
          <a:p>
            <a:pPr lvl="0">
              <a:spcBef>
                <a:spcPts val="0"/>
              </a:spcBef>
              <a:buNone/>
            </a:pPr>
            <a:r>
              <a:rPr lang="en-US" baseline="0" dirty="0" smtClean="0"/>
              <a:t>Second- We are part of a network of 20 trusts around the country, many of whom do brownfield work- restoring those spaces into public assets like urban farms, community gardens, education spaces and parks!</a:t>
            </a:r>
          </a:p>
        </p:txBody>
      </p:sp>
    </p:spTree>
    <p:extLst>
      <p:ext uri="{BB962C8B-B14F-4D97-AF65-F5344CB8AC3E}">
        <p14:creationId xmlns:p14="http://schemas.microsoft.com/office/powerpoint/2010/main" val="982485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152400" lvl="0" indent="0" rtl="0">
              <a:spcBef>
                <a:spcPts val="600"/>
              </a:spcBef>
              <a:buClr>
                <a:srgbClr val="000000"/>
              </a:buClr>
              <a:buSzPct val="100000"/>
              <a:buFontTx/>
              <a:buNone/>
            </a:pPr>
            <a:endParaRPr lang="en" sz="1200" dirty="0">
              <a:latin typeface="Nixie One"/>
              <a:ea typeface="Nixie One"/>
              <a:cs typeface="Nixie One"/>
              <a:sym typeface="Nixie One"/>
            </a:endParaRPr>
          </a:p>
        </p:txBody>
      </p:sp>
    </p:spTree>
    <p:extLst>
      <p:ext uri="{BB962C8B-B14F-4D97-AF65-F5344CB8AC3E}">
        <p14:creationId xmlns:p14="http://schemas.microsoft.com/office/powerpoint/2010/main" val="714610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152400" lvl="0" indent="0" rtl="0">
              <a:spcBef>
                <a:spcPts val="600"/>
              </a:spcBef>
              <a:buClr>
                <a:srgbClr val="000000"/>
              </a:buClr>
              <a:buSzPct val="100000"/>
              <a:buFontTx/>
              <a:buNone/>
            </a:pPr>
            <a:endParaRPr lang="en" sz="1200" dirty="0">
              <a:latin typeface="Nixie One"/>
              <a:ea typeface="Nixie One"/>
              <a:cs typeface="Nixie One"/>
              <a:sym typeface="Nixie One"/>
            </a:endParaRPr>
          </a:p>
        </p:txBody>
      </p:sp>
    </p:spTree>
    <p:extLst>
      <p:ext uri="{BB962C8B-B14F-4D97-AF65-F5344CB8AC3E}">
        <p14:creationId xmlns:p14="http://schemas.microsoft.com/office/powerpoint/2010/main" val="1637594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152400" lvl="0" indent="0" rtl="0">
              <a:spcBef>
                <a:spcPts val="600"/>
              </a:spcBef>
              <a:buClr>
                <a:srgbClr val="000000"/>
              </a:buClr>
              <a:buSzPct val="100000"/>
              <a:buFontTx/>
              <a:buNone/>
            </a:pPr>
            <a:endParaRPr lang="en" sz="1200" dirty="0">
              <a:latin typeface="Nixie One"/>
              <a:ea typeface="Nixie One"/>
              <a:cs typeface="Nixie One"/>
              <a:sym typeface="Nixie One"/>
            </a:endParaRPr>
          </a:p>
        </p:txBody>
      </p:sp>
    </p:spTree>
    <p:extLst>
      <p:ext uri="{BB962C8B-B14F-4D97-AF65-F5344CB8AC3E}">
        <p14:creationId xmlns:p14="http://schemas.microsoft.com/office/powerpoint/2010/main" val="1526034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p:nvPr/>
        </p:nvSpPr>
        <p:spPr>
          <a:xfrm>
            <a:off x="0" y="5718000"/>
            <a:ext cx="9144000" cy="330000"/>
          </a:xfrm>
          <a:prstGeom prst="rect">
            <a:avLst/>
          </a:prstGeom>
          <a:solidFill>
            <a:srgbClr val="165751"/>
          </a:solidFill>
          <a:ln>
            <a:noFill/>
          </a:ln>
        </p:spPr>
        <p:txBody>
          <a:bodyPr wrap="square" lIns="91425" tIns="91425" rIns="91425" bIns="91425" anchor="ctr" anchorCtr="0">
            <a:noAutofit/>
          </a:bodyPr>
          <a:lstStyle/>
          <a:p>
            <a:pPr lvl="0">
              <a:spcBef>
                <a:spcPts val="0"/>
              </a:spcBef>
              <a:buNone/>
            </a:pPr>
            <a:endParaRPr/>
          </a:p>
        </p:txBody>
      </p:sp>
      <p:sp>
        <p:nvSpPr>
          <p:cNvPr id="10" name="Shape 10"/>
          <p:cNvSpPr/>
          <p:nvPr/>
        </p:nvSpPr>
        <p:spPr>
          <a:xfrm>
            <a:off x="0" y="0"/>
            <a:ext cx="9144000" cy="707700"/>
          </a:xfrm>
          <a:prstGeom prst="rect">
            <a:avLst/>
          </a:prstGeom>
          <a:solidFill>
            <a:srgbClr val="18637B"/>
          </a:solidFill>
          <a:ln>
            <a:noFill/>
          </a:ln>
        </p:spPr>
        <p:txBody>
          <a:bodyPr wrap="square" lIns="91425" tIns="91425" rIns="91425" bIns="91425" anchor="ctr" anchorCtr="0">
            <a:noAutofit/>
          </a:bodyPr>
          <a:lstStyle/>
          <a:p>
            <a:pPr lvl="0" rtl="0">
              <a:spcBef>
                <a:spcPts val="0"/>
              </a:spcBef>
              <a:buNone/>
            </a:pPr>
            <a:endParaRPr>
              <a:solidFill>
                <a:srgbClr val="114454"/>
              </a:solidFill>
            </a:endParaRPr>
          </a:p>
        </p:txBody>
      </p:sp>
      <p:sp>
        <p:nvSpPr>
          <p:cNvPr id="11" name="Shape 11"/>
          <p:cNvSpPr/>
          <p:nvPr/>
        </p:nvSpPr>
        <p:spPr>
          <a:xfrm>
            <a:off x="0" y="667501"/>
            <a:ext cx="9144000" cy="5098800"/>
          </a:xfrm>
          <a:prstGeom prst="rect">
            <a:avLst/>
          </a:prstGeom>
          <a:solidFill>
            <a:srgbClr val="000000">
              <a:alpha val="0"/>
            </a:srgbClr>
          </a:solidFill>
          <a:ln>
            <a:noFill/>
          </a:ln>
        </p:spPr>
        <p:txBody>
          <a:bodyPr wrap="square" lIns="91425" tIns="91425" rIns="91425" bIns="91425" anchor="ctr" anchorCtr="0">
            <a:noAutofit/>
          </a:bodyPr>
          <a:lstStyle/>
          <a:p>
            <a:pPr lvl="0">
              <a:spcBef>
                <a:spcPts val="0"/>
              </a:spcBef>
              <a:buNone/>
            </a:pPr>
            <a:endParaRPr/>
          </a:p>
        </p:txBody>
      </p:sp>
      <p:sp>
        <p:nvSpPr>
          <p:cNvPr id="12" name="Shape 12"/>
          <p:cNvSpPr/>
          <p:nvPr/>
        </p:nvSpPr>
        <p:spPr>
          <a:xfrm>
            <a:off x="0" y="5991473"/>
            <a:ext cx="9144000" cy="157500"/>
          </a:xfrm>
          <a:prstGeom prst="rect">
            <a:avLst/>
          </a:prstGeom>
          <a:solidFill>
            <a:srgbClr val="3B8D61"/>
          </a:solidFill>
          <a:ln>
            <a:noFill/>
          </a:ln>
        </p:spPr>
        <p:txBody>
          <a:bodyPr wrap="square" lIns="91425" tIns="91425" rIns="91425" bIns="91425" anchor="ctr" anchorCtr="0">
            <a:noAutofit/>
          </a:bodyPr>
          <a:lstStyle/>
          <a:p>
            <a:pPr lvl="0">
              <a:spcBef>
                <a:spcPts val="0"/>
              </a:spcBef>
              <a:buNone/>
            </a:pPr>
            <a:endParaRPr/>
          </a:p>
        </p:txBody>
      </p:sp>
      <p:sp>
        <p:nvSpPr>
          <p:cNvPr id="13" name="Shape 13"/>
          <p:cNvSpPr/>
          <p:nvPr/>
        </p:nvSpPr>
        <p:spPr>
          <a:xfrm>
            <a:off x="0" y="6112101"/>
            <a:ext cx="9144000" cy="746100"/>
          </a:xfrm>
          <a:prstGeom prst="rect">
            <a:avLst/>
          </a:prstGeom>
          <a:solidFill>
            <a:srgbClr val="94BF6E"/>
          </a:solidFill>
          <a:ln>
            <a:noFill/>
          </a:ln>
        </p:spPr>
        <p:txBody>
          <a:bodyPr wrap="square" lIns="91425" tIns="91425" rIns="91425" bIns="91425" anchor="ctr" anchorCtr="0">
            <a:noAutofit/>
          </a:bodyPr>
          <a:lstStyle/>
          <a:p>
            <a:pPr lvl="0">
              <a:spcBef>
                <a:spcPts val="0"/>
              </a:spcBef>
              <a:buNone/>
            </a:pPr>
            <a:endParaRPr/>
          </a:p>
        </p:txBody>
      </p:sp>
      <p:sp>
        <p:nvSpPr>
          <p:cNvPr id="14" name="Shape 14"/>
          <p:cNvSpPr txBox="1">
            <a:spLocks noGrp="1"/>
          </p:cNvSpPr>
          <p:nvPr>
            <p:ph type="ctrTitle"/>
          </p:nvPr>
        </p:nvSpPr>
        <p:spPr>
          <a:xfrm>
            <a:off x="685800" y="3468567"/>
            <a:ext cx="5810400" cy="1546500"/>
          </a:xfrm>
          <a:prstGeom prst="rect">
            <a:avLst/>
          </a:prstGeom>
        </p:spPr>
        <p:txBody>
          <a:bodyPr wrap="square" lIns="91425" tIns="91425" rIns="91425" bIns="91425" anchor="b" anchorCtr="0"/>
          <a:lstStyle>
            <a:lvl1pPr lvl="0">
              <a:spcBef>
                <a:spcPts val="0"/>
              </a:spcBef>
              <a:buClr>
                <a:srgbClr val="124057"/>
              </a:buClr>
              <a:buSzPct val="100000"/>
              <a:defRPr sz="4800">
                <a:solidFill>
                  <a:srgbClr val="124057"/>
                </a:solidFill>
              </a:defRPr>
            </a:lvl1pPr>
            <a:lvl2pPr lvl="1" algn="ctr">
              <a:spcBef>
                <a:spcPts val="0"/>
              </a:spcBef>
              <a:buSzPct val="100000"/>
              <a:defRPr sz="6000"/>
            </a:lvl2pPr>
            <a:lvl3pPr lvl="2" algn="ctr">
              <a:spcBef>
                <a:spcPts val="0"/>
              </a:spcBef>
              <a:buSzPct val="100000"/>
              <a:defRPr sz="6000"/>
            </a:lvl3pPr>
            <a:lvl4pPr lvl="3" algn="ctr">
              <a:spcBef>
                <a:spcPts val="0"/>
              </a:spcBef>
              <a:buSzPct val="100000"/>
              <a:defRPr sz="6000"/>
            </a:lvl4pPr>
            <a:lvl5pPr lvl="4" algn="ctr">
              <a:spcBef>
                <a:spcPts val="0"/>
              </a:spcBef>
              <a:buSzPct val="100000"/>
              <a:defRPr sz="6000"/>
            </a:lvl5pPr>
            <a:lvl6pPr lvl="5" algn="ctr">
              <a:spcBef>
                <a:spcPts val="0"/>
              </a:spcBef>
              <a:buSzPct val="100000"/>
              <a:defRPr sz="6000"/>
            </a:lvl6pPr>
            <a:lvl7pPr lvl="6" algn="ctr">
              <a:spcBef>
                <a:spcPts val="0"/>
              </a:spcBef>
              <a:buSzPct val="100000"/>
              <a:defRPr sz="6000"/>
            </a:lvl7pPr>
            <a:lvl8pPr lvl="7" algn="ctr">
              <a:spcBef>
                <a:spcPts val="0"/>
              </a:spcBef>
              <a:buSzPct val="100000"/>
              <a:defRPr sz="6000"/>
            </a:lvl8pPr>
            <a:lvl9pPr lvl="8" algn="ctr">
              <a:spcBef>
                <a:spcPts val="0"/>
              </a:spcBef>
              <a:buSzPct val="100000"/>
              <a:defRPr sz="6000"/>
            </a:lvl9pPr>
          </a:lstStyle>
          <a:p>
            <a:endParaRPr/>
          </a:p>
        </p:txBody>
      </p:sp>
      <p:pic>
        <p:nvPicPr>
          <p:cNvPr id="15" name="Shape 15" descr="GroundworkUSA_LogoExtended_web-01.png"/>
          <p:cNvPicPr preferRelativeResize="0"/>
          <p:nvPr/>
        </p:nvPicPr>
        <p:blipFill rotWithShape="1">
          <a:blip r:embed="rId2">
            <a:alphaModFix/>
          </a:blip>
          <a:srcRect t="109" b="99"/>
          <a:stretch/>
        </p:blipFill>
        <p:spPr>
          <a:xfrm>
            <a:off x="6744227" y="847433"/>
            <a:ext cx="2217874" cy="8396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106"/>
        <p:cNvGrpSpPr/>
        <p:nvPr/>
      </p:nvGrpSpPr>
      <p:grpSpPr>
        <a:xfrm>
          <a:off x="0" y="0"/>
          <a:ext cx="0" cy="0"/>
          <a:chOff x="0" y="0"/>
          <a:chExt cx="0" cy="0"/>
        </a:xfrm>
      </p:grpSpPr>
      <p:sp>
        <p:nvSpPr>
          <p:cNvPr id="107" name="Shape 107"/>
          <p:cNvSpPr/>
          <p:nvPr/>
        </p:nvSpPr>
        <p:spPr>
          <a:xfrm>
            <a:off x="0" y="5718000"/>
            <a:ext cx="9144000" cy="330000"/>
          </a:xfrm>
          <a:prstGeom prst="rect">
            <a:avLst/>
          </a:prstGeom>
          <a:solidFill>
            <a:srgbClr val="165751"/>
          </a:solidFill>
          <a:ln>
            <a:noFill/>
          </a:ln>
        </p:spPr>
        <p:txBody>
          <a:bodyPr wrap="square" lIns="91425" tIns="91425" rIns="91425" bIns="91425" anchor="ctr" anchorCtr="0">
            <a:noAutofit/>
          </a:bodyPr>
          <a:lstStyle/>
          <a:p>
            <a:pPr lvl="0">
              <a:spcBef>
                <a:spcPts val="0"/>
              </a:spcBef>
              <a:buNone/>
            </a:pPr>
            <a:endParaRPr/>
          </a:p>
        </p:txBody>
      </p:sp>
      <p:sp>
        <p:nvSpPr>
          <p:cNvPr id="108" name="Shape 108"/>
          <p:cNvSpPr/>
          <p:nvPr/>
        </p:nvSpPr>
        <p:spPr>
          <a:xfrm>
            <a:off x="0" y="0"/>
            <a:ext cx="9144000" cy="707700"/>
          </a:xfrm>
          <a:prstGeom prst="rect">
            <a:avLst/>
          </a:prstGeom>
          <a:solidFill>
            <a:srgbClr val="18637B"/>
          </a:solidFill>
          <a:ln>
            <a:noFill/>
          </a:ln>
        </p:spPr>
        <p:txBody>
          <a:bodyPr wrap="square" lIns="91425" tIns="91425" rIns="91425" bIns="91425" anchor="ctr" anchorCtr="0">
            <a:noAutofit/>
          </a:bodyPr>
          <a:lstStyle/>
          <a:p>
            <a:pPr lvl="0" rtl="0">
              <a:spcBef>
                <a:spcPts val="0"/>
              </a:spcBef>
              <a:buNone/>
            </a:pPr>
            <a:endParaRPr>
              <a:solidFill>
                <a:srgbClr val="114454"/>
              </a:solidFill>
            </a:endParaRPr>
          </a:p>
        </p:txBody>
      </p:sp>
      <p:sp>
        <p:nvSpPr>
          <p:cNvPr id="109" name="Shape 109"/>
          <p:cNvSpPr/>
          <p:nvPr/>
        </p:nvSpPr>
        <p:spPr>
          <a:xfrm>
            <a:off x="0" y="667501"/>
            <a:ext cx="9144000" cy="5098800"/>
          </a:xfrm>
          <a:prstGeom prst="rect">
            <a:avLst/>
          </a:prstGeom>
          <a:solidFill>
            <a:srgbClr val="124057"/>
          </a:solidFill>
          <a:ln>
            <a:noFill/>
          </a:ln>
        </p:spPr>
        <p:txBody>
          <a:bodyPr wrap="square" lIns="91425" tIns="91425" rIns="91425" bIns="91425" anchor="ctr" anchorCtr="0">
            <a:noAutofit/>
          </a:bodyPr>
          <a:lstStyle/>
          <a:p>
            <a:pPr lvl="0">
              <a:spcBef>
                <a:spcPts val="0"/>
              </a:spcBef>
              <a:buNone/>
            </a:pPr>
            <a:endParaRPr/>
          </a:p>
        </p:txBody>
      </p:sp>
      <p:sp>
        <p:nvSpPr>
          <p:cNvPr id="110" name="Shape 110"/>
          <p:cNvSpPr/>
          <p:nvPr/>
        </p:nvSpPr>
        <p:spPr>
          <a:xfrm>
            <a:off x="0" y="5991473"/>
            <a:ext cx="9144000" cy="157500"/>
          </a:xfrm>
          <a:prstGeom prst="rect">
            <a:avLst/>
          </a:prstGeom>
          <a:solidFill>
            <a:srgbClr val="3B8D61"/>
          </a:solidFill>
          <a:ln>
            <a:noFill/>
          </a:ln>
        </p:spPr>
        <p:txBody>
          <a:bodyPr wrap="square" lIns="91425" tIns="91425" rIns="91425" bIns="91425" anchor="ctr" anchorCtr="0">
            <a:noAutofit/>
          </a:bodyPr>
          <a:lstStyle/>
          <a:p>
            <a:pPr lvl="0">
              <a:spcBef>
                <a:spcPts val="0"/>
              </a:spcBef>
              <a:buNone/>
            </a:pPr>
            <a:endParaRPr/>
          </a:p>
        </p:txBody>
      </p:sp>
      <p:sp>
        <p:nvSpPr>
          <p:cNvPr id="111" name="Shape 111"/>
          <p:cNvSpPr/>
          <p:nvPr/>
        </p:nvSpPr>
        <p:spPr>
          <a:xfrm>
            <a:off x="0" y="6112101"/>
            <a:ext cx="9144000" cy="746100"/>
          </a:xfrm>
          <a:prstGeom prst="rect">
            <a:avLst/>
          </a:prstGeom>
          <a:solidFill>
            <a:srgbClr val="94BF6E"/>
          </a:solidFill>
          <a:ln>
            <a:noFill/>
          </a:ln>
        </p:spPr>
        <p:txBody>
          <a:bodyPr wrap="square" lIns="91425" tIns="91425" rIns="91425" bIns="91425" anchor="ctr" anchorCtr="0">
            <a:noAutofit/>
          </a:bodyPr>
          <a:lstStyle/>
          <a:p>
            <a:pPr lvl="0">
              <a:spcBef>
                <a:spcPts val="0"/>
              </a:spcBef>
              <a:buNone/>
            </a:pPr>
            <a:endParaRPr/>
          </a:p>
        </p:txBody>
      </p:sp>
      <p:sp>
        <p:nvSpPr>
          <p:cNvPr id="112" name="Shape 112"/>
          <p:cNvSpPr txBox="1">
            <a:spLocks noGrp="1"/>
          </p:cNvSpPr>
          <p:nvPr>
            <p:ph type="ctrTitle"/>
          </p:nvPr>
        </p:nvSpPr>
        <p:spPr>
          <a:xfrm>
            <a:off x="685800" y="3468567"/>
            <a:ext cx="5810400" cy="1546500"/>
          </a:xfrm>
          <a:prstGeom prst="rect">
            <a:avLst/>
          </a:prstGeom>
        </p:spPr>
        <p:txBody>
          <a:bodyPr wrap="square" lIns="91425" tIns="91425" rIns="91425" bIns="91425" anchor="b" anchorCtr="0"/>
          <a:lstStyle>
            <a:lvl1pPr lvl="0" rtl="0">
              <a:spcBef>
                <a:spcPts val="0"/>
              </a:spcBef>
              <a:buSzPct val="100000"/>
              <a:defRPr sz="4800"/>
            </a:lvl1pPr>
            <a:lvl2pPr lvl="1" algn="ctr" rtl="0">
              <a:spcBef>
                <a:spcPts val="0"/>
              </a:spcBef>
              <a:buSzPct val="100000"/>
              <a:defRPr sz="6000"/>
            </a:lvl2pPr>
            <a:lvl3pPr lvl="2" algn="ctr" rtl="0">
              <a:spcBef>
                <a:spcPts val="0"/>
              </a:spcBef>
              <a:buSzPct val="100000"/>
              <a:defRPr sz="6000"/>
            </a:lvl3pPr>
            <a:lvl4pPr lvl="3" algn="ctr" rtl="0">
              <a:spcBef>
                <a:spcPts val="0"/>
              </a:spcBef>
              <a:buSzPct val="100000"/>
              <a:defRPr sz="6000"/>
            </a:lvl4pPr>
            <a:lvl5pPr lvl="4" algn="ctr" rtl="0">
              <a:spcBef>
                <a:spcPts val="0"/>
              </a:spcBef>
              <a:buSzPct val="100000"/>
              <a:defRPr sz="6000"/>
            </a:lvl5pPr>
            <a:lvl6pPr lvl="5" algn="ctr" rtl="0">
              <a:spcBef>
                <a:spcPts val="0"/>
              </a:spcBef>
              <a:buSzPct val="100000"/>
              <a:defRPr sz="6000"/>
            </a:lvl6pPr>
            <a:lvl7pPr lvl="6" algn="ctr" rtl="0">
              <a:spcBef>
                <a:spcPts val="0"/>
              </a:spcBef>
              <a:buSzPct val="100000"/>
              <a:defRPr sz="6000"/>
            </a:lvl7pPr>
            <a:lvl8pPr lvl="7" algn="ctr" rtl="0">
              <a:spcBef>
                <a:spcPts val="0"/>
              </a:spcBef>
              <a:buSzPct val="100000"/>
              <a:defRPr sz="6000"/>
            </a:lvl8pPr>
            <a:lvl9pPr lvl="8" algn="ctr" rtl="0">
              <a:spcBef>
                <a:spcPts val="0"/>
              </a:spcBef>
              <a:buSzPct val="100000"/>
              <a:defRPr sz="60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ubtitle">
    <p:spTree>
      <p:nvGrpSpPr>
        <p:cNvPr id="1" name="Shape 113"/>
        <p:cNvGrpSpPr/>
        <p:nvPr/>
      </p:nvGrpSpPr>
      <p:grpSpPr>
        <a:xfrm>
          <a:off x="0" y="0"/>
          <a:ext cx="0" cy="0"/>
          <a:chOff x="0" y="0"/>
          <a:chExt cx="0" cy="0"/>
        </a:xfrm>
      </p:grpSpPr>
      <p:sp>
        <p:nvSpPr>
          <p:cNvPr id="114" name="Shape 114"/>
          <p:cNvSpPr txBox="1">
            <a:spLocks noGrp="1"/>
          </p:cNvSpPr>
          <p:nvPr>
            <p:ph type="ctrTitle"/>
          </p:nvPr>
        </p:nvSpPr>
        <p:spPr>
          <a:xfrm>
            <a:off x="4113600" y="3838333"/>
            <a:ext cx="4505700" cy="1546500"/>
          </a:xfrm>
          <a:prstGeom prst="rect">
            <a:avLst/>
          </a:prstGeom>
        </p:spPr>
        <p:txBody>
          <a:bodyPr wrap="square" lIns="91425" tIns="91425" rIns="91425" bIns="91425" anchor="b" anchorCtr="0"/>
          <a:lstStyle>
            <a:lvl1pPr lvl="0" rtl="0">
              <a:spcBef>
                <a:spcPts val="0"/>
              </a:spcBef>
              <a:buClr>
                <a:srgbClr val="114454"/>
              </a:buClr>
              <a:buSzPct val="100000"/>
              <a:defRPr sz="4800">
                <a:solidFill>
                  <a:srgbClr val="114454"/>
                </a:solidFill>
              </a:defRPr>
            </a:lvl1pPr>
            <a:lvl2pPr lvl="1" rtl="0">
              <a:spcBef>
                <a:spcPts val="0"/>
              </a:spcBef>
              <a:buClr>
                <a:srgbClr val="114454"/>
              </a:buClr>
              <a:buSzPct val="100000"/>
              <a:defRPr sz="4800">
                <a:solidFill>
                  <a:srgbClr val="114454"/>
                </a:solidFill>
              </a:defRPr>
            </a:lvl2pPr>
            <a:lvl3pPr lvl="2" rtl="0">
              <a:spcBef>
                <a:spcPts val="0"/>
              </a:spcBef>
              <a:buClr>
                <a:srgbClr val="114454"/>
              </a:buClr>
              <a:buSzPct val="100000"/>
              <a:defRPr sz="4800">
                <a:solidFill>
                  <a:srgbClr val="114454"/>
                </a:solidFill>
              </a:defRPr>
            </a:lvl3pPr>
            <a:lvl4pPr lvl="3" rtl="0">
              <a:spcBef>
                <a:spcPts val="0"/>
              </a:spcBef>
              <a:buClr>
                <a:srgbClr val="114454"/>
              </a:buClr>
              <a:buSzPct val="100000"/>
              <a:defRPr sz="4800">
                <a:solidFill>
                  <a:srgbClr val="114454"/>
                </a:solidFill>
              </a:defRPr>
            </a:lvl4pPr>
            <a:lvl5pPr lvl="4" rtl="0">
              <a:spcBef>
                <a:spcPts val="0"/>
              </a:spcBef>
              <a:buClr>
                <a:srgbClr val="114454"/>
              </a:buClr>
              <a:buSzPct val="100000"/>
              <a:defRPr sz="4800">
                <a:solidFill>
                  <a:srgbClr val="114454"/>
                </a:solidFill>
              </a:defRPr>
            </a:lvl5pPr>
            <a:lvl6pPr lvl="5" rtl="0">
              <a:spcBef>
                <a:spcPts val="0"/>
              </a:spcBef>
              <a:buClr>
                <a:srgbClr val="114454"/>
              </a:buClr>
              <a:buSzPct val="100000"/>
              <a:defRPr sz="4800">
                <a:solidFill>
                  <a:srgbClr val="114454"/>
                </a:solidFill>
              </a:defRPr>
            </a:lvl6pPr>
            <a:lvl7pPr lvl="6" rtl="0">
              <a:spcBef>
                <a:spcPts val="0"/>
              </a:spcBef>
              <a:buClr>
                <a:srgbClr val="114454"/>
              </a:buClr>
              <a:buSzPct val="100000"/>
              <a:defRPr sz="4800">
                <a:solidFill>
                  <a:srgbClr val="114454"/>
                </a:solidFill>
              </a:defRPr>
            </a:lvl7pPr>
            <a:lvl8pPr lvl="7" rtl="0">
              <a:spcBef>
                <a:spcPts val="0"/>
              </a:spcBef>
              <a:buClr>
                <a:srgbClr val="114454"/>
              </a:buClr>
              <a:buSzPct val="100000"/>
              <a:defRPr sz="4800">
                <a:solidFill>
                  <a:srgbClr val="114454"/>
                </a:solidFill>
              </a:defRPr>
            </a:lvl8pPr>
            <a:lvl9pPr lvl="8" rtl="0">
              <a:spcBef>
                <a:spcPts val="0"/>
              </a:spcBef>
              <a:buClr>
                <a:srgbClr val="114454"/>
              </a:buClr>
              <a:buSzPct val="100000"/>
              <a:defRPr sz="4800">
                <a:solidFill>
                  <a:srgbClr val="114454"/>
                </a:solidFill>
              </a:defRPr>
            </a:lvl9pPr>
          </a:lstStyle>
          <a:p>
            <a:endParaRPr/>
          </a:p>
        </p:txBody>
      </p:sp>
      <p:sp>
        <p:nvSpPr>
          <p:cNvPr id="115" name="Shape 115"/>
          <p:cNvSpPr txBox="1">
            <a:spLocks noGrp="1"/>
          </p:cNvSpPr>
          <p:nvPr>
            <p:ph type="subTitle" idx="1"/>
          </p:nvPr>
        </p:nvSpPr>
        <p:spPr>
          <a:xfrm>
            <a:off x="4113600" y="5310734"/>
            <a:ext cx="4505700" cy="1046400"/>
          </a:xfrm>
          <a:prstGeom prst="rect">
            <a:avLst/>
          </a:prstGeom>
        </p:spPr>
        <p:txBody>
          <a:bodyPr wrap="square" lIns="91425" tIns="91425" rIns="91425" bIns="91425" anchor="t" anchorCtr="0"/>
          <a:lstStyle>
            <a:lvl1pPr lvl="0" rtl="0">
              <a:spcBef>
                <a:spcPts val="0"/>
              </a:spcBef>
              <a:buClr>
                <a:srgbClr val="94BF6E"/>
              </a:buClr>
              <a:buSzPct val="100000"/>
              <a:buNone/>
              <a:defRPr sz="1800" b="1">
                <a:solidFill>
                  <a:srgbClr val="94BF6E"/>
                </a:solidFill>
              </a:defRPr>
            </a:lvl1pPr>
            <a:lvl2pPr lvl="1" rtl="0">
              <a:spcBef>
                <a:spcPts val="0"/>
              </a:spcBef>
              <a:buClr>
                <a:srgbClr val="94BF6E"/>
              </a:buClr>
              <a:buSzPct val="100000"/>
              <a:buNone/>
              <a:defRPr sz="1800" b="1">
                <a:solidFill>
                  <a:srgbClr val="94BF6E"/>
                </a:solidFill>
              </a:defRPr>
            </a:lvl2pPr>
            <a:lvl3pPr lvl="2" rtl="0">
              <a:spcBef>
                <a:spcPts val="0"/>
              </a:spcBef>
              <a:buClr>
                <a:srgbClr val="94BF6E"/>
              </a:buClr>
              <a:buSzPct val="100000"/>
              <a:buNone/>
              <a:defRPr sz="1800" b="1">
                <a:solidFill>
                  <a:srgbClr val="94BF6E"/>
                </a:solidFill>
              </a:defRPr>
            </a:lvl3pPr>
            <a:lvl4pPr lvl="3" rtl="0">
              <a:spcBef>
                <a:spcPts val="0"/>
              </a:spcBef>
              <a:buClr>
                <a:srgbClr val="94BF6E"/>
              </a:buClr>
              <a:buNone/>
              <a:defRPr b="1">
                <a:solidFill>
                  <a:srgbClr val="94BF6E"/>
                </a:solidFill>
              </a:defRPr>
            </a:lvl4pPr>
            <a:lvl5pPr lvl="4" rtl="0">
              <a:spcBef>
                <a:spcPts val="0"/>
              </a:spcBef>
              <a:buClr>
                <a:srgbClr val="94BF6E"/>
              </a:buClr>
              <a:buNone/>
              <a:defRPr b="1">
                <a:solidFill>
                  <a:srgbClr val="94BF6E"/>
                </a:solidFill>
              </a:defRPr>
            </a:lvl5pPr>
            <a:lvl6pPr lvl="5" rtl="0">
              <a:spcBef>
                <a:spcPts val="0"/>
              </a:spcBef>
              <a:buClr>
                <a:srgbClr val="94BF6E"/>
              </a:buClr>
              <a:buNone/>
              <a:defRPr b="1">
                <a:solidFill>
                  <a:srgbClr val="94BF6E"/>
                </a:solidFill>
              </a:defRPr>
            </a:lvl6pPr>
            <a:lvl7pPr lvl="6" rtl="0">
              <a:spcBef>
                <a:spcPts val="0"/>
              </a:spcBef>
              <a:buClr>
                <a:srgbClr val="94BF6E"/>
              </a:buClr>
              <a:buNone/>
              <a:defRPr b="1">
                <a:solidFill>
                  <a:srgbClr val="94BF6E"/>
                </a:solidFill>
              </a:defRPr>
            </a:lvl7pPr>
            <a:lvl8pPr lvl="7" rtl="0">
              <a:spcBef>
                <a:spcPts val="0"/>
              </a:spcBef>
              <a:buClr>
                <a:srgbClr val="94BF6E"/>
              </a:buClr>
              <a:buNone/>
              <a:defRPr b="1">
                <a:solidFill>
                  <a:srgbClr val="94BF6E"/>
                </a:solidFill>
              </a:defRPr>
            </a:lvl8pPr>
            <a:lvl9pPr lvl="8" rtl="0">
              <a:spcBef>
                <a:spcPts val="0"/>
              </a:spcBef>
              <a:buClr>
                <a:srgbClr val="94BF6E"/>
              </a:buClr>
              <a:buNone/>
              <a:defRPr b="1">
                <a:solidFill>
                  <a:srgbClr val="94BF6E"/>
                </a:solidFill>
              </a:defRPr>
            </a:lvl9pPr>
          </a:lstStyle>
          <a:p>
            <a:endParaRPr/>
          </a:p>
        </p:txBody>
      </p:sp>
      <p:sp>
        <p:nvSpPr>
          <p:cNvPr id="116" name="Shape 116"/>
          <p:cNvSpPr/>
          <p:nvPr/>
        </p:nvSpPr>
        <p:spPr>
          <a:xfrm>
            <a:off x="0" y="5717999"/>
            <a:ext cx="3474300" cy="330000"/>
          </a:xfrm>
          <a:prstGeom prst="rect">
            <a:avLst/>
          </a:prstGeom>
          <a:solidFill>
            <a:srgbClr val="165751"/>
          </a:solidFill>
          <a:ln>
            <a:noFill/>
          </a:ln>
        </p:spPr>
        <p:txBody>
          <a:bodyPr wrap="square" lIns="91425" tIns="91425" rIns="91425" bIns="91425" anchor="ctr" anchorCtr="0">
            <a:noAutofit/>
          </a:bodyPr>
          <a:lstStyle/>
          <a:p>
            <a:pPr lvl="0">
              <a:spcBef>
                <a:spcPts val="0"/>
              </a:spcBef>
              <a:buNone/>
            </a:pPr>
            <a:endParaRPr/>
          </a:p>
        </p:txBody>
      </p:sp>
      <p:sp>
        <p:nvSpPr>
          <p:cNvPr id="117" name="Shape 117"/>
          <p:cNvSpPr/>
          <p:nvPr/>
        </p:nvSpPr>
        <p:spPr>
          <a:xfrm>
            <a:off x="0" y="0"/>
            <a:ext cx="3474300" cy="707700"/>
          </a:xfrm>
          <a:prstGeom prst="rect">
            <a:avLst/>
          </a:prstGeom>
          <a:solidFill>
            <a:srgbClr val="18637B"/>
          </a:solidFill>
          <a:ln>
            <a:noFill/>
          </a:ln>
        </p:spPr>
        <p:txBody>
          <a:bodyPr wrap="square" lIns="91425" tIns="91425" rIns="91425" bIns="91425" anchor="ctr" anchorCtr="0">
            <a:noAutofit/>
          </a:bodyPr>
          <a:lstStyle/>
          <a:p>
            <a:pPr lvl="0" rtl="0">
              <a:spcBef>
                <a:spcPts val="0"/>
              </a:spcBef>
              <a:buNone/>
            </a:pPr>
            <a:endParaRPr>
              <a:solidFill>
                <a:srgbClr val="114454"/>
              </a:solidFill>
            </a:endParaRPr>
          </a:p>
        </p:txBody>
      </p:sp>
      <p:sp>
        <p:nvSpPr>
          <p:cNvPr id="118" name="Shape 118"/>
          <p:cNvSpPr/>
          <p:nvPr/>
        </p:nvSpPr>
        <p:spPr>
          <a:xfrm>
            <a:off x="0" y="667501"/>
            <a:ext cx="3474300" cy="5098800"/>
          </a:xfrm>
          <a:prstGeom prst="rect">
            <a:avLst/>
          </a:prstGeom>
          <a:solidFill>
            <a:srgbClr val="124057"/>
          </a:solidFill>
          <a:ln>
            <a:noFill/>
          </a:ln>
        </p:spPr>
        <p:txBody>
          <a:bodyPr wrap="square" lIns="91425" tIns="91425" rIns="91425" bIns="91425" anchor="ctr" anchorCtr="0">
            <a:noAutofit/>
          </a:bodyPr>
          <a:lstStyle/>
          <a:p>
            <a:pPr lvl="0">
              <a:spcBef>
                <a:spcPts val="0"/>
              </a:spcBef>
              <a:buNone/>
            </a:pPr>
            <a:endParaRPr/>
          </a:p>
        </p:txBody>
      </p:sp>
      <p:sp>
        <p:nvSpPr>
          <p:cNvPr id="119" name="Shape 119"/>
          <p:cNvSpPr/>
          <p:nvPr/>
        </p:nvSpPr>
        <p:spPr>
          <a:xfrm>
            <a:off x="0" y="5991472"/>
            <a:ext cx="3474300" cy="157500"/>
          </a:xfrm>
          <a:prstGeom prst="rect">
            <a:avLst/>
          </a:prstGeom>
          <a:solidFill>
            <a:srgbClr val="3B8D61"/>
          </a:solidFill>
          <a:ln>
            <a:noFill/>
          </a:ln>
        </p:spPr>
        <p:txBody>
          <a:bodyPr wrap="square" lIns="91425" tIns="91425" rIns="91425" bIns="91425" anchor="ctr" anchorCtr="0">
            <a:noAutofit/>
          </a:bodyPr>
          <a:lstStyle/>
          <a:p>
            <a:pPr lvl="0">
              <a:spcBef>
                <a:spcPts val="0"/>
              </a:spcBef>
              <a:buNone/>
            </a:pPr>
            <a:endParaRPr/>
          </a:p>
        </p:txBody>
      </p:sp>
      <p:sp>
        <p:nvSpPr>
          <p:cNvPr id="120" name="Shape 120"/>
          <p:cNvSpPr/>
          <p:nvPr/>
        </p:nvSpPr>
        <p:spPr>
          <a:xfrm>
            <a:off x="0" y="6112100"/>
            <a:ext cx="3474300" cy="746100"/>
          </a:xfrm>
          <a:prstGeom prst="rect">
            <a:avLst/>
          </a:prstGeom>
          <a:solidFill>
            <a:srgbClr val="94BF6E"/>
          </a:solidFill>
          <a:ln>
            <a:noFill/>
          </a:ln>
        </p:spPr>
        <p:txBody>
          <a:bodyPr wrap="square" lIns="91425" tIns="91425" rIns="91425" bIns="91425" anchor="ctr" anchorCtr="0">
            <a:noAutofit/>
          </a:bodyPr>
          <a:lstStyle/>
          <a:p>
            <a:pPr lvl="0">
              <a:spcBef>
                <a:spcPts val="0"/>
              </a:spcBef>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Quote">
    <p:spTree>
      <p:nvGrpSpPr>
        <p:cNvPr id="1" name="Shape 121"/>
        <p:cNvGrpSpPr/>
        <p:nvPr/>
      </p:nvGrpSpPr>
      <p:grpSpPr>
        <a:xfrm>
          <a:off x="0" y="0"/>
          <a:ext cx="0" cy="0"/>
          <a:chOff x="0" y="0"/>
          <a:chExt cx="0" cy="0"/>
        </a:xfrm>
      </p:grpSpPr>
      <p:sp>
        <p:nvSpPr>
          <p:cNvPr id="122" name="Shape 122"/>
          <p:cNvSpPr/>
          <p:nvPr/>
        </p:nvSpPr>
        <p:spPr>
          <a:xfrm>
            <a:off x="0" y="1531000"/>
            <a:ext cx="9144000" cy="3795900"/>
          </a:xfrm>
          <a:prstGeom prst="rect">
            <a:avLst/>
          </a:prstGeom>
          <a:solidFill>
            <a:srgbClr val="165751"/>
          </a:solidFill>
          <a:ln>
            <a:noFill/>
          </a:ln>
        </p:spPr>
        <p:txBody>
          <a:bodyPr wrap="square" lIns="91425" tIns="91425" rIns="91425" bIns="91425" anchor="ctr" anchorCtr="0">
            <a:noAutofit/>
          </a:bodyPr>
          <a:lstStyle/>
          <a:p>
            <a:pPr lvl="0">
              <a:spcBef>
                <a:spcPts val="0"/>
              </a:spcBef>
              <a:buNone/>
            </a:pPr>
            <a:endParaRPr/>
          </a:p>
        </p:txBody>
      </p:sp>
      <p:sp>
        <p:nvSpPr>
          <p:cNvPr id="123" name="Shape 123"/>
          <p:cNvSpPr/>
          <p:nvPr/>
        </p:nvSpPr>
        <p:spPr>
          <a:xfrm>
            <a:off x="3398538" y="2132717"/>
            <a:ext cx="2346925" cy="2592566"/>
          </a:xfrm>
          <a:prstGeom prst="rect">
            <a:avLst/>
          </a:prstGeom>
        </p:spPr>
        <p:txBody>
          <a:bodyPr>
            <a:prstTxWarp prst="textPlain">
              <a:avLst/>
            </a:prstTxWarp>
          </a:bodyPr>
          <a:lstStyle/>
          <a:p>
            <a:pPr lvl="0" algn="ctr"/>
            <a:r>
              <a:rPr b="0" i="0">
                <a:ln>
                  <a:noFill/>
                </a:ln>
                <a:solidFill>
                  <a:srgbClr val="0E3142">
                    <a:alpha val="20380"/>
                  </a:srgbClr>
                </a:solidFill>
                <a:latin typeface="Impact"/>
              </a:rPr>
              <a:t>“</a:t>
            </a:r>
          </a:p>
        </p:txBody>
      </p:sp>
      <p:sp>
        <p:nvSpPr>
          <p:cNvPr id="124" name="Shape 124"/>
          <p:cNvSpPr/>
          <p:nvPr/>
        </p:nvSpPr>
        <p:spPr>
          <a:xfrm>
            <a:off x="0" y="0"/>
            <a:ext cx="9144000" cy="707700"/>
          </a:xfrm>
          <a:prstGeom prst="rect">
            <a:avLst/>
          </a:prstGeom>
          <a:solidFill>
            <a:srgbClr val="18637B"/>
          </a:solidFill>
          <a:ln>
            <a:noFill/>
          </a:ln>
        </p:spPr>
        <p:txBody>
          <a:bodyPr wrap="square" lIns="91425" tIns="91425" rIns="91425" bIns="91425" anchor="ctr" anchorCtr="0">
            <a:noAutofit/>
          </a:bodyPr>
          <a:lstStyle/>
          <a:p>
            <a:pPr lvl="0" rtl="0">
              <a:spcBef>
                <a:spcPts val="0"/>
              </a:spcBef>
              <a:buNone/>
            </a:pPr>
            <a:endParaRPr>
              <a:solidFill>
                <a:srgbClr val="114454"/>
              </a:solidFill>
            </a:endParaRPr>
          </a:p>
        </p:txBody>
      </p:sp>
      <p:sp>
        <p:nvSpPr>
          <p:cNvPr id="125" name="Shape 125"/>
          <p:cNvSpPr/>
          <p:nvPr/>
        </p:nvSpPr>
        <p:spPr>
          <a:xfrm>
            <a:off x="0" y="667500"/>
            <a:ext cx="9144000" cy="975900"/>
          </a:xfrm>
          <a:prstGeom prst="rect">
            <a:avLst/>
          </a:prstGeom>
          <a:solidFill>
            <a:srgbClr val="124057"/>
          </a:solidFill>
          <a:ln>
            <a:noFill/>
          </a:ln>
        </p:spPr>
        <p:txBody>
          <a:bodyPr wrap="square" lIns="91425" tIns="91425" rIns="91425" bIns="91425" anchor="ctr" anchorCtr="0">
            <a:noAutofit/>
          </a:bodyPr>
          <a:lstStyle/>
          <a:p>
            <a:pPr lvl="0">
              <a:spcBef>
                <a:spcPts val="0"/>
              </a:spcBef>
              <a:buNone/>
            </a:pPr>
            <a:endParaRPr/>
          </a:p>
        </p:txBody>
      </p:sp>
      <p:sp>
        <p:nvSpPr>
          <p:cNvPr id="126" name="Shape 126"/>
          <p:cNvSpPr/>
          <p:nvPr/>
        </p:nvSpPr>
        <p:spPr>
          <a:xfrm>
            <a:off x="0" y="5283733"/>
            <a:ext cx="9144000" cy="493500"/>
          </a:xfrm>
          <a:prstGeom prst="rect">
            <a:avLst/>
          </a:prstGeom>
          <a:solidFill>
            <a:srgbClr val="3B8D61"/>
          </a:solidFill>
          <a:ln>
            <a:noFill/>
          </a:ln>
        </p:spPr>
        <p:txBody>
          <a:bodyPr wrap="square" lIns="91425" tIns="91425" rIns="91425" bIns="91425" anchor="ctr" anchorCtr="0">
            <a:noAutofit/>
          </a:bodyPr>
          <a:lstStyle/>
          <a:p>
            <a:pPr lvl="0">
              <a:spcBef>
                <a:spcPts val="0"/>
              </a:spcBef>
              <a:buNone/>
            </a:pPr>
            <a:endParaRPr/>
          </a:p>
        </p:txBody>
      </p:sp>
      <p:sp>
        <p:nvSpPr>
          <p:cNvPr id="127" name="Shape 127"/>
          <p:cNvSpPr/>
          <p:nvPr/>
        </p:nvSpPr>
        <p:spPr>
          <a:xfrm>
            <a:off x="0" y="5777501"/>
            <a:ext cx="9144000" cy="1080300"/>
          </a:xfrm>
          <a:prstGeom prst="rect">
            <a:avLst/>
          </a:prstGeom>
          <a:solidFill>
            <a:srgbClr val="94BF6E"/>
          </a:solidFill>
          <a:ln>
            <a:noFill/>
          </a:ln>
        </p:spPr>
        <p:txBody>
          <a:bodyPr wrap="square" lIns="91425" tIns="91425" rIns="91425" bIns="91425" anchor="ctr" anchorCtr="0">
            <a:noAutofit/>
          </a:bodyPr>
          <a:lstStyle/>
          <a:p>
            <a:pPr lvl="0">
              <a:spcBef>
                <a:spcPts val="0"/>
              </a:spcBef>
              <a:buNone/>
            </a:pPr>
            <a:endParaRPr/>
          </a:p>
        </p:txBody>
      </p:sp>
      <p:sp>
        <p:nvSpPr>
          <p:cNvPr id="128" name="Shape 128"/>
          <p:cNvSpPr txBox="1">
            <a:spLocks noGrp="1"/>
          </p:cNvSpPr>
          <p:nvPr>
            <p:ph type="body" idx="1"/>
          </p:nvPr>
        </p:nvSpPr>
        <p:spPr>
          <a:xfrm>
            <a:off x="1556175" y="3067033"/>
            <a:ext cx="6031800" cy="806700"/>
          </a:xfrm>
          <a:prstGeom prst="rect">
            <a:avLst/>
          </a:prstGeom>
        </p:spPr>
        <p:txBody>
          <a:bodyPr wrap="square" lIns="91425" tIns="91425" rIns="91425" bIns="91425" anchor="ctr" anchorCtr="0"/>
          <a:lstStyle>
            <a:lvl1pPr lvl="0" algn="ctr" rtl="0">
              <a:spcBef>
                <a:spcPts val="0"/>
              </a:spcBef>
              <a:buClr>
                <a:srgbClr val="FFFFFF"/>
              </a:buClr>
              <a:buSzPct val="100000"/>
              <a:defRPr sz="2000">
                <a:solidFill>
                  <a:srgbClr val="FFFFFF"/>
                </a:solidFill>
              </a:defRPr>
            </a:lvl1pPr>
            <a:lvl2pPr lvl="1" algn="ctr" rtl="0">
              <a:spcBef>
                <a:spcPts val="0"/>
              </a:spcBef>
              <a:buClr>
                <a:srgbClr val="FFFFFF"/>
              </a:buClr>
              <a:buSzPct val="100000"/>
              <a:defRPr sz="2000">
                <a:solidFill>
                  <a:srgbClr val="FFFFFF"/>
                </a:solidFill>
              </a:defRPr>
            </a:lvl2pPr>
            <a:lvl3pPr lvl="2" algn="ctr" rtl="0">
              <a:spcBef>
                <a:spcPts val="0"/>
              </a:spcBef>
              <a:buClr>
                <a:srgbClr val="FFFFFF"/>
              </a:buClr>
              <a:buSzPct val="100000"/>
              <a:defRPr sz="2000">
                <a:solidFill>
                  <a:srgbClr val="FFFFFF"/>
                </a:solidFill>
              </a:defRPr>
            </a:lvl3pPr>
            <a:lvl4pPr lvl="3" algn="ctr" rtl="0">
              <a:spcBef>
                <a:spcPts val="0"/>
              </a:spcBef>
              <a:buClr>
                <a:srgbClr val="FFFFFF"/>
              </a:buClr>
              <a:buSzPct val="100000"/>
              <a:defRPr sz="2000">
                <a:solidFill>
                  <a:srgbClr val="FFFFFF"/>
                </a:solidFill>
              </a:defRPr>
            </a:lvl4pPr>
            <a:lvl5pPr lvl="4" algn="ctr" rtl="0">
              <a:spcBef>
                <a:spcPts val="0"/>
              </a:spcBef>
              <a:buClr>
                <a:srgbClr val="FFFFFF"/>
              </a:buClr>
              <a:buSzPct val="100000"/>
              <a:defRPr sz="2000">
                <a:solidFill>
                  <a:srgbClr val="FFFFFF"/>
                </a:solidFill>
              </a:defRPr>
            </a:lvl5pPr>
            <a:lvl6pPr lvl="5" algn="ctr" rtl="0">
              <a:spcBef>
                <a:spcPts val="0"/>
              </a:spcBef>
              <a:buClr>
                <a:srgbClr val="FFFFFF"/>
              </a:buClr>
              <a:buSzPct val="100000"/>
              <a:defRPr sz="2000">
                <a:solidFill>
                  <a:srgbClr val="FFFFFF"/>
                </a:solidFill>
              </a:defRPr>
            </a:lvl6pPr>
            <a:lvl7pPr lvl="6" algn="ctr" rtl="0">
              <a:spcBef>
                <a:spcPts val="0"/>
              </a:spcBef>
              <a:buClr>
                <a:srgbClr val="FFFFFF"/>
              </a:buClr>
              <a:buSzPct val="100000"/>
              <a:defRPr sz="2000">
                <a:solidFill>
                  <a:srgbClr val="FFFFFF"/>
                </a:solidFill>
              </a:defRPr>
            </a:lvl7pPr>
            <a:lvl8pPr lvl="7" algn="ctr" rtl="0">
              <a:spcBef>
                <a:spcPts val="0"/>
              </a:spcBef>
              <a:buClr>
                <a:srgbClr val="FFFFFF"/>
              </a:buClr>
              <a:buSzPct val="100000"/>
              <a:defRPr sz="2000">
                <a:solidFill>
                  <a:srgbClr val="FFFFFF"/>
                </a:solidFill>
              </a:defRPr>
            </a:lvl8pPr>
            <a:lvl9pPr lvl="8" algn="ctr" rtl="0">
              <a:spcBef>
                <a:spcPts val="0"/>
              </a:spcBef>
              <a:buClr>
                <a:srgbClr val="FFFFFF"/>
              </a:buClr>
              <a:buSzPct val="100000"/>
              <a:defRPr sz="2000">
                <a:solidFill>
                  <a:srgbClr val="FFFFFF"/>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129"/>
        <p:cNvGrpSpPr/>
        <p:nvPr/>
      </p:nvGrpSpPr>
      <p:grpSpPr>
        <a:xfrm>
          <a:off x="0" y="0"/>
          <a:ext cx="0" cy="0"/>
          <a:chOff x="0" y="0"/>
          <a:chExt cx="0" cy="0"/>
        </a:xfrm>
      </p:grpSpPr>
      <p:sp>
        <p:nvSpPr>
          <p:cNvPr id="130" name="Shape 130"/>
          <p:cNvSpPr/>
          <p:nvPr/>
        </p:nvSpPr>
        <p:spPr>
          <a:xfrm>
            <a:off x="0" y="0"/>
            <a:ext cx="247200" cy="707700"/>
          </a:xfrm>
          <a:prstGeom prst="rect">
            <a:avLst/>
          </a:prstGeom>
          <a:solidFill>
            <a:srgbClr val="18637B"/>
          </a:solidFill>
          <a:ln>
            <a:noFill/>
          </a:ln>
        </p:spPr>
        <p:txBody>
          <a:bodyPr wrap="square" lIns="91425" tIns="91425" rIns="91425" bIns="91425" anchor="ctr" anchorCtr="0">
            <a:noAutofit/>
          </a:bodyPr>
          <a:lstStyle/>
          <a:p>
            <a:pPr lvl="0" rtl="0">
              <a:spcBef>
                <a:spcPts val="0"/>
              </a:spcBef>
              <a:buNone/>
            </a:pPr>
            <a:endParaRPr>
              <a:solidFill>
                <a:srgbClr val="114454"/>
              </a:solidFill>
            </a:endParaRPr>
          </a:p>
        </p:txBody>
      </p:sp>
      <p:sp>
        <p:nvSpPr>
          <p:cNvPr id="131" name="Shape 131"/>
          <p:cNvSpPr/>
          <p:nvPr/>
        </p:nvSpPr>
        <p:spPr>
          <a:xfrm>
            <a:off x="0" y="667500"/>
            <a:ext cx="4572000" cy="1411500"/>
          </a:xfrm>
          <a:prstGeom prst="rect">
            <a:avLst/>
          </a:prstGeom>
          <a:solidFill>
            <a:srgbClr val="124057"/>
          </a:solidFill>
          <a:ln>
            <a:noFill/>
          </a:ln>
        </p:spPr>
        <p:txBody>
          <a:bodyPr wrap="square" lIns="91425" tIns="91425" rIns="91425" bIns="91425" anchor="ctr" anchorCtr="0">
            <a:noAutofit/>
          </a:bodyPr>
          <a:lstStyle/>
          <a:p>
            <a:pPr lvl="0">
              <a:spcBef>
                <a:spcPts val="0"/>
              </a:spcBef>
              <a:buNone/>
            </a:pPr>
            <a:endParaRPr/>
          </a:p>
        </p:txBody>
      </p:sp>
      <p:sp>
        <p:nvSpPr>
          <p:cNvPr id="132" name="Shape 132"/>
          <p:cNvSpPr/>
          <p:nvPr/>
        </p:nvSpPr>
        <p:spPr>
          <a:xfrm>
            <a:off x="0" y="2071207"/>
            <a:ext cx="247200" cy="2043600"/>
          </a:xfrm>
          <a:prstGeom prst="rect">
            <a:avLst/>
          </a:prstGeom>
          <a:solidFill>
            <a:srgbClr val="165751"/>
          </a:solidFill>
          <a:ln>
            <a:noFill/>
          </a:ln>
        </p:spPr>
        <p:txBody>
          <a:bodyPr wrap="square" lIns="91425" tIns="91425" rIns="91425" bIns="91425" anchor="ctr" anchorCtr="0">
            <a:noAutofit/>
          </a:bodyPr>
          <a:lstStyle/>
          <a:p>
            <a:pPr lvl="0">
              <a:spcBef>
                <a:spcPts val="0"/>
              </a:spcBef>
              <a:buNone/>
            </a:pPr>
            <a:endParaRPr/>
          </a:p>
        </p:txBody>
      </p:sp>
      <p:sp>
        <p:nvSpPr>
          <p:cNvPr id="133" name="Shape 133"/>
          <p:cNvSpPr/>
          <p:nvPr/>
        </p:nvSpPr>
        <p:spPr>
          <a:xfrm>
            <a:off x="0" y="4114800"/>
            <a:ext cx="247200" cy="807300"/>
          </a:xfrm>
          <a:prstGeom prst="rect">
            <a:avLst/>
          </a:prstGeom>
          <a:solidFill>
            <a:srgbClr val="3B8D61"/>
          </a:solidFill>
          <a:ln>
            <a:noFill/>
          </a:ln>
        </p:spPr>
        <p:txBody>
          <a:bodyPr wrap="square" lIns="91425" tIns="91425" rIns="91425" bIns="91425" anchor="ctr" anchorCtr="0">
            <a:noAutofit/>
          </a:bodyPr>
          <a:lstStyle/>
          <a:p>
            <a:pPr lvl="0">
              <a:spcBef>
                <a:spcPts val="0"/>
              </a:spcBef>
              <a:buNone/>
            </a:pPr>
            <a:endParaRPr/>
          </a:p>
        </p:txBody>
      </p:sp>
      <p:sp>
        <p:nvSpPr>
          <p:cNvPr id="134" name="Shape 134"/>
          <p:cNvSpPr/>
          <p:nvPr/>
        </p:nvSpPr>
        <p:spPr>
          <a:xfrm>
            <a:off x="0" y="4922000"/>
            <a:ext cx="247200" cy="1935900"/>
          </a:xfrm>
          <a:prstGeom prst="rect">
            <a:avLst/>
          </a:prstGeom>
          <a:solidFill>
            <a:srgbClr val="94BF6E"/>
          </a:solidFill>
          <a:ln>
            <a:noFill/>
          </a:ln>
        </p:spPr>
        <p:txBody>
          <a:bodyPr wrap="square" lIns="91425" tIns="91425" rIns="91425" bIns="91425" anchor="ctr" anchorCtr="0">
            <a:noAutofit/>
          </a:bodyPr>
          <a:lstStyle/>
          <a:p>
            <a:pPr lvl="0">
              <a:spcBef>
                <a:spcPts val="0"/>
              </a:spcBef>
              <a:buNone/>
            </a:pPr>
            <a:endParaRPr/>
          </a:p>
        </p:txBody>
      </p:sp>
      <p:cxnSp>
        <p:nvCxnSpPr>
          <p:cNvPr id="135" name="Shape 135"/>
          <p:cNvCxnSpPr/>
          <p:nvPr/>
        </p:nvCxnSpPr>
        <p:spPr>
          <a:xfrm>
            <a:off x="1037450" y="1079633"/>
            <a:ext cx="0" cy="627600"/>
          </a:xfrm>
          <a:prstGeom prst="straightConnector1">
            <a:avLst/>
          </a:prstGeom>
          <a:noFill/>
          <a:ln w="9525" cap="flat" cmpd="sng">
            <a:solidFill>
              <a:srgbClr val="18637B"/>
            </a:solidFill>
            <a:prstDash val="solid"/>
            <a:round/>
            <a:headEnd type="none" w="lg" len="lg"/>
            <a:tailEnd type="none" w="lg" len="lg"/>
          </a:ln>
        </p:spPr>
      </p:cxnSp>
      <p:sp>
        <p:nvSpPr>
          <p:cNvPr id="136" name="Shape 136"/>
          <p:cNvSpPr txBox="1">
            <a:spLocks noGrp="1"/>
          </p:cNvSpPr>
          <p:nvPr>
            <p:ph type="title"/>
          </p:nvPr>
        </p:nvSpPr>
        <p:spPr>
          <a:xfrm>
            <a:off x="1146025" y="707633"/>
            <a:ext cx="3208800" cy="1371600"/>
          </a:xfrm>
          <a:prstGeom prst="rect">
            <a:avLst/>
          </a:prstGeom>
        </p:spPr>
        <p:txBody>
          <a:bodyPr wrap="square"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37" name="Shape 137"/>
          <p:cNvSpPr txBox="1">
            <a:spLocks noGrp="1"/>
          </p:cNvSpPr>
          <p:nvPr>
            <p:ph type="body" idx="1"/>
          </p:nvPr>
        </p:nvSpPr>
        <p:spPr>
          <a:xfrm>
            <a:off x="1146025" y="2356367"/>
            <a:ext cx="7540800" cy="4211700"/>
          </a:xfrm>
          <a:prstGeom prst="rect">
            <a:avLst/>
          </a:prstGeom>
        </p:spPr>
        <p:txBody>
          <a:bodyPr wrap="square" lIns="91425" tIns="91425" rIns="91425" bIns="91425" anchor="t" anchorCtr="0"/>
          <a:lstStyle>
            <a:lvl1pPr lvl="0" rtl="0">
              <a:spcBef>
                <a:spcPts val="0"/>
              </a:spcBef>
              <a:buSzPct val="100000"/>
              <a:defRPr sz="2800"/>
            </a:lvl1pPr>
            <a:lvl2pPr lvl="1" rtl="0">
              <a:spcBef>
                <a:spcPts val="0"/>
              </a:spcBef>
              <a:buSzPct val="100000"/>
              <a:defRPr sz="2800"/>
            </a:lvl2pPr>
            <a:lvl3pPr lvl="2" rtl="0">
              <a:spcBef>
                <a:spcPts val="0"/>
              </a:spcBef>
              <a:buSzPct val="100000"/>
              <a:defRPr sz="2800"/>
            </a:lvl3pPr>
            <a:lvl4pPr lvl="3" rtl="0">
              <a:spcBef>
                <a:spcPts val="0"/>
              </a:spcBef>
              <a:buSzPct val="100000"/>
              <a:defRPr sz="2800"/>
            </a:lvl4pPr>
            <a:lvl5pPr lvl="4" rtl="0">
              <a:spcBef>
                <a:spcPts val="0"/>
              </a:spcBef>
              <a:buSzPct val="100000"/>
              <a:defRPr sz="2800"/>
            </a:lvl5pPr>
            <a:lvl6pPr lvl="5" rtl="0">
              <a:spcBef>
                <a:spcPts val="0"/>
              </a:spcBef>
              <a:buSzPct val="100000"/>
              <a:defRPr sz="2800"/>
            </a:lvl6pPr>
            <a:lvl7pPr lvl="6" rtl="0">
              <a:spcBef>
                <a:spcPts val="0"/>
              </a:spcBef>
              <a:buSzPct val="100000"/>
              <a:defRPr sz="2800"/>
            </a:lvl7pPr>
            <a:lvl8pPr lvl="7" rtl="0">
              <a:spcBef>
                <a:spcPts val="0"/>
              </a:spcBef>
              <a:buSzPct val="100000"/>
              <a:defRPr sz="2800"/>
            </a:lvl8pPr>
            <a:lvl9pPr lvl="8" rtl="0">
              <a:spcBef>
                <a:spcPts val="0"/>
              </a:spcBef>
              <a:buSzPct val="100000"/>
              <a:defRPr sz="2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138"/>
        <p:cNvGrpSpPr/>
        <p:nvPr/>
      </p:nvGrpSpPr>
      <p:grpSpPr>
        <a:xfrm>
          <a:off x="0" y="0"/>
          <a:ext cx="0" cy="0"/>
          <a:chOff x="0" y="0"/>
          <a:chExt cx="0" cy="0"/>
        </a:xfrm>
      </p:grpSpPr>
      <p:sp>
        <p:nvSpPr>
          <p:cNvPr id="139" name="Shape 139"/>
          <p:cNvSpPr/>
          <p:nvPr/>
        </p:nvSpPr>
        <p:spPr>
          <a:xfrm>
            <a:off x="0" y="0"/>
            <a:ext cx="247200" cy="707700"/>
          </a:xfrm>
          <a:prstGeom prst="rect">
            <a:avLst/>
          </a:prstGeom>
          <a:solidFill>
            <a:srgbClr val="18637B"/>
          </a:solidFill>
          <a:ln>
            <a:noFill/>
          </a:ln>
        </p:spPr>
        <p:txBody>
          <a:bodyPr wrap="square" lIns="91425" tIns="91425" rIns="91425" bIns="91425" anchor="ctr" anchorCtr="0">
            <a:noAutofit/>
          </a:bodyPr>
          <a:lstStyle/>
          <a:p>
            <a:pPr lvl="0" rtl="0">
              <a:spcBef>
                <a:spcPts val="0"/>
              </a:spcBef>
              <a:buNone/>
            </a:pPr>
            <a:endParaRPr>
              <a:solidFill>
                <a:srgbClr val="114454"/>
              </a:solidFill>
            </a:endParaRPr>
          </a:p>
        </p:txBody>
      </p:sp>
      <p:sp>
        <p:nvSpPr>
          <p:cNvPr id="140" name="Shape 140"/>
          <p:cNvSpPr/>
          <p:nvPr/>
        </p:nvSpPr>
        <p:spPr>
          <a:xfrm>
            <a:off x="0" y="667500"/>
            <a:ext cx="4572000" cy="1411500"/>
          </a:xfrm>
          <a:prstGeom prst="rect">
            <a:avLst/>
          </a:prstGeom>
          <a:solidFill>
            <a:srgbClr val="124057"/>
          </a:solidFill>
          <a:ln>
            <a:noFill/>
          </a:ln>
        </p:spPr>
        <p:txBody>
          <a:bodyPr wrap="square" lIns="91425" tIns="91425" rIns="91425" bIns="91425" anchor="ctr" anchorCtr="0">
            <a:noAutofit/>
          </a:bodyPr>
          <a:lstStyle/>
          <a:p>
            <a:pPr lvl="0">
              <a:spcBef>
                <a:spcPts val="0"/>
              </a:spcBef>
              <a:buNone/>
            </a:pPr>
            <a:endParaRPr/>
          </a:p>
        </p:txBody>
      </p:sp>
      <p:sp>
        <p:nvSpPr>
          <p:cNvPr id="141" name="Shape 141"/>
          <p:cNvSpPr/>
          <p:nvPr/>
        </p:nvSpPr>
        <p:spPr>
          <a:xfrm>
            <a:off x="0" y="2071207"/>
            <a:ext cx="247200" cy="2043600"/>
          </a:xfrm>
          <a:prstGeom prst="rect">
            <a:avLst/>
          </a:prstGeom>
          <a:solidFill>
            <a:srgbClr val="165751"/>
          </a:solidFill>
          <a:ln>
            <a:noFill/>
          </a:ln>
        </p:spPr>
        <p:txBody>
          <a:bodyPr wrap="square" lIns="91425" tIns="91425" rIns="91425" bIns="91425" anchor="ctr" anchorCtr="0">
            <a:noAutofit/>
          </a:bodyPr>
          <a:lstStyle/>
          <a:p>
            <a:pPr lvl="0">
              <a:spcBef>
                <a:spcPts val="0"/>
              </a:spcBef>
              <a:buNone/>
            </a:pPr>
            <a:endParaRPr/>
          </a:p>
        </p:txBody>
      </p:sp>
      <p:sp>
        <p:nvSpPr>
          <p:cNvPr id="142" name="Shape 142"/>
          <p:cNvSpPr/>
          <p:nvPr/>
        </p:nvSpPr>
        <p:spPr>
          <a:xfrm>
            <a:off x="0" y="4114800"/>
            <a:ext cx="247200" cy="807300"/>
          </a:xfrm>
          <a:prstGeom prst="rect">
            <a:avLst/>
          </a:prstGeom>
          <a:solidFill>
            <a:srgbClr val="3B8D61"/>
          </a:solidFill>
          <a:ln>
            <a:noFill/>
          </a:ln>
        </p:spPr>
        <p:txBody>
          <a:bodyPr wrap="square" lIns="91425" tIns="91425" rIns="91425" bIns="91425" anchor="ctr" anchorCtr="0">
            <a:noAutofit/>
          </a:bodyPr>
          <a:lstStyle/>
          <a:p>
            <a:pPr lvl="0">
              <a:spcBef>
                <a:spcPts val="0"/>
              </a:spcBef>
              <a:buNone/>
            </a:pPr>
            <a:endParaRPr/>
          </a:p>
        </p:txBody>
      </p:sp>
      <p:sp>
        <p:nvSpPr>
          <p:cNvPr id="143" name="Shape 143"/>
          <p:cNvSpPr/>
          <p:nvPr/>
        </p:nvSpPr>
        <p:spPr>
          <a:xfrm>
            <a:off x="0" y="4922000"/>
            <a:ext cx="247200" cy="1935900"/>
          </a:xfrm>
          <a:prstGeom prst="rect">
            <a:avLst/>
          </a:prstGeom>
          <a:solidFill>
            <a:srgbClr val="94BF6E"/>
          </a:solidFill>
          <a:ln>
            <a:noFill/>
          </a:ln>
        </p:spPr>
        <p:txBody>
          <a:bodyPr wrap="square" lIns="91425" tIns="91425" rIns="91425" bIns="91425" anchor="ctr" anchorCtr="0">
            <a:noAutofit/>
          </a:bodyPr>
          <a:lstStyle/>
          <a:p>
            <a:pPr lvl="0">
              <a:spcBef>
                <a:spcPts val="0"/>
              </a:spcBef>
              <a:buNone/>
            </a:pPr>
            <a:endParaRPr/>
          </a:p>
        </p:txBody>
      </p:sp>
      <p:cxnSp>
        <p:nvCxnSpPr>
          <p:cNvPr id="144" name="Shape 144"/>
          <p:cNvCxnSpPr/>
          <p:nvPr/>
        </p:nvCxnSpPr>
        <p:spPr>
          <a:xfrm>
            <a:off x="1037450" y="1079633"/>
            <a:ext cx="0" cy="627600"/>
          </a:xfrm>
          <a:prstGeom prst="straightConnector1">
            <a:avLst/>
          </a:prstGeom>
          <a:noFill/>
          <a:ln w="9525" cap="flat" cmpd="sng">
            <a:solidFill>
              <a:srgbClr val="18637B"/>
            </a:solidFill>
            <a:prstDash val="solid"/>
            <a:round/>
            <a:headEnd type="none" w="lg" len="lg"/>
            <a:tailEnd type="none" w="lg" len="lg"/>
          </a:ln>
        </p:spPr>
      </p:cxnSp>
      <p:sp>
        <p:nvSpPr>
          <p:cNvPr id="145" name="Shape 145"/>
          <p:cNvSpPr txBox="1">
            <a:spLocks noGrp="1"/>
          </p:cNvSpPr>
          <p:nvPr>
            <p:ph type="title"/>
          </p:nvPr>
        </p:nvSpPr>
        <p:spPr>
          <a:xfrm>
            <a:off x="1146025" y="707633"/>
            <a:ext cx="3208800" cy="1371600"/>
          </a:xfrm>
          <a:prstGeom prst="rect">
            <a:avLst/>
          </a:prstGeom>
        </p:spPr>
        <p:txBody>
          <a:bodyPr wrap="square"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46" name="Shape 146"/>
          <p:cNvSpPr txBox="1">
            <a:spLocks noGrp="1"/>
          </p:cNvSpPr>
          <p:nvPr>
            <p:ph type="body" idx="1"/>
          </p:nvPr>
        </p:nvSpPr>
        <p:spPr>
          <a:xfrm>
            <a:off x="1146025" y="2356367"/>
            <a:ext cx="3660300" cy="4211700"/>
          </a:xfrm>
          <a:prstGeom prst="rect">
            <a:avLst/>
          </a:prstGeom>
        </p:spPr>
        <p:txBody>
          <a:bodyPr wrap="square" lIns="91425" tIns="91425" rIns="91425" bIns="91425" anchor="t" anchorCtr="0"/>
          <a:lstStyle>
            <a:lvl1pPr lvl="0" rtl="0">
              <a:spcBef>
                <a:spcPts val="0"/>
              </a:spcBef>
              <a:buSzPct val="100000"/>
              <a:defRPr sz="2000"/>
            </a:lvl1pPr>
            <a:lvl2pPr lvl="1" rtl="0">
              <a:spcBef>
                <a:spcPts val="0"/>
              </a:spcBef>
              <a:buSzPct val="100000"/>
              <a:defRPr sz="2000"/>
            </a:lvl2pPr>
            <a:lvl3pPr lvl="2" rtl="0">
              <a:spcBef>
                <a:spcPts val="0"/>
              </a:spcBef>
              <a:buSzPct val="100000"/>
              <a:defRPr sz="2000"/>
            </a:lvl3pPr>
            <a:lvl4pPr lvl="3" rtl="0">
              <a:spcBef>
                <a:spcPts val="0"/>
              </a:spcBef>
              <a:buSzPct val="100000"/>
              <a:defRPr sz="2000"/>
            </a:lvl4pPr>
            <a:lvl5pPr lvl="4" rtl="0">
              <a:spcBef>
                <a:spcPts val="0"/>
              </a:spcBef>
              <a:buSzPct val="100000"/>
              <a:defRPr sz="2000"/>
            </a:lvl5pPr>
            <a:lvl6pPr lvl="5" rtl="0">
              <a:spcBef>
                <a:spcPts val="0"/>
              </a:spcBef>
              <a:buSzPct val="100000"/>
              <a:defRPr sz="2000"/>
            </a:lvl6pPr>
            <a:lvl7pPr lvl="6" rtl="0">
              <a:spcBef>
                <a:spcPts val="0"/>
              </a:spcBef>
              <a:buSzPct val="100000"/>
              <a:defRPr sz="2000"/>
            </a:lvl7pPr>
            <a:lvl8pPr lvl="7" rtl="0">
              <a:spcBef>
                <a:spcPts val="0"/>
              </a:spcBef>
              <a:buSzPct val="100000"/>
              <a:defRPr sz="2000"/>
            </a:lvl8pPr>
            <a:lvl9pPr lvl="8" rtl="0">
              <a:spcBef>
                <a:spcPts val="0"/>
              </a:spcBef>
              <a:buSzPct val="100000"/>
              <a:defRPr sz="2000"/>
            </a:lvl9pPr>
          </a:lstStyle>
          <a:p>
            <a:endParaRPr/>
          </a:p>
        </p:txBody>
      </p:sp>
      <p:sp>
        <p:nvSpPr>
          <p:cNvPr id="147" name="Shape 147"/>
          <p:cNvSpPr txBox="1">
            <a:spLocks noGrp="1"/>
          </p:cNvSpPr>
          <p:nvPr>
            <p:ph type="body" idx="2"/>
          </p:nvPr>
        </p:nvSpPr>
        <p:spPr>
          <a:xfrm>
            <a:off x="5026623" y="2356367"/>
            <a:ext cx="3660300" cy="4211700"/>
          </a:xfrm>
          <a:prstGeom prst="rect">
            <a:avLst/>
          </a:prstGeom>
        </p:spPr>
        <p:txBody>
          <a:bodyPr wrap="square" lIns="91425" tIns="91425" rIns="91425" bIns="91425" anchor="t" anchorCtr="0"/>
          <a:lstStyle>
            <a:lvl1pPr lvl="0" rtl="0">
              <a:spcBef>
                <a:spcPts val="0"/>
              </a:spcBef>
              <a:buSzPct val="100000"/>
              <a:defRPr sz="2000"/>
            </a:lvl1pPr>
            <a:lvl2pPr lvl="1" rtl="0">
              <a:spcBef>
                <a:spcPts val="0"/>
              </a:spcBef>
              <a:buSzPct val="100000"/>
              <a:defRPr sz="2000"/>
            </a:lvl2pPr>
            <a:lvl3pPr lvl="2" rtl="0">
              <a:spcBef>
                <a:spcPts val="0"/>
              </a:spcBef>
              <a:buSzPct val="100000"/>
              <a:defRPr sz="2000"/>
            </a:lvl3pPr>
            <a:lvl4pPr lvl="3" rtl="0">
              <a:spcBef>
                <a:spcPts val="0"/>
              </a:spcBef>
              <a:buSzPct val="100000"/>
              <a:defRPr sz="2000"/>
            </a:lvl4pPr>
            <a:lvl5pPr lvl="4" rtl="0">
              <a:spcBef>
                <a:spcPts val="0"/>
              </a:spcBef>
              <a:buSzPct val="100000"/>
              <a:defRPr sz="2000"/>
            </a:lvl5pPr>
            <a:lvl6pPr lvl="5" rtl="0">
              <a:spcBef>
                <a:spcPts val="0"/>
              </a:spcBef>
              <a:buSzPct val="100000"/>
              <a:defRPr sz="2000"/>
            </a:lvl6pPr>
            <a:lvl7pPr lvl="6" rtl="0">
              <a:spcBef>
                <a:spcPts val="0"/>
              </a:spcBef>
              <a:buSzPct val="100000"/>
              <a:defRPr sz="2000"/>
            </a:lvl7pPr>
            <a:lvl8pPr lvl="7" rtl="0">
              <a:spcBef>
                <a:spcPts val="0"/>
              </a:spcBef>
              <a:buSzPct val="100000"/>
              <a:defRPr sz="2000"/>
            </a:lvl8pPr>
            <a:lvl9pPr lvl="8" rtl="0">
              <a:spcBef>
                <a:spcPts val="0"/>
              </a:spcBef>
              <a:buSzPct val="100000"/>
              <a:defRPr sz="20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148"/>
        <p:cNvGrpSpPr/>
        <p:nvPr/>
      </p:nvGrpSpPr>
      <p:grpSpPr>
        <a:xfrm>
          <a:off x="0" y="0"/>
          <a:ext cx="0" cy="0"/>
          <a:chOff x="0" y="0"/>
          <a:chExt cx="0" cy="0"/>
        </a:xfrm>
      </p:grpSpPr>
      <p:sp>
        <p:nvSpPr>
          <p:cNvPr id="149" name="Shape 149"/>
          <p:cNvSpPr/>
          <p:nvPr/>
        </p:nvSpPr>
        <p:spPr>
          <a:xfrm>
            <a:off x="0" y="0"/>
            <a:ext cx="247200" cy="707700"/>
          </a:xfrm>
          <a:prstGeom prst="rect">
            <a:avLst/>
          </a:prstGeom>
          <a:solidFill>
            <a:srgbClr val="18637B"/>
          </a:solidFill>
          <a:ln>
            <a:noFill/>
          </a:ln>
        </p:spPr>
        <p:txBody>
          <a:bodyPr wrap="square" lIns="91425" tIns="91425" rIns="91425" bIns="91425" anchor="ctr" anchorCtr="0">
            <a:noAutofit/>
          </a:bodyPr>
          <a:lstStyle/>
          <a:p>
            <a:pPr lvl="0" rtl="0">
              <a:spcBef>
                <a:spcPts val="0"/>
              </a:spcBef>
              <a:buNone/>
            </a:pPr>
            <a:endParaRPr>
              <a:solidFill>
                <a:srgbClr val="114454"/>
              </a:solidFill>
            </a:endParaRPr>
          </a:p>
        </p:txBody>
      </p:sp>
      <p:sp>
        <p:nvSpPr>
          <p:cNvPr id="150" name="Shape 150"/>
          <p:cNvSpPr/>
          <p:nvPr/>
        </p:nvSpPr>
        <p:spPr>
          <a:xfrm>
            <a:off x="0" y="667500"/>
            <a:ext cx="4572000" cy="1411500"/>
          </a:xfrm>
          <a:prstGeom prst="rect">
            <a:avLst/>
          </a:prstGeom>
          <a:solidFill>
            <a:srgbClr val="124057"/>
          </a:solidFill>
          <a:ln>
            <a:noFill/>
          </a:ln>
        </p:spPr>
        <p:txBody>
          <a:bodyPr wrap="square" lIns="91425" tIns="91425" rIns="91425" bIns="91425" anchor="ctr" anchorCtr="0">
            <a:noAutofit/>
          </a:bodyPr>
          <a:lstStyle/>
          <a:p>
            <a:pPr lvl="0">
              <a:spcBef>
                <a:spcPts val="0"/>
              </a:spcBef>
              <a:buNone/>
            </a:pPr>
            <a:endParaRPr/>
          </a:p>
        </p:txBody>
      </p:sp>
      <p:sp>
        <p:nvSpPr>
          <p:cNvPr id="151" name="Shape 151"/>
          <p:cNvSpPr/>
          <p:nvPr/>
        </p:nvSpPr>
        <p:spPr>
          <a:xfrm>
            <a:off x="0" y="2071207"/>
            <a:ext cx="247200" cy="2043600"/>
          </a:xfrm>
          <a:prstGeom prst="rect">
            <a:avLst/>
          </a:prstGeom>
          <a:solidFill>
            <a:srgbClr val="165751"/>
          </a:solidFill>
          <a:ln>
            <a:noFill/>
          </a:ln>
        </p:spPr>
        <p:txBody>
          <a:bodyPr wrap="square" lIns="91425" tIns="91425" rIns="91425" bIns="91425" anchor="ctr" anchorCtr="0">
            <a:noAutofit/>
          </a:bodyPr>
          <a:lstStyle/>
          <a:p>
            <a:pPr lvl="0">
              <a:spcBef>
                <a:spcPts val="0"/>
              </a:spcBef>
              <a:buNone/>
            </a:pPr>
            <a:endParaRPr/>
          </a:p>
        </p:txBody>
      </p:sp>
      <p:sp>
        <p:nvSpPr>
          <p:cNvPr id="152" name="Shape 152"/>
          <p:cNvSpPr/>
          <p:nvPr/>
        </p:nvSpPr>
        <p:spPr>
          <a:xfrm>
            <a:off x="0" y="4114800"/>
            <a:ext cx="247200" cy="807300"/>
          </a:xfrm>
          <a:prstGeom prst="rect">
            <a:avLst/>
          </a:prstGeom>
          <a:solidFill>
            <a:srgbClr val="3B8D61"/>
          </a:solidFill>
          <a:ln>
            <a:noFill/>
          </a:ln>
        </p:spPr>
        <p:txBody>
          <a:bodyPr wrap="square" lIns="91425" tIns="91425" rIns="91425" bIns="91425" anchor="ctr" anchorCtr="0">
            <a:noAutofit/>
          </a:bodyPr>
          <a:lstStyle/>
          <a:p>
            <a:pPr lvl="0">
              <a:spcBef>
                <a:spcPts val="0"/>
              </a:spcBef>
              <a:buNone/>
            </a:pPr>
            <a:endParaRPr/>
          </a:p>
        </p:txBody>
      </p:sp>
      <p:sp>
        <p:nvSpPr>
          <p:cNvPr id="153" name="Shape 153"/>
          <p:cNvSpPr/>
          <p:nvPr/>
        </p:nvSpPr>
        <p:spPr>
          <a:xfrm>
            <a:off x="0" y="4922000"/>
            <a:ext cx="247200" cy="1935900"/>
          </a:xfrm>
          <a:prstGeom prst="rect">
            <a:avLst/>
          </a:prstGeom>
          <a:solidFill>
            <a:srgbClr val="94BF6E"/>
          </a:solidFill>
          <a:ln>
            <a:noFill/>
          </a:ln>
        </p:spPr>
        <p:txBody>
          <a:bodyPr wrap="square" lIns="91425" tIns="91425" rIns="91425" bIns="91425" anchor="ctr" anchorCtr="0">
            <a:noAutofit/>
          </a:bodyPr>
          <a:lstStyle/>
          <a:p>
            <a:pPr lvl="0">
              <a:spcBef>
                <a:spcPts val="0"/>
              </a:spcBef>
              <a:buNone/>
            </a:pPr>
            <a:endParaRPr/>
          </a:p>
        </p:txBody>
      </p:sp>
      <p:cxnSp>
        <p:nvCxnSpPr>
          <p:cNvPr id="154" name="Shape 154"/>
          <p:cNvCxnSpPr/>
          <p:nvPr/>
        </p:nvCxnSpPr>
        <p:spPr>
          <a:xfrm>
            <a:off x="1037450" y="1079633"/>
            <a:ext cx="0" cy="627600"/>
          </a:xfrm>
          <a:prstGeom prst="straightConnector1">
            <a:avLst/>
          </a:prstGeom>
          <a:noFill/>
          <a:ln w="9525" cap="flat" cmpd="sng">
            <a:solidFill>
              <a:srgbClr val="18637B"/>
            </a:solidFill>
            <a:prstDash val="solid"/>
            <a:round/>
            <a:headEnd type="none" w="lg" len="lg"/>
            <a:tailEnd type="none" w="lg" len="lg"/>
          </a:ln>
        </p:spPr>
      </p:cxnSp>
      <p:sp>
        <p:nvSpPr>
          <p:cNvPr id="155" name="Shape 155"/>
          <p:cNvSpPr txBox="1">
            <a:spLocks noGrp="1"/>
          </p:cNvSpPr>
          <p:nvPr>
            <p:ph type="title"/>
          </p:nvPr>
        </p:nvSpPr>
        <p:spPr>
          <a:xfrm>
            <a:off x="1146025" y="707633"/>
            <a:ext cx="3208800" cy="1371600"/>
          </a:xfrm>
          <a:prstGeom prst="rect">
            <a:avLst/>
          </a:prstGeom>
        </p:spPr>
        <p:txBody>
          <a:bodyPr wrap="square"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56" name="Shape 156"/>
          <p:cNvSpPr txBox="1">
            <a:spLocks noGrp="1"/>
          </p:cNvSpPr>
          <p:nvPr>
            <p:ph type="body" idx="1"/>
          </p:nvPr>
        </p:nvSpPr>
        <p:spPr>
          <a:xfrm>
            <a:off x="1146025" y="2364400"/>
            <a:ext cx="2409900" cy="4203600"/>
          </a:xfrm>
          <a:prstGeom prst="rect">
            <a:avLst/>
          </a:prstGeom>
        </p:spPr>
        <p:txBody>
          <a:bodyPr wrap="square"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57" name="Shape 157"/>
          <p:cNvSpPr txBox="1">
            <a:spLocks noGrp="1"/>
          </p:cNvSpPr>
          <p:nvPr>
            <p:ph type="body" idx="2"/>
          </p:nvPr>
        </p:nvSpPr>
        <p:spPr>
          <a:xfrm>
            <a:off x="3679388" y="2364400"/>
            <a:ext cx="2409900" cy="4203600"/>
          </a:xfrm>
          <a:prstGeom prst="rect">
            <a:avLst/>
          </a:prstGeom>
        </p:spPr>
        <p:txBody>
          <a:bodyPr wrap="square"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58" name="Shape 158"/>
          <p:cNvSpPr txBox="1">
            <a:spLocks noGrp="1"/>
          </p:cNvSpPr>
          <p:nvPr>
            <p:ph type="body" idx="3"/>
          </p:nvPr>
        </p:nvSpPr>
        <p:spPr>
          <a:xfrm>
            <a:off x="6212750" y="2364400"/>
            <a:ext cx="2409900" cy="4203600"/>
          </a:xfrm>
          <a:prstGeom prst="rect">
            <a:avLst/>
          </a:prstGeom>
        </p:spPr>
        <p:txBody>
          <a:bodyPr wrap="square"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59"/>
        <p:cNvGrpSpPr/>
        <p:nvPr/>
      </p:nvGrpSpPr>
      <p:grpSpPr>
        <a:xfrm>
          <a:off x="0" y="0"/>
          <a:ext cx="0" cy="0"/>
          <a:chOff x="0" y="0"/>
          <a:chExt cx="0" cy="0"/>
        </a:xfrm>
      </p:grpSpPr>
      <p:sp>
        <p:nvSpPr>
          <p:cNvPr id="160" name="Shape 160"/>
          <p:cNvSpPr/>
          <p:nvPr/>
        </p:nvSpPr>
        <p:spPr>
          <a:xfrm>
            <a:off x="0" y="0"/>
            <a:ext cx="247200" cy="707700"/>
          </a:xfrm>
          <a:prstGeom prst="rect">
            <a:avLst/>
          </a:prstGeom>
          <a:solidFill>
            <a:srgbClr val="18637B"/>
          </a:solidFill>
          <a:ln>
            <a:noFill/>
          </a:ln>
        </p:spPr>
        <p:txBody>
          <a:bodyPr wrap="square" lIns="91425" tIns="91425" rIns="91425" bIns="91425" anchor="ctr" anchorCtr="0">
            <a:noAutofit/>
          </a:bodyPr>
          <a:lstStyle/>
          <a:p>
            <a:pPr lvl="0" rtl="0">
              <a:spcBef>
                <a:spcPts val="0"/>
              </a:spcBef>
              <a:buNone/>
            </a:pPr>
            <a:endParaRPr>
              <a:solidFill>
                <a:srgbClr val="114454"/>
              </a:solidFill>
            </a:endParaRPr>
          </a:p>
        </p:txBody>
      </p:sp>
      <p:sp>
        <p:nvSpPr>
          <p:cNvPr id="161" name="Shape 161"/>
          <p:cNvSpPr/>
          <p:nvPr/>
        </p:nvSpPr>
        <p:spPr>
          <a:xfrm>
            <a:off x="0" y="667500"/>
            <a:ext cx="4572000" cy="1411500"/>
          </a:xfrm>
          <a:prstGeom prst="rect">
            <a:avLst/>
          </a:prstGeom>
          <a:solidFill>
            <a:srgbClr val="124057"/>
          </a:solidFill>
          <a:ln>
            <a:noFill/>
          </a:ln>
        </p:spPr>
        <p:txBody>
          <a:bodyPr wrap="square" lIns="91425" tIns="91425" rIns="91425" bIns="91425" anchor="ctr" anchorCtr="0">
            <a:noAutofit/>
          </a:bodyPr>
          <a:lstStyle/>
          <a:p>
            <a:pPr lvl="0">
              <a:spcBef>
                <a:spcPts val="0"/>
              </a:spcBef>
              <a:buNone/>
            </a:pPr>
            <a:endParaRPr/>
          </a:p>
        </p:txBody>
      </p:sp>
      <p:sp>
        <p:nvSpPr>
          <p:cNvPr id="162" name="Shape 162"/>
          <p:cNvSpPr/>
          <p:nvPr/>
        </p:nvSpPr>
        <p:spPr>
          <a:xfrm>
            <a:off x="0" y="2071207"/>
            <a:ext cx="247200" cy="2043600"/>
          </a:xfrm>
          <a:prstGeom prst="rect">
            <a:avLst/>
          </a:prstGeom>
          <a:solidFill>
            <a:srgbClr val="165751"/>
          </a:solidFill>
          <a:ln>
            <a:noFill/>
          </a:ln>
        </p:spPr>
        <p:txBody>
          <a:bodyPr wrap="square" lIns="91425" tIns="91425" rIns="91425" bIns="91425" anchor="ctr" anchorCtr="0">
            <a:noAutofit/>
          </a:bodyPr>
          <a:lstStyle/>
          <a:p>
            <a:pPr lvl="0">
              <a:spcBef>
                <a:spcPts val="0"/>
              </a:spcBef>
              <a:buNone/>
            </a:pPr>
            <a:endParaRPr/>
          </a:p>
        </p:txBody>
      </p:sp>
      <p:sp>
        <p:nvSpPr>
          <p:cNvPr id="163" name="Shape 163"/>
          <p:cNvSpPr/>
          <p:nvPr/>
        </p:nvSpPr>
        <p:spPr>
          <a:xfrm>
            <a:off x="0" y="4114800"/>
            <a:ext cx="247200" cy="807300"/>
          </a:xfrm>
          <a:prstGeom prst="rect">
            <a:avLst/>
          </a:prstGeom>
          <a:solidFill>
            <a:srgbClr val="3B8D61"/>
          </a:solidFill>
          <a:ln>
            <a:noFill/>
          </a:ln>
        </p:spPr>
        <p:txBody>
          <a:bodyPr wrap="square" lIns="91425" tIns="91425" rIns="91425" bIns="91425" anchor="ctr" anchorCtr="0">
            <a:noAutofit/>
          </a:bodyPr>
          <a:lstStyle/>
          <a:p>
            <a:pPr lvl="0">
              <a:spcBef>
                <a:spcPts val="0"/>
              </a:spcBef>
              <a:buNone/>
            </a:pPr>
            <a:endParaRPr/>
          </a:p>
        </p:txBody>
      </p:sp>
      <p:sp>
        <p:nvSpPr>
          <p:cNvPr id="164" name="Shape 164"/>
          <p:cNvSpPr/>
          <p:nvPr/>
        </p:nvSpPr>
        <p:spPr>
          <a:xfrm>
            <a:off x="0" y="4922000"/>
            <a:ext cx="247200" cy="1935900"/>
          </a:xfrm>
          <a:prstGeom prst="rect">
            <a:avLst/>
          </a:prstGeom>
          <a:solidFill>
            <a:srgbClr val="94BF6E"/>
          </a:solidFill>
          <a:ln>
            <a:noFill/>
          </a:ln>
        </p:spPr>
        <p:txBody>
          <a:bodyPr wrap="square" lIns="91425" tIns="91425" rIns="91425" bIns="91425" anchor="ctr" anchorCtr="0">
            <a:noAutofit/>
          </a:bodyPr>
          <a:lstStyle/>
          <a:p>
            <a:pPr lvl="0">
              <a:spcBef>
                <a:spcPts val="0"/>
              </a:spcBef>
              <a:buNone/>
            </a:pPr>
            <a:endParaRPr/>
          </a:p>
        </p:txBody>
      </p:sp>
      <p:cxnSp>
        <p:nvCxnSpPr>
          <p:cNvPr id="165" name="Shape 165"/>
          <p:cNvCxnSpPr/>
          <p:nvPr/>
        </p:nvCxnSpPr>
        <p:spPr>
          <a:xfrm>
            <a:off x="1037450" y="1079633"/>
            <a:ext cx="0" cy="627600"/>
          </a:xfrm>
          <a:prstGeom prst="straightConnector1">
            <a:avLst/>
          </a:prstGeom>
          <a:noFill/>
          <a:ln w="9525" cap="flat" cmpd="sng">
            <a:solidFill>
              <a:srgbClr val="18637B"/>
            </a:solidFill>
            <a:prstDash val="solid"/>
            <a:round/>
            <a:headEnd type="none" w="lg" len="lg"/>
            <a:tailEnd type="none" w="lg" len="lg"/>
          </a:ln>
        </p:spPr>
      </p:cxnSp>
      <p:sp>
        <p:nvSpPr>
          <p:cNvPr id="166" name="Shape 166"/>
          <p:cNvSpPr txBox="1">
            <a:spLocks noGrp="1"/>
          </p:cNvSpPr>
          <p:nvPr>
            <p:ph type="title"/>
          </p:nvPr>
        </p:nvSpPr>
        <p:spPr>
          <a:xfrm>
            <a:off x="1146025" y="707633"/>
            <a:ext cx="3208800" cy="1371600"/>
          </a:xfrm>
          <a:prstGeom prst="rect">
            <a:avLst/>
          </a:prstGeom>
        </p:spPr>
        <p:txBody>
          <a:bodyPr wrap="square"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aption">
    <p:spTree>
      <p:nvGrpSpPr>
        <p:cNvPr id="1" name="Shape 167"/>
        <p:cNvGrpSpPr/>
        <p:nvPr/>
      </p:nvGrpSpPr>
      <p:grpSpPr>
        <a:xfrm>
          <a:off x="0" y="0"/>
          <a:ext cx="0" cy="0"/>
          <a:chOff x="0" y="0"/>
          <a:chExt cx="0" cy="0"/>
        </a:xfrm>
      </p:grpSpPr>
      <p:sp>
        <p:nvSpPr>
          <p:cNvPr id="168" name="Shape 168"/>
          <p:cNvSpPr txBox="1">
            <a:spLocks noGrp="1"/>
          </p:cNvSpPr>
          <p:nvPr>
            <p:ph type="body" idx="1"/>
          </p:nvPr>
        </p:nvSpPr>
        <p:spPr>
          <a:xfrm>
            <a:off x="457200" y="5875079"/>
            <a:ext cx="8229600" cy="692700"/>
          </a:xfrm>
          <a:prstGeom prst="rect">
            <a:avLst/>
          </a:prstGeom>
        </p:spPr>
        <p:txBody>
          <a:bodyPr wrap="square" lIns="91425" tIns="91425" rIns="91425" bIns="91425" anchor="t" anchorCtr="0"/>
          <a:lstStyle>
            <a:lvl1pPr lvl="0" algn="ctr" rtl="0">
              <a:spcBef>
                <a:spcPts val="360"/>
              </a:spcBef>
              <a:buSzPct val="100000"/>
              <a:buNone/>
              <a:defRPr sz="1800"/>
            </a:lvl1pPr>
          </a:lstStyle>
          <a:p>
            <a:endParaRPr/>
          </a:p>
        </p:txBody>
      </p:sp>
      <p:sp>
        <p:nvSpPr>
          <p:cNvPr id="169" name="Shape 169"/>
          <p:cNvSpPr/>
          <p:nvPr/>
        </p:nvSpPr>
        <p:spPr>
          <a:xfrm>
            <a:off x="0" y="0"/>
            <a:ext cx="247200" cy="707700"/>
          </a:xfrm>
          <a:prstGeom prst="rect">
            <a:avLst/>
          </a:prstGeom>
          <a:solidFill>
            <a:srgbClr val="18637B"/>
          </a:solidFill>
          <a:ln>
            <a:noFill/>
          </a:ln>
        </p:spPr>
        <p:txBody>
          <a:bodyPr wrap="square" lIns="91425" tIns="91425" rIns="91425" bIns="91425" anchor="ctr" anchorCtr="0">
            <a:noAutofit/>
          </a:bodyPr>
          <a:lstStyle/>
          <a:p>
            <a:pPr lvl="0" rtl="0">
              <a:spcBef>
                <a:spcPts val="0"/>
              </a:spcBef>
              <a:buNone/>
            </a:pPr>
            <a:endParaRPr>
              <a:solidFill>
                <a:srgbClr val="114454"/>
              </a:solidFill>
            </a:endParaRPr>
          </a:p>
        </p:txBody>
      </p:sp>
      <p:sp>
        <p:nvSpPr>
          <p:cNvPr id="170" name="Shape 170"/>
          <p:cNvSpPr/>
          <p:nvPr/>
        </p:nvSpPr>
        <p:spPr>
          <a:xfrm>
            <a:off x="0" y="667500"/>
            <a:ext cx="247200" cy="1411500"/>
          </a:xfrm>
          <a:prstGeom prst="rect">
            <a:avLst/>
          </a:prstGeom>
          <a:solidFill>
            <a:srgbClr val="124057"/>
          </a:solidFill>
          <a:ln>
            <a:noFill/>
          </a:ln>
        </p:spPr>
        <p:txBody>
          <a:bodyPr wrap="square" lIns="91425" tIns="91425" rIns="91425" bIns="91425" anchor="ctr" anchorCtr="0">
            <a:noAutofit/>
          </a:bodyPr>
          <a:lstStyle/>
          <a:p>
            <a:pPr lvl="0">
              <a:spcBef>
                <a:spcPts val="0"/>
              </a:spcBef>
              <a:buNone/>
            </a:pPr>
            <a:endParaRPr/>
          </a:p>
        </p:txBody>
      </p:sp>
      <p:sp>
        <p:nvSpPr>
          <p:cNvPr id="171" name="Shape 171"/>
          <p:cNvSpPr/>
          <p:nvPr/>
        </p:nvSpPr>
        <p:spPr>
          <a:xfrm>
            <a:off x="0" y="2071207"/>
            <a:ext cx="247200" cy="2043600"/>
          </a:xfrm>
          <a:prstGeom prst="rect">
            <a:avLst/>
          </a:prstGeom>
          <a:solidFill>
            <a:srgbClr val="165751"/>
          </a:solidFill>
          <a:ln>
            <a:noFill/>
          </a:ln>
        </p:spPr>
        <p:txBody>
          <a:bodyPr wrap="square" lIns="91425" tIns="91425" rIns="91425" bIns="91425" anchor="ctr" anchorCtr="0">
            <a:noAutofit/>
          </a:bodyPr>
          <a:lstStyle/>
          <a:p>
            <a:pPr lvl="0">
              <a:spcBef>
                <a:spcPts val="0"/>
              </a:spcBef>
              <a:buNone/>
            </a:pPr>
            <a:endParaRPr/>
          </a:p>
        </p:txBody>
      </p:sp>
      <p:sp>
        <p:nvSpPr>
          <p:cNvPr id="172" name="Shape 172"/>
          <p:cNvSpPr/>
          <p:nvPr/>
        </p:nvSpPr>
        <p:spPr>
          <a:xfrm>
            <a:off x="0" y="4114800"/>
            <a:ext cx="247200" cy="807300"/>
          </a:xfrm>
          <a:prstGeom prst="rect">
            <a:avLst/>
          </a:prstGeom>
          <a:solidFill>
            <a:srgbClr val="3B8D61"/>
          </a:solidFill>
          <a:ln>
            <a:noFill/>
          </a:ln>
        </p:spPr>
        <p:txBody>
          <a:bodyPr wrap="square" lIns="91425" tIns="91425" rIns="91425" bIns="91425" anchor="ctr" anchorCtr="0">
            <a:noAutofit/>
          </a:bodyPr>
          <a:lstStyle/>
          <a:p>
            <a:pPr lvl="0">
              <a:spcBef>
                <a:spcPts val="0"/>
              </a:spcBef>
              <a:buNone/>
            </a:pPr>
            <a:endParaRPr/>
          </a:p>
        </p:txBody>
      </p:sp>
      <p:sp>
        <p:nvSpPr>
          <p:cNvPr id="173" name="Shape 173"/>
          <p:cNvSpPr/>
          <p:nvPr/>
        </p:nvSpPr>
        <p:spPr>
          <a:xfrm>
            <a:off x="0" y="4922000"/>
            <a:ext cx="247200" cy="1935900"/>
          </a:xfrm>
          <a:prstGeom prst="rect">
            <a:avLst/>
          </a:prstGeom>
          <a:solidFill>
            <a:srgbClr val="94BF6E"/>
          </a:solidFill>
          <a:ln>
            <a:noFill/>
          </a:ln>
        </p:spPr>
        <p:txBody>
          <a:bodyPr wrap="square" lIns="91425" tIns="91425" rIns="91425" bIns="91425" anchor="ctr" anchorCtr="0">
            <a:noAutofit/>
          </a:bodyPr>
          <a:lstStyle/>
          <a:p>
            <a:pPr lvl="0">
              <a:spcBef>
                <a:spcPts val="0"/>
              </a:spcBef>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74"/>
        <p:cNvGrpSpPr/>
        <p:nvPr/>
      </p:nvGrpSpPr>
      <p:grpSpPr>
        <a:xfrm>
          <a:off x="0" y="0"/>
          <a:ext cx="0" cy="0"/>
          <a:chOff x="0" y="0"/>
          <a:chExt cx="0" cy="0"/>
        </a:xfrm>
      </p:grpSpPr>
      <p:sp>
        <p:nvSpPr>
          <p:cNvPr id="175" name="Shape 175"/>
          <p:cNvSpPr/>
          <p:nvPr/>
        </p:nvSpPr>
        <p:spPr>
          <a:xfrm>
            <a:off x="0" y="0"/>
            <a:ext cx="247200" cy="707700"/>
          </a:xfrm>
          <a:prstGeom prst="rect">
            <a:avLst/>
          </a:prstGeom>
          <a:solidFill>
            <a:srgbClr val="18637B"/>
          </a:solidFill>
          <a:ln>
            <a:noFill/>
          </a:ln>
        </p:spPr>
        <p:txBody>
          <a:bodyPr wrap="square" lIns="91425" tIns="91425" rIns="91425" bIns="91425" anchor="ctr" anchorCtr="0">
            <a:noAutofit/>
          </a:bodyPr>
          <a:lstStyle/>
          <a:p>
            <a:pPr lvl="0" rtl="0">
              <a:spcBef>
                <a:spcPts val="0"/>
              </a:spcBef>
              <a:buNone/>
            </a:pPr>
            <a:endParaRPr>
              <a:solidFill>
                <a:srgbClr val="114454"/>
              </a:solidFill>
            </a:endParaRPr>
          </a:p>
        </p:txBody>
      </p:sp>
      <p:sp>
        <p:nvSpPr>
          <p:cNvPr id="176" name="Shape 176"/>
          <p:cNvSpPr/>
          <p:nvPr/>
        </p:nvSpPr>
        <p:spPr>
          <a:xfrm>
            <a:off x="0" y="667500"/>
            <a:ext cx="247200" cy="1411500"/>
          </a:xfrm>
          <a:prstGeom prst="rect">
            <a:avLst/>
          </a:prstGeom>
          <a:solidFill>
            <a:srgbClr val="124057"/>
          </a:solidFill>
          <a:ln>
            <a:noFill/>
          </a:ln>
        </p:spPr>
        <p:txBody>
          <a:bodyPr wrap="square" lIns="91425" tIns="91425" rIns="91425" bIns="91425" anchor="ctr" anchorCtr="0">
            <a:noAutofit/>
          </a:bodyPr>
          <a:lstStyle/>
          <a:p>
            <a:pPr lvl="0">
              <a:spcBef>
                <a:spcPts val="0"/>
              </a:spcBef>
              <a:buNone/>
            </a:pPr>
            <a:endParaRPr/>
          </a:p>
        </p:txBody>
      </p:sp>
      <p:sp>
        <p:nvSpPr>
          <p:cNvPr id="177" name="Shape 177"/>
          <p:cNvSpPr/>
          <p:nvPr/>
        </p:nvSpPr>
        <p:spPr>
          <a:xfrm>
            <a:off x="0" y="2071207"/>
            <a:ext cx="247200" cy="2043600"/>
          </a:xfrm>
          <a:prstGeom prst="rect">
            <a:avLst/>
          </a:prstGeom>
          <a:solidFill>
            <a:srgbClr val="165751"/>
          </a:solidFill>
          <a:ln>
            <a:noFill/>
          </a:ln>
        </p:spPr>
        <p:txBody>
          <a:bodyPr wrap="square" lIns="91425" tIns="91425" rIns="91425" bIns="91425" anchor="ctr" anchorCtr="0">
            <a:noAutofit/>
          </a:bodyPr>
          <a:lstStyle/>
          <a:p>
            <a:pPr lvl="0">
              <a:spcBef>
                <a:spcPts val="0"/>
              </a:spcBef>
              <a:buNone/>
            </a:pPr>
            <a:endParaRPr/>
          </a:p>
        </p:txBody>
      </p:sp>
      <p:sp>
        <p:nvSpPr>
          <p:cNvPr id="178" name="Shape 178"/>
          <p:cNvSpPr/>
          <p:nvPr/>
        </p:nvSpPr>
        <p:spPr>
          <a:xfrm>
            <a:off x="0" y="4114800"/>
            <a:ext cx="247200" cy="807300"/>
          </a:xfrm>
          <a:prstGeom prst="rect">
            <a:avLst/>
          </a:prstGeom>
          <a:solidFill>
            <a:srgbClr val="3B8D61"/>
          </a:solidFill>
          <a:ln>
            <a:noFill/>
          </a:ln>
        </p:spPr>
        <p:txBody>
          <a:bodyPr wrap="square" lIns="91425" tIns="91425" rIns="91425" bIns="91425" anchor="ctr" anchorCtr="0">
            <a:noAutofit/>
          </a:bodyPr>
          <a:lstStyle/>
          <a:p>
            <a:pPr lvl="0">
              <a:spcBef>
                <a:spcPts val="0"/>
              </a:spcBef>
              <a:buNone/>
            </a:pPr>
            <a:endParaRPr/>
          </a:p>
        </p:txBody>
      </p:sp>
      <p:sp>
        <p:nvSpPr>
          <p:cNvPr id="179" name="Shape 179"/>
          <p:cNvSpPr/>
          <p:nvPr/>
        </p:nvSpPr>
        <p:spPr>
          <a:xfrm>
            <a:off x="0" y="4922000"/>
            <a:ext cx="247200" cy="1935900"/>
          </a:xfrm>
          <a:prstGeom prst="rect">
            <a:avLst/>
          </a:prstGeom>
          <a:solidFill>
            <a:srgbClr val="94BF6E"/>
          </a:solidFill>
          <a:ln>
            <a:noFill/>
          </a:ln>
        </p:spPr>
        <p:txBody>
          <a:bodyPr wrap="square" lIns="91425" tIns="91425" rIns="91425" bIns="91425" anchor="ctr" anchorCtr="0">
            <a:noAutofit/>
          </a:bodyPr>
          <a:lstStyle/>
          <a:p>
            <a:pPr lvl="0">
              <a:spcBef>
                <a:spcPts val="0"/>
              </a:spcBef>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Blank style A">
    <p:spTree>
      <p:nvGrpSpPr>
        <p:cNvPr id="1" name="Shape 180"/>
        <p:cNvGrpSpPr/>
        <p:nvPr/>
      </p:nvGrpSpPr>
      <p:grpSpPr>
        <a:xfrm>
          <a:off x="0" y="0"/>
          <a:ext cx="0" cy="0"/>
          <a:chOff x="0" y="0"/>
          <a:chExt cx="0" cy="0"/>
        </a:xfrm>
      </p:grpSpPr>
      <p:sp>
        <p:nvSpPr>
          <p:cNvPr id="181" name="Shape 181"/>
          <p:cNvSpPr/>
          <p:nvPr/>
        </p:nvSpPr>
        <p:spPr>
          <a:xfrm>
            <a:off x="0" y="1531000"/>
            <a:ext cx="9144000" cy="3795900"/>
          </a:xfrm>
          <a:prstGeom prst="rect">
            <a:avLst/>
          </a:prstGeom>
          <a:solidFill>
            <a:srgbClr val="165751"/>
          </a:solidFill>
          <a:ln>
            <a:noFill/>
          </a:ln>
        </p:spPr>
        <p:txBody>
          <a:bodyPr wrap="square" lIns="91425" tIns="91425" rIns="91425" bIns="91425" anchor="ctr" anchorCtr="0">
            <a:noAutofit/>
          </a:bodyPr>
          <a:lstStyle/>
          <a:p>
            <a:pPr lvl="0">
              <a:spcBef>
                <a:spcPts val="0"/>
              </a:spcBef>
              <a:buNone/>
            </a:pPr>
            <a:endParaRPr/>
          </a:p>
        </p:txBody>
      </p:sp>
      <p:sp>
        <p:nvSpPr>
          <p:cNvPr id="182" name="Shape 182"/>
          <p:cNvSpPr/>
          <p:nvPr/>
        </p:nvSpPr>
        <p:spPr>
          <a:xfrm>
            <a:off x="0" y="0"/>
            <a:ext cx="9144000" cy="707700"/>
          </a:xfrm>
          <a:prstGeom prst="rect">
            <a:avLst/>
          </a:prstGeom>
          <a:solidFill>
            <a:srgbClr val="18637B"/>
          </a:solidFill>
          <a:ln>
            <a:noFill/>
          </a:ln>
        </p:spPr>
        <p:txBody>
          <a:bodyPr wrap="square" lIns="91425" tIns="91425" rIns="91425" bIns="91425" anchor="ctr" anchorCtr="0">
            <a:noAutofit/>
          </a:bodyPr>
          <a:lstStyle/>
          <a:p>
            <a:pPr lvl="0" rtl="0">
              <a:spcBef>
                <a:spcPts val="0"/>
              </a:spcBef>
              <a:buNone/>
            </a:pPr>
            <a:endParaRPr>
              <a:solidFill>
                <a:srgbClr val="114454"/>
              </a:solidFill>
            </a:endParaRPr>
          </a:p>
        </p:txBody>
      </p:sp>
      <p:sp>
        <p:nvSpPr>
          <p:cNvPr id="183" name="Shape 183"/>
          <p:cNvSpPr/>
          <p:nvPr/>
        </p:nvSpPr>
        <p:spPr>
          <a:xfrm>
            <a:off x="0" y="667500"/>
            <a:ext cx="9144000" cy="975900"/>
          </a:xfrm>
          <a:prstGeom prst="rect">
            <a:avLst/>
          </a:prstGeom>
          <a:solidFill>
            <a:srgbClr val="124057"/>
          </a:solidFill>
          <a:ln>
            <a:noFill/>
          </a:ln>
        </p:spPr>
        <p:txBody>
          <a:bodyPr wrap="square" lIns="91425" tIns="91425" rIns="91425" bIns="91425" anchor="ctr" anchorCtr="0">
            <a:noAutofit/>
          </a:bodyPr>
          <a:lstStyle/>
          <a:p>
            <a:pPr lvl="0">
              <a:spcBef>
                <a:spcPts val="0"/>
              </a:spcBef>
              <a:buNone/>
            </a:pPr>
            <a:endParaRPr/>
          </a:p>
        </p:txBody>
      </p:sp>
      <p:sp>
        <p:nvSpPr>
          <p:cNvPr id="184" name="Shape 184"/>
          <p:cNvSpPr/>
          <p:nvPr/>
        </p:nvSpPr>
        <p:spPr>
          <a:xfrm>
            <a:off x="0" y="5283733"/>
            <a:ext cx="9144000" cy="493500"/>
          </a:xfrm>
          <a:prstGeom prst="rect">
            <a:avLst/>
          </a:prstGeom>
          <a:solidFill>
            <a:srgbClr val="3B8D61"/>
          </a:solidFill>
          <a:ln>
            <a:noFill/>
          </a:ln>
        </p:spPr>
        <p:txBody>
          <a:bodyPr wrap="square" lIns="91425" tIns="91425" rIns="91425" bIns="91425" anchor="ctr" anchorCtr="0">
            <a:noAutofit/>
          </a:bodyPr>
          <a:lstStyle/>
          <a:p>
            <a:pPr lvl="0">
              <a:spcBef>
                <a:spcPts val="0"/>
              </a:spcBef>
              <a:buNone/>
            </a:pPr>
            <a:endParaRPr/>
          </a:p>
        </p:txBody>
      </p:sp>
      <p:sp>
        <p:nvSpPr>
          <p:cNvPr id="185" name="Shape 185"/>
          <p:cNvSpPr/>
          <p:nvPr/>
        </p:nvSpPr>
        <p:spPr>
          <a:xfrm>
            <a:off x="0" y="5777501"/>
            <a:ext cx="9144000" cy="1080300"/>
          </a:xfrm>
          <a:prstGeom prst="rect">
            <a:avLst/>
          </a:prstGeom>
          <a:solidFill>
            <a:srgbClr val="94BF6E"/>
          </a:solidFill>
          <a:ln>
            <a:noFill/>
          </a:ln>
        </p:spPr>
        <p:txBody>
          <a:bodyPr wrap="square" lIns="91425" tIns="91425" rIns="91425" bIns="91425" anchor="ctr" anchorCtr="0">
            <a:noAutofit/>
          </a:bodyPr>
          <a:lstStyle/>
          <a:p>
            <a:pPr lvl="0">
              <a:spcBef>
                <a:spcPts val="0"/>
              </a:spcBef>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ustom Layout 1">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1146025" y="707633"/>
            <a:ext cx="3208800" cy="1371600"/>
          </a:xfrm>
          <a:prstGeom prst="rect">
            <a:avLst/>
          </a:prstGeom>
        </p:spPr>
        <p:txBody>
          <a:bodyPr wrap="square" lIns="91425" tIns="91425" rIns="91425" bIns="91425" anchor="ctr" anchorCtr="0"/>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a:spcBef>
                <a:spcPts val="0"/>
              </a:spcBef>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lank style B">
    <p:spTree>
      <p:nvGrpSpPr>
        <p:cNvPr id="1" name="Shape 186"/>
        <p:cNvGrpSpPr/>
        <p:nvPr/>
      </p:nvGrpSpPr>
      <p:grpSpPr>
        <a:xfrm>
          <a:off x="0" y="0"/>
          <a:ext cx="0" cy="0"/>
          <a:chOff x="0" y="0"/>
          <a:chExt cx="0" cy="0"/>
        </a:xfrm>
      </p:grpSpPr>
      <p:sp>
        <p:nvSpPr>
          <p:cNvPr id="187" name="Shape 187"/>
          <p:cNvSpPr/>
          <p:nvPr/>
        </p:nvSpPr>
        <p:spPr>
          <a:xfrm>
            <a:off x="0" y="5726067"/>
            <a:ext cx="9144000" cy="321600"/>
          </a:xfrm>
          <a:prstGeom prst="rect">
            <a:avLst/>
          </a:prstGeom>
          <a:solidFill>
            <a:srgbClr val="165751"/>
          </a:solidFill>
          <a:ln>
            <a:noFill/>
          </a:ln>
        </p:spPr>
        <p:txBody>
          <a:bodyPr wrap="square" lIns="91425" tIns="91425" rIns="91425" bIns="91425" anchor="ctr" anchorCtr="0">
            <a:noAutofit/>
          </a:bodyPr>
          <a:lstStyle/>
          <a:p>
            <a:pPr lvl="0">
              <a:spcBef>
                <a:spcPts val="0"/>
              </a:spcBef>
              <a:buNone/>
            </a:pPr>
            <a:endParaRPr/>
          </a:p>
        </p:txBody>
      </p:sp>
      <p:sp>
        <p:nvSpPr>
          <p:cNvPr id="188" name="Shape 188"/>
          <p:cNvSpPr/>
          <p:nvPr/>
        </p:nvSpPr>
        <p:spPr>
          <a:xfrm>
            <a:off x="0" y="0"/>
            <a:ext cx="9144000" cy="707700"/>
          </a:xfrm>
          <a:prstGeom prst="rect">
            <a:avLst/>
          </a:prstGeom>
          <a:solidFill>
            <a:srgbClr val="18637B"/>
          </a:solidFill>
          <a:ln>
            <a:noFill/>
          </a:ln>
        </p:spPr>
        <p:txBody>
          <a:bodyPr wrap="square" lIns="91425" tIns="91425" rIns="91425" bIns="91425" anchor="ctr" anchorCtr="0">
            <a:noAutofit/>
          </a:bodyPr>
          <a:lstStyle/>
          <a:p>
            <a:pPr lvl="0" rtl="0">
              <a:spcBef>
                <a:spcPts val="0"/>
              </a:spcBef>
              <a:buNone/>
            </a:pPr>
            <a:endParaRPr>
              <a:solidFill>
                <a:srgbClr val="114454"/>
              </a:solidFill>
            </a:endParaRPr>
          </a:p>
        </p:txBody>
      </p:sp>
      <p:sp>
        <p:nvSpPr>
          <p:cNvPr id="189" name="Shape 189"/>
          <p:cNvSpPr/>
          <p:nvPr/>
        </p:nvSpPr>
        <p:spPr>
          <a:xfrm>
            <a:off x="0" y="667501"/>
            <a:ext cx="9144000" cy="5098800"/>
          </a:xfrm>
          <a:prstGeom prst="rect">
            <a:avLst/>
          </a:prstGeom>
          <a:solidFill>
            <a:srgbClr val="124057"/>
          </a:solidFill>
          <a:ln>
            <a:noFill/>
          </a:ln>
        </p:spPr>
        <p:txBody>
          <a:bodyPr wrap="square" lIns="91425" tIns="91425" rIns="91425" bIns="91425" anchor="ctr" anchorCtr="0">
            <a:noAutofit/>
          </a:bodyPr>
          <a:lstStyle/>
          <a:p>
            <a:pPr lvl="0">
              <a:spcBef>
                <a:spcPts val="0"/>
              </a:spcBef>
              <a:buNone/>
            </a:pPr>
            <a:endParaRPr/>
          </a:p>
        </p:txBody>
      </p:sp>
      <p:sp>
        <p:nvSpPr>
          <p:cNvPr id="190" name="Shape 190"/>
          <p:cNvSpPr/>
          <p:nvPr/>
        </p:nvSpPr>
        <p:spPr>
          <a:xfrm>
            <a:off x="0" y="5991473"/>
            <a:ext cx="9144000" cy="157500"/>
          </a:xfrm>
          <a:prstGeom prst="rect">
            <a:avLst/>
          </a:prstGeom>
          <a:solidFill>
            <a:srgbClr val="3B8D61"/>
          </a:solidFill>
          <a:ln>
            <a:noFill/>
          </a:ln>
        </p:spPr>
        <p:txBody>
          <a:bodyPr wrap="square" lIns="91425" tIns="91425" rIns="91425" bIns="91425" anchor="ctr" anchorCtr="0">
            <a:noAutofit/>
          </a:bodyPr>
          <a:lstStyle/>
          <a:p>
            <a:pPr lvl="0">
              <a:spcBef>
                <a:spcPts val="0"/>
              </a:spcBef>
              <a:buNone/>
            </a:pPr>
            <a:endParaRPr/>
          </a:p>
        </p:txBody>
      </p:sp>
      <p:sp>
        <p:nvSpPr>
          <p:cNvPr id="191" name="Shape 191"/>
          <p:cNvSpPr/>
          <p:nvPr/>
        </p:nvSpPr>
        <p:spPr>
          <a:xfrm>
            <a:off x="0" y="6112101"/>
            <a:ext cx="9144000" cy="746100"/>
          </a:xfrm>
          <a:prstGeom prst="rect">
            <a:avLst/>
          </a:prstGeom>
          <a:solidFill>
            <a:srgbClr val="94BF6E"/>
          </a:solidFill>
          <a:ln>
            <a:noFill/>
          </a:ln>
        </p:spPr>
        <p:txBody>
          <a:bodyPr wrap="square" lIns="91425" tIns="91425" rIns="91425" bIns="91425" anchor="ctr" anchorCtr="0">
            <a:noAutofit/>
          </a:bodyPr>
          <a:lstStyle/>
          <a:p>
            <a:pPr lvl="0">
              <a:spcBef>
                <a:spcPts val="0"/>
              </a:spcBef>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35"/>
        <p:cNvGrpSpPr/>
        <p:nvPr/>
      </p:nvGrpSpPr>
      <p:grpSpPr>
        <a:xfrm>
          <a:off x="0" y="0"/>
          <a:ext cx="0" cy="0"/>
          <a:chOff x="0" y="0"/>
          <a:chExt cx="0" cy="0"/>
        </a:xfrm>
      </p:grpSpPr>
      <p:sp>
        <p:nvSpPr>
          <p:cNvPr id="36" name="Shape 36"/>
          <p:cNvSpPr/>
          <p:nvPr/>
        </p:nvSpPr>
        <p:spPr>
          <a:xfrm>
            <a:off x="0" y="0"/>
            <a:ext cx="247200" cy="707700"/>
          </a:xfrm>
          <a:prstGeom prst="rect">
            <a:avLst/>
          </a:prstGeom>
          <a:solidFill>
            <a:srgbClr val="18637B"/>
          </a:solidFill>
          <a:ln>
            <a:noFill/>
          </a:ln>
        </p:spPr>
        <p:txBody>
          <a:bodyPr wrap="square" lIns="91425" tIns="91425" rIns="91425" bIns="91425" anchor="ctr" anchorCtr="0">
            <a:noAutofit/>
          </a:bodyPr>
          <a:lstStyle/>
          <a:p>
            <a:pPr lvl="0" rtl="0">
              <a:spcBef>
                <a:spcPts val="0"/>
              </a:spcBef>
              <a:buNone/>
            </a:pPr>
            <a:endParaRPr>
              <a:solidFill>
                <a:srgbClr val="114454"/>
              </a:solidFill>
            </a:endParaRPr>
          </a:p>
        </p:txBody>
      </p:sp>
      <p:sp>
        <p:nvSpPr>
          <p:cNvPr id="37" name="Shape 37"/>
          <p:cNvSpPr/>
          <p:nvPr/>
        </p:nvSpPr>
        <p:spPr>
          <a:xfrm>
            <a:off x="0" y="667500"/>
            <a:ext cx="4575600" cy="1411500"/>
          </a:xfrm>
          <a:prstGeom prst="rect">
            <a:avLst/>
          </a:prstGeom>
          <a:solidFill>
            <a:srgbClr val="124057"/>
          </a:solidFill>
          <a:ln>
            <a:noFill/>
          </a:ln>
        </p:spPr>
        <p:txBody>
          <a:bodyPr wrap="square" lIns="91425" tIns="91425" rIns="91425" bIns="91425" anchor="ctr" anchorCtr="0">
            <a:noAutofit/>
          </a:bodyPr>
          <a:lstStyle/>
          <a:p>
            <a:pPr lvl="0">
              <a:spcBef>
                <a:spcPts val="0"/>
              </a:spcBef>
              <a:buNone/>
            </a:pPr>
            <a:endParaRPr/>
          </a:p>
        </p:txBody>
      </p:sp>
      <p:sp>
        <p:nvSpPr>
          <p:cNvPr id="38" name="Shape 38"/>
          <p:cNvSpPr/>
          <p:nvPr/>
        </p:nvSpPr>
        <p:spPr>
          <a:xfrm>
            <a:off x="0" y="2071207"/>
            <a:ext cx="247200" cy="2043600"/>
          </a:xfrm>
          <a:prstGeom prst="rect">
            <a:avLst/>
          </a:prstGeom>
          <a:solidFill>
            <a:srgbClr val="165751"/>
          </a:solidFill>
          <a:ln>
            <a:noFill/>
          </a:ln>
        </p:spPr>
        <p:txBody>
          <a:bodyPr wrap="square" lIns="91425" tIns="91425" rIns="91425" bIns="91425" anchor="ctr" anchorCtr="0">
            <a:noAutofit/>
          </a:bodyPr>
          <a:lstStyle/>
          <a:p>
            <a:pPr lvl="0">
              <a:spcBef>
                <a:spcPts val="0"/>
              </a:spcBef>
              <a:buNone/>
            </a:pPr>
            <a:endParaRPr/>
          </a:p>
        </p:txBody>
      </p:sp>
      <p:sp>
        <p:nvSpPr>
          <p:cNvPr id="39" name="Shape 39"/>
          <p:cNvSpPr/>
          <p:nvPr/>
        </p:nvSpPr>
        <p:spPr>
          <a:xfrm>
            <a:off x="0" y="4114800"/>
            <a:ext cx="247200" cy="807300"/>
          </a:xfrm>
          <a:prstGeom prst="rect">
            <a:avLst/>
          </a:prstGeom>
          <a:solidFill>
            <a:srgbClr val="3B8D61"/>
          </a:solidFill>
          <a:ln>
            <a:noFill/>
          </a:ln>
        </p:spPr>
        <p:txBody>
          <a:bodyPr wrap="square" lIns="91425" tIns="91425" rIns="91425" bIns="91425" anchor="ctr" anchorCtr="0">
            <a:noAutofit/>
          </a:bodyPr>
          <a:lstStyle/>
          <a:p>
            <a:pPr lvl="0">
              <a:spcBef>
                <a:spcPts val="0"/>
              </a:spcBef>
              <a:buNone/>
            </a:pPr>
            <a:endParaRPr/>
          </a:p>
        </p:txBody>
      </p:sp>
      <p:sp>
        <p:nvSpPr>
          <p:cNvPr id="40" name="Shape 40"/>
          <p:cNvSpPr/>
          <p:nvPr/>
        </p:nvSpPr>
        <p:spPr>
          <a:xfrm>
            <a:off x="0" y="4922000"/>
            <a:ext cx="247200" cy="1935900"/>
          </a:xfrm>
          <a:prstGeom prst="rect">
            <a:avLst/>
          </a:prstGeom>
          <a:solidFill>
            <a:srgbClr val="94BF6E"/>
          </a:solidFill>
          <a:ln>
            <a:noFill/>
          </a:ln>
        </p:spPr>
        <p:txBody>
          <a:bodyPr wrap="square" lIns="91425" tIns="91425" rIns="91425" bIns="91425" anchor="ctr" anchorCtr="0">
            <a:noAutofit/>
          </a:bodyPr>
          <a:lstStyle/>
          <a:p>
            <a:pPr lvl="0">
              <a:spcBef>
                <a:spcPts val="0"/>
              </a:spcBef>
              <a:buNone/>
            </a:pPr>
            <a:endParaRPr/>
          </a:p>
        </p:txBody>
      </p:sp>
      <p:cxnSp>
        <p:nvCxnSpPr>
          <p:cNvPr id="41" name="Shape 41"/>
          <p:cNvCxnSpPr/>
          <p:nvPr/>
        </p:nvCxnSpPr>
        <p:spPr>
          <a:xfrm>
            <a:off x="1037450" y="1079633"/>
            <a:ext cx="0" cy="627600"/>
          </a:xfrm>
          <a:prstGeom prst="straightConnector1">
            <a:avLst/>
          </a:prstGeom>
          <a:noFill/>
          <a:ln w="9525" cap="flat" cmpd="sng">
            <a:solidFill>
              <a:srgbClr val="18637B"/>
            </a:solidFill>
            <a:prstDash val="solid"/>
            <a:round/>
            <a:headEnd type="none" w="lg" len="lg"/>
            <a:tailEnd type="none" w="lg" len="lg"/>
          </a:ln>
        </p:spPr>
      </p:cxnSp>
      <p:sp>
        <p:nvSpPr>
          <p:cNvPr id="42" name="Shape 42"/>
          <p:cNvSpPr txBox="1">
            <a:spLocks noGrp="1"/>
          </p:cNvSpPr>
          <p:nvPr>
            <p:ph type="title"/>
          </p:nvPr>
        </p:nvSpPr>
        <p:spPr>
          <a:xfrm>
            <a:off x="1146025" y="707633"/>
            <a:ext cx="3207600" cy="1371600"/>
          </a:xfrm>
          <a:prstGeom prst="rect">
            <a:avLst/>
          </a:prstGeom>
        </p:spPr>
        <p:txBody>
          <a:bodyPr wrap="square"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3" name="Shape 43"/>
          <p:cNvSpPr txBox="1">
            <a:spLocks noGrp="1"/>
          </p:cNvSpPr>
          <p:nvPr>
            <p:ph type="body" idx="1"/>
          </p:nvPr>
        </p:nvSpPr>
        <p:spPr>
          <a:xfrm>
            <a:off x="1146025" y="2356367"/>
            <a:ext cx="7540800" cy="4211700"/>
          </a:xfrm>
          <a:prstGeom prst="rect">
            <a:avLst/>
          </a:prstGeom>
        </p:spPr>
        <p:txBody>
          <a:bodyPr wrap="square" lIns="91425" tIns="91425" rIns="91425" bIns="91425" anchor="t" anchorCtr="0"/>
          <a:lstStyle>
            <a:lvl1pPr lvl="0">
              <a:spcBef>
                <a:spcPts val="0"/>
              </a:spcBef>
              <a:buSzPct val="100000"/>
              <a:defRPr sz="2800"/>
            </a:lvl1pPr>
            <a:lvl2pPr lvl="1">
              <a:spcBef>
                <a:spcPts val="0"/>
              </a:spcBef>
              <a:buSzPct val="100000"/>
              <a:defRPr sz="2800"/>
            </a:lvl2pPr>
            <a:lvl3pPr lvl="2">
              <a:spcBef>
                <a:spcPts val="0"/>
              </a:spcBef>
              <a:buSzPct val="100000"/>
              <a:defRPr sz="2800"/>
            </a:lvl3pPr>
            <a:lvl4pPr lvl="3">
              <a:spcBef>
                <a:spcPts val="0"/>
              </a:spcBef>
              <a:buSzPct val="100000"/>
              <a:defRPr sz="2800"/>
            </a:lvl4pPr>
            <a:lvl5pPr lvl="4">
              <a:spcBef>
                <a:spcPts val="0"/>
              </a:spcBef>
              <a:buSzPct val="100000"/>
              <a:defRPr sz="2800"/>
            </a:lvl5pPr>
            <a:lvl6pPr lvl="5">
              <a:spcBef>
                <a:spcPts val="0"/>
              </a:spcBef>
              <a:buSzPct val="100000"/>
              <a:defRPr sz="2800"/>
            </a:lvl6pPr>
            <a:lvl7pPr lvl="6">
              <a:spcBef>
                <a:spcPts val="0"/>
              </a:spcBef>
              <a:buSzPct val="100000"/>
              <a:defRPr sz="2800"/>
            </a:lvl7pPr>
            <a:lvl8pPr lvl="7">
              <a:spcBef>
                <a:spcPts val="0"/>
              </a:spcBef>
              <a:buSzPct val="100000"/>
              <a:defRPr sz="2800"/>
            </a:lvl8pPr>
            <a:lvl9pPr lvl="8">
              <a:spcBef>
                <a:spcPts val="0"/>
              </a:spcBef>
              <a:buSzPct val="100000"/>
              <a:defRPr sz="2800"/>
            </a:lvl9pPr>
          </a:lstStyle>
          <a:p>
            <a:endParaRPr/>
          </a:p>
        </p:txBody>
      </p:sp>
      <p:pic>
        <p:nvPicPr>
          <p:cNvPr id="44" name="Shape 44" descr="Groundwork_Logo-01.png"/>
          <p:cNvPicPr preferRelativeResize="0"/>
          <p:nvPr/>
        </p:nvPicPr>
        <p:blipFill>
          <a:blip r:embed="rId2">
            <a:alphaModFix/>
          </a:blip>
          <a:stretch>
            <a:fillRect/>
          </a:stretch>
        </p:blipFill>
        <p:spPr>
          <a:xfrm>
            <a:off x="76200" y="945967"/>
            <a:ext cx="879723" cy="89979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5"/>
        <p:cNvGrpSpPr/>
        <p:nvPr/>
      </p:nvGrpSpPr>
      <p:grpSpPr>
        <a:xfrm>
          <a:off x="0" y="0"/>
          <a:ext cx="0" cy="0"/>
          <a:chOff x="0" y="0"/>
          <a:chExt cx="0" cy="0"/>
        </a:xfrm>
      </p:grpSpPr>
      <p:sp>
        <p:nvSpPr>
          <p:cNvPr id="46" name="Shape 46"/>
          <p:cNvSpPr/>
          <p:nvPr/>
        </p:nvSpPr>
        <p:spPr>
          <a:xfrm>
            <a:off x="0" y="0"/>
            <a:ext cx="247200" cy="707700"/>
          </a:xfrm>
          <a:prstGeom prst="rect">
            <a:avLst/>
          </a:prstGeom>
          <a:solidFill>
            <a:srgbClr val="18637B"/>
          </a:solidFill>
          <a:ln>
            <a:noFill/>
          </a:ln>
        </p:spPr>
        <p:txBody>
          <a:bodyPr wrap="square" lIns="91425" tIns="91425" rIns="91425" bIns="91425" anchor="ctr" anchorCtr="0">
            <a:noAutofit/>
          </a:bodyPr>
          <a:lstStyle/>
          <a:p>
            <a:pPr lvl="0" rtl="0">
              <a:spcBef>
                <a:spcPts val="0"/>
              </a:spcBef>
              <a:buNone/>
            </a:pPr>
            <a:endParaRPr>
              <a:solidFill>
                <a:srgbClr val="114454"/>
              </a:solidFill>
            </a:endParaRPr>
          </a:p>
        </p:txBody>
      </p:sp>
      <p:sp>
        <p:nvSpPr>
          <p:cNvPr id="47" name="Shape 47"/>
          <p:cNvSpPr/>
          <p:nvPr/>
        </p:nvSpPr>
        <p:spPr>
          <a:xfrm>
            <a:off x="0" y="667500"/>
            <a:ext cx="4572000" cy="1411500"/>
          </a:xfrm>
          <a:prstGeom prst="rect">
            <a:avLst/>
          </a:prstGeom>
          <a:solidFill>
            <a:srgbClr val="124057"/>
          </a:solidFill>
          <a:ln>
            <a:noFill/>
          </a:ln>
        </p:spPr>
        <p:txBody>
          <a:bodyPr wrap="square" lIns="91425" tIns="91425" rIns="91425" bIns="91425" anchor="ctr" anchorCtr="0">
            <a:noAutofit/>
          </a:bodyPr>
          <a:lstStyle/>
          <a:p>
            <a:pPr lvl="0">
              <a:spcBef>
                <a:spcPts val="0"/>
              </a:spcBef>
              <a:buNone/>
            </a:pPr>
            <a:endParaRPr/>
          </a:p>
        </p:txBody>
      </p:sp>
      <p:sp>
        <p:nvSpPr>
          <p:cNvPr id="48" name="Shape 48"/>
          <p:cNvSpPr/>
          <p:nvPr/>
        </p:nvSpPr>
        <p:spPr>
          <a:xfrm>
            <a:off x="0" y="2071207"/>
            <a:ext cx="247200" cy="2043600"/>
          </a:xfrm>
          <a:prstGeom prst="rect">
            <a:avLst/>
          </a:prstGeom>
          <a:solidFill>
            <a:srgbClr val="165751"/>
          </a:solidFill>
          <a:ln>
            <a:noFill/>
          </a:ln>
        </p:spPr>
        <p:txBody>
          <a:bodyPr wrap="square" lIns="91425" tIns="91425" rIns="91425" bIns="91425" anchor="ctr" anchorCtr="0">
            <a:noAutofit/>
          </a:bodyPr>
          <a:lstStyle/>
          <a:p>
            <a:pPr lvl="0">
              <a:spcBef>
                <a:spcPts val="0"/>
              </a:spcBef>
              <a:buNone/>
            </a:pPr>
            <a:endParaRPr/>
          </a:p>
        </p:txBody>
      </p:sp>
      <p:sp>
        <p:nvSpPr>
          <p:cNvPr id="49" name="Shape 49"/>
          <p:cNvSpPr/>
          <p:nvPr/>
        </p:nvSpPr>
        <p:spPr>
          <a:xfrm>
            <a:off x="0" y="4114800"/>
            <a:ext cx="247200" cy="807300"/>
          </a:xfrm>
          <a:prstGeom prst="rect">
            <a:avLst/>
          </a:prstGeom>
          <a:solidFill>
            <a:srgbClr val="3B8D61"/>
          </a:solidFill>
          <a:ln>
            <a:noFill/>
          </a:ln>
        </p:spPr>
        <p:txBody>
          <a:bodyPr wrap="square" lIns="91425" tIns="91425" rIns="91425" bIns="91425" anchor="ctr" anchorCtr="0">
            <a:noAutofit/>
          </a:bodyPr>
          <a:lstStyle/>
          <a:p>
            <a:pPr lvl="0">
              <a:spcBef>
                <a:spcPts val="0"/>
              </a:spcBef>
              <a:buNone/>
            </a:pPr>
            <a:endParaRPr/>
          </a:p>
        </p:txBody>
      </p:sp>
      <p:sp>
        <p:nvSpPr>
          <p:cNvPr id="50" name="Shape 50"/>
          <p:cNvSpPr/>
          <p:nvPr/>
        </p:nvSpPr>
        <p:spPr>
          <a:xfrm>
            <a:off x="0" y="4922000"/>
            <a:ext cx="247200" cy="1935900"/>
          </a:xfrm>
          <a:prstGeom prst="rect">
            <a:avLst/>
          </a:prstGeom>
          <a:solidFill>
            <a:srgbClr val="94BF6E"/>
          </a:solidFill>
          <a:ln>
            <a:noFill/>
          </a:ln>
        </p:spPr>
        <p:txBody>
          <a:bodyPr wrap="square" lIns="91425" tIns="91425" rIns="91425" bIns="91425" anchor="ctr" anchorCtr="0">
            <a:noAutofit/>
          </a:bodyPr>
          <a:lstStyle/>
          <a:p>
            <a:pPr lvl="0">
              <a:spcBef>
                <a:spcPts val="0"/>
              </a:spcBef>
              <a:buNone/>
            </a:pPr>
            <a:endParaRPr/>
          </a:p>
        </p:txBody>
      </p:sp>
      <p:cxnSp>
        <p:nvCxnSpPr>
          <p:cNvPr id="51" name="Shape 51"/>
          <p:cNvCxnSpPr/>
          <p:nvPr/>
        </p:nvCxnSpPr>
        <p:spPr>
          <a:xfrm>
            <a:off x="1037450" y="1079633"/>
            <a:ext cx="0" cy="627600"/>
          </a:xfrm>
          <a:prstGeom prst="straightConnector1">
            <a:avLst/>
          </a:prstGeom>
          <a:noFill/>
          <a:ln w="9525" cap="flat" cmpd="sng">
            <a:solidFill>
              <a:srgbClr val="18637B"/>
            </a:solidFill>
            <a:prstDash val="solid"/>
            <a:round/>
            <a:headEnd type="none" w="lg" len="lg"/>
            <a:tailEnd type="none" w="lg" len="lg"/>
          </a:ln>
        </p:spPr>
      </p:cxnSp>
      <p:sp>
        <p:nvSpPr>
          <p:cNvPr id="52" name="Shape 52"/>
          <p:cNvSpPr txBox="1">
            <a:spLocks noGrp="1"/>
          </p:cNvSpPr>
          <p:nvPr>
            <p:ph type="title"/>
          </p:nvPr>
        </p:nvSpPr>
        <p:spPr>
          <a:xfrm>
            <a:off x="1146025" y="707633"/>
            <a:ext cx="3208800" cy="1371600"/>
          </a:xfrm>
          <a:prstGeom prst="rect">
            <a:avLst/>
          </a:prstGeom>
        </p:spPr>
        <p:txBody>
          <a:bodyPr wrap="square"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3" name="Shape 53"/>
          <p:cNvSpPr txBox="1">
            <a:spLocks noGrp="1"/>
          </p:cNvSpPr>
          <p:nvPr>
            <p:ph type="body" idx="1"/>
          </p:nvPr>
        </p:nvSpPr>
        <p:spPr>
          <a:xfrm>
            <a:off x="1146025" y="2356367"/>
            <a:ext cx="3660300" cy="4211700"/>
          </a:xfrm>
          <a:prstGeom prst="rect">
            <a:avLst/>
          </a:prstGeom>
        </p:spPr>
        <p:txBody>
          <a:bodyPr wrap="square"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
        <p:nvSpPr>
          <p:cNvPr id="54" name="Shape 54"/>
          <p:cNvSpPr txBox="1">
            <a:spLocks noGrp="1"/>
          </p:cNvSpPr>
          <p:nvPr>
            <p:ph type="body" idx="2"/>
          </p:nvPr>
        </p:nvSpPr>
        <p:spPr>
          <a:xfrm>
            <a:off x="5026623" y="2356367"/>
            <a:ext cx="3660300" cy="4211700"/>
          </a:xfrm>
          <a:prstGeom prst="rect">
            <a:avLst/>
          </a:prstGeom>
        </p:spPr>
        <p:txBody>
          <a:bodyPr wrap="square"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pic>
        <p:nvPicPr>
          <p:cNvPr id="55" name="Shape 55" descr="Groundwork_Logo-01.png"/>
          <p:cNvPicPr preferRelativeResize="0"/>
          <p:nvPr/>
        </p:nvPicPr>
        <p:blipFill>
          <a:blip r:embed="rId2">
            <a:alphaModFix/>
          </a:blip>
          <a:stretch>
            <a:fillRect/>
          </a:stretch>
        </p:blipFill>
        <p:spPr>
          <a:xfrm>
            <a:off x="76200" y="945967"/>
            <a:ext cx="879723" cy="89979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6"/>
        <p:cNvGrpSpPr/>
        <p:nvPr/>
      </p:nvGrpSpPr>
      <p:grpSpPr>
        <a:xfrm>
          <a:off x="0" y="0"/>
          <a:ext cx="0" cy="0"/>
          <a:chOff x="0" y="0"/>
          <a:chExt cx="0" cy="0"/>
        </a:xfrm>
      </p:grpSpPr>
      <p:sp>
        <p:nvSpPr>
          <p:cNvPr id="57" name="Shape 57"/>
          <p:cNvSpPr/>
          <p:nvPr/>
        </p:nvSpPr>
        <p:spPr>
          <a:xfrm>
            <a:off x="0" y="0"/>
            <a:ext cx="247200" cy="707700"/>
          </a:xfrm>
          <a:prstGeom prst="rect">
            <a:avLst/>
          </a:prstGeom>
          <a:solidFill>
            <a:srgbClr val="18637B"/>
          </a:solidFill>
          <a:ln>
            <a:noFill/>
          </a:ln>
        </p:spPr>
        <p:txBody>
          <a:bodyPr wrap="square" lIns="91425" tIns="91425" rIns="91425" bIns="91425" anchor="ctr" anchorCtr="0">
            <a:noAutofit/>
          </a:bodyPr>
          <a:lstStyle/>
          <a:p>
            <a:pPr lvl="0" rtl="0">
              <a:spcBef>
                <a:spcPts val="0"/>
              </a:spcBef>
              <a:buNone/>
            </a:pPr>
            <a:endParaRPr>
              <a:solidFill>
                <a:srgbClr val="114454"/>
              </a:solidFill>
            </a:endParaRPr>
          </a:p>
        </p:txBody>
      </p:sp>
      <p:sp>
        <p:nvSpPr>
          <p:cNvPr id="58" name="Shape 58"/>
          <p:cNvSpPr/>
          <p:nvPr/>
        </p:nvSpPr>
        <p:spPr>
          <a:xfrm>
            <a:off x="0" y="667500"/>
            <a:ext cx="4572000" cy="1411500"/>
          </a:xfrm>
          <a:prstGeom prst="rect">
            <a:avLst/>
          </a:prstGeom>
          <a:solidFill>
            <a:srgbClr val="124057"/>
          </a:solidFill>
          <a:ln>
            <a:noFill/>
          </a:ln>
        </p:spPr>
        <p:txBody>
          <a:bodyPr wrap="square" lIns="91425" tIns="91425" rIns="91425" bIns="91425" anchor="ctr" anchorCtr="0">
            <a:noAutofit/>
          </a:bodyPr>
          <a:lstStyle/>
          <a:p>
            <a:pPr lvl="0">
              <a:spcBef>
                <a:spcPts val="0"/>
              </a:spcBef>
              <a:buNone/>
            </a:pPr>
            <a:endParaRPr/>
          </a:p>
        </p:txBody>
      </p:sp>
      <p:sp>
        <p:nvSpPr>
          <p:cNvPr id="59" name="Shape 59"/>
          <p:cNvSpPr/>
          <p:nvPr/>
        </p:nvSpPr>
        <p:spPr>
          <a:xfrm>
            <a:off x="0" y="2071207"/>
            <a:ext cx="247200" cy="2043600"/>
          </a:xfrm>
          <a:prstGeom prst="rect">
            <a:avLst/>
          </a:prstGeom>
          <a:solidFill>
            <a:srgbClr val="165751"/>
          </a:solidFill>
          <a:ln>
            <a:noFill/>
          </a:ln>
        </p:spPr>
        <p:txBody>
          <a:bodyPr wrap="square" lIns="91425" tIns="91425" rIns="91425" bIns="91425" anchor="ctr" anchorCtr="0">
            <a:noAutofit/>
          </a:bodyPr>
          <a:lstStyle/>
          <a:p>
            <a:pPr lvl="0">
              <a:spcBef>
                <a:spcPts val="0"/>
              </a:spcBef>
              <a:buNone/>
            </a:pPr>
            <a:endParaRPr/>
          </a:p>
        </p:txBody>
      </p:sp>
      <p:sp>
        <p:nvSpPr>
          <p:cNvPr id="60" name="Shape 60"/>
          <p:cNvSpPr/>
          <p:nvPr/>
        </p:nvSpPr>
        <p:spPr>
          <a:xfrm>
            <a:off x="0" y="4114800"/>
            <a:ext cx="247200" cy="807300"/>
          </a:xfrm>
          <a:prstGeom prst="rect">
            <a:avLst/>
          </a:prstGeom>
          <a:solidFill>
            <a:srgbClr val="3B8D61"/>
          </a:solidFill>
          <a:ln>
            <a:noFill/>
          </a:ln>
        </p:spPr>
        <p:txBody>
          <a:bodyPr wrap="square" lIns="91425" tIns="91425" rIns="91425" bIns="91425" anchor="ctr" anchorCtr="0">
            <a:noAutofit/>
          </a:bodyPr>
          <a:lstStyle/>
          <a:p>
            <a:pPr lvl="0">
              <a:spcBef>
                <a:spcPts val="0"/>
              </a:spcBef>
              <a:buNone/>
            </a:pPr>
            <a:endParaRPr/>
          </a:p>
        </p:txBody>
      </p:sp>
      <p:sp>
        <p:nvSpPr>
          <p:cNvPr id="61" name="Shape 61"/>
          <p:cNvSpPr/>
          <p:nvPr/>
        </p:nvSpPr>
        <p:spPr>
          <a:xfrm>
            <a:off x="0" y="4922000"/>
            <a:ext cx="247200" cy="1935900"/>
          </a:xfrm>
          <a:prstGeom prst="rect">
            <a:avLst/>
          </a:prstGeom>
          <a:solidFill>
            <a:srgbClr val="94BF6E"/>
          </a:solidFill>
          <a:ln>
            <a:noFill/>
          </a:ln>
        </p:spPr>
        <p:txBody>
          <a:bodyPr wrap="square" lIns="91425" tIns="91425" rIns="91425" bIns="91425" anchor="ctr" anchorCtr="0">
            <a:noAutofit/>
          </a:bodyPr>
          <a:lstStyle/>
          <a:p>
            <a:pPr lvl="0">
              <a:spcBef>
                <a:spcPts val="0"/>
              </a:spcBef>
              <a:buNone/>
            </a:pPr>
            <a:endParaRPr/>
          </a:p>
        </p:txBody>
      </p:sp>
      <p:cxnSp>
        <p:nvCxnSpPr>
          <p:cNvPr id="62" name="Shape 62"/>
          <p:cNvCxnSpPr/>
          <p:nvPr/>
        </p:nvCxnSpPr>
        <p:spPr>
          <a:xfrm>
            <a:off x="1037450" y="1079633"/>
            <a:ext cx="0" cy="627600"/>
          </a:xfrm>
          <a:prstGeom prst="straightConnector1">
            <a:avLst/>
          </a:prstGeom>
          <a:noFill/>
          <a:ln w="9525" cap="flat" cmpd="sng">
            <a:solidFill>
              <a:srgbClr val="18637B"/>
            </a:solidFill>
            <a:prstDash val="solid"/>
            <a:round/>
            <a:headEnd type="none" w="lg" len="lg"/>
            <a:tailEnd type="none" w="lg" len="lg"/>
          </a:ln>
        </p:spPr>
      </p:cxnSp>
      <p:sp>
        <p:nvSpPr>
          <p:cNvPr id="63" name="Shape 63"/>
          <p:cNvSpPr txBox="1">
            <a:spLocks noGrp="1"/>
          </p:cNvSpPr>
          <p:nvPr>
            <p:ph type="title"/>
          </p:nvPr>
        </p:nvSpPr>
        <p:spPr>
          <a:xfrm>
            <a:off x="1146025" y="707633"/>
            <a:ext cx="3208800" cy="1371600"/>
          </a:xfrm>
          <a:prstGeom prst="rect">
            <a:avLst/>
          </a:prstGeom>
        </p:spPr>
        <p:txBody>
          <a:bodyPr wrap="square"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4" name="Shape 64"/>
          <p:cNvSpPr txBox="1">
            <a:spLocks noGrp="1"/>
          </p:cNvSpPr>
          <p:nvPr>
            <p:ph type="body" idx="1"/>
          </p:nvPr>
        </p:nvSpPr>
        <p:spPr>
          <a:xfrm>
            <a:off x="1146025" y="2364400"/>
            <a:ext cx="2409900" cy="4203600"/>
          </a:xfrm>
          <a:prstGeom prst="rect">
            <a:avLst/>
          </a:prstGeom>
        </p:spPr>
        <p:txBody>
          <a:bodyPr wrap="square"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5" name="Shape 65"/>
          <p:cNvSpPr txBox="1">
            <a:spLocks noGrp="1"/>
          </p:cNvSpPr>
          <p:nvPr>
            <p:ph type="body" idx="2"/>
          </p:nvPr>
        </p:nvSpPr>
        <p:spPr>
          <a:xfrm>
            <a:off x="3679388" y="2364400"/>
            <a:ext cx="2409900" cy="4203600"/>
          </a:xfrm>
          <a:prstGeom prst="rect">
            <a:avLst/>
          </a:prstGeom>
        </p:spPr>
        <p:txBody>
          <a:bodyPr wrap="square"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3"/>
          </p:nvPr>
        </p:nvSpPr>
        <p:spPr>
          <a:xfrm>
            <a:off x="6212750" y="2364400"/>
            <a:ext cx="2409900" cy="4203600"/>
          </a:xfrm>
          <a:prstGeom prst="rect">
            <a:avLst/>
          </a:prstGeom>
        </p:spPr>
        <p:txBody>
          <a:bodyPr wrap="square"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pic>
        <p:nvPicPr>
          <p:cNvPr id="67" name="Shape 67" descr="Groundwork_Logo-01.png"/>
          <p:cNvPicPr preferRelativeResize="0"/>
          <p:nvPr/>
        </p:nvPicPr>
        <p:blipFill>
          <a:blip r:embed="rId2">
            <a:alphaModFix/>
          </a:blip>
          <a:stretch>
            <a:fillRect/>
          </a:stretch>
        </p:blipFill>
        <p:spPr>
          <a:xfrm>
            <a:off x="76200" y="945967"/>
            <a:ext cx="879723" cy="89979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8"/>
        <p:cNvGrpSpPr/>
        <p:nvPr/>
      </p:nvGrpSpPr>
      <p:grpSpPr>
        <a:xfrm>
          <a:off x="0" y="0"/>
          <a:ext cx="0" cy="0"/>
          <a:chOff x="0" y="0"/>
          <a:chExt cx="0" cy="0"/>
        </a:xfrm>
      </p:grpSpPr>
      <p:sp>
        <p:nvSpPr>
          <p:cNvPr id="69" name="Shape 69"/>
          <p:cNvSpPr/>
          <p:nvPr/>
        </p:nvSpPr>
        <p:spPr>
          <a:xfrm>
            <a:off x="0" y="0"/>
            <a:ext cx="247200" cy="707700"/>
          </a:xfrm>
          <a:prstGeom prst="rect">
            <a:avLst/>
          </a:prstGeom>
          <a:solidFill>
            <a:srgbClr val="18637B"/>
          </a:solidFill>
          <a:ln>
            <a:noFill/>
          </a:ln>
        </p:spPr>
        <p:txBody>
          <a:bodyPr wrap="square" lIns="91425" tIns="91425" rIns="91425" bIns="91425" anchor="ctr" anchorCtr="0">
            <a:noAutofit/>
          </a:bodyPr>
          <a:lstStyle/>
          <a:p>
            <a:pPr lvl="0" rtl="0">
              <a:spcBef>
                <a:spcPts val="0"/>
              </a:spcBef>
              <a:buNone/>
            </a:pPr>
            <a:endParaRPr>
              <a:solidFill>
                <a:srgbClr val="114454"/>
              </a:solidFill>
            </a:endParaRPr>
          </a:p>
        </p:txBody>
      </p:sp>
      <p:sp>
        <p:nvSpPr>
          <p:cNvPr id="70" name="Shape 70"/>
          <p:cNvSpPr/>
          <p:nvPr/>
        </p:nvSpPr>
        <p:spPr>
          <a:xfrm>
            <a:off x="0" y="667500"/>
            <a:ext cx="4572000" cy="1411500"/>
          </a:xfrm>
          <a:prstGeom prst="rect">
            <a:avLst/>
          </a:prstGeom>
          <a:solidFill>
            <a:srgbClr val="124057"/>
          </a:solidFill>
          <a:ln>
            <a:noFill/>
          </a:ln>
        </p:spPr>
        <p:txBody>
          <a:bodyPr wrap="square" lIns="91425" tIns="91425" rIns="91425" bIns="91425" anchor="ctr" anchorCtr="0">
            <a:noAutofit/>
          </a:bodyPr>
          <a:lstStyle/>
          <a:p>
            <a:pPr lvl="0">
              <a:spcBef>
                <a:spcPts val="0"/>
              </a:spcBef>
              <a:buNone/>
            </a:pPr>
            <a:endParaRPr/>
          </a:p>
        </p:txBody>
      </p:sp>
      <p:sp>
        <p:nvSpPr>
          <p:cNvPr id="71" name="Shape 71"/>
          <p:cNvSpPr/>
          <p:nvPr/>
        </p:nvSpPr>
        <p:spPr>
          <a:xfrm>
            <a:off x="0" y="2071207"/>
            <a:ext cx="247200" cy="2043600"/>
          </a:xfrm>
          <a:prstGeom prst="rect">
            <a:avLst/>
          </a:prstGeom>
          <a:solidFill>
            <a:srgbClr val="165751"/>
          </a:solidFill>
          <a:ln>
            <a:noFill/>
          </a:ln>
        </p:spPr>
        <p:txBody>
          <a:bodyPr wrap="square" lIns="91425" tIns="91425" rIns="91425" bIns="91425" anchor="ctr" anchorCtr="0">
            <a:noAutofit/>
          </a:bodyPr>
          <a:lstStyle/>
          <a:p>
            <a:pPr lvl="0">
              <a:spcBef>
                <a:spcPts val="0"/>
              </a:spcBef>
              <a:buNone/>
            </a:pPr>
            <a:endParaRPr/>
          </a:p>
        </p:txBody>
      </p:sp>
      <p:sp>
        <p:nvSpPr>
          <p:cNvPr id="72" name="Shape 72"/>
          <p:cNvSpPr/>
          <p:nvPr/>
        </p:nvSpPr>
        <p:spPr>
          <a:xfrm>
            <a:off x="0" y="4114800"/>
            <a:ext cx="247200" cy="807300"/>
          </a:xfrm>
          <a:prstGeom prst="rect">
            <a:avLst/>
          </a:prstGeom>
          <a:solidFill>
            <a:srgbClr val="3B8D61"/>
          </a:solidFill>
          <a:ln>
            <a:noFill/>
          </a:ln>
        </p:spPr>
        <p:txBody>
          <a:bodyPr wrap="square" lIns="91425" tIns="91425" rIns="91425" bIns="91425" anchor="ctr" anchorCtr="0">
            <a:noAutofit/>
          </a:bodyPr>
          <a:lstStyle/>
          <a:p>
            <a:pPr lvl="0">
              <a:spcBef>
                <a:spcPts val="0"/>
              </a:spcBef>
              <a:buNone/>
            </a:pPr>
            <a:endParaRPr/>
          </a:p>
        </p:txBody>
      </p:sp>
      <p:sp>
        <p:nvSpPr>
          <p:cNvPr id="73" name="Shape 73"/>
          <p:cNvSpPr/>
          <p:nvPr/>
        </p:nvSpPr>
        <p:spPr>
          <a:xfrm>
            <a:off x="0" y="4922000"/>
            <a:ext cx="247200" cy="1935900"/>
          </a:xfrm>
          <a:prstGeom prst="rect">
            <a:avLst/>
          </a:prstGeom>
          <a:solidFill>
            <a:srgbClr val="94BF6E"/>
          </a:solidFill>
          <a:ln>
            <a:noFill/>
          </a:ln>
        </p:spPr>
        <p:txBody>
          <a:bodyPr wrap="square" lIns="91425" tIns="91425" rIns="91425" bIns="91425" anchor="ctr" anchorCtr="0">
            <a:noAutofit/>
          </a:bodyPr>
          <a:lstStyle/>
          <a:p>
            <a:pPr lvl="0">
              <a:spcBef>
                <a:spcPts val="0"/>
              </a:spcBef>
              <a:buNone/>
            </a:pPr>
            <a:endParaRPr/>
          </a:p>
        </p:txBody>
      </p:sp>
      <p:cxnSp>
        <p:nvCxnSpPr>
          <p:cNvPr id="74" name="Shape 74"/>
          <p:cNvCxnSpPr/>
          <p:nvPr/>
        </p:nvCxnSpPr>
        <p:spPr>
          <a:xfrm>
            <a:off x="1037450" y="1079633"/>
            <a:ext cx="0" cy="627600"/>
          </a:xfrm>
          <a:prstGeom prst="straightConnector1">
            <a:avLst/>
          </a:prstGeom>
          <a:noFill/>
          <a:ln w="9525" cap="flat" cmpd="sng">
            <a:solidFill>
              <a:srgbClr val="18637B"/>
            </a:solidFill>
            <a:prstDash val="solid"/>
            <a:round/>
            <a:headEnd type="none" w="lg" len="lg"/>
            <a:tailEnd type="none" w="lg" len="lg"/>
          </a:ln>
        </p:spPr>
      </p:cxnSp>
      <p:sp>
        <p:nvSpPr>
          <p:cNvPr id="75" name="Shape 75"/>
          <p:cNvSpPr txBox="1">
            <a:spLocks noGrp="1"/>
          </p:cNvSpPr>
          <p:nvPr>
            <p:ph type="title"/>
          </p:nvPr>
        </p:nvSpPr>
        <p:spPr>
          <a:xfrm>
            <a:off x="1146025" y="707633"/>
            <a:ext cx="3208800" cy="1371600"/>
          </a:xfrm>
          <a:prstGeom prst="rect">
            <a:avLst/>
          </a:prstGeom>
        </p:spPr>
        <p:txBody>
          <a:bodyPr wrap="square"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76" name="Shape 76" descr="Groundwork_Logo-01.png"/>
          <p:cNvPicPr preferRelativeResize="0"/>
          <p:nvPr/>
        </p:nvPicPr>
        <p:blipFill>
          <a:blip r:embed="rId2">
            <a:alphaModFix/>
          </a:blip>
          <a:stretch>
            <a:fillRect/>
          </a:stretch>
        </p:blipFill>
        <p:spPr>
          <a:xfrm>
            <a:off x="76200" y="945967"/>
            <a:ext cx="879723" cy="89979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aption">
    <p:spTree>
      <p:nvGrpSpPr>
        <p:cNvPr id="1" name="Shape 77"/>
        <p:cNvGrpSpPr/>
        <p:nvPr/>
      </p:nvGrpSpPr>
      <p:grpSpPr>
        <a:xfrm>
          <a:off x="0" y="0"/>
          <a:ext cx="0" cy="0"/>
          <a:chOff x="0" y="0"/>
          <a:chExt cx="0" cy="0"/>
        </a:xfrm>
      </p:grpSpPr>
      <p:sp>
        <p:nvSpPr>
          <p:cNvPr id="78" name="Shape 78"/>
          <p:cNvSpPr txBox="1">
            <a:spLocks noGrp="1"/>
          </p:cNvSpPr>
          <p:nvPr>
            <p:ph type="body" idx="1"/>
          </p:nvPr>
        </p:nvSpPr>
        <p:spPr>
          <a:xfrm>
            <a:off x="457200" y="5875079"/>
            <a:ext cx="8229600" cy="692700"/>
          </a:xfrm>
          <a:prstGeom prst="rect">
            <a:avLst/>
          </a:prstGeom>
        </p:spPr>
        <p:txBody>
          <a:bodyPr wrap="square" lIns="91425" tIns="91425" rIns="91425" bIns="91425" anchor="t" anchorCtr="0"/>
          <a:lstStyle>
            <a:lvl1pPr lvl="0" algn="ctr">
              <a:spcBef>
                <a:spcPts val="360"/>
              </a:spcBef>
              <a:buSzPct val="100000"/>
              <a:buNone/>
              <a:defRPr sz="1800"/>
            </a:lvl1pPr>
          </a:lstStyle>
          <a:p>
            <a:endParaRPr/>
          </a:p>
        </p:txBody>
      </p:sp>
      <p:sp>
        <p:nvSpPr>
          <p:cNvPr id="79" name="Shape 79"/>
          <p:cNvSpPr/>
          <p:nvPr/>
        </p:nvSpPr>
        <p:spPr>
          <a:xfrm>
            <a:off x="0" y="0"/>
            <a:ext cx="247200" cy="707700"/>
          </a:xfrm>
          <a:prstGeom prst="rect">
            <a:avLst/>
          </a:prstGeom>
          <a:solidFill>
            <a:srgbClr val="18637B"/>
          </a:solidFill>
          <a:ln>
            <a:noFill/>
          </a:ln>
        </p:spPr>
        <p:txBody>
          <a:bodyPr wrap="square" lIns="91425" tIns="91425" rIns="91425" bIns="91425" anchor="ctr" anchorCtr="0">
            <a:noAutofit/>
          </a:bodyPr>
          <a:lstStyle/>
          <a:p>
            <a:pPr lvl="0" rtl="0">
              <a:spcBef>
                <a:spcPts val="0"/>
              </a:spcBef>
              <a:buNone/>
            </a:pPr>
            <a:endParaRPr>
              <a:solidFill>
                <a:srgbClr val="114454"/>
              </a:solidFill>
            </a:endParaRPr>
          </a:p>
        </p:txBody>
      </p:sp>
      <p:sp>
        <p:nvSpPr>
          <p:cNvPr id="80" name="Shape 80"/>
          <p:cNvSpPr/>
          <p:nvPr/>
        </p:nvSpPr>
        <p:spPr>
          <a:xfrm>
            <a:off x="0" y="667500"/>
            <a:ext cx="247200" cy="1411500"/>
          </a:xfrm>
          <a:prstGeom prst="rect">
            <a:avLst/>
          </a:prstGeom>
          <a:solidFill>
            <a:srgbClr val="124057"/>
          </a:solidFill>
          <a:ln>
            <a:noFill/>
          </a:ln>
        </p:spPr>
        <p:txBody>
          <a:bodyPr wrap="square" lIns="91425" tIns="91425" rIns="91425" bIns="91425" anchor="ctr" anchorCtr="0">
            <a:noAutofit/>
          </a:bodyPr>
          <a:lstStyle/>
          <a:p>
            <a:pPr lvl="0">
              <a:spcBef>
                <a:spcPts val="0"/>
              </a:spcBef>
              <a:buNone/>
            </a:pPr>
            <a:endParaRPr/>
          </a:p>
        </p:txBody>
      </p:sp>
      <p:sp>
        <p:nvSpPr>
          <p:cNvPr id="81" name="Shape 81"/>
          <p:cNvSpPr/>
          <p:nvPr/>
        </p:nvSpPr>
        <p:spPr>
          <a:xfrm>
            <a:off x="0" y="2071207"/>
            <a:ext cx="247200" cy="2043600"/>
          </a:xfrm>
          <a:prstGeom prst="rect">
            <a:avLst/>
          </a:prstGeom>
          <a:solidFill>
            <a:srgbClr val="165751"/>
          </a:solidFill>
          <a:ln>
            <a:noFill/>
          </a:ln>
        </p:spPr>
        <p:txBody>
          <a:bodyPr wrap="square" lIns="91425" tIns="91425" rIns="91425" bIns="91425" anchor="ctr" anchorCtr="0">
            <a:noAutofit/>
          </a:bodyPr>
          <a:lstStyle/>
          <a:p>
            <a:pPr lvl="0">
              <a:spcBef>
                <a:spcPts val="0"/>
              </a:spcBef>
              <a:buNone/>
            </a:pPr>
            <a:endParaRPr/>
          </a:p>
        </p:txBody>
      </p:sp>
      <p:sp>
        <p:nvSpPr>
          <p:cNvPr id="82" name="Shape 82"/>
          <p:cNvSpPr/>
          <p:nvPr/>
        </p:nvSpPr>
        <p:spPr>
          <a:xfrm>
            <a:off x="0" y="4114800"/>
            <a:ext cx="247200" cy="807300"/>
          </a:xfrm>
          <a:prstGeom prst="rect">
            <a:avLst/>
          </a:prstGeom>
          <a:solidFill>
            <a:srgbClr val="3B8D61"/>
          </a:solidFill>
          <a:ln>
            <a:noFill/>
          </a:ln>
        </p:spPr>
        <p:txBody>
          <a:bodyPr wrap="square" lIns="91425" tIns="91425" rIns="91425" bIns="91425" anchor="ctr" anchorCtr="0">
            <a:noAutofit/>
          </a:bodyPr>
          <a:lstStyle/>
          <a:p>
            <a:pPr lvl="0">
              <a:spcBef>
                <a:spcPts val="0"/>
              </a:spcBef>
              <a:buNone/>
            </a:pPr>
            <a:endParaRPr/>
          </a:p>
        </p:txBody>
      </p:sp>
      <p:sp>
        <p:nvSpPr>
          <p:cNvPr id="83" name="Shape 83"/>
          <p:cNvSpPr/>
          <p:nvPr/>
        </p:nvSpPr>
        <p:spPr>
          <a:xfrm>
            <a:off x="0" y="4922000"/>
            <a:ext cx="247200" cy="1935900"/>
          </a:xfrm>
          <a:prstGeom prst="rect">
            <a:avLst/>
          </a:prstGeom>
          <a:solidFill>
            <a:srgbClr val="94BF6E"/>
          </a:solidFill>
          <a:ln>
            <a:noFill/>
          </a:ln>
        </p:spPr>
        <p:txBody>
          <a:bodyPr wrap="square" lIns="91425" tIns="91425" rIns="91425" bIns="91425" anchor="ctr" anchorCtr="0">
            <a:noAutofit/>
          </a:bodyPr>
          <a:lstStyle/>
          <a:p>
            <a:pPr lvl="0">
              <a:spcBef>
                <a:spcPts val="0"/>
              </a:spcBef>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lank style A">
    <p:spTree>
      <p:nvGrpSpPr>
        <p:cNvPr id="1" name="Shape 90"/>
        <p:cNvGrpSpPr/>
        <p:nvPr/>
      </p:nvGrpSpPr>
      <p:grpSpPr>
        <a:xfrm>
          <a:off x="0" y="0"/>
          <a:ext cx="0" cy="0"/>
          <a:chOff x="0" y="0"/>
          <a:chExt cx="0" cy="0"/>
        </a:xfrm>
      </p:grpSpPr>
      <p:sp>
        <p:nvSpPr>
          <p:cNvPr id="91" name="Shape 91"/>
          <p:cNvSpPr/>
          <p:nvPr/>
        </p:nvSpPr>
        <p:spPr>
          <a:xfrm>
            <a:off x="0" y="1531000"/>
            <a:ext cx="9144000" cy="3795900"/>
          </a:xfrm>
          <a:prstGeom prst="rect">
            <a:avLst/>
          </a:prstGeom>
          <a:solidFill>
            <a:srgbClr val="165751"/>
          </a:solidFill>
          <a:ln>
            <a:noFill/>
          </a:ln>
        </p:spPr>
        <p:txBody>
          <a:bodyPr wrap="square" lIns="91425" tIns="91425" rIns="91425" bIns="91425" anchor="ctr" anchorCtr="0">
            <a:noAutofit/>
          </a:bodyPr>
          <a:lstStyle/>
          <a:p>
            <a:pPr lvl="0">
              <a:spcBef>
                <a:spcPts val="0"/>
              </a:spcBef>
              <a:buNone/>
            </a:pPr>
            <a:endParaRPr/>
          </a:p>
        </p:txBody>
      </p:sp>
      <p:sp>
        <p:nvSpPr>
          <p:cNvPr id="92" name="Shape 92"/>
          <p:cNvSpPr/>
          <p:nvPr/>
        </p:nvSpPr>
        <p:spPr>
          <a:xfrm>
            <a:off x="0" y="0"/>
            <a:ext cx="9144000" cy="707700"/>
          </a:xfrm>
          <a:prstGeom prst="rect">
            <a:avLst/>
          </a:prstGeom>
          <a:solidFill>
            <a:srgbClr val="18637B"/>
          </a:solidFill>
          <a:ln>
            <a:noFill/>
          </a:ln>
        </p:spPr>
        <p:txBody>
          <a:bodyPr wrap="square" lIns="91425" tIns="91425" rIns="91425" bIns="91425" anchor="ctr" anchorCtr="0">
            <a:noAutofit/>
          </a:bodyPr>
          <a:lstStyle/>
          <a:p>
            <a:pPr lvl="0" rtl="0">
              <a:spcBef>
                <a:spcPts val="0"/>
              </a:spcBef>
              <a:buNone/>
            </a:pPr>
            <a:endParaRPr>
              <a:solidFill>
                <a:srgbClr val="114454"/>
              </a:solidFill>
            </a:endParaRPr>
          </a:p>
        </p:txBody>
      </p:sp>
      <p:sp>
        <p:nvSpPr>
          <p:cNvPr id="93" name="Shape 93"/>
          <p:cNvSpPr/>
          <p:nvPr/>
        </p:nvSpPr>
        <p:spPr>
          <a:xfrm>
            <a:off x="0" y="667500"/>
            <a:ext cx="9144000" cy="975900"/>
          </a:xfrm>
          <a:prstGeom prst="rect">
            <a:avLst/>
          </a:prstGeom>
          <a:solidFill>
            <a:srgbClr val="124057"/>
          </a:solidFill>
          <a:ln>
            <a:noFill/>
          </a:ln>
        </p:spPr>
        <p:txBody>
          <a:bodyPr wrap="square" lIns="91425" tIns="91425" rIns="91425" bIns="91425" anchor="ctr" anchorCtr="0">
            <a:noAutofit/>
          </a:bodyPr>
          <a:lstStyle/>
          <a:p>
            <a:pPr lvl="0">
              <a:spcBef>
                <a:spcPts val="0"/>
              </a:spcBef>
              <a:buNone/>
            </a:pPr>
            <a:endParaRPr/>
          </a:p>
        </p:txBody>
      </p:sp>
      <p:sp>
        <p:nvSpPr>
          <p:cNvPr id="94" name="Shape 94"/>
          <p:cNvSpPr/>
          <p:nvPr/>
        </p:nvSpPr>
        <p:spPr>
          <a:xfrm>
            <a:off x="0" y="5283733"/>
            <a:ext cx="9144000" cy="493500"/>
          </a:xfrm>
          <a:prstGeom prst="rect">
            <a:avLst/>
          </a:prstGeom>
          <a:solidFill>
            <a:srgbClr val="3B8D61"/>
          </a:solidFill>
          <a:ln>
            <a:noFill/>
          </a:ln>
        </p:spPr>
        <p:txBody>
          <a:bodyPr wrap="square" lIns="91425" tIns="91425" rIns="91425" bIns="91425" anchor="ctr" anchorCtr="0">
            <a:noAutofit/>
          </a:bodyPr>
          <a:lstStyle/>
          <a:p>
            <a:pPr lvl="0">
              <a:spcBef>
                <a:spcPts val="0"/>
              </a:spcBef>
              <a:buNone/>
            </a:pPr>
            <a:endParaRPr/>
          </a:p>
        </p:txBody>
      </p:sp>
      <p:sp>
        <p:nvSpPr>
          <p:cNvPr id="95" name="Shape 95"/>
          <p:cNvSpPr/>
          <p:nvPr/>
        </p:nvSpPr>
        <p:spPr>
          <a:xfrm>
            <a:off x="0" y="5777501"/>
            <a:ext cx="9144000" cy="1080300"/>
          </a:xfrm>
          <a:prstGeom prst="rect">
            <a:avLst/>
          </a:prstGeom>
          <a:solidFill>
            <a:srgbClr val="94BF6E"/>
          </a:solidFill>
          <a:ln>
            <a:noFill/>
          </a:ln>
        </p:spPr>
        <p:txBody>
          <a:bodyPr wrap="square" lIns="91425" tIns="91425" rIns="91425" bIns="91425" anchor="ctr" anchorCtr="0">
            <a:noAutofit/>
          </a:bodyPr>
          <a:lstStyle/>
          <a:p>
            <a:pPr lvl="0">
              <a:spcBef>
                <a:spcPts val="0"/>
              </a:spcBef>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lank style B">
    <p:spTree>
      <p:nvGrpSpPr>
        <p:cNvPr id="1" name="Shape 96"/>
        <p:cNvGrpSpPr/>
        <p:nvPr/>
      </p:nvGrpSpPr>
      <p:grpSpPr>
        <a:xfrm>
          <a:off x="0" y="0"/>
          <a:ext cx="0" cy="0"/>
          <a:chOff x="0" y="0"/>
          <a:chExt cx="0" cy="0"/>
        </a:xfrm>
      </p:grpSpPr>
      <p:sp>
        <p:nvSpPr>
          <p:cNvPr id="97" name="Shape 97"/>
          <p:cNvSpPr/>
          <p:nvPr/>
        </p:nvSpPr>
        <p:spPr>
          <a:xfrm>
            <a:off x="0" y="5726067"/>
            <a:ext cx="9144000" cy="321600"/>
          </a:xfrm>
          <a:prstGeom prst="rect">
            <a:avLst/>
          </a:prstGeom>
          <a:solidFill>
            <a:srgbClr val="165751"/>
          </a:solidFill>
          <a:ln>
            <a:noFill/>
          </a:ln>
        </p:spPr>
        <p:txBody>
          <a:bodyPr wrap="square" lIns="91425" tIns="91425" rIns="91425" bIns="91425" anchor="ctr" anchorCtr="0">
            <a:noAutofit/>
          </a:bodyPr>
          <a:lstStyle/>
          <a:p>
            <a:pPr lvl="0">
              <a:spcBef>
                <a:spcPts val="0"/>
              </a:spcBef>
              <a:buNone/>
            </a:pPr>
            <a:endParaRPr/>
          </a:p>
        </p:txBody>
      </p:sp>
      <p:sp>
        <p:nvSpPr>
          <p:cNvPr id="98" name="Shape 98"/>
          <p:cNvSpPr/>
          <p:nvPr/>
        </p:nvSpPr>
        <p:spPr>
          <a:xfrm>
            <a:off x="0" y="0"/>
            <a:ext cx="9144000" cy="707700"/>
          </a:xfrm>
          <a:prstGeom prst="rect">
            <a:avLst/>
          </a:prstGeom>
          <a:solidFill>
            <a:srgbClr val="18637B"/>
          </a:solidFill>
          <a:ln>
            <a:noFill/>
          </a:ln>
        </p:spPr>
        <p:txBody>
          <a:bodyPr wrap="square" lIns="91425" tIns="91425" rIns="91425" bIns="91425" anchor="ctr" anchorCtr="0">
            <a:noAutofit/>
          </a:bodyPr>
          <a:lstStyle/>
          <a:p>
            <a:pPr lvl="0" rtl="0">
              <a:spcBef>
                <a:spcPts val="0"/>
              </a:spcBef>
              <a:buNone/>
            </a:pPr>
            <a:endParaRPr>
              <a:solidFill>
                <a:srgbClr val="114454"/>
              </a:solidFill>
            </a:endParaRPr>
          </a:p>
        </p:txBody>
      </p:sp>
      <p:sp>
        <p:nvSpPr>
          <p:cNvPr id="99" name="Shape 99"/>
          <p:cNvSpPr/>
          <p:nvPr/>
        </p:nvSpPr>
        <p:spPr>
          <a:xfrm>
            <a:off x="0" y="667501"/>
            <a:ext cx="9144000" cy="5098800"/>
          </a:xfrm>
          <a:prstGeom prst="rect">
            <a:avLst/>
          </a:prstGeom>
          <a:solidFill>
            <a:srgbClr val="124057"/>
          </a:solidFill>
          <a:ln>
            <a:noFill/>
          </a:ln>
        </p:spPr>
        <p:txBody>
          <a:bodyPr wrap="square" lIns="91425" tIns="91425" rIns="91425" bIns="91425" anchor="ctr" anchorCtr="0">
            <a:noAutofit/>
          </a:bodyPr>
          <a:lstStyle/>
          <a:p>
            <a:pPr lvl="0">
              <a:spcBef>
                <a:spcPts val="0"/>
              </a:spcBef>
              <a:buNone/>
            </a:pPr>
            <a:endParaRPr/>
          </a:p>
        </p:txBody>
      </p:sp>
      <p:sp>
        <p:nvSpPr>
          <p:cNvPr id="100" name="Shape 100"/>
          <p:cNvSpPr/>
          <p:nvPr/>
        </p:nvSpPr>
        <p:spPr>
          <a:xfrm>
            <a:off x="0" y="5991473"/>
            <a:ext cx="9144000" cy="157500"/>
          </a:xfrm>
          <a:prstGeom prst="rect">
            <a:avLst/>
          </a:prstGeom>
          <a:solidFill>
            <a:srgbClr val="3B8D61"/>
          </a:solidFill>
          <a:ln>
            <a:noFill/>
          </a:ln>
        </p:spPr>
        <p:txBody>
          <a:bodyPr wrap="square" lIns="91425" tIns="91425" rIns="91425" bIns="91425" anchor="ctr" anchorCtr="0">
            <a:noAutofit/>
          </a:bodyPr>
          <a:lstStyle/>
          <a:p>
            <a:pPr lvl="0">
              <a:spcBef>
                <a:spcPts val="0"/>
              </a:spcBef>
              <a:buNone/>
            </a:pPr>
            <a:endParaRPr/>
          </a:p>
        </p:txBody>
      </p:sp>
      <p:sp>
        <p:nvSpPr>
          <p:cNvPr id="101" name="Shape 101"/>
          <p:cNvSpPr/>
          <p:nvPr/>
        </p:nvSpPr>
        <p:spPr>
          <a:xfrm>
            <a:off x="0" y="6112101"/>
            <a:ext cx="9144000" cy="746100"/>
          </a:xfrm>
          <a:prstGeom prst="rect">
            <a:avLst/>
          </a:prstGeom>
          <a:solidFill>
            <a:srgbClr val="94BF6E"/>
          </a:solidFill>
          <a:ln>
            <a:noFill/>
          </a:ln>
        </p:spPr>
        <p:txBody>
          <a:bodyPr wrap="square" lIns="91425" tIns="91425" rIns="91425" bIns="91425" anchor="ctr" anchorCtr="0">
            <a:noAutofit/>
          </a:bodyPr>
          <a:lstStyle/>
          <a:p>
            <a:pPr lvl="0">
              <a:spcBef>
                <a:spcPts val="0"/>
              </a:spcBef>
              <a:buNone/>
            </a:pPr>
            <a:endParaRPr/>
          </a:p>
        </p:txBody>
      </p:sp>
      <p:pic>
        <p:nvPicPr>
          <p:cNvPr id="102" name="Shape 102" descr="GroundworkUSA_LogoExtended_web-01.png"/>
          <p:cNvPicPr preferRelativeResize="0"/>
          <p:nvPr/>
        </p:nvPicPr>
        <p:blipFill rotWithShape="1">
          <a:blip r:embed="rId2">
            <a:alphaModFix/>
          </a:blip>
          <a:srcRect t="109" b="99"/>
          <a:stretch/>
        </p:blipFill>
        <p:spPr>
          <a:xfrm>
            <a:off x="6744227" y="847433"/>
            <a:ext cx="2217874" cy="8396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0.xml"/><Relationship Id="rId12" Type="http://schemas.openxmlformats.org/officeDocument/2006/relationships/theme" Target="../theme/theme2.xml"/><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146025" y="707633"/>
            <a:ext cx="3208800" cy="1371600"/>
          </a:xfrm>
          <a:prstGeom prst="rect">
            <a:avLst/>
          </a:prstGeom>
          <a:noFill/>
          <a:ln>
            <a:noFill/>
          </a:ln>
        </p:spPr>
        <p:txBody>
          <a:bodyPr wrap="square" lIns="91425" tIns="91425" rIns="91425" bIns="91425" anchor="ctr" anchorCtr="0"/>
          <a:lstStyle>
            <a:lvl1pPr lv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1146025" y="2356367"/>
            <a:ext cx="7540800" cy="4211700"/>
          </a:xfrm>
          <a:prstGeom prst="rect">
            <a:avLst/>
          </a:prstGeom>
          <a:noFill/>
          <a:ln>
            <a:noFill/>
          </a:ln>
        </p:spPr>
        <p:txBody>
          <a:bodyPr wrap="square" lIns="91425" tIns="91425" rIns="91425" bIns="91425" anchor="t" anchorCtr="0"/>
          <a:lstStyle>
            <a:lvl1pPr lvl="0">
              <a:spcBef>
                <a:spcPts val="600"/>
              </a:spcBef>
              <a:buClr>
                <a:srgbClr val="114454"/>
              </a:buClr>
              <a:buSzPct val="100000"/>
              <a:buFont typeface="Nixie One"/>
              <a:buChar char="▪"/>
              <a:defRPr sz="3000">
                <a:solidFill>
                  <a:srgbClr val="114454"/>
                </a:solidFill>
                <a:latin typeface="Nixie One"/>
                <a:ea typeface="Nixie One"/>
                <a:cs typeface="Nixie One"/>
                <a:sym typeface="Nixie One"/>
              </a:defRPr>
            </a:lvl1pPr>
            <a:lvl2pPr lvl="1">
              <a:spcBef>
                <a:spcPts val="480"/>
              </a:spcBef>
              <a:buClr>
                <a:srgbClr val="114454"/>
              </a:buClr>
              <a:buSzPct val="100000"/>
              <a:buFont typeface="Nixie One"/>
              <a:buChar char="▫"/>
              <a:defRPr sz="2400">
                <a:solidFill>
                  <a:srgbClr val="114454"/>
                </a:solidFill>
                <a:latin typeface="Nixie One"/>
                <a:ea typeface="Nixie One"/>
                <a:cs typeface="Nixie One"/>
                <a:sym typeface="Nixie One"/>
              </a:defRPr>
            </a:lvl2pPr>
            <a:lvl3pPr lvl="2">
              <a:spcBef>
                <a:spcPts val="480"/>
              </a:spcBef>
              <a:buClr>
                <a:srgbClr val="114454"/>
              </a:buClr>
              <a:buSzPct val="100000"/>
              <a:buFont typeface="Nixie One"/>
              <a:buChar char="■"/>
              <a:defRPr sz="2400">
                <a:solidFill>
                  <a:srgbClr val="114454"/>
                </a:solidFill>
                <a:latin typeface="Nixie One"/>
                <a:ea typeface="Nixie One"/>
                <a:cs typeface="Nixie One"/>
                <a:sym typeface="Nixie One"/>
              </a:defRPr>
            </a:lvl3pPr>
            <a:lvl4pPr lvl="3">
              <a:spcBef>
                <a:spcPts val="360"/>
              </a:spcBef>
              <a:buClr>
                <a:srgbClr val="114454"/>
              </a:buClr>
              <a:buSzPct val="100000"/>
              <a:buFont typeface="Nixie One"/>
              <a:buChar char="●"/>
              <a:defRPr sz="1800">
                <a:solidFill>
                  <a:srgbClr val="114454"/>
                </a:solidFill>
                <a:latin typeface="Nixie One"/>
                <a:ea typeface="Nixie One"/>
                <a:cs typeface="Nixie One"/>
                <a:sym typeface="Nixie One"/>
              </a:defRPr>
            </a:lvl4pPr>
            <a:lvl5pPr lvl="4">
              <a:spcBef>
                <a:spcPts val="360"/>
              </a:spcBef>
              <a:buClr>
                <a:srgbClr val="114454"/>
              </a:buClr>
              <a:buSzPct val="100000"/>
              <a:buFont typeface="Nixie One"/>
              <a:buChar char="○"/>
              <a:defRPr sz="1800">
                <a:solidFill>
                  <a:srgbClr val="114454"/>
                </a:solidFill>
                <a:latin typeface="Nixie One"/>
                <a:ea typeface="Nixie One"/>
                <a:cs typeface="Nixie One"/>
                <a:sym typeface="Nixie One"/>
              </a:defRPr>
            </a:lvl5pPr>
            <a:lvl6pPr lvl="5">
              <a:spcBef>
                <a:spcPts val="360"/>
              </a:spcBef>
              <a:buClr>
                <a:srgbClr val="114454"/>
              </a:buClr>
              <a:buSzPct val="100000"/>
              <a:buFont typeface="Nixie One"/>
              <a:buChar char="■"/>
              <a:defRPr sz="1800">
                <a:solidFill>
                  <a:srgbClr val="114454"/>
                </a:solidFill>
                <a:latin typeface="Nixie One"/>
                <a:ea typeface="Nixie One"/>
                <a:cs typeface="Nixie One"/>
                <a:sym typeface="Nixie One"/>
              </a:defRPr>
            </a:lvl6pPr>
            <a:lvl7pPr lvl="6">
              <a:spcBef>
                <a:spcPts val="360"/>
              </a:spcBef>
              <a:buClr>
                <a:srgbClr val="114454"/>
              </a:buClr>
              <a:buSzPct val="100000"/>
              <a:buFont typeface="Nixie One"/>
              <a:buChar char="●"/>
              <a:defRPr sz="1800">
                <a:solidFill>
                  <a:srgbClr val="114454"/>
                </a:solidFill>
                <a:latin typeface="Nixie One"/>
                <a:ea typeface="Nixie One"/>
                <a:cs typeface="Nixie One"/>
                <a:sym typeface="Nixie One"/>
              </a:defRPr>
            </a:lvl7pPr>
            <a:lvl8pPr lvl="7">
              <a:spcBef>
                <a:spcPts val="360"/>
              </a:spcBef>
              <a:buClr>
                <a:srgbClr val="114454"/>
              </a:buClr>
              <a:buSzPct val="100000"/>
              <a:buFont typeface="Nixie One"/>
              <a:buChar char="○"/>
              <a:defRPr sz="1800">
                <a:solidFill>
                  <a:srgbClr val="114454"/>
                </a:solidFill>
                <a:latin typeface="Nixie One"/>
                <a:ea typeface="Nixie One"/>
                <a:cs typeface="Nixie One"/>
                <a:sym typeface="Nixie One"/>
              </a:defRPr>
            </a:lvl8pPr>
            <a:lvl9pPr lvl="8">
              <a:spcBef>
                <a:spcPts val="360"/>
              </a:spcBef>
              <a:buClr>
                <a:srgbClr val="114454"/>
              </a:buClr>
              <a:buSzPct val="100000"/>
              <a:buFont typeface="Nixie One"/>
              <a:buChar char="■"/>
              <a:defRPr sz="1800">
                <a:solidFill>
                  <a:srgbClr val="114454"/>
                </a:solidFill>
                <a:latin typeface="Nixie One"/>
                <a:ea typeface="Nixie One"/>
                <a:cs typeface="Nixie One"/>
                <a:sym typeface="Nixie On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6" r:id="rId7"/>
    <p:sldLayoutId id="2147483658" r:id="rId8"/>
    <p:sldLayoutId id="2147483659" r:id="rId9"/>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1146025" y="707633"/>
            <a:ext cx="3208800" cy="1371600"/>
          </a:xfrm>
          <a:prstGeom prst="rect">
            <a:avLst/>
          </a:prstGeom>
          <a:noFill/>
          <a:ln>
            <a:noFill/>
          </a:ln>
        </p:spPr>
        <p:txBody>
          <a:bodyPr wrap="square" lIns="91425" tIns="91425" rIns="91425" bIns="91425" anchor="ctr" anchorCtr="0"/>
          <a:lstStyle>
            <a:lvl1pPr lvl="0" rt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1pPr>
            <a:lvl2pPr lvl="1" rt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rt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rt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rt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rt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rt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rt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rt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endParaRPr/>
          </a:p>
        </p:txBody>
      </p:sp>
      <p:sp>
        <p:nvSpPr>
          <p:cNvPr id="105" name="Shape 105"/>
          <p:cNvSpPr txBox="1">
            <a:spLocks noGrp="1"/>
          </p:cNvSpPr>
          <p:nvPr>
            <p:ph type="body" idx="1"/>
          </p:nvPr>
        </p:nvSpPr>
        <p:spPr>
          <a:xfrm>
            <a:off x="1146025" y="2356367"/>
            <a:ext cx="7540800" cy="4211700"/>
          </a:xfrm>
          <a:prstGeom prst="rect">
            <a:avLst/>
          </a:prstGeom>
          <a:noFill/>
          <a:ln>
            <a:noFill/>
          </a:ln>
        </p:spPr>
        <p:txBody>
          <a:bodyPr wrap="square" lIns="91425" tIns="91425" rIns="91425" bIns="91425" anchor="t" anchorCtr="0"/>
          <a:lstStyle>
            <a:lvl1pPr lvl="0" rtl="0">
              <a:spcBef>
                <a:spcPts val="600"/>
              </a:spcBef>
              <a:buClr>
                <a:srgbClr val="114454"/>
              </a:buClr>
              <a:buSzPct val="100000"/>
              <a:buFont typeface="Nixie One"/>
              <a:buChar char="▪"/>
              <a:defRPr sz="3000">
                <a:solidFill>
                  <a:srgbClr val="114454"/>
                </a:solidFill>
                <a:latin typeface="Nixie One"/>
                <a:ea typeface="Nixie One"/>
                <a:cs typeface="Nixie One"/>
                <a:sym typeface="Nixie One"/>
              </a:defRPr>
            </a:lvl1pPr>
            <a:lvl2pPr lvl="1" rtl="0">
              <a:spcBef>
                <a:spcPts val="480"/>
              </a:spcBef>
              <a:buClr>
                <a:srgbClr val="114454"/>
              </a:buClr>
              <a:buSzPct val="100000"/>
              <a:buFont typeface="Nixie One"/>
              <a:buChar char="▫"/>
              <a:defRPr sz="2400">
                <a:solidFill>
                  <a:srgbClr val="114454"/>
                </a:solidFill>
                <a:latin typeface="Nixie One"/>
                <a:ea typeface="Nixie One"/>
                <a:cs typeface="Nixie One"/>
                <a:sym typeface="Nixie One"/>
              </a:defRPr>
            </a:lvl2pPr>
            <a:lvl3pPr lvl="2" rtl="0">
              <a:spcBef>
                <a:spcPts val="480"/>
              </a:spcBef>
              <a:buClr>
                <a:srgbClr val="114454"/>
              </a:buClr>
              <a:buSzPct val="100000"/>
              <a:buFont typeface="Nixie One"/>
              <a:buChar char="■"/>
              <a:defRPr sz="2400">
                <a:solidFill>
                  <a:srgbClr val="114454"/>
                </a:solidFill>
                <a:latin typeface="Nixie One"/>
                <a:ea typeface="Nixie One"/>
                <a:cs typeface="Nixie One"/>
                <a:sym typeface="Nixie One"/>
              </a:defRPr>
            </a:lvl3pPr>
            <a:lvl4pPr lvl="3" rtl="0">
              <a:spcBef>
                <a:spcPts val="360"/>
              </a:spcBef>
              <a:buClr>
                <a:srgbClr val="114454"/>
              </a:buClr>
              <a:buSzPct val="100000"/>
              <a:buFont typeface="Nixie One"/>
              <a:buChar char="●"/>
              <a:defRPr sz="1800">
                <a:solidFill>
                  <a:srgbClr val="114454"/>
                </a:solidFill>
                <a:latin typeface="Nixie One"/>
                <a:ea typeface="Nixie One"/>
                <a:cs typeface="Nixie One"/>
                <a:sym typeface="Nixie One"/>
              </a:defRPr>
            </a:lvl4pPr>
            <a:lvl5pPr lvl="4" rtl="0">
              <a:spcBef>
                <a:spcPts val="360"/>
              </a:spcBef>
              <a:buClr>
                <a:srgbClr val="114454"/>
              </a:buClr>
              <a:buSzPct val="100000"/>
              <a:buFont typeface="Nixie One"/>
              <a:buChar char="○"/>
              <a:defRPr sz="1800">
                <a:solidFill>
                  <a:srgbClr val="114454"/>
                </a:solidFill>
                <a:latin typeface="Nixie One"/>
                <a:ea typeface="Nixie One"/>
                <a:cs typeface="Nixie One"/>
                <a:sym typeface="Nixie One"/>
              </a:defRPr>
            </a:lvl5pPr>
            <a:lvl6pPr lvl="5" rtl="0">
              <a:spcBef>
                <a:spcPts val="360"/>
              </a:spcBef>
              <a:buClr>
                <a:srgbClr val="114454"/>
              </a:buClr>
              <a:buSzPct val="100000"/>
              <a:buFont typeface="Nixie One"/>
              <a:buChar char="■"/>
              <a:defRPr sz="1800">
                <a:solidFill>
                  <a:srgbClr val="114454"/>
                </a:solidFill>
                <a:latin typeface="Nixie One"/>
                <a:ea typeface="Nixie One"/>
                <a:cs typeface="Nixie One"/>
                <a:sym typeface="Nixie One"/>
              </a:defRPr>
            </a:lvl6pPr>
            <a:lvl7pPr lvl="6" rtl="0">
              <a:spcBef>
                <a:spcPts val="360"/>
              </a:spcBef>
              <a:buClr>
                <a:srgbClr val="114454"/>
              </a:buClr>
              <a:buSzPct val="100000"/>
              <a:buFont typeface="Nixie One"/>
              <a:buChar char="●"/>
              <a:defRPr sz="1800">
                <a:solidFill>
                  <a:srgbClr val="114454"/>
                </a:solidFill>
                <a:latin typeface="Nixie One"/>
                <a:ea typeface="Nixie One"/>
                <a:cs typeface="Nixie One"/>
                <a:sym typeface="Nixie One"/>
              </a:defRPr>
            </a:lvl7pPr>
            <a:lvl8pPr lvl="7" rtl="0">
              <a:spcBef>
                <a:spcPts val="360"/>
              </a:spcBef>
              <a:buClr>
                <a:srgbClr val="114454"/>
              </a:buClr>
              <a:buSzPct val="100000"/>
              <a:buFont typeface="Nixie One"/>
              <a:buChar char="○"/>
              <a:defRPr sz="1800">
                <a:solidFill>
                  <a:srgbClr val="114454"/>
                </a:solidFill>
                <a:latin typeface="Nixie One"/>
                <a:ea typeface="Nixie One"/>
                <a:cs typeface="Nixie One"/>
                <a:sym typeface="Nixie One"/>
              </a:defRPr>
            </a:lvl8pPr>
            <a:lvl9pPr lvl="8" rtl="0">
              <a:spcBef>
                <a:spcPts val="360"/>
              </a:spcBef>
              <a:buClr>
                <a:srgbClr val="114454"/>
              </a:buClr>
              <a:buSzPct val="100000"/>
              <a:buFont typeface="Nixie One"/>
              <a:buChar char="■"/>
              <a:defRPr sz="1800">
                <a:solidFill>
                  <a:srgbClr val="114454"/>
                </a:solidFill>
                <a:latin typeface="Nixie One"/>
                <a:ea typeface="Nixie One"/>
                <a:cs typeface="Nixie One"/>
                <a:sym typeface="Nixie One"/>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Cate@groundworkusa.or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G"/><Relationship Id="rId5" Type="http://schemas.openxmlformats.org/officeDocument/2006/relationships/image" Target="../media/image17.jpg"/><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tiff"/><Relationship Id="rId5" Type="http://schemas.openxmlformats.org/officeDocument/2006/relationships/image" Target="../media/image20.png"/><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hyperlink" Target="mailto:kate@groundworkusa.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mailto:Cate@groundworkusa.org" TargetMode="External"/><Relationship Id="rId4"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hyperlink" Target="mailto:Cate@groundworkusa.org" TargetMode="External"/><Relationship Id="rId4"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ctrTitle"/>
          </p:nvPr>
        </p:nvSpPr>
        <p:spPr>
          <a:xfrm>
            <a:off x="0" y="2154184"/>
            <a:ext cx="7293000" cy="1546500"/>
          </a:xfrm>
          <a:prstGeom prst="rect">
            <a:avLst/>
          </a:prstGeom>
        </p:spPr>
        <p:txBody>
          <a:bodyPr wrap="square" lIns="91425" tIns="91425" rIns="91425" bIns="91425" anchor="b" anchorCtr="0">
            <a:noAutofit/>
          </a:bodyPr>
          <a:lstStyle/>
          <a:p>
            <a:pPr lvl="0">
              <a:spcBef>
                <a:spcPts val="0"/>
              </a:spcBef>
              <a:buNone/>
            </a:pPr>
            <a:r>
              <a:rPr lang="en-US" sz="4000" i="1" dirty="0" smtClean="0"/>
              <a:t>Equitable Development Technical Assistance from Groundwork USA </a:t>
            </a:r>
            <a:endParaRPr lang="en" sz="4000" i="1" dirty="0"/>
          </a:p>
        </p:txBody>
      </p:sp>
      <p:sp>
        <p:nvSpPr>
          <p:cNvPr id="197" name="Shape 197"/>
          <p:cNvSpPr txBox="1"/>
          <p:nvPr/>
        </p:nvSpPr>
        <p:spPr>
          <a:xfrm>
            <a:off x="1811100" y="4508006"/>
            <a:ext cx="7332900" cy="855600"/>
          </a:xfrm>
          <a:prstGeom prst="rect">
            <a:avLst/>
          </a:prstGeom>
          <a:noFill/>
          <a:ln>
            <a:noFill/>
          </a:ln>
        </p:spPr>
        <p:txBody>
          <a:bodyPr wrap="square" lIns="91425" tIns="91425" rIns="91425" bIns="91425" anchor="t" anchorCtr="0">
            <a:noAutofit/>
          </a:bodyPr>
          <a:lstStyle/>
          <a:p>
            <a:pPr lvl="0" algn="r">
              <a:spcBef>
                <a:spcPts val="0"/>
              </a:spcBef>
              <a:buNone/>
            </a:pPr>
            <a:r>
              <a:rPr lang="en-US" sz="2000" b="1" dirty="0" smtClean="0">
                <a:solidFill>
                  <a:schemeClr val="accent3"/>
                </a:solidFill>
              </a:rPr>
              <a:t>Brownfield Resources Webinar Series </a:t>
            </a:r>
            <a:endParaRPr lang="en-US" sz="2000" b="1" dirty="0" smtClean="0">
              <a:solidFill>
                <a:schemeClr val="accent3"/>
              </a:solidFill>
            </a:endParaRPr>
          </a:p>
          <a:p>
            <a:pPr lvl="0" algn="r">
              <a:spcBef>
                <a:spcPts val="0"/>
              </a:spcBef>
              <a:buNone/>
            </a:pPr>
            <a:r>
              <a:rPr lang="en-US" sz="2000" b="1" dirty="0" smtClean="0">
                <a:solidFill>
                  <a:schemeClr val="accent3"/>
                </a:solidFill>
              </a:rPr>
              <a:t>July 2019  </a:t>
            </a:r>
          </a:p>
          <a:p>
            <a:pPr lvl="0" algn="r">
              <a:spcBef>
                <a:spcPts val="0"/>
              </a:spcBef>
              <a:buNone/>
            </a:pPr>
            <a:r>
              <a:rPr lang="en-US" sz="2000" b="1" dirty="0" smtClean="0">
                <a:solidFill>
                  <a:schemeClr val="accent3"/>
                </a:solidFill>
              </a:rPr>
              <a:t>Cate </a:t>
            </a:r>
            <a:r>
              <a:rPr lang="en-US" sz="2000" b="1" dirty="0" err="1" smtClean="0">
                <a:solidFill>
                  <a:schemeClr val="accent3"/>
                </a:solidFill>
              </a:rPr>
              <a:t>Mingoya</a:t>
            </a:r>
            <a:r>
              <a:rPr lang="en-US" sz="2000" b="1" dirty="0" smtClean="0">
                <a:solidFill>
                  <a:schemeClr val="accent3"/>
                </a:solidFill>
              </a:rPr>
              <a:t>.   </a:t>
            </a:r>
            <a:r>
              <a:rPr lang="en-US" sz="2000" b="1" dirty="0" smtClean="0">
                <a:solidFill>
                  <a:schemeClr val="accent3"/>
                </a:solidFill>
                <a:hlinkClick r:id="rId3"/>
              </a:rPr>
              <a:t>Cate@groundworkusa.org</a:t>
            </a:r>
            <a:r>
              <a:rPr lang="en-US" sz="2000" b="1" dirty="0" smtClean="0">
                <a:solidFill>
                  <a:schemeClr val="accent3"/>
                </a:solidFill>
              </a:rPr>
              <a:t> </a:t>
            </a:r>
            <a:endParaRPr lang="en" sz="2000" b="1" dirty="0">
              <a:solidFill>
                <a:schemeClr val="accent3"/>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ctrTitle" idx="4294967295"/>
          </p:nvPr>
        </p:nvSpPr>
        <p:spPr>
          <a:xfrm>
            <a:off x="685800" y="665500"/>
            <a:ext cx="6593700" cy="1013100"/>
          </a:xfrm>
          <a:prstGeom prst="rect">
            <a:avLst/>
          </a:prstGeom>
        </p:spPr>
        <p:txBody>
          <a:bodyPr wrap="square" lIns="91425" tIns="91425" rIns="91425" bIns="91425" anchor="ctr" anchorCtr="0">
            <a:noAutofit/>
          </a:bodyPr>
          <a:lstStyle/>
          <a:p>
            <a:pPr lvl="0">
              <a:spcBef>
                <a:spcPts val="0"/>
              </a:spcBef>
              <a:buNone/>
            </a:pPr>
            <a:r>
              <a:rPr lang="en-US" sz="3000" dirty="0" smtClean="0"/>
              <a:t>Need Something Different? </a:t>
            </a:r>
            <a:br>
              <a:rPr lang="en-US" sz="3000" dirty="0" smtClean="0"/>
            </a:br>
            <a:r>
              <a:rPr lang="en-US" sz="3000" dirty="0" smtClean="0"/>
              <a:t>Don’t Know Exactly What you Need? </a:t>
            </a:r>
            <a:endParaRPr lang="en" sz="3000" dirty="0"/>
          </a:p>
        </p:txBody>
      </p:sp>
      <p:sp>
        <p:nvSpPr>
          <p:cNvPr id="226" name="Shape 226"/>
          <p:cNvSpPr txBox="1">
            <a:spLocks noGrp="1"/>
          </p:cNvSpPr>
          <p:nvPr>
            <p:ph type="subTitle" idx="4294967295"/>
          </p:nvPr>
        </p:nvSpPr>
        <p:spPr>
          <a:xfrm>
            <a:off x="184725" y="1678600"/>
            <a:ext cx="8959276" cy="2121875"/>
          </a:xfrm>
          <a:prstGeom prst="rect">
            <a:avLst/>
          </a:prstGeom>
        </p:spPr>
        <p:txBody>
          <a:bodyPr wrap="square" lIns="91425" tIns="91425" rIns="91425" bIns="91425" anchor="ctr" anchorCtr="0">
            <a:noAutofit/>
          </a:bodyPr>
          <a:lstStyle/>
          <a:p>
            <a:pPr marL="457200" lvl="0" indent="-317500" rtl="0">
              <a:spcBef>
                <a:spcPts val="0"/>
              </a:spcBef>
              <a:buClr>
                <a:srgbClr val="FFFFFF"/>
              </a:buClr>
              <a:buSzPct val="100000"/>
            </a:pPr>
            <a:r>
              <a:rPr lang="en-US" dirty="0" smtClean="0">
                <a:solidFill>
                  <a:srgbClr val="FFFFFF"/>
                </a:solidFill>
              </a:rPr>
              <a:t>One on One Technical Assistance </a:t>
            </a:r>
          </a:p>
          <a:p>
            <a:pPr marL="457200" lvl="0" indent="-317500" rtl="0">
              <a:spcBef>
                <a:spcPts val="0"/>
              </a:spcBef>
              <a:buClr>
                <a:srgbClr val="FFFFFF"/>
              </a:buClr>
              <a:buSzPct val="100000"/>
            </a:pPr>
            <a:r>
              <a:rPr lang="en-US" dirty="0" smtClean="0">
                <a:solidFill>
                  <a:srgbClr val="FFFFFF"/>
                </a:solidFill>
              </a:rPr>
              <a:t>Help you figure out what you need to work towards equitable development of brownfield sites</a:t>
            </a:r>
            <a:endParaRPr lang="en-US" dirty="0" smtClean="0">
              <a:solidFill>
                <a:srgbClr val="FFFF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024" y="3586162"/>
            <a:ext cx="4514851" cy="3386138"/>
          </a:xfrm>
          <a:prstGeom prst="rect">
            <a:avLst/>
          </a:prstGeom>
        </p:spPr>
      </p:pic>
    </p:spTree>
    <p:extLst>
      <p:ext uri="{BB962C8B-B14F-4D97-AF65-F5344CB8AC3E}">
        <p14:creationId xmlns:p14="http://schemas.microsoft.com/office/powerpoint/2010/main" val="939690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6" name="Shape 226"/>
          <p:cNvSpPr txBox="1">
            <a:spLocks noGrp="1"/>
          </p:cNvSpPr>
          <p:nvPr>
            <p:ph type="subTitle" idx="4294967295"/>
          </p:nvPr>
        </p:nvSpPr>
        <p:spPr>
          <a:xfrm>
            <a:off x="184724" y="1921487"/>
            <a:ext cx="8959276" cy="3604800"/>
          </a:xfrm>
          <a:prstGeom prst="rect">
            <a:avLst/>
          </a:prstGeom>
        </p:spPr>
        <p:txBody>
          <a:bodyPr wrap="square" lIns="91425" tIns="91425" rIns="91425" bIns="91425" anchor="ctr" anchorCtr="0">
            <a:noAutofit/>
          </a:bodyPr>
          <a:lstStyle/>
          <a:p>
            <a:pPr marL="342900" indent="-342900"/>
            <a:r>
              <a:rPr lang="en-US" sz="2000" dirty="0">
                <a:solidFill>
                  <a:schemeClr val="bg1"/>
                </a:solidFill>
              </a:rPr>
              <a:t>Community engagement</a:t>
            </a:r>
          </a:p>
          <a:p>
            <a:pPr marL="342900" indent="-342900"/>
            <a:r>
              <a:rPr lang="en-US" sz="2000" dirty="0">
                <a:solidFill>
                  <a:schemeClr val="bg1"/>
                </a:solidFill>
              </a:rPr>
              <a:t>How to build a big tent of stakeholders</a:t>
            </a:r>
          </a:p>
          <a:p>
            <a:pPr marL="342900" indent="-342900"/>
            <a:r>
              <a:rPr lang="en-US" sz="2000" dirty="0">
                <a:solidFill>
                  <a:schemeClr val="bg1"/>
                </a:solidFill>
              </a:rPr>
              <a:t>Theory of Change</a:t>
            </a:r>
          </a:p>
          <a:p>
            <a:pPr marL="342900" indent="-342900"/>
            <a:r>
              <a:rPr lang="en-US" sz="2000" dirty="0">
                <a:solidFill>
                  <a:schemeClr val="bg1"/>
                </a:solidFill>
              </a:rPr>
              <a:t>Logic Model </a:t>
            </a:r>
          </a:p>
          <a:p>
            <a:pPr marL="342900" indent="-342900"/>
            <a:r>
              <a:rPr lang="en-US" sz="2000" dirty="0">
                <a:solidFill>
                  <a:schemeClr val="bg1"/>
                </a:solidFill>
              </a:rPr>
              <a:t>CBAs</a:t>
            </a:r>
          </a:p>
          <a:p>
            <a:pPr marL="342900" indent="-342900"/>
            <a:r>
              <a:rPr lang="en-US" sz="2000" dirty="0">
                <a:solidFill>
                  <a:schemeClr val="bg1"/>
                </a:solidFill>
              </a:rPr>
              <a:t>Brownfields 101 training</a:t>
            </a:r>
          </a:p>
          <a:p>
            <a:pPr marL="342900" indent="-342900"/>
            <a:r>
              <a:rPr lang="en-US" sz="2000" dirty="0" err="1">
                <a:solidFill>
                  <a:schemeClr val="bg1"/>
                </a:solidFill>
              </a:rPr>
              <a:t>PhotoVoices</a:t>
            </a:r>
            <a:r>
              <a:rPr lang="en-US" sz="2000" dirty="0">
                <a:solidFill>
                  <a:schemeClr val="bg1"/>
                </a:solidFill>
              </a:rPr>
              <a:t> </a:t>
            </a:r>
          </a:p>
          <a:p>
            <a:pPr marL="342900" indent="-342900"/>
            <a:r>
              <a:rPr lang="en-US" sz="2000" dirty="0">
                <a:solidFill>
                  <a:schemeClr val="bg1"/>
                </a:solidFill>
              </a:rPr>
              <a:t>Process education </a:t>
            </a:r>
          </a:p>
          <a:p>
            <a:pPr marL="342900" indent="-342900"/>
            <a:r>
              <a:rPr lang="en-US" sz="2000" dirty="0">
                <a:solidFill>
                  <a:schemeClr val="bg1"/>
                </a:solidFill>
              </a:rPr>
              <a:t>Right-sizing projects </a:t>
            </a:r>
          </a:p>
          <a:p>
            <a:pPr marL="342900" indent="-342900"/>
            <a:endParaRPr lang="en-US" sz="2000" dirty="0">
              <a:solidFill>
                <a:schemeClr val="bg1"/>
              </a:solidFill>
            </a:endParaRPr>
          </a:p>
        </p:txBody>
      </p:sp>
      <p:sp>
        <p:nvSpPr>
          <p:cNvPr id="5" name="Shape 225"/>
          <p:cNvSpPr txBox="1">
            <a:spLocks/>
          </p:cNvSpPr>
          <p:nvPr/>
        </p:nvSpPr>
        <p:spPr>
          <a:xfrm>
            <a:off x="971550" y="627400"/>
            <a:ext cx="3848100" cy="101310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Roboto Slab"/>
              <a:buNone/>
              <a:defRPr sz="1800" b="1" i="0" u="none" strike="noStrike" cap="none">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r>
              <a:rPr lang="en-US" sz="3000" dirty="0" smtClean="0"/>
              <a:t>Technical Assistance (Examples) </a:t>
            </a:r>
            <a:endParaRPr lang="en" sz="3000" dirty="0"/>
          </a:p>
        </p:txBody>
      </p:sp>
      <p:pic>
        <p:nvPicPr>
          <p:cNvPr id="7" name="Picture 6"/>
          <p:cNvPicPr>
            <a:picLocks noChangeAspect="1"/>
          </p:cNvPicPr>
          <p:nvPr/>
        </p:nvPicPr>
        <p:blipFill>
          <a:blip r:embed="rId3"/>
          <a:stretch>
            <a:fillRect/>
          </a:stretch>
        </p:blipFill>
        <p:spPr>
          <a:xfrm>
            <a:off x="5153025" y="740933"/>
            <a:ext cx="3990975" cy="236110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0125" y="3102040"/>
            <a:ext cx="3433875" cy="257540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3840" y="3102041"/>
            <a:ext cx="1966285" cy="2621714"/>
          </a:xfrm>
          <a:prstGeom prst="rect">
            <a:avLst/>
          </a:prstGeom>
        </p:spPr>
      </p:pic>
    </p:spTree>
    <p:extLst>
      <p:ext uri="{BB962C8B-B14F-4D97-AF65-F5344CB8AC3E}">
        <p14:creationId xmlns:p14="http://schemas.microsoft.com/office/powerpoint/2010/main" val="261222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ctrTitle" idx="4294967295"/>
          </p:nvPr>
        </p:nvSpPr>
        <p:spPr>
          <a:xfrm>
            <a:off x="404199" y="638962"/>
            <a:ext cx="6593700" cy="1013100"/>
          </a:xfrm>
          <a:prstGeom prst="rect">
            <a:avLst/>
          </a:prstGeom>
        </p:spPr>
        <p:txBody>
          <a:bodyPr wrap="square" lIns="91425" tIns="91425" rIns="91425" bIns="91425" anchor="ctr" anchorCtr="0">
            <a:noAutofit/>
          </a:bodyPr>
          <a:lstStyle/>
          <a:p>
            <a:pPr lvl="0">
              <a:spcBef>
                <a:spcPts val="0"/>
              </a:spcBef>
              <a:buNone/>
            </a:pPr>
            <a:r>
              <a:rPr lang="en-US" dirty="0" smtClean="0"/>
              <a:t>Brownfield Equitable Development Team and Specialties </a:t>
            </a:r>
            <a:endParaRPr lang="en" dirty="0"/>
          </a:p>
        </p:txBody>
      </p:sp>
      <p:pic>
        <p:nvPicPr>
          <p:cNvPr id="2" name="Picture 1"/>
          <p:cNvPicPr>
            <a:picLocks noChangeAspect="1"/>
          </p:cNvPicPr>
          <p:nvPr/>
        </p:nvPicPr>
        <p:blipFill>
          <a:blip r:embed="rId3"/>
          <a:stretch>
            <a:fillRect/>
          </a:stretch>
        </p:blipFill>
        <p:spPr>
          <a:xfrm>
            <a:off x="404200" y="1678600"/>
            <a:ext cx="1981813" cy="2006452"/>
          </a:xfrm>
          <a:prstGeom prst="rect">
            <a:avLst/>
          </a:prstGeom>
        </p:spPr>
      </p:pic>
      <p:pic>
        <p:nvPicPr>
          <p:cNvPr id="4" name="Picture 3"/>
          <p:cNvPicPr>
            <a:picLocks noChangeAspect="1"/>
          </p:cNvPicPr>
          <p:nvPr/>
        </p:nvPicPr>
        <p:blipFill>
          <a:blip r:embed="rId4"/>
          <a:stretch>
            <a:fillRect/>
          </a:stretch>
        </p:blipFill>
        <p:spPr>
          <a:xfrm>
            <a:off x="6464569" y="1678600"/>
            <a:ext cx="2367696" cy="2006452"/>
          </a:xfrm>
          <a:prstGeom prst="rect">
            <a:avLst/>
          </a:prstGeom>
        </p:spPr>
      </p:pic>
      <p:sp>
        <p:nvSpPr>
          <p:cNvPr id="5" name="TextBox 4"/>
          <p:cNvSpPr txBox="1"/>
          <p:nvPr/>
        </p:nvSpPr>
        <p:spPr>
          <a:xfrm>
            <a:off x="325819" y="3679749"/>
            <a:ext cx="2762250" cy="1815882"/>
          </a:xfrm>
          <a:prstGeom prst="rect">
            <a:avLst/>
          </a:prstGeom>
          <a:noFill/>
        </p:spPr>
        <p:txBody>
          <a:bodyPr wrap="square" rtlCol="0">
            <a:spAutoFit/>
          </a:bodyPr>
          <a:lstStyle/>
          <a:p>
            <a:r>
              <a:rPr lang="en-US" dirty="0" smtClean="0">
                <a:solidFill>
                  <a:schemeClr val="bg1"/>
                </a:solidFill>
              </a:rPr>
              <a:t>Cate </a:t>
            </a:r>
            <a:r>
              <a:rPr lang="en-US" dirty="0" err="1" smtClean="0">
                <a:solidFill>
                  <a:schemeClr val="bg1"/>
                </a:solidFill>
              </a:rPr>
              <a:t>Mingoya</a:t>
            </a:r>
            <a:endParaRPr lang="en-US" dirty="0" smtClean="0">
              <a:solidFill>
                <a:schemeClr val="bg1"/>
              </a:solidFill>
            </a:endParaRPr>
          </a:p>
          <a:p>
            <a:r>
              <a:rPr lang="en-US" dirty="0" smtClean="0">
                <a:solidFill>
                  <a:schemeClr val="bg1"/>
                </a:solidFill>
              </a:rPr>
              <a:t>Director of Capacity Building </a:t>
            </a:r>
          </a:p>
          <a:p>
            <a:endParaRPr lang="en-US" dirty="0">
              <a:solidFill>
                <a:schemeClr val="bg1"/>
              </a:solidFill>
            </a:endParaRPr>
          </a:p>
          <a:p>
            <a:r>
              <a:rPr lang="en-US" dirty="0" smtClean="0">
                <a:solidFill>
                  <a:schemeClr val="bg1"/>
                </a:solidFill>
              </a:rPr>
              <a:t>-Stakeholder development </a:t>
            </a:r>
          </a:p>
          <a:p>
            <a:r>
              <a:rPr lang="en-US" dirty="0" smtClean="0">
                <a:solidFill>
                  <a:schemeClr val="bg1"/>
                </a:solidFill>
              </a:rPr>
              <a:t>-Cross-sector partnerships</a:t>
            </a:r>
          </a:p>
          <a:p>
            <a:r>
              <a:rPr lang="en-US" dirty="0" smtClean="0">
                <a:solidFill>
                  <a:schemeClr val="bg1"/>
                </a:solidFill>
              </a:rPr>
              <a:t>-Negotiation </a:t>
            </a:r>
          </a:p>
          <a:p>
            <a:r>
              <a:rPr lang="en-US" dirty="0" smtClean="0">
                <a:solidFill>
                  <a:schemeClr val="bg1"/>
                </a:solidFill>
              </a:rPr>
              <a:t>- Intergenerational engagement</a:t>
            </a:r>
          </a:p>
          <a:p>
            <a:endParaRPr lang="en-US" dirty="0">
              <a:solidFill>
                <a:schemeClr val="bg1"/>
              </a:solidFill>
            </a:endParaRPr>
          </a:p>
        </p:txBody>
      </p:sp>
      <p:sp>
        <p:nvSpPr>
          <p:cNvPr id="10" name="TextBox 9"/>
          <p:cNvSpPr txBox="1"/>
          <p:nvPr/>
        </p:nvSpPr>
        <p:spPr>
          <a:xfrm>
            <a:off x="3526597" y="3711587"/>
            <a:ext cx="2911395" cy="1815882"/>
          </a:xfrm>
          <a:prstGeom prst="rect">
            <a:avLst/>
          </a:prstGeom>
          <a:noFill/>
        </p:spPr>
        <p:txBody>
          <a:bodyPr wrap="square" rtlCol="0">
            <a:spAutoFit/>
          </a:bodyPr>
          <a:lstStyle/>
          <a:p>
            <a:r>
              <a:rPr lang="en-US" dirty="0" err="1" smtClean="0">
                <a:solidFill>
                  <a:schemeClr val="bg1"/>
                </a:solidFill>
              </a:rPr>
              <a:t>Adi</a:t>
            </a:r>
            <a:r>
              <a:rPr lang="en-US" dirty="0" smtClean="0">
                <a:solidFill>
                  <a:schemeClr val="bg1"/>
                </a:solidFill>
              </a:rPr>
              <a:t> </a:t>
            </a:r>
            <a:r>
              <a:rPr lang="en-US" dirty="0" err="1" smtClean="0">
                <a:solidFill>
                  <a:schemeClr val="bg1"/>
                </a:solidFill>
              </a:rPr>
              <a:t>Nochur</a:t>
            </a:r>
            <a:endParaRPr lang="en-US" dirty="0" smtClean="0">
              <a:solidFill>
                <a:schemeClr val="bg1"/>
              </a:solidFill>
            </a:endParaRPr>
          </a:p>
          <a:p>
            <a:r>
              <a:rPr lang="en-US" dirty="0" err="1" smtClean="0">
                <a:solidFill>
                  <a:schemeClr val="bg1"/>
                </a:solidFill>
              </a:rPr>
              <a:t>Deupty</a:t>
            </a:r>
            <a:r>
              <a:rPr lang="en-US" dirty="0" smtClean="0">
                <a:solidFill>
                  <a:schemeClr val="bg1"/>
                </a:solidFill>
              </a:rPr>
              <a:t> Director of Capacity Building</a:t>
            </a:r>
          </a:p>
          <a:p>
            <a:endParaRPr lang="en-US" dirty="0">
              <a:solidFill>
                <a:schemeClr val="bg1"/>
              </a:solidFill>
            </a:endParaRPr>
          </a:p>
          <a:p>
            <a:r>
              <a:rPr lang="en-US" dirty="0" smtClean="0">
                <a:solidFill>
                  <a:schemeClr val="bg1"/>
                </a:solidFill>
              </a:rPr>
              <a:t>-Active transportation </a:t>
            </a:r>
          </a:p>
          <a:p>
            <a:r>
              <a:rPr lang="en-US" dirty="0" smtClean="0">
                <a:solidFill>
                  <a:schemeClr val="bg1"/>
                </a:solidFill>
              </a:rPr>
              <a:t>-Arts and culture </a:t>
            </a:r>
          </a:p>
          <a:p>
            <a:r>
              <a:rPr lang="en-US" dirty="0" smtClean="0">
                <a:solidFill>
                  <a:schemeClr val="bg1"/>
                </a:solidFill>
              </a:rPr>
              <a:t>-Climate equity </a:t>
            </a:r>
          </a:p>
          <a:p>
            <a:endParaRPr lang="en-US" dirty="0">
              <a:solidFill>
                <a:schemeClr val="bg1"/>
              </a:solidFill>
            </a:endParaRPr>
          </a:p>
        </p:txBody>
      </p:sp>
      <p:sp>
        <p:nvSpPr>
          <p:cNvPr id="11" name="TextBox 10"/>
          <p:cNvSpPr txBox="1"/>
          <p:nvPr/>
        </p:nvSpPr>
        <p:spPr>
          <a:xfrm>
            <a:off x="6437992" y="3685052"/>
            <a:ext cx="2548551" cy="1600438"/>
          </a:xfrm>
          <a:prstGeom prst="rect">
            <a:avLst/>
          </a:prstGeom>
          <a:noFill/>
        </p:spPr>
        <p:txBody>
          <a:bodyPr wrap="square" rtlCol="0">
            <a:spAutoFit/>
          </a:bodyPr>
          <a:lstStyle/>
          <a:p>
            <a:r>
              <a:rPr lang="en-US" dirty="0" smtClean="0">
                <a:solidFill>
                  <a:schemeClr val="bg1"/>
                </a:solidFill>
              </a:rPr>
              <a:t>Stacey Moran</a:t>
            </a:r>
          </a:p>
          <a:p>
            <a:r>
              <a:rPr lang="en-US" dirty="0" smtClean="0">
                <a:solidFill>
                  <a:schemeClr val="bg1"/>
                </a:solidFill>
              </a:rPr>
              <a:t>Director of Operations </a:t>
            </a:r>
          </a:p>
          <a:p>
            <a:endParaRPr lang="en-US" dirty="0">
              <a:solidFill>
                <a:schemeClr val="bg1"/>
              </a:solidFill>
            </a:endParaRPr>
          </a:p>
          <a:p>
            <a:r>
              <a:rPr lang="en-US" dirty="0" smtClean="0">
                <a:solidFill>
                  <a:schemeClr val="bg1"/>
                </a:solidFill>
              </a:rPr>
              <a:t>-Community visioning </a:t>
            </a:r>
          </a:p>
          <a:p>
            <a:r>
              <a:rPr lang="en-US" dirty="0" smtClean="0">
                <a:solidFill>
                  <a:schemeClr val="bg1"/>
                </a:solidFill>
              </a:rPr>
              <a:t>-Youth engagement </a:t>
            </a:r>
          </a:p>
          <a:p>
            <a:r>
              <a:rPr lang="en-US" dirty="0" smtClean="0">
                <a:solidFill>
                  <a:schemeClr val="bg1"/>
                </a:solidFill>
              </a:rPr>
              <a:t>-</a:t>
            </a:r>
            <a:r>
              <a:rPr lang="en-US" dirty="0" err="1" smtClean="0">
                <a:solidFill>
                  <a:schemeClr val="bg1"/>
                </a:solidFill>
              </a:rPr>
              <a:t>PhotoVoices</a:t>
            </a:r>
            <a:r>
              <a:rPr lang="en-US" dirty="0" smtClean="0">
                <a:solidFill>
                  <a:schemeClr val="bg1"/>
                </a:solidFill>
              </a:rPr>
              <a:t> </a:t>
            </a:r>
          </a:p>
          <a:p>
            <a:r>
              <a:rPr lang="en-US" dirty="0" smtClean="0">
                <a:solidFill>
                  <a:schemeClr val="bg1"/>
                </a:solidFill>
              </a:rPr>
              <a:t>-Urban Agriculture </a:t>
            </a:r>
            <a:endParaRPr lang="en-US" dirty="0">
              <a:solidFill>
                <a:schemeClr val="bg1"/>
              </a:solidFill>
            </a:endParaRPr>
          </a:p>
        </p:txBody>
      </p:sp>
      <p:pic>
        <p:nvPicPr>
          <p:cNvPr id="6" name="Picture 5"/>
          <p:cNvPicPr>
            <a:picLocks noChangeAspect="1"/>
          </p:cNvPicPr>
          <p:nvPr/>
        </p:nvPicPr>
        <p:blipFill>
          <a:blip r:embed="rId5"/>
          <a:stretch>
            <a:fillRect/>
          </a:stretch>
        </p:blipFill>
        <p:spPr>
          <a:xfrm>
            <a:off x="3601305" y="1652062"/>
            <a:ext cx="1810214" cy="2059525"/>
          </a:xfrm>
          <a:prstGeom prst="rect">
            <a:avLst/>
          </a:prstGeom>
        </p:spPr>
      </p:pic>
    </p:spTree>
    <p:extLst>
      <p:ext uri="{BB962C8B-B14F-4D97-AF65-F5344CB8AC3E}">
        <p14:creationId xmlns:p14="http://schemas.microsoft.com/office/powerpoint/2010/main" val="1797903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Shape 328"/>
          <p:cNvSpPr txBox="1">
            <a:spLocks noGrp="1"/>
          </p:cNvSpPr>
          <p:nvPr>
            <p:ph type="subTitle" idx="4294967295"/>
          </p:nvPr>
        </p:nvSpPr>
        <p:spPr>
          <a:xfrm>
            <a:off x="685800" y="673633"/>
            <a:ext cx="7884600" cy="5080500"/>
          </a:xfrm>
          <a:prstGeom prst="rect">
            <a:avLst/>
          </a:prstGeom>
        </p:spPr>
        <p:txBody>
          <a:bodyPr wrap="square" lIns="91425" tIns="91425" rIns="91425" bIns="91425" anchor="ctr" anchorCtr="0">
            <a:noAutofit/>
          </a:bodyPr>
          <a:lstStyle/>
          <a:p>
            <a:pPr lvl="0">
              <a:spcBef>
                <a:spcPts val="0"/>
              </a:spcBef>
              <a:buNone/>
            </a:pPr>
            <a:r>
              <a:rPr lang="en-US" sz="3600" dirty="0">
                <a:solidFill>
                  <a:schemeClr val="bg1"/>
                </a:solidFill>
              </a:rPr>
              <a:t>Have a brownfield project in mind? Reach out! </a:t>
            </a:r>
            <a:endParaRPr lang="en-US" sz="3600" dirty="0" smtClean="0">
              <a:solidFill>
                <a:schemeClr val="bg1"/>
              </a:solidFill>
            </a:endParaRPr>
          </a:p>
          <a:p>
            <a:pPr lvl="0">
              <a:spcBef>
                <a:spcPts val="0"/>
              </a:spcBef>
              <a:buNone/>
            </a:pPr>
            <a:endParaRPr sz="2400" dirty="0">
              <a:solidFill>
                <a:schemeClr val="bg1"/>
              </a:solidFill>
            </a:endParaRPr>
          </a:p>
          <a:p>
            <a:pPr lvl="0">
              <a:spcBef>
                <a:spcPts val="0"/>
              </a:spcBef>
              <a:buClr>
                <a:schemeClr val="dk1"/>
              </a:buClr>
              <a:buSzPct val="45833"/>
              <a:buFont typeface="Arial"/>
              <a:buNone/>
            </a:pPr>
            <a:r>
              <a:rPr lang="en-US" sz="2400" dirty="0" err="1" smtClean="0">
                <a:solidFill>
                  <a:srgbClr val="92D050"/>
                </a:solidFill>
              </a:rPr>
              <a:t>Cate@groundworkusa.org</a:t>
            </a:r>
            <a:endParaRPr lang="en" sz="2400" u="sng" dirty="0">
              <a:solidFill>
                <a:schemeClr val="hlink"/>
              </a:solidFill>
              <a:hlinkClick r:id="rId3"/>
            </a:endParaRPr>
          </a:p>
          <a:p>
            <a:pPr lvl="0">
              <a:spcBef>
                <a:spcPts val="0"/>
              </a:spcBef>
              <a:buClr>
                <a:schemeClr val="dk1"/>
              </a:buClr>
              <a:buSzPct val="45833"/>
              <a:buFont typeface="Arial"/>
              <a:buNone/>
            </a:pPr>
            <a:endParaRPr lang="en-US" sz="2400" dirty="0" smtClean="0">
              <a:solidFill>
                <a:srgbClr val="FFFFFF"/>
              </a:solidFill>
            </a:endParaRPr>
          </a:p>
          <a:p>
            <a:pPr lvl="0">
              <a:spcBef>
                <a:spcPts val="0"/>
              </a:spcBef>
              <a:buClr>
                <a:schemeClr val="dk1"/>
              </a:buClr>
              <a:buSzPct val="45833"/>
              <a:buFont typeface="Arial"/>
              <a:buNone/>
            </a:pPr>
            <a:r>
              <a:rPr lang="en-US" sz="2400" b="1" i="1" u="sng" dirty="0" smtClean="0">
                <a:solidFill>
                  <a:srgbClr val="FFFFFF"/>
                </a:solidFill>
              </a:rPr>
              <a:t>Free</a:t>
            </a:r>
            <a:r>
              <a:rPr lang="en-US" sz="2400" dirty="0" smtClean="0">
                <a:solidFill>
                  <a:srgbClr val="FFFFFF"/>
                </a:solidFill>
              </a:rPr>
              <a:t> technical assistance for equitable development of brownfield sites: </a:t>
            </a:r>
            <a:r>
              <a:rPr lang="en-US" sz="2400" dirty="0" err="1" smtClean="0">
                <a:solidFill>
                  <a:srgbClr val="92D050"/>
                </a:solidFill>
              </a:rPr>
              <a:t>www.groundworkUSA.org</a:t>
            </a:r>
            <a:endParaRPr lang="en" sz="2400" dirty="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ctrTitle"/>
          </p:nvPr>
        </p:nvSpPr>
        <p:spPr>
          <a:xfrm>
            <a:off x="261000" y="4456092"/>
            <a:ext cx="5825400" cy="1546500"/>
          </a:xfrm>
          <a:prstGeom prst="rect">
            <a:avLst/>
          </a:prstGeom>
        </p:spPr>
        <p:txBody>
          <a:bodyPr wrap="square" lIns="91425" tIns="91425" rIns="91425" bIns="91425" anchor="b" anchorCtr="0">
            <a:noAutofit/>
          </a:bodyPr>
          <a:lstStyle/>
          <a:p>
            <a:pPr lvl="0">
              <a:spcBef>
                <a:spcPts val="0"/>
              </a:spcBef>
            </a:pPr>
            <a:r>
              <a:rPr lang="en" sz="5000" dirty="0"/>
              <a:t>What we’ll cover </a:t>
            </a:r>
            <a:r>
              <a:rPr lang="en" sz="5000" dirty="0" err="1" smtClean="0"/>
              <a:t>toda</a:t>
            </a:r>
            <a:r>
              <a:rPr lang="en-US" sz="5000" dirty="0" smtClean="0"/>
              <a:t>y:</a:t>
            </a:r>
            <a:endParaRPr lang="en" sz="5000" dirty="0"/>
          </a:p>
          <a:p>
            <a:pPr lvl="0">
              <a:spcBef>
                <a:spcPts val="0"/>
              </a:spcBef>
            </a:pPr>
            <a:r>
              <a:rPr lang="en-US" dirty="0" smtClean="0"/>
              <a:t/>
            </a:r>
            <a:br>
              <a:rPr lang="en-US" dirty="0" smtClean="0"/>
            </a:br>
            <a:r>
              <a:rPr lang="en-US" dirty="0"/>
              <a:t/>
            </a:r>
            <a:br>
              <a:rPr lang="en-US" dirty="0"/>
            </a:br>
            <a:r>
              <a:rPr lang="en-US" dirty="0" smtClean="0"/>
              <a:t/>
            </a:r>
            <a:br>
              <a:rPr lang="en-US" dirty="0" smtClean="0"/>
            </a:br>
            <a:r>
              <a:rPr lang="en-US" dirty="0"/>
              <a:t/>
            </a:r>
            <a:br>
              <a:rPr lang="en-US" dirty="0"/>
            </a:br>
            <a:endParaRPr dirty="0"/>
          </a:p>
        </p:txBody>
      </p:sp>
      <p:pic>
        <p:nvPicPr>
          <p:cNvPr id="203" name="Shape 203" descr="GroundworkUSA_LogoExtended_web-01.png"/>
          <p:cNvPicPr preferRelativeResize="0"/>
          <p:nvPr/>
        </p:nvPicPr>
        <p:blipFill rotWithShape="1">
          <a:blip r:embed="rId3">
            <a:alphaModFix/>
          </a:blip>
          <a:srcRect t="109" b="99"/>
          <a:stretch/>
        </p:blipFill>
        <p:spPr>
          <a:xfrm>
            <a:off x="6744227" y="847433"/>
            <a:ext cx="2217874" cy="839600"/>
          </a:xfrm>
          <a:prstGeom prst="rect">
            <a:avLst/>
          </a:prstGeom>
          <a:noFill/>
          <a:ln>
            <a:noFill/>
          </a:ln>
        </p:spPr>
      </p:pic>
      <p:pic>
        <p:nvPicPr>
          <p:cNvPr id="204" name="Shape 204"/>
          <p:cNvPicPr preferRelativeResize="0"/>
          <p:nvPr/>
        </p:nvPicPr>
        <p:blipFill>
          <a:blip r:embed="rId4">
            <a:alphaModFix/>
          </a:blip>
          <a:stretch>
            <a:fillRect/>
          </a:stretch>
        </p:blipFill>
        <p:spPr>
          <a:xfrm>
            <a:off x="5847450" y="1833525"/>
            <a:ext cx="3296550" cy="2476075"/>
          </a:xfrm>
          <a:prstGeom prst="rect">
            <a:avLst/>
          </a:prstGeom>
          <a:noFill/>
          <a:ln>
            <a:noFill/>
          </a:ln>
        </p:spPr>
      </p:pic>
      <p:sp>
        <p:nvSpPr>
          <p:cNvPr id="2" name="TextBox 1"/>
          <p:cNvSpPr txBox="1"/>
          <p:nvPr/>
        </p:nvSpPr>
        <p:spPr>
          <a:xfrm>
            <a:off x="385763" y="2551685"/>
            <a:ext cx="5461687" cy="1200329"/>
          </a:xfrm>
          <a:prstGeom prst="rect">
            <a:avLst/>
          </a:prstGeom>
          <a:noFill/>
        </p:spPr>
        <p:txBody>
          <a:bodyPr wrap="square" rtlCol="0">
            <a:spAutoFit/>
          </a:bodyPr>
          <a:lstStyle/>
          <a:p>
            <a:pPr marL="342900" indent="-342900">
              <a:buFont typeface="Arial" charset="0"/>
              <a:buChar char="•"/>
            </a:pPr>
            <a:r>
              <a:rPr lang="en-US" sz="2400" dirty="0" smtClean="0">
                <a:solidFill>
                  <a:schemeClr val="bg1"/>
                </a:solidFill>
              </a:rPr>
              <a:t>Introduction to </a:t>
            </a:r>
            <a:r>
              <a:rPr lang="en-US" sz="2400" dirty="0" smtClean="0">
                <a:solidFill>
                  <a:schemeClr val="bg1"/>
                </a:solidFill>
              </a:rPr>
              <a:t>GWUSA</a:t>
            </a:r>
          </a:p>
          <a:p>
            <a:pPr marL="342900" indent="-342900">
              <a:buFont typeface="Arial" charset="0"/>
              <a:buChar char="•"/>
            </a:pPr>
            <a:r>
              <a:rPr lang="en-US" sz="2400" dirty="0" smtClean="0">
                <a:solidFill>
                  <a:schemeClr val="bg1"/>
                </a:solidFill>
              </a:rPr>
              <a:t>Ready to Roll Tools and Resource</a:t>
            </a:r>
            <a:endParaRPr lang="en-US" sz="2400" dirty="0" smtClean="0">
              <a:solidFill>
                <a:schemeClr val="bg1"/>
              </a:solidFill>
            </a:endParaRPr>
          </a:p>
          <a:p>
            <a:pPr marL="342900" indent="-342900">
              <a:buFont typeface="Arial" charset="0"/>
              <a:buChar char="•"/>
            </a:pPr>
            <a:r>
              <a:rPr lang="en-US" sz="2400" dirty="0" smtClean="0">
                <a:solidFill>
                  <a:schemeClr val="bg1"/>
                </a:solidFill>
              </a:rPr>
              <a:t>Free Technical Assistance Program</a:t>
            </a:r>
            <a:endParaRPr lang="en-US" sz="2400"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1146025" y="707633"/>
            <a:ext cx="3208800" cy="1371600"/>
          </a:xfrm>
          <a:prstGeom prst="rect">
            <a:avLst/>
          </a:prstGeom>
        </p:spPr>
        <p:txBody>
          <a:bodyPr wrap="square" lIns="91425" tIns="91425" rIns="91425" bIns="91425" anchor="ctr" anchorCtr="0">
            <a:noAutofit/>
          </a:bodyPr>
          <a:lstStyle/>
          <a:p>
            <a:pPr lvl="0" rtl="0">
              <a:spcBef>
                <a:spcPts val="0"/>
              </a:spcBef>
              <a:buNone/>
            </a:pPr>
            <a:r>
              <a:rPr lang="en"/>
              <a:t>About Groundwork USA</a:t>
            </a:r>
          </a:p>
        </p:txBody>
      </p:sp>
      <p:sp>
        <p:nvSpPr>
          <p:cNvPr id="210" name="Shape 210"/>
          <p:cNvSpPr txBox="1"/>
          <p:nvPr/>
        </p:nvSpPr>
        <p:spPr>
          <a:xfrm>
            <a:off x="5243050" y="428731"/>
            <a:ext cx="3589500" cy="6069000"/>
          </a:xfrm>
          <a:prstGeom prst="rect">
            <a:avLst/>
          </a:prstGeom>
          <a:noFill/>
          <a:ln>
            <a:noFill/>
          </a:ln>
        </p:spPr>
        <p:txBody>
          <a:bodyPr wrap="square" lIns="91425" tIns="91425" rIns="91425" bIns="91425" anchor="ctr" anchorCtr="0">
            <a:noAutofit/>
          </a:bodyPr>
          <a:lstStyle/>
          <a:p>
            <a:pPr lvl="0" algn="r" rtl="0">
              <a:spcBef>
                <a:spcPts val="600"/>
              </a:spcBef>
              <a:buNone/>
            </a:pPr>
            <a:r>
              <a:rPr lang="en-US" sz="2200" b="1" dirty="0" smtClean="0">
                <a:solidFill>
                  <a:srgbClr val="114454"/>
                </a:solidFill>
                <a:latin typeface="Nixie One"/>
                <a:ea typeface="Nixie One"/>
                <a:cs typeface="Nixie One"/>
                <a:sym typeface="Nixie One"/>
              </a:rPr>
              <a:t>People-centered environmental organization focusing on urban areas and the relationship between community and environmental wellbeing. </a:t>
            </a:r>
            <a:endParaRPr lang="en" sz="2200" b="1" dirty="0">
              <a:solidFill>
                <a:srgbClr val="114454"/>
              </a:solidFill>
              <a:latin typeface="Nixie One"/>
              <a:ea typeface="Nixie One"/>
              <a:cs typeface="Nixie One"/>
              <a:sym typeface="Nixie One"/>
            </a:endParaRPr>
          </a:p>
        </p:txBody>
      </p:sp>
      <p:pic>
        <p:nvPicPr>
          <p:cNvPr id="211" name="Shape 211"/>
          <p:cNvPicPr preferRelativeResize="0"/>
          <p:nvPr/>
        </p:nvPicPr>
        <p:blipFill>
          <a:blip r:embed="rId3">
            <a:alphaModFix/>
          </a:blip>
          <a:stretch>
            <a:fillRect/>
          </a:stretch>
        </p:blipFill>
        <p:spPr>
          <a:xfrm>
            <a:off x="228600" y="2231633"/>
            <a:ext cx="4938249" cy="407520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1146025" y="707633"/>
            <a:ext cx="3208800" cy="1371600"/>
          </a:xfrm>
          <a:prstGeom prst="rect">
            <a:avLst/>
          </a:prstGeom>
        </p:spPr>
        <p:txBody>
          <a:bodyPr wrap="square" lIns="91425" tIns="91425" rIns="91425" bIns="91425" anchor="ctr" anchorCtr="0">
            <a:noAutofit/>
          </a:bodyPr>
          <a:lstStyle/>
          <a:p>
            <a:pPr lvl="0" rtl="0">
              <a:spcBef>
                <a:spcPts val="0"/>
              </a:spcBef>
              <a:buNone/>
            </a:pPr>
            <a:r>
              <a:rPr lang="en"/>
              <a:t>About Groundwork USA</a:t>
            </a:r>
          </a:p>
        </p:txBody>
      </p:sp>
      <p:sp>
        <p:nvSpPr>
          <p:cNvPr id="217" name="Shape 217"/>
          <p:cNvSpPr txBox="1">
            <a:spLocks noGrp="1"/>
          </p:cNvSpPr>
          <p:nvPr>
            <p:ph type="body" idx="1"/>
          </p:nvPr>
        </p:nvSpPr>
        <p:spPr>
          <a:xfrm>
            <a:off x="391875" y="2309250"/>
            <a:ext cx="2672100" cy="4203600"/>
          </a:xfrm>
          <a:prstGeom prst="rect">
            <a:avLst/>
          </a:prstGeom>
        </p:spPr>
        <p:txBody>
          <a:bodyPr wrap="square" lIns="91425" tIns="91425" rIns="91425" bIns="91425" anchor="t" anchorCtr="0">
            <a:noAutofit/>
          </a:bodyPr>
          <a:lstStyle/>
          <a:p>
            <a:pPr lvl="0" algn="ctr" rtl="0">
              <a:spcBef>
                <a:spcPts val="0"/>
              </a:spcBef>
              <a:buNone/>
            </a:pPr>
            <a:r>
              <a:rPr lang="en" sz="2400" b="1" dirty="0"/>
              <a:t>Changing Places</a:t>
            </a:r>
          </a:p>
          <a:p>
            <a:pPr lvl="0" rtl="0">
              <a:spcBef>
                <a:spcPts val="0"/>
              </a:spcBef>
              <a:buNone/>
            </a:pPr>
            <a:endParaRPr b="1" dirty="0"/>
          </a:p>
          <a:p>
            <a:pPr marL="457200" lvl="0" indent="-298450" rtl="0">
              <a:spcBef>
                <a:spcPts val="0"/>
              </a:spcBef>
              <a:buClr>
                <a:srgbClr val="114454"/>
              </a:buClr>
              <a:buSzPct val="61111"/>
              <a:buFont typeface="Nixie One"/>
            </a:pPr>
            <a:r>
              <a:rPr lang="en" b="1" dirty="0"/>
              <a:t>Land reclamation + transformation </a:t>
            </a:r>
          </a:p>
          <a:p>
            <a:pPr lvl="0" rtl="0">
              <a:spcBef>
                <a:spcPts val="0"/>
              </a:spcBef>
              <a:buNone/>
            </a:pPr>
            <a:endParaRPr b="1" dirty="0"/>
          </a:p>
          <a:p>
            <a:pPr marL="457200" lvl="0" indent="-298450" rtl="0">
              <a:spcBef>
                <a:spcPts val="0"/>
              </a:spcBef>
              <a:buClr>
                <a:srgbClr val="114454"/>
              </a:buClr>
              <a:buSzPct val="61111"/>
              <a:buFont typeface="Nixie One"/>
            </a:pPr>
            <a:r>
              <a:rPr lang="en" b="1" dirty="0"/>
              <a:t>Waterway restoration + enhancement</a:t>
            </a:r>
          </a:p>
          <a:p>
            <a:pPr marL="457200" lvl="0" indent="0" rtl="0">
              <a:spcBef>
                <a:spcPts val="0"/>
              </a:spcBef>
              <a:buNone/>
            </a:pPr>
            <a:endParaRPr b="1" dirty="0"/>
          </a:p>
        </p:txBody>
      </p:sp>
      <p:sp>
        <p:nvSpPr>
          <p:cNvPr id="218" name="Shape 218"/>
          <p:cNvSpPr txBox="1">
            <a:spLocks noGrp="1"/>
          </p:cNvSpPr>
          <p:nvPr>
            <p:ph type="body" idx="2"/>
          </p:nvPr>
        </p:nvSpPr>
        <p:spPr>
          <a:xfrm>
            <a:off x="3301275" y="2309250"/>
            <a:ext cx="2739300" cy="4203600"/>
          </a:xfrm>
          <a:prstGeom prst="rect">
            <a:avLst/>
          </a:prstGeom>
        </p:spPr>
        <p:txBody>
          <a:bodyPr wrap="square" lIns="91425" tIns="91425" rIns="91425" bIns="91425" anchor="t" anchorCtr="0">
            <a:noAutofit/>
          </a:bodyPr>
          <a:lstStyle/>
          <a:p>
            <a:pPr lvl="0" algn="ctr" rtl="0">
              <a:spcBef>
                <a:spcPts val="0"/>
              </a:spcBef>
              <a:buNone/>
            </a:pPr>
            <a:r>
              <a:rPr lang="en" sz="2400" b="1" dirty="0"/>
              <a:t>Changing Lives</a:t>
            </a:r>
          </a:p>
          <a:p>
            <a:pPr lvl="0" rtl="0">
              <a:spcBef>
                <a:spcPts val="0"/>
              </a:spcBef>
              <a:buNone/>
            </a:pPr>
            <a:endParaRPr b="1" dirty="0"/>
          </a:p>
          <a:p>
            <a:pPr marL="457200" lvl="0" indent="-298450" rtl="0">
              <a:spcBef>
                <a:spcPts val="0"/>
              </a:spcBef>
              <a:buClr>
                <a:srgbClr val="114454"/>
              </a:buClr>
              <a:buSzPct val="61111"/>
              <a:buFont typeface="Nixie One"/>
            </a:pPr>
            <a:r>
              <a:rPr lang="en" b="1" dirty="0"/>
              <a:t>Education + Youth Development</a:t>
            </a:r>
          </a:p>
          <a:p>
            <a:pPr lvl="0">
              <a:spcBef>
                <a:spcPts val="0"/>
              </a:spcBef>
              <a:buClr>
                <a:schemeClr val="dk1"/>
              </a:buClr>
              <a:buSzPct val="61111"/>
              <a:buFont typeface="Arial"/>
              <a:buNone/>
            </a:pPr>
            <a:endParaRPr b="1" dirty="0"/>
          </a:p>
          <a:p>
            <a:pPr marL="457200" lvl="0" indent="-298450" rtl="0">
              <a:spcBef>
                <a:spcPts val="0"/>
              </a:spcBef>
              <a:buClr>
                <a:srgbClr val="114454"/>
              </a:buClr>
              <a:buSzPct val="61111"/>
              <a:buFont typeface="Nixie One"/>
            </a:pPr>
            <a:r>
              <a:rPr lang="en" b="1" dirty="0"/>
              <a:t>Workforce Development + Job Training</a:t>
            </a:r>
          </a:p>
          <a:p>
            <a:pPr lvl="0">
              <a:spcBef>
                <a:spcPts val="0"/>
              </a:spcBef>
              <a:buClr>
                <a:schemeClr val="dk1"/>
              </a:buClr>
              <a:buSzPct val="61111"/>
              <a:buFont typeface="Arial"/>
              <a:buNone/>
            </a:pPr>
            <a:endParaRPr b="1" dirty="0"/>
          </a:p>
          <a:p>
            <a:pPr marL="457200" lvl="0" indent="-298450" rtl="0">
              <a:spcBef>
                <a:spcPts val="0"/>
              </a:spcBef>
              <a:buClr>
                <a:srgbClr val="114454"/>
              </a:buClr>
              <a:buSzPct val="61111"/>
              <a:buFont typeface="Nixie One"/>
            </a:pPr>
            <a:r>
              <a:rPr lang="en" b="1" dirty="0"/>
              <a:t>Environmental stewardship</a:t>
            </a:r>
          </a:p>
        </p:txBody>
      </p:sp>
      <p:sp>
        <p:nvSpPr>
          <p:cNvPr id="219" name="Shape 219"/>
          <p:cNvSpPr txBox="1">
            <a:spLocks noGrp="1"/>
          </p:cNvSpPr>
          <p:nvPr>
            <p:ph type="body" idx="3"/>
          </p:nvPr>
        </p:nvSpPr>
        <p:spPr>
          <a:xfrm>
            <a:off x="6040575" y="2309250"/>
            <a:ext cx="2968800" cy="4203600"/>
          </a:xfrm>
          <a:prstGeom prst="rect">
            <a:avLst/>
          </a:prstGeom>
        </p:spPr>
        <p:txBody>
          <a:bodyPr wrap="square" lIns="91425" tIns="91425" rIns="91425" bIns="91425" anchor="t" anchorCtr="0">
            <a:noAutofit/>
          </a:bodyPr>
          <a:lstStyle/>
          <a:p>
            <a:pPr lvl="0" algn="ctr" rtl="0">
              <a:spcBef>
                <a:spcPts val="0"/>
              </a:spcBef>
              <a:buNone/>
            </a:pPr>
            <a:r>
              <a:rPr lang="en" sz="2400" b="1" dirty="0"/>
              <a:t>Changing Systems</a:t>
            </a:r>
          </a:p>
          <a:p>
            <a:pPr marR="0" lvl="0" algn="l" rtl="0">
              <a:lnSpc>
                <a:spcPct val="100000"/>
              </a:lnSpc>
              <a:spcBef>
                <a:spcPts val="600"/>
              </a:spcBef>
              <a:spcAft>
                <a:spcPts val="0"/>
              </a:spcAft>
              <a:buNone/>
            </a:pPr>
            <a:endParaRPr b="1" dirty="0"/>
          </a:p>
          <a:p>
            <a:pPr marL="457200" marR="0" lvl="0" indent="-298450" algn="l" rtl="0">
              <a:lnSpc>
                <a:spcPct val="100000"/>
              </a:lnSpc>
              <a:spcBef>
                <a:spcPts val="600"/>
              </a:spcBef>
              <a:spcAft>
                <a:spcPts val="0"/>
              </a:spcAft>
              <a:buClr>
                <a:srgbClr val="114454"/>
              </a:buClr>
              <a:buSzPct val="61111"/>
              <a:buFont typeface="Nixie One"/>
            </a:pPr>
            <a:r>
              <a:rPr lang="en" b="1" dirty="0"/>
              <a:t>Community Assessment + Visioning</a:t>
            </a:r>
          </a:p>
          <a:p>
            <a:pPr marR="0" lvl="0" algn="l" rtl="0">
              <a:lnSpc>
                <a:spcPct val="100000"/>
              </a:lnSpc>
              <a:spcBef>
                <a:spcPts val="600"/>
              </a:spcBef>
              <a:spcAft>
                <a:spcPts val="0"/>
              </a:spcAft>
              <a:buNone/>
            </a:pPr>
            <a:endParaRPr b="1" dirty="0"/>
          </a:p>
          <a:p>
            <a:pPr marL="457200" marR="0" lvl="0" indent="-298450" algn="l" rtl="0">
              <a:lnSpc>
                <a:spcPct val="100000"/>
              </a:lnSpc>
              <a:spcBef>
                <a:spcPts val="600"/>
              </a:spcBef>
              <a:spcAft>
                <a:spcPts val="0"/>
              </a:spcAft>
              <a:buClr>
                <a:srgbClr val="114454"/>
              </a:buClr>
              <a:buSzPct val="61111"/>
              <a:buFont typeface="Nixie One"/>
            </a:pPr>
            <a:r>
              <a:rPr lang="en" b="1" dirty="0"/>
              <a:t>Community mobilization</a:t>
            </a:r>
          </a:p>
          <a:p>
            <a:pPr marR="0" lvl="0" algn="l" rtl="0">
              <a:lnSpc>
                <a:spcPct val="100000"/>
              </a:lnSpc>
              <a:spcBef>
                <a:spcPts val="600"/>
              </a:spcBef>
              <a:spcAft>
                <a:spcPts val="0"/>
              </a:spcAft>
              <a:buNone/>
            </a:pPr>
            <a:endParaRPr b="1" dirty="0"/>
          </a:p>
          <a:p>
            <a:pPr marL="457200" marR="0" lvl="0" indent="-298450" algn="l" rtl="0">
              <a:lnSpc>
                <a:spcPct val="100000"/>
              </a:lnSpc>
              <a:spcBef>
                <a:spcPts val="600"/>
              </a:spcBef>
              <a:spcAft>
                <a:spcPts val="0"/>
              </a:spcAft>
              <a:buClr>
                <a:srgbClr val="114454"/>
              </a:buClr>
              <a:buSzPct val="61111"/>
              <a:buFont typeface="Nixie One"/>
            </a:pPr>
            <a:r>
              <a:rPr lang="en" b="1" dirty="0"/>
              <a:t>Advocacy + Partnerships </a:t>
            </a:r>
          </a:p>
          <a:p>
            <a:pPr lvl="0" rtl="0">
              <a:spcBef>
                <a:spcPts val="0"/>
              </a:spcBef>
              <a:buNone/>
            </a:pPr>
            <a:endParaRPr dirty="0"/>
          </a:p>
        </p:txBody>
      </p:sp>
      <p:pic>
        <p:nvPicPr>
          <p:cNvPr id="220" name="Shape 220"/>
          <p:cNvPicPr preferRelativeResize="0"/>
          <p:nvPr/>
        </p:nvPicPr>
        <p:blipFill>
          <a:blip r:embed="rId3">
            <a:alphaModFix/>
          </a:blip>
          <a:stretch>
            <a:fillRect/>
          </a:stretch>
        </p:blipFill>
        <p:spPr>
          <a:xfrm>
            <a:off x="4888225" y="0"/>
            <a:ext cx="3963425" cy="2222650"/>
          </a:xfrm>
          <a:prstGeom prst="rect">
            <a:avLst/>
          </a:prstGeom>
          <a:noFill/>
          <a:ln>
            <a:noFill/>
          </a:ln>
        </p:spPr>
      </p:pic>
      <p:sp>
        <p:nvSpPr>
          <p:cNvPr id="2" name="TextBox 1"/>
          <p:cNvSpPr txBox="1"/>
          <p:nvPr/>
        </p:nvSpPr>
        <p:spPr>
          <a:xfrm>
            <a:off x="203887" y="6512850"/>
            <a:ext cx="3371850" cy="307777"/>
          </a:xfrm>
          <a:prstGeom prst="rect">
            <a:avLst/>
          </a:prstGeom>
          <a:noFill/>
        </p:spPr>
        <p:txBody>
          <a:bodyPr wrap="square" rtlCol="0">
            <a:spAutoFit/>
          </a:bodyPr>
          <a:lstStyle/>
          <a:p>
            <a:r>
              <a:rPr lang="en-US" b="1" dirty="0" smtClean="0"/>
              <a:t>Learn more at </a:t>
            </a:r>
            <a:r>
              <a:rPr lang="en-US" b="1" dirty="0" err="1" smtClean="0"/>
              <a:t>Groundworkusa.org</a:t>
            </a:r>
            <a:endParaRPr lang="en-US"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1146025" y="707633"/>
            <a:ext cx="3208800" cy="1371600"/>
          </a:xfrm>
          <a:prstGeom prst="rect">
            <a:avLst/>
          </a:prstGeom>
        </p:spPr>
        <p:txBody>
          <a:bodyPr wrap="square" lIns="91425" tIns="91425" rIns="91425" bIns="91425" anchor="ctr" anchorCtr="0">
            <a:noAutofit/>
          </a:bodyPr>
          <a:lstStyle/>
          <a:p>
            <a:pPr lvl="0" rtl="0">
              <a:spcBef>
                <a:spcPts val="0"/>
              </a:spcBef>
              <a:buNone/>
            </a:pPr>
            <a:r>
              <a:rPr lang="en-US" dirty="0" smtClean="0"/>
              <a:t>GWUSA- Brownfield Connection</a:t>
            </a:r>
            <a:endParaRPr lang="en" dirty="0"/>
          </a:p>
        </p:txBody>
      </p:sp>
      <p:sp>
        <p:nvSpPr>
          <p:cNvPr id="210" name="Shape 210"/>
          <p:cNvSpPr txBox="1"/>
          <p:nvPr/>
        </p:nvSpPr>
        <p:spPr>
          <a:xfrm>
            <a:off x="5404415" y="391918"/>
            <a:ext cx="3589500" cy="6069000"/>
          </a:xfrm>
          <a:prstGeom prst="rect">
            <a:avLst/>
          </a:prstGeom>
          <a:noFill/>
          <a:ln>
            <a:noFill/>
          </a:ln>
        </p:spPr>
        <p:txBody>
          <a:bodyPr wrap="square" lIns="91425" tIns="91425" rIns="91425" bIns="91425" anchor="ctr" anchorCtr="0">
            <a:noAutofit/>
          </a:bodyPr>
          <a:lstStyle/>
          <a:p>
            <a:pPr marL="342900" lvl="0" indent="-342900" rtl="0">
              <a:spcBef>
                <a:spcPts val="600"/>
              </a:spcBef>
              <a:buFont typeface="Arial" charset="0"/>
              <a:buChar char="•"/>
            </a:pPr>
            <a:r>
              <a:rPr lang="en-US" sz="2200" b="1" dirty="0" smtClean="0">
                <a:solidFill>
                  <a:srgbClr val="114454"/>
                </a:solidFill>
                <a:latin typeface="Nixie One"/>
                <a:ea typeface="Nixie One"/>
                <a:cs typeface="Nixie One"/>
                <a:sym typeface="Nixie One"/>
              </a:rPr>
              <a:t>GWUSA offers FREE technical assistance for communities with brownfields</a:t>
            </a:r>
          </a:p>
          <a:p>
            <a:pPr marL="342900" lvl="0" indent="-342900" rtl="0">
              <a:spcBef>
                <a:spcPts val="600"/>
              </a:spcBef>
              <a:buFont typeface="Arial" charset="0"/>
              <a:buChar char="•"/>
            </a:pPr>
            <a:r>
              <a:rPr lang="en-US" sz="2200" b="1" dirty="0" smtClean="0">
                <a:solidFill>
                  <a:srgbClr val="114454"/>
                </a:solidFill>
                <a:latin typeface="Nixie One"/>
                <a:ea typeface="Nixie One"/>
                <a:cs typeface="Nixie One"/>
                <a:sym typeface="Nixie One"/>
              </a:rPr>
              <a:t>EPA’s Brownfield and Land </a:t>
            </a:r>
            <a:r>
              <a:rPr lang="en-US" sz="2200" b="1" dirty="0" smtClean="0">
                <a:solidFill>
                  <a:srgbClr val="114454"/>
                </a:solidFill>
                <a:latin typeface="Nixie One"/>
                <a:ea typeface="Nixie One"/>
                <a:cs typeface="Nixie One"/>
                <a:sym typeface="Nixie One"/>
              </a:rPr>
              <a:t>Revitalization </a:t>
            </a:r>
            <a:endParaRPr lang="en-US" sz="2200" b="1" dirty="0" smtClean="0">
              <a:solidFill>
                <a:srgbClr val="114454"/>
              </a:solidFill>
              <a:latin typeface="Nixie One"/>
              <a:ea typeface="Nixie One"/>
              <a:cs typeface="Nixie One"/>
              <a:sym typeface="Nixie One"/>
            </a:endParaRPr>
          </a:p>
        </p:txBody>
      </p:sp>
      <p:sp>
        <p:nvSpPr>
          <p:cNvPr id="5" name="TextBox 4"/>
          <p:cNvSpPr txBox="1"/>
          <p:nvPr/>
        </p:nvSpPr>
        <p:spPr>
          <a:xfrm>
            <a:off x="228599" y="6153141"/>
            <a:ext cx="3371850" cy="738664"/>
          </a:xfrm>
          <a:prstGeom prst="rect">
            <a:avLst/>
          </a:prstGeom>
          <a:noFill/>
        </p:spPr>
        <p:txBody>
          <a:bodyPr wrap="square" rtlCol="0">
            <a:spAutoFit/>
          </a:bodyPr>
          <a:lstStyle/>
          <a:p>
            <a:r>
              <a:rPr lang="en-US" b="1" dirty="0" smtClean="0"/>
              <a:t>Sign up for FREE brownfield TA at </a:t>
            </a:r>
            <a:r>
              <a:rPr lang="en-US" b="1" dirty="0" err="1" smtClean="0"/>
              <a:t>Groundworkusa.org</a:t>
            </a:r>
            <a:r>
              <a:rPr lang="en-US" b="1" dirty="0" smtClean="0"/>
              <a:t> or </a:t>
            </a:r>
            <a:r>
              <a:rPr lang="en-US" b="1" dirty="0" smtClean="0">
                <a:hlinkClick r:id="rId3"/>
              </a:rPr>
              <a:t>Cate@groundworkusa.org</a:t>
            </a:r>
            <a:r>
              <a:rPr lang="en-US" b="1" dirty="0" smtClean="0"/>
              <a:t> </a:t>
            </a:r>
            <a:endParaRPr lang="en-US" b="1" dirty="0"/>
          </a:p>
        </p:txBody>
      </p:sp>
      <p:pic>
        <p:nvPicPr>
          <p:cNvPr id="3" name="Picture 2"/>
          <p:cNvPicPr>
            <a:picLocks noChangeAspect="1"/>
          </p:cNvPicPr>
          <p:nvPr/>
        </p:nvPicPr>
        <p:blipFill>
          <a:blip r:embed="rId4"/>
          <a:stretch>
            <a:fillRect/>
          </a:stretch>
        </p:blipFill>
        <p:spPr>
          <a:xfrm>
            <a:off x="228599" y="2079232"/>
            <a:ext cx="5175815" cy="3272185"/>
          </a:xfrm>
          <a:prstGeom prst="rect">
            <a:avLst/>
          </a:prstGeom>
        </p:spPr>
      </p:pic>
    </p:spTree>
    <p:extLst>
      <p:ext uri="{BB962C8B-B14F-4D97-AF65-F5344CB8AC3E}">
        <p14:creationId xmlns:p14="http://schemas.microsoft.com/office/powerpoint/2010/main" val="205860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1146025" y="707633"/>
            <a:ext cx="3208800" cy="1371600"/>
          </a:xfrm>
          <a:prstGeom prst="rect">
            <a:avLst/>
          </a:prstGeom>
        </p:spPr>
        <p:txBody>
          <a:bodyPr wrap="square" lIns="91425" tIns="91425" rIns="91425" bIns="91425" anchor="ctr" anchorCtr="0">
            <a:noAutofit/>
          </a:bodyPr>
          <a:lstStyle/>
          <a:p>
            <a:pPr lvl="0" rtl="0">
              <a:spcBef>
                <a:spcPts val="0"/>
              </a:spcBef>
              <a:buNone/>
            </a:pPr>
            <a:r>
              <a:rPr lang="en-US" dirty="0" smtClean="0"/>
              <a:t>GWUSA- Brownfield Connection</a:t>
            </a:r>
            <a:endParaRPr lang="en" dirty="0"/>
          </a:p>
        </p:txBody>
      </p:sp>
      <p:sp>
        <p:nvSpPr>
          <p:cNvPr id="210" name="Shape 210"/>
          <p:cNvSpPr txBox="1"/>
          <p:nvPr/>
        </p:nvSpPr>
        <p:spPr>
          <a:xfrm>
            <a:off x="5404415" y="391918"/>
            <a:ext cx="3589500" cy="6069000"/>
          </a:xfrm>
          <a:prstGeom prst="rect">
            <a:avLst/>
          </a:prstGeom>
          <a:noFill/>
          <a:ln>
            <a:noFill/>
          </a:ln>
        </p:spPr>
        <p:txBody>
          <a:bodyPr wrap="square" lIns="91425" tIns="91425" rIns="91425" bIns="91425" anchor="ctr" anchorCtr="0">
            <a:noAutofit/>
          </a:bodyPr>
          <a:lstStyle/>
          <a:p>
            <a:pPr marL="342900" lvl="0" indent="-342900" rtl="0">
              <a:spcBef>
                <a:spcPts val="600"/>
              </a:spcBef>
              <a:buFont typeface="Arial" charset="0"/>
              <a:buChar char="•"/>
            </a:pPr>
            <a:r>
              <a:rPr lang="en-US" sz="2200" b="1" dirty="0" smtClean="0">
                <a:solidFill>
                  <a:srgbClr val="114454"/>
                </a:solidFill>
                <a:latin typeface="Nixie One"/>
                <a:ea typeface="Nixie One"/>
                <a:cs typeface="Nixie One"/>
                <a:sym typeface="Nixie One"/>
              </a:rPr>
              <a:t>Groundwork Trusts in 20 cities, nationwide</a:t>
            </a:r>
          </a:p>
          <a:p>
            <a:pPr marL="342900" lvl="0" indent="-342900" rtl="0">
              <a:spcBef>
                <a:spcPts val="600"/>
              </a:spcBef>
              <a:buFont typeface="Arial" charset="0"/>
              <a:buChar char="•"/>
            </a:pPr>
            <a:endParaRPr lang="en-US" sz="2200" b="1" dirty="0" smtClean="0">
              <a:solidFill>
                <a:srgbClr val="114454"/>
              </a:solidFill>
              <a:latin typeface="Nixie One"/>
              <a:ea typeface="Nixie One"/>
              <a:cs typeface="Nixie One"/>
              <a:sym typeface="Nixie One"/>
            </a:endParaRPr>
          </a:p>
          <a:p>
            <a:pPr marL="342900" lvl="0" indent="-342900" rtl="0">
              <a:spcBef>
                <a:spcPts val="600"/>
              </a:spcBef>
              <a:buFont typeface="Arial" charset="0"/>
              <a:buChar char="•"/>
            </a:pPr>
            <a:r>
              <a:rPr lang="en-US" sz="2200" b="1" dirty="0" smtClean="0">
                <a:solidFill>
                  <a:srgbClr val="114454"/>
                </a:solidFill>
                <a:latin typeface="Nixie One"/>
                <a:ea typeface="Nixie One"/>
                <a:cs typeface="Nixie One"/>
                <a:sym typeface="Nixie One"/>
              </a:rPr>
              <a:t>Transforming brownfield sites into community assets </a:t>
            </a:r>
            <a:endParaRPr lang="en-US" sz="2200" b="1" dirty="0">
              <a:solidFill>
                <a:srgbClr val="114454"/>
              </a:solidFill>
              <a:latin typeface="Nixie One"/>
              <a:ea typeface="Nixie One"/>
              <a:cs typeface="Nixie One"/>
              <a:sym typeface="Nixie One"/>
            </a:endParaRPr>
          </a:p>
        </p:txBody>
      </p:sp>
      <p:sp>
        <p:nvSpPr>
          <p:cNvPr id="5" name="TextBox 4"/>
          <p:cNvSpPr txBox="1"/>
          <p:nvPr/>
        </p:nvSpPr>
        <p:spPr>
          <a:xfrm>
            <a:off x="228599" y="6153141"/>
            <a:ext cx="3371850" cy="738664"/>
          </a:xfrm>
          <a:prstGeom prst="rect">
            <a:avLst/>
          </a:prstGeom>
          <a:noFill/>
        </p:spPr>
        <p:txBody>
          <a:bodyPr wrap="square" rtlCol="0">
            <a:spAutoFit/>
          </a:bodyPr>
          <a:lstStyle/>
          <a:p>
            <a:r>
              <a:rPr lang="en-US" b="1" dirty="0" smtClean="0"/>
              <a:t>Sign up for FREE brownfield TA at </a:t>
            </a:r>
            <a:r>
              <a:rPr lang="en-US" b="1" dirty="0" err="1" smtClean="0"/>
              <a:t>Groundworkusa.org</a:t>
            </a:r>
            <a:r>
              <a:rPr lang="en-US" b="1" dirty="0" smtClean="0"/>
              <a:t> or </a:t>
            </a:r>
            <a:r>
              <a:rPr lang="en-US" b="1" dirty="0" smtClean="0">
                <a:hlinkClick r:id="rId3"/>
              </a:rPr>
              <a:t>Cate@groundworkusa.org</a:t>
            </a:r>
            <a:r>
              <a:rPr lang="en-US" b="1" dirty="0" smtClean="0"/>
              <a:t> </a:t>
            </a:r>
            <a:endParaRPr lang="en-US" b="1" dirty="0"/>
          </a:p>
        </p:txBody>
      </p:sp>
      <p:pic>
        <p:nvPicPr>
          <p:cNvPr id="4" name="Picture 3"/>
          <p:cNvPicPr>
            <a:picLocks noChangeAspect="1"/>
          </p:cNvPicPr>
          <p:nvPr/>
        </p:nvPicPr>
        <p:blipFill>
          <a:blip r:embed="rId4"/>
          <a:stretch>
            <a:fillRect/>
          </a:stretch>
        </p:blipFill>
        <p:spPr>
          <a:xfrm>
            <a:off x="228599" y="2079232"/>
            <a:ext cx="4819651" cy="3156659"/>
          </a:xfrm>
          <a:prstGeom prst="rect">
            <a:avLst/>
          </a:prstGeom>
        </p:spPr>
      </p:pic>
    </p:spTree>
    <p:extLst>
      <p:ext uri="{BB962C8B-B14F-4D97-AF65-F5344CB8AC3E}">
        <p14:creationId xmlns:p14="http://schemas.microsoft.com/office/powerpoint/2010/main" val="365106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ctrTitle" idx="4294967295"/>
          </p:nvPr>
        </p:nvSpPr>
        <p:spPr>
          <a:xfrm>
            <a:off x="685800" y="665500"/>
            <a:ext cx="6593700" cy="1013100"/>
          </a:xfrm>
          <a:prstGeom prst="rect">
            <a:avLst/>
          </a:prstGeom>
        </p:spPr>
        <p:txBody>
          <a:bodyPr wrap="square" lIns="91425" tIns="91425" rIns="91425" bIns="91425" anchor="ctr" anchorCtr="0">
            <a:noAutofit/>
          </a:bodyPr>
          <a:lstStyle/>
          <a:p>
            <a:pPr lvl="0">
              <a:spcBef>
                <a:spcPts val="0"/>
              </a:spcBef>
              <a:buNone/>
            </a:pPr>
            <a:r>
              <a:rPr lang="en-US" sz="3000" dirty="0" smtClean="0"/>
              <a:t>Questions you might be asking</a:t>
            </a:r>
            <a:endParaRPr lang="en" sz="3000" dirty="0"/>
          </a:p>
        </p:txBody>
      </p:sp>
      <p:sp>
        <p:nvSpPr>
          <p:cNvPr id="226" name="Shape 226"/>
          <p:cNvSpPr txBox="1">
            <a:spLocks noGrp="1"/>
          </p:cNvSpPr>
          <p:nvPr>
            <p:ph type="subTitle" idx="4294967295"/>
          </p:nvPr>
        </p:nvSpPr>
        <p:spPr>
          <a:xfrm>
            <a:off x="499049" y="802688"/>
            <a:ext cx="8311575" cy="3604800"/>
          </a:xfrm>
          <a:prstGeom prst="rect">
            <a:avLst/>
          </a:prstGeom>
        </p:spPr>
        <p:txBody>
          <a:bodyPr wrap="square" lIns="91425" tIns="91425" rIns="91425" bIns="91425" anchor="ctr" anchorCtr="0">
            <a:noAutofit/>
          </a:bodyPr>
          <a:lstStyle/>
          <a:p>
            <a:pPr marL="457200" lvl="0" indent="-317500" rtl="0">
              <a:spcBef>
                <a:spcPts val="0"/>
              </a:spcBef>
              <a:buClr>
                <a:srgbClr val="FFFFFF"/>
              </a:buClr>
              <a:buSzPct val="100000"/>
            </a:pPr>
            <a:r>
              <a:rPr lang="en-US" dirty="0" smtClean="0">
                <a:solidFill>
                  <a:srgbClr val="FFFFFF"/>
                </a:solidFill>
              </a:rPr>
              <a:t>What is equitable development? </a:t>
            </a:r>
          </a:p>
          <a:p>
            <a:pPr marL="457200" lvl="0" indent="-317500" rtl="0">
              <a:spcBef>
                <a:spcPts val="0"/>
              </a:spcBef>
              <a:buClr>
                <a:srgbClr val="FFFFFF"/>
              </a:buClr>
              <a:buSzPct val="100000"/>
            </a:pPr>
            <a:r>
              <a:rPr lang="en-US" dirty="0" smtClean="0">
                <a:solidFill>
                  <a:srgbClr val="FFFFFF"/>
                </a:solidFill>
              </a:rPr>
              <a:t>Why does it matter? </a:t>
            </a:r>
          </a:p>
          <a:p>
            <a:pPr marL="457200" lvl="0" indent="-317500" rtl="0">
              <a:spcBef>
                <a:spcPts val="0"/>
              </a:spcBef>
              <a:buClr>
                <a:srgbClr val="FFFFFF"/>
              </a:buClr>
              <a:buSzPct val="100000"/>
            </a:pPr>
            <a:r>
              <a:rPr lang="en-US" dirty="0" smtClean="0">
                <a:solidFill>
                  <a:srgbClr val="FFFFFF"/>
                </a:solidFill>
              </a:rPr>
              <a:t>How will </a:t>
            </a:r>
            <a:r>
              <a:rPr lang="en-US" dirty="0" smtClean="0">
                <a:solidFill>
                  <a:srgbClr val="FFFFFF"/>
                </a:solidFill>
              </a:rPr>
              <a:t>pursuing it benefit my community? </a:t>
            </a:r>
          </a:p>
          <a:p>
            <a:pPr marL="457200" lvl="0" indent="-317500" rtl="0">
              <a:spcBef>
                <a:spcPts val="0"/>
              </a:spcBef>
              <a:buClr>
                <a:srgbClr val="FFFFFF"/>
              </a:buClr>
              <a:buSzPct val="100000"/>
            </a:pPr>
            <a:r>
              <a:rPr lang="en-US" dirty="0" smtClean="0">
                <a:solidFill>
                  <a:srgbClr val="FFFFFF"/>
                </a:solidFill>
              </a:rPr>
              <a:t>How can Groundwork USA help me?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251" y="3786187"/>
            <a:ext cx="5429249" cy="3619499"/>
          </a:xfrm>
          <a:prstGeom prst="rect">
            <a:avLst/>
          </a:prstGeom>
        </p:spPr>
      </p:pic>
    </p:spTree>
    <p:extLst>
      <p:ext uri="{BB962C8B-B14F-4D97-AF65-F5344CB8AC3E}">
        <p14:creationId xmlns:p14="http://schemas.microsoft.com/office/powerpoint/2010/main" val="1925967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ctrTitle" idx="4294967295"/>
          </p:nvPr>
        </p:nvSpPr>
        <p:spPr>
          <a:xfrm>
            <a:off x="685800" y="665500"/>
            <a:ext cx="6593700" cy="1013100"/>
          </a:xfrm>
          <a:prstGeom prst="rect">
            <a:avLst/>
          </a:prstGeom>
        </p:spPr>
        <p:txBody>
          <a:bodyPr wrap="square" lIns="91425" tIns="91425" rIns="91425" bIns="91425" anchor="ctr" anchorCtr="0">
            <a:noAutofit/>
          </a:bodyPr>
          <a:lstStyle/>
          <a:p>
            <a:pPr lvl="0">
              <a:spcBef>
                <a:spcPts val="0"/>
              </a:spcBef>
              <a:buNone/>
            </a:pPr>
            <a:r>
              <a:rPr lang="en-US" sz="3000" dirty="0" smtClean="0"/>
              <a:t>Community Realizes the Benefits of Redevelopment </a:t>
            </a:r>
            <a:endParaRPr lang="en" sz="3000" dirty="0"/>
          </a:p>
        </p:txBody>
      </p:sp>
      <p:sp>
        <p:nvSpPr>
          <p:cNvPr id="226" name="Shape 226"/>
          <p:cNvSpPr txBox="1">
            <a:spLocks noGrp="1"/>
          </p:cNvSpPr>
          <p:nvPr>
            <p:ph type="subTitle" idx="4294967295"/>
          </p:nvPr>
        </p:nvSpPr>
        <p:spPr>
          <a:xfrm>
            <a:off x="299024" y="1007562"/>
            <a:ext cx="7854375" cy="3604800"/>
          </a:xfrm>
          <a:prstGeom prst="rect">
            <a:avLst/>
          </a:prstGeom>
        </p:spPr>
        <p:txBody>
          <a:bodyPr wrap="square" lIns="91425" tIns="91425" rIns="91425" bIns="91425" anchor="ctr" anchorCtr="0">
            <a:noAutofit/>
          </a:bodyPr>
          <a:lstStyle/>
          <a:p>
            <a:pPr marL="457200" lvl="0" indent="-317500" rtl="0">
              <a:spcBef>
                <a:spcPts val="0"/>
              </a:spcBef>
              <a:buClr>
                <a:srgbClr val="FFFFFF"/>
              </a:buClr>
              <a:buSzPct val="100000"/>
            </a:pPr>
            <a:endParaRPr lang="en-US" dirty="0" smtClean="0">
              <a:solidFill>
                <a:srgbClr val="FFFFFF"/>
              </a:solidFill>
            </a:endParaRPr>
          </a:p>
          <a:p>
            <a:pPr marL="457200" lvl="0" indent="-317500" rtl="0">
              <a:spcBef>
                <a:spcPts val="0"/>
              </a:spcBef>
              <a:buClr>
                <a:srgbClr val="FFFFFF"/>
              </a:buClr>
              <a:buSzPct val="100000"/>
            </a:pPr>
            <a:r>
              <a:rPr lang="en-US" dirty="0" smtClean="0">
                <a:solidFill>
                  <a:srgbClr val="FFFFFF"/>
                </a:solidFill>
              </a:rPr>
              <a:t>Wiser, stronger, stable solutions </a:t>
            </a:r>
          </a:p>
          <a:p>
            <a:pPr marL="457200" lvl="0" indent="-317500" rtl="0">
              <a:spcBef>
                <a:spcPts val="0"/>
              </a:spcBef>
              <a:buClr>
                <a:srgbClr val="FFFFFF"/>
              </a:buClr>
              <a:buSzPct val="100000"/>
            </a:pPr>
            <a:r>
              <a:rPr lang="en-US" dirty="0" smtClean="0">
                <a:solidFill>
                  <a:srgbClr val="FFFFFF"/>
                </a:solidFill>
              </a:rPr>
              <a:t>Respond to community needs </a:t>
            </a:r>
          </a:p>
          <a:p>
            <a:pPr marL="457200" lvl="0" indent="-317500" rtl="0">
              <a:spcBef>
                <a:spcPts val="0"/>
              </a:spcBef>
              <a:buClr>
                <a:srgbClr val="FFFFFF"/>
              </a:buClr>
              <a:buSzPct val="100000"/>
            </a:pPr>
            <a:r>
              <a:rPr lang="en-US" dirty="0" smtClean="0">
                <a:solidFill>
                  <a:srgbClr val="FFFFFF"/>
                </a:solidFill>
              </a:rPr>
              <a:t>Help to right history of injustice </a:t>
            </a:r>
            <a:endParaRPr lang="en-US" dirty="0" smtClean="0">
              <a:solidFill>
                <a:srgbClr val="FFFFFF"/>
              </a:solidFill>
            </a:endParaRPr>
          </a:p>
          <a:p>
            <a:pPr marL="457200" lvl="0" indent="-317500" rtl="0">
              <a:spcBef>
                <a:spcPts val="0"/>
              </a:spcBef>
              <a:buClr>
                <a:srgbClr val="FFFFFF"/>
              </a:buClr>
              <a:buSzPct val="100000"/>
            </a:pPr>
            <a:r>
              <a:rPr lang="en-US" dirty="0" smtClean="0">
                <a:solidFill>
                  <a:srgbClr val="FFFFFF"/>
                </a:solidFill>
              </a:rPr>
              <a:t>Speak to the reality instead of perceptions</a:t>
            </a:r>
            <a:endParaRPr lang="en-US" dirty="0" smtClean="0">
              <a:solidFill>
                <a:srgbClr val="FFFFFF"/>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3476" y="4316469"/>
            <a:ext cx="3745887" cy="2497258"/>
          </a:xfrm>
          <a:prstGeom prst="rect">
            <a:avLst/>
          </a:prstGeom>
        </p:spPr>
      </p:pic>
    </p:spTree>
    <p:extLst>
      <p:ext uri="{BB962C8B-B14F-4D97-AF65-F5344CB8AC3E}">
        <p14:creationId xmlns:p14="http://schemas.microsoft.com/office/powerpoint/2010/main" val="497390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ctrTitle" idx="4294967295"/>
          </p:nvPr>
        </p:nvSpPr>
        <p:spPr>
          <a:xfrm>
            <a:off x="685800" y="665500"/>
            <a:ext cx="6593700" cy="1013100"/>
          </a:xfrm>
          <a:prstGeom prst="rect">
            <a:avLst/>
          </a:prstGeom>
        </p:spPr>
        <p:txBody>
          <a:bodyPr wrap="square" lIns="91425" tIns="91425" rIns="91425" bIns="91425" anchor="ctr" anchorCtr="0">
            <a:noAutofit/>
          </a:bodyPr>
          <a:lstStyle/>
          <a:p>
            <a:pPr lvl="0">
              <a:spcBef>
                <a:spcPts val="0"/>
              </a:spcBef>
              <a:buNone/>
            </a:pPr>
            <a:r>
              <a:rPr lang="en-US" sz="3000" dirty="0" smtClean="0"/>
              <a:t>Tools and Resources </a:t>
            </a:r>
            <a:endParaRPr lang="en" sz="3000" dirty="0"/>
          </a:p>
        </p:txBody>
      </p:sp>
      <p:sp>
        <p:nvSpPr>
          <p:cNvPr id="226" name="Shape 226"/>
          <p:cNvSpPr txBox="1">
            <a:spLocks noGrp="1"/>
          </p:cNvSpPr>
          <p:nvPr>
            <p:ph type="subTitle" idx="4294967295"/>
          </p:nvPr>
        </p:nvSpPr>
        <p:spPr>
          <a:xfrm>
            <a:off x="776475" y="3223850"/>
            <a:ext cx="3987225" cy="626450"/>
          </a:xfrm>
          <a:prstGeom prst="rect">
            <a:avLst/>
          </a:prstGeom>
        </p:spPr>
        <p:txBody>
          <a:bodyPr wrap="square" lIns="91425" tIns="91425" rIns="91425" bIns="91425" anchor="ctr" anchorCtr="0">
            <a:noAutofit/>
          </a:bodyPr>
          <a:lstStyle/>
          <a:p>
            <a:pPr marL="139700" lvl="0" rtl="0">
              <a:spcBef>
                <a:spcPts val="0"/>
              </a:spcBef>
              <a:buClr>
                <a:srgbClr val="FFFFFF"/>
              </a:buClr>
              <a:buSzPct val="100000"/>
              <a:buNone/>
            </a:pPr>
            <a:r>
              <a:rPr lang="en-US" sz="2000" dirty="0" smtClean="0">
                <a:solidFill>
                  <a:srgbClr val="FFFFFF"/>
                </a:solidFill>
              </a:rPr>
              <a:t>Brownfield to Parks Guide </a:t>
            </a:r>
          </a:p>
        </p:txBody>
      </p:sp>
      <p:sp>
        <p:nvSpPr>
          <p:cNvPr id="4" name="Shape 226"/>
          <p:cNvSpPr txBox="1">
            <a:spLocks/>
          </p:cNvSpPr>
          <p:nvPr/>
        </p:nvSpPr>
        <p:spPr>
          <a:xfrm>
            <a:off x="624075" y="6090876"/>
            <a:ext cx="3987225" cy="62645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114454"/>
              </a:buClr>
              <a:buSzPct val="100000"/>
              <a:buFont typeface="Nixie One"/>
              <a:buChar char="▪"/>
              <a:defRPr sz="3000" b="0" i="0" u="none" strike="noStrike" cap="none">
                <a:solidFill>
                  <a:srgbClr val="114454"/>
                </a:solidFill>
                <a:latin typeface="Nixie One"/>
                <a:ea typeface="Nixie One"/>
                <a:cs typeface="Nixie One"/>
                <a:sym typeface="Nixie One"/>
              </a:defRPr>
            </a:lvl1pPr>
            <a:lvl2pPr marR="0" lvl="1" algn="l" rtl="0">
              <a:lnSpc>
                <a:spcPct val="100000"/>
              </a:lnSpc>
              <a:spcBef>
                <a:spcPts val="480"/>
              </a:spcBef>
              <a:spcAft>
                <a:spcPts val="0"/>
              </a:spcAft>
              <a:buClr>
                <a:srgbClr val="114454"/>
              </a:buClr>
              <a:buSzPct val="100000"/>
              <a:buFont typeface="Nixie One"/>
              <a:buChar char="▫"/>
              <a:defRPr sz="2400" b="0" i="0" u="none" strike="noStrike" cap="none">
                <a:solidFill>
                  <a:srgbClr val="114454"/>
                </a:solidFill>
                <a:latin typeface="Nixie One"/>
                <a:ea typeface="Nixie One"/>
                <a:cs typeface="Nixie One"/>
                <a:sym typeface="Nixie One"/>
              </a:defRPr>
            </a:lvl2pPr>
            <a:lvl3pPr marR="0" lvl="2" algn="l" rtl="0">
              <a:lnSpc>
                <a:spcPct val="100000"/>
              </a:lnSpc>
              <a:spcBef>
                <a:spcPts val="480"/>
              </a:spcBef>
              <a:spcAft>
                <a:spcPts val="0"/>
              </a:spcAft>
              <a:buClr>
                <a:srgbClr val="114454"/>
              </a:buClr>
              <a:buSzPct val="100000"/>
              <a:buFont typeface="Nixie One"/>
              <a:buChar char="■"/>
              <a:defRPr sz="2400" b="0" i="0" u="none" strike="noStrike" cap="none">
                <a:solidFill>
                  <a:srgbClr val="114454"/>
                </a:solidFill>
                <a:latin typeface="Nixie One"/>
                <a:ea typeface="Nixie One"/>
                <a:cs typeface="Nixie One"/>
                <a:sym typeface="Nixie One"/>
              </a:defRPr>
            </a:lvl3pPr>
            <a:lvl4pPr marR="0" lvl="3" algn="l" rtl="0">
              <a:lnSpc>
                <a:spcPct val="100000"/>
              </a:lnSpc>
              <a:spcBef>
                <a:spcPts val="360"/>
              </a:spcBef>
              <a:spcAft>
                <a:spcPts val="0"/>
              </a:spcAft>
              <a:buClr>
                <a:srgbClr val="114454"/>
              </a:buClr>
              <a:buSzPct val="100000"/>
              <a:buFont typeface="Nixie One"/>
              <a:buChar char="●"/>
              <a:defRPr sz="1800" b="0" i="0" u="none" strike="noStrike" cap="none">
                <a:solidFill>
                  <a:srgbClr val="114454"/>
                </a:solidFill>
                <a:latin typeface="Nixie One"/>
                <a:ea typeface="Nixie One"/>
                <a:cs typeface="Nixie One"/>
                <a:sym typeface="Nixie One"/>
              </a:defRPr>
            </a:lvl4pPr>
            <a:lvl5pPr marR="0" lvl="4" algn="l" rtl="0">
              <a:lnSpc>
                <a:spcPct val="100000"/>
              </a:lnSpc>
              <a:spcBef>
                <a:spcPts val="360"/>
              </a:spcBef>
              <a:spcAft>
                <a:spcPts val="0"/>
              </a:spcAft>
              <a:buClr>
                <a:srgbClr val="114454"/>
              </a:buClr>
              <a:buSzPct val="100000"/>
              <a:buFont typeface="Nixie One"/>
              <a:buChar char="○"/>
              <a:defRPr sz="1800" b="0" i="0" u="none" strike="noStrike" cap="none">
                <a:solidFill>
                  <a:srgbClr val="114454"/>
                </a:solidFill>
                <a:latin typeface="Nixie One"/>
                <a:ea typeface="Nixie One"/>
                <a:cs typeface="Nixie One"/>
                <a:sym typeface="Nixie One"/>
              </a:defRPr>
            </a:lvl5pPr>
            <a:lvl6pPr marR="0" lvl="5" algn="l" rtl="0">
              <a:lnSpc>
                <a:spcPct val="100000"/>
              </a:lnSpc>
              <a:spcBef>
                <a:spcPts val="360"/>
              </a:spcBef>
              <a:spcAft>
                <a:spcPts val="0"/>
              </a:spcAft>
              <a:buClr>
                <a:srgbClr val="114454"/>
              </a:buClr>
              <a:buSzPct val="100000"/>
              <a:buFont typeface="Nixie One"/>
              <a:buChar char="■"/>
              <a:defRPr sz="1800" b="0" i="0" u="none" strike="noStrike" cap="none">
                <a:solidFill>
                  <a:srgbClr val="114454"/>
                </a:solidFill>
                <a:latin typeface="Nixie One"/>
                <a:ea typeface="Nixie One"/>
                <a:cs typeface="Nixie One"/>
                <a:sym typeface="Nixie One"/>
              </a:defRPr>
            </a:lvl6pPr>
            <a:lvl7pPr marR="0" lvl="6" algn="l" rtl="0">
              <a:lnSpc>
                <a:spcPct val="100000"/>
              </a:lnSpc>
              <a:spcBef>
                <a:spcPts val="360"/>
              </a:spcBef>
              <a:spcAft>
                <a:spcPts val="0"/>
              </a:spcAft>
              <a:buClr>
                <a:srgbClr val="114454"/>
              </a:buClr>
              <a:buSzPct val="100000"/>
              <a:buFont typeface="Nixie One"/>
              <a:buChar char="●"/>
              <a:defRPr sz="1800" b="0" i="0" u="none" strike="noStrike" cap="none">
                <a:solidFill>
                  <a:srgbClr val="114454"/>
                </a:solidFill>
                <a:latin typeface="Nixie One"/>
                <a:ea typeface="Nixie One"/>
                <a:cs typeface="Nixie One"/>
                <a:sym typeface="Nixie One"/>
              </a:defRPr>
            </a:lvl7pPr>
            <a:lvl8pPr marR="0" lvl="7" algn="l" rtl="0">
              <a:lnSpc>
                <a:spcPct val="100000"/>
              </a:lnSpc>
              <a:spcBef>
                <a:spcPts val="360"/>
              </a:spcBef>
              <a:spcAft>
                <a:spcPts val="0"/>
              </a:spcAft>
              <a:buClr>
                <a:srgbClr val="114454"/>
              </a:buClr>
              <a:buSzPct val="100000"/>
              <a:buFont typeface="Nixie One"/>
              <a:buChar char="○"/>
              <a:defRPr sz="1800" b="0" i="0" u="none" strike="noStrike" cap="none">
                <a:solidFill>
                  <a:srgbClr val="114454"/>
                </a:solidFill>
                <a:latin typeface="Nixie One"/>
                <a:ea typeface="Nixie One"/>
                <a:cs typeface="Nixie One"/>
                <a:sym typeface="Nixie One"/>
              </a:defRPr>
            </a:lvl8pPr>
            <a:lvl9pPr marR="0" lvl="8" algn="l" rtl="0">
              <a:lnSpc>
                <a:spcPct val="100000"/>
              </a:lnSpc>
              <a:spcBef>
                <a:spcPts val="360"/>
              </a:spcBef>
              <a:spcAft>
                <a:spcPts val="0"/>
              </a:spcAft>
              <a:buClr>
                <a:srgbClr val="114454"/>
              </a:buClr>
              <a:buSzPct val="100000"/>
              <a:buFont typeface="Nixie One"/>
              <a:buChar char="■"/>
              <a:defRPr sz="1800" b="0" i="0" u="none" strike="noStrike" cap="none">
                <a:solidFill>
                  <a:srgbClr val="114454"/>
                </a:solidFill>
                <a:latin typeface="Nixie One"/>
                <a:ea typeface="Nixie One"/>
                <a:cs typeface="Nixie One"/>
                <a:sym typeface="Nixie One"/>
              </a:defRPr>
            </a:lvl9pPr>
          </a:lstStyle>
          <a:p>
            <a:pPr marL="139700">
              <a:spcBef>
                <a:spcPts val="0"/>
              </a:spcBef>
              <a:buClr>
                <a:srgbClr val="FFFFFF"/>
              </a:buClr>
              <a:buFont typeface="Nixie One"/>
              <a:buNone/>
            </a:pPr>
            <a:r>
              <a:rPr lang="en-US" sz="2000" dirty="0" smtClean="0">
                <a:solidFill>
                  <a:srgbClr val="FFFFFF"/>
                </a:solidFill>
              </a:rPr>
              <a:t>Trauma </a:t>
            </a:r>
            <a:r>
              <a:rPr lang="mr-IN" sz="2000" dirty="0" smtClean="0">
                <a:solidFill>
                  <a:srgbClr val="FFFFFF"/>
                </a:solidFill>
              </a:rPr>
              <a:t>–</a:t>
            </a:r>
            <a:r>
              <a:rPr lang="en-US" sz="2000" dirty="0" smtClean="0">
                <a:solidFill>
                  <a:srgbClr val="FFFFFF"/>
                </a:solidFill>
              </a:rPr>
              <a:t>Informed Equitable Development </a:t>
            </a:r>
            <a:endParaRPr lang="en-US" sz="2000" dirty="0" smtClean="0">
              <a:solidFill>
                <a:srgbClr val="FFFFFF"/>
              </a:solidFill>
            </a:endParaRPr>
          </a:p>
        </p:txBody>
      </p:sp>
      <p:sp>
        <p:nvSpPr>
          <p:cNvPr id="5" name="Shape 226"/>
          <p:cNvSpPr txBox="1">
            <a:spLocks/>
          </p:cNvSpPr>
          <p:nvPr/>
        </p:nvSpPr>
        <p:spPr>
          <a:xfrm>
            <a:off x="4985325" y="3223850"/>
            <a:ext cx="3987225" cy="62645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114454"/>
              </a:buClr>
              <a:buSzPct val="100000"/>
              <a:buFont typeface="Nixie One"/>
              <a:buChar char="▪"/>
              <a:defRPr sz="3000" b="0" i="0" u="none" strike="noStrike" cap="none">
                <a:solidFill>
                  <a:srgbClr val="114454"/>
                </a:solidFill>
                <a:latin typeface="Nixie One"/>
                <a:ea typeface="Nixie One"/>
                <a:cs typeface="Nixie One"/>
                <a:sym typeface="Nixie One"/>
              </a:defRPr>
            </a:lvl1pPr>
            <a:lvl2pPr marR="0" lvl="1" algn="l" rtl="0">
              <a:lnSpc>
                <a:spcPct val="100000"/>
              </a:lnSpc>
              <a:spcBef>
                <a:spcPts val="480"/>
              </a:spcBef>
              <a:spcAft>
                <a:spcPts val="0"/>
              </a:spcAft>
              <a:buClr>
                <a:srgbClr val="114454"/>
              </a:buClr>
              <a:buSzPct val="100000"/>
              <a:buFont typeface="Nixie One"/>
              <a:buChar char="▫"/>
              <a:defRPr sz="2400" b="0" i="0" u="none" strike="noStrike" cap="none">
                <a:solidFill>
                  <a:srgbClr val="114454"/>
                </a:solidFill>
                <a:latin typeface="Nixie One"/>
                <a:ea typeface="Nixie One"/>
                <a:cs typeface="Nixie One"/>
                <a:sym typeface="Nixie One"/>
              </a:defRPr>
            </a:lvl2pPr>
            <a:lvl3pPr marR="0" lvl="2" algn="l" rtl="0">
              <a:lnSpc>
                <a:spcPct val="100000"/>
              </a:lnSpc>
              <a:spcBef>
                <a:spcPts val="480"/>
              </a:spcBef>
              <a:spcAft>
                <a:spcPts val="0"/>
              </a:spcAft>
              <a:buClr>
                <a:srgbClr val="114454"/>
              </a:buClr>
              <a:buSzPct val="100000"/>
              <a:buFont typeface="Nixie One"/>
              <a:buChar char="■"/>
              <a:defRPr sz="2400" b="0" i="0" u="none" strike="noStrike" cap="none">
                <a:solidFill>
                  <a:srgbClr val="114454"/>
                </a:solidFill>
                <a:latin typeface="Nixie One"/>
                <a:ea typeface="Nixie One"/>
                <a:cs typeface="Nixie One"/>
                <a:sym typeface="Nixie One"/>
              </a:defRPr>
            </a:lvl3pPr>
            <a:lvl4pPr marR="0" lvl="3" algn="l" rtl="0">
              <a:lnSpc>
                <a:spcPct val="100000"/>
              </a:lnSpc>
              <a:spcBef>
                <a:spcPts val="360"/>
              </a:spcBef>
              <a:spcAft>
                <a:spcPts val="0"/>
              </a:spcAft>
              <a:buClr>
                <a:srgbClr val="114454"/>
              </a:buClr>
              <a:buSzPct val="100000"/>
              <a:buFont typeface="Nixie One"/>
              <a:buChar char="●"/>
              <a:defRPr sz="1800" b="0" i="0" u="none" strike="noStrike" cap="none">
                <a:solidFill>
                  <a:srgbClr val="114454"/>
                </a:solidFill>
                <a:latin typeface="Nixie One"/>
                <a:ea typeface="Nixie One"/>
                <a:cs typeface="Nixie One"/>
                <a:sym typeface="Nixie One"/>
              </a:defRPr>
            </a:lvl4pPr>
            <a:lvl5pPr marR="0" lvl="4" algn="l" rtl="0">
              <a:lnSpc>
                <a:spcPct val="100000"/>
              </a:lnSpc>
              <a:spcBef>
                <a:spcPts val="360"/>
              </a:spcBef>
              <a:spcAft>
                <a:spcPts val="0"/>
              </a:spcAft>
              <a:buClr>
                <a:srgbClr val="114454"/>
              </a:buClr>
              <a:buSzPct val="100000"/>
              <a:buFont typeface="Nixie One"/>
              <a:buChar char="○"/>
              <a:defRPr sz="1800" b="0" i="0" u="none" strike="noStrike" cap="none">
                <a:solidFill>
                  <a:srgbClr val="114454"/>
                </a:solidFill>
                <a:latin typeface="Nixie One"/>
                <a:ea typeface="Nixie One"/>
                <a:cs typeface="Nixie One"/>
                <a:sym typeface="Nixie One"/>
              </a:defRPr>
            </a:lvl5pPr>
            <a:lvl6pPr marR="0" lvl="5" algn="l" rtl="0">
              <a:lnSpc>
                <a:spcPct val="100000"/>
              </a:lnSpc>
              <a:spcBef>
                <a:spcPts val="360"/>
              </a:spcBef>
              <a:spcAft>
                <a:spcPts val="0"/>
              </a:spcAft>
              <a:buClr>
                <a:srgbClr val="114454"/>
              </a:buClr>
              <a:buSzPct val="100000"/>
              <a:buFont typeface="Nixie One"/>
              <a:buChar char="■"/>
              <a:defRPr sz="1800" b="0" i="0" u="none" strike="noStrike" cap="none">
                <a:solidFill>
                  <a:srgbClr val="114454"/>
                </a:solidFill>
                <a:latin typeface="Nixie One"/>
                <a:ea typeface="Nixie One"/>
                <a:cs typeface="Nixie One"/>
                <a:sym typeface="Nixie One"/>
              </a:defRPr>
            </a:lvl6pPr>
            <a:lvl7pPr marR="0" lvl="6" algn="l" rtl="0">
              <a:lnSpc>
                <a:spcPct val="100000"/>
              </a:lnSpc>
              <a:spcBef>
                <a:spcPts val="360"/>
              </a:spcBef>
              <a:spcAft>
                <a:spcPts val="0"/>
              </a:spcAft>
              <a:buClr>
                <a:srgbClr val="114454"/>
              </a:buClr>
              <a:buSzPct val="100000"/>
              <a:buFont typeface="Nixie One"/>
              <a:buChar char="●"/>
              <a:defRPr sz="1800" b="0" i="0" u="none" strike="noStrike" cap="none">
                <a:solidFill>
                  <a:srgbClr val="114454"/>
                </a:solidFill>
                <a:latin typeface="Nixie One"/>
                <a:ea typeface="Nixie One"/>
                <a:cs typeface="Nixie One"/>
                <a:sym typeface="Nixie One"/>
              </a:defRPr>
            </a:lvl7pPr>
            <a:lvl8pPr marR="0" lvl="7" algn="l" rtl="0">
              <a:lnSpc>
                <a:spcPct val="100000"/>
              </a:lnSpc>
              <a:spcBef>
                <a:spcPts val="360"/>
              </a:spcBef>
              <a:spcAft>
                <a:spcPts val="0"/>
              </a:spcAft>
              <a:buClr>
                <a:srgbClr val="114454"/>
              </a:buClr>
              <a:buSzPct val="100000"/>
              <a:buFont typeface="Nixie One"/>
              <a:buChar char="○"/>
              <a:defRPr sz="1800" b="0" i="0" u="none" strike="noStrike" cap="none">
                <a:solidFill>
                  <a:srgbClr val="114454"/>
                </a:solidFill>
                <a:latin typeface="Nixie One"/>
                <a:ea typeface="Nixie One"/>
                <a:cs typeface="Nixie One"/>
                <a:sym typeface="Nixie One"/>
              </a:defRPr>
            </a:lvl8pPr>
            <a:lvl9pPr marR="0" lvl="8" algn="l" rtl="0">
              <a:lnSpc>
                <a:spcPct val="100000"/>
              </a:lnSpc>
              <a:spcBef>
                <a:spcPts val="360"/>
              </a:spcBef>
              <a:spcAft>
                <a:spcPts val="0"/>
              </a:spcAft>
              <a:buClr>
                <a:srgbClr val="114454"/>
              </a:buClr>
              <a:buSzPct val="100000"/>
              <a:buFont typeface="Nixie One"/>
              <a:buChar char="■"/>
              <a:defRPr sz="1800" b="0" i="0" u="none" strike="noStrike" cap="none">
                <a:solidFill>
                  <a:srgbClr val="114454"/>
                </a:solidFill>
                <a:latin typeface="Nixie One"/>
                <a:ea typeface="Nixie One"/>
                <a:cs typeface="Nixie One"/>
                <a:sym typeface="Nixie One"/>
              </a:defRPr>
            </a:lvl9pPr>
          </a:lstStyle>
          <a:p>
            <a:pPr marL="139700">
              <a:spcBef>
                <a:spcPts val="0"/>
              </a:spcBef>
              <a:buClr>
                <a:srgbClr val="FFFFFF"/>
              </a:buClr>
              <a:buFont typeface="Nixie One"/>
              <a:buNone/>
            </a:pPr>
            <a:r>
              <a:rPr lang="en-US" sz="2000" dirty="0" smtClean="0">
                <a:solidFill>
                  <a:srgbClr val="FFFFFF"/>
                </a:solidFill>
              </a:rPr>
              <a:t>Neighborhood Voices Curriculum </a:t>
            </a:r>
            <a:endParaRPr lang="en-US" sz="2000" dirty="0" smtClean="0">
              <a:solidFill>
                <a:srgbClr val="FFFFFF"/>
              </a:solidFill>
            </a:endParaRPr>
          </a:p>
        </p:txBody>
      </p:sp>
      <p:sp>
        <p:nvSpPr>
          <p:cNvPr id="6" name="Shape 226"/>
          <p:cNvSpPr txBox="1">
            <a:spLocks/>
          </p:cNvSpPr>
          <p:nvPr/>
        </p:nvSpPr>
        <p:spPr>
          <a:xfrm>
            <a:off x="4985324" y="5995626"/>
            <a:ext cx="3987225" cy="62645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114454"/>
              </a:buClr>
              <a:buSzPct val="100000"/>
              <a:buFont typeface="Nixie One"/>
              <a:buChar char="▪"/>
              <a:defRPr sz="3000" b="0" i="0" u="none" strike="noStrike" cap="none">
                <a:solidFill>
                  <a:srgbClr val="114454"/>
                </a:solidFill>
                <a:latin typeface="Nixie One"/>
                <a:ea typeface="Nixie One"/>
                <a:cs typeface="Nixie One"/>
                <a:sym typeface="Nixie One"/>
              </a:defRPr>
            </a:lvl1pPr>
            <a:lvl2pPr marR="0" lvl="1" algn="l" rtl="0">
              <a:lnSpc>
                <a:spcPct val="100000"/>
              </a:lnSpc>
              <a:spcBef>
                <a:spcPts val="480"/>
              </a:spcBef>
              <a:spcAft>
                <a:spcPts val="0"/>
              </a:spcAft>
              <a:buClr>
                <a:srgbClr val="114454"/>
              </a:buClr>
              <a:buSzPct val="100000"/>
              <a:buFont typeface="Nixie One"/>
              <a:buChar char="▫"/>
              <a:defRPr sz="2400" b="0" i="0" u="none" strike="noStrike" cap="none">
                <a:solidFill>
                  <a:srgbClr val="114454"/>
                </a:solidFill>
                <a:latin typeface="Nixie One"/>
                <a:ea typeface="Nixie One"/>
                <a:cs typeface="Nixie One"/>
                <a:sym typeface="Nixie One"/>
              </a:defRPr>
            </a:lvl2pPr>
            <a:lvl3pPr marR="0" lvl="2" algn="l" rtl="0">
              <a:lnSpc>
                <a:spcPct val="100000"/>
              </a:lnSpc>
              <a:spcBef>
                <a:spcPts val="480"/>
              </a:spcBef>
              <a:spcAft>
                <a:spcPts val="0"/>
              </a:spcAft>
              <a:buClr>
                <a:srgbClr val="114454"/>
              </a:buClr>
              <a:buSzPct val="100000"/>
              <a:buFont typeface="Nixie One"/>
              <a:buChar char="■"/>
              <a:defRPr sz="2400" b="0" i="0" u="none" strike="noStrike" cap="none">
                <a:solidFill>
                  <a:srgbClr val="114454"/>
                </a:solidFill>
                <a:latin typeface="Nixie One"/>
                <a:ea typeface="Nixie One"/>
                <a:cs typeface="Nixie One"/>
                <a:sym typeface="Nixie One"/>
              </a:defRPr>
            </a:lvl3pPr>
            <a:lvl4pPr marR="0" lvl="3" algn="l" rtl="0">
              <a:lnSpc>
                <a:spcPct val="100000"/>
              </a:lnSpc>
              <a:spcBef>
                <a:spcPts val="360"/>
              </a:spcBef>
              <a:spcAft>
                <a:spcPts val="0"/>
              </a:spcAft>
              <a:buClr>
                <a:srgbClr val="114454"/>
              </a:buClr>
              <a:buSzPct val="100000"/>
              <a:buFont typeface="Nixie One"/>
              <a:buChar char="●"/>
              <a:defRPr sz="1800" b="0" i="0" u="none" strike="noStrike" cap="none">
                <a:solidFill>
                  <a:srgbClr val="114454"/>
                </a:solidFill>
                <a:latin typeface="Nixie One"/>
                <a:ea typeface="Nixie One"/>
                <a:cs typeface="Nixie One"/>
                <a:sym typeface="Nixie One"/>
              </a:defRPr>
            </a:lvl4pPr>
            <a:lvl5pPr marR="0" lvl="4" algn="l" rtl="0">
              <a:lnSpc>
                <a:spcPct val="100000"/>
              </a:lnSpc>
              <a:spcBef>
                <a:spcPts val="360"/>
              </a:spcBef>
              <a:spcAft>
                <a:spcPts val="0"/>
              </a:spcAft>
              <a:buClr>
                <a:srgbClr val="114454"/>
              </a:buClr>
              <a:buSzPct val="100000"/>
              <a:buFont typeface="Nixie One"/>
              <a:buChar char="○"/>
              <a:defRPr sz="1800" b="0" i="0" u="none" strike="noStrike" cap="none">
                <a:solidFill>
                  <a:srgbClr val="114454"/>
                </a:solidFill>
                <a:latin typeface="Nixie One"/>
                <a:ea typeface="Nixie One"/>
                <a:cs typeface="Nixie One"/>
                <a:sym typeface="Nixie One"/>
              </a:defRPr>
            </a:lvl5pPr>
            <a:lvl6pPr marR="0" lvl="5" algn="l" rtl="0">
              <a:lnSpc>
                <a:spcPct val="100000"/>
              </a:lnSpc>
              <a:spcBef>
                <a:spcPts val="360"/>
              </a:spcBef>
              <a:spcAft>
                <a:spcPts val="0"/>
              </a:spcAft>
              <a:buClr>
                <a:srgbClr val="114454"/>
              </a:buClr>
              <a:buSzPct val="100000"/>
              <a:buFont typeface="Nixie One"/>
              <a:buChar char="■"/>
              <a:defRPr sz="1800" b="0" i="0" u="none" strike="noStrike" cap="none">
                <a:solidFill>
                  <a:srgbClr val="114454"/>
                </a:solidFill>
                <a:latin typeface="Nixie One"/>
                <a:ea typeface="Nixie One"/>
                <a:cs typeface="Nixie One"/>
                <a:sym typeface="Nixie One"/>
              </a:defRPr>
            </a:lvl6pPr>
            <a:lvl7pPr marR="0" lvl="6" algn="l" rtl="0">
              <a:lnSpc>
                <a:spcPct val="100000"/>
              </a:lnSpc>
              <a:spcBef>
                <a:spcPts val="360"/>
              </a:spcBef>
              <a:spcAft>
                <a:spcPts val="0"/>
              </a:spcAft>
              <a:buClr>
                <a:srgbClr val="114454"/>
              </a:buClr>
              <a:buSzPct val="100000"/>
              <a:buFont typeface="Nixie One"/>
              <a:buChar char="●"/>
              <a:defRPr sz="1800" b="0" i="0" u="none" strike="noStrike" cap="none">
                <a:solidFill>
                  <a:srgbClr val="114454"/>
                </a:solidFill>
                <a:latin typeface="Nixie One"/>
                <a:ea typeface="Nixie One"/>
                <a:cs typeface="Nixie One"/>
                <a:sym typeface="Nixie One"/>
              </a:defRPr>
            </a:lvl7pPr>
            <a:lvl8pPr marR="0" lvl="7" algn="l" rtl="0">
              <a:lnSpc>
                <a:spcPct val="100000"/>
              </a:lnSpc>
              <a:spcBef>
                <a:spcPts val="360"/>
              </a:spcBef>
              <a:spcAft>
                <a:spcPts val="0"/>
              </a:spcAft>
              <a:buClr>
                <a:srgbClr val="114454"/>
              </a:buClr>
              <a:buSzPct val="100000"/>
              <a:buFont typeface="Nixie One"/>
              <a:buChar char="○"/>
              <a:defRPr sz="1800" b="0" i="0" u="none" strike="noStrike" cap="none">
                <a:solidFill>
                  <a:srgbClr val="114454"/>
                </a:solidFill>
                <a:latin typeface="Nixie One"/>
                <a:ea typeface="Nixie One"/>
                <a:cs typeface="Nixie One"/>
                <a:sym typeface="Nixie One"/>
              </a:defRPr>
            </a:lvl8pPr>
            <a:lvl9pPr marR="0" lvl="8" algn="l" rtl="0">
              <a:lnSpc>
                <a:spcPct val="100000"/>
              </a:lnSpc>
              <a:spcBef>
                <a:spcPts val="360"/>
              </a:spcBef>
              <a:spcAft>
                <a:spcPts val="0"/>
              </a:spcAft>
              <a:buClr>
                <a:srgbClr val="114454"/>
              </a:buClr>
              <a:buSzPct val="100000"/>
              <a:buFont typeface="Nixie One"/>
              <a:buChar char="■"/>
              <a:defRPr sz="1800" b="0" i="0" u="none" strike="noStrike" cap="none">
                <a:solidFill>
                  <a:srgbClr val="114454"/>
                </a:solidFill>
                <a:latin typeface="Nixie One"/>
                <a:ea typeface="Nixie One"/>
                <a:cs typeface="Nixie One"/>
                <a:sym typeface="Nixie One"/>
              </a:defRPr>
            </a:lvl9pPr>
          </a:lstStyle>
          <a:p>
            <a:pPr marL="139700">
              <a:spcBef>
                <a:spcPts val="0"/>
              </a:spcBef>
              <a:buClr>
                <a:srgbClr val="FFFFFF"/>
              </a:buClr>
              <a:buFont typeface="Nixie One"/>
              <a:buNone/>
            </a:pPr>
            <a:r>
              <a:rPr lang="en-US" sz="2000" dirty="0" smtClean="0">
                <a:solidFill>
                  <a:srgbClr val="FFFFFF"/>
                </a:solidFill>
              </a:rPr>
              <a:t>Best practices and action plans </a:t>
            </a:r>
            <a:endParaRPr lang="en-US" sz="2000" dirty="0" smtClean="0">
              <a:solidFill>
                <a:srgbClr val="FFFFFF"/>
              </a:solidFill>
            </a:endParaRPr>
          </a:p>
        </p:txBody>
      </p:sp>
      <p:pic>
        <p:nvPicPr>
          <p:cNvPr id="2" name="Picture 1"/>
          <p:cNvPicPr>
            <a:picLocks noChangeAspect="1"/>
          </p:cNvPicPr>
          <p:nvPr/>
        </p:nvPicPr>
        <p:blipFill>
          <a:blip r:embed="rId3"/>
          <a:stretch>
            <a:fillRect/>
          </a:stretch>
        </p:blipFill>
        <p:spPr>
          <a:xfrm>
            <a:off x="1466850" y="1678600"/>
            <a:ext cx="1597085" cy="1678600"/>
          </a:xfrm>
          <a:prstGeom prst="rect">
            <a:avLst/>
          </a:prstGeom>
        </p:spPr>
      </p:pic>
      <p:pic>
        <p:nvPicPr>
          <p:cNvPr id="3" name="Picture 2"/>
          <p:cNvPicPr>
            <a:picLocks noChangeAspect="1"/>
          </p:cNvPicPr>
          <p:nvPr/>
        </p:nvPicPr>
        <p:blipFill>
          <a:blip r:embed="rId4"/>
          <a:stretch>
            <a:fillRect/>
          </a:stretch>
        </p:blipFill>
        <p:spPr>
          <a:xfrm>
            <a:off x="5893080" y="1818425"/>
            <a:ext cx="2171711" cy="1265600"/>
          </a:xfrm>
          <a:prstGeom prst="rect">
            <a:avLst/>
          </a:prstGeom>
        </p:spPr>
      </p:pic>
      <p:pic>
        <p:nvPicPr>
          <p:cNvPr id="7" name="Picture 6"/>
          <p:cNvPicPr>
            <a:picLocks noChangeAspect="1"/>
          </p:cNvPicPr>
          <p:nvPr/>
        </p:nvPicPr>
        <p:blipFill>
          <a:blip r:embed="rId5"/>
          <a:stretch>
            <a:fillRect/>
          </a:stretch>
        </p:blipFill>
        <p:spPr>
          <a:xfrm>
            <a:off x="1442752" y="4107476"/>
            <a:ext cx="1621183" cy="1983400"/>
          </a:xfrm>
          <a:prstGeom prst="rect">
            <a:avLst/>
          </a:prstGeom>
        </p:spPr>
      </p:pic>
      <p:pic>
        <p:nvPicPr>
          <p:cNvPr id="8" name="Picture 7"/>
          <p:cNvPicPr>
            <a:picLocks noChangeAspect="1"/>
          </p:cNvPicPr>
          <p:nvPr/>
        </p:nvPicPr>
        <p:blipFill>
          <a:blip r:embed="rId6"/>
          <a:stretch>
            <a:fillRect/>
          </a:stretch>
        </p:blipFill>
        <p:spPr>
          <a:xfrm>
            <a:off x="6210300" y="4080027"/>
            <a:ext cx="1456773" cy="1915599"/>
          </a:xfrm>
          <a:prstGeom prst="rect">
            <a:avLst/>
          </a:prstGeom>
        </p:spPr>
      </p:pic>
    </p:spTree>
    <p:extLst>
      <p:ext uri="{BB962C8B-B14F-4D97-AF65-F5344CB8AC3E}">
        <p14:creationId xmlns:p14="http://schemas.microsoft.com/office/powerpoint/2010/main" val="1690529820"/>
      </p:ext>
    </p:extLst>
  </p:cSld>
  <p:clrMapOvr>
    <a:masterClrMapping/>
  </p:clrMapOvr>
</p:sld>
</file>

<file path=ppt/theme/theme1.xml><?xml version="1.0" encoding="utf-8"?>
<a:theme xmlns:a="http://schemas.openxmlformats.org/drawingml/2006/main" name="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48228</TotalTime>
  <Words>735</Words>
  <Application>Microsoft Macintosh PowerPoint</Application>
  <PresentationFormat>On-screen Show (4:3)</PresentationFormat>
  <Paragraphs>120</Paragraphs>
  <Slides>13</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Century Schoolbook</vt:lpstr>
      <vt:lpstr>Impact</vt:lpstr>
      <vt:lpstr>Nixie One</vt:lpstr>
      <vt:lpstr>Roboto Slab</vt:lpstr>
      <vt:lpstr>Arial</vt:lpstr>
      <vt:lpstr>Warwick template</vt:lpstr>
      <vt:lpstr>Warwick template</vt:lpstr>
      <vt:lpstr>Equitable Development Technical Assistance from Groundwork USA </vt:lpstr>
      <vt:lpstr>What we’ll cover today:     </vt:lpstr>
      <vt:lpstr>About Groundwork USA</vt:lpstr>
      <vt:lpstr>About Groundwork USA</vt:lpstr>
      <vt:lpstr>GWUSA- Brownfield Connection</vt:lpstr>
      <vt:lpstr>GWUSA- Brownfield Connection</vt:lpstr>
      <vt:lpstr>Questions you might be asking</vt:lpstr>
      <vt:lpstr>Community Realizes the Benefits of Redevelopment </vt:lpstr>
      <vt:lpstr>Tools and Resources </vt:lpstr>
      <vt:lpstr>Need Something Different?  Don’t Know Exactly What you Need? </vt:lpstr>
      <vt:lpstr>PowerPoint Presentation</vt:lpstr>
      <vt:lpstr>Brownfield Equitable Development Team and Specialties </vt:lpstr>
      <vt:lpstr>PowerPoint Presentation</vt:lpstr>
    </vt:vector>
  </TitlesOfParts>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Sustaining Momentum, Planning While Doing!   What All Communities Can Learn from the Brownfield AWP Approach</dc:title>
  <cp:lastModifiedBy>Microsoft Office User</cp:lastModifiedBy>
  <cp:revision>126</cp:revision>
  <dcterms:modified xsi:type="dcterms:W3CDTF">2019-07-08T12:29:54Z</dcterms:modified>
</cp:coreProperties>
</file>