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0"/>
  </p:notesMasterIdLst>
  <p:handoutMasterIdLst>
    <p:handoutMasterId r:id="rId71"/>
  </p:handoutMasterIdLst>
  <p:sldIdLst>
    <p:sldId id="256" r:id="rId2"/>
    <p:sldId id="272" r:id="rId3"/>
    <p:sldId id="312" r:id="rId4"/>
    <p:sldId id="311" r:id="rId5"/>
    <p:sldId id="316" r:id="rId6"/>
    <p:sldId id="315" r:id="rId7"/>
    <p:sldId id="314" r:id="rId8"/>
    <p:sldId id="387" r:id="rId9"/>
    <p:sldId id="324" r:id="rId10"/>
    <p:sldId id="295" r:id="rId11"/>
    <p:sldId id="328" r:id="rId12"/>
    <p:sldId id="325" r:id="rId13"/>
    <p:sldId id="326" r:id="rId14"/>
    <p:sldId id="319" r:id="rId15"/>
    <p:sldId id="390" r:id="rId16"/>
    <p:sldId id="330" r:id="rId17"/>
    <p:sldId id="335" r:id="rId18"/>
    <p:sldId id="331" r:id="rId19"/>
    <p:sldId id="336" r:id="rId20"/>
    <p:sldId id="320" r:id="rId21"/>
    <p:sldId id="337" r:id="rId22"/>
    <p:sldId id="340" r:id="rId23"/>
    <p:sldId id="339" r:id="rId24"/>
    <p:sldId id="341" r:id="rId25"/>
    <p:sldId id="342" r:id="rId26"/>
    <p:sldId id="338" r:id="rId27"/>
    <p:sldId id="343" r:id="rId28"/>
    <p:sldId id="344" r:id="rId29"/>
    <p:sldId id="321" r:id="rId30"/>
    <p:sldId id="364" r:id="rId31"/>
    <p:sldId id="365" r:id="rId32"/>
    <p:sldId id="366" r:id="rId33"/>
    <p:sldId id="367" r:id="rId34"/>
    <p:sldId id="368" r:id="rId35"/>
    <p:sldId id="369" r:id="rId36"/>
    <p:sldId id="380" r:id="rId37"/>
    <p:sldId id="379" r:id="rId38"/>
    <p:sldId id="378" r:id="rId39"/>
    <p:sldId id="360" r:id="rId40"/>
    <p:sldId id="361" r:id="rId41"/>
    <p:sldId id="358" r:id="rId42"/>
    <p:sldId id="370" r:id="rId43"/>
    <p:sldId id="371" r:id="rId44"/>
    <p:sldId id="382" r:id="rId45"/>
    <p:sldId id="372" r:id="rId46"/>
    <p:sldId id="373" r:id="rId47"/>
    <p:sldId id="375" r:id="rId48"/>
    <p:sldId id="377" r:id="rId49"/>
    <p:sldId id="355" r:id="rId50"/>
    <p:sldId id="386" r:id="rId51"/>
    <p:sldId id="322" r:id="rId52"/>
    <p:sldId id="384" r:id="rId53"/>
    <p:sldId id="383" r:id="rId54"/>
    <p:sldId id="363" r:id="rId55"/>
    <p:sldId id="350" r:id="rId56"/>
    <p:sldId id="356" r:id="rId57"/>
    <p:sldId id="362" r:id="rId58"/>
    <p:sldId id="354" r:id="rId59"/>
    <p:sldId id="353" r:id="rId60"/>
    <p:sldId id="351" r:id="rId61"/>
    <p:sldId id="323" r:id="rId62"/>
    <p:sldId id="345" r:id="rId63"/>
    <p:sldId id="348" r:id="rId64"/>
    <p:sldId id="349" r:id="rId65"/>
    <p:sldId id="347" r:id="rId66"/>
    <p:sldId id="317" r:id="rId67"/>
    <p:sldId id="346" r:id="rId68"/>
    <p:sldId id="381"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D8E8"/>
    <a:srgbClr val="C7D1E3"/>
    <a:srgbClr val="9AA3AF"/>
    <a:srgbClr val="F0D4D9"/>
    <a:srgbClr val="D07C8A"/>
    <a:srgbClr val="C9BBB9"/>
    <a:srgbClr val="0D25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43" autoAdjust="0"/>
    <p:restoredTop sz="94681" autoAdjust="0"/>
  </p:normalViewPr>
  <p:slideViewPr>
    <p:cSldViewPr snapToGrid="0" showGuides="1">
      <p:cViewPr varScale="1">
        <p:scale>
          <a:sx n="85" d="100"/>
          <a:sy n="85" d="100"/>
        </p:scale>
        <p:origin x="-1618" y="-82"/>
      </p:cViewPr>
      <p:guideLst>
        <p:guide orient="horz" pos="3445"/>
        <p:guide pos="3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4" d="100"/>
        <a:sy n="164" d="100"/>
      </p:scale>
      <p:origin x="0" y="3974"/>
    </p:cViewPr>
  </p:sorterViewPr>
  <p:notesViewPr>
    <p:cSldViewPr snapToObjects="1">
      <p:cViewPr varScale="1">
        <p:scale>
          <a:sx n="64" d="100"/>
          <a:sy n="64" d="100"/>
        </p:scale>
        <p:origin x="-3130"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0C0223-D3FB-C247-AAB5-F53245E65C34}" type="datetimeFigureOut">
              <a:rPr lang="en-US" smtClean="0"/>
              <a:pPr/>
              <a:t>6/10/2014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6D9471-FEF7-AD46-BBF4-D10F0FB592D6}" type="slidenum">
              <a:rPr lang="en-US" smtClean="0"/>
              <a:pPr/>
              <a:t>‹#›</a:t>
            </a:fld>
            <a:endParaRPr lang="en-US"/>
          </a:p>
        </p:txBody>
      </p:sp>
    </p:spTree>
    <p:extLst>
      <p:ext uri="{BB962C8B-B14F-4D97-AF65-F5344CB8AC3E}">
        <p14:creationId xmlns:p14="http://schemas.microsoft.com/office/powerpoint/2010/main" val="11667954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825F56-1AF7-1549-B6C9-7B815FB87EC8}" type="datetimeFigureOut">
              <a:rPr lang="en-US" smtClean="0"/>
              <a:pPr/>
              <a:t>6/10/2014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99ACAB-0E1D-DA45-A9BB-0E03963371D2}" type="slidenum">
              <a:rPr lang="en-US" smtClean="0"/>
              <a:pPr/>
              <a:t>‹#›</a:t>
            </a:fld>
            <a:endParaRPr lang="en-US"/>
          </a:p>
        </p:txBody>
      </p:sp>
    </p:spTree>
    <p:extLst>
      <p:ext uri="{BB962C8B-B14F-4D97-AF65-F5344CB8AC3E}">
        <p14:creationId xmlns:p14="http://schemas.microsoft.com/office/powerpoint/2010/main" val="14379563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17</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27</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28</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30</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31</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32</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33</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34</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35</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39</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40</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18</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41</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42</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43</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44</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45</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46</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47</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48</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49</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50</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19</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52</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53</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54</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55</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56</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57</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58</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59</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60</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62</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21</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63</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64</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65</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22</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23</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24</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25</a:t>
            </a:fld>
            <a:endParaRPr lang="en-US"/>
          </a:p>
        </p:txBody>
      </p:sp>
    </p:spTree>
    <p:extLst>
      <p:ext uri="{BB962C8B-B14F-4D97-AF65-F5344CB8AC3E}">
        <p14:creationId xmlns:p14="http://schemas.microsoft.com/office/powerpoint/2010/main" val="3590149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9ACAB-0E1D-DA45-A9BB-0E03963371D2}" type="slidenum">
              <a:rPr lang="en-US" smtClean="0"/>
              <a:pPr/>
              <a:t>26</a:t>
            </a:fld>
            <a:endParaRPr lang="en-US"/>
          </a:p>
        </p:txBody>
      </p:sp>
    </p:spTree>
    <p:extLst>
      <p:ext uri="{BB962C8B-B14F-4D97-AF65-F5344CB8AC3E}">
        <p14:creationId xmlns:p14="http://schemas.microsoft.com/office/powerpoint/2010/main" val="3590149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52410" cy="3861621"/>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09600" y="1901222"/>
            <a:ext cx="7772400" cy="1756378"/>
          </a:xfrm>
          <a:prstGeom prst="rect">
            <a:avLst/>
          </a:prstGeom>
          <a:effectLst>
            <a:outerShdw blurRad="50800" dist="38100" dir="2700000">
              <a:srgbClr val="000000">
                <a:alpha val="43000"/>
              </a:srgbClr>
            </a:outerShdw>
          </a:effectLst>
        </p:spPr>
        <p:txBody>
          <a:bodyPr wrap="square">
            <a:spAutoFit/>
          </a:bodyPr>
          <a:lstStyle>
            <a:lvl1pPr algn="l">
              <a:defRPr lang="en-US" sz="3800" u="none" baseline="0">
                <a:solidFill>
                  <a:schemeClr val="bg1"/>
                </a:solidFill>
                <a:latin typeface="+mn-lt"/>
              </a:defRPr>
            </a:lvl1pPr>
          </a:lstStyle>
          <a:p>
            <a:pPr marL="0" lvl="0" algn="l">
              <a:lnSpc>
                <a:spcPct val="95000"/>
              </a:lnSpc>
              <a:spcBef>
                <a:spcPts val="400"/>
              </a:spcBef>
            </a:pPr>
            <a:r>
              <a:rPr lang="en-US" dirty="0" smtClean="0"/>
              <a:t>TITLE OF PRESENTSATION</a:t>
            </a:r>
            <a:br>
              <a:rPr lang="en-US" dirty="0" smtClean="0"/>
            </a:br>
            <a:r>
              <a:rPr lang="en-US" dirty="0" smtClean="0"/>
              <a:t>Can BE UP TO THREE Lines Long;</a:t>
            </a:r>
            <a:br>
              <a:rPr lang="en-US" dirty="0" smtClean="0"/>
            </a:br>
            <a:r>
              <a:rPr lang="en-US" dirty="0" smtClean="0"/>
              <a:t>Otherwise shorten it</a:t>
            </a:r>
            <a:endParaRPr lang="en-US" dirty="0"/>
          </a:p>
        </p:txBody>
      </p:sp>
      <p:sp>
        <p:nvSpPr>
          <p:cNvPr id="3" name="Subtitle 2"/>
          <p:cNvSpPr>
            <a:spLocks noGrp="1"/>
          </p:cNvSpPr>
          <p:nvPr>
            <p:ph type="subTitle" idx="1"/>
          </p:nvPr>
        </p:nvSpPr>
        <p:spPr>
          <a:xfrm>
            <a:off x="1371600" y="4166421"/>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1" name="Rectangle 20"/>
          <p:cNvSpPr/>
          <p:nvPr userDrawn="1"/>
        </p:nvSpPr>
        <p:spPr>
          <a:xfrm>
            <a:off x="-15875" y="3861620"/>
            <a:ext cx="9152410" cy="1507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28568EB-DC0F-A442-9F04-D76D32EF72E7}" type="datetimeFigureOut">
              <a:rPr lang="en-US" smtClean="0"/>
              <a:pPr/>
              <a:t>6/10/2014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965360E-D2C4-BD45-B83E-A034B4DF05EF}" type="slidenum">
              <a:rPr lang="en-US" smtClean="0"/>
              <a:pPr/>
              <a:t>‹#›</a:t>
            </a:fld>
            <a:endParaRPr lang="en-US"/>
          </a:p>
        </p:txBody>
      </p:sp>
      <p:sp>
        <p:nvSpPr>
          <p:cNvPr id="7" name="Rectangle 6"/>
          <p:cNvSpPr/>
          <p:nvPr userDrawn="1"/>
        </p:nvSpPr>
        <p:spPr>
          <a:xfrm>
            <a:off x="-8410" y="5363924"/>
            <a:ext cx="9152410" cy="1494076"/>
          </a:xfrm>
          <a:prstGeom prst="rect">
            <a:avLst/>
          </a:prstGeom>
          <a:solidFill>
            <a:schemeClr val="bg2"/>
          </a:solidFill>
          <a:ln>
            <a:solidFill>
              <a:srgbClr val="EFE2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Logo_GSI_Color_w_Margin_pmsL"/>
          <p:cNvPicPr>
            <a:picLocks noChangeAspect="1" noChangeArrowheads="1"/>
          </p:cNvPicPr>
          <p:nvPr userDrawn="1"/>
        </p:nvPicPr>
        <p:blipFill>
          <a:blip r:embed="rId2">
            <a:lum contrast="6000"/>
            <a:extLst>
              <a:ext uri="{28A0092B-C50C-407E-A947-70E740481C1C}">
                <a14:useLocalDpi xmlns:a14="http://schemas.microsoft.com/office/drawing/2010/main" val="0"/>
              </a:ext>
            </a:extLst>
          </a:blip>
          <a:srcRect r="496"/>
          <a:stretch>
            <a:fillRect/>
          </a:stretch>
        </p:blipFill>
        <p:spPr bwMode="auto">
          <a:xfrm>
            <a:off x="617883" y="4243585"/>
            <a:ext cx="1744317" cy="7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flipV="1">
            <a:off x="-15875" y="5393267"/>
            <a:ext cx="1857880" cy="1588"/>
          </a:xfrm>
          <a:prstGeom prst="line">
            <a:avLst/>
          </a:prstGeom>
          <a:ln w="190500" cap="flat" cmpd="sng" algn="ctr">
            <a:solidFill>
              <a:schemeClr val="accent5"/>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16" name="Straight Connector 15"/>
          <p:cNvCxnSpPr/>
          <p:nvPr userDrawn="1"/>
        </p:nvCxnSpPr>
        <p:spPr>
          <a:xfrm>
            <a:off x="5190635" y="5394855"/>
            <a:ext cx="2484775" cy="1588"/>
          </a:xfrm>
          <a:prstGeom prst="line">
            <a:avLst/>
          </a:prstGeom>
          <a:ln w="190500" cap="flat" cmpd="sng" algn="ctr">
            <a:solidFill>
              <a:schemeClr val="accent1"/>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17" name="Straight Connector 16"/>
          <p:cNvCxnSpPr/>
          <p:nvPr userDrawn="1"/>
        </p:nvCxnSpPr>
        <p:spPr>
          <a:xfrm>
            <a:off x="1842005" y="5393267"/>
            <a:ext cx="3348630" cy="1588"/>
          </a:xfrm>
          <a:prstGeom prst="line">
            <a:avLst/>
          </a:prstGeom>
          <a:ln w="190500" cap="flat" cmpd="sng" algn="ctr">
            <a:solidFill>
              <a:schemeClr val="accent3"/>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18" name="Straight Connector 17"/>
          <p:cNvCxnSpPr/>
          <p:nvPr userDrawn="1"/>
        </p:nvCxnSpPr>
        <p:spPr>
          <a:xfrm>
            <a:off x="7667000" y="5396443"/>
            <a:ext cx="1510810" cy="1588"/>
          </a:xfrm>
          <a:prstGeom prst="line">
            <a:avLst/>
          </a:prstGeom>
          <a:ln w="190500" cap="flat" cmpd="sng" algn="ctr">
            <a:solidFill>
              <a:schemeClr val="accent4"/>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19" name="Straight Connector 18"/>
          <p:cNvCxnSpPr/>
          <p:nvPr userDrawn="1"/>
        </p:nvCxnSpPr>
        <p:spPr>
          <a:xfrm>
            <a:off x="-15875" y="3866972"/>
            <a:ext cx="9168285" cy="1588"/>
          </a:xfrm>
          <a:prstGeom prst="line">
            <a:avLst/>
          </a:prstGeom>
          <a:ln w="114300" cap="flat" cmpd="sng" algn="ctr">
            <a:solidFill>
              <a:schemeClr val="accent3"/>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sp>
        <p:nvSpPr>
          <p:cNvPr id="24" name="Text Placeholder 23"/>
          <p:cNvSpPr>
            <a:spLocks noGrp="1"/>
          </p:cNvSpPr>
          <p:nvPr>
            <p:ph type="body" sz="quarter" idx="13" hasCustomPrompt="1"/>
          </p:nvPr>
        </p:nvSpPr>
        <p:spPr>
          <a:xfrm>
            <a:off x="606490" y="5588118"/>
            <a:ext cx="3581400" cy="355482"/>
          </a:xfrm>
          <a:effectLst/>
        </p:spPr>
        <p:txBody>
          <a:bodyPr wrap="square">
            <a:spAutoFit/>
          </a:bodyPr>
          <a:lstStyle>
            <a:lvl1pPr marL="0" indent="0">
              <a:buNone/>
              <a:defRPr lang="en-US" sz="1800" b="0" i="1" baseline="0" dirty="0" smtClean="0">
                <a:effectLst>
                  <a:outerShdw blurRad="50800" dist="38100" dir="2700000">
                    <a:srgbClr val="000000">
                      <a:alpha val="43000"/>
                    </a:srgbClr>
                  </a:outerShdw>
                </a:effectLst>
              </a:defRPr>
            </a:lvl1pPr>
            <a:lvl2pPr>
              <a:defRPr lang="en-US" sz="1800" dirty="0" smtClean="0"/>
            </a:lvl2pPr>
            <a:lvl3pPr>
              <a:defRPr lang="en-US" sz="1800" dirty="0" smtClean="0"/>
            </a:lvl3pPr>
            <a:lvl4pPr>
              <a:defRPr lang="en-US" dirty="0" smtClean="0"/>
            </a:lvl4pPr>
            <a:lvl5pPr>
              <a:defRPr lang="en-US" dirty="0">
                <a:solidFill>
                  <a:schemeClr val="tx1"/>
                </a:solidFill>
              </a:defRPr>
            </a:lvl5pPr>
          </a:lstStyle>
          <a:p>
            <a:pPr marL="0" lvl="0">
              <a:lnSpc>
                <a:spcPct val="95000"/>
              </a:lnSpc>
              <a:spcBef>
                <a:spcPts val="400"/>
              </a:spcBef>
            </a:pPr>
            <a:r>
              <a:rPr lang="en-US" dirty="0" smtClean="0"/>
              <a:t>Presenter/Author Names here</a:t>
            </a:r>
          </a:p>
        </p:txBody>
      </p:sp>
      <p:sp>
        <p:nvSpPr>
          <p:cNvPr id="26" name="Picture Placeholder 25"/>
          <p:cNvSpPr>
            <a:spLocks noGrp="1"/>
          </p:cNvSpPr>
          <p:nvPr>
            <p:ph type="pic" sz="quarter" idx="14"/>
          </p:nvPr>
        </p:nvSpPr>
        <p:spPr>
          <a:xfrm>
            <a:off x="2895600" y="4038600"/>
            <a:ext cx="1905000" cy="1143000"/>
          </a:xfrm>
        </p:spPr>
        <p:txBody>
          <a:bodyPr>
            <a:normAutofit/>
          </a:bodyPr>
          <a:lstStyle>
            <a:lvl1pPr>
              <a:defRPr sz="1000"/>
            </a:lvl1pPr>
          </a:lstStyle>
          <a:p>
            <a:endParaRPr lang="en-US" dirty="0"/>
          </a:p>
        </p:txBody>
      </p:sp>
      <p:sp>
        <p:nvSpPr>
          <p:cNvPr id="27" name="Picture Placeholder 25"/>
          <p:cNvSpPr>
            <a:spLocks noGrp="1"/>
          </p:cNvSpPr>
          <p:nvPr>
            <p:ph type="pic" sz="quarter" idx="15"/>
          </p:nvPr>
        </p:nvSpPr>
        <p:spPr>
          <a:xfrm>
            <a:off x="4953000" y="4038600"/>
            <a:ext cx="1905000" cy="1143000"/>
          </a:xfrm>
        </p:spPr>
        <p:txBody>
          <a:bodyPr>
            <a:normAutofit/>
          </a:bodyPr>
          <a:lstStyle>
            <a:lvl1pPr>
              <a:defRPr sz="1000"/>
            </a:lvl1pPr>
          </a:lstStyle>
          <a:p>
            <a:endParaRPr lang="en-US" dirty="0"/>
          </a:p>
        </p:txBody>
      </p:sp>
      <p:sp>
        <p:nvSpPr>
          <p:cNvPr id="28" name="Picture Placeholder 25"/>
          <p:cNvSpPr>
            <a:spLocks noGrp="1"/>
          </p:cNvSpPr>
          <p:nvPr>
            <p:ph type="pic" sz="quarter" idx="16"/>
          </p:nvPr>
        </p:nvSpPr>
        <p:spPr>
          <a:xfrm>
            <a:off x="7010400" y="4038600"/>
            <a:ext cx="1905000" cy="1143000"/>
          </a:xfrm>
        </p:spPr>
        <p:txBody>
          <a:bodyPr>
            <a:normAutofit/>
          </a:bodyPr>
          <a:lstStyle>
            <a:lvl1pPr>
              <a:defRPr sz="1000"/>
            </a:lvl1pPr>
          </a:lstStyle>
          <a:p>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1000"/>
            <a:ext cx="8229600" cy="582211"/>
          </a:xfrm>
        </p:spPr>
        <p:txBody>
          <a:bodyPr vert="horz"/>
          <a:lstStyle>
            <a:lvl1pPr algn="l">
              <a:defRPr/>
            </a:lvl1pPr>
          </a:lstStyle>
          <a:p>
            <a:r>
              <a:rPr lang="en-US" dirty="0" smtClean="0"/>
              <a:t>One line title</a:t>
            </a:r>
            <a:endParaRPr lang="en-US" dirty="0"/>
          </a:p>
        </p:txBody>
      </p:sp>
      <p:sp>
        <p:nvSpPr>
          <p:cNvPr id="3" name="Slide Number Placeholder 2"/>
          <p:cNvSpPr>
            <a:spLocks noGrp="1"/>
          </p:cNvSpPr>
          <p:nvPr>
            <p:ph type="sldNum" sz="quarter" idx="10"/>
          </p:nvPr>
        </p:nvSpPr>
        <p:spPr>
          <a:xfrm>
            <a:off x="8305800" y="6356350"/>
            <a:ext cx="381000" cy="365125"/>
          </a:xfrm>
        </p:spPr>
        <p:txBody>
          <a:bodyPr/>
          <a:lstStyle>
            <a:lvl1pPr>
              <a:defRPr sz="1000"/>
            </a:lvl1pPr>
          </a:lstStyle>
          <a:p>
            <a:fld id="{7965360E-D2C4-BD45-B83E-A034B4DF05EF}" type="slidenum">
              <a:rPr lang="en-US" smtClean="0"/>
              <a:pPr/>
              <a:t>‹#›</a:t>
            </a:fld>
            <a:endParaRPr lang="en-US" dirty="0"/>
          </a:p>
        </p:txBody>
      </p:sp>
      <p:sp>
        <p:nvSpPr>
          <p:cNvPr id="6" name="Text Placeholder 5"/>
          <p:cNvSpPr>
            <a:spLocks noGrp="1"/>
          </p:cNvSpPr>
          <p:nvPr>
            <p:ph type="body" sz="quarter" idx="11"/>
          </p:nvPr>
        </p:nvSpPr>
        <p:spPr>
          <a:xfrm>
            <a:off x="609600" y="1676400"/>
            <a:ext cx="8229600" cy="3886200"/>
          </a:xfrm>
        </p:spPr>
        <p:txBody>
          <a:bodyPr/>
          <a:lstStyle>
            <a:lvl1pPr>
              <a:buClr>
                <a:schemeClr val="accent2"/>
              </a:buClr>
              <a:defRPr>
                <a:solidFill>
                  <a:schemeClr val="tx1"/>
                </a:solidFill>
              </a:defRPr>
            </a:lvl1pPr>
            <a:lvl2pPr>
              <a:buClr>
                <a:schemeClr val="accent5"/>
              </a:buClr>
              <a:buFont typeface="Wingdings" charset="2"/>
              <a:buChar char="§"/>
              <a:defRPr>
                <a:solidFill>
                  <a:schemeClr val="tx1"/>
                </a:solidFill>
              </a:defRPr>
            </a:lvl2pPr>
            <a:lvl3pPr>
              <a:buClr>
                <a:schemeClr val="accent4"/>
              </a:buClr>
              <a:defRPr>
                <a:solidFill>
                  <a:schemeClr val="tx1"/>
                </a:solidFill>
              </a:defRPr>
            </a:lvl3pPr>
            <a:lvl4pPr>
              <a:buClr>
                <a:schemeClr val="accent1"/>
              </a:buClr>
              <a:buFont typeface="Calibri"/>
              <a:buChar cha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s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965360E-D2C4-BD45-B83E-A034B4DF05EF}" type="slidenum">
              <a:rPr lang="en-US" smtClean="0"/>
              <a:pPr/>
              <a:t>‹#›</a:t>
            </a:fld>
            <a:endParaRPr lang="en-US" dirty="0"/>
          </a:p>
        </p:txBody>
      </p:sp>
      <p:sp>
        <p:nvSpPr>
          <p:cNvPr id="5" name="Text Placeholder 4"/>
          <p:cNvSpPr>
            <a:spLocks noGrp="1"/>
          </p:cNvSpPr>
          <p:nvPr>
            <p:ph type="body" sz="quarter" idx="11" hasCustomPrompt="1"/>
          </p:nvPr>
        </p:nvSpPr>
        <p:spPr>
          <a:xfrm>
            <a:off x="1371600" y="1524000"/>
            <a:ext cx="7010399" cy="4343400"/>
          </a:xfrm>
        </p:spPr>
        <p:txBody>
          <a:bodyPr>
            <a:normAutofit/>
          </a:bodyPr>
          <a:lstStyle>
            <a:lvl1pPr marL="685800" marR="0" indent="-685800" algn="l" defTabSz="457200" rtl="0" eaLnBrk="1" fontAlgn="auto" latinLnBrk="0" hangingPunct="1">
              <a:lnSpc>
                <a:spcPct val="150000"/>
              </a:lnSpc>
              <a:spcBef>
                <a:spcPts val="2600"/>
              </a:spcBef>
              <a:spcAft>
                <a:spcPts val="0"/>
              </a:spcAft>
              <a:buClr>
                <a:srgbClr val="FFFFFF"/>
              </a:buClr>
              <a:buSzPct val="150000"/>
              <a:buFont typeface="Arial"/>
              <a:buNone/>
              <a:tabLst/>
              <a:defRPr sz="2400" b="1" i="0" baseline="0">
                <a:solidFill>
                  <a:srgbClr val="0D2543"/>
                </a:solidFill>
              </a:defRPr>
            </a:lvl1pPr>
          </a:lstStyle>
          <a:p>
            <a:pPr marL="685800" marR="0" lvl="0" indent="-685800" algn="l" defTabSz="457200" rtl="0" eaLnBrk="1" fontAlgn="auto" latinLnBrk="0" hangingPunct="1">
              <a:lnSpc>
                <a:spcPct val="150000"/>
              </a:lnSpc>
              <a:spcBef>
                <a:spcPts val="2000"/>
              </a:spcBef>
              <a:spcAft>
                <a:spcPts val="0"/>
              </a:spcAft>
              <a:buClr>
                <a:srgbClr val="FFFFFF"/>
              </a:buClr>
              <a:buSzPct val="150000"/>
              <a:buFont typeface="Arial"/>
              <a:buNone/>
              <a:tabLst/>
              <a:defRPr/>
            </a:pPr>
            <a:r>
              <a:rPr lang="en-US" dirty="0" smtClean="0"/>
              <a:t>TOPIC 1</a:t>
            </a:r>
          </a:p>
          <a:p>
            <a:pPr lvl="0"/>
            <a:r>
              <a:rPr lang="en-US" dirty="0" smtClean="0"/>
              <a:t>TOPIC 2</a:t>
            </a:r>
          </a:p>
          <a:p>
            <a:pPr lvl="0"/>
            <a:r>
              <a:rPr lang="en-US" dirty="0" smtClean="0"/>
              <a:t>TOPIC 3</a:t>
            </a:r>
          </a:p>
          <a:p>
            <a:pPr marL="685800" marR="0" lvl="0" indent="-685800" algn="l" defTabSz="457200" rtl="0" eaLnBrk="1" fontAlgn="auto" latinLnBrk="0" hangingPunct="1">
              <a:lnSpc>
                <a:spcPct val="150000"/>
              </a:lnSpc>
              <a:spcBef>
                <a:spcPts val="2000"/>
              </a:spcBef>
              <a:spcAft>
                <a:spcPts val="0"/>
              </a:spcAft>
              <a:buClr>
                <a:srgbClr val="FFFFFF"/>
              </a:buClr>
              <a:buSzPct val="150000"/>
              <a:buFont typeface="Arial"/>
              <a:buNone/>
              <a:tabLst/>
              <a:defRPr/>
            </a:pPr>
            <a:r>
              <a:rPr lang="en-US" dirty="0" smtClean="0"/>
              <a:t>TOPIC 4</a:t>
            </a:r>
          </a:p>
          <a:p>
            <a:pPr lvl="0"/>
            <a:r>
              <a:rPr lang="en-US" dirty="0" smtClean="0"/>
              <a:t>TOPIC 5</a:t>
            </a:r>
          </a:p>
        </p:txBody>
      </p:sp>
      <p:sp>
        <p:nvSpPr>
          <p:cNvPr id="6" name="Rectangle 5"/>
          <p:cNvSpPr/>
          <p:nvPr userDrawn="1"/>
        </p:nvSpPr>
        <p:spPr>
          <a:xfrm>
            <a:off x="0" y="0"/>
            <a:ext cx="9156802" cy="1219200"/>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620751" y="517071"/>
            <a:ext cx="5898690" cy="564257"/>
          </a:xfrm>
          <a:prstGeom prst="rect">
            <a:avLst/>
          </a:prstGeom>
          <a:effectLst>
            <a:outerShdw blurRad="50800" dist="38100" dir="2700000">
              <a:srgbClr val="000000">
                <a:alpha val="43000"/>
              </a:srgbClr>
            </a:outerShdw>
          </a:effectLst>
        </p:spPr>
        <p:txBody>
          <a:bodyPr wrap="square">
            <a:spAutoFit/>
          </a:bodyPr>
          <a:lstStyle/>
          <a:p>
            <a:pPr>
              <a:lnSpc>
                <a:spcPct val="95000"/>
              </a:lnSpc>
              <a:spcBef>
                <a:spcPts val="400"/>
              </a:spcBef>
            </a:pPr>
            <a:r>
              <a:rPr lang="en-US" sz="3200" b="1" i="1" dirty="0" smtClean="0">
                <a:solidFill>
                  <a:schemeClr val="bg1"/>
                </a:solidFill>
                <a:effectLst>
                  <a:outerShdw blurRad="50800" dist="38100" dir="2700000">
                    <a:srgbClr val="000000">
                      <a:alpha val="43000"/>
                    </a:srgbClr>
                  </a:outerShdw>
                </a:effectLst>
              </a:rPr>
              <a:t>Contents of Presentation</a:t>
            </a:r>
            <a:endParaRPr lang="en-US" sz="3200" b="1" i="1" dirty="0">
              <a:ln>
                <a:noFill/>
              </a:ln>
              <a:solidFill>
                <a:schemeClr val="bg1"/>
              </a:solidFill>
              <a:effectLst>
                <a:outerShdw blurRad="50800" dist="38100" dir="2700000">
                  <a:srgbClr val="000000">
                    <a:alpha val="43000"/>
                  </a:srgbClr>
                </a:outerShdw>
              </a:effectLst>
              <a:latin typeface="Calibri"/>
              <a:cs typeface="Calibri"/>
            </a:endParaRPr>
          </a:p>
        </p:txBody>
      </p:sp>
      <p:cxnSp>
        <p:nvCxnSpPr>
          <p:cNvPr id="8" name="Straight Connector 7"/>
          <p:cNvCxnSpPr/>
          <p:nvPr userDrawn="1"/>
        </p:nvCxnSpPr>
        <p:spPr>
          <a:xfrm>
            <a:off x="0" y="1219200"/>
            <a:ext cx="9156802" cy="5443"/>
          </a:xfrm>
          <a:prstGeom prst="line">
            <a:avLst/>
          </a:prstGeom>
          <a:ln w="76200" cap="flat" cmpd="sng" algn="ctr">
            <a:solidFill>
              <a:schemeClr val="accent3"/>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sp>
        <p:nvSpPr>
          <p:cNvPr id="16" name="Text Placeholder 15"/>
          <p:cNvSpPr>
            <a:spLocks noGrp="1"/>
          </p:cNvSpPr>
          <p:nvPr>
            <p:ph type="body" sz="quarter" idx="13" hasCustomPrompt="1"/>
          </p:nvPr>
        </p:nvSpPr>
        <p:spPr>
          <a:xfrm>
            <a:off x="695207" y="1552221"/>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1</a:t>
            </a:r>
            <a:endParaRPr lang="en-US" dirty="0"/>
          </a:p>
        </p:txBody>
      </p:sp>
      <p:sp>
        <p:nvSpPr>
          <p:cNvPr id="18" name="Text Placeholder 15"/>
          <p:cNvSpPr>
            <a:spLocks noGrp="1"/>
          </p:cNvSpPr>
          <p:nvPr>
            <p:ph type="body" sz="quarter" idx="14" hasCustomPrompt="1"/>
          </p:nvPr>
        </p:nvSpPr>
        <p:spPr>
          <a:xfrm>
            <a:off x="695207" y="2448751"/>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2</a:t>
            </a:r>
            <a:endParaRPr lang="en-US" dirty="0"/>
          </a:p>
        </p:txBody>
      </p:sp>
      <p:sp>
        <p:nvSpPr>
          <p:cNvPr id="20" name="Text Placeholder 15"/>
          <p:cNvSpPr>
            <a:spLocks noGrp="1"/>
          </p:cNvSpPr>
          <p:nvPr>
            <p:ph type="body" sz="quarter" idx="15" hasCustomPrompt="1"/>
          </p:nvPr>
        </p:nvSpPr>
        <p:spPr>
          <a:xfrm>
            <a:off x="706358" y="3286951"/>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3</a:t>
            </a:r>
            <a:endParaRPr lang="en-US" dirty="0"/>
          </a:p>
        </p:txBody>
      </p:sp>
      <p:sp>
        <p:nvSpPr>
          <p:cNvPr id="23" name="Text Placeholder 15"/>
          <p:cNvSpPr>
            <a:spLocks noGrp="1"/>
          </p:cNvSpPr>
          <p:nvPr>
            <p:ph type="body" sz="quarter" idx="16" hasCustomPrompt="1"/>
          </p:nvPr>
        </p:nvSpPr>
        <p:spPr>
          <a:xfrm>
            <a:off x="695207" y="4953000"/>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5</a:t>
            </a:r>
            <a:endParaRPr lang="en-US" dirty="0"/>
          </a:p>
        </p:txBody>
      </p:sp>
      <p:sp>
        <p:nvSpPr>
          <p:cNvPr id="25" name="Text Placeholder 15"/>
          <p:cNvSpPr>
            <a:spLocks noGrp="1"/>
          </p:cNvSpPr>
          <p:nvPr>
            <p:ph type="body" sz="quarter" idx="17" hasCustomPrompt="1"/>
          </p:nvPr>
        </p:nvSpPr>
        <p:spPr>
          <a:xfrm>
            <a:off x="695207" y="4106337"/>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4</a:t>
            </a:r>
            <a:endParaRPr lang="en-US" dirty="0"/>
          </a:p>
        </p:txBody>
      </p:sp>
    </p:spTree>
    <p:extLst>
      <p:ext uri="{BB962C8B-B14F-4D97-AF65-F5344CB8AC3E}">
        <p14:creationId xmlns:p14="http://schemas.microsoft.com/office/powerpoint/2010/main" val="7962808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6401" y="0"/>
            <a:ext cx="9144000" cy="4064000"/>
          </a:xfrm>
          <a:solidFill>
            <a:schemeClr val="bg2"/>
          </a:solidFill>
        </p:spPr>
        <p:txBody>
          <a:bodyPr/>
          <a:lstStyle>
            <a:lvl1pPr>
              <a:defRPr baseline="0"/>
            </a:lvl1pPr>
          </a:lstStyle>
          <a:p>
            <a:endParaRPr lang="en-US" dirty="0"/>
          </a:p>
        </p:txBody>
      </p:sp>
      <p:sp>
        <p:nvSpPr>
          <p:cNvPr id="18" name="Text Placeholder 17"/>
          <p:cNvSpPr>
            <a:spLocks noGrp="1"/>
          </p:cNvSpPr>
          <p:nvPr>
            <p:ph type="body" sz="quarter" idx="16" hasCustomPrompt="1"/>
          </p:nvPr>
        </p:nvSpPr>
        <p:spPr>
          <a:xfrm>
            <a:off x="565150" y="5480050"/>
            <a:ext cx="5181600" cy="384721"/>
          </a:xfrm>
          <a:effectLst/>
        </p:spPr>
        <p:txBody>
          <a:bodyPr wrap="square">
            <a:spAutoFit/>
          </a:bodyPr>
          <a:lstStyle>
            <a:lvl1pPr marL="0" indent="0">
              <a:buNone/>
              <a:defRPr lang="en-US" sz="2000" b="0" i="1" dirty="0"/>
            </a:lvl1pPr>
          </a:lstStyle>
          <a:p>
            <a:pPr marL="0" lvl="0">
              <a:lnSpc>
                <a:spcPct val="95000"/>
              </a:lnSpc>
              <a:spcBef>
                <a:spcPts val="400"/>
              </a:spcBef>
            </a:pPr>
            <a:r>
              <a:rPr lang="en-US" dirty="0" smtClean="0"/>
              <a:t>Name of Presenter (if different for this section)</a:t>
            </a:r>
            <a:endParaRPr lang="en-US" dirty="0"/>
          </a:p>
        </p:txBody>
      </p:sp>
      <p:sp>
        <p:nvSpPr>
          <p:cNvPr id="8" name="Rectangle 7"/>
          <p:cNvSpPr/>
          <p:nvPr userDrawn="1"/>
        </p:nvSpPr>
        <p:spPr>
          <a:xfrm>
            <a:off x="-2" y="4101395"/>
            <a:ext cx="9150403" cy="1280592"/>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 Placeholder 15"/>
          <p:cNvSpPr>
            <a:spLocks noGrp="1"/>
          </p:cNvSpPr>
          <p:nvPr>
            <p:ph type="body" sz="quarter" idx="15" hasCustomPrompt="1"/>
          </p:nvPr>
        </p:nvSpPr>
        <p:spPr>
          <a:xfrm>
            <a:off x="533400" y="4191000"/>
            <a:ext cx="7397750" cy="1079270"/>
          </a:xfrm>
          <a:effectLst>
            <a:outerShdw blurRad="50800" dist="38100" dir="2700000">
              <a:srgbClr val="000000">
                <a:alpha val="43000"/>
              </a:srgbClr>
            </a:outerShdw>
          </a:effectLst>
        </p:spPr>
        <p:txBody>
          <a:bodyPr wrap="square">
            <a:spAutoFit/>
          </a:bodyPr>
          <a:lstStyle>
            <a:lvl1pPr marL="0" indent="0">
              <a:buNone/>
              <a:defRPr lang="en-US" sz="3200" cap="all" dirty="0">
                <a:solidFill>
                  <a:schemeClr val="bg1"/>
                </a:solidFill>
                <a:effectLst>
                  <a:outerShdw blurRad="50800" dist="38100" dir="2700000">
                    <a:srgbClr val="000000">
                      <a:alpha val="43000"/>
                    </a:srgbClr>
                  </a:outerShdw>
                </a:effectLst>
              </a:defRPr>
            </a:lvl1pPr>
          </a:lstStyle>
          <a:p>
            <a:pPr>
              <a:lnSpc>
                <a:spcPct val="95000"/>
              </a:lnSpc>
              <a:spcBef>
                <a:spcPts val="400"/>
              </a:spcBef>
            </a:pPr>
            <a:r>
              <a:rPr lang="en-US" sz="3200" b="1" cap="all" dirty="0" smtClean="0">
                <a:solidFill>
                  <a:schemeClr val="bg1"/>
                </a:solidFill>
                <a:effectLst>
                  <a:outerShdw blurRad="50800" dist="38100" dir="2700000">
                    <a:srgbClr val="000000">
                      <a:alpha val="43000"/>
                    </a:srgbClr>
                  </a:outerShdw>
                </a:effectLst>
              </a:rPr>
              <a:t>TRANSITION SLIDE – SECTION HEAD</a:t>
            </a:r>
          </a:p>
          <a:p>
            <a:pPr>
              <a:lnSpc>
                <a:spcPct val="95000"/>
              </a:lnSpc>
              <a:spcBef>
                <a:spcPts val="400"/>
              </a:spcBef>
            </a:pPr>
            <a:r>
              <a:rPr lang="en-US" sz="3200" b="1" cap="all" dirty="0" smtClean="0">
                <a:ln>
                  <a:noFill/>
                </a:ln>
                <a:solidFill>
                  <a:schemeClr val="bg1"/>
                </a:solidFill>
                <a:effectLst>
                  <a:outerShdw blurRad="50800" dist="38100" dir="2700000">
                    <a:srgbClr val="000000">
                      <a:alpha val="43000"/>
                    </a:srgbClr>
                  </a:outerShdw>
                </a:effectLst>
                <a:latin typeface="+mn-lt"/>
                <a:cs typeface="Calibri"/>
              </a:rPr>
              <a:t>GOES HERE</a:t>
            </a:r>
            <a:endParaRPr lang="en-US" sz="3200" b="1" cap="all" dirty="0">
              <a:ln>
                <a:noFill/>
              </a:ln>
              <a:solidFill>
                <a:schemeClr val="bg1"/>
              </a:solidFill>
              <a:effectLst>
                <a:outerShdw blurRad="50800" dist="38100" dir="2700000">
                  <a:srgbClr val="000000">
                    <a:alpha val="43000"/>
                  </a:srgbClr>
                </a:outerShdw>
              </a:effectLst>
              <a:latin typeface="+mn-lt"/>
              <a:cs typeface="Calibri"/>
            </a:endParaRPr>
          </a:p>
        </p:txBody>
      </p:sp>
      <p:sp>
        <p:nvSpPr>
          <p:cNvPr id="6" name="Slide Number Placeholder 5"/>
          <p:cNvSpPr>
            <a:spLocks noGrp="1"/>
          </p:cNvSpPr>
          <p:nvPr>
            <p:ph type="sldNum" sz="quarter" idx="12"/>
          </p:nvPr>
        </p:nvSpPr>
        <p:spPr>
          <a:xfrm>
            <a:off x="8375650" y="6356350"/>
            <a:ext cx="622300" cy="365125"/>
          </a:xfrm>
        </p:spPr>
        <p:txBody>
          <a:bodyPr/>
          <a:lstStyle>
            <a:lvl1pPr>
              <a:defRPr sz="1000"/>
            </a:lvl1pPr>
          </a:lstStyle>
          <a:p>
            <a:fld id="{7965360E-D2C4-BD45-B83E-A034B4DF05EF}" type="slidenum">
              <a:rPr lang="en-US" smtClean="0"/>
              <a:pPr/>
              <a:t>‹#›</a:t>
            </a:fld>
            <a:endParaRPr lang="en-US" dirty="0"/>
          </a:p>
        </p:txBody>
      </p:sp>
      <p:cxnSp>
        <p:nvCxnSpPr>
          <p:cNvPr id="10" name="Straight Connector 9"/>
          <p:cNvCxnSpPr/>
          <p:nvPr userDrawn="1"/>
        </p:nvCxnSpPr>
        <p:spPr>
          <a:xfrm>
            <a:off x="-38196" y="4095145"/>
            <a:ext cx="9236171" cy="11415"/>
          </a:xfrm>
          <a:prstGeom prst="line">
            <a:avLst/>
          </a:prstGeom>
          <a:ln w="76200" cap="flat" cmpd="sng" algn="ctr">
            <a:solidFill>
              <a:schemeClr val="accent3"/>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cxnSp>
        <p:nvCxnSpPr>
          <p:cNvPr id="14" name="Straight Connector 13"/>
          <p:cNvCxnSpPr/>
          <p:nvPr userDrawn="1"/>
        </p:nvCxnSpPr>
        <p:spPr>
          <a:xfrm>
            <a:off x="-38196" y="5380399"/>
            <a:ext cx="9217121" cy="4401"/>
          </a:xfrm>
          <a:prstGeom prst="line">
            <a:avLst/>
          </a:prstGeom>
          <a:ln w="76200" cap="flat" cmpd="sng" algn="ctr">
            <a:solidFill>
              <a:schemeClr val="accent3"/>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sp>
        <p:nvSpPr>
          <p:cNvPr id="3" name="Text Placeholder 2"/>
          <p:cNvSpPr>
            <a:spLocks noGrp="1"/>
          </p:cNvSpPr>
          <p:nvPr>
            <p:ph type="body" sz="quarter" idx="13" hasCustomPrompt="1"/>
          </p:nvPr>
        </p:nvSpPr>
        <p:spPr>
          <a:xfrm>
            <a:off x="443542" y="3411556"/>
            <a:ext cx="765074" cy="779444"/>
          </a:xfrm>
          <a:effectLst>
            <a:outerShdw blurRad="50800" dist="38100" dir="2700000">
              <a:srgbClr val="000000">
                <a:alpha val="43000"/>
              </a:srgbClr>
            </a:outerShdw>
          </a:effectLst>
        </p:spPr>
        <p:txBody>
          <a:bodyPr wrap="square">
            <a:spAutoFit/>
          </a:bodyPr>
          <a:lstStyle>
            <a:lvl1pPr marL="0" indent="0" algn="ctr">
              <a:buNone/>
              <a:defRPr lang="en-US" sz="4700" i="1" dirty="0">
                <a:solidFill>
                  <a:schemeClr val="bg1"/>
                </a:solidFill>
                <a:effectLst>
                  <a:outerShdw blurRad="50800" dist="38100" dir="2700000">
                    <a:srgbClr val="000000">
                      <a:alpha val="43000"/>
                    </a:srgbClr>
                  </a:outerShdw>
                </a:effectLst>
              </a:defRPr>
            </a:lvl1pPr>
          </a:lstStyle>
          <a:p>
            <a:pPr marL="0" lvl="0">
              <a:lnSpc>
                <a:spcPct val="95000"/>
              </a:lnSpc>
              <a:spcBef>
                <a:spcPts val="400"/>
              </a:spcBef>
            </a:pPr>
            <a:r>
              <a:rPr lang="en-US" dirty="0" smtClean="0"/>
              <a:t>#</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 Line Header">
    <p:spTree>
      <p:nvGrpSpPr>
        <p:cNvPr id="1" name=""/>
        <p:cNvGrpSpPr/>
        <p:nvPr/>
      </p:nvGrpSpPr>
      <p:grpSpPr>
        <a:xfrm>
          <a:off x="0" y="0"/>
          <a:ext cx="0" cy="0"/>
          <a:chOff x="0" y="0"/>
          <a:chExt cx="0" cy="0"/>
        </a:xfrm>
      </p:grpSpPr>
      <p:sp>
        <p:nvSpPr>
          <p:cNvPr id="7" name="Rectangle 1"/>
          <p:cNvSpPr>
            <a:spLocks noChangeArrowheads="1"/>
          </p:cNvSpPr>
          <p:nvPr userDrawn="1"/>
        </p:nvSpPr>
        <p:spPr bwMode="auto">
          <a:xfrm>
            <a:off x="200177" y="399143"/>
            <a:ext cx="8839324" cy="939232"/>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eaLnBrk="0" hangingPunct="0">
              <a:lnSpc>
                <a:spcPct val="85000"/>
              </a:lnSpc>
            </a:pPr>
            <a:r>
              <a:rPr lang="en-US" sz="3200" b="1" cap="all" dirty="0" smtClean="0">
                <a:solidFill>
                  <a:srgbClr val="FFFFFF"/>
                </a:solidFill>
                <a:effectLst>
                  <a:outerShdw blurRad="50800" dist="38100" dir="2700000">
                    <a:srgbClr val="000000">
                      <a:alpha val="43000"/>
                    </a:srgbClr>
                  </a:outerShdw>
                </a:effectLst>
                <a:latin typeface="+mj-lt"/>
              </a:rPr>
              <a:t>TWO line TITLE HERE 32 PT. CALIBRI CAN GO </a:t>
            </a:r>
          </a:p>
          <a:p>
            <a:pPr eaLnBrk="0" hangingPunct="0">
              <a:lnSpc>
                <a:spcPct val="85000"/>
              </a:lnSpc>
            </a:pPr>
            <a:r>
              <a:rPr lang="en-US" sz="3200" b="1" cap="all" dirty="0" smtClean="0">
                <a:solidFill>
                  <a:srgbClr val="FFFFFF"/>
                </a:solidFill>
                <a:effectLst>
                  <a:outerShdw blurRad="50800" dist="38100" dir="2700000">
                    <a:srgbClr val="000000">
                      <a:alpha val="43000"/>
                    </a:srgbClr>
                  </a:outerShdw>
                </a:effectLst>
                <a:latin typeface="+mj-lt"/>
              </a:rPr>
              <a:t>HERE; try not to have 3 LINE TITLES</a:t>
            </a:r>
            <a:endParaRPr lang="en-US" sz="3200" b="1" cap="all" dirty="0">
              <a:solidFill>
                <a:srgbClr val="FFFFFF"/>
              </a:solidFill>
              <a:effectLst>
                <a:outerShdw blurRad="50800" dist="38100" dir="2700000">
                  <a:srgbClr val="000000">
                    <a:alpha val="43000"/>
                  </a:srgbClr>
                </a:outerShdw>
              </a:effectLst>
              <a:latin typeface="+mj-lt"/>
            </a:endParaRPr>
          </a:p>
        </p:txBody>
      </p:sp>
      <p:sp>
        <p:nvSpPr>
          <p:cNvPr id="5" name="Rectangle 4"/>
          <p:cNvSpPr/>
          <p:nvPr userDrawn="1"/>
        </p:nvSpPr>
        <p:spPr>
          <a:xfrm>
            <a:off x="-2671" y="-1"/>
            <a:ext cx="9217092" cy="1447801"/>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09600" y="364761"/>
            <a:ext cx="7804150" cy="930639"/>
          </a:xfr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defRPr lang="en-US"/>
            </a:lvl1pPr>
          </a:lstStyle>
          <a:p>
            <a:pPr marL="0" lvl="0" algn="l" eaLnBrk="0" hangingPunct="0">
              <a:lnSpc>
                <a:spcPct val="85000"/>
              </a:lnSpc>
            </a:pPr>
            <a:r>
              <a:rPr lang="en-US" dirty="0" smtClean="0"/>
              <a:t>TWO line TITLE HERE 32 PT. CALIBRI CAN GO </a:t>
            </a:r>
            <a:br>
              <a:rPr lang="en-US" dirty="0" smtClean="0"/>
            </a:br>
            <a:r>
              <a:rPr lang="en-US" dirty="0" smtClean="0"/>
              <a:t>HERE; try not to have 3 LINE TITLES</a:t>
            </a:r>
          </a:p>
        </p:txBody>
      </p:sp>
      <p:cxnSp>
        <p:nvCxnSpPr>
          <p:cNvPr id="6" name="Straight Connector 5"/>
          <p:cNvCxnSpPr/>
          <p:nvPr userDrawn="1"/>
        </p:nvCxnSpPr>
        <p:spPr>
          <a:xfrm flipV="1">
            <a:off x="-2670" y="1447800"/>
            <a:ext cx="9146670" cy="17148"/>
          </a:xfrm>
          <a:prstGeom prst="line">
            <a:avLst/>
          </a:prstGeom>
          <a:ln w="76200" cap="flat" cmpd="sng" algn="ctr">
            <a:solidFill>
              <a:srgbClr val="DFAB00"/>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sp>
        <p:nvSpPr>
          <p:cNvPr id="9" name="Text Placeholder 2"/>
          <p:cNvSpPr>
            <a:spLocks noGrp="1"/>
          </p:cNvSpPr>
          <p:nvPr>
            <p:ph idx="1"/>
          </p:nvPr>
        </p:nvSpPr>
        <p:spPr>
          <a:xfrm>
            <a:off x="457200" y="1905001"/>
            <a:ext cx="8229600" cy="4191000"/>
          </a:xfrm>
          <a:prstGeom prst="rect">
            <a:avLst/>
          </a:prstGeom>
        </p:spPr>
        <p:txBody>
          <a:bodyPr vert="horz" lIns="91440" tIns="45720" rIns="91440" bIns="45720" rtlCol="0">
            <a:normAutofit/>
          </a:bodyPr>
          <a:lstStyle/>
          <a:p>
            <a:pPr lvl="0">
              <a:buClr>
                <a:schemeClr val="accent2"/>
              </a:buClr>
            </a:pPr>
            <a:r>
              <a:rPr lang="en-US" dirty="0" smtClean="0"/>
              <a:t>Click to edit Master text styles</a:t>
            </a:r>
          </a:p>
          <a:p>
            <a:pPr lvl="1">
              <a:buClr>
                <a:schemeClr val="accent5"/>
              </a:buClr>
              <a:buFont typeface="Wingdings" charset="2"/>
              <a:buChar char="§"/>
            </a:pPr>
            <a:r>
              <a:rPr lang="en-US" dirty="0" smtClean="0"/>
              <a:t>Second level</a:t>
            </a:r>
          </a:p>
          <a:p>
            <a:pPr lvl="2">
              <a:buClr>
                <a:schemeClr val="accent4"/>
              </a:buClr>
              <a:buFont typeface="Lucida Grande"/>
              <a:buChar char="–"/>
            </a:pPr>
            <a:r>
              <a:rPr lang="en-US" dirty="0" smtClean="0"/>
              <a:t>Third level</a:t>
            </a:r>
          </a:p>
          <a:p>
            <a:pPr lvl="3">
              <a:buClr>
                <a:schemeClr val="accent1"/>
              </a:buClr>
            </a:pPr>
            <a:r>
              <a:rPr lang="en-US" dirty="0" smtClean="0"/>
              <a:t>Fourth level</a:t>
            </a:r>
          </a:p>
        </p:txBody>
      </p:sp>
    </p:spTree>
    <p:extLst>
      <p:ext uri="{BB962C8B-B14F-4D97-AF65-F5344CB8AC3E}">
        <p14:creationId xmlns:p14="http://schemas.microsoft.com/office/powerpoint/2010/main" val="249759990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0" name="Content Placeholder 49"/>
          <p:cNvSpPr>
            <a:spLocks noGrp="1"/>
          </p:cNvSpPr>
          <p:nvPr>
            <p:ph sz="quarter" idx="19"/>
          </p:nvPr>
        </p:nvSpPr>
        <p:spPr>
          <a:xfrm>
            <a:off x="5328422" y="5029200"/>
            <a:ext cx="3510778" cy="1371600"/>
          </a:xfrm>
          <a:solidFill>
            <a:schemeClr val="accent2"/>
          </a:solidFill>
        </p:spPr>
        <p:txBody>
          <a:bodyPr/>
          <a:lstStyle>
            <a:lvl1pPr>
              <a:buNone/>
              <a:defRPr/>
            </a:lvl1pPr>
          </a:lstStyle>
          <a:p>
            <a:pPr lvl="0"/>
            <a:endParaRPr lang="en-US" dirty="0"/>
          </a:p>
        </p:txBody>
      </p:sp>
      <p:sp>
        <p:nvSpPr>
          <p:cNvPr id="10" name="Slide Number Placeholder 5"/>
          <p:cNvSpPr>
            <a:spLocks noGrp="1"/>
          </p:cNvSpPr>
          <p:nvPr>
            <p:ph type="sldNum" sz="quarter" idx="12"/>
          </p:nvPr>
        </p:nvSpPr>
        <p:spPr>
          <a:xfrm>
            <a:off x="8375650" y="6374492"/>
            <a:ext cx="622300" cy="365125"/>
          </a:xfrm>
        </p:spPr>
        <p:txBody>
          <a:bodyPr/>
          <a:lstStyle>
            <a:lvl1pPr>
              <a:defRPr sz="1000"/>
            </a:lvl1pPr>
          </a:lstStyle>
          <a:p>
            <a:fld id="{7965360E-D2C4-BD45-B83E-A034B4DF05EF}" type="slidenum">
              <a:rPr lang="en-US" smtClean="0"/>
              <a:pPr/>
              <a:t>‹#›</a:t>
            </a:fld>
            <a:endParaRPr lang="en-US" dirty="0"/>
          </a:p>
        </p:txBody>
      </p:sp>
      <p:sp>
        <p:nvSpPr>
          <p:cNvPr id="23" name="Content Placeholder 2"/>
          <p:cNvSpPr>
            <a:spLocks noGrp="1"/>
          </p:cNvSpPr>
          <p:nvPr>
            <p:ph sz="half" idx="1" hasCustomPrompt="1"/>
          </p:nvPr>
        </p:nvSpPr>
        <p:spPr>
          <a:xfrm>
            <a:off x="5328422" y="2160816"/>
            <a:ext cx="3711078" cy="2792184"/>
          </a:xfrm>
          <a:prstGeom prst="rect">
            <a:avLst/>
          </a:prstGeom>
        </p:spPr>
        <p:txBody>
          <a:bodyPr/>
          <a:lstStyle>
            <a:lvl1pPr marL="342900" marR="0" indent="-342900" algn="l" defTabSz="457200" rtl="0" eaLnBrk="1" fontAlgn="auto" latinLnBrk="0" hangingPunct="1">
              <a:lnSpc>
                <a:spcPct val="100000"/>
              </a:lnSpc>
              <a:spcBef>
                <a:spcPct val="20000"/>
              </a:spcBef>
              <a:spcAft>
                <a:spcPts val="0"/>
              </a:spcAft>
              <a:buClr>
                <a:schemeClr val="accent2"/>
              </a:buClr>
              <a:buSzTx/>
              <a:buFont typeface="Arial"/>
              <a:buChar char="•"/>
              <a:tabLst/>
              <a:defRPr sz="2400" b="1">
                <a:solidFill>
                  <a:schemeClr val="tx1"/>
                </a:solidFill>
              </a:defRPr>
            </a:lvl1pPr>
            <a:lvl2pPr>
              <a:buClr>
                <a:schemeClr val="accent5"/>
              </a:buClr>
              <a:buFont typeface="Wingdings" charset="2"/>
              <a:buChar char="§"/>
              <a:defRPr sz="2400" b="1" baseline="0"/>
            </a:lvl2pPr>
            <a:lvl3pPr>
              <a:buClr>
                <a:schemeClr val="accent4"/>
              </a:buClr>
              <a:buFont typeface="Lucida Grande"/>
              <a:buChar char="–"/>
              <a:defRPr sz="2000" b="1"/>
            </a:lvl3pPr>
            <a:lvl4pPr>
              <a:buClr>
                <a:schemeClr val="accent1"/>
              </a:buClr>
              <a:defRPr sz="1800" b="1" baseline="0"/>
            </a:lvl4pPr>
            <a:lvl5pPr>
              <a:buNone/>
              <a:defRPr sz="1800" b="1"/>
            </a:lvl5pPr>
            <a:lvl6pPr>
              <a:defRPr sz="1800"/>
            </a:lvl6pPr>
            <a:lvl7pPr>
              <a:defRPr sz="1800"/>
            </a:lvl7pPr>
            <a:lvl8pPr>
              <a:defRPr sz="1800"/>
            </a:lvl8pPr>
            <a:lvl9pPr>
              <a:defRPr sz="1800"/>
            </a:lvl9pPr>
          </a:lstStyle>
          <a:p>
            <a:pPr lvl="0"/>
            <a:r>
              <a:rPr lang="en-US" dirty="0" smtClean="0"/>
              <a:t>First bullet-level of text</a:t>
            </a:r>
          </a:p>
          <a:p>
            <a:pPr marL="342900" marR="0" lvl="0" indent="-342900" algn="l" defTabSz="457200" rtl="0" eaLnBrk="1" fontAlgn="auto" latinLnBrk="0" hangingPunct="1">
              <a:lnSpc>
                <a:spcPct val="100000"/>
              </a:lnSpc>
              <a:spcBef>
                <a:spcPct val="20000"/>
              </a:spcBef>
              <a:spcAft>
                <a:spcPts val="0"/>
              </a:spcAft>
              <a:buClr>
                <a:schemeClr val="accent2"/>
              </a:buClr>
              <a:buSzTx/>
              <a:buFont typeface="Arial"/>
              <a:buChar char="•"/>
              <a:tabLst/>
              <a:defRPr/>
            </a:pPr>
            <a:r>
              <a:rPr lang="en-US" dirty="0" smtClean="0"/>
              <a:t>Text here</a:t>
            </a:r>
          </a:p>
          <a:p>
            <a:pPr marL="342900" marR="0" lvl="0" indent="-342900" algn="l" defTabSz="457200" rtl="0" eaLnBrk="1" fontAlgn="auto" latinLnBrk="0" hangingPunct="1">
              <a:lnSpc>
                <a:spcPct val="100000"/>
              </a:lnSpc>
              <a:spcBef>
                <a:spcPct val="20000"/>
              </a:spcBef>
              <a:spcAft>
                <a:spcPts val="0"/>
              </a:spcAft>
              <a:buClr>
                <a:schemeClr val="accent2"/>
              </a:buClr>
              <a:buSzTx/>
              <a:buFont typeface="Arial"/>
              <a:buChar char="•"/>
              <a:tabLst/>
              <a:defRPr/>
            </a:pPr>
            <a:r>
              <a:rPr lang="en-US" dirty="0" smtClean="0"/>
              <a:t>Explanation here</a:t>
            </a:r>
          </a:p>
          <a:p>
            <a:pPr lvl="0"/>
            <a:endParaRPr lang="en-US" dirty="0" smtClean="0"/>
          </a:p>
        </p:txBody>
      </p:sp>
      <p:sp>
        <p:nvSpPr>
          <p:cNvPr id="32" name="Content Placeholder 31"/>
          <p:cNvSpPr>
            <a:spLocks noGrp="1"/>
          </p:cNvSpPr>
          <p:nvPr>
            <p:ph sz="quarter" idx="14" hasCustomPrompt="1"/>
          </p:nvPr>
        </p:nvSpPr>
        <p:spPr>
          <a:xfrm>
            <a:off x="609600" y="1524000"/>
            <a:ext cx="7315200" cy="527050"/>
          </a:xfrm>
        </p:spPr>
        <p:txBody>
          <a:bodyPr>
            <a:normAutofit/>
          </a:bodyPr>
          <a:lstStyle>
            <a:lvl1pPr>
              <a:buNone/>
              <a:defRPr sz="2200" baseline="0"/>
            </a:lvl1pPr>
          </a:lstStyle>
          <a:p>
            <a:pPr lvl="0"/>
            <a:r>
              <a:rPr lang="en-US" dirty="0" smtClean="0"/>
              <a:t>Text can go here without a bullet, like an explanation</a:t>
            </a:r>
            <a:endParaRPr lang="en-US" dirty="0"/>
          </a:p>
        </p:txBody>
      </p:sp>
      <p:sp>
        <p:nvSpPr>
          <p:cNvPr id="36" name="Text Placeholder 35"/>
          <p:cNvSpPr>
            <a:spLocks noGrp="1"/>
          </p:cNvSpPr>
          <p:nvPr>
            <p:ph type="body" sz="quarter" idx="16" hasCustomPrompt="1"/>
          </p:nvPr>
        </p:nvSpPr>
        <p:spPr>
          <a:xfrm>
            <a:off x="5422900" y="5105400"/>
            <a:ext cx="3340100" cy="1295400"/>
          </a:xfrm>
        </p:spPr>
        <p:txBody>
          <a:bodyPr wrap="square">
            <a:normAutofit/>
          </a:bodyPr>
          <a:lstStyle>
            <a:lvl1pPr marL="0" algn="l">
              <a:buNone/>
              <a:defRPr sz="2000" b="1" i="1" baseline="0">
                <a:solidFill>
                  <a:schemeClr val="bg1"/>
                </a:solidFill>
                <a:effectLst>
                  <a:outerShdw blurRad="50800" dist="38100" dir="2700000">
                    <a:srgbClr val="000000">
                      <a:alpha val="43000"/>
                    </a:srgbClr>
                  </a:outerShdw>
                </a:effectLst>
              </a:defRPr>
            </a:lvl1pPr>
          </a:lstStyle>
          <a:p>
            <a:pPr lvl="0"/>
            <a:r>
              <a:rPr lang="en-US" dirty="0" smtClean="0"/>
              <a:t>A “Callout” can go here to explain image, or a </a:t>
            </a:r>
            <a:r>
              <a:rPr lang="en-US" dirty="0" err="1" smtClean="0"/>
              <a:t>keypoint</a:t>
            </a:r>
            <a:r>
              <a:rPr lang="en-US" dirty="0" smtClean="0"/>
              <a:t>. Center type  in a light teal box.</a:t>
            </a:r>
            <a:endParaRPr lang="en-US" dirty="0"/>
          </a:p>
        </p:txBody>
      </p:sp>
      <p:sp>
        <p:nvSpPr>
          <p:cNvPr id="37" name="Title Placeholder 1"/>
          <p:cNvSpPr>
            <a:spLocks noGrp="1"/>
          </p:cNvSpPr>
          <p:nvPr>
            <p:ph type="title"/>
          </p:nvPr>
        </p:nvSpPr>
        <p:spPr>
          <a:xfrm>
            <a:off x="609600" y="457200"/>
            <a:ext cx="8229600" cy="52065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lgn="l">
              <a:defRPr/>
            </a:lvl1pPr>
          </a:lstStyle>
          <a:p>
            <a:pPr marL="0" lvl="0" algn="l" eaLnBrk="0" hangingPunct="0">
              <a:lnSpc>
                <a:spcPct val="85000"/>
              </a:lnSpc>
            </a:pPr>
            <a:r>
              <a:rPr lang="en-US" dirty="0" smtClean="0"/>
              <a:t>Click to edit Master title style</a:t>
            </a:r>
            <a:endParaRPr lang="en-US" dirty="0"/>
          </a:p>
        </p:txBody>
      </p:sp>
      <p:sp>
        <p:nvSpPr>
          <p:cNvPr id="48" name="Picture Placeholder 47"/>
          <p:cNvSpPr>
            <a:spLocks noGrp="1"/>
          </p:cNvSpPr>
          <p:nvPr>
            <p:ph type="pic" sz="quarter" idx="18"/>
          </p:nvPr>
        </p:nvSpPr>
        <p:spPr>
          <a:xfrm>
            <a:off x="609600" y="2160588"/>
            <a:ext cx="4267200" cy="4010025"/>
          </a:xfrm>
        </p:spPr>
        <p:txBody>
          <a:bodyPr/>
          <a:lstStyle/>
          <a:p>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408389"/>
            <a:ext cx="8229600" cy="582211"/>
          </a:xfrm>
        </p:spPr>
        <p:txBody>
          <a:bodyPr vert="horz"/>
          <a:lstStyle>
            <a:lvl1pPr algn="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965360E-D2C4-BD45-B83E-A034B4DF05EF}" type="slidenum">
              <a:rPr lang="en-US" smtClean="0"/>
              <a:pPr/>
              <a:t>‹#›</a:t>
            </a:fld>
            <a:endParaRPr lang="en-US" dirty="0"/>
          </a:p>
        </p:txBody>
      </p:sp>
      <p:sp>
        <p:nvSpPr>
          <p:cNvPr id="5" name="Text Placeholder 4"/>
          <p:cNvSpPr>
            <a:spLocks noGrp="1"/>
          </p:cNvSpPr>
          <p:nvPr>
            <p:ph type="body" sz="quarter" idx="11" hasCustomPrompt="1"/>
          </p:nvPr>
        </p:nvSpPr>
        <p:spPr>
          <a:xfrm>
            <a:off x="2514600" y="1676400"/>
            <a:ext cx="6248400" cy="4267200"/>
          </a:xfrm>
        </p:spPr>
        <p:txBody>
          <a:bodyPr>
            <a:normAutofit/>
          </a:bodyPr>
          <a:lstStyle>
            <a:lvl1pPr marL="0" algn="l">
              <a:buNone/>
              <a:defRPr sz="2400" baseline="0"/>
            </a:lvl1pPr>
          </a:lstStyle>
          <a:p>
            <a:pPr lvl="0"/>
            <a:r>
              <a:rPr lang="en-US" dirty="0" smtClean="0"/>
              <a:t>Problem goes here, 24 pt. Twelve sites and local stream contaminated with TCE-based DNAPL from fractured shale.</a:t>
            </a:r>
          </a:p>
          <a:p>
            <a:pPr lvl="0"/>
            <a:endParaRPr lang="en-US" dirty="0" smtClean="0"/>
          </a:p>
          <a:p>
            <a:pPr lvl="0"/>
            <a:r>
              <a:rPr lang="en-US" dirty="0" smtClean="0"/>
              <a:t>Approach is next. Risk-based management of </a:t>
            </a:r>
            <a:r>
              <a:rPr lang="en-US" dirty="0" err="1" smtClean="0"/>
              <a:t>DNAPLs</a:t>
            </a:r>
            <a:r>
              <a:rPr lang="en-US" dirty="0" smtClean="0"/>
              <a:t>.</a:t>
            </a:r>
          </a:p>
          <a:p>
            <a:pPr lvl="0"/>
            <a:endParaRPr lang="en-US" dirty="0" smtClean="0"/>
          </a:p>
          <a:p>
            <a:pPr lvl="0"/>
            <a:r>
              <a:rPr lang="en-US" dirty="0" smtClean="0"/>
              <a:t>Results are last with your explanation. Eliminated risk to human and eco receptors; site closure.</a:t>
            </a:r>
            <a:endParaRPr lang="en-US" dirty="0"/>
          </a:p>
        </p:txBody>
      </p:sp>
      <p:sp>
        <p:nvSpPr>
          <p:cNvPr id="7" name="Text Placeholder 6"/>
          <p:cNvSpPr>
            <a:spLocks noGrp="1"/>
          </p:cNvSpPr>
          <p:nvPr>
            <p:ph type="body" sz="quarter" idx="12" hasCustomPrompt="1"/>
          </p:nvPr>
        </p:nvSpPr>
        <p:spPr>
          <a:xfrm>
            <a:off x="304800" y="1828800"/>
            <a:ext cx="1905000" cy="609600"/>
          </a:xfrm>
        </p:spPr>
        <p:txBody>
          <a:bodyPr>
            <a:normAutofit/>
          </a:bodyPr>
          <a:lstStyle>
            <a:lvl1pPr>
              <a:buNone/>
              <a:defRPr sz="2400" i="1">
                <a:solidFill>
                  <a:schemeClr val="bg1"/>
                </a:solidFill>
              </a:defRPr>
            </a:lvl1pPr>
          </a:lstStyle>
          <a:p>
            <a:pPr lvl="0"/>
            <a:r>
              <a:rPr lang="en-US" dirty="0" smtClean="0"/>
              <a:t>PROBLEM</a:t>
            </a:r>
            <a:endParaRPr lang="en-US" dirty="0"/>
          </a:p>
        </p:txBody>
      </p:sp>
      <p:sp>
        <p:nvSpPr>
          <p:cNvPr id="8" name="Text Placeholder 6"/>
          <p:cNvSpPr>
            <a:spLocks noGrp="1"/>
          </p:cNvSpPr>
          <p:nvPr>
            <p:ph type="body" sz="quarter" idx="13" hasCustomPrompt="1"/>
          </p:nvPr>
        </p:nvSpPr>
        <p:spPr>
          <a:xfrm>
            <a:off x="304800" y="3429000"/>
            <a:ext cx="1905000" cy="609600"/>
          </a:xfrm>
        </p:spPr>
        <p:txBody>
          <a:bodyPr>
            <a:normAutofit/>
          </a:bodyPr>
          <a:lstStyle>
            <a:lvl1pPr>
              <a:buNone/>
              <a:defRPr sz="2400" i="1">
                <a:solidFill>
                  <a:schemeClr val="bg1"/>
                </a:solidFill>
              </a:defRPr>
            </a:lvl1pPr>
          </a:lstStyle>
          <a:p>
            <a:pPr lvl="0"/>
            <a:r>
              <a:rPr lang="en-US" dirty="0" smtClean="0"/>
              <a:t>APPROACH</a:t>
            </a:r>
            <a:endParaRPr lang="en-US" dirty="0"/>
          </a:p>
        </p:txBody>
      </p:sp>
      <p:sp>
        <p:nvSpPr>
          <p:cNvPr id="10" name="Text Placeholder 6"/>
          <p:cNvSpPr>
            <a:spLocks noGrp="1"/>
          </p:cNvSpPr>
          <p:nvPr>
            <p:ph type="body" sz="quarter" idx="14" hasCustomPrompt="1"/>
          </p:nvPr>
        </p:nvSpPr>
        <p:spPr>
          <a:xfrm>
            <a:off x="304800" y="4648200"/>
            <a:ext cx="1905000" cy="609600"/>
          </a:xfrm>
        </p:spPr>
        <p:txBody>
          <a:bodyPr>
            <a:normAutofit/>
          </a:bodyPr>
          <a:lstStyle>
            <a:lvl1pPr>
              <a:buNone/>
              <a:defRPr sz="2400" i="1">
                <a:solidFill>
                  <a:schemeClr val="bg1"/>
                </a:solidFill>
              </a:defRPr>
            </a:lvl1pPr>
          </a:lstStyle>
          <a:p>
            <a:pPr lvl="0"/>
            <a:r>
              <a:rPr lang="en-US" dirty="0" smtClean="0"/>
              <a:t>RESULTS</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Rectangle 4"/>
          <p:cNvSpPr/>
          <p:nvPr/>
        </p:nvSpPr>
        <p:spPr>
          <a:xfrm>
            <a:off x="-2671" y="0"/>
            <a:ext cx="9205937" cy="1143000"/>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57200"/>
            <a:ext cx="8229600" cy="508344"/>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algn="l" eaLnBrk="0" hangingPunct="0">
              <a:lnSpc>
                <a:spcPct val="85000"/>
              </a:lnSpc>
            </a:pPr>
            <a:r>
              <a:rPr lang="en-US" dirty="0" smtClean="0"/>
              <a:t>Click to edit Master title style</a:t>
            </a:r>
            <a:endParaRPr lang="en-US" dirty="0"/>
          </a:p>
        </p:txBody>
      </p:sp>
      <p:cxnSp>
        <p:nvCxnSpPr>
          <p:cNvPr id="7" name="Straight Connector 6"/>
          <p:cNvCxnSpPr/>
          <p:nvPr/>
        </p:nvCxnSpPr>
        <p:spPr>
          <a:xfrm>
            <a:off x="-84667" y="1117600"/>
            <a:ext cx="9313334" cy="42333"/>
          </a:xfrm>
          <a:prstGeom prst="line">
            <a:avLst/>
          </a:prstGeom>
          <a:ln w="76200" cap="flat" cmpd="sng" algn="ctr">
            <a:solidFill>
              <a:schemeClr val="accent3"/>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5360E-D2C4-BD45-B83E-A034B4DF05EF}" type="slidenum">
              <a:rPr lang="en-US" smtClean="0"/>
              <a:pPr/>
              <a:t>‹#›</a:t>
            </a:fld>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buClr>
                <a:schemeClr val="accent2"/>
              </a:buClr>
            </a:pPr>
            <a:r>
              <a:rPr lang="en-US" dirty="0" smtClean="0"/>
              <a:t>Click to edit Master text styles</a:t>
            </a:r>
          </a:p>
          <a:p>
            <a:pPr lvl="1">
              <a:buClr>
                <a:schemeClr val="accent5"/>
              </a:buClr>
              <a:buFont typeface="Wingdings" charset="2"/>
              <a:buChar char="§"/>
            </a:pPr>
            <a:r>
              <a:rPr lang="en-US" dirty="0" smtClean="0"/>
              <a:t>Second level</a:t>
            </a:r>
          </a:p>
          <a:p>
            <a:pPr lvl="2">
              <a:buClr>
                <a:schemeClr val="accent4"/>
              </a:buClr>
              <a:buFont typeface="Lucida Grande"/>
              <a:buChar char="–"/>
            </a:pPr>
            <a:r>
              <a:rPr lang="en-US" dirty="0" smtClean="0"/>
              <a:t>Third level</a:t>
            </a:r>
          </a:p>
          <a:p>
            <a:pPr lvl="3">
              <a:buClr>
                <a:schemeClr val="accent1"/>
              </a:buClr>
            </a:pPr>
            <a:r>
              <a:rPr lang="en-US" dirty="0" smtClean="0"/>
              <a:t>Fourth level</a:t>
            </a:r>
          </a:p>
        </p:txBody>
      </p:sp>
    </p:spTree>
  </p:cSld>
  <p:clrMap bg1="lt1" tx1="dk1" bg2="lt2" tx2="dk2" accent1="accent1" accent2="accent2" accent3="accent3" accent4="accent4" accent5="accent5" accent6="accent6" hlink="hlink" folHlink="folHlink"/>
  <p:sldLayoutIdLst>
    <p:sldLayoutId id="2147483661" r:id="rId1"/>
    <p:sldLayoutId id="2147483668" r:id="rId2"/>
    <p:sldLayoutId id="2147483666" r:id="rId3"/>
    <p:sldLayoutId id="2147483663" r:id="rId4"/>
    <p:sldLayoutId id="2147483667" r:id="rId5"/>
    <p:sldLayoutId id="2147483665" r:id="rId6"/>
    <p:sldLayoutId id="2147483669" r:id="rId7"/>
  </p:sldLayoutIdLst>
  <p:timing>
    <p:tnLst>
      <p:par>
        <p:cTn id="1" dur="indefinite" restart="never" nodeType="tmRoot"/>
      </p:par>
    </p:tnLst>
  </p:timing>
  <p:txStyles>
    <p:titleStyle>
      <a:lvl1pPr algn="ctr" defTabSz="457200" rtl="0" eaLnBrk="1" latinLnBrk="0" hangingPunct="1">
        <a:spcBef>
          <a:spcPct val="0"/>
        </a:spcBef>
        <a:buNone/>
        <a:defRPr lang="en-US" sz="3200" b="1" kern="1200" cap="all" smtClean="0">
          <a:solidFill>
            <a:srgbClr val="FFFFFF"/>
          </a:solidFill>
          <a:effectLst>
            <a:outerShdw blurRad="50800" dist="38100" dir="2700000">
              <a:srgbClr val="000000">
                <a:alpha val="43000"/>
              </a:srgbClr>
            </a:outerShdw>
          </a:effectLst>
          <a:latin typeface="+mj-lt"/>
          <a:ea typeface="+mn-ea"/>
          <a:cs typeface="+mn-cs"/>
        </a:defRPr>
      </a:lvl1pPr>
    </p:titleStyle>
    <p:body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erdp-estcp.org/Program-Areas/Environmental-Restoration/Contaminated-Groundwater/Persistent-Contamination/ER-201211/"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4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hyperlink" Target="http://www.gsi-net.com" TargetMode="External"/><Relationship Id="rId5" Type="http://schemas.openxmlformats.org/officeDocument/2006/relationships/image" Target="../media/image62.jpeg"/><Relationship Id="rId4" Type="http://schemas.openxmlformats.org/officeDocument/2006/relationships/notesSlide" Target="../notesSlides/notesSlide30.xml"/></Relationships>
</file>

<file path=ppt/slides/_rels/slide5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rdp-estcp.org/Program-Areas/Environmental-Restoration/Contaminated-Groundwater/Persistent-Contamination/ER-201211/"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erdp-estcp.org/Program-Areas/Environmental-Restoration/Contaminated-Groundwater/Persistent-Contamination/ER-201211/"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erdp-estcp.org/Program-Areas/Environmental-Restoration/Contaminated-Groundwater/Persistent-Contamination/ER-20121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ctrTitle"/>
          </p:nvPr>
        </p:nvSpPr>
        <p:spPr>
          <a:xfrm>
            <a:off x="609600" y="594305"/>
            <a:ext cx="6934200" cy="1844095"/>
          </a:xfrm>
        </p:spPr>
        <p:txBody>
          <a:bodyPr/>
          <a:lstStyle/>
          <a:p>
            <a:r>
              <a:rPr lang="en-US" dirty="0" smtClean="0"/>
              <a:t>Frequently-Asked Questions about monitored Natural attenuation in GROUNDWATER</a:t>
            </a:r>
            <a:endParaRPr lang="en-US" cap="none" dirty="0"/>
          </a:p>
        </p:txBody>
      </p:sp>
      <p:sp>
        <p:nvSpPr>
          <p:cNvPr id="12" name="Text Placeholder 11"/>
          <p:cNvSpPr>
            <a:spLocks noGrp="1"/>
          </p:cNvSpPr>
          <p:nvPr>
            <p:ph type="body" sz="quarter" idx="13"/>
          </p:nvPr>
        </p:nvSpPr>
        <p:spPr>
          <a:xfrm>
            <a:off x="606490" y="5588118"/>
            <a:ext cx="3581400" cy="701731"/>
          </a:xfrm>
        </p:spPr>
        <p:txBody>
          <a:bodyPr/>
          <a:lstStyle/>
          <a:p>
            <a:r>
              <a:rPr lang="en-US" dirty="0" smtClean="0"/>
              <a:t>Charles Newell, Ph.D., P.E., </a:t>
            </a:r>
          </a:p>
          <a:p>
            <a:r>
              <a:rPr lang="en-US" dirty="0" smtClean="0"/>
              <a:t>David Adamson, Ph.D., P.E.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2330376"/>
            <a:ext cx="3146335" cy="4261429"/>
          </a:xfrm>
          <a:prstGeom prst="rect">
            <a:avLst/>
          </a:prstGeom>
        </p:spPr>
      </p:pic>
    </p:spTree>
    <p:extLst>
      <p:ext uri="{BB962C8B-B14F-4D97-AF65-F5344CB8AC3E}">
        <p14:creationId xmlns:p14="http://schemas.microsoft.com/office/powerpoint/2010/main" val="180977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50715" y="2129135"/>
            <a:ext cx="7907485" cy="3886200"/>
          </a:xfrm>
          <a:prstGeom prst="rect">
            <a:avLst/>
          </a:prstGeom>
          <a:solidFill>
            <a:srgbClr val="FFFFFF"/>
          </a:solidFill>
          <a:ln w="476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381000"/>
            <a:ext cx="8686800" cy="582211"/>
          </a:xfrm>
        </p:spPr>
        <p:txBody>
          <a:bodyPr/>
          <a:lstStyle/>
          <a:p>
            <a:r>
              <a:rPr lang="en-US" dirty="0" smtClean="0"/>
              <a:t>FAQ 2:  </a:t>
            </a:r>
            <a:r>
              <a:rPr lang="en-US" i="1" cap="none" dirty="0" smtClean="0">
                <a:solidFill>
                  <a:schemeClr val="accent3"/>
                </a:solidFill>
              </a:rPr>
              <a:t>How has MNA changed over time?</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10</a:t>
            </a:fld>
            <a:endParaRPr lang="en-US" dirty="0"/>
          </a:p>
        </p:txBody>
      </p:sp>
      <p:pic>
        <p:nvPicPr>
          <p:cNvPr id="26" name="Picture 25"/>
          <p:cNvPicPr/>
          <p:nvPr/>
        </p:nvPicPr>
        <p:blipFill>
          <a:blip r:embed="rId2">
            <a:extLst>
              <a:ext uri="{28A0092B-C50C-407E-A947-70E740481C1C}">
                <a14:useLocalDpi xmlns:a14="http://schemas.microsoft.com/office/drawing/2010/main" val="0"/>
              </a:ext>
            </a:extLst>
          </a:blip>
          <a:srcRect/>
          <a:stretch>
            <a:fillRect/>
          </a:stretch>
        </p:blipFill>
        <p:spPr bwMode="auto">
          <a:xfrm>
            <a:off x="0" y="2006061"/>
            <a:ext cx="9144000" cy="4851939"/>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sp>
        <p:nvSpPr>
          <p:cNvPr id="27" name="Rounded Rectangle 26"/>
          <p:cNvSpPr/>
          <p:nvPr/>
        </p:nvSpPr>
        <p:spPr>
          <a:xfrm>
            <a:off x="526600" y="1476663"/>
            <a:ext cx="6178999" cy="4192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a:spLocks noChangeArrowheads="1"/>
          </p:cNvSpPr>
          <p:nvPr/>
        </p:nvSpPr>
        <p:spPr bwMode="auto">
          <a:xfrm>
            <a:off x="457200" y="1499644"/>
            <a:ext cx="6138359"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New technologies, concepts, and increasing use</a:t>
            </a:r>
            <a:endParaRPr lang="en-US" sz="2000" b="1" i="1" dirty="0">
              <a:solidFill>
                <a:srgbClr val="FFFFFF"/>
              </a:solidFill>
              <a:ea typeface="ＭＳ Ｐゴシック" pitchFamily="34" charset="-128"/>
              <a:cs typeface="Calibri"/>
            </a:endParaRPr>
          </a:p>
        </p:txBody>
      </p:sp>
      <p:sp>
        <p:nvSpPr>
          <p:cNvPr id="3" name="Rectangle 2"/>
          <p:cNvSpPr/>
          <p:nvPr/>
        </p:nvSpPr>
        <p:spPr>
          <a:xfrm>
            <a:off x="6935263" y="1530121"/>
            <a:ext cx="1849979" cy="369332"/>
          </a:xfrm>
          <a:prstGeom prst="rect">
            <a:avLst/>
          </a:prstGeom>
        </p:spPr>
        <p:txBody>
          <a:bodyPr wrap="square">
            <a:spAutoFit/>
          </a:bodyPr>
          <a:lstStyle/>
          <a:p>
            <a:r>
              <a:rPr lang="en-US" b="1" dirty="0" smtClean="0"/>
              <a:t>Through 2004</a:t>
            </a:r>
            <a:endParaRPr lang="en-US" b="1" dirty="0"/>
          </a:p>
        </p:txBody>
      </p:sp>
      <p:sp>
        <p:nvSpPr>
          <p:cNvPr id="10" name="Rectangle 9"/>
          <p:cNvSpPr/>
          <p:nvPr/>
        </p:nvSpPr>
        <p:spPr>
          <a:xfrm>
            <a:off x="6167633" y="6027003"/>
            <a:ext cx="3272517" cy="830997"/>
          </a:xfrm>
          <a:prstGeom prst="rect">
            <a:avLst/>
          </a:prstGeom>
        </p:spPr>
        <p:txBody>
          <a:bodyPr wrap="square">
            <a:spAutoFit/>
          </a:bodyPr>
          <a:lstStyle/>
          <a:p>
            <a:r>
              <a:rPr lang="en-US" sz="2400" b="1" dirty="0" smtClean="0"/>
              <a:t>Early MNA – </a:t>
            </a:r>
            <a:r>
              <a:rPr lang="en-US" sz="2400" b="1" i="1" dirty="0" smtClean="0"/>
              <a:t>Adapted from ITRC, 2008</a:t>
            </a:r>
            <a:endParaRPr lang="en-US" sz="2400" b="1" i="1" dirty="0"/>
          </a:p>
        </p:txBody>
      </p:sp>
    </p:spTree>
    <p:extLst>
      <p:ext uri="{BB962C8B-B14F-4D97-AF65-F5344CB8AC3E}">
        <p14:creationId xmlns:p14="http://schemas.microsoft.com/office/powerpoint/2010/main" val="31266075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262282" y="1407458"/>
            <a:ext cx="3388659" cy="5253317"/>
          </a:xfrm>
          <a:prstGeom prst="rect">
            <a:avLst/>
          </a:prstGeom>
          <a:solidFill>
            <a:srgbClr val="FFFFFF"/>
          </a:solidFill>
          <a:ln w="476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381000"/>
            <a:ext cx="8686800" cy="582211"/>
          </a:xfrm>
        </p:spPr>
        <p:txBody>
          <a:bodyPr/>
          <a:lstStyle/>
          <a:p>
            <a:r>
              <a:rPr lang="en-US" dirty="0" smtClean="0"/>
              <a:t>FAQ 2:  </a:t>
            </a:r>
            <a:r>
              <a:rPr lang="en-US" i="1" cap="none" dirty="0" smtClean="0">
                <a:solidFill>
                  <a:schemeClr val="accent3"/>
                </a:solidFill>
              </a:rPr>
              <a:t>How has MNA changed over time?</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11</a:t>
            </a:fld>
            <a:endParaRPr lang="en-US" dirty="0"/>
          </a:p>
        </p:txBody>
      </p:sp>
      <p:sp>
        <p:nvSpPr>
          <p:cNvPr id="8" name="Rounded Rectangle 7"/>
          <p:cNvSpPr/>
          <p:nvPr/>
        </p:nvSpPr>
        <p:spPr>
          <a:xfrm>
            <a:off x="526600" y="1476663"/>
            <a:ext cx="1571477" cy="419257"/>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414841" y="1498375"/>
            <a:ext cx="1683237"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KEY POINTS:</a:t>
            </a:r>
            <a:endParaRPr lang="en-US" sz="2000" b="1" i="1" dirty="0">
              <a:solidFill>
                <a:srgbClr val="FFFFFF"/>
              </a:solidFill>
              <a:ea typeface="ＭＳ Ｐゴシック" pitchFamily="34" charset="-128"/>
              <a:cs typeface="Calibri"/>
            </a:endParaRPr>
          </a:p>
        </p:txBody>
      </p:sp>
      <p:sp>
        <p:nvSpPr>
          <p:cNvPr id="10" name="Content Placeholder 2"/>
          <p:cNvSpPr txBox="1">
            <a:spLocks/>
          </p:cNvSpPr>
          <p:nvPr/>
        </p:nvSpPr>
        <p:spPr>
          <a:xfrm>
            <a:off x="304801" y="1648759"/>
            <a:ext cx="4329952" cy="2313641"/>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000" dirty="0" smtClean="0"/>
          </a:p>
          <a:p>
            <a:r>
              <a:rPr lang="en-US" sz="2000" dirty="0" smtClean="0"/>
              <a:t>Move away from scoring systems following National Research Council review of early protocols</a:t>
            </a:r>
          </a:p>
          <a:p>
            <a:endParaRPr lang="en-US" sz="2000" dirty="0" smtClean="0"/>
          </a:p>
          <a:p>
            <a:r>
              <a:rPr lang="en-US" sz="2000" dirty="0" smtClean="0"/>
              <a:t>Better understanding of attenuation processes</a:t>
            </a:r>
          </a:p>
          <a:p>
            <a:endParaRPr lang="en-US" sz="2000" dirty="0" smtClean="0"/>
          </a:p>
          <a:p>
            <a:r>
              <a:rPr lang="en-US" sz="2000" dirty="0" smtClean="0"/>
              <a:t>More contaminants, settings</a:t>
            </a:r>
          </a:p>
          <a:p>
            <a:endParaRPr lang="en-US" sz="2000" dirty="0" smtClean="0"/>
          </a:p>
          <a:p>
            <a:r>
              <a:rPr lang="en-US" sz="2000" dirty="0" smtClean="0"/>
              <a:t>Incorporate new generation of tools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547" y="1498375"/>
            <a:ext cx="3123930" cy="507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1305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347"/>
            <a:ext cx="8686800" cy="1074653"/>
          </a:xfrm>
        </p:spPr>
        <p:txBody>
          <a:bodyPr/>
          <a:lstStyle/>
          <a:p>
            <a:r>
              <a:rPr lang="en-US" dirty="0" smtClean="0"/>
              <a:t>FAQ 3:  </a:t>
            </a:r>
            <a:r>
              <a:rPr lang="en-US" i="1" cap="none" dirty="0" smtClean="0">
                <a:solidFill>
                  <a:schemeClr val="accent3"/>
                </a:solidFill>
              </a:rPr>
              <a:t>What are the most important new MNA developments?</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12</a:t>
            </a:fld>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2633850844"/>
              </p:ext>
            </p:extLst>
          </p:nvPr>
        </p:nvGraphicFramePr>
        <p:xfrm>
          <a:off x="762000" y="2255520"/>
          <a:ext cx="7848600" cy="3558540"/>
        </p:xfrm>
        <a:graphic>
          <a:graphicData uri="http://schemas.openxmlformats.org/drawingml/2006/table">
            <a:tbl>
              <a:tblPr firstRow="1" bandRow="1"/>
              <a:tblGrid>
                <a:gridCol w="990600"/>
                <a:gridCol w="1752600"/>
                <a:gridCol w="1828800"/>
                <a:gridCol w="1676400"/>
                <a:gridCol w="1600200"/>
              </a:tblGrid>
              <a:tr h="314285">
                <a:tc>
                  <a:txBody>
                    <a:bodyPr/>
                    <a:lstStyle>
                      <a:defPPr>
                        <a:defRPr lang="en-US"/>
                      </a:defPPr>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0" dirty="0" smtClean="0">
                          <a:latin typeface="+mn-lt"/>
                          <a:cs typeface="Arial" pitchFamily="34" charset="0"/>
                        </a:rPr>
                        <a:t>2000-</a:t>
                      </a:r>
                      <a:br>
                        <a:rPr lang="en-US" sz="2000" b="0" dirty="0" smtClean="0">
                          <a:latin typeface="+mn-lt"/>
                          <a:cs typeface="Arial" pitchFamily="34" charset="0"/>
                        </a:rPr>
                      </a:br>
                      <a:r>
                        <a:rPr lang="en-US" sz="2000" b="0" dirty="0" smtClean="0">
                          <a:latin typeface="+mn-lt"/>
                          <a:cs typeface="Arial" pitchFamily="34" charset="0"/>
                        </a:rPr>
                        <a:t>2005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900" b="0" dirty="0" smtClean="0">
                          <a:latin typeface="+mj-lt"/>
                          <a:cs typeface="Arial" pitchFamily="34" charset="0"/>
                        </a:rPr>
                        <a:t>MTBE-TBA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marL="53975" indent="-53975" algn="l"/>
                      <a:r>
                        <a:rPr lang="en-US" sz="1700" b="0" dirty="0" smtClean="0">
                          <a:latin typeface="+mj-lt"/>
                          <a:cs typeface="Arial" pitchFamily="34" charset="0"/>
                        </a:rPr>
                        <a:t>Two types of rates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marL="115888" indent="-115888" algn="l"/>
                      <a:r>
                        <a:rPr lang="en-US" sz="1700" b="0" dirty="0" smtClean="0">
                          <a:latin typeface="+mj-lt"/>
                          <a:cs typeface="Arial" pitchFamily="34" charset="0"/>
                        </a:rPr>
                        <a:t>Source attenuation of hydrocarbon sites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l">
                        <a:spcAft>
                          <a:spcPts val="300"/>
                        </a:spcAft>
                      </a:pPr>
                      <a:r>
                        <a:rPr lang="en-US" sz="1700" b="0" dirty="0" err="1" smtClean="0">
                          <a:latin typeface="+mj-lt"/>
                          <a:cs typeface="Arial" pitchFamily="34" charset="0"/>
                        </a:rPr>
                        <a:t>BIOChlor</a:t>
                      </a:r>
                      <a:endParaRPr lang="en-US" sz="1700" b="0" dirty="0" smtClean="0">
                        <a:latin typeface="+mj-lt"/>
                        <a:cs typeface="Arial" pitchFamily="34" charset="0"/>
                      </a:endParaRPr>
                    </a:p>
                    <a:p>
                      <a:pPr algn="l">
                        <a:spcAft>
                          <a:spcPts val="300"/>
                        </a:spcAft>
                      </a:pPr>
                      <a:r>
                        <a:rPr lang="en-US" sz="1700" b="0" dirty="0" smtClean="0">
                          <a:latin typeface="+mj-lt"/>
                          <a:cs typeface="Arial" pitchFamily="34" charset="0"/>
                        </a:rPr>
                        <a:t>MAROS</a:t>
                      </a:r>
                    </a:p>
                    <a:p>
                      <a:pPr algn="l">
                        <a:spcAft>
                          <a:spcPts val="300"/>
                        </a:spcAft>
                      </a:pPr>
                      <a:r>
                        <a:rPr lang="en-US" sz="1700" b="0" dirty="0" smtClean="0">
                          <a:latin typeface="+mj-lt"/>
                          <a:cs typeface="Arial" pitchFamily="34" charset="0"/>
                        </a:rPr>
                        <a:t>NAS</a:t>
                      </a:r>
                    </a:p>
                    <a:p>
                      <a:pPr algn="l">
                        <a:spcAft>
                          <a:spcPts val="300"/>
                        </a:spcAft>
                      </a:pPr>
                      <a:r>
                        <a:rPr lang="en-US" sz="1700" b="0" dirty="0" err="1" smtClean="0">
                          <a:latin typeface="+mj-lt"/>
                          <a:cs typeface="Arial" pitchFamily="34" charset="0"/>
                        </a:rPr>
                        <a:t>Source</a:t>
                      </a:r>
                      <a:r>
                        <a:rPr lang="en-US" sz="1700" b="0" baseline="0" dirty="0" err="1" smtClean="0">
                          <a:latin typeface="+mj-lt"/>
                          <a:cs typeface="Arial" pitchFamily="34" charset="0"/>
                        </a:rPr>
                        <a:t>DK</a:t>
                      </a:r>
                      <a:endParaRPr lang="en-US" sz="1700" b="0" dirty="0" smtClean="0">
                        <a:latin typeface="+mj-lt"/>
                        <a:cs typeface="Arial"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314285">
                <a:tc>
                  <a:txBody>
                    <a:bodyPr/>
                    <a:lstStyle>
                      <a:defPPr>
                        <a:defRPr lang="en-US"/>
                      </a:defPPr>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0" dirty="0" smtClean="0">
                          <a:latin typeface="+mn-lt"/>
                          <a:cs typeface="Arial" pitchFamily="34" charset="0"/>
                        </a:rPr>
                        <a:t>2005-</a:t>
                      </a:r>
                      <a:br>
                        <a:rPr lang="en-US" sz="2000" b="0" dirty="0" smtClean="0">
                          <a:latin typeface="+mn-lt"/>
                          <a:cs typeface="Arial" pitchFamily="34" charset="0"/>
                        </a:rPr>
                      </a:br>
                      <a:r>
                        <a:rPr lang="en-US" sz="2000" b="0" dirty="0" smtClean="0">
                          <a:latin typeface="+mn-lt"/>
                          <a:cs typeface="Arial" pitchFamily="34" charset="0"/>
                        </a:rPr>
                        <a:t>2010</a:t>
                      </a:r>
                      <a:endParaRPr lang="en-US" sz="2000" b="0" dirty="0">
                        <a:latin typeface="+mn-lt"/>
                        <a:cs typeface="Arial"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900" b="0" dirty="0" smtClean="0">
                          <a:latin typeface="+mj-lt"/>
                          <a:cs typeface="Arial" pitchFamily="34" charset="0"/>
                        </a:rPr>
                        <a:t>Metals-</a:t>
                      </a:r>
                      <a:r>
                        <a:rPr lang="en-US" sz="1900" b="0" dirty="0" err="1" smtClean="0">
                          <a:latin typeface="+mj-lt"/>
                          <a:cs typeface="Arial" pitchFamily="34" charset="0"/>
                        </a:rPr>
                        <a:t>Rads</a:t>
                      </a:r>
                      <a:endParaRPr lang="en-US" sz="1900" b="0" dirty="0" smtClean="0">
                        <a:latin typeface="+mj-lt"/>
                        <a:cs typeface="Arial" pitchFamily="34" charset="0"/>
                      </a:endParaRPr>
                    </a:p>
                    <a:p>
                      <a:pPr algn="ctr"/>
                      <a:endParaRPr lang="en-US" sz="1900" b="0" dirty="0" smtClean="0">
                        <a:latin typeface="+mj-lt"/>
                        <a:cs typeface="Arial" pitchFamily="34" charset="0"/>
                      </a:endParaRPr>
                    </a:p>
                    <a:p>
                      <a:pPr algn="ctr"/>
                      <a:endParaRPr lang="en-US" sz="1900" b="0" dirty="0" smtClean="0">
                        <a:latin typeface="+mj-lt"/>
                        <a:cs typeface="Arial" pitchFamily="34" charset="0"/>
                      </a:endParaRPr>
                    </a:p>
                    <a:p>
                      <a:pPr algn="ctr"/>
                      <a:endParaRPr lang="en-US" sz="1900" b="0" dirty="0" smtClean="0">
                        <a:latin typeface="+mj-lt"/>
                        <a:cs typeface="Arial"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p>
                      <a:pPr marL="115888" indent="-115888" algn="l">
                        <a:spcAft>
                          <a:spcPts val="300"/>
                        </a:spcAft>
                      </a:pPr>
                      <a:r>
                        <a:rPr lang="en-US" sz="1700" b="0" dirty="0" smtClean="0">
                          <a:latin typeface="+mj-lt"/>
                          <a:cs typeface="Arial" pitchFamily="34" charset="0"/>
                        </a:rPr>
                        <a:t>Compound-Specific</a:t>
                      </a:r>
                      <a:r>
                        <a:rPr lang="en-US" sz="1700" b="0" baseline="0" dirty="0" smtClean="0">
                          <a:latin typeface="+mj-lt"/>
                          <a:cs typeface="Arial" pitchFamily="34" charset="0"/>
                        </a:rPr>
                        <a:t> Isotopes</a:t>
                      </a:r>
                    </a:p>
                    <a:p>
                      <a:pPr marL="115888" indent="-115888" algn="l"/>
                      <a:r>
                        <a:rPr lang="en-US" sz="1700" b="0" baseline="0" dirty="0" smtClean="0">
                          <a:latin typeface="+mj-lt"/>
                          <a:cs typeface="Arial" pitchFamily="34" charset="0"/>
                        </a:rPr>
                        <a:t>Molecular Biological Tools</a:t>
                      </a:r>
                      <a:endParaRPr lang="en-US" sz="1700" b="0" dirty="0" smtClean="0">
                        <a:latin typeface="+mj-lt"/>
                        <a:cs typeface="Arial"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p>
                      <a:pPr marL="115888" indent="-115888" algn="l">
                        <a:spcAft>
                          <a:spcPts val="300"/>
                        </a:spcAft>
                      </a:pPr>
                      <a:r>
                        <a:rPr lang="en-US" sz="1700" b="0" dirty="0" smtClean="0">
                          <a:latin typeface="+mj-lt"/>
                          <a:cs typeface="Arial" pitchFamily="34" charset="0"/>
                        </a:rPr>
                        <a:t>Biogeochemical</a:t>
                      </a:r>
                      <a:r>
                        <a:rPr lang="en-US" sz="1700" b="0" baseline="0" dirty="0" smtClean="0">
                          <a:latin typeface="+mj-lt"/>
                          <a:cs typeface="Arial" pitchFamily="34" charset="0"/>
                        </a:rPr>
                        <a:t>/abiotic trans. of </a:t>
                      </a:r>
                      <a:r>
                        <a:rPr lang="en-US" sz="1700" b="0" baseline="0" dirty="0" err="1" smtClean="0">
                          <a:latin typeface="+mj-lt"/>
                          <a:cs typeface="Arial" pitchFamily="34" charset="0"/>
                        </a:rPr>
                        <a:t>chlor</a:t>
                      </a:r>
                      <a:r>
                        <a:rPr lang="en-US" sz="1700" b="0" baseline="0" dirty="0" smtClean="0">
                          <a:latin typeface="+mj-lt"/>
                          <a:cs typeface="Arial" pitchFamily="34" charset="0"/>
                        </a:rPr>
                        <a:t>. solvents</a:t>
                      </a:r>
                    </a:p>
                    <a:p>
                      <a:pPr marL="115888" indent="-115888" algn="l">
                        <a:spcAft>
                          <a:spcPts val="300"/>
                        </a:spcAft>
                      </a:pPr>
                      <a:r>
                        <a:rPr lang="en-US" sz="1700" b="0" baseline="0" dirty="0" smtClean="0">
                          <a:latin typeface="+mj-lt"/>
                          <a:cs typeface="Arial" pitchFamily="34" charset="0"/>
                        </a:rPr>
                        <a:t>Matrix diffusion</a:t>
                      </a:r>
                    </a:p>
                    <a:p>
                      <a:pPr marL="115888" indent="-115888" algn="l"/>
                      <a:r>
                        <a:rPr lang="en-US" sz="1700" b="0" baseline="0" dirty="0" smtClean="0">
                          <a:latin typeface="+mj-lt"/>
                          <a:cs typeface="Arial" pitchFamily="34" charset="0"/>
                        </a:rPr>
                        <a:t>Oxidation of </a:t>
                      </a:r>
                      <a:r>
                        <a:rPr lang="en-US" sz="1700" b="0" baseline="0" dirty="0" err="1" smtClean="0">
                          <a:latin typeface="+mj-lt"/>
                          <a:cs typeface="Arial" pitchFamily="34" charset="0"/>
                        </a:rPr>
                        <a:t>chlor</a:t>
                      </a:r>
                      <a:r>
                        <a:rPr lang="en-US" sz="1700" b="0" baseline="0" dirty="0" smtClean="0">
                          <a:latin typeface="+mj-lt"/>
                          <a:cs typeface="Arial" pitchFamily="34" charset="0"/>
                        </a:rPr>
                        <a:t>. solvents at low DO</a:t>
                      </a:r>
                      <a:endParaRPr lang="en-US" sz="1700" b="0" dirty="0" smtClean="0">
                        <a:latin typeface="+mj-lt"/>
                        <a:cs typeface="Arial"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p>
                      <a:pPr marL="115888" indent="-115888" algn="l">
                        <a:spcAft>
                          <a:spcPts val="300"/>
                        </a:spcAft>
                      </a:pPr>
                      <a:r>
                        <a:rPr lang="en-US" sz="1700" b="0" dirty="0" err="1" smtClean="0">
                          <a:latin typeface="+mj-lt"/>
                          <a:cs typeface="Arial" pitchFamily="34" charset="0"/>
                        </a:rPr>
                        <a:t>REMChlor</a:t>
                      </a:r>
                      <a:endParaRPr lang="en-US" sz="1700" b="0" dirty="0" smtClean="0">
                        <a:latin typeface="+mj-lt"/>
                        <a:cs typeface="Arial" pitchFamily="34" charset="0"/>
                      </a:endParaRPr>
                    </a:p>
                    <a:p>
                      <a:pPr marL="115888" indent="-115888" algn="l">
                        <a:spcAft>
                          <a:spcPts val="300"/>
                        </a:spcAft>
                      </a:pPr>
                      <a:r>
                        <a:rPr lang="en-US" sz="1700" b="0" dirty="0" smtClean="0">
                          <a:latin typeface="+mj-lt"/>
                          <a:cs typeface="Arial" pitchFamily="34" charset="0"/>
                        </a:rPr>
                        <a:t>Mass flux toolkit</a:t>
                      </a:r>
                    </a:p>
                    <a:p>
                      <a:pPr marL="115888" indent="-115888" algn="l">
                        <a:spcAft>
                          <a:spcPts val="300"/>
                        </a:spcAft>
                      </a:pPr>
                      <a:r>
                        <a:rPr lang="en-US" sz="1700" b="0" dirty="0" smtClean="0">
                          <a:latin typeface="+mj-lt"/>
                          <a:cs typeface="Arial" pitchFamily="34" charset="0"/>
                        </a:rPr>
                        <a:t>BIOBALANCE</a:t>
                      </a:r>
                    </a:p>
                    <a:p>
                      <a:pPr marL="115888" indent="-115888" algn="l">
                        <a:spcAft>
                          <a:spcPts val="300"/>
                        </a:spcAft>
                      </a:pPr>
                      <a:r>
                        <a:rPr lang="en-US" sz="1700" b="0" dirty="0" smtClean="0">
                          <a:latin typeface="+mj-lt"/>
                          <a:cs typeface="Arial" pitchFamily="34" charset="0"/>
                        </a:rPr>
                        <a:t>Scenarios</a:t>
                      </a:r>
                      <a:r>
                        <a:rPr lang="en-US" sz="1700" b="0" baseline="0" dirty="0" smtClean="0">
                          <a:latin typeface="+mj-lt"/>
                          <a:cs typeface="Arial" pitchFamily="34" charset="0"/>
                        </a:rPr>
                        <a:t> for </a:t>
                      </a:r>
                      <a:r>
                        <a:rPr lang="en-US" sz="1700" b="0" baseline="0" dirty="0" err="1" smtClean="0">
                          <a:latin typeface="+mj-lt"/>
                          <a:cs typeface="Arial" pitchFamily="34" charset="0"/>
                        </a:rPr>
                        <a:t>chlor</a:t>
                      </a:r>
                      <a:r>
                        <a:rPr lang="en-US" sz="1700" b="0" baseline="0" dirty="0" smtClean="0">
                          <a:latin typeface="+mj-lt"/>
                          <a:cs typeface="Arial" pitchFamily="34" charset="0"/>
                        </a:rPr>
                        <a:t>. solvents</a:t>
                      </a:r>
                    </a:p>
                    <a:p>
                      <a:pPr marL="115888" indent="-115888" algn="l"/>
                      <a:r>
                        <a:rPr lang="en-US" sz="1700" b="0" dirty="0" smtClean="0">
                          <a:latin typeface="+mj-lt"/>
                          <a:cs typeface="Arial" pitchFamily="34" charset="0"/>
                        </a:rPr>
                        <a:t>MNA</a:t>
                      </a:r>
                      <a:r>
                        <a:rPr lang="en-US" sz="1700" b="0" baseline="0" dirty="0" smtClean="0">
                          <a:latin typeface="+mj-lt"/>
                          <a:cs typeface="Arial" pitchFamily="34" charset="0"/>
                        </a:rPr>
                        <a:t> Sustainability</a:t>
                      </a:r>
                      <a:endParaRPr lang="en-US" sz="1700" b="0" dirty="0" smtClean="0">
                        <a:latin typeface="+mj-lt"/>
                        <a:cs typeface="Arial"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bl>
          </a:graphicData>
        </a:graphic>
      </p:graphicFrame>
      <p:sp>
        <p:nvSpPr>
          <p:cNvPr id="18" name="Rectangle 17"/>
          <p:cNvSpPr/>
          <p:nvPr/>
        </p:nvSpPr>
        <p:spPr>
          <a:xfrm>
            <a:off x="1761565" y="1563469"/>
            <a:ext cx="1695316" cy="646331"/>
          </a:xfrm>
          <a:prstGeom prst="rect">
            <a:avLst/>
          </a:prstGeom>
          <a:solidFill>
            <a:schemeClr val="accent1"/>
          </a:solidFill>
        </p:spPr>
        <p:txBody>
          <a:bodyPr wrap="square">
            <a:spAutoFit/>
          </a:bodyPr>
          <a:lstStyle/>
          <a:p>
            <a:pPr algn="ctr"/>
            <a:r>
              <a:rPr lang="en-US" b="1" i="1" dirty="0" smtClean="0">
                <a:solidFill>
                  <a:srgbClr val="FFFFFF"/>
                </a:solidFill>
                <a:ea typeface="ＭＳ Ｐゴシック"/>
                <a:cs typeface="Arial" pitchFamily="34" charset="0"/>
              </a:rPr>
              <a:t>New Contaminant</a:t>
            </a:r>
            <a:endParaRPr lang="en-US" i="1" dirty="0">
              <a:solidFill>
                <a:srgbClr val="FFFFFF"/>
              </a:solidFill>
              <a:cs typeface="Arial" pitchFamily="34" charset="0"/>
            </a:endParaRPr>
          </a:p>
        </p:txBody>
      </p:sp>
      <p:sp>
        <p:nvSpPr>
          <p:cNvPr id="19" name="Rectangle 18"/>
          <p:cNvSpPr/>
          <p:nvPr/>
        </p:nvSpPr>
        <p:spPr>
          <a:xfrm>
            <a:off x="762000" y="1563469"/>
            <a:ext cx="965638" cy="646331"/>
          </a:xfrm>
          <a:prstGeom prst="rect">
            <a:avLst/>
          </a:prstGeom>
          <a:solidFill>
            <a:schemeClr val="accent1"/>
          </a:solidFill>
        </p:spPr>
        <p:txBody>
          <a:bodyPr wrap="square">
            <a:spAutoFit/>
          </a:bodyPr>
          <a:lstStyle/>
          <a:p>
            <a:pPr algn="ctr"/>
            <a:endParaRPr lang="en-US" b="1" i="1" dirty="0" smtClean="0">
              <a:solidFill>
                <a:srgbClr val="FFFFFF"/>
              </a:solidFill>
              <a:ea typeface="ＭＳ Ｐゴシック"/>
              <a:cs typeface="Arial" pitchFamily="34" charset="0"/>
            </a:endParaRPr>
          </a:p>
          <a:p>
            <a:pPr algn="ctr"/>
            <a:r>
              <a:rPr lang="en-US" b="1" i="1" dirty="0" smtClean="0">
                <a:solidFill>
                  <a:srgbClr val="FFFFFF"/>
                </a:solidFill>
                <a:ea typeface="ＭＳ Ｐゴシック"/>
                <a:cs typeface="Arial" pitchFamily="34" charset="0"/>
              </a:rPr>
              <a:t>Year</a:t>
            </a:r>
            <a:endParaRPr lang="en-US" i="1" dirty="0">
              <a:solidFill>
                <a:srgbClr val="FFFFFF"/>
              </a:solidFill>
              <a:cs typeface="Arial" pitchFamily="34" charset="0"/>
            </a:endParaRPr>
          </a:p>
        </p:txBody>
      </p:sp>
      <p:sp>
        <p:nvSpPr>
          <p:cNvPr id="21" name="Rectangle 20"/>
          <p:cNvSpPr/>
          <p:nvPr/>
        </p:nvSpPr>
        <p:spPr>
          <a:xfrm>
            <a:off x="3545540" y="1563469"/>
            <a:ext cx="1712259" cy="646331"/>
          </a:xfrm>
          <a:prstGeom prst="rect">
            <a:avLst/>
          </a:prstGeom>
          <a:solidFill>
            <a:schemeClr val="accent1"/>
          </a:solidFill>
        </p:spPr>
        <p:txBody>
          <a:bodyPr wrap="square">
            <a:spAutoFit/>
          </a:bodyPr>
          <a:lstStyle/>
          <a:p>
            <a:pPr algn="ctr"/>
            <a:r>
              <a:rPr lang="en-US" b="1" i="1" dirty="0" smtClean="0">
                <a:solidFill>
                  <a:srgbClr val="FFFFFF"/>
                </a:solidFill>
                <a:ea typeface="ＭＳ Ｐゴシック"/>
                <a:cs typeface="Arial" pitchFamily="34" charset="0"/>
              </a:rPr>
              <a:t>New Measurement</a:t>
            </a:r>
            <a:endParaRPr lang="en-US" i="1" dirty="0">
              <a:solidFill>
                <a:srgbClr val="FFFFFF"/>
              </a:solidFill>
              <a:cs typeface="Arial" pitchFamily="34" charset="0"/>
            </a:endParaRPr>
          </a:p>
        </p:txBody>
      </p:sp>
      <p:sp>
        <p:nvSpPr>
          <p:cNvPr id="22" name="Rectangle 21"/>
          <p:cNvSpPr/>
          <p:nvPr/>
        </p:nvSpPr>
        <p:spPr>
          <a:xfrm>
            <a:off x="5343458" y="1558112"/>
            <a:ext cx="1590742" cy="646331"/>
          </a:xfrm>
          <a:prstGeom prst="rect">
            <a:avLst/>
          </a:prstGeom>
          <a:solidFill>
            <a:schemeClr val="accent1"/>
          </a:solidFill>
        </p:spPr>
        <p:txBody>
          <a:bodyPr wrap="square">
            <a:spAutoFit/>
          </a:bodyPr>
          <a:lstStyle/>
          <a:p>
            <a:pPr algn="ctr"/>
            <a:r>
              <a:rPr lang="en-US" b="1" i="1" dirty="0" smtClean="0">
                <a:solidFill>
                  <a:srgbClr val="FFFFFF"/>
                </a:solidFill>
                <a:ea typeface="ＭＳ Ｐゴシック"/>
                <a:cs typeface="Arial" pitchFamily="34" charset="0"/>
              </a:rPr>
              <a:t>New</a:t>
            </a:r>
          </a:p>
          <a:p>
            <a:pPr algn="ctr"/>
            <a:r>
              <a:rPr lang="en-US" b="1" i="1" dirty="0" smtClean="0">
                <a:solidFill>
                  <a:srgbClr val="FFFFFF"/>
                </a:solidFill>
                <a:ea typeface="ＭＳ Ｐゴシック"/>
                <a:cs typeface="Arial" pitchFamily="34" charset="0"/>
              </a:rPr>
              <a:t>Process</a:t>
            </a:r>
            <a:endParaRPr lang="en-US" i="1" dirty="0">
              <a:solidFill>
                <a:srgbClr val="FFFFFF"/>
              </a:solidFill>
              <a:cs typeface="Arial" pitchFamily="34" charset="0"/>
            </a:endParaRPr>
          </a:p>
        </p:txBody>
      </p:sp>
      <p:sp>
        <p:nvSpPr>
          <p:cNvPr id="25" name="Rectangle 24"/>
          <p:cNvSpPr/>
          <p:nvPr/>
        </p:nvSpPr>
        <p:spPr>
          <a:xfrm>
            <a:off x="7010400" y="1563468"/>
            <a:ext cx="1600200" cy="646331"/>
          </a:xfrm>
          <a:prstGeom prst="rect">
            <a:avLst/>
          </a:prstGeom>
          <a:solidFill>
            <a:schemeClr val="accent1"/>
          </a:solidFill>
        </p:spPr>
        <p:txBody>
          <a:bodyPr wrap="square">
            <a:spAutoFit/>
          </a:bodyPr>
          <a:lstStyle/>
          <a:p>
            <a:pPr algn="ctr"/>
            <a:r>
              <a:rPr lang="en-US" b="1" i="1" dirty="0" smtClean="0">
                <a:solidFill>
                  <a:srgbClr val="FFFFFF"/>
                </a:solidFill>
                <a:ea typeface="ＭＳ Ｐゴシック"/>
                <a:cs typeface="Arial" pitchFamily="34" charset="0"/>
              </a:rPr>
              <a:t>New</a:t>
            </a:r>
          </a:p>
          <a:p>
            <a:pPr algn="ctr"/>
            <a:r>
              <a:rPr lang="en-US" b="1" i="1" dirty="0" smtClean="0">
                <a:solidFill>
                  <a:srgbClr val="FFFFFF"/>
                </a:solidFill>
                <a:ea typeface="ＭＳ Ｐゴシック"/>
                <a:cs typeface="Arial" pitchFamily="34" charset="0"/>
              </a:rPr>
              <a:t>Tools</a:t>
            </a:r>
            <a:endParaRPr lang="en-US" i="1" dirty="0">
              <a:solidFill>
                <a:srgbClr val="FFFFFF"/>
              </a:solidFill>
              <a:cs typeface="Arial" pitchFamily="34" charset="0"/>
            </a:endParaRPr>
          </a:p>
        </p:txBody>
      </p:sp>
      <p:sp>
        <p:nvSpPr>
          <p:cNvPr id="12" name="Rectangle 11"/>
          <p:cNvSpPr/>
          <p:nvPr/>
        </p:nvSpPr>
        <p:spPr>
          <a:xfrm>
            <a:off x="914400" y="4876800"/>
            <a:ext cx="1676400" cy="1828801"/>
          </a:xfrm>
          <a:prstGeom prst="rect">
            <a:avLst/>
          </a:prstGeom>
          <a:solidFill>
            <a:srgbClr val="FFFFFF"/>
          </a:solidFill>
          <a:ln w="476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p:nvPr/>
        </p:nvPicPr>
        <p:blipFill>
          <a:blip r:embed="rId2">
            <a:extLst>
              <a:ext uri="{28A0092B-C50C-407E-A947-70E740481C1C}">
                <a14:useLocalDpi xmlns:a14="http://schemas.microsoft.com/office/drawing/2010/main" val="0"/>
              </a:ext>
            </a:extLst>
          </a:blip>
          <a:srcRect/>
          <a:stretch>
            <a:fillRect/>
          </a:stretch>
        </p:blipFill>
        <p:spPr bwMode="auto">
          <a:xfrm>
            <a:off x="987059" y="4964747"/>
            <a:ext cx="1517015" cy="1633220"/>
          </a:xfrm>
          <a:prstGeom prst="rect">
            <a:avLst/>
          </a:prstGeom>
          <a:noFill/>
          <a:ln>
            <a:solidFill>
              <a:srgbClr val="000000"/>
            </a:solidFill>
          </a:ln>
          <a:effectLst>
            <a:outerShdw blurRad="50800" dist="38100" dir="2700000" algn="tl" rotWithShape="0">
              <a:prstClr val="black">
                <a:alpha val="40000"/>
              </a:prstClr>
            </a:outerShdw>
          </a:effectLst>
        </p:spPr>
      </p:pic>
      <p:sp>
        <p:nvSpPr>
          <p:cNvPr id="23" name="Rectangle 22"/>
          <p:cNvSpPr/>
          <p:nvPr/>
        </p:nvSpPr>
        <p:spPr>
          <a:xfrm>
            <a:off x="2743200" y="4876800"/>
            <a:ext cx="1905000" cy="1828801"/>
          </a:xfrm>
          <a:prstGeom prst="rect">
            <a:avLst/>
          </a:prstGeom>
          <a:solidFill>
            <a:srgbClr val="FFFFFF"/>
          </a:solidFill>
          <a:ln w="476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2843530" y="4976495"/>
            <a:ext cx="1704340" cy="1609725"/>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grpSp>
        <p:nvGrpSpPr>
          <p:cNvPr id="33" name="Group 32"/>
          <p:cNvGrpSpPr/>
          <p:nvPr/>
        </p:nvGrpSpPr>
        <p:grpSpPr>
          <a:xfrm>
            <a:off x="3539341" y="3550025"/>
            <a:ext cx="4766459" cy="3061389"/>
            <a:chOff x="3539341" y="3550025"/>
            <a:chExt cx="4766459" cy="3061389"/>
          </a:xfrm>
        </p:grpSpPr>
        <p:sp>
          <p:nvSpPr>
            <p:cNvPr id="27" name="Rectangle 26"/>
            <p:cNvSpPr/>
            <p:nvPr/>
          </p:nvSpPr>
          <p:spPr>
            <a:xfrm>
              <a:off x="5524500" y="5965083"/>
              <a:ext cx="2781300" cy="646331"/>
            </a:xfrm>
            <a:prstGeom prst="rect">
              <a:avLst/>
            </a:prstGeom>
            <a:solidFill>
              <a:srgbClr val="397C88"/>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t>Probably the most important “recent” development?</a:t>
              </a:r>
              <a:endParaRPr lang="en-US" sz="1600" b="1" dirty="0"/>
            </a:p>
          </p:txBody>
        </p:sp>
        <p:sp>
          <p:nvSpPr>
            <p:cNvPr id="26" name="Rectangle 25"/>
            <p:cNvSpPr/>
            <p:nvPr/>
          </p:nvSpPr>
          <p:spPr>
            <a:xfrm>
              <a:off x="3539341" y="3550025"/>
              <a:ext cx="1762058" cy="1174376"/>
            </a:xfrm>
            <a:prstGeom prst="rect">
              <a:avLst/>
            </a:prstGeom>
            <a:noFill/>
            <a:ln w="4762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5029200" y="4724401"/>
              <a:ext cx="0" cy="156384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endCxn id="27" idx="1"/>
            </p:cNvCxnSpPr>
            <p:nvPr/>
          </p:nvCxnSpPr>
          <p:spPr>
            <a:xfrm>
              <a:off x="5029200" y="6288249"/>
              <a:ext cx="495300" cy="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4" name="Straight Connector 3"/>
          <p:cNvCxnSpPr/>
          <p:nvPr/>
        </p:nvCxnSpPr>
        <p:spPr>
          <a:xfrm>
            <a:off x="3487825" y="1563469"/>
            <a:ext cx="0" cy="3313331"/>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310991" y="1543260"/>
            <a:ext cx="0" cy="423809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980728" y="1543259"/>
            <a:ext cx="0" cy="423809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0" name="Straight Connector 29"/>
          <p:cNvCxnSpPr>
            <a:endCxn id="12" idx="0"/>
          </p:cNvCxnSpPr>
          <p:nvPr/>
        </p:nvCxnSpPr>
        <p:spPr>
          <a:xfrm flipH="1">
            <a:off x="1752600" y="1563469"/>
            <a:ext cx="8965" cy="3313331"/>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502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49398" y="6019800"/>
            <a:ext cx="2217602" cy="646331"/>
          </a:xfrm>
          <a:prstGeom prst="rect">
            <a:avLst/>
          </a:prstGeom>
          <a:solidFill>
            <a:srgbClr val="397C88"/>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2" name="Title 1"/>
          <p:cNvSpPr>
            <a:spLocks noGrp="1"/>
          </p:cNvSpPr>
          <p:nvPr>
            <p:ph type="title"/>
          </p:nvPr>
        </p:nvSpPr>
        <p:spPr>
          <a:xfrm>
            <a:off x="381000" y="68347"/>
            <a:ext cx="8686800" cy="1074653"/>
          </a:xfrm>
        </p:spPr>
        <p:txBody>
          <a:bodyPr/>
          <a:lstStyle/>
          <a:p>
            <a:r>
              <a:rPr lang="en-US" dirty="0" smtClean="0"/>
              <a:t>FAQ 3:  </a:t>
            </a:r>
            <a:r>
              <a:rPr lang="en-US" i="1" cap="none" dirty="0" smtClean="0">
                <a:solidFill>
                  <a:schemeClr val="accent3"/>
                </a:solidFill>
              </a:rPr>
              <a:t>What are the most important new MNA developments?</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13</a:t>
            </a:fld>
            <a:endParaRPr lang="en-US" dirty="0"/>
          </a:p>
        </p:txBody>
      </p:sp>
      <p:sp>
        <p:nvSpPr>
          <p:cNvPr id="3" name="Rectangle 456"/>
          <p:cNvSpPr>
            <a:spLocks noChangeArrowheads="1"/>
          </p:cNvSpPr>
          <p:nvPr/>
        </p:nvSpPr>
        <p:spPr bwMode="auto">
          <a:xfrm>
            <a:off x="2743200" y="6003925"/>
            <a:ext cx="6248400" cy="701675"/>
          </a:xfrm>
          <a:prstGeom prst="rect">
            <a:avLst/>
          </a:prstGeom>
          <a:noFill/>
          <a:ln w="25400">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ko-KR" sz="1500" b="0" i="1" u="none" strike="noStrike" cap="none" normalizeH="0" baseline="0" dirty="0" smtClean="0">
                <a:ln>
                  <a:noFill/>
                </a:ln>
                <a:solidFill>
                  <a:srgbClr val="365F91"/>
                </a:solidFill>
                <a:effectLst/>
                <a:latin typeface="+mj-lt"/>
                <a:cs typeface="Arial" pitchFamily="34" charset="0"/>
              </a:rPr>
              <a:t>Development and Validation of a Quantitative Framework and Management Expectation Tool for the Selection of Bioremediation Approaches (MNA, </a:t>
            </a:r>
            <a:r>
              <a:rPr kumimoji="0" lang="en-US" altLang="ko-KR" sz="1500" b="0" i="1" u="none" strike="noStrike" cap="none" normalizeH="0" baseline="0" dirty="0" err="1" smtClean="0">
                <a:ln>
                  <a:noFill/>
                </a:ln>
                <a:solidFill>
                  <a:srgbClr val="365F91"/>
                </a:solidFill>
                <a:effectLst/>
                <a:latin typeface="+mj-lt"/>
                <a:cs typeface="Arial" pitchFamily="34" charset="0"/>
              </a:rPr>
              <a:t>Biostimulation</a:t>
            </a:r>
            <a:r>
              <a:rPr kumimoji="0" lang="en-US" altLang="ko-KR" sz="1500" b="0" i="1" u="none" strike="noStrike" cap="none" normalizeH="0" baseline="0" dirty="0" smtClean="0">
                <a:ln>
                  <a:noFill/>
                </a:ln>
                <a:solidFill>
                  <a:srgbClr val="365F91"/>
                </a:solidFill>
                <a:effectLst/>
                <a:latin typeface="+mj-lt"/>
                <a:cs typeface="Arial" pitchFamily="34" charset="0"/>
              </a:rPr>
              <a:t> and/or </a:t>
            </a:r>
            <a:r>
              <a:rPr kumimoji="0" lang="en-US" altLang="ko-KR" sz="1500" b="0" i="1" u="none" strike="noStrike" cap="none" normalizeH="0" baseline="0" dirty="0" err="1" smtClean="0">
                <a:ln>
                  <a:noFill/>
                </a:ln>
                <a:solidFill>
                  <a:srgbClr val="365F91"/>
                </a:solidFill>
                <a:effectLst/>
                <a:latin typeface="+mj-lt"/>
                <a:cs typeface="Arial" pitchFamily="34" charset="0"/>
              </a:rPr>
              <a:t>Bioaugmentation</a:t>
            </a:r>
            <a:r>
              <a:rPr kumimoji="0" lang="en-US" altLang="ko-KR" sz="1500" b="0" i="1" u="none" strike="noStrike" cap="none" normalizeH="0" baseline="0" dirty="0" smtClean="0">
                <a:ln>
                  <a:noFill/>
                </a:ln>
                <a:solidFill>
                  <a:srgbClr val="365F91"/>
                </a:solidFill>
                <a:effectLst/>
                <a:latin typeface="+mj-lt"/>
                <a:cs typeface="Arial" pitchFamily="34" charset="0"/>
              </a:rPr>
              <a:t>) at Chlorinated Solvent Sites</a:t>
            </a:r>
            <a:endParaRPr kumimoji="0" lang="en-US" sz="1500" b="0" i="0" u="none" strike="noStrike" cap="none" normalizeH="0" baseline="0" dirty="0" smtClean="0">
              <a:ln>
                <a:noFill/>
              </a:ln>
              <a:solidFill>
                <a:srgbClr val="365F91"/>
              </a:solidFill>
              <a:effectLst/>
              <a:latin typeface="+mj-lt"/>
              <a:cs typeface="Arial" pitchFamily="34" charset="0"/>
            </a:endParaRPr>
          </a:p>
        </p:txBody>
      </p:sp>
      <p:sp>
        <p:nvSpPr>
          <p:cNvPr id="4" name="Rectangle 3"/>
          <p:cNvSpPr/>
          <p:nvPr/>
        </p:nvSpPr>
        <p:spPr>
          <a:xfrm>
            <a:off x="550715" y="6044625"/>
            <a:ext cx="2344885" cy="584775"/>
          </a:xfrm>
          <a:prstGeom prst="rect">
            <a:avLst/>
          </a:prstGeom>
        </p:spPr>
        <p:txBody>
          <a:bodyPr wrap="square">
            <a:spAutoFit/>
          </a:bodyPr>
          <a:lstStyle/>
          <a:p>
            <a:pPr lvl="0" defTabSz="914400" fontAlgn="base">
              <a:spcBef>
                <a:spcPct val="0"/>
              </a:spcBef>
              <a:spcAft>
                <a:spcPts val="1000"/>
              </a:spcAft>
            </a:pPr>
            <a:r>
              <a:rPr lang="en-US" sz="1600" b="1" i="1" dirty="0">
                <a:solidFill>
                  <a:schemeClr val="bg1"/>
                </a:solidFill>
                <a:cs typeface="Arial" pitchFamily="34" charset="0"/>
              </a:rPr>
              <a:t>Coming Attractions</a:t>
            </a:r>
            <a:r>
              <a:rPr lang="en-US" sz="1600" b="1" i="1" dirty="0" smtClean="0">
                <a:solidFill>
                  <a:schemeClr val="bg1"/>
                </a:solidFill>
                <a:cs typeface="Arial" pitchFamily="34" charset="0"/>
              </a:rPr>
              <a:t>: ESTCP ER-201129 </a:t>
            </a:r>
            <a:endParaRPr lang="en-US" sz="1600" b="1" i="1" dirty="0">
              <a:solidFill>
                <a:schemeClr val="bg1"/>
              </a:solidFill>
              <a:cs typeface="Arial"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362204387"/>
              </p:ext>
            </p:extLst>
          </p:nvPr>
        </p:nvGraphicFramePr>
        <p:xfrm>
          <a:off x="762000" y="2255520"/>
          <a:ext cx="7848600" cy="2499360"/>
        </p:xfrm>
        <a:graphic>
          <a:graphicData uri="http://schemas.openxmlformats.org/drawingml/2006/table">
            <a:tbl>
              <a:tblPr firstRow="1" bandRow="1"/>
              <a:tblGrid>
                <a:gridCol w="990600"/>
                <a:gridCol w="1752600"/>
                <a:gridCol w="1676400"/>
                <a:gridCol w="1676400"/>
                <a:gridCol w="1752600"/>
              </a:tblGrid>
              <a:tr h="314285">
                <a:tc>
                  <a:txBody>
                    <a:bodyPr/>
                    <a:lstStyle>
                      <a:defPPr>
                        <a:defRPr lang="en-US"/>
                      </a:defPPr>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0" dirty="0" smtClean="0">
                          <a:latin typeface="+mn-lt"/>
                          <a:cs typeface="Arial" pitchFamily="34" charset="0"/>
                        </a:rPr>
                        <a:t>2010-present</a:t>
                      </a:r>
                      <a:endParaRPr lang="en-US" sz="2000" b="0" dirty="0">
                        <a:latin typeface="+mn-lt"/>
                        <a:cs typeface="Arial"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900" b="0" dirty="0" smtClean="0">
                          <a:latin typeface="+mj-lt"/>
                          <a:cs typeface="Arial" pitchFamily="34" charset="0"/>
                        </a:rPr>
                        <a:t>“Emerging Contaminants”</a:t>
                      </a:r>
                    </a:p>
                    <a:p>
                      <a:pPr algn="ctr"/>
                      <a:endParaRPr lang="en-US" sz="1900" b="0" dirty="0" smtClean="0">
                        <a:latin typeface="+mj-lt"/>
                        <a:cs typeface="Arial"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marL="53975" indent="-53975" algn="l"/>
                      <a:r>
                        <a:rPr lang="en-US" sz="1800" b="0" dirty="0" smtClean="0">
                          <a:latin typeface="+mj-lt"/>
                          <a:cs typeface="Arial" pitchFamily="34" charset="0"/>
                        </a:rPr>
                        <a:t> CO</a:t>
                      </a:r>
                      <a:r>
                        <a:rPr lang="en-US" sz="1800" b="0" baseline="-25000" dirty="0" smtClean="0">
                          <a:latin typeface="+mj-lt"/>
                          <a:cs typeface="Arial" pitchFamily="34" charset="0"/>
                        </a:rPr>
                        <a:t>2</a:t>
                      </a:r>
                      <a:r>
                        <a:rPr lang="en-US" sz="1800" b="0" dirty="0" smtClean="0">
                          <a:latin typeface="+mj-lt"/>
                          <a:cs typeface="Arial" pitchFamily="34" charset="0"/>
                        </a:rPr>
                        <a:t> traps for</a:t>
                      </a:r>
                      <a:r>
                        <a:rPr lang="en-US" sz="1800" b="0" baseline="0" dirty="0" smtClean="0">
                          <a:latin typeface="+mj-lt"/>
                          <a:cs typeface="Arial" pitchFamily="34" charset="0"/>
                        </a:rPr>
                        <a:t> NSZD</a:t>
                      </a:r>
                      <a:endParaRPr lang="en-US" sz="1800" b="0" dirty="0" smtClean="0">
                        <a:latin typeface="+mj-lt"/>
                        <a:cs typeface="Arial"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marL="169863" indent="-115888" algn="l">
                        <a:spcAft>
                          <a:spcPts val="300"/>
                        </a:spcAft>
                      </a:pPr>
                      <a:r>
                        <a:rPr lang="en-US" sz="1700" b="0" dirty="0" smtClean="0">
                          <a:latin typeface="+mj-lt"/>
                          <a:cs typeface="Arial" pitchFamily="34" charset="0"/>
                        </a:rPr>
                        <a:t>Natural source zone depletion (NSZD)</a:t>
                      </a:r>
                    </a:p>
                    <a:p>
                      <a:pPr marL="169863" indent="-115888" algn="l">
                        <a:spcAft>
                          <a:spcPts val="300"/>
                        </a:spcAft>
                      </a:pPr>
                      <a:r>
                        <a:rPr lang="en-US" sz="1700" b="0" dirty="0" smtClean="0">
                          <a:latin typeface="+mj-lt"/>
                          <a:cs typeface="Arial" pitchFamily="34" charset="0"/>
                        </a:rPr>
                        <a:t>Source</a:t>
                      </a:r>
                      <a:r>
                        <a:rPr lang="en-US" sz="1700" b="0" baseline="0" dirty="0" smtClean="0">
                          <a:latin typeface="+mj-lt"/>
                          <a:cs typeface="Arial" pitchFamily="34" charset="0"/>
                        </a:rPr>
                        <a:t> attenuation of chlorinated solvent sites</a:t>
                      </a:r>
                    </a:p>
                    <a:p>
                      <a:pPr marL="169863" indent="-115888" algn="l"/>
                      <a:r>
                        <a:rPr lang="en-US" sz="1700" b="0" baseline="0" dirty="0" smtClean="0">
                          <a:latin typeface="+mj-lt"/>
                          <a:cs typeface="Arial" pitchFamily="34" charset="0"/>
                        </a:rPr>
                        <a:t>Attenuation in low-k zones</a:t>
                      </a:r>
                      <a:endParaRPr lang="en-US" sz="1700" b="0" dirty="0" smtClean="0">
                        <a:latin typeface="+mj-lt"/>
                        <a:cs typeface="Arial"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marL="115888" indent="-115888" algn="l">
                        <a:spcAft>
                          <a:spcPts val="300"/>
                        </a:spcAft>
                      </a:pPr>
                      <a:r>
                        <a:rPr lang="en-US" sz="1700" b="0" dirty="0" err="1" smtClean="0">
                          <a:latin typeface="+mj-lt"/>
                          <a:cs typeface="Arial" pitchFamily="34" charset="0"/>
                        </a:rPr>
                        <a:t>PREMChlor</a:t>
                      </a:r>
                      <a:endParaRPr lang="en-US" sz="1700" b="0" dirty="0" smtClean="0">
                        <a:latin typeface="+mj-lt"/>
                        <a:cs typeface="Arial" pitchFamily="34" charset="0"/>
                      </a:endParaRPr>
                    </a:p>
                    <a:p>
                      <a:pPr marL="115888" indent="-115888" algn="l">
                        <a:spcAft>
                          <a:spcPts val="300"/>
                        </a:spcAft>
                      </a:pPr>
                      <a:r>
                        <a:rPr lang="en-US" sz="1700" b="0" dirty="0" smtClean="0">
                          <a:latin typeface="+mj-lt"/>
                          <a:cs typeface="Arial" pitchFamily="34" charset="0"/>
                        </a:rPr>
                        <a:t>Matrix</a:t>
                      </a:r>
                      <a:r>
                        <a:rPr lang="en-US" sz="1700" b="0" baseline="0" dirty="0" smtClean="0">
                          <a:latin typeface="+mj-lt"/>
                          <a:cs typeface="Arial" pitchFamily="34" charset="0"/>
                        </a:rPr>
                        <a:t> Diffusion Toolkit</a:t>
                      </a:r>
                    </a:p>
                    <a:p>
                      <a:pPr marL="115888" indent="-115888" algn="l">
                        <a:spcAft>
                          <a:spcPts val="300"/>
                        </a:spcAft>
                      </a:pPr>
                      <a:r>
                        <a:rPr lang="en-US" sz="1700" b="0" baseline="0" dirty="0" smtClean="0">
                          <a:latin typeface="+mj-lt"/>
                          <a:cs typeface="Arial" pitchFamily="34" charset="0"/>
                        </a:rPr>
                        <a:t>Scenarios for metals/</a:t>
                      </a:r>
                      <a:r>
                        <a:rPr lang="en-US" sz="1700" b="0" baseline="0" dirty="0" err="1" smtClean="0">
                          <a:latin typeface="+mj-lt"/>
                          <a:cs typeface="Arial" pitchFamily="34" charset="0"/>
                        </a:rPr>
                        <a:t>rads</a:t>
                      </a:r>
                      <a:endParaRPr lang="en-US" sz="1700" b="0" baseline="0" dirty="0" smtClean="0">
                        <a:latin typeface="+mj-lt"/>
                        <a:cs typeface="Arial" pitchFamily="34" charset="0"/>
                      </a:endParaRPr>
                    </a:p>
                    <a:p>
                      <a:pPr marL="115888" indent="-115888" algn="l"/>
                      <a:r>
                        <a:rPr lang="en-US" sz="1700" b="0" baseline="0" dirty="0" smtClean="0">
                          <a:latin typeface="+mj-lt"/>
                          <a:cs typeface="Arial" pitchFamily="34" charset="0"/>
                        </a:rPr>
                        <a:t>Source History Tool</a:t>
                      </a:r>
                      <a:endParaRPr lang="en-US" sz="1700" b="0" dirty="0" smtClean="0">
                        <a:latin typeface="+mj-lt"/>
                        <a:cs typeface="Arial"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bl>
          </a:graphicData>
        </a:graphic>
      </p:graphicFrame>
      <p:sp>
        <p:nvSpPr>
          <p:cNvPr id="18" name="Rectangle 17"/>
          <p:cNvSpPr/>
          <p:nvPr/>
        </p:nvSpPr>
        <p:spPr>
          <a:xfrm>
            <a:off x="1784922" y="1558113"/>
            <a:ext cx="1720278" cy="646331"/>
          </a:xfrm>
          <a:prstGeom prst="rect">
            <a:avLst/>
          </a:prstGeom>
          <a:solidFill>
            <a:schemeClr val="accent1"/>
          </a:solidFill>
        </p:spPr>
        <p:txBody>
          <a:bodyPr wrap="square">
            <a:spAutoFit/>
          </a:bodyPr>
          <a:lstStyle/>
          <a:p>
            <a:pPr algn="ctr"/>
            <a:r>
              <a:rPr lang="en-US" b="1" i="1" dirty="0" smtClean="0">
                <a:solidFill>
                  <a:srgbClr val="FFFFFF"/>
                </a:solidFill>
                <a:ea typeface="ＭＳ Ｐゴシック"/>
                <a:cs typeface="Arial" pitchFamily="34" charset="0"/>
              </a:rPr>
              <a:t>New Contaminant</a:t>
            </a:r>
            <a:endParaRPr lang="en-US" i="1" dirty="0">
              <a:solidFill>
                <a:srgbClr val="FFFFFF"/>
              </a:solidFill>
              <a:cs typeface="Arial" pitchFamily="34" charset="0"/>
            </a:endParaRPr>
          </a:p>
        </p:txBody>
      </p:sp>
      <p:sp>
        <p:nvSpPr>
          <p:cNvPr id="19" name="Rectangle 18"/>
          <p:cNvSpPr/>
          <p:nvPr/>
        </p:nvSpPr>
        <p:spPr>
          <a:xfrm>
            <a:off x="762000" y="1563469"/>
            <a:ext cx="965638" cy="646331"/>
          </a:xfrm>
          <a:prstGeom prst="rect">
            <a:avLst/>
          </a:prstGeom>
          <a:solidFill>
            <a:schemeClr val="accent1"/>
          </a:solidFill>
        </p:spPr>
        <p:txBody>
          <a:bodyPr wrap="square">
            <a:spAutoFit/>
          </a:bodyPr>
          <a:lstStyle/>
          <a:p>
            <a:pPr algn="ctr"/>
            <a:endParaRPr lang="en-US" b="1" i="1" dirty="0" smtClean="0">
              <a:solidFill>
                <a:srgbClr val="FFFFFF"/>
              </a:solidFill>
              <a:ea typeface="ＭＳ Ｐゴシック"/>
              <a:cs typeface="Arial" pitchFamily="34" charset="0"/>
            </a:endParaRPr>
          </a:p>
          <a:p>
            <a:pPr algn="ctr"/>
            <a:r>
              <a:rPr lang="en-US" b="1" i="1" dirty="0" smtClean="0">
                <a:solidFill>
                  <a:srgbClr val="FFFFFF"/>
                </a:solidFill>
                <a:ea typeface="ＭＳ Ｐゴシック"/>
                <a:cs typeface="Arial" pitchFamily="34" charset="0"/>
              </a:rPr>
              <a:t>Year</a:t>
            </a:r>
            <a:endParaRPr lang="en-US" i="1" dirty="0">
              <a:solidFill>
                <a:srgbClr val="FFFFFF"/>
              </a:solidFill>
              <a:cs typeface="Arial" pitchFamily="34" charset="0"/>
            </a:endParaRPr>
          </a:p>
        </p:txBody>
      </p:sp>
      <p:sp>
        <p:nvSpPr>
          <p:cNvPr id="21" name="Rectangle 20"/>
          <p:cNvSpPr/>
          <p:nvPr/>
        </p:nvSpPr>
        <p:spPr>
          <a:xfrm>
            <a:off x="3545541" y="1563469"/>
            <a:ext cx="1600200" cy="646331"/>
          </a:xfrm>
          <a:prstGeom prst="rect">
            <a:avLst/>
          </a:prstGeom>
          <a:solidFill>
            <a:schemeClr val="accent1"/>
          </a:solidFill>
        </p:spPr>
        <p:txBody>
          <a:bodyPr wrap="square">
            <a:spAutoFit/>
          </a:bodyPr>
          <a:lstStyle/>
          <a:p>
            <a:pPr algn="ctr"/>
            <a:r>
              <a:rPr lang="en-US" b="1" i="1" dirty="0" smtClean="0">
                <a:solidFill>
                  <a:srgbClr val="FFFFFF"/>
                </a:solidFill>
                <a:ea typeface="ＭＳ Ｐゴシック"/>
                <a:cs typeface="Arial" pitchFamily="34" charset="0"/>
              </a:rPr>
              <a:t>New Measurement</a:t>
            </a:r>
            <a:endParaRPr lang="en-US" i="1" dirty="0">
              <a:solidFill>
                <a:srgbClr val="FFFFFF"/>
              </a:solidFill>
              <a:cs typeface="Arial" pitchFamily="34" charset="0"/>
            </a:endParaRPr>
          </a:p>
        </p:txBody>
      </p:sp>
      <p:sp>
        <p:nvSpPr>
          <p:cNvPr id="22" name="Rectangle 21"/>
          <p:cNvSpPr/>
          <p:nvPr/>
        </p:nvSpPr>
        <p:spPr>
          <a:xfrm>
            <a:off x="5226917" y="1558112"/>
            <a:ext cx="1590742" cy="646331"/>
          </a:xfrm>
          <a:prstGeom prst="rect">
            <a:avLst/>
          </a:prstGeom>
          <a:solidFill>
            <a:schemeClr val="accent1"/>
          </a:solidFill>
        </p:spPr>
        <p:txBody>
          <a:bodyPr wrap="square">
            <a:spAutoFit/>
          </a:bodyPr>
          <a:lstStyle/>
          <a:p>
            <a:pPr algn="ctr"/>
            <a:r>
              <a:rPr lang="en-US" b="1" i="1" dirty="0" smtClean="0">
                <a:solidFill>
                  <a:srgbClr val="FFFFFF"/>
                </a:solidFill>
                <a:ea typeface="ＭＳ Ｐゴシック"/>
                <a:cs typeface="Arial" pitchFamily="34" charset="0"/>
              </a:rPr>
              <a:t>New</a:t>
            </a:r>
          </a:p>
          <a:p>
            <a:pPr algn="ctr"/>
            <a:r>
              <a:rPr lang="en-US" b="1" i="1" dirty="0" smtClean="0">
                <a:solidFill>
                  <a:srgbClr val="FFFFFF"/>
                </a:solidFill>
                <a:ea typeface="ＭＳ Ｐゴシック"/>
                <a:cs typeface="Arial" pitchFamily="34" charset="0"/>
              </a:rPr>
              <a:t>Process</a:t>
            </a:r>
            <a:endParaRPr lang="en-US" i="1" dirty="0">
              <a:solidFill>
                <a:srgbClr val="FFFFFF"/>
              </a:solidFill>
              <a:cs typeface="Arial" pitchFamily="34" charset="0"/>
            </a:endParaRPr>
          </a:p>
        </p:txBody>
      </p:sp>
      <p:sp>
        <p:nvSpPr>
          <p:cNvPr id="25" name="Rectangle 24"/>
          <p:cNvSpPr/>
          <p:nvPr/>
        </p:nvSpPr>
        <p:spPr>
          <a:xfrm>
            <a:off x="6858000" y="1563468"/>
            <a:ext cx="1752600" cy="646331"/>
          </a:xfrm>
          <a:prstGeom prst="rect">
            <a:avLst/>
          </a:prstGeom>
          <a:solidFill>
            <a:schemeClr val="accent1"/>
          </a:solidFill>
        </p:spPr>
        <p:txBody>
          <a:bodyPr wrap="square">
            <a:spAutoFit/>
          </a:bodyPr>
          <a:lstStyle/>
          <a:p>
            <a:pPr algn="ctr"/>
            <a:r>
              <a:rPr lang="en-US" b="1" i="1" dirty="0" smtClean="0">
                <a:solidFill>
                  <a:srgbClr val="FFFFFF"/>
                </a:solidFill>
                <a:ea typeface="ＭＳ Ｐゴシック"/>
                <a:cs typeface="Arial" pitchFamily="34" charset="0"/>
              </a:rPr>
              <a:t>New</a:t>
            </a:r>
          </a:p>
          <a:p>
            <a:pPr algn="ctr"/>
            <a:r>
              <a:rPr lang="en-US" b="1" i="1" dirty="0" smtClean="0">
                <a:solidFill>
                  <a:srgbClr val="FFFFFF"/>
                </a:solidFill>
                <a:ea typeface="ＭＳ Ｐゴシック"/>
                <a:cs typeface="Arial" pitchFamily="34" charset="0"/>
              </a:rPr>
              <a:t>Tools</a:t>
            </a:r>
            <a:endParaRPr lang="en-US" i="1" dirty="0">
              <a:solidFill>
                <a:srgbClr val="FFFFFF"/>
              </a:solidFill>
              <a:cs typeface="Arial" pitchFamily="34" charset="0"/>
            </a:endParaRPr>
          </a:p>
        </p:txBody>
      </p:sp>
      <p:sp>
        <p:nvSpPr>
          <p:cNvPr id="12" name="Rectangle 11"/>
          <p:cNvSpPr/>
          <p:nvPr/>
        </p:nvSpPr>
        <p:spPr>
          <a:xfrm>
            <a:off x="1631766" y="3352800"/>
            <a:ext cx="2102034" cy="2438400"/>
          </a:xfrm>
          <a:prstGeom prst="rect">
            <a:avLst/>
          </a:prstGeom>
          <a:solidFill>
            <a:srgbClr val="FFFFFF"/>
          </a:solidFill>
          <a:ln w="476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566" y="3467100"/>
            <a:ext cx="2439226"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a:off x="5194943" y="1552225"/>
            <a:ext cx="0" cy="3199069"/>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817659" y="1563469"/>
            <a:ext cx="0" cy="3199069"/>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538765" y="1554504"/>
            <a:ext cx="6776" cy="1789331"/>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762406" y="1552224"/>
            <a:ext cx="0" cy="1791611"/>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85842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582211"/>
          </a:xfrm>
        </p:spPr>
        <p:txBody>
          <a:bodyPr/>
          <a:lstStyle/>
          <a:p>
            <a:r>
              <a:rPr lang="en-US" dirty="0" smtClean="0"/>
              <a:t>MNA </a:t>
            </a:r>
            <a:r>
              <a:rPr lang="en-US" dirty="0" err="1" smtClean="0"/>
              <a:t>THemes</a:t>
            </a:r>
            <a:endParaRPr lang="en-US" i="1" cap="none" dirty="0">
              <a:solidFill>
                <a:schemeClr val="accent3"/>
              </a:solidFill>
            </a:endParaRPr>
          </a:p>
        </p:txBody>
      </p:sp>
      <p:sp>
        <p:nvSpPr>
          <p:cNvPr id="98"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14</a:t>
            </a:fld>
            <a:endParaRPr lang="en-US" dirty="0"/>
          </a:p>
        </p:txBody>
      </p:sp>
      <p:sp>
        <p:nvSpPr>
          <p:cNvPr id="21" name="Rounded Rectangle 20"/>
          <p:cNvSpPr/>
          <p:nvPr/>
        </p:nvSpPr>
        <p:spPr>
          <a:xfrm>
            <a:off x="450400" y="1409543"/>
            <a:ext cx="7398200"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a:spLocks noChangeArrowheads="1"/>
          </p:cNvSpPr>
          <p:nvPr/>
        </p:nvSpPr>
        <p:spPr bwMode="auto">
          <a:xfrm>
            <a:off x="374163" y="1445900"/>
            <a:ext cx="5417037"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MNA AS AN EVOLVING TECHNOLOGY:</a:t>
            </a:r>
            <a:endParaRPr lang="en-US" sz="2400" b="1" i="1" dirty="0">
              <a:solidFill>
                <a:srgbClr val="FFFFFF"/>
              </a:solidFill>
              <a:ea typeface="ＭＳ Ｐゴシック" pitchFamily="34" charset="-128"/>
              <a:cs typeface="Calibri"/>
            </a:endParaRPr>
          </a:p>
        </p:txBody>
      </p:sp>
      <p:sp>
        <p:nvSpPr>
          <p:cNvPr id="23" name="Rounded Rectangle 22"/>
          <p:cNvSpPr/>
          <p:nvPr/>
        </p:nvSpPr>
        <p:spPr>
          <a:xfrm>
            <a:off x="450399" y="2209800"/>
            <a:ext cx="7398201"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a:spLocks noChangeArrowheads="1"/>
          </p:cNvSpPr>
          <p:nvPr/>
        </p:nvSpPr>
        <p:spPr bwMode="auto">
          <a:xfrm>
            <a:off x="374163" y="2246157"/>
            <a:ext cx="5417037"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THE BASIS FOR MNA:</a:t>
            </a:r>
            <a:endParaRPr lang="en-US" sz="2400" b="1" i="1" dirty="0">
              <a:ea typeface="ＭＳ Ｐゴシック" pitchFamily="34" charset="-128"/>
              <a:cs typeface="Calibri"/>
            </a:endParaRPr>
          </a:p>
        </p:txBody>
      </p:sp>
      <p:sp>
        <p:nvSpPr>
          <p:cNvPr id="25" name="Rounded Rectangle 24"/>
          <p:cNvSpPr/>
          <p:nvPr/>
        </p:nvSpPr>
        <p:spPr>
          <a:xfrm>
            <a:off x="457236" y="3048000"/>
            <a:ext cx="7391364"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a:spLocks noChangeArrowheads="1"/>
          </p:cNvSpPr>
          <p:nvPr/>
        </p:nvSpPr>
        <p:spPr bwMode="auto">
          <a:xfrm>
            <a:off x="381000" y="3084357"/>
            <a:ext cx="62484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NEW CONTAMINANTS FOR THE MNA LINEUP:</a:t>
            </a:r>
            <a:endParaRPr lang="en-US" sz="2400" b="1" i="1" dirty="0">
              <a:solidFill>
                <a:srgbClr val="FFFFFF"/>
              </a:solidFill>
              <a:ea typeface="ＭＳ Ｐゴシック" pitchFamily="34" charset="-128"/>
              <a:cs typeface="Calibri"/>
            </a:endParaRPr>
          </a:p>
        </p:txBody>
      </p:sp>
      <p:sp>
        <p:nvSpPr>
          <p:cNvPr id="27" name="Rounded Rectangle 26"/>
          <p:cNvSpPr/>
          <p:nvPr/>
        </p:nvSpPr>
        <p:spPr>
          <a:xfrm>
            <a:off x="457236" y="3859611"/>
            <a:ext cx="7391364"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a:spLocks noChangeArrowheads="1"/>
          </p:cNvSpPr>
          <p:nvPr/>
        </p:nvSpPr>
        <p:spPr bwMode="auto">
          <a:xfrm>
            <a:off x="381000" y="3895968"/>
            <a:ext cx="60960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NEW TECHNIQUES, NEAT TOOLS:</a:t>
            </a:r>
            <a:endParaRPr lang="en-US" sz="2400" b="1" i="1" dirty="0">
              <a:ea typeface="ＭＳ Ｐゴシック" pitchFamily="34" charset="-128"/>
              <a:cs typeface="Calibri"/>
            </a:endParaRPr>
          </a:p>
        </p:txBody>
      </p:sp>
      <p:sp>
        <p:nvSpPr>
          <p:cNvPr id="29" name="Rounded Rectangle 28"/>
          <p:cNvSpPr/>
          <p:nvPr/>
        </p:nvSpPr>
        <p:spPr>
          <a:xfrm>
            <a:off x="457236" y="4686143"/>
            <a:ext cx="7391364"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a:spLocks noChangeArrowheads="1"/>
          </p:cNvSpPr>
          <p:nvPr/>
        </p:nvSpPr>
        <p:spPr bwMode="auto">
          <a:xfrm>
            <a:off x="381000" y="4722500"/>
            <a:ext cx="74676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EMERGING ISSUES FOR EVALUTING MNA AS A REMEDY:</a:t>
            </a:r>
            <a:endParaRPr lang="en-US" sz="2400" b="1" i="1" dirty="0">
              <a:solidFill>
                <a:srgbClr val="FFFFFF"/>
              </a:solidFill>
              <a:ea typeface="ＭＳ Ｐゴシック" pitchFamily="34" charset="-128"/>
              <a:cs typeface="Calibri"/>
            </a:endParaRPr>
          </a:p>
        </p:txBody>
      </p:sp>
      <p:sp>
        <p:nvSpPr>
          <p:cNvPr id="31" name="Rounded Rectangle 30"/>
          <p:cNvSpPr/>
          <p:nvPr/>
        </p:nvSpPr>
        <p:spPr>
          <a:xfrm>
            <a:off x="457236" y="5562600"/>
            <a:ext cx="7391364"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a:spLocks noChangeArrowheads="1"/>
          </p:cNvSpPr>
          <p:nvPr/>
        </p:nvSpPr>
        <p:spPr bwMode="auto">
          <a:xfrm>
            <a:off x="381000" y="5598957"/>
            <a:ext cx="74676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IMPLEMENTATION AND SITE CLOSURE:</a:t>
            </a:r>
            <a:endParaRPr lang="en-US" sz="2400" b="1" i="1" dirty="0">
              <a:ea typeface="ＭＳ Ｐゴシック" pitchFamily="34" charset="-128"/>
              <a:cs typeface="Calibri"/>
            </a:endParaRPr>
          </a:p>
        </p:txBody>
      </p:sp>
      <p:sp>
        <p:nvSpPr>
          <p:cNvPr id="16" name="Content Placeholder 2"/>
          <p:cNvSpPr txBox="1">
            <a:spLocks/>
          </p:cNvSpPr>
          <p:nvPr/>
        </p:nvSpPr>
        <p:spPr>
          <a:xfrm>
            <a:off x="373199" y="1675450"/>
            <a:ext cx="7475401" cy="2313641"/>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startAt="11"/>
            </a:pPr>
            <a:endParaRPr lang="en-US" sz="2400" dirty="0" smtClean="0"/>
          </a:p>
          <a:p>
            <a:pPr marL="457200" indent="-457200">
              <a:buFont typeface="+mj-lt"/>
              <a:buAutoNum type="arabicPeriod" startAt="4"/>
            </a:pPr>
            <a:r>
              <a:rPr lang="en-US" sz="2400" dirty="0" smtClean="0"/>
              <a:t>What is the philosophy behind MNA?</a:t>
            </a:r>
          </a:p>
          <a:p>
            <a:pPr marL="457200" indent="-457200">
              <a:buFont typeface="+mj-lt"/>
              <a:buAutoNum type="arabicPeriod" startAt="4"/>
            </a:pPr>
            <a:r>
              <a:rPr lang="en-US" sz="2400" dirty="0" smtClean="0"/>
              <a:t>What evidence is needed for MNA?</a:t>
            </a:r>
          </a:p>
          <a:p>
            <a:pPr marL="457200" indent="-457200">
              <a:buFont typeface="+mj-lt"/>
              <a:buAutoNum type="arabicPeriod" startAt="4"/>
            </a:pPr>
            <a:r>
              <a:rPr lang="en-US" sz="2400" dirty="0" smtClean="0"/>
              <a:t>MNA lines of evidence—how have they changed?</a:t>
            </a:r>
          </a:p>
          <a:p>
            <a:pPr marL="457200" indent="-457200">
              <a:buFont typeface="+mj-lt"/>
              <a:buAutoNum type="arabicPeriod" startAt="4"/>
            </a:pPr>
            <a:r>
              <a:rPr lang="en-US" sz="2400" dirty="0" smtClean="0"/>
              <a:t>MNA for the source zone—how does this work?</a:t>
            </a:r>
          </a:p>
          <a:p>
            <a:pPr marL="457200" indent="-457200">
              <a:buFont typeface="+mj-lt"/>
              <a:buAutoNum type="arabicPeriod" startAt="4"/>
            </a:pPr>
            <a:endParaRPr lang="en-US" sz="2400" dirty="0"/>
          </a:p>
        </p:txBody>
      </p:sp>
    </p:spTree>
    <p:extLst>
      <p:ext uri="{BB962C8B-B14F-4D97-AF65-F5344CB8AC3E}">
        <p14:creationId xmlns:p14="http://schemas.microsoft.com/office/powerpoint/2010/main" val="422565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31"/>
                                        </p:tgtEl>
                                      </p:cBhvr>
                                    </p:animEffect>
                                    <p:set>
                                      <p:cBhvr>
                                        <p:cTn id="31" dur="1" fill="hold">
                                          <p:stCondLst>
                                            <p:cond delay="499"/>
                                          </p:stCondLst>
                                        </p:cTn>
                                        <p:tgtEl>
                                          <p:spTgt spid="3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64" presetClass="path" presetSubtype="0" accel="50000" decel="50000" fill="hold" grpId="0" nodeType="withEffect">
                                  <p:stCondLst>
                                    <p:cond delay="0"/>
                                  </p:stCondLst>
                                  <p:childTnLst>
                                    <p:animMotion origin="layout" path="M 5.55556E-7 1.11111E-6 L 5.55556E-7 -0.11945 " pathEditMode="relative" rAng="0" ptsTypes="AA">
                                      <p:cBhvr>
                                        <p:cTn id="36" dur="2000" fill="hold"/>
                                        <p:tgtEl>
                                          <p:spTgt spid="23"/>
                                        </p:tgtEl>
                                        <p:attrNameLst>
                                          <p:attrName>ppt_x</p:attrName>
                                          <p:attrName>ppt_y</p:attrName>
                                        </p:attrNameLst>
                                      </p:cBhvr>
                                      <p:rCtr x="0" y="-5972"/>
                                    </p:animMotion>
                                  </p:childTnLst>
                                </p:cTn>
                              </p:par>
                              <p:par>
                                <p:cTn id="37" presetID="64" presetClass="path" presetSubtype="0" accel="50000" decel="50000" fill="hold" grpId="0" nodeType="withEffect">
                                  <p:stCondLst>
                                    <p:cond delay="0"/>
                                  </p:stCondLst>
                                  <p:childTnLst>
                                    <p:animMotion origin="layout" path="M -2.77778E-6 3.7037E-7 L -2.77778E-6 -0.11644 " pathEditMode="relative" rAng="0" ptsTypes="AA">
                                      <p:cBhvr>
                                        <p:cTn id="38" dur="2000" fill="hold"/>
                                        <p:tgtEl>
                                          <p:spTgt spid="24"/>
                                        </p:tgtEl>
                                        <p:attrNameLst>
                                          <p:attrName>ppt_x</p:attrName>
                                          <p:attrName>ppt_y</p:attrName>
                                        </p:attrNameLst>
                                      </p:cBhvr>
                                      <p:rCtr x="0" y="-5833"/>
                                    </p:animMotion>
                                  </p:childTnLst>
                                </p:cTn>
                              </p:par>
                              <p:par>
                                <p:cTn id="39" presetID="10" presetClass="entr" presetSubtype="0" fill="hold" grpId="0" nodeType="withEffect">
                                  <p:stCondLst>
                                    <p:cond delay="200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P spid="25" grpId="0" animBg="1"/>
      <p:bldP spid="26" grpId="0"/>
      <p:bldP spid="27" grpId="0" animBg="1"/>
      <p:bldP spid="28" grpId="0"/>
      <p:bldP spid="29" grpId="0" animBg="1"/>
      <p:bldP spid="30" grpId="0"/>
      <p:bldP spid="31" grpId="0" animBg="1"/>
      <p:bldP spid="32"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392488" y="4752975"/>
            <a:ext cx="2895600" cy="1981200"/>
          </a:xfrm>
          <a:prstGeom prst="rect">
            <a:avLst/>
          </a:prstGeom>
          <a:ln>
            <a:solidFill>
              <a:srgbClr val="0D2543"/>
            </a:solidFill>
          </a:ln>
          <a:effectLst>
            <a:outerShdw blurRad="50800" dist="38100" dir="2700000" algn="tl" rotWithShape="0">
              <a:prstClr val="black">
                <a:alpha val="40000"/>
              </a:prstClr>
            </a:outerShdw>
          </a:effectLst>
        </p:spPr>
      </p:pic>
      <p:sp>
        <p:nvSpPr>
          <p:cNvPr id="37" name="Down Arrow 36"/>
          <p:cNvSpPr>
            <a:spLocks noChangeArrowheads="1"/>
          </p:cNvSpPr>
          <p:nvPr/>
        </p:nvSpPr>
        <p:spPr bwMode="auto">
          <a:xfrm>
            <a:off x="4294188" y="3862388"/>
            <a:ext cx="658812" cy="474662"/>
          </a:xfrm>
          <a:prstGeom prst="downArrow">
            <a:avLst>
              <a:gd name="adj1" fmla="val 50000"/>
              <a:gd name="adj2" fmla="val 50000"/>
            </a:avLst>
          </a:prstGeom>
          <a:blipFill>
            <a:blip r:embed="rId3"/>
            <a:tile tx="0" ty="0" sx="100000" sy="100000" flip="none" algn="tl"/>
          </a:blipFill>
          <a:ln w="9525">
            <a:solidFill>
              <a:schemeClr val="tx2"/>
            </a:solidFill>
            <a:miter lim="800000"/>
            <a:headEnd/>
            <a:tailEnd/>
          </a:ln>
          <a:effectLst>
            <a:outerShdw blurRad="63500" dist="23000" dir="5400000" rotWithShape="0">
              <a:srgbClr val="000000">
                <a:alpha val="34999"/>
              </a:srgbClr>
            </a:outerShdw>
          </a:effectLst>
        </p:spPr>
        <p:txBody>
          <a:bodyPr anchor="ctr" upright="1"/>
          <a:lstStyle/>
          <a:p>
            <a:pPr>
              <a:defRPr/>
            </a:pPr>
            <a:endParaRPr lang="en-US" sz="1800"/>
          </a:p>
        </p:txBody>
      </p:sp>
      <p:sp>
        <p:nvSpPr>
          <p:cNvPr id="42" name="Down Arrow 41"/>
          <p:cNvSpPr>
            <a:spLocks noChangeArrowheads="1"/>
          </p:cNvSpPr>
          <p:nvPr/>
        </p:nvSpPr>
        <p:spPr bwMode="auto">
          <a:xfrm>
            <a:off x="6948488" y="3817938"/>
            <a:ext cx="657225" cy="609600"/>
          </a:xfrm>
          <a:prstGeom prst="downArrow">
            <a:avLst>
              <a:gd name="adj1" fmla="val 50000"/>
              <a:gd name="adj2" fmla="val 50000"/>
            </a:avLst>
          </a:prstGeom>
          <a:blipFill>
            <a:blip r:embed="rId3"/>
            <a:tile tx="0" ty="0" sx="100000" sy="100000" flip="none" algn="tl"/>
          </a:blipFill>
          <a:ln w="9525">
            <a:solidFill>
              <a:schemeClr val="tx2"/>
            </a:solidFill>
            <a:miter lim="800000"/>
            <a:headEnd/>
            <a:tailEnd/>
          </a:ln>
          <a:effectLst>
            <a:outerShdw blurRad="63500" dist="23000" dir="5400000" rotWithShape="0">
              <a:srgbClr val="000000">
                <a:alpha val="34999"/>
              </a:srgbClr>
            </a:outerShdw>
          </a:effectLst>
        </p:spPr>
        <p:txBody>
          <a:bodyPr anchor="ctr" upright="1"/>
          <a:lstStyle/>
          <a:p>
            <a:pPr>
              <a:defRPr/>
            </a:pPr>
            <a:endParaRPr lang="en-US" sz="1800"/>
          </a:p>
        </p:txBody>
      </p:sp>
      <p:sp>
        <p:nvSpPr>
          <p:cNvPr id="1027" name="Bent-Up Arrow 1026"/>
          <p:cNvSpPr/>
          <p:nvPr/>
        </p:nvSpPr>
        <p:spPr>
          <a:xfrm rot="10800000">
            <a:off x="1752600" y="3857625"/>
            <a:ext cx="2362200" cy="965200"/>
          </a:xfrm>
          <a:prstGeom prst="bentUpArrow">
            <a:avLst>
              <a:gd name="adj1" fmla="val 30042"/>
              <a:gd name="adj2" fmla="val 34702"/>
              <a:gd name="adj3" fmla="val 30356"/>
            </a:avLst>
          </a:prstGeom>
          <a:blipFill>
            <a:blip r:embed="rId3"/>
            <a:tile tx="0" ty="0" sx="100000" sy="100000" flip="none" algn="tl"/>
          </a:blip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5" name="Text Box 479"/>
          <p:cNvSpPr txBox="1">
            <a:spLocks noChangeArrowheads="1"/>
          </p:cNvSpPr>
          <p:nvPr/>
        </p:nvSpPr>
        <p:spPr bwMode="auto">
          <a:xfrm>
            <a:off x="3270250" y="2841625"/>
            <a:ext cx="4840288" cy="369888"/>
          </a:xfrm>
          <a:prstGeom prst="rect">
            <a:avLst/>
          </a:prstGeom>
          <a:solidFill>
            <a:schemeClr val="bg1"/>
          </a:solidFill>
          <a:ln w="9525">
            <a:solidFill>
              <a:schemeClr val="accent5">
                <a:lumMod val="50000"/>
              </a:schemeClr>
            </a:solidFill>
            <a:miter lim="800000"/>
            <a:headEnd/>
            <a:tailEnd/>
          </a:ln>
          <a:effectLst/>
          <a:extLst/>
        </p:spPr>
        <p:txBody>
          <a:bodyPr anchor="ctr" upright="1">
            <a:spAutoFit/>
          </a:bodyPr>
          <a:lstStyle/>
          <a:p>
            <a:pPr algn="ctr">
              <a:spcBef>
                <a:spcPts val="0"/>
              </a:spcBef>
              <a:spcAft>
                <a:spcPts val="0"/>
              </a:spcAft>
              <a:defRPr/>
            </a:pPr>
            <a:r>
              <a:rPr lang="en-US" sz="1800" i="1" dirty="0">
                <a:latin typeface="+mj-lt"/>
                <a:ea typeface="Times New Roman"/>
              </a:rPr>
              <a:t>Let’s let nature do the job.</a:t>
            </a:r>
          </a:p>
        </p:txBody>
      </p:sp>
      <p:sp>
        <p:nvSpPr>
          <p:cNvPr id="2" name="Title 1"/>
          <p:cNvSpPr>
            <a:spLocks noGrp="1"/>
          </p:cNvSpPr>
          <p:nvPr>
            <p:ph type="title"/>
          </p:nvPr>
        </p:nvSpPr>
        <p:spPr>
          <a:xfrm>
            <a:off x="609600" y="381000"/>
            <a:ext cx="8686800" cy="582613"/>
          </a:xfrm>
        </p:spPr>
        <p:txBody>
          <a:bodyPr/>
          <a:lstStyle/>
          <a:p>
            <a:pPr eaLnBrk="1" hangingPunct="1">
              <a:defRPr/>
            </a:pPr>
            <a:r>
              <a:rPr i="1" cap="none" dirty="0" smtClean="0">
                <a:solidFill>
                  <a:schemeClr val="bg1"/>
                </a:solidFill>
              </a:rPr>
              <a:t>What is the philosophy behind MNA?</a:t>
            </a:r>
            <a:endParaRPr i="1" cap="none" dirty="0">
              <a:solidFill>
                <a:schemeClr val="bg1"/>
              </a:solidFill>
            </a:endParaRPr>
          </a:p>
        </p:txBody>
      </p:sp>
      <p:sp>
        <p:nvSpPr>
          <p:cNvPr id="79879" name="Slide Number Placeholder 2"/>
          <p:cNvSpPr>
            <a:spLocks noGrp="1"/>
          </p:cNvSpPr>
          <p:nvPr>
            <p:ph type="sldNum" sz="quarter" idx="4294967295"/>
          </p:nvPr>
        </p:nvSpPr>
        <p:spPr bwMode="auto">
          <a:xfrm>
            <a:off x="8610600" y="6356350"/>
            <a:ext cx="381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57C7BD-9C13-7E42-ACB1-64A7FF916688}" type="slidenum">
              <a:rPr lang="en-US" sz="1000">
                <a:solidFill>
                  <a:srgbClr val="8A8C93"/>
                </a:solidFill>
                <a:latin typeface="Calibri" charset="0"/>
              </a:rPr>
              <a:pPr eaLnBrk="1" hangingPunct="1"/>
              <a:t>15</a:t>
            </a:fld>
            <a:endParaRPr lang="en-US" sz="1000">
              <a:solidFill>
                <a:srgbClr val="8A8C93"/>
              </a:solidFill>
              <a:latin typeface="Calibri" charset="0"/>
            </a:endParaRPr>
          </a:p>
        </p:txBody>
      </p:sp>
      <p:sp>
        <p:nvSpPr>
          <p:cNvPr id="8" name="Rounded Rectangle 7"/>
          <p:cNvSpPr/>
          <p:nvPr/>
        </p:nvSpPr>
        <p:spPr>
          <a:xfrm>
            <a:off x="527050" y="1476375"/>
            <a:ext cx="1571625" cy="820738"/>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9881" name="Rectangle 8"/>
          <p:cNvSpPr>
            <a:spLocks noChangeArrowheads="1"/>
          </p:cNvSpPr>
          <p:nvPr/>
        </p:nvSpPr>
        <p:spPr bwMode="auto">
          <a:xfrm>
            <a:off x="414338" y="1498600"/>
            <a:ext cx="168433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marL="177800">
              <a:spcBef>
                <a:spcPts val="300"/>
              </a:spcBef>
            </a:pPr>
            <a:r>
              <a:rPr lang="en-US" sz="2000" b="1" i="1">
                <a:solidFill>
                  <a:srgbClr val="FFFFFF"/>
                </a:solidFill>
                <a:cs typeface="Calibri" charset="0"/>
              </a:rPr>
              <a:t>Nature can help!</a:t>
            </a:r>
          </a:p>
        </p:txBody>
      </p:sp>
      <p:sp>
        <p:nvSpPr>
          <p:cNvPr id="13" name="Text Box 476"/>
          <p:cNvSpPr txBox="1">
            <a:spLocks noChangeArrowheads="1"/>
          </p:cNvSpPr>
          <p:nvPr/>
        </p:nvSpPr>
        <p:spPr bwMode="auto">
          <a:xfrm>
            <a:off x="3214688" y="1387475"/>
            <a:ext cx="4851400" cy="646113"/>
          </a:xfrm>
          <a:prstGeom prst="rect">
            <a:avLst/>
          </a:prstGeom>
          <a:solidFill>
            <a:schemeClr val="bg1"/>
          </a:solidFill>
          <a:ln w="9525">
            <a:solidFill>
              <a:schemeClr val="accent5">
                <a:lumMod val="50000"/>
              </a:schemeClr>
            </a:solidFill>
            <a:miter lim="800000"/>
            <a:headEnd/>
            <a:tailEnd/>
          </a:ln>
          <a:effectLst/>
          <a:extLst/>
        </p:spPr>
        <p:txBody>
          <a:bodyPr upright="1">
            <a:spAutoFit/>
          </a:bodyPr>
          <a:lstStyle/>
          <a:p>
            <a:pPr algn="ctr">
              <a:spcBef>
                <a:spcPts val="0"/>
              </a:spcBef>
              <a:spcAft>
                <a:spcPts val="0"/>
              </a:spcAft>
              <a:defRPr/>
            </a:pPr>
            <a:r>
              <a:rPr lang="en-US" sz="1800" i="1" dirty="0">
                <a:latin typeface="+mj-lt"/>
                <a:ea typeface="Times New Roman"/>
              </a:rPr>
              <a:t>It is harder and more expensive to clean these sites up than first thought.</a:t>
            </a:r>
          </a:p>
        </p:txBody>
      </p:sp>
      <p:sp>
        <p:nvSpPr>
          <p:cNvPr id="14" name="Text Box 477"/>
          <p:cNvSpPr txBox="1">
            <a:spLocks noChangeArrowheads="1"/>
          </p:cNvSpPr>
          <p:nvPr/>
        </p:nvSpPr>
        <p:spPr bwMode="auto">
          <a:xfrm>
            <a:off x="3238500" y="2125663"/>
            <a:ext cx="4838700" cy="558800"/>
          </a:xfrm>
          <a:prstGeom prst="rect">
            <a:avLst/>
          </a:prstGeom>
          <a:solidFill>
            <a:schemeClr val="bg1"/>
          </a:solidFill>
          <a:ln w="9525">
            <a:solidFill>
              <a:schemeClr val="accent5">
                <a:lumMod val="50000"/>
              </a:schemeClr>
            </a:solidFill>
            <a:miter lim="800000"/>
            <a:headEnd/>
            <a:tailEnd/>
          </a:ln>
          <a:effectLst/>
          <a:extLst/>
        </p:spPr>
        <p:txBody>
          <a:bodyPr anchor="ctr" upright="1"/>
          <a:lstStyle/>
          <a:p>
            <a:pPr algn="ctr">
              <a:spcBef>
                <a:spcPts val="0"/>
              </a:spcBef>
              <a:spcAft>
                <a:spcPts val="0"/>
              </a:spcAft>
              <a:defRPr/>
            </a:pPr>
            <a:r>
              <a:rPr lang="en-US" sz="1800" i="1" dirty="0">
                <a:latin typeface="+mj-lt"/>
                <a:ea typeface="Times New Roman"/>
              </a:rPr>
              <a:t>Nature is amazing and seems to be degrading or sequestering some of these chemicals.</a:t>
            </a:r>
          </a:p>
        </p:txBody>
      </p:sp>
      <p:sp>
        <p:nvSpPr>
          <p:cNvPr id="16" name="Text Box 288"/>
          <p:cNvSpPr txBox="1">
            <a:spLocks noChangeArrowheads="1"/>
          </p:cNvSpPr>
          <p:nvPr/>
        </p:nvSpPr>
        <p:spPr bwMode="auto">
          <a:xfrm>
            <a:off x="3249613" y="3313113"/>
            <a:ext cx="4838700" cy="369887"/>
          </a:xfrm>
          <a:prstGeom prst="rect">
            <a:avLst/>
          </a:prstGeom>
          <a:solidFill>
            <a:schemeClr val="bg1"/>
          </a:solidFill>
          <a:ln w="9525">
            <a:solidFill>
              <a:schemeClr val="accent5">
                <a:lumMod val="50000"/>
              </a:schemeClr>
            </a:solidFill>
            <a:miter lim="800000"/>
            <a:headEnd/>
            <a:tailEnd/>
          </a:ln>
          <a:effectLst/>
          <a:extLst/>
        </p:spPr>
        <p:txBody>
          <a:bodyPr anchor="ctr" upright="1">
            <a:spAutoFit/>
          </a:bodyPr>
          <a:lstStyle/>
          <a:p>
            <a:pPr algn="ctr">
              <a:spcBef>
                <a:spcPts val="0"/>
              </a:spcBef>
              <a:spcAft>
                <a:spcPts val="0"/>
              </a:spcAft>
              <a:defRPr/>
            </a:pPr>
            <a:r>
              <a:rPr lang="en-US" sz="1800" i="1" dirty="0">
                <a:latin typeface="+mj-lt"/>
                <a:ea typeface="Times New Roman"/>
              </a:rPr>
              <a:t>But you have to do three things:</a:t>
            </a:r>
          </a:p>
        </p:txBody>
      </p:sp>
      <p:sp>
        <p:nvSpPr>
          <p:cNvPr id="79885"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a:endParaRPr lang="en-US" sz="1800">
              <a:cs typeface="Arial" charset="0"/>
            </a:endParaRPr>
          </a:p>
        </p:txBody>
      </p:sp>
      <p:sp>
        <p:nvSpPr>
          <p:cNvPr id="79886"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a:endParaRPr lang="en-US" sz="1800">
              <a:cs typeface="Arial" charset="0"/>
            </a:endParaRPr>
          </a:p>
        </p:txBody>
      </p:sp>
      <p:sp>
        <p:nvSpPr>
          <p:cNvPr id="79887"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a:r>
              <a:rPr lang="en-US" sz="900">
                <a:latin typeface="Gill Sans MT" charset="0"/>
                <a:cs typeface="Times New Roman" charset="0"/>
              </a:rPr>
              <a:t> </a:t>
            </a:r>
            <a:endParaRPr lang="en-US" sz="600">
              <a:cs typeface="Arial" charset="0"/>
            </a:endParaRPr>
          </a:p>
          <a:p>
            <a:pPr defTabSz="914400" eaLnBrk="0" hangingPunct="0"/>
            <a:endParaRPr lang="en-US" sz="1800">
              <a:cs typeface="Arial" charset="0"/>
            </a:endParaRPr>
          </a:p>
        </p:txBody>
      </p:sp>
      <p:sp>
        <p:nvSpPr>
          <p:cNvPr id="79888"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a:endParaRPr lang="en-US" sz="1800">
              <a:cs typeface="Arial" charset="0"/>
            </a:endParaRPr>
          </a:p>
        </p:txBody>
      </p:sp>
      <p:sp>
        <p:nvSpPr>
          <p:cNvPr id="79889"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a:endParaRPr lang="en-US" sz="1800">
              <a:cs typeface="Arial" charset="0"/>
            </a:endParaRPr>
          </a:p>
        </p:txBody>
      </p:sp>
      <p:sp>
        <p:nvSpPr>
          <p:cNvPr id="79890"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a:endParaRPr lang="en-US" sz="1800">
              <a:cs typeface="Arial" charset="0"/>
            </a:endParaRPr>
          </a:p>
        </p:txBody>
      </p:sp>
      <p:sp>
        <p:nvSpPr>
          <p:cNvPr id="79891"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a:endParaRPr lang="en-US" sz="1800">
              <a:cs typeface="Arial" charset="0"/>
            </a:endParaRPr>
          </a:p>
        </p:txBody>
      </p:sp>
      <p:sp>
        <p:nvSpPr>
          <p:cNvPr id="79892"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a:endParaRPr lang="en-US" sz="1800">
              <a:cs typeface="Arial" charset="0"/>
            </a:endParaRPr>
          </a:p>
        </p:txBody>
      </p:sp>
      <p:sp>
        <p:nvSpPr>
          <p:cNvPr id="79893"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a:endParaRPr lang="en-US" sz="1800">
              <a:cs typeface="Arial" charset="0"/>
            </a:endParaRPr>
          </a:p>
        </p:txBody>
      </p:sp>
      <p:sp>
        <p:nvSpPr>
          <p:cNvPr id="79894"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a:r>
              <a:rPr lang="en-US" sz="1200">
                <a:latin typeface="Gill Sans MT" charset="0"/>
                <a:cs typeface="Times New Roman" charset="0"/>
              </a:rPr>
              <a:t/>
            </a:r>
            <a:br>
              <a:rPr lang="en-US" sz="1200">
                <a:latin typeface="Gill Sans MT" charset="0"/>
                <a:cs typeface="Times New Roman" charset="0"/>
              </a:rPr>
            </a:br>
            <a:endParaRPr lang="en-US" sz="1800">
              <a:cs typeface="Arial" charset="0"/>
            </a:endParaRPr>
          </a:p>
        </p:txBody>
      </p:sp>
      <p:sp>
        <p:nvSpPr>
          <p:cNvPr id="40" name="Rectangle 39"/>
          <p:cNvSpPr>
            <a:spLocks noChangeArrowheads="1"/>
          </p:cNvSpPr>
          <p:nvPr/>
        </p:nvSpPr>
        <p:spPr bwMode="auto">
          <a:xfrm>
            <a:off x="306388" y="4519613"/>
            <a:ext cx="2005012"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marL="177800">
              <a:spcBef>
                <a:spcPts val="300"/>
              </a:spcBef>
            </a:pPr>
            <a:r>
              <a:rPr lang="en-US" b="1" i="1">
                <a:solidFill>
                  <a:schemeClr val="tx2"/>
                </a:solidFill>
                <a:cs typeface="Calibri" charset="0"/>
              </a:rPr>
              <a:t>Protect</a:t>
            </a:r>
          </a:p>
        </p:txBody>
      </p:sp>
      <p:sp>
        <p:nvSpPr>
          <p:cNvPr id="41" name="Rectangle 40"/>
          <p:cNvSpPr>
            <a:spLocks noChangeArrowheads="1"/>
          </p:cNvSpPr>
          <p:nvPr/>
        </p:nvSpPr>
        <p:spPr bwMode="auto">
          <a:xfrm>
            <a:off x="3706813" y="4303713"/>
            <a:ext cx="23526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marL="177800">
              <a:spcBef>
                <a:spcPts val="300"/>
              </a:spcBef>
            </a:pPr>
            <a:r>
              <a:rPr lang="en-US" b="1" i="1">
                <a:solidFill>
                  <a:schemeClr val="tx2"/>
                </a:solidFill>
                <a:cs typeface="Calibri" charset="0"/>
              </a:rPr>
              <a:t>Understand</a:t>
            </a:r>
          </a:p>
        </p:txBody>
      </p:sp>
      <p:sp>
        <p:nvSpPr>
          <p:cNvPr id="43" name="Rectangle 42"/>
          <p:cNvSpPr>
            <a:spLocks noChangeArrowheads="1"/>
          </p:cNvSpPr>
          <p:nvPr/>
        </p:nvSpPr>
        <p:spPr bwMode="auto">
          <a:xfrm>
            <a:off x="7416800" y="4281488"/>
            <a:ext cx="17272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marL="177800">
              <a:spcBef>
                <a:spcPts val="300"/>
              </a:spcBef>
            </a:pPr>
            <a:r>
              <a:rPr lang="en-US" b="1" i="1">
                <a:solidFill>
                  <a:schemeClr val="tx2"/>
                </a:solidFill>
                <a:cs typeface="Calibri" charset="0"/>
              </a:rPr>
              <a:t>Watch</a:t>
            </a:r>
          </a:p>
        </p:txBody>
      </p:sp>
      <p:pic>
        <p:nvPicPr>
          <p:cNvPr id="10" name="Picture 9"/>
          <p:cNvPicPr>
            <a:picLocks noChangeAspect="1"/>
          </p:cNvPicPr>
          <p:nvPr/>
        </p:nvPicPr>
        <p:blipFill>
          <a:blip r:embed="rId4"/>
          <a:stretch>
            <a:fillRect/>
          </a:stretch>
        </p:blipFill>
        <p:spPr>
          <a:xfrm>
            <a:off x="325438" y="5005388"/>
            <a:ext cx="2484437" cy="1646237"/>
          </a:xfrm>
          <a:prstGeom prst="rect">
            <a:avLst/>
          </a:prstGeom>
          <a:ln>
            <a:solidFill>
              <a:schemeClr val="tx1"/>
            </a:solidFill>
          </a:ln>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5"/>
          <a:stretch>
            <a:fillRect/>
          </a:stretch>
        </p:blipFill>
        <p:spPr>
          <a:xfrm>
            <a:off x="6789738" y="4730750"/>
            <a:ext cx="2354262" cy="2016125"/>
          </a:xfrm>
          <a:prstGeom prst="rect">
            <a:avLst/>
          </a:prstGeom>
          <a:ln>
            <a:solidFill>
              <a:srgbClr val="0D2543"/>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38138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par>
                                <p:cTn id="28" presetID="10" presetClass="entr" presetSubtype="0" fill="hold" nodeType="withEffect">
                                  <p:stCondLst>
                                    <p:cond delay="0"/>
                                  </p:stCondLst>
                                  <p:childTnLst>
                                    <p:set>
                                      <p:cBhvr>
                                        <p:cTn id="29" dur="1" fill="hold">
                                          <p:stCondLst>
                                            <p:cond delay="0"/>
                                          </p:stCondLst>
                                        </p:cTn>
                                        <p:tgtEl>
                                          <p:spTgt spid="1027"/>
                                        </p:tgtEl>
                                        <p:attrNameLst>
                                          <p:attrName>style.visibility</p:attrName>
                                        </p:attrNameLst>
                                      </p:cBhvr>
                                      <p:to>
                                        <p:strVal val="visible"/>
                                      </p:to>
                                    </p:set>
                                    <p:animEffect transition="in" filter="fade">
                                      <p:cBhvr>
                                        <p:cTn id="30" dur="500"/>
                                        <p:tgtEl>
                                          <p:spTgt spid="1027"/>
                                        </p:tgtEl>
                                      </p:cBhvr>
                                    </p:animEffec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2" grpId="0" animBg="1"/>
      <p:bldP spid="15" grpId="0" animBg="1"/>
      <p:bldP spid="13" grpId="0" animBg="1"/>
      <p:bldP spid="14" grpId="0" animBg="1"/>
      <p:bldP spid="16" grpId="0" animBg="1"/>
      <p:bldP spid="40" grpId="0"/>
      <p:bldP spid="41"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686800" cy="582211"/>
          </a:xfrm>
        </p:spPr>
        <p:txBody>
          <a:bodyPr/>
          <a:lstStyle/>
          <a:p>
            <a:r>
              <a:rPr lang="en-US" dirty="0" smtClean="0"/>
              <a:t>FAQ 5:  </a:t>
            </a:r>
            <a:r>
              <a:rPr lang="en-US" i="1" cap="none" dirty="0" smtClean="0">
                <a:solidFill>
                  <a:schemeClr val="accent3"/>
                </a:solidFill>
              </a:rPr>
              <a:t>What evidence is needed for MNA?</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16</a:t>
            </a:fld>
            <a:endParaRPr lang="en-US" dirty="0"/>
          </a:p>
        </p:txBody>
      </p:sp>
      <p:sp>
        <p:nvSpPr>
          <p:cNvPr id="8" name="Rounded Rectangle 7"/>
          <p:cNvSpPr/>
          <p:nvPr/>
        </p:nvSpPr>
        <p:spPr>
          <a:xfrm>
            <a:off x="526600" y="1476663"/>
            <a:ext cx="4578800" cy="4192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414841" y="1498375"/>
            <a:ext cx="4614359"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Typically Multiple Lines of Evidence</a:t>
            </a:r>
            <a:endParaRPr lang="en-US" sz="2000" b="1" i="1" dirty="0">
              <a:solidFill>
                <a:srgbClr val="FFFFFF"/>
              </a:solidFill>
              <a:ea typeface="ＭＳ Ｐゴシック" pitchFamily="34" charset="-128"/>
              <a:cs typeface="Calibri"/>
            </a:endParaRPr>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2433469774"/>
              </p:ext>
            </p:extLst>
          </p:nvPr>
        </p:nvGraphicFramePr>
        <p:xfrm>
          <a:off x="571423" y="3008967"/>
          <a:ext cx="8061588" cy="3459480"/>
        </p:xfrm>
        <a:graphic>
          <a:graphicData uri="http://schemas.openxmlformats.org/drawingml/2006/table">
            <a:tbl>
              <a:tblPr firstRow="1" bandRow="1"/>
              <a:tblGrid>
                <a:gridCol w="2422788"/>
                <a:gridCol w="1600200"/>
                <a:gridCol w="2362200"/>
                <a:gridCol w="1676400"/>
              </a:tblGrid>
              <a:tr h="314285">
                <a:tc>
                  <a:txBody>
                    <a:bodyPr/>
                    <a:lstStyle>
                      <a:defPPr>
                        <a:defRPr lang="en-US"/>
                      </a:defPPr>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900" b="1" dirty="0" smtClean="0">
                          <a:latin typeface="+mj-lt"/>
                          <a:cs typeface="Arial" pitchFamily="34" charset="0"/>
                        </a:rPr>
                        <a:t>LOE 1: </a:t>
                      </a:r>
                      <a:r>
                        <a:rPr lang="en-US" sz="1900" b="0" dirty="0" smtClean="0">
                          <a:latin typeface="+mj-lt"/>
                          <a:cs typeface="Arial" pitchFamily="34" charset="0"/>
                        </a:rPr>
                        <a:t>Historical</a:t>
                      </a:r>
                      <a:r>
                        <a:rPr lang="en-US" sz="1900" b="0" baseline="0" dirty="0" smtClean="0">
                          <a:latin typeface="+mj-lt"/>
                          <a:cs typeface="Arial" pitchFamily="34" charset="0"/>
                        </a:rPr>
                        <a:t> contaminant mass reduction - monitoring data vs. time</a:t>
                      </a:r>
                      <a:endParaRPr lang="en-US" sz="1900" b="0" dirty="0" smtClean="0">
                        <a:latin typeface="+mj-lt"/>
                        <a:cs typeface="Arial"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900" b="0" dirty="0" smtClean="0">
                          <a:latin typeface="+mj-lt"/>
                          <a:cs typeface="Arial" pitchFamily="34" charset="0"/>
                        </a:rPr>
                        <a:t>“I</a:t>
                      </a:r>
                      <a:r>
                        <a:rPr lang="en-US" sz="1900" b="0" baseline="0" dirty="0" smtClean="0">
                          <a:latin typeface="+mj-lt"/>
                          <a:cs typeface="Arial" pitchFamily="34" charset="0"/>
                        </a:rPr>
                        <a:t> shrink, therefore I am”</a:t>
                      </a:r>
                      <a:endParaRPr lang="en-US" sz="1900" b="0" dirty="0" smtClean="0">
                        <a:latin typeface="+mj-lt"/>
                        <a:cs typeface="Arial"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1900" b="0" dirty="0" smtClean="0">
                          <a:latin typeface="+mj-lt"/>
                          <a:cs typeface="Arial" pitchFamily="34" charset="0"/>
                        </a:rPr>
                        <a:t>Direct method to demonstrate decreasing trend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ctr"/>
                      <a:r>
                        <a:rPr lang="en-US" sz="1900" b="0" dirty="0" smtClean="0">
                          <a:latin typeface="+mj-lt"/>
                          <a:cs typeface="Arial" pitchFamily="34" charset="0"/>
                        </a:rPr>
                        <a:t>Always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314285">
                <a:tc>
                  <a:txBody>
                    <a:bodyPr/>
                    <a:lstStyle>
                      <a:defPPr>
                        <a:defRPr lang="en-US"/>
                      </a:defPPr>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900" b="1" dirty="0" smtClean="0">
                          <a:latin typeface="+mj-lt"/>
                          <a:cs typeface="Arial" pitchFamily="34" charset="0"/>
                        </a:rPr>
                        <a:t>LOE 2: </a:t>
                      </a:r>
                      <a:r>
                        <a:rPr lang="en-US" sz="1900" b="0" dirty="0" err="1" smtClean="0">
                          <a:latin typeface="+mj-lt"/>
                          <a:cs typeface="Arial" pitchFamily="34" charset="0"/>
                        </a:rPr>
                        <a:t>Hydrogeologic</a:t>
                      </a:r>
                      <a:r>
                        <a:rPr lang="en-US" sz="1900" b="0" dirty="0" smtClean="0">
                          <a:latin typeface="+mj-lt"/>
                          <a:cs typeface="Arial" pitchFamily="34" charset="0"/>
                        </a:rPr>
                        <a:t> or geochemical data</a:t>
                      </a:r>
                      <a:endParaRPr lang="en-US" sz="1900" b="0" dirty="0">
                        <a:latin typeface="+mj-lt"/>
                        <a:cs typeface="Arial"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900" b="0" dirty="0" smtClean="0">
                          <a:latin typeface="+mj-lt"/>
                          <a:cs typeface="Arial" pitchFamily="34" charset="0"/>
                        </a:rPr>
                        <a:t>Need to know more than just it is decreasing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1900" b="0" dirty="0" smtClean="0">
                          <a:latin typeface="+mj-lt"/>
                          <a:cs typeface="Arial" pitchFamily="34" charset="0"/>
                        </a:rPr>
                        <a:t>Indirect method to demonstrate</a:t>
                      </a:r>
                      <a:r>
                        <a:rPr lang="en-US" sz="1900" b="0" baseline="0" dirty="0" smtClean="0">
                          <a:latin typeface="+mj-lt"/>
                          <a:cs typeface="Arial" pitchFamily="34" charset="0"/>
                        </a:rPr>
                        <a:t> degradation process or rate</a:t>
                      </a:r>
                      <a:endParaRPr lang="en-US" sz="1900" b="0" dirty="0" smtClean="0">
                        <a:latin typeface="+mj-lt"/>
                        <a:cs typeface="Arial"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p>
                      <a:pPr algn="ctr"/>
                      <a:r>
                        <a:rPr lang="en-US" sz="1900" b="0" dirty="0" smtClean="0">
                          <a:latin typeface="+mj-lt"/>
                          <a:cs typeface="Arial" pitchFamily="34" charset="0"/>
                        </a:rPr>
                        <a:t>Most of the time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314285">
                <a:tc>
                  <a:txBody>
                    <a:bodyPr/>
                    <a:lstStyle>
                      <a:defPPr>
                        <a:defRPr lang="en-US"/>
                      </a:defPPr>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900" b="1" dirty="0" smtClean="0">
                          <a:latin typeface="+mj-lt"/>
                          <a:cs typeface="Arial" pitchFamily="34" charset="0"/>
                        </a:rPr>
                        <a:t>LOE 3:</a:t>
                      </a:r>
                      <a:r>
                        <a:rPr lang="en-US" sz="1900" b="0" dirty="0" smtClean="0">
                          <a:latin typeface="+mj-lt"/>
                          <a:cs typeface="Arial" pitchFamily="34" charset="0"/>
                        </a:rPr>
                        <a:t> Field</a:t>
                      </a:r>
                      <a:r>
                        <a:rPr lang="en-US" sz="1900" b="0" baseline="0" dirty="0" smtClean="0">
                          <a:latin typeface="+mj-lt"/>
                          <a:cs typeface="Arial" pitchFamily="34" charset="0"/>
                        </a:rPr>
                        <a:t> or microcosm studies</a:t>
                      </a:r>
                      <a:endParaRPr lang="en-US" sz="1900" b="0" dirty="0">
                        <a:latin typeface="+mj-lt"/>
                        <a:cs typeface="Arial"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900" b="0" dirty="0" smtClean="0">
                          <a:latin typeface="+mj-lt"/>
                          <a:cs typeface="Arial" pitchFamily="34" charset="0"/>
                        </a:rPr>
                        <a:t>Need</a:t>
                      </a:r>
                      <a:r>
                        <a:rPr lang="en-US" sz="1900" b="0" baseline="0" dirty="0" smtClean="0">
                          <a:latin typeface="+mj-lt"/>
                          <a:cs typeface="Arial" pitchFamily="34" charset="0"/>
                        </a:rPr>
                        <a:t> to know for than LOE 1 or 2</a:t>
                      </a:r>
                      <a:endParaRPr lang="en-US" sz="1900" b="0" dirty="0" smtClean="0">
                        <a:latin typeface="+mj-lt"/>
                        <a:cs typeface="Arial"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ctr"/>
                      <a:r>
                        <a:rPr lang="en-US" sz="1900" b="0" dirty="0" smtClean="0">
                          <a:latin typeface="+mj-lt"/>
                          <a:cs typeface="Arial" pitchFamily="34" charset="0"/>
                        </a:rPr>
                        <a:t>Direct method to demonstrate particular knowledge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ctr"/>
                      <a:r>
                        <a:rPr lang="en-US" sz="1900" b="0" dirty="0" smtClean="0">
                          <a:latin typeface="+mj-lt"/>
                          <a:cs typeface="Arial" pitchFamily="34" charset="0"/>
                        </a:rPr>
                        <a:t>Rarely; used to prove specific</a:t>
                      </a:r>
                      <a:r>
                        <a:rPr lang="en-US" sz="1900" b="0" baseline="0" dirty="0" smtClean="0">
                          <a:latin typeface="+mj-lt"/>
                          <a:cs typeface="Arial" pitchFamily="34" charset="0"/>
                        </a:rPr>
                        <a:t> process</a:t>
                      </a:r>
                      <a:endParaRPr lang="en-US" sz="1900" b="0" dirty="0" smtClean="0">
                        <a:latin typeface="+mj-lt"/>
                        <a:cs typeface="Arial"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bl>
          </a:graphicData>
        </a:graphic>
      </p:graphicFrame>
      <p:sp>
        <p:nvSpPr>
          <p:cNvPr id="33" name="Rectangle 32"/>
          <p:cNvSpPr/>
          <p:nvPr/>
        </p:nvSpPr>
        <p:spPr>
          <a:xfrm>
            <a:off x="2998541" y="2286000"/>
            <a:ext cx="1551881" cy="646331"/>
          </a:xfrm>
          <a:prstGeom prst="rect">
            <a:avLst/>
          </a:prstGeom>
          <a:solidFill>
            <a:schemeClr val="accent1"/>
          </a:solidFill>
        </p:spPr>
        <p:txBody>
          <a:bodyPr wrap="square">
            <a:spAutoFit/>
          </a:bodyPr>
          <a:lstStyle/>
          <a:p>
            <a:pPr algn="ctr"/>
            <a:endParaRPr lang="en-US" sz="900" b="1" i="1" dirty="0" smtClean="0">
              <a:solidFill>
                <a:srgbClr val="FFFFFF"/>
              </a:solidFill>
              <a:ea typeface="ＭＳ Ｐゴシック"/>
              <a:cs typeface="Arial" pitchFamily="34" charset="0"/>
            </a:endParaRPr>
          </a:p>
          <a:p>
            <a:pPr algn="ctr"/>
            <a:r>
              <a:rPr lang="en-US" b="1" i="1" dirty="0" smtClean="0">
                <a:solidFill>
                  <a:srgbClr val="FFFFFF"/>
                </a:solidFill>
                <a:ea typeface="ＭＳ Ｐゴシック"/>
                <a:cs typeface="Arial" pitchFamily="34" charset="0"/>
              </a:rPr>
              <a:t>WHY</a:t>
            </a:r>
          </a:p>
          <a:p>
            <a:pPr algn="ctr"/>
            <a:endParaRPr lang="en-US" sz="900" i="1" dirty="0">
              <a:solidFill>
                <a:srgbClr val="FFFFFF"/>
              </a:solidFill>
              <a:cs typeface="Arial" pitchFamily="34" charset="0"/>
            </a:endParaRPr>
          </a:p>
        </p:txBody>
      </p:sp>
      <p:sp>
        <p:nvSpPr>
          <p:cNvPr id="34" name="Rectangle 33"/>
          <p:cNvSpPr/>
          <p:nvPr/>
        </p:nvSpPr>
        <p:spPr>
          <a:xfrm>
            <a:off x="4608845" y="2286436"/>
            <a:ext cx="2286000" cy="646331"/>
          </a:xfrm>
          <a:prstGeom prst="rect">
            <a:avLst/>
          </a:prstGeom>
          <a:solidFill>
            <a:schemeClr val="accent1"/>
          </a:solidFill>
        </p:spPr>
        <p:txBody>
          <a:bodyPr wrap="square">
            <a:spAutoFit/>
          </a:bodyPr>
          <a:lstStyle/>
          <a:p>
            <a:pPr algn="ctr"/>
            <a:endParaRPr lang="en-US" sz="900" b="1" i="1" dirty="0" smtClean="0">
              <a:solidFill>
                <a:srgbClr val="FFFFFF"/>
              </a:solidFill>
              <a:ea typeface="ＭＳ Ｐゴシック"/>
              <a:cs typeface="Arial" pitchFamily="34" charset="0"/>
            </a:endParaRPr>
          </a:p>
          <a:p>
            <a:pPr algn="ctr"/>
            <a:r>
              <a:rPr lang="en-US" b="1" i="1" dirty="0" smtClean="0">
                <a:solidFill>
                  <a:srgbClr val="FFFFFF"/>
                </a:solidFill>
                <a:ea typeface="ＭＳ Ｐゴシック"/>
                <a:cs typeface="Arial" pitchFamily="34" charset="0"/>
              </a:rPr>
              <a:t>WHAT</a:t>
            </a:r>
          </a:p>
          <a:p>
            <a:pPr algn="ctr"/>
            <a:endParaRPr lang="en-US" sz="900" i="1" dirty="0">
              <a:solidFill>
                <a:srgbClr val="FFFFFF"/>
              </a:solidFill>
              <a:cs typeface="Arial" pitchFamily="34" charset="0"/>
            </a:endParaRPr>
          </a:p>
        </p:txBody>
      </p:sp>
      <p:sp>
        <p:nvSpPr>
          <p:cNvPr id="38" name="Rectangle 37"/>
          <p:cNvSpPr/>
          <p:nvPr/>
        </p:nvSpPr>
        <p:spPr>
          <a:xfrm>
            <a:off x="6979023" y="2286436"/>
            <a:ext cx="1653988" cy="646331"/>
          </a:xfrm>
          <a:prstGeom prst="rect">
            <a:avLst/>
          </a:prstGeom>
          <a:solidFill>
            <a:schemeClr val="accent1"/>
          </a:solidFill>
        </p:spPr>
        <p:txBody>
          <a:bodyPr wrap="square">
            <a:spAutoFit/>
          </a:bodyPr>
          <a:lstStyle/>
          <a:p>
            <a:pPr algn="ctr"/>
            <a:endParaRPr lang="en-US" sz="900" b="1" i="1" dirty="0" smtClean="0">
              <a:solidFill>
                <a:srgbClr val="FFFFFF"/>
              </a:solidFill>
              <a:ea typeface="ＭＳ Ｐゴシック"/>
              <a:cs typeface="Arial" pitchFamily="34" charset="0"/>
            </a:endParaRPr>
          </a:p>
          <a:p>
            <a:pPr algn="ctr"/>
            <a:r>
              <a:rPr lang="en-US" b="1" i="1" dirty="0" smtClean="0">
                <a:solidFill>
                  <a:srgbClr val="FFFFFF"/>
                </a:solidFill>
                <a:ea typeface="ＭＳ Ｐゴシック"/>
                <a:cs typeface="Arial" pitchFamily="34" charset="0"/>
              </a:rPr>
              <a:t>WHEN</a:t>
            </a:r>
          </a:p>
          <a:p>
            <a:pPr algn="ctr"/>
            <a:endParaRPr lang="en-US" sz="900" i="1" dirty="0">
              <a:solidFill>
                <a:srgbClr val="FFFFFF"/>
              </a:solidFill>
              <a:cs typeface="Arial" pitchFamily="34" charset="0"/>
            </a:endParaRPr>
          </a:p>
        </p:txBody>
      </p:sp>
      <p:sp>
        <p:nvSpPr>
          <p:cNvPr id="39" name="Rectangle 38"/>
          <p:cNvSpPr/>
          <p:nvPr/>
        </p:nvSpPr>
        <p:spPr>
          <a:xfrm>
            <a:off x="569106" y="2286000"/>
            <a:ext cx="2384612" cy="646331"/>
          </a:xfrm>
          <a:prstGeom prst="rect">
            <a:avLst/>
          </a:prstGeom>
          <a:solidFill>
            <a:schemeClr val="accent1"/>
          </a:solidFill>
        </p:spPr>
        <p:txBody>
          <a:bodyPr wrap="square">
            <a:spAutoFit/>
          </a:bodyPr>
          <a:lstStyle/>
          <a:p>
            <a:pPr algn="ctr"/>
            <a:r>
              <a:rPr lang="en-US" b="1" i="1" dirty="0" smtClean="0">
                <a:solidFill>
                  <a:srgbClr val="FFFFFF"/>
                </a:solidFill>
                <a:ea typeface="ＭＳ Ｐゴシック"/>
                <a:cs typeface="Arial" pitchFamily="34" charset="0"/>
              </a:rPr>
              <a:t>Historical (based on USEPA, 1999)</a:t>
            </a:r>
            <a:endParaRPr lang="en-US" i="1" dirty="0">
              <a:solidFill>
                <a:srgbClr val="FFFFFF"/>
              </a:solidFill>
              <a:cs typeface="Arial" pitchFamily="34" charset="0"/>
            </a:endParaRPr>
          </a:p>
        </p:txBody>
      </p:sp>
      <p:cxnSp>
        <p:nvCxnSpPr>
          <p:cNvPr id="21" name="Straight Connector 20"/>
          <p:cNvCxnSpPr/>
          <p:nvPr/>
        </p:nvCxnSpPr>
        <p:spPr>
          <a:xfrm>
            <a:off x="2976025" y="2286436"/>
            <a:ext cx="0" cy="4195046"/>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559129" y="2286436"/>
            <a:ext cx="0" cy="4195046"/>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930705" y="2286000"/>
            <a:ext cx="0" cy="4195046"/>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14838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74653"/>
          </a:xfrm>
        </p:spPr>
        <p:txBody>
          <a:bodyPr/>
          <a:lstStyle/>
          <a:p>
            <a:r>
              <a:rPr lang="en-US" dirty="0" smtClean="0"/>
              <a:t>FAQ 5:  </a:t>
            </a:r>
            <a:r>
              <a:rPr lang="en-US" i="1" cap="none" dirty="0" smtClean="0">
                <a:solidFill>
                  <a:schemeClr val="accent3"/>
                </a:solidFill>
              </a:rPr>
              <a:t>What evidence is needed for MNA?</a:t>
            </a:r>
            <a:br>
              <a:rPr lang="en-US" i="1" cap="none" dirty="0" smtClean="0">
                <a:solidFill>
                  <a:schemeClr val="accent3"/>
                </a:solidFill>
              </a:rPr>
            </a:br>
            <a:r>
              <a:rPr lang="en-US" i="1" cap="none" dirty="0" smtClean="0">
                <a:solidFill>
                  <a:schemeClr val="accent3"/>
                </a:solidFill>
              </a:rPr>
              <a:t>New Trends in </a:t>
            </a:r>
            <a:r>
              <a:rPr lang="en-US" i="1" cap="none" dirty="0" err="1" smtClean="0">
                <a:solidFill>
                  <a:schemeClr val="accent3"/>
                </a:solidFill>
              </a:rPr>
              <a:t>LOEs</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17</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9" name="Rectangle 38"/>
          <p:cNvSpPr/>
          <p:nvPr/>
        </p:nvSpPr>
        <p:spPr>
          <a:xfrm>
            <a:off x="1143000" y="5181600"/>
            <a:ext cx="2384612" cy="923330"/>
          </a:xfrm>
          <a:prstGeom prst="rect">
            <a:avLst/>
          </a:prstGeom>
          <a:solidFill>
            <a:schemeClr val="accent1"/>
          </a:solidFill>
        </p:spPr>
        <p:txBody>
          <a:bodyPr wrap="square">
            <a:spAutoFit/>
          </a:bodyPr>
          <a:lstStyle/>
          <a:p>
            <a:pPr algn="ctr"/>
            <a:r>
              <a:rPr lang="en-US" b="1" i="1" dirty="0" smtClean="0">
                <a:solidFill>
                  <a:schemeClr val="accent3"/>
                </a:solidFill>
                <a:effectLst>
                  <a:outerShdw blurRad="50800" dist="38100" dir="2700000">
                    <a:srgbClr val="000000">
                      <a:alpha val="43000"/>
                    </a:srgbClr>
                  </a:outerShdw>
                </a:effectLst>
              </a:rPr>
              <a:t>LOE 1</a:t>
            </a:r>
            <a:r>
              <a:rPr lang="en-US" sz="1600" b="1" i="1" dirty="0" smtClean="0">
                <a:solidFill>
                  <a:schemeClr val="accent3"/>
                </a:solidFill>
                <a:effectLst>
                  <a:outerShdw blurRad="50800" dist="38100" dir="2700000">
                    <a:srgbClr val="000000">
                      <a:alpha val="43000"/>
                    </a:srgbClr>
                  </a:outerShdw>
                </a:effectLst>
              </a:rPr>
              <a:t>:</a:t>
            </a:r>
            <a:r>
              <a:rPr lang="en-US" sz="1600" b="1" i="1" dirty="0" smtClean="0">
                <a:solidFill>
                  <a:srgbClr val="FFFFFF"/>
                </a:solidFill>
                <a:effectLst>
                  <a:outerShdw blurRad="50800" dist="38100" dir="2700000">
                    <a:srgbClr val="000000">
                      <a:alpha val="43000"/>
                    </a:srgbClr>
                  </a:outerShdw>
                </a:effectLst>
              </a:rPr>
              <a:t> </a:t>
            </a:r>
            <a:r>
              <a:rPr lang="en-US" b="1" i="1" dirty="0" smtClean="0">
                <a:solidFill>
                  <a:srgbClr val="FFFFFF"/>
                </a:solidFill>
                <a:ea typeface="ＭＳ Ｐゴシック"/>
                <a:cs typeface="Arial" pitchFamily="34" charset="0"/>
              </a:rPr>
              <a:t>Historical contaminant mass reduction</a:t>
            </a:r>
            <a:endParaRPr lang="en-US" i="1" dirty="0">
              <a:solidFill>
                <a:srgbClr val="FFFFFF"/>
              </a:solidFill>
              <a:cs typeface="Arial" pitchFamily="34" charset="0"/>
            </a:endParaRPr>
          </a:p>
        </p:txBody>
      </p:sp>
      <p:pic>
        <p:nvPicPr>
          <p:cNvPr id="23" name="Picture 22"/>
          <p:cNvPicPr/>
          <p:nvPr/>
        </p:nvPicPr>
        <p:blipFill rotWithShape="1">
          <a:blip r:embed="rId3">
            <a:extLst>
              <a:ext uri="{28A0092B-C50C-407E-A947-70E740481C1C}">
                <a14:useLocalDpi xmlns:a14="http://schemas.microsoft.com/office/drawing/2010/main" val="0"/>
              </a:ext>
            </a:extLst>
          </a:blip>
          <a:srcRect l="-1" r="49282"/>
          <a:stretch/>
        </p:blipFill>
        <p:spPr bwMode="auto">
          <a:xfrm>
            <a:off x="1715538" y="2429763"/>
            <a:ext cx="2070847" cy="2621847"/>
          </a:xfrm>
          <a:prstGeom prst="rect">
            <a:avLst/>
          </a:prstGeom>
          <a:noFill/>
          <a:ln w="9525" cap="flat" cmpd="sng" algn="ctr">
            <a:solidFill>
              <a:sysClr val="windowText" lastClr="000000"/>
            </a:solidFill>
            <a:prstDash val="solid"/>
            <a:round/>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 uri="{FAA26D3D-D897-4be2-8F04-BA451C77F1D7}">
              <ma14:placeholderFlag xmlns:ma14="http://schemas.microsoft.com/office/mac/drawingml/2011/main" xmlns=""/>
            </a:ext>
          </a:extLst>
        </p:spPr>
      </p:pic>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 name="Picture 21"/>
          <p:cNvPicPr/>
          <p:nvPr/>
        </p:nvPicPr>
        <p:blipFill rotWithShape="1">
          <a:blip r:embed="rId4">
            <a:extLst>
              <a:ext uri="{28A0092B-C50C-407E-A947-70E740481C1C}">
                <a14:useLocalDpi xmlns:a14="http://schemas.microsoft.com/office/drawing/2010/main" val="0"/>
              </a:ext>
            </a:extLst>
          </a:blip>
          <a:srcRect r="49351"/>
          <a:stretch/>
        </p:blipFill>
        <p:spPr bwMode="auto">
          <a:xfrm>
            <a:off x="420034" y="1506973"/>
            <a:ext cx="1630680" cy="1558925"/>
          </a:xfrm>
          <a:prstGeom prst="rect">
            <a:avLst/>
          </a:prstGeom>
          <a:noFill/>
          <a:ln w="9525" cap="flat" cmpd="sng" algn="ctr">
            <a:solidFill>
              <a:sysClr val="windowText" lastClr="000000"/>
            </a:solidFill>
            <a:prstDash val="solid"/>
            <a:round/>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 uri="{FAA26D3D-D897-4be2-8F04-BA451C77F1D7}">
              <ma14:placeholderFlag xmlns:ma14="http://schemas.microsoft.com/office/mac/drawingml/2011/main" xmlns=""/>
            </a:ext>
          </a:extLst>
        </p:spPr>
      </p:pic>
      <p:sp>
        <p:nvSpPr>
          <p:cNvPr id="25" name="TextBox 24"/>
          <p:cNvSpPr txBox="1"/>
          <p:nvPr/>
        </p:nvSpPr>
        <p:spPr>
          <a:xfrm>
            <a:off x="201783" y="6338679"/>
            <a:ext cx="3584602" cy="369332"/>
          </a:xfrm>
          <a:prstGeom prst="rect">
            <a:avLst/>
          </a:prstGeom>
          <a:noFill/>
        </p:spPr>
        <p:txBody>
          <a:bodyPr wrap="square" rtlCol="0">
            <a:spAutoFit/>
          </a:bodyPr>
          <a:lstStyle/>
          <a:p>
            <a:r>
              <a:rPr lang="en-US" dirty="0" smtClean="0"/>
              <a:t>LOE:  “Lines of Evidence”</a:t>
            </a:r>
            <a:endParaRPr lang="en-US" dirty="0"/>
          </a:p>
        </p:txBody>
      </p:sp>
      <p:sp>
        <p:nvSpPr>
          <p:cNvPr id="21" name="Rectangle 20"/>
          <p:cNvSpPr/>
          <p:nvPr/>
        </p:nvSpPr>
        <p:spPr>
          <a:xfrm>
            <a:off x="6576607" y="1640104"/>
            <a:ext cx="2362200" cy="646331"/>
          </a:xfrm>
          <a:prstGeom prst="rect">
            <a:avLst/>
          </a:prstGeom>
          <a:solidFill>
            <a:schemeClr val="accent1"/>
          </a:solidFill>
        </p:spPr>
        <p:txBody>
          <a:bodyPr wrap="square">
            <a:spAutoFit/>
          </a:bodyPr>
          <a:lstStyle/>
          <a:p>
            <a:pPr algn="ctr"/>
            <a:r>
              <a:rPr lang="en-US" b="1" i="1" dirty="0">
                <a:solidFill>
                  <a:schemeClr val="accent3"/>
                </a:solidFill>
                <a:effectLst>
                  <a:outerShdw blurRad="50800" dist="38100" dir="2700000">
                    <a:srgbClr val="000000">
                      <a:alpha val="43000"/>
                    </a:srgbClr>
                  </a:outerShdw>
                </a:effectLst>
              </a:rPr>
              <a:t>LOE </a:t>
            </a:r>
            <a:r>
              <a:rPr lang="en-US" b="1" i="1" dirty="0" smtClean="0">
                <a:solidFill>
                  <a:schemeClr val="accent3"/>
                </a:solidFill>
                <a:effectLst>
                  <a:outerShdw blurRad="50800" dist="38100" dir="2700000">
                    <a:srgbClr val="000000">
                      <a:alpha val="43000"/>
                    </a:srgbClr>
                  </a:outerShdw>
                </a:effectLst>
              </a:rPr>
              <a:t>2</a:t>
            </a:r>
            <a:r>
              <a:rPr lang="en-US" sz="1600" b="1" i="1" dirty="0" smtClean="0">
                <a:solidFill>
                  <a:schemeClr val="accent3"/>
                </a:solidFill>
                <a:effectLst>
                  <a:outerShdw blurRad="50800" dist="38100" dir="2700000">
                    <a:srgbClr val="000000">
                      <a:alpha val="43000"/>
                    </a:srgbClr>
                  </a:outerShdw>
                </a:effectLst>
              </a:rPr>
              <a:t>:</a:t>
            </a:r>
            <a:r>
              <a:rPr lang="en-US" sz="1600" b="1" i="1" dirty="0" smtClean="0">
                <a:solidFill>
                  <a:srgbClr val="FFFFFF"/>
                </a:solidFill>
                <a:effectLst>
                  <a:outerShdw blurRad="50800" dist="38100" dir="2700000">
                    <a:srgbClr val="000000">
                      <a:alpha val="43000"/>
                    </a:srgbClr>
                  </a:outerShdw>
                </a:effectLst>
              </a:rPr>
              <a:t> </a:t>
            </a:r>
            <a:r>
              <a:rPr lang="en-US" b="1" i="1" dirty="0" err="1" smtClean="0">
                <a:solidFill>
                  <a:srgbClr val="FFFFFF"/>
                </a:solidFill>
                <a:ea typeface="ＭＳ Ｐゴシック"/>
                <a:cs typeface="Arial" pitchFamily="34" charset="0"/>
              </a:rPr>
              <a:t>Hydrogeologic</a:t>
            </a:r>
            <a:r>
              <a:rPr lang="en-US" b="1" i="1" dirty="0" smtClean="0">
                <a:solidFill>
                  <a:srgbClr val="FFFFFF"/>
                </a:solidFill>
                <a:ea typeface="ＭＳ Ｐゴシック"/>
                <a:cs typeface="Arial" pitchFamily="34" charset="0"/>
              </a:rPr>
              <a:t> or geochemical data</a:t>
            </a:r>
          </a:p>
        </p:txBody>
      </p:sp>
      <p:pic>
        <p:nvPicPr>
          <p:cNvPr id="27" name="Picture 26"/>
          <p:cNvPicPr/>
          <p:nvPr/>
        </p:nvPicPr>
        <p:blipFill>
          <a:blip r:embed="rId5">
            <a:extLst>
              <a:ext uri="{28A0092B-C50C-407E-A947-70E740481C1C}">
                <a14:useLocalDpi xmlns:a14="http://schemas.microsoft.com/office/drawing/2010/main" val="0"/>
              </a:ext>
            </a:extLst>
          </a:blip>
          <a:srcRect/>
          <a:stretch>
            <a:fillRect/>
          </a:stretch>
        </p:blipFill>
        <p:spPr bwMode="auto">
          <a:xfrm>
            <a:off x="4411037" y="1448053"/>
            <a:ext cx="2040255" cy="1963420"/>
          </a:xfrm>
          <a:prstGeom prst="rect">
            <a:avLst/>
          </a:prstGeom>
          <a:noFill/>
          <a:ln>
            <a:solidFill>
              <a:schemeClr val="tx1"/>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a:ext>
          </a:extLst>
        </p:spPr>
      </p:pic>
      <p:sp>
        <p:nvSpPr>
          <p:cNvPr id="28" name="Rectangle 27"/>
          <p:cNvSpPr/>
          <p:nvPr/>
        </p:nvSpPr>
        <p:spPr>
          <a:xfrm>
            <a:off x="6451292" y="5695162"/>
            <a:ext cx="1712259" cy="923330"/>
          </a:xfrm>
          <a:prstGeom prst="rect">
            <a:avLst/>
          </a:prstGeom>
          <a:solidFill>
            <a:schemeClr val="accent1"/>
          </a:solidFill>
        </p:spPr>
        <p:txBody>
          <a:bodyPr wrap="square">
            <a:spAutoFit/>
          </a:bodyPr>
          <a:lstStyle/>
          <a:p>
            <a:pPr algn="ctr"/>
            <a:r>
              <a:rPr lang="en-US" b="1" i="1" dirty="0">
                <a:solidFill>
                  <a:schemeClr val="accent3"/>
                </a:solidFill>
                <a:effectLst>
                  <a:outerShdw blurRad="50800" dist="38100" dir="2700000">
                    <a:srgbClr val="000000">
                      <a:alpha val="43000"/>
                    </a:srgbClr>
                  </a:outerShdw>
                </a:effectLst>
              </a:rPr>
              <a:t>LOE </a:t>
            </a:r>
            <a:r>
              <a:rPr lang="en-US" b="1" i="1" dirty="0" smtClean="0">
                <a:solidFill>
                  <a:schemeClr val="accent3"/>
                </a:solidFill>
                <a:effectLst>
                  <a:outerShdw blurRad="50800" dist="38100" dir="2700000">
                    <a:srgbClr val="000000">
                      <a:alpha val="43000"/>
                    </a:srgbClr>
                  </a:outerShdw>
                </a:effectLst>
              </a:rPr>
              <a:t>3</a:t>
            </a:r>
            <a:r>
              <a:rPr lang="en-US" sz="1600" b="1" i="1" dirty="0" smtClean="0">
                <a:solidFill>
                  <a:schemeClr val="accent3"/>
                </a:solidFill>
                <a:effectLst>
                  <a:outerShdw blurRad="50800" dist="38100" dir="2700000">
                    <a:srgbClr val="000000">
                      <a:alpha val="43000"/>
                    </a:srgbClr>
                  </a:outerShdw>
                </a:effectLst>
              </a:rPr>
              <a:t>:</a:t>
            </a:r>
            <a:r>
              <a:rPr lang="en-US" sz="1600" b="1" i="1" dirty="0" smtClean="0">
                <a:solidFill>
                  <a:srgbClr val="FFFFFF"/>
                </a:solidFill>
                <a:effectLst>
                  <a:outerShdw blurRad="50800" dist="38100" dir="2700000">
                    <a:srgbClr val="000000">
                      <a:alpha val="43000"/>
                    </a:srgbClr>
                  </a:outerShdw>
                </a:effectLst>
              </a:rPr>
              <a:t> </a:t>
            </a:r>
            <a:r>
              <a:rPr lang="en-US" b="1" i="1" dirty="0" smtClean="0">
                <a:solidFill>
                  <a:srgbClr val="FFFFFF"/>
                </a:solidFill>
                <a:ea typeface="ＭＳ Ｐゴシック"/>
                <a:cs typeface="Arial" pitchFamily="34" charset="0"/>
              </a:rPr>
              <a:t>Microcosm or Field data</a:t>
            </a:r>
          </a:p>
        </p:txBody>
      </p:sp>
      <p:pic>
        <p:nvPicPr>
          <p:cNvPr id="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7733" y="3961017"/>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7085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Down Arrow 42"/>
          <p:cNvSpPr>
            <a:spLocks noChangeArrowheads="1"/>
          </p:cNvSpPr>
          <p:nvPr/>
        </p:nvSpPr>
        <p:spPr bwMode="auto">
          <a:xfrm>
            <a:off x="6085504" y="5029200"/>
            <a:ext cx="924896" cy="609600"/>
          </a:xfrm>
          <a:prstGeom prst="downArrow">
            <a:avLst>
              <a:gd name="adj1" fmla="val 50000"/>
              <a:gd name="adj2" fmla="val 65625"/>
            </a:avLst>
          </a:prstGeom>
          <a:blipFill>
            <a:blip r:embed="rId3"/>
            <a:tile tx="0" ty="0" sx="100000" sy="100000" flip="none" algn="tl"/>
          </a:blipFill>
          <a:ln w="9525">
            <a:solidFill>
              <a:schemeClr val="tx2"/>
            </a:solidFill>
            <a:miter lim="800000"/>
            <a:headEnd/>
            <a:tailEnd/>
          </a:ln>
          <a:effectLst>
            <a:outerShdw blurRad="63500" dist="23000" dir="5400000" rotWithShape="0">
              <a:srgbClr val="000000">
                <a:alpha val="34999"/>
              </a:srgbClr>
            </a:outerShdw>
          </a:effectLst>
        </p:spPr>
        <p:txBody>
          <a:bodyPr rot="0" vert="horz" wrap="square" lIns="91440" tIns="45720" rIns="91440" bIns="45720" anchor="ctr" anchorCtr="0" upright="1">
            <a:noAutofit/>
          </a:bodyPr>
          <a:lstStyle/>
          <a:p>
            <a:endParaRPr lang="en-US"/>
          </a:p>
        </p:txBody>
      </p:sp>
      <p:sp>
        <p:nvSpPr>
          <p:cNvPr id="44" name="Rectangle 43"/>
          <p:cNvSpPr/>
          <p:nvPr/>
        </p:nvSpPr>
        <p:spPr>
          <a:xfrm>
            <a:off x="4122906" y="4459069"/>
            <a:ext cx="4716293" cy="646331"/>
          </a:xfrm>
          <a:prstGeom prst="rect">
            <a:avLst/>
          </a:prstGeom>
          <a:solidFill>
            <a:srgbClr val="397C88"/>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2" name="Title 1"/>
          <p:cNvSpPr>
            <a:spLocks noGrp="1"/>
          </p:cNvSpPr>
          <p:nvPr>
            <p:ph type="title"/>
          </p:nvPr>
        </p:nvSpPr>
        <p:spPr>
          <a:xfrm>
            <a:off x="609600" y="381000"/>
            <a:ext cx="8686800" cy="582211"/>
          </a:xfrm>
        </p:spPr>
        <p:txBody>
          <a:bodyPr/>
          <a:lstStyle/>
          <a:p>
            <a:r>
              <a:rPr lang="en-US" dirty="0" smtClean="0"/>
              <a:t>FAQ 7:  </a:t>
            </a:r>
            <a:r>
              <a:rPr lang="en-US" i="1" cap="none" dirty="0" smtClean="0">
                <a:solidFill>
                  <a:schemeClr val="accent3"/>
                </a:solidFill>
              </a:rPr>
              <a:t>MNA for the source zone too?</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18</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ounded Rectangle 34"/>
          <p:cNvSpPr/>
          <p:nvPr/>
        </p:nvSpPr>
        <p:spPr>
          <a:xfrm>
            <a:off x="526600" y="1476663"/>
            <a:ext cx="3435800" cy="4192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a:spLocks noChangeArrowheads="1"/>
          </p:cNvSpPr>
          <p:nvPr/>
        </p:nvSpPr>
        <p:spPr bwMode="auto">
          <a:xfrm>
            <a:off x="414841" y="1498375"/>
            <a:ext cx="4614359"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An emerging consensus: YES</a:t>
            </a:r>
            <a:endParaRPr lang="en-US" sz="2000" b="1" i="1" dirty="0">
              <a:solidFill>
                <a:srgbClr val="FFFFFF"/>
              </a:solidFill>
              <a:ea typeface="ＭＳ Ｐゴシック" pitchFamily="34" charset="-128"/>
              <a:cs typeface="Calibri"/>
            </a:endParaRPr>
          </a:p>
        </p:txBody>
      </p:sp>
      <p:sp>
        <p:nvSpPr>
          <p:cNvPr id="37" name="Content Placeholder 2"/>
          <p:cNvSpPr txBox="1">
            <a:spLocks/>
          </p:cNvSpPr>
          <p:nvPr/>
        </p:nvSpPr>
        <p:spPr>
          <a:xfrm>
            <a:off x="304801" y="1648759"/>
            <a:ext cx="3362888" cy="2313641"/>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pPr>
            <a:endParaRPr lang="en-US" sz="2000" dirty="0" smtClean="0"/>
          </a:p>
          <a:p>
            <a:pPr marL="457200" indent="-457200">
              <a:buFont typeface="+mj-lt"/>
              <a:buAutoNum type="arabicPeriod"/>
            </a:pPr>
            <a:r>
              <a:rPr lang="en-US" sz="2000" dirty="0" smtClean="0"/>
              <a:t>Long-term monitoring data showing source attenuation</a:t>
            </a:r>
          </a:p>
          <a:p>
            <a:pPr marL="457200" indent="-457200">
              <a:buFont typeface="+mj-lt"/>
              <a:buAutoNum type="arabicPeriod"/>
            </a:pPr>
            <a:r>
              <a:rPr lang="en-US" sz="2000" dirty="0" smtClean="0"/>
              <a:t>Source attenuation modeling tools (</a:t>
            </a:r>
            <a:r>
              <a:rPr lang="en-US" sz="2000" dirty="0" err="1" smtClean="0"/>
              <a:t>BIOChlor</a:t>
            </a:r>
            <a:r>
              <a:rPr lang="en-US" sz="2000" dirty="0" smtClean="0"/>
              <a:t>, </a:t>
            </a:r>
            <a:r>
              <a:rPr lang="en-US" sz="2000" dirty="0" err="1" smtClean="0"/>
              <a:t>REMChlor</a:t>
            </a:r>
            <a:r>
              <a:rPr lang="en-US" sz="2000" dirty="0" smtClean="0"/>
              <a:t>, NAS)</a:t>
            </a:r>
          </a:p>
        </p:txBody>
      </p:sp>
      <p:pic>
        <p:nvPicPr>
          <p:cNvPr id="40" name="Picture 39"/>
          <p:cNvPicPr/>
          <p:nvPr/>
        </p:nvPicPr>
        <p:blipFill rotWithShape="1">
          <a:blip r:embed="rId4">
            <a:extLst>
              <a:ext uri="{28A0092B-C50C-407E-A947-70E740481C1C}">
                <a14:useLocalDpi xmlns:a14="http://schemas.microsoft.com/office/drawing/2010/main" val="0"/>
              </a:ext>
            </a:extLst>
          </a:blip>
          <a:srcRect t="10863"/>
          <a:stretch/>
        </p:blipFill>
        <p:spPr bwMode="auto">
          <a:xfrm>
            <a:off x="4122906" y="1500982"/>
            <a:ext cx="4724400" cy="3016044"/>
          </a:xfrm>
          <a:prstGeom prst="rect">
            <a:avLst/>
          </a:prstGeom>
          <a:noFill/>
          <a:ln>
            <a:noFill/>
          </a:ln>
          <a:extLst>
            <a:ext uri="{FAA26D3D-D897-4be2-8F04-BA451C77F1D7}">
              <ma14:placeholderFlag xmlns:ma14="http://schemas.microsoft.com/office/mac/drawingml/2011/main" xmlns=""/>
            </a:ext>
          </a:extLst>
        </p:spPr>
      </p:pic>
      <p:sp>
        <p:nvSpPr>
          <p:cNvPr id="11" name="Rectangle 10"/>
          <p:cNvSpPr/>
          <p:nvPr/>
        </p:nvSpPr>
        <p:spPr>
          <a:xfrm>
            <a:off x="4191000" y="5566827"/>
            <a:ext cx="4572000" cy="1138773"/>
          </a:xfrm>
          <a:prstGeom prst="rect">
            <a:avLst/>
          </a:prstGeom>
        </p:spPr>
        <p:txBody>
          <a:bodyPr wrap="square">
            <a:spAutoFit/>
          </a:bodyPr>
          <a:lstStyle/>
          <a:p>
            <a:pPr algn="ctr"/>
            <a:r>
              <a:rPr lang="en-US" sz="1700" dirty="0"/>
              <a:t>2004 survey of 191 plumes </a:t>
            </a:r>
            <a:r>
              <a:rPr lang="en-US" sz="1700" dirty="0" smtClean="0"/>
              <a:t>- MNA </a:t>
            </a:r>
            <a:r>
              <a:rPr lang="en-US" sz="1700" dirty="0"/>
              <a:t>was the sole remedy (no active source remediation) at 21% of sites with CVOC concentrations &gt;</a:t>
            </a:r>
            <a:r>
              <a:rPr lang="en-US" sz="1700" dirty="0" smtClean="0"/>
              <a:t> </a:t>
            </a:r>
            <a:r>
              <a:rPr lang="en-US" sz="1700" dirty="0"/>
              <a:t>10 </a:t>
            </a:r>
            <a:r>
              <a:rPr lang="en-US" sz="1700" dirty="0" smtClean="0"/>
              <a:t>mg/L (McGuire et al., 2004)</a:t>
            </a:r>
            <a:endParaRPr lang="en-US" sz="1700" dirty="0"/>
          </a:p>
        </p:txBody>
      </p:sp>
      <p:sp>
        <p:nvSpPr>
          <p:cNvPr id="42" name="Down Arrow 41"/>
          <p:cNvSpPr>
            <a:spLocks noChangeArrowheads="1"/>
          </p:cNvSpPr>
          <p:nvPr/>
        </p:nvSpPr>
        <p:spPr bwMode="auto">
          <a:xfrm rot="16200000">
            <a:off x="3296099" y="2114101"/>
            <a:ext cx="799203" cy="990600"/>
          </a:xfrm>
          <a:prstGeom prst="downArrow">
            <a:avLst>
              <a:gd name="adj1" fmla="val 50000"/>
              <a:gd name="adj2" fmla="val 50000"/>
            </a:avLst>
          </a:prstGeom>
          <a:blipFill>
            <a:blip r:embed="rId3"/>
            <a:tile tx="0" ty="0" sx="100000" sy="100000" flip="none" algn="tl"/>
          </a:blipFill>
          <a:ln w="9525">
            <a:solidFill>
              <a:schemeClr val="tx2"/>
            </a:solidFill>
            <a:miter lim="800000"/>
            <a:headEnd/>
            <a:tailEnd/>
          </a:ln>
          <a:effectLst>
            <a:outerShdw blurRad="63500" dist="23000" dir="5400000" rotWithShape="0">
              <a:srgbClr val="000000">
                <a:alpha val="34999"/>
              </a:srgbClr>
            </a:outerShdw>
          </a:effectLst>
        </p:spPr>
        <p:txBody>
          <a:bodyPr rot="0" vert="horz" wrap="square" lIns="91440" tIns="45720" rIns="91440" bIns="45720" anchor="ctr" anchorCtr="0" upright="1">
            <a:noAutofit/>
          </a:bodyPr>
          <a:lstStyle/>
          <a:p>
            <a:endParaRPr lang="en-US"/>
          </a:p>
        </p:txBody>
      </p:sp>
      <p:sp>
        <p:nvSpPr>
          <p:cNvPr id="41" name="Text Box 319"/>
          <p:cNvSpPr txBox="1">
            <a:spLocks/>
          </p:cNvSpPr>
          <p:nvPr/>
        </p:nvSpPr>
        <p:spPr>
          <a:xfrm>
            <a:off x="4137025" y="4495800"/>
            <a:ext cx="4702175" cy="44069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700" dirty="0">
                <a:solidFill>
                  <a:schemeClr val="bg1"/>
                </a:solidFill>
                <a:effectLst/>
                <a:latin typeface="+mj-lt"/>
                <a:ea typeface="Times New Roman"/>
                <a:cs typeface="Arial"/>
              </a:rPr>
              <a:t>Long-term temporal records </a:t>
            </a:r>
            <a:r>
              <a:rPr lang="en-US" sz="1700" dirty="0" smtClean="0">
                <a:solidFill>
                  <a:schemeClr val="bg1"/>
                </a:solidFill>
                <a:effectLst/>
                <a:latin typeface="+mj-lt"/>
                <a:ea typeface="Times New Roman"/>
                <a:cs typeface="Arial"/>
              </a:rPr>
              <a:t>from </a:t>
            </a:r>
            <a:r>
              <a:rPr lang="en-US" sz="1700" dirty="0">
                <a:solidFill>
                  <a:schemeClr val="bg1"/>
                </a:solidFill>
                <a:effectLst/>
                <a:latin typeface="+mj-lt"/>
                <a:ea typeface="Times New Roman"/>
                <a:cs typeface="Arial"/>
              </a:rPr>
              <a:t>22 monitoring wells at </a:t>
            </a:r>
            <a:r>
              <a:rPr lang="en-US" sz="1700" dirty="0" smtClean="0">
                <a:solidFill>
                  <a:schemeClr val="bg1"/>
                </a:solidFill>
                <a:effectLst/>
                <a:latin typeface="+mj-lt"/>
                <a:ea typeface="Times New Roman"/>
                <a:cs typeface="Arial"/>
              </a:rPr>
              <a:t>13 Untreated TCE Sites (Newell et al., 2006)</a:t>
            </a:r>
            <a:endParaRPr lang="en-US" sz="1700" dirty="0">
              <a:solidFill>
                <a:schemeClr val="bg1"/>
              </a:solidFill>
              <a:effectLst/>
              <a:latin typeface="+mj-lt"/>
              <a:ea typeface="Times New Roman"/>
              <a:cs typeface="Times New Roman"/>
            </a:endParaRPr>
          </a:p>
        </p:txBody>
      </p:sp>
      <p:pic>
        <p:nvPicPr>
          <p:cNvPr id="25" name="Picture 24"/>
          <p:cNvPicPr/>
          <p:nvPr/>
        </p:nvPicPr>
        <p:blipFill>
          <a:blip r:embed="rId5">
            <a:extLst>
              <a:ext uri="{28A0092B-C50C-407E-A947-70E740481C1C}">
                <a14:useLocalDpi xmlns:a14="http://schemas.microsoft.com/office/drawing/2010/main" val="0"/>
              </a:ext>
            </a:extLst>
          </a:blip>
          <a:srcRect/>
          <a:stretch>
            <a:fillRect/>
          </a:stretch>
        </p:blipFill>
        <p:spPr bwMode="auto">
          <a:xfrm>
            <a:off x="820195" y="4354200"/>
            <a:ext cx="1901825" cy="2004424"/>
          </a:xfrm>
          <a:prstGeom prst="rect">
            <a:avLst/>
          </a:prstGeom>
          <a:noFill/>
          <a:ln>
            <a:solidFill>
              <a:srgbClr val="000000"/>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603535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p:nvPr/>
        </p:nvPicPr>
        <p:blipFill>
          <a:blip r:embed="rId3">
            <a:extLst>
              <a:ext uri="{28A0092B-C50C-407E-A947-70E740481C1C}">
                <a14:useLocalDpi xmlns:a14="http://schemas.microsoft.com/office/drawing/2010/main" val="0"/>
              </a:ext>
            </a:extLst>
          </a:blip>
          <a:srcRect/>
          <a:stretch>
            <a:fillRect/>
          </a:stretch>
        </p:blipFill>
        <p:spPr bwMode="auto">
          <a:xfrm>
            <a:off x="4191001" y="1698430"/>
            <a:ext cx="1922780" cy="2057400"/>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sp>
        <p:nvSpPr>
          <p:cNvPr id="2" name="Title 1"/>
          <p:cNvSpPr>
            <a:spLocks noGrp="1"/>
          </p:cNvSpPr>
          <p:nvPr>
            <p:ph type="title"/>
          </p:nvPr>
        </p:nvSpPr>
        <p:spPr>
          <a:xfrm>
            <a:off x="609600" y="381000"/>
            <a:ext cx="8686800" cy="582211"/>
          </a:xfrm>
        </p:spPr>
        <p:txBody>
          <a:bodyPr/>
          <a:lstStyle/>
          <a:p>
            <a:r>
              <a:rPr lang="en-US" dirty="0" smtClean="0"/>
              <a:t>FAQ 7:  </a:t>
            </a:r>
            <a:r>
              <a:rPr lang="en-US" i="1" cap="none" dirty="0" smtClean="0">
                <a:solidFill>
                  <a:schemeClr val="accent3"/>
                </a:solidFill>
              </a:rPr>
              <a:t>MNA for the source zone too?</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19</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ounded Rectangle 34"/>
          <p:cNvSpPr/>
          <p:nvPr/>
        </p:nvSpPr>
        <p:spPr>
          <a:xfrm>
            <a:off x="526600" y="1476663"/>
            <a:ext cx="3435800" cy="4192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a:spLocks noChangeArrowheads="1"/>
          </p:cNvSpPr>
          <p:nvPr/>
        </p:nvSpPr>
        <p:spPr bwMode="auto">
          <a:xfrm>
            <a:off x="414841" y="1498375"/>
            <a:ext cx="4614359"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An emerging consensus: YES</a:t>
            </a:r>
            <a:endParaRPr lang="en-US" sz="2000" b="1" i="1" dirty="0">
              <a:solidFill>
                <a:srgbClr val="FFFFFF"/>
              </a:solidFill>
              <a:ea typeface="ＭＳ Ｐゴシック" pitchFamily="34" charset="-128"/>
              <a:cs typeface="Calibri"/>
            </a:endParaRPr>
          </a:p>
        </p:txBody>
      </p:sp>
      <p:sp>
        <p:nvSpPr>
          <p:cNvPr id="37" name="Content Placeholder 2"/>
          <p:cNvSpPr txBox="1">
            <a:spLocks/>
          </p:cNvSpPr>
          <p:nvPr/>
        </p:nvSpPr>
        <p:spPr>
          <a:xfrm>
            <a:off x="304801" y="1648759"/>
            <a:ext cx="3200399" cy="2313641"/>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pPr>
            <a:endParaRPr lang="en-US" sz="2000" dirty="0" smtClean="0"/>
          </a:p>
          <a:p>
            <a:pPr marL="457200" indent="-457200">
              <a:buFont typeface="+mj-lt"/>
              <a:buAutoNum type="arabicPeriod" startAt="3"/>
            </a:pPr>
            <a:r>
              <a:rPr lang="en-US" sz="2000" dirty="0" smtClean="0"/>
              <a:t>Source attenuation protocols</a:t>
            </a:r>
          </a:p>
          <a:p>
            <a:pPr marL="457200" indent="-457200">
              <a:buFont typeface="+mj-lt"/>
              <a:buAutoNum type="arabicPeriod" startAt="3"/>
            </a:pPr>
            <a:r>
              <a:rPr lang="en-US" sz="2000" dirty="0" smtClean="0"/>
              <a:t>Field studies demonstrating Source Zone Natural Attenuation (SZNA)</a:t>
            </a:r>
          </a:p>
        </p:txBody>
      </p:sp>
      <p:sp>
        <p:nvSpPr>
          <p:cNvPr id="11" name="Rectangle 10"/>
          <p:cNvSpPr/>
          <p:nvPr/>
        </p:nvSpPr>
        <p:spPr>
          <a:xfrm>
            <a:off x="6248400" y="1733490"/>
            <a:ext cx="1524000" cy="400110"/>
          </a:xfrm>
          <a:prstGeom prst="rect">
            <a:avLst/>
          </a:prstGeom>
        </p:spPr>
        <p:txBody>
          <a:bodyPr wrap="square">
            <a:spAutoFit/>
          </a:bodyPr>
          <a:lstStyle/>
          <a:p>
            <a:pPr algn="ctr"/>
            <a:r>
              <a:rPr lang="en-US" sz="2000" b="1" dirty="0" smtClean="0"/>
              <a:t>ITRC, 2009</a:t>
            </a:r>
            <a:endParaRPr lang="en-US" sz="2000" b="1" dirty="0"/>
          </a:p>
        </p:txBody>
      </p:sp>
      <p:sp>
        <p:nvSpPr>
          <p:cNvPr id="42" name="Down Arrow 41"/>
          <p:cNvSpPr>
            <a:spLocks noChangeArrowheads="1"/>
          </p:cNvSpPr>
          <p:nvPr/>
        </p:nvSpPr>
        <p:spPr bwMode="auto">
          <a:xfrm rot="16200000">
            <a:off x="3257998" y="1771203"/>
            <a:ext cx="799203" cy="1219199"/>
          </a:xfrm>
          <a:prstGeom prst="downArrow">
            <a:avLst>
              <a:gd name="adj1" fmla="val 50000"/>
              <a:gd name="adj2" fmla="val 50000"/>
            </a:avLst>
          </a:prstGeom>
          <a:blipFill>
            <a:blip r:embed="rId4"/>
            <a:tile tx="0" ty="0" sx="100000" sy="100000" flip="none" algn="tl"/>
          </a:blipFill>
          <a:ln w="9525">
            <a:solidFill>
              <a:schemeClr val="tx2"/>
            </a:solidFill>
            <a:miter lim="800000"/>
            <a:headEnd/>
            <a:tailEnd/>
          </a:ln>
          <a:effectLst>
            <a:outerShdw blurRad="63500" dist="23000" dir="5400000" rotWithShape="0">
              <a:srgbClr val="000000">
                <a:alpha val="34999"/>
              </a:srgbClr>
            </a:outerShdw>
          </a:effectLst>
        </p:spPr>
        <p:txBody>
          <a:bodyPr rot="0" vert="horz" wrap="square" lIns="91440" tIns="45720" rIns="91440" bIns="45720" anchor="ctr" anchorCtr="0" upright="1">
            <a:noAutofit/>
          </a:bodyPr>
          <a:lstStyle/>
          <a:p>
            <a:endParaRPr lang="en-US"/>
          </a:p>
        </p:txBody>
      </p:sp>
      <p:sp>
        <p:nvSpPr>
          <p:cNvPr id="41" name="Text Box 319"/>
          <p:cNvSpPr txBox="1">
            <a:spLocks/>
          </p:cNvSpPr>
          <p:nvPr/>
        </p:nvSpPr>
        <p:spPr>
          <a:xfrm>
            <a:off x="6324600" y="2150110"/>
            <a:ext cx="2679192" cy="44069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500" i="1" dirty="0" smtClean="0">
                <a:solidFill>
                  <a:schemeClr val="tx1"/>
                </a:solidFill>
                <a:effectLst/>
                <a:latin typeface="+mj-lt"/>
                <a:ea typeface="Times New Roman"/>
                <a:cs typeface="Arial"/>
              </a:rPr>
              <a:t>“[Natural source zone depletion (NSZD)] is of significance because engineered remedial actions typical do not always completely remediate soils and NSZD may be useful to address the residual hydrocarbon”</a:t>
            </a:r>
            <a:endParaRPr lang="en-US" sz="1500" i="1" dirty="0">
              <a:solidFill>
                <a:schemeClr val="tx1"/>
              </a:solidFill>
              <a:effectLst/>
              <a:latin typeface="+mj-lt"/>
              <a:ea typeface="Times New Roman"/>
              <a:cs typeface="Times New Roman"/>
            </a:endParaRPr>
          </a:p>
        </p:txBody>
      </p:sp>
      <p:graphicFrame>
        <p:nvGraphicFramePr>
          <p:cNvPr id="8" name="Table 7"/>
          <p:cNvGraphicFramePr>
            <a:graphicFrameLocks noGrp="1"/>
          </p:cNvGraphicFramePr>
          <p:nvPr>
            <p:extLst>
              <p:ext uri="{D42A27DB-BD31-4B8C-83A1-F6EECF244321}">
                <p14:modId xmlns:p14="http://schemas.microsoft.com/office/powerpoint/2010/main" val="1891000270"/>
              </p:ext>
            </p:extLst>
          </p:nvPr>
        </p:nvGraphicFramePr>
        <p:xfrm>
          <a:off x="414841" y="4571998"/>
          <a:ext cx="6138359" cy="2057400"/>
        </p:xfrm>
        <a:graphic>
          <a:graphicData uri="http://schemas.openxmlformats.org/drawingml/2006/table">
            <a:tbl>
              <a:tblPr firstRow="1" firstCol="1" bandRow="1">
                <a:tableStyleId>{5C22544A-7EE6-4342-B048-85BDC9FD1C3A}</a:tableStyleId>
              </a:tblPr>
              <a:tblGrid>
                <a:gridCol w="989030"/>
                <a:gridCol w="915768"/>
                <a:gridCol w="976819"/>
                <a:gridCol w="854717"/>
                <a:gridCol w="1282075"/>
                <a:gridCol w="1119950"/>
              </a:tblGrid>
              <a:tr h="791308">
                <a:tc>
                  <a:txBody>
                    <a:bodyPr/>
                    <a:lstStyle/>
                    <a:p>
                      <a:pPr marL="0" marR="0" algn="ctr">
                        <a:spcBef>
                          <a:spcPts val="0"/>
                        </a:spcBef>
                        <a:spcAft>
                          <a:spcPts val="0"/>
                        </a:spcAft>
                      </a:pPr>
                      <a:r>
                        <a:rPr lang="en-US" sz="900" dirty="0">
                          <a:effectLst/>
                        </a:rPr>
                        <a:t>Site</a:t>
                      </a:r>
                      <a:endParaRPr lang="en-US" sz="12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Contaminant</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Hydrogeology</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Loss Rate from Dissolution (kg/year)</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Loss Rate from Dissolved Transport Related Biodegradation (kg/year)</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Loss Rate Estimate Due to Vadose Transport* </a:t>
                      </a:r>
                      <a:br>
                        <a:rPr lang="en-US" sz="900">
                          <a:effectLst/>
                        </a:rPr>
                      </a:br>
                      <a:r>
                        <a:rPr lang="en-US" sz="900">
                          <a:effectLst/>
                        </a:rPr>
                        <a:t>(kg/year)</a:t>
                      </a:r>
                      <a:endParaRPr lang="en-US" sz="1200">
                        <a:effectLst/>
                        <a:latin typeface="Times New Roman"/>
                        <a:ea typeface="Times New Roman"/>
                      </a:endParaRPr>
                    </a:p>
                  </a:txBody>
                  <a:tcPr marL="68580" marR="68580" marT="0" marB="0" anchor="ctr"/>
                </a:tc>
              </a:tr>
              <a:tr h="316523">
                <a:tc>
                  <a:txBody>
                    <a:bodyPr/>
                    <a:lstStyle/>
                    <a:p>
                      <a:pPr marL="57150" marR="0" indent="-57150">
                        <a:spcBef>
                          <a:spcPts val="0"/>
                        </a:spcBef>
                        <a:spcAft>
                          <a:spcPts val="0"/>
                        </a:spcAft>
                      </a:pPr>
                      <a:r>
                        <a:rPr lang="en-US" sz="900">
                          <a:effectLst/>
                        </a:rPr>
                        <a:t>Guadalupe Diluent Tanks</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Hydrocarbon</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Sand dune </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500 - 1600</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600 - 1600</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140,000 (O</a:t>
                      </a:r>
                      <a:r>
                        <a:rPr lang="en-US" sz="900" baseline="-25000">
                          <a:effectLst/>
                        </a:rPr>
                        <a:t>2</a:t>
                      </a:r>
                      <a:r>
                        <a:rPr lang="en-US" sz="900">
                          <a:effectLst/>
                        </a:rPr>
                        <a:t> Flux)</a:t>
                      </a:r>
                      <a:endParaRPr lang="en-US" sz="1200">
                        <a:effectLst/>
                        <a:latin typeface="Times New Roman"/>
                        <a:ea typeface="Times New Roman"/>
                      </a:endParaRPr>
                    </a:p>
                  </a:txBody>
                  <a:tcPr marL="68580" marR="68580" marT="0" marB="0" anchor="ctr"/>
                </a:tc>
              </a:tr>
              <a:tr h="316523">
                <a:tc>
                  <a:txBody>
                    <a:bodyPr/>
                    <a:lstStyle/>
                    <a:p>
                      <a:pPr marL="57150" marR="0" indent="-57150">
                        <a:spcBef>
                          <a:spcPts val="0"/>
                        </a:spcBef>
                        <a:spcAft>
                          <a:spcPts val="0"/>
                        </a:spcAft>
                      </a:pPr>
                      <a:r>
                        <a:rPr lang="en-US" sz="900">
                          <a:effectLst/>
                        </a:rPr>
                        <a:t>Guadalupe Compressor</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Hydrocarbon</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Sand dune </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300 - 500</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0</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16,000 (O</a:t>
                      </a:r>
                      <a:r>
                        <a:rPr lang="en-US" sz="900" baseline="-25000">
                          <a:effectLst/>
                        </a:rPr>
                        <a:t>2</a:t>
                      </a:r>
                      <a:r>
                        <a:rPr lang="en-US" sz="900">
                          <a:effectLst/>
                        </a:rPr>
                        <a:t> Flux)</a:t>
                      </a:r>
                      <a:endParaRPr lang="en-US" sz="1200">
                        <a:effectLst/>
                        <a:latin typeface="Times New Roman"/>
                        <a:ea typeface="Times New Roman"/>
                      </a:endParaRPr>
                    </a:p>
                  </a:txBody>
                  <a:tcPr marL="68580" marR="68580" marT="0" marB="0" anchor="ctr"/>
                </a:tc>
              </a:tr>
              <a:tr h="316523">
                <a:tc>
                  <a:txBody>
                    <a:bodyPr/>
                    <a:lstStyle/>
                    <a:p>
                      <a:pPr marL="114300" marR="0" indent="-114300">
                        <a:spcBef>
                          <a:spcPts val="0"/>
                        </a:spcBef>
                        <a:spcAft>
                          <a:spcPts val="0"/>
                        </a:spcAft>
                      </a:pPr>
                      <a:r>
                        <a:rPr lang="en-US" sz="900">
                          <a:effectLst/>
                        </a:rPr>
                        <a:t>NAS Jacksonville</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dirty="0">
                          <a:effectLst/>
                        </a:rPr>
                        <a:t>Chlorinated Solvent</a:t>
                      </a:r>
                      <a:endParaRPr lang="en-US" sz="12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Silty sand, clay</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12 - 32</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0.27 - 0.79 </a:t>
                      </a:r>
                      <a:br>
                        <a:rPr lang="en-US" sz="900">
                          <a:effectLst/>
                        </a:rPr>
                      </a:br>
                      <a:r>
                        <a:rPr lang="en-US" sz="900">
                          <a:effectLst/>
                        </a:rPr>
                        <a:t>(Vapor Flux)</a:t>
                      </a:r>
                      <a:endParaRPr lang="en-US" sz="1200">
                        <a:effectLst/>
                        <a:latin typeface="Times New Roman"/>
                        <a:ea typeface="Times New Roman"/>
                      </a:endParaRPr>
                    </a:p>
                  </a:txBody>
                  <a:tcPr marL="68580" marR="68580" marT="0" marB="0" anchor="ctr"/>
                </a:tc>
              </a:tr>
              <a:tr h="316523">
                <a:tc>
                  <a:txBody>
                    <a:bodyPr/>
                    <a:lstStyle/>
                    <a:p>
                      <a:pPr marL="114300" marR="0" indent="-114300">
                        <a:spcBef>
                          <a:spcPts val="0"/>
                        </a:spcBef>
                        <a:spcAft>
                          <a:spcPts val="0"/>
                        </a:spcAft>
                      </a:pPr>
                      <a:r>
                        <a:rPr lang="en-US" sz="900">
                          <a:effectLst/>
                        </a:rPr>
                        <a:t>Parris Island</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Chlorinated Solvent</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Silty clay, sand stringers</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1.8 - 5</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a:effectLst/>
                        </a:rPr>
                        <a:t>-</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900" dirty="0">
                          <a:effectLst/>
                        </a:rPr>
                        <a:t>0.22 - 0.68 </a:t>
                      </a:r>
                      <a:br>
                        <a:rPr lang="en-US" sz="900" dirty="0">
                          <a:effectLst/>
                        </a:rPr>
                      </a:br>
                      <a:r>
                        <a:rPr lang="en-US" sz="900" dirty="0">
                          <a:effectLst/>
                        </a:rPr>
                        <a:t>(Vapor Flux) </a:t>
                      </a:r>
                      <a:endParaRPr lang="en-US" sz="1200" dirty="0">
                        <a:effectLst/>
                        <a:latin typeface="Times New Roman"/>
                        <a:ea typeface="Times New Roman"/>
                      </a:endParaRPr>
                    </a:p>
                  </a:txBody>
                  <a:tcPr marL="68580" marR="68580" marT="0" marB="0" anchor="ctr"/>
                </a:tc>
              </a:tr>
            </a:tbl>
          </a:graphicData>
        </a:graphic>
      </p:graphicFrame>
      <p:sp>
        <p:nvSpPr>
          <p:cNvPr id="26" name="Text Box 319"/>
          <p:cNvSpPr txBox="1">
            <a:spLocks/>
          </p:cNvSpPr>
          <p:nvPr/>
        </p:nvSpPr>
        <p:spPr>
          <a:xfrm>
            <a:off x="6705600" y="4740910"/>
            <a:ext cx="2286000" cy="44069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smtClean="0">
                <a:solidFill>
                  <a:schemeClr val="tx1"/>
                </a:solidFill>
                <a:effectLst/>
                <a:latin typeface="+mj-lt"/>
                <a:ea typeface="Times New Roman"/>
                <a:cs typeface="Arial"/>
              </a:rPr>
              <a:t>Selected results from NSZA studies at several sites (</a:t>
            </a:r>
            <a:r>
              <a:rPr lang="en-US" dirty="0" err="1" smtClean="0">
                <a:solidFill>
                  <a:schemeClr val="tx1"/>
                </a:solidFill>
                <a:effectLst/>
                <a:latin typeface="+mj-lt"/>
                <a:ea typeface="Times New Roman"/>
                <a:cs typeface="Arial"/>
              </a:rPr>
              <a:t>Ekre</a:t>
            </a:r>
            <a:r>
              <a:rPr lang="en-US" dirty="0" smtClean="0">
                <a:solidFill>
                  <a:schemeClr val="tx1"/>
                </a:solidFill>
                <a:effectLst/>
                <a:latin typeface="+mj-lt"/>
                <a:ea typeface="Times New Roman"/>
                <a:cs typeface="Arial"/>
              </a:rPr>
              <a:t> et al., ESTCP ER-0705 Short Course, 2011)</a:t>
            </a:r>
            <a:endParaRPr lang="en-US" dirty="0">
              <a:solidFill>
                <a:schemeClr val="tx1"/>
              </a:solidFill>
              <a:effectLst/>
              <a:latin typeface="+mj-lt"/>
              <a:ea typeface="Times New Roman"/>
              <a:cs typeface="Times New Roman"/>
            </a:endParaRPr>
          </a:p>
        </p:txBody>
      </p:sp>
      <p:sp>
        <p:nvSpPr>
          <p:cNvPr id="43" name="Down Arrow 42"/>
          <p:cNvSpPr>
            <a:spLocks noChangeArrowheads="1"/>
          </p:cNvSpPr>
          <p:nvPr/>
        </p:nvSpPr>
        <p:spPr bwMode="auto">
          <a:xfrm>
            <a:off x="1333051" y="4056557"/>
            <a:ext cx="924896" cy="744044"/>
          </a:xfrm>
          <a:prstGeom prst="downArrow">
            <a:avLst>
              <a:gd name="adj1" fmla="val 50000"/>
              <a:gd name="adj2" fmla="val 65625"/>
            </a:avLst>
          </a:prstGeom>
          <a:blipFill>
            <a:blip r:embed="rId4"/>
            <a:tile tx="0" ty="0" sx="100000" sy="100000" flip="none" algn="tl"/>
          </a:blipFill>
          <a:ln w="9525">
            <a:solidFill>
              <a:schemeClr val="tx2"/>
            </a:solidFill>
            <a:miter lim="800000"/>
            <a:headEnd/>
            <a:tailEnd/>
          </a:ln>
          <a:effectLst>
            <a:outerShdw blurRad="63500" dist="23000" dir="5400000" rotWithShape="0">
              <a:srgbClr val="000000">
                <a:alpha val="34999"/>
              </a:srgbClr>
            </a:outerShdw>
          </a:effectLst>
        </p:spPr>
        <p:txBody>
          <a:bodyPr rot="0" vert="horz" wrap="square" lIns="91440" tIns="45720" rIns="91440" bIns="45720" anchor="ctr" anchorCtr="0" upright="1">
            <a:noAutofit/>
          </a:bodyPr>
          <a:lstStyle/>
          <a:p>
            <a:endParaRPr lang="en-US"/>
          </a:p>
        </p:txBody>
      </p:sp>
      <p:sp>
        <p:nvSpPr>
          <p:cNvPr id="27" name="Text Box 319"/>
          <p:cNvSpPr txBox="1">
            <a:spLocks/>
          </p:cNvSpPr>
          <p:nvPr/>
        </p:nvSpPr>
        <p:spPr>
          <a:xfrm>
            <a:off x="2244500" y="4208234"/>
            <a:ext cx="4953000" cy="44069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i="1" dirty="0" smtClean="0">
                <a:solidFill>
                  <a:schemeClr val="tx1"/>
                </a:solidFill>
                <a:effectLst/>
                <a:latin typeface="+mj-lt"/>
                <a:ea typeface="Times New Roman"/>
                <a:cs typeface="Arial"/>
              </a:rPr>
              <a:t>Methodology developed at Arizona St. Univ.</a:t>
            </a:r>
            <a:endParaRPr lang="en-US" sz="1600" i="1" dirty="0">
              <a:solidFill>
                <a:schemeClr val="tx1"/>
              </a:solidFill>
              <a:effectLst/>
              <a:latin typeface="+mj-lt"/>
              <a:ea typeface="Times New Roman"/>
              <a:cs typeface="Times New Roman"/>
            </a:endParaRPr>
          </a:p>
        </p:txBody>
      </p:sp>
    </p:spTree>
    <p:extLst>
      <p:ext uri="{BB962C8B-B14F-4D97-AF65-F5344CB8AC3E}">
        <p14:creationId xmlns:p14="http://schemas.microsoft.com/office/powerpoint/2010/main" val="2473341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TEAM</a:t>
            </a:r>
            <a:endParaRPr lang="en-US" dirty="0"/>
          </a:p>
        </p:txBody>
      </p:sp>
      <p:sp>
        <p:nvSpPr>
          <p:cNvPr id="16" name="Text Placeholder 1"/>
          <p:cNvSpPr>
            <a:spLocks noGrp="1"/>
          </p:cNvSpPr>
          <p:nvPr>
            <p:ph type="body" sz="quarter" idx="11"/>
          </p:nvPr>
        </p:nvSpPr>
        <p:spPr>
          <a:xfrm>
            <a:off x="2868730" y="1524000"/>
            <a:ext cx="7467600" cy="4343400"/>
          </a:xfrm>
        </p:spPr>
        <p:txBody>
          <a:bodyPr>
            <a:normAutofit fontScale="55000" lnSpcReduction="20000"/>
          </a:bodyPr>
          <a:lstStyle/>
          <a:p>
            <a:pPr marL="0" indent="0">
              <a:buNone/>
            </a:pPr>
            <a:r>
              <a:rPr lang="en-US" sz="4400" dirty="0" smtClean="0">
                <a:solidFill>
                  <a:schemeClr val="tx1"/>
                </a:solidFill>
              </a:rPr>
              <a:t>Presenters and Project PIs:</a:t>
            </a:r>
          </a:p>
          <a:p>
            <a:pPr marL="0" indent="0">
              <a:buNone/>
            </a:pPr>
            <a:endParaRPr lang="en-US" sz="1400" dirty="0" smtClean="0">
              <a:solidFill>
                <a:schemeClr val="accent6"/>
              </a:solidFill>
            </a:endParaRPr>
          </a:p>
          <a:p>
            <a:pPr marL="0" indent="0">
              <a:spcBef>
                <a:spcPts val="0"/>
              </a:spcBef>
              <a:spcAft>
                <a:spcPts val="600"/>
              </a:spcAft>
              <a:buNone/>
            </a:pPr>
            <a:r>
              <a:rPr lang="en-US" sz="3600" dirty="0" smtClean="0">
                <a:solidFill>
                  <a:schemeClr val="accent6"/>
                </a:solidFill>
              </a:rPr>
              <a:t>	</a:t>
            </a:r>
            <a:r>
              <a:rPr lang="en-US" sz="4000" dirty="0" smtClean="0">
                <a:solidFill>
                  <a:schemeClr val="accent6"/>
                </a:solidFill>
              </a:rPr>
              <a:t>Charles Newell, GSI Environmental Inc.</a:t>
            </a:r>
          </a:p>
          <a:p>
            <a:pPr marL="0" indent="0">
              <a:buNone/>
            </a:pPr>
            <a:r>
              <a:rPr lang="en-US" sz="4000" b="0" i="1" dirty="0">
                <a:solidFill>
                  <a:schemeClr val="accent6"/>
                </a:solidFill>
              </a:rPr>
              <a:t>	</a:t>
            </a:r>
            <a:r>
              <a:rPr lang="en-US" sz="4000" dirty="0" smtClean="0">
                <a:solidFill>
                  <a:schemeClr val="accent6"/>
                </a:solidFill>
              </a:rPr>
              <a:t>David Adamson, </a:t>
            </a:r>
            <a:r>
              <a:rPr lang="en-US" sz="4000" dirty="0">
                <a:solidFill>
                  <a:schemeClr val="accent6"/>
                </a:solidFill>
              </a:rPr>
              <a:t>GSI Environmental Inc.</a:t>
            </a:r>
          </a:p>
          <a:p>
            <a:pPr marL="0" indent="0">
              <a:buNone/>
            </a:pPr>
            <a:endParaRPr lang="en-US" sz="2200" dirty="0" smtClean="0">
              <a:solidFill>
                <a:schemeClr val="tx1"/>
              </a:solidFill>
            </a:endParaRPr>
          </a:p>
          <a:p>
            <a:pPr marL="0" indent="0">
              <a:buNone/>
            </a:pPr>
            <a:endParaRPr lang="en-US" sz="1900" dirty="0" smtClean="0">
              <a:solidFill>
                <a:schemeClr val="tx1"/>
              </a:solidFill>
            </a:endParaRPr>
          </a:p>
          <a:p>
            <a:pPr marL="0" indent="0">
              <a:buNone/>
            </a:pPr>
            <a:r>
              <a:rPr lang="en-US" sz="4000" dirty="0" smtClean="0">
                <a:solidFill>
                  <a:schemeClr val="tx1"/>
                </a:solidFill>
              </a:rPr>
              <a:t>Othe</a:t>
            </a:r>
            <a:r>
              <a:rPr lang="en-US" sz="4000" dirty="0" smtClean="0"/>
              <a:t>r Key Contributors</a:t>
            </a:r>
            <a:r>
              <a:rPr lang="en-US" sz="4000" dirty="0" smtClean="0">
                <a:solidFill>
                  <a:schemeClr val="tx1"/>
                </a:solidFill>
              </a:rPr>
              <a:t>:</a:t>
            </a:r>
          </a:p>
          <a:p>
            <a:pPr marL="0" indent="0">
              <a:buNone/>
            </a:pPr>
            <a:endParaRPr lang="en-US" sz="1100" dirty="0" smtClean="0">
              <a:solidFill>
                <a:schemeClr val="tx1"/>
              </a:solidFill>
            </a:endParaRPr>
          </a:p>
          <a:p>
            <a:pPr marL="0" indent="0">
              <a:buNone/>
            </a:pPr>
            <a:r>
              <a:rPr lang="en-US" sz="2900" dirty="0"/>
              <a:t>	</a:t>
            </a:r>
            <a:r>
              <a:rPr lang="en-US" sz="3200" dirty="0" smtClean="0">
                <a:solidFill>
                  <a:schemeClr val="accent6"/>
                </a:solidFill>
              </a:rPr>
              <a:t>Peer Review Panel</a:t>
            </a:r>
          </a:p>
          <a:p>
            <a:pPr marL="0" indent="0">
              <a:buNone/>
            </a:pPr>
            <a:endParaRPr lang="en-US" sz="1400" dirty="0">
              <a:solidFill>
                <a:schemeClr val="accent6"/>
              </a:solidFill>
            </a:endParaRPr>
          </a:p>
          <a:p>
            <a:pPr marL="0" indent="0">
              <a:buNone/>
            </a:pPr>
            <a:r>
              <a:rPr lang="en-US" sz="2900" dirty="0" smtClean="0">
                <a:solidFill>
                  <a:schemeClr val="accent6"/>
                </a:solidFill>
              </a:rPr>
              <a:t>	</a:t>
            </a:r>
            <a:r>
              <a:rPr lang="en-US" sz="3200" dirty="0" smtClean="0">
                <a:solidFill>
                  <a:schemeClr val="accent6"/>
                </a:solidFill>
              </a:rPr>
              <a:t>Poonam Kulkarni, </a:t>
            </a:r>
            <a:r>
              <a:rPr lang="en-US" sz="3200" dirty="0">
                <a:solidFill>
                  <a:schemeClr val="accent6"/>
                </a:solidFill>
              </a:rPr>
              <a:t>GSI Environmental Inc.</a:t>
            </a:r>
            <a:endParaRPr lang="en-US" sz="3200" b="0" i="1" dirty="0">
              <a:solidFill>
                <a:schemeClr val="accent6"/>
              </a:solidFill>
            </a:endParaRPr>
          </a:p>
          <a:p>
            <a:pPr marL="0" indent="0">
              <a:buNone/>
            </a:pPr>
            <a:endParaRPr lang="en-US" sz="1400" dirty="0" smtClean="0">
              <a:solidFill>
                <a:schemeClr val="accent6"/>
              </a:solidFill>
            </a:endParaRPr>
          </a:p>
          <a:p>
            <a:pPr marL="0" indent="0">
              <a:buNone/>
            </a:pPr>
            <a:r>
              <a:rPr lang="en-US" sz="2900" dirty="0" smtClean="0">
                <a:solidFill>
                  <a:schemeClr val="accent6"/>
                </a:solidFill>
              </a:rPr>
              <a:t>	</a:t>
            </a:r>
            <a:r>
              <a:rPr lang="en-US" sz="3200" dirty="0" smtClean="0">
                <a:solidFill>
                  <a:schemeClr val="accent6"/>
                </a:solidFill>
              </a:rPr>
              <a:t>Shahla Farhat</a:t>
            </a:r>
            <a:r>
              <a:rPr lang="en-US" sz="3200" dirty="0">
                <a:solidFill>
                  <a:schemeClr val="accent6"/>
                </a:solidFill>
              </a:rPr>
              <a:t>, GSI Environmental Inc.</a:t>
            </a:r>
            <a:endParaRPr lang="en-US" sz="3200" b="0" i="1" dirty="0">
              <a:solidFill>
                <a:schemeClr val="accent6"/>
              </a:solidFill>
            </a:endParaRPr>
          </a:p>
          <a:p>
            <a:pPr marL="0" indent="0">
              <a:buNone/>
            </a:pPr>
            <a:endParaRPr lang="en-US" sz="1400" dirty="0" smtClean="0">
              <a:solidFill>
                <a:schemeClr val="accent6"/>
              </a:solidFill>
            </a:endParaRPr>
          </a:p>
          <a:p>
            <a:pPr marL="0" indent="0">
              <a:buNone/>
            </a:pPr>
            <a:r>
              <a:rPr lang="en-US" sz="2900" dirty="0" smtClean="0">
                <a:solidFill>
                  <a:schemeClr val="accent6"/>
                </a:solidFill>
              </a:rPr>
              <a:t>	</a:t>
            </a:r>
            <a:r>
              <a:rPr lang="en-US" sz="3200" dirty="0" smtClean="0">
                <a:solidFill>
                  <a:schemeClr val="accent6"/>
                </a:solidFill>
              </a:rPr>
              <a:t>Travis McGuire, GSI Environmental Inc.</a:t>
            </a:r>
          </a:p>
          <a:p>
            <a:pPr marL="0" indent="0">
              <a:buNone/>
            </a:pPr>
            <a:endParaRPr lang="en-US" sz="1300" dirty="0">
              <a:solidFill>
                <a:schemeClr val="accent6"/>
              </a:solidFill>
            </a:endParaRPr>
          </a:p>
          <a:p>
            <a:pPr marL="0" indent="0">
              <a:buNone/>
            </a:pPr>
            <a:r>
              <a:rPr lang="en-US" sz="2900" dirty="0" smtClean="0">
                <a:solidFill>
                  <a:schemeClr val="accent6"/>
                </a:solidFill>
              </a:rPr>
              <a:t>	</a:t>
            </a:r>
            <a:r>
              <a:rPr lang="en-US" sz="3200" dirty="0" smtClean="0">
                <a:solidFill>
                  <a:schemeClr val="accent6"/>
                </a:solidFill>
              </a:rPr>
              <a:t>Michal Rysz, GSI Environmental Inc.</a:t>
            </a:r>
          </a:p>
          <a:p>
            <a:pPr marL="0" indent="0">
              <a:buNone/>
            </a:pPr>
            <a:endParaRPr lang="en-US" sz="1300" dirty="0" smtClean="0">
              <a:solidFill>
                <a:schemeClr val="accent6"/>
              </a:solidFill>
            </a:endParaRPr>
          </a:p>
          <a:p>
            <a:pPr marL="0" indent="0">
              <a:buNone/>
            </a:pPr>
            <a:r>
              <a:rPr lang="en-US" sz="2900" dirty="0">
                <a:solidFill>
                  <a:schemeClr val="accent6"/>
                </a:solidFill>
              </a:rPr>
              <a:t>	</a:t>
            </a:r>
            <a:r>
              <a:rPr lang="en-US" sz="3200" dirty="0" smtClean="0">
                <a:solidFill>
                  <a:schemeClr val="accent6"/>
                </a:solidFill>
              </a:rPr>
              <a:t>Mindy Vanderford, GSI Environmental Inc.</a:t>
            </a:r>
          </a:p>
          <a:p>
            <a:pPr marL="0" indent="0">
              <a:buNone/>
            </a:pPr>
            <a:endParaRPr lang="en-US" dirty="0" smtClean="0"/>
          </a:p>
          <a:p>
            <a:pPr marL="0" indent="0">
              <a:buNone/>
            </a:pPr>
            <a:endParaRPr lang="en-US" dirty="0"/>
          </a:p>
        </p:txBody>
      </p:sp>
      <p:sp>
        <p:nvSpPr>
          <p:cNvPr id="3" name="AutoShape 6" descr="data:image/jpeg;base64,/9j/4AAQSkZJRgABAQAAAQABAAD/2wCEAAkGBhIREBUQEhQUFRUUEhYUFBQWFRYUERUVFBQVFRQVFRYXHCYeGBklGRQVHy8gIycpLCwtFR4xNTAqNSYrLCkBCQoKDgwOGg8PGTUkHCQ0LDIsKSksLCosLCksNSksKSwqLCwpLCksKSksLCwsKSwsLSksLCwsKSkpLCksNSksKf/AABEIAKgArAMBIgACEQEDEQH/xAAcAAACAgMBAQAAAAAAAAAAAAAABAUGAgMHAQj/xABHEAABAwICAwsICAUCBwAAAAABAAIDBBEFIRIx0gYHExQzQVFTkZKzImFxcoGCocMjMkJSVGKDkxdDscHh0fAIFRY0RITE/8QAGQEBAQEBAQEAAAAAAAAAAAAAAQAEAgMF/8QAIREBAAICAgMAAwEAAAAAAAAAAAERAkEDEiExUQQTgTL/2gAMAwEAAhEDEQA/AO4oQhSJAPe94EhaGkAABp1sa7nB5ys+Kv61/dj2UUvKS+u3w2Kubu91stCYeCbG7hOE0tMONtDg7W0XD75SFj4q/rX92PZRxV/Wv7seyucx76FUf5cHZJtrcN8mp6uHsftos9XQOKv61/dj2UcVf1r+7Hsrnx3yqrq4ex+2vG75dV1cPY/bTap0Lir+tf3Y9lHFX9a/ux7K5/8AxJqerh7H7a8O+XVdXD2P21KnQeKv61/dj2UcVf1r+7Hsqgt3yKnq4ex+2vf4j1P3Iex+2pUvvFX9a/ux7KOKv61/dj2Vz92+TUj+XD2P21rdvnVQ/lw9j9tVinROKv61/dj2UcVf1r+7Hsrng3zarq4ex+2g75tV1cPY/bVap0Pir+tf3Y9lHFX9a/ux7K5tJvqVQ/lwdkm2tB32qvq4OyTbUadQ4q/rX92PZWVBIXMBcbm7hfVfRe5o1ehMJXDeT9+TxHK0DSEIQQhCFIrS8pL67fDYqJvuNuab9b5KvdLykvrt8Nipe+m2/F/1flJkQ57EU3GVqEazYinVt2hdeOYALlbGFVLdXjhceBiOX2iOf/CJmjHk3iO6eOM6LPLPwCQbiUsnlOeWjoAsFr3N7mTNeR2Tb5Kel3NEHyQfSedeGXJ5pow4pq0KMRe3MSO/36U5Q7pSDaXMfeAzHpCyqcEe0XyNlCSQO1WAVjkMsK9rxE9r26TSCCsHRKl4dir6eQHm1ObzEebzq+xODgHDMEXHoK0YzbPlFNLYgsZQt7ylZXJBCo1rVZbZgsGsUn0WErhvJ+/J4jk0ErhvJ+/J4jlaGzSEIQQhCFIrS8pL67fDYqfvnNvxf9X5SuFLykvrt8NiqG+Yc6f9X5SRCiiNZcGswVkAmk01VxE8jWGG3YqDSURlk0fvOAv5uddCqXgRvP5Hf0Kq+5uL6YHmC8eWae3HFrpRUgawNaMhlb0KXjp8s/8ACXo2Zeg3TkZyWCH1dITFsC0gSw2Kqddg725m/pXSHuCicQiHQvS6cTjEuW4pQuDS7ozVn3IVZfTWOtji32awtmJ0g0SOkH+ijtwwN5W81gewkLTxTbBzY0scpWh+aYkYvGRrQzlDTXXjobJ7RstEqE7sErhvJ+/J4jk0ErhvJ+/J4jlaGzSEIQQhCFIrS8pL67fDYqbvoa6f9X5SuVLykvrt8Nip++a2/F/1flJ2IUmIJkNutcMRTDGrokcRhJie0A5ttkksFohpXGVrX/srEIuf/BUbJTuDy+MWfb6rjZjhfMHo6brFzZT2mJbuHCOsZR/U7RpywsqhNib8rNfpnMMa0Et5sycrf6pCLEa1z7lsjRewDrD4DmXjGM+2nvHpeXOzSVcAQosYmTTOm8rSY46R0SWAt1jSHN51ByY5Vl2k2Nxb0NF9fQmMZk5ZxEHsUyyUXuQAZNIDkX5N85DivZsSfIbOu12V2ubY9qk9yVFe8jm2LbjpNy459i9+K4mmPmrKLS0sOSVKk6hmSjZBmtcsTBxWiRq3l2SXlcgu7hK4byfvyeI5NBK4byfvyeI5Ghs0hCEEIQhSK0vKS+u3w2Kq74ozg/V+UrVS8pL67fDYqpvjfyP1flJEKqy1lmxi0xhSEEWS6LJsVxZRzxaQD8o/qVORxKLxKPRmBA1s+Nys35GFx2a/xs6nqabSaY0gBl7D2rzizALluf5nZJF2McEw3NktBNK8GQ69bWHUB57c6yw+hMQzqaQMpXxN1G97c+l9ZasKpmmMDPmzbY9o5ljUY0Q1zDGbnoFx2qMpKx7SHZNPRzHzFdRE04mcbS+J0gay+iSL3u618kzuYpfoS77z3fDJR9di2nH6Qp3cr5VM3zOcPjf+69uD/TN+V4jwKmFR80CsFRAo2WJa2BCzR2SsjVJVLEjOckJ3MJXDeT9+TxHJoJXDeT9+TxHI0NmkIQghCEKRWl5SX12+GxVTfF1wfq/KVrpeUl9dvhsVS3yXWNP+r8pOxCtwtUhAFG0zlKUhuuicYMlH48xrWskcQLPDM+fT5h58r9qeq8Sgp2ac8rI282kbE+gaz7AuYbpN3jamthLb8WglBAIsZLmz5HDm8kkAc3tXOcdop1hl1yiVwdQBxzzH1m+xJT0E0cum2V5jLbcGA27XdN7ZhPykwng3a25sPM+M6nD2J4WcA5pyIXzfMTT62NZQiqqazcpJcxmOCF9fT0WUDRUEkkpc950Psts29+ckgfBWSdhzFgknvETXSHWRZoXfpTjEeZKV1O3S0GDJn1j0u6B7Ve8Ew3gIGRn61ru9Z2ZHs1excpxHda+kkj0GNc7lPpASw5kZWIvnz+ZTeH79rDYVFO5v5onaQ7rrH4rVw4VFy+fz59pqHQpmKPnZdI0G+Lh02qcMJ+zKDGe0+T8VKF7Ht0o3NeOlpDh8FoZkHWxWUHWc6n8Qcq5Xc/tVSt3kJXDeT9+TxHJoJXDeT9+TxHLjS2aQhCCEIQpFaXlJfXb4bFT98zXT/q/KVwpeUl9dvhsXNd/LF3wClDLXdw+Zzto8BqHvJ2Ea+ujhbpyvDG9J/sNZ9irWK75jhdlK23Nwrxd3us1D239CpdVWvlOk9znHpJv2dC0Lot9VWSTSGSV7nuOtziSf8LTZetWQCE69uFrWYnRClkdo1NK0Bj+cx6mk9I+yR5gVqnknpHGKRpFubmI6WnnC55uYx19FVR1LPsHym/fYcntPpHxAX0iaGnroGPIDmPaHscPrAOFwQeb0Lyz44y8vbj5Zwclk3SWyDHX84sP6pWNslTI1mq/daBrPsCk91lJRUs5h4YPcM3ARveWflcWeTpeZObmMToXMcyJ7uHOVpW8G5wHNGLkEea91xhhF008nJlONqDvjwNZJCxupsZaL67AjX5+f2qnkLpm+VgxMTZ/uOsfQ61viFzUtWmYqWBiAt1NUPjOlG9zD0tcWn4LABZNCEn6Td1Vsye8SjokF3d4WKe/64Y4eXE4H8pBHxsqnZeEf0Kk+yAlsN5P35PEcmQlsN5P35PEcjQ2aQhCCEIQpFaXlJfXb4bFyb/iE/wDC/wDZ/wDmXWaXlJfXb4bFQd+HcfV1/FuLRh/B8Np3exltPgdH65F/qO1dCdiHAl6Arod57Ffw7f3odteDeexX8O396HbSVLatgVyO8/iv4dv70O2vf4QYr1Df3odtSU1dL3Ebp6qTDpqCnfoSxAyRu+26Eny42H7LgSc/Pl0qG/hDivUN/eh21Lbl97rFqSqjm4BuiDov+mh+o7J3287a/YrwYmptVa2klieBKxzC7ygSMnA53DucnWjB8H4aqDDewbpnmN7gNz9JC7huk3JOqMPfBwYdIGu4PNo8oZsIN8jfJcxpN7PF2SF7YtEh12OE8RNug+XmPMV49euVt37e+FTNStW7HD2soHxm7voNbjd2kCLG/PnbWuGyBfRdbgFZVUjGyxNZLoFr2h7C24IzBBtY2+K5XPvOYrc2gaRc2+mh1Xy+2veZYZUey9uroN5zFvw7f3odtDt5zFrf9u396HbQFLK8P9ldf4OYt+Hb+9DtrF283i34dv78O2pPpUJbDeT9+TxHJkJbDeT9+TxHI0NmkIQghCEKRWl5SX12+GxFfiUcIbpk3cdFrWtL3uNr2a1oJOWfmRS8pL67fDYo/FY3sqYaoMdIxkUsT2sGk9vCOhc14brcPoi02z8oeddRFy5mag3SY3DKQ1j7ucHnRIIcOCLGyBwIu0gyMyP3gnrqqVGEuq52Sz0zeD4GrDWuAJ8vioiMrdWmQyS3QANRUPHhdRp073wycJHxHSeIw95YxkYmLpXOJaQ4yAsZa9iTcEld9InbnvMaX59YwSNiJ8t4cWjPMM0dLs0m9q26Q1qhHczO2mjbFHoSGCq4QiwcXySQ2DjfNzo2OaCTlkLgBeHAzwT7RyiMzxuDBTRCMFsb2ueaT7TCS0HUbtDhqubpH0d5+LriWKRU8fCzPDGaTWlx1AvcGtv0ZkZrY2sYZDED5bWNeW55Nc5zWntY7sVefhkklDTxPhAIlg04hcsbG2QaQs4nLQ1tubas7KJqtz9U100YBdGyOljY/KR0tPHUTSPiLXHynNY9rSD9YN572VGETszlPxfLoJXP37lpXxtaxr2smklhkBa2Ex08ojeXtiafIHCQ2Ddf0zjldZSYPUOZFLURkmThnzxCJtRozO4FkR0CQCNCN4DubT5rm1+uPq7z8XT/AJrFwnBaQ0+E4PRsfr8Fw2j+35SbVNwbBJ45oi9ryG1DHOc4tc7RGGCHScQbE8J5JI5+1XJcZREenWMzPsIQhcughCFIJXDeT9+TxHJpK4byfvyeI5Ohs0hCEEIQhSK0vKS+u3w2JpK0vKS+u3w2JpMiAhCEEIQhSCEIUghCFIIQhSCEIUghCFIJXDeT9+TxHJpK4byfvyeI5Ohs0hCEEIQhSJAvY95EZcHEEEFo1Ma3nI6Fnxp/Uv70e0hCbFDjT+pf3o9pHGn9S/vR7SEKtDjT+pf3o9pHGn9S/vR7SEKtDjT+pf3o9pHGn9S/vR7SEKtDjT+pf3o9pHGn9S/vR7SEKtDjT+pf3o9pHGn9S/vR7SEKtDjT+pf3o9pHGn9S/vR7SEKtDjT+pf3o9pHGn9S/vR7SEKtDjT+pf3o9pZUEZawBwsbuNtdtJ7nDV6UIVaMIQhB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AutoShape 8" descr="data:image/jpeg;base64,/9j/4AAQSkZJRgABAQAAAQABAAD/2wCEAAkGBhIREBUQEhQUFRUUEhYUFBQWFRYUERUVFBQVFRQVFRYXHCYeGBklGRQVHy8gIycpLCwtFR4xNTAqNSYrLCkBCQoKDgwOGg8PGTUkHCQ0LDIsKSksLCosLCksNSksKSwqLCwpLCksKSksLCwsKSwsLSksLCwsKSkpLCksNSksKf/AABEIAKgArAMBIgACEQEDEQH/xAAcAAACAgMBAQAAAAAAAAAAAAAABAUGAgMHAQj/xABHEAABAwICAwsICAUCBwAAAAABAAIDBBEFIRIx0gYHExQzQVFTkZKzImFxcoGCocMjMkJSVGKDkxdDscHh0fAIFRY0RITE/8QAGQEBAQEBAQEAAAAAAAAAAAAAAQAEAgMF/8QAIREBAAICAgMAAwEAAAAAAAAAAAERAkEDEiExUQQTgTL/2gAMAwEAAhEDEQA/AO4oQhSJAPe94EhaGkAABp1sa7nB5ys+Kv61/dj2UUvKS+u3w2Kubu91stCYeCbG7hOE0tMONtDg7W0XD75SFj4q/rX92PZRxV/Wv7seyucx76FUf5cHZJtrcN8mp6uHsftos9XQOKv61/dj2UcVf1r+7Hsrnx3yqrq4ex+2vG75dV1cPY/bTap0Lir+tf3Y9lHFX9a/ux7K5/8AxJqerh7H7a8O+XVdXD2P21KnQeKv61/dj2UcVf1r+7Hsqgt3yKnq4ex+2vf4j1P3Iex+2pUvvFX9a/ux7KOKv61/dj2Vz92+TUj+XD2P21rdvnVQ/lw9j9tVinROKv61/dj2UcVf1r+7Hsrng3zarq4ex+2g75tV1cPY/bVap0Pir+tf3Y9lHFX9a/ux7K5tJvqVQ/lwdkm2tB32qvq4OyTbUadQ4q/rX92PZWVBIXMBcbm7hfVfRe5o1ehMJXDeT9+TxHK0DSEIQQhCFIrS8pL67fDYqJvuNuab9b5KvdLykvrt8Nipe+m2/F/1flJkQ57EU3GVqEazYinVt2hdeOYALlbGFVLdXjhceBiOX2iOf/CJmjHk3iO6eOM6LPLPwCQbiUsnlOeWjoAsFr3N7mTNeR2Tb5Kel3NEHyQfSedeGXJ5pow4pq0KMRe3MSO/36U5Q7pSDaXMfeAzHpCyqcEe0XyNlCSQO1WAVjkMsK9rxE9r26TSCCsHRKl4dir6eQHm1ObzEebzq+xODgHDMEXHoK0YzbPlFNLYgsZQt7ylZXJBCo1rVZbZgsGsUn0WErhvJ+/J4jk0ErhvJ+/J4jlaGzSEIQQhCFIrS8pL67fDYqfvnNvxf9X5SuFLykvrt8NiqG+Yc6f9X5SRCiiNZcGswVkAmk01VxE8jWGG3YqDSURlk0fvOAv5uddCqXgRvP5Hf0Kq+5uL6YHmC8eWae3HFrpRUgawNaMhlb0KXjp8s/8ACXo2Zeg3TkZyWCH1dITFsC0gSw2Kqddg725m/pXSHuCicQiHQvS6cTjEuW4pQuDS7ozVn3IVZfTWOtji32awtmJ0g0SOkH+ijtwwN5W81gewkLTxTbBzY0scpWh+aYkYvGRrQzlDTXXjobJ7RstEqE7sErhvJ+/J4jk0ErhvJ+/J4jlaGzSEIQQhCFIrS8pL67fDYqbvoa6f9X5SuVLykvrt8Nip++a2/F/1flJ2IUmIJkNutcMRTDGrokcRhJie0A5ttkksFohpXGVrX/srEIuf/BUbJTuDy+MWfb6rjZjhfMHo6brFzZT2mJbuHCOsZR/U7RpywsqhNib8rNfpnMMa0Et5sycrf6pCLEa1z7lsjRewDrD4DmXjGM+2nvHpeXOzSVcAQosYmTTOm8rSY46R0SWAt1jSHN51ByY5Vl2k2Nxb0NF9fQmMZk5ZxEHsUyyUXuQAZNIDkX5N85DivZsSfIbOu12V2ubY9qk9yVFe8jm2LbjpNy459i9+K4mmPmrKLS0sOSVKk6hmSjZBmtcsTBxWiRq3l2SXlcgu7hK4byfvyeI5NBK4byfvyeI5Ghs0hCEEIQhSK0vKS+u3w2Kq74ozg/V+UrVS8pL67fDYqpvjfyP1flJEKqy1lmxi0xhSEEWS6LJsVxZRzxaQD8o/qVORxKLxKPRmBA1s+Nys35GFx2a/xs6nqabSaY0gBl7D2rzizALluf5nZJF2McEw3NktBNK8GQ69bWHUB57c6yw+hMQzqaQMpXxN1G97c+l9ZasKpmmMDPmzbY9o5ljUY0Q1zDGbnoFx2qMpKx7SHZNPRzHzFdRE04mcbS+J0gay+iSL3u618kzuYpfoS77z3fDJR9di2nH6Qp3cr5VM3zOcPjf+69uD/TN+V4jwKmFR80CsFRAo2WJa2BCzR2SsjVJVLEjOckJ3MJXDeT9+TxHJoJXDeT9+TxHI0NmkIQghCEKRWl5SX12+GxVTfF1wfq/KVrpeUl9dvhsVS3yXWNP+r8pOxCtwtUhAFG0zlKUhuuicYMlH48xrWskcQLPDM+fT5h58r9qeq8Sgp2ac8rI282kbE+gaz7AuYbpN3jamthLb8WglBAIsZLmz5HDm8kkAc3tXOcdop1hl1yiVwdQBxzzH1m+xJT0E0cum2V5jLbcGA27XdN7ZhPykwng3a25sPM+M6nD2J4WcA5pyIXzfMTT62NZQiqqazcpJcxmOCF9fT0WUDRUEkkpc950Psts29+ckgfBWSdhzFgknvETXSHWRZoXfpTjEeZKV1O3S0GDJn1j0u6B7Ve8Ew3gIGRn61ru9Z2ZHs1excpxHda+kkj0GNc7lPpASw5kZWIvnz+ZTeH79rDYVFO5v5onaQ7rrH4rVw4VFy+fz59pqHQpmKPnZdI0G+Lh02qcMJ+zKDGe0+T8VKF7Ht0o3NeOlpDh8FoZkHWxWUHWc6n8Qcq5Xc/tVSt3kJXDeT9+TxHJoJXDeT9+TxHLjS2aQhCCEIQpFaXlJfXb4bFT98zXT/q/KVwpeUl9dvhsXNd/LF3wClDLXdw+Zzto8BqHvJ2Ea+ujhbpyvDG9J/sNZ9irWK75jhdlK23Nwrxd3us1D239CpdVWvlOk9znHpJv2dC0Lot9VWSTSGSV7nuOtziSf8LTZetWQCE69uFrWYnRClkdo1NK0Bj+cx6mk9I+yR5gVqnknpHGKRpFubmI6WnnC55uYx19FVR1LPsHym/fYcntPpHxAX0iaGnroGPIDmPaHscPrAOFwQeb0Lyz44y8vbj5Zwclk3SWyDHX84sP6pWNslTI1mq/daBrPsCk91lJRUs5h4YPcM3ARveWflcWeTpeZObmMToXMcyJ7uHOVpW8G5wHNGLkEea91xhhF008nJlONqDvjwNZJCxupsZaL67AjX5+f2qnkLpm+VgxMTZ/uOsfQ61viFzUtWmYqWBiAt1NUPjOlG9zD0tcWn4LABZNCEn6Td1Vsye8SjokF3d4WKe/64Y4eXE4H8pBHxsqnZeEf0Kk+yAlsN5P35PEcmQlsN5P35PEcjQ2aQhCCEIQpFaXlJfXb4bFyb/iE/wDC/wDZ/wDmXWaXlJfXb4bFQd+HcfV1/FuLRh/B8Np3exltPgdH65F/qO1dCdiHAl6Arod57Ffw7f3odteDeexX8O396HbSVLatgVyO8/iv4dv70O2vf4QYr1Df3odtSU1dL3Ebp6qTDpqCnfoSxAyRu+26Eny42H7LgSc/Pl0qG/hDivUN/eh21Lbl97rFqSqjm4BuiDov+mh+o7J3287a/YrwYmptVa2klieBKxzC7ygSMnA53DucnWjB8H4aqDDewbpnmN7gNz9JC7huk3JOqMPfBwYdIGu4PNo8oZsIN8jfJcxpN7PF2SF7YtEh12OE8RNug+XmPMV49euVt37e+FTNStW7HD2soHxm7voNbjd2kCLG/PnbWuGyBfRdbgFZVUjGyxNZLoFr2h7C24IzBBtY2+K5XPvOYrc2gaRc2+mh1Xy+2veZYZUey9uroN5zFvw7f3odtDt5zFrf9u396HbQFLK8P9ldf4OYt+Hb+9DtrF283i34dv78O2pPpUJbDeT9+TxHJkJbDeT9+TxHI0NmkIQghCEKRWl5SX12+GxFfiUcIbpk3cdFrWtL3uNr2a1oJOWfmRS8pL67fDYo/FY3sqYaoMdIxkUsT2sGk9vCOhc14brcPoi02z8oeddRFy5mag3SY3DKQ1j7ucHnRIIcOCLGyBwIu0gyMyP3gnrqqVGEuq52Sz0zeD4GrDWuAJ8vioiMrdWmQyS3QANRUPHhdRp073wycJHxHSeIw95YxkYmLpXOJaQ4yAsZa9iTcEld9InbnvMaX59YwSNiJ8t4cWjPMM0dLs0m9q26Q1qhHczO2mjbFHoSGCq4QiwcXySQ2DjfNzo2OaCTlkLgBeHAzwT7RyiMzxuDBTRCMFsb2ueaT7TCS0HUbtDhqubpH0d5+LriWKRU8fCzPDGaTWlx1AvcGtv0ZkZrY2sYZDED5bWNeW55Nc5zWntY7sVefhkklDTxPhAIlg04hcsbG2QaQs4nLQ1tubas7KJqtz9U100YBdGyOljY/KR0tPHUTSPiLXHynNY9rSD9YN572VGETszlPxfLoJXP37lpXxtaxr2smklhkBa2Ex08ojeXtiafIHCQ2Ddf0zjldZSYPUOZFLURkmThnzxCJtRozO4FkR0CQCNCN4DubT5rm1+uPq7z8XT/AJrFwnBaQ0+E4PRsfr8Fw2j+35SbVNwbBJ45oi9ryG1DHOc4tc7RGGCHScQbE8J5JI5+1XJcZREenWMzPsIQhcughCFIJXDeT9+TxHJpK4byfvyeI5Ohs0hCEEIQhSK0vKS+u3w2JpK0vKS+u3w2JpMiAhCEEIQhSCEIUghCFIIQhSCEIUghCFIJXDeT9+TxHJpK4byfvyeI5Ohs0hCEEIQhSJAvY95EZcHEEEFo1Ma3nI6Fnxp/Uv70e0hCbFDjT+pf3o9pHGn9S/vR7SEKtDjT+pf3o9pHGn9S/vR7SEKtDjT+pf3o9pHGn9S/vR7SEKtDjT+pf3o9pHGn9S/vR7SEKtDjT+pf3o9pHGn9S/vR7SEKtDjT+pf3o9pHGn9S/vR7SEKtDjT+pf3o9pHGn9S/vR7SEKtDjT+pf3o9pZUEZawBwsbuNtdtJ7nDV6UIVaMIQhB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AutoShape 12" descr="data:image/jpeg;base64,/9j/4AAQSkZJRgABAQAAAQABAAD/2wCEAAkGBhQSEBQUDxIUFRQSGBQYFxYVFBQVEBQQFhUVFRYUFRUXHTIeGCUjGRcVHy8sIyc1LzgsFR4xNTAxNSYrLSkBCQoKDgwOGg8PFywfHBwsKSkpLiwpKSwpLCssKSwsLCwpLCwsLCwpNSwsMTQpLCksKSwsLCksMCksLCwsNiwsLP/AABEIAFwARAMBIgACEQEDEQH/xAAbAAACAgMBAAAAAAAAAAAAAAAEBQMGAAIHAf/EADMQAAEDAgMGBgAEBwAAAAAAAAEAAhEDIQQFMRIiQVFhgQYTMnGRoVKxwfAUFUJiotHh/8QAGQEAAgMBAAAAAAAAAAAAAAAAAQIAAwQF/8QAHREAAwEAAgMBAAAAAAAAAAAAAAERAgMxEiFBIv/aAAwDAQACEQMRAD8A5UxqKotULGollrpiokYxFUcHI5DrZCYYyb291Yslyt1WwFuJMk3+gke4W542xG+iAYkfK8fhiP8AkFWTOfBdQND6e8Rra47JN5hZu1QZ42j9EFyUbXE0LXNUL2I6tTF40njrCFeFZ2UtQEc1YpSFigCSk1SufETzWlFqlc2/UAke6muhs9hGHw224Q0yfiF0rw/gtgDnF1TMicG0wYIdAJ2hrPEc1YsBnTw8bJDmm12lt4mAVmfs3YiRcn0ZbA1XN85wkVqjaoJib8RIkFX6nnTNgP1BsIvNlDjsrZi2ecGFpgtJ3TIFt4JRn1GcrxjeWgMBL6jU0rS177g7D3Mjjab/AEl9VacP0YuRRgbgvV64LExWT0mIqhg9t7RMa/QlaUGqevSc003t/pdeNYNj9SjpeiYf6VLFlVEWbqIAv0TLH4ZoZs3vwLgYjjAKXYFtxGshSZjs+dsu22zEOa12nKQFj+nUUhav5UP4em06NBka+qDMcbgfJU2CwXlsgGGgaCQ0+4QtDFBrA19WbFouLjnGsos4o+US50hoN+YAQZIjmecYfZq1ODi95I9zM/aVVGpxmtTbqvfB3nEidY4fSW1WLasxHL1qugBWKRzViJBjhKKtnh7KNt0vbuwddDIjvqU0yTwfTpt2qh8x3+A9hx7qyswoAEDgj5AWfpztuHNNxafUwweZi099e6d5dDiDNx8pxnPhzzhtU4bVAt+F4/C79CqzTa9j4ILHtsWuFwVk1mM6HHulvYwBskd+MJJ4gxR8rZbo6xPQXhFUi5zbmUTluWtxG2xxJZHqGrajSWyPsIcc81ScteHDnNemgazVeM88EVqcmmPNb/b646t/0qXimQSCII1BsVuZzI0LnNusWzzdYlCdypMGnNMPIsEuousnFAyAkLwItg/v4QWYZe2q47Q3ho7jA0HWyfOpDiLFa1MAI6jjx780GqoHLjpTMQxxe2jR9T7TwA5n2F1ZshykUqYDdBIHN17vd1OvdR5PksYirWdEAbLPd3qPbTv0TymyGgchCTGIW8u/L0ugeozSVW/FPheliWGQG1Is8DeB68wrPUCXYp6sKDg+aZXUoVCyq0gi9rgjgQeIXq67iKbS64HwFiNF8TfDVE6wlTdCrNF5BCe4N1ggONZspmOkIaibKWiVCBGEYBTHWfzK1cVmFO4O/wCZUTyoAjrPSjGVUbiXpPi3qBBKtS6xC1HXWKAP/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AutoShape 14" descr="data:image/jpeg;base64,/9j/4AAQSkZJRgABAQAAAQABAAD/2wCEAAkGBhQSEBQUDxIUFRQSGBQYFxYVFBQVEBQQFhUVFRYUFRUXHTIeGCUjGRcVHy8sIyc1LzgsFR4xNTAxNSYrLSkBCQoKDgwOGg8PFywfHBwsKSkpLiwpKSwpLCssKSwsLCwpLCwsLCwpNSwsMTQpLCksKSwsLCksMCksLCwsNiwsLP/AABEIAFwARAMBIgACEQEDEQH/xAAbAAACAgMBAAAAAAAAAAAAAAAEBQMGAAIHAf/EADMQAAEDAgMGBgAEBwAAAAAAAAEAAhEDIQQFMRIiQVFhgQYTMnGRoVKxwfAUFUJiotHh/8QAGQEAAgMBAAAAAAAAAAAAAAAAAQIAAwQF/8QAHREAAwEAAgMBAAAAAAAAAAAAAAERAgMxEiFBIv/aAAwDAQACEQMRAD8A5UxqKotULGollrpiokYxFUcHI5DrZCYYyb291Yslyt1WwFuJMk3+gke4W542xG+iAYkfK8fhiP8AkFWTOfBdQND6e8Rra47JN5hZu1QZ42j9EFyUbXE0LXNUL2I6tTF40njrCFeFZ2UtQEc1YpSFigCSk1SufETzWlFqlc2/UAke6muhs9hGHw224Q0yfiF0rw/gtgDnF1TMicG0wYIdAJ2hrPEc1YsBnTw8bJDmm12lt4mAVmfs3YiRcn0ZbA1XN85wkVqjaoJib8RIkFX6nnTNgP1BsIvNlDjsrZi2ecGFpgtJ3TIFt4JRn1GcrxjeWgMBL6jU0rS177g7D3Mjjab/AEl9VacP0YuRRgbgvV64LExWT0mIqhg9t7RMa/QlaUGqevSc003t/pdeNYNj9SjpeiYf6VLFlVEWbqIAv0TLH4ZoZs3vwLgYjjAKXYFtxGshSZjs+dsu22zEOa12nKQFj+nUUhav5UP4em06NBka+qDMcbgfJU2CwXlsgGGgaCQ0+4QtDFBrA19WbFouLjnGsos4o+US50hoN+YAQZIjmecYfZq1ODi95I9zM/aVVGpxmtTbqvfB3nEidY4fSW1WLasxHL1qugBWKRzViJBjhKKtnh7KNt0vbuwddDIjvqU0yTwfTpt2qh8x3+A9hx7qyswoAEDgj5AWfpztuHNNxafUwweZi099e6d5dDiDNx8pxnPhzzhtU4bVAt+F4/C79CqzTa9j4ILHtsWuFwVk1mM6HHulvYwBskd+MJJ4gxR8rZbo6xPQXhFUi5zbmUTluWtxG2xxJZHqGrajSWyPsIcc81ScteHDnNemgazVeM88EVqcmmPNb/b646t/0qXimQSCII1BsVuZzI0LnNusWzzdYlCdypMGnNMPIsEuousnFAyAkLwItg/v4QWYZe2q47Q3ho7jA0HWyfOpDiLFa1MAI6jjx780GqoHLjpTMQxxe2jR9T7TwA5n2F1ZshykUqYDdBIHN17vd1OvdR5PksYirWdEAbLPd3qPbTv0TymyGgchCTGIW8u/L0ugeozSVW/FPheliWGQG1Is8DeB68wrPUCXYp6sKDg+aZXUoVCyq0gi9rgjgQeIXq67iKbS64HwFiNF8TfDVE6wlTdCrNF5BCe4N1ggONZspmOkIaibKWiVCBGEYBTHWfzK1cVmFO4O/wCZUTyoAjrPSjGVUbiXpPi3qBBKtS6xC1HXWKAP/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AutoShape 16" descr="data:image/jpeg;base64,/9j/4AAQSkZJRgABAQAAAQABAAD/2wCEAAkGBhQSEBQUDxIUFRQSGBQYFxYVFBQVEBQQFhUVFRYUFRUXHTIeGCUjGRcVHy8sIyc1LzgsFR4xNTAxNSYrLSkBCQoKDgwOGg8PFywfHBwsKSkpLiwpKSwpLCssKSwsLCwpLCwsLCwpNSwsMTQpLCksKSwsLCksMCksLCwsNiwsLP/AABEIAFwARAMBIgACEQEDEQH/xAAbAAACAgMBAAAAAAAAAAAAAAAEBQMGAAIHAf/EADMQAAEDAgMGBgAEBwAAAAAAAAEAAhEDIQQFMRIiQVFhgQYTMnGRoVKxwfAUFUJiotHh/8QAGQEAAgMBAAAAAAAAAAAAAAAAAQIAAwQF/8QAHREAAwEAAgMBAAAAAAAAAAAAAAERAgMxEiFBIv/aAAwDAQACEQMRAD8A5UxqKotULGollrpiokYxFUcHI5DrZCYYyb291Yslyt1WwFuJMk3+gke4W542xG+iAYkfK8fhiP8AkFWTOfBdQND6e8Rra47JN5hZu1QZ42j9EFyUbXE0LXNUL2I6tTF40njrCFeFZ2UtQEc1YpSFigCSk1SufETzWlFqlc2/UAke6muhs9hGHw224Q0yfiF0rw/gtgDnF1TMicG0wYIdAJ2hrPEc1YsBnTw8bJDmm12lt4mAVmfs3YiRcn0ZbA1XN85wkVqjaoJib8RIkFX6nnTNgP1BsIvNlDjsrZi2ecGFpgtJ3TIFt4JRn1GcrxjeWgMBL6jU0rS177g7D3Mjjab/AEl9VacP0YuRRgbgvV64LExWT0mIqhg9t7RMa/QlaUGqevSc003t/pdeNYNj9SjpeiYf6VLFlVEWbqIAv0TLH4ZoZs3vwLgYjjAKXYFtxGshSZjs+dsu22zEOa12nKQFj+nUUhav5UP4em06NBka+qDMcbgfJU2CwXlsgGGgaCQ0+4QtDFBrA19WbFouLjnGsos4o+US50hoN+YAQZIjmecYfZq1ODi95I9zM/aVVGpxmtTbqvfB3nEidY4fSW1WLasxHL1qugBWKRzViJBjhKKtnh7KNt0vbuwddDIjvqU0yTwfTpt2qh8x3+A9hx7qyswoAEDgj5AWfpztuHNNxafUwweZi099e6d5dDiDNx8pxnPhzzhtU4bVAt+F4/C79CqzTa9j4ILHtsWuFwVk1mM6HHulvYwBskd+MJJ4gxR8rZbo6xPQXhFUi5zbmUTluWtxG2xxJZHqGrajSWyPsIcc81ScteHDnNemgazVeM88EVqcmmPNb/b646t/0qXimQSCII1BsVuZzI0LnNusWzzdYlCdypMGnNMPIsEuousnFAyAkLwItg/v4QWYZe2q47Q3ho7jA0HWyfOpDiLFa1MAI6jjx780GqoHLjpTMQxxe2jR9T7TwA5n2F1ZshykUqYDdBIHN17vd1OvdR5PksYirWdEAbLPd3qPbTv0TymyGgchCTGIW8u/L0ugeozSVW/FPheliWGQG1Is8DeB68wrPUCXYp6sKDg+aZXUoVCyq0gi9rgjgQeIXq67iKbS64HwFiNF8TfDVE6wlTdCrNF5BCe4N1ggONZspmOkIaibKWiVCBGEYBTHWfzK1cVmFO4O/wCZUTyoAjrPSjGVUbiXpPi3qBBKtS6xC1HXWKAP/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Rectangle 35"/>
          <p:cNvSpPr/>
          <p:nvPr/>
        </p:nvSpPr>
        <p:spPr>
          <a:xfrm>
            <a:off x="3200400" y="5983856"/>
            <a:ext cx="5486400" cy="649856"/>
          </a:xfrm>
          <a:prstGeom prst="rect">
            <a:avLst/>
          </a:prstGeom>
          <a:solidFill>
            <a:srgbClr val="397C88"/>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107"/>
          <p:cNvSpPr>
            <a:spLocks noChangeArrowheads="1"/>
          </p:cNvSpPr>
          <p:nvPr/>
        </p:nvSpPr>
        <p:spPr bwMode="auto">
          <a:xfrm>
            <a:off x="3276600" y="6122789"/>
            <a:ext cx="2819400" cy="394467"/>
          </a:xfrm>
          <a:prstGeom prst="rect">
            <a:avLst/>
          </a:prstGeom>
          <a:noFill/>
          <a:ln w="12700">
            <a:noFill/>
            <a:miter lim="800000"/>
            <a:headEnd/>
            <a:tailEnd/>
          </a:ln>
          <a:effectLst>
            <a:outerShdw blurRad="50800" dist="38100" dir="2700000">
              <a:srgbClr val="000000">
                <a:alpha val="43000"/>
              </a:srgbClr>
            </a:outerShdw>
          </a:effectLst>
        </p:spPr>
        <p:txBody>
          <a:bodyPr wrap="square" lIns="90487" tIns="44450" rIns="90487" bIns="44450">
            <a:prstTxWarp prst="textNoShape">
              <a:avLst/>
            </a:prstTxWarp>
            <a:spAutoFit/>
          </a:bodyPr>
          <a:lstStyle/>
          <a:p>
            <a:pPr>
              <a:lnSpc>
                <a:spcPct val="90000"/>
              </a:lnSpc>
            </a:pPr>
            <a:r>
              <a:rPr lang="en-US" sz="2200" b="1" i="1" dirty="0" smtClean="0">
                <a:solidFill>
                  <a:srgbClr val="FFFFFF"/>
                </a:solidFill>
                <a:effectLst>
                  <a:outerShdw blurRad="50800" dist="38100" dir="2700000">
                    <a:srgbClr val="000000">
                      <a:alpha val="43000"/>
                    </a:srgbClr>
                  </a:outerShdw>
                </a:effectLst>
                <a:latin typeface="+mj-lt"/>
              </a:rPr>
              <a:t>Project Sponsored by:</a:t>
            </a:r>
            <a:endParaRPr lang="en-US" sz="2000" b="1" i="1" dirty="0">
              <a:solidFill>
                <a:srgbClr val="FFFFFF"/>
              </a:solidFill>
              <a:effectLst>
                <a:outerShdw blurRad="50800" dist="38100" dir="2700000">
                  <a:srgbClr val="000000">
                    <a:alpha val="43000"/>
                  </a:srgbClr>
                </a:outerShdw>
              </a:effectLst>
              <a:latin typeface="+mj-lt"/>
            </a:endParaRPr>
          </a:p>
        </p:txBody>
      </p:sp>
      <p:pic>
        <p:nvPicPr>
          <p:cNvPr id="35" name="Picture 6" descr="http://g360.uoguelph.ca/app/webroot/assets/ESTCP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5867400"/>
            <a:ext cx="2916037" cy="8784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stretch>
            <a:fillRect/>
          </a:stretch>
        </p:blipFill>
        <p:spPr>
          <a:xfrm>
            <a:off x="469335" y="1424956"/>
            <a:ext cx="1787446" cy="2528482"/>
          </a:xfrm>
          <a:prstGeom prst="rect">
            <a:avLst/>
          </a:prstGeom>
          <a:ln>
            <a:solidFill>
              <a:schemeClr val="tx1"/>
            </a:solidFill>
          </a:ln>
          <a:effectLst>
            <a:outerShdw blurRad="50800" dist="38100" dir="2700000" algn="tl" rotWithShape="0">
              <a:srgbClr val="000000">
                <a:alpha val="43000"/>
              </a:srgbClr>
            </a:outerShdw>
          </a:effectLst>
        </p:spPr>
      </p:pic>
      <p:pic>
        <p:nvPicPr>
          <p:cNvPr id="1026" name="Picture 2" descr="C:\Users\dta\AppData\Local\Microsoft\Windows\Temporary Internet Files\Content.Outlook\LS2NB12P\photo 2 (4).JPG"/>
          <p:cNvPicPr>
            <a:picLocks noChangeAspect="1" noChangeArrowheads="1"/>
          </p:cNvPicPr>
          <p:nvPr/>
        </p:nvPicPr>
        <p:blipFill rotWithShape="1">
          <a:blip r:embed="rId4">
            <a:extLst>
              <a:ext uri="{28A0092B-C50C-407E-A947-70E740481C1C}">
                <a14:useLocalDpi xmlns:a14="http://schemas.microsoft.com/office/drawing/2010/main" val="0"/>
              </a:ext>
            </a:extLst>
          </a:blip>
          <a:srcRect l="27140" t="2890" b="3338"/>
          <a:stretch/>
        </p:blipFill>
        <p:spPr bwMode="auto">
          <a:xfrm rot="5400000">
            <a:off x="426979" y="4166123"/>
            <a:ext cx="1922846" cy="1856064"/>
          </a:xfrm>
          <a:prstGeom prst="rect">
            <a:avLst/>
          </a:prstGeom>
          <a:noFill/>
          <a:ln>
            <a:solidFill>
              <a:schemeClr val="accent6"/>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7567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582211"/>
          </a:xfrm>
        </p:spPr>
        <p:txBody>
          <a:bodyPr/>
          <a:lstStyle/>
          <a:p>
            <a:r>
              <a:rPr lang="en-US" dirty="0" smtClean="0"/>
              <a:t>MNA </a:t>
            </a:r>
            <a:r>
              <a:rPr lang="en-US" dirty="0" err="1" smtClean="0"/>
              <a:t>THemes</a:t>
            </a:r>
            <a:endParaRPr lang="en-US" i="1" cap="none" dirty="0">
              <a:solidFill>
                <a:schemeClr val="accent3"/>
              </a:solidFill>
            </a:endParaRPr>
          </a:p>
        </p:txBody>
      </p:sp>
      <p:sp>
        <p:nvSpPr>
          <p:cNvPr id="98"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20</a:t>
            </a:fld>
            <a:endParaRPr lang="en-US" dirty="0"/>
          </a:p>
        </p:txBody>
      </p:sp>
      <p:sp>
        <p:nvSpPr>
          <p:cNvPr id="21" name="Rounded Rectangle 20"/>
          <p:cNvSpPr/>
          <p:nvPr/>
        </p:nvSpPr>
        <p:spPr>
          <a:xfrm>
            <a:off x="450400" y="1409543"/>
            <a:ext cx="7398200"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a:spLocks noChangeArrowheads="1"/>
          </p:cNvSpPr>
          <p:nvPr/>
        </p:nvSpPr>
        <p:spPr bwMode="auto">
          <a:xfrm>
            <a:off x="374163" y="1445900"/>
            <a:ext cx="5417037"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MNA AS AN EVOLVING TECHNOLOGY:</a:t>
            </a:r>
            <a:endParaRPr lang="en-US" sz="2400" b="1" i="1" dirty="0">
              <a:solidFill>
                <a:srgbClr val="FFFFFF"/>
              </a:solidFill>
              <a:ea typeface="ＭＳ Ｐゴシック" pitchFamily="34" charset="-128"/>
              <a:cs typeface="Calibri"/>
            </a:endParaRPr>
          </a:p>
        </p:txBody>
      </p:sp>
      <p:sp>
        <p:nvSpPr>
          <p:cNvPr id="23" name="Rounded Rectangle 22"/>
          <p:cNvSpPr/>
          <p:nvPr/>
        </p:nvSpPr>
        <p:spPr>
          <a:xfrm>
            <a:off x="450399" y="2209800"/>
            <a:ext cx="7398201"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a:spLocks noChangeArrowheads="1"/>
          </p:cNvSpPr>
          <p:nvPr/>
        </p:nvSpPr>
        <p:spPr bwMode="auto">
          <a:xfrm>
            <a:off x="374163" y="2246157"/>
            <a:ext cx="5417037"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THE BASIS FOR MNA:</a:t>
            </a:r>
            <a:endParaRPr lang="en-US" sz="2400" b="1" i="1" dirty="0">
              <a:ea typeface="ＭＳ Ｐゴシック" pitchFamily="34" charset="-128"/>
              <a:cs typeface="Calibri"/>
            </a:endParaRPr>
          </a:p>
        </p:txBody>
      </p:sp>
      <p:sp>
        <p:nvSpPr>
          <p:cNvPr id="25" name="Rounded Rectangle 24"/>
          <p:cNvSpPr/>
          <p:nvPr/>
        </p:nvSpPr>
        <p:spPr>
          <a:xfrm>
            <a:off x="457236" y="3048000"/>
            <a:ext cx="7391364"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a:spLocks noChangeArrowheads="1"/>
          </p:cNvSpPr>
          <p:nvPr/>
        </p:nvSpPr>
        <p:spPr bwMode="auto">
          <a:xfrm>
            <a:off x="381000" y="3084357"/>
            <a:ext cx="62484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NEW CONTAMINANTS FOR THE MNA LINEUP:</a:t>
            </a:r>
            <a:endParaRPr lang="en-US" sz="2400" b="1" i="1" dirty="0">
              <a:solidFill>
                <a:srgbClr val="FFFFFF"/>
              </a:solidFill>
              <a:ea typeface="ＭＳ Ｐゴシック" pitchFamily="34" charset="-128"/>
              <a:cs typeface="Calibri"/>
            </a:endParaRPr>
          </a:p>
        </p:txBody>
      </p:sp>
      <p:sp>
        <p:nvSpPr>
          <p:cNvPr id="27" name="Rounded Rectangle 26"/>
          <p:cNvSpPr/>
          <p:nvPr/>
        </p:nvSpPr>
        <p:spPr>
          <a:xfrm>
            <a:off x="457236" y="3859611"/>
            <a:ext cx="7391364"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a:spLocks noChangeArrowheads="1"/>
          </p:cNvSpPr>
          <p:nvPr/>
        </p:nvSpPr>
        <p:spPr bwMode="auto">
          <a:xfrm>
            <a:off x="381000" y="3895968"/>
            <a:ext cx="60960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NEW TECHNIQUES, NEAT TOOLS:</a:t>
            </a:r>
            <a:endParaRPr lang="en-US" sz="2400" b="1" i="1" dirty="0">
              <a:ea typeface="ＭＳ Ｐゴシック" pitchFamily="34" charset="-128"/>
              <a:cs typeface="Calibri"/>
            </a:endParaRPr>
          </a:p>
        </p:txBody>
      </p:sp>
      <p:sp>
        <p:nvSpPr>
          <p:cNvPr id="29" name="Rounded Rectangle 28"/>
          <p:cNvSpPr/>
          <p:nvPr/>
        </p:nvSpPr>
        <p:spPr>
          <a:xfrm>
            <a:off x="457236" y="4686143"/>
            <a:ext cx="7391364"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a:spLocks noChangeArrowheads="1"/>
          </p:cNvSpPr>
          <p:nvPr/>
        </p:nvSpPr>
        <p:spPr bwMode="auto">
          <a:xfrm>
            <a:off x="381000" y="4722500"/>
            <a:ext cx="74676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EMERGING ISSUES FOR EVALUTING MNA AS A REMEDY:</a:t>
            </a:r>
            <a:endParaRPr lang="en-US" sz="2400" b="1" i="1" dirty="0">
              <a:solidFill>
                <a:srgbClr val="FFFFFF"/>
              </a:solidFill>
              <a:ea typeface="ＭＳ Ｐゴシック" pitchFamily="34" charset="-128"/>
              <a:cs typeface="Calibri"/>
            </a:endParaRPr>
          </a:p>
        </p:txBody>
      </p:sp>
      <p:sp>
        <p:nvSpPr>
          <p:cNvPr id="31" name="Rounded Rectangle 30"/>
          <p:cNvSpPr/>
          <p:nvPr/>
        </p:nvSpPr>
        <p:spPr>
          <a:xfrm>
            <a:off x="457236" y="5562600"/>
            <a:ext cx="7391364"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a:spLocks noChangeArrowheads="1"/>
          </p:cNvSpPr>
          <p:nvPr/>
        </p:nvSpPr>
        <p:spPr bwMode="auto">
          <a:xfrm>
            <a:off x="381000" y="5598957"/>
            <a:ext cx="74676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IMPLEMENTATION AND SITE CLOSURE:</a:t>
            </a:r>
            <a:endParaRPr lang="en-US" sz="2400" b="1" i="1" dirty="0">
              <a:ea typeface="ＭＳ Ｐゴシック" pitchFamily="34" charset="-128"/>
              <a:cs typeface="Calibri"/>
            </a:endParaRPr>
          </a:p>
        </p:txBody>
      </p:sp>
      <p:sp>
        <p:nvSpPr>
          <p:cNvPr id="16" name="Content Placeholder 2"/>
          <p:cNvSpPr txBox="1">
            <a:spLocks/>
          </p:cNvSpPr>
          <p:nvPr/>
        </p:nvSpPr>
        <p:spPr>
          <a:xfrm>
            <a:off x="373199" y="1675450"/>
            <a:ext cx="7475401" cy="2313641"/>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startAt="11"/>
            </a:pPr>
            <a:endParaRPr lang="en-US" sz="2400" dirty="0" smtClean="0"/>
          </a:p>
          <a:p>
            <a:pPr marL="457200" indent="-457200">
              <a:buFont typeface="+mj-lt"/>
              <a:buAutoNum type="arabicPeriod" startAt="8"/>
            </a:pPr>
            <a:r>
              <a:rPr lang="en-US" sz="2400" dirty="0" smtClean="0"/>
              <a:t>Can I apply MNA to metals, inorganics, and radionuclides?</a:t>
            </a:r>
          </a:p>
          <a:p>
            <a:pPr marL="457200" indent="-457200">
              <a:buFont typeface="+mj-lt"/>
              <a:buAutoNum type="arabicPeriod" startAt="8"/>
            </a:pPr>
            <a:r>
              <a:rPr lang="en-US" sz="2400" dirty="0" smtClean="0"/>
              <a:t>I can apply MNA to BTEX, but how about oxygenates?</a:t>
            </a:r>
          </a:p>
          <a:p>
            <a:pPr marL="457200" indent="-457200">
              <a:buFont typeface="+mj-lt"/>
              <a:buAutoNum type="arabicPeriod" startAt="8"/>
            </a:pPr>
            <a:r>
              <a:rPr lang="en-US" sz="2400" dirty="0" smtClean="0"/>
              <a:t>Which emerging contaminants are MNA candidates?</a:t>
            </a:r>
          </a:p>
          <a:p>
            <a:pPr marL="0" indent="0">
              <a:buNone/>
            </a:pPr>
            <a:endParaRPr lang="en-US" sz="2400" dirty="0"/>
          </a:p>
        </p:txBody>
      </p:sp>
    </p:spTree>
    <p:extLst>
      <p:ext uri="{BB962C8B-B14F-4D97-AF65-F5344CB8AC3E}">
        <p14:creationId xmlns:p14="http://schemas.microsoft.com/office/powerpoint/2010/main" val="218276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4"/>
                                        </p:tgtEl>
                                      </p:cBhvr>
                                    </p:animEffect>
                                    <p:set>
                                      <p:cBhvr>
                                        <p:cTn id="44" dur="1" fill="hold">
                                          <p:stCondLst>
                                            <p:cond delay="499"/>
                                          </p:stCondLst>
                                        </p:cTn>
                                        <p:tgtEl>
                                          <p:spTgt spid="2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8"/>
                                        </p:tgtEl>
                                      </p:cBhvr>
                                    </p:animEffect>
                                    <p:set>
                                      <p:cBhvr>
                                        <p:cTn id="50" dur="1" fill="hold">
                                          <p:stCondLst>
                                            <p:cond delay="499"/>
                                          </p:stCondLst>
                                        </p:cTn>
                                        <p:tgtEl>
                                          <p:spTgt spid="2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30"/>
                                        </p:tgtEl>
                                      </p:cBhvr>
                                    </p:animEffect>
                                    <p:set>
                                      <p:cBhvr>
                                        <p:cTn id="56" dur="1" fill="hold">
                                          <p:stCondLst>
                                            <p:cond delay="499"/>
                                          </p:stCondLst>
                                        </p:cTn>
                                        <p:tgtEl>
                                          <p:spTgt spid="3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2"/>
                                        </p:tgtEl>
                                      </p:cBhvr>
                                    </p:animEffect>
                                    <p:set>
                                      <p:cBhvr>
                                        <p:cTn id="62" dur="1" fill="hold">
                                          <p:stCondLst>
                                            <p:cond delay="499"/>
                                          </p:stCondLst>
                                        </p:cTn>
                                        <p:tgtEl>
                                          <p:spTgt spid="32"/>
                                        </p:tgtEl>
                                        <p:attrNameLst>
                                          <p:attrName>style.visibility</p:attrName>
                                        </p:attrNameLst>
                                      </p:cBhvr>
                                      <p:to>
                                        <p:strVal val="hidden"/>
                                      </p:to>
                                    </p:set>
                                  </p:childTnLst>
                                </p:cTn>
                              </p:par>
                              <p:par>
                                <p:cTn id="63" presetID="64" presetClass="path" presetSubtype="0" accel="50000" decel="50000" fill="hold" grpId="1" nodeType="withEffect">
                                  <p:stCondLst>
                                    <p:cond delay="500"/>
                                  </p:stCondLst>
                                  <p:childTnLst>
                                    <p:animMotion origin="layout" path="M 3.33333E-6 -1.11111E-6 L 3.33333E-6 -0.23055 " pathEditMode="relative" rAng="0" ptsTypes="AA">
                                      <p:cBhvr>
                                        <p:cTn id="64" dur="2000" fill="hold"/>
                                        <p:tgtEl>
                                          <p:spTgt spid="25"/>
                                        </p:tgtEl>
                                        <p:attrNameLst>
                                          <p:attrName>ppt_x</p:attrName>
                                          <p:attrName>ppt_y</p:attrName>
                                        </p:attrNameLst>
                                      </p:cBhvr>
                                      <p:rCtr x="0" y="-11528"/>
                                    </p:animMotion>
                                  </p:childTnLst>
                                </p:cTn>
                              </p:par>
                              <p:par>
                                <p:cTn id="65" presetID="64" presetClass="path" presetSubtype="0" accel="50000" decel="50000" fill="hold" grpId="1" nodeType="withEffect">
                                  <p:stCondLst>
                                    <p:cond delay="500"/>
                                  </p:stCondLst>
                                  <p:childTnLst>
                                    <p:animMotion origin="layout" path="M -3.33333E-6 -1.85185E-6 L -3.33333E-6 -0.22754 " pathEditMode="relative" rAng="0" ptsTypes="AA">
                                      <p:cBhvr>
                                        <p:cTn id="66" dur="2000" fill="hold"/>
                                        <p:tgtEl>
                                          <p:spTgt spid="26"/>
                                        </p:tgtEl>
                                        <p:attrNameLst>
                                          <p:attrName>ppt_x</p:attrName>
                                          <p:attrName>ppt_y</p:attrName>
                                        </p:attrNameLst>
                                      </p:cBhvr>
                                      <p:rCtr x="0" y="-11389"/>
                                    </p:animMotion>
                                  </p:childTnLst>
                                </p:cTn>
                              </p:par>
                              <p:par>
                                <p:cTn id="67" presetID="10" presetClass="entr" presetSubtype="0" fill="hold" grpId="1" nodeType="withEffect">
                                  <p:stCondLst>
                                    <p:cond delay="250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p:bldP spid="22" grpId="1"/>
      <p:bldP spid="23" grpId="0" animBg="1"/>
      <p:bldP spid="23" grpId="1" animBg="1"/>
      <p:bldP spid="24" grpId="0"/>
      <p:bldP spid="24" grpId="1"/>
      <p:bldP spid="25" grpId="0" animBg="1"/>
      <p:bldP spid="25" grpId="1" animBg="1"/>
      <p:bldP spid="26" grpId="0"/>
      <p:bldP spid="26" grpId="1"/>
      <p:bldP spid="27" grpId="0" animBg="1"/>
      <p:bldP spid="27" grpId="1" animBg="1"/>
      <p:bldP spid="28" grpId="0"/>
      <p:bldP spid="28" grpId="1"/>
      <p:bldP spid="29" grpId="0" animBg="1"/>
      <p:bldP spid="29" grpId="1" animBg="1"/>
      <p:bldP spid="30" grpId="0"/>
      <p:bldP spid="30" grpId="1"/>
      <p:bldP spid="31" grpId="0" animBg="1"/>
      <p:bldP spid="31" grpId="1" animBg="1"/>
      <p:bldP spid="32" grpId="0"/>
      <p:bldP spid="32" grpId="1"/>
      <p:bldP spid="16" grpId="0"/>
      <p:bldP spid="1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686800" cy="1074653"/>
          </a:xfrm>
        </p:spPr>
        <p:txBody>
          <a:bodyPr/>
          <a:lstStyle/>
          <a:p>
            <a:r>
              <a:rPr lang="en-US" dirty="0" smtClean="0"/>
              <a:t>FAQ 8:  </a:t>
            </a:r>
            <a:r>
              <a:rPr lang="en-US" i="1" cap="none" dirty="0" smtClean="0">
                <a:solidFill>
                  <a:schemeClr val="accent3"/>
                </a:solidFill>
              </a:rPr>
              <a:t>Can I apply MNA to metals, inorganics, and radionuclides?</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21</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ounded Rectangle 34"/>
          <p:cNvSpPr/>
          <p:nvPr/>
        </p:nvSpPr>
        <p:spPr>
          <a:xfrm>
            <a:off x="526600" y="1476663"/>
            <a:ext cx="3435800" cy="4192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a:spLocks noChangeArrowheads="1"/>
          </p:cNvSpPr>
          <p:nvPr/>
        </p:nvSpPr>
        <p:spPr bwMode="auto">
          <a:xfrm>
            <a:off x="414841" y="1498375"/>
            <a:ext cx="4614359"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YES, says USEPA</a:t>
            </a:r>
            <a:endParaRPr lang="en-US" sz="2000" b="1" i="1" dirty="0">
              <a:solidFill>
                <a:srgbClr val="FFFFFF"/>
              </a:solidFill>
              <a:ea typeface="ＭＳ Ｐゴシック" pitchFamily="34" charset="-128"/>
              <a:cs typeface="Calibri"/>
            </a:endParaRP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254" y="2133600"/>
            <a:ext cx="2383746" cy="2499556"/>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946" y="2133600"/>
            <a:ext cx="2377254" cy="24995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6487" y="2133600"/>
            <a:ext cx="2325513" cy="24995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2" name="Rectangle 31"/>
          <p:cNvSpPr/>
          <p:nvPr/>
        </p:nvSpPr>
        <p:spPr>
          <a:xfrm>
            <a:off x="1143000" y="4629090"/>
            <a:ext cx="1524000" cy="400110"/>
          </a:xfrm>
          <a:prstGeom prst="rect">
            <a:avLst/>
          </a:prstGeom>
        </p:spPr>
        <p:txBody>
          <a:bodyPr wrap="square">
            <a:spAutoFit/>
          </a:bodyPr>
          <a:lstStyle/>
          <a:p>
            <a:pPr algn="ctr"/>
            <a:r>
              <a:rPr lang="en-US" sz="2000" b="1" dirty="0" smtClean="0"/>
              <a:t>2007</a:t>
            </a:r>
            <a:endParaRPr lang="en-US" sz="2000" b="1" dirty="0"/>
          </a:p>
        </p:txBody>
      </p:sp>
      <p:sp>
        <p:nvSpPr>
          <p:cNvPr id="33" name="Rectangle 32"/>
          <p:cNvSpPr/>
          <p:nvPr/>
        </p:nvSpPr>
        <p:spPr>
          <a:xfrm>
            <a:off x="3962400" y="4648200"/>
            <a:ext cx="1524000" cy="400110"/>
          </a:xfrm>
          <a:prstGeom prst="rect">
            <a:avLst/>
          </a:prstGeom>
        </p:spPr>
        <p:txBody>
          <a:bodyPr wrap="square">
            <a:spAutoFit/>
          </a:bodyPr>
          <a:lstStyle/>
          <a:p>
            <a:pPr algn="ctr"/>
            <a:r>
              <a:rPr lang="en-US" sz="2000" b="1" dirty="0" smtClean="0"/>
              <a:t>2008</a:t>
            </a:r>
            <a:endParaRPr lang="en-US" sz="2000" b="1" dirty="0"/>
          </a:p>
        </p:txBody>
      </p:sp>
      <p:sp>
        <p:nvSpPr>
          <p:cNvPr id="34" name="Rectangle 33"/>
          <p:cNvSpPr/>
          <p:nvPr/>
        </p:nvSpPr>
        <p:spPr>
          <a:xfrm>
            <a:off x="6477000" y="4629090"/>
            <a:ext cx="1524000" cy="400110"/>
          </a:xfrm>
          <a:prstGeom prst="rect">
            <a:avLst/>
          </a:prstGeom>
        </p:spPr>
        <p:txBody>
          <a:bodyPr wrap="square">
            <a:spAutoFit/>
          </a:bodyPr>
          <a:lstStyle/>
          <a:p>
            <a:pPr algn="ctr"/>
            <a:r>
              <a:rPr lang="en-US" sz="2000" b="1" dirty="0" smtClean="0"/>
              <a:t>2010</a:t>
            </a:r>
            <a:endParaRPr lang="en-US" sz="2000" b="1" dirty="0"/>
          </a:p>
        </p:txBody>
      </p:sp>
      <p:sp>
        <p:nvSpPr>
          <p:cNvPr id="38" name="Content Placeholder 2"/>
          <p:cNvSpPr txBox="1">
            <a:spLocks/>
          </p:cNvSpPr>
          <p:nvPr/>
        </p:nvSpPr>
        <p:spPr>
          <a:xfrm>
            <a:off x="3276601" y="5082988"/>
            <a:ext cx="5333999" cy="1638487"/>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800" dirty="0" smtClean="0"/>
          </a:p>
          <a:p>
            <a:pPr marL="457200" indent="-457200">
              <a:buFont typeface="+mj-lt"/>
              <a:buAutoNum type="arabicPeriod"/>
            </a:pPr>
            <a:r>
              <a:rPr lang="en-US" sz="1800" dirty="0" smtClean="0"/>
              <a:t>Plume is not expanding and sorption is occurring</a:t>
            </a:r>
          </a:p>
          <a:p>
            <a:pPr marL="457200" indent="-457200">
              <a:buFont typeface="+mj-lt"/>
              <a:buAutoNum type="arabicPeriod"/>
            </a:pPr>
            <a:r>
              <a:rPr lang="en-US" sz="1800" dirty="0" smtClean="0"/>
              <a:t>ID the attenuation mechanism and estimate rate</a:t>
            </a:r>
          </a:p>
          <a:p>
            <a:pPr marL="457200" indent="-457200">
              <a:buFont typeface="+mj-lt"/>
              <a:buAutoNum type="arabicPeriod"/>
            </a:pPr>
            <a:r>
              <a:rPr lang="en-US" sz="1800" dirty="0" smtClean="0"/>
              <a:t>Determine capacity and sustainability</a:t>
            </a:r>
          </a:p>
          <a:p>
            <a:pPr marL="457200" indent="-457200">
              <a:buFont typeface="+mj-lt"/>
              <a:buAutoNum type="arabicPeriod"/>
            </a:pPr>
            <a:r>
              <a:rPr lang="en-US" sz="1800" dirty="0" smtClean="0"/>
              <a:t>Develop monitoring and contingency measures</a:t>
            </a:r>
          </a:p>
        </p:txBody>
      </p:sp>
      <p:sp>
        <p:nvSpPr>
          <p:cNvPr id="39" name="Rectangle 38"/>
          <p:cNvSpPr/>
          <p:nvPr/>
        </p:nvSpPr>
        <p:spPr>
          <a:xfrm>
            <a:off x="663388" y="5334000"/>
            <a:ext cx="2384612" cy="1077218"/>
          </a:xfrm>
          <a:prstGeom prst="rect">
            <a:avLst/>
          </a:prstGeom>
          <a:solidFill>
            <a:schemeClr val="accent1"/>
          </a:solidFill>
        </p:spPr>
        <p:txBody>
          <a:bodyPr wrap="square">
            <a:spAutoFit/>
          </a:bodyPr>
          <a:lstStyle/>
          <a:p>
            <a:pPr algn="ctr"/>
            <a:r>
              <a:rPr lang="en-US" b="1" i="1" dirty="0" smtClean="0">
                <a:solidFill>
                  <a:srgbClr val="FFFFFF"/>
                </a:solidFill>
                <a:ea typeface="ＭＳ Ｐゴシック"/>
                <a:cs typeface="Arial" pitchFamily="34" charset="0"/>
              </a:rPr>
              <a:t>Tiered Lines-of-Evidence Approach </a:t>
            </a:r>
            <a:r>
              <a:rPr lang="en-US" sz="1400" b="1" i="1" dirty="0" smtClean="0">
                <a:solidFill>
                  <a:srgbClr val="FFFFFF"/>
                </a:solidFill>
                <a:ea typeface="ＭＳ Ｐゴシック"/>
                <a:cs typeface="Arial" pitchFamily="34" charset="0"/>
              </a:rPr>
              <a:t>(similar to protocols for organics)</a:t>
            </a:r>
            <a:endParaRPr lang="en-US" sz="1400" i="1" dirty="0">
              <a:solidFill>
                <a:srgbClr val="FFFFFF"/>
              </a:solidFill>
              <a:cs typeface="Arial" pitchFamily="34" charset="0"/>
            </a:endParaRPr>
          </a:p>
        </p:txBody>
      </p:sp>
    </p:spTree>
    <p:extLst>
      <p:ext uri="{BB962C8B-B14F-4D97-AF65-F5344CB8AC3E}">
        <p14:creationId xmlns:p14="http://schemas.microsoft.com/office/powerpoint/2010/main" val="17587465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686800" cy="1074653"/>
          </a:xfrm>
        </p:spPr>
        <p:txBody>
          <a:bodyPr/>
          <a:lstStyle/>
          <a:p>
            <a:r>
              <a:rPr lang="en-US" dirty="0" smtClean="0"/>
              <a:t>FAQ 8:  </a:t>
            </a:r>
            <a:r>
              <a:rPr lang="en-US" i="1" cap="none" dirty="0" smtClean="0">
                <a:solidFill>
                  <a:schemeClr val="accent3"/>
                </a:solidFill>
              </a:rPr>
              <a:t>Can I apply MNA to metals, inorganics, and radionuclides?</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22</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ounded Rectangle 24"/>
          <p:cNvSpPr/>
          <p:nvPr/>
        </p:nvSpPr>
        <p:spPr>
          <a:xfrm>
            <a:off x="526600" y="1476663"/>
            <a:ext cx="1571477" cy="419257"/>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a:spLocks noChangeArrowheads="1"/>
          </p:cNvSpPr>
          <p:nvPr/>
        </p:nvSpPr>
        <p:spPr bwMode="auto">
          <a:xfrm>
            <a:off x="414841" y="1498375"/>
            <a:ext cx="1683237"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KEY POINTS:</a:t>
            </a:r>
            <a:endParaRPr lang="en-US" sz="2000" b="1" i="1" dirty="0">
              <a:solidFill>
                <a:srgbClr val="FFFFFF"/>
              </a:solidFill>
              <a:ea typeface="ＭＳ Ｐゴシック" pitchFamily="34" charset="-128"/>
              <a:cs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2699659077"/>
              </p:ext>
            </p:extLst>
          </p:nvPr>
        </p:nvGraphicFramePr>
        <p:xfrm>
          <a:off x="533400" y="3352799"/>
          <a:ext cx="7962900" cy="3206800"/>
        </p:xfrm>
        <a:graphic>
          <a:graphicData uri="http://schemas.openxmlformats.org/drawingml/2006/table">
            <a:tbl>
              <a:tblPr firstRow="1" firstCol="1" bandRow="1" bandCol="1">
                <a:tableStyleId>{5C22544A-7EE6-4342-B048-85BDC9FD1C3A}</a:tableStyleId>
              </a:tblPr>
              <a:tblGrid>
                <a:gridCol w="2133600"/>
                <a:gridCol w="1219200"/>
                <a:gridCol w="1295400"/>
                <a:gridCol w="1600200"/>
                <a:gridCol w="1714500"/>
              </a:tblGrid>
              <a:tr h="276173">
                <a:tc rowSpan="2">
                  <a:txBody>
                    <a:bodyPr/>
                    <a:lstStyle/>
                    <a:p>
                      <a:pPr marL="0" marR="0" algn="ctr">
                        <a:spcBef>
                          <a:spcPts val="300"/>
                        </a:spcBef>
                        <a:spcAft>
                          <a:spcPts val="300"/>
                        </a:spcAft>
                      </a:pPr>
                      <a:r>
                        <a:rPr lang="en-US" sz="1800" dirty="0">
                          <a:effectLst/>
                        </a:rPr>
                        <a:t>Contaminant</a:t>
                      </a:r>
                      <a:endParaRPr lang="en-US" sz="1800" dirty="0">
                        <a:effectLst/>
                        <a:latin typeface="Gill Sans"/>
                        <a:ea typeface="Times New Roman"/>
                      </a:endParaRPr>
                    </a:p>
                  </a:txBody>
                  <a:tcPr marL="68580" marR="68580" marT="0" marB="0" anchor="ctr"/>
                </a:tc>
                <a:tc gridSpan="2">
                  <a:txBody>
                    <a:bodyPr/>
                    <a:lstStyle/>
                    <a:p>
                      <a:pPr marL="0" marR="0" algn="ctr">
                        <a:spcBef>
                          <a:spcPts val="300"/>
                        </a:spcBef>
                        <a:spcAft>
                          <a:spcPts val="300"/>
                        </a:spcAft>
                      </a:pPr>
                      <a:r>
                        <a:rPr lang="en-US" sz="1800">
                          <a:effectLst/>
                        </a:rPr>
                        <a:t>Biological Reaction</a:t>
                      </a:r>
                      <a:endParaRPr lang="en-US" sz="1800">
                        <a:effectLst/>
                        <a:latin typeface="Gill Sans"/>
                        <a:ea typeface="Times New Roman"/>
                      </a:endParaRPr>
                    </a:p>
                  </a:txBody>
                  <a:tcPr marL="68580" marR="68580" marT="0" marB="0" anchor="ctr"/>
                </a:tc>
                <a:tc hMerge="1">
                  <a:txBody>
                    <a:bodyPr/>
                    <a:lstStyle/>
                    <a:p>
                      <a:endParaRPr lang="en-US"/>
                    </a:p>
                  </a:txBody>
                  <a:tcPr/>
                </a:tc>
                <a:tc rowSpan="2">
                  <a:txBody>
                    <a:bodyPr/>
                    <a:lstStyle/>
                    <a:p>
                      <a:pPr marL="0" marR="0" algn="ctr">
                        <a:spcBef>
                          <a:spcPts val="300"/>
                        </a:spcBef>
                        <a:spcAft>
                          <a:spcPts val="300"/>
                        </a:spcAft>
                      </a:pPr>
                      <a:r>
                        <a:rPr lang="en-US" sz="1800" dirty="0">
                          <a:effectLst/>
                        </a:rPr>
                        <a:t>Abiotic  Reaction</a:t>
                      </a:r>
                      <a:endParaRPr lang="en-US" sz="1800" dirty="0">
                        <a:effectLst/>
                        <a:latin typeface="Gill Sans"/>
                        <a:ea typeface="Times New Roman"/>
                      </a:endParaRPr>
                    </a:p>
                  </a:txBody>
                  <a:tcPr marL="68580" marR="68580" marT="0" marB="0" anchor="ctr"/>
                </a:tc>
                <a:tc rowSpan="2">
                  <a:txBody>
                    <a:bodyPr/>
                    <a:lstStyle/>
                    <a:p>
                      <a:pPr marL="0" marR="0" algn="ctr">
                        <a:spcBef>
                          <a:spcPts val="300"/>
                        </a:spcBef>
                        <a:spcAft>
                          <a:spcPts val="300"/>
                        </a:spcAft>
                      </a:pPr>
                      <a:r>
                        <a:rPr lang="en-US" sz="1800" dirty="0">
                          <a:effectLst/>
                        </a:rPr>
                        <a:t>Sequestration</a:t>
                      </a:r>
                      <a:endParaRPr lang="en-US" sz="1800" dirty="0">
                        <a:effectLst/>
                        <a:latin typeface="Gill Sans"/>
                        <a:ea typeface="Times New Roman"/>
                      </a:endParaRPr>
                    </a:p>
                  </a:txBody>
                  <a:tcPr marL="68580" marR="68580" marT="0" marB="0" anchor="ctr"/>
                </a:tc>
              </a:tr>
              <a:tr h="189869">
                <a:tc vMerge="1">
                  <a:txBody>
                    <a:bodyPr/>
                    <a:lstStyle/>
                    <a:p>
                      <a:endParaRPr lang="en-US"/>
                    </a:p>
                  </a:txBody>
                  <a:tcPr/>
                </a:tc>
                <a:tc>
                  <a:txBody>
                    <a:bodyPr/>
                    <a:lstStyle/>
                    <a:p>
                      <a:pPr marL="0" marR="0" algn="ctr">
                        <a:spcBef>
                          <a:spcPts val="300"/>
                        </a:spcBef>
                        <a:spcAft>
                          <a:spcPts val="300"/>
                        </a:spcAft>
                      </a:pPr>
                      <a:r>
                        <a:rPr lang="en-US" sz="1300">
                          <a:effectLst/>
                        </a:rPr>
                        <a:t>Anaerobic</a:t>
                      </a:r>
                      <a:endParaRPr lang="en-US" sz="1300">
                        <a:effectLst/>
                        <a:latin typeface="Gill Sans"/>
                        <a:ea typeface="Times New Roman"/>
                      </a:endParaRPr>
                    </a:p>
                  </a:txBody>
                  <a:tcPr marL="68580" marR="68580" marT="0" marB="0"/>
                </a:tc>
                <a:tc>
                  <a:txBody>
                    <a:bodyPr/>
                    <a:lstStyle/>
                    <a:p>
                      <a:pPr marL="0" marR="0" algn="ctr">
                        <a:spcBef>
                          <a:spcPts val="300"/>
                        </a:spcBef>
                        <a:spcAft>
                          <a:spcPts val="300"/>
                        </a:spcAft>
                      </a:pPr>
                      <a:r>
                        <a:rPr lang="en-US" sz="1300" dirty="0">
                          <a:effectLst/>
                        </a:rPr>
                        <a:t>Aerobic</a:t>
                      </a:r>
                      <a:endParaRPr lang="en-US" sz="1300" dirty="0">
                        <a:effectLst/>
                        <a:latin typeface="Gill Sans"/>
                        <a:ea typeface="Times New Roman"/>
                      </a:endParaRPr>
                    </a:p>
                  </a:txBody>
                  <a:tcPr marL="68580" marR="68580" marT="0" marB="0"/>
                </a:tc>
                <a:tc vMerge="1">
                  <a:txBody>
                    <a:bodyPr/>
                    <a:lstStyle/>
                    <a:p>
                      <a:endParaRPr lang="en-US"/>
                    </a:p>
                  </a:txBody>
                  <a:tcPr/>
                </a:tc>
                <a:tc vMerge="1">
                  <a:txBody>
                    <a:bodyPr/>
                    <a:lstStyle/>
                    <a:p>
                      <a:endParaRPr lang="en-US"/>
                    </a:p>
                  </a:txBody>
                  <a:tcPr/>
                </a:tc>
              </a:tr>
              <a:tr h="241651">
                <a:tc>
                  <a:txBody>
                    <a:bodyPr/>
                    <a:lstStyle/>
                    <a:p>
                      <a:pPr marL="0" marR="0" algn="l">
                        <a:spcBef>
                          <a:spcPts val="300"/>
                        </a:spcBef>
                        <a:spcAft>
                          <a:spcPts val="300"/>
                        </a:spcAft>
                      </a:pPr>
                      <a:r>
                        <a:rPr lang="en-US" sz="1400">
                          <a:effectLst/>
                        </a:rPr>
                        <a:t>Nitrate</a:t>
                      </a:r>
                      <a:endParaRPr lang="en-US" sz="1400">
                        <a:effectLst/>
                        <a:latin typeface="Gill Sans"/>
                        <a:ea typeface="Times New Roman"/>
                      </a:endParaRPr>
                    </a:p>
                  </a:txBody>
                  <a:tcPr marL="68580" marR="68580" marT="0" marB="0" anchor="ctr"/>
                </a:tc>
                <a:tc>
                  <a:txBody>
                    <a:bodyPr/>
                    <a:lstStyle/>
                    <a:p>
                      <a:pPr marL="0" marR="0" algn="ctr">
                        <a:spcBef>
                          <a:spcPts val="300"/>
                        </a:spcBef>
                        <a:spcAft>
                          <a:spcPts val="300"/>
                        </a:spcAft>
                      </a:pPr>
                      <a:r>
                        <a:rPr lang="en-US" sz="1250">
                          <a:effectLst/>
                        </a:rPr>
                        <a:t>Yes, degradation</a:t>
                      </a:r>
                      <a:endParaRPr lang="en-US" sz="1250">
                        <a:effectLst/>
                        <a:latin typeface="Gill Sans"/>
                        <a:ea typeface="Times New Roman"/>
                      </a:endParaRPr>
                    </a:p>
                  </a:txBody>
                  <a:tcPr marL="68580" marR="68580" marT="0" marB="0" anchor="ctr"/>
                </a:tc>
                <a:tc>
                  <a:txBody>
                    <a:bodyPr/>
                    <a:lstStyle/>
                    <a:p>
                      <a:pPr marL="0" marR="0" algn="ctr">
                        <a:spcBef>
                          <a:spcPts val="300"/>
                        </a:spcBef>
                        <a:spcAft>
                          <a:spcPts val="300"/>
                        </a:spcAft>
                      </a:pPr>
                      <a:r>
                        <a:rPr lang="en-US" sz="1250">
                          <a:effectLst/>
                        </a:rPr>
                        <a:t>No</a:t>
                      </a:r>
                      <a:endParaRPr lang="en-US" sz="1250">
                        <a:effectLst/>
                        <a:latin typeface="Gill Sans"/>
                        <a:ea typeface="Times New Roman"/>
                      </a:endParaRPr>
                    </a:p>
                  </a:txBody>
                  <a:tcPr marL="68580" marR="68580" marT="0" marB="0" anchor="ctr"/>
                </a:tc>
                <a:tc>
                  <a:txBody>
                    <a:bodyPr/>
                    <a:lstStyle/>
                    <a:p>
                      <a:pPr marL="0" marR="0" algn="ctr">
                        <a:spcBef>
                          <a:spcPts val="300"/>
                        </a:spcBef>
                        <a:spcAft>
                          <a:spcPts val="300"/>
                        </a:spcAft>
                      </a:pPr>
                      <a:r>
                        <a:rPr lang="en-US" sz="1250">
                          <a:effectLst/>
                        </a:rPr>
                        <a:t>Yes (reactive iron)</a:t>
                      </a:r>
                      <a:endParaRPr lang="en-US" sz="1250">
                        <a:effectLst/>
                        <a:latin typeface="Gill Sans"/>
                        <a:ea typeface="Times New Roman"/>
                      </a:endParaRPr>
                    </a:p>
                  </a:txBody>
                  <a:tcPr marL="68580" marR="68580" marT="0" marB="0" anchor="ctr"/>
                </a:tc>
                <a:tc>
                  <a:txBody>
                    <a:bodyPr/>
                    <a:lstStyle/>
                    <a:p>
                      <a:pPr marL="0" marR="0" algn="ctr">
                        <a:spcBef>
                          <a:spcPts val="300"/>
                        </a:spcBef>
                        <a:spcAft>
                          <a:spcPts val="300"/>
                        </a:spcAft>
                      </a:pPr>
                      <a:r>
                        <a:rPr lang="en-US" sz="1250">
                          <a:effectLst/>
                        </a:rPr>
                        <a:t>No</a:t>
                      </a:r>
                      <a:endParaRPr lang="en-US" sz="1250">
                        <a:effectLst/>
                        <a:latin typeface="Gill Sans"/>
                        <a:ea typeface="Times New Roman"/>
                      </a:endParaRPr>
                    </a:p>
                  </a:txBody>
                  <a:tcPr marL="68580" marR="68580" marT="0" marB="0" anchor="ctr"/>
                </a:tc>
              </a:tr>
              <a:tr h="241651">
                <a:tc>
                  <a:txBody>
                    <a:bodyPr/>
                    <a:lstStyle/>
                    <a:p>
                      <a:pPr marL="0" marR="0" algn="l">
                        <a:spcBef>
                          <a:spcPts val="300"/>
                        </a:spcBef>
                        <a:spcAft>
                          <a:spcPts val="300"/>
                        </a:spcAft>
                      </a:pPr>
                      <a:r>
                        <a:rPr lang="en-US" sz="1400">
                          <a:effectLst/>
                        </a:rPr>
                        <a:t>Perchlorate</a:t>
                      </a:r>
                      <a:endParaRPr lang="en-US" sz="1400">
                        <a:effectLst/>
                        <a:latin typeface="Gill Sans"/>
                        <a:ea typeface="Times New Roman"/>
                      </a:endParaRPr>
                    </a:p>
                  </a:txBody>
                  <a:tcPr marL="68580" marR="68580" marT="0" marB="0" anchor="ctr"/>
                </a:tc>
                <a:tc>
                  <a:txBody>
                    <a:bodyPr/>
                    <a:lstStyle/>
                    <a:p>
                      <a:pPr marL="0" marR="0" algn="ctr">
                        <a:spcBef>
                          <a:spcPts val="300"/>
                        </a:spcBef>
                        <a:spcAft>
                          <a:spcPts val="300"/>
                        </a:spcAft>
                      </a:pPr>
                      <a:r>
                        <a:rPr lang="en-US" sz="1250">
                          <a:effectLst/>
                        </a:rPr>
                        <a:t>Yes, degradation</a:t>
                      </a:r>
                      <a:endParaRPr lang="en-US" sz="1250">
                        <a:effectLst/>
                        <a:latin typeface="Gill Sans"/>
                        <a:ea typeface="Times New Roman"/>
                      </a:endParaRPr>
                    </a:p>
                  </a:txBody>
                  <a:tcPr marL="68580" marR="68580" marT="0" marB="0" anchor="ctr"/>
                </a:tc>
                <a:tc>
                  <a:txBody>
                    <a:bodyPr/>
                    <a:lstStyle/>
                    <a:p>
                      <a:pPr marL="0" marR="0" algn="ctr">
                        <a:spcBef>
                          <a:spcPts val="300"/>
                        </a:spcBef>
                        <a:spcAft>
                          <a:spcPts val="300"/>
                        </a:spcAft>
                      </a:pPr>
                      <a:r>
                        <a:rPr lang="en-US" sz="1250">
                          <a:effectLst/>
                        </a:rPr>
                        <a:t>No</a:t>
                      </a:r>
                      <a:endParaRPr lang="en-US" sz="1250">
                        <a:effectLst/>
                        <a:latin typeface="Gill Sans"/>
                        <a:ea typeface="Times New Roman"/>
                      </a:endParaRPr>
                    </a:p>
                  </a:txBody>
                  <a:tcPr marL="68580" marR="68580" marT="0" marB="0" anchor="ctr"/>
                </a:tc>
                <a:tc>
                  <a:txBody>
                    <a:bodyPr/>
                    <a:lstStyle/>
                    <a:p>
                      <a:pPr marL="0" marR="0" algn="ctr">
                        <a:spcBef>
                          <a:spcPts val="300"/>
                        </a:spcBef>
                        <a:spcAft>
                          <a:spcPts val="300"/>
                        </a:spcAft>
                      </a:pPr>
                      <a:r>
                        <a:rPr lang="en-US" sz="1250">
                          <a:effectLst/>
                        </a:rPr>
                        <a:t>Conflicting Data</a:t>
                      </a:r>
                      <a:endParaRPr lang="en-US" sz="1250">
                        <a:effectLst/>
                        <a:latin typeface="Gill Sans"/>
                        <a:ea typeface="Times New Roman"/>
                      </a:endParaRPr>
                    </a:p>
                  </a:txBody>
                  <a:tcPr marL="68580" marR="68580" marT="0" marB="0" anchor="ctr"/>
                </a:tc>
                <a:tc>
                  <a:txBody>
                    <a:bodyPr/>
                    <a:lstStyle/>
                    <a:p>
                      <a:pPr marL="0" marR="0" algn="ctr">
                        <a:spcBef>
                          <a:spcPts val="300"/>
                        </a:spcBef>
                        <a:spcAft>
                          <a:spcPts val="300"/>
                        </a:spcAft>
                      </a:pPr>
                      <a:r>
                        <a:rPr lang="en-US" sz="1250">
                          <a:effectLst/>
                        </a:rPr>
                        <a:t>No</a:t>
                      </a:r>
                      <a:endParaRPr lang="en-US" sz="1250">
                        <a:effectLst/>
                        <a:latin typeface="Gill Sans"/>
                        <a:ea typeface="Times New Roman"/>
                      </a:endParaRPr>
                    </a:p>
                  </a:txBody>
                  <a:tcPr marL="68580" marR="68580" marT="0" marB="0" anchor="ctr"/>
                </a:tc>
              </a:tr>
              <a:tr h="1449905">
                <a:tc>
                  <a:txBody>
                    <a:bodyPr/>
                    <a:lstStyle/>
                    <a:p>
                      <a:pPr marL="0" marR="0" algn="l">
                        <a:spcBef>
                          <a:spcPts val="300"/>
                        </a:spcBef>
                        <a:spcAft>
                          <a:spcPts val="300"/>
                        </a:spcAft>
                      </a:pPr>
                      <a:r>
                        <a:rPr lang="en-US" sz="1400" dirty="0">
                          <a:effectLst/>
                        </a:rPr>
                        <a:t>Chromium (Cr</a:t>
                      </a:r>
                      <a:r>
                        <a:rPr lang="en-US" sz="1400" dirty="0" smtClean="0">
                          <a:effectLst/>
                        </a:rPr>
                        <a:t>),</a:t>
                      </a:r>
                      <a:r>
                        <a:rPr lang="en-US" sz="1400" baseline="0" dirty="0" smtClean="0">
                          <a:effectLst/>
                        </a:rPr>
                        <a:t> </a:t>
                      </a:r>
                      <a:r>
                        <a:rPr lang="en-US" sz="1400" dirty="0" smtClean="0">
                          <a:effectLst/>
                        </a:rPr>
                        <a:t>Selenium </a:t>
                      </a:r>
                      <a:r>
                        <a:rPr lang="en-US" sz="1400" dirty="0">
                          <a:effectLst/>
                        </a:rPr>
                        <a:t>(Se</a:t>
                      </a:r>
                      <a:r>
                        <a:rPr lang="en-US" sz="1400" dirty="0" smtClean="0">
                          <a:effectLst/>
                        </a:rPr>
                        <a:t>),</a:t>
                      </a:r>
                      <a:r>
                        <a:rPr lang="en-US" sz="1400" baseline="0" dirty="0" smtClean="0">
                          <a:effectLst/>
                        </a:rPr>
                        <a:t> </a:t>
                      </a:r>
                      <a:r>
                        <a:rPr lang="en-US" sz="1400" dirty="0" smtClean="0">
                          <a:effectLst/>
                        </a:rPr>
                        <a:t>Copper </a:t>
                      </a:r>
                      <a:r>
                        <a:rPr lang="en-US" sz="1400" dirty="0">
                          <a:effectLst/>
                        </a:rPr>
                        <a:t>(Cu), </a:t>
                      </a:r>
                      <a:r>
                        <a:rPr lang="en-US" sz="1400" dirty="0" smtClean="0">
                          <a:effectLst/>
                        </a:rPr>
                        <a:t>Cadmium </a:t>
                      </a:r>
                      <a:r>
                        <a:rPr lang="en-US" sz="1400" dirty="0">
                          <a:effectLst/>
                        </a:rPr>
                        <a:t>(Ca), </a:t>
                      </a:r>
                      <a:r>
                        <a:rPr lang="en-US" sz="1400" dirty="0" smtClean="0">
                          <a:effectLst/>
                        </a:rPr>
                        <a:t>Lead </a:t>
                      </a:r>
                      <a:r>
                        <a:rPr lang="en-US" sz="1400" dirty="0">
                          <a:effectLst/>
                        </a:rPr>
                        <a:t>(</a:t>
                      </a:r>
                      <a:r>
                        <a:rPr lang="en-US" sz="1400" dirty="0" err="1">
                          <a:effectLst/>
                        </a:rPr>
                        <a:t>Pb</a:t>
                      </a:r>
                      <a:r>
                        <a:rPr lang="en-US" sz="1400" dirty="0">
                          <a:effectLst/>
                        </a:rPr>
                        <a:t>), </a:t>
                      </a:r>
                      <a:r>
                        <a:rPr lang="en-US" sz="1400" dirty="0" smtClean="0">
                          <a:effectLst/>
                        </a:rPr>
                        <a:t>Nickel </a:t>
                      </a:r>
                      <a:r>
                        <a:rPr lang="en-US" sz="1400" dirty="0">
                          <a:effectLst/>
                        </a:rPr>
                        <a:t>(Ni), Zinc (Zn), Beryllium (Be),  Arsenic (As) (metalloid)</a:t>
                      </a:r>
                      <a:endParaRPr lang="en-US" sz="1400" dirty="0">
                        <a:effectLst/>
                        <a:latin typeface="Gill Sans"/>
                        <a:ea typeface="Times New Roman"/>
                      </a:endParaRPr>
                    </a:p>
                  </a:txBody>
                  <a:tcPr marL="68580" marR="68580" marT="0" marB="0" anchor="ctr"/>
                </a:tc>
                <a:tc>
                  <a:txBody>
                    <a:bodyPr/>
                    <a:lstStyle/>
                    <a:p>
                      <a:pPr marL="0" marR="0" algn="ctr">
                        <a:spcBef>
                          <a:spcPts val="300"/>
                        </a:spcBef>
                        <a:spcAft>
                          <a:spcPts val="300"/>
                        </a:spcAft>
                      </a:pPr>
                      <a:r>
                        <a:rPr lang="en-US" sz="1250">
                          <a:effectLst/>
                        </a:rPr>
                        <a:t>Valence change, generally favorable</a:t>
                      </a:r>
                      <a:endParaRPr lang="en-US" sz="1250">
                        <a:effectLst/>
                        <a:latin typeface="Gill Sans"/>
                        <a:ea typeface="Times New Roman"/>
                      </a:endParaRPr>
                    </a:p>
                  </a:txBody>
                  <a:tcPr marL="68580" marR="68580" marT="0" marB="0" anchor="ctr"/>
                </a:tc>
                <a:tc>
                  <a:txBody>
                    <a:bodyPr/>
                    <a:lstStyle/>
                    <a:p>
                      <a:pPr marL="0" marR="0" algn="ctr">
                        <a:spcBef>
                          <a:spcPts val="300"/>
                        </a:spcBef>
                        <a:spcAft>
                          <a:spcPts val="300"/>
                        </a:spcAft>
                      </a:pPr>
                      <a:r>
                        <a:rPr lang="en-US" sz="1250" dirty="0">
                          <a:effectLst/>
                        </a:rPr>
                        <a:t>Valence change, generally unfavorable</a:t>
                      </a:r>
                      <a:endParaRPr lang="en-US" sz="1250" dirty="0">
                        <a:effectLst/>
                        <a:latin typeface="Gill Sans"/>
                        <a:ea typeface="Times New Roman"/>
                      </a:endParaRPr>
                    </a:p>
                  </a:txBody>
                  <a:tcPr marL="68580" marR="68580" marT="0" marB="0" anchor="ctr"/>
                </a:tc>
                <a:tc>
                  <a:txBody>
                    <a:bodyPr/>
                    <a:lstStyle/>
                    <a:p>
                      <a:pPr marL="0" marR="0" algn="ctr">
                        <a:spcBef>
                          <a:spcPts val="300"/>
                        </a:spcBef>
                        <a:spcAft>
                          <a:spcPts val="300"/>
                        </a:spcAft>
                      </a:pPr>
                      <a:r>
                        <a:rPr lang="en-US" sz="1250">
                          <a:effectLst/>
                        </a:rPr>
                        <a:t>Valence change, generally favorable</a:t>
                      </a:r>
                      <a:endParaRPr lang="en-US" sz="1250">
                        <a:effectLst/>
                        <a:latin typeface="Gill Sans"/>
                        <a:ea typeface="Times New Roman"/>
                      </a:endParaRPr>
                    </a:p>
                  </a:txBody>
                  <a:tcPr marL="68580" marR="68580" marT="0" marB="0" anchor="ctr"/>
                </a:tc>
                <a:tc>
                  <a:txBody>
                    <a:bodyPr/>
                    <a:lstStyle/>
                    <a:p>
                      <a:pPr marL="0" marR="0" algn="ctr">
                        <a:spcBef>
                          <a:spcPts val="300"/>
                        </a:spcBef>
                        <a:spcAft>
                          <a:spcPts val="300"/>
                        </a:spcAft>
                      </a:pPr>
                      <a:r>
                        <a:rPr lang="en-US" sz="1250" dirty="0" smtClean="0">
                          <a:effectLst/>
                        </a:rPr>
                        <a:t>Yes</a:t>
                      </a:r>
                    </a:p>
                    <a:p>
                      <a:pPr marL="0" marR="0" algn="ctr">
                        <a:spcBef>
                          <a:spcPts val="300"/>
                        </a:spcBef>
                        <a:spcAft>
                          <a:spcPts val="300"/>
                        </a:spcAft>
                      </a:pPr>
                      <a:r>
                        <a:rPr lang="en-US" sz="1250" dirty="0" smtClean="0">
                          <a:effectLst/>
                        </a:rPr>
                        <a:t>(sorption</a:t>
                      </a:r>
                      <a:r>
                        <a:rPr lang="en-US" sz="1250" dirty="0">
                          <a:effectLst/>
                        </a:rPr>
                        <a:t>, </a:t>
                      </a:r>
                      <a:r>
                        <a:rPr lang="en-US" sz="1250" dirty="0" smtClean="0">
                          <a:effectLst/>
                        </a:rPr>
                        <a:t>                    co-precipitation</a:t>
                      </a:r>
                      <a:r>
                        <a:rPr lang="en-US" sz="1250" dirty="0">
                          <a:effectLst/>
                        </a:rPr>
                        <a:t>)</a:t>
                      </a:r>
                      <a:endParaRPr lang="en-US" sz="1250" dirty="0">
                        <a:effectLst/>
                        <a:latin typeface="Gill Sans"/>
                        <a:ea typeface="Times New Roman"/>
                      </a:endParaRPr>
                    </a:p>
                  </a:txBody>
                  <a:tcPr marL="68580" marR="68580" marT="0" marB="0" anchor="ctr"/>
                </a:tc>
              </a:tr>
              <a:tr h="724953">
                <a:tc>
                  <a:txBody>
                    <a:bodyPr/>
                    <a:lstStyle/>
                    <a:p>
                      <a:pPr marL="0" marR="0" algn="l">
                        <a:spcBef>
                          <a:spcPts val="300"/>
                        </a:spcBef>
                        <a:spcAft>
                          <a:spcPts val="300"/>
                        </a:spcAft>
                      </a:pPr>
                      <a:r>
                        <a:rPr lang="en-US" sz="1400" dirty="0">
                          <a:effectLst/>
                        </a:rPr>
                        <a:t>Uranium, Technetium, Strontium, Cesium, Radium, Iodine </a:t>
                      </a:r>
                      <a:endParaRPr lang="en-US" sz="1400" dirty="0">
                        <a:effectLst/>
                        <a:latin typeface="Gill Sans"/>
                        <a:ea typeface="Times New Roman"/>
                      </a:endParaRPr>
                    </a:p>
                  </a:txBody>
                  <a:tcPr marL="68580" marR="68580" marT="0" marB="0" anchor="ctr"/>
                </a:tc>
                <a:tc>
                  <a:txBody>
                    <a:bodyPr/>
                    <a:lstStyle/>
                    <a:p>
                      <a:pPr marL="0" marR="0" algn="ctr">
                        <a:spcBef>
                          <a:spcPts val="300"/>
                        </a:spcBef>
                        <a:spcAft>
                          <a:spcPts val="300"/>
                        </a:spcAft>
                      </a:pPr>
                      <a:r>
                        <a:rPr lang="en-US" sz="1250">
                          <a:effectLst/>
                        </a:rPr>
                        <a:t>Valence change, generally favorable</a:t>
                      </a:r>
                      <a:endParaRPr lang="en-US" sz="1250">
                        <a:effectLst/>
                        <a:latin typeface="Gill Sans"/>
                        <a:ea typeface="Times New Roman"/>
                      </a:endParaRPr>
                    </a:p>
                  </a:txBody>
                  <a:tcPr marL="68580" marR="68580" marT="0" marB="0" anchor="ctr"/>
                </a:tc>
                <a:tc>
                  <a:txBody>
                    <a:bodyPr/>
                    <a:lstStyle/>
                    <a:p>
                      <a:pPr marL="0" marR="0" algn="ctr">
                        <a:spcBef>
                          <a:spcPts val="300"/>
                        </a:spcBef>
                        <a:spcAft>
                          <a:spcPts val="300"/>
                        </a:spcAft>
                      </a:pPr>
                      <a:r>
                        <a:rPr lang="en-US" sz="1250">
                          <a:effectLst/>
                        </a:rPr>
                        <a:t>Valence change, generally unfavorable</a:t>
                      </a:r>
                      <a:endParaRPr lang="en-US" sz="1250">
                        <a:effectLst/>
                        <a:latin typeface="Gill Sans"/>
                        <a:ea typeface="Times New Roman"/>
                      </a:endParaRPr>
                    </a:p>
                  </a:txBody>
                  <a:tcPr marL="68580" marR="68580" marT="0" marB="0" anchor="ctr"/>
                </a:tc>
                <a:tc>
                  <a:txBody>
                    <a:bodyPr/>
                    <a:lstStyle/>
                    <a:p>
                      <a:pPr marL="0" marR="0" algn="ctr">
                        <a:spcBef>
                          <a:spcPts val="300"/>
                        </a:spcBef>
                        <a:spcAft>
                          <a:spcPts val="300"/>
                        </a:spcAft>
                      </a:pPr>
                      <a:r>
                        <a:rPr lang="en-US" sz="1250">
                          <a:effectLst/>
                        </a:rPr>
                        <a:t>Valence change, generally favorable</a:t>
                      </a:r>
                      <a:endParaRPr lang="en-US" sz="1250">
                        <a:effectLst/>
                        <a:latin typeface="Gill Sans"/>
                        <a:ea typeface="Times New Roman"/>
                      </a:endParaRPr>
                    </a:p>
                  </a:txBody>
                  <a:tcPr marL="68580" marR="68580" marT="0" marB="0" anchor="ctr"/>
                </a:tc>
                <a:tc>
                  <a:txBody>
                    <a:bodyPr/>
                    <a:lstStyle/>
                    <a:p>
                      <a:pPr marL="0" marR="0" algn="ctr">
                        <a:spcBef>
                          <a:spcPts val="300"/>
                        </a:spcBef>
                        <a:spcAft>
                          <a:spcPts val="300"/>
                        </a:spcAft>
                      </a:pPr>
                      <a:r>
                        <a:rPr lang="en-US" sz="1250" dirty="0" smtClean="0">
                          <a:effectLst/>
                        </a:rPr>
                        <a:t>Yes</a:t>
                      </a:r>
                    </a:p>
                    <a:p>
                      <a:pPr marL="0" marR="0" algn="ctr">
                        <a:spcBef>
                          <a:spcPts val="300"/>
                        </a:spcBef>
                        <a:spcAft>
                          <a:spcPts val="300"/>
                        </a:spcAft>
                      </a:pPr>
                      <a:r>
                        <a:rPr lang="en-US" sz="1250" dirty="0" smtClean="0">
                          <a:effectLst/>
                        </a:rPr>
                        <a:t>(sorption</a:t>
                      </a:r>
                      <a:r>
                        <a:rPr lang="en-US" sz="1250" dirty="0">
                          <a:effectLst/>
                        </a:rPr>
                        <a:t>, </a:t>
                      </a:r>
                      <a:r>
                        <a:rPr lang="en-US" sz="1250" dirty="0" smtClean="0">
                          <a:effectLst/>
                        </a:rPr>
                        <a:t>                    co-precipitation)</a:t>
                      </a:r>
                      <a:endParaRPr lang="en-US" sz="1250" dirty="0">
                        <a:effectLst/>
                        <a:latin typeface="Gill Sans"/>
                        <a:ea typeface="Times New Roman"/>
                      </a:endParaRPr>
                    </a:p>
                  </a:txBody>
                  <a:tcPr marL="68580" marR="68580" marT="0" marB="0" anchor="ctr"/>
                </a:tc>
              </a:tr>
            </a:tbl>
          </a:graphicData>
        </a:graphic>
      </p:graphicFrame>
      <p:sp>
        <p:nvSpPr>
          <p:cNvPr id="37" name="Content Placeholder 2"/>
          <p:cNvSpPr txBox="1">
            <a:spLocks/>
          </p:cNvSpPr>
          <p:nvPr/>
        </p:nvSpPr>
        <p:spPr>
          <a:xfrm>
            <a:off x="2362200" y="1476663"/>
            <a:ext cx="5410200" cy="1723737"/>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t>Primary attenuation pathway for many inorganics is transformation to less mobile forms through co-precipitation or sorption</a:t>
            </a:r>
          </a:p>
          <a:p>
            <a:r>
              <a:rPr lang="en-US" sz="1900" dirty="0" smtClean="0"/>
              <a:t>Reactions are generally more complex and highly influenced by geochemical conditions</a:t>
            </a:r>
          </a:p>
        </p:txBody>
      </p:sp>
      <p:sp>
        <p:nvSpPr>
          <p:cNvPr id="17" name="Bent Arrow 16"/>
          <p:cNvSpPr/>
          <p:nvPr/>
        </p:nvSpPr>
        <p:spPr>
          <a:xfrm rot="5400000">
            <a:off x="7067548" y="2190751"/>
            <a:ext cx="1905001" cy="723901"/>
          </a:xfrm>
          <a:prstGeom prst="bentArrow">
            <a:avLst>
              <a:gd name="adj1" fmla="val 17570"/>
              <a:gd name="adj2" fmla="val 24601"/>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324600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686800" cy="1074653"/>
          </a:xfrm>
        </p:spPr>
        <p:txBody>
          <a:bodyPr/>
          <a:lstStyle/>
          <a:p>
            <a:r>
              <a:rPr lang="en-US" dirty="0" smtClean="0"/>
              <a:t>FAQ 8:  </a:t>
            </a:r>
            <a:r>
              <a:rPr lang="en-US" i="1" cap="none" dirty="0" smtClean="0">
                <a:solidFill>
                  <a:schemeClr val="accent3"/>
                </a:solidFill>
              </a:rPr>
              <a:t>Can I apply MNA to metals, inorganics, and radionuclides?</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23</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ounded Rectangle 24"/>
          <p:cNvSpPr/>
          <p:nvPr/>
        </p:nvSpPr>
        <p:spPr>
          <a:xfrm>
            <a:off x="526600" y="1476663"/>
            <a:ext cx="1571477" cy="727033"/>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a:spLocks noChangeArrowheads="1"/>
          </p:cNvSpPr>
          <p:nvPr/>
        </p:nvSpPr>
        <p:spPr bwMode="auto">
          <a:xfrm>
            <a:off x="381000" y="1498375"/>
            <a:ext cx="1871159" cy="7053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ADDITIONAL GUIDANCE:</a:t>
            </a:r>
            <a:endParaRPr lang="en-US" sz="2000" b="1" i="1" dirty="0">
              <a:solidFill>
                <a:srgbClr val="FFFFFF"/>
              </a:solidFill>
              <a:ea typeface="ＭＳ Ｐゴシック" pitchFamily="34" charset="-128"/>
              <a:cs typeface="Calibri"/>
            </a:endParaRPr>
          </a:p>
        </p:txBody>
      </p:sp>
      <p:pic>
        <p:nvPicPr>
          <p:cNvPr id="21" name="Picture 20"/>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449769"/>
            <a:ext cx="1636713" cy="2083025"/>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pic>
        <p:nvPicPr>
          <p:cNvPr id="22" name="Picture 2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748316"/>
            <a:ext cx="4645025" cy="2881081"/>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pic>
        <p:nvPicPr>
          <p:cNvPr id="23" name="Picture 22"/>
          <p:cNvPicPr/>
          <p:nvPr/>
        </p:nvPicPr>
        <p:blipFill rotWithShape="1">
          <a:blip r:embed="rId5">
            <a:extLst>
              <a:ext uri="{28A0092B-C50C-407E-A947-70E740481C1C}">
                <a14:useLocalDpi xmlns:a14="http://schemas.microsoft.com/office/drawing/2010/main" val="0"/>
              </a:ext>
            </a:extLst>
          </a:blip>
          <a:srcRect b="7375"/>
          <a:stretch/>
        </p:blipFill>
        <p:spPr bwMode="auto">
          <a:xfrm>
            <a:off x="5105400" y="1371600"/>
            <a:ext cx="3810000" cy="5257799"/>
          </a:xfrm>
          <a:prstGeom prst="rect">
            <a:avLst/>
          </a:prstGeom>
          <a:noFill/>
          <a:ln w="9525" cap="flat" cmpd="sng" algn="ctr">
            <a:solidFill>
              <a:sysClr val="windowText" lastClr="000000"/>
            </a:solidFill>
            <a:prstDash val="solid"/>
            <a:round/>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 uri="{FAA26D3D-D897-4be2-8F04-BA451C77F1D7}">
              <ma14:placeholderFlag xmlns:ma14="http://schemas.microsoft.com/office/mac/drawingml/2011/main" xmlns=""/>
            </a:ext>
          </a:extLst>
        </p:spPr>
      </p:pic>
      <p:sp>
        <p:nvSpPr>
          <p:cNvPr id="27" name="Rectangle 26"/>
          <p:cNvSpPr/>
          <p:nvPr/>
        </p:nvSpPr>
        <p:spPr>
          <a:xfrm>
            <a:off x="493487" y="2362200"/>
            <a:ext cx="1637702" cy="707886"/>
          </a:xfrm>
          <a:prstGeom prst="rect">
            <a:avLst/>
          </a:prstGeom>
        </p:spPr>
        <p:txBody>
          <a:bodyPr wrap="square">
            <a:spAutoFit/>
          </a:bodyPr>
          <a:lstStyle/>
          <a:p>
            <a:pPr algn="ctr"/>
            <a:r>
              <a:rPr lang="en-US" sz="2000" b="1" dirty="0" smtClean="0"/>
              <a:t>“SCENARIOS”DOE, 2011</a:t>
            </a:r>
            <a:endParaRPr lang="en-US" sz="2000" b="1" dirty="0"/>
          </a:p>
        </p:txBody>
      </p:sp>
      <p:sp>
        <p:nvSpPr>
          <p:cNvPr id="28" name="Rectangle 27"/>
          <p:cNvSpPr/>
          <p:nvPr/>
        </p:nvSpPr>
        <p:spPr>
          <a:xfrm>
            <a:off x="304800" y="6076890"/>
            <a:ext cx="381000" cy="400110"/>
          </a:xfrm>
          <a:prstGeom prst="rect">
            <a:avLst/>
          </a:prstGeom>
          <a:ln w="19050">
            <a:solidFill>
              <a:schemeClr val="accent6"/>
            </a:solidFill>
          </a:ln>
        </p:spPr>
        <p:txBody>
          <a:bodyPr wrap="square">
            <a:spAutoFit/>
          </a:bodyPr>
          <a:lstStyle/>
          <a:p>
            <a:pPr algn="ctr"/>
            <a:r>
              <a:rPr lang="en-US" sz="2000" b="1" dirty="0" smtClean="0"/>
              <a:t>A</a:t>
            </a:r>
            <a:endParaRPr lang="en-US" sz="2000" b="1" dirty="0"/>
          </a:p>
        </p:txBody>
      </p:sp>
      <p:sp>
        <p:nvSpPr>
          <p:cNvPr id="32" name="Rectangle 31"/>
          <p:cNvSpPr/>
          <p:nvPr/>
        </p:nvSpPr>
        <p:spPr>
          <a:xfrm>
            <a:off x="8420100" y="6000690"/>
            <a:ext cx="381000" cy="400110"/>
          </a:xfrm>
          <a:prstGeom prst="rect">
            <a:avLst/>
          </a:prstGeom>
          <a:ln w="19050">
            <a:solidFill>
              <a:schemeClr val="accent6"/>
            </a:solidFill>
          </a:ln>
        </p:spPr>
        <p:txBody>
          <a:bodyPr wrap="square">
            <a:spAutoFit/>
          </a:bodyPr>
          <a:lstStyle/>
          <a:p>
            <a:pPr algn="ctr"/>
            <a:r>
              <a:rPr lang="en-US" sz="2000" b="1" dirty="0" smtClean="0"/>
              <a:t>B</a:t>
            </a:r>
            <a:endParaRPr lang="en-US" sz="2000" b="1" dirty="0"/>
          </a:p>
        </p:txBody>
      </p:sp>
      <p:sp>
        <p:nvSpPr>
          <p:cNvPr id="33" name="Down Arrow 32"/>
          <p:cNvSpPr>
            <a:spLocks noChangeArrowheads="1"/>
          </p:cNvSpPr>
          <p:nvPr/>
        </p:nvSpPr>
        <p:spPr bwMode="auto">
          <a:xfrm>
            <a:off x="2743200" y="3390901"/>
            <a:ext cx="581547" cy="647699"/>
          </a:xfrm>
          <a:prstGeom prst="downArrow">
            <a:avLst>
              <a:gd name="adj1" fmla="val 50000"/>
              <a:gd name="adj2" fmla="val 65625"/>
            </a:avLst>
          </a:prstGeom>
          <a:blipFill>
            <a:blip r:embed="rId6"/>
            <a:tile tx="0" ty="0" sx="100000" sy="100000" flip="none" algn="tl"/>
          </a:blipFill>
          <a:ln w="9525">
            <a:solidFill>
              <a:schemeClr val="tx2"/>
            </a:solidFill>
            <a:miter lim="800000"/>
            <a:headEnd/>
            <a:tailEnd/>
          </a:ln>
          <a:effectLst>
            <a:outerShdw blurRad="63500" dist="23000" dir="5400000" rotWithShape="0">
              <a:srgbClr val="000000">
                <a:alpha val="34999"/>
              </a:srgbClr>
            </a:outerShdw>
          </a:effectLst>
        </p:spPr>
        <p:txBody>
          <a:bodyPr rot="0" vert="horz" wrap="square" lIns="91440" tIns="45720" rIns="91440" bIns="45720" anchor="ctr" anchorCtr="0" upright="1">
            <a:noAutofit/>
          </a:bodyPr>
          <a:lstStyle/>
          <a:p>
            <a:endParaRPr lang="en-US"/>
          </a:p>
        </p:txBody>
      </p:sp>
      <p:sp>
        <p:nvSpPr>
          <p:cNvPr id="34" name="Down Arrow 33"/>
          <p:cNvSpPr>
            <a:spLocks noChangeArrowheads="1"/>
          </p:cNvSpPr>
          <p:nvPr/>
        </p:nvSpPr>
        <p:spPr bwMode="auto">
          <a:xfrm rot="14080830">
            <a:off x="4515433" y="3283827"/>
            <a:ext cx="581547" cy="819638"/>
          </a:xfrm>
          <a:prstGeom prst="downArrow">
            <a:avLst>
              <a:gd name="adj1" fmla="val 50000"/>
              <a:gd name="adj2" fmla="val 65625"/>
            </a:avLst>
          </a:prstGeom>
          <a:blipFill>
            <a:blip r:embed="rId6"/>
            <a:tile tx="0" ty="0" sx="100000" sy="100000" flip="none" algn="tl"/>
          </a:blipFill>
          <a:ln w="9525">
            <a:solidFill>
              <a:schemeClr val="tx2"/>
            </a:solidFill>
            <a:miter lim="800000"/>
            <a:headEnd/>
            <a:tailEnd/>
          </a:ln>
          <a:effectLst>
            <a:outerShdw blurRad="63500" dist="23000" dir="5400000" rotWithShape="0">
              <a:srgbClr val="000000">
                <a:alpha val="34999"/>
              </a:srgbClr>
            </a:outerShdw>
          </a:effectLst>
        </p:spPr>
        <p:txBody>
          <a:bodyPr rot="0" vert="horz" wrap="square" lIns="91440" tIns="45720" rIns="91440" bIns="45720" anchor="ctr" anchorCtr="0" upright="1">
            <a:noAutofit/>
          </a:bodyPr>
          <a:lstStyle/>
          <a:p>
            <a:endParaRPr lang="en-US"/>
          </a:p>
        </p:txBody>
      </p:sp>
    </p:spTree>
    <p:extLst>
      <p:ext uri="{BB962C8B-B14F-4D97-AF65-F5344CB8AC3E}">
        <p14:creationId xmlns:p14="http://schemas.microsoft.com/office/powerpoint/2010/main" val="8428309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9:  </a:t>
            </a:r>
            <a:r>
              <a:rPr lang="en-US" i="1" cap="none" dirty="0" smtClean="0">
                <a:solidFill>
                  <a:schemeClr val="accent3"/>
                </a:solidFill>
              </a:rPr>
              <a:t>I can apply MNA to BTEX, but how about oxygenates?</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24</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ounded Rectangle 34"/>
          <p:cNvSpPr/>
          <p:nvPr/>
        </p:nvSpPr>
        <p:spPr>
          <a:xfrm>
            <a:off x="526600" y="1476663"/>
            <a:ext cx="3435800" cy="4192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a:spLocks noChangeArrowheads="1"/>
          </p:cNvSpPr>
          <p:nvPr/>
        </p:nvSpPr>
        <p:spPr bwMode="auto">
          <a:xfrm>
            <a:off x="414841" y="1498375"/>
            <a:ext cx="4614359"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Originally No, But </a:t>
            </a:r>
            <a:r>
              <a:rPr lang="en-US" sz="2000" b="1" i="1" dirty="0">
                <a:solidFill>
                  <a:srgbClr val="FFFFFF"/>
                </a:solidFill>
                <a:ea typeface="ＭＳ Ｐゴシック" pitchFamily="34" charset="-128"/>
                <a:cs typeface="Calibri"/>
              </a:rPr>
              <a:t>N</a:t>
            </a:r>
            <a:r>
              <a:rPr lang="en-US" sz="2000" b="1" i="1" dirty="0" smtClean="0">
                <a:solidFill>
                  <a:srgbClr val="FFFFFF"/>
                </a:solidFill>
                <a:ea typeface="ＭＳ Ｐゴシック" pitchFamily="34" charset="-128"/>
                <a:cs typeface="Calibri"/>
              </a:rPr>
              <a:t>ow YES</a:t>
            </a:r>
            <a:endParaRPr lang="en-US" sz="2000" b="1" i="1" dirty="0">
              <a:solidFill>
                <a:srgbClr val="FFFFFF"/>
              </a:solidFill>
              <a:ea typeface="ＭＳ Ｐゴシック" pitchFamily="34" charset="-128"/>
              <a:cs typeface="Calibri"/>
            </a:endParaRPr>
          </a:p>
        </p:txBody>
      </p:sp>
      <p:sp>
        <p:nvSpPr>
          <p:cNvPr id="25" name="Content Placeholder 2"/>
          <p:cNvSpPr txBox="1">
            <a:spLocks/>
          </p:cNvSpPr>
          <p:nvPr/>
        </p:nvSpPr>
        <p:spPr>
          <a:xfrm>
            <a:off x="526600" y="2133600"/>
            <a:ext cx="3893000" cy="2313641"/>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t>Not promising in early protocols</a:t>
            </a:r>
          </a:p>
          <a:p>
            <a:endParaRPr lang="en-US" sz="1900" dirty="0"/>
          </a:p>
          <a:p>
            <a:endParaRPr lang="en-US" sz="1900" dirty="0" smtClean="0"/>
          </a:p>
          <a:p>
            <a:endParaRPr lang="en-US" sz="1900" dirty="0"/>
          </a:p>
          <a:p>
            <a:endParaRPr lang="en-US" sz="1900" dirty="0" smtClean="0"/>
          </a:p>
          <a:p>
            <a:endParaRPr lang="en-US" sz="1900" dirty="0"/>
          </a:p>
          <a:p>
            <a:r>
              <a:rPr lang="en-US" sz="1900" dirty="0" smtClean="0"/>
              <a:t>Lots of research and field work  in the following 5-10 years, and we ended up with a completely different story!</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910" y="1516677"/>
            <a:ext cx="1914290" cy="218093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4690" y="4046398"/>
            <a:ext cx="2191309" cy="265714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6" name="Picture 25"/>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343400"/>
            <a:ext cx="2245995" cy="1967230"/>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sp>
        <p:nvSpPr>
          <p:cNvPr id="37" name="Rectangle 36"/>
          <p:cNvSpPr/>
          <p:nvPr/>
        </p:nvSpPr>
        <p:spPr>
          <a:xfrm>
            <a:off x="5334000" y="1447800"/>
            <a:ext cx="1595993" cy="1015663"/>
          </a:xfrm>
          <a:prstGeom prst="rect">
            <a:avLst/>
          </a:prstGeom>
        </p:spPr>
        <p:txBody>
          <a:bodyPr wrap="square">
            <a:spAutoFit/>
          </a:bodyPr>
          <a:lstStyle/>
          <a:p>
            <a:pPr algn="ctr"/>
            <a:r>
              <a:rPr lang="en-US" sz="2000" b="1" dirty="0" smtClean="0"/>
              <a:t>USEPA MNA Directive, 1999</a:t>
            </a:r>
            <a:endParaRPr lang="en-US" sz="2000" b="1" dirty="0"/>
          </a:p>
        </p:txBody>
      </p:sp>
      <p:sp>
        <p:nvSpPr>
          <p:cNvPr id="40" name="Rectangle 39"/>
          <p:cNvSpPr/>
          <p:nvPr/>
        </p:nvSpPr>
        <p:spPr>
          <a:xfrm>
            <a:off x="4363403" y="6324600"/>
            <a:ext cx="2494597" cy="400110"/>
          </a:xfrm>
          <a:prstGeom prst="rect">
            <a:avLst/>
          </a:prstGeom>
        </p:spPr>
        <p:txBody>
          <a:bodyPr wrap="square">
            <a:spAutoFit/>
          </a:bodyPr>
          <a:lstStyle/>
          <a:p>
            <a:pPr algn="ctr"/>
            <a:r>
              <a:rPr lang="en-US" sz="2000" b="1" dirty="0" smtClean="0"/>
              <a:t>USEPA, 2005 &amp; 2007</a:t>
            </a:r>
            <a:endParaRPr lang="en-US" sz="2000" b="1" dirty="0"/>
          </a:p>
        </p:txBody>
      </p:sp>
      <p:sp>
        <p:nvSpPr>
          <p:cNvPr id="42" name="Text Box 319"/>
          <p:cNvSpPr txBox="1">
            <a:spLocks/>
          </p:cNvSpPr>
          <p:nvPr/>
        </p:nvSpPr>
        <p:spPr>
          <a:xfrm>
            <a:off x="902208" y="2683510"/>
            <a:ext cx="5117592" cy="44069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1400" dirty="0"/>
              <a:t>MTBE had been found to </a:t>
            </a:r>
            <a:r>
              <a:rPr lang="en-US" sz="1400" i="1" dirty="0"/>
              <a:t>“…migrate large distances and threaten </a:t>
            </a:r>
            <a:r>
              <a:rPr lang="en-US" sz="1400" i="1" dirty="0" err="1"/>
              <a:t>downgradient</a:t>
            </a:r>
            <a:r>
              <a:rPr lang="en-US" sz="1400" i="1" dirty="0"/>
              <a:t> water supplies at the same sites where the BTEX component of a plume has either stabilized or diminished due to natural attenuation</a:t>
            </a:r>
            <a:r>
              <a:rPr lang="en-US" sz="1400" dirty="0"/>
              <a:t>” and included MTBE among compounds “</a:t>
            </a:r>
            <a:r>
              <a:rPr lang="en-US" sz="1400" i="1" dirty="0"/>
              <a:t>…that tend not to degrade readily in the subsurface</a:t>
            </a:r>
            <a:r>
              <a:rPr lang="en-US" sz="1400" dirty="0"/>
              <a:t>”. </a:t>
            </a:r>
            <a:endParaRPr lang="en-US" sz="1400" i="1" dirty="0">
              <a:solidFill>
                <a:schemeClr val="tx1"/>
              </a:solidFill>
              <a:effectLst/>
              <a:latin typeface="+mj-lt"/>
              <a:ea typeface="Times New Roman"/>
              <a:cs typeface="Times New Roman"/>
            </a:endParaRPr>
          </a:p>
        </p:txBody>
      </p:sp>
    </p:spTree>
    <p:extLst>
      <p:ext uri="{BB962C8B-B14F-4D97-AF65-F5344CB8AC3E}">
        <p14:creationId xmlns:p14="http://schemas.microsoft.com/office/powerpoint/2010/main" val="10464718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9:  </a:t>
            </a:r>
            <a:r>
              <a:rPr lang="en-US" i="1" cap="none" dirty="0" smtClean="0">
                <a:solidFill>
                  <a:schemeClr val="accent3"/>
                </a:solidFill>
              </a:rPr>
              <a:t>I can apply MNA to BTEX, but how about oxygenates?</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25</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 name="Picture 26"/>
          <p:cNvPicPr/>
          <p:nvPr/>
        </p:nvPicPr>
        <p:blipFill rotWithShape="1">
          <a:blip r:embed="rId3">
            <a:extLst>
              <a:ext uri="{28A0092B-C50C-407E-A947-70E740481C1C}">
                <a14:useLocalDpi xmlns:a14="http://schemas.microsoft.com/office/drawing/2010/main" val="0"/>
              </a:ext>
            </a:extLst>
          </a:blip>
          <a:srcRect l="1554" t="2347" r="5225" b="4225"/>
          <a:stretch/>
        </p:blipFill>
        <p:spPr bwMode="auto">
          <a:xfrm>
            <a:off x="496234" y="2514600"/>
            <a:ext cx="5752166" cy="4114800"/>
          </a:xfrm>
          <a:prstGeom prst="rect">
            <a:avLst/>
          </a:prstGeom>
          <a:ln>
            <a:solidFill>
              <a:srgbClr val="000000"/>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28" name="Rounded Rectangle 27"/>
          <p:cNvSpPr/>
          <p:nvPr/>
        </p:nvSpPr>
        <p:spPr>
          <a:xfrm>
            <a:off x="526600" y="1476663"/>
            <a:ext cx="1683200" cy="727033"/>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a:spLocks noChangeArrowheads="1"/>
          </p:cNvSpPr>
          <p:nvPr/>
        </p:nvSpPr>
        <p:spPr bwMode="auto">
          <a:xfrm>
            <a:off x="414841" y="1498375"/>
            <a:ext cx="1683237" cy="7053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What do the data say?</a:t>
            </a:r>
            <a:endParaRPr lang="en-US" sz="2000" b="1" i="1" dirty="0">
              <a:solidFill>
                <a:srgbClr val="FFFFFF"/>
              </a:solidFill>
              <a:ea typeface="ＭＳ Ｐゴシック" pitchFamily="34" charset="-128"/>
              <a:cs typeface="Calibri"/>
            </a:endParaRPr>
          </a:p>
        </p:txBody>
      </p:sp>
      <p:sp>
        <p:nvSpPr>
          <p:cNvPr id="33" name="Content Placeholder 2"/>
          <p:cNvSpPr txBox="1">
            <a:spLocks/>
          </p:cNvSpPr>
          <p:nvPr/>
        </p:nvSpPr>
        <p:spPr>
          <a:xfrm>
            <a:off x="2438400" y="1500332"/>
            <a:ext cx="6477000" cy="861868"/>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900" dirty="0" smtClean="0"/>
              <a:t>Several plume studies have documented that majority of MTBE/TBA plumes are relatively short and/or attenuating</a:t>
            </a:r>
          </a:p>
        </p:txBody>
      </p:sp>
      <p:sp>
        <p:nvSpPr>
          <p:cNvPr id="34" name="Rectangle 33"/>
          <p:cNvSpPr/>
          <p:nvPr/>
        </p:nvSpPr>
        <p:spPr>
          <a:xfrm>
            <a:off x="6248400" y="2514600"/>
            <a:ext cx="2514600" cy="400110"/>
          </a:xfrm>
          <a:prstGeom prst="rect">
            <a:avLst/>
          </a:prstGeom>
        </p:spPr>
        <p:txBody>
          <a:bodyPr wrap="square">
            <a:spAutoFit/>
          </a:bodyPr>
          <a:lstStyle/>
          <a:p>
            <a:pPr algn="ctr"/>
            <a:r>
              <a:rPr lang="en-US" sz="2000" b="1" dirty="0" smtClean="0"/>
              <a:t>Kamath et al., 2012</a:t>
            </a:r>
            <a:endParaRPr lang="en-US" sz="2000" b="1" dirty="0"/>
          </a:p>
        </p:txBody>
      </p:sp>
      <p:sp>
        <p:nvSpPr>
          <p:cNvPr id="38" name="Content Placeholder 2"/>
          <p:cNvSpPr txBox="1">
            <a:spLocks/>
          </p:cNvSpPr>
          <p:nvPr/>
        </p:nvSpPr>
        <p:spPr>
          <a:xfrm>
            <a:off x="6477000" y="2937122"/>
            <a:ext cx="2286000" cy="861868"/>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0" dirty="0" smtClean="0"/>
              <a:t>MTBE exhibits similar characteristics to BTEX in terms of median plume size (142 </a:t>
            </a:r>
            <a:r>
              <a:rPr lang="en-US" sz="1600" b="0" dirty="0" err="1" smtClean="0"/>
              <a:t>ft</a:t>
            </a:r>
            <a:r>
              <a:rPr lang="en-US" sz="1600" b="0" dirty="0" smtClean="0"/>
              <a:t>) and attenuation rate           (-0.63 yr</a:t>
            </a:r>
            <a:r>
              <a:rPr lang="en-US" sz="1600" b="0" baseline="30000" dirty="0" smtClean="0"/>
              <a:t>-1</a:t>
            </a:r>
            <a:r>
              <a:rPr lang="en-US" sz="1600" b="0" dirty="0" smtClean="0"/>
              <a:t>)</a:t>
            </a:r>
          </a:p>
          <a:p>
            <a:r>
              <a:rPr lang="en-US" sz="1600" b="0" dirty="0" smtClean="0"/>
              <a:t>TBA also similar to BTEX but fewer are stable/shrinking </a:t>
            </a:r>
          </a:p>
        </p:txBody>
      </p:sp>
    </p:spTree>
    <p:extLst>
      <p:ext uri="{BB962C8B-B14F-4D97-AF65-F5344CB8AC3E}">
        <p14:creationId xmlns:p14="http://schemas.microsoft.com/office/powerpoint/2010/main" val="5857040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153400" cy="1074653"/>
          </a:xfrm>
        </p:spPr>
        <p:txBody>
          <a:bodyPr/>
          <a:lstStyle/>
          <a:p>
            <a:r>
              <a:rPr lang="en-US" dirty="0" smtClean="0"/>
              <a:t>FAQ 9:  </a:t>
            </a:r>
            <a:r>
              <a:rPr lang="en-US" i="1" cap="none" dirty="0" smtClean="0">
                <a:solidFill>
                  <a:schemeClr val="accent3"/>
                </a:solidFill>
              </a:rPr>
              <a:t>I can apply MNA to BTEX but how about oxygenates?</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26</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8" name="Table 17"/>
          <p:cNvGraphicFramePr>
            <a:graphicFrameLocks noGrp="1"/>
          </p:cNvGraphicFramePr>
          <p:nvPr>
            <p:extLst>
              <p:ext uri="{D42A27DB-BD31-4B8C-83A1-F6EECF244321}">
                <p14:modId xmlns:p14="http://schemas.microsoft.com/office/powerpoint/2010/main" val="2401124969"/>
              </p:ext>
            </p:extLst>
          </p:nvPr>
        </p:nvGraphicFramePr>
        <p:xfrm>
          <a:off x="426757" y="1845972"/>
          <a:ext cx="7997825" cy="3815708"/>
        </p:xfrm>
        <a:graphic>
          <a:graphicData uri="http://schemas.openxmlformats.org/drawingml/2006/table">
            <a:tbl>
              <a:tblPr firstRow="1" firstCol="1" bandRow="1" bandCol="1">
                <a:tableStyleId>{5C22544A-7EE6-4342-B048-85BDC9FD1C3A}</a:tableStyleId>
              </a:tblPr>
              <a:tblGrid>
                <a:gridCol w="1710077"/>
                <a:gridCol w="3086713"/>
                <a:gridCol w="3201035"/>
              </a:tblGrid>
              <a:tr h="251440">
                <a:tc rowSpan="2">
                  <a:txBody>
                    <a:bodyPr/>
                    <a:lstStyle/>
                    <a:p>
                      <a:pPr marL="0" marR="0" algn="ctr">
                        <a:spcBef>
                          <a:spcPts val="300"/>
                        </a:spcBef>
                        <a:spcAft>
                          <a:spcPts val="300"/>
                        </a:spcAft>
                      </a:pPr>
                      <a:r>
                        <a:rPr lang="en-US" sz="1800" dirty="0">
                          <a:effectLst/>
                        </a:rPr>
                        <a:t>Contaminant Class</a:t>
                      </a:r>
                      <a:endParaRPr lang="en-US" sz="1800" dirty="0">
                        <a:effectLst/>
                        <a:latin typeface="Times New Roman"/>
                        <a:ea typeface="Times New Roman"/>
                      </a:endParaRPr>
                    </a:p>
                  </a:txBody>
                  <a:tcPr marL="62861" marR="62861" marT="0" marB="0" anchor="ctr"/>
                </a:tc>
                <a:tc gridSpan="2">
                  <a:txBody>
                    <a:bodyPr/>
                    <a:lstStyle/>
                    <a:p>
                      <a:pPr marL="0" marR="0" algn="ctr">
                        <a:spcBef>
                          <a:spcPts val="300"/>
                        </a:spcBef>
                        <a:spcAft>
                          <a:spcPts val="300"/>
                        </a:spcAft>
                      </a:pPr>
                      <a:r>
                        <a:rPr lang="en-US" sz="1800" dirty="0">
                          <a:effectLst/>
                        </a:rPr>
                        <a:t>Biological Degradation</a:t>
                      </a:r>
                      <a:endParaRPr lang="en-US" sz="1800" dirty="0">
                        <a:effectLst/>
                        <a:latin typeface="Times New Roman"/>
                        <a:ea typeface="Times New Roman"/>
                      </a:endParaRPr>
                    </a:p>
                  </a:txBody>
                  <a:tcPr marL="62861" marR="62861" marT="0" marB="0" anchor="ctr"/>
                </a:tc>
                <a:tc hMerge="1">
                  <a:txBody>
                    <a:bodyPr/>
                    <a:lstStyle/>
                    <a:p>
                      <a:endParaRPr lang="en-US"/>
                    </a:p>
                  </a:txBody>
                  <a:tcPr/>
                </a:tc>
              </a:tr>
              <a:tr h="359200">
                <a:tc vMerge="1">
                  <a:txBody>
                    <a:bodyPr/>
                    <a:lstStyle/>
                    <a:p>
                      <a:endParaRPr lang="en-US"/>
                    </a:p>
                  </a:txBody>
                  <a:tcPr/>
                </a:tc>
                <a:tc>
                  <a:txBody>
                    <a:bodyPr/>
                    <a:lstStyle/>
                    <a:p>
                      <a:pPr marL="0" marR="0" algn="ctr">
                        <a:spcBef>
                          <a:spcPts val="300"/>
                        </a:spcBef>
                        <a:spcAft>
                          <a:spcPts val="300"/>
                        </a:spcAft>
                      </a:pPr>
                      <a:r>
                        <a:rPr lang="en-US" sz="1800" b="1" dirty="0">
                          <a:solidFill>
                            <a:schemeClr val="tx1"/>
                          </a:solidFill>
                          <a:effectLst/>
                        </a:rPr>
                        <a:t>Anaerobic</a:t>
                      </a:r>
                      <a:endParaRPr lang="en-US" sz="1800" b="1" dirty="0">
                        <a:solidFill>
                          <a:schemeClr val="tx1"/>
                        </a:solidFill>
                        <a:effectLst/>
                        <a:latin typeface="Times New Roman"/>
                        <a:ea typeface="Times New Roman"/>
                      </a:endParaRPr>
                    </a:p>
                  </a:txBody>
                  <a:tcPr marL="62861" marR="62861" marT="0" marB="0"/>
                </a:tc>
                <a:tc>
                  <a:txBody>
                    <a:bodyPr/>
                    <a:lstStyle/>
                    <a:p>
                      <a:pPr marL="0" marR="0" algn="ctr">
                        <a:spcBef>
                          <a:spcPts val="300"/>
                        </a:spcBef>
                        <a:spcAft>
                          <a:spcPts val="300"/>
                        </a:spcAft>
                      </a:pPr>
                      <a:r>
                        <a:rPr lang="en-US" sz="1800" b="1" dirty="0">
                          <a:solidFill>
                            <a:schemeClr val="tx1"/>
                          </a:solidFill>
                          <a:effectLst/>
                        </a:rPr>
                        <a:t>Aerobic</a:t>
                      </a:r>
                      <a:endParaRPr lang="en-US" sz="1800" b="1" dirty="0">
                        <a:solidFill>
                          <a:schemeClr val="tx1"/>
                        </a:solidFill>
                        <a:effectLst/>
                        <a:latin typeface="Times New Roman"/>
                        <a:ea typeface="Times New Roman"/>
                      </a:endParaRPr>
                    </a:p>
                  </a:txBody>
                  <a:tcPr marL="62861" marR="62861" marT="0" marB="0"/>
                </a:tc>
              </a:tr>
              <a:tr h="648010">
                <a:tc>
                  <a:txBody>
                    <a:bodyPr/>
                    <a:lstStyle/>
                    <a:p>
                      <a:pPr marL="0" marR="0" algn="ctr">
                        <a:spcBef>
                          <a:spcPts val="300"/>
                        </a:spcBef>
                        <a:spcAft>
                          <a:spcPts val="300"/>
                        </a:spcAft>
                      </a:pPr>
                      <a:r>
                        <a:rPr lang="en-US" sz="1800">
                          <a:effectLst/>
                        </a:rPr>
                        <a:t>MTBE</a:t>
                      </a:r>
                      <a:endParaRPr lang="en-US" sz="1800">
                        <a:effectLst/>
                        <a:latin typeface="Times New Roman"/>
                        <a:ea typeface="Times New Roman"/>
                      </a:endParaRPr>
                    </a:p>
                  </a:txBody>
                  <a:tcPr marL="62861" marR="62861" marT="0" marB="0" anchor="ctr"/>
                </a:tc>
                <a:tc>
                  <a:txBody>
                    <a:bodyPr/>
                    <a:lstStyle/>
                    <a:p>
                      <a:pPr marL="0" marR="0" algn="ctr">
                        <a:spcBef>
                          <a:spcPts val="300"/>
                        </a:spcBef>
                        <a:spcAft>
                          <a:spcPts val="300"/>
                        </a:spcAft>
                      </a:pPr>
                      <a:r>
                        <a:rPr lang="en-US" sz="1800" b="1" dirty="0">
                          <a:solidFill>
                            <a:srgbClr val="008000"/>
                          </a:solidFill>
                          <a:effectLst/>
                        </a:rPr>
                        <a:t>YES </a:t>
                      </a:r>
                      <a:r>
                        <a:rPr lang="en-US" sz="1800" dirty="0">
                          <a:effectLst/>
                        </a:rPr>
                        <a:t>(may require acclimation period)</a:t>
                      </a:r>
                      <a:endParaRPr lang="en-US" sz="1800" dirty="0">
                        <a:effectLst/>
                        <a:latin typeface="Times New Roman"/>
                        <a:ea typeface="Times New Roman"/>
                      </a:endParaRPr>
                    </a:p>
                  </a:txBody>
                  <a:tcPr marL="62861" marR="62861" marT="0" marB="0" anchor="ctr"/>
                </a:tc>
                <a:tc>
                  <a:txBody>
                    <a:bodyPr/>
                    <a:lstStyle/>
                    <a:p>
                      <a:pPr marL="0" marR="0" algn="ctr">
                        <a:spcBef>
                          <a:spcPts val="300"/>
                        </a:spcBef>
                        <a:spcAft>
                          <a:spcPts val="300"/>
                        </a:spcAft>
                      </a:pPr>
                      <a:r>
                        <a:rPr lang="en-US" sz="1800" b="1" dirty="0">
                          <a:solidFill>
                            <a:srgbClr val="008000"/>
                          </a:solidFill>
                          <a:effectLst/>
                        </a:rPr>
                        <a:t>YES</a:t>
                      </a:r>
                      <a:endParaRPr lang="en-US" sz="1800" b="1" dirty="0">
                        <a:solidFill>
                          <a:srgbClr val="008000"/>
                        </a:solidFill>
                        <a:effectLst/>
                        <a:latin typeface="Times New Roman"/>
                        <a:ea typeface="Times New Roman"/>
                      </a:endParaRPr>
                    </a:p>
                  </a:txBody>
                  <a:tcPr marL="62861" marR="62861" marT="0" marB="0" anchor="ctr"/>
                </a:tc>
              </a:tr>
              <a:tr h="969840">
                <a:tc>
                  <a:txBody>
                    <a:bodyPr/>
                    <a:lstStyle/>
                    <a:p>
                      <a:pPr marL="0" marR="0" algn="ctr">
                        <a:spcBef>
                          <a:spcPts val="300"/>
                        </a:spcBef>
                        <a:spcAft>
                          <a:spcPts val="300"/>
                        </a:spcAft>
                      </a:pPr>
                      <a:r>
                        <a:rPr lang="en-US" sz="1800">
                          <a:effectLst/>
                        </a:rPr>
                        <a:t>TBA</a:t>
                      </a:r>
                      <a:endParaRPr lang="en-US" sz="1800">
                        <a:effectLst/>
                        <a:latin typeface="Times New Roman"/>
                        <a:ea typeface="Times New Roman"/>
                      </a:endParaRPr>
                    </a:p>
                  </a:txBody>
                  <a:tcPr marL="62861" marR="62861" marT="0" marB="0" anchor="ctr"/>
                </a:tc>
                <a:tc>
                  <a:txBody>
                    <a:bodyPr/>
                    <a:lstStyle/>
                    <a:p>
                      <a:pPr marL="0" marR="0" algn="ctr">
                        <a:spcBef>
                          <a:spcPts val="300"/>
                        </a:spcBef>
                        <a:spcAft>
                          <a:spcPts val="300"/>
                        </a:spcAft>
                      </a:pPr>
                      <a:r>
                        <a:rPr lang="en-US" sz="1800" b="1" dirty="0">
                          <a:solidFill>
                            <a:srgbClr val="008000"/>
                          </a:solidFill>
                          <a:effectLst/>
                        </a:rPr>
                        <a:t>YES </a:t>
                      </a:r>
                      <a:r>
                        <a:rPr lang="en-US" sz="1800" dirty="0">
                          <a:effectLst/>
                        </a:rPr>
                        <a:t>if electron acceptors are readily </a:t>
                      </a:r>
                      <a:r>
                        <a:rPr lang="en-US" sz="1800" dirty="0" smtClean="0">
                          <a:effectLst/>
                        </a:rPr>
                        <a:t>available (</a:t>
                      </a:r>
                      <a:r>
                        <a:rPr lang="en-US" sz="1800" dirty="0">
                          <a:effectLst/>
                        </a:rPr>
                        <a:t>may be limited in </a:t>
                      </a:r>
                      <a:r>
                        <a:rPr lang="en-US" sz="1800" dirty="0" err="1">
                          <a:effectLst/>
                        </a:rPr>
                        <a:t>methanogenic</a:t>
                      </a:r>
                      <a:r>
                        <a:rPr lang="en-US" sz="1800" dirty="0">
                          <a:effectLst/>
                        </a:rPr>
                        <a:t> conditions)</a:t>
                      </a:r>
                      <a:endParaRPr lang="en-US" sz="1800" dirty="0">
                        <a:effectLst/>
                        <a:latin typeface="Times New Roman"/>
                        <a:ea typeface="Times New Roman"/>
                      </a:endParaRPr>
                    </a:p>
                  </a:txBody>
                  <a:tcPr marL="62861" marR="62861" marT="0" marB="0" anchor="ctr"/>
                </a:tc>
                <a:tc>
                  <a:txBody>
                    <a:bodyPr/>
                    <a:lstStyle/>
                    <a:p>
                      <a:pPr marL="0" marR="0" algn="ctr">
                        <a:spcBef>
                          <a:spcPts val="300"/>
                        </a:spcBef>
                        <a:spcAft>
                          <a:spcPts val="300"/>
                        </a:spcAft>
                      </a:pPr>
                      <a:r>
                        <a:rPr lang="en-US" sz="1800" b="1" dirty="0">
                          <a:solidFill>
                            <a:srgbClr val="008000"/>
                          </a:solidFill>
                          <a:effectLst/>
                        </a:rPr>
                        <a:t>YES</a:t>
                      </a:r>
                    </a:p>
                    <a:p>
                      <a:pPr marL="0" marR="0" algn="ctr">
                        <a:spcBef>
                          <a:spcPts val="300"/>
                        </a:spcBef>
                        <a:spcAft>
                          <a:spcPts val="300"/>
                        </a:spcAft>
                      </a:pPr>
                      <a:r>
                        <a:rPr lang="en-US" sz="1800" dirty="0">
                          <a:effectLst/>
                        </a:rPr>
                        <a:t> (generally faster than in anaerobic conditions)</a:t>
                      </a:r>
                      <a:endParaRPr lang="en-US" sz="1800" dirty="0">
                        <a:effectLst/>
                        <a:latin typeface="Times New Roman"/>
                        <a:ea typeface="Times New Roman"/>
                      </a:endParaRPr>
                    </a:p>
                  </a:txBody>
                  <a:tcPr marL="62861" marR="62861" marT="0" marB="0" anchor="ctr"/>
                </a:tc>
              </a:tr>
              <a:tr h="1436898">
                <a:tc>
                  <a:txBody>
                    <a:bodyPr/>
                    <a:lstStyle/>
                    <a:p>
                      <a:pPr marL="0" marR="0" algn="ctr">
                        <a:spcBef>
                          <a:spcPts val="300"/>
                        </a:spcBef>
                        <a:spcAft>
                          <a:spcPts val="300"/>
                        </a:spcAft>
                      </a:pPr>
                      <a:r>
                        <a:rPr lang="en-US" sz="1800" dirty="0">
                          <a:effectLst/>
                        </a:rPr>
                        <a:t>Ethanol</a:t>
                      </a:r>
                      <a:endParaRPr lang="en-US" sz="1800" dirty="0">
                        <a:effectLst/>
                        <a:latin typeface="Times New Roman"/>
                        <a:ea typeface="Times New Roman"/>
                      </a:endParaRPr>
                    </a:p>
                  </a:txBody>
                  <a:tcPr marL="62861" marR="62861" marT="0" marB="0" anchor="ctr"/>
                </a:tc>
                <a:tc>
                  <a:txBody>
                    <a:bodyPr/>
                    <a:lstStyle/>
                    <a:p>
                      <a:pPr marL="0" marR="0" algn="ctr">
                        <a:spcBef>
                          <a:spcPts val="300"/>
                        </a:spcBef>
                        <a:spcAft>
                          <a:spcPts val="300"/>
                        </a:spcAft>
                      </a:pPr>
                      <a:r>
                        <a:rPr lang="en-US" sz="1800" b="1" dirty="0">
                          <a:solidFill>
                            <a:srgbClr val="008000"/>
                          </a:solidFill>
                          <a:effectLst/>
                        </a:rPr>
                        <a:t>YES </a:t>
                      </a:r>
                      <a:r>
                        <a:rPr lang="en-US" sz="1800" dirty="0">
                          <a:effectLst/>
                        </a:rPr>
                        <a:t>(tends to be preferentially degraded over BTEX)</a:t>
                      </a:r>
                      <a:endParaRPr lang="en-US" sz="1800" dirty="0">
                        <a:effectLst/>
                        <a:latin typeface="Times New Roman"/>
                        <a:ea typeface="Times New Roman"/>
                      </a:endParaRPr>
                    </a:p>
                  </a:txBody>
                  <a:tcPr marL="62861" marR="62861" marT="0" marB="0" anchor="ctr"/>
                </a:tc>
                <a:tc>
                  <a:txBody>
                    <a:bodyPr/>
                    <a:lstStyle/>
                    <a:p>
                      <a:pPr marL="0" marR="0" algn="ctr">
                        <a:spcBef>
                          <a:spcPts val="300"/>
                        </a:spcBef>
                        <a:spcAft>
                          <a:spcPts val="300"/>
                        </a:spcAft>
                      </a:pPr>
                      <a:r>
                        <a:rPr lang="en-US" sz="1800" b="1" dirty="0">
                          <a:solidFill>
                            <a:srgbClr val="008000"/>
                          </a:solidFill>
                          <a:effectLst/>
                        </a:rPr>
                        <a:t>YES </a:t>
                      </a:r>
                      <a:r>
                        <a:rPr lang="en-US" sz="1800" dirty="0">
                          <a:effectLst/>
                        </a:rPr>
                        <a:t>(tends to be preferentially degraded over BTEX)</a:t>
                      </a:r>
                      <a:endParaRPr lang="en-US" sz="1800" dirty="0">
                        <a:effectLst/>
                        <a:latin typeface="Times New Roman"/>
                        <a:ea typeface="Times New Roman"/>
                      </a:endParaRPr>
                    </a:p>
                  </a:txBody>
                  <a:tcPr marL="62861" marR="62861" marT="0" marB="0" anchor="ctr"/>
                </a:tc>
              </a:tr>
            </a:tbl>
          </a:graphicData>
        </a:graphic>
      </p:graphicFrame>
      <p:sp>
        <p:nvSpPr>
          <p:cNvPr id="41" name="Content Placeholder 2"/>
          <p:cNvSpPr txBox="1">
            <a:spLocks/>
          </p:cNvSpPr>
          <p:nvPr/>
        </p:nvSpPr>
        <p:spPr>
          <a:xfrm>
            <a:off x="545540" y="4776932"/>
            <a:ext cx="7760260" cy="861868"/>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600" b="0" dirty="0" smtClean="0"/>
          </a:p>
          <a:p>
            <a:endParaRPr lang="en-US" sz="1600" b="0" dirty="0" smtClean="0"/>
          </a:p>
        </p:txBody>
      </p:sp>
    </p:spTree>
    <p:extLst>
      <p:ext uri="{BB962C8B-B14F-4D97-AF65-F5344CB8AC3E}">
        <p14:creationId xmlns:p14="http://schemas.microsoft.com/office/powerpoint/2010/main" val="23087827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10:  </a:t>
            </a:r>
            <a:r>
              <a:rPr lang="en-US" i="1" cap="none" dirty="0" smtClean="0">
                <a:solidFill>
                  <a:schemeClr val="accent3"/>
                </a:solidFill>
              </a:rPr>
              <a:t>Which emerging contaminants are MNA candidates?</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27</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ounded Rectangle 34"/>
          <p:cNvSpPr/>
          <p:nvPr/>
        </p:nvSpPr>
        <p:spPr>
          <a:xfrm>
            <a:off x="526600" y="1476663"/>
            <a:ext cx="6788600" cy="4192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a:spLocks noChangeArrowheads="1"/>
          </p:cNvSpPr>
          <p:nvPr/>
        </p:nvSpPr>
        <p:spPr bwMode="auto">
          <a:xfrm>
            <a:off x="414841" y="1498375"/>
            <a:ext cx="6671759"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err="1" smtClean="0">
                <a:solidFill>
                  <a:srgbClr val="FFFFFF"/>
                </a:solidFill>
                <a:ea typeface="ＭＳ Ｐゴシック" pitchFamily="34" charset="-128"/>
                <a:cs typeface="Calibri"/>
              </a:rPr>
              <a:t>Dioxane</a:t>
            </a:r>
            <a:r>
              <a:rPr lang="en-US" sz="2000" b="1" i="1" dirty="0" smtClean="0">
                <a:solidFill>
                  <a:srgbClr val="FFFFFF"/>
                </a:solidFill>
                <a:ea typeface="ＭＳ Ｐゴシック" pitchFamily="34" charset="-128"/>
                <a:cs typeface="Calibri"/>
              </a:rPr>
              <a:t>, TCP, NDMA, Phthalates, and Maybe Others?</a:t>
            </a:r>
            <a:endParaRPr lang="en-US" sz="2000" b="1" i="1" dirty="0">
              <a:solidFill>
                <a:srgbClr val="FFFFFF"/>
              </a:solidFill>
              <a:ea typeface="ＭＳ Ｐゴシック" pitchFamily="34" charset="-128"/>
              <a:cs typeface="Calibri"/>
            </a:endParaRPr>
          </a:p>
        </p:txBody>
      </p:sp>
      <p:sp>
        <p:nvSpPr>
          <p:cNvPr id="25" name="Content Placeholder 2"/>
          <p:cNvSpPr txBox="1">
            <a:spLocks/>
          </p:cNvSpPr>
          <p:nvPr/>
        </p:nvSpPr>
        <p:spPr>
          <a:xfrm>
            <a:off x="526600" y="2209801"/>
            <a:ext cx="3435800" cy="1219199"/>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err="1" smtClean="0"/>
              <a:t>DoD</a:t>
            </a:r>
            <a:r>
              <a:rPr lang="en-US" sz="1900" dirty="0" smtClean="0"/>
              <a:t> general goal for emerging contaminants:</a:t>
            </a:r>
          </a:p>
          <a:p>
            <a:endParaRPr lang="en-US" sz="1900" dirty="0"/>
          </a:p>
          <a:p>
            <a:r>
              <a:rPr lang="en-US" sz="1900" dirty="0" smtClean="0"/>
              <a:t>Other problems</a:t>
            </a:r>
            <a:endParaRPr lang="en-US" sz="1500" dirty="0"/>
          </a:p>
        </p:txBody>
      </p:sp>
      <p:sp>
        <p:nvSpPr>
          <p:cNvPr id="27" name="Text Box 319"/>
          <p:cNvSpPr txBox="1">
            <a:spLocks/>
          </p:cNvSpPr>
          <p:nvPr/>
        </p:nvSpPr>
        <p:spPr>
          <a:xfrm>
            <a:off x="4038601" y="2226310"/>
            <a:ext cx="3886199" cy="44069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1600" i="1" dirty="0" smtClean="0"/>
              <a:t>“Identify chemicals or materials that either lack human health standards or have an evolving science and regulatory status.”</a:t>
            </a:r>
            <a:endParaRPr lang="en-US" sz="1600" i="1" dirty="0">
              <a:solidFill>
                <a:schemeClr val="tx1"/>
              </a:solidFill>
              <a:effectLst/>
              <a:latin typeface="+mj-lt"/>
              <a:ea typeface="Times New Roman"/>
              <a:cs typeface="Times New Roman"/>
            </a:endParaRPr>
          </a:p>
        </p:txBody>
      </p:sp>
      <p:sp>
        <p:nvSpPr>
          <p:cNvPr id="28" name="Content Placeholder 2"/>
          <p:cNvSpPr txBox="1">
            <a:spLocks/>
          </p:cNvSpPr>
          <p:nvPr/>
        </p:nvSpPr>
        <p:spPr>
          <a:xfrm>
            <a:off x="907600" y="3581401"/>
            <a:ext cx="3054800" cy="1219199"/>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700" dirty="0" smtClean="0"/>
              <a:t>Prevalence at individual sites is largely unknown</a:t>
            </a:r>
            <a:endParaRPr lang="en-US" sz="1700" dirty="0"/>
          </a:p>
          <a:p>
            <a:r>
              <a:rPr lang="en-US" sz="1700" dirty="0" smtClean="0"/>
              <a:t>Absence of well-established treatment technologies</a:t>
            </a:r>
          </a:p>
          <a:p>
            <a:r>
              <a:rPr lang="en-US" sz="1700" dirty="0" smtClean="0"/>
              <a:t>Absence of tools for establishing MNA (e.g., CSIA, MBTs)</a:t>
            </a:r>
            <a:endParaRPr lang="en-US" sz="1700" dirty="0"/>
          </a:p>
        </p:txBody>
      </p:sp>
      <p:pic>
        <p:nvPicPr>
          <p:cNvPr id="32" name="Picture 31" descr="Macintosh HD:   JOB FILES:3796 ESTCP FAQ MNA:  FAQ Draft Sept. 2012:1,2,3-Trichloropropane-3D-ball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021111">
            <a:off x="4692311" y="3467511"/>
            <a:ext cx="1558349" cy="1041651"/>
          </a:xfrm>
          <a:prstGeom prst="rect">
            <a:avLst/>
          </a:prstGeom>
          <a:noFill/>
          <a:ln>
            <a:noFill/>
          </a:ln>
          <a:extLst>
            <a:ext uri="{FAA26D3D-D897-4be2-8F04-BA451C77F1D7}">
              <ma14:placeholderFlag xmlns:ma14="http://schemas.microsoft.com/office/mac/drawingml/2011/main" xmlns=""/>
            </a:ext>
          </a:extLst>
        </p:spPr>
      </p:pic>
      <p:pic>
        <p:nvPicPr>
          <p:cNvPr id="33" name="Picture 32" descr="Macintosh HD:   JOB FILES:3796 ESTCP FAQ MNA:  FAQ Draft Sept. 2012:694px-1,4-Dioxane-3D-ball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5025" y="3756212"/>
            <a:ext cx="1145651" cy="988826"/>
          </a:xfrm>
          <a:prstGeom prst="rect">
            <a:avLst/>
          </a:prstGeom>
          <a:noFill/>
          <a:ln>
            <a:noFill/>
          </a:ln>
          <a:extLst>
            <a:ext uri="{FAA26D3D-D897-4be2-8F04-BA451C77F1D7}">
              <ma14:placeholderFlag xmlns:ma14="http://schemas.microsoft.com/office/mac/drawingml/2011/main" xmlns=""/>
            </a:ext>
          </a:extLst>
        </p:spPr>
      </p:pic>
      <p:sp>
        <p:nvSpPr>
          <p:cNvPr id="34" name="Rectangle 33"/>
          <p:cNvSpPr/>
          <p:nvPr/>
        </p:nvSpPr>
        <p:spPr>
          <a:xfrm>
            <a:off x="4470089" y="4800601"/>
            <a:ext cx="1828800" cy="646331"/>
          </a:xfrm>
          <a:prstGeom prst="rect">
            <a:avLst/>
          </a:prstGeom>
          <a:solidFill>
            <a:schemeClr val="accent1"/>
          </a:solidFill>
        </p:spPr>
        <p:txBody>
          <a:bodyPr wrap="square">
            <a:spAutoFit/>
          </a:bodyPr>
          <a:lstStyle/>
          <a:p>
            <a:pPr algn="ctr"/>
            <a:r>
              <a:rPr lang="en-US" b="1" i="1" dirty="0" smtClean="0">
                <a:solidFill>
                  <a:srgbClr val="FFFFFF"/>
                </a:solidFill>
                <a:ea typeface="ＭＳ Ｐゴシック"/>
                <a:cs typeface="Arial" pitchFamily="34" charset="0"/>
              </a:rPr>
              <a:t>1,2,3-Trichloropropane</a:t>
            </a:r>
            <a:endParaRPr lang="en-US" i="1" dirty="0">
              <a:solidFill>
                <a:srgbClr val="FFFFFF"/>
              </a:solidFill>
              <a:cs typeface="Arial" pitchFamily="34" charset="0"/>
            </a:endParaRPr>
          </a:p>
        </p:txBody>
      </p:sp>
      <p:sp>
        <p:nvSpPr>
          <p:cNvPr id="38" name="Rectangle 37"/>
          <p:cNvSpPr/>
          <p:nvPr/>
        </p:nvSpPr>
        <p:spPr>
          <a:xfrm>
            <a:off x="6553200" y="4939100"/>
            <a:ext cx="1828800" cy="369332"/>
          </a:xfrm>
          <a:prstGeom prst="rect">
            <a:avLst/>
          </a:prstGeom>
          <a:solidFill>
            <a:schemeClr val="accent1"/>
          </a:solidFill>
        </p:spPr>
        <p:txBody>
          <a:bodyPr wrap="square">
            <a:spAutoFit/>
          </a:bodyPr>
          <a:lstStyle/>
          <a:p>
            <a:pPr algn="ctr"/>
            <a:r>
              <a:rPr lang="en-US" b="1" i="1" dirty="0" smtClean="0">
                <a:solidFill>
                  <a:srgbClr val="FFFFFF"/>
                </a:solidFill>
                <a:ea typeface="ＭＳ Ｐゴシック"/>
                <a:cs typeface="Arial" pitchFamily="34" charset="0"/>
              </a:rPr>
              <a:t>1,4-Dioxane</a:t>
            </a:r>
            <a:endParaRPr lang="en-US" i="1" dirty="0">
              <a:solidFill>
                <a:srgbClr val="FFFFFF"/>
              </a:solidFill>
              <a:cs typeface="Arial" pitchFamily="34" charset="0"/>
            </a:endParaRPr>
          </a:p>
        </p:txBody>
      </p:sp>
    </p:spTree>
    <p:extLst>
      <p:ext uri="{BB962C8B-B14F-4D97-AF65-F5344CB8AC3E}">
        <p14:creationId xmlns:p14="http://schemas.microsoft.com/office/powerpoint/2010/main" val="8989518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10:  </a:t>
            </a:r>
            <a:r>
              <a:rPr lang="en-US" i="1" cap="none" dirty="0" smtClean="0">
                <a:solidFill>
                  <a:schemeClr val="accent3"/>
                </a:solidFill>
              </a:rPr>
              <a:t>Which emerging contaminants are MNA candidates?</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28</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385038814"/>
              </p:ext>
            </p:extLst>
          </p:nvPr>
        </p:nvGraphicFramePr>
        <p:xfrm>
          <a:off x="381000" y="1317226"/>
          <a:ext cx="8305800" cy="5120640"/>
        </p:xfrm>
        <a:graphic>
          <a:graphicData uri="http://schemas.openxmlformats.org/drawingml/2006/table">
            <a:tbl>
              <a:tblPr firstRow="1" firstCol="1" bandRow="1" bandCol="1">
                <a:tableStyleId>{5C22544A-7EE6-4342-B048-85BDC9FD1C3A}</a:tableStyleId>
              </a:tblPr>
              <a:tblGrid>
                <a:gridCol w="1676399"/>
                <a:gridCol w="1371600"/>
                <a:gridCol w="1371601"/>
                <a:gridCol w="1600199"/>
                <a:gridCol w="2286001"/>
              </a:tblGrid>
              <a:tr h="116050">
                <a:tc rowSpan="2">
                  <a:txBody>
                    <a:bodyPr/>
                    <a:lstStyle/>
                    <a:p>
                      <a:pPr marL="0" marR="0" algn="ctr">
                        <a:spcBef>
                          <a:spcPts val="200"/>
                        </a:spcBef>
                        <a:spcAft>
                          <a:spcPts val="0"/>
                        </a:spcAft>
                      </a:pPr>
                      <a:r>
                        <a:rPr lang="en-US" sz="1600" dirty="0">
                          <a:effectLst/>
                        </a:rPr>
                        <a:t>Emerging </a:t>
                      </a:r>
                      <a:r>
                        <a:rPr lang="en-US" sz="1600" dirty="0" smtClean="0">
                          <a:effectLst/>
                        </a:rPr>
                        <a:t>Contaminant</a:t>
                      </a:r>
                      <a:endParaRPr lang="en-US" sz="1600" dirty="0">
                        <a:effectLst/>
                        <a:latin typeface="Gill Sans"/>
                        <a:ea typeface="Times New Roman"/>
                      </a:endParaRPr>
                    </a:p>
                  </a:txBody>
                  <a:tcPr marL="47475" marR="47475" marT="0" marB="0"/>
                </a:tc>
                <a:tc gridSpan="2">
                  <a:txBody>
                    <a:bodyPr/>
                    <a:lstStyle/>
                    <a:p>
                      <a:pPr marL="0" marR="0" algn="ctr">
                        <a:spcBef>
                          <a:spcPts val="200"/>
                        </a:spcBef>
                        <a:spcAft>
                          <a:spcPts val="0"/>
                        </a:spcAft>
                      </a:pPr>
                      <a:r>
                        <a:rPr lang="en-US" sz="1600" dirty="0">
                          <a:effectLst/>
                        </a:rPr>
                        <a:t>Biological Degradation</a:t>
                      </a:r>
                      <a:endParaRPr lang="en-US" sz="1600" dirty="0">
                        <a:effectLst/>
                        <a:latin typeface="Gill Sans"/>
                        <a:ea typeface="Times New Roman"/>
                      </a:endParaRPr>
                    </a:p>
                  </a:txBody>
                  <a:tcPr marL="47475" marR="47475" marT="0" marB="0"/>
                </a:tc>
                <a:tc hMerge="1">
                  <a:txBody>
                    <a:bodyPr/>
                    <a:lstStyle/>
                    <a:p>
                      <a:endParaRPr lang="en-US"/>
                    </a:p>
                  </a:txBody>
                  <a:tcPr/>
                </a:tc>
                <a:tc rowSpan="2">
                  <a:txBody>
                    <a:bodyPr/>
                    <a:lstStyle/>
                    <a:p>
                      <a:pPr marL="0" marR="0" algn="ctr">
                        <a:spcBef>
                          <a:spcPts val="200"/>
                        </a:spcBef>
                        <a:spcAft>
                          <a:spcPts val="0"/>
                        </a:spcAft>
                      </a:pPr>
                      <a:r>
                        <a:rPr lang="en-US" sz="1600">
                          <a:effectLst/>
                        </a:rPr>
                        <a:t>Abiotic Degradation</a:t>
                      </a:r>
                      <a:endParaRPr lang="en-US" sz="1600">
                        <a:effectLst/>
                        <a:latin typeface="Gill Sans"/>
                        <a:ea typeface="Times New Roman"/>
                      </a:endParaRPr>
                    </a:p>
                  </a:txBody>
                  <a:tcPr marL="47475" marR="47475" marT="0" marB="0"/>
                </a:tc>
                <a:tc rowSpan="2">
                  <a:txBody>
                    <a:bodyPr/>
                    <a:lstStyle/>
                    <a:p>
                      <a:pPr marL="0" marR="0" algn="ctr">
                        <a:spcBef>
                          <a:spcPts val="200"/>
                        </a:spcBef>
                        <a:spcAft>
                          <a:spcPts val="0"/>
                        </a:spcAft>
                      </a:pPr>
                      <a:r>
                        <a:rPr lang="en-US" sz="1600" dirty="0">
                          <a:effectLst/>
                        </a:rPr>
                        <a:t>Sequestration</a:t>
                      </a:r>
                      <a:endParaRPr lang="en-US" sz="1600" dirty="0">
                        <a:effectLst/>
                        <a:latin typeface="Gill Sans"/>
                        <a:ea typeface="Times New Roman"/>
                      </a:endParaRPr>
                    </a:p>
                  </a:txBody>
                  <a:tcPr marL="47475" marR="47475" marT="0" marB="0"/>
                </a:tc>
              </a:tr>
              <a:tr h="116050">
                <a:tc vMerge="1">
                  <a:txBody>
                    <a:bodyPr/>
                    <a:lstStyle/>
                    <a:p>
                      <a:endParaRPr lang="en-US"/>
                    </a:p>
                  </a:txBody>
                  <a:tcPr/>
                </a:tc>
                <a:tc>
                  <a:txBody>
                    <a:bodyPr/>
                    <a:lstStyle/>
                    <a:p>
                      <a:pPr marL="0" marR="0" algn="ctr">
                        <a:spcBef>
                          <a:spcPts val="0"/>
                        </a:spcBef>
                        <a:spcAft>
                          <a:spcPts val="0"/>
                        </a:spcAft>
                      </a:pPr>
                      <a:r>
                        <a:rPr lang="en-US" sz="1600" b="1" dirty="0">
                          <a:effectLst/>
                        </a:rPr>
                        <a:t>Anaerobic</a:t>
                      </a:r>
                      <a:endParaRPr lang="en-US" sz="1600" b="1" dirty="0">
                        <a:effectLst/>
                        <a:latin typeface="Gill Sans"/>
                        <a:ea typeface="Times New Roman"/>
                      </a:endParaRPr>
                    </a:p>
                  </a:txBody>
                  <a:tcPr marL="47475" marR="47475" marT="0" marB="0"/>
                </a:tc>
                <a:tc>
                  <a:txBody>
                    <a:bodyPr/>
                    <a:lstStyle/>
                    <a:p>
                      <a:pPr marL="0" marR="0" algn="ctr">
                        <a:spcBef>
                          <a:spcPts val="0"/>
                        </a:spcBef>
                        <a:spcAft>
                          <a:spcPts val="0"/>
                        </a:spcAft>
                      </a:pPr>
                      <a:r>
                        <a:rPr lang="en-US" sz="1600" b="1" dirty="0">
                          <a:effectLst/>
                        </a:rPr>
                        <a:t>Aerobic</a:t>
                      </a:r>
                      <a:endParaRPr lang="en-US" sz="1600" b="1" dirty="0">
                        <a:effectLst/>
                        <a:latin typeface="Gill Sans"/>
                        <a:ea typeface="Times New Roman"/>
                      </a:endParaRPr>
                    </a:p>
                  </a:txBody>
                  <a:tcPr marL="47475" marR="47475" marT="0" marB="0"/>
                </a:tc>
                <a:tc vMerge="1">
                  <a:txBody>
                    <a:bodyPr/>
                    <a:lstStyle/>
                    <a:p>
                      <a:endParaRPr lang="en-US"/>
                    </a:p>
                  </a:txBody>
                  <a:tcPr/>
                </a:tc>
                <a:tc vMerge="1">
                  <a:txBody>
                    <a:bodyPr/>
                    <a:lstStyle/>
                    <a:p>
                      <a:endParaRPr lang="en-US"/>
                    </a:p>
                  </a:txBody>
                  <a:tcPr/>
                </a:tc>
              </a:tr>
              <a:tr h="696302">
                <a:tc>
                  <a:txBody>
                    <a:bodyPr/>
                    <a:lstStyle/>
                    <a:p>
                      <a:pPr marL="0" marR="0" algn="ctr">
                        <a:spcBef>
                          <a:spcPts val="0"/>
                        </a:spcBef>
                        <a:spcAft>
                          <a:spcPts val="0"/>
                        </a:spcAft>
                      </a:pPr>
                      <a:r>
                        <a:rPr lang="en-US" sz="1600" dirty="0">
                          <a:effectLst/>
                        </a:rPr>
                        <a:t>1,4-Dioxane</a:t>
                      </a:r>
                      <a:endParaRPr lang="en-US" sz="1600" dirty="0">
                        <a:effectLst/>
                        <a:latin typeface="Gill Sans"/>
                        <a:ea typeface="Times New Roman"/>
                      </a:endParaRPr>
                    </a:p>
                  </a:txBody>
                  <a:tcPr marL="47475" marR="47475" marT="0" marB="0" anchor="ctr"/>
                </a:tc>
                <a:tc>
                  <a:txBody>
                    <a:bodyPr/>
                    <a:lstStyle/>
                    <a:p>
                      <a:pPr marL="0" marR="0" algn="ctr">
                        <a:spcBef>
                          <a:spcPts val="0"/>
                        </a:spcBef>
                        <a:spcAft>
                          <a:spcPts val="0"/>
                        </a:spcAft>
                      </a:pPr>
                      <a:r>
                        <a:rPr lang="en-US" sz="1600" dirty="0" smtClean="0">
                          <a:effectLst/>
                        </a:rPr>
                        <a:t>Limited</a:t>
                      </a:r>
                      <a:endParaRPr lang="en-US" sz="1600" dirty="0">
                        <a:effectLst/>
                      </a:endParaRPr>
                    </a:p>
                    <a:p>
                      <a:pPr marL="0" marR="0" algn="ctr">
                        <a:spcBef>
                          <a:spcPts val="0"/>
                        </a:spcBef>
                        <a:spcAft>
                          <a:spcPts val="0"/>
                        </a:spcAft>
                      </a:pPr>
                      <a:r>
                        <a:rPr lang="en-US" sz="1600" dirty="0">
                          <a:effectLst/>
                        </a:rPr>
                        <a:t> </a:t>
                      </a:r>
                      <a:endParaRPr lang="en-US" sz="1600" dirty="0">
                        <a:effectLst/>
                        <a:latin typeface="Gill Sans"/>
                        <a:ea typeface="Times New Roman"/>
                      </a:endParaRPr>
                    </a:p>
                  </a:txBody>
                  <a:tcPr marL="47475" marR="47475" marT="0" marB="0" anchor="ctr"/>
                </a:tc>
                <a:tc>
                  <a:txBody>
                    <a:bodyPr/>
                    <a:lstStyle/>
                    <a:p>
                      <a:pPr marL="0" marR="0" algn="ctr">
                        <a:spcBef>
                          <a:spcPts val="0"/>
                        </a:spcBef>
                        <a:spcAft>
                          <a:spcPts val="0"/>
                        </a:spcAft>
                      </a:pPr>
                      <a:r>
                        <a:rPr lang="en-US" sz="1600" b="1" dirty="0">
                          <a:solidFill>
                            <a:srgbClr val="008000"/>
                          </a:solidFill>
                          <a:effectLst/>
                        </a:rPr>
                        <a:t>YES</a:t>
                      </a:r>
                    </a:p>
                    <a:p>
                      <a:pPr marL="0" marR="0" algn="ctr">
                        <a:spcBef>
                          <a:spcPts val="0"/>
                        </a:spcBef>
                        <a:spcAft>
                          <a:spcPts val="0"/>
                        </a:spcAft>
                      </a:pPr>
                      <a:r>
                        <a:rPr lang="en-US" sz="1600" dirty="0">
                          <a:effectLst/>
                        </a:rPr>
                        <a:t>(mostly lab studies; can be </a:t>
                      </a:r>
                      <a:r>
                        <a:rPr lang="en-US" sz="1600" dirty="0" err="1">
                          <a:effectLst/>
                        </a:rPr>
                        <a:t>cometabolic</a:t>
                      </a:r>
                      <a:r>
                        <a:rPr lang="en-US" sz="1600" dirty="0">
                          <a:effectLst/>
                        </a:rPr>
                        <a:t> or used as a carbon source)</a:t>
                      </a:r>
                      <a:endParaRPr lang="en-US" sz="1600" dirty="0">
                        <a:effectLst/>
                        <a:latin typeface="Gill Sans"/>
                        <a:ea typeface="Times New Roman"/>
                      </a:endParaRPr>
                    </a:p>
                  </a:txBody>
                  <a:tcPr marL="47475" marR="47475" marT="0" marB="0" anchor="ctr"/>
                </a:tc>
                <a:tc>
                  <a:txBody>
                    <a:bodyPr/>
                    <a:lstStyle/>
                    <a:p>
                      <a:pPr marL="0" marR="0" algn="ctr">
                        <a:spcBef>
                          <a:spcPts val="0"/>
                        </a:spcBef>
                        <a:spcAft>
                          <a:spcPts val="0"/>
                        </a:spcAft>
                      </a:pPr>
                      <a:r>
                        <a:rPr lang="en-US" sz="1600">
                          <a:effectLst/>
                        </a:rPr>
                        <a:t>Not documented</a:t>
                      </a:r>
                      <a:endParaRPr lang="en-US" sz="1600">
                        <a:effectLst/>
                        <a:latin typeface="Gill Sans"/>
                        <a:ea typeface="Times New Roman"/>
                      </a:endParaRPr>
                    </a:p>
                  </a:txBody>
                  <a:tcPr marL="47475" marR="47475"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mn-lt"/>
                          <a:ea typeface="+mn-ea"/>
                          <a:cs typeface="+mn-cs"/>
                        </a:rPr>
                        <a:t>No </a:t>
                      </a:r>
                      <a:endParaRPr lang="en-US" sz="1600" dirty="0" smtClean="0">
                        <a:effectLst/>
                      </a:endParaRPr>
                    </a:p>
                    <a:p>
                      <a:pPr marL="0" marR="0" algn="ctr">
                        <a:spcBef>
                          <a:spcPts val="0"/>
                        </a:spcBef>
                        <a:spcAft>
                          <a:spcPts val="0"/>
                        </a:spcAft>
                      </a:pPr>
                      <a:r>
                        <a:rPr lang="en-US" sz="1600" dirty="0">
                          <a:effectLst/>
                        </a:rPr>
                        <a:t>(poor sorption)</a:t>
                      </a:r>
                      <a:endParaRPr lang="en-US" sz="1600" dirty="0">
                        <a:effectLst/>
                        <a:latin typeface="Gill Sans"/>
                        <a:ea typeface="Times New Roman"/>
                      </a:endParaRPr>
                    </a:p>
                  </a:txBody>
                  <a:tcPr marL="47475" marR="47475" marT="0" marB="0" anchor="ctr"/>
                </a:tc>
              </a:tr>
              <a:tr h="812352">
                <a:tc>
                  <a:txBody>
                    <a:bodyPr/>
                    <a:lstStyle/>
                    <a:p>
                      <a:pPr marL="0" marR="0" algn="ctr">
                        <a:spcBef>
                          <a:spcPts val="0"/>
                        </a:spcBef>
                        <a:spcAft>
                          <a:spcPts val="0"/>
                        </a:spcAft>
                      </a:pPr>
                      <a:r>
                        <a:rPr lang="en-US" sz="1600" dirty="0" err="1">
                          <a:effectLst/>
                        </a:rPr>
                        <a:t>Perfluorinated</a:t>
                      </a:r>
                      <a:r>
                        <a:rPr lang="en-US" sz="1600" dirty="0">
                          <a:effectLst/>
                        </a:rPr>
                        <a:t> Compounds</a:t>
                      </a:r>
                      <a:endParaRPr lang="en-US" sz="1600" dirty="0">
                        <a:effectLst/>
                        <a:latin typeface="Gill Sans"/>
                        <a:ea typeface="Times New Roman"/>
                      </a:endParaRPr>
                    </a:p>
                  </a:txBody>
                  <a:tcPr marL="47475" marR="47475" marT="0" marB="0" anchor="ctr"/>
                </a:tc>
                <a:tc>
                  <a:txBody>
                    <a:bodyPr/>
                    <a:lstStyle/>
                    <a:p>
                      <a:pPr marL="0" marR="0" algn="ctr">
                        <a:spcBef>
                          <a:spcPts val="0"/>
                        </a:spcBef>
                        <a:spcAft>
                          <a:spcPts val="0"/>
                        </a:spcAft>
                      </a:pPr>
                      <a:r>
                        <a:rPr lang="en-US" sz="1600">
                          <a:effectLst/>
                        </a:rPr>
                        <a:t>Very limited</a:t>
                      </a:r>
                    </a:p>
                    <a:p>
                      <a:pPr marL="0" marR="0" algn="ctr">
                        <a:spcBef>
                          <a:spcPts val="0"/>
                        </a:spcBef>
                        <a:spcAft>
                          <a:spcPts val="0"/>
                        </a:spcAft>
                      </a:pPr>
                      <a:r>
                        <a:rPr lang="en-US" sz="1600">
                          <a:effectLst/>
                        </a:rPr>
                        <a:t>(incomplete pathway)</a:t>
                      </a:r>
                      <a:endParaRPr lang="en-US" sz="1600">
                        <a:effectLst/>
                        <a:latin typeface="Gill Sans"/>
                        <a:ea typeface="Times New Roman"/>
                      </a:endParaRPr>
                    </a:p>
                  </a:txBody>
                  <a:tcPr marL="47475" marR="47475" marT="0" marB="0" anchor="ctr"/>
                </a:tc>
                <a:tc>
                  <a:txBody>
                    <a:bodyPr/>
                    <a:lstStyle/>
                    <a:p>
                      <a:pPr marL="0" marR="0" algn="ctr">
                        <a:spcBef>
                          <a:spcPts val="0"/>
                        </a:spcBef>
                        <a:spcAft>
                          <a:spcPts val="0"/>
                        </a:spcAft>
                      </a:pPr>
                      <a:r>
                        <a:rPr lang="en-US" sz="1600" dirty="0">
                          <a:effectLst/>
                        </a:rPr>
                        <a:t>Very limited</a:t>
                      </a:r>
                    </a:p>
                    <a:p>
                      <a:pPr marL="0" marR="0" algn="ctr">
                        <a:spcBef>
                          <a:spcPts val="0"/>
                        </a:spcBef>
                        <a:spcAft>
                          <a:spcPts val="0"/>
                        </a:spcAft>
                      </a:pPr>
                      <a:r>
                        <a:rPr lang="en-US" sz="1600" dirty="0">
                          <a:effectLst/>
                        </a:rPr>
                        <a:t>(incomplete pathway)</a:t>
                      </a:r>
                      <a:endParaRPr lang="en-US" sz="1600" dirty="0">
                        <a:effectLst/>
                        <a:latin typeface="Gill Sans"/>
                        <a:ea typeface="Times New Roman"/>
                      </a:endParaRPr>
                    </a:p>
                  </a:txBody>
                  <a:tcPr marL="47475" marR="47475" marT="0" marB="0" anchor="ctr"/>
                </a:tc>
                <a:tc>
                  <a:txBody>
                    <a:bodyPr/>
                    <a:lstStyle/>
                    <a:p>
                      <a:pPr marL="0" marR="0" algn="ctr">
                        <a:spcBef>
                          <a:spcPts val="0"/>
                        </a:spcBef>
                        <a:spcAft>
                          <a:spcPts val="0"/>
                        </a:spcAft>
                      </a:pPr>
                      <a:r>
                        <a:rPr lang="en-US" sz="1600">
                          <a:effectLst/>
                        </a:rPr>
                        <a:t>Limited</a:t>
                      </a:r>
                    </a:p>
                    <a:p>
                      <a:pPr marL="0" marR="0" algn="ctr">
                        <a:spcBef>
                          <a:spcPts val="0"/>
                        </a:spcBef>
                        <a:spcAft>
                          <a:spcPts val="0"/>
                        </a:spcAft>
                      </a:pPr>
                      <a:r>
                        <a:rPr lang="en-US" sz="1600">
                          <a:effectLst/>
                        </a:rPr>
                        <a:t>(a reliable light+Fe(III) reaction has been established)</a:t>
                      </a:r>
                      <a:endParaRPr lang="en-US" sz="1600">
                        <a:effectLst/>
                        <a:latin typeface="Gill Sans"/>
                        <a:ea typeface="Times New Roman"/>
                      </a:endParaRPr>
                    </a:p>
                  </a:txBody>
                  <a:tcPr marL="47475" marR="47475" marT="0" marB="0" anchor="ctr"/>
                </a:tc>
                <a:tc>
                  <a:txBody>
                    <a:bodyPr/>
                    <a:lstStyle/>
                    <a:p>
                      <a:pPr marL="0" marR="0" algn="ctr">
                        <a:spcBef>
                          <a:spcPts val="0"/>
                        </a:spcBef>
                        <a:spcAft>
                          <a:spcPts val="0"/>
                        </a:spcAft>
                      </a:pPr>
                      <a:r>
                        <a:rPr lang="en-US" sz="1600" dirty="0">
                          <a:effectLst/>
                        </a:rPr>
                        <a:t>Moderate</a:t>
                      </a:r>
                    </a:p>
                    <a:p>
                      <a:pPr marL="0" marR="0" algn="ctr">
                        <a:spcBef>
                          <a:spcPts val="0"/>
                        </a:spcBef>
                        <a:spcAft>
                          <a:spcPts val="0"/>
                        </a:spcAft>
                      </a:pPr>
                      <a:r>
                        <a:rPr lang="en-US" sz="1600" dirty="0">
                          <a:effectLst/>
                        </a:rPr>
                        <a:t>(primarily electrostatic sorption to ferric iron minerals; limited organic carbon </a:t>
                      </a:r>
                      <a:r>
                        <a:rPr lang="en-US" sz="1600" dirty="0" smtClean="0">
                          <a:effectLst/>
                        </a:rPr>
                        <a:t>sorption)</a:t>
                      </a:r>
                      <a:endParaRPr lang="en-US" sz="1600" dirty="0">
                        <a:effectLst/>
                        <a:latin typeface="Gill Sans"/>
                        <a:ea typeface="Times New Roman"/>
                      </a:endParaRPr>
                    </a:p>
                  </a:txBody>
                  <a:tcPr marL="47475" marR="47475" marT="0" marB="0" anchor="ctr"/>
                </a:tc>
              </a:tr>
              <a:tr h="464201">
                <a:tc>
                  <a:txBody>
                    <a:bodyPr/>
                    <a:lstStyle/>
                    <a:p>
                      <a:pPr marL="0" marR="0" algn="ctr">
                        <a:spcBef>
                          <a:spcPts val="0"/>
                        </a:spcBef>
                        <a:spcAft>
                          <a:spcPts val="0"/>
                        </a:spcAft>
                      </a:pPr>
                      <a:r>
                        <a:rPr lang="en-US" sz="1600" dirty="0">
                          <a:effectLst/>
                        </a:rPr>
                        <a:t>N-</a:t>
                      </a:r>
                      <a:r>
                        <a:rPr lang="en-US" sz="1600" dirty="0" err="1">
                          <a:effectLst/>
                        </a:rPr>
                        <a:t>Nitrosodimethylamine</a:t>
                      </a:r>
                      <a:r>
                        <a:rPr lang="en-US" sz="1600" dirty="0">
                          <a:effectLst/>
                        </a:rPr>
                        <a:t> (NDMA)</a:t>
                      </a:r>
                      <a:endParaRPr lang="en-US" sz="1600" dirty="0">
                        <a:effectLst/>
                        <a:latin typeface="Gill Sans"/>
                        <a:ea typeface="Times New Roman"/>
                      </a:endParaRPr>
                    </a:p>
                  </a:txBody>
                  <a:tcPr marL="47475" marR="47475"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8000"/>
                          </a:solidFill>
                          <a:effectLst/>
                          <a:uLnTx/>
                          <a:uFillTx/>
                          <a:latin typeface="+mn-lt"/>
                          <a:ea typeface="+mn-ea"/>
                          <a:cs typeface="+mn-cs"/>
                        </a:rPr>
                        <a:t>YES</a:t>
                      </a:r>
                      <a:endParaRPr lang="en-US" sz="1600" b="1" dirty="0">
                        <a:effectLst/>
                        <a:latin typeface="Gill Sans"/>
                        <a:ea typeface="Times New Roman"/>
                      </a:endParaRPr>
                    </a:p>
                  </a:txBody>
                  <a:tcPr marL="47475" marR="47475"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8000"/>
                          </a:solidFill>
                          <a:effectLst/>
                          <a:uLnTx/>
                          <a:uFillTx/>
                          <a:latin typeface="+mn-lt"/>
                          <a:ea typeface="+mn-ea"/>
                          <a:cs typeface="+mn-cs"/>
                        </a:rPr>
                        <a:t>YES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effectLst/>
                        </a:rPr>
                        <a:t>(</a:t>
                      </a:r>
                      <a:r>
                        <a:rPr lang="en-US" sz="1600" dirty="0" err="1">
                          <a:effectLst/>
                        </a:rPr>
                        <a:t>cometabolic</a:t>
                      </a:r>
                      <a:r>
                        <a:rPr lang="en-US" sz="1600" dirty="0">
                          <a:effectLst/>
                        </a:rPr>
                        <a:t>)</a:t>
                      </a:r>
                      <a:endParaRPr lang="en-US" sz="1600" dirty="0">
                        <a:effectLst/>
                        <a:latin typeface="Gill Sans"/>
                        <a:ea typeface="Times New Roman"/>
                      </a:endParaRPr>
                    </a:p>
                  </a:txBody>
                  <a:tcPr marL="47475" marR="47475" marT="0" marB="0" anchor="ctr"/>
                </a:tc>
                <a:tc>
                  <a:txBody>
                    <a:bodyPr/>
                    <a:lstStyle/>
                    <a:p>
                      <a:pPr marL="0" marR="0" algn="ctr">
                        <a:spcBef>
                          <a:spcPts val="200"/>
                        </a:spcBef>
                        <a:spcAft>
                          <a:spcPts val="0"/>
                        </a:spcAft>
                      </a:pPr>
                      <a:r>
                        <a:rPr lang="en-US" sz="1600" b="1" dirty="0">
                          <a:solidFill>
                            <a:srgbClr val="FF0000"/>
                          </a:solidFill>
                          <a:effectLst/>
                        </a:rPr>
                        <a:t>No </a:t>
                      </a:r>
                      <a:r>
                        <a:rPr lang="en-US" sz="1600" dirty="0">
                          <a:effectLst/>
                        </a:rPr>
                        <a:t>(several ex situ methods, including UV photolysis)</a:t>
                      </a:r>
                      <a:endParaRPr lang="en-US" sz="1600" dirty="0">
                        <a:effectLst/>
                        <a:latin typeface="Gill Sans"/>
                        <a:ea typeface="Times New Roman"/>
                      </a:endParaRPr>
                    </a:p>
                  </a:txBody>
                  <a:tcPr marL="47475" marR="47475"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mn-lt"/>
                          <a:ea typeface="+mn-ea"/>
                          <a:cs typeface="+mn-cs"/>
                        </a:rPr>
                        <a:t>No </a:t>
                      </a:r>
                      <a:r>
                        <a:rPr lang="en-US" sz="1600" dirty="0" smtClean="0">
                          <a:effectLst/>
                        </a:rPr>
                        <a:t>(</a:t>
                      </a:r>
                      <a:r>
                        <a:rPr lang="en-US" sz="1600" dirty="0">
                          <a:effectLst/>
                        </a:rPr>
                        <a:t>poor sorption)</a:t>
                      </a:r>
                      <a:endParaRPr lang="en-US" sz="1600" dirty="0">
                        <a:effectLst/>
                        <a:latin typeface="Gill Sans"/>
                        <a:ea typeface="Times New Roman"/>
                      </a:endParaRPr>
                    </a:p>
                  </a:txBody>
                  <a:tcPr marL="47475" marR="47475" marT="0" marB="0" anchor="ctr"/>
                </a:tc>
              </a:tr>
              <a:tr h="464201">
                <a:tc>
                  <a:txBody>
                    <a:bodyPr/>
                    <a:lstStyle/>
                    <a:p>
                      <a:pPr marL="0" marR="0" algn="ctr">
                        <a:spcBef>
                          <a:spcPts val="0"/>
                        </a:spcBef>
                        <a:spcAft>
                          <a:spcPts val="0"/>
                        </a:spcAft>
                      </a:pPr>
                      <a:r>
                        <a:rPr lang="en-US" sz="1600" dirty="0">
                          <a:effectLst/>
                        </a:rPr>
                        <a:t>1,2,3-Trichloropropane</a:t>
                      </a:r>
                      <a:endParaRPr lang="en-US" sz="1600" dirty="0">
                        <a:effectLst/>
                        <a:latin typeface="Gill Sans"/>
                        <a:ea typeface="Times New Roman"/>
                      </a:endParaRPr>
                    </a:p>
                  </a:txBody>
                  <a:tcPr marL="47475" marR="47475"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8000"/>
                          </a:solidFill>
                          <a:effectLst/>
                          <a:uLnTx/>
                          <a:uFillTx/>
                          <a:latin typeface="+mn-lt"/>
                          <a:ea typeface="+mn-ea"/>
                          <a:cs typeface="+mn-cs"/>
                        </a:rPr>
                        <a:t>YES</a:t>
                      </a:r>
                      <a:endParaRPr lang="en-US" sz="1600" dirty="0" smtClean="0">
                        <a:effectLst/>
                      </a:endParaRPr>
                    </a:p>
                    <a:p>
                      <a:pPr marL="0" marR="0" algn="ctr">
                        <a:spcBef>
                          <a:spcPts val="0"/>
                        </a:spcBef>
                        <a:spcAft>
                          <a:spcPts val="0"/>
                        </a:spcAft>
                      </a:pPr>
                      <a:r>
                        <a:rPr lang="en-US" sz="1600" dirty="0">
                          <a:effectLst/>
                        </a:rPr>
                        <a:t>(slow, often incomplete pathway)</a:t>
                      </a:r>
                      <a:endParaRPr lang="en-US" sz="1600" dirty="0">
                        <a:effectLst/>
                        <a:latin typeface="Gill Sans"/>
                        <a:ea typeface="Times New Roman"/>
                      </a:endParaRPr>
                    </a:p>
                  </a:txBody>
                  <a:tcPr marL="47475" marR="47475"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8000"/>
                          </a:solidFill>
                          <a:effectLst/>
                          <a:uLnTx/>
                          <a:uFillTx/>
                          <a:latin typeface="+mn-lt"/>
                          <a:ea typeface="+mn-ea"/>
                          <a:cs typeface="+mn-cs"/>
                        </a:rPr>
                        <a:t>YES</a:t>
                      </a:r>
                      <a:endParaRPr lang="en-US" sz="1600" dirty="0" smtClean="0">
                        <a:effectLst/>
                      </a:endParaRPr>
                    </a:p>
                    <a:p>
                      <a:pPr marL="0" marR="0" algn="ctr">
                        <a:spcBef>
                          <a:spcPts val="0"/>
                        </a:spcBef>
                        <a:spcAft>
                          <a:spcPts val="0"/>
                        </a:spcAft>
                      </a:pPr>
                      <a:r>
                        <a:rPr lang="en-US" sz="1600" dirty="0">
                          <a:effectLst/>
                        </a:rPr>
                        <a:t>(slow, incomplete pathway)</a:t>
                      </a:r>
                      <a:endParaRPr lang="en-US" sz="1600" dirty="0">
                        <a:effectLst/>
                        <a:latin typeface="Gill Sans"/>
                        <a:ea typeface="Times New Roman"/>
                      </a:endParaRPr>
                    </a:p>
                  </a:txBody>
                  <a:tcPr marL="47475" marR="47475" marT="0" marB="0" anchor="ctr"/>
                </a:tc>
                <a:tc>
                  <a:txBody>
                    <a:bodyPr/>
                    <a:lstStyle/>
                    <a:p>
                      <a:pPr marL="0" marR="0" algn="ctr">
                        <a:spcBef>
                          <a:spcPts val="0"/>
                        </a:spcBef>
                        <a:spcAft>
                          <a:spcPts val="0"/>
                        </a:spcAft>
                      </a:pPr>
                      <a:r>
                        <a:rPr lang="en-US" sz="1600">
                          <a:effectLst/>
                        </a:rPr>
                        <a:t>Very limited</a:t>
                      </a:r>
                    </a:p>
                    <a:p>
                      <a:pPr marL="0" marR="0" algn="ctr">
                        <a:spcBef>
                          <a:spcPts val="0"/>
                        </a:spcBef>
                        <a:spcAft>
                          <a:spcPts val="0"/>
                        </a:spcAft>
                      </a:pPr>
                      <a:r>
                        <a:rPr lang="en-US" sz="1600">
                          <a:effectLst/>
                        </a:rPr>
                        <a:t>(reactive iron, base hydrolysis)</a:t>
                      </a:r>
                      <a:endParaRPr lang="en-US" sz="1600">
                        <a:effectLst/>
                        <a:latin typeface="Gill Sans"/>
                        <a:ea typeface="Times New Roman"/>
                      </a:endParaRPr>
                    </a:p>
                  </a:txBody>
                  <a:tcPr marL="47475" marR="47475" marT="0" marB="0" anchor="ctr"/>
                </a:tc>
                <a:tc>
                  <a:txBody>
                    <a:bodyPr/>
                    <a:lstStyle/>
                    <a:p>
                      <a:pPr marL="0" marR="0" algn="ctr">
                        <a:spcBef>
                          <a:spcPts val="0"/>
                        </a:spcBef>
                        <a:spcAft>
                          <a:spcPts val="0"/>
                        </a:spcAft>
                      </a:pPr>
                      <a:r>
                        <a:rPr lang="en-US" sz="1600" dirty="0">
                          <a:effectLst/>
                        </a:rPr>
                        <a:t>Limited</a:t>
                      </a:r>
                    </a:p>
                    <a:p>
                      <a:pPr marL="0" marR="0" algn="ctr">
                        <a:spcBef>
                          <a:spcPts val="0"/>
                        </a:spcBef>
                        <a:spcAft>
                          <a:spcPts val="0"/>
                        </a:spcAft>
                      </a:pPr>
                      <a:r>
                        <a:rPr lang="en-US" sz="1600" dirty="0">
                          <a:effectLst/>
                        </a:rPr>
                        <a:t>(moderate sorption)</a:t>
                      </a:r>
                      <a:endParaRPr lang="en-US" sz="1600" dirty="0">
                        <a:effectLst/>
                        <a:latin typeface="Gill Sans"/>
                        <a:ea typeface="Times New Roman"/>
                      </a:endParaRPr>
                    </a:p>
                  </a:txBody>
                  <a:tcPr marL="47475" marR="47475" marT="0" marB="0" anchor="ctr"/>
                </a:tc>
              </a:tr>
            </a:tbl>
          </a:graphicData>
        </a:graphic>
      </p:graphicFrame>
      <p:sp>
        <p:nvSpPr>
          <p:cNvPr id="26" name="Rectangle 25"/>
          <p:cNvSpPr/>
          <p:nvPr/>
        </p:nvSpPr>
        <p:spPr>
          <a:xfrm>
            <a:off x="587188" y="2346520"/>
            <a:ext cx="1241612" cy="488575"/>
          </a:xfrm>
          <a:prstGeom prst="rect">
            <a:avLst/>
          </a:prstGeom>
          <a:noFill/>
          <a:ln w="4762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369128" y="4620415"/>
            <a:ext cx="1676400" cy="814469"/>
          </a:xfrm>
          <a:prstGeom prst="rect">
            <a:avLst/>
          </a:prstGeom>
          <a:noFill/>
          <a:ln w="4762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416607" y="5651429"/>
            <a:ext cx="1676400" cy="697856"/>
          </a:xfrm>
          <a:prstGeom prst="rect">
            <a:avLst/>
          </a:prstGeom>
          <a:noFill/>
          <a:ln w="4762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60010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582211"/>
          </a:xfrm>
        </p:spPr>
        <p:txBody>
          <a:bodyPr/>
          <a:lstStyle/>
          <a:p>
            <a:r>
              <a:rPr lang="en-US" dirty="0" smtClean="0"/>
              <a:t>MNA </a:t>
            </a:r>
            <a:r>
              <a:rPr lang="en-US" dirty="0" err="1" smtClean="0"/>
              <a:t>THemes</a:t>
            </a:r>
            <a:endParaRPr lang="en-US" i="1" cap="none" dirty="0">
              <a:solidFill>
                <a:schemeClr val="accent3"/>
              </a:solidFill>
            </a:endParaRPr>
          </a:p>
        </p:txBody>
      </p:sp>
      <p:sp>
        <p:nvSpPr>
          <p:cNvPr id="98"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29</a:t>
            </a:fld>
            <a:endParaRPr lang="en-US" dirty="0"/>
          </a:p>
        </p:txBody>
      </p:sp>
      <p:sp>
        <p:nvSpPr>
          <p:cNvPr id="21" name="Rounded Rectangle 20"/>
          <p:cNvSpPr/>
          <p:nvPr/>
        </p:nvSpPr>
        <p:spPr>
          <a:xfrm>
            <a:off x="450400" y="1409543"/>
            <a:ext cx="7398200"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a:spLocks noChangeArrowheads="1"/>
          </p:cNvSpPr>
          <p:nvPr/>
        </p:nvSpPr>
        <p:spPr bwMode="auto">
          <a:xfrm>
            <a:off x="374163" y="1445900"/>
            <a:ext cx="5417037"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MNA AS AN EVOLVING TECHNOLOGY:</a:t>
            </a:r>
            <a:endParaRPr lang="en-US" sz="2400" b="1" i="1" dirty="0">
              <a:solidFill>
                <a:srgbClr val="FFFFFF"/>
              </a:solidFill>
              <a:ea typeface="ＭＳ Ｐゴシック" pitchFamily="34" charset="-128"/>
              <a:cs typeface="Calibri"/>
            </a:endParaRPr>
          </a:p>
        </p:txBody>
      </p:sp>
      <p:sp>
        <p:nvSpPr>
          <p:cNvPr id="23" name="Rounded Rectangle 22"/>
          <p:cNvSpPr/>
          <p:nvPr/>
        </p:nvSpPr>
        <p:spPr>
          <a:xfrm>
            <a:off x="450399" y="2209800"/>
            <a:ext cx="7398201"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a:spLocks noChangeArrowheads="1"/>
          </p:cNvSpPr>
          <p:nvPr/>
        </p:nvSpPr>
        <p:spPr bwMode="auto">
          <a:xfrm>
            <a:off x="374163" y="2246157"/>
            <a:ext cx="5417037"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THE BASIS FOR MNA:</a:t>
            </a:r>
            <a:endParaRPr lang="en-US" sz="2400" b="1" i="1" dirty="0">
              <a:ea typeface="ＭＳ Ｐゴシック" pitchFamily="34" charset="-128"/>
              <a:cs typeface="Calibri"/>
            </a:endParaRPr>
          </a:p>
        </p:txBody>
      </p:sp>
      <p:sp>
        <p:nvSpPr>
          <p:cNvPr id="25" name="Rounded Rectangle 24"/>
          <p:cNvSpPr/>
          <p:nvPr/>
        </p:nvSpPr>
        <p:spPr>
          <a:xfrm>
            <a:off x="457236" y="3048000"/>
            <a:ext cx="7391364"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a:spLocks noChangeArrowheads="1"/>
          </p:cNvSpPr>
          <p:nvPr/>
        </p:nvSpPr>
        <p:spPr bwMode="auto">
          <a:xfrm>
            <a:off x="381000" y="3084357"/>
            <a:ext cx="62484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NEW CONTAMINANTS FOR THE MNA LINEUP:</a:t>
            </a:r>
            <a:endParaRPr lang="en-US" sz="2400" b="1" i="1" dirty="0">
              <a:solidFill>
                <a:srgbClr val="FFFFFF"/>
              </a:solidFill>
              <a:ea typeface="ＭＳ Ｐゴシック" pitchFamily="34" charset="-128"/>
              <a:cs typeface="Calibri"/>
            </a:endParaRPr>
          </a:p>
        </p:txBody>
      </p:sp>
      <p:sp>
        <p:nvSpPr>
          <p:cNvPr id="27" name="Rounded Rectangle 26"/>
          <p:cNvSpPr/>
          <p:nvPr/>
        </p:nvSpPr>
        <p:spPr>
          <a:xfrm>
            <a:off x="457236" y="3859611"/>
            <a:ext cx="7391364"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a:spLocks noChangeArrowheads="1"/>
          </p:cNvSpPr>
          <p:nvPr/>
        </p:nvSpPr>
        <p:spPr bwMode="auto">
          <a:xfrm>
            <a:off x="381000" y="3895968"/>
            <a:ext cx="60960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NEW TECHNIQUES, NEAT TOOLS:</a:t>
            </a:r>
            <a:endParaRPr lang="en-US" sz="2400" b="1" i="1" dirty="0">
              <a:ea typeface="ＭＳ Ｐゴシック" pitchFamily="34" charset="-128"/>
              <a:cs typeface="Calibri"/>
            </a:endParaRPr>
          </a:p>
        </p:txBody>
      </p:sp>
      <p:sp>
        <p:nvSpPr>
          <p:cNvPr id="29" name="Rounded Rectangle 28"/>
          <p:cNvSpPr/>
          <p:nvPr/>
        </p:nvSpPr>
        <p:spPr>
          <a:xfrm>
            <a:off x="457236" y="4686143"/>
            <a:ext cx="7391364"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a:spLocks noChangeArrowheads="1"/>
          </p:cNvSpPr>
          <p:nvPr/>
        </p:nvSpPr>
        <p:spPr bwMode="auto">
          <a:xfrm>
            <a:off x="381000" y="4722500"/>
            <a:ext cx="74676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EMERGING ISSUES FOR EVALUTING MNA AS A REMEDY:</a:t>
            </a:r>
            <a:endParaRPr lang="en-US" sz="2400" b="1" i="1" dirty="0">
              <a:solidFill>
                <a:srgbClr val="FFFFFF"/>
              </a:solidFill>
              <a:ea typeface="ＭＳ Ｐゴシック" pitchFamily="34" charset="-128"/>
              <a:cs typeface="Calibri"/>
            </a:endParaRPr>
          </a:p>
        </p:txBody>
      </p:sp>
      <p:sp>
        <p:nvSpPr>
          <p:cNvPr id="31" name="Rounded Rectangle 30"/>
          <p:cNvSpPr/>
          <p:nvPr/>
        </p:nvSpPr>
        <p:spPr>
          <a:xfrm>
            <a:off x="457236" y="5562600"/>
            <a:ext cx="7391364"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a:spLocks noChangeArrowheads="1"/>
          </p:cNvSpPr>
          <p:nvPr/>
        </p:nvSpPr>
        <p:spPr bwMode="auto">
          <a:xfrm>
            <a:off x="381000" y="5598957"/>
            <a:ext cx="74676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IMPLEMENTATION AND SITE CLOSURE:</a:t>
            </a:r>
            <a:endParaRPr lang="en-US" sz="2400" b="1" i="1" dirty="0">
              <a:ea typeface="ＭＳ Ｐゴシック" pitchFamily="34" charset="-128"/>
              <a:cs typeface="Calibri"/>
            </a:endParaRPr>
          </a:p>
        </p:txBody>
      </p:sp>
      <p:sp>
        <p:nvSpPr>
          <p:cNvPr id="16" name="Content Placeholder 2"/>
          <p:cNvSpPr txBox="1">
            <a:spLocks/>
          </p:cNvSpPr>
          <p:nvPr/>
        </p:nvSpPr>
        <p:spPr>
          <a:xfrm>
            <a:off x="373199" y="1724959"/>
            <a:ext cx="7551601" cy="2313641"/>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startAt="11"/>
            </a:pPr>
            <a:endParaRPr lang="en-US" sz="1900" dirty="0" smtClean="0"/>
          </a:p>
          <a:p>
            <a:pPr marL="457200" indent="-457200">
              <a:buFont typeface="+mj-lt"/>
              <a:buAutoNum type="arabicPeriod" startAt="11"/>
            </a:pPr>
            <a:r>
              <a:rPr lang="en-US" sz="1900" dirty="0" smtClean="0"/>
              <a:t>Can isotopes prove contaminants are being destroyed?</a:t>
            </a:r>
          </a:p>
          <a:p>
            <a:pPr marL="457200" indent="-457200">
              <a:buFont typeface="+mj-lt"/>
              <a:buAutoNum type="arabicPeriod" startAt="11"/>
            </a:pPr>
            <a:r>
              <a:rPr lang="en-US" sz="1900" dirty="0" smtClean="0"/>
              <a:t>How can molecular biological tools help me with MNA?</a:t>
            </a:r>
          </a:p>
          <a:p>
            <a:pPr marL="457200" indent="-457200">
              <a:buFont typeface="+mj-lt"/>
              <a:buAutoNum type="arabicPeriod" startAt="11"/>
            </a:pPr>
            <a:r>
              <a:rPr lang="en-US" sz="1900" dirty="0" smtClean="0"/>
              <a:t>How can you show attenuation that occurred before the start of your monitoring program?</a:t>
            </a:r>
          </a:p>
          <a:p>
            <a:pPr marL="457200" indent="-457200">
              <a:buFont typeface="+mj-lt"/>
              <a:buAutoNum type="arabicPeriod" startAt="11"/>
            </a:pPr>
            <a:r>
              <a:rPr lang="en-US" sz="1900" dirty="0" smtClean="0"/>
              <a:t>Can DO measurements be a problem for MNA studies?</a:t>
            </a:r>
          </a:p>
          <a:p>
            <a:pPr marL="457200" indent="-457200">
              <a:buFont typeface="+mj-lt"/>
              <a:buAutoNum type="arabicPeriod" startAt="11"/>
            </a:pPr>
            <a:r>
              <a:rPr lang="en-US" sz="1900" dirty="0" smtClean="0"/>
              <a:t>What are CO2 traps and how do they help me show attenuation?</a:t>
            </a:r>
          </a:p>
          <a:p>
            <a:pPr marL="457200" indent="-457200">
              <a:buFont typeface="+mj-lt"/>
              <a:buAutoNum type="arabicPeriod" startAt="11"/>
            </a:pPr>
            <a:r>
              <a:rPr lang="en-US" sz="1900" dirty="0" smtClean="0"/>
              <a:t>How do I estimate rates and timeframes for MNA?</a:t>
            </a:r>
          </a:p>
          <a:p>
            <a:pPr marL="457200" indent="-457200">
              <a:buFont typeface="+mj-lt"/>
              <a:buAutoNum type="arabicPeriod" startAt="11"/>
            </a:pPr>
            <a:r>
              <a:rPr lang="en-US" sz="1900" dirty="0" smtClean="0"/>
              <a:t>What is required for MNA monitoring?</a:t>
            </a:r>
          </a:p>
          <a:p>
            <a:pPr marL="457200" indent="-457200">
              <a:buFont typeface="+mj-lt"/>
              <a:buAutoNum type="arabicPeriod" startAt="11"/>
            </a:pPr>
            <a:r>
              <a:rPr lang="en-US" sz="1900" dirty="0" smtClean="0"/>
              <a:t>What is the new thinking about monitoring frequency?</a:t>
            </a:r>
          </a:p>
          <a:p>
            <a:pPr marL="457200" indent="-457200">
              <a:buFont typeface="+mj-lt"/>
              <a:buAutoNum type="arabicPeriod" startAt="11"/>
            </a:pPr>
            <a:r>
              <a:rPr lang="en-US" sz="1900" dirty="0" smtClean="0"/>
              <a:t>Statistics for 2 questions: how far and how long?</a:t>
            </a:r>
          </a:p>
          <a:p>
            <a:pPr marL="457200" indent="-457200">
              <a:buFont typeface="+mj-lt"/>
              <a:buAutoNum type="arabicPeriod" startAt="11"/>
            </a:pPr>
            <a:r>
              <a:rPr lang="en-US" sz="1900" dirty="0" smtClean="0"/>
              <a:t>Which computer models work best for MNA?</a:t>
            </a:r>
          </a:p>
          <a:p>
            <a:pPr marL="457200" indent="-457200">
              <a:buFont typeface="+mj-lt"/>
              <a:buAutoNum type="arabicPeriod" startAt="11"/>
            </a:pPr>
            <a:r>
              <a:rPr lang="en-US" sz="1900" dirty="0" smtClean="0"/>
              <a:t>Are MNA reactions sustainable? Is MNA sustainable?</a:t>
            </a:r>
          </a:p>
          <a:p>
            <a:pPr marL="0" indent="0">
              <a:buNone/>
            </a:pPr>
            <a:endParaRPr lang="en-US" sz="1900" dirty="0"/>
          </a:p>
        </p:txBody>
      </p:sp>
    </p:spTree>
    <p:extLst>
      <p:ext uri="{BB962C8B-B14F-4D97-AF65-F5344CB8AC3E}">
        <p14:creationId xmlns:p14="http://schemas.microsoft.com/office/powerpoint/2010/main" val="174861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4"/>
                                        </p:tgtEl>
                                      </p:cBhvr>
                                    </p:animEffect>
                                    <p:set>
                                      <p:cBhvr>
                                        <p:cTn id="44" dur="1" fill="hold">
                                          <p:stCondLst>
                                            <p:cond delay="499"/>
                                          </p:stCondLst>
                                        </p:cTn>
                                        <p:tgtEl>
                                          <p:spTgt spid="2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6"/>
                                        </p:tgtEl>
                                      </p:cBhvr>
                                    </p:animEffect>
                                    <p:set>
                                      <p:cBhvr>
                                        <p:cTn id="50" dur="1" fill="hold">
                                          <p:stCondLst>
                                            <p:cond delay="499"/>
                                          </p:stCondLst>
                                        </p:cTn>
                                        <p:tgtEl>
                                          <p:spTgt spid="2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30"/>
                                        </p:tgtEl>
                                      </p:cBhvr>
                                    </p:animEffect>
                                    <p:set>
                                      <p:cBhvr>
                                        <p:cTn id="56" dur="1" fill="hold">
                                          <p:stCondLst>
                                            <p:cond delay="499"/>
                                          </p:stCondLst>
                                        </p:cTn>
                                        <p:tgtEl>
                                          <p:spTgt spid="3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2"/>
                                        </p:tgtEl>
                                      </p:cBhvr>
                                    </p:animEffect>
                                    <p:set>
                                      <p:cBhvr>
                                        <p:cTn id="62" dur="1" fill="hold">
                                          <p:stCondLst>
                                            <p:cond delay="499"/>
                                          </p:stCondLst>
                                        </p:cTn>
                                        <p:tgtEl>
                                          <p:spTgt spid="32"/>
                                        </p:tgtEl>
                                        <p:attrNameLst>
                                          <p:attrName>style.visibility</p:attrName>
                                        </p:attrNameLst>
                                      </p:cBhvr>
                                      <p:to>
                                        <p:strVal val="hidden"/>
                                      </p:to>
                                    </p:set>
                                  </p:childTnLst>
                                </p:cTn>
                              </p:par>
                              <p:par>
                                <p:cTn id="63" presetID="64" presetClass="path" presetSubtype="0" accel="50000" decel="50000" fill="hold" grpId="1" nodeType="withEffect">
                                  <p:stCondLst>
                                    <p:cond delay="0"/>
                                  </p:stCondLst>
                                  <p:childTnLst>
                                    <p:animMotion origin="layout" path="M 3.33333E-6 1.85185E-6 L 3.33333E-6 -0.34884 " pathEditMode="relative" rAng="0" ptsTypes="AA">
                                      <p:cBhvr>
                                        <p:cTn id="64" dur="2000" fill="hold"/>
                                        <p:tgtEl>
                                          <p:spTgt spid="27"/>
                                        </p:tgtEl>
                                        <p:attrNameLst>
                                          <p:attrName>ppt_x</p:attrName>
                                          <p:attrName>ppt_y</p:attrName>
                                        </p:attrNameLst>
                                      </p:cBhvr>
                                      <p:rCtr x="0" y="-17454"/>
                                    </p:animMotion>
                                  </p:childTnLst>
                                </p:cTn>
                              </p:par>
                              <p:par>
                                <p:cTn id="65" presetID="64" presetClass="path" presetSubtype="0" accel="50000" decel="50000" fill="hold" grpId="1" nodeType="withEffect">
                                  <p:stCondLst>
                                    <p:cond delay="0"/>
                                  </p:stCondLst>
                                  <p:childTnLst>
                                    <p:animMotion origin="layout" path="M 5.55112E-17 1.11111E-6 L 5.55112E-17 -0.34583 " pathEditMode="relative" rAng="0" ptsTypes="AA">
                                      <p:cBhvr>
                                        <p:cTn id="66" dur="2000" fill="hold"/>
                                        <p:tgtEl>
                                          <p:spTgt spid="28"/>
                                        </p:tgtEl>
                                        <p:attrNameLst>
                                          <p:attrName>ppt_x</p:attrName>
                                          <p:attrName>ppt_y</p:attrName>
                                        </p:attrNameLst>
                                      </p:cBhvr>
                                      <p:rCtr x="0" y="-17292"/>
                                    </p:animMotion>
                                  </p:childTnLst>
                                </p:cTn>
                              </p:par>
                              <p:par>
                                <p:cTn id="67" presetID="10" presetClass="entr" presetSubtype="0" fill="hold" grpId="1" nodeType="withEffect">
                                  <p:stCondLst>
                                    <p:cond delay="250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p:bldP spid="22" grpId="1"/>
      <p:bldP spid="23" grpId="0" animBg="1"/>
      <p:bldP spid="23" grpId="1" animBg="1"/>
      <p:bldP spid="24" grpId="0"/>
      <p:bldP spid="24" grpId="1"/>
      <p:bldP spid="25" grpId="0" animBg="1"/>
      <p:bldP spid="25" grpId="1" animBg="1"/>
      <p:bldP spid="26" grpId="0"/>
      <p:bldP spid="26" grpId="1"/>
      <p:bldP spid="27" grpId="0" animBg="1"/>
      <p:bldP spid="27" grpId="1" animBg="1"/>
      <p:bldP spid="28" grpId="0"/>
      <p:bldP spid="28" grpId="1"/>
      <p:bldP spid="29" grpId="0" animBg="1"/>
      <p:bldP spid="29" grpId="1" animBg="1"/>
      <p:bldP spid="30" grpId="0"/>
      <p:bldP spid="30" grpId="1"/>
      <p:bldP spid="31" grpId="0" animBg="1"/>
      <p:bldP spid="31" grpId="1" animBg="1"/>
      <p:bldP spid="32" grpId="0"/>
      <p:bldP spid="32" grpId="1"/>
      <p:bldP spid="16" grpId="0"/>
      <p:bldP spid="1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582211"/>
          </a:xfrm>
        </p:spPr>
        <p:txBody>
          <a:bodyPr/>
          <a:lstStyle/>
          <a:p>
            <a:r>
              <a:rPr lang="en-US" dirty="0" smtClean="0"/>
              <a:t>PRESentation outline</a:t>
            </a:r>
            <a:endParaRPr lang="en-US" i="1" cap="none" dirty="0"/>
          </a:p>
        </p:txBody>
      </p:sp>
      <p:sp>
        <p:nvSpPr>
          <p:cNvPr id="23"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3</a:t>
            </a:fld>
            <a:endParaRPr lang="en-US" dirty="0"/>
          </a:p>
        </p:txBody>
      </p:sp>
      <p:sp>
        <p:nvSpPr>
          <p:cNvPr id="27" name="Rectangle 3"/>
          <p:cNvSpPr txBox="1">
            <a:spLocks noChangeArrowheads="1"/>
          </p:cNvSpPr>
          <p:nvPr/>
        </p:nvSpPr>
        <p:spPr>
          <a:xfrm>
            <a:off x="457200" y="1295400"/>
            <a:ext cx="3113006" cy="4267200"/>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US" sz="2200" dirty="0" smtClean="0"/>
          </a:p>
          <a:p>
            <a:pPr>
              <a:defRPr/>
            </a:pPr>
            <a:endParaRPr lang="en-US" sz="2200" dirty="0" smtClean="0"/>
          </a:p>
          <a:p>
            <a:pPr marL="533400" indent="-533400">
              <a:buFont typeface="Arial" charset="0"/>
              <a:buNone/>
              <a:defRPr/>
            </a:pPr>
            <a:endParaRPr lang="en-US" sz="2200" dirty="0" smtClean="0"/>
          </a:p>
          <a:p>
            <a:pPr marL="0" indent="0">
              <a:buFont typeface="Arial"/>
              <a:buNone/>
              <a:defRPr/>
            </a:pPr>
            <a:endParaRPr lang="en-US" sz="2200" dirty="0" smtClean="0"/>
          </a:p>
          <a:p>
            <a:pPr marL="533400" indent="-533400">
              <a:buFont typeface="Arial" charset="0"/>
              <a:buNone/>
              <a:defRPr/>
            </a:pPr>
            <a:endParaRPr lang="en-US" sz="2200" dirty="0"/>
          </a:p>
        </p:txBody>
      </p:sp>
      <p:sp>
        <p:nvSpPr>
          <p:cNvPr id="10" name="Oval 4"/>
          <p:cNvSpPr>
            <a:spLocks noChangeArrowheads="1"/>
          </p:cNvSpPr>
          <p:nvPr/>
        </p:nvSpPr>
        <p:spPr bwMode="auto">
          <a:xfrm>
            <a:off x="749300" y="1638478"/>
            <a:ext cx="561975" cy="450850"/>
          </a:xfrm>
          <a:prstGeom prst="ellipse">
            <a:avLst/>
          </a:prstGeom>
          <a:solidFill>
            <a:schemeClr val="accent3"/>
          </a:solidFill>
          <a:ln w="19050">
            <a:noFill/>
            <a:round/>
            <a:headEnd/>
            <a:tailEnd/>
          </a:ln>
          <a:effectLst>
            <a:outerShdw blurRad="63500" dist="38099" dir="2700000" algn="ctr" rotWithShape="0">
              <a:schemeClr val="tx1">
                <a:alpha val="74998"/>
              </a:schemeClr>
            </a:outerShdw>
          </a:effectLst>
        </p:spPr>
        <p:txBody>
          <a:bodyPr wrap="none" anchor="ctr"/>
          <a:lstStyle/>
          <a:p>
            <a:pPr algn="ctr">
              <a:defRPr/>
            </a:pPr>
            <a:r>
              <a:rPr lang="en-US" sz="2600" b="1">
                <a:cs typeface="MS PGothic" pitchFamily="34" charset="-128"/>
              </a:rPr>
              <a:t>1.</a:t>
            </a:r>
          </a:p>
        </p:txBody>
      </p:sp>
      <p:sp>
        <p:nvSpPr>
          <p:cNvPr id="11" name="Oval 8"/>
          <p:cNvSpPr>
            <a:spLocks noChangeArrowheads="1"/>
          </p:cNvSpPr>
          <p:nvPr/>
        </p:nvSpPr>
        <p:spPr bwMode="auto">
          <a:xfrm>
            <a:off x="758825" y="2286000"/>
            <a:ext cx="561975" cy="450850"/>
          </a:xfrm>
          <a:prstGeom prst="ellipse">
            <a:avLst/>
          </a:prstGeom>
          <a:solidFill>
            <a:schemeClr val="accent3"/>
          </a:solidFill>
          <a:ln w="19050">
            <a:noFill/>
            <a:round/>
            <a:headEnd/>
            <a:tailEnd/>
          </a:ln>
          <a:effectLst>
            <a:outerShdw blurRad="63500" dist="38099" dir="2700000" algn="ctr" rotWithShape="0">
              <a:schemeClr val="tx1">
                <a:alpha val="74998"/>
              </a:schemeClr>
            </a:outerShdw>
          </a:effectLst>
        </p:spPr>
        <p:txBody>
          <a:bodyPr wrap="none" anchor="ctr"/>
          <a:lstStyle/>
          <a:p>
            <a:pPr algn="ctr">
              <a:defRPr/>
            </a:pPr>
            <a:r>
              <a:rPr lang="en-US" sz="2600" b="1" dirty="0">
                <a:cs typeface="MS PGothic" pitchFamily="34" charset="-128"/>
              </a:rPr>
              <a:t>2.</a:t>
            </a:r>
          </a:p>
        </p:txBody>
      </p:sp>
      <p:sp>
        <p:nvSpPr>
          <p:cNvPr id="12" name="Oval 4"/>
          <p:cNvSpPr>
            <a:spLocks noChangeArrowheads="1"/>
          </p:cNvSpPr>
          <p:nvPr/>
        </p:nvSpPr>
        <p:spPr bwMode="auto">
          <a:xfrm>
            <a:off x="762000" y="2978150"/>
            <a:ext cx="561975" cy="450850"/>
          </a:xfrm>
          <a:prstGeom prst="ellipse">
            <a:avLst/>
          </a:prstGeom>
          <a:solidFill>
            <a:schemeClr val="accent3"/>
          </a:solidFill>
          <a:ln w="19050">
            <a:noFill/>
            <a:round/>
            <a:headEnd/>
            <a:tailEnd/>
          </a:ln>
          <a:effectLst>
            <a:outerShdw blurRad="63500" dist="38099" dir="2700000" algn="ctr" rotWithShape="0">
              <a:schemeClr val="tx1">
                <a:alpha val="74998"/>
              </a:schemeClr>
            </a:outerShdw>
          </a:effectLst>
        </p:spPr>
        <p:txBody>
          <a:bodyPr wrap="none" anchor="ctr"/>
          <a:lstStyle/>
          <a:p>
            <a:pPr algn="ctr">
              <a:defRPr/>
            </a:pPr>
            <a:r>
              <a:rPr lang="en-US" sz="2600" b="1" dirty="0" smtClean="0">
                <a:cs typeface="MS PGothic" pitchFamily="34" charset="-128"/>
              </a:rPr>
              <a:t>3.</a:t>
            </a:r>
            <a:endParaRPr lang="en-US" sz="2600" b="1" dirty="0">
              <a:cs typeface="MS PGothic" pitchFamily="34" charset="-128"/>
            </a:endParaRPr>
          </a:p>
        </p:txBody>
      </p:sp>
      <p:sp>
        <p:nvSpPr>
          <p:cNvPr id="13" name="Rectangle 8"/>
          <p:cNvSpPr>
            <a:spLocks noChangeArrowheads="1"/>
          </p:cNvSpPr>
          <p:nvPr/>
        </p:nvSpPr>
        <p:spPr bwMode="auto">
          <a:xfrm>
            <a:off x="1560358" y="2247064"/>
            <a:ext cx="6821642" cy="572336"/>
          </a:xfrm>
          <a:prstGeom prst="rect">
            <a:avLst/>
          </a:prstGeom>
          <a:noFill/>
          <a:ln w="12700">
            <a:noFill/>
            <a:miter lim="800000"/>
            <a:headEnd/>
            <a:tailEnd/>
          </a:ln>
          <a:effectLst/>
        </p:spPr>
        <p:txBody>
          <a:bodyPr wrap="square" lIns="90487" tIns="44450" rIns="90487" bIns="44450">
            <a:prstTxWarp prst="textNoShape">
              <a:avLst/>
            </a:prstTxWarp>
            <a:spAutoFit/>
          </a:bodyPr>
          <a:lstStyle/>
          <a:p>
            <a:pPr>
              <a:lnSpc>
                <a:spcPct val="120000"/>
              </a:lnSpc>
              <a:spcBef>
                <a:spcPts val="2880"/>
              </a:spcBef>
              <a:spcAft>
                <a:spcPts val="4200"/>
              </a:spcAft>
              <a:buSzPct val="125000"/>
            </a:pPr>
            <a:r>
              <a:rPr lang="en-US" sz="2800" b="1" dirty="0" smtClean="0">
                <a:latin typeface="+mj-lt"/>
              </a:rPr>
              <a:t>What’s an “FAQ” document?</a:t>
            </a:r>
            <a:endParaRPr lang="en-US" sz="2800" b="1" i="1" dirty="0">
              <a:latin typeface="+mj-lt"/>
            </a:endParaRPr>
          </a:p>
        </p:txBody>
      </p:sp>
      <p:sp>
        <p:nvSpPr>
          <p:cNvPr id="15" name="Rectangle 8"/>
          <p:cNvSpPr>
            <a:spLocks noChangeArrowheads="1"/>
          </p:cNvSpPr>
          <p:nvPr/>
        </p:nvSpPr>
        <p:spPr bwMode="auto">
          <a:xfrm>
            <a:off x="1600200" y="2898367"/>
            <a:ext cx="6821642" cy="606833"/>
          </a:xfrm>
          <a:prstGeom prst="rect">
            <a:avLst/>
          </a:prstGeom>
          <a:noFill/>
          <a:ln w="12700">
            <a:noFill/>
            <a:miter lim="800000"/>
            <a:headEnd/>
            <a:tailEnd/>
          </a:ln>
          <a:effectLst/>
        </p:spPr>
        <p:txBody>
          <a:bodyPr wrap="square" lIns="90487" tIns="44450" rIns="90487" bIns="44450">
            <a:prstTxWarp prst="textNoShape">
              <a:avLst/>
            </a:prstTxWarp>
            <a:spAutoFit/>
          </a:bodyPr>
          <a:lstStyle/>
          <a:p>
            <a:pPr>
              <a:lnSpc>
                <a:spcPct val="120000"/>
              </a:lnSpc>
              <a:spcBef>
                <a:spcPts val="2880"/>
              </a:spcBef>
              <a:spcAft>
                <a:spcPts val="4200"/>
              </a:spcAft>
              <a:buSzPct val="125000"/>
            </a:pPr>
            <a:r>
              <a:rPr lang="en-US" sz="2800" b="1" dirty="0" smtClean="0">
                <a:latin typeface="+mj-lt"/>
              </a:rPr>
              <a:t>MNA themes – Part I</a:t>
            </a:r>
            <a:endParaRPr lang="en-US" sz="2800" b="1" i="1" dirty="0">
              <a:latin typeface="+mj-lt"/>
            </a:endParaRPr>
          </a:p>
        </p:txBody>
      </p:sp>
      <p:sp>
        <p:nvSpPr>
          <p:cNvPr id="16" name="Oval 4"/>
          <p:cNvSpPr>
            <a:spLocks noChangeArrowheads="1"/>
          </p:cNvSpPr>
          <p:nvPr/>
        </p:nvSpPr>
        <p:spPr bwMode="auto">
          <a:xfrm>
            <a:off x="762000" y="3584983"/>
            <a:ext cx="561975" cy="450850"/>
          </a:xfrm>
          <a:prstGeom prst="ellipse">
            <a:avLst/>
          </a:prstGeom>
          <a:solidFill>
            <a:schemeClr val="accent3"/>
          </a:solidFill>
          <a:ln w="19050">
            <a:noFill/>
            <a:round/>
            <a:headEnd/>
            <a:tailEnd/>
          </a:ln>
          <a:effectLst>
            <a:outerShdw blurRad="63500" dist="38099" dir="2700000" algn="ctr" rotWithShape="0">
              <a:schemeClr val="tx1">
                <a:alpha val="74998"/>
              </a:schemeClr>
            </a:outerShdw>
          </a:effectLst>
        </p:spPr>
        <p:txBody>
          <a:bodyPr wrap="none" anchor="ctr"/>
          <a:lstStyle/>
          <a:p>
            <a:pPr algn="ctr">
              <a:defRPr/>
            </a:pPr>
            <a:r>
              <a:rPr lang="en-US" sz="2600" b="1" dirty="0" smtClean="0">
                <a:cs typeface="MS PGothic" pitchFamily="34" charset="-128"/>
              </a:rPr>
              <a:t>4.</a:t>
            </a:r>
            <a:endParaRPr lang="en-US" sz="2600" b="1" dirty="0">
              <a:cs typeface="MS PGothic" pitchFamily="34" charset="-128"/>
            </a:endParaRPr>
          </a:p>
        </p:txBody>
      </p:sp>
      <p:sp>
        <p:nvSpPr>
          <p:cNvPr id="17" name="Rectangle 8"/>
          <p:cNvSpPr>
            <a:spLocks noChangeArrowheads="1"/>
          </p:cNvSpPr>
          <p:nvPr/>
        </p:nvSpPr>
        <p:spPr bwMode="auto">
          <a:xfrm>
            <a:off x="1600200" y="3505200"/>
            <a:ext cx="7543800" cy="572336"/>
          </a:xfrm>
          <a:prstGeom prst="rect">
            <a:avLst/>
          </a:prstGeom>
          <a:noFill/>
          <a:ln w="12700">
            <a:noFill/>
            <a:miter lim="800000"/>
            <a:headEnd/>
            <a:tailEnd/>
          </a:ln>
          <a:effectLst/>
        </p:spPr>
        <p:txBody>
          <a:bodyPr wrap="square" lIns="90487" tIns="44450" rIns="90487" bIns="44450">
            <a:prstTxWarp prst="textNoShape">
              <a:avLst/>
            </a:prstTxWarp>
            <a:spAutoFit/>
          </a:bodyPr>
          <a:lstStyle/>
          <a:p>
            <a:pPr>
              <a:lnSpc>
                <a:spcPct val="120000"/>
              </a:lnSpc>
              <a:spcBef>
                <a:spcPts val="2880"/>
              </a:spcBef>
              <a:spcAft>
                <a:spcPts val="4200"/>
              </a:spcAft>
              <a:buSzPct val="125000"/>
            </a:pPr>
            <a:r>
              <a:rPr lang="en-US" sz="2800" b="1" dirty="0" smtClean="0">
                <a:latin typeface="+mj-lt"/>
              </a:rPr>
              <a:t>Interview w/ John Wilson </a:t>
            </a:r>
            <a:r>
              <a:rPr lang="en-US" sz="2400" b="1" dirty="0" smtClean="0">
                <a:latin typeface="+mj-lt"/>
              </a:rPr>
              <a:t>(followed by Initial Q&amp;A)</a:t>
            </a:r>
            <a:endParaRPr lang="en-US" sz="2400" b="1" i="1" dirty="0">
              <a:latin typeface="+mj-lt"/>
            </a:endParaRPr>
          </a:p>
        </p:txBody>
      </p:sp>
      <p:sp>
        <p:nvSpPr>
          <p:cNvPr id="25" name="Rectangle 8"/>
          <p:cNvSpPr>
            <a:spLocks noChangeArrowheads="1"/>
          </p:cNvSpPr>
          <p:nvPr/>
        </p:nvSpPr>
        <p:spPr bwMode="auto">
          <a:xfrm>
            <a:off x="1524000" y="1561264"/>
            <a:ext cx="6821642" cy="572336"/>
          </a:xfrm>
          <a:prstGeom prst="rect">
            <a:avLst/>
          </a:prstGeom>
          <a:noFill/>
          <a:ln w="12700">
            <a:noFill/>
            <a:miter lim="800000"/>
            <a:headEnd/>
            <a:tailEnd/>
          </a:ln>
          <a:effectLst/>
        </p:spPr>
        <p:txBody>
          <a:bodyPr wrap="square" lIns="90487" tIns="44450" rIns="90487" bIns="44450">
            <a:prstTxWarp prst="textNoShape">
              <a:avLst/>
            </a:prstTxWarp>
            <a:spAutoFit/>
          </a:bodyPr>
          <a:lstStyle/>
          <a:p>
            <a:pPr>
              <a:lnSpc>
                <a:spcPct val="120000"/>
              </a:lnSpc>
              <a:spcBef>
                <a:spcPts val="2880"/>
              </a:spcBef>
              <a:spcAft>
                <a:spcPts val="4200"/>
              </a:spcAft>
              <a:buSzPct val="125000"/>
            </a:pPr>
            <a:r>
              <a:rPr lang="en-US" sz="2800" b="1" dirty="0" smtClean="0">
                <a:latin typeface="+mj-lt"/>
              </a:rPr>
              <a:t>Motivation</a:t>
            </a:r>
            <a:endParaRPr lang="en-US" sz="2800" b="1" i="1" dirty="0">
              <a:latin typeface="+mj-lt"/>
            </a:endParaRPr>
          </a:p>
        </p:txBody>
      </p:sp>
      <p:sp>
        <p:nvSpPr>
          <p:cNvPr id="14" name="Oval 4"/>
          <p:cNvSpPr>
            <a:spLocks noChangeArrowheads="1"/>
          </p:cNvSpPr>
          <p:nvPr/>
        </p:nvSpPr>
        <p:spPr bwMode="auto">
          <a:xfrm>
            <a:off x="762000" y="4273550"/>
            <a:ext cx="561975" cy="450850"/>
          </a:xfrm>
          <a:prstGeom prst="ellipse">
            <a:avLst/>
          </a:prstGeom>
          <a:solidFill>
            <a:schemeClr val="accent3"/>
          </a:solidFill>
          <a:ln w="19050">
            <a:noFill/>
            <a:round/>
            <a:headEnd/>
            <a:tailEnd/>
          </a:ln>
          <a:effectLst>
            <a:outerShdw blurRad="63500" dist="38099" dir="2700000" algn="ctr" rotWithShape="0">
              <a:schemeClr val="tx1">
                <a:alpha val="74998"/>
              </a:schemeClr>
            </a:outerShdw>
          </a:effectLst>
        </p:spPr>
        <p:txBody>
          <a:bodyPr wrap="none" anchor="ctr"/>
          <a:lstStyle/>
          <a:p>
            <a:pPr algn="ctr">
              <a:defRPr/>
            </a:pPr>
            <a:r>
              <a:rPr lang="en-US" sz="2600" b="1" dirty="0">
                <a:cs typeface="MS PGothic" pitchFamily="34" charset="-128"/>
              </a:rPr>
              <a:t>5</a:t>
            </a:r>
            <a:r>
              <a:rPr lang="en-US" sz="2600" b="1" dirty="0" smtClean="0">
                <a:cs typeface="MS PGothic" pitchFamily="34" charset="-128"/>
              </a:rPr>
              <a:t>.</a:t>
            </a:r>
            <a:endParaRPr lang="en-US" sz="2600" b="1" dirty="0">
              <a:cs typeface="MS PGothic" pitchFamily="34" charset="-128"/>
            </a:endParaRPr>
          </a:p>
        </p:txBody>
      </p:sp>
      <p:sp>
        <p:nvSpPr>
          <p:cNvPr id="18" name="Rectangle 8"/>
          <p:cNvSpPr>
            <a:spLocks noChangeArrowheads="1"/>
          </p:cNvSpPr>
          <p:nvPr/>
        </p:nvSpPr>
        <p:spPr bwMode="auto">
          <a:xfrm>
            <a:off x="1600200" y="4193767"/>
            <a:ext cx="6629400" cy="606833"/>
          </a:xfrm>
          <a:prstGeom prst="rect">
            <a:avLst/>
          </a:prstGeom>
          <a:noFill/>
          <a:ln w="12700">
            <a:noFill/>
            <a:miter lim="800000"/>
            <a:headEnd/>
            <a:tailEnd/>
          </a:ln>
          <a:effectLst/>
        </p:spPr>
        <p:txBody>
          <a:bodyPr wrap="square" lIns="90487" tIns="44450" rIns="90487" bIns="44450">
            <a:prstTxWarp prst="textNoShape">
              <a:avLst/>
            </a:prstTxWarp>
            <a:spAutoFit/>
          </a:bodyPr>
          <a:lstStyle/>
          <a:p>
            <a:pPr>
              <a:lnSpc>
                <a:spcPct val="120000"/>
              </a:lnSpc>
              <a:spcBef>
                <a:spcPts val="2880"/>
              </a:spcBef>
              <a:spcAft>
                <a:spcPts val="4200"/>
              </a:spcAft>
              <a:buSzPct val="125000"/>
            </a:pPr>
            <a:r>
              <a:rPr lang="en-US" sz="2800" b="1" dirty="0" smtClean="0">
                <a:latin typeface="+mj-lt"/>
              </a:rPr>
              <a:t>MNA themes – Part II </a:t>
            </a:r>
            <a:r>
              <a:rPr lang="en-US" sz="2400" b="1" dirty="0" smtClean="0">
                <a:latin typeface="+mj-lt"/>
              </a:rPr>
              <a:t>(including poll questions)</a:t>
            </a:r>
            <a:endParaRPr lang="en-US" sz="2400" b="1" i="1" dirty="0">
              <a:latin typeface="+mj-lt"/>
            </a:endParaRPr>
          </a:p>
        </p:txBody>
      </p:sp>
      <p:sp>
        <p:nvSpPr>
          <p:cNvPr id="19" name="Oval 4"/>
          <p:cNvSpPr>
            <a:spLocks noChangeArrowheads="1"/>
          </p:cNvSpPr>
          <p:nvPr/>
        </p:nvSpPr>
        <p:spPr bwMode="auto">
          <a:xfrm>
            <a:off x="762000" y="4956583"/>
            <a:ext cx="561975" cy="450850"/>
          </a:xfrm>
          <a:prstGeom prst="ellipse">
            <a:avLst/>
          </a:prstGeom>
          <a:solidFill>
            <a:schemeClr val="accent3"/>
          </a:solidFill>
          <a:ln w="19050">
            <a:noFill/>
            <a:round/>
            <a:headEnd/>
            <a:tailEnd/>
          </a:ln>
          <a:effectLst>
            <a:outerShdw blurRad="63500" dist="38099" dir="2700000" algn="ctr" rotWithShape="0">
              <a:schemeClr val="tx1">
                <a:alpha val="74998"/>
              </a:schemeClr>
            </a:outerShdw>
          </a:effectLst>
        </p:spPr>
        <p:txBody>
          <a:bodyPr wrap="none" anchor="ctr"/>
          <a:lstStyle/>
          <a:p>
            <a:pPr algn="ctr">
              <a:defRPr/>
            </a:pPr>
            <a:r>
              <a:rPr lang="en-US" sz="2600" b="1" dirty="0" smtClean="0">
                <a:cs typeface="MS PGothic" pitchFamily="34" charset="-128"/>
              </a:rPr>
              <a:t>6.</a:t>
            </a:r>
            <a:endParaRPr lang="en-US" sz="2600" b="1" dirty="0">
              <a:cs typeface="MS PGothic" pitchFamily="34" charset="-128"/>
            </a:endParaRPr>
          </a:p>
        </p:txBody>
      </p:sp>
      <p:sp>
        <p:nvSpPr>
          <p:cNvPr id="20" name="Rectangle 8"/>
          <p:cNvSpPr>
            <a:spLocks noChangeArrowheads="1"/>
          </p:cNvSpPr>
          <p:nvPr/>
        </p:nvSpPr>
        <p:spPr bwMode="auto">
          <a:xfrm>
            <a:off x="1600200" y="4876800"/>
            <a:ext cx="6821642" cy="606833"/>
          </a:xfrm>
          <a:prstGeom prst="rect">
            <a:avLst/>
          </a:prstGeom>
          <a:noFill/>
          <a:ln w="12700">
            <a:noFill/>
            <a:miter lim="800000"/>
            <a:headEnd/>
            <a:tailEnd/>
          </a:ln>
          <a:effectLst/>
        </p:spPr>
        <p:txBody>
          <a:bodyPr wrap="square" lIns="90487" tIns="44450" rIns="90487" bIns="44450">
            <a:prstTxWarp prst="textNoShape">
              <a:avLst/>
            </a:prstTxWarp>
            <a:spAutoFit/>
          </a:bodyPr>
          <a:lstStyle/>
          <a:p>
            <a:pPr>
              <a:lnSpc>
                <a:spcPct val="120000"/>
              </a:lnSpc>
              <a:spcBef>
                <a:spcPts val="2880"/>
              </a:spcBef>
              <a:spcAft>
                <a:spcPts val="4200"/>
              </a:spcAft>
              <a:buSzPct val="125000"/>
            </a:pPr>
            <a:r>
              <a:rPr lang="en-US" sz="2800" b="1" dirty="0" smtClean="0">
                <a:latin typeface="+mj-lt"/>
              </a:rPr>
              <a:t>Tour through the interactive version</a:t>
            </a:r>
            <a:endParaRPr lang="en-US" sz="2800" b="1" i="1" dirty="0">
              <a:latin typeface="+mj-lt"/>
            </a:endParaRPr>
          </a:p>
        </p:txBody>
      </p:sp>
      <p:sp>
        <p:nvSpPr>
          <p:cNvPr id="21" name="Oval 4"/>
          <p:cNvSpPr>
            <a:spLocks noChangeArrowheads="1"/>
          </p:cNvSpPr>
          <p:nvPr/>
        </p:nvSpPr>
        <p:spPr bwMode="auto">
          <a:xfrm>
            <a:off x="762000" y="5645150"/>
            <a:ext cx="561975" cy="450850"/>
          </a:xfrm>
          <a:prstGeom prst="ellipse">
            <a:avLst/>
          </a:prstGeom>
          <a:solidFill>
            <a:schemeClr val="accent3"/>
          </a:solidFill>
          <a:ln w="19050">
            <a:noFill/>
            <a:round/>
            <a:headEnd/>
            <a:tailEnd/>
          </a:ln>
          <a:effectLst>
            <a:outerShdw blurRad="63500" dist="38099" dir="2700000" algn="ctr" rotWithShape="0">
              <a:schemeClr val="tx1">
                <a:alpha val="74998"/>
              </a:schemeClr>
            </a:outerShdw>
          </a:effectLst>
        </p:spPr>
        <p:txBody>
          <a:bodyPr wrap="none" anchor="ctr"/>
          <a:lstStyle/>
          <a:p>
            <a:pPr algn="ctr">
              <a:defRPr/>
            </a:pPr>
            <a:r>
              <a:rPr lang="en-US" sz="2600" b="1" dirty="0" smtClean="0">
                <a:cs typeface="MS PGothic" pitchFamily="34" charset="-128"/>
              </a:rPr>
              <a:t>7.</a:t>
            </a:r>
            <a:endParaRPr lang="en-US" sz="2600" b="1" dirty="0">
              <a:cs typeface="MS PGothic" pitchFamily="34" charset="-128"/>
            </a:endParaRPr>
          </a:p>
        </p:txBody>
      </p:sp>
      <p:sp>
        <p:nvSpPr>
          <p:cNvPr id="22" name="Rectangle 8"/>
          <p:cNvSpPr>
            <a:spLocks noChangeArrowheads="1"/>
          </p:cNvSpPr>
          <p:nvPr/>
        </p:nvSpPr>
        <p:spPr bwMode="auto">
          <a:xfrm>
            <a:off x="1600200" y="5565367"/>
            <a:ext cx="2514600" cy="606833"/>
          </a:xfrm>
          <a:prstGeom prst="rect">
            <a:avLst/>
          </a:prstGeom>
          <a:noFill/>
          <a:ln w="12700">
            <a:noFill/>
            <a:miter lim="800000"/>
            <a:headEnd/>
            <a:tailEnd/>
          </a:ln>
          <a:effectLst/>
        </p:spPr>
        <p:txBody>
          <a:bodyPr wrap="square" lIns="90487" tIns="44450" rIns="90487" bIns="44450">
            <a:prstTxWarp prst="textNoShape">
              <a:avLst/>
            </a:prstTxWarp>
            <a:spAutoFit/>
          </a:bodyPr>
          <a:lstStyle/>
          <a:p>
            <a:pPr>
              <a:lnSpc>
                <a:spcPct val="120000"/>
              </a:lnSpc>
              <a:spcBef>
                <a:spcPts val="2880"/>
              </a:spcBef>
              <a:spcAft>
                <a:spcPts val="4200"/>
              </a:spcAft>
              <a:buSzPct val="125000"/>
            </a:pPr>
            <a:r>
              <a:rPr lang="en-US" sz="2800" b="1" dirty="0" smtClean="0">
                <a:latin typeface="+mj-lt"/>
              </a:rPr>
              <a:t>Final Q&amp;A</a:t>
            </a:r>
            <a:endParaRPr lang="en-US" sz="2800" b="1" i="1" dirty="0">
              <a:latin typeface="+mj-lt"/>
            </a:endParaRPr>
          </a:p>
        </p:txBody>
      </p:sp>
    </p:spTree>
    <p:extLst>
      <p:ext uri="{BB962C8B-B14F-4D97-AF65-F5344CB8AC3E}">
        <p14:creationId xmlns:p14="http://schemas.microsoft.com/office/powerpoint/2010/main" val="3038461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11:  </a:t>
            </a:r>
            <a:r>
              <a:rPr lang="en-US" i="1" cap="none" dirty="0" smtClean="0">
                <a:solidFill>
                  <a:schemeClr val="accent3"/>
                </a:solidFill>
              </a:rPr>
              <a:t>Can isotopes prove contaminants are being destroyed?</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30</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ounded Rectangle 34"/>
          <p:cNvSpPr/>
          <p:nvPr/>
        </p:nvSpPr>
        <p:spPr>
          <a:xfrm>
            <a:off x="526600" y="1476663"/>
            <a:ext cx="1988000" cy="4192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a:spLocks noChangeArrowheads="1"/>
          </p:cNvSpPr>
          <p:nvPr/>
        </p:nvSpPr>
        <p:spPr bwMode="auto">
          <a:xfrm>
            <a:off x="414841" y="1498375"/>
            <a:ext cx="6671759"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Yes, and more</a:t>
            </a:r>
            <a:endParaRPr lang="en-US" sz="2000" b="1" i="1" dirty="0">
              <a:solidFill>
                <a:srgbClr val="FFFFFF"/>
              </a:solidFill>
              <a:ea typeface="ＭＳ Ｐゴシック" pitchFamily="34" charset="-128"/>
              <a:cs typeface="Calibri"/>
            </a:endParaRPr>
          </a:p>
        </p:txBody>
      </p:sp>
      <p:sp>
        <p:nvSpPr>
          <p:cNvPr id="39" name="Rectangle 38"/>
          <p:cNvSpPr/>
          <p:nvPr/>
        </p:nvSpPr>
        <p:spPr>
          <a:xfrm>
            <a:off x="0" y="3847720"/>
            <a:ext cx="4343400" cy="1754326"/>
          </a:xfrm>
          <a:prstGeom prst="rect">
            <a:avLst/>
          </a:prstGeom>
          <a:solidFill>
            <a:schemeClr val="accent1"/>
          </a:solidFill>
        </p:spPr>
        <p:txBody>
          <a:bodyPr wrap="square" lIns="457200">
            <a:spAutoFit/>
          </a:bodyPr>
          <a:lstStyle/>
          <a:p>
            <a:r>
              <a:rPr lang="en-US" i="1" dirty="0">
                <a:solidFill>
                  <a:schemeClr val="bg1"/>
                </a:solidFill>
              </a:rPr>
              <a:t>“Stable isotope analyses can provide unequivocal documentation that biodegradation or abiotic transformation processes actually destroyed the contaminant.”</a:t>
            </a:r>
            <a:r>
              <a:rPr lang="en-US" dirty="0">
                <a:solidFill>
                  <a:schemeClr val="bg1"/>
                </a:solidFill>
              </a:rPr>
              <a:t> </a:t>
            </a:r>
            <a:endParaRPr lang="en-US" dirty="0" smtClean="0">
              <a:solidFill>
                <a:schemeClr val="bg1"/>
              </a:solidFill>
            </a:endParaRPr>
          </a:p>
          <a:p>
            <a:r>
              <a:rPr lang="en-US" b="1" dirty="0" smtClean="0">
                <a:solidFill>
                  <a:schemeClr val="bg1"/>
                </a:solidFill>
                <a:cs typeface="Arial" pitchFamily="34" charset="0"/>
              </a:rPr>
              <a:t>USEPA, 2008</a:t>
            </a:r>
            <a:endParaRPr lang="en-US" b="1" dirty="0">
              <a:solidFill>
                <a:schemeClr val="bg1"/>
              </a:solidFill>
              <a:cs typeface="Arial" pitchFamily="34" charset="0"/>
            </a:endParaRPr>
          </a:p>
        </p:txBody>
      </p:sp>
      <p:sp>
        <p:nvSpPr>
          <p:cNvPr id="8" name="Rectangle 7"/>
          <p:cNvSpPr/>
          <p:nvPr/>
        </p:nvSpPr>
        <p:spPr>
          <a:xfrm>
            <a:off x="6816131" y="2667000"/>
            <a:ext cx="5943600" cy="338554"/>
          </a:xfrm>
          <a:prstGeom prst="rect">
            <a:avLst/>
          </a:prstGeom>
        </p:spPr>
        <p:txBody>
          <a:bodyPr wrap="square">
            <a:spAutoFit/>
          </a:bodyPr>
          <a:lstStyle/>
          <a:p>
            <a:r>
              <a:rPr lang="en-US" sz="1600" dirty="0" smtClean="0"/>
              <a:t>USEPA, 2008</a:t>
            </a:r>
            <a:endParaRPr lang="en-US" sz="1600" dirty="0"/>
          </a:p>
        </p:txBody>
      </p:sp>
      <p:pic>
        <p:nvPicPr>
          <p:cNvPr id="40" name="Picture 39"/>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00201"/>
            <a:ext cx="4629333" cy="4529525"/>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spTree>
    <p:extLst>
      <p:ext uri="{BB962C8B-B14F-4D97-AF65-F5344CB8AC3E}">
        <p14:creationId xmlns:p14="http://schemas.microsoft.com/office/powerpoint/2010/main" val="16797271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11:  </a:t>
            </a:r>
            <a:r>
              <a:rPr lang="en-US" i="1" cap="none" dirty="0" smtClean="0">
                <a:solidFill>
                  <a:schemeClr val="accent3"/>
                </a:solidFill>
              </a:rPr>
              <a:t>Can isotopes prove contaminants are being destroyed?</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31</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Content Placeholder 2"/>
          <p:cNvSpPr txBox="1">
            <a:spLocks/>
          </p:cNvSpPr>
          <p:nvPr/>
        </p:nvSpPr>
        <p:spPr>
          <a:xfrm>
            <a:off x="457200" y="4419601"/>
            <a:ext cx="3429000" cy="1219199"/>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t>Demonstrating that parent compound is being degraded</a:t>
            </a:r>
          </a:p>
          <a:p>
            <a:r>
              <a:rPr lang="en-US" sz="1900" dirty="0" smtClean="0"/>
              <a:t>Estimating the extent of degradation</a:t>
            </a:r>
          </a:p>
          <a:p>
            <a:endParaRPr lang="en-US" sz="1500" dirty="0"/>
          </a:p>
        </p:txBody>
      </p:sp>
      <p:sp>
        <p:nvSpPr>
          <p:cNvPr id="39" name="Rectangle 38"/>
          <p:cNvSpPr/>
          <p:nvPr/>
        </p:nvSpPr>
        <p:spPr>
          <a:xfrm>
            <a:off x="482787" y="1447800"/>
            <a:ext cx="1803213" cy="369332"/>
          </a:xfrm>
          <a:prstGeom prst="rect">
            <a:avLst/>
          </a:prstGeom>
          <a:solidFill>
            <a:schemeClr val="accent1"/>
          </a:solidFill>
        </p:spPr>
        <p:txBody>
          <a:bodyPr wrap="square">
            <a:spAutoFit/>
          </a:bodyPr>
          <a:lstStyle/>
          <a:p>
            <a:r>
              <a:rPr lang="en-US" b="1" dirty="0" smtClean="0">
                <a:solidFill>
                  <a:schemeClr val="bg1"/>
                </a:solidFill>
                <a:cs typeface="Arial" pitchFamily="34" charset="0"/>
              </a:rPr>
              <a:t>KEY PRINCIPLE:</a:t>
            </a:r>
            <a:endParaRPr lang="en-US" b="1" dirty="0">
              <a:solidFill>
                <a:schemeClr val="bg1"/>
              </a:solidFill>
              <a:cs typeface="Arial" pitchFamily="34" charset="0"/>
            </a:endParaRPr>
          </a:p>
        </p:txBody>
      </p:sp>
      <p:sp>
        <p:nvSpPr>
          <p:cNvPr id="21" name="Rectangle 20"/>
          <p:cNvSpPr/>
          <p:nvPr/>
        </p:nvSpPr>
        <p:spPr>
          <a:xfrm>
            <a:off x="457200" y="3897869"/>
            <a:ext cx="3962400" cy="369332"/>
          </a:xfrm>
          <a:prstGeom prst="rect">
            <a:avLst/>
          </a:prstGeom>
          <a:solidFill>
            <a:schemeClr val="accent1"/>
          </a:solidFill>
        </p:spPr>
        <p:txBody>
          <a:bodyPr wrap="square">
            <a:spAutoFit/>
          </a:bodyPr>
          <a:lstStyle/>
          <a:p>
            <a:r>
              <a:rPr lang="en-US" b="1" dirty="0" smtClean="0">
                <a:solidFill>
                  <a:schemeClr val="bg1"/>
                </a:solidFill>
                <a:cs typeface="Arial" pitchFamily="34" charset="0"/>
              </a:rPr>
              <a:t>KEY BENEFITS (continued next page):</a:t>
            </a:r>
            <a:endParaRPr lang="en-US" b="1" dirty="0">
              <a:solidFill>
                <a:schemeClr val="bg1"/>
              </a:solidFill>
              <a:cs typeface="Arial" pitchFamily="34" charset="0"/>
            </a:endParaRPr>
          </a:p>
        </p:txBody>
      </p:sp>
      <p:sp>
        <p:nvSpPr>
          <p:cNvPr id="22" name="Text Box 319"/>
          <p:cNvSpPr txBox="1">
            <a:spLocks/>
          </p:cNvSpPr>
          <p:nvPr/>
        </p:nvSpPr>
        <p:spPr>
          <a:xfrm>
            <a:off x="4419600" y="1412121"/>
            <a:ext cx="4572000" cy="44069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1600" dirty="0" smtClean="0"/>
              <a:t>Lighter isotopes are used preferentially during degradation, such that the remaining non-degraded compound becomes enriched in the heavier isotope</a:t>
            </a:r>
            <a:endParaRPr lang="en-US" sz="1600" dirty="0">
              <a:solidFill>
                <a:schemeClr val="tx1"/>
              </a:solidFill>
              <a:effectLst/>
              <a:latin typeface="+mj-lt"/>
              <a:ea typeface="Times New Roman"/>
              <a:cs typeface="Times New Roman"/>
            </a:endParaRPr>
          </a:p>
        </p:txBody>
      </p:sp>
      <p:sp>
        <p:nvSpPr>
          <p:cNvPr id="23" name="Text Box 319"/>
          <p:cNvSpPr txBox="1">
            <a:spLocks/>
          </p:cNvSpPr>
          <p:nvPr/>
        </p:nvSpPr>
        <p:spPr>
          <a:xfrm>
            <a:off x="2514600" y="1412121"/>
            <a:ext cx="1519518" cy="44069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b="1" dirty="0" smtClean="0"/>
              <a:t>Isotopic Fractionation</a:t>
            </a:r>
            <a:endParaRPr lang="en-US" b="1" dirty="0">
              <a:solidFill>
                <a:schemeClr val="tx1"/>
              </a:solidFill>
              <a:effectLst/>
              <a:latin typeface="+mj-lt"/>
              <a:ea typeface="Times New Roman"/>
              <a:cs typeface="Times New Roman"/>
            </a:endParaRPr>
          </a:p>
        </p:txBody>
      </p:sp>
      <p:sp>
        <p:nvSpPr>
          <p:cNvPr id="26" name="Text Box 319"/>
          <p:cNvSpPr txBox="1">
            <a:spLocks/>
          </p:cNvSpPr>
          <p:nvPr/>
        </p:nvSpPr>
        <p:spPr>
          <a:xfrm>
            <a:off x="3886200" y="1447800"/>
            <a:ext cx="380999" cy="44069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b="1" dirty="0" smtClean="0"/>
              <a:t>=</a:t>
            </a:r>
            <a:endParaRPr lang="en-US" b="1" dirty="0">
              <a:solidFill>
                <a:schemeClr val="tx1"/>
              </a:solidFill>
              <a:effectLst/>
              <a:latin typeface="+mj-lt"/>
              <a:ea typeface="Times New Roman"/>
              <a:cs typeface="Times New Roman"/>
            </a:endParaRPr>
          </a:p>
        </p:txBody>
      </p:sp>
      <p:sp>
        <p:nvSpPr>
          <p:cNvPr id="9" name="Rectangle 8"/>
          <p:cNvSpPr/>
          <p:nvPr/>
        </p:nvSpPr>
        <p:spPr>
          <a:xfrm>
            <a:off x="1524000" y="2257961"/>
            <a:ext cx="3273425" cy="1323439"/>
          </a:xfrm>
          <a:prstGeom prst="rect">
            <a:avLst/>
          </a:prstGeom>
        </p:spPr>
        <p:txBody>
          <a:bodyPr wrap="square">
            <a:spAutoFit/>
          </a:bodyPr>
          <a:lstStyle/>
          <a:p>
            <a:pPr algn="ctr"/>
            <a:r>
              <a:rPr lang="en-US" sz="1600" dirty="0"/>
              <a:t>carbon (</a:t>
            </a:r>
            <a:r>
              <a:rPr lang="en-US" sz="1600" baseline="30000" dirty="0" smtClean="0"/>
              <a:t>13</a:t>
            </a:r>
            <a:r>
              <a:rPr lang="en-US" sz="1600" dirty="0" smtClean="0"/>
              <a:t>C/</a:t>
            </a:r>
            <a:r>
              <a:rPr lang="en-US" sz="1600" baseline="30000" dirty="0" smtClean="0"/>
              <a:t>12</a:t>
            </a:r>
            <a:r>
              <a:rPr lang="en-US" sz="1600" dirty="0" smtClean="0"/>
              <a:t>C) </a:t>
            </a:r>
          </a:p>
          <a:p>
            <a:pPr algn="ctr"/>
            <a:r>
              <a:rPr lang="en-US" sz="1600" dirty="0" smtClean="0"/>
              <a:t>oxygen </a:t>
            </a:r>
            <a:r>
              <a:rPr lang="en-US" sz="1600" dirty="0"/>
              <a:t>(</a:t>
            </a:r>
            <a:r>
              <a:rPr lang="en-US" sz="1600" baseline="30000" dirty="0"/>
              <a:t>18</a:t>
            </a:r>
            <a:r>
              <a:rPr lang="en-US" sz="1600" dirty="0"/>
              <a:t>O/</a:t>
            </a:r>
            <a:r>
              <a:rPr lang="en-US" sz="1600" baseline="30000" dirty="0"/>
              <a:t>16</a:t>
            </a:r>
            <a:r>
              <a:rPr lang="en-US" sz="1600" dirty="0"/>
              <a:t>O</a:t>
            </a:r>
            <a:r>
              <a:rPr lang="en-US" sz="1600" dirty="0" smtClean="0"/>
              <a:t>)</a:t>
            </a:r>
          </a:p>
          <a:p>
            <a:pPr algn="ctr"/>
            <a:r>
              <a:rPr lang="en-US" sz="1600" dirty="0" smtClean="0"/>
              <a:t>nitrogen </a:t>
            </a:r>
            <a:r>
              <a:rPr lang="en-US" sz="1600" dirty="0"/>
              <a:t>(</a:t>
            </a:r>
            <a:r>
              <a:rPr lang="en-US" sz="1600" baseline="30000" dirty="0"/>
              <a:t>15</a:t>
            </a:r>
            <a:r>
              <a:rPr lang="en-US" sz="1600" dirty="0"/>
              <a:t>N/</a:t>
            </a:r>
            <a:r>
              <a:rPr lang="en-US" sz="1600" baseline="30000" dirty="0"/>
              <a:t>14</a:t>
            </a:r>
            <a:r>
              <a:rPr lang="en-US" sz="1600" dirty="0"/>
              <a:t>N</a:t>
            </a:r>
            <a:r>
              <a:rPr lang="en-US" sz="1600" dirty="0" smtClean="0"/>
              <a:t>)</a:t>
            </a:r>
          </a:p>
          <a:p>
            <a:pPr algn="ctr"/>
            <a:r>
              <a:rPr lang="en-US" sz="1600" dirty="0" smtClean="0"/>
              <a:t>chlorine </a:t>
            </a:r>
            <a:r>
              <a:rPr lang="en-US" sz="1600" dirty="0"/>
              <a:t>(</a:t>
            </a:r>
            <a:r>
              <a:rPr lang="en-US" sz="1600" baseline="30000" dirty="0"/>
              <a:t>37</a:t>
            </a:r>
            <a:r>
              <a:rPr lang="en-US" sz="1600" dirty="0"/>
              <a:t>Cl/</a:t>
            </a:r>
            <a:r>
              <a:rPr lang="en-US" sz="1600" baseline="30000" dirty="0"/>
              <a:t>35</a:t>
            </a:r>
            <a:r>
              <a:rPr lang="en-US" sz="1600" dirty="0"/>
              <a:t>Cl</a:t>
            </a:r>
            <a:r>
              <a:rPr lang="en-US" sz="1600" dirty="0" smtClean="0"/>
              <a:t>) </a:t>
            </a:r>
          </a:p>
          <a:p>
            <a:pPr algn="ctr"/>
            <a:r>
              <a:rPr lang="en-US" sz="1600" dirty="0" smtClean="0"/>
              <a:t>hydrogen </a:t>
            </a:r>
            <a:r>
              <a:rPr lang="en-US" sz="1600" dirty="0"/>
              <a:t>(</a:t>
            </a:r>
            <a:r>
              <a:rPr lang="en-US" sz="1600" baseline="30000" dirty="0"/>
              <a:t>2</a:t>
            </a:r>
            <a:r>
              <a:rPr lang="en-US" sz="1600" dirty="0"/>
              <a:t>H/</a:t>
            </a:r>
            <a:r>
              <a:rPr lang="en-US" sz="1600" baseline="30000" dirty="0"/>
              <a:t>1</a:t>
            </a:r>
            <a:r>
              <a:rPr lang="en-US" sz="1600" dirty="0"/>
              <a:t>H)</a:t>
            </a:r>
          </a:p>
        </p:txBody>
      </p:sp>
      <p:pic>
        <p:nvPicPr>
          <p:cNvPr id="27" name="Picture 26"/>
          <p:cNvPicPr/>
          <p:nvPr/>
        </p:nvPicPr>
        <p:blipFill>
          <a:blip r:embed="rId3">
            <a:extLst>
              <a:ext uri="{28A0092B-C50C-407E-A947-70E740481C1C}">
                <a14:useLocalDpi xmlns:a14="http://schemas.microsoft.com/office/drawing/2010/main" val="0"/>
              </a:ext>
            </a:extLst>
          </a:blip>
          <a:srcRect/>
          <a:stretch>
            <a:fillRect/>
          </a:stretch>
        </p:blipFill>
        <p:spPr bwMode="auto">
          <a:xfrm>
            <a:off x="5035233" y="2383697"/>
            <a:ext cx="3575367" cy="4337778"/>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sp>
        <p:nvSpPr>
          <p:cNvPr id="28" name="Text Box 322"/>
          <p:cNvSpPr txBox="1">
            <a:spLocks/>
          </p:cNvSpPr>
          <p:nvPr/>
        </p:nvSpPr>
        <p:spPr>
          <a:xfrm>
            <a:off x="1955858" y="6198272"/>
            <a:ext cx="3225742" cy="659728"/>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dirty="0" smtClean="0">
                <a:effectLst/>
                <a:latin typeface="+mj-lt"/>
                <a:ea typeface="Times New Roman"/>
                <a:cs typeface="Times New Roman"/>
              </a:rPr>
              <a:t>δ</a:t>
            </a:r>
            <a:r>
              <a:rPr lang="en-US" sz="1400" i="1" baseline="30000" dirty="0" smtClean="0">
                <a:effectLst/>
                <a:latin typeface="+mj-lt"/>
                <a:ea typeface="Times New Roman"/>
                <a:cs typeface="Times New Roman"/>
              </a:rPr>
              <a:t>13</a:t>
            </a:r>
            <a:r>
              <a:rPr lang="en-US" sz="1400" i="1" dirty="0" smtClean="0">
                <a:effectLst/>
                <a:latin typeface="+mj-lt"/>
                <a:ea typeface="Times New Roman"/>
                <a:cs typeface="Times New Roman"/>
              </a:rPr>
              <a:t>C data from several studies as compiled in </a:t>
            </a:r>
            <a:r>
              <a:rPr lang="en-US" sz="1400" i="1" dirty="0" err="1" smtClean="0">
                <a:effectLst/>
                <a:latin typeface="+mj-lt"/>
                <a:ea typeface="Times New Roman"/>
                <a:cs typeface="Times New Roman"/>
              </a:rPr>
              <a:t>Hunkeler</a:t>
            </a:r>
            <a:r>
              <a:rPr lang="en-US" sz="1400" i="1" dirty="0" smtClean="0">
                <a:effectLst/>
                <a:latin typeface="+mj-lt"/>
                <a:ea typeface="Times New Roman"/>
                <a:cs typeface="Times New Roman"/>
              </a:rPr>
              <a:t> et al., USEPA, 2008</a:t>
            </a:r>
            <a:endParaRPr lang="en-US" sz="1400" i="1" dirty="0">
              <a:effectLst/>
              <a:latin typeface="+mj-lt"/>
              <a:ea typeface="Times New Roman"/>
              <a:cs typeface="Times New Roman"/>
            </a:endParaRPr>
          </a:p>
        </p:txBody>
      </p:sp>
    </p:spTree>
    <p:extLst>
      <p:ext uri="{BB962C8B-B14F-4D97-AF65-F5344CB8AC3E}">
        <p14:creationId xmlns:p14="http://schemas.microsoft.com/office/powerpoint/2010/main" val="1611153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11:  </a:t>
            </a:r>
            <a:r>
              <a:rPr lang="en-US" i="1" cap="none" dirty="0" smtClean="0">
                <a:solidFill>
                  <a:schemeClr val="accent3"/>
                </a:solidFill>
              </a:rPr>
              <a:t>Can isotopes prove contaminants are being destroyed?</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32</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Content Placeholder 2"/>
          <p:cNvSpPr txBox="1">
            <a:spLocks/>
          </p:cNvSpPr>
          <p:nvPr/>
        </p:nvSpPr>
        <p:spPr>
          <a:xfrm>
            <a:off x="457200" y="1969532"/>
            <a:ext cx="4572000" cy="1219199"/>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Differentiating between destructive and non-destructive pathways</a:t>
            </a:r>
          </a:p>
          <a:p>
            <a:r>
              <a:rPr lang="en-US" sz="1800" dirty="0" smtClean="0"/>
              <a:t>Differentiating between various destructive pathways</a:t>
            </a:r>
          </a:p>
          <a:p>
            <a:r>
              <a:rPr lang="en-US" sz="1800" dirty="0" smtClean="0"/>
              <a:t>Demonstrating that complete degradation has occurred</a:t>
            </a:r>
          </a:p>
          <a:p>
            <a:r>
              <a:rPr lang="en-US" sz="1800" dirty="0" smtClean="0"/>
              <a:t>Estimating rate of degradation</a:t>
            </a:r>
          </a:p>
          <a:p>
            <a:r>
              <a:rPr lang="en-US" sz="1800" dirty="0" smtClean="0"/>
              <a:t>Source identification and differentiation</a:t>
            </a:r>
          </a:p>
          <a:p>
            <a:r>
              <a:rPr lang="en-US" sz="1800" dirty="0" smtClean="0"/>
              <a:t>Can be incorporated into reactive transport modeling</a:t>
            </a:r>
          </a:p>
          <a:p>
            <a:endParaRPr lang="en-US" sz="1800" dirty="0" smtClean="0"/>
          </a:p>
          <a:p>
            <a:endParaRPr lang="en-US" sz="1800" dirty="0"/>
          </a:p>
        </p:txBody>
      </p:sp>
      <p:sp>
        <p:nvSpPr>
          <p:cNvPr id="21" name="Rectangle 20"/>
          <p:cNvSpPr/>
          <p:nvPr/>
        </p:nvSpPr>
        <p:spPr>
          <a:xfrm>
            <a:off x="457200" y="1447800"/>
            <a:ext cx="3962400" cy="369332"/>
          </a:xfrm>
          <a:prstGeom prst="rect">
            <a:avLst/>
          </a:prstGeom>
          <a:solidFill>
            <a:schemeClr val="accent1"/>
          </a:solidFill>
        </p:spPr>
        <p:txBody>
          <a:bodyPr wrap="square">
            <a:spAutoFit/>
          </a:bodyPr>
          <a:lstStyle/>
          <a:p>
            <a:r>
              <a:rPr lang="en-US" b="1" dirty="0" smtClean="0">
                <a:solidFill>
                  <a:schemeClr val="bg1"/>
                </a:solidFill>
                <a:cs typeface="Arial" pitchFamily="34" charset="0"/>
              </a:rPr>
              <a:t>KEY BENEFITS (</a:t>
            </a:r>
            <a:r>
              <a:rPr lang="en-US" b="1" dirty="0" smtClean="0">
                <a:solidFill>
                  <a:schemeClr val="bg1"/>
                </a:solidFill>
                <a:cs typeface="Arial" pitchFamily="34" charset="0"/>
              </a:rPr>
              <a:t>continued):</a:t>
            </a:r>
            <a:endParaRPr lang="en-US" b="1" dirty="0">
              <a:solidFill>
                <a:schemeClr val="bg1"/>
              </a:solidFill>
              <a:cs typeface="Arial" pitchFamily="34" charset="0"/>
            </a:endParaRPr>
          </a:p>
        </p:txBody>
      </p:sp>
      <p:pic>
        <p:nvPicPr>
          <p:cNvPr id="28" name="Picture 27"/>
          <p:cNvPicPr/>
          <p:nvPr/>
        </p:nvPicPr>
        <p:blipFill>
          <a:blip r:embed="rId3">
            <a:extLst>
              <a:ext uri="{28A0092B-C50C-407E-A947-70E740481C1C}">
                <a14:useLocalDpi xmlns:a14="http://schemas.microsoft.com/office/drawing/2010/main" val="0"/>
              </a:ext>
            </a:extLst>
          </a:blip>
          <a:srcRect/>
          <a:stretch>
            <a:fillRect/>
          </a:stretch>
        </p:blipFill>
        <p:spPr bwMode="auto">
          <a:xfrm>
            <a:off x="5334000" y="762000"/>
            <a:ext cx="3657600" cy="3683672"/>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sp>
        <p:nvSpPr>
          <p:cNvPr id="32" name="Text Box 322"/>
          <p:cNvSpPr txBox="1">
            <a:spLocks/>
          </p:cNvSpPr>
          <p:nvPr/>
        </p:nvSpPr>
        <p:spPr>
          <a:xfrm>
            <a:off x="5257801" y="4445672"/>
            <a:ext cx="3810000" cy="659728"/>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i="1" dirty="0" smtClean="0">
                <a:effectLst/>
                <a:latin typeface="+mj-lt"/>
                <a:ea typeface="Times New Roman"/>
                <a:cs typeface="Times New Roman"/>
              </a:rPr>
              <a:t>2-D plot of </a:t>
            </a:r>
            <a:r>
              <a:rPr lang="en-US" sz="1400" i="1" dirty="0">
                <a:effectLst/>
                <a:latin typeface="+mj-lt"/>
                <a:ea typeface="Times New Roman"/>
                <a:cs typeface="Times New Roman"/>
              </a:rPr>
              <a:t>δ</a:t>
            </a:r>
            <a:r>
              <a:rPr lang="en-US" sz="1400" i="1" baseline="30000" dirty="0">
                <a:effectLst/>
                <a:latin typeface="+mj-lt"/>
                <a:ea typeface="Times New Roman"/>
                <a:cs typeface="Times New Roman"/>
              </a:rPr>
              <a:t>13</a:t>
            </a:r>
            <a:r>
              <a:rPr lang="en-US" sz="1400" i="1" dirty="0">
                <a:effectLst/>
                <a:latin typeface="+mj-lt"/>
                <a:ea typeface="Times New Roman"/>
                <a:cs typeface="Times New Roman"/>
              </a:rPr>
              <a:t>C </a:t>
            </a:r>
            <a:r>
              <a:rPr lang="en-US" sz="1400" i="1" dirty="0" smtClean="0">
                <a:effectLst/>
                <a:latin typeface="+mj-lt"/>
                <a:ea typeface="Times New Roman"/>
                <a:cs typeface="Times New Roman"/>
              </a:rPr>
              <a:t>and </a:t>
            </a:r>
            <a:r>
              <a:rPr lang="en-US" sz="1400" i="1" dirty="0">
                <a:effectLst/>
                <a:latin typeface="+mj-lt"/>
                <a:ea typeface="Times New Roman"/>
                <a:cs typeface="Times New Roman"/>
              </a:rPr>
              <a:t>δ</a:t>
            </a:r>
            <a:r>
              <a:rPr lang="en-US" sz="1400" i="1" baseline="30000" dirty="0">
                <a:effectLst/>
                <a:latin typeface="+mj-lt"/>
                <a:ea typeface="Times New Roman"/>
                <a:cs typeface="Times New Roman"/>
              </a:rPr>
              <a:t>2</a:t>
            </a:r>
            <a:r>
              <a:rPr lang="en-US" sz="1400" i="1" dirty="0">
                <a:effectLst/>
                <a:latin typeface="+mj-lt"/>
                <a:ea typeface="Times New Roman"/>
                <a:cs typeface="Times New Roman"/>
              </a:rPr>
              <a:t>H in MTBE in groundwater to associate natural biodegradation of MTBE in groundwater with an anaerobic </a:t>
            </a:r>
            <a:r>
              <a:rPr lang="en-US" sz="1400" i="1" dirty="0" smtClean="0">
                <a:effectLst/>
                <a:latin typeface="+mj-lt"/>
                <a:ea typeface="Times New Roman"/>
                <a:cs typeface="Times New Roman"/>
              </a:rPr>
              <a:t>process (from </a:t>
            </a:r>
            <a:r>
              <a:rPr lang="en-US" sz="1400" i="1" dirty="0" err="1" smtClean="0">
                <a:effectLst/>
                <a:latin typeface="+mj-lt"/>
                <a:ea typeface="Times New Roman"/>
                <a:cs typeface="Times New Roman"/>
              </a:rPr>
              <a:t>Hunkeler</a:t>
            </a:r>
            <a:r>
              <a:rPr lang="en-US" sz="1400" i="1" dirty="0">
                <a:latin typeface="+mj-lt"/>
                <a:ea typeface="Times New Roman"/>
                <a:cs typeface="Times New Roman"/>
              </a:rPr>
              <a:t> </a:t>
            </a:r>
            <a:r>
              <a:rPr lang="en-US" sz="1400" i="1" dirty="0" smtClean="0">
                <a:latin typeface="+mj-lt"/>
                <a:ea typeface="Times New Roman"/>
                <a:cs typeface="Times New Roman"/>
              </a:rPr>
              <a:t>et al., USEPA, 2008)</a:t>
            </a:r>
            <a:endParaRPr lang="en-US" sz="1400" i="1" dirty="0">
              <a:effectLst/>
              <a:latin typeface="+mj-lt"/>
              <a:ea typeface="Times New Roman"/>
              <a:cs typeface="Times New Roman"/>
            </a:endParaRPr>
          </a:p>
        </p:txBody>
      </p:sp>
      <p:pic>
        <p:nvPicPr>
          <p:cNvPr id="33" name="Picture 32" descr="results.png"/>
          <p:cNvPicPr/>
          <p:nvPr/>
        </p:nvPicPr>
        <p:blipFill rotWithShape="1">
          <a:blip r:embed="rId4" cstate="print">
            <a:extLst>
              <a:ext uri="{28A0092B-C50C-407E-A947-70E740481C1C}">
                <a14:useLocalDpi xmlns:a14="http://schemas.microsoft.com/office/drawing/2010/main" val="0"/>
              </a:ext>
            </a:extLst>
          </a:blip>
          <a:srcRect l="68444" t="20549" r="2865" b="60206"/>
          <a:stretch/>
        </p:blipFill>
        <p:spPr bwMode="auto">
          <a:xfrm>
            <a:off x="838200" y="5387975"/>
            <a:ext cx="3011170" cy="1333500"/>
          </a:xfrm>
          <a:prstGeom prst="rect">
            <a:avLst/>
          </a:prstGeom>
          <a:noFill/>
          <a:ln>
            <a:solidFill>
              <a:schemeClr val="tx1"/>
            </a:solidFill>
          </a:ln>
          <a:effectLst>
            <a:outerShdw blurRad="50800" dist="38100" dir="2700000" algn="tl" rotWithShape="0">
              <a:srgbClr val="000000">
                <a:alpha val="43000"/>
              </a:srgbClr>
            </a:outerShdw>
          </a:effectLst>
          <a:extLst>
            <a:ext uri="{53640926-AAD7-44D8-BBD7-CCE9431645EC}">
              <a14:shadowObscured xmlns:a14="http://schemas.microsoft.com/office/drawing/2010/main"/>
            </a:ext>
            <a:ext uri="{FAA26D3D-D897-4be2-8F04-BA451C77F1D7}">
              <ma14:placeholderFlag xmlns:ma14="http://schemas.microsoft.com/office/mac/drawingml/2011/main" xmlns=""/>
            </a:ext>
          </a:extLst>
        </p:spPr>
      </p:pic>
      <p:sp>
        <p:nvSpPr>
          <p:cNvPr id="34" name="Text Box 322"/>
          <p:cNvSpPr txBox="1">
            <a:spLocks/>
          </p:cNvSpPr>
          <p:nvPr/>
        </p:nvSpPr>
        <p:spPr>
          <a:xfrm>
            <a:off x="3962400" y="5943600"/>
            <a:ext cx="3810000" cy="659728"/>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i="1" dirty="0" smtClean="0">
                <a:effectLst/>
                <a:latin typeface="+mj-lt"/>
                <a:ea typeface="Times New Roman"/>
                <a:cs typeface="Times New Roman"/>
              </a:rPr>
              <a:t>Example of CSIA-based reactive transport modeling from ESTCP ER-201029 (see Van </a:t>
            </a:r>
            <a:r>
              <a:rPr lang="en-US" sz="1400" i="1" dirty="0" err="1" smtClean="0">
                <a:effectLst/>
                <a:latin typeface="+mj-lt"/>
                <a:ea typeface="Times New Roman"/>
                <a:cs typeface="Times New Roman"/>
              </a:rPr>
              <a:t>Bruekelen</a:t>
            </a:r>
            <a:r>
              <a:rPr lang="en-US" sz="1400" i="1" dirty="0" smtClean="0">
                <a:effectLst/>
                <a:latin typeface="+mj-lt"/>
                <a:ea typeface="Times New Roman"/>
                <a:cs typeface="Times New Roman"/>
              </a:rPr>
              <a:t> et al., 2008 for method description)</a:t>
            </a:r>
            <a:endParaRPr lang="en-US" sz="1400" i="1" dirty="0">
              <a:effectLst/>
              <a:latin typeface="+mj-lt"/>
              <a:ea typeface="Times New Roman"/>
              <a:cs typeface="Times New Roman"/>
            </a:endParaRPr>
          </a:p>
        </p:txBody>
      </p:sp>
    </p:spTree>
    <p:extLst>
      <p:ext uri="{BB962C8B-B14F-4D97-AF65-F5344CB8AC3E}">
        <p14:creationId xmlns:p14="http://schemas.microsoft.com/office/powerpoint/2010/main" val="13162026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12:  </a:t>
            </a:r>
            <a:r>
              <a:rPr lang="en-US" i="1" cap="none" dirty="0" smtClean="0">
                <a:solidFill>
                  <a:schemeClr val="accent3"/>
                </a:solidFill>
              </a:rPr>
              <a:t>How can molecular biological tools help me with MNA?</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33</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ounded Rectangle 34"/>
          <p:cNvSpPr/>
          <p:nvPr/>
        </p:nvSpPr>
        <p:spPr>
          <a:xfrm>
            <a:off x="526600" y="1476663"/>
            <a:ext cx="6331400" cy="4192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a:spLocks noChangeArrowheads="1"/>
          </p:cNvSpPr>
          <p:nvPr/>
        </p:nvSpPr>
        <p:spPr bwMode="auto">
          <a:xfrm>
            <a:off x="414841" y="1498375"/>
            <a:ext cx="6671759"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MBTs provide strong, but not definitive evidence of MNA </a:t>
            </a:r>
            <a:endParaRPr lang="en-US" sz="2000" b="1" i="1" dirty="0">
              <a:solidFill>
                <a:srgbClr val="FFFFFF"/>
              </a:solidFill>
              <a:ea typeface="ＭＳ Ｐゴシック" pitchFamily="34" charset="-128"/>
              <a:cs typeface="Calibri"/>
            </a:endParaRPr>
          </a:p>
        </p:txBody>
      </p:sp>
      <p:sp>
        <p:nvSpPr>
          <p:cNvPr id="20" name="Content Placeholder 2"/>
          <p:cNvSpPr txBox="1">
            <a:spLocks/>
          </p:cNvSpPr>
          <p:nvPr/>
        </p:nvSpPr>
        <p:spPr>
          <a:xfrm>
            <a:off x="1295400" y="2286001"/>
            <a:ext cx="4343400" cy="2819399"/>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900" dirty="0" smtClean="0"/>
              <a:t>Show that key organisms are present (e.g., </a:t>
            </a:r>
            <a:r>
              <a:rPr lang="en-US" sz="1900" i="1" dirty="0" err="1" smtClean="0"/>
              <a:t>Dehalococcoides</a:t>
            </a:r>
            <a:r>
              <a:rPr lang="en-US" sz="1900" dirty="0" smtClean="0"/>
              <a:t>, </a:t>
            </a:r>
            <a:r>
              <a:rPr lang="en-US" sz="1900" i="1" dirty="0" err="1" smtClean="0"/>
              <a:t>Dehalobacter</a:t>
            </a:r>
            <a:r>
              <a:rPr lang="en-US" sz="1900" dirty="0" smtClean="0"/>
              <a:t>)</a:t>
            </a:r>
          </a:p>
          <a:p>
            <a:pPr marL="0" indent="0">
              <a:buNone/>
            </a:pPr>
            <a:endParaRPr lang="en-US" sz="1900" dirty="0" smtClean="0"/>
          </a:p>
          <a:p>
            <a:pPr marL="0" indent="0">
              <a:buNone/>
            </a:pPr>
            <a:r>
              <a:rPr lang="en-US" sz="1900" dirty="0" smtClean="0"/>
              <a:t>Show that key enzymes are present  (e.g., </a:t>
            </a:r>
            <a:r>
              <a:rPr lang="en-US" sz="1900" i="1" dirty="0" err="1" smtClean="0"/>
              <a:t>vcrA</a:t>
            </a:r>
            <a:r>
              <a:rPr lang="en-US" sz="1900" dirty="0" smtClean="0"/>
              <a:t>, </a:t>
            </a:r>
            <a:r>
              <a:rPr lang="en-US" sz="1900" dirty="0" err="1" smtClean="0"/>
              <a:t>oxygenase</a:t>
            </a:r>
            <a:r>
              <a:rPr lang="en-US" sz="1900" dirty="0" smtClean="0"/>
              <a:t>-encoding genes)</a:t>
            </a:r>
          </a:p>
          <a:p>
            <a:pPr marL="0" indent="0">
              <a:buNone/>
            </a:pPr>
            <a:endParaRPr lang="en-US" dirty="0" smtClean="0"/>
          </a:p>
          <a:p>
            <a:pPr marL="0" indent="0">
              <a:buNone/>
            </a:pPr>
            <a:r>
              <a:rPr lang="en-US" sz="1900" dirty="0" smtClean="0"/>
              <a:t>Establish relative abundance of key microbial populations</a:t>
            </a:r>
          </a:p>
          <a:p>
            <a:endParaRPr lang="en-US" sz="1900" dirty="0" smtClean="0"/>
          </a:p>
          <a:p>
            <a:endParaRPr lang="en-US" sz="1500" dirty="0"/>
          </a:p>
        </p:txBody>
      </p:sp>
      <p:sp>
        <p:nvSpPr>
          <p:cNvPr id="21" name="Oval 4"/>
          <p:cNvSpPr>
            <a:spLocks noChangeArrowheads="1"/>
          </p:cNvSpPr>
          <p:nvPr/>
        </p:nvSpPr>
        <p:spPr bwMode="auto">
          <a:xfrm>
            <a:off x="557213" y="2286001"/>
            <a:ext cx="561975" cy="450850"/>
          </a:xfrm>
          <a:prstGeom prst="ellipse">
            <a:avLst/>
          </a:prstGeom>
          <a:solidFill>
            <a:schemeClr val="accent3"/>
          </a:solidFill>
          <a:ln w="19050">
            <a:noFill/>
            <a:round/>
            <a:headEnd/>
            <a:tailEnd/>
          </a:ln>
          <a:effectLst>
            <a:outerShdw blurRad="63500" dist="38099" dir="2700000" algn="ctr" rotWithShape="0">
              <a:schemeClr val="tx1">
                <a:alpha val="74998"/>
              </a:schemeClr>
            </a:outerShdw>
          </a:effectLst>
        </p:spPr>
        <p:txBody>
          <a:bodyPr wrap="none" anchor="ctr"/>
          <a:lstStyle/>
          <a:p>
            <a:pPr algn="ctr">
              <a:defRPr/>
            </a:pPr>
            <a:r>
              <a:rPr lang="en-US" sz="2600" b="1">
                <a:cs typeface="MS PGothic" pitchFamily="34" charset="-128"/>
              </a:rPr>
              <a:t>1.</a:t>
            </a:r>
          </a:p>
        </p:txBody>
      </p:sp>
      <p:sp>
        <p:nvSpPr>
          <p:cNvPr id="22" name="Oval 4"/>
          <p:cNvSpPr>
            <a:spLocks noChangeArrowheads="1"/>
          </p:cNvSpPr>
          <p:nvPr/>
        </p:nvSpPr>
        <p:spPr bwMode="auto">
          <a:xfrm>
            <a:off x="557212" y="3274360"/>
            <a:ext cx="561975" cy="450850"/>
          </a:xfrm>
          <a:prstGeom prst="ellipse">
            <a:avLst/>
          </a:prstGeom>
          <a:solidFill>
            <a:schemeClr val="accent3"/>
          </a:solidFill>
          <a:ln w="19050">
            <a:noFill/>
            <a:round/>
            <a:headEnd/>
            <a:tailEnd/>
          </a:ln>
          <a:effectLst>
            <a:outerShdw blurRad="63500" dist="38099" dir="2700000" algn="ctr" rotWithShape="0">
              <a:schemeClr val="tx1">
                <a:alpha val="74998"/>
              </a:schemeClr>
            </a:outerShdw>
          </a:effectLst>
        </p:spPr>
        <p:txBody>
          <a:bodyPr wrap="none" anchor="ctr"/>
          <a:lstStyle/>
          <a:p>
            <a:pPr algn="ctr">
              <a:defRPr/>
            </a:pPr>
            <a:r>
              <a:rPr lang="en-US" sz="2600" b="1" dirty="0" smtClean="0">
                <a:cs typeface="MS PGothic" pitchFamily="34" charset="-128"/>
              </a:rPr>
              <a:t>2.</a:t>
            </a:r>
            <a:endParaRPr lang="en-US" sz="2600" b="1" dirty="0">
              <a:cs typeface="MS PGothic" pitchFamily="34" charset="-128"/>
            </a:endParaRPr>
          </a:p>
        </p:txBody>
      </p:sp>
      <p:sp>
        <p:nvSpPr>
          <p:cNvPr id="23" name="Oval 4"/>
          <p:cNvSpPr>
            <a:spLocks noChangeArrowheads="1"/>
          </p:cNvSpPr>
          <p:nvPr/>
        </p:nvSpPr>
        <p:spPr bwMode="auto">
          <a:xfrm>
            <a:off x="557212" y="4343400"/>
            <a:ext cx="561975" cy="450850"/>
          </a:xfrm>
          <a:prstGeom prst="ellipse">
            <a:avLst/>
          </a:prstGeom>
          <a:solidFill>
            <a:schemeClr val="accent3"/>
          </a:solidFill>
          <a:ln w="19050">
            <a:noFill/>
            <a:round/>
            <a:headEnd/>
            <a:tailEnd/>
          </a:ln>
          <a:effectLst>
            <a:outerShdw blurRad="63500" dist="38099" dir="2700000" algn="ctr" rotWithShape="0">
              <a:schemeClr val="tx1">
                <a:alpha val="74998"/>
              </a:schemeClr>
            </a:outerShdw>
          </a:effectLst>
        </p:spPr>
        <p:txBody>
          <a:bodyPr wrap="none" anchor="ctr"/>
          <a:lstStyle/>
          <a:p>
            <a:pPr algn="ctr">
              <a:defRPr/>
            </a:pPr>
            <a:r>
              <a:rPr lang="en-US" sz="2600" b="1" dirty="0" smtClean="0">
                <a:cs typeface="MS PGothic" pitchFamily="34" charset="-128"/>
              </a:rPr>
              <a:t>3.</a:t>
            </a:r>
            <a:endParaRPr lang="en-US" sz="2600" b="1" dirty="0">
              <a:cs typeface="MS PGothic" pitchFamily="34" charset="-128"/>
            </a:endParaRPr>
          </a:p>
        </p:txBody>
      </p:sp>
      <p:pic>
        <p:nvPicPr>
          <p:cNvPr id="33" name="Picture 32"/>
          <p:cNvPicPr/>
          <p:nvPr/>
        </p:nvPicPr>
        <p:blipFill>
          <a:blip r:embed="rId3">
            <a:extLst>
              <a:ext uri="{28A0092B-C50C-407E-A947-70E740481C1C}">
                <a14:useLocalDpi xmlns:a14="http://schemas.microsoft.com/office/drawing/2010/main" val="0"/>
              </a:ext>
            </a:extLst>
          </a:blip>
          <a:srcRect/>
          <a:stretch>
            <a:fillRect/>
          </a:stretch>
        </p:blipFill>
        <p:spPr bwMode="auto">
          <a:xfrm>
            <a:off x="6255930" y="2268652"/>
            <a:ext cx="2359152" cy="2300173"/>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sp>
        <p:nvSpPr>
          <p:cNvPr id="38" name="Text Box 322"/>
          <p:cNvSpPr txBox="1">
            <a:spLocks/>
          </p:cNvSpPr>
          <p:nvPr/>
        </p:nvSpPr>
        <p:spPr>
          <a:xfrm>
            <a:off x="6255930" y="4568825"/>
            <a:ext cx="2430870" cy="38417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i="1" dirty="0" smtClean="0">
                <a:effectLst/>
                <a:latin typeface="+mj-lt"/>
                <a:ea typeface="Times New Roman"/>
                <a:cs typeface="Times New Roman"/>
              </a:rPr>
              <a:t>Our friend, </a:t>
            </a:r>
            <a:r>
              <a:rPr lang="en-US" i="1" dirty="0" err="1" smtClean="0">
                <a:effectLst/>
                <a:latin typeface="+mj-lt"/>
                <a:ea typeface="Times New Roman"/>
                <a:cs typeface="Times New Roman"/>
              </a:rPr>
              <a:t>Dehalococcoides</a:t>
            </a:r>
            <a:r>
              <a:rPr lang="en-US" i="1" dirty="0" smtClean="0">
                <a:effectLst/>
                <a:latin typeface="+mj-lt"/>
                <a:ea typeface="Times New Roman"/>
                <a:cs typeface="Times New Roman"/>
              </a:rPr>
              <a:t> </a:t>
            </a:r>
            <a:br>
              <a:rPr lang="en-US" i="1" dirty="0" smtClean="0">
                <a:effectLst/>
                <a:latin typeface="+mj-lt"/>
                <a:ea typeface="Times New Roman"/>
                <a:cs typeface="Times New Roman"/>
              </a:rPr>
            </a:br>
            <a:r>
              <a:rPr lang="en-US" i="1" dirty="0" smtClean="0">
                <a:effectLst/>
                <a:latin typeface="+mj-lt"/>
                <a:ea typeface="Times New Roman"/>
                <a:cs typeface="Times New Roman"/>
              </a:rPr>
              <a:t>(</a:t>
            </a:r>
            <a:r>
              <a:rPr lang="en-US" i="1" dirty="0" err="1" smtClean="0">
                <a:effectLst/>
                <a:latin typeface="+mj-lt"/>
                <a:ea typeface="Times New Roman"/>
                <a:cs typeface="Times New Roman"/>
              </a:rPr>
              <a:t>Apkarian</a:t>
            </a:r>
            <a:r>
              <a:rPr lang="en-US" i="1" dirty="0" smtClean="0">
                <a:effectLst/>
                <a:latin typeface="+mj-lt"/>
                <a:ea typeface="Times New Roman"/>
                <a:cs typeface="Times New Roman"/>
              </a:rPr>
              <a:t> and Taylor)</a:t>
            </a:r>
            <a:endParaRPr lang="en-US" i="1" dirty="0">
              <a:effectLst/>
              <a:latin typeface="+mj-lt"/>
              <a:ea typeface="Times New Roman"/>
              <a:cs typeface="Times New Roman"/>
            </a:endParaRPr>
          </a:p>
        </p:txBody>
      </p:sp>
      <p:sp>
        <p:nvSpPr>
          <p:cNvPr id="41" name="Rectangle 40"/>
          <p:cNvSpPr/>
          <p:nvPr/>
        </p:nvSpPr>
        <p:spPr>
          <a:xfrm>
            <a:off x="-8580" y="5714497"/>
            <a:ext cx="9152580" cy="533903"/>
          </a:xfrm>
          <a:prstGeom prst="rect">
            <a:avLst/>
          </a:prstGeom>
          <a:solidFill>
            <a:srgbClr val="397C88"/>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107"/>
          <p:cNvSpPr>
            <a:spLocks noChangeArrowheads="1"/>
          </p:cNvSpPr>
          <p:nvPr/>
        </p:nvSpPr>
        <p:spPr bwMode="auto">
          <a:xfrm>
            <a:off x="542240" y="5791200"/>
            <a:ext cx="7798006" cy="394467"/>
          </a:xfrm>
          <a:prstGeom prst="rect">
            <a:avLst/>
          </a:prstGeom>
          <a:noFill/>
          <a:ln w="12700">
            <a:noFill/>
            <a:miter lim="800000"/>
            <a:headEnd/>
            <a:tailEnd/>
          </a:ln>
          <a:effectLst>
            <a:outerShdw blurRad="50800" dist="38100" dir="2700000">
              <a:srgbClr val="000000">
                <a:alpha val="43000"/>
              </a:srgbClr>
            </a:outerShdw>
          </a:effectLst>
        </p:spPr>
        <p:txBody>
          <a:bodyPr wrap="square" lIns="90487" tIns="44450" rIns="90487" bIns="44450">
            <a:prstTxWarp prst="textNoShape">
              <a:avLst/>
            </a:prstTxWarp>
            <a:spAutoFit/>
          </a:bodyPr>
          <a:lstStyle/>
          <a:p>
            <a:pPr>
              <a:lnSpc>
                <a:spcPct val="90000"/>
              </a:lnSpc>
            </a:pPr>
            <a:r>
              <a:rPr lang="en-US" sz="2200" b="1" i="1" dirty="0" smtClean="0">
                <a:solidFill>
                  <a:schemeClr val="accent3"/>
                </a:solidFill>
                <a:effectLst>
                  <a:outerShdw blurRad="50800" dist="38100" dir="2700000">
                    <a:srgbClr val="000000">
                      <a:alpha val="43000"/>
                    </a:srgbClr>
                  </a:outerShdw>
                </a:effectLst>
                <a:latin typeface="+mj-lt"/>
              </a:rPr>
              <a:t>KEY ISSUE</a:t>
            </a:r>
            <a:r>
              <a:rPr lang="en-US" sz="2000" b="1" i="1" dirty="0" smtClean="0">
                <a:solidFill>
                  <a:schemeClr val="accent3"/>
                </a:solidFill>
                <a:effectLst>
                  <a:outerShdw blurRad="50800" dist="38100" dir="2700000">
                    <a:srgbClr val="000000">
                      <a:alpha val="43000"/>
                    </a:srgbClr>
                  </a:outerShdw>
                </a:effectLst>
                <a:latin typeface="+mj-lt"/>
              </a:rPr>
              <a:t>:</a:t>
            </a:r>
            <a:r>
              <a:rPr lang="en-US" sz="2000" b="1" i="1" dirty="0" smtClean="0">
                <a:solidFill>
                  <a:srgbClr val="FFFFFF"/>
                </a:solidFill>
                <a:effectLst>
                  <a:outerShdw blurRad="50800" dist="38100" dir="2700000">
                    <a:srgbClr val="000000">
                      <a:alpha val="43000"/>
                    </a:srgbClr>
                  </a:outerShdw>
                </a:effectLst>
                <a:latin typeface="+mj-lt"/>
              </a:rPr>
              <a:t> </a:t>
            </a:r>
            <a:r>
              <a:rPr lang="en-US" sz="2000" b="1" dirty="0" smtClean="0">
                <a:solidFill>
                  <a:srgbClr val="FFFFFF"/>
                </a:solidFill>
                <a:effectLst>
                  <a:outerShdw blurRad="50800" dist="38100" dir="2700000">
                    <a:srgbClr val="000000">
                      <a:alpha val="43000"/>
                    </a:srgbClr>
                  </a:outerShdw>
                </a:effectLst>
                <a:latin typeface="+mj-lt"/>
              </a:rPr>
              <a:t>Most tests focus on presence, not activity!</a:t>
            </a:r>
            <a:endParaRPr lang="en-US" sz="2000" b="1" dirty="0">
              <a:solidFill>
                <a:srgbClr val="FFFFFF"/>
              </a:solidFill>
              <a:effectLst>
                <a:outerShdw blurRad="50800" dist="38100" dir="2700000">
                  <a:srgbClr val="000000">
                    <a:alpha val="43000"/>
                  </a:srgbClr>
                </a:outerShdw>
              </a:effectLst>
              <a:latin typeface="+mj-lt"/>
            </a:endParaRPr>
          </a:p>
        </p:txBody>
      </p:sp>
    </p:spTree>
    <p:extLst>
      <p:ext uri="{BB962C8B-B14F-4D97-AF65-F5344CB8AC3E}">
        <p14:creationId xmlns:p14="http://schemas.microsoft.com/office/powerpoint/2010/main" val="225056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12:  </a:t>
            </a:r>
            <a:r>
              <a:rPr lang="en-US" i="1" cap="none" dirty="0" smtClean="0">
                <a:solidFill>
                  <a:schemeClr val="accent3"/>
                </a:solidFill>
              </a:rPr>
              <a:t>How can molecular biological tools help me with MNA?</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34</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8" name="Table 7"/>
          <p:cNvGraphicFramePr>
            <a:graphicFrameLocks noGrp="1"/>
          </p:cNvGraphicFramePr>
          <p:nvPr>
            <p:extLst>
              <p:ext uri="{D42A27DB-BD31-4B8C-83A1-F6EECF244321}">
                <p14:modId xmlns:p14="http://schemas.microsoft.com/office/powerpoint/2010/main" val="4137959803"/>
              </p:ext>
            </p:extLst>
          </p:nvPr>
        </p:nvGraphicFramePr>
        <p:xfrm>
          <a:off x="533400" y="2510319"/>
          <a:ext cx="8214454" cy="3342640"/>
        </p:xfrm>
        <a:graphic>
          <a:graphicData uri="http://schemas.openxmlformats.org/drawingml/2006/table">
            <a:tbl>
              <a:tblPr firstRow="1" firstCol="1" bandRow="1" bandCol="1">
                <a:tableStyleId>{5C22544A-7EE6-4342-B048-85BDC9FD1C3A}</a:tableStyleId>
              </a:tblPr>
              <a:tblGrid>
                <a:gridCol w="1745571"/>
                <a:gridCol w="3285782"/>
                <a:gridCol w="3183101"/>
              </a:tblGrid>
              <a:tr h="82723">
                <a:tc>
                  <a:txBody>
                    <a:bodyPr/>
                    <a:lstStyle/>
                    <a:p>
                      <a:pPr marL="0" marR="0" algn="just">
                        <a:spcBef>
                          <a:spcPts val="200"/>
                        </a:spcBef>
                        <a:spcAft>
                          <a:spcPts val="0"/>
                        </a:spcAft>
                      </a:pPr>
                      <a:r>
                        <a:rPr lang="en-US" sz="1800" dirty="0" smtClean="0">
                          <a:effectLst/>
                        </a:rPr>
                        <a:t>Tools</a:t>
                      </a:r>
                      <a:endParaRPr lang="en-US" sz="1800" dirty="0">
                        <a:effectLst/>
                        <a:latin typeface="Gill Sans"/>
                        <a:ea typeface="Times New Roman"/>
                      </a:endParaRPr>
                    </a:p>
                  </a:txBody>
                  <a:tcPr marL="33841" marR="33841" marT="0" marB="0"/>
                </a:tc>
                <a:tc>
                  <a:txBody>
                    <a:bodyPr/>
                    <a:lstStyle/>
                    <a:p>
                      <a:pPr marL="0" marR="0" algn="just">
                        <a:spcBef>
                          <a:spcPts val="200"/>
                        </a:spcBef>
                        <a:spcAft>
                          <a:spcPts val="0"/>
                        </a:spcAft>
                      </a:pPr>
                      <a:r>
                        <a:rPr lang="en-US" sz="1800" dirty="0" smtClean="0">
                          <a:effectLst/>
                        </a:rPr>
                        <a:t> MNA </a:t>
                      </a:r>
                      <a:r>
                        <a:rPr lang="en-US" sz="1800" dirty="0">
                          <a:effectLst/>
                        </a:rPr>
                        <a:t>Application</a:t>
                      </a:r>
                      <a:endParaRPr lang="en-US" sz="1800" dirty="0">
                        <a:effectLst/>
                        <a:latin typeface="Gill Sans"/>
                        <a:ea typeface="Times New Roman"/>
                      </a:endParaRPr>
                    </a:p>
                  </a:txBody>
                  <a:tcPr marL="33841" marR="33841" marT="0" marB="0"/>
                </a:tc>
                <a:tc>
                  <a:txBody>
                    <a:bodyPr/>
                    <a:lstStyle/>
                    <a:p>
                      <a:pPr marL="0" marR="0" algn="just">
                        <a:spcBef>
                          <a:spcPts val="200"/>
                        </a:spcBef>
                        <a:spcAft>
                          <a:spcPts val="0"/>
                        </a:spcAft>
                      </a:pPr>
                      <a:r>
                        <a:rPr lang="en-US" sz="1800" dirty="0" smtClean="0">
                          <a:effectLst/>
                        </a:rPr>
                        <a:t> MNA </a:t>
                      </a:r>
                      <a:r>
                        <a:rPr lang="en-US" sz="1800" dirty="0">
                          <a:effectLst/>
                        </a:rPr>
                        <a:t>Limitations</a:t>
                      </a:r>
                      <a:endParaRPr lang="en-US" sz="1800" dirty="0">
                        <a:effectLst/>
                        <a:latin typeface="Gill Sans"/>
                        <a:ea typeface="Times New Roman"/>
                      </a:endParaRPr>
                    </a:p>
                  </a:txBody>
                  <a:tcPr marL="33841" marR="33841" marT="0" marB="0"/>
                </a:tc>
              </a:tr>
              <a:tr h="1435123">
                <a:tc>
                  <a:txBody>
                    <a:bodyPr/>
                    <a:lstStyle/>
                    <a:p>
                      <a:pPr marL="0" marR="0" algn="just">
                        <a:spcBef>
                          <a:spcPts val="100"/>
                        </a:spcBef>
                        <a:spcAft>
                          <a:spcPts val="100"/>
                        </a:spcAft>
                      </a:pPr>
                      <a:r>
                        <a:rPr lang="en-US" sz="1800" dirty="0" smtClean="0">
                          <a:effectLst/>
                        </a:rPr>
                        <a:t> </a:t>
                      </a:r>
                    </a:p>
                    <a:p>
                      <a:pPr marL="119063" marR="0" indent="-119063" algn="just">
                        <a:spcBef>
                          <a:spcPts val="100"/>
                        </a:spcBef>
                        <a:spcAft>
                          <a:spcPts val="100"/>
                        </a:spcAft>
                        <a:buFont typeface="Arial"/>
                        <a:buChar char="•"/>
                      </a:pPr>
                      <a:r>
                        <a:rPr lang="en-US" sz="1800" dirty="0" smtClean="0">
                          <a:effectLst/>
                        </a:rPr>
                        <a:t>PCR / </a:t>
                      </a:r>
                      <a:r>
                        <a:rPr lang="en-US" sz="1800" dirty="0" err="1" smtClean="0">
                          <a:effectLst/>
                        </a:rPr>
                        <a:t>qPCR</a:t>
                      </a:r>
                      <a:endParaRPr lang="en-US" sz="1800" dirty="0" smtClean="0">
                        <a:effectLst/>
                      </a:endParaRPr>
                    </a:p>
                    <a:p>
                      <a:pPr marL="119063" marR="0" indent="-119063" algn="just">
                        <a:spcBef>
                          <a:spcPts val="100"/>
                        </a:spcBef>
                        <a:spcAft>
                          <a:spcPts val="100"/>
                        </a:spcAft>
                        <a:buFont typeface="Arial"/>
                        <a:buChar char="•"/>
                      </a:pPr>
                      <a:endParaRPr lang="en-US" sz="1800" dirty="0" smtClean="0">
                        <a:effectLst/>
                      </a:endParaRPr>
                    </a:p>
                    <a:p>
                      <a:pPr marL="0" marR="0" algn="just">
                        <a:spcBef>
                          <a:spcPts val="100"/>
                        </a:spcBef>
                        <a:spcAft>
                          <a:spcPts val="100"/>
                        </a:spcAft>
                      </a:pPr>
                      <a:endParaRPr lang="en-US" sz="1800" dirty="0" smtClean="0">
                        <a:effectLst/>
                        <a:latin typeface="Gill Sans"/>
                        <a:ea typeface="Times New Roman"/>
                      </a:endParaRPr>
                    </a:p>
                  </a:txBody>
                  <a:tcPr marL="33841" marR="33841" marT="0" marB="0"/>
                </a:tc>
                <a:tc>
                  <a:txBody>
                    <a:bodyPr/>
                    <a:lstStyle/>
                    <a:p>
                      <a:pPr marL="342900" marR="0" lvl="0" indent="-342900" algn="l">
                        <a:spcBef>
                          <a:spcPts val="100"/>
                        </a:spcBef>
                        <a:spcAft>
                          <a:spcPts val="0"/>
                        </a:spcAft>
                        <a:buFont typeface="Arial"/>
                        <a:buChar char="•"/>
                      </a:pPr>
                      <a:endParaRPr lang="en-US" sz="1800" dirty="0" smtClean="0">
                        <a:effectLst/>
                      </a:endParaRPr>
                    </a:p>
                    <a:p>
                      <a:pPr marL="342900" marR="0" lvl="0" indent="-227013" algn="l">
                        <a:spcBef>
                          <a:spcPts val="100"/>
                        </a:spcBef>
                        <a:spcAft>
                          <a:spcPts val="0"/>
                        </a:spcAft>
                        <a:buFont typeface="Arial"/>
                        <a:buChar char="•"/>
                      </a:pPr>
                      <a:r>
                        <a:rPr lang="en-US" sz="1800" dirty="0" smtClean="0">
                          <a:effectLst/>
                        </a:rPr>
                        <a:t>Identify </a:t>
                      </a:r>
                      <a:r>
                        <a:rPr lang="en-US" sz="1800" dirty="0">
                          <a:effectLst/>
                        </a:rPr>
                        <a:t>if key organisms / enzymes</a:t>
                      </a:r>
                      <a:r>
                        <a:rPr lang="en-US" sz="1800" dirty="0" smtClean="0">
                          <a:effectLst/>
                        </a:rPr>
                        <a:t> </a:t>
                      </a:r>
                    </a:p>
                    <a:p>
                      <a:pPr marL="342900" marR="0" lvl="0" indent="-227013" algn="l">
                        <a:spcBef>
                          <a:spcPts val="100"/>
                        </a:spcBef>
                        <a:spcAft>
                          <a:spcPts val="0"/>
                        </a:spcAft>
                        <a:buFont typeface="Arial"/>
                        <a:buChar char="•"/>
                      </a:pPr>
                      <a:endParaRPr lang="en-US" sz="1800" dirty="0" smtClean="0">
                        <a:effectLst/>
                      </a:endParaRPr>
                    </a:p>
                    <a:p>
                      <a:pPr marL="342900" marR="0" lvl="0" indent="-227013" algn="l">
                        <a:spcBef>
                          <a:spcPts val="100"/>
                        </a:spcBef>
                        <a:spcAft>
                          <a:spcPts val="0"/>
                        </a:spcAft>
                        <a:buFont typeface="Arial"/>
                        <a:buChar char="•"/>
                      </a:pPr>
                      <a:r>
                        <a:rPr lang="en-US" sz="1800" dirty="0" smtClean="0">
                          <a:effectLst/>
                        </a:rPr>
                        <a:t>Determine </a:t>
                      </a:r>
                      <a:r>
                        <a:rPr lang="en-US" sz="1800" dirty="0">
                          <a:effectLst/>
                        </a:rPr>
                        <a:t>if abundance of </a:t>
                      </a:r>
                      <a:r>
                        <a:rPr lang="en-US" sz="1800" dirty="0" smtClean="0">
                          <a:effectLst/>
                        </a:rPr>
                        <a:t> key </a:t>
                      </a:r>
                      <a:r>
                        <a:rPr lang="en-US" sz="1800" dirty="0">
                          <a:effectLst/>
                        </a:rPr>
                        <a:t>biomarkers is </a:t>
                      </a:r>
                      <a:r>
                        <a:rPr lang="en-US" sz="1800" dirty="0" smtClean="0">
                          <a:effectLst/>
                        </a:rPr>
                        <a:t>increasing</a:t>
                      </a:r>
                      <a:endParaRPr lang="en-US" sz="1800" dirty="0">
                        <a:effectLst/>
                        <a:latin typeface="Gill Sans"/>
                        <a:ea typeface="Times New Roman"/>
                      </a:endParaRPr>
                    </a:p>
                  </a:txBody>
                  <a:tcPr marL="33841" marR="33841" marT="0" marB="0"/>
                </a:tc>
                <a:tc>
                  <a:txBody>
                    <a:bodyPr/>
                    <a:lstStyle/>
                    <a:p>
                      <a:pPr marL="342900" marR="0" lvl="0" indent="-227013" algn="l">
                        <a:spcBef>
                          <a:spcPts val="100"/>
                        </a:spcBef>
                        <a:spcAft>
                          <a:spcPts val="0"/>
                        </a:spcAft>
                        <a:buFont typeface="Arial"/>
                        <a:buChar char="•"/>
                      </a:pPr>
                      <a:r>
                        <a:rPr lang="en-US" sz="1800" dirty="0">
                          <a:effectLst/>
                        </a:rPr>
                        <a:t>Many techniques cannot differentiate between live and inactive </a:t>
                      </a:r>
                      <a:r>
                        <a:rPr lang="en-US" sz="1800" dirty="0" smtClean="0">
                          <a:effectLst/>
                        </a:rPr>
                        <a:t>cells</a:t>
                      </a:r>
                    </a:p>
                    <a:p>
                      <a:pPr marL="342900" marR="0" lvl="0" indent="-227013" algn="l">
                        <a:spcBef>
                          <a:spcPts val="100"/>
                        </a:spcBef>
                        <a:spcAft>
                          <a:spcPts val="0"/>
                        </a:spcAft>
                        <a:buFont typeface="Arial"/>
                        <a:buChar char="•"/>
                      </a:pPr>
                      <a:endParaRPr lang="en-US" sz="1800" dirty="0" smtClean="0">
                        <a:effectLst/>
                      </a:endParaRPr>
                    </a:p>
                    <a:p>
                      <a:pPr marL="342900" marR="0" lvl="0" indent="-227013" algn="l">
                        <a:spcBef>
                          <a:spcPts val="100"/>
                        </a:spcBef>
                        <a:spcAft>
                          <a:spcPts val="0"/>
                        </a:spcAft>
                        <a:buFont typeface="Arial"/>
                        <a:buChar char="•"/>
                      </a:pPr>
                      <a:r>
                        <a:rPr lang="en-US" sz="1800" dirty="0">
                          <a:effectLst/>
                        </a:rPr>
                        <a:t>Attempts to correlate in situ activity and gene expression still in infancy</a:t>
                      </a:r>
                      <a:r>
                        <a:rPr lang="en-US" sz="1800" dirty="0" smtClean="0">
                          <a:effectLst/>
                        </a:rPr>
                        <a:t> </a:t>
                      </a:r>
                    </a:p>
                    <a:p>
                      <a:pPr marL="342900" marR="0" lvl="0" indent="-227013" algn="l">
                        <a:spcBef>
                          <a:spcPts val="100"/>
                        </a:spcBef>
                        <a:spcAft>
                          <a:spcPts val="0"/>
                        </a:spcAft>
                        <a:buFont typeface="Arial"/>
                        <a:buChar char="•"/>
                      </a:pPr>
                      <a:endParaRPr lang="en-US" sz="1800" dirty="0" smtClean="0">
                        <a:effectLst/>
                      </a:endParaRPr>
                    </a:p>
                    <a:p>
                      <a:pPr marL="342900" marR="0" lvl="0" indent="-227013" algn="l">
                        <a:spcBef>
                          <a:spcPts val="100"/>
                        </a:spcBef>
                        <a:spcAft>
                          <a:spcPts val="0"/>
                        </a:spcAft>
                        <a:buFont typeface="Arial"/>
                        <a:buChar char="•"/>
                      </a:pPr>
                      <a:r>
                        <a:rPr lang="en-US" sz="1800" dirty="0">
                          <a:effectLst/>
                        </a:rPr>
                        <a:t>Target mostly well-known pathways (others in development)</a:t>
                      </a:r>
                      <a:endParaRPr lang="en-US" sz="1800" dirty="0">
                        <a:effectLst/>
                        <a:latin typeface="Gill Sans"/>
                        <a:ea typeface="Times New Roman"/>
                      </a:endParaRPr>
                    </a:p>
                  </a:txBody>
                  <a:tcPr marL="33841" marR="33841" marT="0" marB="0"/>
                </a:tc>
              </a:tr>
            </a:tbl>
          </a:graphicData>
        </a:graphic>
      </p:graphicFrame>
      <p:sp>
        <p:nvSpPr>
          <p:cNvPr id="26" name="Rectangle 25"/>
          <p:cNvSpPr/>
          <p:nvPr/>
        </p:nvSpPr>
        <p:spPr>
          <a:xfrm>
            <a:off x="482787" y="1447800"/>
            <a:ext cx="1879413" cy="369332"/>
          </a:xfrm>
          <a:prstGeom prst="rect">
            <a:avLst/>
          </a:prstGeom>
          <a:solidFill>
            <a:schemeClr val="accent1"/>
          </a:solidFill>
        </p:spPr>
        <p:txBody>
          <a:bodyPr wrap="square">
            <a:spAutoFit/>
          </a:bodyPr>
          <a:lstStyle/>
          <a:p>
            <a:r>
              <a:rPr lang="en-US" b="1" dirty="0" smtClean="0">
                <a:solidFill>
                  <a:schemeClr val="bg1"/>
                </a:solidFill>
                <a:cs typeface="Arial" pitchFamily="34" charset="0"/>
              </a:rPr>
              <a:t>MOST POPULAR?</a:t>
            </a:r>
            <a:endParaRPr lang="en-US" b="1" dirty="0">
              <a:solidFill>
                <a:schemeClr val="bg1"/>
              </a:solidFill>
              <a:cs typeface="Arial" pitchFamily="34" charset="0"/>
            </a:endParaRPr>
          </a:p>
        </p:txBody>
      </p:sp>
      <p:sp>
        <p:nvSpPr>
          <p:cNvPr id="28" name="Rectangle 27"/>
          <p:cNvSpPr>
            <a:spLocks noChangeArrowheads="1"/>
          </p:cNvSpPr>
          <p:nvPr/>
        </p:nvSpPr>
        <p:spPr bwMode="auto">
          <a:xfrm>
            <a:off x="2411507" y="1433693"/>
            <a:ext cx="6199093" cy="7053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dirty="0" smtClean="0">
                <a:ea typeface="ＭＳ Ｐゴシック" pitchFamily="34" charset="-128"/>
                <a:cs typeface="Calibri"/>
              </a:rPr>
              <a:t>Evaluating chlorinated solvent degradation using    </a:t>
            </a:r>
            <a:r>
              <a:rPr lang="en-US" sz="2000" b="1" dirty="0" smtClean="0">
                <a:solidFill>
                  <a:srgbClr val="FF0000"/>
                </a:solidFill>
                <a:ea typeface="ＭＳ Ｐゴシック" pitchFamily="34" charset="-128"/>
                <a:cs typeface="Calibri"/>
              </a:rPr>
              <a:t>PCR-based </a:t>
            </a:r>
            <a:r>
              <a:rPr lang="en-US" sz="2000" b="1" dirty="0" smtClean="0">
                <a:ea typeface="ＭＳ Ｐゴシック" pitchFamily="34" charset="-128"/>
                <a:cs typeface="Calibri"/>
              </a:rPr>
              <a:t>methods for tracking </a:t>
            </a:r>
            <a:r>
              <a:rPr lang="en-US" sz="2000" b="1" i="1" dirty="0" err="1" smtClean="0">
                <a:ea typeface="ＭＳ Ｐゴシック" pitchFamily="34" charset="-128"/>
                <a:cs typeface="Calibri"/>
              </a:rPr>
              <a:t>Dehalococcoides</a:t>
            </a:r>
            <a:r>
              <a:rPr lang="en-US" sz="2000" b="1" i="1" dirty="0" smtClean="0">
                <a:ea typeface="ＭＳ Ｐゴシック" pitchFamily="34" charset="-128"/>
                <a:cs typeface="Calibri"/>
              </a:rPr>
              <a:t> (</a:t>
            </a:r>
            <a:r>
              <a:rPr lang="en-US" sz="2000" b="1" i="1" dirty="0" err="1" smtClean="0">
                <a:ea typeface="ＭＳ Ｐゴシック" pitchFamily="34" charset="-128"/>
                <a:cs typeface="Calibri"/>
              </a:rPr>
              <a:t>Dhc</a:t>
            </a:r>
            <a:r>
              <a:rPr lang="en-US" sz="2000" b="1" i="1" dirty="0" smtClean="0">
                <a:ea typeface="ＭＳ Ｐゴシック" pitchFamily="34" charset="-128"/>
                <a:cs typeface="Calibri"/>
              </a:rPr>
              <a:t>)</a:t>
            </a:r>
            <a:endParaRPr lang="en-US" sz="2000" b="1" i="1" dirty="0">
              <a:ea typeface="ＭＳ Ｐゴシック" pitchFamily="34" charset="-128"/>
              <a:cs typeface="Calibri"/>
            </a:endParaRPr>
          </a:p>
        </p:txBody>
      </p:sp>
      <p:sp>
        <p:nvSpPr>
          <p:cNvPr id="32" name="Rectangle 31"/>
          <p:cNvSpPr>
            <a:spLocks noChangeArrowheads="1"/>
          </p:cNvSpPr>
          <p:nvPr/>
        </p:nvSpPr>
        <p:spPr bwMode="auto">
          <a:xfrm>
            <a:off x="307975" y="5973980"/>
            <a:ext cx="8305800" cy="66684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b="1" i="1" dirty="0" smtClean="0">
                <a:ea typeface="ＭＳ Ｐゴシック" pitchFamily="34" charset="-128"/>
                <a:cs typeface="Calibri"/>
              </a:rPr>
              <a:t>Others: </a:t>
            </a:r>
          </a:p>
          <a:p>
            <a:pPr marL="177800">
              <a:spcBef>
                <a:spcPts val="300"/>
              </a:spcBef>
              <a:defRPr/>
            </a:pPr>
            <a:r>
              <a:rPr lang="en-US" sz="1700" i="1" dirty="0" smtClean="0">
                <a:ea typeface="ＭＳ Ｐゴシック" pitchFamily="34" charset="-128"/>
                <a:cs typeface="Calibri"/>
              </a:rPr>
              <a:t>Stable Isotope Probing (SIP), microbial fingerprinting, microarrays, enzyme activity probes</a:t>
            </a:r>
            <a:endParaRPr lang="en-US" sz="1700" i="1" dirty="0">
              <a:ea typeface="ＭＳ Ｐゴシック" pitchFamily="34" charset="-128"/>
              <a:cs typeface="Calibri"/>
            </a:endParaRPr>
          </a:p>
        </p:txBody>
      </p:sp>
    </p:spTree>
    <p:extLst>
      <p:ext uri="{BB962C8B-B14F-4D97-AF65-F5344CB8AC3E}">
        <p14:creationId xmlns:p14="http://schemas.microsoft.com/office/powerpoint/2010/main" val="7551625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5334000" y="1447800"/>
            <a:ext cx="3657600" cy="4724400"/>
          </a:xfrm>
          <a:prstGeom prst="rect">
            <a:avLst/>
          </a:prstGeom>
          <a:solidFill>
            <a:srgbClr val="FFFFFF"/>
          </a:solidFill>
          <a:ln w="476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title"/>
          </p:nvPr>
        </p:nvSpPr>
        <p:spPr>
          <a:xfrm>
            <a:off x="609600" y="68347"/>
            <a:ext cx="8229600" cy="1074653"/>
          </a:xfrm>
        </p:spPr>
        <p:txBody>
          <a:bodyPr/>
          <a:lstStyle/>
          <a:p>
            <a:r>
              <a:rPr lang="en-US" dirty="0" smtClean="0"/>
              <a:t>FAQ 12:  </a:t>
            </a:r>
            <a:r>
              <a:rPr lang="en-US" i="1" cap="none" dirty="0" smtClean="0">
                <a:solidFill>
                  <a:schemeClr val="accent3"/>
                </a:solidFill>
              </a:rPr>
              <a:t>How can molecular biological tools help me with MNA?</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35</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482787" y="1447800"/>
            <a:ext cx="4394013" cy="369332"/>
          </a:xfrm>
          <a:prstGeom prst="rect">
            <a:avLst/>
          </a:prstGeom>
          <a:solidFill>
            <a:schemeClr val="accent1"/>
          </a:solidFill>
        </p:spPr>
        <p:txBody>
          <a:bodyPr wrap="square">
            <a:spAutoFit/>
          </a:bodyPr>
          <a:lstStyle/>
          <a:p>
            <a:r>
              <a:rPr lang="en-US" b="1" dirty="0" smtClean="0">
                <a:solidFill>
                  <a:schemeClr val="bg1"/>
                </a:solidFill>
                <a:cs typeface="Arial" pitchFamily="34" charset="0"/>
              </a:rPr>
              <a:t>HOW TO COLLECT AND USE THE DATA?</a:t>
            </a:r>
            <a:endParaRPr lang="en-US" b="1" dirty="0">
              <a:solidFill>
                <a:schemeClr val="bg1"/>
              </a:solidFill>
              <a:cs typeface="Arial" pitchFamily="34" charset="0"/>
            </a:endParaRPr>
          </a:p>
        </p:txBody>
      </p:sp>
      <p:sp>
        <p:nvSpPr>
          <p:cNvPr id="19" name="Rectangle 18"/>
          <p:cNvSpPr>
            <a:spLocks noChangeArrowheads="1"/>
          </p:cNvSpPr>
          <p:nvPr/>
        </p:nvSpPr>
        <p:spPr bwMode="auto">
          <a:xfrm>
            <a:off x="304801" y="1981200"/>
            <a:ext cx="4876800" cy="12362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463550" indent="-285750">
              <a:spcBef>
                <a:spcPts val="300"/>
              </a:spcBef>
              <a:buFont typeface="Arial" panose="020B0604020202020204" pitchFamily="34" charset="0"/>
              <a:buChar char="•"/>
              <a:defRPr/>
            </a:pPr>
            <a:r>
              <a:rPr lang="en-US" b="1" dirty="0" smtClean="0">
                <a:ea typeface="ＭＳ Ｐゴシック" pitchFamily="34" charset="-128"/>
                <a:cs typeface="Calibri"/>
              </a:rPr>
              <a:t>Groundwater or Soil using established procedures</a:t>
            </a:r>
          </a:p>
          <a:p>
            <a:pPr marL="920750" lvl="1" indent="-285750">
              <a:spcBef>
                <a:spcPts val="300"/>
              </a:spcBef>
              <a:buFont typeface="Arial" panose="020B0604020202020204" pitchFamily="34" charset="0"/>
              <a:buChar char="•"/>
              <a:defRPr/>
            </a:pPr>
            <a:r>
              <a:rPr lang="en-US" dirty="0" smtClean="0">
                <a:ea typeface="ＭＳ Ｐゴシック" pitchFamily="34" charset="-128"/>
                <a:cs typeface="Calibri"/>
              </a:rPr>
              <a:t>starting at about $200 per sample/target)</a:t>
            </a:r>
            <a:endParaRPr lang="en-US" sz="1700" dirty="0">
              <a:ea typeface="ＭＳ Ｐゴシック" pitchFamily="34" charset="-128"/>
              <a:cs typeface="Calibri"/>
            </a:endParaRPr>
          </a:p>
        </p:txBody>
      </p:sp>
      <p:sp>
        <p:nvSpPr>
          <p:cNvPr id="9" name="Rectangle 8"/>
          <p:cNvSpPr/>
          <p:nvPr/>
        </p:nvSpPr>
        <p:spPr>
          <a:xfrm>
            <a:off x="457200" y="3213080"/>
            <a:ext cx="4419600" cy="2585323"/>
          </a:xfrm>
          <a:prstGeom prst="rect">
            <a:avLst/>
          </a:prstGeom>
        </p:spPr>
        <p:txBody>
          <a:bodyPr wrap="square">
            <a:spAutoFit/>
          </a:bodyPr>
          <a:lstStyle/>
          <a:p>
            <a:pPr marL="285750" indent="-285750">
              <a:buFont typeface="Arial" panose="020B0604020202020204" pitchFamily="34" charset="0"/>
              <a:buChar char="•"/>
            </a:pPr>
            <a:r>
              <a:rPr lang="en-US" b="1" dirty="0"/>
              <a:t>Quantitative Rules for MNA.</a:t>
            </a:r>
            <a:r>
              <a:rPr lang="en-US" dirty="0"/>
              <a:t>  </a:t>
            </a:r>
            <a:endParaRPr lang="en-US" dirty="0" smtClean="0"/>
          </a:p>
          <a:p>
            <a:pPr marL="742950" lvl="1" indent="-285750">
              <a:buFont typeface="Arial" panose="020B0604020202020204" pitchFamily="34" charset="0"/>
              <a:buChar char="•"/>
            </a:pPr>
            <a:r>
              <a:rPr lang="en-US" dirty="0" smtClean="0"/>
              <a:t>Specific recommendations for MNA</a:t>
            </a:r>
          </a:p>
          <a:p>
            <a:pPr marL="742950" lvl="1" indent="-285750">
              <a:buFont typeface="Arial" panose="020B0604020202020204" pitchFamily="34" charset="0"/>
              <a:buChar char="•"/>
            </a:pPr>
            <a:endParaRPr lang="en-US" dirty="0" smtClean="0"/>
          </a:p>
          <a:p>
            <a:pPr marL="742950" lvl="1" indent="-285750">
              <a:buFont typeface="Arial" panose="020B0604020202020204" pitchFamily="34" charset="0"/>
              <a:buChar char="•"/>
            </a:pPr>
            <a:r>
              <a:rPr lang="en-US" dirty="0" smtClean="0"/>
              <a:t>Lu et al., 2006: “</a:t>
            </a:r>
            <a:r>
              <a:rPr lang="en-US" dirty="0"/>
              <a:t>generally useful” attenuation rates of </a:t>
            </a:r>
            <a:r>
              <a:rPr lang="en-US" i="1" dirty="0"/>
              <a:t>cis</a:t>
            </a:r>
            <a:r>
              <a:rPr lang="en-US" dirty="0"/>
              <a:t>-1,2-DCE </a:t>
            </a:r>
            <a:r>
              <a:rPr lang="en-US" dirty="0" smtClean="0"/>
              <a:t>and VC </a:t>
            </a:r>
            <a:r>
              <a:rPr lang="en-US" dirty="0"/>
              <a:t>(&gt; </a:t>
            </a:r>
            <a:r>
              <a:rPr lang="en-US" dirty="0" smtClean="0"/>
              <a:t>0.3/</a:t>
            </a:r>
            <a:r>
              <a:rPr lang="en-US" dirty="0" err="1" smtClean="0"/>
              <a:t>yr</a:t>
            </a:r>
            <a:r>
              <a:rPr lang="en-US" dirty="0" smtClean="0"/>
              <a:t>) </a:t>
            </a:r>
            <a:r>
              <a:rPr lang="en-US" dirty="0"/>
              <a:t>were associated with sites where </a:t>
            </a:r>
            <a:r>
              <a:rPr lang="en-US" i="1" dirty="0" err="1" smtClean="0"/>
              <a:t>Dhc</a:t>
            </a:r>
            <a:r>
              <a:rPr lang="en-US" dirty="0" smtClean="0"/>
              <a:t> </a:t>
            </a:r>
            <a:r>
              <a:rPr lang="en-US" dirty="0"/>
              <a:t>was detected, while no attenuation was observed at sites where it was </a:t>
            </a:r>
            <a:r>
              <a:rPr lang="en-US" dirty="0" smtClean="0"/>
              <a:t>absent</a:t>
            </a:r>
            <a:endParaRPr lang="en-US" dirty="0"/>
          </a:p>
        </p:txBody>
      </p:sp>
      <p:sp>
        <p:nvSpPr>
          <p:cNvPr id="11" name="Rectangle 10"/>
          <p:cNvSpPr/>
          <p:nvPr/>
        </p:nvSpPr>
        <p:spPr>
          <a:xfrm>
            <a:off x="5392315" y="4772561"/>
            <a:ext cx="3453564" cy="1323439"/>
          </a:xfrm>
          <a:prstGeom prst="rect">
            <a:avLst/>
          </a:prstGeom>
          <a:solidFill>
            <a:schemeClr val="bg1"/>
          </a:solidFill>
        </p:spPr>
        <p:txBody>
          <a:bodyPr wrap="square">
            <a:spAutoFit/>
          </a:bodyPr>
          <a:lstStyle/>
          <a:p>
            <a:pPr marL="285750" lvl="0" indent="-285750">
              <a:buFont typeface="Arial" panose="020B0604020202020204" pitchFamily="34" charset="0"/>
              <a:buChar char="•"/>
            </a:pPr>
            <a:r>
              <a:rPr lang="en-US" sz="1600" b="1" i="1" dirty="0" err="1">
                <a:solidFill>
                  <a:schemeClr val="tx2"/>
                </a:solidFill>
              </a:rPr>
              <a:t>Dhc</a:t>
            </a:r>
            <a:r>
              <a:rPr lang="en-US" sz="1600" b="1" dirty="0">
                <a:solidFill>
                  <a:schemeClr val="tx2"/>
                </a:solidFill>
              </a:rPr>
              <a:t> at 10</a:t>
            </a:r>
            <a:r>
              <a:rPr lang="en-US" sz="1600" b="1" baseline="30000" dirty="0">
                <a:solidFill>
                  <a:schemeClr val="tx2"/>
                </a:solidFill>
              </a:rPr>
              <a:t>4</a:t>
            </a:r>
            <a:r>
              <a:rPr lang="en-US" sz="1600" b="1" dirty="0">
                <a:solidFill>
                  <a:schemeClr val="tx2"/>
                </a:solidFill>
              </a:rPr>
              <a:t> to 10</a:t>
            </a:r>
            <a:r>
              <a:rPr lang="en-US" sz="1600" b="1" baseline="30000" dirty="0">
                <a:solidFill>
                  <a:schemeClr val="tx2"/>
                </a:solidFill>
              </a:rPr>
              <a:t>6</a:t>
            </a:r>
            <a:r>
              <a:rPr lang="en-US" sz="1600" b="1" dirty="0">
                <a:solidFill>
                  <a:schemeClr val="tx2"/>
                </a:solidFill>
              </a:rPr>
              <a:t> gene copies/L can support MNA </a:t>
            </a:r>
          </a:p>
          <a:p>
            <a:pPr marL="285750" lvl="0" indent="-285750">
              <a:buFont typeface="Arial" panose="020B0604020202020204" pitchFamily="34" charset="0"/>
              <a:buChar char="•"/>
            </a:pPr>
            <a:r>
              <a:rPr lang="en-US" sz="1600" b="1" i="1" dirty="0" err="1">
                <a:solidFill>
                  <a:schemeClr val="tx2"/>
                </a:solidFill>
              </a:rPr>
              <a:t>Dhc</a:t>
            </a:r>
            <a:r>
              <a:rPr lang="en-US" sz="1600" b="1" dirty="0">
                <a:solidFill>
                  <a:schemeClr val="tx2"/>
                </a:solidFill>
              </a:rPr>
              <a:t> at &gt; 10</a:t>
            </a:r>
            <a:r>
              <a:rPr lang="en-US" sz="1600" b="1" baseline="30000" dirty="0">
                <a:solidFill>
                  <a:schemeClr val="tx2"/>
                </a:solidFill>
              </a:rPr>
              <a:t>6</a:t>
            </a:r>
            <a:r>
              <a:rPr lang="en-US" sz="1600" b="1" dirty="0">
                <a:solidFill>
                  <a:schemeClr val="tx2"/>
                </a:solidFill>
              </a:rPr>
              <a:t> gene copies/L is the target threshold for ensuring </a:t>
            </a:r>
            <a:r>
              <a:rPr lang="en-US" sz="1600" b="1" dirty="0" err="1">
                <a:solidFill>
                  <a:schemeClr val="tx2"/>
                </a:solidFill>
              </a:rPr>
              <a:t>ethene</a:t>
            </a:r>
            <a:r>
              <a:rPr lang="en-US" sz="1600" b="1" dirty="0">
                <a:solidFill>
                  <a:schemeClr val="tx2"/>
                </a:solidFill>
              </a:rPr>
              <a:t> </a:t>
            </a:r>
            <a:r>
              <a:rPr lang="en-US" sz="1600" b="1" dirty="0" smtClean="0">
                <a:solidFill>
                  <a:schemeClr val="tx2"/>
                </a:solidFill>
              </a:rPr>
              <a:t>production </a:t>
            </a:r>
            <a:endParaRPr lang="en-US" sz="1600" b="1" dirty="0">
              <a:solidFill>
                <a:schemeClr val="tx2"/>
              </a:solidFill>
            </a:endParaRP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872" y="1524000"/>
            <a:ext cx="3462528" cy="3218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Down Arrow 24"/>
          <p:cNvSpPr>
            <a:spLocks noChangeArrowheads="1"/>
          </p:cNvSpPr>
          <p:nvPr/>
        </p:nvSpPr>
        <p:spPr bwMode="auto">
          <a:xfrm rot="16200000">
            <a:off x="4860933" y="4190753"/>
            <a:ext cx="704088" cy="819638"/>
          </a:xfrm>
          <a:prstGeom prst="downArrow">
            <a:avLst>
              <a:gd name="adj1" fmla="val 50000"/>
              <a:gd name="adj2" fmla="val 65625"/>
            </a:avLst>
          </a:prstGeom>
          <a:blipFill>
            <a:blip r:embed="rId4"/>
            <a:tile tx="0" ty="0" sx="100000" sy="100000" flip="none" algn="tl"/>
          </a:blipFill>
          <a:ln w="9525">
            <a:solidFill>
              <a:schemeClr val="tx2"/>
            </a:solidFill>
            <a:miter lim="800000"/>
            <a:headEnd/>
            <a:tailEnd/>
          </a:ln>
          <a:effectLst>
            <a:outerShdw blurRad="63500" dist="23000" dir="5400000" rotWithShape="0">
              <a:srgbClr val="000000">
                <a:alpha val="34999"/>
              </a:srgbClr>
            </a:outerShdw>
          </a:effectLst>
        </p:spPr>
        <p:txBody>
          <a:bodyPr rot="0" vert="horz" wrap="square" lIns="91440" tIns="45720" rIns="91440" bIns="45720" anchor="ctr" anchorCtr="0" upright="1">
            <a:noAutofit/>
          </a:bodyPr>
          <a:lstStyle/>
          <a:p>
            <a:endParaRPr lang="en-US"/>
          </a:p>
        </p:txBody>
      </p:sp>
    </p:spTree>
    <p:extLst>
      <p:ext uri="{BB962C8B-B14F-4D97-AF65-F5344CB8AC3E}">
        <p14:creationId xmlns:p14="http://schemas.microsoft.com/office/powerpoint/2010/main" val="514233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381000"/>
            <a:ext cx="8229600" cy="582211"/>
          </a:xfrm>
        </p:spPr>
        <p:txBody>
          <a:bodyPr/>
          <a:lstStyle/>
          <a:p>
            <a:r>
              <a:rPr lang="en-US" dirty="0" smtClean="0"/>
              <a:t>INTERVIEW:  </a:t>
            </a:r>
            <a:r>
              <a:rPr lang="en-US" i="1" cap="none" dirty="0" smtClean="0">
                <a:solidFill>
                  <a:schemeClr val="accent3"/>
                </a:solidFill>
              </a:rPr>
              <a:t>John Wilson</a:t>
            </a:r>
            <a:endParaRPr lang="en-US" i="1" cap="none" dirty="0">
              <a:solidFill>
                <a:schemeClr val="accent3"/>
              </a:solidFill>
            </a:endParaRPr>
          </a:p>
        </p:txBody>
      </p:sp>
      <p:sp>
        <p:nvSpPr>
          <p:cNvPr id="5" name="Rectangle 4"/>
          <p:cNvSpPr/>
          <p:nvPr/>
        </p:nvSpPr>
        <p:spPr>
          <a:xfrm>
            <a:off x="304800" y="1371600"/>
            <a:ext cx="8382000" cy="1631216"/>
          </a:xfrm>
          <a:prstGeom prst="rect">
            <a:avLst/>
          </a:prstGeom>
        </p:spPr>
        <p:txBody>
          <a:bodyPr wrap="square">
            <a:spAutoFit/>
          </a:bodyPr>
          <a:lstStyle/>
          <a:p>
            <a:pPr marL="342900" indent="-342900">
              <a:buFont typeface="+mj-lt"/>
              <a:buAutoNum type="arabicPeriod"/>
            </a:pPr>
            <a:r>
              <a:rPr lang="en-US" sz="2000" dirty="0" smtClean="0"/>
              <a:t>What </a:t>
            </a:r>
            <a:r>
              <a:rPr lang="en-US" sz="2000" dirty="0"/>
              <a:t>are the most important new developments you’ve seen since the original protocols were developed in the 1990s?</a:t>
            </a:r>
          </a:p>
          <a:p>
            <a:pPr marL="342900" indent="-342900">
              <a:buFont typeface="+mj-lt"/>
              <a:buAutoNum type="arabicPeriod"/>
            </a:pPr>
            <a:endParaRPr lang="en-US" sz="2000" dirty="0"/>
          </a:p>
          <a:p>
            <a:pPr marL="342900" indent="-342900">
              <a:buFont typeface="+mj-lt"/>
              <a:buAutoNum type="arabicPeriod"/>
            </a:pPr>
            <a:r>
              <a:rPr lang="en-US" sz="2000" dirty="0" smtClean="0"/>
              <a:t>How </a:t>
            </a:r>
            <a:r>
              <a:rPr lang="en-US" sz="2000" dirty="0"/>
              <a:t>did you get involved in isotopes?  What is the key message in the </a:t>
            </a:r>
            <a:r>
              <a:rPr lang="en-US" sz="2000" dirty="0" err="1"/>
              <a:t>the</a:t>
            </a:r>
            <a:r>
              <a:rPr lang="en-US" sz="2000" dirty="0"/>
              <a:t> document you wrote with </a:t>
            </a:r>
            <a:r>
              <a:rPr lang="en-US" sz="2000" dirty="0" err="1"/>
              <a:t>Hunkeler</a:t>
            </a:r>
            <a:r>
              <a:rPr lang="en-US" sz="2000" dirty="0"/>
              <a:t> and others in 2008?  </a:t>
            </a:r>
          </a:p>
        </p:txBody>
      </p:sp>
    </p:spTree>
    <p:extLst>
      <p:ext uri="{BB962C8B-B14F-4D97-AF65-F5344CB8AC3E}">
        <p14:creationId xmlns:p14="http://schemas.microsoft.com/office/powerpoint/2010/main" val="22563105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381000"/>
            <a:ext cx="8229600" cy="582211"/>
          </a:xfrm>
        </p:spPr>
        <p:txBody>
          <a:bodyPr/>
          <a:lstStyle/>
          <a:p>
            <a:r>
              <a:rPr lang="en-US" dirty="0" smtClean="0"/>
              <a:t>INTERVIEW:  </a:t>
            </a:r>
            <a:r>
              <a:rPr lang="en-US" i="1" cap="none" dirty="0" smtClean="0">
                <a:solidFill>
                  <a:schemeClr val="accent3"/>
                </a:solidFill>
              </a:rPr>
              <a:t>John Wilson (continued)</a:t>
            </a:r>
            <a:endParaRPr lang="en-US" i="1" cap="none" dirty="0">
              <a:solidFill>
                <a:schemeClr val="accent3"/>
              </a:solidFill>
            </a:endParaRPr>
          </a:p>
        </p:txBody>
      </p:sp>
      <p:sp>
        <p:nvSpPr>
          <p:cNvPr id="5" name="Rectangle 4"/>
          <p:cNvSpPr/>
          <p:nvPr/>
        </p:nvSpPr>
        <p:spPr>
          <a:xfrm>
            <a:off x="304800" y="1143000"/>
            <a:ext cx="8229600" cy="3477875"/>
          </a:xfrm>
          <a:prstGeom prst="rect">
            <a:avLst/>
          </a:prstGeom>
        </p:spPr>
        <p:txBody>
          <a:bodyPr wrap="square">
            <a:spAutoFit/>
          </a:bodyPr>
          <a:lstStyle/>
          <a:p>
            <a:endParaRPr lang="en-US" sz="2000" dirty="0"/>
          </a:p>
          <a:p>
            <a:pPr marL="457200" indent="-457200">
              <a:buFont typeface="+mj-lt"/>
              <a:buAutoNum type="arabicPeriod" startAt="3"/>
            </a:pPr>
            <a:r>
              <a:rPr lang="en-US" sz="2000" dirty="0"/>
              <a:t>Y</a:t>
            </a:r>
            <a:r>
              <a:rPr lang="en-US" sz="2000" dirty="0" smtClean="0"/>
              <a:t>ou </a:t>
            </a:r>
            <a:r>
              <a:rPr lang="en-US" sz="2000" dirty="0"/>
              <a:t>just completed a Short Course at Battelle on calculating and applying rates for MNA processes.  What is the key message from your short course?</a:t>
            </a:r>
          </a:p>
          <a:p>
            <a:pPr marL="342900" indent="-342900">
              <a:buFont typeface="+mj-lt"/>
              <a:buAutoNum type="arabicPeriod" startAt="3"/>
            </a:pPr>
            <a:endParaRPr lang="en-US" sz="2000" dirty="0"/>
          </a:p>
          <a:p>
            <a:pPr marL="342900" indent="-342900">
              <a:buFont typeface="+mj-lt"/>
              <a:buAutoNum type="arabicPeriod" startAt="3"/>
            </a:pPr>
            <a:r>
              <a:rPr lang="en-US" sz="2000" dirty="0" smtClean="0"/>
              <a:t>You </a:t>
            </a:r>
            <a:r>
              <a:rPr lang="en-US" sz="2000" dirty="0"/>
              <a:t>got involved in MNA statistics with your 2011 document:  “An Approach for Evaluating the Progress of MNA in Groundwater”.  Why did you write this one?  Are you a pretty good statistician?  Any thoughts on sampling frequency?</a:t>
            </a:r>
          </a:p>
          <a:p>
            <a:pPr marL="342900" indent="-342900">
              <a:buFont typeface="+mj-lt"/>
              <a:buAutoNum type="arabicPeriod" startAt="3"/>
            </a:pPr>
            <a:endParaRPr lang="en-US" sz="2000" dirty="0"/>
          </a:p>
          <a:p>
            <a:pPr marL="342900" indent="-342900">
              <a:buFont typeface="+mj-lt"/>
              <a:buAutoNum type="arabicPeriod" startAt="3"/>
            </a:pPr>
            <a:r>
              <a:rPr lang="en-US" sz="2000" dirty="0" smtClean="0"/>
              <a:t>What </a:t>
            </a:r>
            <a:r>
              <a:rPr lang="en-US" sz="2000" dirty="0"/>
              <a:t>is the big question to answer for MNA? </a:t>
            </a:r>
            <a:r>
              <a:rPr lang="en-US" sz="2000" i="1" dirty="0"/>
              <a:t> </a:t>
            </a:r>
            <a:endParaRPr lang="en-US" sz="2000" dirty="0"/>
          </a:p>
        </p:txBody>
      </p:sp>
    </p:spTree>
    <p:extLst>
      <p:ext uri="{BB962C8B-B14F-4D97-AF65-F5344CB8AC3E}">
        <p14:creationId xmlns:p14="http://schemas.microsoft.com/office/powerpoint/2010/main" val="37668938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381000"/>
            <a:ext cx="8229600" cy="582211"/>
          </a:xfrm>
        </p:spPr>
        <p:txBody>
          <a:bodyPr/>
          <a:lstStyle/>
          <a:p>
            <a:r>
              <a:rPr lang="en-US" dirty="0" smtClean="0"/>
              <a:t>BREAK FOR INITIAL Q&amp;A</a:t>
            </a:r>
            <a:endParaRPr lang="en-US" i="1" cap="none" dirty="0">
              <a:solidFill>
                <a:schemeClr val="accent3"/>
              </a:solidFill>
            </a:endParaRPr>
          </a:p>
        </p:txBody>
      </p:sp>
      <p:sp>
        <p:nvSpPr>
          <p:cNvPr id="3" name="Rectangle 2"/>
          <p:cNvSpPr/>
          <p:nvPr/>
        </p:nvSpPr>
        <p:spPr>
          <a:xfrm>
            <a:off x="542364" y="2019459"/>
            <a:ext cx="5266765" cy="1200329"/>
          </a:xfrm>
          <a:prstGeom prst="rect">
            <a:avLst/>
          </a:prstGeom>
        </p:spPr>
        <p:txBody>
          <a:bodyPr wrap="square">
            <a:spAutoFit/>
          </a:bodyPr>
          <a:lstStyle/>
          <a:p>
            <a:r>
              <a:rPr lang="en-US" b="1" dirty="0" smtClean="0">
                <a:hlinkClick r:id="rId2"/>
              </a:rPr>
              <a:t>http</a:t>
            </a:r>
            <a:r>
              <a:rPr lang="en-US" b="1" dirty="0">
                <a:hlinkClick r:id="rId2"/>
              </a:rPr>
              <a:t>://</a:t>
            </a:r>
            <a:r>
              <a:rPr lang="en-US" b="1" dirty="0" smtClean="0">
                <a:hlinkClick r:id="rId2"/>
              </a:rPr>
              <a:t>serdp-estcp.org/Program-Areas/Environmental-</a:t>
            </a:r>
          </a:p>
          <a:p>
            <a:r>
              <a:rPr lang="en-US" b="1" dirty="0" smtClean="0">
                <a:hlinkClick r:id="rId2"/>
              </a:rPr>
              <a:t>Restoration/Contaminated-Groundwater/</a:t>
            </a:r>
          </a:p>
          <a:p>
            <a:r>
              <a:rPr lang="en-US" b="1" dirty="0" smtClean="0">
                <a:hlinkClick r:id="rId2"/>
              </a:rPr>
              <a:t>Persistent-Contamination/ER-201211</a:t>
            </a:r>
            <a:r>
              <a:rPr lang="en-US" b="1" dirty="0" smtClean="0">
                <a:hlinkClick r:id="rId2"/>
              </a:rPr>
              <a:t>/</a:t>
            </a:r>
            <a:endParaRPr lang="en-US" b="1" dirty="0" smtClean="0"/>
          </a:p>
        </p:txBody>
      </p:sp>
      <p:sp>
        <p:nvSpPr>
          <p:cNvPr id="5" name="Rectangle 4"/>
          <p:cNvSpPr>
            <a:spLocks noChangeArrowheads="1"/>
          </p:cNvSpPr>
          <p:nvPr/>
        </p:nvSpPr>
        <p:spPr bwMode="auto">
          <a:xfrm>
            <a:off x="372167" y="1587519"/>
            <a:ext cx="40386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Go to:</a:t>
            </a:r>
            <a:endParaRPr lang="en-US" sz="2400" b="1" i="1" dirty="0">
              <a:ea typeface="ＭＳ Ｐゴシック" pitchFamily="34" charset="-128"/>
              <a:cs typeface="Calibri"/>
            </a:endParaRPr>
          </a:p>
        </p:txBody>
      </p:sp>
      <p:sp>
        <p:nvSpPr>
          <p:cNvPr id="6" name="Rectangle 5"/>
          <p:cNvSpPr>
            <a:spLocks noChangeArrowheads="1"/>
          </p:cNvSpPr>
          <p:nvPr/>
        </p:nvSpPr>
        <p:spPr bwMode="auto">
          <a:xfrm>
            <a:off x="372167" y="3613530"/>
            <a:ext cx="4038600" cy="8669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Or Google:</a:t>
            </a:r>
          </a:p>
          <a:p>
            <a:pPr marL="177800">
              <a:spcBef>
                <a:spcPts val="300"/>
              </a:spcBef>
              <a:defRPr/>
            </a:pPr>
            <a:r>
              <a:rPr lang="en-US" sz="2400" b="1" i="1" dirty="0" smtClean="0">
                <a:ea typeface="ＭＳ Ｐゴシック" pitchFamily="34" charset="-128"/>
                <a:cs typeface="Calibri"/>
              </a:rPr>
              <a:t>“MNA” + “FAQ” + “ESTCP”</a:t>
            </a:r>
            <a:endParaRPr lang="en-US" sz="2400" b="1" i="1" dirty="0">
              <a:ea typeface="ＭＳ Ｐゴシック" pitchFamily="34" charset="-128"/>
              <a:cs typeface="Calibri"/>
            </a:endParaRPr>
          </a:p>
        </p:txBody>
      </p:sp>
      <p:sp>
        <p:nvSpPr>
          <p:cNvPr id="7" name="Rectangle 6"/>
          <p:cNvSpPr/>
          <p:nvPr/>
        </p:nvSpPr>
        <p:spPr>
          <a:xfrm>
            <a:off x="5665694" y="1582000"/>
            <a:ext cx="3164559" cy="4280918"/>
          </a:xfrm>
          <a:prstGeom prst="rect">
            <a:avLst/>
          </a:prstGeom>
          <a:solidFill>
            <a:srgbClr val="FFFFFF"/>
          </a:solidFill>
          <a:ln w="476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115" y="1655825"/>
            <a:ext cx="3006932" cy="4072621"/>
          </a:xfrm>
          <a:prstGeom prst="rect">
            <a:avLst/>
          </a:prstGeom>
        </p:spPr>
      </p:pic>
    </p:spTree>
    <p:extLst>
      <p:ext uri="{BB962C8B-B14F-4D97-AF65-F5344CB8AC3E}">
        <p14:creationId xmlns:p14="http://schemas.microsoft.com/office/powerpoint/2010/main" val="216676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13:  </a:t>
            </a:r>
            <a:r>
              <a:rPr lang="en-US" i="1" cap="none" dirty="0" smtClean="0">
                <a:solidFill>
                  <a:schemeClr val="accent3"/>
                </a:solidFill>
              </a:rPr>
              <a:t>How can you show attenuation that occurred before the start of monitoring?</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39</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ounded Rectangle 34"/>
          <p:cNvSpPr/>
          <p:nvPr/>
        </p:nvSpPr>
        <p:spPr>
          <a:xfrm>
            <a:off x="526600" y="1476663"/>
            <a:ext cx="2937100" cy="727033"/>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a:spLocks noChangeArrowheads="1"/>
          </p:cNvSpPr>
          <p:nvPr/>
        </p:nvSpPr>
        <p:spPr bwMode="auto">
          <a:xfrm>
            <a:off x="414841" y="1498375"/>
            <a:ext cx="3318959" cy="7053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By Using Clay Diffusion Profiles or Tree Rings </a:t>
            </a:r>
            <a:endParaRPr lang="en-US" sz="2000" b="1" i="1" dirty="0">
              <a:solidFill>
                <a:srgbClr val="FFFFFF"/>
              </a:solidFill>
              <a:ea typeface="ＭＳ Ｐゴシック" pitchFamily="34" charset="-128"/>
              <a:cs typeface="Calibri"/>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3670" y="1371600"/>
            <a:ext cx="3585629" cy="4242000"/>
          </a:xfrm>
          <a:prstGeom prst="rect">
            <a:avLst/>
          </a:prstGeom>
          <a:noFill/>
          <a:ln>
            <a:solidFill>
              <a:schemeClr val="tx1"/>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a:ext>
          </a:extLst>
        </p:spPr>
      </p:pic>
      <p:sp>
        <p:nvSpPr>
          <p:cNvPr id="23" name="Content Placeholder 2"/>
          <p:cNvSpPr txBox="1">
            <a:spLocks/>
          </p:cNvSpPr>
          <p:nvPr/>
        </p:nvSpPr>
        <p:spPr>
          <a:xfrm>
            <a:off x="526600" y="2362201"/>
            <a:ext cx="4274000" cy="761999"/>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900" dirty="0" smtClean="0"/>
              <a:t>“Source History” using soil data from Low Permeability Zone (e.g., clay)</a:t>
            </a:r>
          </a:p>
        </p:txBody>
      </p:sp>
      <p:sp>
        <p:nvSpPr>
          <p:cNvPr id="26" name="Content Placeholder 2"/>
          <p:cNvSpPr txBox="1">
            <a:spLocks/>
          </p:cNvSpPr>
          <p:nvPr/>
        </p:nvSpPr>
        <p:spPr>
          <a:xfrm>
            <a:off x="914400" y="3048000"/>
            <a:ext cx="3810000" cy="761999"/>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0" dirty="0" smtClean="0"/>
              <a:t>Combo of high-res characterization and inverse modeling</a:t>
            </a:r>
          </a:p>
          <a:p>
            <a:r>
              <a:rPr lang="en-US" sz="1800" b="0" dirty="0" smtClean="0"/>
              <a:t>Core acts like “tree ring” to provide information on the source concentration over time in adjacent aquifer</a:t>
            </a:r>
          </a:p>
        </p:txBody>
      </p:sp>
      <p:sp>
        <p:nvSpPr>
          <p:cNvPr id="33" name="Content Placeholder 2"/>
          <p:cNvSpPr txBox="1">
            <a:spLocks/>
          </p:cNvSpPr>
          <p:nvPr/>
        </p:nvSpPr>
        <p:spPr>
          <a:xfrm>
            <a:off x="526600" y="4921615"/>
            <a:ext cx="4426399" cy="761999"/>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700" dirty="0" smtClean="0"/>
              <a:t>New FREE software tool developed for applying </a:t>
            </a:r>
            <a:r>
              <a:rPr lang="en-US" sz="1700" dirty="0"/>
              <a:t>this method: </a:t>
            </a:r>
            <a:r>
              <a:rPr lang="en-US" sz="1600" dirty="0">
                <a:solidFill>
                  <a:schemeClr val="accent2"/>
                </a:solidFill>
              </a:rPr>
              <a:t>http://</a:t>
            </a:r>
            <a:r>
              <a:rPr lang="en-US" sz="1600" dirty="0" smtClean="0">
                <a:solidFill>
                  <a:schemeClr val="accent2"/>
                </a:solidFill>
              </a:rPr>
              <a:t>www.serdp.org/Program-Areas/Environmental-Restoration/Contaminated-Groundwater/Persistent-Contamination/ER-201032</a:t>
            </a:r>
            <a:endParaRPr lang="en-US" sz="1600" dirty="0" smtClean="0"/>
          </a:p>
        </p:txBody>
      </p:sp>
      <p:sp>
        <p:nvSpPr>
          <p:cNvPr id="34" name="Rectangle 33"/>
          <p:cNvSpPr/>
          <p:nvPr/>
        </p:nvSpPr>
        <p:spPr>
          <a:xfrm>
            <a:off x="4953000" y="5791200"/>
            <a:ext cx="3886200" cy="784830"/>
          </a:xfrm>
          <a:prstGeom prst="rect">
            <a:avLst/>
          </a:prstGeom>
        </p:spPr>
        <p:txBody>
          <a:bodyPr wrap="square">
            <a:spAutoFit/>
          </a:bodyPr>
          <a:lstStyle/>
          <a:p>
            <a:pPr algn="ctr"/>
            <a:r>
              <a:rPr lang="en-US" sz="1500" b="1" dirty="0" smtClean="0"/>
              <a:t>Example of “Source History” estimate from Chapman and Parker, 2005 – best fit with </a:t>
            </a:r>
            <a:r>
              <a:rPr lang="en-US" sz="1500" b="1" i="1" dirty="0" smtClean="0"/>
              <a:t>Stepped Source </a:t>
            </a:r>
            <a:r>
              <a:rPr lang="en-US" sz="1500" b="1" dirty="0" smtClean="0"/>
              <a:t>(SS) (see inset)</a:t>
            </a:r>
            <a:endParaRPr lang="en-US" sz="1500" b="1" dirty="0"/>
          </a:p>
        </p:txBody>
      </p:sp>
    </p:spTree>
    <p:extLst>
      <p:ext uri="{BB962C8B-B14F-4D97-AF65-F5344CB8AC3E}">
        <p14:creationId xmlns:p14="http://schemas.microsoft.com/office/powerpoint/2010/main" val="35347079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580" y="5105401"/>
            <a:ext cx="5266380" cy="1370594"/>
          </a:xfrm>
          <a:prstGeom prst="rect">
            <a:avLst/>
          </a:prstGeom>
          <a:solidFill>
            <a:srgbClr val="397C88"/>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381000"/>
            <a:ext cx="8229600" cy="582211"/>
          </a:xfrm>
        </p:spPr>
        <p:txBody>
          <a:bodyPr/>
          <a:lstStyle/>
          <a:p>
            <a:r>
              <a:rPr lang="en-US" dirty="0" smtClean="0"/>
              <a:t>MOTIVATION</a:t>
            </a:r>
            <a:endParaRPr lang="en-US" i="1" cap="none" dirty="0"/>
          </a:p>
        </p:txBody>
      </p:sp>
      <p:sp>
        <p:nvSpPr>
          <p:cNvPr id="122" name="Rectangle 121"/>
          <p:cNvSpPr/>
          <p:nvPr/>
        </p:nvSpPr>
        <p:spPr>
          <a:xfrm>
            <a:off x="5257800" y="1524000"/>
            <a:ext cx="3276600" cy="5121275"/>
          </a:xfrm>
          <a:prstGeom prst="rect">
            <a:avLst/>
          </a:prstGeom>
          <a:solidFill>
            <a:srgbClr val="FFFFFF"/>
          </a:solidFill>
          <a:ln w="476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23"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4</a:t>
            </a:fld>
            <a:endParaRPr lang="en-US" dirty="0"/>
          </a:p>
        </p:txBody>
      </p:sp>
      <p:sp>
        <p:nvSpPr>
          <p:cNvPr id="27" name="Rectangle 3"/>
          <p:cNvSpPr txBox="1">
            <a:spLocks noChangeArrowheads="1"/>
          </p:cNvSpPr>
          <p:nvPr/>
        </p:nvSpPr>
        <p:spPr>
          <a:xfrm>
            <a:off x="609600" y="1600200"/>
            <a:ext cx="3113006" cy="4267200"/>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US" sz="2200" dirty="0" smtClean="0"/>
          </a:p>
          <a:p>
            <a:pPr>
              <a:defRPr/>
            </a:pPr>
            <a:endParaRPr lang="en-US" sz="2200" dirty="0" smtClean="0"/>
          </a:p>
          <a:p>
            <a:pPr marL="533400" indent="-533400">
              <a:buFont typeface="Arial" charset="0"/>
              <a:buNone/>
              <a:defRPr/>
            </a:pPr>
            <a:endParaRPr lang="en-US" sz="2200" dirty="0" smtClean="0"/>
          </a:p>
          <a:p>
            <a:pPr marL="0" indent="0">
              <a:buFont typeface="Arial"/>
              <a:buNone/>
              <a:defRPr/>
            </a:pPr>
            <a:endParaRPr lang="en-US" sz="2200" dirty="0" smtClean="0"/>
          </a:p>
          <a:p>
            <a:pPr marL="533400" indent="-533400">
              <a:buFont typeface="Arial" charset="0"/>
              <a:buNone/>
              <a:defRPr/>
            </a:pPr>
            <a:endParaRPr lang="en-US" sz="2200" dirty="0"/>
          </a:p>
        </p:txBody>
      </p:sp>
      <p:pic>
        <p:nvPicPr>
          <p:cNvPr id="1026" name="Picture 2" descr="http://ecx.images-amazon.com/images/I/51nKWXoNGkL._SY344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680" y="1600200"/>
            <a:ext cx="3106839" cy="495376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p:cNvSpPr txBox="1">
            <a:spLocks noChangeArrowheads="1"/>
          </p:cNvSpPr>
          <p:nvPr/>
        </p:nvSpPr>
        <p:spPr>
          <a:xfrm>
            <a:off x="507547" y="1512794"/>
            <a:ext cx="3683453" cy="2197100"/>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200" dirty="0"/>
              <a:t>MNA in 2014: multiple sources of info, different vintages, different focus, need a library</a:t>
            </a:r>
          </a:p>
          <a:p>
            <a:pPr>
              <a:defRPr/>
            </a:pPr>
            <a:r>
              <a:rPr lang="en-US" sz="2200" dirty="0" smtClean="0"/>
              <a:t>Example:  1999 MNA book</a:t>
            </a:r>
          </a:p>
          <a:p>
            <a:pPr lvl="1">
              <a:buFont typeface="Arial" panose="020B0604020202020204" pitchFamily="34" charset="0"/>
              <a:buChar char="•"/>
              <a:defRPr/>
            </a:pPr>
            <a:r>
              <a:rPr lang="en-US" sz="2000" dirty="0" smtClean="0"/>
              <a:t>Great info, but we’ve learned a lot in the last 15 years!</a:t>
            </a:r>
          </a:p>
          <a:p>
            <a:pPr>
              <a:defRPr/>
            </a:pPr>
            <a:endParaRPr lang="en-US" sz="2200" dirty="0" smtClean="0"/>
          </a:p>
          <a:p>
            <a:pPr marL="533400" indent="-533400">
              <a:buFont typeface="Arial" charset="0"/>
              <a:buNone/>
              <a:defRPr/>
            </a:pPr>
            <a:endParaRPr lang="en-US" sz="2200" dirty="0" smtClean="0"/>
          </a:p>
          <a:p>
            <a:pPr marL="0" indent="0">
              <a:buFont typeface="Arial"/>
              <a:buNone/>
              <a:defRPr/>
            </a:pPr>
            <a:endParaRPr lang="en-US" sz="2200" dirty="0" smtClean="0"/>
          </a:p>
          <a:p>
            <a:pPr marL="533400" indent="-533400">
              <a:buFont typeface="Arial" charset="0"/>
              <a:buNone/>
              <a:defRPr/>
            </a:pPr>
            <a:endParaRPr lang="en-US" sz="2200" dirty="0"/>
          </a:p>
        </p:txBody>
      </p:sp>
      <p:sp>
        <p:nvSpPr>
          <p:cNvPr id="14" name="Rectangle 107"/>
          <p:cNvSpPr>
            <a:spLocks noChangeArrowheads="1"/>
          </p:cNvSpPr>
          <p:nvPr/>
        </p:nvSpPr>
        <p:spPr bwMode="auto">
          <a:xfrm>
            <a:off x="542240" y="5181600"/>
            <a:ext cx="4486960" cy="1225464"/>
          </a:xfrm>
          <a:prstGeom prst="rect">
            <a:avLst/>
          </a:prstGeom>
          <a:noFill/>
          <a:ln w="12700">
            <a:noFill/>
            <a:miter lim="800000"/>
            <a:headEnd/>
            <a:tailEnd/>
          </a:ln>
          <a:effectLst>
            <a:outerShdw blurRad="50800" dist="38100" dir="2700000">
              <a:srgbClr val="000000">
                <a:alpha val="43000"/>
              </a:srgbClr>
            </a:outerShdw>
          </a:effectLst>
        </p:spPr>
        <p:txBody>
          <a:bodyPr wrap="square" lIns="90487" tIns="44450" rIns="90487" bIns="44450">
            <a:prstTxWarp prst="textNoShape">
              <a:avLst/>
            </a:prstTxWarp>
            <a:spAutoFit/>
          </a:bodyPr>
          <a:lstStyle/>
          <a:p>
            <a:pPr>
              <a:lnSpc>
                <a:spcPct val="90000"/>
              </a:lnSpc>
            </a:pPr>
            <a:r>
              <a:rPr lang="en-US" sz="2200" b="1" i="1" dirty="0" smtClean="0">
                <a:solidFill>
                  <a:schemeClr val="accent3"/>
                </a:solidFill>
                <a:effectLst>
                  <a:outerShdw blurRad="50800" dist="38100" dir="2700000">
                    <a:srgbClr val="000000">
                      <a:alpha val="43000"/>
                    </a:srgbClr>
                  </a:outerShdw>
                </a:effectLst>
                <a:latin typeface="+mj-lt"/>
              </a:rPr>
              <a:t>SOLUTION</a:t>
            </a:r>
            <a:r>
              <a:rPr lang="en-US" sz="2000" b="1" i="1" dirty="0" smtClean="0">
                <a:solidFill>
                  <a:schemeClr val="accent3"/>
                </a:solidFill>
                <a:effectLst>
                  <a:outerShdw blurRad="50800" dist="38100" dir="2700000">
                    <a:srgbClr val="000000">
                      <a:alpha val="43000"/>
                    </a:srgbClr>
                  </a:outerShdw>
                </a:effectLst>
                <a:latin typeface="+mj-lt"/>
              </a:rPr>
              <a:t>:</a:t>
            </a:r>
            <a:r>
              <a:rPr lang="en-US" sz="2000" b="1" i="1" dirty="0" smtClean="0">
                <a:solidFill>
                  <a:srgbClr val="FFFFFF"/>
                </a:solidFill>
                <a:effectLst>
                  <a:outerShdw blurRad="50800" dist="38100" dir="2700000">
                    <a:srgbClr val="000000">
                      <a:alpha val="43000"/>
                    </a:srgbClr>
                  </a:outerShdw>
                </a:effectLst>
                <a:latin typeface="+mj-lt"/>
              </a:rPr>
              <a:t> </a:t>
            </a:r>
            <a:r>
              <a:rPr lang="en-US" sz="2000" b="1" dirty="0" smtClean="0">
                <a:solidFill>
                  <a:srgbClr val="FFFFFF"/>
                </a:solidFill>
                <a:effectLst>
                  <a:outerShdw blurRad="50800" dist="38100" dir="2700000">
                    <a:srgbClr val="000000">
                      <a:alpha val="43000"/>
                    </a:srgbClr>
                  </a:outerShdw>
                </a:effectLst>
                <a:latin typeface="+mj-lt"/>
              </a:rPr>
              <a:t>Frequently-Asked Questions document about MNA to easily communicate MNA issues and alternatives</a:t>
            </a:r>
            <a:endParaRPr lang="en-US" sz="2000" b="1" dirty="0">
              <a:solidFill>
                <a:srgbClr val="FFFFFF"/>
              </a:solidFill>
              <a:effectLst>
                <a:outerShdw blurRad="50800" dist="38100" dir="2700000">
                  <a:srgbClr val="000000">
                    <a:alpha val="43000"/>
                  </a:srgbClr>
                </a:outerShdw>
              </a:effectLst>
              <a:latin typeface="+mj-lt"/>
            </a:endParaRPr>
          </a:p>
        </p:txBody>
      </p:sp>
    </p:spTree>
    <p:extLst>
      <p:ext uri="{BB962C8B-B14F-4D97-AF65-F5344CB8AC3E}">
        <p14:creationId xmlns:p14="http://schemas.microsoft.com/office/powerpoint/2010/main" val="37790798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13:  </a:t>
            </a:r>
            <a:r>
              <a:rPr lang="en-US" i="1" cap="none" dirty="0" smtClean="0">
                <a:solidFill>
                  <a:schemeClr val="accent3"/>
                </a:solidFill>
              </a:rPr>
              <a:t>How can you show attenuation that occurred before the start of monitoring?</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40</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 name="Picture 24"/>
          <p:cNvPicPr/>
          <p:nvPr/>
        </p:nvPicPr>
        <p:blipFill>
          <a:blip r:embed="rId3">
            <a:extLst>
              <a:ext uri="{28A0092B-C50C-407E-A947-70E740481C1C}">
                <a14:useLocalDpi xmlns:a14="http://schemas.microsoft.com/office/drawing/2010/main" val="0"/>
              </a:ext>
            </a:extLst>
          </a:blip>
          <a:srcRect/>
          <a:stretch>
            <a:fillRect/>
          </a:stretch>
        </p:blipFill>
        <p:spPr bwMode="auto">
          <a:xfrm>
            <a:off x="152400" y="2971800"/>
            <a:ext cx="8836025" cy="2262938"/>
          </a:xfrm>
          <a:prstGeom prst="rect">
            <a:avLst/>
          </a:prstGeom>
          <a:solidFill>
            <a:schemeClr val="bg2"/>
          </a:solidFill>
          <a:ln>
            <a:solidFill>
              <a:schemeClr val="tx1"/>
            </a:solidFill>
          </a:ln>
          <a:effectLst>
            <a:outerShdw blurRad="50800" dist="38100" dir="2700000" algn="tl" rotWithShape="0">
              <a:srgbClr val="000000">
                <a:alpha val="43000"/>
              </a:srgbClr>
            </a:outerShdw>
          </a:effectLst>
        </p:spPr>
      </p:pic>
      <p:sp>
        <p:nvSpPr>
          <p:cNvPr id="27" name="Text Box 2"/>
          <p:cNvSpPr txBox="1">
            <a:spLocks noChangeArrowheads="1"/>
          </p:cNvSpPr>
          <p:nvPr/>
        </p:nvSpPr>
        <p:spPr bwMode="auto">
          <a:xfrm>
            <a:off x="306387" y="5257800"/>
            <a:ext cx="8609014" cy="617220"/>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600" dirty="0">
                <a:effectLst/>
                <a:latin typeface="+mj-lt"/>
                <a:ea typeface="Times New Roman"/>
                <a:cs typeface="Times New Roman"/>
              </a:rPr>
              <a:t>Cl</a:t>
            </a:r>
            <a:r>
              <a:rPr lang="en-US" sz="1600" baseline="30000" dirty="0">
                <a:effectLst/>
                <a:latin typeface="+mj-lt"/>
                <a:ea typeface="Times New Roman"/>
                <a:cs typeface="Times New Roman"/>
              </a:rPr>
              <a:t>-</a:t>
            </a:r>
            <a:r>
              <a:rPr lang="en-US" sz="1600" dirty="0">
                <a:effectLst/>
                <a:latin typeface="+mj-lt"/>
                <a:ea typeface="Times New Roman"/>
                <a:cs typeface="Times New Roman"/>
              </a:rPr>
              <a:t> patterns (shown on y-axis as x-ray fluorescence counts) over time in tree core (shown on x-axis in mm of core).  Pattern identifies potential exposure events (releases) in 1988 and 1993/1994, along with continuing impact at date when core was collected (far right hand </a:t>
            </a:r>
            <a:r>
              <a:rPr lang="en-US" sz="1600" dirty="0" smtClean="0">
                <a:effectLst/>
                <a:latin typeface="+mj-lt"/>
                <a:ea typeface="Times New Roman"/>
                <a:cs typeface="Times New Roman"/>
              </a:rPr>
              <a:t>side)</a:t>
            </a:r>
            <a:r>
              <a:rPr lang="en-US" sz="1600" baseline="30000" dirty="0" smtClean="0">
                <a:latin typeface="+mj-lt"/>
                <a:ea typeface="Times New Roman"/>
                <a:cs typeface="Times New Roman"/>
              </a:rPr>
              <a:t> </a:t>
            </a:r>
          </a:p>
          <a:p>
            <a:pPr marL="0" marR="0" algn="ctr">
              <a:spcBef>
                <a:spcPts val="0"/>
              </a:spcBef>
              <a:spcAft>
                <a:spcPts val="0"/>
              </a:spcAft>
            </a:pPr>
            <a:r>
              <a:rPr lang="en-US" sz="1750" b="1" dirty="0" smtClean="0">
                <a:effectLst/>
                <a:latin typeface="+mj-lt"/>
                <a:ea typeface="Times New Roman"/>
                <a:cs typeface="Times New Roman"/>
              </a:rPr>
              <a:t>(from </a:t>
            </a:r>
            <a:r>
              <a:rPr lang="en-US" sz="1750" b="1" dirty="0" err="1" smtClean="0">
                <a:effectLst/>
                <a:latin typeface="+mj-lt"/>
                <a:ea typeface="Times New Roman"/>
                <a:cs typeface="Times New Roman"/>
              </a:rPr>
              <a:t>Balouet</a:t>
            </a:r>
            <a:r>
              <a:rPr lang="en-US" sz="1750" b="1" dirty="0" smtClean="0">
                <a:effectLst/>
                <a:latin typeface="+mj-lt"/>
                <a:ea typeface="Times New Roman"/>
                <a:cs typeface="Times New Roman"/>
              </a:rPr>
              <a:t> et al., 2007)</a:t>
            </a:r>
            <a:endParaRPr lang="en-US" sz="1750" b="1" dirty="0">
              <a:effectLst/>
              <a:latin typeface="+mj-lt"/>
              <a:ea typeface="Times New Roman"/>
              <a:cs typeface="Times New Roman"/>
            </a:endParaRPr>
          </a:p>
        </p:txBody>
      </p:sp>
      <p:sp>
        <p:nvSpPr>
          <p:cNvPr id="28" name="Rectangle 27"/>
          <p:cNvSpPr/>
          <p:nvPr/>
        </p:nvSpPr>
        <p:spPr>
          <a:xfrm>
            <a:off x="533400" y="1504890"/>
            <a:ext cx="8023412" cy="400110"/>
          </a:xfrm>
          <a:prstGeom prst="rect">
            <a:avLst/>
          </a:prstGeom>
          <a:solidFill>
            <a:schemeClr val="accent1"/>
          </a:solidFill>
        </p:spPr>
        <p:txBody>
          <a:bodyPr wrap="square">
            <a:spAutoFit/>
          </a:bodyPr>
          <a:lstStyle/>
          <a:p>
            <a:r>
              <a:rPr lang="en-US" sz="2000" b="1" dirty="0" smtClean="0">
                <a:solidFill>
                  <a:schemeClr val="bg1"/>
                </a:solidFill>
                <a:ea typeface="Times New Roman"/>
                <a:cs typeface="Times New Roman"/>
              </a:rPr>
              <a:t>ALTERNATIVE: Use actual tree rings as part of a “</a:t>
            </a:r>
            <a:r>
              <a:rPr lang="en-US" sz="2000" b="1" dirty="0" err="1" smtClean="0">
                <a:solidFill>
                  <a:schemeClr val="bg1"/>
                </a:solidFill>
                <a:ea typeface="Times New Roman"/>
                <a:cs typeface="Times New Roman"/>
              </a:rPr>
              <a:t>phytoforensic</a:t>
            </a:r>
            <a:r>
              <a:rPr lang="en-US" sz="2000" b="1" dirty="0" smtClean="0">
                <a:solidFill>
                  <a:schemeClr val="bg1"/>
                </a:solidFill>
                <a:ea typeface="Times New Roman"/>
                <a:cs typeface="Times New Roman"/>
              </a:rPr>
              <a:t>” approach</a:t>
            </a:r>
            <a:endParaRPr lang="en-US" sz="2000" b="1" dirty="0">
              <a:solidFill>
                <a:schemeClr val="bg1"/>
              </a:solidFill>
              <a:ea typeface="Times New Roman"/>
              <a:cs typeface="Times New Roman"/>
            </a:endParaRPr>
          </a:p>
        </p:txBody>
      </p:sp>
      <p:sp>
        <p:nvSpPr>
          <p:cNvPr id="32" name="Content Placeholder 2"/>
          <p:cNvSpPr txBox="1">
            <a:spLocks/>
          </p:cNvSpPr>
          <p:nvPr/>
        </p:nvSpPr>
        <p:spPr>
          <a:xfrm>
            <a:off x="533400" y="1981200"/>
            <a:ext cx="8023412" cy="685799"/>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t>Assay cores for </a:t>
            </a:r>
            <a:r>
              <a:rPr lang="en-US" sz="2400" dirty="0" smtClean="0"/>
              <a:t>Cl</a:t>
            </a:r>
            <a:r>
              <a:rPr lang="en-US" sz="1900" dirty="0" smtClean="0"/>
              <a:t> for chlorinated solvents, </a:t>
            </a:r>
            <a:r>
              <a:rPr lang="en-US" sz="2400" dirty="0" smtClean="0"/>
              <a:t>S</a:t>
            </a:r>
            <a:r>
              <a:rPr lang="en-US" sz="1900" dirty="0" smtClean="0"/>
              <a:t> for petroleum hydrocarbons </a:t>
            </a:r>
          </a:p>
          <a:p>
            <a:r>
              <a:rPr lang="en-US" sz="1900" dirty="0" smtClean="0"/>
              <a:t>Applied at &gt; 20 sites</a:t>
            </a:r>
          </a:p>
        </p:txBody>
      </p:sp>
      <p:sp>
        <p:nvSpPr>
          <p:cNvPr id="8" name="Oval 7"/>
          <p:cNvSpPr/>
          <p:nvPr/>
        </p:nvSpPr>
        <p:spPr>
          <a:xfrm>
            <a:off x="2743200" y="3733800"/>
            <a:ext cx="914400" cy="1066800"/>
          </a:xfrm>
          <a:prstGeom prst="ellipse">
            <a:avLst/>
          </a:prstGeom>
          <a:solidFill>
            <a:schemeClr val="accent2">
              <a:alpha val="15000"/>
            </a:schemeClr>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7" name="Oval 36"/>
          <p:cNvSpPr/>
          <p:nvPr/>
        </p:nvSpPr>
        <p:spPr>
          <a:xfrm>
            <a:off x="5105400" y="3886200"/>
            <a:ext cx="914400" cy="1066800"/>
          </a:xfrm>
          <a:prstGeom prst="ellipse">
            <a:avLst/>
          </a:prstGeom>
          <a:solidFill>
            <a:schemeClr val="accent2">
              <a:alpha val="15000"/>
            </a:schemeClr>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8" name="Rectangle 37"/>
          <p:cNvSpPr/>
          <p:nvPr/>
        </p:nvSpPr>
        <p:spPr>
          <a:xfrm>
            <a:off x="3200400" y="3202883"/>
            <a:ext cx="762000" cy="369332"/>
          </a:xfrm>
          <a:prstGeom prst="rect">
            <a:avLst/>
          </a:prstGeom>
          <a:solidFill>
            <a:schemeClr val="bg1">
              <a:alpha val="45000"/>
            </a:schemeClr>
          </a:solidFill>
        </p:spPr>
        <p:txBody>
          <a:bodyPr wrap="square">
            <a:spAutoFit/>
          </a:bodyPr>
          <a:lstStyle/>
          <a:p>
            <a:pPr algn="ctr"/>
            <a:r>
              <a:rPr lang="en-US" b="1" dirty="0" smtClean="0">
                <a:solidFill>
                  <a:srgbClr val="FF0000"/>
                </a:solidFill>
              </a:rPr>
              <a:t>1988</a:t>
            </a:r>
            <a:endParaRPr lang="en-US" b="1" dirty="0">
              <a:solidFill>
                <a:srgbClr val="FF0000"/>
              </a:solidFill>
            </a:endParaRPr>
          </a:p>
        </p:txBody>
      </p:sp>
      <p:sp>
        <p:nvSpPr>
          <p:cNvPr id="39" name="Rectangle 38"/>
          <p:cNvSpPr/>
          <p:nvPr/>
        </p:nvSpPr>
        <p:spPr>
          <a:xfrm>
            <a:off x="4876800" y="3225295"/>
            <a:ext cx="1295400" cy="369332"/>
          </a:xfrm>
          <a:prstGeom prst="rect">
            <a:avLst/>
          </a:prstGeom>
          <a:solidFill>
            <a:schemeClr val="bg1">
              <a:alpha val="45000"/>
            </a:schemeClr>
          </a:solidFill>
        </p:spPr>
        <p:txBody>
          <a:bodyPr wrap="square">
            <a:spAutoFit/>
          </a:bodyPr>
          <a:lstStyle/>
          <a:p>
            <a:pPr algn="ctr"/>
            <a:r>
              <a:rPr lang="en-US" b="1" dirty="0" smtClean="0">
                <a:solidFill>
                  <a:srgbClr val="FF0000"/>
                </a:solidFill>
              </a:rPr>
              <a:t>1993/1994</a:t>
            </a:r>
            <a:endParaRPr lang="en-US" b="1" dirty="0">
              <a:solidFill>
                <a:srgbClr val="FF0000"/>
              </a:solidFill>
            </a:endParaRPr>
          </a:p>
        </p:txBody>
      </p:sp>
    </p:spTree>
    <p:extLst>
      <p:ext uri="{BB962C8B-B14F-4D97-AF65-F5344CB8AC3E}">
        <p14:creationId xmlns:p14="http://schemas.microsoft.com/office/powerpoint/2010/main" val="8028962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14:  </a:t>
            </a:r>
            <a:r>
              <a:rPr lang="en-US" i="1" cap="none" dirty="0" smtClean="0">
                <a:solidFill>
                  <a:schemeClr val="accent3"/>
                </a:solidFill>
              </a:rPr>
              <a:t>Can DO measurements be a problem for MNA studies?</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41</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ounded Rectangle 34"/>
          <p:cNvSpPr/>
          <p:nvPr/>
        </p:nvSpPr>
        <p:spPr>
          <a:xfrm>
            <a:off x="526600" y="1476663"/>
            <a:ext cx="3435800" cy="4192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a:spLocks noChangeArrowheads="1"/>
          </p:cNvSpPr>
          <p:nvPr/>
        </p:nvSpPr>
        <p:spPr bwMode="auto">
          <a:xfrm>
            <a:off x="414841" y="1498375"/>
            <a:ext cx="4614359"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YES, if not carefully done</a:t>
            </a:r>
            <a:endParaRPr lang="en-US" sz="2000" b="1" i="1" dirty="0">
              <a:solidFill>
                <a:srgbClr val="FFFFFF"/>
              </a:solidFill>
              <a:ea typeface="ＭＳ Ｐゴシック" pitchFamily="34" charset="-128"/>
              <a:cs typeface="Calibri"/>
            </a:endParaRPr>
          </a:p>
        </p:txBody>
      </p:sp>
      <p:sp>
        <p:nvSpPr>
          <p:cNvPr id="25" name="Content Placeholder 2"/>
          <p:cNvSpPr txBox="1">
            <a:spLocks/>
          </p:cNvSpPr>
          <p:nvPr/>
        </p:nvSpPr>
        <p:spPr>
          <a:xfrm>
            <a:off x="526600" y="2133600"/>
            <a:ext cx="5493200" cy="770255"/>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900" dirty="0" smtClean="0"/>
              <a:t>Some early conclusions of ESTCP 2011-29 project:</a:t>
            </a:r>
          </a:p>
          <a:p>
            <a:endParaRPr lang="en-US" sz="1900" dirty="0"/>
          </a:p>
        </p:txBody>
      </p:sp>
      <p:pic>
        <p:nvPicPr>
          <p:cNvPr id="27" name="Picture 26"/>
          <p:cNvPicPr/>
          <p:nvPr/>
        </p:nvPicPr>
        <p:blipFill>
          <a:blip r:embed="rId3">
            <a:extLst>
              <a:ext uri="{28A0092B-C50C-407E-A947-70E740481C1C}">
                <a14:useLocalDpi xmlns:a14="http://schemas.microsoft.com/office/drawing/2010/main" val="0"/>
              </a:ext>
            </a:extLst>
          </a:blip>
          <a:srcRect/>
          <a:stretch>
            <a:fillRect/>
          </a:stretch>
        </p:blipFill>
        <p:spPr bwMode="auto">
          <a:xfrm>
            <a:off x="6999006" y="1503680"/>
            <a:ext cx="1871345" cy="1400175"/>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pic>
        <p:nvPicPr>
          <p:cNvPr id="28" name="Picture 27"/>
          <p:cNvPicPr/>
          <p:nvPr/>
        </p:nvPicPr>
        <p:blipFill>
          <a:blip r:embed="rId4">
            <a:extLst>
              <a:ext uri="{28A0092B-C50C-407E-A947-70E740481C1C}">
                <a14:useLocalDpi xmlns:a14="http://schemas.microsoft.com/office/drawing/2010/main" val="0"/>
              </a:ext>
            </a:extLst>
          </a:blip>
          <a:srcRect/>
          <a:stretch>
            <a:fillRect/>
          </a:stretch>
        </p:blipFill>
        <p:spPr bwMode="auto">
          <a:xfrm>
            <a:off x="7478395" y="4572000"/>
            <a:ext cx="1360805" cy="871220"/>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pic>
        <p:nvPicPr>
          <p:cNvPr id="32" name="Picture 31"/>
          <p:cNvPicPr/>
          <p:nvPr/>
        </p:nvPicPr>
        <p:blipFill>
          <a:blip r:embed="rId5">
            <a:extLst>
              <a:ext uri="{28A0092B-C50C-407E-A947-70E740481C1C}">
                <a14:useLocalDpi xmlns:a14="http://schemas.microsoft.com/office/drawing/2010/main" val="0"/>
              </a:ext>
            </a:extLst>
          </a:blip>
          <a:srcRect/>
          <a:stretch>
            <a:fillRect/>
          </a:stretch>
        </p:blipFill>
        <p:spPr bwMode="auto">
          <a:xfrm>
            <a:off x="7166722" y="3030257"/>
            <a:ext cx="1685925" cy="1317625"/>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sp>
        <p:nvSpPr>
          <p:cNvPr id="8" name="Rectangle 7"/>
          <p:cNvSpPr/>
          <p:nvPr/>
        </p:nvSpPr>
        <p:spPr>
          <a:xfrm>
            <a:off x="464858" y="2518727"/>
            <a:ext cx="6240742" cy="2862322"/>
          </a:xfrm>
          <a:prstGeom prst="rect">
            <a:avLst/>
          </a:prstGeom>
        </p:spPr>
        <p:txBody>
          <a:bodyPr wrap="square">
            <a:spAutoFit/>
          </a:bodyPr>
          <a:lstStyle/>
          <a:p>
            <a:pPr marL="285750" lvl="0" indent="-285750">
              <a:buFont typeface="Arial" panose="020B0604020202020204" pitchFamily="34" charset="0"/>
              <a:buChar char="•"/>
            </a:pPr>
            <a:r>
              <a:rPr lang="en-US" sz="2000" i="1" dirty="0" smtClean="0"/>
              <a:t>Great </a:t>
            </a:r>
            <a:r>
              <a:rPr lang="en-US" sz="2000" i="1" dirty="0"/>
              <a:t>care should be taken to minimize oxygen introduction by measuring at well head using a flow-through </a:t>
            </a:r>
            <a:r>
              <a:rPr lang="en-US" sz="2000" i="1" dirty="0" smtClean="0"/>
              <a:t>cell</a:t>
            </a:r>
          </a:p>
          <a:p>
            <a:pPr marL="285750" lvl="0" indent="-285750">
              <a:buFont typeface="Arial" panose="020B0604020202020204" pitchFamily="34" charset="0"/>
              <a:buChar char="•"/>
            </a:pPr>
            <a:endParaRPr lang="en-US" sz="2000" dirty="0" smtClean="0"/>
          </a:p>
          <a:p>
            <a:pPr marL="285750" lvl="0" indent="-285750">
              <a:buFont typeface="Arial" panose="020B0604020202020204" pitchFamily="34" charset="0"/>
              <a:buChar char="•"/>
            </a:pPr>
            <a:r>
              <a:rPr lang="en-US" sz="2000" i="1" dirty="0"/>
              <a:t>Erroneous </a:t>
            </a:r>
            <a:r>
              <a:rPr lang="en-US" sz="2000" i="1" dirty="0" smtClean="0"/>
              <a:t>DO measurements </a:t>
            </a:r>
            <a:r>
              <a:rPr lang="en-US" sz="2000" i="1" dirty="0"/>
              <a:t>are often recorded and reported which can cause misinterpretation of subsurface </a:t>
            </a:r>
            <a:r>
              <a:rPr lang="en-US" sz="2000" i="1" dirty="0" smtClean="0"/>
              <a:t>conditions</a:t>
            </a:r>
          </a:p>
          <a:p>
            <a:pPr marL="285750" lvl="0" indent="-285750">
              <a:buFont typeface="Arial" panose="020B0604020202020204" pitchFamily="34" charset="0"/>
              <a:buChar char="•"/>
            </a:pPr>
            <a:endParaRPr lang="en-US" sz="2000" i="1" dirty="0" smtClean="0"/>
          </a:p>
          <a:p>
            <a:pPr marL="285750" indent="-285750">
              <a:buFont typeface="Arial" panose="020B0604020202020204" pitchFamily="34" charset="0"/>
              <a:buChar char="•"/>
            </a:pPr>
            <a:r>
              <a:rPr lang="en-US" sz="2000" i="1" dirty="0"/>
              <a:t>Measured and actual DO concentrations rarely coincide  </a:t>
            </a:r>
            <a:endParaRPr lang="en-US" sz="2000" i="1" dirty="0" smtClean="0"/>
          </a:p>
        </p:txBody>
      </p:sp>
    </p:spTree>
    <p:extLst>
      <p:ext uri="{BB962C8B-B14F-4D97-AF65-F5344CB8AC3E}">
        <p14:creationId xmlns:p14="http://schemas.microsoft.com/office/powerpoint/2010/main" val="21371969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15:  </a:t>
            </a:r>
            <a:r>
              <a:rPr lang="en-US" i="1" cap="none" dirty="0" smtClean="0">
                <a:solidFill>
                  <a:schemeClr val="accent3"/>
                </a:solidFill>
              </a:rPr>
              <a:t>What are CO</a:t>
            </a:r>
            <a:r>
              <a:rPr lang="en-US" i="1" cap="none" baseline="-25000" dirty="0" smtClean="0">
                <a:solidFill>
                  <a:schemeClr val="accent3"/>
                </a:solidFill>
              </a:rPr>
              <a:t>2</a:t>
            </a:r>
            <a:r>
              <a:rPr lang="en-US" i="1" cap="none" dirty="0" smtClean="0">
                <a:solidFill>
                  <a:schemeClr val="accent3"/>
                </a:solidFill>
              </a:rPr>
              <a:t> traps and how do they help me show attenuation?</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42</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ounded Rectangle 34"/>
          <p:cNvSpPr/>
          <p:nvPr/>
        </p:nvSpPr>
        <p:spPr>
          <a:xfrm>
            <a:off x="526600" y="1476663"/>
            <a:ext cx="8160200" cy="4192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a:spLocks noChangeArrowheads="1"/>
          </p:cNvSpPr>
          <p:nvPr/>
        </p:nvSpPr>
        <p:spPr bwMode="auto">
          <a:xfrm>
            <a:off x="414841" y="1498375"/>
            <a:ext cx="8043359"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A new tool for measuring natural source zone attenuation at LNAPL sites</a:t>
            </a:r>
            <a:endParaRPr lang="en-US" sz="2000" b="1" i="1" dirty="0">
              <a:solidFill>
                <a:srgbClr val="FFFFFF"/>
              </a:solidFill>
              <a:ea typeface="ＭＳ Ｐゴシック" pitchFamily="34" charset="-128"/>
              <a:cs typeface="Calibri"/>
            </a:endParaRPr>
          </a:p>
        </p:txBody>
      </p:sp>
      <p:pic>
        <p:nvPicPr>
          <p:cNvPr id="22" name="Picture 21"/>
          <p:cNvPicPr/>
          <p:nvPr/>
        </p:nvPicPr>
        <p:blipFill>
          <a:blip r:embed="rId3">
            <a:extLst>
              <a:ext uri="{28A0092B-C50C-407E-A947-70E740481C1C}">
                <a14:useLocalDpi xmlns:a14="http://schemas.microsoft.com/office/drawing/2010/main" val="0"/>
              </a:ext>
            </a:extLst>
          </a:blip>
          <a:srcRect/>
          <a:stretch>
            <a:fillRect/>
          </a:stretch>
        </p:blipFill>
        <p:spPr bwMode="auto">
          <a:xfrm>
            <a:off x="6538655" y="2175634"/>
            <a:ext cx="2322957" cy="2051050"/>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pic>
        <p:nvPicPr>
          <p:cNvPr id="23" name="Picture 22"/>
          <p:cNvPicPr/>
          <p:nvPr/>
        </p:nvPicPr>
        <p:blipFill>
          <a:blip r:embed="rId4">
            <a:extLst>
              <a:ext uri="{28A0092B-C50C-407E-A947-70E740481C1C}">
                <a14:useLocalDpi xmlns:a14="http://schemas.microsoft.com/office/drawing/2010/main" val="0"/>
              </a:ext>
            </a:extLst>
          </a:blip>
          <a:srcRect/>
          <a:stretch>
            <a:fillRect/>
          </a:stretch>
        </p:blipFill>
        <p:spPr bwMode="auto">
          <a:xfrm>
            <a:off x="6358741" y="4235649"/>
            <a:ext cx="2310130" cy="2075180"/>
          </a:xfrm>
          <a:prstGeom prst="rect">
            <a:avLst/>
          </a:prstGeom>
          <a:noFill/>
          <a:ln>
            <a:solidFill>
              <a:schemeClr val="tx1"/>
            </a:solidFill>
          </a:ln>
          <a:effectLst>
            <a:outerShdw blurRad="50800" dist="38100" dir="2700000" algn="tl" rotWithShape="0">
              <a:srgbClr val="000000">
                <a:alpha val="43000"/>
              </a:srgbClr>
            </a:outerShdw>
          </a:effectLst>
        </p:spPr>
      </p:pic>
      <p:sp>
        <p:nvSpPr>
          <p:cNvPr id="26" name="Rectangle 25"/>
          <p:cNvSpPr>
            <a:spLocks noChangeArrowheads="1"/>
          </p:cNvSpPr>
          <p:nvPr/>
        </p:nvSpPr>
        <p:spPr bwMode="auto">
          <a:xfrm>
            <a:off x="304799" y="2175634"/>
            <a:ext cx="6033537" cy="277511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463550" indent="-285750">
              <a:spcBef>
                <a:spcPts val="300"/>
              </a:spcBef>
              <a:buFont typeface="Arial" panose="020B0604020202020204" pitchFamily="34" charset="0"/>
              <a:buChar char="•"/>
              <a:defRPr/>
            </a:pPr>
            <a:r>
              <a:rPr lang="en-US" b="1" dirty="0" smtClean="0">
                <a:ea typeface="ＭＳ Ｐゴシック" pitchFamily="34" charset="-128"/>
                <a:cs typeface="Calibri"/>
              </a:rPr>
              <a:t>What’s the principle?</a:t>
            </a:r>
          </a:p>
          <a:p>
            <a:pPr marL="920750" lvl="1" indent="-285750">
              <a:spcBef>
                <a:spcPts val="300"/>
              </a:spcBef>
              <a:buFont typeface="Arial" panose="020B0604020202020204" pitchFamily="34" charset="0"/>
              <a:buChar char="•"/>
              <a:defRPr/>
            </a:pPr>
            <a:r>
              <a:rPr lang="en-US" dirty="0" smtClean="0">
                <a:ea typeface="ＭＳ Ｐゴシック" pitchFamily="34" charset="-128"/>
                <a:cs typeface="Calibri"/>
              </a:rPr>
              <a:t>LNAPL is subject to degradation following release, with essentially all being converted to CO</a:t>
            </a:r>
            <a:r>
              <a:rPr lang="en-US" baseline="-25000" dirty="0" smtClean="0">
                <a:ea typeface="ＭＳ Ｐゴシック" pitchFamily="34" charset="-128"/>
                <a:cs typeface="Calibri"/>
              </a:rPr>
              <a:t>2</a:t>
            </a:r>
          </a:p>
          <a:p>
            <a:pPr marL="463550" indent="-285750">
              <a:spcBef>
                <a:spcPts val="300"/>
              </a:spcBef>
              <a:buFont typeface="Arial" panose="020B0604020202020204" pitchFamily="34" charset="0"/>
              <a:buChar char="•"/>
              <a:defRPr/>
            </a:pPr>
            <a:r>
              <a:rPr lang="en-US" b="1" dirty="0" smtClean="0">
                <a:ea typeface="ＭＳ Ｐゴシック" pitchFamily="34" charset="-128"/>
                <a:cs typeface="Calibri"/>
              </a:rPr>
              <a:t>How do they work?</a:t>
            </a:r>
          </a:p>
          <a:p>
            <a:pPr marL="920750" lvl="1" indent="-285750">
              <a:spcBef>
                <a:spcPts val="300"/>
              </a:spcBef>
              <a:buFont typeface="Arial" panose="020B0604020202020204" pitchFamily="34" charset="0"/>
              <a:buChar char="•"/>
              <a:defRPr/>
            </a:pPr>
            <a:r>
              <a:rPr lang="en-US" dirty="0" smtClean="0">
                <a:ea typeface="ＭＳ Ｐゴシック" pitchFamily="34" charset="-128"/>
                <a:cs typeface="Calibri"/>
              </a:rPr>
              <a:t>Collect CO</a:t>
            </a:r>
            <a:r>
              <a:rPr lang="en-US" baseline="-25000" dirty="0" smtClean="0">
                <a:ea typeface="ＭＳ Ｐゴシック" pitchFamily="34" charset="-128"/>
                <a:cs typeface="Calibri"/>
              </a:rPr>
              <a:t>2</a:t>
            </a:r>
            <a:r>
              <a:rPr lang="en-US" dirty="0" smtClean="0">
                <a:ea typeface="ＭＳ Ｐゴシック" pitchFamily="34" charset="-128"/>
                <a:cs typeface="Calibri"/>
              </a:rPr>
              <a:t> that has migrated to surface using a passive adsorption device installed at grade</a:t>
            </a:r>
          </a:p>
          <a:p>
            <a:pPr marL="920750" lvl="1" indent="-285750">
              <a:spcBef>
                <a:spcPts val="300"/>
              </a:spcBef>
              <a:buFont typeface="Arial" panose="020B0604020202020204" pitchFamily="34" charset="0"/>
              <a:buChar char="•"/>
              <a:defRPr/>
            </a:pPr>
            <a:r>
              <a:rPr lang="en-US" dirty="0" smtClean="0">
                <a:ea typeface="ＭＳ Ｐゴシック" pitchFamily="34" charset="-128"/>
                <a:cs typeface="Calibri"/>
              </a:rPr>
              <a:t>Correct for background/non-fossil fuel-related CO</a:t>
            </a:r>
            <a:r>
              <a:rPr lang="en-US" baseline="-25000" dirty="0" smtClean="0">
                <a:ea typeface="ＭＳ Ｐゴシック" pitchFamily="34" charset="-128"/>
                <a:cs typeface="Calibri"/>
              </a:rPr>
              <a:t>2</a:t>
            </a:r>
          </a:p>
          <a:p>
            <a:pPr marL="920750" lvl="1" indent="-285750">
              <a:spcBef>
                <a:spcPts val="300"/>
              </a:spcBef>
              <a:buFont typeface="Arial" panose="020B0604020202020204" pitchFamily="34" charset="0"/>
              <a:buChar char="•"/>
              <a:defRPr/>
            </a:pPr>
            <a:r>
              <a:rPr lang="en-US" b="1" dirty="0" smtClean="0">
                <a:ea typeface="ＭＳ Ｐゴシック" pitchFamily="34" charset="-128"/>
                <a:cs typeface="Calibri"/>
              </a:rPr>
              <a:t>Convert CO</a:t>
            </a:r>
            <a:r>
              <a:rPr lang="en-US" b="1" baseline="-25000" dirty="0" smtClean="0">
                <a:ea typeface="ＭＳ Ｐゴシック" pitchFamily="34" charset="-128"/>
                <a:cs typeface="Calibri"/>
              </a:rPr>
              <a:t>2</a:t>
            </a:r>
            <a:r>
              <a:rPr lang="en-US" b="1" dirty="0" smtClean="0">
                <a:ea typeface="ＭＳ Ｐゴシック" pitchFamily="34" charset="-128"/>
                <a:cs typeface="Calibri"/>
              </a:rPr>
              <a:t> to LNAPL attenuation rate (gallons/acre/</a:t>
            </a:r>
            <a:r>
              <a:rPr lang="en-US" b="1" dirty="0" err="1" smtClean="0">
                <a:ea typeface="ＭＳ Ｐゴシック" pitchFamily="34" charset="-128"/>
                <a:cs typeface="Calibri"/>
              </a:rPr>
              <a:t>yr</a:t>
            </a:r>
            <a:r>
              <a:rPr lang="en-US" b="1" dirty="0" smtClean="0">
                <a:ea typeface="ＭＳ Ｐゴシック" pitchFamily="34" charset="-128"/>
                <a:cs typeface="Calibri"/>
              </a:rPr>
              <a:t>)</a:t>
            </a:r>
          </a:p>
        </p:txBody>
      </p:sp>
      <p:sp>
        <p:nvSpPr>
          <p:cNvPr id="33" name="Text Box 322"/>
          <p:cNvSpPr txBox="1">
            <a:spLocks/>
          </p:cNvSpPr>
          <p:nvPr/>
        </p:nvSpPr>
        <p:spPr>
          <a:xfrm>
            <a:off x="838200" y="5791199"/>
            <a:ext cx="5444342" cy="38417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700" i="1" dirty="0" smtClean="0">
                <a:effectLst/>
                <a:latin typeface="+mj-lt"/>
                <a:ea typeface="Times New Roman"/>
                <a:cs typeface="Times New Roman"/>
              </a:rPr>
              <a:t>Example of Colorado State University CO</a:t>
            </a:r>
            <a:r>
              <a:rPr lang="en-US" sz="1700" i="1" baseline="-25000" dirty="0" smtClean="0">
                <a:effectLst/>
                <a:latin typeface="+mj-lt"/>
                <a:ea typeface="Times New Roman"/>
                <a:cs typeface="Times New Roman"/>
              </a:rPr>
              <a:t>2</a:t>
            </a:r>
            <a:r>
              <a:rPr lang="en-US" sz="1700" i="1" dirty="0" smtClean="0">
                <a:effectLst/>
                <a:latin typeface="+mj-lt"/>
                <a:ea typeface="Times New Roman"/>
                <a:cs typeface="Times New Roman"/>
              </a:rPr>
              <a:t> trap installation; other approaches have been developed by Ariz. St. Univ. and Univ. of Brit. Columbia</a:t>
            </a:r>
            <a:endParaRPr lang="en-US" sz="1700" i="1" dirty="0">
              <a:effectLst/>
              <a:latin typeface="+mj-lt"/>
              <a:ea typeface="Times New Roman"/>
              <a:cs typeface="Times New Roman"/>
            </a:endParaRPr>
          </a:p>
        </p:txBody>
      </p:sp>
    </p:spTree>
    <p:extLst>
      <p:ext uri="{BB962C8B-B14F-4D97-AF65-F5344CB8AC3E}">
        <p14:creationId xmlns:p14="http://schemas.microsoft.com/office/powerpoint/2010/main" val="25357083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15:  </a:t>
            </a:r>
            <a:r>
              <a:rPr lang="en-US" i="1" cap="none" dirty="0" smtClean="0">
                <a:solidFill>
                  <a:schemeClr val="accent3"/>
                </a:solidFill>
              </a:rPr>
              <a:t>What are CO</a:t>
            </a:r>
            <a:r>
              <a:rPr lang="en-US" i="1" cap="none" baseline="-25000" dirty="0" smtClean="0">
                <a:solidFill>
                  <a:schemeClr val="accent3"/>
                </a:solidFill>
              </a:rPr>
              <a:t>2</a:t>
            </a:r>
            <a:r>
              <a:rPr lang="en-US" i="1" cap="none" dirty="0" smtClean="0">
                <a:solidFill>
                  <a:schemeClr val="accent3"/>
                </a:solidFill>
              </a:rPr>
              <a:t> traps and how do they help me show attenuation?</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43</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ounded Rectangle 24"/>
          <p:cNvSpPr/>
          <p:nvPr/>
        </p:nvSpPr>
        <p:spPr>
          <a:xfrm>
            <a:off x="526600" y="1476663"/>
            <a:ext cx="1683200" cy="727033"/>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a:spLocks noChangeArrowheads="1"/>
          </p:cNvSpPr>
          <p:nvPr/>
        </p:nvSpPr>
        <p:spPr bwMode="auto">
          <a:xfrm>
            <a:off x="414841" y="1498375"/>
            <a:ext cx="1683237" cy="7053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What do the data say?</a:t>
            </a:r>
            <a:endParaRPr lang="en-US" sz="2000" b="1" i="1" dirty="0">
              <a:solidFill>
                <a:srgbClr val="FFFFFF"/>
              </a:solidFill>
              <a:ea typeface="ＭＳ Ｐゴシック" pitchFamily="34" charset="-128"/>
              <a:cs typeface="Calibri"/>
            </a:endParaRPr>
          </a:p>
        </p:txBody>
      </p:sp>
      <p:sp>
        <p:nvSpPr>
          <p:cNvPr id="28" name="Content Placeholder 2"/>
          <p:cNvSpPr txBox="1">
            <a:spLocks/>
          </p:cNvSpPr>
          <p:nvPr/>
        </p:nvSpPr>
        <p:spPr>
          <a:xfrm>
            <a:off x="2236617" y="1298539"/>
            <a:ext cx="3781241" cy="861868"/>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900" dirty="0" smtClean="0"/>
              <a:t>Traps have been deployed at multiple sites and have documented large CO</a:t>
            </a:r>
            <a:r>
              <a:rPr lang="en-US" sz="1900" baseline="-25000" dirty="0" smtClean="0"/>
              <a:t>2</a:t>
            </a:r>
            <a:r>
              <a:rPr lang="en-US" sz="1900" dirty="0" smtClean="0"/>
              <a:t> fluxes equivalent to 100s to 1000s of gallons of LNAPL per acre per year</a:t>
            </a:r>
          </a:p>
        </p:txBody>
      </p:sp>
      <p:pic>
        <p:nvPicPr>
          <p:cNvPr id="32" name="Picture 31"/>
          <p:cNvPicPr/>
          <p:nvPr/>
        </p:nvPicPr>
        <p:blipFill rotWithShape="1">
          <a:blip r:embed="rId3">
            <a:extLst>
              <a:ext uri="{28A0092B-C50C-407E-A947-70E740481C1C}">
                <a14:useLocalDpi xmlns:a14="http://schemas.microsoft.com/office/drawing/2010/main" val="0"/>
              </a:ext>
            </a:extLst>
          </a:blip>
          <a:srcRect l="1437" t="1930" b="1519"/>
          <a:stretch/>
        </p:blipFill>
        <p:spPr bwMode="auto">
          <a:xfrm>
            <a:off x="165444" y="2895600"/>
            <a:ext cx="6022975" cy="3962400"/>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34" name="Text Box 2"/>
          <p:cNvSpPr txBox="1">
            <a:spLocks noChangeArrowheads="1"/>
          </p:cNvSpPr>
          <p:nvPr/>
        </p:nvSpPr>
        <p:spPr bwMode="auto">
          <a:xfrm>
            <a:off x="455333" y="3116077"/>
            <a:ext cx="2144097" cy="1200329"/>
          </a:xfrm>
          <a:prstGeom prst="rect">
            <a:avLst/>
          </a:prstGeom>
          <a:solidFill>
            <a:srgbClr val="FFFFFF">
              <a:alpha val="80000"/>
            </a:srgbClr>
          </a:solidFill>
          <a:ln w="38100" cmpd="sng">
            <a:solidFill>
              <a:srgbClr val="FF0000"/>
            </a:solidFill>
            <a:prstDash val="solid"/>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b="1" dirty="0">
                <a:effectLst/>
                <a:latin typeface="Gill Sans MT"/>
                <a:ea typeface="Times New Roman"/>
                <a:cs typeface="Arial"/>
              </a:rPr>
              <a:t>Equivalent to </a:t>
            </a:r>
            <a:br>
              <a:rPr lang="en-US" b="1" dirty="0">
                <a:effectLst/>
                <a:latin typeface="Gill Sans MT"/>
                <a:ea typeface="Times New Roman"/>
                <a:cs typeface="Arial"/>
              </a:rPr>
            </a:br>
            <a:r>
              <a:rPr lang="en-US" b="1" dirty="0">
                <a:effectLst/>
                <a:latin typeface="Gill Sans MT"/>
                <a:ea typeface="Times New Roman"/>
                <a:cs typeface="Arial"/>
              </a:rPr>
              <a:t>&gt; 3000 gallons of LNAPL degraded per acre per year</a:t>
            </a:r>
            <a:endParaRPr lang="en-US" dirty="0">
              <a:effectLst/>
              <a:latin typeface="Times New Roman"/>
              <a:ea typeface="Times New Roman"/>
              <a:cs typeface="Times New Roman"/>
            </a:endParaRPr>
          </a:p>
        </p:txBody>
      </p:sp>
      <p:cxnSp>
        <p:nvCxnSpPr>
          <p:cNvPr id="37" name="Straight Arrow Connector 36"/>
          <p:cNvCxnSpPr>
            <a:cxnSpLocks/>
          </p:cNvCxnSpPr>
          <p:nvPr/>
        </p:nvCxnSpPr>
        <p:spPr>
          <a:xfrm>
            <a:off x="2635039" y="3730305"/>
            <a:ext cx="1186954" cy="237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 Box 2"/>
          <p:cNvSpPr txBox="1">
            <a:spLocks noChangeArrowheads="1"/>
          </p:cNvSpPr>
          <p:nvPr/>
        </p:nvSpPr>
        <p:spPr bwMode="auto">
          <a:xfrm>
            <a:off x="6297054" y="5645690"/>
            <a:ext cx="2286000" cy="361950"/>
          </a:xfrm>
          <a:prstGeom prst="rect">
            <a:avLst/>
          </a:prstGeom>
          <a:noFill/>
          <a:ln w="9525">
            <a:noFill/>
            <a:miter lim="800000"/>
            <a:headEnd/>
            <a:tailEnd/>
          </a:ln>
          <a:extLst/>
        </p:spPr>
        <p:txBody>
          <a:bodyPr rot="0" vert="horz" wrap="square" lIns="91440" tIns="45720" rIns="91440" bIns="45720" anchor="t" anchorCtr="0">
            <a:noAutofit/>
          </a:bodyPr>
          <a:lstStyle/>
          <a:p>
            <a:pPr marL="0" marR="0">
              <a:spcBef>
                <a:spcPts val="0"/>
              </a:spcBef>
              <a:spcAft>
                <a:spcPts val="0"/>
              </a:spcAft>
            </a:pPr>
            <a:r>
              <a:rPr lang="en-US" sz="1600" i="1" dirty="0">
                <a:effectLst/>
                <a:latin typeface="+mj-lt"/>
                <a:ea typeface="Times New Roman"/>
                <a:cs typeface="Times New Roman"/>
              </a:rPr>
              <a:t>Example of field site where CO</a:t>
            </a:r>
            <a:r>
              <a:rPr lang="en-US" sz="1600" i="1" baseline="-25000" dirty="0">
                <a:effectLst/>
                <a:latin typeface="+mj-lt"/>
                <a:ea typeface="Times New Roman"/>
                <a:cs typeface="Times New Roman"/>
              </a:rPr>
              <a:t>2</a:t>
            </a:r>
            <a:r>
              <a:rPr lang="en-US" sz="1600" i="1" dirty="0">
                <a:effectLst/>
                <a:latin typeface="+mj-lt"/>
                <a:ea typeface="Times New Roman"/>
                <a:cs typeface="Times New Roman"/>
              </a:rPr>
              <a:t> traps were used to delineate LNAPL natural loss rates</a:t>
            </a:r>
            <a:r>
              <a:rPr lang="en-US" sz="1600" i="1" dirty="0" smtClean="0">
                <a:effectLst/>
                <a:latin typeface="+mj-lt"/>
                <a:ea typeface="Times New Roman"/>
                <a:cs typeface="Times New Roman"/>
              </a:rPr>
              <a:t>.</a:t>
            </a:r>
            <a:endParaRPr lang="en-US" sz="1600" i="1" dirty="0">
              <a:effectLst/>
              <a:latin typeface="+mj-lt"/>
              <a:ea typeface="Times New Roman"/>
              <a:cs typeface="Times New Roman"/>
            </a:endParaRPr>
          </a:p>
        </p:txBody>
      </p:sp>
      <p:pic>
        <p:nvPicPr>
          <p:cNvPr id="33" name="Picture 32"/>
          <p:cNvPicPr>
            <a:picLocks noChangeAspect="1"/>
          </p:cNvPicPr>
          <p:nvPr/>
        </p:nvPicPr>
        <p:blipFill>
          <a:blip r:embed="rId4"/>
          <a:stretch>
            <a:fillRect/>
          </a:stretch>
        </p:blipFill>
        <p:spPr>
          <a:xfrm>
            <a:off x="6376950" y="1376942"/>
            <a:ext cx="2500293" cy="2504609"/>
          </a:xfrm>
          <a:prstGeom prst="rect">
            <a:avLst/>
          </a:prstGeom>
          <a:ln>
            <a:solidFill>
              <a:schemeClr val="tx1"/>
            </a:solidFill>
          </a:ln>
        </p:spPr>
      </p:pic>
      <p:sp>
        <p:nvSpPr>
          <p:cNvPr id="39" name="TextBox 38"/>
          <p:cNvSpPr txBox="1"/>
          <p:nvPr/>
        </p:nvSpPr>
        <p:spPr>
          <a:xfrm>
            <a:off x="6480771" y="3890362"/>
            <a:ext cx="2445126" cy="276999"/>
          </a:xfrm>
          <a:prstGeom prst="rect">
            <a:avLst/>
          </a:prstGeom>
          <a:noFill/>
        </p:spPr>
        <p:txBody>
          <a:bodyPr wrap="square" rtlCol="0">
            <a:spAutoFit/>
          </a:bodyPr>
          <a:lstStyle/>
          <a:p>
            <a:r>
              <a:rPr lang="en-US" sz="1200" i="1" dirty="0" err="1" smtClean="0"/>
              <a:t>Sihotra</a:t>
            </a:r>
            <a:r>
              <a:rPr lang="en-US" sz="1200" i="1" dirty="0" smtClean="0"/>
              <a:t> et al., 2011</a:t>
            </a:r>
            <a:endParaRPr lang="en-US" sz="1200" i="1" dirty="0"/>
          </a:p>
        </p:txBody>
      </p:sp>
    </p:spTree>
    <p:extLst>
      <p:ext uri="{BB962C8B-B14F-4D97-AF65-F5344CB8AC3E}">
        <p14:creationId xmlns:p14="http://schemas.microsoft.com/office/powerpoint/2010/main" val="7696421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2189"/>
            <a:ext cx="8229600" cy="582211"/>
          </a:xfrm>
        </p:spPr>
        <p:txBody>
          <a:bodyPr/>
          <a:lstStyle/>
          <a:p>
            <a:r>
              <a:rPr lang="en-US" dirty="0" smtClean="0"/>
              <a:t>Break for Poll questions</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44</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281240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16:  </a:t>
            </a:r>
            <a:r>
              <a:rPr lang="en-US" i="1" cap="none" dirty="0" smtClean="0">
                <a:solidFill>
                  <a:schemeClr val="accent3"/>
                </a:solidFill>
              </a:rPr>
              <a:t>How do I estimate rates and timeframes for MNA?</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45</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ounded Rectangle 34"/>
          <p:cNvSpPr/>
          <p:nvPr/>
        </p:nvSpPr>
        <p:spPr>
          <a:xfrm>
            <a:off x="563237" y="1256865"/>
            <a:ext cx="6712400" cy="4192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a:spLocks noChangeArrowheads="1"/>
          </p:cNvSpPr>
          <p:nvPr/>
        </p:nvSpPr>
        <p:spPr bwMode="auto">
          <a:xfrm>
            <a:off x="451478" y="1278577"/>
            <a:ext cx="8043359"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By extrapolating monitoring well data and the right rate…</a:t>
            </a:r>
            <a:endParaRPr lang="en-US" sz="2000" b="1" i="1" dirty="0">
              <a:solidFill>
                <a:srgbClr val="FFFFFF"/>
              </a:solidFill>
              <a:ea typeface="ＭＳ Ｐゴシック" pitchFamily="34" charset="-128"/>
              <a:cs typeface="Calibri"/>
            </a:endParaRPr>
          </a:p>
        </p:txBody>
      </p:sp>
      <p:pic>
        <p:nvPicPr>
          <p:cNvPr id="21" name="Picture 20"/>
          <p:cNvPicPr/>
          <p:nvPr/>
        </p:nvPicPr>
        <p:blipFill>
          <a:blip r:embed="rId3">
            <a:extLst>
              <a:ext uri="{28A0092B-C50C-407E-A947-70E740481C1C}">
                <a14:useLocalDpi xmlns:a14="http://schemas.microsoft.com/office/drawing/2010/main" val="0"/>
              </a:ext>
            </a:extLst>
          </a:blip>
          <a:srcRect b="34388"/>
          <a:stretch>
            <a:fillRect/>
          </a:stretch>
        </p:blipFill>
        <p:spPr bwMode="auto">
          <a:xfrm>
            <a:off x="498135" y="1831524"/>
            <a:ext cx="8189259" cy="1953804"/>
          </a:xfrm>
          <a:prstGeom prst="rect">
            <a:avLst/>
          </a:prstGeom>
          <a:noFill/>
          <a:ln>
            <a:noFill/>
          </a:ln>
          <a:effectLst>
            <a:outerShdw blurRad="50800" dist="38100" dir="2700000" algn="tl" rotWithShape="0">
              <a:srgbClr val="000000">
                <a:alpha val="43000"/>
              </a:srgbClr>
            </a:outerShdw>
          </a:effectLst>
        </p:spPr>
      </p:pic>
      <p:sp>
        <p:nvSpPr>
          <p:cNvPr id="20" name="Rectangle 19"/>
          <p:cNvSpPr/>
          <p:nvPr/>
        </p:nvSpPr>
        <p:spPr>
          <a:xfrm>
            <a:off x="525131" y="3113804"/>
            <a:ext cx="8096791" cy="610549"/>
          </a:xfrm>
          <a:prstGeom prst="rect">
            <a:avLst/>
          </a:prstGeom>
          <a:solidFill>
            <a:schemeClr val="bg1">
              <a:lumMod val="65000"/>
              <a:alpha val="5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a:stretch>
            <a:fillRect/>
          </a:stretch>
        </p:blipFill>
        <p:spPr>
          <a:xfrm>
            <a:off x="2651474" y="3423054"/>
            <a:ext cx="4434644" cy="3434946"/>
          </a:xfrm>
          <a:prstGeom prst="rect">
            <a:avLst/>
          </a:prstGeom>
        </p:spPr>
      </p:pic>
      <p:sp>
        <p:nvSpPr>
          <p:cNvPr id="22" name="Down Arrow 21"/>
          <p:cNvSpPr/>
          <p:nvPr/>
        </p:nvSpPr>
        <p:spPr>
          <a:xfrm rot="18634396">
            <a:off x="2052446" y="2901504"/>
            <a:ext cx="757166" cy="12577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 Box 2"/>
          <p:cNvSpPr txBox="1">
            <a:spLocks noChangeArrowheads="1"/>
          </p:cNvSpPr>
          <p:nvPr/>
        </p:nvSpPr>
        <p:spPr bwMode="auto">
          <a:xfrm>
            <a:off x="0" y="6496050"/>
            <a:ext cx="2743200" cy="361950"/>
          </a:xfrm>
          <a:prstGeom prst="rect">
            <a:avLst/>
          </a:prstGeom>
          <a:noFill/>
          <a:ln w="9525">
            <a:noFill/>
            <a:miter lim="800000"/>
            <a:headEnd/>
            <a:tailEnd/>
          </a:ln>
          <a:extLst/>
        </p:spPr>
        <p:txBody>
          <a:bodyPr rot="0" vert="horz" wrap="square" lIns="91440" tIns="45720" rIns="91440" bIns="45720" anchor="t" anchorCtr="0">
            <a:noAutofit/>
          </a:bodyPr>
          <a:lstStyle/>
          <a:p>
            <a:pPr marL="0" marR="0" algn="ctr">
              <a:spcBef>
                <a:spcPts val="0"/>
              </a:spcBef>
              <a:spcAft>
                <a:spcPts val="0"/>
              </a:spcAft>
            </a:pPr>
            <a:r>
              <a:rPr lang="en-US" sz="1600" i="1" dirty="0" smtClean="0">
                <a:effectLst/>
                <a:latin typeface="+mj-lt"/>
                <a:ea typeface="Times New Roman"/>
                <a:cs typeface="Times New Roman"/>
              </a:rPr>
              <a:t>from Wilson, USEPA, 2011</a:t>
            </a:r>
            <a:endParaRPr lang="en-US" sz="1600" i="1" dirty="0">
              <a:effectLst/>
              <a:latin typeface="+mj-lt"/>
              <a:ea typeface="Times New Roman"/>
              <a:cs typeface="Times New Roman"/>
            </a:endParaRPr>
          </a:p>
        </p:txBody>
      </p:sp>
    </p:spTree>
    <p:extLst>
      <p:ext uri="{BB962C8B-B14F-4D97-AF65-F5344CB8AC3E}">
        <p14:creationId xmlns:p14="http://schemas.microsoft.com/office/powerpoint/2010/main" val="135726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000"/>
                                        <p:tgtEl>
                                          <p:spTgt spid="22"/>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0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animBg="1"/>
      <p:bldP spid="22" grpId="0" animBg="1"/>
      <p:bldP spid="3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16:  </a:t>
            </a:r>
            <a:r>
              <a:rPr lang="en-US" i="1" cap="none" dirty="0" smtClean="0">
                <a:solidFill>
                  <a:schemeClr val="accent3"/>
                </a:solidFill>
              </a:rPr>
              <a:t>How do I estimate rates and timeframes for MNA?</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46</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4" name="Picture 33"/>
          <p:cNvPicPr/>
          <p:nvPr/>
        </p:nvPicPr>
        <p:blipFill rotWithShape="1">
          <a:blip r:embed="rId3">
            <a:extLst>
              <a:ext uri="{28A0092B-C50C-407E-A947-70E740481C1C}">
                <a14:useLocalDpi xmlns:a14="http://schemas.microsoft.com/office/drawing/2010/main" val="0"/>
              </a:ext>
            </a:extLst>
          </a:blip>
          <a:srcRect l="19652" r="-226"/>
          <a:stretch/>
        </p:blipFill>
        <p:spPr bwMode="auto">
          <a:xfrm>
            <a:off x="4629123" y="3442354"/>
            <a:ext cx="3912618" cy="3101407"/>
          </a:xfrm>
          <a:prstGeom prst="rect">
            <a:avLst/>
          </a:prstGeom>
          <a:noFill/>
          <a:ln w="9525" cap="flat" cmpd="sng" algn="ctr">
            <a:solidFill>
              <a:sysClr val="windowText" lastClr="000000"/>
            </a:solidFill>
            <a:prstDash val="solid"/>
            <a:round/>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 uri="{FAA26D3D-D897-4be2-8F04-BA451C77F1D7}">
              <ma14:placeholderFlag xmlns:ma14="http://schemas.microsoft.com/office/mac/drawingml/2011/main" xmlns=""/>
            </a:ext>
          </a:extLst>
        </p:spPr>
      </p:pic>
      <p:pic>
        <p:nvPicPr>
          <p:cNvPr id="25" name="Picture 24"/>
          <p:cNvPicPr>
            <a:picLocks noChangeAspect="1"/>
          </p:cNvPicPr>
          <p:nvPr/>
        </p:nvPicPr>
        <p:blipFill>
          <a:blip r:embed="rId4"/>
          <a:stretch>
            <a:fillRect/>
          </a:stretch>
        </p:blipFill>
        <p:spPr>
          <a:xfrm>
            <a:off x="4921265" y="1953383"/>
            <a:ext cx="3684155" cy="859917"/>
          </a:xfrm>
          <a:prstGeom prst="rect">
            <a:avLst/>
          </a:prstGeom>
        </p:spPr>
      </p:pic>
      <p:sp>
        <p:nvSpPr>
          <p:cNvPr id="35" name="TextBox 34"/>
          <p:cNvSpPr txBox="1"/>
          <p:nvPr/>
        </p:nvSpPr>
        <p:spPr>
          <a:xfrm>
            <a:off x="640956" y="1911100"/>
            <a:ext cx="4372443" cy="646331"/>
          </a:xfrm>
          <a:prstGeom prst="rect">
            <a:avLst/>
          </a:prstGeom>
          <a:noFill/>
        </p:spPr>
        <p:txBody>
          <a:bodyPr wrap="square" rtlCol="0">
            <a:spAutoFit/>
          </a:bodyPr>
          <a:lstStyle/>
          <a:p>
            <a:r>
              <a:rPr lang="en-US" dirty="0" smtClean="0"/>
              <a:t>Simple mass balance model for first order decay in source concentration</a:t>
            </a:r>
            <a:endParaRPr lang="en-US" dirty="0"/>
          </a:p>
        </p:txBody>
      </p:sp>
      <p:sp>
        <p:nvSpPr>
          <p:cNvPr id="38" name="Rounded Rectangle 37"/>
          <p:cNvSpPr/>
          <p:nvPr/>
        </p:nvSpPr>
        <p:spPr>
          <a:xfrm>
            <a:off x="563237" y="1256865"/>
            <a:ext cx="6712400" cy="4192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a:spLocks noChangeArrowheads="1"/>
          </p:cNvSpPr>
          <p:nvPr/>
        </p:nvSpPr>
        <p:spPr bwMode="auto">
          <a:xfrm>
            <a:off x="451478" y="1278577"/>
            <a:ext cx="8043359"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By using mass balance methods in simple models…</a:t>
            </a:r>
            <a:endParaRPr lang="en-US" sz="2000" b="1" i="1" dirty="0">
              <a:solidFill>
                <a:srgbClr val="FFFFFF"/>
              </a:solidFill>
              <a:ea typeface="ＭＳ Ｐゴシック" pitchFamily="34" charset="-128"/>
              <a:cs typeface="Calibri"/>
            </a:endParaRPr>
          </a:p>
        </p:txBody>
      </p:sp>
      <p:sp>
        <p:nvSpPr>
          <p:cNvPr id="40" name="TextBox 39"/>
          <p:cNvSpPr txBox="1"/>
          <p:nvPr/>
        </p:nvSpPr>
        <p:spPr>
          <a:xfrm>
            <a:off x="498522" y="3501705"/>
            <a:ext cx="4372443" cy="2308324"/>
          </a:xfrm>
          <a:prstGeom prst="rect">
            <a:avLst/>
          </a:prstGeom>
          <a:noFill/>
        </p:spPr>
        <p:txBody>
          <a:bodyPr wrap="square" rtlCol="0">
            <a:spAutoFit/>
          </a:bodyPr>
          <a:lstStyle/>
          <a:p>
            <a:r>
              <a:rPr lang="en-US" dirty="0" err="1" smtClean="0">
                <a:solidFill>
                  <a:srgbClr val="FF0000"/>
                </a:solidFill>
              </a:rPr>
              <a:t>REMChlor</a:t>
            </a:r>
            <a:r>
              <a:rPr lang="en-US" dirty="0" smtClean="0">
                <a:solidFill>
                  <a:srgbClr val="FF0000"/>
                </a:solidFill>
              </a:rPr>
              <a:t> Model </a:t>
            </a:r>
          </a:p>
          <a:p>
            <a:r>
              <a:rPr lang="en-US" dirty="0" smtClean="0"/>
              <a:t>(</a:t>
            </a:r>
            <a:r>
              <a:rPr lang="en-US" dirty="0" err="1" smtClean="0"/>
              <a:t>Falta</a:t>
            </a:r>
            <a:r>
              <a:rPr lang="en-US" dirty="0" smtClean="0"/>
              <a:t> et al., 2007)</a:t>
            </a:r>
          </a:p>
          <a:p>
            <a:endParaRPr lang="en-US" dirty="0" smtClean="0"/>
          </a:p>
          <a:p>
            <a:r>
              <a:rPr lang="en-US" dirty="0" smtClean="0"/>
              <a:t>and</a:t>
            </a:r>
          </a:p>
          <a:p>
            <a:endParaRPr lang="en-US" dirty="0" smtClean="0"/>
          </a:p>
          <a:p>
            <a:r>
              <a:rPr lang="en-US" dirty="0" smtClean="0">
                <a:solidFill>
                  <a:srgbClr val="FF0000"/>
                </a:solidFill>
              </a:rPr>
              <a:t>NAS Software</a:t>
            </a:r>
          </a:p>
          <a:p>
            <a:r>
              <a:rPr lang="en-US" dirty="0" smtClean="0"/>
              <a:t>(</a:t>
            </a:r>
            <a:r>
              <a:rPr lang="en-US" dirty="0" err="1" smtClean="0"/>
              <a:t>Widdowson</a:t>
            </a:r>
            <a:r>
              <a:rPr lang="en-US" dirty="0" smtClean="0"/>
              <a:t> et al, 2005; </a:t>
            </a:r>
          </a:p>
          <a:p>
            <a:r>
              <a:rPr lang="en-US" dirty="0" err="1" smtClean="0"/>
              <a:t>Chapelle</a:t>
            </a:r>
            <a:r>
              <a:rPr lang="en-US" dirty="0" smtClean="0"/>
              <a:t> et al., 2007) </a:t>
            </a:r>
          </a:p>
        </p:txBody>
      </p:sp>
      <p:cxnSp>
        <p:nvCxnSpPr>
          <p:cNvPr id="42" name="Straight Connector 41"/>
          <p:cNvCxnSpPr/>
          <p:nvPr/>
        </p:nvCxnSpPr>
        <p:spPr>
          <a:xfrm>
            <a:off x="581608" y="3109989"/>
            <a:ext cx="8047551"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140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08389"/>
            <a:ext cx="8229600" cy="582211"/>
          </a:xfrm>
        </p:spPr>
        <p:txBody>
          <a:bodyPr/>
          <a:lstStyle/>
          <a:p>
            <a:r>
              <a:rPr lang="en-US" dirty="0" smtClean="0"/>
              <a:t>FAQ 17:  </a:t>
            </a:r>
            <a:r>
              <a:rPr lang="en-US" i="1" cap="none" dirty="0" smtClean="0">
                <a:solidFill>
                  <a:schemeClr val="accent3"/>
                </a:solidFill>
              </a:rPr>
              <a:t>What is required for MNA monitoring?</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47</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ounded Rectangle 34"/>
          <p:cNvSpPr/>
          <p:nvPr/>
        </p:nvSpPr>
        <p:spPr>
          <a:xfrm>
            <a:off x="336687" y="1357961"/>
            <a:ext cx="4959800" cy="4192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a:spLocks noChangeArrowheads="1"/>
          </p:cNvSpPr>
          <p:nvPr/>
        </p:nvSpPr>
        <p:spPr bwMode="auto">
          <a:xfrm>
            <a:off x="236797" y="1376941"/>
            <a:ext cx="8043359"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Follow and understand USEPA Guidance</a:t>
            </a:r>
            <a:endParaRPr lang="en-US" sz="2000" b="1" i="1" dirty="0">
              <a:solidFill>
                <a:srgbClr val="FFFFFF"/>
              </a:solidFill>
              <a:ea typeface="ＭＳ Ｐゴシック" pitchFamily="34" charset="-128"/>
              <a:cs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1565562741"/>
              </p:ext>
            </p:extLst>
          </p:nvPr>
        </p:nvGraphicFramePr>
        <p:xfrm>
          <a:off x="201782" y="1920241"/>
          <a:ext cx="5325546" cy="4937760"/>
        </p:xfrm>
        <a:graphic>
          <a:graphicData uri="http://schemas.openxmlformats.org/drawingml/2006/table">
            <a:tbl>
              <a:tblPr firstRow="1" firstCol="1" bandRow="1">
                <a:tableStyleId>{5C22544A-7EE6-4342-B048-85BDC9FD1C3A}</a:tableStyleId>
              </a:tblPr>
              <a:tblGrid>
                <a:gridCol w="2508631"/>
                <a:gridCol w="2816915"/>
              </a:tblGrid>
              <a:tr h="114300">
                <a:tc>
                  <a:txBody>
                    <a:bodyPr/>
                    <a:lstStyle/>
                    <a:p>
                      <a:pPr marL="0" marR="0" algn="l">
                        <a:spcBef>
                          <a:spcPts val="400"/>
                        </a:spcBef>
                        <a:spcAft>
                          <a:spcPts val="100"/>
                        </a:spcAft>
                      </a:pPr>
                      <a:r>
                        <a:rPr lang="en-US" sz="1800" dirty="0">
                          <a:effectLst/>
                        </a:rPr>
                        <a:t>From USEPA Performance Monitoring of </a:t>
                      </a:r>
                      <a:r>
                        <a:rPr lang="en-US" sz="1800" dirty="0" smtClean="0">
                          <a:effectLst/>
                        </a:rPr>
                        <a:t>MNA </a:t>
                      </a:r>
                      <a:endParaRPr lang="en-US" sz="1800" dirty="0">
                        <a:effectLst/>
                        <a:latin typeface="Times New Roman"/>
                        <a:ea typeface="Times New Roman"/>
                      </a:endParaRPr>
                    </a:p>
                  </a:txBody>
                  <a:tcPr marL="68580" marR="68580" marT="0" marB="0"/>
                </a:tc>
                <a:tc>
                  <a:txBody>
                    <a:bodyPr/>
                    <a:lstStyle/>
                    <a:p>
                      <a:pPr marL="0" marR="0" algn="l">
                        <a:spcBef>
                          <a:spcPts val="400"/>
                        </a:spcBef>
                        <a:spcAft>
                          <a:spcPts val="100"/>
                        </a:spcAft>
                        <a:tabLst>
                          <a:tab pos="561975" algn="l"/>
                        </a:tabLst>
                      </a:pPr>
                      <a:r>
                        <a:rPr lang="en-US" sz="1800" dirty="0" smtClean="0">
                          <a:effectLst/>
                        </a:rPr>
                        <a:t>Our Comments</a:t>
                      </a:r>
                      <a:endParaRPr lang="en-US" sz="1800" dirty="0">
                        <a:effectLst/>
                        <a:latin typeface="Times New Roman"/>
                        <a:ea typeface="Times New Roman"/>
                      </a:endParaRPr>
                    </a:p>
                  </a:txBody>
                  <a:tcPr marL="68580" marR="68580" marT="0" marB="0"/>
                </a:tc>
              </a:tr>
              <a:tr h="0">
                <a:tc>
                  <a:txBody>
                    <a:bodyPr/>
                    <a:lstStyle/>
                    <a:p>
                      <a:pPr marL="0" marR="0" algn="l">
                        <a:spcBef>
                          <a:spcPts val="100"/>
                        </a:spcBef>
                        <a:spcAft>
                          <a:spcPts val="100"/>
                        </a:spcAft>
                      </a:pPr>
                      <a:r>
                        <a:rPr lang="en-US" sz="1800" dirty="0">
                          <a:effectLst/>
                        </a:rPr>
                        <a:t>Sample both contaminated and uncontaminated areas.</a:t>
                      </a:r>
                      <a:endParaRPr lang="en-US" sz="1800" dirty="0">
                        <a:effectLst/>
                        <a:latin typeface="Times New Roman"/>
                        <a:ea typeface="Times New Roman"/>
                      </a:endParaRPr>
                    </a:p>
                  </a:txBody>
                  <a:tcPr marL="68580" marR="68580" marT="0" marB="0" anchor="ctr"/>
                </a:tc>
                <a:tc>
                  <a:txBody>
                    <a:bodyPr/>
                    <a:lstStyle/>
                    <a:p>
                      <a:pPr marL="0" marR="0" algn="l">
                        <a:spcBef>
                          <a:spcPts val="100"/>
                        </a:spcBef>
                        <a:spcAft>
                          <a:spcPts val="100"/>
                        </a:spcAft>
                        <a:tabLst>
                          <a:tab pos="561975" algn="l"/>
                        </a:tabLst>
                      </a:pPr>
                      <a:r>
                        <a:rPr lang="en-US" sz="1800" dirty="0">
                          <a:effectLst/>
                        </a:rPr>
                        <a:t>Source zones can change the geochemical </a:t>
                      </a:r>
                      <a:r>
                        <a:rPr lang="en-US" sz="1800" dirty="0" smtClean="0">
                          <a:effectLst/>
                        </a:rPr>
                        <a:t>conditions</a:t>
                      </a:r>
                      <a:endParaRPr lang="en-US" sz="1800" dirty="0">
                        <a:effectLst/>
                        <a:latin typeface="Times New Roman"/>
                        <a:ea typeface="Times New Roman"/>
                      </a:endParaRPr>
                    </a:p>
                  </a:txBody>
                  <a:tcPr marL="68580" marR="68580" marT="0" marB="0" anchor="ctr"/>
                </a:tc>
              </a:tr>
              <a:tr h="0">
                <a:tc>
                  <a:txBody>
                    <a:bodyPr/>
                    <a:lstStyle/>
                    <a:p>
                      <a:pPr marL="0" marR="0" algn="l">
                        <a:spcBef>
                          <a:spcPts val="100"/>
                        </a:spcBef>
                        <a:spcAft>
                          <a:spcPts val="100"/>
                        </a:spcAft>
                      </a:pPr>
                      <a:r>
                        <a:rPr lang="en-US" sz="1800" dirty="0">
                          <a:effectLst/>
                        </a:rPr>
                        <a:t>Monitor areas supporting site hydrogeology</a:t>
                      </a:r>
                      <a:r>
                        <a:rPr lang="en-US" sz="1800" dirty="0" smtClean="0">
                          <a:effectLst/>
                        </a:rPr>
                        <a:t>.</a:t>
                      </a:r>
                      <a:endParaRPr lang="en-US" sz="1800" dirty="0">
                        <a:effectLst/>
                      </a:endParaRPr>
                    </a:p>
                  </a:txBody>
                  <a:tcPr marL="68580" marR="68580" marT="0" marB="0" anchor="ctr"/>
                </a:tc>
                <a:tc>
                  <a:txBody>
                    <a:bodyPr/>
                    <a:lstStyle/>
                    <a:p>
                      <a:pPr marL="0" marR="0" algn="l">
                        <a:spcBef>
                          <a:spcPts val="100"/>
                        </a:spcBef>
                        <a:spcAft>
                          <a:spcPts val="100"/>
                        </a:spcAft>
                        <a:tabLst>
                          <a:tab pos="561975" algn="l"/>
                        </a:tabLst>
                      </a:pPr>
                      <a:r>
                        <a:rPr lang="en-US" sz="1800" dirty="0" smtClean="0">
                          <a:effectLst/>
                        </a:rPr>
                        <a:t>Use </a:t>
                      </a:r>
                      <a:r>
                        <a:rPr lang="en-US" sz="1800" dirty="0" err="1" smtClean="0">
                          <a:effectLst/>
                        </a:rPr>
                        <a:t>piezometers</a:t>
                      </a:r>
                      <a:r>
                        <a:rPr lang="en-US" sz="1800" dirty="0" smtClean="0">
                          <a:effectLst/>
                        </a:rPr>
                        <a:t> </a:t>
                      </a:r>
                      <a:r>
                        <a:rPr lang="en-US" sz="1800" dirty="0">
                          <a:effectLst/>
                        </a:rPr>
                        <a:t>to better understand groundwater </a:t>
                      </a:r>
                      <a:r>
                        <a:rPr lang="en-US" sz="1800" dirty="0" smtClean="0">
                          <a:effectLst/>
                        </a:rPr>
                        <a:t>flow</a:t>
                      </a:r>
                      <a:endParaRPr lang="en-US" sz="1800" dirty="0">
                        <a:effectLst/>
                        <a:latin typeface="Times New Roman"/>
                        <a:ea typeface="Times New Roman"/>
                      </a:endParaRPr>
                    </a:p>
                  </a:txBody>
                  <a:tcPr marL="68580" marR="68580" marT="0" marB="0" anchor="ctr"/>
                </a:tc>
              </a:tr>
              <a:tr h="0">
                <a:tc>
                  <a:txBody>
                    <a:bodyPr/>
                    <a:lstStyle/>
                    <a:p>
                      <a:pPr marL="0" marR="0" algn="l">
                        <a:spcBef>
                          <a:spcPts val="100"/>
                        </a:spcBef>
                        <a:spcAft>
                          <a:spcPts val="100"/>
                        </a:spcAft>
                      </a:pPr>
                      <a:r>
                        <a:rPr lang="en-US" sz="1800" dirty="0">
                          <a:effectLst/>
                        </a:rPr>
                        <a:t>Match screen length to </a:t>
                      </a:r>
                      <a:r>
                        <a:rPr lang="en-US" sz="1800" dirty="0" err="1">
                          <a:effectLst/>
                        </a:rPr>
                        <a:t>stratigraphic</a:t>
                      </a:r>
                      <a:r>
                        <a:rPr lang="en-US" sz="1800" dirty="0">
                          <a:effectLst/>
                        </a:rPr>
                        <a:t> unit or contaminant loading interval. </a:t>
                      </a:r>
                      <a:r>
                        <a:rPr lang="en-US" sz="1800" dirty="0" smtClean="0">
                          <a:effectLst/>
                        </a:rPr>
                        <a:t> </a:t>
                      </a:r>
                      <a:endParaRPr lang="en-US" sz="1800" dirty="0">
                        <a:effectLst/>
                        <a:latin typeface="Times New Roman"/>
                        <a:ea typeface="Times New Roman"/>
                      </a:endParaRPr>
                    </a:p>
                  </a:txBody>
                  <a:tcPr marL="68580" marR="68580" marT="0" marB="0" anchor="ctr"/>
                </a:tc>
                <a:tc>
                  <a:txBody>
                    <a:bodyPr/>
                    <a:lstStyle/>
                    <a:p>
                      <a:pPr marL="0" marR="0" algn="l">
                        <a:spcBef>
                          <a:spcPts val="100"/>
                        </a:spcBef>
                        <a:spcAft>
                          <a:spcPts val="100"/>
                        </a:spcAft>
                        <a:tabLst>
                          <a:tab pos="561975" algn="l"/>
                        </a:tabLst>
                      </a:pPr>
                      <a:r>
                        <a:rPr lang="en-US" sz="1800" dirty="0" smtClean="0">
                          <a:effectLst/>
                        </a:rPr>
                        <a:t>it </a:t>
                      </a:r>
                      <a:r>
                        <a:rPr lang="en-US" sz="1800" dirty="0">
                          <a:effectLst/>
                        </a:rPr>
                        <a:t>is critical to get flow-weighted concentrations from </a:t>
                      </a:r>
                      <a:r>
                        <a:rPr lang="en-US" sz="1800" dirty="0" err="1">
                          <a:effectLst/>
                        </a:rPr>
                        <a:t>transmissive</a:t>
                      </a:r>
                      <a:r>
                        <a:rPr lang="en-US" sz="1800" dirty="0">
                          <a:effectLst/>
                        </a:rPr>
                        <a:t> zones that would be utilized by a receptor.  This may mean long well screens.</a:t>
                      </a:r>
                      <a:endParaRPr lang="en-US" sz="1800" dirty="0">
                        <a:effectLst/>
                        <a:latin typeface="Times New Roman"/>
                        <a:ea typeface="Times New Roman"/>
                      </a:endParaRPr>
                    </a:p>
                  </a:txBody>
                  <a:tcPr marL="68580" marR="68580" marT="0" marB="0" anchor="ctr"/>
                </a:tc>
              </a:tr>
              <a:tr h="99695">
                <a:tc>
                  <a:txBody>
                    <a:bodyPr/>
                    <a:lstStyle/>
                    <a:p>
                      <a:pPr marL="0" marR="0" algn="l">
                        <a:spcBef>
                          <a:spcPts val="100"/>
                        </a:spcBef>
                        <a:spcAft>
                          <a:spcPts val="100"/>
                        </a:spcAft>
                      </a:pPr>
                      <a:r>
                        <a:rPr lang="en-US" sz="1800">
                          <a:effectLst/>
                        </a:rPr>
                        <a:t>Be aware of changing groundwater flow directions.</a:t>
                      </a:r>
                      <a:endParaRPr lang="en-US" sz="1800">
                        <a:effectLst/>
                        <a:latin typeface="Times New Roman"/>
                        <a:ea typeface="Times New Roman"/>
                      </a:endParaRPr>
                    </a:p>
                  </a:txBody>
                  <a:tcPr marL="68580" marR="68580" marT="0" marB="0" anchor="ctr"/>
                </a:tc>
                <a:tc>
                  <a:txBody>
                    <a:bodyPr/>
                    <a:lstStyle/>
                    <a:p>
                      <a:pPr marL="0" marR="0" algn="l">
                        <a:spcBef>
                          <a:spcPts val="100"/>
                        </a:spcBef>
                        <a:spcAft>
                          <a:spcPts val="100"/>
                        </a:spcAft>
                        <a:tabLst>
                          <a:tab pos="561975" algn="l"/>
                        </a:tabLst>
                      </a:pPr>
                      <a:r>
                        <a:rPr lang="en-US" sz="1800" dirty="0" smtClean="0">
                          <a:effectLst/>
                        </a:rPr>
                        <a:t>See graphics in USEPA</a:t>
                      </a:r>
                      <a:r>
                        <a:rPr lang="en-US" sz="1800" baseline="0" dirty="0" smtClean="0">
                          <a:effectLst/>
                        </a:rPr>
                        <a:t> 2004 doc</a:t>
                      </a:r>
                      <a:endParaRPr lang="en-US" sz="1800" dirty="0">
                        <a:effectLst/>
                        <a:latin typeface="Times New Roman"/>
                        <a:ea typeface="Times New Roman"/>
                      </a:endParaRPr>
                    </a:p>
                  </a:txBody>
                  <a:tcPr marL="68580" marR="68580" marT="0" marB="0" anchor="ctr"/>
                </a:tc>
              </a:tr>
            </a:tbl>
          </a:graphicData>
        </a:graphic>
      </p:graphicFrame>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1477" y="1498375"/>
            <a:ext cx="3318051" cy="41404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2" name="Text Box 2"/>
          <p:cNvSpPr txBox="1">
            <a:spLocks noChangeArrowheads="1"/>
          </p:cNvSpPr>
          <p:nvPr/>
        </p:nvSpPr>
        <p:spPr bwMode="auto">
          <a:xfrm>
            <a:off x="5978902" y="5713981"/>
            <a:ext cx="2743200" cy="361950"/>
          </a:xfrm>
          <a:prstGeom prst="rect">
            <a:avLst/>
          </a:prstGeom>
          <a:noFill/>
          <a:ln w="9525">
            <a:noFill/>
            <a:miter lim="800000"/>
            <a:headEnd/>
            <a:tailEnd/>
          </a:ln>
          <a:extLst/>
        </p:spPr>
        <p:txBody>
          <a:bodyPr rot="0" vert="horz" wrap="square" lIns="91440" tIns="45720" rIns="91440" bIns="45720" anchor="t" anchorCtr="0">
            <a:noAutofit/>
          </a:bodyPr>
          <a:lstStyle/>
          <a:p>
            <a:pPr marL="0" marR="0" algn="ctr">
              <a:spcBef>
                <a:spcPts val="0"/>
              </a:spcBef>
              <a:spcAft>
                <a:spcPts val="0"/>
              </a:spcAft>
            </a:pPr>
            <a:r>
              <a:rPr lang="en-US" sz="1600" i="1" dirty="0" smtClean="0">
                <a:effectLst/>
                <a:latin typeface="+mj-lt"/>
                <a:ea typeface="Times New Roman"/>
                <a:cs typeface="Times New Roman"/>
              </a:rPr>
              <a:t>USEPA, 2004</a:t>
            </a:r>
            <a:endParaRPr lang="en-US" sz="1600" i="1" dirty="0">
              <a:effectLst/>
              <a:latin typeface="+mj-lt"/>
              <a:ea typeface="Times New Roman"/>
              <a:cs typeface="Times New Roman"/>
            </a:endParaRPr>
          </a:p>
        </p:txBody>
      </p:sp>
    </p:spTree>
    <p:extLst>
      <p:ext uri="{BB962C8B-B14F-4D97-AF65-F5344CB8AC3E}">
        <p14:creationId xmlns:p14="http://schemas.microsoft.com/office/powerpoint/2010/main" val="22988452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376"/>
            <a:ext cx="8229600" cy="1074653"/>
          </a:xfrm>
        </p:spPr>
        <p:txBody>
          <a:bodyPr/>
          <a:lstStyle/>
          <a:p>
            <a:r>
              <a:rPr lang="en-US" dirty="0" smtClean="0"/>
              <a:t>FAQ 18:  </a:t>
            </a:r>
            <a:r>
              <a:rPr lang="en-US" i="1" cap="none" dirty="0" smtClean="0">
                <a:solidFill>
                  <a:schemeClr val="accent3"/>
                </a:solidFill>
              </a:rPr>
              <a:t>What is the new thinking about monitoring frequency?</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48</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Rectangle 36"/>
          <p:cNvSpPr/>
          <p:nvPr/>
        </p:nvSpPr>
        <p:spPr>
          <a:xfrm>
            <a:off x="381000" y="1986809"/>
            <a:ext cx="4407585" cy="2280392"/>
          </a:xfrm>
          <a:prstGeom prst="rect">
            <a:avLst/>
          </a:prstGeom>
          <a:solidFill>
            <a:srgbClr val="397C88"/>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107"/>
          <p:cNvSpPr>
            <a:spLocks noChangeArrowheads="1"/>
          </p:cNvSpPr>
          <p:nvPr/>
        </p:nvSpPr>
        <p:spPr bwMode="auto">
          <a:xfrm>
            <a:off x="542325" y="2063008"/>
            <a:ext cx="2578702" cy="2056460"/>
          </a:xfrm>
          <a:prstGeom prst="rect">
            <a:avLst/>
          </a:prstGeom>
          <a:noFill/>
          <a:ln w="12700">
            <a:noFill/>
            <a:miter lim="800000"/>
            <a:headEnd/>
            <a:tailEnd/>
          </a:ln>
          <a:effectLst>
            <a:outerShdw blurRad="50800" dist="38100" dir="2700000">
              <a:srgbClr val="000000">
                <a:alpha val="43000"/>
              </a:srgbClr>
            </a:outerShdw>
          </a:effectLst>
        </p:spPr>
        <p:txBody>
          <a:bodyPr wrap="square" lIns="90487" tIns="44450" rIns="90487" bIns="44450">
            <a:prstTxWarp prst="textNoShape">
              <a:avLst/>
            </a:prstTxWarp>
            <a:spAutoFit/>
          </a:bodyPr>
          <a:lstStyle/>
          <a:p>
            <a:pPr>
              <a:lnSpc>
                <a:spcPct val="90000"/>
              </a:lnSpc>
            </a:pPr>
            <a:r>
              <a:rPr lang="en-US" sz="2200" b="1" i="1" dirty="0" smtClean="0">
                <a:solidFill>
                  <a:schemeClr val="accent3"/>
                </a:solidFill>
                <a:effectLst>
                  <a:outerShdw blurRad="50800" dist="38100" dir="2700000">
                    <a:srgbClr val="000000">
                      <a:alpha val="43000"/>
                    </a:srgbClr>
                  </a:outerShdw>
                </a:effectLst>
                <a:latin typeface="+mj-lt"/>
              </a:rPr>
              <a:t>KEY POINT</a:t>
            </a:r>
            <a:r>
              <a:rPr lang="en-US" sz="2000" b="1" i="1" dirty="0" smtClean="0">
                <a:solidFill>
                  <a:schemeClr val="accent3"/>
                </a:solidFill>
                <a:effectLst>
                  <a:outerShdw blurRad="50800" dist="38100" dir="2700000">
                    <a:srgbClr val="000000">
                      <a:alpha val="43000"/>
                    </a:srgbClr>
                  </a:outerShdw>
                </a:effectLst>
                <a:latin typeface="+mj-lt"/>
              </a:rPr>
              <a:t>:</a:t>
            </a:r>
            <a:r>
              <a:rPr lang="en-US" sz="2000" b="1" i="1" dirty="0" smtClean="0">
                <a:solidFill>
                  <a:srgbClr val="FFFFFF"/>
                </a:solidFill>
                <a:effectLst>
                  <a:outerShdw blurRad="50800" dist="38100" dir="2700000">
                    <a:srgbClr val="000000">
                      <a:alpha val="43000"/>
                    </a:srgbClr>
                  </a:outerShdw>
                </a:effectLst>
                <a:latin typeface="+mj-lt"/>
              </a:rPr>
              <a:t> </a:t>
            </a:r>
            <a:r>
              <a:rPr lang="en-US" sz="2000" b="1" dirty="0" smtClean="0">
                <a:solidFill>
                  <a:srgbClr val="FFFFFF"/>
                </a:solidFill>
                <a:effectLst>
                  <a:outerShdw blurRad="50800" dist="38100" dir="2700000">
                    <a:srgbClr val="000000">
                      <a:alpha val="43000"/>
                    </a:srgbClr>
                  </a:outerShdw>
                </a:effectLst>
                <a:latin typeface="+mj-lt"/>
              </a:rPr>
              <a:t>Groundwater monitoring data can be highly variable, so it may take many years to establish attenuation trends</a:t>
            </a:r>
            <a:endParaRPr lang="en-US" sz="2000" b="1" dirty="0">
              <a:solidFill>
                <a:srgbClr val="FFFFFF"/>
              </a:solidFill>
              <a:effectLst>
                <a:outerShdw blurRad="50800" dist="38100" dir="2700000">
                  <a:srgbClr val="000000">
                    <a:alpha val="43000"/>
                  </a:srgbClr>
                </a:outerShdw>
              </a:effectLst>
              <a:latin typeface="+mj-lt"/>
            </a:endParaRPr>
          </a:p>
        </p:txBody>
      </p:sp>
      <p:sp>
        <p:nvSpPr>
          <p:cNvPr id="22" name="Rectangle 21"/>
          <p:cNvSpPr/>
          <p:nvPr/>
        </p:nvSpPr>
        <p:spPr>
          <a:xfrm>
            <a:off x="3349626" y="1447800"/>
            <a:ext cx="5562600" cy="4953000"/>
          </a:xfrm>
          <a:prstGeom prst="rect">
            <a:avLst/>
          </a:prstGeom>
          <a:solidFill>
            <a:srgbClr val="FFFFFF"/>
          </a:solidFill>
          <a:ln w="476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9"/>
          <p:cNvSpPr>
            <a:spLocks noChangeArrowheads="1"/>
          </p:cNvSpPr>
          <p:nvPr/>
        </p:nvSpPr>
        <p:spPr bwMode="auto">
          <a:xfrm>
            <a:off x="3520942" y="2000255"/>
            <a:ext cx="5086484" cy="327269"/>
          </a:xfrm>
          <a:prstGeom prst="rect">
            <a:avLst/>
          </a:prstGeom>
          <a:noFill/>
          <a:ln w="9525">
            <a:noFill/>
            <a:miter lim="800000"/>
            <a:headEnd/>
            <a:tailEnd/>
          </a:ln>
        </p:spPr>
        <p:txBody>
          <a:bodyPr wrap="square" lIns="90488" tIns="44450" rIns="90488" bIns="44450">
            <a:spAutoFit/>
          </a:bodyPr>
          <a:lstStyle/>
          <a:p>
            <a:pPr algn="ctr" eaLnBrk="0" hangingPunct="0">
              <a:lnSpc>
                <a:spcPct val="85000"/>
              </a:lnSpc>
              <a:defRPr/>
            </a:pPr>
            <a:r>
              <a:rPr lang="en-US" b="1" dirty="0" smtClean="0">
                <a:solidFill>
                  <a:schemeClr val="bg1"/>
                </a:solidFill>
                <a:latin typeface="+mj-lt"/>
                <a:ea typeface="ＭＳ Ｐゴシック" pitchFamily="-107" charset="-128"/>
              </a:rPr>
              <a:t>Key Approaches Described in FAQ 18 and FAQ 19</a:t>
            </a:r>
            <a:endParaRPr lang="en-US" sz="1800" b="1" dirty="0">
              <a:solidFill>
                <a:schemeClr val="bg1"/>
              </a:solidFill>
              <a:latin typeface="+mj-lt"/>
              <a:ea typeface="ＭＳ Ｐゴシック" pitchFamily="-107" charset="-128"/>
            </a:endParaRPr>
          </a:p>
        </p:txBody>
      </p:sp>
      <p:sp>
        <p:nvSpPr>
          <p:cNvPr id="28" name="Rectangle 27"/>
          <p:cNvSpPr/>
          <p:nvPr/>
        </p:nvSpPr>
        <p:spPr>
          <a:xfrm>
            <a:off x="3349626" y="4038600"/>
            <a:ext cx="1676400" cy="1569660"/>
          </a:xfrm>
          <a:prstGeom prst="rect">
            <a:avLst/>
          </a:prstGeom>
          <a:noFill/>
        </p:spPr>
        <p:txBody>
          <a:bodyPr wrap="square">
            <a:spAutoFit/>
          </a:bodyPr>
          <a:lstStyle/>
          <a:p>
            <a:pPr marL="0" lvl="1" algn="ctr"/>
            <a:r>
              <a:rPr lang="en-US" sz="1600" b="1" i="1" dirty="0" smtClean="0"/>
              <a:t>Wilson, USEPA Guidance, 2011: Focus on longer review cycles to answer these questions</a:t>
            </a:r>
            <a:endParaRPr lang="en-US" sz="1600" b="1" i="1" dirty="0"/>
          </a:p>
        </p:txBody>
      </p:sp>
      <p:sp>
        <p:nvSpPr>
          <p:cNvPr id="32" name="Rectangle 31"/>
          <p:cNvSpPr/>
          <p:nvPr/>
        </p:nvSpPr>
        <p:spPr>
          <a:xfrm>
            <a:off x="6854826" y="1665804"/>
            <a:ext cx="2057400" cy="1323439"/>
          </a:xfrm>
          <a:prstGeom prst="rect">
            <a:avLst/>
          </a:prstGeom>
        </p:spPr>
        <p:txBody>
          <a:bodyPr wrap="square">
            <a:spAutoFit/>
          </a:bodyPr>
          <a:lstStyle/>
          <a:p>
            <a:pPr marL="0" lvl="1"/>
            <a:r>
              <a:rPr lang="en-US" sz="1600" b="1" i="1" dirty="0" smtClean="0"/>
              <a:t>SERDP ER-1705 Monitoring Variability Study: Short-term variability masks long-term trend</a:t>
            </a:r>
            <a:endParaRPr lang="en-US" sz="1600" b="1" i="1" dirty="0"/>
          </a:p>
        </p:txBody>
      </p:sp>
      <p:pic>
        <p:nvPicPr>
          <p:cNvPr id="33" name="Picture 32"/>
          <p:cNvPicPr/>
          <p:nvPr/>
        </p:nvPicPr>
        <p:blipFill>
          <a:blip r:embed="rId3">
            <a:extLst>
              <a:ext uri="{28A0092B-C50C-407E-A947-70E740481C1C}">
                <a14:useLocalDpi xmlns:a14="http://schemas.microsoft.com/office/drawing/2010/main" val="0"/>
              </a:ext>
            </a:extLst>
          </a:blip>
          <a:srcRect/>
          <a:stretch>
            <a:fillRect/>
          </a:stretch>
        </p:blipFill>
        <p:spPr bwMode="auto">
          <a:xfrm>
            <a:off x="5034991" y="3581399"/>
            <a:ext cx="3733800" cy="2440000"/>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pic>
        <p:nvPicPr>
          <p:cNvPr id="34" name="Picture 33"/>
          <p:cNvPicPr/>
          <p:nvPr/>
        </p:nvPicPr>
        <p:blipFill>
          <a:blip r:embed="rId4">
            <a:extLst>
              <a:ext uri="{28A0092B-C50C-407E-A947-70E740481C1C}">
                <a14:useLocalDpi xmlns:a14="http://schemas.microsoft.com/office/drawing/2010/main" val="0"/>
              </a:ext>
            </a:extLst>
          </a:blip>
          <a:srcRect/>
          <a:stretch>
            <a:fillRect/>
          </a:stretch>
        </p:blipFill>
        <p:spPr bwMode="auto">
          <a:xfrm>
            <a:off x="3511977" y="1582271"/>
            <a:ext cx="3251722" cy="1871360"/>
          </a:xfrm>
          <a:prstGeom prst="rect">
            <a:avLst/>
          </a:prstGeom>
          <a:solidFill>
            <a:schemeClr val="bg1">
              <a:lumMod val="95000"/>
            </a:schemeClr>
          </a:solid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spTree>
    <p:extLst>
      <p:ext uri="{BB962C8B-B14F-4D97-AF65-F5344CB8AC3E}">
        <p14:creationId xmlns:p14="http://schemas.microsoft.com/office/powerpoint/2010/main" val="4799167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347"/>
            <a:ext cx="7086600" cy="1074653"/>
          </a:xfrm>
        </p:spPr>
        <p:txBody>
          <a:bodyPr/>
          <a:lstStyle/>
          <a:p>
            <a:r>
              <a:rPr lang="en-US" dirty="0" smtClean="0"/>
              <a:t>FAQ 19:  </a:t>
            </a:r>
            <a:r>
              <a:rPr lang="en-US" i="1" cap="none" dirty="0" smtClean="0">
                <a:solidFill>
                  <a:schemeClr val="accent3"/>
                </a:solidFill>
              </a:rPr>
              <a:t>Statistics for two questions: How far and how long?</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49</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p:cNvPicPr>
            <a:picLocks noChangeAspect="1"/>
          </p:cNvPicPr>
          <p:nvPr/>
        </p:nvPicPr>
        <p:blipFill>
          <a:blip r:embed="rId3"/>
          <a:stretch>
            <a:fillRect/>
          </a:stretch>
        </p:blipFill>
        <p:spPr>
          <a:xfrm>
            <a:off x="284667" y="1442043"/>
            <a:ext cx="8859333" cy="5015654"/>
          </a:xfrm>
          <a:prstGeom prst="rect">
            <a:avLst/>
          </a:prstGeom>
        </p:spPr>
      </p:pic>
      <p:pic>
        <p:nvPicPr>
          <p:cNvPr id="18" name="Picture 17"/>
          <p:cNvPicPr>
            <a:picLocks noChangeAspect="1"/>
          </p:cNvPicPr>
          <p:nvPr/>
        </p:nvPicPr>
        <p:blipFill>
          <a:blip r:embed="rId4"/>
          <a:stretch>
            <a:fillRect/>
          </a:stretch>
        </p:blipFill>
        <p:spPr>
          <a:xfrm>
            <a:off x="7276030" y="0"/>
            <a:ext cx="1713665" cy="1059566"/>
          </a:xfrm>
          <a:prstGeom prst="rect">
            <a:avLst/>
          </a:prstGeom>
        </p:spPr>
      </p:pic>
    </p:spTree>
    <p:extLst>
      <p:ext uri="{BB962C8B-B14F-4D97-AF65-F5344CB8AC3E}">
        <p14:creationId xmlns:p14="http://schemas.microsoft.com/office/powerpoint/2010/main" val="10488114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582211"/>
          </a:xfrm>
        </p:spPr>
        <p:txBody>
          <a:bodyPr/>
          <a:lstStyle/>
          <a:p>
            <a:r>
              <a:rPr lang="en-US" dirty="0" smtClean="0"/>
              <a:t>WHAT’s AN “FAQ” Document? </a:t>
            </a:r>
            <a:endParaRPr lang="en-US" i="1" cap="none" dirty="0">
              <a:solidFill>
                <a:schemeClr val="accent3"/>
              </a:solidFill>
            </a:endParaRPr>
          </a:p>
        </p:txBody>
      </p:sp>
      <p:sp>
        <p:nvSpPr>
          <p:cNvPr id="98"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5</a:t>
            </a:fld>
            <a:endParaRPr lang="en-US" dirty="0"/>
          </a:p>
        </p:txBody>
      </p:sp>
      <p:sp>
        <p:nvSpPr>
          <p:cNvPr id="108" name="Rectangle 107"/>
          <p:cNvSpPr/>
          <p:nvPr/>
        </p:nvSpPr>
        <p:spPr>
          <a:xfrm>
            <a:off x="4800601" y="1295400"/>
            <a:ext cx="4038600" cy="5426075"/>
          </a:xfrm>
          <a:prstGeom prst="rect">
            <a:avLst/>
          </a:prstGeom>
          <a:solidFill>
            <a:srgbClr val="FFFFFF"/>
          </a:solidFill>
          <a:ln w="476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8"/>
          <p:cNvSpPr>
            <a:spLocks noChangeArrowheads="1"/>
          </p:cNvSpPr>
          <p:nvPr/>
        </p:nvSpPr>
        <p:spPr bwMode="auto">
          <a:xfrm>
            <a:off x="526601" y="1447800"/>
            <a:ext cx="3283400" cy="2604303"/>
          </a:xfrm>
          <a:prstGeom prst="rect">
            <a:avLst/>
          </a:prstGeom>
          <a:noFill/>
          <a:ln w="12700">
            <a:noFill/>
            <a:miter lim="800000"/>
            <a:headEnd/>
            <a:tailEnd/>
          </a:ln>
          <a:effectLst/>
        </p:spPr>
        <p:txBody>
          <a:bodyPr wrap="square" lIns="90487" tIns="44450" rIns="90487" bIns="44450">
            <a:prstTxWarp prst="textNoShape">
              <a:avLst/>
            </a:prstTxWarp>
            <a:spAutoFit/>
          </a:bodyPr>
          <a:lstStyle/>
          <a:p>
            <a:pPr marL="342900" indent="-342900">
              <a:lnSpc>
                <a:spcPct val="120000"/>
              </a:lnSpc>
              <a:spcAft>
                <a:spcPts val="600"/>
              </a:spcAft>
              <a:buSzPct val="125000"/>
              <a:buFont typeface="Arial" pitchFamily="34" charset="0"/>
              <a:buChar char="•"/>
            </a:pPr>
            <a:r>
              <a:rPr lang="en-US" sz="2200" b="1" dirty="0" smtClean="0">
                <a:latin typeface="+mj-lt"/>
              </a:rPr>
              <a:t>“Frequently-Asked Questions”</a:t>
            </a:r>
          </a:p>
          <a:p>
            <a:pPr marL="342900" indent="-342900">
              <a:lnSpc>
                <a:spcPct val="120000"/>
              </a:lnSpc>
              <a:buSzPct val="125000"/>
              <a:buFont typeface="Arial" pitchFamily="34" charset="0"/>
              <a:buChar char="•"/>
            </a:pPr>
            <a:r>
              <a:rPr lang="en-US" sz="2200" b="1" dirty="0">
                <a:latin typeface="+mj-lt"/>
              </a:rPr>
              <a:t>S</a:t>
            </a:r>
            <a:r>
              <a:rPr lang="en-US" sz="2200" b="1" dirty="0" smtClean="0">
                <a:latin typeface="+mj-lt"/>
              </a:rPr>
              <a:t>imilar to previously-published guides on chlorinated solvent releases</a:t>
            </a:r>
            <a:endParaRPr lang="en-US" sz="2200" b="1" i="1" dirty="0">
              <a:latin typeface="+mj-lt"/>
            </a:endParaRPr>
          </a:p>
        </p:txBody>
      </p:sp>
      <p:sp>
        <p:nvSpPr>
          <p:cNvPr id="17" name="Rectangle 8"/>
          <p:cNvSpPr>
            <a:spLocks noChangeArrowheads="1"/>
          </p:cNvSpPr>
          <p:nvPr/>
        </p:nvSpPr>
        <p:spPr bwMode="auto">
          <a:xfrm>
            <a:off x="526600" y="4075967"/>
            <a:ext cx="3588200" cy="496033"/>
          </a:xfrm>
          <a:prstGeom prst="rect">
            <a:avLst/>
          </a:prstGeom>
          <a:noFill/>
          <a:ln w="12700">
            <a:noFill/>
            <a:miter lim="800000"/>
            <a:headEnd/>
            <a:tailEnd/>
          </a:ln>
          <a:effectLst/>
        </p:spPr>
        <p:txBody>
          <a:bodyPr wrap="square" lIns="90487" tIns="44450" rIns="90487" bIns="44450">
            <a:prstTxWarp prst="textNoShape">
              <a:avLst/>
            </a:prstTxWarp>
            <a:spAutoFit/>
          </a:bodyPr>
          <a:lstStyle/>
          <a:p>
            <a:pPr marL="342900" indent="-342900">
              <a:lnSpc>
                <a:spcPct val="120000"/>
              </a:lnSpc>
              <a:spcBef>
                <a:spcPts val="2880"/>
              </a:spcBef>
              <a:spcAft>
                <a:spcPts val="4200"/>
              </a:spcAft>
              <a:buSzPct val="125000"/>
              <a:buFont typeface="Arial" pitchFamily="34" charset="0"/>
              <a:buChar char="•"/>
            </a:pPr>
            <a:r>
              <a:rPr lang="en-US" sz="2200" b="1" dirty="0" smtClean="0">
                <a:latin typeface="+mj-lt"/>
              </a:rPr>
              <a:t>Concise and accessible</a:t>
            </a:r>
            <a:endParaRPr lang="en-US" sz="2200" b="1" i="1" dirty="0">
              <a:latin typeface="+mj-lt"/>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5323" y="1344244"/>
            <a:ext cx="3946525" cy="5345215"/>
          </a:xfrm>
          <a:prstGeom prst="rect">
            <a:avLst/>
          </a:prstGeom>
        </p:spPr>
      </p:pic>
      <p:pic>
        <p:nvPicPr>
          <p:cNvPr id="19" name="Picture 18"/>
          <p:cNvPicPr>
            <a:picLocks noChangeAspect="1"/>
          </p:cNvPicPr>
          <p:nvPr/>
        </p:nvPicPr>
        <p:blipFill>
          <a:blip r:embed="rId3"/>
          <a:stretch>
            <a:fillRect/>
          </a:stretch>
        </p:blipFill>
        <p:spPr>
          <a:xfrm>
            <a:off x="0" y="0"/>
            <a:ext cx="9144000" cy="6862161"/>
          </a:xfrm>
          <a:prstGeom prst="rect">
            <a:avLst/>
          </a:prstGeom>
        </p:spPr>
      </p:pic>
    </p:spTree>
    <p:extLst>
      <p:ext uri="{BB962C8B-B14F-4D97-AF65-F5344CB8AC3E}">
        <p14:creationId xmlns:p14="http://schemas.microsoft.com/office/powerpoint/2010/main" val="95220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19"/>
                                        </p:tgtEl>
                                      </p:cBhvr>
                                    </p:animEffect>
                                    <p:set>
                                      <p:cBhvr>
                                        <p:cTn id="7" dur="1" fill="hold">
                                          <p:stCondLst>
                                            <p:cond delay="2999"/>
                                          </p:stCondLst>
                                        </p:cTn>
                                        <p:tgtEl>
                                          <p:spTgt spid="1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686800" cy="1074653"/>
          </a:xfrm>
        </p:spPr>
        <p:txBody>
          <a:bodyPr/>
          <a:lstStyle/>
          <a:p>
            <a:r>
              <a:rPr lang="en-US" dirty="0" smtClean="0"/>
              <a:t>FAQ 20, 21:  </a:t>
            </a:r>
            <a:r>
              <a:rPr lang="en-US" i="1" cap="none" dirty="0" smtClean="0">
                <a:solidFill>
                  <a:schemeClr val="accent3"/>
                </a:solidFill>
              </a:rPr>
              <a:t>Which computer models work best </a:t>
            </a:r>
            <a:br>
              <a:rPr lang="en-US" i="1" cap="none" dirty="0" smtClean="0">
                <a:solidFill>
                  <a:schemeClr val="accent3"/>
                </a:solidFill>
              </a:rPr>
            </a:br>
            <a:r>
              <a:rPr lang="en-US" i="1" cap="none" dirty="0" smtClean="0">
                <a:solidFill>
                  <a:schemeClr val="accent3"/>
                </a:solidFill>
              </a:rPr>
              <a:t>for MNA</a:t>
            </a:r>
            <a:r>
              <a:rPr lang="en-US" i="1" cap="none" dirty="0">
                <a:solidFill>
                  <a:schemeClr val="accent3"/>
                </a:solidFill>
              </a:rPr>
              <a:t>? Are MNA Reactions Sustainable? </a:t>
            </a: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50</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320478" y="1367862"/>
            <a:ext cx="3905080" cy="923330"/>
          </a:xfrm>
          <a:prstGeom prst="rect">
            <a:avLst/>
          </a:prstGeom>
          <a:noFill/>
        </p:spPr>
        <p:txBody>
          <a:bodyPr wrap="square" rtlCol="0">
            <a:spAutoFit/>
          </a:bodyPr>
          <a:lstStyle/>
          <a:p>
            <a:r>
              <a:rPr lang="en-US" dirty="0" err="1" smtClean="0">
                <a:solidFill>
                  <a:srgbClr val="FF0000"/>
                </a:solidFill>
              </a:rPr>
              <a:t>REMChlor</a:t>
            </a:r>
            <a:r>
              <a:rPr lang="en-US" dirty="0" smtClean="0">
                <a:solidFill>
                  <a:srgbClr val="FF0000"/>
                </a:solidFill>
              </a:rPr>
              <a:t> and </a:t>
            </a:r>
            <a:r>
              <a:rPr lang="en-US" dirty="0" err="1" smtClean="0">
                <a:solidFill>
                  <a:srgbClr val="FF0000"/>
                </a:solidFill>
              </a:rPr>
              <a:t>REMFuel</a:t>
            </a:r>
            <a:endParaRPr lang="en-US" dirty="0" smtClean="0">
              <a:solidFill>
                <a:srgbClr val="FF0000"/>
              </a:solidFill>
            </a:endParaRPr>
          </a:p>
          <a:p>
            <a:r>
              <a:rPr lang="en-US" dirty="0" smtClean="0"/>
              <a:t>(</a:t>
            </a:r>
            <a:r>
              <a:rPr lang="en-US" dirty="0" err="1" smtClean="0"/>
              <a:t>Falta</a:t>
            </a:r>
            <a:r>
              <a:rPr lang="en-US" dirty="0" smtClean="0"/>
              <a:t> et al., 2007; USEPA, 2012)</a:t>
            </a:r>
          </a:p>
          <a:p>
            <a:endParaRPr lang="en-US" dirty="0">
              <a:solidFill>
                <a:srgbClr val="FF0000"/>
              </a:solidFill>
            </a:endParaRPr>
          </a:p>
        </p:txBody>
      </p:sp>
      <p:sp>
        <p:nvSpPr>
          <p:cNvPr id="17" name="TextBox 16"/>
          <p:cNvSpPr txBox="1"/>
          <p:nvPr/>
        </p:nvSpPr>
        <p:spPr>
          <a:xfrm>
            <a:off x="239136" y="4095753"/>
            <a:ext cx="3909530" cy="923330"/>
          </a:xfrm>
          <a:prstGeom prst="rect">
            <a:avLst/>
          </a:prstGeom>
          <a:noFill/>
        </p:spPr>
        <p:txBody>
          <a:bodyPr wrap="square" rtlCol="0">
            <a:spAutoFit/>
          </a:bodyPr>
          <a:lstStyle/>
          <a:p>
            <a:r>
              <a:rPr lang="en-US" dirty="0" smtClean="0">
                <a:solidFill>
                  <a:srgbClr val="FF0000"/>
                </a:solidFill>
              </a:rPr>
              <a:t>NAS Software</a:t>
            </a:r>
          </a:p>
          <a:p>
            <a:r>
              <a:rPr lang="en-US" dirty="0" smtClean="0"/>
              <a:t>(</a:t>
            </a:r>
            <a:r>
              <a:rPr lang="en-US" dirty="0" err="1" smtClean="0"/>
              <a:t>Widdowson</a:t>
            </a:r>
            <a:r>
              <a:rPr lang="en-US" dirty="0" smtClean="0"/>
              <a:t> et al, 2005; </a:t>
            </a:r>
          </a:p>
          <a:p>
            <a:r>
              <a:rPr lang="en-US" dirty="0" err="1" smtClean="0"/>
              <a:t>Chapelle</a:t>
            </a:r>
            <a:r>
              <a:rPr lang="en-US" dirty="0" smtClean="0"/>
              <a:t> et al., 2007) </a:t>
            </a:r>
          </a:p>
        </p:txBody>
      </p:sp>
      <p:pic>
        <p:nvPicPr>
          <p:cNvPr id="18" name="Picture 17"/>
          <p:cNvPicPr>
            <a:picLocks noChangeAspect="1"/>
          </p:cNvPicPr>
          <p:nvPr/>
        </p:nvPicPr>
        <p:blipFill rotWithShape="1">
          <a:blip r:embed="rId3"/>
          <a:srcRect b="42833"/>
          <a:stretch/>
        </p:blipFill>
        <p:spPr>
          <a:xfrm>
            <a:off x="4580791" y="1412687"/>
            <a:ext cx="4248733" cy="2207274"/>
          </a:xfrm>
          <a:prstGeom prst="rect">
            <a:avLst/>
          </a:prstGeom>
        </p:spPr>
      </p:pic>
      <p:pic>
        <p:nvPicPr>
          <p:cNvPr id="22" name="Picture 21"/>
          <p:cNvPicPr>
            <a:picLocks noChangeAspect="1"/>
          </p:cNvPicPr>
          <p:nvPr/>
        </p:nvPicPr>
        <p:blipFill>
          <a:blip r:embed="rId4"/>
          <a:stretch>
            <a:fillRect/>
          </a:stretch>
        </p:blipFill>
        <p:spPr>
          <a:xfrm>
            <a:off x="305405" y="5188856"/>
            <a:ext cx="1895928" cy="1444644"/>
          </a:xfrm>
          <a:prstGeom prst="rect">
            <a:avLst/>
          </a:prstGeom>
        </p:spPr>
      </p:pic>
      <p:cxnSp>
        <p:nvCxnSpPr>
          <p:cNvPr id="25" name="Straight Connector 24"/>
          <p:cNvCxnSpPr/>
          <p:nvPr/>
        </p:nvCxnSpPr>
        <p:spPr>
          <a:xfrm>
            <a:off x="84665" y="3956729"/>
            <a:ext cx="8582817" cy="0"/>
          </a:xfrm>
          <a:prstGeom prst="line">
            <a:avLst/>
          </a:prstGeom>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5"/>
          <a:stretch>
            <a:fillRect/>
          </a:stretch>
        </p:blipFill>
        <p:spPr>
          <a:xfrm>
            <a:off x="2792642" y="4557418"/>
            <a:ext cx="6036882" cy="1916617"/>
          </a:xfrm>
          <a:prstGeom prst="rect">
            <a:avLst/>
          </a:prstGeom>
          <a:ln>
            <a:solidFill>
              <a:srgbClr val="0D2543"/>
            </a:solidFill>
          </a:ln>
          <a:effectLst>
            <a:outerShdw blurRad="50800" dist="38100" dir="2700000" algn="tl" rotWithShape="0">
              <a:prstClr val="black">
                <a:alpha val="40000"/>
              </a:prstClr>
            </a:outerShdw>
          </a:effectLst>
        </p:spPr>
      </p:pic>
      <p:pic>
        <p:nvPicPr>
          <p:cNvPr id="26" name="Picture 25"/>
          <p:cNvPicPr>
            <a:picLocks noChangeAspect="1"/>
          </p:cNvPicPr>
          <p:nvPr/>
        </p:nvPicPr>
        <p:blipFill rotWithShape="1">
          <a:blip r:embed="rId3"/>
          <a:srcRect t="59112"/>
          <a:stretch/>
        </p:blipFill>
        <p:spPr>
          <a:xfrm>
            <a:off x="155575" y="2137893"/>
            <a:ext cx="4248733" cy="1578747"/>
          </a:xfrm>
          <a:prstGeom prst="rect">
            <a:avLst/>
          </a:prstGeom>
        </p:spPr>
      </p:pic>
    </p:spTree>
    <p:extLst>
      <p:ext uri="{BB962C8B-B14F-4D97-AF65-F5344CB8AC3E}">
        <p14:creationId xmlns:p14="http://schemas.microsoft.com/office/powerpoint/2010/main" val="15525583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582211"/>
          </a:xfrm>
        </p:spPr>
        <p:txBody>
          <a:bodyPr/>
          <a:lstStyle/>
          <a:p>
            <a:r>
              <a:rPr lang="en-US" dirty="0" smtClean="0"/>
              <a:t>MNA </a:t>
            </a:r>
            <a:r>
              <a:rPr lang="en-US" dirty="0" err="1" smtClean="0"/>
              <a:t>THemes</a:t>
            </a:r>
            <a:endParaRPr lang="en-US" i="1" cap="none" dirty="0">
              <a:solidFill>
                <a:schemeClr val="accent3"/>
              </a:solidFill>
            </a:endParaRPr>
          </a:p>
        </p:txBody>
      </p:sp>
      <p:sp>
        <p:nvSpPr>
          <p:cNvPr id="98"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51</a:t>
            </a:fld>
            <a:endParaRPr lang="en-US" dirty="0"/>
          </a:p>
        </p:txBody>
      </p:sp>
      <p:sp>
        <p:nvSpPr>
          <p:cNvPr id="21" name="Rounded Rectangle 20"/>
          <p:cNvSpPr/>
          <p:nvPr/>
        </p:nvSpPr>
        <p:spPr>
          <a:xfrm>
            <a:off x="450400" y="1409543"/>
            <a:ext cx="7398200"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a:spLocks noChangeArrowheads="1"/>
          </p:cNvSpPr>
          <p:nvPr/>
        </p:nvSpPr>
        <p:spPr bwMode="auto">
          <a:xfrm>
            <a:off x="374163" y="1445900"/>
            <a:ext cx="5417037"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MNA AS AN EVOLVING TECHNOLOGY:</a:t>
            </a:r>
            <a:endParaRPr lang="en-US" sz="2400" b="1" i="1" dirty="0">
              <a:solidFill>
                <a:srgbClr val="FFFFFF"/>
              </a:solidFill>
              <a:ea typeface="ＭＳ Ｐゴシック" pitchFamily="34" charset="-128"/>
              <a:cs typeface="Calibri"/>
            </a:endParaRPr>
          </a:p>
        </p:txBody>
      </p:sp>
      <p:sp>
        <p:nvSpPr>
          <p:cNvPr id="23" name="Rounded Rectangle 22"/>
          <p:cNvSpPr/>
          <p:nvPr/>
        </p:nvSpPr>
        <p:spPr>
          <a:xfrm>
            <a:off x="450399" y="2209800"/>
            <a:ext cx="7398201"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a:spLocks noChangeArrowheads="1"/>
          </p:cNvSpPr>
          <p:nvPr/>
        </p:nvSpPr>
        <p:spPr bwMode="auto">
          <a:xfrm>
            <a:off x="374163" y="2246157"/>
            <a:ext cx="5417037"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THE BASIS FOR MNA:</a:t>
            </a:r>
            <a:endParaRPr lang="en-US" sz="2400" b="1" i="1" dirty="0">
              <a:ea typeface="ＭＳ Ｐゴシック" pitchFamily="34" charset="-128"/>
              <a:cs typeface="Calibri"/>
            </a:endParaRPr>
          </a:p>
        </p:txBody>
      </p:sp>
      <p:sp>
        <p:nvSpPr>
          <p:cNvPr id="25" name="Rounded Rectangle 24"/>
          <p:cNvSpPr/>
          <p:nvPr/>
        </p:nvSpPr>
        <p:spPr>
          <a:xfrm>
            <a:off x="457236" y="3048000"/>
            <a:ext cx="7391364"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a:spLocks noChangeArrowheads="1"/>
          </p:cNvSpPr>
          <p:nvPr/>
        </p:nvSpPr>
        <p:spPr bwMode="auto">
          <a:xfrm>
            <a:off x="381000" y="3084357"/>
            <a:ext cx="62484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NEW CONTAMINANTS FOR THE MNA LINEUP:</a:t>
            </a:r>
            <a:endParaRPr lang="en-US" sz="2400" b="1" i="1" dirty="0">
              <a:solidFill>
                <a:srgbClr val="FFFFFF"/>
              </a:solidFill>
              <a:ea typeface="ＭＳ Ｐゴシック" pitchFamily="34" charset="-128"/>
              <a:cs typeface="Calibri"/>
            </a:endParaRPr>
          </a:p>
        </p:txBody>
      </p:sp>
      <p:sp>
        <p:nvSpPr>
          <p:cNvPr id="27" name="Rounded Rectangle 26"/>
          <p:cNvSpPr/>
          <p:nvPr/>
        </p:nvSpPr>
        <p:spPr>
          <a:xfrm>
            <a:off x="457236" y="3859611"/>
            <a:ext cx="7391364"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a:spLocks noChangeArrowheads="1"/>
          </p:cNvSpPr>
          <p:nvPr/>
        </p:nvSpPr>
        <p:spPr bwMode="auto">
          <a:xfrm>
            <a:off x="381000" y="3895968"/>
            <a:ext cx="60960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NEW TECHNIQUES, NEAT TOOLS:</a:t>
            </a:r>
            <a:endParaRPr lang="en-US" sz="2400" b="1" i="1" dirty="0">
              <a:ea typeface="ＭＳ Ｐゴシック" pitchFamily="34" charset="-128"/>
              <a:cs typeface="Calibri"/>
            </a:endParaRPr>
          </a:p>
        </p:txBody>
      </p:sp>
      <p:sp>
        <p:nvSpPr>
          <p:cNvPr id="29" name="Rounded Rectangle 28"/>
          <p:cNvSpPr/>
          <p:nvPr/>
        </p:nvSpPr>
        <p:spPr>
          <a:xfrm>
            <a:off x="457236" y="4686143"/>
            <a:ext cx="7391364"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a:spLocks noChangeArrowheads="1"/>
          </p:cNvSpPr>
          <p:nvPr/>
        </p:nvSpPr>
        <p:spPr bwMode="auto">
          <a:xfrm>
            <a:off x="381000" y="4722500"/>
            <a:ext cx="74676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EMERGING ISSUES FOR EVALUTING MNA AS A REMEDY:</a:t>
            </a:r>
            <a:endParaRPr lang="en-US" sz="2400" b="1" i="1" dirty="0">
              <a:solidFill>
                <a:srgbClr val="FFFFFF"/>
              </a:solidFill>
              <a:ea typeface="ＭＳ Ｐゴシック" pitchFamily="34" charset="-128"/>
              <a:cs typeface="Calibri"/>
            </a:endParaRPr>
          </a:p>
        </p:txBody>
      </p:sp>
      <p:sp>
        <p:nvSpPr>
          <p:cNvPr id="31" name="Rounded Rectangle 30"/>
          <p:cNvSpPr/>
          <p:nvPr/>
        </p:nvSpPr>
        <p:spPr>
          <a:xfrm>
            <a:off x="457236" y="5562600"/>
            <a:ext cx="7391364"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a:spLocks noChangeArrowheads="1"/>
          </p:cNvSpPr>
          <p:nvPr/>
        </p:nvSpPr>
        <p:spPr bwMode="auto">
          <a:xfrm>
            <a:off x="381000" y="5598957"/>
            <a:ext cx="74676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IMPLEMENTATION AND SITE CLOSURE:</a:t>
            </a:r>
            <a:endParaRPr lang="en-US" sz="2400" b="1" i="1" dirty="0">
              <a:ea typeface="ＭＳ Ｐゴシック" pitchFamily="34" charset="-128"/>
              <a:cs typeface="Calibri"/>
            </a:endParaRPr>
          </a:p>
        </p:txBody>
      </p:sp>
      <p:sp>
        <p:nvSpPr>
          <p:cNvPr id="16" name="Content Placeholder 2"/>
          <p:cNvSpPr txBox="1">
            <a:spLocks/>
          </p:cNvSpPr>
          <p:nvPr/>
        </p:nvSpPr>
        <p:spPr>
          <a:xfrm>
            <a:off x="373199" y="1675450"/>
            <a:ext cx="7475401" cy="2313641"/>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startAt="11"/>
            </a:pPr>
            <a:endParaRPr lang="en-US" sz="2400" dirty="0" smtClean="0"/>
          </a:p>
          <a:p>
            <a:pPr marL="457200" indent="-457200">
              <a:buFont typeface="+mj-lt"/>
              <a:buAutoNum type="arabicPeriod" startAt="22"/>
            </a:pPr>
            <a:r>
              <a:rPr lang="en-US" sz="2400" dirty="0" smtClean="0"/>
              <a:t>What is matrix diffusion? How does it affect MNA?</a:t>
            </a:r>
          </a:p>
          <a:p>
            <a:pPr marL="457200" indent="-457200">
              <a:buFont typeface="+mj-lt"/>
              <a:buAutoNum type="arabicPeriod" startAt="22"/>
            </a:pPr>
            <a:r>
              <a:rPr lang="en-US" sz="2400" dirty="0" smtClean="0"/>
              <a:t>Do contaminants in low-permeability units attenuate?</a:t>
            </a:r>
          </a:p>
          <a:p>
            <a:pPr marL="457200" indent="-457200">
              <a:buFont typeface="+mj-lt"/>
              <a:buAutoNum type="arabicPeriod" startAt="22"/>
            </a:pPr>
            <a:r>
              <a:rPr lang="en-US" sz="2400" dirty="0" smtClean="0"/>
              <a:t>Why are interfaces important for MNA?</a:t>
            </a:r>
          </a:p>
          <a:p>
            <a:pPr marL="457200" indent="-457200">
              <a:buFont typeface="+mj-lt"/>
              <a:buAutoNum type="arabicPeriod" startAt="22"/>
            </a:pPr>
            <a:r>
              <a:rPr lang="en-US" sz="2400" dirty="0" smtClean="0"/>
              <a:t>How do reactive mineral species contribute to attenuation?</a:t>
            </a:r>
          </a:p>
          <a:p>
            <a:pPr marL="457200" indent="-457200">
              <a:buFont typeface="+mj-lt"/>
              <a:buAutoNum type="arabicPeriod" startAt="22"/>
            </a:pPr>
            <a:r>
              <a:rPr lang="en-US" sz="2400" dirty="0" smtClean="0"/>
              <a:t>What is a low-risk site? How is MNA involved?</a:t>
            </a:r>
          </a:p>
          <a:p>
            <a:pPr marL="0" indent="0">
              <a:buNone/>
            </a:pPr>
            <a:endParaRPr lang="en-US" sz="2400" dirty="0"/>
          </a:p>
        </p:txBody>
      </p:sp>
    </p:spTree>
    <p:extLst>
      <p:ext uri="{BB962C8B-B14F-4D97-AF65-F5344CB8AC3E}">
        <p14:creationId xmlns:p14="http://schemas.microsoft.com/office/powerpoint/2010/main" val="32167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4"/>
                                        </p:tgtEl>
                                      </p:cBhvr>
                                    </p:animEffect>
                                    <p:set>
                                      <p:cBhvr>
                                        <p:cTn id="44" dur="1" fill="hold">
                                          <p:stCondLst>
                                            <p:cond delay="499"/>
                                          </p:stCondLst>
                                        </p:cTn>
                                        <p:tgtEl>
                                          <p:spTgt spid="2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6"/>
                                        </p:tgtEl>
                                      </p:cBhvr>
                                    </p:animEffect>
                                    <p:set>
                                      <p:cBhvr>
                                        <p:cTn id="50" dur="1" fill="hold">
                                          <p:stCondLst>
                                            <p:cond delay="499"/>
                                          </p:stCondLst>
                                        </p:cTn>
                                        <p:tgtEl>
                                          <p:spTgt spid="2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7"/>
                                        </p:tgtEl>
                                      </p:cBhvr>
                                    </p:animEffect>
                                    <p:set>
                                      <p:cBhvr>
                                        <p:cTn id="53" dur="1" fill="hold">
                                          <p:stCondLst>
                                            <p:cond delay="499"/>
                                          </p:stCondLst>
                                        </p:cTn>
                                        <p:tgtEl>
                                          <p:spTgt spid="2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8"/>
                                        </p:tgtEl>
                                      </p:cBhvr>
                                    </p:animEffect>
                                    <p:set>
                                      <p:cBhvr>
                                        <p:cTn id="56" dur="1" fill="hold">
                                          <p:stCondLst>
                                            <p:cond delay="499"/>
                                          </p:stCondLst>
                                        </p:cTn>
                                        <p:tgtEl>
                                          <p:spTgt spid="2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2"/>
                                        </p:tgtEl>
                                      </p:cBhvr>
                                    </p:animEffect>
                                    <p:set>
                                      <p:cBhvr>
                                        <p:cTn id="62" dur="1" fill="hold">
                                          <p:stCondLst>
                                            <p:cond delay="499"/>
                                          </p:stCondLst>
                                        </p:cTn>
                                        <p:tgtEl>
                                          <p:spTgt spid="32"/>
                                        </p:tgtEl>
                                        <p:attrNameLst>
                                          <p:attrName>style.visibility</p:attrName>
                                        </p:attrNameLst>
                                      </p:cBhvr>
                                      <p:to>
                                        <p:strVal val="hidden"/>
                                      </p:to>
                                    </p:set>
                                  </p:childTnLst>
                                </p:cTn>
                              </p:par>
                              <p:par>
                                <p:cTn id="63" presetID="64" presetClass="path" presetSubtype="0" accel="50000" decel="50000" fill="hold" grpId="1" nodeType="withEffect">
                                  <p:stCondLst>
                                    <p:cond delay="0"/>
                                  </p:stCondLst>
                                  <p:childTnLst>
                                    <p:animMotion origin="layout" path="M 3.33333E-6 1.11022E-16 L 3.33333E-6 -0.46944 " pathEditMode="relative" rAng="0" ptsTypes="AA">
                                      <p:cBhvr>
                                        <p:cTn id="64" dur="2000" fill="hold"/>
                                        <p:tgtEl>
                                          <p:spTgt spid="29"/>
                                        </p:tgtEl>
                                        <p:attrNameLst>
                                          <p:attrName>ppt_x</p:attrName>
                                          <p:attrName>ppt_y</p:attrName>
                                        </p:attrNameLst>
                                      </p:cBhvr>
                                      <p:rCtr x="0" y="-23472"/>
                                    </p:animMotion>
                                  </p:childTnLst>
                                </p:cTn>
                              </p:par>
                              <p:par>
                                <p:cTn id="65" presetID="64" presetClass="path" presetSubtype="0" accel="50000" decel="50000" fill="hold" grpId="1" nodeType="withEffect">
                                  <p:stCondLst>
                                    <p:cond delay="0"/>
                                  </p:stCondLst>
                                  <p:childTnLst>
                                    <p:animMotion origin="layout" path="M 0 -7.40741E-7 L 0 -0.46643 " pathEditMode="relative" rAng="0" ptsTypes="AA">
                                      <p:cBhvr>
                                        <p:cTn id="66" dur="2000" fill="hold"/>
                                        <p:tgtEl>
                                          <p:spTgt spid="30"/>
                                        </p:tgtEl>
                                        <p:attrNameLst>
                                          <p:attrName>ppt_x</p:attrName>
                                          <p:attrName>ppt_y</p:attrName>
                                        </p:attrNameLst>
                                      </p:cBhvr>
                                      <p:rCtr x="0" y="-23333"/>
                                    </p:animMotion>
                                  </p:childTnLst>
                                </p:cTn>
                              </p:par>
                              <p:par>
                                <p:cTn id="67" presetID="10" presetClass="entr" presetSubtype="0" fill="hold" grpId="1" nodeType="withEffect">
                                  <p:stCondLst>
                                    <p:cond delay="250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p:bldP spid="22" grpId="1"/>
      <p:bldP spid="23" grpId="0" animBg="1"/>
      <p:bldP spid="23" grpId="1" animBg="1"/>
      <p:bldP spid="24" grpId="0"/>
      <p:bldP spid="24" grpId="1"/>
      <p:bldP spid="25" grpId="0" animBg="1"/>
      <p:bldP spid="25" grpId="1" animBg="1"/>
      <p:bldP spid="26" grpId="0"/>
      <p:bldP spid="26" grpId="1"/>
      <p:bldP spid="27" grpId="0" animBg="1"/>
      <p:bldP spid="27" grpId="1" animBg="1"/>
      <p:bldP spid="28" grpId="0"/>
      <p:bldP spid="28" grpId="1"/>
      <p:bldP spid="29" grpId="0" animBg="1"/>
      <p:bldP spid="29" grpId="1" animBg="1"/>
      <p:bldP spid="30" grpId="0"/>
      <p:bldP spid="30" grpId="1"/>
      <p:bldP spid="31" grpId="0" animBg="1"/>
      <p:bldP spid="31" grpId="1" animBg="1"/>
      <p:bldP spid="32" grpId="0"/>
      <p:bldP spid="32" grpId="1"/>
      <p:bldP spid="16" grpId="0"/>
      <p:bldP spid="16"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001000" cy="1074653"/>
          </a:xfrm>
        </p:spPr>
        <p:txBody>
          <a:bodyPr/>
          <a:lstStyle/>
          <a:p>
            <a:r>
              <a:rPr lang="en-US" dirty="0" smtClean="0"/>
              <a:t>FAQ 22:  </a:t>
            </a:r>
            <a:r>
              <a:rPr lang="en-US" i="1" cap="none" dirty="0" smtClean="0">
                <a:solidFill>
                  <a:schemeClr val="accent3"/>
                </a:solidFill>
              </a:rPr>
              <a:t>What is matrix diffusion? How does it affect MNA?</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52</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567165" y="6102849"/>
            <a:ext cx="4340048" cy="369332"/>
          </a:xfrm>
          <a:prstGeom prst="rect">
            <a:avLst/>
          </a:prstGeom>
          <a:noFill/>
        </p:spPr>
        <p:txBody>
          <a:bodyPr wrap="square" rtlCol="0">
            <a:spAutoFit/>
          </a:bodyPr>
          <a:lstStyle/>
          <a:p>
            <a:r>
              <a:rPr lang="en-US" dirty="0" err="1" smtClean="0"/>
              <a:t>Doner</a:t>
            </a:r>
            <a:r>
              <a:rPr lang="en-US" dirty="0" smtClean="0"/>
              <a:t> and Sale, Colorado State University</a:t>
            </a:r>
            <a:endParaRPr lang="en-US" dirty="0"/>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09" y="2115620"/>
            <a:ext cx="8672512"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8"/>
          <p:cNvSpPr txBox="1">
            <a:spLocks noChangeArrowheads="1"/>
          </p:cNvSpPr>
          <p:nvPr/>
        </p:nvSpPr>
        <p:spPr bwMode="auto">
          <a:xfrm>
            <a:off x="474663" y="6488113"/>
            <a:ext cx="70104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defTabSz="914400" eaLnBrk="1" fontAlgn="base" hangingPunct="1">
              <a:spcBef>
                <a:spcPct val="0"/>
              </a:spcBef>
              <a:spcAft>
                <a:spcPct val="0"/>
              </a:spcAft>
            </a:pPr>
            <a:r>
              <a:rPr lang="en-US" sz="1800" i="1" dirty="0">
                <a:solidFill>
                  <a:srgbClr val="000000"/>
                </a:solidFill>
              </a:rPr>
              <a:t>To Download:  </a:t>
            </a:r>
            <a:r>
              <a:rPr lang="en-US" sz="1800" i="1" dirty="0">
                <a:solidFill>
                  <a:srgbClr val="000000"/>
                </a:solidFill>
                <a:hlinkClick r:id="rId6"/>
              </a:rPr>
              <a:t>www.gsi-</a:t>
            </a:r>
            <a:r>
              <a:rPr lang="en-US" sz="1800" i="1" dirty="0" smtClean="0">
                <a:solidFill>
                  <a:srgbClr val="000000"/>
                </a:solidFill>
                <a:hlinkClick r:id="rId6"/>
              </a:rPr>
              <a:t>net.com</a:t>
            </a:r>
            <a:r>
              <a:rPr lang="en-US" sz="1800" i="1" dirty="0" smtClean="0">
                <a:solidFill>
                  <a:srgbClr val="000000"/>
                </a:solidFill>
              </a:rPr>
              <a:t>   bottom right part of screen</a:t>
            </a:r>
            <a:endParaRPr lang="en-US" sz="1800" i="1" dirty="0">
              <a:solidFill>
                <a:srgbClr val="000000"/>
              </a:solidFill>
            </a:endParaRPr>
          </a:p>
        </p:txBody>
      </p:sp>
      <p:pic>
        <p:nvPicPr>
          <p:cNvPr id="11" name="matrix diffusion Movi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9393609" cy="6858000"/>
          </a:xfrm>
          <a:prstGeom prst="rect">
            <a:avLst/>
          </a:prstGeom>
        </p:spPr>
      </p:pic>
    </p:spTree>
    <p:extLst>
      <p:ext uri="{BB962C8B-B14F-4D97-AF65-F5344CB8AC3E}">
        <p14:creationId xmlns:p14="http://schemas.microsoft.com/office/powerpoint/2010/main" val="659889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23:  </a:t>
            </a:r>
            <a:r>
              <a:rPr lang="en-US" i="1" cap="none" dirty="0" smtClean="0">
                <a:solidFill>
                  <a:schemeClr val="accent3"/>
                </a:solidFill>
              </a:rPr>
              <a:t>Do contaminants in low-permeability units attenuate?</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53</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ounded Rectangle 17"/>
          <p:cNvSpPr/>
          <p:nvPr/>
        </p:nvSpPr>
        <p:spPr>
          <a:xfrm>
            <a:off x="526600" y="1476663"/>
            <a:ext cx="3664400" cy="4192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a:spLocks noChangeArrowheads="1"/>
          </p:cNvSpPr>
          <p:nvPr/>
        </p:nvSpPr>
        <p:spPr bwMode="auto">
          <a:xfrm>
            <a:off x="414841" y="1498375"/>
            <a:ext cx="3776159"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Sometimes, we think</a:t>
            </a:r>
            <a:endParaRPr lang="en-US" sz="2000" b="1" i="1" dirty="0">
              <a:solidFill>
                <a:srgbClr val="FFFFFF"/>
              </a:solidFill>
              <a:ea typeface="ＭＳ Ｐゴシック" pitchFamily="34" charset="-128"/>
              <a:cs typeface="Calibri"/>
            </a:endParaRPr>
          </a:p>
        </p:txBody>
      </p:sp>
      <p:sp>
        <p:nvSpPr>
          <p:cNvPr id="26" name="Content Placeholder 2"/>
          <p:cNvSpPr txBox="1">
            <a:spLocks/>
          </p:cNvSpPr>
          <p:nvPr/>
        </p:nvSpPr>
        <p:spPr>
          <a:xfrm>
            <a:off x="526600" y="2057400"/>
            <a:ext cx="3664400" cy="1219199"/>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t>Some evidence based on lab/field studies, but simply not investigated much yet</a:t>
            </a:r>
          </a:p>
          <a:p>
            <a:r>
              <a:rPr lang="en-US" sz="1900" dirty="0" smtClean="0"/>
              <a:t>Even slow attenuation could be significant</a:t>
            </a:r>
          </a:p>
        </p:txBody>
      </p:sp>
      <p:graphicFrame>
        <p:nvGraphicFramePr>
          <p:cNvPr id="8" name="Table 7"/>
          <p:cNvGraphicFramePr>
            <a:graphicFrameLocks noGrp="1"/>
          </p:cNvGraphicFramePr>
          <p:nvPr>
            <p:extLst>
              <p:ext uri="{D42A27DB-BD31-4B8C-83A1-F6EECF244321}">
                <p14:modId xmlns:p14="http://schemas.microsoft.com/office/powerpoint/2010/main" val="1468034614"/>
              </p:ext>
            </p:extLst>
          </p:nvPr>
        </p:nvGraphicFramePr>
        <p:xfrm>
          <a:off x="767565" y="4465320"/>
          <a:ext cx="7843035" cy="2164080"/>
        </p:xfrm>
        <a:graphic>
          <a:graphicData uri="http://schemas.openxmlformats.org/drawingml/2006/table">
            <a:tbl>
              <a:tblPr firstRow="1" firstCol="1" bandRow="1" bandCol="1">
                <a:tableStyleId>{5C22544A-7EE6-4342-B048-85BDC9FD1C3A}</a:tableStyleId>
              </a:tblPr>
              <a:tblGrid>
                <a:gridCol w="3423435"/>
                <a:gridCol w="4419600"/>
              </a:tblGrid>
              <a:tr h="0">
                <a:tc>
                  <a:txBody>
                    <a:bodyPr/>
                    <a:lstStyle/>
                    <a:p>
                      <a:pPr marL="0" marR="0" algn="l">
                        <a:spcBef>
                          <a:spcPts val="200"/>
                        </a:spcBef>
                        <a:spcAft>
                          <a:spcPts val="0"/>
                        </a:spcAft>
                      </a:pPr>
                      <a:r>
                        <a:rPr lang="en-US" sz="1600" dirty="0">
                          <a:effectLst/>
                        </a:rPr>
                        <a:t>Characteristics That Favor Attenuation</a:t>
                      </a:r>
                      <a:endParaRPr lang="en-US" sz="1600" dirty="0">
                        <a:effectLst/>
                        <a:latin typeface="Gill Sans"/>
                        <a:ea typeface="Times New Roman"/>
                      </a:endParaRPr>
                    </a:p>
                  </a:txBody>
                  <a:tcPr marL="68580" marR="68580" marT="0" marB="0"/>
                </a:tc>
                <a:tc>
                  <a:txBody>
                    <a:bodyPr/>
                    <a:lstStyle/>
                    <a:p>
                      <a:pPr marL="0" marR="0" algn="l">
                        <a:spcBef>
                          <a:spcPts val="200"/>
                        </a:spcBef>
                        <a:spcAft>
                          <a:spcPts val="0"/>
                        </a:spcAft>
                      </a:pPr>
                      <a:r>
                        <a:rPr lang="en-US" sz="1600" dirty="0">
                          <a:effectLst/>
                        </a:rPr>
                        <a:t>Characteristics That Hinder Attenuation</a:t>
                      </a:r>
                      <a:endParaRPr lang="en-US" sz="1600" dirty="0">
                        <a:effectLst/>
                        <a:latin typeface="Gill Sans"/>
                        <a:ea typeface="Times New Roman"/>
                      </a:endParaRPr>
                    </a:p>
                  </a:txBody>
                  <a:tcPr marL="68580" marR="68580" marT="0" marB="0"/>
                </a:tc>
              </a:tr>
              <a:tr h="0">
                <a:tc>
                  <a:txBody>
                    <a:bodyPr/>
                    <a:lstStyle/>
                    <a:p>
                      <a:pPr marL="0" marR="0" algn="l">
                        <a:spcBef>
                          <a:spcPts val="0"/>
                        </a:spcBef>
                        <a:spcAft>
                          <a:spcPts val="0"/>
                        </a:spcAft>
                      </a:pPr>
                      <a:r>
                        <a:rPr lang="en-US" sz="1400" b="0">
                          <a:effectLst/>
                        </a:rPr>
                        <a:t>Long retention times (little advection/flushing) </a:t>
                      </a:r>
                      <a:endParaRPr lang="en-US" sz="1400" b="0">
                        <a:effectLst/>
                        <a:latin typeface="Gill Sans"/>
                        <a:ea typeface="Times New Roman"/>
                      </a:endParaRPr>
                    </a:p>
                  </a:txBody>
                  <a:tcPr marL="68580" marR="68580" marT="0" marB="0"/>
                </a:tc>
                <a:tc>
                  <a:txBody>
                    <a:bodyPr/>
                    <a:lstStyle/>
                    <a:p>
                      <a:pPr marL="0" marR="0" algn="l">
                        <a:spcBef>
                          <a:spcPts val="0"/>
                        </a:spcBef>
                        <a:spcAft>
                          <a:spcPts val="0"/>
                        </a:spcAft>
                      </a:pPr>
                      <a:r>
                        <a:rPr lang="en-US" sz="1400" dirty="0">
                          <a:effectLst/>
                        </a:rPr>
                        <a:t>Smaller pore throat size restricts migration of microbes, influx of nutrients/carbon sources, and growth density</a:t>
                      </a:r>
                      <a:endParaRPr lang="en-US" sz="1400" dirty="0">
                        <a:effectLst/>
                        <a:latin typeface="Gill Sans"/>
                        <a:ea typeface="Times New Roman"/>
                      </a:endParaRPr>
                    </a:p>
                  </a:txBody>
                  <a:tcPr marL="68580" marR="68580" marT="0" marB="0"/>
                </a:tc>
              </a:tr>
              <a:tr h="0">
                <a:tc>
                  <a:txBody>
                    <a:bodyPr/>
                    <a:lstStyle/>
                    <a:p>
                      <a:pPr marL="0" marR="0" algn="l">
                        <a:spcBef>
                          <a:spcPts val="0"/>
                        </a:spcBef>
                        <a:spcAft>
                          <a:spcPts val="0"/>
                        </a:spcAft>
                      </a:pPr>
                      <a:r>
                        <a:rPr lang="en-US" sz="1400" b="0" dirty="0">
                          <a:effectLst/>
                        </a:rPr>
                        <a:t>Reducing conditions are </a:t>
                      </a:r>
                      <a:r>
                        <a:rPr lang="en-US" sz="1400" b="0" dirty="0" smtClean="0">
                          <a:effectLst/>
                        </a:rPr>
                        <a:t>common;</a:t>
                      </a:r>
                      <a:r>
                        <a:rPr lang="en-US" sz="1400" b="0" baseline="0" dirty="0" smtClean="0">
                          <a:effectLst/>
                        </a:rPr>
                        <a:t> </a:t>
                      </a:r>
                      <a:r>
                        <a:rPr lang="en-US" sz="1400" b="0" dirty="0" smtClean="0">
                          <a:effectLst/>
                        </a:rPr>
                        <a:t>favorable </a:t>
                      </a:r>
                      <a:r>
                        <a:rPr lang="en-US" sz="1400" b="0" dirty="0">
                          <a:effectLst/>
                        </a:rPr>
                        <a:t>for biological and biogeochemical reductive </a:t>
                      </a:r>
                      <a:r>
                        <a:rPr lang="en-US" sz="1400" b="0" dirty="0" err="1">
                          <a:effectLst/>
                        </a:rPr>
                        <a:t>dechlorination</a:t>
                      </a:r>
                      <a:endParaRPr lang="en-US" sz="1400" b="0" dirty="0">
                        <a:effectLst/>
                        <a:latin typeface="Gill Sans"/>
                        <a:ea typeface="Times New Roman"/>
                      </a:endParaRPr>
                    </a:p>
                  </a:txBody>
                  <a:tcPr marL="68580" marR="68580" marT="0" marB="0"/>
                </a:tc>
                <a:tc>
                  <a:txBody>
                    <a:bodyPr/>
                    <a:lstStyle/>
                    <a:p>
                      <a:pPr marL="0" marR="0" algn="l">
                        <a:spcBef>
                          <a:spcPts val="0"/>
                        </a:spcBef>
                        <a:spcAft>
                          <a:spcPts val="0"/>
                        </a:spcAft>
                      </a:pPr>
                      <a:r>
                        <a:rPr lang="en-US" sz="1400" dirty="0">
                          <a:effectLst/>
                        </a:rPr>
                        <a:t>Salinity can be high and may limit microbial activity</a:t>
                      </a:r>
                      <a:endParaRPr lang="en-US" sz="1400" dirty="0">
                        <a:effectLst/>
                        <a:latin typeface="Gill Sans"/>
                        <a:ea typeface="Times New Roman"/>
                      </a:endParaRPr>
                    </a:p>
                  </a:txBody>
                  <a:tcPr marL="68580" marR="68580" marT="0" marB="0"/>
                </a:tc>
              </a:tr>
              <a:tr h="0">
                <a:tc>
                  <a:txBody>
                    <a:bodyPr/>
                    <a:lstStyle/>
                    <a:p>
                      <a:pPr marL="0" marR="0" algn="l">
                        <a:spcBef>
                          <a:spcPts val="0"/>
                        </a:spcBef>
                        <a:spcAft>
                          <a:spcPts val="0"/>
                        </a:spcAft>
                      </a:pPr>
                      <a:r>
                        <a:rPr lang="en-US" sz="1400" b="0" dirty="0">
                          <a:effectLst/>
                        </a:rPr>
                        <a:t>Potentially large reservoir of organic carbon (silts/</a:t>
                      </a:r>
                      <a:r>
                        <a:rPr lang="en-US" sz="1400" b="0" dirty="0" err="1">
                          <a:effectLst/>
                        </a:rPr>
                        <a:t>organo</a:t>
                      </a:r>
                      <a:r>
                        <a:rPr lang="en-US" sz="1400" b="0" dirty="0">
                          <a:effectLst/>
                        </a:rPr>
                        <a:t>-clays)</a:t>
                      </a:r>
                      <a:endParaRPr lang="en-US" sz="1400" b="0" dirty="0">
                        <a:effectLst/>
                        <a:latin typeface="Gill Sans"/>
                        <a:ea typeface="Times New Roman"/>
                      </a:endParaRPr>
                    </a:p>
                  </a:txBody>
                  <a:tcPr marL="68580" marR="68580" marT="0" marB="0"/>
                </a:tc>
                <a:tc>
                  <a:txBody>
                    <a:bodyPr/>
                    <a:lstStyle/>
                    <a:p>
                      <a:pPr marL="0" marR="0" algn="l">
                        <a:spcBef>
                          <a:spcPts val="0"/>
                        </a:spcBef>
                        <a:spcAft>
                          <a:spcPts val="0"/>
                        </a:spcAft>
                      </a:pPr>
                      <a:r>
                        <a:rPr lang="en-US" sz="1400" dirty="0">
                          <a:effectLst/>
                        </a:rPr>
                        <a:t>Limited bioavailability of organic carbon</a:t>
                      </a:r>
                      <a:endParaRPr lang="en-US" sz="1400" dirty="0">
                        <a:effectLst/>
                        <a:latin typeface="Gill Sans"/>
                        <a:ea typeface="Times New Roman"/>
                      </a:endParaRPr>
                    </a:p>
                  </a:txBody>
                  <a:tcPr marL="68580" marR="68580" marT="0" marB="0"/>
                </a:tc>
              </a:tr>
              <a:tr h="0">
                <a:tc>
                  <a:txBody>
                    <a:bodyPr/>
                    <a:lstStyle/>
                    <a:p>
                      <a:pPr marL="0" marR="0" algn="l">
                        <a:spcBef>
                          <a:spcPts val="0"/>
                        </a:spcBef>
                        <a:spcAft>
                          <a:spcPts val="0"/>
                        </a:spcAft>
                      </a:pPr>
                      <a:r>
                        <a:rPr lang="en-US" sz="1400" b="0" dirty="0">
                          <a:effectLst/>
                        </a:rPr>
                        <a:t>Potentially large reservoir of reactive mineral species</a:t>
                      </a:r>
                      <a:endParaRPr lang="en-US" sz="1400" b="0" dirty="0">
                        <a:effectLst/>
                        <a:latin typeface="Gill Sans"/>
                        <a:ea typeface="Times New Roman"/>
                      </a:endParaRPr>
                    </a:p>
                  </a:txBody>
                  <a:tcPr marL="68580" marR="68580" marT="0" marB="0"/>
                </a:tc>
                <a:tc>
                  <a:txBody>
                    <a:bodyPr/>
                    <a:lstStyle/>
                    <a:p>
                      <a:pPr marL="0" marR="0" algn="l">
                        <a:spcBef>
                          <a:spcPts val="0"/>
                        </a:spcBef>
                        <a:spcAft>
                          <a:spcPts val="0"/>
                        </a:spcAft>
                      </a:pPr>
                      <a:r>
                        <a:rPr lang="en-US" sz="1400" dirty="0">
                          <a:effectLst/>
                        </a:rPr>
                        <a:t>Reactivity of mineral species may be limited due to dependence on microbial activity (e.g., iron reduction)</a:t>
                      </a:r>
                      <a:endParaRPr lang="en-US" sz="1400" dirty="0">
                        <a:effectLst/>
                        <a:latin typeface="Gill Sans"/>
                        <a:ea typeface="Times New Roman"/>
                      </a:endParaRPr>
                    </a:p>
                  </a:txBody>
                  <a:tcPr marL="68580" marR="68580" marT="0" marB="0"/>
                </a:tc>
              </a:tr>
            </a:tbl>
          </a:graphicData>
        </a:graphic>
      </p:graphicFrame>
      <p:pic>
        <p:nvPicPr>
          <p:cNvPr id="22" name="Picture 21"/>
          <p:cNvPicPr/>
          <p:nvPr/>
        </p:nvPicPr>
        <p:blipFill>
          <a:blip r:embed="rId3"/>
          <a:stretch>
            <a:fillRect/>
          </a:stretch>
        </p:blipFill>
        <p:spPr>
          <a:xfrm>
            <a:off x="5029199" y="1371600"/>
            <a:ext cx="3636271" cy="2083025"/>
          </a:xfrm>
          <a:prstGeom prst="rect">
            <a:avLst/>
          </a:prstGeom>
        </p:spPr>
      </p:pic>
      <p:pic>
        <p:nvPicPr>
          <p:cNvPr id="23" name="Picture 22"/>
          <p:cNvPicPr/>
          <p:nvPr/>
        </p:nvPicPr>
        <p:blipFill>
          <a:blip r:embed="rId4"/>
          <a:stretch>
            <a:fillRect/>
          </a:stretch>
        </p:blipFill>
        <p:spPr>
          <a:xfrm>
            <a:off x="6324600" y="1587521"/>
            <a:ext cx="2133600" cy="698479"/>
          </a:xfrm>
          <a:prstGeom prst="rect">
            <a:avLst/>
          </a:prstGeom>
        </p:spPr>
      </p:pic>
      <p:sp>
        <p:nvSpPr>
          <p:cNvPr id="25" name="Text Box 357390"/>
          <p:cNvSpPr txBox="1">
            <a:spLocks/>
          </p:cNvSpPr>
          <p:nvPr/>
        </p:nvSpPr>
        <p:spPr>
          <a:xfrm>
            <a:off x="4953000" y="3442150"/>
            <a:ext cx="3788670" cy="4191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500" dirty="0">
                <a:effectLst/>
                <a:latin typeface="+mj-lt"/>
                <a:ea typeface="Times New Roman"/>
                <a:cs typeface="Times New Roman"/>
              </a:rPr>
              <a:t>Impact of </a:t>
            </a:r>
            <a:r>
              <a:rPr lang="en-US" sz="1500" dirty="0" smtClean="0">
                <a:effectLst/>
                <a:latin typeface="+mj-lt"/>
                <a:ea typeface="Times New Roman"/>
                <a:cs typeface="Times New Roman"/>
              </a:rPr>
              <a:t>Abiotic </a:t>
            </a:r>
            <a:r>
              <a:rPr lang="en-US" sz="1500" dirty="0">
                <a:effectLst/>
                <a:latin typeface="+mj-lt"/>
                <a:ea typeface="Times New Roman"/>
                <a:cs typeface="Times New Roman"/>
              </a:rPr>
              <a:t>Degradation Rates in Rock Matrix on Mass Reduction </a:t>
            </a:r>
            <a:r>
              <a:rPr lang="en-US" sz="1500" dirty="0" smtClean="0">
                <a:effectLst/>
                <a:latin typeface="+mj-lt"/>
                <a:ea typeface="Times New Roman"/>
                <a:cs typeface="Times New Roman"/>
              </a:rPr>
              <a:t>Timeframes </a:t>
            </a:r>
          </a:p>
          <a:p>
            <a:pPr marL="0" marR="0" algn="ctr">
              <a:spcBef>
                <a:spcPts val="0"/>
              </a:spcBef>
              <a:spcAft>
                <a:spcPts val="0"/>
              </a:spcAft>
            </a:pPr>
            <a:r>
              <a:rPr lang="en-US" sz="1500" dirty="0" smtClean="0">
                <a:effectLst/>
                <a:latin typeface="+mj-lt"/>
                <a:ea typeface="Times New Roman"/>
                <a:cs typeface="Times New Roman"/>
              </a:rPr>
              <a:t>(data described </a:t>
            </a:r>
            <a:r>
              <a:rPr lang="en-US" sz="1500" dirty="0">
                <a:effectLst/>
                <a:latin typeface="+mj-lt"/>
                <a:ea typeface="Times New Roman"/>
                <a:cs typeface="Times New Roman"/>
              </a:rPr>
              <a:t>in Schaefer et </a:t>
            </a:r>
            <a:r>
              <a:rPr lang="en-US" sz="1500" dirty="0" smtClean="0">
                <a:effectLst/>
                <a:latin typeface="+mj-lt"/>
                <a:ea typeface="Times New Roman"/>
                <a:cs typeface="Times New Roman"/>
              </a:rPr>
              <a:t>al., 2013)</a:t>
            </a:r>
            <a:endParaRPr lang="en-US" sz="1500" dirty="0">
              <a:effectLst/>
              <a:latin typeface="+mj-lt"/>
              <a:ea typeface="Times New Roman"/>
              <a:cs typeface="Times New Roman"/>
            </a:endParaRPr>
          </a:p>
        </p:txBody>
      </p:sp>
    </p:spTree>
    <p:extLst>
      <p:ext uri="{BB962C8B-B14F-4D97-AF65-F5344CB8AC3E}">
        <p14:creationId xmlns:p14="http://schemas.microsoft.com/office/powerpoint/2010/main" val="39405479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23:  </a:t>
            </a:r>
            <a:r>
              <a:rPr lang="en-US" i="1" cap="none" dirty="0" smtClean="0">
                <a:solidFill>
                  <a:schemeClr val="accent3"/>
                </a:solidFill>
              </a:rPr>
              <a:t>Do contaminants in low-permeability units attenuate?</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54</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Text Box 53"/>
          <p:cNvSpPr txBox="1">
            <a:spLocks noChangeArrowheads="1"/>
          </p:cNvSpPr>
          <p:nvPr/>
        </p:nvSpPr>
        <p:spPr bwMode="auto">
          <a:xfrm>
            <a:off x="339202" y="1447800"/>
            <a:ext cx="4232798" cy="5029200"/>
          </a:xfrm>
          <a:prstGeom prst="rect">
            <a:avLst/>
          </a:prstGeom>
          <a:solidFill>
            <a:schemeClr val="accent5">
              <a:lumMod val="20000"/>
              <a:lumOff val="80000"/>
            </a:schemeClr>
          </a:solidFill>
          <a:ln w="19050">
            <a:solidFill>
              <a:schemeClr val="accent5">
                <a:lumMod val="50000"/>
              </a:schemeClr>
            </a:solidFill>
            <a:miter lim="800000"/>
            <a:headEnd/>
            <a:tailEnd/>
          </a:ln>
          <a:effectLst>
            <a:outerShdw blurRad="63500" dist="38099" dir="2700000" algn="tl" rotWithShape="0">
              <a:srgbClr val="000000">
                <a:alpha val="39999"/>
              </a:srgbClr>
            </a:outerShdw>
          </a:effectLst>
        </p:spPr>
        <p:txBody>
          <a:bodyPr rot="0" vert="horz" wrap="square" lIns="91440" tIns="45720" rIns="91440" bIns="45720" anchor="t" anchorCtr="0" upright="1">
            <a:noAutofit/>
          </a:bodyPr>
          <a:lstStyle/>
          <a:p>
            <a:pPr marL="0" marR="0" algn="l">
              <a:spcBef>
                <a:spcPts val="0"/>
              </a:spcBef>
              <a:spcAft>
                <a:spcPts val="0"/>
              </a:spcAft>
            </a:pPr>
            <a:r>
              <a:rPr lang="en-US" sz="2000" b="1" dirty="0">
                <a:effectLst/>
                <a:latin typeface="+mj-lt"/>
                <a:ea typeface="Times New Roman"/>
                <a:cs typeface="Times New Roman"/>
              </a:rPr>
              <a:t>Potential lines of evidence for low k zone attenuation to support MNA </a:t>
            </a:r>
          </a:p>
          <a:p>
            <a:pPr marL="0" marR="0" algn="l">
              <a:spcBef>
                <a:spcPts val="0"/>
              </a:spcBef>
              <a:spcAft>
                <a:spcPts val="0"/>
              </a:spcAft>
            </a:pPr>
            <a:r>
              <a:rPr lang="en-US" sz="1600" dirty="0">
                <a:effectLst/>
                <a:latin typeface="+mj-lt"/>
                <a:ea typeface="Times New Roman"/>
                <a:cs typeface="Times New Roman"/>
              </a:rPr>
              <a:t> </a:t>
            </a:r>
          </a:p>
          <a:p>
            <a:pPr marL="285750" marR="0" indent="-285750" algn="l">
              <a:spcBef>
                <a:spcPts val="0"/>
              </a:spcBef>
              <a:spcAft>
                <a:spcPts val="0"/>
              </a:spcAft>
              <a:buFont typeface="Arial" panose="020B0604020202020204" pitchFamily="34" charset="0"/>
              <a:buChar char="•"/>
            </a:pPr>
            <a:r>
              <a:rPr lang="en-US" dirty="0">
                <a:effectLst/>
                <a:latin typeface="+mj-lt"/>
                <a:ea typeface="Times New Roman"/>
                <a:cs typeface="Times New Roman"/>
              </a:rPr>
              <a:t>Molecular biological data confirming presence and/or activity of degraders within low k zone</a:t>
            </a:r>
          </a:p>
          <a:p>
            <a:pPr marL="285750" marR="0" indent="-285750" algn="l">
              <a:spcBef>
                <a:spcPts val="0"/>
              </a:spcBef>
              <a:spcAft>
                <a:spcPts val="0"/>
              </a:spcAft>
              <a:buFont typeface="Arial" panose="020B0604020202020204" pitchFamily="34" charset="0"/>
              <a:buChar char="•"/>
            </a:pPr>
            <a:r>
              <a:rPr lang="en-US" dirty="0">
                <a:effectLst/>
                <a:latin typeface="+mj-lt"/>
                <a:ea typeface="Times New Roman"/>
                <a:cs typeface="Times New Roman"/>
              </a:rPr>
              <a:t>Daughter product distribution suggests greater extent of degradation in low k zone relative to adjacent </a:t>
            </a:r>
            <a:r>
              <a:rPr lang="en-US" dirty="0" err="1">
                <a:effectLst/>
                <a:latin typeface="+mj-lt"/>
                <a:ea typeface="Times New Roman"/>
                <a:cs typeface="Times New Roman"/>
              </a:rPr>
              <a:t>transmissive</a:t>
            </a:r>
            <a:r>
              <a:rPr lang="en-US" dirty="0">
                <a:effectLst/>
                <a:latin typeface="+mj-lt"/>
                <a:ea typeface="Times New Roman"/>
                <a:cs typeface="Times New Roman"/>
              </a:rPr>
              <a:t> zone</a:t>
            </a:r>
          </a:p>
          <a:p>
            <a:pPr marL="285750" marR="0" indent="-285750" algn="l">
              <a:spcBef>
                <a:spcPts val="0"/>
              </a:spcBef>
              <a:spcAft>
                <a:spcPts val="0"/>
              </a:spcAft>
              <a:buFont typeface="Arial" panose="020B0604020202020204" pitchFamily="34" charset="0"/>
              <a:buChar char="•"/>
            </a:pPr>
            <a:r>
              <a:rPr lang="en-US" dirty="0">
                <a:effectLst/>
                <a:latin typeface="+mj-lt"/>
                <a:ea typeface="Times New Roman"/>
                <a:cs typeface="Times New Roman"/>
              </a:rPr>
              <a:t>Favorable geochemical conditions within low k zone</a:t>
            </a:r>
          </a:p>
          <a:p>
            <a:pPr marL="285750" marR="0" indent="-285750" algn="l">
              <a:spcBef>
                <a:spcPts val="0"/>
              </a:spcBef>
              <a:spcAft>
                <a:spcPts val="0"/>
              </a:spcAft>
              <a:buFont typeface="Arial" panose="020B0604020202020204" pitchFamily="34" charset="0"/>
              <a:buChar char="•"/>
            </a:pPr>
            <a:r>
              <a:rPr lang="en-US" dirty="0">
                <a:effectLst/>
                <a:latin typeface="+mj-lt"/>
                <a:ea typeface="Times New Roman"/>
                <a:cs typeface="Times New Roman"/>
              </a:rPr>
              <a:t>CSIA data showing higher fractionation within low k zone</a:t>
            </a:r>
          </a:p>
          <a:p>
            <a:pPr marL="285750" marR="0" indent="-285750" algn="l">
              <a:spcBef>
                <a:spcPts val="0"/>
              </a:spcBef>
              <a:spcAft>
                <a:spcPts val="0"/>
              </a:spcAft>
              <a:buFont typeface="Arial" panose="020B0604020202020204" pitchFamily="34" charset="0"/>
              <a:buChar char="•"/>
            </a:pPr>
            <a:r>
              <a:rPr lang="en-US" dirty="0">
                <a:effectLst/>
                <a:latin typeface="+mj-lt"/>
                <a:ea typeface="Times New Roman"/>
                <a:cs typeface="Times New Roman"/>
              </a:rPr>
              <a:t>Mineralogical analysis of low k zone soil samples that show minerals capable of abiotic degradation of contaminants</a:t>
            </a:r>
          </a:p>
        </p:txBody>
      </p:sp>
      <p:pic>
        <p:nvPicPr>
          <p:cNvPr id="28" name="Picture 27" descr="NAS Jax_Ep2 045.jpg"/>
          <p:cNvPicPr/>
          <p:nvPr/>
        </p:nvPicPr>
        <p:blipFill>
          <a:blip r:embed="rId3" cstate="print">
            <a:extLst>
              <a:ext uri="{28A0092B-C50C-407E-A947-70E740481C1C}">
                <a14:useLocalDpi xmlns:a14="http://schemas.microsoft.com/office/drawing/2010/main" val="0"/>
              </a:ext>
            </a:extLst>
          </a:blip>
          <a:srcRect/>
          <a:stretch>
            <a:fillRect/>
          </a:stretch>
        </p:blipFill>
        <p:spPr>
          <a:xfrm>
            <a:off x="4800600" y="1523999"/>
            <a:ext cx="4114800" cy="1344584"/>
          </a:xfrm>
          <a:prstGeom prst="rect">
            <a:avLst/>
          </a:prstGeom>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sp>
        <p:nvSpPr>
          <p:cNvPr id="9" name="Rectangle 8"/>
          <p:cNvSpPr/>
          <p:nvPr/>
        </p:nvSpPr>
        <p:spPr>
          <a:xfrm>
            <a:off x="4800601" y="2962870"/>
            <a:ext cx="4114800" cy="923330"/>
          </a:xfrm>
          <a:prstGeom prst="rect">
            <a:avLst/>
          </a:prstGeom>
        </p:spPr>
        <p:txBody>
          <a:bodyPr wrap="square">
            <a:spAutoFit/>
          </a:bodyPr>
          <a:lstStyle/>
          <a:p>
            <a:r>
              <a:rPr lang="en-US" dirty="0"/>
              <a:t>Example of high-resolution sub-sampling of soil cores for assessing attenuation in low-k zones</a:t>
            </a:r>
          </a:p>
        </p:txBody>
      </p:sp>
    </p:spTree>
    <p:extLst>
      <p:ext uri="{BB962C8B-B14F-4D97-AF65-F5344CB8AC3E}">
        <p14:creationId xmlns:p14="http://schemas.microsoft.com/office/powerpoint/2010/main" val="16880865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7696200" cy="1074653"/>
          </a:xfrm>
        </p:spPr>
        <p:txBody>
          <a:bodyPr/>
          <a:lstStyle/>
          <a:p>
            <a:r>
              <a:rPr lang="en-US" dirty="0" smtClean="0"/>
              <a:t>FAQ 24:  </a:t>
            </a:r>
            <a:r>
              <a:rPr lang="en-US" i="1" cap="none" dirty="0" smtClean="0">
                <a:solidFill>
                  <a:schemeClr val="accent3"/>
                </a:solidFill>
              </a:rPr>
              <a:t>Why are interfaces important for MNA?</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55</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ounded Rectangle 17"/>
          <p:cNvSpPr/>
          <p:nvPr/>
        </p:nvSpPr>
        <p:spPr>
          <a:xfrm>
            <a:off x="526600" y="1476663"/>
            <a:ext cx="3664400" cy="727033"/>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a:spLocks noChangeArrowheads="1"/>
          </p:cNvSpPr>
          <p:nvPr/>
        </p:nvSpPr>
        <p:spPr bwMode="auto">
          <a:xfrm>
            <a:off x="414841" y="1498375"/>
            <a:ext cx="3776159" cy="7053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Interfaces are where the action is at many sites!</a:t>
            </a:r>
            <a:endParaRPr lang="en-US" sz="2000" b="1" i="1" dirty="0">
              <a:solidFill>
                <a:srgbClr val="FFFFFF"/>
              </a:solidFill>
              <a:ea typeface="ＭＳ Ｐゴシック" pitchFamily="34" charset="-128"/>
              <a:cs typeface="Calibri"/>
            </a:endParaRPr>
          </a:p>
        </p:txBody>
      </p:sp>
      <p:sp>
        <p:nvSpPr>
          <p:cNvPr id="26" name="Content Placeholder 2"/>
          <p:cNvSpPr txBox="1">
            <a:spLocks/>
          </p:cNvSpPr>
          <p:nvPr/>
        </p:nvSpPr>
        <p:spPr>
          <a:xfrm>
            <a:off x="526600" y="2362200"/>
            <a:ext cx="3969200" cy="1219199"/>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t>Interfaces between groundwater and surface water – </a:t>
            </a:r>
            <a:r>
              <a:rPr lang="en-US" sz="1900" dirty="0" err="1" smtClean="0"/>
              <a:t>hyporheic</a:t>
            </a:r>
            <a:r>
              <a:rPr lang="en-US" sz="1900" dirty="0" smtClean="0"/>
              <a:t> zone</a:t>
            </a:r>
          </a:p>
          <a:p>
            <a:r>
              <a:rPr lang="en-US" sz="1900" dirty="0" smtClean="0"/>
              <a:t>Transitions between aerobic zones and more reducing conditions</a:t>
            </a:r>
          </a:p>
          <a:p>
            <a:r>
              <a:rPr lang="en-US" sz="1900" dirty="0" smtClean="0"/>
              <a:t>Biogeochemical gradients at the interface between different geologic conditions </a:t>
            </a:r>
          </a:p>
          <a:p>
            <a:r>
              <a:rPr lang="en-US" sz="1900" dirty="0" smtClean="0"/>
              <a:t>Interface between </a:t>
            </a:r>
            <a:r>
              <a:rPr lang="en-US" sz="1900" dirty="0" err="1" smtClean="0"/>
              <a:t>vadose</a:t>
            </a:r>
            <a:r>
              <a:rPr lang="en-US" sz="1900" dirty="0" smtClean="0"/>
              <a:t> zone and saturated zone </a:t>
            </a:r>
          </a:p>
          <a:p>
            <a:pPr marL="0" indent="0">
              <a:buNone/>
            </a:pPr>
            <a:endParaRPr lang="en-US" sz="1900" dirty="0"/>
          </a:p>
        </p:txBody>
      </p:sp>
      <p:pic>
        <p:nvPicPr>
          <p:cNvPr id="33" name="Picture 32"/>
          <p:cNvPicPr/>
          <p:nvPr/>
        </p:nvPicPr>
        <p:blipFill>
          <a:blip r:embed="rId3">
            <a:extLst>
              <a:ext uri="{28A0092B-C50C-407E-A947-70E740481C1C}">
                <a14:useLocalDpi xmlns:a14="http://schemas.microsoft.com/office/drawing/2010/main" val="0"/>
              </a:ext>
            </a:extLst>
          </a:blip>
          <a:srcRect/>
          <a:stretch>
            <a:fillRect/>
          </a:stretch>
        </p:blipFill>
        <p:spPr bwMode="auto">
          <a:xfrm>
            <a:off x="4540624" y="1295400"/>
            <a:ext cx="4298576" cy="5060950"/>
          </a:xfrm>
          <a:prstGeom prst="rect">
            <a:avLst/>
          </a:prstGeom>
          <a:noFill/>
          <a:ln>
            <a:solidFill>
              <a:schemeClr val="tx1"/>
            </a:solidFill>
          </a:ln>
          <a:extLst>
            <a:ext uri="{FAA26D3D-D897-4be2-8F04-BA451C77F1D7}">
              <ma14:placeholderFlag xmlns:ma14="http://schemas.microsoft.com/office/mac/drawingml/2011/main" xmlns=""/>
            </a:ext>
          </a:extLst>
        </p:spPr>
      </p:pic>
    </p:spTree>
    <p:extLst>
      <p:ext uri="{BB962C8B-B14F-4D97-AF65-F5344CB8AC3E}">
        <p14:creationId xmlns:p14="http://schemas.microsoft.com/office/powerpoint/2010/main" val="14190992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7696200" cy="1074653"/>
          </a:xfrm>
        </p:spPr>
        <p:txBody>
          <a:bodyPr/>
          <a:lstStyle/>
          <a:p>
            <a:r>
              <a:rPr lang="en-US" dirty="0" smtClean="0"/>
              <a:t>FAQ 24:  </a:t>
            </a:r>
            <a:r>
              <a:rPr lang="en-US" i="1" cap="none" dirty="0" smtClean="0">
                <a:solidFill>
                  <a:schemeClr val="accent3"/>
                </a:solidFill>
              </a:rPr>
              <a:t>Why are interfaces important for MNA?</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56</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Content Placeholder 2"/>
          <p:cNvSpPr txBox="1">
            <a:spLocks/>
          </p:cNvSpPr>
          <p:nvPr/>
        </p:nvSpPr>
        <p:spPr>
          <a:xfrm>
            <a:off x="526600" y="2590801"/>
            <a:ext cx="3969200" cy="1219199"/>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err="1" smtClean="0"/>
              <a:t>Hyporheic</a:t>
            </a:r>
            <a:r>
              <a:rPr lang="en-US" sz="1900" dirty="0" smtClean="0"/>
              <a:t> zone example (USGS study by </a:t>
            </a:r>
            <a:r>
              <a:rPr lang="en-US" sz="1900" dirty="0" err="1" smtClean="0"/>
              <a:t>Landmeyer</a:t>
            </a:r>
            <a:r>
              <a:rPr lang="en-US" sz="1900" dirty="0" smtClean="0"/>
              <a:t> et al., 2010)</a:t>
            </a:r>
          </a:p>
          <a:p>
            <a:endParaRPr lang="en-US" sz="1900" dirty="0"/>
          </a:p>
          <a:p>
            <a:endParaRPr lang="en-US" sz="1900" dirty="0" smtClean="0"/>
          </a:p>
          <a:p>
            <a:endParaRPr lang="en-US" sz="2400" dirty="0"/>
          </a:p>
          <a:p>
            <a:endParaRPr lang="en-US" sz="1900" dirty="0" smtClean="0"/>
          </a:p>
          <a:p>
            <a:r>
              <a:rPr lang="en-US" sz="1900" dirty="0" err="1" smtClean="0"/>
              <a:t>Vadose</a:t>
            </a:r>
            <a:r>
              <a:rPr lang="en-US" sz="1900" dirty="0" smtClean="0"/>
              <a:t> zone example (Kurt, Shin, &amp; Spain, 2012)</a:t>
            </a:r>
          </a:p>
        </p:txBody>
      </p:sp>
      <p:sp>
        <p:nvSpPr>
          <p:cNvPr id="20" name="Rectangle 19"/>
          <p:cNvSpPr/>
          <p:nvPr/>
        </p:nvSpPr>
        <p:spPr>
          <a:xfrm>
            <a:off x="587188" y="1658471"/>
            <a:ext cx="4670612" cy="646331"/>
          </a:xfrm>
          <a:prstGeom prst="rect">
            <a:avLst/>
          </a:prstGeom>
          <a:solidFill>
            <a:schemeClr val="accent1"/>
          </a:solidFill>
        </p:spPr>
        <p:txBody>
          <a:bodyPr wrap="square">
            <a:spAutoFit/>
          </a:bodyPr>
          <a:lstStyle/>
          <a:p>
            <a:r>
              <a:rPr lang="en-US" b="1" dirty="0" smtClean="0">
                <a:solidFill>
                  <a:schemeClr val="bg1"/>
                </a:solidFill>
                <a:ea typeface="Times New Roman"/>
                <a:cs typeface="Times New Roman"/>
              </a:rPr>
              <a:t>KEY POINT: Big changes that occur across   short distances can drive attenuation</a:t>
            </a:r>
            <a:endParaRPr lang="en-US" b="1" dirty="0">
              <a:solidFill>
                <a:schemeClr val="bg1"/>
              </a:solidFill>
              <a:ea typeface="Times New Roman"/>
              <a:cs typeface="Times New Roman"/>
            </a:endParaRPr>
          </a:p>
        </p:txBody>
      </p:sp>
      <p:pic>
        <p:nvPicPr>
          <p:cNvPr id="21" name="Picture 20"/>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371600"/>
            <a:ext cx="3680460" cy="3886200"/>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sp>
        <p:nvSpPr>
          <p:cNvPr id="8" name="Rectangle 7"/>
          <p:cNvSpPr/>
          <p:nvPr/>
        </p:nvSpPr>
        <p:spPr>
          <a:xfrm>
            <a:off x="838200" y="3276600"/>
            <a:ext cx="4114800" cy="1384995"/>
          </a:xfrm>
          <a:prstGeom prst="rect">
            <a:avLst/>
          </a:prstGeom>
        </p:spPr>
        <p:txBody>
          <a:bodyPr wrap="square">
            <a:spAutoFit/>
          </a:bodyPr>
          <a:lstStyle/>
          <a:p>
            <a:r>
              <a:rPr lang="en-US" sz="1400" i="1" dirty="0" smtClean="0"/>
              <a:t>“</a:t>
            </a:r>
            <a:r>
              <a:rPr lang="en-US" sz="1400" i="1" dirty="0"/>
              <a:t>MTBE, TBA, and TAME concentrations in groundwater discharge in a 5-foot (1.5-m) thick section of the </a:t>
            </a:r>
            <a:r>
              <a:rPr lang="en-US" sz="1400" i="1" dirty="0" err="1"/>
              <a:t>hyporheic</a:t>
            </a:r>
            <a:r>
              <a:rPr lang="en-US" sz="1400" i="1" dirty="0"/>
              <a:t> zone were attenuated between 34% and 95%, in contrast to immeasurable attenuation in the shallow aquifer during contaminant transport between 0.1 and 1.5 miles (0.1 to 2.4 km)”.</a:t>
            </a:r>
            <a:endParaRPr lang="en-US" sz="1400" dirty="0"/>
          </a:p>
        </p:txBody>
      </p:sp>
      <p:sp>
        <p:nvSpPr>
          <p:cNvPr id="22" name="Rectangle 21"/>
          <p:cNvSpPr/>
          <p:nvPr/>
        </p:nvSpPr>
        <p:spPr>
          <a:xfrm>
            <a:off x="914400" y="5370493"/>
            <a:ext cx="3962400" cy="954107"/>
          </a:xfrm>
          <a:prstGeom prst="rect">
            <a:avLst/>
          </a:prstGeom>
        </p:spPr>
        <p:txBody>
          <a:bodyPr wrap="square">
            <a:spAutoFit/>
          </a:bodyPr>
          <a:lstStyle/>
          <a:p>
            <a:r>
              <a:rPr lang="en-US" sz="1400" i="1" dirty="0"/>
              <a:t>T</a:t>
            </a:r>
            <a:r>
              <a:rPr lang="en-US" sz="1400" i="1" dirty="0" smtClean="0"/>
              <a:t>hin </a:t>
            </a:r>
            <a:r>
              <a:rPr lang="en-US" sz="1400" i="1" dirty="0"/>
              <a:t>(2-3 mm) anaerobic/aerobic interface was found to have a “remarkable capacity” to degrade </a:t>
            </a:r>
            <a:r>
              <a:rPr lang="en-US" sz="1400" i="1" dirty="0" err="1"/>
              <a:t>chlorobenzene</a:t>
            </a:r>
            <a:r>
              <a:rPr lang="en-US" sz="1400" i="1" dirty="0"/>
              <a:t> (2000 to 4200 milligrams per meter squared per day) and nitrobenzene</a:t>
            </a:r>
            <a:r>
              <a:rPr lang="en-US" sz="1400" i="1" dirty="0" smtClean="0"/>
              <a:t>.</a:t>
            </a:r>
            <a:endParaRPr lang="en-US" sz="1400" i="1" dirty="0"/>
          </a:p>
        </p:txBody>
      </p:sp>
      <p:sp>
        <p:nvSpPr>
          <p:cNvPr id="23" name="Rectangle 22"/>
          <p:cNvSpPr/>
          <p:nvPr/>
        </p:nvSpPr>
        <p:spPr>
          <a:xfrm>
            <a:off x="5105400" y="5334000"/>
            <a:ext cx="3680460" cy="830997"/>
          </a:xfrm>
          <a:prstGeom prst="rect">
            <a:avLst/>
          </a:prstGeom>
        </p:spPr>
        <p:txBody>
          <a:bodyPr wrap="square">
            <a:spAutoFit/>
          </a:bodyPr>
          <a:lstStyle/>
          <a:p>
            <a:pPr algn="ctr"/>
            <a:r>
              <a:rPr lang="en-US" sz="1600" b="1" dirty="0" smtClean="0"/>
              <a:t>Conceptual model for</a:t>
            </a:r>
          </a:p>
          <a:p>
            <a:pPr algn="ctr"/>
            <a:r>
              <a:rPr lang="en-US" sz="1600" b="1" dirty="0" err="1" smtClean="0"/>
              <a:t>vadose</a:t>
            </a:r>
            <a:r>
              <a:rPr lang="en-US" sz="1600" b="1" dirty="0" smtClean="0"/>
              <a:t> zone degradation</a:t>
            </a:r>
          </a:p>
          <a:p>
            <a:pPr algn="ctr"/>
            <a:r>
              <a:rPr lang="en-US" sz="1600" b="1" dirty="0" smtClean="0"/>
              <a:t>(from </a:t>
            </a:r>
            <a:r>
              <a:rPr lang="en-US" sz="1600" b="1" dirty="0" err="1" smtClean="0"/>
              <a:t>Devaull</a:t>
            </a:r>
            <a:r>
              <a:rPr lang="en-US" sz="1600" b="1" dirty="0" smtClean="0"/>
              <a:t>, 2007)</a:t>
            </a:r>
            <a:endParaRPr lang="en-US" sz="1600" b="1" dirty="0"/>
          </a:p>
        </p:txBody>
      </p:sp>
      <p:cxnSp>
        <p:nvCxnSpPr>
          <p:cNvPr id="11" name="Straight Connector 10"/>
          <p:cNvCxnSpPr/>
          <p:nvPr/>
        </p:nvCxnSpPr>
        <p:spPr>
          <a:xfrm>
            <a:off x="5791200" y="3962400"/>
            <a:ext cx="990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048499" y="3962400"/>
            <a:ext cx="1181101"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7010400" y="3692098"/>
            <a:ext cx="1981200" cy="276999"/>
          </a:xfrm>
          <a:prstGeom prst="rect">
            <a:avLst/>
          </a:prstGeom>
        </p:spPr>
        <p:txBody>
          <a:bodyPr wrap="square">
            <a:spAutoFit/>
          </a:bodyPr>
          <a:lstStyle/>
          <a:p>
            <a:pPr algn="ctr"/>
            <a:r>
              <a:rPr lang="en-US" sz="1200" b="1" i="1" dirty="0" smtClean="0"/>
              <a:t>INTERFACE</a:t>
            </a:r>
            <a:endParaRPr lang="en-US" sz="1200" b="1" i="1" dirty="0"/>
          </a:p>
        </p:txBody>
      </p:sp>
    </p:spTree>
    <p:extLst>
      <p:ext uri="{BB962C8B-B14F-4D97-AF65-F5344CB8AC3E}">
        <p14:creationId xmlns:p14="http://schemas.microsoft.com/office/powerpoint/2010/main" val="40287735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25:  </a:t>
            </a:r>
            <a:r>
              <a:rPr lang="en-US" i="1" cap="none" dirty="0" smtClean="0">
                <a:solidFill>
                  <a:schemeClr val="accent3"/>
                </a:solidFill>
              </a:rPr>
              <a:t>How do reactive mineral species contribute to attenuation?</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57</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ounded Rectangle 17"/>
          <p:cNvSpPr/>
          <p:nvPr/>
        </p:nvSpPr>
        <p:spPr>
          <a:xfrm>
            <a:off x="526600" y="1476663"/>
            <a:ext cx="3664400" cy="727033"/>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a:spLocks noChangeArrowheads="1"/>
          </p:cNvSpPr>
          <p:nvPr/>
        </p:nvSpPr>
        <p:spPr bwMode="auto">
          <a:xfrm>
            <a:off x="414841" y="1498375"/>
            <a:ext cx="3776159" cy="7053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Naturally-occurring minerals can degrade contaminants</a:t>
            </a:r>
            <a:endParaRPr lang="en-US" sz="2000" b="1" i="1" dirty="0">
              <a:solidFill>
                <a:srgbClr val="FFFFFF"/>
              </a:solidFill>
              <a:ea typeface="ＭＳ Ｐゴシック" pitchFamily="34" charset="-128"/>
              <a:cs typeface="Calibri"/>
            </a:endParaRPr>
          </a:p>
        </p:txBody>
      </p:sp>
      <p:sp>
        <p:nvSpPr>
          <p:cNvPr id="26" name="Content Placeholder 2"/>
          <p:cNvSpPr txBox="1">
            <a:spLocks/>
          </p:cNvSpPr>
          <p:nvPr/>
        </p:nvSpPr>
        <p:spPr>
          <a:xfrm>
            <a:off x="526600" y="2362200"/>
            <a:ext cx="3969200" cy="1219199"/>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t>CVOC degradation that is </a:t>
            </a:r>
            <a:r>
              <a:rPr lang="en-US" sz="1900" dirty="0" err="1" smtClean="0"/>
              <a:t>abiotically</a:t>
            </a:r>
            <a:r>
              <a:rPr lang="en-US" sz="1900" dirty="0" smtClean="0"/>
              <a:t>-mediated by a number of reactive mineral species</a:t>
            </a:r>
          </a:p>
          <a:p>
            <a:endParaRPr lang="en-US" sz="1900" dirty="0"/>
          </a:p>
          <a:p>
            <a:endParaRPr lang="en-US" sz="1900" dirty="0" smtClean="0"/>
          </a:p>
          <a:p>
            <a:endParaRPr lang="en-US" sz="1900" dirty="0"/>
          </a:p>
          <a:p>
            <a:endParaRPr lang="en-US" sz="1900" dirty="0" smtClean="0"/>
          </a:p>
          <a:p>
            <a:endParaRPr lang="en-US" sz="1900" dirty="0"/>
          </a:p>
          <a:p>
            <a:endParaRPr lang="en-US" sz="1900" dirty="0" smtClean="0"/>
          </a:p>
          <a:p>
            <a:r>
              <a:rPr lang="en-US" sz="1900" dirty="0" smtClean="0"/>
              <a:t>Basis for ZVI and other PRB designs, but significant evidence of natural attenuation in anaerobic environments</a:t>
            </a:r>
          </a:p>
        </p:txBody>
      </p:sp>
      <p:pic>
        <p:nvPicPr>
          <p:cNvPr id="28" name="Picture 27"/>
          <p:cNvPicPr/>
          <p:nvPr/>
        </p:nvPicPr>
        <p:blipFill rotWithShape="1">
          <a:blip r:embed="rId3">
            <a:extLst>
              <a:ext uri="{28A0092B-C50C-407E-A947-70E740481C1C}">
                <a14:useLocalDpi xmlns:a14="http://schemas.microsoft.com/office/drawing/2010/main" val="0"/>
              </a:ext>
            </a:extLst>
          </a:blip>
          <a:srcRect l="52847" t="38702" b="7737"/>
          <a:stretch/>
        </p:blipFill>
        <p:spPr bwMode="auto">
          <a:xfrm>
            <a:off x="4572000" y="1546411"/>
            <a:ext cx="4419600" cy="3805518"/>
          </a:xfrm>
          <a:prstGeom prst="rect">
            <a:avLst/>
          </a:prstGeom>
          <a:noFill/>
          <a:ln>
            <a:solidFill>
              <a:schemeClr val="tx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27" name="Rectangle 26"/>
          <p:cNvSpPr/>
          <p:nvPr/>
        </p:nvSpPr>
        <p:spPr>
          <a:xfrm>
            <a:off x="4563034" y="5334000"/>
            <a:ext cx="4580965" cy="584775"/>
          </a:xfrm>
          <a:prstGeom prst="rect">
            <a:avLst/>
          </a:prstGeom>
        </p:spPr>
        <p:txBody>
          <a:bodyPr wrap="square">
            <a:spAutoFit/>
          </a:bodyPr>
          <a:lstStyle/>
          <a:p>
            <a:pPr algn="ctr"/>
            <a:r>
              <a:rPr lang="en-US" sz="1600" b="1" dirty="0" smtClean="0"/>
              <a:t>Example of abiotic TCE degradation by magnetite (from ESTCP/AFCEE/NAVFAC, 2007)</a:t>
            </a:r>
            <a:endParaRPr lang="en-US" sz="1600" b="1" dirty="0"/>
          </a:p>
        </p:txBody>
      </p:sp>
      <p:sp>
        <p:nvSpPr>
          <p:cNvPr id="32" name="Text Box 2"/>
          <p:cNvSpPr txBox="1">
            <a:spLocks noChangeArrowheads="1"/>
          </p:cNvSpPr>
          <p:nvPr/>
        </p:nvSpPr>
        <p:spPr bwMode="auto">
          <a:xfrm>
            <a:off x="976450" y="3429000"/>
            <a:ext cx="3062149" cy="1785104"/>
          </a:xfrm>
          <a:prstGeom prst="rect">
            <a:avLst/>
          </a:prstGeom>
          <a:solidFill>
            <a:schemeClr val="accent5">
              <a:lumMod val="20000"/>
              <a:lumOff val="80000"/>
            </a:schemeClr>
          </a:solidFill>
          <a:ln>
            <a:solidFill>
              <a:schemeClr val="accent5">
                <a:lumMod val="50000"/>
              </a:schemeClr>
            </a:solidFill>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t" anchorCtr="0">
            <a:spAutoFit/>
          </a:bodyPr>
          <a:lstStyle/>
          <a:p>
            <a:pPr marR="0" indent="115888" algn="just">
              <a:spcBef>
                <a:spcPts val="0"/>
              </a:spcBef>
              <a:spcAft>
                <a:spcPts val="0"/>
              </a:spcAft>
            </a:pPr>
            <a:r>
              <a:rPr lang="en-US" sz="1100" dirty="0" smtClean="0">
                <a:effectLst/>
                <a:latin typeface="Gill Sans MT"/>
                <a:ea typeface="Times New Roman"/>
                <a:cs typeface="Times New Roman"/>
              </a:rPr>
              <a:t>Iron(II</a:t>
            </a:r>
            <a:r>
              <a:rPr lang="en-US" sz="1100" dirty="0">
                <a:effectLst/>
                <a:latin typeface="Gill Sans MT"/>
                <a:ea typeface="Times New Roman"/>
                <a:cs typeface="Times New Roman"/>
              </a:rPr>
              <a:t>) Sulfide (</a:t>
            </a:r>
            <a:r>
              <a:rPr lang="en-US" sz="1100" dirty="0" err="1">
                <a:effectLst/>
                <a:latin typeface="Gill Sans MT"/>
                <a:ea typeface="Times New Roman"/>
                <a:cs typeface="Times New Roman"/>
              </a:rPr>
              <a:t>FeS</a:t>
            </a:r>
            <a:r>
              <a:rPr lang="en-US" sz="1100" dirty="0">
                <a:effectLst/>
                <a:latin typeface="Gill Sans MT"/>
                <a:ea typeface="Times New Roman"/>
                <a:cs typeface="Times New Roman"/>
              </a:rPr>
              <a:t>)</a:t>
            </a:r>
            <a:endParaRPr lang="en-US" sz="1100" dirty="0">
              <a:effectLst/>
              <a:latin typeface="Gill Sans"/>
              <a:ea typeface="Times New Roman"/>
              <a:cs typeface="Times New Roman"/>
            </a:endParaRPr>
          </a:p>
          <a:p>
            <a:pPr marL="342900" marR="0" indent="-228600" algn="just">
              <a:spcBef>
                <a:spcPts val="0"/>
              </a:spcBef>
              <a:spcAft>
                <a:spcPts val="0"/>
              </a:spcAft>
            </a:pPr>
            <a:r>
              <a:rPr lang="en-US" sz="1100" dirty="0" err="1">
                <a:effectLst/>
                <a:latin typeface="Gill Sans MT"/>
                <a:ea typeface="Times New Roman"/>
                <a:cs typeface="Times New Roman"/>
              </a:rPr>
              <a:t>Mackinawite</a:t>
            </a:r>
            <a:r>
              <a:rPr lang="en-US" sz="1100" dirty="0">
                <a:effectLst/>
                <a:latin typeface="Gill Sans MT"/>
                <a:ea typeface="Times New Roman"/>
                <a:cs typeface="Times New Roman"/>
              </a:rPr>
              <a:t> –(Fe</a:t>
            </a:r>
            <a:r>
              <a:rPr lang="en-US" sz="1100" baseline="-25000" dirty="0">
                <a:effectLst/>
                <a:latin typeface="Gill Sans MT"/>
                <a:ea typeface="Times New Roman"/>
                <a:cs typeface="Times New Roman"/>
              </a:rPr>
              <a:t>1+x</a:t>
            </a:r>
            <a:r>
              <a:rPr lang="en-US" sz="1100" dirty="0">
                <a:effectLst/>
                <a:latin typeface="Gill Sans MT"/>
                <a:ea typeface="Times New Roman"/>
                <a:cs typeface="Times New Roman"/>
              </a:rPr>
              <a:t>S )</a:t>
            </a:r>
            <a:endParaRPr lang="en-US" sz="1100" dirty="0">
              <a:effectLst/>
              <a:latin typeface="Gill Sans"/>
              <a:ea typeface="Times New Roman"/>
              <a:cs typeface="Times New Roman"/>
            </a:endParaRPr>
          </a:p>
          <a:p>
            <a:pPr marL="342900" marR="0" indent="-228600" algn="just">
              <a:spcBef>
                <a:spcPts val="0"/>
              </a:spcBef>
              <a:spcAft>
                <a:spcPts val="0"/>
              </a:spcAft>
            </a:pPr>
            <a:r>
              <a:rPr lang="en-US" sz="1100" dirty="0">
                <a:effectLst/>
                <a:latin typeface="Gill Sans MT"/>
                <a:ea typeface="Times New Roman"/>
                <a:cs typeface="Times New Roman"/>
              </a:rPr>
              <a:t>Pyrite (FeS</a:t>
            </a:r>
            <a:r>
              <a:rPr lang="en-US" sz="1100" baseline="-25000" dirty="0">
                <a:effectLst/>
                <a:latin typeface="Gill Sans MT"/>
                <a:ea typeface="Times New Roman"/>
                <a:cs typeface="Times New Roman"/>
              </a:rPr>
              <a:t>2</a:t>
            </a:r>
            <a:r>
              <a:rPr lang="en-US" sz="1100" dirty="0">
                <a:effectLst/>
                <a:latin typeface="Gill Sans MT"/>
                <a:ea typeface="Times New Roman"/>
                <a:cs typeface="Times New Roman"/>
              </a:rPr>
              <a:t>)</a:t>
            </a:r>
            <a:endParaRPr lang="en-US" sz="1100" dirty="0">
              <a:effectLst/>
              <a:latin typeface="Gill Sans"/>
              <a:ea typeface="Times New Roman"/>
              <a:cs typeface="Times New Roman"/>
            </a:endParaRPr>
          </a:p>
          <a:p>
            <a:pPr marL="342900" marR="0" indent="-228600" algn="just">
              <a:spcBef>
                <a:spcPts val="0"/>
              </a:spcBef>
              <a:spcAft>
                <a:spcPts val="0"/>
              </a:spcAft>
            </a:pPr>
            <a:r>
              <a:rPr lang="en-US" sz="1100" dirty="0">
                <a:effectLst/>
                <a:latin typeface="Gill Sans MT"/>
                <a:ea typeface="Times New Roman"/>
                <a:cs typeface="Times New Roman"/>
              </a:rPr>
              <a:t>Magnetite (Fe</a:t>
            </a:r>
            <a:r>
              <a:rPr lang="en-US" sz="1100" baseline="-25000" dirty="0">
                <a:effectLst/>
                <a:latin typeface="Gill Sans MT"/>
                <a:ea typeface="Times New Roman"/>
                <a:cs typeface="Times New Roman"/>
              </a:rPr>
              <a:t>3</a:t>
            </a:r>
            <a:r>
              <a:rPr lang="en-US" sz="1100" dirty="0">
                <a:effectLst/>
                <a:latin typeface="Gill Sans MT"/>
                <a:ea typeface="Times New Roman"/>
                <a:cs typeface="Times New Roman"/>
              </a:rPr>
              <a:t>O</a:t>
            </a:r>
            <a:r>
              <a:rPr lang="en-US" sz="1100" baseline="-25000" dirty="0">
                <a:effectLst/>
                <a:latin typeface="Gill Sans MT"/>
                <a:ea typeface="Times New Roman"/>
                <a:cs typeface="Times New Roman"/>
              </a:rPr>
              <a:t>4</a:t>
            </a:r>
            <a:r>
              <a:rPr lang="en-US" sz="1100" dirty="0">
                <a:effectLst/>
                <a:latin typeface="Gill Sans MT"/>
                <a:ea typeface="Times New Roman"/>
                <a:cs typeface="Times New Roman"/>
              </a:rPr>
              <a:t>) </a:t>
            </a:r>
            <a:endParaRPr lang="en-US" sz="1100" dirty="0">
              <a:effectLst/>
              <a:latin typeface="Gill Sans"/>
              <a:ea typeface="Times New Roman"/>
              <a:cs typeface="Times New Roman"/>
            </a:endParaRPr>
          </a:p>
          <a:p>
            <a:pPr marL="342900" marR="0" indent="-228600" algn="just">
              <a:spcBef>
                <a:spcPts val="0"/>
              </a:spcBef>
              <a:spcAft>
                <a:spcPts val="0"/>
              </a:spcAft>
            </a:pPr>
            <a:r>
              <a:rPr lang="en-US" sz="1100" dirty="0">
                <a:effectLst/>
                <a:latin typeface="Gill Sans MT"/>
                <a:ea typeface="Times New Roman"/>
                <a:cs typeface="Times New Roman"/>
              </a:rPr>
              <a:t>Goethite (</a:t>
            </a:r>
            <a:r>
              <a:rPr lang="en-US" sz="1100" dirty="0">
                <a:effectLst/>
                <a:latin typeface="Arial"/>
                <a:ea typeface="Times New Roman"/>
                <a:cs typeface="Times New Roman"/>
              </a:rPr>
              <a:t>α</a:t>
            </a:r>
            <a:r>
              <a:rPr lang="en-US" sz="1100" dirty="0">
                <a:effectLst/>
                <a:latin typeface="Gill Sans MT"/>
                <a:ea typeface="Times New Roman"/>
                <a:cs typeface="Times New Roman"/>
              </a:rPr>
              <a:t>-</a:t>
            </a:r>
            <a:r>
              <a:rPr lang="en-US" sz="1100" dirty="0" err="1">
                <a:effectLst/>
                <a:latin typeface="Gill Sans MT"/>
                <a:ea typeface="Times New Roman"/>
                <a:cs typeface="Times New Roman"/>
              </a:rPr>
              <a:t>FeO</a:t>
            </a:r>
            <a:r>
              <a:rPr lang="en-US" sz="1100" dirty="0">
                <a:effectLst/>
                <a:latin typeface="Gill Sans MT"/>
                <a:ea typeface="Times New Roman"/>
                <a:cs typeface="Times New Roman"/>
              </a:rPr>
              <a:t>(OH))</a:t>
            </a:r>
            <a:endParaRPr lang="en-US" sz="1100" dirty="0">
              <a:effectLst/>
              <a:latin typeface="Gill Sans"/>
              <a:ea typeface="Times New Roman"/>
              <a:cs typeface="Times New Roman"/>
            </a:endParaRPr>
          </a:p>
          <a:p>
            <a:pPr marL="342900" marR="0" indent="-228600" algn="just">
              <a:spcBef>
                <a:spcPts val="0"/>
              </a:spcBef>
              <a:spcAft>
                <a:spcPts val="0"/>
              </a:spcAft>
            </a:pPr>
            <a:r>
              <a:rPr lang="en-US" sz="1100" dirty="0">
                <a:effectLst/>
                <a:latin typeface="Gill Sans MT"/>
                <a:ea typeface="Times New Roman"/>
                <a:cs typeface="Times New Roman"/>
              </a:rPr>
              <a:t>Hematite (Fe</a:t>
            </a:r>
            <a:r>
              <a:rPr lang="en-US" sz="1100" baseline="-25000" dirty="0">
                <a:effectLst/>
                <a:latin typeface="Gill Sans MT"/>
                <a:ea typeface="Times New Roman"/>
                <a:cs typeface="Times New Roman"/>
              </a:rPr>
              <a:t>2</a:t>
            </a:r>
            <a:r>
              <a:rPr lang="en-US" sz="1100" dirty="0">
                <a:effectLst/>
                <a:latin typeface="Gill Sans MT"/>
                <a:ea typeface="Times New Roman"/>
                <a:cs typeface="Times New Roman"/>
              </a:rPr>
              <a:t>O</a:t>
            </a:r>
            <a:r>
              <a:rPr lang="en-US" sz="1100" baseline="-25000" dirty="0">
                <a:effectLst/>
                <a:latin typeface="Gill Sans MT"/>
                <a:ea typeface="Times New Roman"/>
                <a:cs typeface="Times New Roman"/>
              </a:rPr>
              <a:t>3</a:t>
            </a:r>
            <a:r>
              <a:rPr lang="en-US" sz="1100" dirty="0">
                <a:effectLst/>
                <a:latin typeface="Gill Sans MT"/>
                <a:ea typeface="Times New Roman"/>
                <a:cs typeface="Times New Roman"/>
              </a:rPr>
              <a:t>)</a:t>
            </a:r>
            <a:endParaRPr lang="en-US" sz="1100" dirty="0">
              <a:effectLst/>
              <a:latin typeface="Gill Sans"/>
              <a:ea typeface="Times New Roman"/>
              <a:cs typeface="Times New Roman"/>
            </a:endParaRPr>
          </a:p>
          <a:p>
            <a:pPr marL="342900" marR="0" indent="-228600" algn="just">
              <a:spcBef>
                <a:spcPts val="0"/>
              </a:spcBef>
              <a:spcAft>
                <a:spcPts val="0"/>
              </a:spcAft>
            </a:pPr>
            <a:r>
              <a:rPr lang="en-US" sz="1100" dirty="0" err="1">
                <a:effectLst/>
                <a:latin typeface="Gill Sans MT"/>
                <a:ea typeface="Times New Roman"/>
                <a:cs typeface="Times New Roman"/>
              </a:rPr>
              <a:t>Lepidocrocite</a:t>
            </a:r>
            <a:r>
              <a:rPr lang="en-US" sz="1100" dirty="0">
                <a:effectLst/>
                <a:latin typeface="Gill Sans MT"/>
                <a:ea typeface="Times New Roman"/>
                <a:cs typeface="Times New Roman"/>
              </a:rPr>
              <a:t> (</a:t>
            </a:r>
            <a:r>
              <a:rPr lang="en-US" sz="1100" dirty="0">
                <a:effectLst/>
                <a:latin typeface="Arial"/>
                <a:ea typeface="Times New Roman"/>
                <a:cs typeface="Times New Roman"/>
              </a:rPr>
              <a:t>γ</a:t>
            </a:r>
            <a:r>
              <a:rPr lang="en-US" sz="1100" dirty="0">
                <a:effectLst/>
                <a:latin typeface="Gill Sans MT"/>
                <a:ea typeface="Times New Roman"/>
                <a:cs typeface="Times New Roman"/>
              </a:rPr>
              <a:t>-</a:t>
            </a:r>
            <a:r>
              <a:rPr lang="en-US" sz="1100" dirty="0" err="1">
                <a:effectLst/>
                <a:latin typeface="Gill Sans MT"/>
                <a:ea typeface="Times New Roman"/>
                <a:cs typeface="Times New Roman"/>
              </a:rPr>
              <a:t>FeO</a:t>
            </a:r>
            <a:r>
              <a:rPr lang="en-US" sz="1100" dirty="0">
                <a:effectLst/>
                <a:latin typeface="Gill Sans MT"/>
                <a:ea typeface="Times New Roman"/>
                <a:cs typeface="Times New Roman"/>
              </a:rPr>
              <a:t>(OH))</a:t>
            </a:r>
            <a:endParaRPr lang="en-US" sz="1100" dirty="0">
              <a:effectLst/>
              <a:latin typeface="Gill Sans"/>
              <a:ea typeface="Times New Roman"/>
              <a:cs typeface="Times New Roman"/>
            </a:endParaRPr>
          </a:p>
          <a:p>
            <a:pPr marL="342900" marR="0" indent="-228600" algn="just">
              <a:spcBef>
                <a:spcPts val="0"/>
              </a:spcBef>
              <a:spcAft>
                <a:spcPts val="0"/>
              </a:spcAft>
            </a:pPr>
            <a:r>
              <a:rPr lang="en-US" sz="1100" dirty="0">
                <a:effectLst/>
                <a:latin typeface="Gill Sans MT"/>
                <a:ea typeface="Times New Roman"/>
                <a:cs typeface="Times New Roman"/>
              </a:rPr>
              <a:t>Green </a:t>
            </a:r>
            <a:r>
              <a:rPr lang="en-US" sz="1100" dirty="0" smtClean="0">
                <a:effectLst/>
                <a:latin typeface="Gill Sans MT"/>
                <a:ea typeface="Times New Roman"/>
                <a:cs typeface="Times New Roman"/>
              </a:rPr>
              <a:t>Rust-</a:t>
            </a:r>
            <a:r>
              <a:rPr lang="en-US" sz="1100" dirty="0">
                <a:effectLst/>
                <a:latin typeface="Gill Sans MT"/>
                <a:ea typeface="Times New Roman"/>
                <a:cs typeface="Times New Roman"/>
              </a:rPr>
              <a:t>-(Fe</a:t>
            </a:r>
            <a:r>
              <a:rPr lang="en-US" sz="1100" baseline="30000" dirty="0">
                <a:effectLst/>
                <a:latin typeface="Gill Sans MT"/>
                <a:ea typeface="Times New Roman"/>
                <a:cs typeface="Times New Roman"/>
              </a:rPr>
              <a:t>2+</a:t>
            </a:r>
            <a:r>
              <a:rPr lang="en-US" sz="1100" dirty="0">
                <a:effectLst/>
                <a:latin typeface="Gill Sans MT"/>
                <a:ea typeface="Times New Roman"/>
                <a:cs typeface="Times New Roman"/>
              </a:rPr>
              <a:t> and Fe</a:t>
            </a:r>
            <a:r>
              <a:rPr lang="en-US" sz="1100" baseline="30000" dirty="0">
                <a:effectLst/>
                <a:latin typeface="Gill Sans MT"/>
                <a:ea typeface="Times New Roman"/>
                <a:cs typeface="Times New Roman"/>
              </a:rPr>
              <a:t>3+</a:t>
            </a:r>
            <a:r>
              <a:rPr lang="en-US" sz="1100" dirty="0">
                <a:effectLst/>
                <a:latin typeface="Gill Sans MT"/>
                <a:ea typeface="Times New Roman"/>
                <a:cs typeface="Times New Roman"/>
              </a:rPr>
              <a:t> </a:t>
            </a:r>
            <a:r>
              <a:rPr lang="en-US" sz="1100" dirty="0" err="1">
                <a:effectLst/>
                <a:latin typeface="Gill Sans MT"/>
                <a:ea typeface="Times New Roman"/>
                <a:cs typeface="Times New Roman"/>
              </a:rPr>
              <a:t>cations</a:t>
            </a:r>
            <a:r>
              <a:rPr lang="en-US" sz="1100" dirty="0">
                <a:effectLst/>
                <a:latin typeface="Gill Sans MT"/>
                <a:ea typeface="Times New Roman"/>
                <a:cs typeface="Times New Roman"/>
              </a:rPr>
              <a:t>, O</a:t>
            </a:r>
            <a:r>
              <a:rPr lang="en-US" sz="1100" baseline="30000" dirty="0">
                <a:effectLst/>
                <a:latin typeface="Gill Sans MT"/>
                <a:ea typeface="Times New Roman"/>
                <a:cs typeface="Times New Roman"/>
              </a:rPr>
              <a:t>2-</a:t>
            </a:r>
            <a:r>
              <a:rPr lang="en-US" sz="1100" dirty="0">
                <a:effectLst/>
                <a:latin typeface="Gill Sans MT"/>
                <a:ea typeface="Times New Roman"/>
                <a:cs typeface="Times New Roman"/>
              </a:rPr>
              <a:t> and OH</a:t>
            </a:r>
            <a:r>
              <a:rPr lang="en-US" sz="1100" baseline="30000" dirty="0">
                <a:effectLst/>
                <a:latin typeface="Gill Sans MT"/>
                <a:ea typeface="Times New Roman"/>
                <a:cs typeface="Times New Roman"/>
              </a:rPr>
              <a:t>-</a:t>
            </a:r>
            <a:r>
              <a:rPr lang="en-US" sz="1100" dirty="0">
                <a:effectLst/>
                <a:latin typeface="Gill Sans MT"/>
                <a:ea typeface="Times New Roman"/>
                <a:cs typeface="Times New Roman"/>
              </a:rPr>
              <a:t> anions, with loosely bound [CO</a:t>
            </a:r>
            <a:r>
              <a:rPr lang="en-US" sz="1100" baseline="-25000" dirty="0">
                <a:effectLst/>
                <a:latin typeface="Gill Sans MT"/>
                <a:ea typeface="Times New Roman"/>
                <a:cs typeface="Times New Roman"/>
              </a:rPr>
              <a:t>3</a:t>
            </a:r>
            <a:r>
              <a:rPr lang="en-US" sz="1100" dirty="0">
                <a:effectLst/>
                <a:latin typeface="Gill Sans MT"/>
                <a:ea typeface="Times New Roman"/>
                <a:cs typeface="Times New Roman"/>
              </a:rPr>
              <a:t>]</a:t>
            </a:r>
            <a:r>
              <a:rPr lang="en-US" sz="1100" baseline="30000" dirty="0">
                <a:effectLst/>
                <a:latin typeface="Gill Sans MT"/>
                <a:ea typeface="Times New Roman"/>
                <a:cs typeface="Times New Roman"/>
              </a:rPr>
              <a:t>2-</a:t>
            </a:r>
            <a:r>
              <a:rPr lang="en-US" sz="1100" dirty="0">
                <a:effectLst/>
                <a:latin typeface="Gill Sans MT"/>
                <a:ea typeface="Times New Roman"/>
                <a:cs typeface="Times New Roman"/>
              </a:rPr>
              <a:t> groups and H</a:t>
            </a:r>
            <a:r>
              <a:rPr lang="en-US" sz="1100" baseline="-25000" dirty="0">
                <a:effectLst/>
                <a:latin typeface="Gill Sans MT"/>
                <a:ea typeface="Times New Roman"/>
                <a:cs typeface="Times New Roman"/>
              </a:rPr>
              <a:t>2</a:t>
            </a:r>
            <a:r>
              <a:rPr lang="en-US" sz="1100" dirty="0">
                <a:effectLst/>
                <a:latin typeface="Gill Sans MT"/>
                <a:ea typeface="Times New Roman"/>
                <a:cs typeface="Times New Roman"/>
              </a:rPr>
              <a:t>O molecules between the layers)</a:t>
            </a:r>
            <a:endParaRPr lang="en-US" sz="1100" dirty="0">
              <a:effectLst/>
              <a:latin typeface="Gill Sans"/>
              <a:ea typeface="Times New Roman"/>
              <a:cs typeface="Times New Roman"/>
            </a:endParaRPr>
          </a:p>
        </p:txBody>
      </p:sp>
    </p:spTree>
    <p:extLst>
      <p:ext uri="{BB962C8B-B14F-4D97-AF65-F5344CB8AC3E}">
        <p14:creationId xmlns:p14="http://schemas.microsoft.com/office/powerpoint/2010/main" val="23317012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25:  </a:t>
            </a:r>
            <a:r>
              <a:rPr lang="en-US" i="1" cap="none" dirty="0" smtClean="0">
                <a:solidFill>
                  <a:schemeClr val="accent3"/>
                </a:solidFill>
              </a:rPr>
              <a:t>How do reactive mineral species contribute to attenuation?</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58</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Content Placeholder 2"/>
          <p:cNvSpPr txBox="1">
            <a:spLocks/>
          </p:cNvSpPr>
          <p:nvPr/>
        </p:nvSpPr>
        <p:spPr>
          <a:xfrm>
            <a:off x="526600" y="1371600"/>
            <a:ext cx="4045400" cy="1219199"/>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t>While contaminants are degraded </a:t>
            </a:r>
            <a:r>
              <a:rPr lang="en-US" sz="1900" dirty="0" err="1" smtClean="0"/>
              <a:t>abiotically</a:t>
            </a:r>
            <a:r>
              <a:rPr lang="en-US" sz="1900" dirty="0" smtClean="0"/>
              <a:t>, formation of reactive minerals typically have a biological component</a:t>
            </a:r>
          </a:p>
          <a:p>
            <a:pPr lvl="1">
              <a:buFont typeface="Arial" panose="020B0604020202020204" pitchFamily="34" charset="0"/>
              <a:buChar char="•"/>
            </a:pPr>
            <a:r>
              <a:rPr lang="en-US" sz="1800" dirty="0" smtClean="0"/>
              <a:t>e.g., biological iron reduction and/or sulfate reduction to produce iron sulfide</a:t>
            </a:r>
          </a:p>
          <a:p>
            <a:r>
              <a:rPr lang="en-US" sz="1900" dirty="0" smtClean="0"/>
              <a:t>Methods for assessing abiotic degradation capacity are available and/or being developed</a:t>
            </a:r>
          </a:p>
          <a:p>
            <a:pPr lvl="1">
              <a:buFont typeface="Arial" panose="020B0604020202020204" pitchFamily="34" charset="0"/>
              <a:buChar char="•"/>
            </a:pPr>
            <a:r>
              <a:rPr lang="en-US" sz="1800" dirty="0" smtClean="0"/>
              <a:t>E.g., magnetite in sediments via magnetic susceptibility testing</a:t>
            </a:r>
          </a:p>
          <a:p>
            <a:endParaRPr lang="en-US" sz="1900" dirty="0"/>
          </a:p>
        </p:txBody>
      </p:sp>
      <p:sp>
        <p:nvSpPr>
          <p:cNvPr id="27" name="Rectangle 26"/>
          <p:cNvSpPr/>
          <p:nvPr/>
        </p:nvSpPr>
        <p:spPr>
          <a:xfrm>
            <a:off x="5264041" y="5632847"/>
            <a:ext cx="3270359" cy="923330"/>
          </a:xfrm>
          <a:prstGeom prst="rect">
            <a:avLst/>
          </a:prstGeom>
        </p:spPr>
        <p:txBody>
          <a:bodyPr wrap="square">
            <a:spAutoFit/>
          </a:bodyPr>
          <a:lstStyle/>
          <a:p>
            <a:pPr algn="ctr"/>
            <a:r>
              <a:rPr lang="en-US" b="1" dirty="0" smtClean="0"/>
              <a:t>EPA, 2009 – </a:t>
            </a:r>
          </a:p>
          <a:p>
            <a:pPr algn="ctr"/>
            <a:r>
              <a:rPr lang="en-US" b="1" dirty="0" smtClean="0"/>
              <a:t>detailed descriptions of important methods</a:t>
            </a:r>
            <a:endParaRPr lang="en-US" b="1"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4041" y="1371600"/>
            <a:ext cx="3264118" cy="426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Content Placeholder 2"/>
          <p:cNvSpPr txBox="1">
            <a:spLocks/>
          </p:cNvSpPr>
          <p:nvPr/>
        </p:nvSpPr>
        <p:spPr>
          <a:xfrm>
            <a:off x="549012" y="5181601"/>
            <a:ext cx="4045400" cy="1219199"/>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t>Current research suggests slow but sustainable attenuation rates</a:t>
            </a:r>
          </a:p>
          <a:p>
            <a:pPr marL="0" indent="0">
              <a:buNone/>
            </a:pPr>
            <a:endParaRPr lang="en-US" sz="1900" dirty="0"/>
          </a:p>
        </p:txBody>
      </p:sp>
    </p:spTree>
    <p:extLst>
      <p:ext uri="{BB962C8B-B14F-4D97-AF65-F5344CB8AC3E}">
        <p14:creationId xmlns:p14="http://schemas.microsoft.com/office/powerpoint/2010/main" val="32341595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26:  </a:t>
            </a:r>
            <a:r>
              <a:rPr lang="en-US" i="1" cap="none" dirty="0" smtClean="0">
                <a:solidFill>
                  <a:schemeClr val="accent3"/>
                </a:solidFill>
              </a:rPr>
              <a:t>What is a low-risk site?  How is MNA involved?</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59</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ounded Rectangle 17"/>
          <p:cNvSpPr/>
          <p:nvPr/>
        </p:nvSpPr>
        <p:spPr>
          <a:xfrm>
            <a:off x="526600" y="1476663"/>
            <a:ext cx="3664400" cy="727033"/>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a:spLocks noChangeArrowheads="1"/>
          </p:cNvSpPr>
          <p:nvPr/>
        </p:nvSpPr>
        <p:spPr bwMode="auto">
          <a:xfrm>
            <a:off x="414841" y="1498375"/>
            <a:ext cx="3776159" cy="7053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Low-Risk means MNA the rest of the way</a:t>
            </a:r>
            <a:endParaRPr lang="en-US" sz="2000" b="1" i="1" dirty="0">
              <a:solidFill>
                <a:srgbClr val="FFFFFF"/>
              </a:solidFill>
              <a:ea typeface="ＭＳ Ｐゴシック" pitchFamily="34" charset="-128"/>
              <a:cs typeface="Calibri"/>
            </a:endParaRPr>
          </a:p>
        </p:txBody>
      </p:sp>
      <p:pic>
        <p:nvPicPr>
          <p:cNvPr id="22" name="Picture 2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68358"/>
            <a:ext cx="4114800" cy="3941842"/>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sp>
        <p:nvSpPr>
          <p:cNvPr id="26" name="Content Placeholder 2"/>
          <p:cNvSpPr txBox="1">
            <a:spLocks/>
          </p:cNvSpPr>
          <p:nvPr/>
        </p:nvSpPr>
        <p:spPr>
          <a:xfrm>
            <a:off x="526600" y="2438400"/>
            <a:ext cx="3740600" cy="1219199"/>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t>Recognition that at many sites complete closure is difficult and/or unattainable</a:t>
            </a:r>
          </a:p>
          <a:p>
            <a:r>
              <a:rPr lang="en-US" sz="1900" dirty="0" smtClean="0"/>
              <a:t>Concentrations may be very low and pose no significant risk</a:t>
            </a:r>
          </a:p>
          <a:p>
            <a:r>
              <a:rPr lang="en-US" sz="1900" dirty="0" smtClean="0"/>
              <a:t>Being adopted as part of state regulatory programs (e.g., California)</a:t>
            </a:r>
          </a:p>
          <a:p>
            <a:endParaRPr lang="en-US" sz="1900" dirty="0"/>
          </a:p>
        </p:txBody>
      </p:sp>
      <p:sp>
        <p:nvSpPr>
          <p:cNvPr id="27" name="Rectangle 26"/>
          <p:cNvSpPr/>
          <p:nvPr/>
        </p:nvSpPr>
        <p:spPr>
          <a:xfrm>
            <a:off x="5334000" y="5507376"/>
            <a:ext cx="3124200" cy="615553"/>
          </a:xfrm>
          <a:prstGeom prst="rect">
            <a:avLst/>
          </a:prstGeom>
        </p:spPr>
        <p:txBody>
          <a:bodyPr wrap="square">
            <a:spAutoFit/>
          </a:bodyPr>
          <a:lstStyle/>
          <a:p>
            <a:pPr algn="ctr"/>
            <a:r>
              <a:rPr lang="en-US" sz="1700" b="1" dirty="0" smtClean="0"/>
              <a:t>Low-Risk Site Closure Guide for Air Force (Farhat et al., 2012)</a:t>
            </a:r>
            <a:endParaRPr lang="en-US" sz="1700" b="1" dirty="0"/>
          </a:p>
        </p:txBody>
      </p:sp>
    </p:spTree>
    <p:extLst>
      <p:ext uri="{BB962C8B-B14F-4D97-AF65-F5344CB8AC3E}">
        <p14:creationId xmlns:p14="http://schemas.microsoft.com/office/powerpoint/2010/main" val="31983446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549326" y="2362200"/>
            <a:ext cx="4061274" cy="400110"/>
          </a:xfrm>
          <a:prstGeom prst="rect">
            <a:avLst/>
          </a:prstGeom>
          <a:solidFill>
            <a:schemeClr val="accent1"/>
          </a:solidFill>
          <a:ln>
            <a:noFill/>
          </a:ln>
        </p:spPr>
        <p:txBody>
          <a:bodyPr wrap="square" rtlCol="0">
            <a:spAutoFit/>
          </a:bodyPr>
          <a:lstStyle/>
          <a:p>
            <a:r>
              <a:rPr lang="en-US" sz="2000" b="1" i="1" dirty="0" smtClean="0">
                <a:solidFill>
                  <a:schemeClr val="bg1"/>
                </a:solidFill>
              </a:rPr>
              <a:t>Published for ESTCP ER-201211</a:t>
            </a:r>
            <a:endParaRPr lang="en-US" sz="2000" b="1" i="1" dirty="0">
              <a:solidFill>
                <a:schemeClr val="bg1"/>
              </a:solidFill>
            </a:endParaRPr>
          </a:p>
        </p:txBody>
      </p:sp>
      <p:sp>
        <p:nvSpPr>
          <p:cNvPr id="2" name="Title 1"/>
          <p:cNvSpPr>
            <a:spLocks noGrp="1"/>
          </p:cNvSpPr>
          <p:nvPr>
            <p:ph type="title"/>
          </p:nvPr>
        </p:nvSpPr>
        <p:spPr>
          <a:xfrm>
            <a:off x="609600" y="381000"/>
            <a:ext cx="8229600" cy="582211"/>
          </a:xfrm>
        </p:spPr>
        <p:txBody>
          <a:bodyPr/>
          <a:lstStyle/>
          <a:p>
            <a:r>
              <a:rPr lang="en-US" dirty="0" smtClean="0"/>
              <a:t>WHAT’s AN “FAQ” Document? </a:t>
            </a:r>
            <a:endParaRPr lang="en-US" i="1" cap="none" dirty="0">
              <a:solidFill>
                <a:schemeClr val="accent3"/>
              </a:solidFill>
            </a:endParaRPr>
          </a:p>
        </p:txBody>
      </p:sp>
      <p:sp>
        <p:nvSpPr>
          <p:cNvPr id="98"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6</a:t>
            </a:fld>
            <a:endParaRPr lang="en-US" dirty="0"/>
          </a:p>
        </p:txBody>
      </p:sp>
      <p:sp>
        <p:nvSpPr>
          <p:cNvPr id="108" name="Rectangle 107"/>
          <p:cNvSpPr/>
          <p:nvPr/>
        </p:nvSpPr>
        <p:spPr>
          <a:xfrm>
            <a:off x="685800" y="1371600"/>
            <a:ext cx="3848577" cy="5105400"/>
          </a:xfrm>
          <a:prstGeom prst="rect">
            <a:avLst/>
          </a:prstGeom>
          <a:solidFill>
            <a:srgbClr val="FFFFFF"/>
          </a:solidFill>
          <a:ln w="476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6"/>
          <p:cNvSpPr>
            <a:spLocks noChangeArrowheads="1"/>
          </p:cNvSpPr>
          <p:nvPr/>
        </p:nvSpPr>
        <p:spPr bwMode="auto">
          <a:xfrm>
            <a:off x="7575550" y="6206654"/>
            <a:ext cx="11112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FFF7CA40-692D-49BF-95A2-AC5E85414DFD}" type="slidenum">
              <a:rPr lang="en-US" sz="1400">
                <a:solidFill>
                  <a:schemeClr val="bg2"/>
                </a:solidFill>
                <a:latin typeface="Tahoma" pitchFamily="34" charset="0"/>
              </a:rPr>
              <a:pPr algn="r"/>
              <a:t>6</a:t>
            </a:fld>
            <a:endParaRPr lang="en-US" sz="1400">
              <a:solidFill>
                <a:schemeClr val="bg2"/>
              </a:solidFill>
              <a:latin typeface="Tahoma" pitchFamily="34"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471" y="1491132"/>
            <a:ext cx="3592129" cy="4865218"/>
          </a:xfrm>
          <a:prstGeom prst="rect">
            <a:avLst/>
          </a:prstGeom>
        </p:spPr>
      </p:pic>
      <p:sp>
        <p:nvSpPr>
          <p:cNvPr id="17" name="Rectangle 16"/>
          <p:cNvSpPr/>
          <p:nvPr/>
        </p:nvSpPr>
        <p:spPr>
          <a:xfrm>
            <a:off x="1143000" y="1396134"/>
            <a:ext cx="3048000" cy="4090266"/>
          </a:xfrm>
          <a:prstGeom prst="rect">
            <a:avLst/>
          </a:prstGeom>
          <a:solidFill>
            <a:srgbClr val="FFFFFF"/>
          </a:solidFill>
          <a:ln w="476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232" y="1515665"/>
            <a:ext cx="2841535" cy="3848605"/>
          </a:xfrm>
          <a:prstGeom prst="rect">
            <a:avLst/>
          </a:prstGeom>
        </p:spPr>
      </p:pic>
      <p:sp>
        <p:nvSpPr>
          <p:cNvPr id="19" name="Rectangle 18"/>
          <p:cNvSpPr/>
          <p:nvPr/>
        </p:nvSpPr>
        <p:spPr>
          <a:xfrm>
            <a:off x="5105400" y="1420668"/>
            <a:ext cx="3070225" cy="4038600"/>
          </a:xfrm>
          <a:prstGeom prst="rect">
            <a:avLst/>
          </a:prstGeom>
          <a:solidFill>
            <a:srgbClr val="FFFFFF"/>
          </a:solidFill>
          <a:ln w="476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178" y="1540200"/>
            <a:ext cx="2841535" cy="3848605"/>
          </a:xfrm>
          <a:prstGeom prst="rect">
            <a:avLst/>
          </a:prstGeom>
        </p:spPr>
      </p:pic>
      <p:sp>
        <p:nvSpPr>
          <p:cNvPr id="22" name="Rounded Rectangle 21"/>
          <p:cNvSpPr/>
          <p:nvPr/>
        </p:nvSpPr>
        <p:spPr>
          <a:xfrm>
            <a:off x="1246231" y="5562328"/>
            <a:ext cx="2841535" cy="404018"/>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5181600" y="5562329"/>
            <a:ext cx="2955446" cy="404018"/>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a:spLocks noChangeArrowheads="1"/>
          </p:cNvSpPr>
          <p:nvPr/>
        </p:nvSpPr>
        <p:spPr bwMode="auto">
          <a:xfrm>
            <a:off x="1219200" y="5507246"/>
            <a:ext cx="2727713"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Interactive Version</a:t>
            </a:r>
            <a:endParaRPr lang="en-US" sz="2400" b="1" i="1" dirty="0">
              <a:solidFill>
                <a:srgbClr val="FFFFFF"/>
              </a:solidFill>
              <a:ea typeface="ＭＳ Ｐゴシック" pitchFamily="34" charset="-128"/>
              <a:cs typeface="Calibri"/>
            </a:endParaRPr>
          </a:p>
        </p:txBody>
      </p:sp>
      <p:sp>
        <p:nvSpPr>
          <p:cNvPr id="3" name="Rectangle 2"/>
          <p:cNvSpPr/>
          <p:nvPr/>
        </p:nvSpPr>
        <p:spPr>
          <a:xfrm>
            <a:off x="838201" y="6044625"/>
            <a:ext cx="7924799" cy="584775"/>
          </a:xfrm>
          <a:prstGeom prst="rect">
            <a:avLst/>
          </a:prstGeom>
        </p:spPr>
        <p:txBody>
          <a:bodyPr wrap="square">
            <a:spAutoFit/>
          </a:bodyPr>
          <a:lstStyle/>
          <a:p>
            <a:r>
              <a:rPr lang="en-US" sz="1600" b="1" dirty="0">
                <a:hlinkClick r:id="rId3"/>
              </a:rPr>
              <a:t>http://serdp-estcp.org/Program-Areas/Environmental-Restoration/Contaminated-Groundwater/Persistent-Contamination/ER-201211</a:t>
            </a:r>
            <a:r>
              <a:rPr lang="en-US" sz="1600" b="1" dirty="0" smtClean="0">
                <a:hlinkClick r:id="rId3"/>
              </a:rPr>
              <a:t>/</a:t>
            </a:r>
            <a:endParaRPr lang="en-US" sz="1600" b="1" dirty="0" smtClean="0"/>
          </a:p>
        </p:txBody>
      </p:sp>
      <p:sp>
        <p:nvSpPr>
          <p:cNvPr id="23" name="Rectangle 22"/>
          <p:cNvSpPr>
            <a:spLocks noChangeArrowheads="1"/>
          </p:cNvSpPr>
          <p:nvPr/>
        </p:nvSpPr>
        <p:spPr bwMode="auto">
          <a:xfrm>
            <a:off x="5714999" y="5507893"/>
            <a:ext cx="1988037"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PDF Version</a:t>
            </a:r>
            <a:endParaRPr lang="en-US" sz="2400" b="1" i="1" dirty="0">
              <a:solidFill>
                <a:srgbClr val="FFFFFF"/>
              </a:solidFill>
              <a:ea typeface="ＭＳ Ｐゴシック" pitchFamily="34" charset="-128"/>
              <a:cs typeface="Calibri"/>
            </a:endParaRPr>
          </a:p>
        </p:txBody>
      </p:sp>
    </p:spTree>
    <p:extLst>
      <p:ext uri="{BB962C8B-B14F-4D97-AF65-F5344CB8AC3E}">
        <p14:creationId xmlns:p14="http://schemas.microsoft.com/office/powerpoint/2010/main" val="131195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1500"/>
                                        <p:tgtEl>
                                          <p:spTgt spid="108"/>
                                        </p:tgtEl>
                                      </p:cBhvr>
                                    </p:animEffect>
                                    <p:set>
                                      <p:cBhvr>
                                        <p:cTn id="15" dur="1" fill="hold">
                                          <p:stCondLst>
                                            <p:cond delay="1499"/>
                                          </p:stCondLst>
                                        </p:cTn>
                                        <p:tgtEl>
                                          <p:spTgt spid="108"/>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500"/>
                                        <p:tgtEl>
                                          <p:spTgt spid="16"/>
                                        </p:tgtEl>
                                      </p:cBhvr>
                                    </p:animEffect>
                                    <p:set>
                                      <p:cBhvr>
                                        <p:cTn id="18" dur="1" fill="hold">
                                          <p:stCondLst>
                                            <p:cond delay="1499"/>
                                          </p:stCondLst>
                                        </p:cTn>
                                        <p:tgtEl>
                                          <p:spTgt spid="16"/>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1500"/>
                                        <p:tgtEl>
                                          <p:spTgt spid="21"/>
                                        </p:tgtEl>
                                      </p:cBhvr>
                                    </p:animEffect>
                                    <p:set>
                                      <p:cBhvr>
                                        <p:cTn id="21" dur="1" fill="hold">
                                          <p:stCondLst>
                                            <p:cond delay="1499"/>
                                          </p:stCondLst>
                                        </p:cTn>
                                        <p:tgtEl>
                                          <p:spTgt spid="21"/>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500"/>
                                        <p:tgtEl>
                                          <p:spTgt spid="2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5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500"/>
                                        <p:tgtEl>
                                          <p:spTgt spid="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108" grpId="0" animBg="1"/>
      <p:bldP spid="108" grpId="1" animBg="1"/>
      <p:bldP spid="17" grpId="0" animBg="1"/>
      <p:bldP spid="19" grpId="0" animBg="1"/>
      <p:bldP spid="22" grpId="0" animBg="1"/>
      <p:bldP spid="24" grpId="0" animBg="1"/>
      <p:bldP spid="25" grpId="0"/>
      <p:bldP spid="3" grpId="0"/>
      <p:bldP spid="2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26:  </a:t>
            </a:r>
            <a:r>
              <a:rPr lang="en-US" i="1" cap="none" dirty="0" smtClean="0">
                <a:solidFill>
                  <a:schemeClr val="accent3"/>
                </a:solidFill>
              </a:rPr>
              <a:t>What is a low-risk site?  How is MNA involved?</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60</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 name="Picture 24" descr="3587-103_Flow__JULY_2012_skf__crw_skf"/>
          <p:cNvPicPr/>
          <p:nvPr/>
        </p:nvPicPr>
        <p:blipFill rotWithShape="1">
          <a:blip r:embed="rId3">
            <a:extLst>
              <a:ext uri="{28A0092B-C50C-407E-A947-70E740481C1C}">
                <a14:useLocalDpi xmlns:a14="http://schemas.microsoft.com/office/drawing/2010/main" val="0"/>
              </a:ext>
            </a:extLst>
          </a:blip>
          <a:srcRect b="43294"/>
          <a:stretch/>
        </p:blipFill>
        <p:spPr bwMode="auto">
          <a:xfrm>
            <a:off x="3357058" y="1219200"/>
            <a:ext cx="5612130" cy="5349875"/>
          </a:xfrm>
          <a:prstGeom prst="rect">
            <a:avLst/>
          </a:prstGeom>
          <a:noFill/>
          <a:ln>
            <a:noFill/>
          </a:ln>
          <a:extLst>
            <a:ext uri="{FAA26D3D-D897-4be2-8F04-BA451C77F1D7}">
              <ma14:placeholderFlag xmlns:ma14="http://schemas.microsoft.com/office/mac/drawingml/2011/main" xmlns=""/>
            </a:ext>
          </a:extLst>
        </p:spPr>
      </p:pic>
      <p:sp>
        <p:nvSpPr>
          <p:cNvPr id="28" name="Down Arrow 27"/>
          <p:cNvSpPr>
            <a:spLocks noChangeArrowheads="1"/>
          </p:cNvSpPr>
          <p:nvPr/>
        </p:nvSpPr>
        <p:spPr bwMode="auto">
          <a:xfrm>
            <a:off x="5334000" y="6324600"/>
            <a:ext cx="1066799" cy="501650"/>
          </a:xfrm>
          <a:prstGeom prst="downArrow">
            <a:avLst>
              <a:gd name="adj1" fmla="val 50000"/>
              <a:gd name="adj2" fmla="val 65625"/>
            </a:avLst>
          </a:prstGeom>
          <a:blipFill>
            <a:blip r:embed="rId4"/>
            <a:tile tx="0" ty="0" sx="100000" sy="100000" flip="none" algn="tl"/>
          </a:blipFill>
          <a:ln w="9525">
            <a:solidFill>
              <a:schemeClr val="tx2"/>
            </a:solidFill>
            <a:miter lim="800000"/>
            <a:headEnd/>
            <a:tailEnd/>
          </a:ln>
          <a:effectLst>
            <a:outerShdw blurRad="63500" dist="23000" dir="5400000" rotWithShape="0">
              <a:srgbClr val="000000">
                <a:alpha val="34999"/>
              </a:srgbClr>
            </a:outerShdw>
          </a:effectLst>
        </p:spPr>
        <p:txBody>
          <a:bodyPr rot="0" vert="horz" wrap="square" lIns="91440" tIns="45720" rIns="91440" bIns="45720" anchor="ctr" anchorCtr="0" upright="1">
            <a:noAutofit/>
          </a:bodyPr>
          <a:lstStyle/>
          <a:p>
            <a:endParaRPr lang="en-US"/>
          </a:p>
        </p:txBody>
      </p:sp>
      <p:sp>
        <p:nvSpPr>
          <p:cNvPr id="34" name="Rectangle 33"/>
          <p:cNvSpPr/>
          <p:nvPr/>
        </p:nvSpPr>
        <p:spPr>
          <a:xfrm>
            <a:off x="685800" y="1447800"/>
            <a:ext cx="2209800" cy="1477328"/>
          </a:xfrm>
          <a:prstGeom prst="rect">
            <a:avLst/>
          </a:prstGeom>
          <a:solidFill>
            <a:schemeClr val="accent1"/>
          </a:solidFill>
        </p:spPr>
        <p:txBody>
          <a:bodyPr wrap="square">
            <a:spAutoFit/>
          </a:bodyPr>
          <a:lstStyle/>
          <a:p>
            <a:r>
              <a:rPr lang="en-US" b="1" dirty="0">
                <a:solidFill>
                  <a:schemeClr val="bg1"/>
                </a:solidFill>
                <a:ea typeface="Times New Roman"/>
                <a:cs typeface="Times New Roman"/>
              </a:rPr>
              <a:t>Air Force </a:t>
            </a:r>
            <a:r>
              <a:rPr lang="en-US" b="1" dirty="0" err="1">
                <a:solidFill>
                  <a:schemeClr val="bg1"/>
                </a:solidFill>
                <a:ea typeface="Times New Roman"/>
                <a:cs typeface="Times New Roman"/>
              </a:rPr>
              <a:t>LoRSC</a:t>
            </a:r>
            <a:r>
              <a:rPr lang="en-US" b="1" dirty="0">
                <a:solidFill>
                  <a:schemeClr val="bg1"/>
                </a:solidFill>
                <a:ea typeface="Times New Roman"/>
                <a:cs typeface="Times New Roman"/>
              </a:rPr>
              <a:t> Manual Methodology to Determine Low Risk Sites – Parts I and II</a:t>
            </a:r>
          </a:p>
        </p:txBody>
      </p:sp>
    </p:spTree>
    <p:extLst>
      <p:ext uri="{BB962C8B-B14F-4D97-AF65-F5344CB8AC3E}">
        <p14:creationId xmlns:p14="http://schemas.microsoft.com/office/powerpoint/2010/main" val="6708165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582211"/>
          </a:xfrm>
        </p:spPr>
        <p:txBody>
          <a:bodyPr/>
          <a:lstStyle/>
          <a:p>
            <a:r>
              <a:rPr lang="en-US" dirty="0" smtClean="0"/>
              <a:t>MNA </a:t>
            </a:r>
            <a:r>
              <a:rPr lang="en-US" dirty="0" err="1" smtClean="0"/>
              <a:t>THemes</a:t>
            </a:r>
            <a:endParaRPr lang="en-US" i="1" cap="none" dirty="0">
              <a:solidFill>
                <a:schemeClr val="accent3"/>
              </a:solidFill>
            </a:endParaRPr>
          </a:p>
        </p:txBody>
      </p:sp>
      <p:sp>
        <p:nvSpPr>
          <p:cNvPr id="98"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61</a:t>
            </a:fld>
            <a:endParaRPr lang="en-US" dirty="0"/>
          </a:p>
        </p:txBody>
      </p:sp>
      <p:sp>
        <p:nvSpPr>
          <p:cNvPr id="21" name="Rounded Rectangle 20"/>
          <p:cNvSpPr/>
          <p:nvPr/>
        </p:nvSpPr>
        <p:spPr>
          <a:xfrm>
            <a:off x="450400" y="1409543"/>
            <a:ext cx="7398200"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a:spLocks noChangeArrowheads="1"/>
          </p:cNvSpPr>
          <p:nvPr/>
        </p:nvSpPr>
        <p:spPr bwMode="auto">
          <a:xfrm>
            <a:off x="374163" y="1445900"/>
            <a:ext cx="5417037"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MNA AS AN EVOLVING TECHNOLOGY:</a:t>
            </a:r>
            <a:endParaRPr lang="en-US" sz="2400" b="1" i="1" dirty="0">
              <a:solidFill>
                <a:srgbClr val="FFFFFF"/>
              </a:solidFill>
              <a:ea typeface="ＭＳ Ｐゴシック" pitchFamily="34" charset="-128"/>
              <a:cs typeface="Calibri"/>
            </a:endParaRPr>
          </a:p>
        </p:txBody>
      </p:sp>
      <p:sp>
        <p:nvSpPr>
          <p:cNvPr id="23" name="Rounded Rectangle 22"/>
          <p:cNvSpPr/>
          <p:nvPr/>
        </p:nvSpPr>
        <p:spPr>
          <a:xfrm>
            <a:off x="450399" y="2209800"/>
            <a:ext cx="7398201"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a:spLocks noChangeArrowheads="1"/>
          </p:cNvSpPr>
          <p:nvPr/>
        </p:nvSpPr>
        <p:spPr bwMode="auto">
          <a:xfrm>
            <a:off x="374163" y="2246157"/>
            <a:ext cx="5417037"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THE BASIS FOR MNA:</a:t>
            </a:r>
            <a:endParaRPr lang="en-US" sz="2400" b="1" i="1" dirty="0">
              <a:ea typeface="ＭＳ Ｐゴシック" pitchFamily="34" charset="-128"/>
              <a:cs typeface="Calibri"/>
            </a:endParaRPr>
          </a:p>
        </p:txBody>
      </p:sp>
      <p:sp>
        <p:nvSpPr>
          <p:cNvPr id="25" name="Rounded Rectangle 24"/>
          <p:cNvSpPr/>
          <p:nvPr/>
        </p:nvSpPr>
        <p:spPr>
          <a:xfrm>
            <a:off x="457236" y="3048000"/>
            <a:ext cx="7391364"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a:spLocks noChangeArrowheads="1"/>
          </p:cNvSpPr>
          <p:nvPr/>
        </p:nvSpPr>
        <p:spPr bwMode="auto">
          <a:xfrm>
            <a:off x="381000" y="3084357"/>
            <a:ext cx="62484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NEW CONTAMINANTS FOR THE MNA LINEUP:</a:t>
            </a:r>
            <a:endParaRPr lang="en-US" sz="2400" b="1" i="1" dirty="0">
              <a:solidFill>
                <a:srgbClr val="FFFFFF"/>
              </a:solidFill>
              <a:ea typeface="ＭＳ Ｐゴシック" pitchFamily="34" charset="-128"/>
              <a:cs typeface="Calibri"/>
            </a:endParaRPr>
          </a:p>
        </p:txBody>
      </p:sp>
      <p:sp>
        <p:nvSpPr>
          <p:cNvPr id="27" name="Rounded Rectangle 26"/>
          <p:cNvSpPr/>
          <p:nvPr/>
        </p:nvSpPr>
        <p:spPr>
          <a:xfrm>
            <a:off x="457236" y="3859611"/>
            <a:ext cx="7391364"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a:spLocks noChangeArrowheads="1"/>
          </p:cNvSpPr>
          <p:nvPr/>
        </p:nvSpPr>
        <p:spPr bwMode="auto">
          <a:xfrm>
            <a:off x="381000" y="3895968"/>
            <a:ext cx="60960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NEW TECHNIQUES, NEAT TOOLS:</a:t>
            </a:r>
            <a:endParaRPr lang="en-US" sz="2400" b="1" i="1" dirty="0">
              <a:ea typeface="ＭＳ Ｐゴシック" pitchFamily="34" charset="-128"/>
              <a:cs typeface="Calibri"/>
            </a:endParaRPr>
          </a:p>
        </p:txBody>
      </p:sp>
      <p:sp>
        <p:nvSpPr>
          <p:cNvPr id="29" name="Rounded Rectangle 28"/>
          <p:cNvSpPr/>
          <p:nvPr/>
        </p:nvSpPr>
        <p:spPr>
          <a:xfrm>
            <a:off x="457236" y="4686143"/>
            <a:ext cx="7391364"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a:spLocks noChangeArrowheads="1"/>
          </p:cNvSpPr>
          <p:nvPr/>
        </p:nvSpPr>
        <p:spPr bwMode="auto">
          <a:xfrm>
            <a:off x="381000" y="4722500"/>
            <a:ext cx="74676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EMERGING ISSUES FOR EVALUTING MNA AS A REMEDY:</a:t>
            </a:r>
            <a:endParaRPr lang="en-US" sz="2400" b="1" i="1" dirty="0">
              <a:solidFill>
                <a:srgbClr val="FFFFFF"/>
              </a:solidFill>
              <a:ea typeface="ＭＳ Ｐゴシック" pitchFamily="34" charset="-128"/>
              <a:cs typeface="Calibri"/>
            </a:endParaRPr>
          </a:p>
        </p:txBody>
      </p:sp>
      <p:sp>
        <p:nvSpPr>
          <p:cNvPr id="31" name="Rounded Rectangle 30"/>
          <p:cNvSpPr/>
          <p:nvPr/>
        </p:nvSpPr>
        <p:spPr>
          <a:xfrm>
            <a:off x="457236" y="5562600"/>
            <a:ext cx="7391364"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a:spLocks noChangeArrowheads="1"/>
          </p:cNvSpPr>
          <p:nvPr/>
        </p:nvSpPr>
        <p:spPr bwMode="auto">
          <a:xfrm>
            <a:off x="381000" y="5598957"/>
            <a:ext cx="74676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IMPLEMENTATION AND SITE CLOSURE:</a:t>
            </a:r>
            <a:endParaRPr lang="en-US" sz="2400" b="1" i="1" dirty="0">
              <a:ea typeface="ＭＳ Ｐゴシック" pitchFamily="34" charset="-128"/>
              <a:cs typeface="Calibri"/>
            </a:endParaRPr>
          </a:p>
        </p:txBody>
      </p:sp>
      <p:sp>
        <p:nvSpPr>
          <p:cNvPr id="16" name="Content Placeholder 2"/>
          <p:cNvSpPr txBox="1">
            <a:spLocks/>
          </p:cNvSpPr>
          <p:nvPr/>
        </p:nvSpPr>
        <p:spPr>
          <a:xfrm>
            <a:off x="373199" y="1675450"/>
            <a:ext cx="7475401" cy="2313641"/>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startAt="11"/>
            </a:pPr>
            <a:endParaRPr lang="en-US" sz="2400" dirty="0" smtClean="0"/>
          </a:p>
          <a:p>
            <a:pPr marL="457200" indent="-457200">
              <a:buFont typeface="+mj-lt"/>
              <a:buAutoNum type="arabicPeriod" startAt="27"/>
            </a:pPr>
            <a:r>
              <a:rPr lang="en-US" sz="2400" dirty="0" smtClean="0"/>
              <a:t>Can MNA be a stand-alone remedy? When should you transition a site to MNA?</a:t>
            </a:r>
          </a:p>
          <a:p>
            <a:pPr marL="457200" indent="-457200">
              <a:buFont typeface="+mj-lt"/>
              <a:buAutoNum type="arabicPeriod" startAt="27"/>
            </a:pPr>
            <a:r>
              <a:rPr lang="en-US" sz="2400" dirty="0" smtClean="0"/>
              <a:t>How can stakeholders considering MNA make better decisions?</a:t>
            </a:r>
          </a:p>
          <a:p>
            <a:pPr marL="0" indent="0">
              <a:buNone/>
            </a:pPr>
            <a:endParaRPr lang="en-US" sz="2400" dirty="0"/>
          </a:p>
        </p:txBody>
      </p:sp>
    </p:spTree>
    <p:extLst>
      <p:ext uri="{BB962C8B-B14F-4D97-AF65-F5344CB8AC3E}">
        <p14:creationId xmlns:p14="http://schemas.microsoft.com/office/powerpoint/2010/main" val="11780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4"/>
                                        </p:tgtEl>
                                      </p:cBhvr>
                                    </p:animEffect>
                                    <p:set>
                                      <p:cBhvr>
                                        <p:cTn id="44" dur="1" fill="hold">
                                          <p:stCondLst>
                                            <p:cond delay="499"/>
                                          </p:stCondLst>
                                        </p:cTn>
                                        <p:tgtEl>
                                          <p:spTgt spid="2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6"/>
                                        </p:tgtEl>
                                      </p:cBhvr>
                                    </p:animEffect>
                                    <p:set>
                                      <p:cBhvr>
                                        <p:cTn id="50" dur="1" fill="hold">
                                          <p:stCondLst>
                                            <p:cond delay="499"/>
                                          </p:stCondLst>
                                        </p:cTn>
                                        <p:tgtEl>
                                          <p:spTgt spid="2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7"/>
                                        </p:tgtEl>
                                      </p:cBhvr>
                                    </p:animEffect>
                                    <p:set>
                                      <p:cBhvr>
                                        <p:cTn id="53" dur="1" fill="hold">
                                          <p:stCondLst>
                                            <p:cond delay="499"/>
                                          </p:stCondLst>
                                        </p:cTn>
                                        <p:tgtEl>
                                          <p:spTgt spid="2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8"/>
                                        </p:tgtEl>
                                      </p:cBhvr>
                                    </p:animEffect>
                                    <p:set>
                                      <p:cBhvr>
                                        <p:cTn id="56" dur="1" fill="hold">
                                          <p:stCondLst>
                                            <p:cond delay="499"/>
                                          </p:stCondLst>
                                        </p:cTn>
                                        <p:tgtEl>
                                          <p:spTgt spid="2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0"/>
                                        </p:tgtEl>
                                      </p:cBhvr>
                                    </p:animEffect>
                                    <p:set>
                                      <p:cBhvr>
                                        <p:cTn id="62" dur="1" fill="hold">
                                          <p:stCondLst>
                                            <p:cond delay="499"/>
                                          </p:stCondLst>
                                        </p:cTn>
                                        <p:tgtEl>
                                          <p:spTgt spid="30"/>
                                        </p:tgtEl>
                                        <p:attrNameLst>
                                          <p:attrName>style.visibility</p:attrName>
                                        </p:attrNameLst>
                                      </p:cBhvr>
                                      <p:to>
                                        <p:strVal val="hidden"/>
                                      </p:to>
                                    </p:set>
                                  </p:childTnLst>
                                </p:cTn>
                              </p:par>
                              <p:par>
                                <p:cTn id="63" presetID="64" presetClass="path" presetSubtype="0" accel="50000" decel="50000" fill="hold" grpId="1" nodeType="withEffect">
                                  <p:stCondLst>
                                    <p:cond delay="0"/>
                                  </p:stCondLst>
                                  <p:childTnLst>
                                    <p:animMotion origin="layout" path="M 3.33333E-6 2.22222E-6 L 3.33333E-6 -0.59722 " pathEditMode="relative" rAng="0" ptsTypes="AA">
                                      <p:cBhvr>
                                        <p:cTn id="64" dur="2000" fill="hold"/>
                                        <p:tgtEl>
                                          <p:spTgt spid="31"/>
                                        </p:tgtEl>
                                        <p:attrNameLst>
                                          <p:attrName>ppt_x</p:attrName>
                                          <p:attrName>ppt_y</p:attrName>
                                        </p:attrNameLst>
                                      </p:cBhvr>
                                      <p:rCtr x="0" y="-29861"/>
                                    </p:animMotion>
                                  </p:childTnLst>
                                </p:cTn>
                              </p:par>
                              <p:par>
                                <p:cTn id="65" presetID="64" presetClass="path" presetSubtype="0" accel="50000" decel="50000" fill="hold" grpId="1" nodeType="withEffect">
                                  <p:stCondLst>
                                    <p:cond delay="0"/>
                                  </p:stCondLst>
                                  <p:childTnLst>
                                    <p:animMotion origin="layout" path="M 0 1.48148E-6 L 0 -0.59421 " pathEditMode="relative" rAng="0" ptsTypes="AA">
                                      <p:cBhvr>
                                        <p:cTn id="66" dur="2000" fill="hold"/>
                                        <p:tgtEl>
                                          <p:spTgt spid="32"/>
                                        </p:tgtEl>
                                        <p:attrNameLst>
                                          <p:attrName>ppt_x</p:attrName>
                                          <p:attrName>ppt_y</p:attrName>
                                        </p:attrNameLst>
                                      </p:cBhvr>
                                      <p:rCtr x="0" y="-29722"/>
                                    </p:animMotion>
                                  </p:childTnLst>
                                </p:cTn>
                              </p:par>
                              <p:par>
                                <p:cTn id="67" presetID="10" presetClass="entr" presetSubtype="0" fill="hold" grpId="1" nodeType="withEffect">
                                  <p:stCondLst>
                                    <p:cond delay="250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p:bldP spid="22" grpId="1"/>
      <p:bldP spid="23" grpId="0" animBg="1"/>
      <p:bldP spid="23" grpId="1" animBg="1"/>
      <p:bldP spid="24" grpId="0"/>
      <p:bldP spid="24" grpId="1"/>
      <p:bldP spid="25" grpId="0" animBg="1"/>
      <p:bldP spid="25" grpId="1" animBg="1"/>
      <p:bldP spid="26" grpId="0"/>
      <p:bldP spid="26" grpId="1"/>
      <p:bldP spid="27" grpId="0" animBg="1"/>
      <p:bldP spid="27" grpId="1" animBg="1"/>
      <p:bldP spid="28" grpId="0"/>
      <p:bldP spid="28" grpId="1"/>
      <p:bldP spid="29" grpId="0" animBg="1"/>
      <p:bldP spid="29" grpId="1" animBg="1"/>
      <p:bldP spid="30" grpId="0"/>
      <p:bldP spid="30" grpId="1"/>
      <p:bldP spid="31" grpId="0" animBg="1"/>
      <p:bldP spid="31" grpId="1" animBg="1"/>
      <p:bldP spid="32" grpId="0"/>
      <p:bldP spid="32" grpId="1"/>
      <p:bldP spid="16" grpId="0"/>
      <p:bldP spid="16"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27:  </a:t>
            </a:r>
            <a:r>
              <a:rPr lang="en-US" i="1" cap="none" dirty="0" smtClean="0">
                <a:solidFill>
                  <a:schemeClr val="accent3"/>
                </a:solidFill>
              </a:rPr>
              <a:t>Can MNA be a stand-alone remedy?  When should you transition to MNA?</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62</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ounded Rectangle 34"/>
          <p:cNvSpPr/>
          <p:nvPr/>
        </p:nvSpPr>
        <p:spPr>
          <a:xfrm>
            <a:off x="526600" y="1476663"/>
            <a:ext cx="2216600" cy="4192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a:spLocks noChangeArrowheads="1"/>
          </p:cNvSpPr>
          <p:nvPr/>
        </p:nvSpPr>
        <p:spPr bwMode="auto">
          <a:xfrm>
            <a:off x="414841" y="1498375"/>
            <a:ext cx="3506059"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It depends</a:t>
            </a:r>
            <a:endParaRPr lang="en-US" sz="2000" b="1" i="1" dirty="0">
              <a:solidFill>
                <a:srgbClr val="FFFFFF"/>
              </a:solidFill>
              <a:ea typeface="ＭＳ Ｐゴシック" pitchFamily="34" charset="-128"/>
              <a:cs typeface="Calibri"/>
            </a:endParaRPr>
          </a:p>
        </p:txBody>
      </p:sp>
      <p:pic>
        <p:nvPicPr>
          <p:cNvPr id="41" name="Picture 40"/>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9769"/>
            <a:ext cx="4114800" cy="4798631"/>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sp>
        <p:nvSpPr>
          <p:cNvPr id="43" name="Content Placeholder 2"/>
          <p:cNvSpPr txBox="1">
            <a:spLocks/>
          </p:cNvSpPr>
          <p:nvPr/>
        </p:nvSpPr>
        <p:spPr>
          <a:xfrm>
            <a:off x="526600" y="2057400"/>
            <a:ext cx="3588200" cy="1219199"/>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t>1999 EPA Directive:</a:t>
            </a:r>
          </a:p>
          <a:p>
            <a:endParaRPr lang="en-US" sz="1900" dirty="0"/>
          </a:p>
          <a:p>
            <a:endParaRPr lang="en-US" sz="1900" dirty="0" smtClean="0"/>
          </a:p>
          <a:p>
            <a:endParaRPr lang="en-US" sz="1900" dirty="0"/>
          </a:p>
          <a:p>
            <a:endParaRPr lang="en-US" sz="1900" dirty="0" smtClean="0"/>
          </a:p>
          <a:p>
            <a:r>
              <a:rPr lang="en-US" sz="1900" dirty="0" smtClean="0"/>
              <a:t>Lots of data suggesting MNA being used extensively</a:t>
            </a:r>
          </a:p>
          <a:p>
            <a:pPr lvl="1"/>
            <a:r>
              <a:rPr lang="en-US" sz="1500" dirty="0"/>
              <a:t>S</a:t>
            </a:r>
            <a:r>
              <a:rPr lang="en-US" sz="1500" dirty="0" smtClean="0"/>
              <a:t>ole remedy</a:t>
            </a:r>
          </a:p>
          <a:p>
            <a:pPr lvl="1"/>
            <a:r>
              <a:rPr lang="en-US" sz="1500" dirty="0" smtClean="0"/>
              <a:t>Some source treatment with MNA as sole </a:t>
            </a:r>
            <a:r>
              <a:rPr lang="en-US" sz="1500" dirty="0" err="1" smtClean="0"/>
              <a:t>grounwater</a:t>
            </a:r>
            <a:r>
              <a:rPr lang="en-US" sz="1500" dirty="0" smtClean="0"/>
              <a:t> remedy</a:t>
            </a:r>
          </a:p>
          <a:p>
            <a:r>
              <a:rPr lang="en-US" sz="1900" dirty="0" smtClean="0"/>
              <a:t>Many states have specific risk-based criteria for MNA as default remedy (e.g., Florida)</a:t>
            </a:r>
            <a:endParaRPr lang="en-US" sz="1500" dirty="0"/>
          </a:p>
        </p:txBody>
      </p:sp>
      <p:sp>
        <p:nvSpPr>
          <p:cNvPr id="9" name="Rectangle 8"/>
          <p:cNvSpPr/>
          <p:nvPr/>
        </p:nvSpPr>
        <p:spPr>
          <a:xfrm>
            <a:off x="914400" y="2487305"/>
            <a:ext cx="3810000" cy="1246495"/>
          </a:xfrm>
          <a:prstGeom prst="rect">
            <a:avLst/>
          </a:prstGeom>
        </p:spPr>
        <p:txBody>
          <a:bodyPr wrap="square">
            <a:spAutoFit/>
          </a:bodyPr>
          <a:lstStyle/>
          <a:p>
            <a:r>
              <a:rPr lang="en-US" sz="1500" dirty="0"/>
              <a:t>MNA should not be considered a default or presumptive remedy, and that it should be applied </a:t>
            </a:r>
            <a:r>
              <a:rPr lang="en-US" sz="1500" i="1" dirty="0"/>
              <a:t>“very cautiously as the sole remedy” </a:t>
            </a:r>
            <a:r>
              <a:rPr lang="en-US" sz="1500" dirty="0"/>
              <a:t>and that </a:t>
            </a:r>
            <a:r>
              <a:rPr lang="en-US" sz="1500" i="1" dirty="0"/>
              <a:t>“source control will be fundamental components of any MNA remedy.”</a:t>
            </a:r>
          </a:p>
        </p:txBody>
      </p:sp>
    </p:spTree>
    <p:extLst>
      <p:ext uri="{BB962C8B-B14F-4D97-AF65-F5344CB8AC3E}">
        <p14:creationId xmlns:p14="http://schemas.microsoft.com/office/powerpoint/2010/main" val="24339478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27:  </a:t>
            </a:r>
            <a:r>
              <a:rPr lang="en-US" i="1" cap="none" dirty="0" smtClean="0">
                <a:solidFill>
                  <a:schemeClr val="accent3"/>
                </a:solidFill>
              </a:rPr>
              <a:t>Can MNA be a stand-alone remedy?  When should you transition to MNA?</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63</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 name="Picture 40"/>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9769"/>
            <a:ext cx="4114800" cy="4798631"/>
          </a:xfrm>
          <a:prstGeom prst="rect">
            <a:avLst/>
          </a:prstGeom>
          <a:noFill/>
          <a:ln>
            <a:solidFill>
              <a:schemeClr val="tx1"/>
            </a:solid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xmlns=""/>
            </a:ext>
          </a:extLst>
        </p:spPr>
      </p:pic>
      <p:sp>
        <p:nvSpPr>
          <p:cNvPr id="20" name="Rectangle 19"/>
          <p:cNvSpPr/>
          <p:nvPr/>
        </p:nvSpPr>
        <p:spPr>
          <a:xfrm>
            <a:off x="914400" y="1676400"/>
            <a:ext cx="2286000" cy="646331"/>
          </a:xfrm>
          <a:prstGeom prst="rect">
            <a:avLst/>
          </a:prstGeom>
          <a:solidFill>
            <a:schemeClr val="accent1"/>
          </a:solidFill>
        </p:spPr>
        <p:txBody>
          <a:bodyPr wrap="square">
            <a:spAutoFit/>
          </a:bodyPr>
          <a:lstStyle/>
          <a:p>
            <a:pPr algn="ctr"/>
            <a:r>
              <a:rPr lang="en-US" b="1" i="1" dirty="0" smtClean="0">
                <a:solidFill>
                  <a:srgbClr val="FFFFFF"/>
                </a:solidFill>
                <a:ea typeface="ＭＳ Ｐゴシック"/>
                <a:cs typeface="Arial" pitchFamily="34" charset="0"/>
              </a:rPr>
              <a:t>MNA Transition Flowchart, ITRC 2008</a:t>
            </a:r>
            <a:endParaRPr lang="en-US" i="1" dirty="0">
              <a:solidFill>
                <a:srgbClr val="FFFFFF"/>
              </a:solidFill>
              <a:cs typeface="Arial" pitchFamily="34" charset="0"/>
            </a:endParaRPr>
          </a:p>
        </p:txBody>
      </p:sp>
      <p:sp>
        <p:nvSpPr>
          <p:cNvPr id="11" name="Rectangle 4"/>
          <p:cNvSpPr>
            <a:spLocks noChangeArrowheads="1"/>
          </p:cNvSpPr>
          <p:nvPr/>
        </p:nvSpPr>
        <p:spPr bwMode="auto">
          <a:xfrm>
            <a:off x="307975" y="2521163"/>
            <a:ext cx="37453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R="0" lvl="0" algn="ctr" defTabSz="914400" rtl="0" eaLnBrk="1" fontAlgn="base" latinLnBrk="0" hangingPunct="1">
              <a:lnSpc>
                <a:spcPct val="100000"/>
              </a:lnSpc>
              <a:spcBef>
                <a:spcPct val="0"/>
              </a:spcBef>
              <a:spcAft>
                <a:spcPct val="0"/>
              </a:spcAft>
              <a:buClrTx/>
              <a:buSzTx/>
              <a:tabLst/>
            </a:pPr>
            <a:r>
              <a:rPr kumimoji="0" lang="en-US" altLang="en-US" sz="1600" b="1" i="1" u="none" strike="noStrike" cap="none" normalizeH="0" baseline="0" dirty="0" smtClean="0">
                <a:ln>
                  <a:noFill/>
                </a:ln>
                <a:solidFill>
                  <a:schemeClr val="tx1"/>
                </a:solidFill>
                <a:effectLst/>
                <a:latin typeface="+mj-lt"/>
                <a:ea typeface="Times New Roman" pitchFamily="18" charset="0"/>
                <a:cs typeface="Arial" pitchFamily="34" charset="0"/>
              </a:rPr>
              <a:t>Are the risks acceptable?</a:t>
            </a:r>
            <a:endParaRPr kumimoji="0" lang="en-US" altLang="en-US" sz="1600" b="1" i="0" u="none" strike="noStrike" cap="none" normalizeH="0" baseline="0" dirty="0" smtClean="0">
              <a:ln>
                <a:noFill/>
              </a:ln>
              <a:solidFill>
                <a:schemeClr val="tx1"/>
              </a:solidFill>
              <a:effectLst/>
              <a:latin typeface="+mj-lt"/>
              <a:cs typeface="Arial" pitchFamily="34" charset="0"/>
            </a:endParaRPr>
          </a:p>
          <a:p>
            <a:pPr marR="0" lvl="0" algn="ctr" defTabSz="914400" rtl="0" eaLnBrk="0" fontAlgn="base" latinLnBrk="0" hangingPunct="0">
              <a:lnSpc>
                <a:spcPct val="100000"/>
              </a:lnSpc>
              <a:spcBef>
                <a:spcPct val="0"/>
              </a:spcBef>
              <a:spcAft>
                <a:spcPct val="0"/>
              </a:spcAft>
              <a:buClrTx/>
              <a:buSzTx/>
              <a:tabLst/>
            </a:pPr>
            <a:r>
              <a:rPr kumimoji="0" lang="en-US" altLang="en-US" sz="1600" b="1" i="1" u="none" strike="noStrike" cap="none" normalizeH="0" baseline="0" dirty="0" smtClean="0">
                <a:ln>
                  <a:noFill/>
                </a:ln>
                <a:solidFill>
                  <a:schemeClr val="tx1"/>
                </a:solidFill>
                <a:effectLst/>
                <a:latin typeface="+mj-lt"/>
                <a:ea typeface="Times New Roman" pitchFamily="18" charset="0"/>
                <a:cs typeface="Arial" pitchFamily="34" charset="0"/>
              </a:rPr>
              <a:t>Is the plume stable or shrinking?</a:t>
            </a:r>
            <a:endParaRPr kumimoji="0" lang="en-US" altLang="en-US" sz="1600" b="1" i="0" u="none" strike="noStrike" cap="none" normalizeH="0" baseline="0" dirty="0" smtClean="0">
              <a:ln>
                <a:noFill/>
              </a:ln>
              <a:solidFill>
                <a:schemeClr val="tx1"/>
              </a:solidFill>
              <a:effectLst/>
              <a:latin typeface="+mj-lt"/>
              <a:cs typeface="Arial" pitchFamily="34" charset="0"/>
            </a:endParaRPr>
          </a:p>
          <a:p>
            <a:pPr marR="0" lvl="0" algn="ctr" defTabSz="914400" rtl="0" eaLnBrk="0" fontAlgn="base" latinLnBrk="0" hangingPunct="0">
              <a:lnSpc>
                <a:spcPct val="100000"/>
              </a:lnSpc>
              <a:spcBef>
                <a:spcPct val="0"/>
              </a:spcBef>
              <a:spcAft>
                <a:spcPct val="0"/>
              </a:spcAft>
              <a:buClrTx/>
              <a:buSzTx/>
              <a:tabLst/>
            </a:pPr>
            <a:r>
              <a:rPr kumimoji="0" lang="en-US" altLang="en-US" sz="1600" b="1" i="1" u="none" strike="noStrike" cap="none" normalizeH="0" baseline="0" dirty="0" smtClean="0">
                <a:ln>
                  <a:noFill/>
                </a:ln>
                <a:solidFill>
                  <a:schemeClr val="tx1"/>
                </a:solidFill>
                <a:effectLst/>
                <a:latin typeface="+mj-lt"/>
                <a:ea typeface="Times New Roman" pitchFamily="18" charset="0"/>
                <a:cs typeface="Arial" pitchFamily="34" charset="0"/>
              </a:rPr>
              <a:t>Are conditions sustainable?</a:t>
            </a:r>
            <a:endParaRPr kumimoji="0" lang="en-US" altLang="en-US" sz="1600" b="1" i="0" u="none" strike="noStrike" cap="none" normalizeH="0" baseline="0" dirty="0" smtClean="0">
              <a:ln>
                <a:noFill/>
              </a:ln>
              <a:solidFill>
                <a:schemeClr val="tx1"/>
              </a:solidFill>
              <a:effectLst/>
              <a:latin typeface="+mj-lt"/>
              <a:cs typeface="Arial" pitchFamily="34" charset="0"/>
            </a:endParaRPr>
          </a:p>
          <a:p>
            <a:pPr marR="0" lvl="0" algn="ctr" defTabSz="914400" rtl="0" eaLnBrk="0" fontAlgn="base" latinLnBrk="0" hangingPunct="0">
              <a:lnSpc>
                <a:spcPct val="100000"/>
              </a:lnSpc>
              <a:spcBef>
                <a:spcPct val="0"/>
              </a:spcBef>
              <a:spcAft>
                <a:spcPct val="0"/>
              </a:spcAft>
              <a:buClrTx/>
              <a:buSzTx/>
              <a:tabLst/>
            </a:pPr>
            <a:r>
              <a:rPr kumimoji="0" lang="en-US" altLang="en-US" sz="1600" b="1" i="1" u="none" strike="noStrike" cap="none" normalizeH="0" baseline="0" dirty="0" smtClean="0">
                <a:ln>
                  <a:noFill/>
                </a:ln>
                <a:solidFill>
                  <a:schemeClr val="tx1"/>
                </a:solidFill>
                <a:effectLst/>
                <a:latin typeface="+mj-lt"/>
                <a:ea typeface="Times New Roman" pitchFamily="18" charset="0"/>
                <a:cs typeface="Arial" pitchFamily="34" charset="0"/>
              </a:rPr>
              <a:t>Is the remediation timeframe acceptable?</a:t>
            </a:r>
            <a:endParaRPr kumimoji="0" lang="en-US" altLang="en-US" sz="1600" b="1" i="0" u="none" strike="noStrike" cap="none" normalizeH="0" baseline="0" dirty="0" smtClean="0">
              <a:ln>
                <a:noFill/>
              </a:ln>
              <a:solidFill>
                <a:schemeClr val="tx1"/>
              </a:solidFill>
              <a:effectLst/>
              <a:latin typeface="+mj-lt"/>
              <a:cs typeface="Arial" pitchFamily="34" charset="0"/>
            </a:endParaRPr>
          </a:p>
          <a:p>
            <a:pPr marR="0" lvl="0" algn="ctr" defTabSz="914400" rtl="0" eaLnBrk="0" fontAlgn="base" latinLnBrk="0" hangingPunct="0">
              <a:lnSpc>
                <a:spcPct val="100000"/>
              </a:lnSpc>
              <a:spcBef>
                <a:spcPct val="0"/>
              </a:spcBef>
              <a:spcAft>
                <a:spcPct val="0"/>
              </a:spcAft>
              <a:buClrTx/>
              <a:buSzTx/>
              <a:tabLst/>
            </a:pPr>
            <a:r>
              <a:rPr kumimoji="0" lang="en-US" altLang="en-US" sz="1600" b="1" i="1" u="none" strike="noStrike" cap="none" normalizeH="0" baseline="0" dirty="0" smtClean="0">
                <a:ln>
                  <a:noFill/>
                </a:ln>
                <a:solidFill>
                  <a:schemeClr val="tx1"/>
                </a:solidFill>
                <a:effectLst/>
                <a:latin typeface="+mj-lt"/>
                <a:ea typeface="Times New Roman" pitchFamily="18" charset="0"/>
                <a:cs typeface="Arial" pitchFamily="34" charset="0"/>
              </a:rPr>
              <a:t>Are the cost-benefits acceptable?</a:t>
            </a:r>
            <a:endParaRPr kumimoji="0" lang="en-US" altLang="en-US" sz="1600" b="1" i="0" u="none" strike="noStrike" cap="none" normalizeH="0" baseline="0" dirty="0" smtClean="0">
              <a:ln>
                <a:noFill/>
              </a:ln>
              <a:solidFill>
                <a:schemeClr val="tx1"/>
              </a:solidFill>
              <a:effectLst/>
              <a:latin typeface="+mj-lt"/>
              <a:cs typeface="Arial" pitchFamily="34" charset="0"/>
            </a:endParaRPr>
          </a:p>
        </p:txBody>
      </p:sp>
      <p:sp>
        <p:nvSpPr>
          <p:cNvPr id="27" name="Down Arrow 26"/>
          <p:cNvSpPr>
            <a:spLocks noChangeArrowheads="1"/>
          </p:cNvSpPr>
          <p:nvPr/>
        </p:nvSpPr>
        <p:spPr bwMode="auto">
          <a:xfrm>
            <a:off x="1371600" y="3950098"/>
            <a:ext cx="1486349" cy="1307702"/>
          </a:xfrm>
          <a:prstGeom prst="downArrow">
            <a:avLst>
              <a:gd name="adj1" fmla="val 50000"/>
              <a:gd name="adj2" fmla="val 65625"/>
            </a:avLst>
          </a:prstGeom>
          <a:blipFill>
            <a:blip r:embed="rId4"/>
            <a:tile tx="0" ty="0" sx="100000" sy="100000" flip="none" algn="tl"/>
          </a:blipFill>
          <a:ln w="9525">
            <a:solidFill>
              <a:schemeClr val="tx2"/>
            </a:solidFill>
            <a:miter lim="800000"/>
            <a:headEnd/>
            <a:tailEnd/>
          </a:ln>
          <a:effectLst>
            <a:outerShdw blurRad="63500" dist="23000" dir="5400000" rotWithShape="0">
              <a:srgbClr val="000000">
                <a:alpha val="34999"/>
              </a:srgbClr>
            </a:outerShdw>
          </a:effectLst>
        </p:spPr>
        <p:txBody>
          <a:bodyPr rot="0" vert="horz" wrap="square" lIns="91440" tIns="45720" rIns="91440" bIns="45720" anchor="ctr" anchorCtr="0" upright="1">
            <a:noAutofit/>
          </a:bodyPr>
          <a:lstStyle/>
          <a:p>
            <a:pPr algn="ctr"/>
            <a:endParaRPr lang="en-US" sz="1200" b="1" dirty="0" smtClean="0"/>
          </a:p>
          <a:p>
            <a:pPr algn="ctr"/>
            <a:r>
              <a:rPr lang="en-US" sz="2400" b="1" dirty="0" smtClean="0"/>
              <a:t>NO?</a:t>
            </a:r>
            <a:endParaRPr lang="en-US" sz="2400" b="1" dirty="0"/>
          </a:p>
        </p:txBody>
      </p:sp>
      <p:sp>
        <p:nvSpPr>
          <p:cNvPr id="28" name="Rectangle 27"/>
          <p:cNvSpPr/>
          <p:nvPr/>
        </p:nvSpPr>
        <p:spPr>
          <a:xfrm>
            <a:off x="685801" y="5297269"/>
            <a:ext cx="2895599" cy="646331"/>
          </a:xfrm>
          <a:prstGeom prst="rect">
            <a:avLst/>
          </a:prstGeom>
        </p:spPr>
        <p:txBody>
          <a:bodyPr wrap="square">
            <a:spAutoFit/>
          </a:bodyPr>
          <a:lstStyle/>
          <a:p>
            <a:pPr algn="ctr"/>
            <a:r>
              <a:rPr lang="en-US" b="1" dirty="0" smtClean="0"/>
              <a:t>Enhanced Attenuation</a:t>
            </a:r>
          </a:p>
          <a:p>
            <a:pPr algn="ctr"/>
            <a:r>
              <a:rPr lang="en-US" b="1" dirty="0" smtClean="0"/>
              <a:t>(instead of MNA)</a:t>
            </a:r>
            <a:endParaRPr lang="en-US" b="1" dirty="0"/>
          </a:p>
        </p:txBody>
      </p:sp>
    </p:spTree>
    <p:extLst>
      <p:ext uri="{BB962C8B-B14F-4D97-AF65-F5344CB8AC3E}">
        <p14:creationId xmlns:p14="http://schemas.microsoft.com/office/powerpoint/2010/main" val="11666346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27:  </a:t>
            </a:r>
            <a:r>
              <a:rPr lang="en-US" i="1" cap="none" dirty="0" smtClean="0">
                <a:solidFill>
                  <a:schemeClr val="accent3"/>
                </a:solidFill>
              </a:rPr>
              <a:t>Can MNA be a stand-alone remedy?  When should you transition to MNA?</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64</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19"/>
          <p:cNvSpPr/>
          <p:nvPr/>
        </p:nvSpPr>
        <p:spPr>
          <a:xfrm>
            <a:off x="914400" y="1676400"/>
            <a:ext cx="3429000" cy="369332"/>
          </a:xfrm>
          <a:prstGeom prst="rect">
            <a:avLst/>
          </a:prstGeom>
          <a:solidFill>
            <a:schemeClr val="accent1"/>
          </a:solidFill>
        </p:spPr>
        <p:txBody>
          <a:bodyPr wrap="square">
            <a:spAutoFit/>
          </a:bodyPr>
          <a:lstStyle/>
          <a:p>
            <a:pPr algn="ctr"/>
            <a:r>
              <a:rPr lang="en-US" b="1" i="1" dirty="0" smtClean="0">
                <a:solidFill>
                  <a:srgbClr val="FFFFFF"/>
                </a:solidFill>
                <a:ea typeface="ＭＳ Ｐゴシック"/>
                <a:cs typeface="Arial" pitchFamily="34" charset="0"/>
              </a:rPr>
              <a:t>NRC “Complex Sites” Report, 2012</a:t>
            </a:r>
            <a:endParaRPr lang="en-US" i="1" dirty="0">
              <a:solidFill>
                <a:srgbClr val="FFFFFF"/>
              </a:solidFill>
              <a:cs typeface="Arial" pitchFamily="34" charset="0"/>
            </a:endParaRPr>
          </a:p>
        </p:txBody>
      </p:sp>
      <p:pic>
        <p:nvPicPr>
          <p:cNvPr id="14338" name="Picture 2" descr="http://images.nap.edu/images/cover.php?id=14668&amp;type=covers4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447800"/>
            <a:ext cx="3429000" cy="51435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Text Box 367632"/>
          <p:cNvSpPr txBox="1">
            <a:spLocks/>
          </p:cNvSpPr>
          <p:nvPr/>
        </p:nvSpPr>
        <p:spPr>
          <a:xfrm>
            <a:off x="914400" y="2286000"/>
            <a:ext cx="4038600" cy="4305300"/>
          </a:xfrm>
          <a:prstGeom prst="rect">
            <a:avLst/>
          </a:prstGeom>
          <a:solidFill>
            <a:schemeClr val="accent1">
              <a:lumMod val="20000"/>
              <a:lumOff val="80000"/>
            </a:schemeClr>
          </a:solidFill>
          <a:ln w="19050">
            <a:solidFill>
              <a:schemeClr val="accent1">
                <a:lumMod val="75000"/>
              </a:schemeClr>
            </a:solidFill>
          </a:ln>
          <a:effectLst>
            <a:outerShdw blurRad="50800" dist="38100" dir="2700000" algn="tl" rotWithShape="0">
              <a:srgbClr val="000000">
                <a:alpha val="43000"/>
              </a:srgbClr>
            </a:outerShdw>
          </a:effectLs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137160" bIns="45720" numCol="1" spcCol="0" rtlCol="0" fromWordArt="0" anchor="t" anchorCtr="0" forceAA="0" compatLnSpc="1">
            <a:prstTxWarp prst="textNoShape">
              <a:avLst/>
            </a:prstTxWarp>
            <a:noAutofit/>
          </a:bodyPr>
          <a:lstStyle/>
          <a:p>
            <a:pPr marL="0" marR="0" algn="just">
              <a:spcBef>
                <a:spcPts val="0"/>
              </a:spcBef>
              <a:spcAft>
                <a:spcPts val="0"/>
              </a:spcAft>
            </a:pPr>
            <a:r>
              <a:rPr lang="en-US" b="1" dirty="0" smtClean="0">
                <a:effectLst/>
                <a:latin typeface="+mj-lt"/>
                <a:ea typeface="Times New Roman"/>
                <a:cs typeface="Times New Roman"/>
              </a:rPr>
              <a:t>Transition </a:t>
            </a:r>
            <a:r>
              <a:rPr lang="en-US" b="1" dirty="0">
                <a:effectLst/>
                <a:latin typeface="+mj-lt"/>
                <a:ea typeface="Times New Roman"/>
                <a:cs typeface="Times New Roman"/>
              </a:rPr>
              <a:t>Assessment </a:t>
            </a:r>
            <a:r>
              <a:rPr lang="en-US" b="1" dirty="0" smtClean="0">
                <a:effectLst/>
                <a:latin typeface="+mj-lt"/>
                <a:ea typeface="Times New Roman"/>
                <a:cs typeface="Times New Roman"/>
              </a:rPr>
              <a:t>Concept</a:t>
            </a:r>
            <a:endParaRPr lang="en-US" dirty="0">
              <a:effectLst/>
              <a:latin typeface="+mj-lt"/>
              <a:ea typeface="Times New Roman"/>
              <a:cs typeface="Times New Roman"/>
            </a:endParaRPr>
          </a:p>
          <a:p>
            <a:pPr marL="0" marR="0" algn="just">
              <a:spcBef>
                <a:spcPts val="0"/>
              </a:spcBef>
              <a:spcAft>
                <a:spcPts val="0"/>
              </a:spcAft>
            </a:pPr>
            <a:r>
              <a:rPr lang="en-US" sz="1100" dirty="0">
                <a:effectLst/>
                <a:latin typeface="Gill Sans MT"/>
                <a:ea typeface="Times New Roman"/>
                <a:cs typeface="Times New Roman"/>
              </a:rPr>
              <a:t> </a:t>
            </a:r>
            <a:endParaRPr lang="en-US" sz="1100" dirty="0">
              <a:effectLst/>
              <a:latin typeface="Gill Sans"/>
              <a:ea typeface="Times New Roman"/>
              <a:cs typeface="Times New Roman"/>
            </a:endParaRPr>
          </a:p>
          <a:p>
            <a:pPr marL="0" marR="0" algn="just">
              <a:spcBef>
                <a:spcPts val="0"/>
              </a:spcBef>
              <a:spcAft>
                <a:spcPts val="0"/>
              </a:spcAft>
            </a:pPr>
            <a:r>
              <a:rPr lang="en-US" sz="1400" i="1" dirty="0">
                <a:effectLst/>
                <a:latin typeface="+mj-lt"/>
                <a:ea typeface="Times New Roman"/>
                <a:cs typeface="Times New Roman"/>
              </a:rPr>
              <a:t>At many complex sites, contaminant concentrations in the plume remain stalled at levels above cleanup goals despite continued operation of remedial systems. There is no clear path forward to a final end state embodied in the current cleanup programs, such that money continues to be spent, with no concomitant reduction in risks. </a:t>
            </a:r>
            <a:r>
              <a:rPr lang="en-US" sz="1500" b="1" i="1" dirty="0">
                <a:effectLst/>
                <a:latin typeface="+mj-lt"/>
                <a:ea typeface="Times New Roman"/>
                <a:cs typeface="Times New Roman"/>
              </a:rPr>
              <a:t>If the effectiveness of site remediation reaches a point of diminishing returns prior to reaching cleanup goals and optimization has been exhausted, the transition to monitored natural attenuation or some other active or passive management should be considered using a formal evaluation.</a:t>
            </a:r>
            <a:r>
              <a:rPr lang="en-US" sz="1500" i="1" dirty="0">
                <a:effectLst/>
                <a:latin typeface="+mj-lt"/>
                <a:ea typeface="Times New Roman"/>
                <a:cs typeface="Times New Roman"/>
              </a:rPr>
              <a:t> </a:t>
            </a:r>
            <a:r>
              <a:rPr lang="en-US" sz="1400" i="1" dirty="0">
                <a:effectLst/>
                <a:latin typeface="+mj-lt"/>
                <a:ea typeface="Times New Roman"/>
                <a:cs typeface="Times New Roman"/>
              </a:rPr>
              <a:t>This transition assessment would determine whether a new remedy is warranted at the site or whether long-term management is appropriate.</a:t>
            </a:r>
            <a:endParaRPr lang="en-US" sz="1400" dirty="0">
              <a:effectLst/>
              <a:latin typeface="+mj-lt"/>
              <a:ea typeface="Times New Roman"/>
              <a:cs typeface="Times New Roman"/>
            </a:endParaRPr>
          </a:p>
        </p:txBody>
      </p:sp>
    </p:spTree>
    <p:extLst>
      <p:ext uri="{BB962C8B-B14F-4D97-AF65-F5344CB8AC3E}">
        <p14:creationId xmlns:p14="http://schemas.microsoft.com/office/powerpoint/2010/main" val="2833633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47"/>
            <a:ext cx="8229600" cy="1074653"/>
          </a:xfrm>
        </p:spPr>
        <p:txBody>
          <a:bodyPr/>
          <a:lstStyle/>
          <a:p>
            <a:r>
              <a:rPr lang="en-US" dirty="0" smtClean="0"/>
              <a:t>FAQ 28:  </a:t>
            </a:r>
            <a:r>
              <a:rPr lang="en-US" i="1" cap="none" dirty="0" smtClean="0">
                <a:solidFill>
                  <a:schemeClr val="accent3"/>
                </a:solidFill>
              </a:rPr>
              <a:t>How can stakeholders considering MNA make better decisions?</a:t>
            </a:r>
            <a:endParaRPr lang="en-US" i="1" cap="none" dirty="0">
              <a:solidFill>
                <a:schemeClr val="accent3"/>
              </a:solidFill>
            </a:endParaRPr>
          </a:p>
        </p:txBody>
      </p:sp>
      <p:sp>
        <p:nvSpPr>
          <p:cNvPr id="24"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65</a:t>
            </a:fld>
            <a:endParaRPr lang="en-US" dirty="0"/>
          </a:p>
        </p:txBody>
      </p:sp>
      <p:sp>
        <p:nvSpPr>
          <p:cNvPr id="3"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t/>
            </a:r>
            <a:br>
              <a:rPr kumimoji="0" lang="en-US" altLang="en-US" sz="1200" b="0" i="0" u="none" strike="noStrike" cap="none" normalizeH="0" baseline="0" smtClean="0">
                <a:ln>
                  <a:noFill/>
                </a:ln>
                <a:solidFill>
                  <a:schemeClr val="tx1"/>
                </a:solidFill>
                <a:effectLst/>
                <a:latin typeface="Gill Sans MT" pitchFamily="34" charset="0"/>
                <a:ea typeface="Times New Roman" pitchFamily="18"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5" descr="data:image/jpeg;base64,/9j/4AAQSkZJRgABAQAAAQABAAD/2wCEAAkGBxQSEhQUExQVEhQWFBcVFRUXFhYXGBYYGhUWFxoXGBUYHiggGBolHBgWITEhJSorLi4uFx8zODMsNygtLisBCgoKDg0OGxAQGywkICQsLC8sLTQuLCwsLCwsLCwsLCwsLDQsLCwsLCwsLCwsLCwsLCwsLCwsLCwsLCwsLCwsLP/AABEIAKwA8AMBIgACEQEDEQH/xAAbAAABBQEBAAAAAAAAAAAAAAAFAAECBAYDB//EAD4QAAIBAwIEBAMFBwIFBQAAAAECEQADIQQSBTFBUQYTImEycZEjQoGhsQcUFTNSYsHR8BZygrLhQ1SSo/L/xAAaAQADAQEBAQAAAAAAAAAAAAAAAQMCBAUG/8QALBEAAgIBBAEDAwMFAQAAAAAAAAECEQMEEiExQRMiUQUycSOBoRVCkcHxFP/aAAwDAQACEQMRAD8A9DFPTU4rQhU9KlQAhUqYU4oAenFMKlQAqcUjSoEPSpUqAHpUqVACpUqVACpRSp6AGpU9NQMalT01ACNNT0qAIxSpzTUCGIpRT0qAIUjUjUaBkKemqF+8qKzuwVVBZieQA5k0gOlPQ3Tccs3DZCFmF8TaYKSpABJk9Ij8xREGhcoH8D09cL+qS3G9gkhiC2FhACxLchzHOuqsCAQQQYII6g9Qe1O/AiYqVMBOKH2eM2jdSyWK3XDlEYGSEYqTPLpNJtIaTfQRqVRp5piFSmlULt1VBZ2CKBJZiAAO5JwKBk5p5rkt9DEOvqkLkeqOcDrU5oTvoVUSp5rmXA6j6ikjhhKkMJIlSCMcxI60Do6ClTCkhBAZSGU5BBBBHsetDAelSpUANSpUqAFSp6aKQDUop6VADRTRT0vzoAjTEU5pGmByoJ4y4de1Gke3Yfy3LL6iTG0HIMdDRgvWT4nr9Q7+lQbbCQQcqp7/AOtFOuBbknyYfXWdboG097UatXS0wREts3pBgkQFAIxyPatrpvHVm/r9Pp9NdFy06sHJSC77SRzjbEdO9AdQi3MXrYe3uJCPuMx2AYGn4bqNPYdXtaXTWriyVZUckGI+N2P5RU0yj5VFnxvpuJHV3G07IbBthQtxk2gEDd6W9xRbwH5+l0d99cwK22LKFYMFtqglVA5ZoRf4jfvN1PM+kKZHeDJqdzWXUU2bpU229LhtrKwPMAAg07DZxZwv+P0u6K4buotJde46C3aDbvKaIJnOPV8Jkz7UJteDNZcVbf8AEAEBO1T5kruyY7HNdf4Rw5jjSoJn1C9qMdiU3R+FGtNbvZMMYEoFYENA/QDvQk/A65s9Jc/jUZrO8C1F+UN1re25IVJG/lMiOn4UdLVVxa7J0dazP7SLd99BcTTp5juyKywDKEmecVot1YziXit3Zkt2/RJUHmWycmTipzkkbhByfAE4PquLXtZo31Wm/d7NjcGYp5YCbfUx3NkwBkVsdP4tsN5pZkS1buKovM67bimcqs7sQMxGaxy6pob0fGrIxCbSQZB3MeXOgDeE+GqM3dVMhI3acCSDB3ETtxE7axGSZqeKSZqfEfGddpeIPd0ekbV2ntW8hLl1GlZBOz8jiiv7PdXqLek1D6yydOEutcRChQlW3XHMNmdxHOsG3F9Q1xDeYpttCzbtDdBVYVRuWA5xzmr3DvEOoe0+iuBmQqbTsYBUGeTn0yB861dMW3jg3PGfEx/hjauygLMTbW25EiTHqUczE4FYLgfF+IG/oynD7lo20TTl/Lvi2bRIklGhF9Mwarr4E0riE1WpzJVDaTJXsweJ7GtZo+N3EyAxAgGVuYjABBwKw5JGo45UejPEmOU4qM0B8P8AiIalmQqUYDcJ6jrj2xRyaqnfJJxcXTJVnvHniB9DpvNt2/NZnCRBO0EGWxR53ABJIAAknsBWa4h4lR/Si5GRv9JmOgPOszmo9glZmPAHje5e1NrS+VdfzN2+7dyy7VdlClQAEHKD3r0NOLWje8gOPOgkW+pA5sOhHtzrIvxNvLupOxrltkDA7iGKxIiPpWGbwrro2fv9goAYAd/MH3iAmyQZ96xGafTKNW7ZrfFfj+3puIeU6uq2EeCpkNcdRBZJAIEUf/Z34ibX6Vrj5a3cNsuBtD+kNIXpHKqNvi9loNzT29R6FBLLJkKFkE5gxVPxFdGq0jaawV0pLB4towgA5wpoU42ZcGanWeIba6a/ft/bGwpLIJ+Ifdnr+FeZaD9p437nW/ddtQHWzuVLdtSCu1SPU3MSDjE104d4b1Nu5bdtel21acOba+aCROQRAwY71tNNxIggutuAZ/ljEHEEZoeSPTHFSp0axlg1E1X0PEUvqSjAwcgHlViqp30TKLGscSRbPqZSpPwDcTzgEdq1rnNYi6my4zYMs2IbENGSMdRiqRbi+FZKcVJcs6fwxG+0JcGQYhoI6k7TPbFK5oPSVBd5Mk7GBHssQI+YNdOG6y2rmbirIgqzbSCMYB/X5VK9c04aJtFZyzag8p5hQTJ9qptg+yTc0DtXYW2V2KVMGQWDMx7wOQFXF4dZe1auEslyB5jEgKxMmMnFDNXxPTzsDIySPhUhQJOSSZPyq3ouJ2zZVWAAgRvQuhGc+nM07wx4bQ92WggvB5UhrvXBESB27V0s6DT29q295cglpJjbnPP35AdKpDV2CrE/u+6DBi4ZM9RAMRP4zVf9+DnakgjcdygqInA9Rnr8qFLGuqsXvk/cwjw+1s1lr4viMclUek4HVq1zPWA0C+XrdJL7i7GM/wBvuTMzW7Zqy3uZbbtSp2OLn+f0ryIcQaWBnDdvc9q9Tds/77V5c+lBLQ20g94PPsedcurSSR3/AE7Pixyl6jOGo4i5wrkA9ByMHGDSOoQq05x6BtzMc2zEfLNcrigOVDbiIwHUSPxwasGyYBAbl2QnmcGuVSPYWnhlW6LVMo3NU+whW5epRyAMfl1HOilm36EXcGSASpHU84ggmquotyAgYMxMAYz9KfTiFUyIiPhJzHccqHKVFsekxJtcN0ETaG2QoV9wAidoHc5kH/c10a8yj1EPGB7deVUHeAPggiQQX7xyioG0STgT2hj0jpWOXwUlpsMYty/yarwTrC2sAIibb/oK3/mV5t4NssuqtFkZRtcAkEAnZMZzW+d67dPF7eT536g8ay/pu1RHi2oiy5+XPlzHP2oU+rS76SlqQdpEFWmCYjkcDpXTj2oiw57Ff1oIvGQQI2qRBhkD59iCCOteX9VxTlkjt+CWBpxsjdtPdM27YAEBYWIAGIYjIpfw66ASPNBUzByGP9uf1olpbp2hgW2k8lGADMTnA5CrfmEj43YScqswQwUyJnrPyFeWtXkXBejPWt1tpu2VVogNtAJPeeR7UxsHagDBUIMqoKQexnnPflRfWW+W4NKuqjcQQST0+n512uAOYDKduAC0bY58/al/7Ml2FAe3ZYgbCzsRG0gyoiQGzyq0lgAeXcthG+LYd2SBkwBnmKu2PQDtdFG3aYuL0jEAz1H1qF3Um08uzEmSVG0z8ywn6U1nyZHtQNqPLCXhpgfMKqFWFiAQCM9xmjc0D8MajzFutLH7QD1EE8uWKMk19FoouOFWcmSScrRRevLvFGvFrU3F9Qli0qAQ0xE5B6dK9L4hd2qe5/2aw3EuF275lxnoQYMVfLT4MLHuXIP4dZsai3vc3N0kIQ2zcBiDhgpnvXdOD6YD1NcYyeTMfooUcxPtQritp9KB5WbZJ3bhMGZ5rBGaGnxDcyALc7f7+n/VUt81/amYlDKuE+An4k0abVGlt+XsRjcLbpJwRAclm6+1D+GcW9CyAcAAglGGMZBg1WuXr+ohJISchVCLHXPX61TOkNklTyBwehA6zScHP76/Y3CLqp8mjfjODgjAH8ztOeVDtdri49PpgyYJPPuxPc0Ldxt5j3yO5o74c4YLm5rinbgLMiec/wCKUMMYuzaxxT4Rz8GT/ENO0kxcknnACtk9hXs7CsPwnh9u00ooX0kmBn5TW3049C99o/SuzE7MZY0cTzzXjGu1dy3evBWIi42MHr7/ADr1/iTQAP6j+QFee6/gy3W3yVbqRGfwNLPUuGZxR8lPw+Axd3trdFzYI2IxUIzboRiMsDgjlFG7NrTRnRux9rLe/wDdt7fSsbxQPpn2o52kTmCCeuI5/Km/jl7P8vEZ2Z7d6gpZYr2pNCksl+1/6DHiW19qb1m0NNat2xK+hTImSEUmOY51R0t1lj1YAxFCdVqr+oi3uLCD6VAUADJkAe3Woaa4QBkjnScZyVyq/wCC+nnKHbD9zUvHxHFWOF+Ibmk3lUW4bgAJZjjbMYHzNAGuE9Ty/OjHDOCtft7twUEkCRnHUGlBOPJfLleRU7oOeFPEF/U8QtLc2hALhCqpGdhzuJJNejXKwfhfhK6W8Lm4swESeQBiYHyrfXVrrxSvs4cka66M343ubdFeI5+mPrXllnizgZE8x+Ver8ftealy0fhZY+mT+Oa87fwuw+FgR/cP9Knm2ylTRXDcYmg4Pxu8LK/y2UgESXRsEffWiFvxFd2lSFfdBBbUHEHEbU94NecrqLlpyFZkhoIUkDHtVocYvwPtWg8uQ5/hXlT0Eb6Q92Xw0aviPiC8vl79hQXZCgNk5P8AMbJgjtR+xxgPtuBIBUGCtu40H0z6XDAGIyK8f4jqHuMhcs4VgWJJOCa3Gg4lbA22tQq24gBmSQASQv2ihyB2k0paHAq3p+ejMs84Lnlm0bWy5AsOyFixHlBW2xy3MwBOBnsKxHiTxKLtxStsbdkjfk8z2NXbnHWEzqNsgyZsAduxPLsKC3eBXLzBrK/ZEDYxboO85Nax6TTxknC/3HDM8qakj0n9nTE6JWIA3XHMAQMGK0tZ7wdFqyunPNBg9yctWhr08dbaQmqdADjD55xgf5NCLzJ94qPbNEeL5b6fp/5oLe0ZZiZAGKnLtnTgjBr3Ojr4f1mjvXtTauG19kilS7FQSQZgkiW5UB4NrbF+0rwqsPSw28m9u4rjr/CekuOWdrpuMST5b2gv/wBnL5V38Fa/SabU3bI8q3ZKnc+pYMyvHNFiG6YFKvgcVy0+i2z2hzPL5/6Vz0/E9M/DbuoItB0uMAN32jCRt22yeXxTI+VDuF6ldRbuspjY7IRMiDyKt1BFcj4W4aJJ/eWiAYuWds+0+qPwp/kUmmvYE9OunZVbasEAg5E/lV1dRYtAs20KokmXMDr0zQvhHiWzpRq0XyS1tbdqyt8k7gGuByhCnIBHPnVbSXrWqsMCxVS5tuBk9JIPyg5ot/HBtRx13yaAcc0zWwQj2fhm8x9D7w0Qsyse9bPRGbaH2H5ivJ9R4J0QHov6m5M7QUtoJ9zM9e1em8GvhrQggwADHT51bDV0jkzW0U+PH1W89GP6UG/dwQPlnl/miXH2+0Htb/U1mtVu2sc5BHbuMVnM6kTUmopHTVWdG2m826bh3XntoygPbATbuLuPh59+lcLXhnSno208iMg/KHzVW1+zS4dOCOKWBYOSu5oBPQqGgt0ol4YbTi9a017fcVVVIQkNJICsQDgc5FYcqKTnSVFfiOh0mmTcLjDkM2wvfm0k9KteKvDWks39Nbz9vZZ9+4Hcw2RAEc9xMUK4vprWqL2S5RbV5lYgbmQKWAG1o3A4zXCx4Wto6XBq7197fqVXtMgABjm7HHypWu2EXJJsJ2vDGmJ/9Q/hj/uoxYsWLYUPcNlJA3MFAA7xPKuPhqxav6h9O3mF1tFwLYHxD7pY4BjoayvEOE3NVdFyxqLNvZKA3HKKxVjO1ipHbBisJ7vFCUp/BvNZpBbd0B3lZWcZxMwDyg1oCfRb91U/lXmvCuH6q1fuXNTqLeoe6hJa2+8SIEswUCYx15V6CL3otntbT8lrpwLl0YzMF6+7BB93P5xQtbSlrSTtNxio68hOB161d1LD0f8AKf1ist4k0N+5dsXdNdS09ncQWYLBkQwJBH1rnnP9Tb/JWCewscZ8K2m1F62t9fMtFRc+JckSJBEVVbwYIE6hcYGffpim4Rb1FvUvqtZqLd03B5ZZXDFjIwNqhSQJrZa3VWEuIFYuty2Ht75UsCSCcjoR+dTnkcXS5N2mZ7g3hSy94abzFLXAS33jtEnsO3SqV3wXaNy4tu6V8q6bZ3iMgA4Ee9R4vwzVfvY1Om1NvTOFCqbjFIxmCVIIM1e8LcOv2Wv3dVeS614q+5XLAxu3MTAGcfSnKdQ3fwEfhorWfAazm8hHzj84rU6fQFVCh7QCiAJbAA/5aVjiunawl605uhr/AJLnaFVGgnJbmOUfjVLxTau3dO9uw4R2KiWbaAJkjd0n3qfqtySaNbaCmmvoLaahL1tkJKBlJO4ggHp0kfWtQrYB/H6149pLPF1XTae5ZVNOl0NuC2SCPvFnQkNj/FevI2B8h+ldeNVwSm7fHRmeJXQXMGf/AMiqn7t5oKb/AC8HMgZ/GoFoqWnt7yRO3E4AMxzG088U5rs3h+5IpPwRkABa3Enc7AHHSOtAf+HtJcIa4r3HLetrdwoonAHqBE/Kthb4favEpuBG0lipKsOREoxwedMvhxwAtu6wUHcTtBkGMbYwfeoq10dssal30Y9uG2kHl2Q1hCQxV2YliBAZmMfQYohe4Wy2yT5URKR97PUx2961K+FrZ+0v3JE/ynYD0rBOQJNUTw2xea4FZltrAQH0n8Pb51mSfbMqCXRkbHCNE5+0tFrnNmW9ctgkzHphvqKnpbVlTGnUW1JnZuc55El2yTgc4rW2eDtb2KGWBJJwZziP6fwruPDtgs76m4TjAU8ugEKJPPrQ5N8E1BJ2BxwptoBsevod+I7k9/lV/QaA6Qq7XlZn3B7SGTtxDFpzB/WrlnSqxAV7ZP3QWuSwHOR0jFV+JaU2tskGSAIUKIzPWT0+lbhcZJmskE4sq8R1Qe4xEgQorLcW0t3U3HVWgW9sL0zOTR8uOtU7AE3IMHnDK0QOzKJNZ1mVwjuj8mNFgWSW1/BnLnBNhJDRtKkEGN5J7HIA95orw7wGNXbfUjWJpmVj5ilWYiBAZQpDQR7Go8fI3KAQwicMW645+wH1qjt3MpNyJmZHwAdjI3H6VHDmk1bLZsEU9qO9rgC6dmFm8NWHAJfYyZEiAHz151fu6C4ACo2GCSWYAL2EyZ/Cg+9kny7h2gwDBUkRgxJj5TREC7et4YghVwTIYnrHSYFTy5JJ3ZTFjjtaoq6fw/qPMa5Y19qzcefMDvdsmOnqVSrg8+kdq78N4U2mLWheW+Tc3F7JLCSonJyfnFc9Hwu6HndBK5cs8JiCGULJPP4QRmrljhF95e3tt+XgsCZkSZAgGCO9UyalbaslDT83X7He8twH0brkGS2QMycTBj8K0mj4gDYSQd2zaRH4UHGpY43HKkwA3y7d6u6a5KJOSBWtDqG5NP4M67S7YKS+SnrdQQJAkjAHTmaCfv8Acbdvxtgj4ep5KPvUW4gTBg53Y6VUuKwDFgwgE/Crg/8AUOWaNRlcZ0jy8mVwlSBHFrFzUsqG6tooxY3G3bZ2xnYJ/EA0rPBNQhS62sTUPaHoVReZdsR8dxVA58gDXSxYe57zzJkR9ATXe5p2KgywYYVTuMCfinkB7c6FnS4KepEVjW3mcbt4b+uSQMczE4A9q5a2/cvWntA4aU3nfABM7wI3bcdp9qIbL9pV82ACpgoAxI6SDHTrVJrFyFYiQ3LoQKmsq3dk457k02V38Oa65Y8k67TNp53BBfLAkdrYTdI9wKMfv9xj65DGBhYHTkoxVEi4FPrICE7RLSxHPZCwfeSKt6a5dAG4Af39I/DOIqmTNaKyyJK7CVnXtaYhlVwQNyqF+QMpia2nCteLtpXXEiIJyCMRWFS6cEbDMkGeeYJrQcPt7bazEkSY7k1vS5XOTROOXeVLw5UJ4xe8tVYkrDRI6c+2Y+VH7iTWb8YWJsEgciCYHTINdU47osqXeA69tQzr5oLBJUmWiG6yASI6c6PaTT75C3LTNCkKLjLjO6VIJmMj868p4HqQt0EsVGPUpKso3CSCueVeg6Tirbty6lTggMTYd4BMAvtByM5zmpxxN8WdMcyxxSdhfTaTefTctGBugFrhye+AQY7VQXb595FZAq7FgtGWBIG/oZoT4h4wfJYDVMX3AbbZRJXO6fKUe2ZrKeG9YFv3SCwUW+Q2He0/Cy3AVaRPxfUUpY3uootTGrPU72kAj03T6JO3Y0HPoOZnlBiDNNqdA4DLsxIG53UAieYUCemaoWr9x1ybBiLYPlsDCxtylyIx+ED2oF4l8Va1bhsjYsgMjW03MykCCNxO3tnlRLC4q2ZWqxvyGF4kqPtbUeWFJETaDLmInaWHTEzmsxo9Vcuar1s74ubGcsZA5bd3tFCrPHntgowYsp2sS5kkEzJiczVzw3rHv6neYCorYGYLQPiOTMVqMpSkltSSOLdkbd9fkM3wZxQzhF8+fdBLKo3QwYhd8AhWO0gTJ5jpWkvaUNmM1htVxJ9PfvoFBVnDwSwMxAO5TMVvNH28K+QUpL7ew7qtIl0khvMImDbKE/LkA2M1yu8CIj7SZwJRpON2NpPQe1DeEcSe9qLSjYiu2yGLOJgkNOCp6SDWvW3fRSm0NE+pbzofRIIi4gP3T88RXnZMOou8a4+F4PUwajB6aWZ1Lz/0Cr4dJmbkwdpCrEdZJJ5V04XtG6CV2PtgLuwMDcACQDnNdPE3FdRpbW5ktjdcZATcLsDBY4CgFRymaynhjXJ5lzzifUjlW3sm24IIJZPhByCcjNTjpM879Tj4Ky1mHHXp8ryeghQSCXtbSJBkgmGyROI24+dTvIy22JYLgkkEwee0n8OlULWiNyRb1zlOgIsXgZj7xgihXinhF0C0p1L6jfJYQAqKAOYUkdazL6ZlX3NUL+rYfCdhB9aVAgs2PhLqQJAzCyelWdJPlKfYcq8/13ELzKw8wjnG30gjl90Ca9J0Wn22ra9raiPwrv0elUJNs8zNqc2Re9gPi9/YpaeTDNVLfEkMkgTGSGdZ+YmDzrv4ysEad+mRyPvWItXnCjNVzYIydtEdsZdo3OkRkxuMdNymP/kARVxFZgSroQCNxUknOBIUT3qp4c1d27bLCIt7AxDqnxA7TtcbT16ijZe8wG23fEDafXYUEqRJJ3HuOQrzHps3iJwThK6YH4rp9ibyd2NvYZmeeelRt3G2rLbQFAG4HaRjkQCKoeP+JX7UI4t296bwEbzCRMQWYR9Aau8K11wIqlWcQpDWiu6COTI3tWJYMkIrd3YPFJRT4O6W2IJBtGBkh1MZ/wBatW7Lggm58thGDPLOJqC8UO2Nuo3zzFi2DHY5iORqlxXjF5bZZVFvZtksVZ2JxJWCo/8ANZxwlKaT6NRhJumF7+6STvgkDadkAk9IMmjaDA9sViPDeuu6m9tdvQoLkAACeQMAe5rcDlXsYMEMbuJ1xxqCoUVzuWlIgiRU9tOB7Vc3RkvEXAEVGe0gDf2jp1xWJV69jNs9vzodquBWLhl7Nsk9Yg/lWHCzSk0eXbp5VZtaC9pkW+UkPO4GQyrjaZAx1r0rTcEs2zKWUU94BP1NXTanBUEHnMGaXpqmmEnuPNrXiG1mbTZEGFtHOcyeuaV7xL923aEnkDtiYjCqMkgnma3Fzw3pmMtp7c+wj9KsaHgti0Zt2raHuFE/U1JaeBL0oGd0PhS2wVrqS5EuSxyxycVotFwq3aEIoUe3+avqo7VICuj8Gzl5QoNxnw1Y1HqYQ8fEpg/+aP02w+1MDybj/BhpSFBZg0tJiQR2iK4W+JXwIF+8ARGXLY7eqcZOPevVOKcGt6hNl1Qw5g8iD3BHKs1e/Z/aHK/dA/pKo351lp3wNV5MJxPVXbizcuPdgkwzE5OMDueVdtFu0OoJ2knygMkrG9RJBzkEV6DwvwZYtMGO+4wyN5EfPaMVd4z4fs6kfaKVYcnUgEfPuPnScVJNMGr4MX/xLaYkmx+O2yT8g+2RXP8AjT3GCKNu4hRJkiTEhQAOtFX/AGeifTqWjsbYP+aL8E8H2tOwcs11xyLAAL8gOtRWngn0Y9KC8A3QeCUDAvcN2OkQJHeteml713S2RyFT2nuK6VwNlDXcMt3UKOJVhBzWN4h4AVZNq+6jsyho/EGa9AiolKPyB5ppHSyxRbps3FARiG8sPtGCVYFXHzyJoouuYDOpbEmd1gTn+oLInn9KL8c8J2dSd0taf+pYM/NTg0EX9nec6jHtaE/91c8sc79smkYeJPyC+Maq3e+xRmv3bo2G4xL7FENCu3TngY5UC4PxK7bWMMB0YSR0gNzFencH8L2dPlQ1xyILtHL2AwKo8U8EW7jFrbmyx5iNyk946U1iW2nz+TUYJKn0Zd+OuR/Ltg4yN2Y9prpw2zc1rG1vCencIWFEEfdHU0TTwDc/9yke1tif1rRcD8PJpZ2sbhaNzkAHHQAchRDBFPhD2xXSOfh3w4NMG9e92I3NEYHID2o6lmKSiKnNdHAPkgDSmmFSBoChwaeaaKYGgdEwaYtUQamEoENPtT/hUwtSimFnIA1IW/apinmigsjHtTGlk062++aQHOSe9IIe3513ApUgs4+Uf9mpLZHYV0mlNa4AiFpxTmlSAYmmNOaVAEYpbakBSikBCKUV0IpooFQ0e1Nt9qlFMRTCiMVFkrpFKKQHCJqQWnbB+dPGa3QHICnpqUVg0JjSAp1WpigBKtTpUq2ZY9NSpxQIU0qenrIxqcCnpUAKo1KkBQA0UqkaagYqapCnigCFPT01ADUqlFOFoAhTiugFPFOgOUUq6VE0UBGKRFOKVFCOd5ZFcxXeuKnH++5p+A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ounded Rectangle 34"/>
          <p:cNvSpPr/>
          <p:nvPr/>
        </p:nvSpPr>
        <p:spPr>
          <a:xfrm>
            <a:off x="526600" y="1476663"/>
            <a:ext cx="2750000" cy="4192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a:spLocks noChangeArrowheads="1"/>
          </p:cNvSpPr>
          <p:nvPr/>
        </p:nvSpPr>
        <p:spPr bwMode="auto">
          <a:xfrm>
            <a:off x="414841" y="1498375"/>
            <a:ext cx="3506059"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Use SMART Objectives</a:t>
            </a:r>
            <a:endParaRPr lang="en-US" sz="2000" b="1" i="1" dirty="0">
              <a:solidFill>
                <a:srgbClr val="FFFFFF"/>
              </a:solidFill>
              <a:ea typeface="ＭＳ Ｐゴシック" pitchFamily="34" charset="-128"/>
              <a:cs typeface="Calibri"/>
            </a:endParaRPr>
          </a:p>
        </p:txBody>
      </p:sp>
      <p:pic>
        <p:nvPicPr>
          <p:cNvPr id="26"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062" y="914400"/>
            <a:ext cx="3020432" cy="5811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307975" y="6260068"/>
            <a:ext cx="5711825" cy="369332"/>
          </a:xfrm>
          <a:prstGeom prst="rect">
            <a:avLst/>
          </a:prstGeom>
        </p:spPr>
        <p:txBody>
          <a:bodyPr wrap="square">
            <a:spAutoFit/>
          </a:bodyPr>
          <a:lstStyle/>
          <a:p>
            <a:pPr algn="ctr"/>
            <a:r>
              <a:rPr lang="en-US" b="1" dirty="0"/>
              <a:t>f</a:t>
            </a:r>
            <a:r>
              <a:rPr lang="en-US" b="1" dirty="0" smtClean="0"/>
              <a:t>rom ITRC Integrated DNAPL Site Strategy (IDSS), 2012</a:t>
            </a:r>
            <a:endParaRPr lang="en-US" b="1" dirty="0"/>
          </a:p>
        </p:txBody>
      </p:sp>
      <p:sp>
        <p:nvSpPr>
          <p:cNvPr id="39" name="Content Placeholder 2"/>
          <p:cNvSpPr txBox="1">
            <a:spLocks/>
          </p:cNvSpPr>
          <p:nvPr/>
        </p:nvSpPr>
        <p:spPr>
          <a:xfrm>
            <a:off x="2057401" y="3733800"/>
            <a:ext cx="4038599" cy="2313641"/>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000" dirty="0" smtClean="0"/>
          </a:p>
          <a:p>
            <a:r>
              <a:rPr lang="en-US" sz="2000" dirty="0" smtClean="0"/>
              <a:t>Specific</a:t>
            </a:r>
          </a:p>
          <a:p>
            <a:r>
              <a:rPr lang="en-US" sz="2000" dirty="0" smtClean="0"/>
              <a:t>Measurable</a:t>
            </a:r>
          </a:p>
          <a:p>
            <a:r>
              <a:rPr lang="en-US" sz="2000" dirty="0" smtClean="0"/>
              <a:t>Attainable</a:t>
            </a:r>
          </a:p>
          <a:p>
            <a:r>
              <a:rPr lang="en-US" sz="2000" dirty="0" smtClean="0"/>
              <a:t>Relevant</a:t>
            </a:r>
          </a:p>
          <a:p>
            <a:r>
              <a:rPr lang="en-US" sz="2000" dirty="0" smtClean="0"/>
              <a:t>Time-Bound</a:t>
            </a:r>
          </a:p>
          <a:p>
            <a:endParaRPr lang="en-US" sz="2000" dirty="0" smtClean="0"/>
          </a:p>
        </p:txBody>
      </p:sp>
      <p:sp>
        <p:nvSpPr>
          <p:cNvPr id="8" name="Rectangle 7"/>
          <p:cNvSpPr/>
          <p:nvPr/>
        </p:nvSpPr>
        <p:spPr>
          <a:xfrm>
            <a:off x="526600" y="2057400"/>
            <a:ext cx="4731200" cy="1862048"/>
          </a:xfrm>
          <a:prstGeom prst="rect">
            <a:avLst/>
          </a:prstGeom>
        </p:spPr>
        <p:txBody>
          <a:bodyPr wrap="square">
            <a:spAutoFit/>
          </a:bodyPr>
          <a:lstStyle/>
          <a:p>
            <a:r>
              <a:rPr lang="en-US" sz="1500" i="1" dirty="0" smtClean="0"/>
              <a:t>“</a:t>
            </a:r>
            <a:r>
              <a:rPr lang="en-US" sz="2000" b="1" i="1" dirty="0" smtClean="0"/>
              <a:t>Absolute</a:t>
            </a:r>
            <a:r>
              <a:rPr lang="en-US" sz="1500" i="1" dirty="0" smtClean="0"/>
              <a:t> </a:t>
            </a:r>
            <a:r>
              <a:rPr lang="en-US" sz="1500" i="1" dirty="0"/>
              <a:t>(objectives based on broad social values, such as protection of public health) or </a:t>
            </a:r>
            <a:r>
              <a:rPr lang="en-US" sz="2000" b="1" i="1" dirty="0"/>
              <a:t>functional</a:t>
            </a:r>
            <a:r>
              <a:rPr lang="en-US" sz="1500" i="1" dirty="0"/>
              <a:t> (steps or activities taken to achieve absolute objectives, such as supplying bottled water to affected residents). Functional objectives are established to demonstrate attainment of absolute objectives and have often been missing, difficult to measure, or </a:t>
            </a:r>
            <a:r>
              <a:rPr lang="en-US" sz="1500" i="1" dirty="0" smtClean="0"/>
              <a:t>unattainable</a:t>
            </a:r>
            <a:r>
              <a:rPr lang="en-US" sz="1500" dirty="0" smtClean="0"/>
              <a:t>”</a:t>
            </a:r>
            <a:endParaRPr lang="en-US" sz="1500" dirty="0"/>
          </a:p>
        </p:txBody>
      </p:sp>
      <p:sp>
        <p:nvSpPr>
          <p:cNvPr id="40" name="Rectangle 39"/>
          <p:cNvSpPr/>
          <p:nvPr/>
        </p:nvSpPr>
        <p:spPr>
          <a:xfrm>
            <a:off x="609600" y="4114800"/>
            <a:ext cx="1832630" cy="1015663"/>
          </a:xfrm>
          <a:prstGeom prst="rect">
            <a:avLst/>
          </a:prstGeom>
        </p:spPr>
        <p:txBody>
          <a:bodyPr wrap="square">
            <a:spAutoFit/>
          </a:bodyPr>
          <a:lstStyle/>
          <a:p>
            <a:r>
              <a:rPr lang="en-US" sz="2000" b="1" dirty="0" smtClean="0"/>
              <a:t>Functional Objectives must be:</a:t>
            </a:r>
            <a:endParaRPr lang="en-US" sz="2000" b="1" dirty="0"/>
          </a:p>
        </p:txBody>
      </p:sp>
    </p:spTree>
    <p:extLst>
      <p:ext uri="{BB962C8B-B14F-4D97-AF65-F5344CB8AC3E}">
        <p14:creationId xmlns:p14="http://schemas.microsoft.com/office/powerpoint/2010/main" val="42940899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582211"/>
          </a:xfrm>
        </p:spPr>
        <p:txBody>
          <a:bodyPr/>
          <a:lstStyle/>
          <a:p>
            <a:r>
              <a:rPr lang="en-US" dirty="0" smtClean="0"/>
              <a:t>INTERACTIVE “FAQ” </a:t>
            </a:r>
            <a:endParaRPr lang="en-US" i="1" cap="none" dirty="0">
              <a:solidFill>
                <a:schemeClr val="accent3"/>
              </a:solidFill>
            </a:endParaRPr>
          </a:p>
        </p:txBody>
      </p:sp>
      <p:sp>
        <p:nvSpPr>
          <p:cNvPr id="98"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66</a:t>
            </a:fld>
            <a:endParaRPr lang="en-US" dirty="0"/>
          </a:p>
        </p:txBody>
      </p:sp>
      <p:sp>
        <p:nvSpPr>
          <p:cNvPr id="107" name="Rectangle 6"/>
          <p:cNvSpPr>
            <a:spLocks noChangeArrowheads="1"/>
          </p:cNvSpPr>
          <p:nvPr/>
        </p:nvSpPr>
        <p:spPr bwMode="auto">
          <a:xfrm>
            <a:off x="7575550" y="6206654"/>
            <a:ext cx="11112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FFF7CA40-692D-49BF-95A2-AC5E85414DFD}" type="slidenum">
              <a:rPr lang="en-US" sz="1400">
                <a:solidFill>
                  <a:schemeClr val="bg2"/>
                </a:solidFill>
                <a:latin typeface="Tahoma" pitchFamily="34" charset="0"/>
              </a:rPr>
              <a:pPr algn="r"/>
              <a:t>66</a:t>
            </a:fld>
            <a:endParaRPr lang="en-US" sz="1400">
              <a:solidFill>
                <a:schemeClr val="bg2"/>
              </a:solidFill>
              <a:latin typeface="Tahoma" pitchFamily="34" charset="0"/>
            </a:endParaRPr>
          </a:p>
        </p:txBody>
      </p:sp>
      <p:sp>
        <p:nvSpPr>
          <p:cNvPr id="17" name="Rectangle 16"/>
          <p:cNvSpPr/>
          <p:nvPr/>
        </p:nvSpPr>
        <p:spPr>
          <a:xfrm>
            <a:off x="1371600" y="1396134"/>
            <a:ext cx="3048000" cy="4090266"/>
          </a:xfrm>
          <a:prstGeom prst="rect">
            <a:avLst/>
          </a:prstGeom>
          <a:solidFill>
            <a:srgbClr val="FFFFFF"/>
          </a:solidFill>
          <a:ln w="476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832" y="1515665"/>
            <a:ext cx="2841535" cy="3848605"/>
          </a:xfrm>
          <a:prstGeom prst="rect">
            <a:avLst/>
          </a:prstGeom>
        </p:spPr>
      </p:pic>
      <p:sp>
        <p:nvSpPr>
          <p:cNvPr id="22" name="Rounded Rectangle 21"/>
          <p:cNvSpPr/>
          <p:nvPr/>
        </p:nvSpPr>
        <p:spPr>
          <a:xfrm>
            <a:off x="1474831" y="5562328"/>
            <a:ext cx="2841535" cy="383172"/>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a:spLocks noChangeArrowheads="1"/>
          </p:cNvSpPr>
          <p:nvPr/>
        </p:nvSpPr>
        <p:spPr bwMode="auto">
          <a:xfrm>
            <a:off x="1447800" y="5507246"/>
            <a:ext cx="2727713"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Interactive Version</a:t>
            </a:r>
            <a:endParaRPr lang="en-US" sz="2400" b="1" i="1" dirty="0">
              <a:solidFill>
                <a:srgbClr val="FFFFFF"/>
              </a:solidFill>
              <a:ea typeface="ＭＳ Ｐゴシック" pitchFamily="34" charset="-128"/>
              <a:cs typeface="Calibri"/>
            </a:endParaRPr>
          </a:p>
        </p:txBody>
      </p:sp>
      <p:sp>
        <p:nvSpPr>
          <p:cNvPr id="3" name="Rectangle 2"/>
          <p:cNvSpPr/>
          <p:nvPr/>
        </p:nvSpPr>
        <p:spPr>
          <a:xfrm>
            <a:off x="838201" y="6044625"/>
            <a:ext cx="7924799" cy="584775"/>
          </a:xfrm>
          <a:prstGeom prst="rect">
            <a:avLst/>
          </a:prstGeom>
        </p:spPr>
        <p:txBody>
          <a:bodyPr wrap="square">
            <a:spAutoFit/>
          </a:bodyPr>
          <a:lstStyle/>
          <a:p>
            <a:r>
              <a:rPr lang="en-US" sz="1600" b="1" dirty="0">
                <a:hlinkClick r:id="rId3"/>
              </a:rPr>
              <a:t>http://serdp-estcp.org/Program-Areas/Environmental-Restoration/Contaminated-Groundwater/Persistent-Contamination/ER-201211</a:t>
            </a:r>
            <a:r>
              <a:rPr lang="en-US" sz="1600" b="1" dirty="0" smtClean="0">
                <a:hlinkClick r:id="rId3"/>
              </a:rPr>
              <a:t>/</a:t>
            </a:r>
            <a:endParaRPr lang="en-US" sz="1600" b="1" dirty="0" smtClean="0"/>
          </a:p>
        </p:txBody>
      </p:sp>
      <p:sp>
        <p:nvSpPr>
          <p:cNvPr id="26" name="Rounded Rectangle 25"/>
          <p:cNvSpPr/>
          <p:nvPr/>
        </p:nvSpPr>
        <p:spPr>
          <a:xfrm>
            <a:off x="4870000" y="1448765"/>
            <a:ext cx="1911799" cy="4192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a:spLocks noChangeArrowheads="1"/>
          </p:cNvSpPr>
          <p:nvPr/>
        </p:nvSpPr>
        <p:spPr bwMode="auto">
          <a:xfrm>
            <a:off x="4758241" y="1470477"/>
            <a:ext cx="1683237" cy="397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solidFill>
                  <a:srgbClr val="FFFFFF"/>
                </a:solidFill>
                <a:ea typeface="ＭＳ Ｐゴシック" pitchFamily="34" charset="-128"/>
                <a:cs typeface="Calibri"/>
              </a:rPr>
              <a:t>Advantages:</a:t>
            </a:r>
            <a:endParaRPr lang="en-US" sz="2000" b="1" i="1" dirty="0">
              <a:solidFill>
                <a:srgbClr val="FFFFFF"/>
              </a:solidFill>
              <a:ea typeface="ＭＳ Ｐゴシック" pitchFamily="34" charset="-128"/>
              <a:cs typeface="Calibri"/>
            </a:endParaRPr>
          </a:p>
        </p:txBody>
      </p:sp>
      <p:sp>
        <p:nvSpPr>
          <p:cNvPr id="28" name="Rectangle 3"/>
          <p:cNvSpPr txBox="1">
            <a:spLocks noChangeArrowheads="1"/>
          </p:cNvSpPr>
          <p:nvPr/>
        </p:nvSpPr>
        <p:spPr>
          <a:xfrm>
            <a:off x="4870001" y="1981200"/>
            <a:ext cx="3511999" cy="838200"/>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200" dirty="0" smtClean="0"/>
              <a:t>Easy to navigate</a:t>
            </a:r>
          </a:p>
          <a:p>
            <a:pPr>
              <a:defRPr/>
            </a:pPr>
            <a:r>
              <a:rPr lang="en-US" sz="2200" dirty="0" smtClean="0"/>
              <a:t>Hosted on ESTCP and GSI websites</a:t>
            </a:r>
          </a:p>
          <a:p>
            <a:pPr>
              <a:defRPr/>
            </a:pPr>
            <a:r>
              <a:rPr lang="en-US" sz="2200" dirty="0" smtClean="0"/>
              <a:t>Does not require download </a:t>
            </a:r>
          </a:p>
          <a:p>
            <a:pPr marL="0" indent="0">
              <a:buNone/>
              <a:defRPr/>
            </a:pPr>
            <a:endParaRPr lang="en-US" sz="2000" dirty="0" smtClean="0"/>
          </a:p>
          <a:p>
            <a:pPr marL="533400" indent="-533400">
              <a:buFont typeface="Arial" charset="0"/>
              <a:buNone/>
              <a:defRPr/>
            </a:pPr>
            <a:endParaRPr lang="en-US" sz="2000" dirty="0" smtClean="0"/>
          </a:p>
          <a:p>
            <a:pPr marL="0" indent="0">
              <a:buFont typeface="Arial"/>
              <a:buNone/>
              <a:defRPr/>
            </a:pPr>
            <a:endParaRPr lang="en-US" sz="2000" dirty="0" smtClean="0"/>
          </a:p>
          <a:p>
            <a:pPr marL="533400" indent="-533400">
              <a:buFont typeface="Arial" charset="0"/>
              <a:buNone/>
              <a:defRPr/>
            </a:pPr>
            <a:endParaRPr lang="en-US" sz="2000" dirty="0"/>
          </a:p>
        </p:txBody>
      </p:sp>
      <p:sp>
        <p:nvSpPr>
          <p:cNvPr id="29" name="TextBox 28"/>
          <p:cNvSpPr txBox="1"/>
          <p:nvPr/>
        </p:nvSpPr>
        <p:spPr>
          <a:xfrm>
            <a:off x="5952751" y="4491583"/>
            <a:ext cx="2438400" cy="1138773"/>
          </a:xfrm>
          <a:prstGeom prst="rect">
            <a:avLst/>
          </a:prstGeom>
          <a:solidFill>
            <a:schemeClr val="accent1"/>
          </a:solidFill>
          <a:ln>
            <a:noFill/>
          </a:ln>
        </p:spPr>
        <p:txBody>
          <a:bodyPr wrap="square" rtlCol="0">
            <a:spAutoFit/>
          </a:bodyPr>
          <a:lstStyle/>
          <a:p>
            <a:pPr algn="ctr"/>
            <a:endParaRPr lang="en-US" sz="1000" b="1" i="1" dirty="0" smtClean="0">
              <a:solidFill>
                <a:schemeClr val="bg1"/>
              </a:solidFill>
            </a:endParaRPr>
          </a:p>
          <a:p>
            <a:pPr algn="ctr"/>
            <a:r>
              <a:rPr lang="en-US" sz="2400" b="1" i="1" dirty="0" smtClean="0">
                <a:solidFill>
                  <a:schemeClr val="bg1"/>
                </a:solidFill>
              </a:rPr>
              <a:t>LET’S TAKE A QUICK TOUR!</a:t>
            </a:r>
          </a:p>
          <a:p>
            <a:pPr algn="ctr"/>
            <a:endParaRPr lang="en-US" sz="1000" b="1" i="1" dirty="0">
              <a:solidFill>
                <a:schemeClr val="bg1"/>
              </a:solidFill>
            </a:endParaRPr>
          </a:p>
        </p:txBody>
      </p:sp>
    </p:spTree>
    <p:extLst>
      <p:ext uri="{BB962C8B-B14F-4D97-AF65-F5344CB8AC3E}">
        <p14:creationId xmlns:p14="http://schemas.microsoft.com/office/powerpoint/2010/main" val="19718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582211"/>
          </a:xfrm>
        </p:spPr>
        <p:txBody>
          <a:bodyPr/>
          <a:lstStyle/>
          <a:p>
            <a:r>
              <a:rPr lang="en-US" dirty="0" smtClean="0"/>
              <a:t>INTERACTIVE “FAQ” </a:t>
            </a:r>
            <a:endParaRPr lang="en-US" i="1" cap="none" dirty="0">
              <a:solidFill>
                <a:schemeClr val="accent3"/>
              </a:solidFill>
            </a:endParaRPr>
          </a:p>
        </p:txBody>
      </p:sp>
      <p:sp>
        <p:nvSpPr>
          <p:cNvPr id="98"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67</a:t>
            </a:fld>
            <a:endParaRPr lang="en-US" dirty="0"/>
          </a:p>
        </p:txBody>
      </p:sp>
      <p:sp>
        <p:nvSpPr>
          <p:cNvPr id="107" name="Rectangle 6"/>
          <p:cNvSpPr>
            <a:spLocks noChangeArrowheads="1"/>
          </p:cNvSpPr>
          <p:nvPr/>
        </p:nvSpPr>
        <p:spPr bwMode="auto">
          <a:xfrm>
            <a:off x="7575550" y="6206654"/>
            <a:ext cx="11112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FFF7CA40-692D-49BF-95A2-AC5E85414DFD}" type="slidenum">
              <a:rPr lang="en-US" sz="1400">
                <a:solidFill>
                  <a:schemeClr val="bg2"/>
                </a:solidFill>
                <a:latin typeface="Tahoma" pitchFamily="34" charset="0"/>
              </a:rPr>
              <a:pPr algn="r"/>
              <a:t>67</a:t>
            </a:fld>
            <a:endParaRPr lang="en-US" sz="1400">
              <a:solidFill>
                <a:schemeClr val="bg2"/>
              </a:solidFill>
              <a:latin typeface="Tahoma" pitchFamily="34" charset="0"/>
            </a:endParaRPr>
          </a:p>
        </p:txBody>
      </p:sp>
      <p:sp>
        <p:nvSpPr>
          <p:cNvPr id="29" name="TextBox 28"/>
          <p:cNvSpPr txBox="1"/>
          <p:nvPr/>
        </p:nvSpPr>
        <p:spPr>
          <a:xfrm>
            <a:off x="685800" y="1600200"/>
            <a:ext cx="2438400" cy="1138773"/>
          </a:xfrm>
          <a:prstGeom prst="rect">
            <a:avLst/>
          </a:prstGeom>
          <a:solidFill>
            <a:schemeClr val="accent1"/>
          </a:solidFill>
          <a:ln>
            <a:noFill/>
          </a:ln>
        </p:spPr>
        <p:txBody>
          <a:bodyPr wrap="square" rtlCol="0">
            <a:spAutoFit/>
          </a:bodyPr>
          <a:lstStyle/>
          <a:p>
            <a:pPr algn="ctr"/>
            <a:endParaRPr lang="en-US" sz="1000" b="1" i="1" dirty="0" smtClean="0">
              <a:solidFill>
                <a:schemeClr val="bg1"/>
              </a:solidFill>
            </a:endParaRPr>
          </a:p>
          <a:p>
            <a:pPr algn="ctr"/>
            <a:r>
              <a:rPr lang="en-US" sz="2400" b="1" i="1" dirty="0" smtClean="0">
                <a:solidFill>
                  <a:schemeClr val="bg1"/>
                </a:solidFill>
              </a:rPr>
              <a:t>LET’S TAKE A QUICK TOUR!</a:t>
            </a:r>
          </a:p>
          <a:p>
            <a:pPr algn="ctr"/>
            <a:endParaRPr lang="en-US" sz="1000" b="1" i="1" dirty="0">
              <a:solidFill>
                <a:schemeClr val="bg1"/>
              </a:solidFill>
            </a:endParaRPr>
          </a:p>
        </p:txBody>
      </p:sp>
      <p:sp>
        <p:nvSpPr>
          <p:cNvPr id="14" name="Rectangle 13"/>
          <p:cNvSpPr>
            <a:spLocks noChangeArrowheads="1"/>
          </p:cNvSpPr>
          <p:nvPr/>
        </p:nvSpPr>
        <p:spPr bwMode="auto">
          <a:xfrm>
            <a:off x="3657600" y="1781271"/>
            <a:ext cx="4038600" cy="7053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000" b="1" i="1" dirty="0" smtClean="0">
                <a:ea typeface="ＭＳ Ｐゴシック" pitchFamily="34" charset="-128"/>
                <a:cs typeface="Calibri"/>
              </a:rPr>
              <a:t>5 </a:t>
            </a:r>
            <a:r>
              <a:rPr lang="en-US" sz="2000" b="1" i="1" dirty="0" smtClean="0">
                <a:ea typeface="ＭＳ Ｐゴシック" pitchFamily="34" charset="-128"/>
                <a:cs typeface="Calibri"/>
              </a:rPr>
              <a:t>minute run-through of interactive version</a:t>
            </a:r>
            <a:endParaRPr lang="en-US" sz="2000" b="1" i="1" dirty="0">
              <a:ea typeface="ＭＳ Ｐゴシック" pitchFamily="34" charset="-128"/>
              <a:cs typeface="Calibri"/>
            </a:endParaRPr>
          </a:p>
        </p:txBody>
      </p:sp>
    </p:spTree>
    <p:extLst>
      <p:ext uri="{BB962C8B-B14F-4D97-AF65-F5344CB8AC3E}">
        <p14:creationId xmlns:p14="http://schemas.microsoft.com/office/powerpoint/2010/main" val="20359506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381000"/>
            <a:ext cx="8229600" cy="582211"/>
          </a:xfrm>
        </p:spPr>
        <p:txBody>
          <a:bodyPr/>
          <a:lstStyle/>
          <a:p>
            <a:r>
              <a:rPr lang="en-US" dirty="0" smtClean="0"/>
              <a:t>FINAL Q&amp;A</a:t>
            </a:r>
            <a:endParaRPr lang="en-US" i="1" cap="none" dirty="0">
              <a:solidFill>
                <a:schemeClr val="accent3"/>
              </a:solidFill>
            </a:endParaRPr>
          </a:p>
        </p:txBody>
      </p:sp>
      <p:sp>
        <p:nvSpPr>
          <p:cNvPr id="3" name="Rectangle 2"/>
          <p:cNvSpPr/>
          <p:nvPr/>
        </p:nvSpPr>
        <p:spPr>
          <a:xfrm>
            <a:off x="542364" y="2019459"/>
            <a:ext cx="5266765" cy="1200329"/>
          </a:xfrm>
          <a:prstGeom prst="rect">
            <a:avLst/>
          </a:prstGeom>
        </p:spPr>
        <p:txBody>
          <a:bodyPr wrap="square">
            <a:spAutoFit/>
          </a:bodyPr>
          <a:lstStyle/>
          <a:p>
            <a:r>
              <a:rPr lang="en-US" b="1" dirty="0" smtClean="0">
                <a:hlinkClick r:id="rId2"/>
              </a:rPr>
              <a:t>http</a:t>
            </a:r>
            <a:r>
              <a:rPr lang="en-US" b="1" dirty="0">
                <a:hlinkClick r:id="rId2"/>
              </a:rPr>
              <a:t>://</a:t>
            </a:r>
            <a:r>
              <a:rPr lang="en-US" b="1" dirty="0" smtClean="0">
                <a:hlinkClick r:id="rId2"/>
              </a:rPr>
              <a:t>serdp-estcp.org/Program-Areas/Environmental-</a:t>
            </a:r>
          </a:p>
          <a:p>
            <a:r>
              <a:rPr lang="en-US" b="1" dirty="0" smtClean="0">
                <a:hlinkClick r:id="rId2"/>
              </a:rPr>
              <a:t>Restoration/Contaminated-Groundwater/</a:t>
            </a:r>
          </a:p>
          <a:p>
            <a:r>
              <a:rPr lang="en-US" b="1" dirty="0" smtClean="0">
                <a:hlinkClick r:id="rId2"/>
              </a:rPr>
              <a:t>Persistent-Contamination/ER-201211</a:t>
            </a:r>
            <a:r>
              <a:rPr lang="en-US" b="1" dirty="0" smtClean="0">
                <a:hlinkClick r:id="rId2"/>
              </a:rPr>
              <a:t>/</a:t>
            </a:r>
            <a:endParaRPr lang="en-US" b="1" dirty="0" smtClean="0"/>
          </a:p>
        </p:txBody>
      </p:sp>
      <p:sp>
        <p:nvSpPr>
          <p:cNvPr id="7" name="Rectangle 6"/>
          <p:cNvSpPr>
            <a:spLocks noChangeArrowheads="1"/>
          </p:cNvSpPr>
          <p:nvPr/>
        </p:nvSpPr>
        <p:spPr bwMode="auto">
          <a:xfrm>
            <a:off x="372167" y="1587519"/>
            <a:ext cx="40386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Go to:</a:t>
            </a:r>
            <a:endParaRPr lang="en-US" sz="2400" b="1" i="1" dirty="0">
              <a:ea typeface="ＭＳ Ｐゴシック" pitchFamily="34" charset="-128"/>
              <a:cs typeface="Calibri"/>
            </a:endParaRPr>
          </a:p>
        </p:txBody>
      </p:sp>
      <p:sp>
        <p:nvSpPr>
          <p:cNvPr id="8" name="Rectangle 7"/>
          <p:cNvSpPr>
            <a:spLocks noChangeArrowheads="1"/>
          </p:cNvSpPr>
          <p:nvPr/>
        </p:nvSpPr>
        <p:spPr bwMode="auto">
          <a:xfrm>
            <a:off x="372167" y="3613530"/>
            <a:ext cx="4038600" cy="8669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Or Google:</a:t>
            </a:r>
          </a:p>
          <a:p>
            <a:pPr marL="177800">
              <a:spcBef>
                <a:spcPts val="300"/>
              </a:spcBef>
              <a:defRPr/>
            </a:pPr>
            <a:r>
              <a:rPr lang="en-US" sz="2400" b="1" i="1" dirty="0" smtClean="0">
                <a:ea typeface="ＭＳ Ｐゴシック" pitchFamily="34" charset="-128"/>
                <a:cs typeface="Calibri"/>
              </a:rPr>
              <a:t>“MNA” + “FAQ” + “ESTCP”</a:t>
            </a:r>
            <a:endParaRPr lang="en-US" sz="2400" b="1" i="1" dirty="0">
              <a:ea typeface="ＭＳ Ｐゴシック" pitchFamily="34" charset="-128"/>
              <a:cs typeface="Calibri"/>
            </a:endParaRPr>
          </a:p>
        </p:txBody>
      </p:sp>
      <p:sp>
        <p:nvSpPr>
          <p:cNvPr id="9" name="Rectangle 8"/>
          <p:cNvSpPr/>
          <p:nvPr/>
        </p:nvSpPr>
        <p:spPr>
          <a:xfrm>
            <a:off x="5665694" y="1582000"/>
            <a:ext cx="3164559" cy="4280918"/>
          </a:xfrm>
          <a:prstGeom prst="rect">
            <a:avLst/>
          </a:prstGeom>
          <a:solidFill>
            <a:srgbClr val="FFFFFF"/>
          </a:solidFill>
          <a:ln w="476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115" y="1655825"/>
            <a:ext cx="3006932" cy="4072621"/>
          </a:xfrm>
          <a:prstGeom prst="rect">
            <a:avLst/>
          </a:prstGeom>
        </p:spPr>
      </p:pic>
    </p:spTree>
    <p:extLst>
      <p:ext uri="{BB962C8B-B14F-4D97-AF65-F5344CB8AC3E}">
        <p14:creationId xmlns:p14="http://schemas.microsoft.com/office/powerpoint/2010/main" val="185829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582211"/>
          </a:xfrm>
        </p:spPr>
        <p:txBody>
          <a:bodyPr/>
          <a:lstStyle/>
          <a:p>
            <a:r>
              <a:rPr lang="en-US" dirty="0" smtClean="0"/>
              <a:t>MNA </a:t>
            </a:r>
            <a:r>
              <a:rPr lang="en-US" dirty="0" err="1" smtClean="0"/>
              <a:t>THemes</a:t>
            </a:r>
            <a:endParaRPr lang="en-US" i="1" cap="none" dirty="0">
              <a:solidFill>
                <a:schemeClr val="accent3"/>
              </a:solidFill>
            </a:endParaRPr>
          </a:p>
        </p:txBody>
      </p:sp>
      <p:sp>
        <p:nvSpPr>
          <p:cNvPr id="98"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7</a:t>
            </a:fld>
            <a:endParaRPr lang="en-US" dirty="0"/>
          </a:p>
        </p:txBody>
      </p:sp>
      <p:sp>
        <p:nvSpPr>
          <p:cNvPr id="21" name="Rounded Rectangle 20"/>
          <p:cNvSpPr/>
          <p:nvPr/>
        </p:nvSpPr>
        <p:spPr>
          <a:xfrm>
            <a:off x="450400" y="1409543"/>
            <a:ext cx="7398200"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a:spLocks noChangeArrowheads="1"/>
          </p:cNvSpPr>
          <p:nvPr/>
        </p:nvSpPr>
        <p:spPr bwMode="auto">
          <a:xfrm>
            <a:off x="374163" y="1445900"/>
            <a:ext cx="5417037"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MNA AS AN EVOLVING TECHNOLOGY:</a:t>
            </a:r>
            <a:endParaRPr lang="en-US" sz="2400" b="1" i="1" dirty="0">
              <a:solidFill>
                <a:srgbClr val="FFFFFF"/>
              </a:solidFill>
              <a:ea typeface="ＭＳ Ｐゴシック" pitchFamily="34" charset="-128"/>
              <a:cs typeface="Calibri"/>
            </a:endParaRPr>
          </a:p>
        </p:txBody>
      </p:sp>
      <p:sp>
        <p:nvSpPr>
          <p:cNvPr id="23" name="Rounded Rectangle 22"/>
          <p:cNvSpPr/>
          <p:nvPr/>
        </p:nvSpPr>
        <p:spPr>
          <a:xfrm>
            <a:off x="450399" y="2209800"/>
            <a:ext cx="7398201"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a:spLocks noChangeArrowheads="1"/>
          </p:cNvSpPr>
          <p:nvPr/>
        </p:nvSpPr>
        <p:spPr bwMode="auto">
          <a:xfrm>
            <a:off x="374163" y="2246157"/>
            <a:ext cx="5417037"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THE BASIS FOR MNA:</a:t>
            </a:r>
            <a:endParaRPr lang="en-US" sz="2400" b="1" i="1" dirty="0">
              <a:ea typeface="ＭＳ Ｐゴシック" pitchFamily="34" charset="-128"/>
              <a:cs typeface="Calibri"/>
            </a:endParaRPr>
          </a:p>
        </p:txBody>
      </p:sp>
      <p:sp>
        <p:nvSpPr>
          <p:cNvPr id="25" name="Rounded Rectangle 24"/>
          <p:cNvSpPr/>
          <p:nvPr/>
        </p:nvSpPr>
        <p:spPr>
          <a:xfrm>
            <a:off x="457236" y="3048000"/>
            <a:ext cx="7391364"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a:spLocks noChangeArrowheads="1"/>
          </p:cNvSpPr>
          <p:nvPr/>
        </p:nvSpPr>
        <p:spPr bwMode="auto">
          <a:xfrm>
            <a:off x="381000" y="3084357"/>
            <a:ext cx="62484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NEW CONTAMINANTS FOR THE MNA LINEUP:</a:t>
            </a:r>
            <a:endParaRPr lang="en-US" sz="2400" b="1" i="1" dirty="0">
              <a:solidFill>
                <a:srgbClr val="FFFFFF"/>
              </a:solidFill>
              <a:ea typeface="ＭＳ Ｐゴシック" pitchFamily="34" charset="-128"/>
              <a:cs typeface="Calibri"/>
            </a:endParaRPr>
          </a:p>
        </p:txBody>
      </p:sp>
      <p:sp>
        <p:nvSpPr>
          <p:cNvPr id="27" name="Rounded Rectangle 26"/>
          <p:cNvSpPr/>
          <p:nvPr/>
        </p:nvSpPr>
        <p:spPr>
          <a:xfrm>
            <a:off x="457236" y="3859611"/>
            <a:ext cx="7391364"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a:spLocks noChangeArrowheads="1"/>
          </p:cNvSpPr>
          <p:nvPr/>
        </p:nvSpPr>
        <p:spPr bwMode="auto">
          <a:xfrm>
            <a:off x="381000" y="3895968"/>
            <a:ext cx="60960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NEW TECHNIQUES, NEAT TOOLS:</a:t>
            </a:r>
            <a:endParaRPr lang="en-US" sz="2400" b="1" i="1" dirty="0">
              <a:ea typeface="ＭＳ Ｐゴシック" pitchFamily="34" charset="-128"/>
              <a:cs typeface="Calibri"/>
            </a:endParaRPr>
          </a:p>
        </p:txBody>
      </p:sp>
      <p:sp>
        <p:nvSpPr>
          <p:cNvPr id="29" name="Rounded Rectangle 28"/>
          <p:cNvSpPr/>
          <p:nvPr/>
        </p:nvSpPr>
        <p:spPr>
          <a:xfrm>
            <a:off x="457236" y="4686143"/>
            <a:ext cx="7391364"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a:spLocks noChangeArrowheads="1"/>
          </p:cNvSpPr>
          <p:nvPr/>
        </p:nvSpPr>
        <p:spPr bwMode="auto">
          <a:xfrm>
            <a:off x="381000" y="4722500"/>
            <a:ext cx="74676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EMERGING ISSUES FOR EVALUTING MNA AS A REMEDY:</a:t>
            </a:r>
            <a:endParaRPr lang="en-US" sz="2400" b="1" i="1" dirty="0">
              <a:solidFill>
                <a:srgbClr val="FFFFFF"/>
              </a:solidFill>
              <a:ea typeface="ＭＳ Ｐゴシック" pitchFamily="34" charset="-128"/>
              <a:cs typeface="Calibri"/>
            </a:endParaRPr>
          </a:p>
        </p:txBody>
      </p:sp>
      <p:sp>
        <p:nvSpPr>
          <p:cNvPr id="31" name="Rounded Rectangle 30"/>
          <p:cNvSpPr/>
          <p:nvPr/>
        </p:nvSpPr>
        <p:spPr>
          <a:xfrm>
            <a:off x="457236" y="5562600"/>
            <a:ext cx="7391364"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a:spLocks noChangeArrowheads="1"/>
          </p:cNvSpPr>
          <p:nvPr/>
        </p:nvSpPr>
        <p:spPr bwMode="auto">
          <a:xfrm>
            <a:off x="381000" y="5598957"/>
            <a:ext cx="74676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IMPLEMENTATION AND SITE CLOSURE:</a:t>
            </a:r>
            <a:endParaRPr lang="en-US" sz="2400" b="1" i="1" dirty="0">
              <a:ea typeface="ＭＳ Ｐゴシック" pitchFamily="34" charset="-128"/>
              <a:cs typeface="Calibri"/>
            </a:endParaRPr>
          </a:p>
        </p:txBody>
      </p:sp>
    </p:spTree>
    <p:extLst>
      <p:ext uri="{BB962C8B-B14F-4D97-AF65-F5344CB8AC3E}">
        <p14:creationId xmlns:p14="http://schemas.microsoft.com/office/powerpoint/2010/main" val="23870423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582211"/>
          </a:xfrm>
        </p:spPr>
        <p:txBody>
          <a:bodyPr/>
          <a:lstStyle/>
          <a:p>
            <a:r>
              <a:rPr lang="en-US" dirty="0" smtClean="0"/>
              <a:t>MNA </a:t>
            </a:r>
            <a:r>
              <a:rPr lang="en-US" dirty="0" err="1" smtClean="0"/>
              <a:t>THemes</a:t>
            </a:r>
            <a:endParaRPr lang="en-US" i="1" cap="none" dirty="0">
              <a:solidFill>
                <a:schemeClr val="accent3"/>
              </a:solidFill>
            </a:endParaRPr>
          </a:p>
        </p:txBody>
      </p:sp>
      <p:sp>
        <p:nvSpPr>
          <p:cNvPr id="98"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8</a:t>
            </a:fld>
            <a:endParaRPr lang="en-US" dirty="0"/>
          </a:p>
        </p:txBody>
      </p:sp>
      <p:sp>
        <p:nvSpPr>
          <p:cNvPr id="21" name="Rounded Rectangle 20"/>
          <p:cNvSpPr/>
          <p:nvPr/>
        </p:nvSpPr>
        <p:spPr>
          <a:xfrm>
            <a:off x="450400" y="1409543"/>
            <a:ext cx="7398200"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a:spLocks noChangeArrowheads="1"/>
          </p:cNvSpPr>
          <p:nvPr/>
        </p:nvSpPr>
        <p:spPr bwMode="auto">
          <a:xfrm>
            <a:off x="374163" y="1445900"/>
            <a:ext cx="5417037"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MNA AS AN EVOLVING TECHNOLOGY:</a:t>
            </a:r>
            <a:endParaRPr lang="en-US" sz="2400" b="1" i="1" dirty="0">
              <a:solidFill>
                <a:srgbClr val="FFFFFF"/>
              </a:solidFill>
              <a:ea typeface="ＭＳ Ｐゴシック" pitchFamily="34" charset="-128"/>
              <a:cs typeface="Calibri"/>
            </a:endParaRPr>
          </a:p>
        </p:txBody>
      </p:sp>
      <p:sp>
        <p:nvSpPr>
          <p:cNvPr id="23" name="Rounded Rectangle 22"/>
          <p:cNvSpPr/>
          <p:nvPr/>
        </p:nvSpPr>
        <p:spPr>
          <a:xfrm>
            <a:off x="450399" y="2209800"/>
            <a:ext cx="7398201"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a:spLocks noChangeArrowheads="1"/>
          </p:cNvSpPr>
          <p:nvPr/>
        </p:nvSpPr>
        <p:spPr bwMode="auto">
          <a:xfrm>
            <a:off x="374163" y="2246157"/>
            <a:ext cx="5417037"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THE BASIS FOR MNA:</a:t>
            </a:r>
            <a:endParaRPr lang="en-US" sz="2400" b="1" i="1" dirty="0">
              <a:ea typeface="ＭＳ Ｐゴシック" pitchFamily="34" charset="-128"/>
              <a:cs typeface="Calibri"/>
            </a:endParaRPr>
          </a:p>
        </p:txBody>
      </p:sp>
      <p:sp>
        <p:nvSpPr>
          <p:cNvPr id="25" name="Rounded Rectangle 24"/>
          <p:cNvSpPr/>
          <p:nvPr/>
        </p:nvSpPr>
        <p:spPr>
          <a:xfrm>
            <a:off x="457236" y="3048000"/>
            <a:ext cx="7391364"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a:spLocks noChangeArrowheads="1"/>
          </p:cNvSpPr>
          <p:nvPr/>
        </p:nvSpPr>
        <p:spPr bwMode="auto">
          <a:xfrm>
            <a:off x="381000" y="3084357"/>
            <a:ext cx="62484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NEW CONTAMINANTS FOR THE MNA LINEUP:</a:t>
            </a:r>
            <a:endParaRPr lang="en-US" sz="2400" b="1" i="1" dirty="0">
              <a:solidFill>
                <a:srgbClr val="FFFFFF"/>
              </a:solidFill>
              <a:ea typeface="ＭＳ Ｐゴシック" pitchFamily="34" charset="-128"/>
              <a:cs typeface="Calibri"/>
            </a:endParaRPr>
          </a:p>
        </p:txBody>
      </p:sp>
      <p:sp>
        <p:nvSpPr>
          <p:cNvPr id="27" name="Rounded Rectangle 26"/>
          <p:cNvSpPr/>
          <p:nvPr/>
        </p:nvSpPr>
        <p:spPr>
          <a:xfrm>
            <a:off x="457236" y="3859611"/>
            <a:ext cx="7391364"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a:spLocks noChangeArrowheads="1"/>
          </p:cNvSpPr>
          <p:nvPr/>
        </p:nvSpPr>
        <p:spPr bwMode="auto">
          <a:xfrm>
            <a:off x="381000" y="3895968"/>
            <a:ext cx="60960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NEW TECHNIQUES, NEAT TOOLS:</a:t>
            </a:r>
            <a:endParaRPr lang="en-US" sz="2400" b="1" i="1" dirty="0">
              <a:ea typeface="ＭＳ Ｐゴシック" pitchFamily="34" charset="-128"/>
              <a:cs typeface="Calibri"/>
            </a:endParaRPr>
          </a:p>
        </p:txBody>
      </p:sp>
      <p:sp>
        <p:nvSpPr>
          <p:cNvPr id="29" name="Rounded Rectangle 28"/>
          <p:cNvSpPr/>
          <p:nvPr/>
        </p:nvSpPr>
        <p:spPr>
          <a:xfrm>
            <a:off x="457236" y="4686143"/>
            <a:ext cx="7391364" cy="571657"/>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a:spLocks noChangeArrowheads="1"/>
          </p:cNvSpPr>
          <p:nvPr/>
        </p:nvSpPr>
        <p:spPr bwMode="auto">
          <a:xfrm>
            <a:off x="381000" y="4722500"/>
            <a:ext cx="74676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solidFill>
                  <a:srgbClr val="FFFFFF"/>
                </a:solidFill>
                <a:ea typeface="ＭＳ Ｐゴシック" pitchFamily="34" charset="-128"/>
                <a:cs typeface="Calibri"/>
              </a:rPr>
              <a:t>EMERGING ISSUES FOR EVALUTING MNA AS A REMEDY:</a:t>
            </a:r>
            <a:endParaRPr lang="en-US" sz="2400" b="1" i="1" dirty="0">
              <a:solidFill>
                <a:srgbClr val="FFFFFF"/>
              </a:solidFill>
              <a:ea typeface="ＭＳ Ｐゴシック" pitchFamily="34" charset="-128"/>
              <a:cs typeface="Calibri"/>
            </a:endParaRPr>
          </a:p>
        </p:txBody>
      </p:sp>
      <p:sp>
        <p:nvSpPr>
          <p:cNvPr id="31" name="Rounded Rectangle 30"/>
          <p:cNvSpPr/>
          <p:nvPr/>
        </p:nvSpPr>
        <p:spPr>
          <a:xfrm>
            <a:off x="457236" y="5562600"/>
            <a:ext cx="7391364" cy="57165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a:spLocks noChangeArrowheads="1"/>
          </p:cNvSpPr>
          <p:nvPr/>
        </p:nvSpPr>
        <p:spPr bwMode="auto">
          <a:xfrm>
            <a:off x="381000" y="5598957"/>
            <a:ext cx="7467600" cy="459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p>
            <a:pPr marL="177800">
              <a:spcBef>
                <a:spcPts val="300"/>
              </a:spcBef>
              <a:defRPr/>
            </a:pPr>
            <a:r>
              <a:rPr lang="en-US" sz="2400" b="1" i="1" dirty="0" smtClean="0">
                <a:ea typeface="ＭＳ Ｐゴシック" pitchFamily="34" charset="-128"/>
                <a:cs typeface="Calibri"/>
              </a:rPr>
              <a:t>IMPLEMENTATION AND SITE CLOSURE:</a:t>
            </a:r>
            <a:endParaRPr lang="en-US" sz="2400" b="1" i="1" dirty="0">
              <a:ea typeface="ＭＳ Ｐゴシック" pitchFamily="34" charset="-128"/>
              <a:cs typeface="Calibri"/>
            </a:endParaRPr>
          </a:p>
        </p:txBody>
      </p:sp>
      <p:sp>
        <p:nvSpPr>
          <p:cNvPr id="16" name="Content Placeholder 2"/>
          <p:cNvSpPr txBox="1">
            <a:spLocks/>
          </p:cNvSpPr>
          <p:nvPr/>
        </p:nvSpPr>
        <p:spPr>
          <a:xfrm>
            <a:off x="373199" y="1675450"/>
            <a:ext cx="7475401" cy="2313641"/>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startAt="11"/>
            </a:pPr>
            <a:endParaRPr lang="en-US" sz="2400" dirty="0" smtClean="0"/>
          </a:p>
          <a:p>
            <a:pPr marL="457200" indent="-457200">
              <a:buFont typeface="+mj-lt"/>
              <a:buAutoNum type="arabicPeriod"/>
            </a:pPr>
            <a:r>
              <a:rPr lang="en-US" sz="2400" dirty="0" smtClean="0"/>
              <a:t>Do we still need MNA?</a:t>
            </a:r>
          </a:p>
          <a:p>
            <a:pPr marL="457200" indent="-457200">
              <a:buFont typeface="+mj-lt"/>
              <a:buAutoNum type="arabicPeriod"/>
            </a:pPr>
            <a:r>
              <a:rPr lang="en-US" sz="2400" dirty="0" smtClean="0"/>
              <a:t>What key protocols explain how to implement MNA?</a:t>
            </a:r>
          </a:p>
          <a:p>
            <a:pPr marL="457200" indent="-457200">
              <a:buFont typeface="+mj-lt"/>
              <a:buAutoNum type="arabicPeriod"/>
            </a:pPr>
            <a:r>
              <a:rPr lang="en-US" sz="2400" dirty="0" smtClean="0"/>
              <a:t>What are the most important new MNA developments?</a:t>
            </a:r>
          </a:p>
          <a:p>
            <a:pPr marL="457200" indent="-457200">
              <a:buFont typeface="+mj-lt"/>
              <a:buAutoNum type="arabicPeriod"/>
            </a:pPr>
            <a:endParaRPr lang="en-US" sz="2400" dirty="0"/>
          </a:p>
        </p:txBody>
      </p:sp>
    </p:spTree>
    <p:extLst>
      <p:ext uri="{BB962C8B-B14F-4D97-AF65-F5344CB8AC3E}">
        <p14:creationId xmlns:p14="http://schemas.microsoft.com/office/powerpoint/2010/main" val="28061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1000"/>
                                        <p:tgtEl>
                                          <p:spTgt spid="23"/>
                                        </p:tgtEl>
                                      </p:cBhvr>
                                    </p:animEffect>
                                    <p:set>
                                      <p:cBhvr>
                                        <p:cTn id="33" dur="1" fill="hold">
                                          <p:stCondLst>
                                            <p:cond delay="999"/>
                                          </p:stCondLst>
                                        </p:cTn>
                                        <p:tgtEl>
                                          <p:spTgt spid="2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24"/>
                                        </p:tgtEl>
                                      </p:cBhvr>
                                    </p:animEffect>
                                    <p:set>
                                      <p:cBhvr>
                                        <p:cTn id="36" dur="1" fill="hold">
                                          <p:stCondLst>
                                            <p:cond delay="999"/>
                                          </p:stCondLst>
                                        </p:cTn>
                                        <p:tgtEl>
                                          <p:spTgt spid="2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25"/>
                                        </p:tgtEl>
                                      </p:cBhvr>
                                    </p:animEffect>
                                    <p:set>
                                      <p:cBhvr>
                                        <p:cTn id="39" dur="1" fill="hold">
                                          <p:stCondLst>
                                            <p:cond delay="999"/>
                                          </p:stCondLst>
                                        </p:cTn>
                                        <p:tgtEl>
                                          <p:spTgt spid="25"/>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26"/>
                                        </p:tgtEl>
                                      </p:cBhvr>
                                    </p:animEffect>
                                    <p:set>
                                      <p:cBhvr>
                                        <p:cTn id="42" dur="1" fill="hold">
                                          <p:stCondLst>
                                            <p:cond delay="999"/>
                                          </p:stCondLst>
                                        </p:cTn>
                                        <p:tgtEl>
                                          <p:spTgt spid="26"/>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27"/>
                                        </p:tgtEl>
                                      </p:cBhvr>
                                    </p:animEffect>
                                    <p:set>
                                      <p:cBhvr>
                                        <p:cTn id="45" dur="1" fill="hold">
                                          <p:stCondLst>
                                            <p:cond delay="999"/>
                                          </p:stCondLst>
                                        </p:cTn>
                                        <p:tgtEl>
                                          <p:spTgt spid="2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28"/>
                                        </p:tgtEl>
                                      </p:cBhvr>
                                    </p:animEffect>
                                    <p:set>
                                      <p:cBhvr>
                                        <p:cTn id="48" dur="1" fill="hold">
                                          <p:stCondLst>
                                            <p:cond delay="999"/>
                                          </p:stCondLst>
                                        </p:cTn>
                                        <p:tgtEl>
                                          <p:spTgt spid="2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29"/>
                                        </p:tgtEl>
                                      </p:cBhvr>
                                    </p:animEffect>
                                    <p:set>
                                      <p:cBhvr>
                                        <p:cTn id="51" dur="1" fill="hold">
                                          <p:stCondLst>
                                            <p:cond delay="999"/>
                                          </p:stCondLst>
                                        </p:cTn>
                                        <p:tgtEl>
                                          <p:spTgt spid="29"/>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30"/>
                                        </p:tgtEl>
                                      </p:cBhvr>
                                    </p:animEffect>
                                    <p:set>
                                      <p:cBhvr>
                                        <p:cTn id="54" dur="1" fill="hold">
                                          <p:stCondLst>
                                            <p:cond delay="999"/>
                                          </p:stCondLst>
                                        </p:cTn>
                                        <p:tgtEl>
                                          <p:spTgt spid="3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31"/>
                                        </p:tgtEl>
                                      </p:cBhvr>
                                    </p:animEffect>
                                    <p:set>
                                      <p:cBhvr>
                                        <p:cTn id="57" dur="1" fill="hold">
                                          <p:stCondLst>
                                            <p:cond delay="999"/>
                                          </p:stCondLst>
                                        </p:cTn>
                                        <p:tgtEl>
                                          <p:spTgt spid="31"/>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32"/>
                                        </p:tgtEl>
                                      </p:cBhvr>
                                    </p:animEffect>
                                    <p:set>
                                      <p:cBhvr>
                                        <p:cTn id="60" dur="1" fill="hold">
                                          <p:stCondLst>
                                            <p:cond delay="999"/>
                                          </p:stCondLst>
                                        </p:cTn>
                                        <p:tgtEl>
                                          <p:spTgt spid="32"/>
                                        </p:tgtEl>
                                        <p:attrNameLst>
                                          <p:attrName>style.visibility</p:attrName>
                                        </p:attrNameLst>
                                      </p:cBhvr>
                                      <p:to>
                                        <p:strVal val="hidden"/>
                                      </p:to>
                                    </p:set>
                                  </p:childTnLst>
                                </p:cTn>
                              </p:par>
                              <p:par>
                                <p:cTn id="61" presetID="10" presetClass="entr" presetSubtype="0" fill="hold" grpId="0" nodeType="withEffect">
                                  <p:stCondLst>
                                    <p:cond delay="100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3" grpId="1" animBg="1"/>
      <p:bldP spid="24" grpId="0"/>
      <p:bldP spid="24" grpId="1"/>
      <p:bldP spid="25" grpId="0" animBg="1"/>
      <p:bldP spid="25" grpId="1" animBg="1"/>
      <p:bldP spid="26" grpId="0"/>
      <p:bldP spid="26" grpId="1"/>
      <p:bldP spid="27" grpId="0" animBg="1"/>
      <p:bldP spid="27" grpId="1" animBg="1"/>
      <p:bldP spid="28" grpId="0"/>
      <p:bldP spid="28" grpId="1"/>
      <p:bldP spid="29" grpId="0" animBg="1"/>
      <p:bldP spid="29" grpId="1" animBg="1"/>
      <p:bldP spid="30" grpId="0"/>
      <p:bldP spid="30" grpId="1"/>
      <p:bldP spid="31" grpId="0" animBg="1"/>
      <p:bldP spid="31" grpId="1" animBg="1"/>
      <p:bldP spid="32" grpId="0"/>
      <p:bldP spid="32" grpId="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33378" y="1828800"/>
            <a:ext cx="6448422" cy="412376"/>
          </a:xfrm>
          <a:prstGeom prst="rect">
            <a:avLst/>
          </a:prstGeom>
          <a:solidFill>
            <a:srgbClr val="397C88"/>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2" name="Title 1"/>
          <p:cNvSpPr>
            <a:spLocks noGrp="1"/>
          </p:cNvSpPr>
          <p:nvPr>
            <p:ph type="title"/>
          </p:nvPr>
        </p:nvSpPr>
        <p:spPr>
          <a:xfrm>
            <a:off x="609600" y="381000"/>
            <a:ext cx="8229600" cy="582211"/>
          </a:xfrm>
        </p:spPr>
        <p:txBody>
          <a:bodyPr/>
          <a:lstStyle/>
          <a:p>
            <a:r>
              <a:rPr lang="en-US" dirty="0" smtClean="0"/>
              <a:t>FAQ 1: </a:t>
            </a:r>
            <a:r>
              <a:rPr lang="en-US" i="1" cap="none" dirty="0" smtClean="0">
                <a:solidFill>
                  <a:schemeClr val="accent3"/>
                </a:solidFill>
              </a:rPr>
              <a:t>Do we still need MNA?</a:t>
            </a:r>
            <a:endParaRPr lang="en-US" i="1" cap="none" dirty="0">
              <a:solidFill>
                <a:schemeClr val="accent3"/>
              </a:solidFill>
            </a:endParaRPr>
          </a:p>
        </p:txBody>
      </p:sp>
      <p:sp>
        <p:nvSpPr>
          <p:cNvPr id="98" name="Slide Number Placeholder 2"/>
          <p:cNvSpPr>
            <a:spLocks noGrp="1"/>
          </p:cNvSpPr>
          <p:nvPr>
            <p:ph type="sldNum" sz="quarter" idx="10"/>
          </p:nvPr>
        </p:nvSpPr>
        <p:spPr>
          <a:xfrm>
            <a:off x="8610600" y="6356350"/>
            <a:ext cx="381000" cy="365125"/>
          </a:xfrm>
        </p:spPr>
        <p:txBody>
          <a:bodyPr/>
          <a:lstStyle>
            <a:lvl1pPr>
              <a:defRPr sz="1000"/>
            </a:lvl1pPr>
          </a:lstStyle>
          <a:p>
            <a:fld id="{7965360E-D2C4-BD45-B83E-A034B4DF05EF}" type="slidenum">
              <a:rPr lang="en-US" smtClean="0"/>
              <a:pPr/>
              <a:t>9</a:t>
            </a:fld>
            <a:endParaRPr lang="en-US" dirty="0"/>
          </a:p>
        </p:txBody>
      </p:sp>
      <p:sp>
        <p:nvSpPr>
          <p:cNvPr id="20" name="Content Placeholder 2"/>
          <p:cNvSpPr txBox="1">
            <a:spLocks/>
          </p:cNvSpPr>
          <p:nvPr/>
        </p:nvSpPr>
        <p:spPr>
          <a:xfrm>
            <a:off x="277906" y="1447801"/>
            <a:ext cx="6656294" cy="914400"/>
          </a:xfrm>
          <a:prstGeom prst="rect">
            <a:avLst/>
          </a:prstGeom>
        </p:spPr>
        <p:txBody>
          <a:bodyPr/>
          <a:lst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i="1" dirty="0" smtClean="0"/>
              <a:t>MNA from a Technical-Regulatory-Scientific Perspective: </a:t>
            </a:r>
          </a:p>
          <a:p>
            <a:pPr marL="0" indent="0">
              <a:buNone/>
            </a:pPr>
            <a:r>
              <a:rPr lang="en-US" sz="2000" dirty="0" smtClean="0">
                <a:solidFill>
                  <a:schemeClr val="bg1"/>
                </a:solidFill>
              </a:rPr>
              <a:t> 3 </a:t>
            </a:r>
            <a:r>
              <a:rPr lang="en-US" sz="2000" dirty="0">
                <a:solidFill>
                  <a:schemeClr val="bg1"/>
                </a:solidFill>
              </a:rPr>
              <a:t>Views on How MNA fits in (quotes from </a:t>
            </a:r>
            <a:r>
              <a:rPr lang="en-US" sz="2000" dirty="0" smtClean="0">
                <a:solidFill>
                  <a:schemeClr val="bg1"/>
                </a:solidFill>
              </a:rPr>
              <a:t>recent ITRC </a:t>
            </a:r>
            <a:r>
              <a:rPr lang="en-US" sz="2000" dirty="0">
                <a:solidFill>
                  <a:schemeClr val="bg1"/>
                </a:solidFill>
              </a:rPr>
              <a:t>docs</a:t>
            </a:r>
            <a:r>
              <a:rPr lang="en-US" sz="2000" dirty="0" smtClean="0">
                <a:solidFill>
                  <a:schemeClr val="bg1"/>
                </a:solidFill>
              </a:rPr>
              <a:t>)</a:t>
            </a:r>
            <a:endParaRPr lang="en-US" sz="2000" dirty="0">
              <a:solidFill>
                <a:schemeClr val="bg1"/>
              </a:solidFill>
            </a:endParaRPr>
          </a:p>
          <a:p>
            <a:pPr marL="0" indent="0">
              <a:buNone/>
            </a:pPr>
            <a:endParaRPr lang="en-US" sz="2000" i="1" dirty="0" smtClean="0"/>
          </a:p>
        </p:txBody>
      </p:sp>
      <p:sp>
        <p:nvSpPr>
          <p:cNvPr id="3" name="Rectangle 2"/>
          <p:cNvSpPr/>
          <p:nvPr/>
        </p:nvSpPr>
        <p:spPr>
          <a:xfrm>
            <a:off x="914400" y="2667000"/>
            <a:ext cx="2209800" cy="3477875"/>
          </a:xfrm>
          <a:prstGeom prst="rect">
            <a:avLst/>
          </a:prstGeom>
        </p:spPr>
        <p:txBody>
          <a:bodyPr wrap="square">
            <a:spAutoFit/>
          </a:bodyPr>
          <a:lstStyle/>
          <a:p>
            <a:r>
              <a:rPr lang="en-US" sz="2000" i="1" dirty="0" smtClean="0"/>
              <a:t>Active remediation technologies rarely achieve complete remediation of all contaminant mass; thus, in effect, MNA is typically a component of every chlorinated-solvent site remedy. </a:t>
            </a:r>
            <a:r>
              <a:rPr lang="en-US" sz="1700" i="1" dirty="0" smtClean="0"/>
              <a:t> </a:t>
            </a:r>
            <a:endParaRPr lang="en-US" sz="1700" dirty="0"/>
          </a:p>
        </p:txBody>
      </p:sp>
      <p:sp>
        <p:nvSpPr>
          <p:cNvPr id="4" name="Rectangle 3"/>
          <p:cNvSpPr/>
          <p:nvPr/>
        </p:nvSpPr>
        <p:spPr>
          <a:xfrm>
            <a:off x="6477001" y="2625566"/>
            <a:ext cx="2285999" cy="3785652"/>
          </a:xfrm>
          <a:prstGeom prst="rect">
            <a:avLst/>
          </a:prstGeom>
        </p:spPr>
        <p:txBody>
          <a:bodyPr wrap="square">
            <a:spAutoFit/>
          </a:bodyPr>
          <a:lstStyle/>
          <a:p>
            <a:r>
              <a:rPr lang="en-US" sz="2000" i="1" dirty="0"/>
              <a:t>Monitored natural attenuation (MNA) may also be a viable remedial alternative for situations in which the potential for adverse impacts to public health or sensitive environmental receptors is very </a:t>
            </a:r>
            <a:r>
              <a:rPr lang="en-US" sz="2000" i="1" dirty="0" smtClean="0"/>
              <a:t>low. </a:t>
            </a:r>
            <a:endParaRPr lang="en-US" sz="2000" dirty="0"/>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3586045" y="2653045"/>
            <a:ext cx="2554854"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smtClean="0">
                <a:ln>
                  <a:noFill/>
                </a:ln>
                <a:solidFill>
                  <a:schemeClr val="tx1"/>
                </a:solidFill>
                <a:effectLst/>
                <a:ea typeface="Times New Roman" pitchFamily="18" charset="0"/>
                <a:cs typeface="Gill Sans"/>
              </a:rPr>
              <a:t>(Natural Source Zone Depletion) is also of significance because engineered remedial actions typically do not always completely remediate soils and NSZD may be useful to address the residual hydrocarbon</a:t>
            </a:r>
            <a:r>
              <a:rPr kumimoji="0" lang="en-US" altLang="en-US" sz="2000" b="0" i="0" u="none" strike="noStrike" cap="none" normalizeH="0" baseline="0" dirty="0" smtClean="0">
                <a:ln>
                  <a:noFill/>
                </a:ln>
                <a:solidFill>
                  <a:schemeClr val="tx1"/>
                </a:solidFill>
                <a:effectLst/>
                <a:ea typeface="Times New Roman" pitchFamily="18" charset="0"/>
                <a:cs typeface="Gill Sans"/>
              </a:rPr>
              <a:t>. </a:t>
            </a:r>
            <a:endParaRPr kumimoji="0" lang="en-US" altLang="en-US" sz="2000" b="0" i="0" u="none" strike="noStrike" cap="none" normalizeH="0" baseline="0" dirty="0" smtClean="0">
              <a:ln>
                <a:noFill/>
              </a:ln>
              <a:solidFill>
                <a:schemeClr val="tx1"/>
              </a:solidFill>
              <a:effectLst/>
              <a:cs typeface="Arial" pitchFamily="34" charset="0"/>
            </a:endParaRPr>
          </a:p>
        </p:txBody>
      </p:sp>
      <p:sp>
        <p:nvSpPr>
          <p:cNvPr id="34" name="Oval 4"/>
          <p:cNvSpPr>
            <a:spLocks noChangeArrowheads="1"/>
          </p:cNvSpPr>
          <p:nvPr/>
        </p:nvSpPr>
        <p:spPr bwMode="auto">
          <a:xfrm>
            <a:off x="277907" y="2667000"/>
            <a:ext cx="561975" cy="450850"/>
          </a:xfrm>
          <a:prstGeom prst="ellipse">
            <a:avLst/>
          </a:prstGeom>
          <a:solidFill>
            <a:schemeClr val="accent3"/>
          </a:solidFill>
          <a:ln w="19050">
            <a:noFill/>
            <a:round/>
            <a:headEnd/>
            <a:tailEnd/>
          </a:ln>
          <a:effectLst>
            <a:outerShdw blurRad="63500" dist="38099" dir="2700000" algn="ctr" rotWithShape="0">
              <a:schemeClr val="tx1">
                <a:alpha val="74998"/>
              </a:schemeClr>
            </a:outerShdw>
          </a:effectLst>
        </p:spPr>
        <p:txBody>
          <a:bodyPr wrap="none" anchor="ctr"/>
          <a:lstStyle/>
          <a:p>
            <a:pPr algn="ctr">
              <a:defRPr/>
            </a:pPr>
            <a:r>
              <a:rPr lang="en-US" sz="2600" b="1">
                <a:cs typeface="MS PGothic" pitchFamily="34" charset="-128"/>
              </a:rPr>
              <a:t>1.</a:t>
            </a:r>
          </a:p>
        </p:txBody>
      </p:sp>
      <p:sp>
        <p:nvSpPr>
          <p:cNvPr id="35" name="Oval 8"/>
          <p:cNvSpPr>
            <a:spLocks noChangeArrowheads="1"/>
          </p:cNvSpPr>
          <p:nvPr/>
        </p:nvSpPr>
        <p:spPr bwMode="auto">
          <a:xfrm>
            <a:off x="2995612" y="2667000"/>
            <a:ext cx="561975" cy="450850"/>
          </a:xfrm>
          <a:prstGeom prst="ellipse">
            <a:avLst/>
          </a:prstGeom>
          <a:solidFill>
            <a:schemeClr val="accent3"/>
          </a:solidFill>
          <a:ln w="19050">
            <a:noFill/>
            <a:round/>
            <a:headEnd/>
            <a:tailEnd/>
          </a:ln>
          <a:effectLst>
            <a:outerShdw blurRad="63500" dist="38099" dir="2700000" algn="ctr" rotWithShape="0">
              <a:schemeClr val="tx1">
                <a:alpha val="74998"/>
              </a:schemeClr>
            </a:outerShdw>
          </a:effectLst>
        </p:spPr>
        <p:txBody>
          <a:bodyPr wrap="none" anchor="ctr"/>
          <a:lstStyle/>
          <a:p>
            <a:pPr algn="ctr">
              <a:defRPr/>
            </a:pPr>
            <a:r>
              <a:rPr lang="en-US" sz="2600" b="1" dirty="0">
                <a:cs typeface="MS PGothic" pitchFamily="34" charset="-128"/>
              </a:rPr>
              <a:t>2.</a:t>
            </a:r>
          </a:p>
        </p:txBody>
      </p:sp>
      <p:sp>
        <p:nvSpPr>
          <p:cNvPr id="36" name="Oval 4"/>
          <p:cNvSpPr>
            <a:spLocks noChangeArrowheads="1"/>
          </p:cNvSpPr>
          <p:nvPr/>
        </p:nvSpPr>
        <p:spPr bwMode="auto">
          <a:xfrm>
            <a:off x="5883650" y="2689324"/>
            <a:ext cx="561975" cy="450850"/>
          </a:xfrm>
          <a:prstGeom prst="ellipse">
            <a:avLst/>
          </a:prstGeom>
          <a:solidFill>
            <a:schemeClr val="accent3"/>
          </a:solidFill>
          <a:ln w="19050">
            <a:noFill/>
            <a:round/>
            <a:headEnd/>
            <a:tailEnd/>
          </a:ln>
          <a:effectLst>
            <a:outerShdw blurRad="63500" dist="38099" dir="2700000" algn="ctr" rotWithShape="0">
              <a:schemeClr val="tx1">
                <a:alpha val="74998"/>
              </a:schemeClr>
            </a:outerShdw>
          </a:effectLst>
        </p:spPr>
        <p:txBody>
          <a:bodyPr wrap="none" anchor="ctr"/>
          <a:lstStyle/>
          <a:p>
            <a:pPr algn="ctr">
              <a:defRPr/>
            </a:pPr>
            <a:r>
              <a:rPr lang="en-US" sz="2600" b="1" dirty="0" smtClean="0">
                <a:cs typeface="MS PGothic" pitchFamily="34" charset="-128"/>
              </a:rPr>
              <a:t>3.</a:t>
            </a:r>
            <a:endParaRPr lang="en-US" sz="2600" b="1" dirty="0">
              <a:cs typeface="MS PGothic" pitchFamily="34" charset="-128"/>
            </a:endParaRPr>
          </a:p>
        </p:txBody>
      </p:sp>
    </p:spTree>
    <p:extLst>
      <p:ext uri="{BB962C8B-B14F-4D97-AF65-F5344CB8AC3E}">
        <p14:creationId xmlns:p14="http://schemas.microsoft.com/office/powerpoint/2010/main" val="390207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34" grpId="0" animBg="1"/>
      <p:bldP spid="35" grpId="0" animBg="1"/>
      <p:bldP spid="36" grpId="0" animBg="1"/>
    </p:bldLst>
  </p:timing>
</p:sld>
</file>

<file path=ppt/theme/theme1.xml><?xml version="1.0" encoding="utf-8"?>
<a:theme xmlns:a="http://schemas.openxmlformats.org/drawingml/2006/main" name="GSI Master Pres_newQ">
  <a:themeElements>
    <a:clrScheme name="GSI color master">
      <a:dk1>
        <a:srgbClr val="0D2543"/>
      </a:dk1>
      <a:lt1>
        <a:sysClr val="window" lastClr="FFFFFF"/>
      </a:lt1>
      <a:dk2>
        <a:srgbClr val="274659"/>
      </a:dk2>
      <a:lt2>
        <a:srgbClr val="EFE2C3"/>
      </a:lt2>
      <a:accent1>
        <a:srgbClr val="397C88"/>
      </a:accent1>
      <a:accent2>
        <a:srgbClr val="629898"/>
      </a:accent2>
      <a:accent3>
        <a:srgbClr val="ECB400"/>
      </a:accent3>
      <a:accent4>
        <a:srgbClr val="D37B00"/>
      </a:accent4>
      <a:accent5>
        <a:srgbClr val="7F9500"/>
      </a:accent5>
      <a:accent6>
        <a:srgbClr val="000000"/>
      </a:accent6>
      <a:hlink>
        <a:srgbClr val="F0A00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GSI Master Pres_newQ.potx</Template>
  <TotalTime>14582</TotalTime>
  <Words>4880</Words>
  <Application>Microsoft Office PowerPoint</Application>
  <PresentationFormat>On-screen Show (4:3)</PresentationFormat>
  <Paragraphs>936</Paragraphs>
  <Slides>68</Slides>
  <Notes>42</Notes>
  <HiddenSlides>0</HiddenSlides>
  <MMClips>1</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GSI Master Pres_newQ</vt:lpstr>
      <vt:lpstr>Frequently-Asked Questions about monitored Natural attenuation in GROUNDWATER</vt:lpstr>
      <vt:lpstr>PROJECT TEAM</vt:lpstr>
      <vt:lpstr>PRESentation outline</vt:lpstr>
      <vt:lpstr>MOTIVATION</vt:lpstr>
      <vt:lpstr>WHAT’s AN “FAQ” Document? </vt:lpstr>
      <vt:lpstr>WHAT’s AN “FAQ” Document? </vt:lpstr>
      <vt:lpstr>MNA THemes</vt:lpstr>
      <vt:lpstr>MNA THemes</vt:lpstr>
      <vt:lpstr>FAQ 1: Do we still need MNA?</vt:lpstr>
      <vt:lpstr>FAQ 2:  How has MNA changed over time?</vt:lpstr>
      <vt:lpstr>FAQ 2:  How has MNA changed over time?</vt:lpstr>
      <vt:lpstr>FAQ 3:  What are the most important new MNA developments?</vt:lpstr>
      <vt:lpstr>FAQ 3:  What are the most important new MNA developments?</vt:lpstr>
      <vt:lpstr>MNA THemes</vt:lpstr>
      <vt:lpstr>What is the philosophy behind MNA?</vt:lpstr>
      <vt:lpstr>FAQ 5:  What evidence is needed for MNA?</vt:lpstr>
      <vt:lpstr>FAQ 5:  What evidence is needed for MNA? New Trends in LOEs</vt:lpstr>
      <vt:lpstr>FAQ 7:  MNA for the source zone too?</vt:lpstr>
      <vt:lpstr>FAQ 7:  MNA for the source zone too?</vt:lpstr>
      <vt:lpstr>MNA THemes</vt:lpstr>
      <vt:lpstr>FAQ 8:  Can I apply MNA to metals, inorganics, and radionuclides?</vt:lpstr>
      <vt:lpstr>FAQ 8:  Can I apply MNA to metals, inorganics, and radionuclides?</vt:lpstr>
      <vt:lpstr>FAQ 8:  Can I apply MNA to metals, inorganics, and radionuclides?</vt:lpstr>
      <vt:lpstr>FAQ 9:  I can apply MNA to BTEX, but how about oxygenates?</vt:lpstr>
      <vt:lpstr>FAQ 9:  I can apply MNA to BTEX, but how about oxygenates?</vt:lpstr>
      <vt:lpstr>FAQ 9:  I can apply MNA to BTEX but how about oxygenates?</vt:lpstr>
      <vt:lpstr>FAQ 10:  Which emerging contaminants are MNA candidates?</vt:lpstr>
      <vt:lpstr>FAQ 10:  Which emerging contaminants are MNA candidates?</vt:lpstr>
      <vt:lpstr>MNA THemes</vt:lpstr>
      <vt:lpstr>FAQ 11:  Can isotopes prove contaminants are being destroyed?</vt:lpstr>
      <vt:lpstr>FAQ 11:  Can isotopes prove contaminants are being destroyed?</vt:lpstr>
      <vt:lpstr>FAQ 11:  Can isotopes prove contaminants are being destroyed?</vt:lpstr>
      <vt:lpstr>FAQ 12:  How can molecular biological tools help me with MNA?</vt:lpstr>
      <vt:lpstr>FAQ 12:  How can molecular biological tools help me with MNA?</vt:lpstr>
      <vt:lpstr>FAQ 12:  How can molecular biological tools help me with MNA?</vt:lpstr>
      <vt:lpstr>INTERVIEW:  John Wilson</vt:lpstr>
      <vt:lpstr>INTERVIEW:  John Wilson (continued)</vt:lpstr>
      <vt:lpstr>BREAK FOR INITIAL Q&amp;A</vt:lpstr>
      <vt:lpstr>FAQ 13:  How can you show attenuation that occurred before the start of monitoring?</vt:lpstr>
      <vt:lpstr>FAQ 13:  How can you show attenuation that occurred before the start of monitoring?</vt:lpstr>
      <vt:lpstr>FAQ 14:  Can DO measurements be a problem for MNA studies?</vt:lpstr>
      <vt:lpstr>FAQ 15:  What are CO2 traps and how do they help me show attenuation?</vt:lpstr>
      <vt:lpstr>FAQ 15:  What are CO2 traps and how do they help me show attenuation?</vt:lpstr>
      <vt:lpstr>Break for Poll questions</vt:lpstr>
      <vt:lpstr>FAQ 16:  How do I estimate rates and timeframes for MNA?</vt:lpstr>
      <vt:lpstr>FAQ 16:  How do I estimate rates and timeframes for MNA?</vt:lpstr>
      <vt:lpstr>FAQ 17:  What is required for MNA monitoring?</vt:lpstr>
      <vt:lpstr>FAQ 18:  What is the new thinking about monitoring frequency?</vt:lpstr>
      <vt:lpstr>FAQ 19:  Statistics for two questions: How far and how long?</vt:lpstr>
      <vt:lpstr>FAQ 20, 21:  Which computer models work best  for MNA? Are MNA Reactions Sustainable? </vt:lpstr>
      <vt:lpstr>MNA THemes</vt:lpstr>
      <vt:lpstr>FAQ 22:  What is matrix diffusion? How does it affect MNA?</vt:lpstr>
      <vt:lpstr>FAQ 23:  Do contaminants in low-permeability units attenuate?</vt:lpstr>
      <vt:lpstr>FAQ 23:  Do contaminants in low-permeability units attenuate?</vt:lpstr>
      <vt:lpstr>FAQ 24:  Why are interfaces important for MNA?</vt:lpstr>
      <vt:lpstr>FAQ 24:  Why are interfaces important for MNA?</vt:lpstr>
      <vt:lpstr>FAQ 25:  How do reactive mineral species contribute to attenuation?</vt:lpstr>
      <vt:lpstr>FAQ 25:  How do reactive mineral species contribute to attenuation?</vt:lpstr>
      <vt:lpstr>FAQ 26:  What is a low-risk site?  How is MNA involved?</vt:lpstr>
      <vt:lpstr>FAQ 26:  What is a low-risk site?  How is MNA involved?</vt:lpstr>
      <vt:lpstr>MNA THemes</vt:lpstr>
      <vt:lpstr>FAQ 27:  Can MNA be a stand-alone remedy?  When should you transition to MNA?</vt:lpstr>
      <vt:lpstr>FAQ 27:  Can MNA be a stand-alone remedy?  When should you transition to MNA?</vt:lpstr>
      <vt:lpstr>FAQ 27:  Can MNA be a stand-alone remedy?  When should you transition to MNA?</vt:lpstr>
      <vt:lpstr>FAQ 28:  How can stakeholders considering MNA make better decisions?</vt:lpstr>
      <vt:lpstr>INTERACTIVE “FAQ” </vt:lpstr>
      <vt:lpstr>INTERACTIVE “FAQ” </vt:lpstr>
      <vt:lpstr>FINAL Q&amp;A</vt:lpstr>
    </vt:vector>
  </TitlesOfParts>
  <Company>Pencraft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WAYS of the Manchurians: A Case for Margaritas</dc:title>
  <dc:creator>Mary Fellows User</dc:creator>
  <cp:lastModifiedBy>David T. Adamson</cp:lastModifiedBy>
  <cp:revision>274</cp:revision>
  <dcterms:created xsi:type="dcterms:W3CDTF">2014-05-29T23:52:59Z</dcterms:created>
  <dcterms:modified xsi:type="dcterms:W3CDTF">2014-06-10T15:45:19Z</dcterms:modified>
</cp:coreProperties>
</file>