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33"/>
  </p:sldMasterIdLst>
  <p:notesMasterIdLst>
    <p:notesMasterId r:id="rId59"/>
  </p:notesMasterIdLst>
  <p:handoutMasterIdLst>
    <p:handoutMasterId r:id="rId60"/>
  </p:handoutMasterIdLst>
  <p:sldIdLst>
    <p:sldId id="576" r:id="rId34"/>
    <p:sldId id="686" r:id="rId35"/>
    <p:sldId id="692" r:id="rId36"/>
    <p:sldId id="625" r:id="rId37"/>
    <p:sldId id="699" r:id="rId38"/>
    <p:sldId id="679" r:id="rId39"/>
    <p:sldId id="706" r:id="rId40"/>
    <p:sldId id="702" r:id="rId41"/>
    <p:sldId id="684" r:id="rId42"/>
    <p:sldId id="712" r:id="rId43"/>
    <p:sldId id="688" r:id="rId44"/>
    <p:sldId id="687" r:id="rId45"/>
    <p:sldId id="685" r:id="rId46"/>
    <p:sldId id="691" r:id="rId47"/>
    <p:sldId id="690" r:id="rId48"/>
    <p:sldId id="711" r:id="rId49"/>
    <p:sldId id="693" r:id="rId50"/>
    <p:sldId id="668" r:id="rId51"/>
    <p:sldId id="659" r:id="rId52"/>
    <p:sldId id="673" r:id="rId53"/>
    <p:sldId id="696" r:id="rId54"/>
    <p:sldId id="704" r:id="rId55"/>
    <p:sldId id="694" r:id="rId56"/>
    <p:sldId id="705" r:id="rId57"/>
    <p:sldId id="697" r:id="rId58"/>
  </p:sldIdLst>
  <p:sldSz cx="9144000" cy="6858000" type="screen4x3"/>
  <p:notesSz cx="7102475" cy="9369425"/>
  <p:custDataLst>
    <p:tags r:id="rId6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bachman" initials="" lastIdx="0" clrIdx="0"/>
  <p:cmAuthor id="1" name="Linda Fiedler" initials="LF" lastIdx="45" clrIdx="1"/>
  <p:cmAuthor id="2" name="Wohler, Danielle" initials="WD" lastIdx="17" clrIdx="2">
    <p:extLst/>
  </p:cmAuthor>
  <p:cmAuthor id="3" name="Blanton, Emily" initials="EB" lastIdx="2" clrIdx="3">
    <p:extLst/>
  </p:cmAuthor>
  <p:cmAuthor id="4" name="Sinski, Patti" initials="SP" lastIdx="5"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1BB59"/>
    <a:srgbClr val="558335"/>
    <a:srgbClr val="253D75"/>
    <a:srgbClr val="B0D597"/>
    <a:srgbClr val="71AF47"/>
    <a:srgbClr val="3A85A0"/>
    <a:srgbClr val="306E84"/>
    <a:srgbClr val="A0B84D"/>
    <a:srgbClr val="DB8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0" autoAdjust="0"/>
    <p:restoredTop sz="92874" autoAdjust="0"/>
  </p:normalViewPr>
  <p:slideViewPr>
    <p:cSldViewPr>
      <p:cViewPr varScale="1">
        <p:scale>
          <a:sx n="58" d="100"/>
          <a:sy n="58" d="100"/>
        </p:scale>
        <p:origin x="10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2874" y="90"/>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6.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61"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4164\Desktop\ICF%20Laptop%20Files\OSRTI%20TO%20002_SRR_RODs\SRR\SRR%2015th\4-2017%20SRR\Battelle\SRRfigs-tables_05-13-17_BATTEL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4164\OneDrive%20-%20ICF\ICF%20Laptop%20Files\ICF%20Laptop%20Files\OSRTI%20TO%200008\Annual%20Report\Delivery%204-7-17\Battelle%20Poster\NOP_Battelle_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34164\Desktop\ICF%20Laptop%20Files\OSRTI%20TO%20002_SRR_RODs\SRR\SRR%2015th\4-2017%20SRR\Battelle\SRRfigs-tables_Battel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38182517499802"/>
          <c:y val="0.180618952481686"/>
          <c:w val="0.43839008648509098"/>
          <c:h val="0.71921702477546601"/>
        </c:manualLayout>
      </c:layout>
      <c:pieChart>
        <c:varyColors val="1"/>
        <c:ser>
          <c:idx val="0"/>
          <c:order val="0"/>
          <c:spPr>
            <a:ln w="12700">
              <a:solidFill>
                <a:schemeClr val="tx1"/>
              </a:solidFill>
            </a:ln>
          </c:spPr>
          <c:dPt>
            <c:idx val="0"/>
            <c:bubble3D val="0"/>
            <c:spPr>
              <a:pattFill prst="pct80">
                <a:fgClr>
                  <a:srgbClr val="70AD47"/>
                </a:fgClr>
                <a:bgClr>
                  <a:schemeClr val="bg1"/>
                </a:bgClr>
              </a:pattFill>
              <a:ln w="12700">
                <a:solidFill>
                  <a:schemeClr val="tx1"/>
                </a:solidFill>
              </a:ln>
              <a:effectLst/>
            </c:spPr>
            <c:extLst>
              <c:ext xmlns:c16="http://schemas.microsoft.com/office/drawing/2014/chart" uri="{C3380CC4-5D6E-409C-BE32-E72D297353CC}">
                <c16:uniqueId val="{00000001-665B-4ED9-88D6-C864AA679AE0}"/>
              </c:ext>
            </c:extLst>
          </c:dPt>
          <c:dPt>
            <c:idx val="1"/>
            <c:bubble3D val="0"/>
            <c:spPr>
              <a:solidFill>
                <a:srgbClr val="558335"/>
              </a:solidFill>
              <a:ln w="12700">
                <a:solidFill>
                  <a:schemeClr val="tx1"/>
                </a:solidFill>
              </a:ln>
              <a:effectLst/>
            </c:spPr>
            <c:extLst>
              <c:ext xmlns:c16="http://schemas.microsoft.com/office/drawing/2014/chart" uri="{C3380CC4-5D6E-409C-BE32-E72D297353CC}">
                <c16:uniqueId val="{00000003-665B-4ED9-88D6-C864AA679AE0}"/>
              </c:ext>
            </c:extLst>
          </c:dPt>
          <c:dPt>
            <c:idx val="2"/>
            <c:bubble3D val="0"/>
            <c:spPr>
              <a:pattFill prst="pct70">
                <a:fgClr>
                  <a:srgbClr val="70AD47"/>
                </a:fgClr>
                <a:bgClr>
                  <a:schemeClr val="bg1"/>
                </a:bgClr>
              </a:pattFill>
              <a:ln w="12700">
                <a:solidFill>
                  <a:schemeClr val="tx1"/>
                </a:solidFill>
              </a:ln>
              <a:effectLst/>
            </c:spPr>
            <c:extLst>
              <c:ext xmlns:c16="http://schemas.microsoft.com/office/drawing/2014/chart" uri="{C3380CC4-5D6E-409C-BE32-E72D297353CC}">
                <c16:uniqueId val="{00000005-665B-4ED9-88D6-C864AA679AE0}"/>
              </c:ext>
            </c:extLst>
          </c:dPt>
          <c:dPt>
            <c:idx val="3"/>
            <c:bubble3D val="0"/>
            <c:spPr>
              <a:solidFill>
                <a:srgbClr val="0070C0"/>
              </a:solidFill>
              <a:ln w="12700">
                <a:solidFill>
                  <a:schemeClr val="tx1"/>
                </a:solidFill>
              </a:ln>
              <a:effectLst/>
            </c:spPr>
            <c:extLst>
              <c:ext xmlns:c16="http://schemas.microsoft.com/office/drawing/2014/chart" uri="{C3380CC4-5D6E-409C-BE32-E72D297353CC}">
                <c16:uniqueId val="{00000007-665B-4ED9-88D6-C864AA679AE0}"/>
              </c:ext>
            </c:extLst>
          </c:dPt>
          <c:dPt>
            <c:idx val="4"/>
            <c:bubble3D val="0"/>
            <c:spPr>
              <a:pattFill prst="pct40">
                <a:fgClr>
                  <a:srgbClr val="3C7FD0"/>
                </a:fgClr>
                <a:bgClr>
                  <a:schemeClr val="bg1"/>
                </a:bgClr>
              </a:pattFill>
              <a:ln w="12700">
                <a:solidFill>
                  <a:schemeClr val="tx1"/>
                </a:solidFill>
              </a:ln>
              <a:effectLst/>
            </c:spPr>
            <c:extLst>
              <c:ext xmlns:c16="http://schemas.microsoft.com/office/drawing/2014/chart" uri="{C3380CC4-5D6E-409C-BE32-E72D297353CC}">
                <c16:uniqueId val="{00000009-665B-4ED9-88D6-C864AA679AE0}"/>
              </c:ext>
            </c:extLst>
          </c:dPt>
          <c:dPt>
            <c:idx val="5"/>
            <c:bubble3D val="0"/>
            <c:spPr>
              <a:pattFill prst="pct70">
                <a:fgClr>
                  <a:srgbClr val="3C7FD0"/>
                </a:fgClr>
                <a:bgClr>
                  <a:schemeClr val="bg1"/>
                </a:bgClr>
              </a:pattFill>
              <a:ln w="12700">
                <a:solidFill>
                  <a:schemeClr val="tx1"/>
                </a:solidFill>
              </a:ln>
              <a:effectLst/>
            </c:spPr>
            <c:extLst>
              <c:ext xmlns:c16="http://schemas.microsoft.com/office/drawing/2014/chart" uri="{C3380CC4-5D6E-409C-BE32-E72D297353CC}">
                <c16:uniqueId val="{0000000B-665B-4ED9-88D6-C864AA679AE0}"/>
              </c:ext>
            </c:extLst>
          </c:dPt>
          <c:dPt>
            <c:idx val="6"/>
            <c:bubble3D val="0"/>
            <c:spPr>
              <a:solidFill>
                <a:schemeClr val="bg1">
                  <a:lumMod val="65000"/>
                  <a:lumOff val="35000"/>
                </a:schemeClr>
              </a:solidFill>
              <a:ln w="12700">
                <a:solidFill>
                  <a:schemeClr val="tx1"/>
                </a:solidFill>
              </a:ln>
              <a:effectLst/>
            </c:spPr>
            <c:extLst>
              <c:ext xmlns:c16="http://schemas.microsoft.com/office/drawing/2014/chart" uri="{C3380CC4-5D6E-409C-BE32-E72D297353CC}">
                <c16:uniqueId val="{0000000D-665B-4ED9-88D6-C864AA679AE0}"/>
              </c:ext>
            </c:extLst>
          </c:dPt>
          <c:dLbls>
            <c:dLbl>
              <c:idx val="0"/>
              <c:layout>
                <c:manualLayout>
                  <c:x val="0.11626059266816199"/>
                  <c:y val="-3.5095976808869001E-2"/>
                </c:manualLayout>
              </c:layout>
              <c:tx>
                <c:rich>
                  <a:bodyPr/>
                  <a:lstStyle/>
                  <a:p>
                    <a:r>
                      <a:rPr lang="en-US" baseline="0" dirty="0"/>
                      <a:t>Source, </a:t>
                    </a:r>
                    <a:fld id="{E4FD7455-52EA-446C-B0E2-2D5E7ACADC46}" type="PERCENTAGE">
                      <a:rPr lang="en-US"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5786532708628601"/>
                      <c:h val="7.3038743291416894E-2"/>
                    </c:manualLayout>
                  </c15:layout>
                  <c15:dlblFieldTable/>
                  <c15:showDataLabelsRange val="0"/>
                </c:ext>
                <c:ext xmlns:c16="http://schemas.microsoft.com/office/drawing/2014/chart" uri="{C3380CC4-5D6E-409C-BE32-E72D297353CC}">
                  <c16:uniqueId val="{00000001-665B-4ED9-88D6-C864AA679AE0}"/>
                </c:ext>
              </c:extLst>
            </c:dLbl>
            <c:dLbl>
              <c:idx val="1"/>
              <c:layout>
                <c:manualLayout>
                  <c:x val="5.26795306427831E-2"/>
                  <c:y val="-3.1633901655034699E-2"/>
                </c:manualLayout>
              </c:layout>
              <c:tx>
                <c:rich>
                  <a:bodyPr/>
                  <a:lstStyle/>
                  <a:p>
                    <a:r>
                      <a:rPr lang="en-US" baseline="0" dirty="0"/>
                      <a:t>Groundwater &amp; Source
</a:t>
                    </a:r>
                    <a:fld id="{A44D2F57-4FFE-4ADF-AB2C-F3255D79D74D}"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5B-4ED9-88D6-C864AA679AE0}"/>
                </c:ext>
              </c:extLst>
            </c:dLbl>
            <c:dLbl>
              <c:idx val="2"/>
              <c:layout>
                <c:manualLayout>
                  <c:x val="-2.7729169978239501E-2"/>
                  <c:y val="-1.37895772311648E-2"/>
                </c:manualLayout>
              </c:layout>
              <c:tx>
                <c:rich>
                  <a:bodyPr/>
                  <a:lstStyle/>
                  <a:p>
                    <a:r>
                      <a:rPr lang="en-US" dirty="0"/>
                      <a:t>Groundwater</a:t>
                    </a:r>
                    <a:r>
                      <a:rPr lang="en-US" baseline="0" dirty="0"/>
                      <a:t>
</a:t>
                    </a:r>
                    <a:fld id="{32CC4ADE-22A7-4601-BCF0-6CF75DD3D0DE}"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5B-4ED9-88D6-C864AA679AE0}"/>
                </c:ext>
              </c:extLst>
            </c:dLbl>
            <c:dLbl>
              <c:idx val="3"/>
              <c:layout>
                <c:manualLayout>
                  <c:x val="-4.8491863098441501E-2"/>
                  <c:y val="6.9468958243997E-2"/>
                </c:manualLayout>
              </c:layout>
              <c:tx>
                <c:rich>
                  <a:bodyPr/>
                  <a:lstStyle/>
                  <a:p>
                    <a:r>
                      <a:rPr lang="fr-FR" dirty="0"/>
                      <a:t>Source: Contain or Dispose</a:t>
                    </a:r>
                    <a:r>
                      <a:rPr lang="fr-FR" baseline="0" dirty="0"/>
                      <a:t>
</a:t>
                    </a:r>
                    <a:fld id="{6CB0B740-EB51-4F55-85D6-9C5F2BE4B21C}" type="PERCENTAGE">
                      <a:rPr lang="fr-FR" baseline="0"/>
                      <a:pPr/>
                      <a:t>[PERCENTAGE]</a:t>
                    </a:fld>
                    <a:endParaRPr lang="fr-FR" baseline="0" dirty="0"/>
                  </a:p>
                </c:rich>
              </c:tx>
              <c:showLegendKey val="0"/>
              <c:showVal val="0"/>
              <c:showCatName val="1"/>
              <c:showSerName val="0"/>
              <c:showPercent val="1"/>
              <c:showBubbleSize val="0"/>
              <c:extLst>
                <c:ext xmlns:c15="http://schemas.microsoft.com/office/drawing/2012/chart" uri="{CE6537A1-D6FC-4f65-9D91-7224C49458BB}">
                  <c15:layout>
                    <c:manualLayout>
                      <c:w val="0.25357117933269302"/>
                      <c:h val="0.21545285384103099"/>
                    </c:manualLayout>
                  </c15:layout>
                  <c15:dlblFieldTable/>
                  <c15:showDataLabelsRange val="0"/>
                </c:ext>
                <c:ext xmlns:c16="http://schemas.microsoft.com/office/drawing/2014/chart" uri="{C3380CC4-5D6E-409C-BE32-E72D297353CC}">
                  <c16:uniqueId val="{00000007-665B-4ED9-88D6-C864AA679AE0}"/>
                </c:ext>
              </c:extLst>
            </c:dLbl>
            <c:dLbl>
              <c:idx val="4"/>
              <c:layout>
                <c:manualLayout>
                  <c:x val="-4.9549228442278499E-2"/>
                  <c:y val="8.8564344841510198E-2"/>
                </c:manualLayout>
              </c:layout>
              <c:tx>
                <c:rich>
                  <a:bodyPr/>
                  <a:lstStyle/>
                  <a:p>
                    <a:r>
                      <a:rPr lang="fr-FR" dirty="0"/>
                      <a:t>Source: </a:t>
                    </a:r>
                    <a:r>
                      <a:rPr lang="fr-FR" dirty="0" err="1"/>
                      <a:t>ICs</a:t>
                    </a:r>
                    <a:r>
                      <a:rPr lang="fr-FR" dirty="0"/>
                      <a:t>, MNA, MNR</a:t>
                    </a:r>
                    <a:r>
                      <a:rPr lang="fr-FR" baseline="0" dirty="0"/>
                      <a:t>
</a:t>
                    </a:r>
                    <a:fld id="{39932823-ADEA-4E65-BE9B-F3BB10B6D653}" type="PERCENTAGE">
                      <a:rPr lang="fr-FR" baseline="0"/>
                      <a:pPr/>
                      <a:t>[PERCENTAGE]</a:t>
                    </a:fld>
                    <a:endParaRPr lang="fr-FR" baseline="0" dirty="0"/>
                  </a:p>
                </c:rich>
              </c:tx>
              <c:showLegendKey val="0"/>
              <c:showVal val="0"/>
              <c:showCatName val="1"/>
              <c:showSerName val="0"/>
              <c:showPercent val="1"/>
              <c:showBubbleSize val="0"/>
              <c:extLst>
                <c:ext xmlns:c15="http://schemas.microsoft.com/office/drawing/2012/chart" uri="{CE6537A1-D6FC-4f65-9D91-7224C49458BB}">
                  <c15:layout>
                    <c:manualLayout>
                      <c:w val="0.29027268259532002"/>
                      <c:h val="0.171455321816116"/>
                    </c:manualLayout>
                  </c15:layout>
                  <c15:dlblFieldTable/>
                  <c15:showDataLabelsRange val="0"/>
                </c:ext>
                <c:ext xmlns:c16="http://schemas.microsoft.com/office/drawing/2014/chart" uri="{C3380CC4-5D6E-409C-BE32-E72D297353CC}">
                  <c16:uniqueId val="{00000009-665B-4ED9-88D6-C864AA679AE0}"/>
                </c:ext>
              </c:extLst>
            </c:dLbl>
            <c:dLbl>
              <c:idx val="5"/>
              <c:layout>
                <c:manualLayout>
                  <c:x val="-7.8981031571579499E-2"/>
                  <c:y val="-1.6148585961771902E-2"/>
                </c:manualLayout>
              </c:layout>
              <c:tx>
                <c:rich>
                  <a:bodyPr/>
                  <a:lstStyle/>
                  <a:p>
                    <a:r>
                      <a:rPr lang="en-US" dirty="0"/>
                      <a:t>Groundwater: Contain, ICs, MNA, AWS</a:t>
                    </a:r>
                    <a:r>
                      <a:rPr lang="en-US" baseline="0" dirty="0"/>
                      <a:t>
</a:t>
                    </a:r>
                    <a:fld id="{9589BA78-F58E-4BC4-8DE0-14B10BCAF8E7}"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8826811983566603"/>
                      <c:h val="0.227280134759274"/>
                    </c:manualLayout>
                  </c15:layout>
                  <c15:dlblFieldTable/>
                  <c15:showDataLabelsRange val="0"/>
                </c:ext>
                <c:ext xmlns:c16="http://schemas.microsoft.com/office/drawing/2014/chart" uri="{C3380CC4-5D6E-409C-BE32-E72D297353CC}">
                  <c16:uniqueId val="{0000000B-665B-4ED9-88D6-C864AA679AE0}"/>
                </c:ext>
              </c:extLst>
            </c:dLbl>
            <c:dLbl>
              <c:idx val="6"/>
              <c:layout>
                <c:manualLayout>
                  <c:x val="4.6045029809040398E-2"/>
                  <c:y val="-2.2148901163474E-2"/>
                </c:manualLayout>
              </c:layout>
              <c:tx>
                <c:rich>
                  <a:bodyPr/>
                  <a:lstStyle/>
                  <a:p>
                    <a:r>
                      <a:rPr lang="en-US" dirty="0"/>
                      <a:t>NA/NFA Only</a:t>
                    </a:r>
                    <a:r>
                      <a:rPr lang="en-US" baseline="0" dirty="0"/>
                      <a:t>
</a:t>
                    </a:r>
                    <a:fld id="{1AA0A18E-E5D4-45DB-A58B-A9033644028B}" type="PERCENTAGE">
                      <a:rPr lang="en-US"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87914512708136"/>
                      <c:h val="9.8029733223645499E-2"/>
                    </c:manualLayout>
                  </c15:layout>
                  <c15:dlblFieldTable/>
                  <c15:showDataLabelsRange val="0"/>
                </c:ext>
                <c:ext xmlns:c16="http://schemas.microsoft.com/office/drawing/2014/chart" uri="{C3380CC4-5D6E-409C-BE32-E72D297353CC}">
                  <c16:uniqueId val="{0000000D-665B-4ED9-88D6-C864AA679AE0}"/>
                </c:ext>
              </c:extLst>
            </c:dLbl>
            <c:spPr>
              <a:noFill/>
              <a:ln>
                <a:noFill/>
              </a:ln>
              <a:effectLst/>
            </c:spPr>
            <c:txPr>
              <a:bodyPr rot="0" spcFirstLastPara="1" vertOverflow="ellipsis" vert="horz" wrap="square" anchor="ctr" anchorCtr="1"/>
              <a:lstStyle/>
              <a:p>
                <a:pPr>
                  <a:defRPr sz="1800" b="0" i="0" u="none" strike="noStrike" kern="1200" baseline="0">
                    <a:solidFill>
                      <a:schemeClr val="bg1">
                        <a:lumMod val="85000"/>
                        <a:lumOff val="15000"/>
                      </a:schemeClr>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bg1">
                      <a:lumMod val="75000"/>
                      <a:lumOff val="25000"/>
                    </a:schemeClr>
                  </a:solidFill>
                  <a:round/>
                </a:ln>
                <a:effectLst/>
              </c:spPr>
            </c:leaderLines>
            <c:extLst>
              <c:ext xmlns:c15="http://schemas.microsoft.com/office/drawing/2012/chart" uri="{CE6537A1-D6FC-4f65-9D91-7224C49458BB}"/>
            </c:extLst>
          </c:dLbls>
          <c:cat>
            <c:strRef>
              <c:f>'SiteLevel Data 1104'!$A$2:$A$8</c:f>
              <c:strCache>
                <c:ptCount val="7"/>
                <c:pt idx="0">
                  <c:v>Treatment of Source</c:v>
                </c:pt>
                <c:pt idx="1">
                  <c:v>Treatment of Both Source and Groundwater</c:v>
                </c:pt>
                <c:pt idx="2">
                  <c:v>Treatment of Groundwater</c:v>
                </c:pt>
                <c:pt idx="3">
                  <c:v>On-site Containment or Off-site Disposal of a Source</c:v>
                </c:pt>
                <c:pt idx="4">
                  <c:v>ICs, MNA or MNR for a Source</c:v>
                </c:pt>
                <c:pt idx="5">
                  <c:v>Containment, ICs, MNA or Alternative Water Supply for Groundwater</c:v>
                </c:pt>
                <c:pt idx="6">
                  <c:v>No Action or No Further Action Only</c:v>
                </c:pt>
              </c:strCache>
            </c:strRef>
          </c:cat>
          <c:val>
            <c:numRef>
              <c:f>'SiteLevel Data 1104'!$B$2:$B$8</c:f>
              <c:numCache>
                <c:formatCode>General</c:formatCode>
                <c:ptCount val="7"/>
                <c:pt idx="0">
                  <c:v>275</c:v>
                </c:pt>
                <c:pt idx="1">
                  <c:v>649</c:v>
                </c:pt>
                <c:pt idx="2">
                  <c:v>272</c:v>
                </c:pt>
                <c:pt idx="3">
                  <c:v>190</c:v>
                </c:pt>
                <c:pt idx="4">
                  <c:v>24</c:v>
                </c:pt>
                <c:pt idx="5">
                  <c:v>37</c:v>
                </c:pt>
                <c:pt idx="6">
                  <c:v>93</c:v>
                </c:pt>
              </c:numCache>
            </c:numRef>
          </c:val>
          <c:extLst>
            <c:ext xmlns:c16="http://schemas.microsoft.com/office/drawing/2014/chart" uri="{C3380CC4-5D6E-409C-BE32-E72D297353CC}">
              <c16:uniqueId val="{0000000E-665B-4ED9-88D6-C864AA679AE0}"/>
            </c:ext>
          </c:extLst>
        </c:ser>
        <c:dLbls>
          <c:showLegendKey val="0"/>
          <c:showVal val="0"/>
          <c:showCatName val="0"/>
          <c:showSerName val="0"/>
          <c:showPercent val="0"/>
          <c:showBubbleSize val="0"/>
          <c:showLeaderLines val="1"/>
        </c:dLbls>
        <c:firstSliceAng val="323"/>
      </c:pieChart>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bg1">
              <a:lumMod val="85000"/>
              <a:lumOff val="1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Fig1'!$C$46</c:f>
              <c:strCache>
                <c:ptCount val="1"/>
                <c:pt idx="0">
                  <c:v>GW ExSitu Trmt (P&amp;T) Dec Docs</c:v>
                </c:pt>
              </c:strCache>
            </c:strRef>
          </c:tx>
          <c:spPr>
            <a:solidFill>
              <a:srgbClr val="14478A"/>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for Fig1'!$A$47:$A$60</c:f>
              <c:numCache>
                <c:formatCode>General</c:formatCode>
                <c:ptCount val="11"/>
                <c:pt idx="0">
                  <c:v>1985</c:v>
                </c:pt>
                <c:pt idx="1">
                  <c:v>1986</c:v>
                </c:pt>
                <c:pt idx="2">
                  <c:v>1987</c:v>
                </c:pt>
                <c:pt idx="3">
                  <c:v>1988</c:v>
                </c:pt>
                <c:pt idx="4">
                  <c:v>1989</c:v>
                </c:pt>
                <c:pt idx="5">
                  <c:v>1990</c:v>
                </c:pt>
                <c:pt idx="6">
                  <c:v>1991</c:v>
                </c:pt>
                <c:pt idx="7">
                  <c:v>1992</c:v>
                </c:pt>
                <c:pt idx="8">
                  <c:v>1993</c:v>
                </c:pt>
                <c:pt idx="9">
                  <c:v>1994</c:v>
                </c:pt>
                <c:pt idx="10">
                  <c:v>1995</c:v>
                </c:pt>
              </c:numCache>
              <c:extLst/>
            </c:numRef>
          </c:cat>
          <c:val>
            <c:numRef>
              <c:f>'Data for Fig1'!$C$47:$C$60</c:f>
              <c:numCache>
                <c:formatCode>General</c:formatCode>
                <c:ptCount val="11"/>
                <c:pt idx="0">
                  <c:v>27</c:v>
                </c:pt>
                <c:pt idx="1">
                  <c:v>42</c:v>
                </c:pt>
                <c:pt idx="2">
                  <c:v>37</c:v>
                </c:pt>
                <c:pt idx="3">
                  <c:v>76</c:v>
                </c:pt>
                <c:pt idx="4">
                  <c:v>66</c:v>
                </c:pt>
                <c:pt idx="5">
                  <c:v>92</c:v>
                </c:pt>
                <c:pt idx="6">
                  <c:v>115</c:v>
                </c:pt>
                <c:pt idx="7">
                  <c:v>74</c:v>
                </c:pt>
                <c:pt idx="8">
                  <c:v>76</c:v>
                </c:pt>
                <c:pt idx="9">
                  <c:v>74</c:v>
                </c:pt>
                <c:pt idx="10">
                  <c:v>62</c:v>
                </c:pt>
              </c:numCache>
              <c:extLst/>
            </c:numRef>
          </c:val>
          <c:extLst>
            <c:ext xmlns:c16="http://schemas.microsoft.com/office/drawing/2014/chart" uri="{C3380CC4-5D6E-409C-BE32-E72D297353CC}">
              <c16:uniqueId val="{00000000-34A4-4E80-96C6-5E86942846BA}"/>
            </c:ext>
          </c:extLst>
        </c:ser>
        <c:dLbls>
          <c:showLegendKey val="0"/>
          <c:showVal val="0"/>
          <c:showCatName val="0"/>
          <c:showSerName val="0"/>
          <c:showPercent val="0"/>
          <c:showBubbleSize val="0"/>
        </c:dLbls>
        <c:gapWidth val="84"/>
        <c:overlap val="-6"/>
        <c:axId val="394117520"/>
        <c:axId val="400420288"/>
      </c:barChart>
      <c:lineChart>
        <c:grouping val="standard"/>
        <c:varyColors val="0"/>
        <c:ser>
          <c:idx val="1"/>
          <c:order val="1"/>
          <c:tx>
            <c:strRef>
              <c:f>'Data for Fig1'!$K$46</c:f>
              <c:strCache>
                <c:ptCount val="1"/>
                <c:pt idx="0">
                  <c:v>GW ExSitu Trmt (P&amp;T) Dec Docs</c:v>
                </c:pt>
              </c:strCache>
            </c:strRef>
          </c:tx>
          <c:spPr>
            <a:ln w="28575" cap="rnd">
              <a:solidFill>
                <a:srgbClr val="DD7926"/>
              </a:solidFill>
              <a:round/>
            </a:ln>
            <a:effectLst/>
          </c:spPr>
          <c:marker>
            <c:symbol val="circle"/>
            <c:size val="5"/>
            <c:spPr>
              <a:solidFill>
                <a:srgbClr val="DD7926"/>
              </a:solidFill>
              <a:ln w="9525">
                <a:solidFill>
                  <a:srgbClr val="DD7926"/>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85000"/>
                        <a:lumOff val="1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1"/>
              <c:pt idx="0">
                <c:v>400%</c:v>
              </c:pt>
              <c:pt idx="1">
                <c:v>500%</c:v>
              </c:pt>
              <c:pt idx="2">
                <c:v>600%</c:v>
              </c:pt>
              <c:pt idx="3">
                <c:v>700%</c:v>
              </c:pt>
              <c:pt idx="4">
                <c:v>800%</c:v>
              </c:pt>
              <c:pt idx="5">
                <c:v>900%</c:v>
              </c:pt>
              <c:pt idx="6">
                <c:v>1000%</c:v>
              </c:pt>
              <c:pt idx="7">
                <c:v>1100%</c:v>
              </c:pt>
              <c:pt idx="8">
                <c:v>1200%</c:v>
              </c:pt>
              <c:pt idx="9">
                <c:v>1300%</c:v>
              </c:pt>
              <c:pt idx="10">
                <c:v>1400%</c:v>
              </c:pt>
              <c:extLst>
                <c:ext xmlns:c15="http://schemas.microsoft.com/office/drawing/2012/chart" uri="{02D57815-91ED-43cb-92C2-25804820EDAC}">
                  <c15:autoCat val="1"/>
                </c:ext>
              </c:extLst>
            </c:strLit>
          </c:cat>
          <c:val>
            <c:numRef>
              <c:f>'Data for Fig1'!$K$47:$K$60</c:f>
              <c:numCache>
                <c:formatCode>0%</c:formatCode>
                <c:ptCount val="11"/>
                <c:pt idx="0">
                  <c:v>0.79411764705882348</c:v>
                </c:pt>
                <c:pt idx="1">
                  <c:v>0.68852459016393441</c:v>
                </c:pt>
                <c:pt idx="2">
                  <c:v>0.77083333333333337</c:v>
                </c:pt>
                <c:pt idx="3">
                  <c:v>0.81720430107526887</c:v>
                </c:pt>
                <c:pt idx="4">
                  <c:v>0.7857142857142857</c:v>
                </c:pt>
                <c:pt idx="5">
                  <c:v>0.80701754385964908</c:v>
                </c:pt>
                <c:pt idx="6">
                  <c:v>0.85185185185185186</c:v>
                </c:pt>
                <c:pt idx="7">
                  <c:v>0.77083333333333337</c:v>
                </c:pt>
                <c:pt idx="8">
                  <c:v>0.71028037383177567</c:v>
                </c:pt>
                <c:pt idx="9">
                  <c:v>0.71844660194174759</c:v>
                </c:pt>
                <c:pt idx="10">
                  <c:v>0.59615384615384615</c:v>
                </c:pt>
              </c:numCache>
              <c:extLst/>
            </c:numRef>
          </c:val>
          <c:smooth val="0"/>
          <c:extLst>
            <c:ext xmlns:c16="http://schemas.microsoft.com/office/drawing/2014/chart" uri="{C3380CC4-5D6E-409C-BE32-E72D297353CC}">
              <c16:uniqueId val="{00000001-34A4-4E80-96C6-5E86942846BA}"/>
            </c:ext>
          </c:extLst>
        </c:ser>
        <c:dLbls>
          <c:showLegendKey val="0"/>
          <c:showVal val="0"/>
          <c:showCatName val="0"/>
          <c:showSerName val="0"/>
          <c:showPercent val="0"/>
          <c:showBubbleSize val="0"/>
        </c:dLbls>
        <c:marker val="1"/>
        <c:smooth val="0"/>
        <c:axId val="400421072"/>
        <c:axId val="400420680"/>
      </c:lineChart>
      <c:catAx>
        <c:axId val="394117520"/>
        <c:scaling>
          <c:orientation val="minMax"/>
        </c:scaling>
        <c:delete val="0"/>
        <c:axPos val="b"/>
        <c:numFmt formatCode="General" sourceLinked="1"/>
        <c:majorTickMark val="cross"/>
        <c:minorTickMark val="none"/>
        <c:tickLblPos val="nextTo"/>
        <c:spPr>
          <a:noFill/>
          <a:ln w="9525" cap="flat" cmpd="sng" algn="ctr">
            <a:solidFill>
              <a:schemeClr val="bg1">
                <a:lumMod val="75000"/>
                <a:lumOff val="25000"/>
              </a:schemeClr>
            </a:solidFill>
            <a:round/>
          </a:ln>
          <a:effectLst/>
        </c:spPr>
        <c:txPr>
          <a:bodyPr rot="-600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endParaRPr lang="en-US"/>
          </a:p>
        </c:txPr>
        <c:crossAx val="400420288"/>
        <c:crosses val="autoZero"/>
        <c:auto val="1"/>
        <c:lblAlgn val="ctr"/>
        <c:lblOffset val="100"/>
        <c:noMultiLvlLbl val="0"/>
      </c:catAx>
      <c:valAx>
        <c:axId val="400420288"/>
        <c:scaling>
          <c:orientation val="minMax"/>
        </c:scaling>
        <c:delete val="0"/>
        <c:axPos val="l"/>
        <c:majorGridlines>
          <c:spPr>
            <a:ln w="292100"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r>
                  <a:rPr lang="en-US"/>
                  <a:t>Number of Groundwater Decision Documents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endParaRPr lang="en-US"/>
          </a:p>
        </c:txPr>
        <c:crossAx val="394117520"/>
        <c:crosses val="autoZero"/>
        <c:crossBetween val="between"/>
      </c:valAx>
      <c:valAx>
        <c:axId val="400420680"/>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r>
                  <a:rPr lang="en-US"/>
                  <a:t>Percentage of Groundwater Decision Documents</a:t>
                </a:r>
              </a:p>
            </c:rich>
          </c:tx>
          <c:layout>
            <c:manualLayout>
              <c:xMode val="edge"/>
              <c:yMode val="edge"/>
              <c:x val="0.92843567251461978"/>
              <c:y val="0.1199944635826771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lumMod val="65000"/>
                    <a:lumOff val="35000"/>
                  </a:schemeClr>
                </a:solidFill>
                <a:latin typeface="+mn-lt"/>
                <a:ea typeface="+mn-ea"/>
                <a:cs typeface="+mn-cs"/>
              </a:defRPr>
            </a:pPr>
            <a:endParaRPr lang="en-US"/>
          </a:p>
        </c:txPr>
        <c:crossAx val="400421072"/>
        <c:crosses val="max"/>
        <c:crossBetween val="between"/>
      </c:valAx>
      <c:catAx>
        <c:axId val="400421072"/>
        <c:scaling>
          <c:orientation val="minMax"/>
        </c:scaling>
        <c:delete val="1"/>
        <c:axPos val="b"/>
        <c:numFmt formatCode="General" sourceLinked="1"/>
        <c:majorTickMark val="none"/>
        <c:minorTickMark val="none"/>
        <c:tickLblPos val="nextTo"/>
        <c:crossAx val="400420680"/>
        <c:crosses val="autoZero"/>
        <c:auto val="1"/>
        <c:lblAlgn val="ctr"/>
        <c:lblOffset val="100"/>
        <c:noMultiLvlLbl val="0"/>
      </c:catAx>
      <c:spPr>
        <a:noFill/>
        <a:ln>
          <a:noFill/>
        </a:ln>
        <a:effectLst/>
      </c:spPr>
    </c:plotArea>
    <c:plotVisOnly val="1"/>
    <c:dispBlanksAs val="gap"/>
    <c:showDLblsOverMax val="0"/>
  </c:chart>
  <c:spPr>
    <a:solidFill>
      <a:schemeClr val="tx1"/>
    </a:solidFill>
    <a:ln>
      <a:noFill/>
    </a:ln>
    <a:effectLst/>
  </c:spPr>
  <c:txPr>
    <a:bodyPr/>
    <a:lstStyle/>
    <a:p>
      <a:pPr>
        <a:defRPr sz="1800">
          <a:solidFill>
            <a:schemeClr val="bg1">
              <a:lumMod val="65000"/>
              <a:lumOff val="3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47919010124"/>
          <c:y val="0.19177074226951599"/>
          <c:w val="0.49559767529058901"/>
          <c:h val="0.80822925773048404"/>
        </c:manualLayout>
      </c:layout>
      <c:pieChart>
        <c:varyColors val="1"/>
        <c:ser>
          <c:idx val="0"/>
          <c:order val="0"/>
          <c:spPr>
            <a:solidFill>
              <a:srgbClr val="70AD47"/>
            </a:solidFill>
            <a:ln w="12700"/>
          </c:spPr>
          <c:dPt>
            <c:idx val="0"/>
            <c:bubble3D val="0"/>
            <c:spPr>
              <a:solidFill>
                <a:srgbClr val="70AD47"/>
              </a:solidFill>
              <a:ln w="12700">
                <a:solidFill>
                  <a:schemeClr val="lt1"/>
                </a:solidFill>
              </a:ln>
              <a:effectLst/>
            </c:spPr>
            <c:extLst>
              <c:ext xmlns:c16="http://schemas.microsoft.com/office/drawing/2014/chart" uri="{C3380CC4-5D6E-409C-BE32-E72D297353CC}">
                <c16:uniqueId val="{00000001-36FD-4F5A-AD20-51A2A6C6A2F6}"/>
              </c:ext>
            </c:extLst>
          </c:dPt>
          <c:dPt>
            <c:idx val="1"/>
            <c:bubble3D val="0"/>
            <c:spPr>
              <a:pattFill prst="dkDnDiag">
                <a:fgClr>
                  <a:srgbClr val="70AD47"/>
                </a:fgClr>
                <a:bgClr>
                  <a:schemeClr val="bg1"/>
                </a:bgClr>
              </a:pattFill>
              <a:ln w="12700">
                <a:solidFill>
                  <a:schemeClr val="lt1"/>
                </a:solidFill>
              </a:ln>
              <a:effectLst/>
            </c:spPr>
            <c:extLst>
              <c:ext xmlns:c16="http://schemas.microsoft.com/office/drawing/2014/chart" uri="{C3380CC4-5D6E-409C-BE32-E72D297353CC}">
                <c16:uniqueId val="{00000003-36FD-4F5A-AD20-51A2A6C6A2F6}"/>
              </c:ext>
            </c:extLst>
          </c:dPt>
          <c:dPt>
            <c:idx val="2"/>
            <c:bubble3D val="0"/>
            <c:spPr>
              <a:pattFill prst="pct60">
                <a:fgClr>
                  <a:srgbClr val="81BB59"/>
                </a:fgClr>
                <a:bgClr>
                  <a:schemeClr val="bg1"/>
                </a:bgClr>
              </a:pattFill>
              <a:ln w="12700">
                <a:solidFill>
                  <a:schemeClr val="lt1"/>
                </a:solidFill>
              </a:ln>
              <a:effectLst/>
            </c:spPr>
            <c:extLst>
              <c:ext xmlns:c16="http://schemas.microsoft.com/office/drawing/2014/chart" uri="{C3380CC4-5D6E-409C-BE32-E72D297353CC}">
                <c16:uniqueId val="{00000005-36FD-4F5A-AD20-51A2A6C6A2F6}"/>
              </c:ext>
            </c:extLst>
          </c:dPt>
          <c:dPt>
            <c:idx val="3"/>
            <c:bubble3D val="0"/>
            <c:spPr>
              <a:pattFill prst="pct80">
                <a:fgClr>
                  <a:schemeClr val="accent4">
                    <a:lumMod val="75000"/>
                  </a:schemeClr>
                </a:fgClr>
                <a:bgClr>
                  <a:schemeClr val="bg1"/>
                </a:bgClr>
              </a:pattFill>
              <a:ln w="12700">
                <a:solidFill>
                  <a:schemeClr val="lt1"/>
                </a:solidFill>
              </a:ln>
              <a:effectLst/>
            </c:spPr>
            <c:extLst>
              <c:ext xmlns:c16="http://schemas.microsoft.com/office/drawing/2014/chart" uri="{C3380CC4-5D6E-409C-BE32-E72D297353CC}">
                <c16:uniqueId val="{00000007-36FD-4F5A-AD20-51A2A6C6A2F6}"/>
              </c:ext>
            </c:extLst>
          </c:dPt>
          <c:dPt>
            <c:idx val="4"/>
            <c:bubble3D val="0"/>
            <c:spPr>
              <a:pattFill prst="pct50">
                <a:fgClr>
                  <a:srgbClr val="235591"/>
                </a:fgClr>
                <a:bgClr>
                  <a:schemeClr val="bg1"/>
                </a:bgClr>
              </a:pattFill>
              <a:ln w="12700">
                <a:solidFill>
                  <a:schemeClr val="lt1"/>
                </a:solidFill>
              </a:ln>
              <a:effectLst/>
            </c:spPr>
            <c:extLst>
              <c:ext xmlns:c16="http://schemas.microsoft.com/office/drawing/2014/chart" uri="{C3380CC4-5D6E-409C-BE32-E72D297353CC}">
                <c16:uniqueId val="{00000009-36FD-4F5A-AD20-51A2A6C6A2F6}"/>
              </c:ext>
            </c:extLst>
          </c:dPt>
          <c:dPt>
            <c:idx val="5"/>
            <c:bubble3D val="0"/>
            <c:spPr>
              <a:pattFill prst="dkHorz">
                <a:fgClr>
                  <a:srgbClr val="235591"/>
                </a:fgClr>
                <a:bgClr>
                  <a:schemeClr val="bg1"/>
                </a:bgClr>
              </a:pattFill>
              <a:ln w="12700">
                <a:solidFill>
                  <a:schemeClr val="lt1"/>
                </a:solidFill>
              </a:ln>
              <a:effectLst/>
            </c:spPr>
            <c:extLst>
              <c:ext xmlns:c16="http://schemas.microsoft.com/office/drawing/2014/chart" uri="{C3380CC4-5D6E-409C-BE32-E72D297353CC}">
                <c16:uniqueId val="{0000000B-36FD-4F5A-AD20-51A2A6C6A2F6}"/>
              </c:ext>
            </c:extLst>
          </c:dPt>
          <c:dPt>
            <c:idx val="6"/>
            <c:bubble3D val="0"/>
            <c:spPr>
              <a:solidFill>
                <a:schemeClr val="accent4">
                  <a:lumMod val="75000"/>
                </a:schemeClr>
              </a:solidFill>
              <a:ln w="12700">
                <a:solidFill>
                  <a:schemeClr val="lt1"/>
                </a:solidFill>
              </a:ln>
              <a:effectLst/>
            </c:spPr>
            <c:extLst>
              <c:ext xmlns:c16="http://schemas.microsoft.com/office/drawing/2014/chart" uri="{C3380CC4-5D6E-409C-BE32-E72D297353CC}">
                <c16:uniqueId val="{0000000D-36FD-4F5A-AD20-51A2A6C6A2F6}"/>
              </c:ext>
            </c:extLst>
          </c:dPt>
          <c:dLbls>
            <c:dLbl>
              <c:idx val="0"/>
              <c:layout>
                <c:manualLayout>
                  <c:x val="-0.161523184601925"/>
                  <c:y val="-6.73858718744829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FD-4F5A-AD20-51A2A6C6A2F6}"/>
                </c:ext>
              </c:extLst>
            </c:dLbl>
            <c:dLbl>
              <c:idx val="1"/>
              <c:layout>
                <c:manualLayout>
                  <c:x val="-0.111051868516435"/>
                  <c:y val="0.132490808945300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FD-4F5A-AD20-51A2A6C6A2F6}"/>
                </c:ext>
              </c:extLst>
            </c:dLbl>
            <c:dLbl>
              <c:idx val="2"/>
              <c:layout>
                <c:manualLayout>
                  <c:x val="-0.189463942007249"/>
                  <c:y val="-5.5492031286048002E-2"/>
                </c:manualLayout>
              </c:layout>
              <c:tx>
                <c:rich>
                  <a:bodyPr/>
                  <a:lstStyle/>
                  <a:p>
                    <a:r>
                      <a:rPr lang="en-US" dirty="0"/>
                      <a:t>P&amp;T with Source Containment or Disposal</a:t>
                    </a:r>
                    <a:r>
                      <a:rPr lang="en-US" baseline="0" dirty="0"/>
                      <a:t>
</a:t>
                    </a:r>
                    <a:fld id="{14848494-076C-4DB0-9035-238D3FAF9EA5}"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9207936507936499"/>
                      <c:h val="0.134068747587092"/>
                    </c:manualLayout>
                  </c15:layout>
                  <c15:dlblFieldTable/>
                  <c15:showDataLabelsRange val="0"/>
                </c:ext>
                <c:ext xmlns:c16="http://schemas.microsoft.com/office/drawing/2014/chart" uri="{C3380CC4-5D6E-409C-BE32-E72D297353CC}">
                  <c16:uniqueId val="{00000005-36FD-4F5A-AD20-51A2A6C6A2F6}"/>
                </c:ext>
              </c:extLst>
            </c:dLbl>
            <c:dLbl>
              <c:idx val="3"/>
              <c:layout>
                <c:manualLayout>
                  <c:x val="0.107827271591051"/>
                  <c:y val="-1.22453386693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FD-4F5A-AD20-51A2A6C6A2F6}"/>
                </c:ext>
              </c:extLst>
            </c:dLbl>
            <c:dLbl>
              <c:idx val="4"/>
              <c:layout>
                <c:manualLayout>
                  <c:x val="9.5966972519277702E-2"/>
                  <c:y val="5.46430143934304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FD-4F5A-AD20-51A2A6C6A2F6}"/>
                </c:ext>
              </c:extLst>
            </c:dLbl>
            <c:dLbl>
              <c:idx val="5"/>
              <c:layout>
                <c:manualLayout>
                  <c:x val="7.7289838770153704E-2"/>
                  <c:y val="0.208105312709005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FD-4F5A-AD20-51A2A6C6A2F6}"/>
                </c:ext>
              </c:extLst>
            </c:dLbl>
            <c:dLbl>
              <c:idx val="6"/>
              <c:layout>
                <c:manualLayout>
                  <c:x val="5.0509686289213901E-2"/>
                  <c:y val="0.218353715043418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6FD-4F5A-AD20-51A2A6C6A2F6}"/>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bg1">
                      <a:lumMod val="85000"/>
                      <a:lumOff val="15000"/>
                    </a:schemeClr>
                  </a:solidFill>
                  <a:round/>
                </a:ln>
                <a:effectLst/>
              </c:spPr>
            </c:leaderLines>
            <c:extLst>
              <c:ext xmlns:c15="http://schemas.microsoft.com/office/drawing/2012/chart" uri="{CE6537A1-D6FC-4f65-9D91-7224C49458BB}">
                <c15:showDataLabelsRange val="1"/>
              </c:ext>
            </c:extLst>
          </c:dLbls>
          <c:cat>
            <c:strRef>
              <c:f>'SiteLevel Data 1104'!$K$18:$K$24</c:f>
              <c:strCache>
                <c:ptCount val="7"/>
                <c:pt idx="0">
                  <c:v>P&amp;T, Source Treatment and On-site Containment or Off-site Disposal</c:v>
                </c:pt>
                <c:pt idx="1">
                  <c:v>P&amp;T and Source Treatment</c:v>
                </c:pt>
                <c:pt idx="2">
                  <c:v>P&amp;T with Source On-site Containment or Off-site Disposal</c:v>
                </c:pt>
                <c:pt idx="3">
                  <c:v>P&amp;T and In Situ Treatment for Groundwater</c:v>
                </c:pt>
                <c:pt idx="4">
                  <c:v>P&amp;T and MNA for Groundwater</c:v>
                </c:pt>
                <c:pt idx="5">
                  <c:v>P&amp;T, In Situ Treatment and MNA for Groundwater</c:v>
                </c:pt>
                <c:pt idx="6">
                  <c:v>P&amp;T only for Groundwater</c:v>
                </c:pt>
              </c:strCache>
            </c:strRef>
          </c:cat>
          <c:val>
            <c:numRef>
              <c:f>'SiteLevel Data 1104'!$L$18:$L$24</c:f>
              <c:numCache>
                <c:formatCode>General</c:formatCode>
                <c:ptCount val="7"/>
                <c:pt idx="0">
                  <c:v>507</c:v>
                </c:pt>
                <c:pt idx="1">
                  <c:v>80</c:v>
                </c:pt>
                <c:pt idx="2">
                  <c:v>129</c:v>
                </c:pt>
                <c:pt idx="3">
                  <c:v>19</c:v>
                </c:pt>
                <c:pt idx="4">
                  <c:v>18</c:v>
                </c:pt>
                <c:pt idx="5">
                  <c:v>7</c:v>
                </c:pt>
                <c:pt idx="6">
                  <c:v>74</c:v>
                </c:pt>
              </c:numCache>
            </c:numRef>
          </c:val>
          <c:extLst>
            <c:ext xmlns:c16="http://schemas.microsoft.com/office/drawing/2014/chart" uri="{C3380CC4-5D6E-409C-BE32-E72D297353CC}">
              <c16:uniqueId val="{0000000E-36FD-4F5A-AD20-51A2A6C6A2F6}"/>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0-36FD-4F5A-AD20-51A2A6C6A2F6}"/>
              </c:ext>
            </c:extLst>
          </c:dPt>
          <c:cat>
            <c:strRef>
              <c:f>'SiteLevel Data 1104'!$K$18:$K$24</c:f>
              <c:strCache>
                <c:ptCount val="7"/>
                <c:pt idx="0">
                  <c:v>P&amp;T, Source Treatment and On-site Containment or Off-site Disposal</c:v>
                </c:pt>
                <c:pt idx="1">
                  <c:v>P&amp;T and Source Treatment</c:v>
                </c:pt>
                <c:pt idx="2">
                  <c:v>P&amp;T with Source On-site Containment or Off-site Disposal</c:v>
                </c:pt>
                <c:pt idx="3">
                  <c:v>P&amp;T and In Situ Treatment for Groundwater</c:v>
                </c:pt>
                <c:pt idx="4">
                  <c:v>P&amp;T and MNA for Groundwater</c:v>
                </c:pt>
                <c:pt idx="5">
                  <c:v>P&amp;T, In Situ Treatment and MNA for Groundwater</c:v>
                </c:pt>
                <c:pt idx="6">
                  <c:v>P&amp;T only for Groundwater</c:v>
                </c:pt>
              </c:strCache>
            </c:strRef>
          </c:cat>
          <c:val>
            <c:numRef>
              <c:f>'SiteLevel Data 1104'!$A$24</c:f>
              <c:numCache>
                <c:formatCode>General</c:formatCode>
                <c:ptCount val="1"/>
                <c:pt idx="0">
                  <c:v>0</c:v>
                </c:pt>
              </c:numCache>
            </c:numRef>
          </c:val>
          <c:extLst>
            <c:ext xmlns:c16="http://schemas.microsoft.com/office/drawing/2014/chart" uri="{C3380CC4-5D6E-409C-BE32-E72D297353CC}">
              <c16:uniqueId val="{00000011-36FD-4F5A-AD20-51A2A6C6A2F6}"/>
            </c:ext>
          </c:extLst>
        </c:ser>
        <c:dLbls>
          <c:showLegendKey val="0"/>
          <c:showVal val="0"/>
          <c:showCatName val="0"/>
          <c:showSerName val="0"/>
          <c:showPercent val="0"/>
          <c:showBubbleSize val="0"/>
          <c:showLeaderLines val="1"/>
        </c:dLbls>
        <c:firstSliceAng val="95"/>
      </c:pieChart>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00744514779"/>
          <c:y val="4.9882010902483398E-2"/>
          <c:w val="0.85553771464841399"/>
          <c:h val="0.72087898243488802"/>
        </c:manualLayout>
      </c:layout>
      <c:lineChart>
        <c:grouping val="standard"/>
        <c:varyColors val="0"/>
        <c:ser>
          <c:idx val="3"/>
          <c:order val="0"/>
          <c:tx>
            <c:strRef>
              <c:f>'GWDecDocs NoSW 1229'!$K$46</c:f>
              <c:strCache>
                <c:ptCount val="1"/>
                <c:pt idx="0">
                  <c:v>In Situ Treatment</c:v>
                </c:pt>
              </c:strCache>
            </c:strRef>
          </c:tx>
          <c:spPr>
            <a:ln w="28575" cap="rnd">
              <a:solidFill>
                <a:srgbClr val="3279CE"/>
              </a:solidFill>
              <a:prstDash val="solid"/>
              <a:round/>
            </a:ln>
            <a:effectLst/>
          </c:spPr>
          <c:marker>
            <c:symbol val="square"/>
            <c:size val="6"/>
            <c:spPr>
              <a:solidFill>
                <a:srgbClr val="3279CE"/>
              </a:solidFill>
              <a:ln w="9525">
                <a:solidFill>
                  <a:srgbClr val="235591"/>
                </a:solidFill>
                <a:prstDash val="lgDashDotDot"/>
              </a:ln>
              <a:effectLst/>
            </c:spPr>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10-4F8A-AAC5-D1280B5363E7}"/>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10-4F8A-AAC5-D1280B5363E7}"/>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10-4F8A-AAC5-D1280B5363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'GWDecDocs NoSW 1229'!$J$47:$J$79</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'GWDecDocs NoSW 1229'!$K$47:$K$79</c:f>
              <c:numCache>
                <c:formatCode>0%</c:formatCode>
                <c:ptCount val="33"/>
                <c:pt idx="0">
                  <c:v>0</c:v>
                </c:pt>
                <c:pt idx="1">
                  <c:v>0.125</c:v>
                </c:pt>
                <c:pt idx="2">
                  <c:v>0</c:v>
                </c:pt>
                <c:pt idx="3">
                  <c:v>2.94117647058823E-2</c:v>
                </c:pt>
                <c:pt idx="4">
                  <c:v>3.2786885245901599E-2</c:v>
                </c:pt>
                <c:pt idx="5">
                  <c:v>4.1666666666666699E-2</c:v>
                </c:pt>
                <c:pt idx="6">
                  <c:v>2.1505376344085999E-2</c:v>
                </c:pt>
                <c:pt idx="7">
                  <c:v>0.13095238095238099</c:v>
                </c:pt>
                <c:pt idx="8">
                  <c:v>7.8947368421052599E-2</c:v>
                </c:pt>
                <c:pt idx="9">
                  <c:v>0.10370370370370401</c:v>
                </c:pt>
                <c:pt idx="10">
                  <c:v>0.125</c:v>
                </c:pt>
                <c:pt idx="11">
                  <c:v>8.4112149532710304E-2</c:v>
                </c:pt>
                <c:pt idx="12">
                  <c:v>0.116504854368932</c:v>
                </c:pt>
                <c:pt idx="13">
                  <c:v>0.144230769230769</c:v>
                </c:pt>
                <c:pt idx="14">
                  <c:v>0.11340206185567001</c:v>
                </c:pt>
                <c:pt idx="15">
                  <c:v>0.15929203539823</c:v>
                </c:pt>
                <c:pt idx="16">
                  <c:v>0.2</c:v>
                </c:pt>
                <c:pt idx="17">
                  <c:v>0.16666666666666699</c:v>
                </c:pt>
                <c:pt idx="18">
                  <c:v>0.233333333333333</c:v>
                </c:pt>
                <c:pt idx="19">
                  <c:v>0.26027397260273999</c:v>
                </c:pt>
                <c:pt idx="20">
                  <c:v>0.28813559322033899</c:v>
                </c:pt>
                <c:pt idx="21">
                  <c:v>0.28205128205128199</c:v>
                </c:pt>
                <c:pt idx="22">
                  <c:v>0.27692307692307699</c:v>
                </c:pt>
                <c:pt idx="23">
                  <c:v>0.269230769230769</c:v>
                </c:pt>
                <c:pt idx="24">
                  <c:v>0.35051546391752603</c:v>
                </c:pt>
                <c:pt idx="25">
                  <c:v>0.30208333333333298</c:v>
                </c:pt>
                <c:pt idx="26">
                  <c:v>0.31818181818181801</c:v>
                </c:pt>
                <c:pt idx="27">
                  <c:v>0.394736842105263</c:v>
                </c:pt>
                <c:pt idx="28">
                  <c:v>0.391891891891892</c:v>
                </c:pt>
                <c:pt idx="29">
                  <c:v>0.37704918032786899</c:v>
                </c:pt>
                <c:pt idx="30">
                  <c:v>0.42105263157894701</c:v>
                </c:pt>
                <c:pt idx="31">
                  <c:v>0.57999999999999996</c:v>
                </c:pt>
                <c:pt idx="32">
                  <c:v>0.52830188679245305</c:v>
                </c:pt>
              </c:numCache>
            </c:numRef>
          </c:val>
          <c:smooth val="0"/>
          <c:extLst>
            <c:ext xmlns:c16="http://schemas.microsoft.com/office/drawing/2014/chart" uri="{C3380CC4-5D6E-409C-BE32-E72D297353CC}">
              <c16:uniqueId val="{00000003-4710-4F8A-AAC5-D1280B5363E7}"/>
            </c:ext>
          </c:extLst>
        </c:ser>
        <c:ser>
          <c:idx val="5"/>
          <c:order val="1"/>
          <c:tx>
            <c:strRef>
              <c:f>'GWDecDocs NoSW 1229'!$L$46</c:f>
              <c:strCache>
                <c:ptCount val="1"/>
                <c:pt idx="0">
                  <c:v>P&amp;T</c:v>
                </c:pt>
              </c:strCache>
            </c:strRef>
          </c:tx>
          <c:spPr>
            <a:ln w="28575" cap="rnd">
              <a:solidFill>
                <a:srgbClr val="C00000"/>
              </a:solidFill>
              <a:prstDash val="lgDashDotDot"/>
              <a:round/>
            </a:ln>
            <a:effectLst/>
          </c:spPr>
          <c:marker>
            <c:symbol val="circle"/>
            <c:size val="5"/>
            <c:spPr>
              <a:solidFill>
                <a:srgbClr val="C00000"/>
              </a:solidFill>
              <a:ln w="9525">
                <a:solidFill>
                  <a:srgbClr val="C00000"/>
                </a:solidFill>
              </a:ln>
              <a:effectLst/>
            </c:spPr>
          </c:marker>
          <c:dLbls>
            <c:dLbl>
              <c:idx val="30"/>
              <c:layout>
                <c:manualLayout>
                  <c:x val="-1.9943022179938302E-2"/>
                  <c:y val="1.4492753623188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10-4F8A-AAC5-D1280B5363E7}"/>
                </c:ext>
              </c:extLst>
            </c:dLbl>
            <c:dLbl>
              <c:idx val="31"/>
              <c:layout>
                <c:manualLayout>
                  <c:x val="6.2949510167744603E-3"/>
                  <c:y val="1.20772946859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10-4F8A-AAC5-D1280B5363E7}"/>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10-4F8A-AAC5-D1280B5363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'GWDecDocs NoSW 1229'!$J$47:$J$79</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'GWDecDocs NoSW 1229'!$L$47:$L$79</c:f>
              <c:numCache>
                <c:formatCode>0%</c:formatCode>
                <c:ptCount val="33"/>
                <c:pt idx="0">
                  <c:v>1</c:v>
                </c:pt>
                <c:pt idx="1">
                  <c:v>0.625</c:v>
                </c:pt>
                <c:pt idx="2">
                  <c:v>0.565217391304348</c:v>
                </c:pt>
                <c:pt idx="3">
                  <c:v>0.79411764705882404</c:v>
                </c:pt>
                <c:pt idx="4">
                  <c:v>0.68852459016393397</c:v>
                </c:pt>
                <c:pt idx="5">
                  <c:v>0.77083333333333304</c:v>
                </c:pt>
                <c:pt idx="6">
                  <c:v>0.81720430107526898</c:v>
                </c:pt>
                <c:pt idx="7">
                  <c:v>0.78571428571428603</c:v>
                </c:pt>
                <c:pt idx="8">
                  <c:v>0.80701754385964897</c:v>
                </c:pt>
                <c:pt idx="9">
                  <c:v>0.85185185185185197</c:v>
                </c:pt>
                <c:pt idx="10">
                  <c:v>0.77083333333333304</c:v>
                </c:pt>
                <c:pt idx="11">
                  <c:v>0.710280373831776</c:v>
                </c:pt>
                <c:pt idx="12">
                  <c:v>0.71844660194174803</c:v>
                </c:pt>
                <c:pt idx="13">
                  <c:v>0.59615384615384603</c:v>
                </c:pt>
                <c:pt idx="14">
                  <c:v>0.58762886597938202</c:v>
                </c:pt>
                <c:pt idx="15">
                  <c:v>0.43362831858407103</c:v>
                </c:pt>
                <c:pt idx="16">
                  <c:v>0.35555555555555601</c:v>
                </c:pt>
                <c:pt idx="17">
                  <c:v>0.5</c:v>
                </c:pt>
                <c:pt idx="18">
                  <c:v>0.5</c:v>
                </c:pt>
                <c:pt idx="19">
                  <c:v>0.43835616438356201</c:v>
                </c:pt>
                <c:pt idx="20">
                  <c:v>0.52542372881355903</c:v>
                </c:pt>
                <c:pt idx="21">
                  <c:v>0.33333333333333298</c:v>
                </c:pt>
                <c:pt idx="22">
                  <c:v>0.35384615384615398</c:v>
                </c:pt>
                <c:pt idx="23">
                  <c:v>0.41025641025641002</c:v>
                </c:pt>
                <c:pt idx="24">
                  <c:v>0.23711340206185599</c:v>
                </c:pt>
                <c:pt idx="25">
                  <c:v>0.28125</c:v>
                </c:pt>
                <c:pt idx="26">
                  <c:v>0.33333333333333298</c:v>
                </c:pt>
                <c:pt idx="27">
                  <c:v>0.26315789473684198</c:v>
                </c:pt>
                <c:pt idx="28">
                  <c:v>0.17567567567567599</c:v>
                </c:pt>
                <c:pt idx="29">
                  <c:v>0.22950819672131201</c:v>
                </c:pt>
                <c:pt idx="30">
                  <c:v>0.26315789473684198</c:v>
                </c:pt>
                <c:pt idx="31">
                  <c:v>0.26</c:v>
                </c:pt>
                <c:pt idx="32">
                  <c:v>0.169811320754717</c:v>
                </c:pt>
              </c:numCache>
            </c:numRef>
          </c:val>
          <c:smooth val="0"/>
          <c:extLst>
            <c:ext xmlns:c16="http://schemas.microsoft.com/office/drawing/2014/chart" uri="{C3380CC4-5D6E-409C-BE32-E72D297353CC}">
              <c16:uniqueId val="{00000007-4710-4F8A-AAC5-D1280B5363E7}"/>
            </c:ext>
          </c:extLst>
        </c:ser>
        <c:ser>
          <c:idx val="0"/>
          <c:order val="2"/>
          <c:tx>
            <c:strRef>
              <c:f>'GWDecDocs NoSW 1229'!$M$46</c:f>
              <c:strCache>
                <c:ptCount val="1"/>
                <c:pt idx="0">
                  <c:v>ICs</c:v>
                </c:pt>
              </c:strCache>
            </c:strRef>
          </c:tx>
          <c:spPr>
            <a:ln w="22225" cap="rnd">
              <a:solidFill>
                <a:srgbClr val="70AD47"/>
              </a:solidFill>
              <a:prstDash val="solid"/>
              <a:round/>
            </a:ln>
            <a:effectLst/>
          </c:spPr>
          <c:marker>
            <c:symbol val="triangle"/>
            <c:size val="6"/>
            <c:spPr>
              <a:noFill/>
              <a:ln w="19050">
                <a:solidFill>
                  <a:srgbClr val="70AD47"/>
                </a:solidFill>
              </a:ln>
              <a:effectLst/>
            </c:spPr>
          </c:marker>
          <c:dPt>
            <c:idx val="10"/>
            <c:marker>
              <c:symbol val="triangle"/>
              <c:size val="6"/>
              <c:spPr>
                <a:noFill/>
                <a:ln w="19050">
                  <a:solidFill>
                    <a:srgbClr val="70AD47"/>
                  </a:solidFill>
                </a:ln>
                <a:effectLst/>
              </c:spPr>
            </c:marker>
            <c:bubble3D val="0"/>
            <c:spPr>
              <a:ln w="28575" cap="rnd">
                <a:solidFill>
                  <a:srgbClr val="70AD47"/>
                </a:solidFill>
                <a:prstDash val="solid"/>
                <a:round/>
              </a:ln>
              <a:effectLst/>
            </c:spPr>
            <c:extLst>
              <c:ext xmlns:c16="http://schemas.microsoft.com/office/drawing/2014/chart" uri="{C3380CC4-5D6E-409C-BE32-E72D297353CC}">
                <c16:uniqueId val="{00000009-4710-4F8A-AAC5-D1280B5363E7}"/>
              </c:ext>
            </c:extLst>
          </c:dPt>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10-4F8A-AAC5-D1280B5363E7}"/>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10-4F8A-AAC5-D1280B5363E7}"/>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10-4F8A-AAC5-D1280B5363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'GWDecDocs NoSW 1229'!$J$47:$J$79</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'GWDecDocs NoSW 1229'!$M$47:$M$79</c:f>
              <c:numCache>
                <c:formatCode>0%</c:formatCode>
                <c:ptCount val="33"/>
                <c:pt idx="0">
                  <c:v>0</c:v>
                </c:pt>
                <c:pt idx="1">
                  <c:v>0</c:v>
                </c:pt>
                <c:pt idx="2">
                  <c:v>0</c:v>
                </c:pt>
                <c:pt idx="3">
                  <c:v>0.17647058823529399</c:v>
                </c:pt>
                <c:pt idx="4">
                  <c:v>0.14754098360655701</c:v>
                </c:pt>
                <c:pt idx="5">
                  <c:v>0.14583333333333301</c:v>
                </c:pt>
                <c:pt idx="6">
                  <c:v>0.21505376344086</c:v>
                </c:pt>
                <c:pt idx="7">
                  <c:v>0.273809523809524</c:v>
                </c:pt>
                <c:pt idx="8">
                  <c:v>0.41228070175438603</c:v>
                </c:pt>
                <c:pt idx="9">
                  <c:v>0.422222222222222</c:v>
                </c:pt>
                <c:pt idx="10">
                  <c:v>0.54166666666666696</c:v>
                </c:pt>
                <c:pt idx="11">
                  <c:v>0.54205607476635498</c:v>
                </c:pt>
                <c:pt idx="12">
                  <c:v>0.66990291262135904</c:v>
                </c:pt>
                <c:pt idx="13">
                  <c:v>0.60576923076923095</c:v>
                </c:pt>
                <c:pt idx="14">
                  <c:v>0.63917525773195905</c:v>
                </c:pt>
                <c:pt idx="15">
                  <c:v>0.64601769911504403</c:v>
                </c:pt>
                <c:pt idx="16">
                  <c:v>0.73333333333333295</c:v>
                </c:pt>
                <c:pt idx="17">
                  <c:v>0.67948717948717996</c:v>
                </c:pt>
                <c:pt idx="18">
                  <c:v>0.61111111111111105</c:v>
                </c:pt>
                <c:pt idx="19">
                  <c:v>0.67123287671232901</c:v>
                </c:pt>
                <c:pt idx="20">
                  <c:v>0.61016949152542399</c:v>
                </c:pt>
                <c:pt idx="21">
                  <c:v>0.69230769230769196</c:v>
                </c:pt>
                <c:pt idx="22">
                  <c:v>0.66153846153846196</c:v>
                </c:pt>
                <c:pt idx="23">
                  <c:v>0.78205128205128205</c:v>
                </c:pt>
                <c:pt idx="24">
                  <c:v>0.84536082474226804</c:v>
                </c:pt>
                <c:pt idx="25">
                  <c:v>0.80208333333333304</c:v>
                </c:pt>
                <c:pt idx="26">
                  <c:v>0.86363636363636298</c:v>
                </c:pt>
                <c:pt idx="27">
                  <c:v>0.81578947368421095</c:v>
                </c:pt>
                <c:pt idx="28">
                  <c:v>0.86486486486486502</c:v>
                </c:pt>
                <c:pt idx="29">
                  <c:v>0.85245901639344301</c:v>
                </c:pt>
                <c:pt idx="30">
                  <c:v>0.84210526315789502</c:v>
                </c:pt>
                <c:pt idx="31">
                  <c:v>0.68</c:v>
                </c:pt>
                <c:pt idx="32">
                  <c:v>0.83018867924528295</c:v>
                </c:pt>
              </c:numCache>
            </c:numRef>
          </c:val>
          <c:smooth val="0"/>
          <c:extLst>
            <c:ext xmlns:c16="http://schemas.microsoft.com/office/drawing/2014/chart" uri="{C3380CC4-5D6E-409C-BE32-E72D297353CC}">
              <c16:uniqueId val="{0000000D-4710-4F8A-AAC5-D1280B5363E7}"/>
            </c:ext>
          </c:extLst>
        </c:ser>
        <c:ser>
          <c:idx val="1"/>
          <c:order val="3"/>
          <c:tx>
            <c:strRef>
              <c:f>'GWDecDocs NoSW 1229'!$N$46</c:f>
              <c:strCache>
                <c:ptCount val="1"/>
                <c:pt idx="0">
                  <c:v>MNA</c:v>
                </c:pt>
              </c:strCache>
            </c:strRef>
          </c:tx>
          <c:spPr>
            <a:ln w="28575" cap="rnd">
              <a:solidFill>
                <a:srgbClr val="7030A0"/>
              </a:solidFill>
              <a:prstDash val="sysDot"/>
              <a:round/>
            </a:ln>
            <a:effectLst/>
          </c:spPr>
          <c:marker>
            <c:symbol val="square"/>
            <c:size val="6"/>
            <c:spPr>
              <a:noFill/>
              <a:ln w="19050">
                <a:solidFill>
                  <a:srgbClr val="7030A0"/>
                </a:solidFill>
              </a:ln>
              <a:effectLst/>
            </c:spPr>
          </c:marker>
          <c:dLbls>
            <c:dLbl>
              <c:idx val="30"/>
              <c:layout>
                <c:manualLayout>
                  <c:x val="-2.15099739226477E-2"/>
                  <c:y val="-1.9432272052949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10-4F8A-AAC5-D1280B5363E7}"/>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10-4F8A-AAC5-D1280B5363E7}"/>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10-4F8A-AAC5-D1280B5363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'GWDecDocs NoSW 1229'!$J$47:$J$79</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'GWDecDocs NoSW 1229'!$N$47:$N$79</c:f>
              <c:numCache>
                <c:formatCode>0%</c:formatCode>
                <c:ptCount val="33"/>
                <c:pt idx="0">
                  <c:v>0</c:v>
                </c:pt>
                <c:pt idx="1">
                  <c:v>0</c:v>
                </c:pt>
                <c:pt idx="2">
                  <c:v>0</c:v>
                </c:pt>
                <c:pt idx="3">
                  <c:v>2.94117647058823E-2</c:v>
                </c:pt>
                <c:pt idx="4">
                  <c:v>4.91803278688525E-2</c:v>
                </c:pt>
                <c:pt idx="5">
                  <c:v>4.1666666666666699E-2</c:v>
                </c:pt>
                <c:pt idx="6">
                  <c:v>7.5268817204301106E-2</c:v>
                </c:pt>
                <c:pt idx="7">
                  <c:v>2.3809523809523801E-2</c:v>
                </c:pt>
                <c:pt idx="8">
                  <c:v>4.3859649122807001E-2</c:v>
                </c:pt>
                <c:pt idx="9">
                  <c:v>5.1851851851851899E-2</c:v>
                </c:pt>
                <c:pt idx="10">
                  <c:v>7.2916666666666699E-2</c:v>
                </c:pt>
                <c:pt idx="11">
                  <c:v>0.121495327102804</c:v>
                </c:pt>
                <c:pt idx="12">
                  <c:v>0.17475728155339801</c:v>
                </c:pt>
                <c:pt idx="13">
                  <c:v>0.28846153846153799</c:v>
                </c:pt>
                <c:pt idx="14">
                  <c:v>0.19587628865979401</c:v>
                </c:pt>
                <c:pt idx="15">
                  <c:v>0.265486725663717</c:v>
                </c:pt>
                <c:pt idx="16">
                  <c:v>0.45555555555555599</c:v>
                </c:pt>
                <c:pt idx="17">
                  <c:v>0.41025641025641002</c:v>
                </c:pt>
                <c:pt idx="18">
                  <c:v>0.28888888888888897</c:v>
                </c:pt>
                <c:pt idx="19">
                  <c:v>0.32876712328767099</c:v>
                </c:pt>
                <c:pt idx="20">
                  <c:v>0.13559322033898299</c:v>
                </c:pt>
                <c:pt idx="21">
                  <c:v>0.256410256410256</c:v>
                </c:pt>
                <c:pt idx="22">
                  <c:v>0.4</c:v>
                </c:pt>
                <c:pt idx="23">
                  <c:v>0.44871794871794901</c:v>
                </c:pt>
                <c:pt idx="24">
                  <c:v>0.38144329896907198</c:v>
                </c:pt>
                <c:pt idx="25">
                  <c:v>0.32291666666666702</c:v>
                </c:pt>
                <c:pt idx="26">
                  <c:v>0.30303030303030298</c:v>
                </c:pt>
                <c:pt idx="27">
                  <c:v>0.157894736842105</c:v>
                </c:pt>
                <c:pt idx="28">
                  <c:v>0.35135135135135098</c:v>
                </c:pt>
                <c:pt idx="29">
                  <c:v>0.31147540983606598</c:v>
                </c:pt>
                <c:pt idx="30">
                  <c:v>0.36842105263157898</c:v>
                </c:pt>
                <c:pt idx="31">
                  <c:v>0.28000000000000003</c:v>
                </c:pt>
                <c:pt idx="32">
                  <c:v>0.339622641509434</c:v>
                </c:pt>
              </c:numCache>
            </c:numRef>
          </c:val>
          <c:smooth val="0"/>
          <c:extLst>
            <c:ext xmlns:c16="http://schemas.microsoft.com/office/drawing/2014/chart" uri="{C3380CC4-5D6E-409C-BE32-E72D297353CC}">
              <c16:uniqueId val="{00000011-4710-4F8A-AAC5-D1280B5363E7}"/>
            </c:ext>
          </c:extLst>
        </c:ser>
        <c:ser>
          <c:idx val="2"/>
          <c:order val="4"/>
          <c:tx>
            <c:strRef>
              <c:f>'GWDecDocs NoSW 1229'!$O$46</c:f>
              <c:strCache>
                <c:ptCount val="1"/>
                <c:pt idx="0">
                  <c:v>VEB</c:v>
                </c:pt>
              </c:strCache>
            </c:strRef>
          </c:tx>
          <c:spPr>
            <a:ln w="28575" cap="rnd">
              <a:solidFill>
                <a:srgbClr val="F77D31"/>
              </a:solidFill>
              <a:prstDash val="sysDash"/>
              <a:round/>
            </a:ln>
            <a:effectLst/>
          </c:spPr>
          <c:marker>
            <c:symbol val="diamond"/>
            <c:size val="6"/>
            <c:spPr>
              <a:solidFill>
                <a:srgbClr val="F77D31"/>
              </a:solidFill>
              <a:ln w="12700">
                <a:solidFill>
                  <a:srgbClr val="F77D31"/>
                </a:solidFill>
              </a:ln>
              <a:effectLst/>
            </c:spPr>
          </c:marker>
          <c:dPt>
            <c:idx val="22"/>
            <c:marker>
              <c:symbol val="diamond"/>
              <c:size val="6"/>
              <c:spPr>
                <a:solidFill>
                  <a:srgbClr val="F77D31"/>
                </a:solidFill>
                <a:ln w="12700">
                  <a:solidFill>
                    <a:srgbClr val="F77D31"/>
                  </a:solidFill>
                </a:ln>
                <a:effectLst/>
              </c:spPr>
            </c:marker>
            <c:bubble3D val="0"/>
            <c:spPr>
              <a:ln w="28575" cap="rnd">
                <a:solidFill>
                  <a:srgbClr val="F77D31"/>
                </a:solidFill>
                <a:prstDash val="sysDash"/>
                <a:round/>
              </a:ln>
              <a:effectLst/>
            </c:spPr>
            <c:extLst>
              <c:ext xmlns:c16="http://schemas.microsoft.com/office/drawing/2014/chart" uri="{C3380CC4-5D6E-409C-BE32-E72D297353CC}">
                <c16:uniqueId val="{00000013-4710-4F8A-AAC5-D1280B5363E7}"/>
              </c:ext>
            </c:extLst>
          </c:dPt>
          <c:dLbls>
            <c:dLbl>
              <c:idx val="3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710-4F8A-AAC5-D1280B5363E7}"/>
                </c:ext>
              </c:extLst>
            </c:dLbl>
            <c:dLbl>
              <c:idx val="3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710-4F8A-AAC5-D1280B5363E7}"/>
                </c:ext>
              </c:extLst>
            </c:dLbl>
            <c:dLbl>
              <c:idx val="3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710-4F8A-AAC5-D1280B5363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'GWDecDocs NoSW 1229'!$J$47:$J$79</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'GWDecDocs NoSW 1229'!$O$47:$O$79</c:f>
              <c:numCache>
                <c:formatCode>0%</c:formatCode>
                <c:ptCount val="33"/>
                <c:pt idx="0">
                  <c:v>0.66666666666666696</c:v>
                </c:pt>
                <c:pt idx="1">
                  <c:v>0.125</c:v>
                </c:pt>
                <c:pt idx="2">
                  <c:v>0.13043478260869601</c:v>
                </c:pt>
                <c:pt idx="3">
                  <c:v>5.8823529411764698E-2</c:v>
                </c:pt>
                <c:pt idx="4">
                  <c:v>9.8360655737704902E-2</c:v>
                </c:pt>
                <c:pt idx="5">
                  <c:v>0.16666666666666699</c:v>
                </c:pt>
                <c:pt idx="6">
                  <c:v>5.3763440860215103E-2</c:v>
                </c:pt>
                <c:pt idx="7">
                  <c:v>3.5714285714285698E-2</c:v>
                </c:pt>
                <c:pt idx="8">
                  <c:v>1.7543859649122799E-2</c:v>
                </c:pt>
                <c:pt idx="9">
                  <c:v>2.2222222222222199E-2</c:v>
                </c:pt>
                <c:pt idx="10">
                  <c:v>4.1666666666666699E-2</c:v>
                </c:pt>
                <c:pt idx="11">
                  <c:v>1.86915887850467E-2</c:v>
                </c:pt>
                <c:pt idx="12">
                  <c:v>2.9126213592233E-2</c:v>
                </c:pt>
                <c:pt idx="13">
                  <c:v>3.8461538461538498E-2</c:v>
                </c:pt>
                <c:pt idx="14">
                  <c:v>3.09278350515464E-2</c:v>
                </c:pt>
                <c:pt idx="15">
                  <c:v>2.6548672566371698E-2</c:v>
                </c:pt>
                <c:pt idx="16">
                  <c:v>3.3333333333333298E-2</c:v>
                </c:pt>
                <c:pt idx="17">
                  <c:v>5.1282051282051301E-2</c:v>
                </c:pt>
                <c:pt idx="18">
                  <c:v>3.3333333333333298E-2</c:v>
                </c:pt>
                <c:pt idx="19">
                  <c:v>4.1095890410958902E-2</c:v>
                </c:pt>
                <c:pt idx="20">
                  <c:v>8.4745762711864403E-2</c:v>
                </c:pt>
                <c:pt idx="21">
                  <c:v>0</c:v>
                </c:pt>
                <c:pt idx="22">
                  <c:v>0</c:v>
                </c:pt>
                <c:pt idx="23">
                  <c:v>2.5641025641025599E-2</c:v>
                </c:pt>
                <c:pt idx="24">
                  <c:v>4.1237113402061903E-2</c:v>
                </c:pt>
                <c:pt idx="25">
                  <c:v>5.2083333333333301E-2</c:v>
                </c:pt>
                <c:pt idx="26">
                  <c:v>1.5151515151515201E-2</c:v>
                </c:pt>
                <c:pt idx="27">
                  <c:v>2.6315789473684199E-2</c:v>
                </c:pt>
                <c:pt idx="28">
                  <c:v>1.35135135135135E-2</c:v>
                </c:pt>
                <c:pt idx="29">
                  <c:v>6.5573770491803296E-2</c:v>
                </c:pt>
                <c:pt idx="30">
                  <c:v>0</c:v>
                </c:pt>
                <c:pt idx="31">
                  <c:v>0.04</c:v>
                </c:pt>
                <c:pt idx="32">
                  <c:v>5.6603773584905703E-2</c:v>
                </c:pt>
              </c:numCache>
            </c:numRef>
          </c:val>
          <c:smooth val="0"/>
          <c:extLst>
            <c:ext xmlns:c16="http://schemas.microsoft.com/office/drawing/2014/chart" uri="{C3380CC4-5D6E-409C-BE32-E72D297353CC}">
              <c16:uniqueId val="{00000017-4710-4F8A-AAC5-D1280B5363E7}"/>
            </c:ext>
          </c:extLst>
        </c:ser>
        <c:ser>
          <c:idx val="6"/>
          <c:order val="5"/>
          <c:tx>
            <c:strRef>
              <c:f>'GWDecDocs NoSW 1229'!$P$46</c:f>
              <c:strCache>
                <c:ptCount val="1"/>
                <c:pt idx="0">
                  <c:v>Alternative Water Supply</c:v>
                </c:pt>
              </c:strCache>
            </c:strRef>
          </c:tx>
          <c:spPr>
            <a:ln w="28575" cap="rnd">
              <a:solidFill>
                <a:srgbClr val="00B0F0"/>
              </a:solidFill>
              <a:round/>
            </a:ln>
            <a:effectLst/>
          </c:spPr>
          <c:marker>
            <c:symbol val="circle"/>
            <c:size val="6"/>
            <c:spPr>
              <a:noFill/>
              <a:ln w="12700">
                <a:solidFill>
                  <a:srgbClr val="00B0F0"/>
                </a:solidFill>
              </a:ln>
              <a:effectLst/>
            </c:spPr>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710-4F8A-AAC5-D1280B5363E7}"/>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710-4F8A-AAC5-D1280B5363E7}"/>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710-4F8A-AAC5-D1280B5363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'GWDecDocs NoSW 1229'!$J$47:$J$79</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'GWDecDocs NoSW 1229'!$P$47:$P$79</c:f>
              <c:numCache>
                <c:formatCode>0%</c:formatCode>
                <c:ptCount val="33"/>
                <c:pt idx="0">
                  <c:v>0</c:v>
                </c:pt>
                <c:pt idx="1">
                  <c:v>0.5</c:v>
                </c:pt>
                <c:pt idx="2">
                  <c:v>0.39130434782608697</c:v>
                </c:pt>
                <c:pt idx="3">
                  <c:v>0.35294117647058798</c:v>
                </c:pt>
                <c:pt idx="4">
                  <c:v>0.32786885245901598</c:v>
                </c:pt>
                <c:pt idx="5">
                  <c:v>0.3125</c:v>
                </c:pt>
                <c:pt idx="6">
                  <c:v>0.18279569892473099</c:v>
                </c:pt>
                <c:pt idx="7">
                  <c:v>0.214285714285714</c:v>
                </c:pt>
                <c:pt idx="8">
                  <c:v>0.13157894736842099</c:v>
                </c:pt>
                <c:pt idx="9">
                  <c:v>0.125925925925926</c:v>
                </c:pt>
                <c:pt idx="10">
                  <c:v>0.104166666666667</c:v>
                </c:pt>
                <c:pt idx="11">
                  <c:v>0.13084112149532701</c:v>
                </c:pt>
                <c:pt idx="12">
                  <c:v>0.12621359223301001</c:v>
                </c:pt>
                <c:pt idx="13">
                  <c:v>7.69230769230769E-2</c:v>
                </c:pt>
                <c:pt idx="14">
                  <c:v>7.2164948453608296E-2</c:v>
                </c:pt>
                <c:pt idx="15">
                  <c:v>0.106194690265487</c:v>
                </c:pt>
                <c:pt idx="16">
                  <c:v>8.8888888888888906E-2</c:v>
                </c:pt>
                <c:pt idx="17">
                  <c:v>0.115384615384615</c:v>
                </c:pt>
                <c:pt idx="18">
                  <c:v>4.4444444444444502E-2</c:v>
                </c:pt>
                <c:pt idx="19">
                  <c:v>0.123287671232877</c:v>
                </c:pt>
                <c:pt idx="20">
                  <c:v>3.3898305084745797E-2</c:v>
                </c:pt>
                <c:pt idx="21">
                  <c:v>5.1282051282051301E-2</c:v>
                </c:pt>
                <c:pt idx="22">
                  <c:v>9.2307692307692299E-2</c:v>
                </c:pt>
                <c:pt idx="23">
                  <c:v>8.9743589743589702E-2</c:v>
                </c:pt>
                <c:pt idx="24">
                  <c:v>7.2164948453608296E-2</c:v>
                </c:pt>
                <c:pt idx="25">
                  <c:v>5.2083333333333301E-2</c:v>
                </c:pt>
                <c:pt idx="26">
                  <c:v>0.13636363636363599</c:v>
                </c:pt>
                <c:pt idx="27">
                  <c:v>6.5789473684210495E-2</c:v>
                </c:pt>
                <c:pt idx="28">
                  <c:v>9.45945945945946E-2</c:v>
                </c:pt>
                <c:pt idx="29">
                  <c:v>8.1967213114754106E-2</c:v>
                </c:pt>
                <c:pt idx="30">
                  <c:v>5.2631578947368397E-2</c:v>
                </c:pt>
                <c:pt idx="31">
                  <c:v>0.06</c:v>
                </c:pt>
                <c:pt idx="32">
                  <c:v>7.54716981132076E-2</c:v>
                </c:pt>
              </c:numCache>
            </c:numRef>
          </c:val>
          <c:smooth val="0"/>
          <c:extLst>
            <c:ext xmlns:c16="http://schemas.microsoft.com/office/drawing/2014/chart" uri="{C3380CC4-5D6E-409C-BE32-E72D297353CC}">
              <c16:uniqueId val="{0000001B-4710-4F8A-AAC5-D1280B5363E7}"/>
            </c:ext>
          </c:extLst>
        </c:ser>
        <c:dLbls>
          <c:showLegendKey val="0"/>
          <c:showVal val="0"/>
          <c:showCatName val="0"/>
          <c:showSerName val="0"/>
          <c:showPercent val="0"/>
          <c:showBubbleSize val="0"/>
        </c:dLbls>
        <c:marker val="1"/>
        <c:smooth val="0"/>
        <c:axId val="-179606688"/>
        <c:axId val="-161645104"/>
      </c:lineChart>
      <c:catAx>
        <c:axId val="-179606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645104"/>
        <c:crosses val="autoZero"/>
        <c:auto val="1"/>
        <c:lblAlgn val="ctr"/>
        <c:lblOffset val="100"/>
        <c:noMultiLvlLbl val="0"/>
      </c:catAx>
      <c:valAx>
        <c:axId val="-161645104"/>
        <c:scaling>
          <c:orientation val="minMax"/>
          <c:max val="0.9"/>
        </c:scaling>
        <c:delete val="0"/>
        <c:axPos val="l"/>
        <c:majorGridlines>
          <c:spPr>
            <a:ln w="190500"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t>Percentage of Groundwater Decision Documents</a:t>
                </a:r>
              </a:p>
            </c:rich>
          </c:tx>
          <c:layout>
            <c:manualLayout>
              <c:xMode val="edge"/>
              <c:yMode val="edge"/>
              <c:x val="1.11449402158064E-2"/>
              <c:y val="8.4805108316684294E-2"/>
            </c:manualLayout>
          </c:layout>
          <c:overlay val="0"/>
          <c:spPr>
            <a:solidFill>
              <a:schemeClr val="tx1"/>
            </a:solid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9606688"/>
        <c:crossesAt val="1"/>
        <c:crossBetween val="between"/>
      </c:valAx>
      <c:spPr>
        <a:noFill/>
        <a:ln>
          <a:noFill/>
        </a:ln>
        <a:effectLst/>
      </c:spPr>
    </c:plotArea>
    <c:legend>
      <c:legendPos val="b"/>
      <c:layout>
        <c:manualLayout>
          <c:xMode val="edge"/>
          <c:yMode val="edge"/>
          <c:x val="0.11307786526684201"/>
          <c:y val="0.87750969561640602"/>
          <c:w val="0.86644059492563397"/>
          <c:h val="0.122490288713911"/>
        </c:manualLayout>
      </c:layout>
      <c:overlay val="0"/>
      <c:spPr>
        <a:solidFill>
          <a:schemeClr val="tx1"/>
        </a:solidFill>
        <a:ln w="6350">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tx1"/>
    </a:solid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752A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 Analysis'!$H$25:$H$31</c:f>
              <c:strCache>
                <c:ptCount val="7"/>
                <c:pt idx="0">
                  <c:v>CSM Improvements</c:v>
                </c:pt>
                <c:pt idx="1">
                  <c:v>Streamlined or Improved Monitoring</c:v>
                </c:pt>
                <c:pt idx="2">
                  <c:v>Improved System Engineering</c:v>
                </c:pt>
                <c:pt idx="3">
                  <c:v>Change in Remedial Approach</c:v>
                </c:pt>
                <c:pt idx="4">
                  <c:v>Use of Strategic Sampling</c:v>
                </c:pt>
                <c:pt idx="5">
                  <c:v>Improved Data Management</c:v>
                </c:pt>
                <c:pt idx="6">
                  <c:v>Use of Combined Remedies</c:v>
                </c:pt>
              </c:strCache>
            </c:strRef>
          </c:cat>
          <c:val>
            <c:numRef>
              <c:f>'Vertical Analysis'!$L$25:$L$31</c:f>
              <c:numCache>
                <c:formatCode>General</c:formatCode>
                <c:ptCount val="7"/>
                <c:pt idx="0">
                  <c:v>54</c:v>
                </c:pt>
                <c:pt idx="1">
                  <c:v>48</c:v>
                </c:pt>
                <c:pt idx="2">
                  <c:v>31</c:v>
                </c:pt>
                <c:pt idx="3">
                  <c:v>29</c:v>
                </c:pt>
                <c:pt idx="4">
                  <c:v>13</c:v>
                </c:pt>
                <c:pt idx="5">
                  <c:v>12</c:v>
                </c:pt>
                <c:pt idx="6">
                  <c:v>6</c:v>
                </c:pt>
              </c:numCache>
            </c:numRef>
          </c:val>
          <c:extLst>
            <c:ext xmlns:c16="http://schemas.microsoft.com/office/drawing/2014/chart" uri="{C3380CC4-5D6E-409C-BE32-E72D297353CC}">
              <c16:uniqueId val="{00000000-FE67-4EC2-8816-E1D25D94057F}"/>
            </c:ext>
          </c:extLst>
        </c:ser>
        <c:dLbls>
          <c:showLegendKey val="0"/>
          <c:showVal val="0"/>
          <c:showCatName val="0"/>
          <c:showSerName val="0"/>
          <c:showPercent val="0"/>
          <c:showBubbleSize val="0"/>
        </c:dLbls>
        <c:gapWidth val="100"/>
        <c:overlap val="100"/>
        <c:axId val="329042504"/>
        <c:axId val="329042896"/>
      </c:barChart>
      <c:catAx>
        <c:axId val="32904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29042896"/>
        <c:crosses val="autoZero"/>
        <c:auto val="1"/>
        <c:lblAlgn val="ctr"/>
        <c:lblOffset val="100"/>
        <c:noMultiLvlLbl val="0"/>
      </c:catAx>
      <c:valAx>
        <c:axId val="329042896"/>
        <c:scaling>
          <c:orientation val="minMax"/>
        </c:scaling>
        <c:delete val="0"/>
        <c:axPos val="l"/>
        <c:majorGridlines>
          <c:spPr>
            <a:ln w="336550" cap="flat" cmpd="sng" algn="ctr">
              <a:solidFill>
                <a:sysClr val="window" lastClr="FFFFFF">
                  <a:lumMod val="85000"/>
                </a:sys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t>Number of Optimization Events</a:t>
                </a:r>
              </a:p>
            </c:rich>
          </c:tx>
          <c:layout>
            <c:manualLayout>
              <c:xMode val="edge"/>
              <c:yMode val="edge"/>
              <c:x val="1.0910244255455724E-2"/>
              <c:y val="0.216381984466955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290425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c:spPr>
          <c:dPt>
            <c:idx val="0"/>
            <c:bubble3D val="0"/>
            <c:spPr>
              <a:solidFill>
                <a:srgbClr val="647E4E"/>
              </a:solidFill>
              <a:ln w="12700">
                <a:solidFill>
                  <a:schemeClr val="lt1"/>
                </a:solidFill>
              </a:ln>
              <a:effectLst/>
            </c:spPr>
            <c:extLst>
              <c:ext xmlns:c16="http://schemas.microsoft.com/office/drawing/2014/chart" uri="{C3380CC4-5D6E-409C-BE32-E72D297353CC}">
                <c16:uniqueId val="{00000001-D9D2-4BA3-B636-5C685EF99011}"/>
              </c:ext>
            </c:extLst>
          </c:dPt>
          <c:dPt>
            <c:idx val="1"/>
            <c:bubble3D val="0"/>
            <c:spPr>
              <a:solidFill>
                <a:srgbClr val="86A56D"/>
              </a:solidFill>
              <a:ln w="12700">
                <a:solidFill>
                  <a:schemeClr val="lt1"/>
                </a:solidFill>
              </a:ln>
              <a:effectLst/>
            </c:spPr>
            <c:extLst>
              <c:ext xmlns:c16="http://schemas.microsoft.com/office/drawing/2014/chart" uri="{C3380CC4-5D6E-409C-BE32-E72D297353CC}">
                <c16:uniqueId val="{00000003-D9D2-4BA3-B636-5C685EF99011}"/>
              </c:ext>
            </c:extLst>
          </c:dPt>
          <c:dPt>
            <c:idx val="2"/>
            <c:bubble3D val="0"/>
            <c:spPr>
              <a:solidFill>
                <a:srgbClr val="C5E0B4"/>
              </a:solidFill>
              <a:ln w="12700">
                <a:solidFill>
                  <a:schemeClr val="lt1"/>
                </a:solidFill>
              </a:ln>
              <a:effectLst/>
            </c:spPr>
            <c:extLst>
              <c:ext xmlns:c16="http://schemas.microsoft.com/office/drawing/2014/chart" uri="{C3380CC4-5D6E-409C-BE32-E72D297353CC}">
                <c16:uniqueId val="{00000005-D9D2-4BA3-B636-5C685EF99011}"/>
              </c:ext>
            </c:extLst>
          </c:dPt>
          <c:dPt>
            <c:idx val="3"/>
            <c:bubble3D val="0"/>
            <c:spPr>
              <a:pattFill prst="dkUpDiag">
                <a:fgClr>
                  <a:srgbClr val="EE8012"/>
                </a:fgClr>
                <a:bgClr>
                  <a:sysClr val="window" lastClr="FFFFFF"/>
                </a:bgClr>
              </a:pattFill>
              <a:ln w="12700">
                <a:solidFill>
                  <a:schemeClr val="lt1"/>
                </a:solidFill>
              </a:ln>
              <a:effectLst/>
            </c:spPr>
            <c:extLst>
              <c:ext xmlns:c16="http://schemas.microsoft.com/office/drawing/2014/chart" uri="{C3380CC4-5D6E-409C-BE32-E72D297353CC}">
                <c16:uniqueId val="{00000007-D9D2-4BA3-B636-5C685EF99011}"/>
              </c:ext>
            </c:extLst>
          </c:dPt>
          <c:dPt>
            <c:idx val="4"/>
            <c:bubble3D val="0"/>
            <c:spPr>
              <a:solidFill>
                <a:srgbClr val="1958AB"/>
              </a:solidFill>
              <a:ln w="12700">
                <a:solidFill>
                  <a:schemeClr val="lt1"/>
                </a:solidFill>
              </a:ln>
              <a:effectLst/>
            </c:spPr>
            <c:extLst>
              <c:ext xmlns:c16="http://schemas.microsoft.com/office/drawing/2014/chart" uri="{C3380CC4-5D6E-409C-BE32-E72D297353CC}">
                <c16:uniqueId val="{00000009-D9D2-4BA3-B636-5C685EF99011}"/>
              </c:ext>
            </c:extLst>
          </c:dPt>
          <c:dPt>
            <c:idx val="5"/>
            <c:bubble3D val="0"/>
            <c:spPr>
              <a:solidFill>
                <a:srgbClr val="10386F"/>
              </a:solidFill>
              <a:ln w="12700">
                <a:solidFill>
                  <a:schemeClr val="lt1"/>
                </a:solidFill>
              </a:ln>
              <a:effectLst/>
            </c:spPr>
            <c:extLst>
              <c:ext xmlns:c16="http://schemas.microsoft.com/office/drawing/2014/chart" uri="{C3380CC4-5D6E-409C-BE32-E72D297353CC}">
                <c16:uniqueId val="{0000000B-D9D2-4BA3-B636-5C685EF99011}"/>
              </c:ext>
            </c:extLst>
          </c:dPt>
          <c:dPt>
            <c:idx val="6"/>
            <c:bubble3D val="0"/>
            <c:spPr>
              <a:solidFill>
                <a:sysClr val="window" lastClr="FFFFFF">
                  <a:lumMod val="75000"/>
                </a:sysClr>
              </a:solidFill>
              <a:ln w="12700">
                <a:solidFill>
                  <a:schemeClr val="lt1"/>
                </a:solidFill>
              </a:ln>
              <a:effectLst/>
            </c:spPr>
            <c:extLst>
              <c:ext xmlns:c16="http://schemas.microsoft.com/office/drawing/2014/chart" uri="{C3380CC4-5D6E-409C-BE32-E72D297353CC}">
                <c16:uniqueId val="{0000000D-D9D2-4BA3-B636-5C685EF99011}"/>
              </c:ext>
            </c:extLst>
          </c:dPt>
          <c:dLbls>
            <c:dLbl>
              <c:idx val="0"/>
              <c:layout>
                <c:manualLayout>
                  <c:x val="-3.1258835244278714E-2"/>
                  <c:y val="-2.944745040860019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mn-lt"/>
                        <a:ea typeface="+mn-ea"/>
                        <a:cs typeface="+mn-cs"/>
                      </a:defRPr>
                    </a:pPr>
                    <a:fld id="{E21B9C84-F5BF-4C5A-B7C6-DDA7FB1D612E}" type="CATEGORYNAME">
                      <a:rPr lang="en-US">
                        <a:solidFill>
                          <a:sysClr val="windowText" lastClr="000000"/>
                        </a:solidFill>
                      </a:rPr>
                      <a:pPr>
                        <a:defRPr sz="1800"/>
                      </a:pPr>
                      <a:t>[CATEGORY NAME]</a:t>
                    </a:fld>
                    <a:r>
                      <a:rPr lang="en-US" baseline="0">
                        <a:solidFill>
                          <a:sysClr val="windowText" lastClr="000000"/>
                        </a:solidFill>
                      </a:rPr>
                      <a:t>, </a:t>
                    </a:r>
                    <a:fld id="{194566BE-B6FC-415B-86FF-B869EE567120}" type="VALUE">
                      <a:rPr lang="en-US" baseline="0">
                        <a:solidFill>
                          <a:sysClr val="windowText" lastClr="000000"/>
                        </a:solidFill>
                      </a:rPr>
                      <a:pPr>
                        <a:defRPr sz="1800"/>
                      </a:pPr>
                      <a:t>[VALUE]</a:t>
                    </a:fld>
                    <a:r>
                      <a:rPr lang="en-US" baseline="0">
                        <a:solidFill>
                          <a:sysClr val="windowText" lastClr="000000"/>
                        </a:solidFill>
                      </a:rPr>
                      <a:t>, </a:t>
                    </a:r>
                    <a:fld id="{DCBFD2DD-471E-47C1-A6FC-0D52191345C5}" type="PERCENTAGE">
                      <a:rPr lang="en-US" baseline="0">
                        <a:solidFill>
                          <a:sysClr val="windowText" lastClr="000000"/>
                        </a:solidFill>
                      </a:rPr>
                      <a:pPr>
                        <a:defRPr sz="1800"/>
                      </a:pPr>
                      <a:t>[PERCENTAGE]</a:t>
                    </a:fld>
                    <a:endParaRPr lang="en-US" baseline="0">
                      <a:solidFill>
                        <a:sysClr val="windowText" lastClr="000000"/>
                      </a:solidFill>
                    </a:endParaRP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2225526085555092"/>
                      <c:h val="0.17163702233737577"/>
                    </c:manualLayout>
                  </c15:layout>
                  <c15:dlblFieldTable/>
                  <c15:showDataLabelsRange val="0"/>
                </c:ext>
                <c:ext xmlns:c16="http://schemas.microsoft.com/office/drawing/2014/chart" uri="{C3380CC4-5D6E-409C-BE32-E72D297353CC}">
                  <c16:uniqueId val="{00000001-D9D2-4BA3-B636-5C685EF99011}"/>
                </c:ext>
              </c:extLst>
            </c:dLbl>
            <c:dLbl>
              <c:idx val="1"/>
              <c:layout>
                <c:manualLayout>
                  <c:x val="1.4771627279213913E-2"/>
                  <c:y val="2.5858706641642356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9D2-4BA3-B636-5C685EF99011}"/>
                </c:ext>
              </c:extLst>
            </c:dLbl>
            <c:dLbl>
              <c:idx val="2"/>
              <c:layout>
                <c:manualLayout>
                  <c:x val="2.0897461346743321E-2"/>
                  <c:y val="-2.4316972205795432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9D2-4BA3-B636-5C685EF99011}"/>
                </c:ext>
              </c:extLst>
            </c:dLbl>
            <c:dLbl>
              <c:idx val="3"/>
              <c:layout>
                <c:manualLayout>
                  <c:x val="3.0188364870621539E-2"/>
                  <c:y val="-6.4004801332200628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9D2-4BA3-B636-5C685EF99011}"/>
                </c:ext>
              </c:extLst>
            </c:dLbl>
            <c:dLbl>
              <c:idx val="4"/>
              <c:layout>
                <c:manualLayout>
                  <c:x val="1.6050394161085942E-2"/>
                  <c:y val="-8.9653217743948272E-4"/>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D9D2-4BA3-B636-5C685EF99011}"/>
                </c:ext>
              </c:extLst>
            </c:dLbl>
            <c:dLbl>
              <c:idx val="5"/>
              <c:layout>
                <c:manualLayout>
                  <c:x val="-0.11255265885881911"/>
                  <c:y val="0"/>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99152290-9570-49A0-8023-A5845098D2DA}" type="CATEGORYNAME">
                      <a:rPr lang="en-US" sz="1800">
                        <a:solidFill>
                          <a:sysClr val="windowText" lastClr="000000"/>
                        </a:solidFill>
                      </a:rPr>
                      <a:pPr>
                        <a:defRPr sz="1800">
                          <a:solidFill>
                            <a:schemeClr val="bg1"/>
                          </a:solidFill>
                        </a:defRPr>
                      </a:pPr>
                      <a:t>[CATEGORY NAME]</a:t>
                    </a:fld>
                    <a:r>
                      <a:rPr lang="en-US" sz="1800" baseline="0">
                        <a:solidFill>
                          <a:sysClr val="windowText" lastClr="000000"/>
                        </a:solidFill>
                      </a:rPr>
                      <a:t>, </a:t>
                    </a:r>
                    <a:fld id="{21D84950-92AE-4A7A-9712-C0926FE2A960}" type="VALUE">
                      <a:rPr lang="en-US" sz="1800" baseline="0">
                        <a:solidFill>
                          <a:sysClr val="windowText" lastClr="000000"/>
                        </a:solidFill>
                      </a:rPr>
                      <a:pPr>
                        <a:defRPr sz="1800">
                          <a:solidFill>
                            <a:schemeClr val="bg1"/>
                          </a:solidFill>
                        </a:defRPr>
                      </a:pPr>
                      <a:t>[VALUE]</a:t>
                    </a:fld>
                    <a:r>
                      <a:rPr lang="en-US" sz="1800" baseline="0">
                        <a:solidFill>
                          <a:sysClr val="windowText" lastClr="000000"/>
                        </a:solidFill>
                      </a:rPr>
                      <a:t>, </a:t>
                    </a:r>
                    <a:fld id="{ADE3511B-80EE-4AD1-A803-7984287F1287}" type="PERCENTAGE">
                      <a:rPr lang="en-US" sz="1800" baseline="0">
                        <a:solidFill>
                          <a:sysClr val="windowText" lastClr="000000"/>
                        </a:solidFill>
                      </a:rPr>
                      <a:pPr>
                        <a:defRPr sz="1800">
                          <a:solidFill>
                            <a:schemeClr val="bg1"/>
                          </a:solidFill>
                        </a:defRPr>
                      </a:pPr>
                      <a:t>[PERCENTAGE]</a:t>
                    </a:fld>
                    <a:endParaRPr lang="en-US" sz="1800" baseline="0">
                      <a:solidFill>
                        <a:sysClr val="windowText" lastClr="000000"/>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D9D2-4BA3-B636-5C685EF99011}"/>
                </c:ext>
              </c:extLst>
            </c:dLbl>
            <c:dLbl>
              <c:idx val="6"/>
              <c:layout>
                <c:manualLayout>
                  <c:x val="-2.8495710482010175E-2"/>
                  <c:y val="-8.9116433644525886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0216744965702815"/>
                      <c:h val="0.11019245007147613"/>
                    </c:manualLayout>
                  </c15:layout>
                </c:ext>
                <c:ext xmlns:c16="http://schemas.microsoft.com/office/drawing/2014/chart" uri="{C3380CC4-5D6E-409C-BE32-E72D297353CC}">
                  <c16:uniqueId val="{0000000D-D9D2-4BA3-B636-5C685EF990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Status!$F$2:$F$8</c:f>
              <c:strCache>
                <c:ptCount val="7"/>
                <c:pt idx="0">
                  <c:v>Implemented</c:v>
                </c:pt>
                <c:pt idx="1">
                  <c:v>In Progress</c:v>
                </c:pt>
                <c:pt idx="2">
                  <c:v>Planned</c:v>
                </c:pt>
                <c:pt idx="3">
                  <c:v>Under Consideration</c:v>
                </c:pt>
                <c:pt idx="4">
                  <c:v>Deferred to State or PRP</c:v>
                </c:pt>
                <c:pt idx="5">
                  <c:v>Declined</c:v>
                </c:pt>
                <c:pt idx="6">
                  <c:v>Undefined</c:v>
                </c:pt>
              </c:strCache>
            </c:strRef>
          </c:cat>
          <c:val>
            <c:numRef>
              <c:f>Status!$G$2:$G$8</c:f>
              <c:numCache>
                <c:formatCode>General</c:formatCode>
                <c:ptCount val="7"/>
                <c:pt idx="0">
                  <c:v>293</c:v>
                </c:pt>
                <c:pt idx="1">
                  <c:v>76</c:v>
                </c:pt>
                <c:pt idx="2">
                  <c:v>43</c:v>
                </c:pt>
                <c:pt idx="3">
                  <c:v>96</c:v>
                </c:pt>
                <c:pt idx="4">
                  <c:v>26</c:v>
                </c:pt>
                <c:pt idx="5">
                  <c:v>103</c:v>
                </c:pt>
                <c:pt idx="6">
                  <c:v>8</c:v>
                </c:pt>
              </c:numCache>
            </c:numRef>
          </c:val>
          <c:extLst>
            <c:ext xmlns:c16="http://schemas.microsoft.com/office/drawing/2014/chart" uri="{C3380CC4-5D6E-409C-BE32-E72D297353CC}">
              <c16:uniqueId val="{0000000E-D9D2-4BA3-B636-5C685EF99011}"/>
            </c:ext>
          </c:extLst>
        </c:ser>
        <c:dLbls>
          <c:showLegendKey val="0"/>
          <c:showVal val="0"/>
          <c:showCatName val="0"/>
          <c:showSerName val="0"/>
          <c:showPercent val="0"/>
          <c:showBubbleSize val="0"/>
          <c:showLeaderLines val="1"/>
        </c:dLbls>
        <c:firstSliceAng val="219"/>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2198839302206E-2"/>
          <c:y val="6.249984167528657E-2"/>
          <c:w val="0.82699159331761107"/>
          <c:h val="0.79635867232413637"/>
        </c:manualLayout>
      </c:layout>
      <c:ofPieChart>
        <c:ofPieType val="bar"/>
        <c:varyColors val="1"/>
        <c:ser>
          <c:idx val="0"/>
          <c:order val="0"/>
          <c:spPr>
            <a:ln w="12700"/>
          </c:spPr>
          <c:dPt>
            <c:idx val="0"/>
            <c:bubble3D val="0"/>
            <c:spPr>
              <a:solidFill>
                <a:srgbClr val="DD7926"/>
              </a:solidFill>
              <a:ln w="12700">
                <a:solidFill>
                  <a:schemeClr val="lt1"/>
                </a:solidFill>
              </a:ln>
              <a:effectLst/>
            </c:spPr>
            <c:extLst>
              <c:ext xmlns:c16="http://schemas.microsoft.com/office/drawing/2014/chart" uri="{C3380CC4-5D6E-409C-BE32-E72D297353CC}">
                <c16:uniqueId val="{00000001-7770-4A9A-83C5-4A7CF511605C}"/>
              </c:ext>
            </c:extLst>
          </c:dPt>
          <c:dPt>
            <c:idx val="1"/>
            <c:bubble3D val="0"/>
            <c:spPr>
              <a:solidFill>
                <a:srgbClr val="86A56D"/>
              </a:solidFill>
              <a:ln w="12700">
                <a:solidFill>
                  <a:schemeClr val="lt1"/>
                </a:solidFill>
              </a:ln>
              <a:effectLst/>
            </c:spPr>
            <c:extLst>
              <c:ext xmlns:c16="http://schemas.microsoft.com/office/drawing/2014/chart" uri="{C3380CC4-5D6E-409C-BE32-E72D297353CC}">
                <c16:uniqueId val="{00000003-7770-4A9A-83C5-4A7CF511605C}"/>
              </c:ext>
            </c:extLst>
          </c:dPt>
          <c:dPt>
            <c:idx val="2"/>
            <c:bubble3D val="0"/>
            <c:spPr>
              <a:solidFill>
                <a:srgbClr val="1958AB"/>
              </a:solid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5-7770-4A9A-83C5-4A7CF511605C}"/>
              </c:ext>
            </c:extLst>
          </c:dPt>
          <c:dPt>
            <c:idx val="3"/>
            <c:bubble3D val="0"/>
            <c:spPr>
              <a:solidFill>
                <a:srgbClr val="6087CE"/>
              </a:solidFill>
              <a:ln w="12700">
                <a:solidFill>
                  <a:schemeClr val="lt1"/>
                </a:solidFill>
              </a:ln>
              <a:effectLst/>
            </c:spPr>
            <c:extLst>
              <c:ext xmlns:c16="http://schemas.microsoft.com/office/drawing/2014/chart" uri="{C3380CC4-5D6E-409C-BE32-E72D297353CC}">
                <c16:uniqueId val="{00000007-7770-4A9A-83C5-4A7CF511605C}"/>
              </c:ext>
            </c:extLst>
          </c:dPt>
          <c:dPt>
            <c:idx val="4"/>
            <c:bubble3D val="0"/>
            <c:spPr>
              <a:solidFill>
                <a:srgbClr val="10386F"/>
              </a:solidFill>
              <a:ln w="12700">
                <a:solidFill>
                  <a:schemeClr val="lt1"/>
                </a:solidFill>
              </a:ln>
              <a:effectLst/>
            </c:spPr>
            <c:extLst>
              <c:ext xmlns:c16="http://schemas.microsoft.com/office/drawing/2014/chart" uri="{C3380CC4-5D6E-409C-BE32-E72D297353CC}">
                <c16:uniqueId val="{00000009-7770-4A9A-83C5-4A7CF511605C}"/>
              </c:ext>
            </c:extLst>
          </c:dPt>
          <c:dLbls>
            <c:dLbl>
              <c:idx val="0"/>
              <c:layout>
                <c:manualLayout>
                  <c:x val="-0.19520787401574805"/>
                  <c:y val="-2.705454325414075E-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70-4A9A-83C5-4A7CF511605C}"/>
                </c:ext>
              </c:extLst>
            </c:dLbl>
            <c:dLbl>
              <c:idx val="1"/>
              <c:tx>
                <c:rich>
                  <a:bodyPr/>
                  <a:lstStyle/>
                  <a:p>
                    <a:fld id="{4B776FEA-4F77-48EF-9FB3-62C19F8627C3}" type="CATEGORYNAME">
                      <a:rPr lang="en-US">
                        <a:solidFill>
                          <a:schemeClr val="bg1"/>
                        </a:solidFill>
                      </a:rPr>
                      <a:pPr/>
                      <a:t>[CATEGORY NAME]</a:t>
                    </a:fld>
                    <a:r>
                      <a:rPr lang="en-US" baseline="0">
                        <a:solidFill>
                          <a:schemeClr val="bg1"/>
                        </a:solidFill>
                      </a:rPr>
                      <a:t>, </a:t>
                    </a:r>
                    <a:fld id="{4426547B-1819-46CB-8BCF-835AC2113284}" type="VALUE">
                      <a:rPr lang="en-US" baseline="0">
                        <a:solidFill>
                          <a:schemeClr val="bg1"/>
                        </a:solidFill>
                      </a:rPr>
                      <a:pPr/>
                      <a:t>[VALUE]</a:t>
                    </a:fld>
                    <a:r>
                      <a:rPr lang="en-US" baseline="0">
                        <a:solidFill>
                          <a:schemeClr val="bg1"/>
                        </a:solidFill>
                      </a:rPr>
                      <a:t>, </a:t>
                    </a:r>
                    <a:fld id="{B71B1B4F-3959-4DF9-9ED2-DE168275040F}" type="PERCENTAGE">
                      <a:rPr lang="en-US" baseline="0">
                        <a:solidFill>
                          <a:schemeClr val="bg1"/>
                        </a:solidFill>
                      </a:rPr>
                      <a:pPr/>
                      <a:t>[PERCENTAGE]</a:t>
                    </a:fld>
                    <a:endParaRPr lang="en-US" baseline="0">
                      <a:solidFill>
                        <a:schemeClr val="bg1"/>
                      </a:solidFill>
                    </a:endParaRP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70-4A9A-83C5-4A7CF511605C}"/>
                </c:ext>
              </c:extLst>
            </c:dLbl>
            <c:dLbl>
              <c:idx val="2"/>
              <c:layout>
                <c:manualLayout>
                  <c:x val="-0.13629522475811645"/>
                  <c:y val="-1.9358447374274827E-3"/>
                </c:manualLayout>
              </c:layout>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fld id="{6B93F6FF-AC62-4235-8E9C-AD7A094B2B48}" type="CATEGORYNAME">
                      <a:rPr lang="en-US">
                        <a:solidFill>
                          <a:schemeClr val="bg1"/>
                        </a:solidFill>
                      </a:rPr>
                      <a:pPr>
                        <a:defRPr>
                          <a:solidFill>
                            <a:schemeClr val="tx1"/>
                          </a:solidFill>
                        </a:defRPr>
                      </a:pPr>
                      <a:t>[CATEGORY NAME]</a:t>
                    </a:fld>
                    <a:r>
                      <a:rPr lang="en-US" dirty="0">
                        <a:solidFill>
                          <a:schemeClr val="bg1"/>
                        </a:solidFill>
                      </a:rPr>
                      <a:t>, </a:t>
                    </a:r>
                    <a:fld id="{FA028361-1D6D-4D72-8E37-43AE30F54435}" type="VALUE">
                      <a:rPr lang="en-US">
                        <a:solidFill>
                          <a:schemeClr val="bg1"/>
                        </a:solidFill>
                      </a:rPr>
                      <a:pPr>
                        <a:defRPr>
                          <a:solidFill>
                            <a:schemeClr val="tx1"/>
                          </a:solidFill>
                        </a:defRPr>
                      </a:pPr>
                      <a:t>[VALUE]</a:t>
                    </a:fld>
                    <a:r>
                      <a:rPr lang="en-US" dirty="0">
                        <a:solidFill>
                          <a:schemeClr val="bg1"/>
                        </a:solidFill>
                      </a:rPr>
                      <a:t>, </a:t>
                    </a:r>
                    <a:fld id="{234AE2A6-0674-4506-8A11-14A7D8F3AEF1}" type="PERCENTAGE">
                      <a:rPr lang="en-US">
                        <a:solidFill>
                          <a:schemeClr val="bg1"/>
                        </a:solidFill>
                      </a:rPr>
                      <a:pPr>
                        <a:defRPr>
                          <a:solidFill>
                            <a:schemeClr val="tx1"/>
                          </a:solidFill>
                        </a:defRPr>
                      </a:pPr>
                      <a:t>[PERCENTAGE]</a:t>
                    </a:fld>
                    <a:endParaRPr lang="en-US" dirty="0">
                      <a:solidFill>
                        <a:schemeClr val="bg1"/>
                      </a:solidFill>
                    </a:endParaRPr>
                  </a:p>
                </c:rich>
              </c:tx>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57487314085739"/>
                      <c:h val="0.28891147972497672"/>
                    </c:manualLayout>
                  </c15:layout>
                  <c15:dlblFieldTable/>
                  <c15:showDataLabelsRange val="0"/>
                </c:ext>
                <c:ext xmlns:c16="http://schemas.microsoft.com/office/drawing/2014/chart" uri="{C3380CC4-5D6E-409C-BE32-E72D297353CC}">
                  <c16:uniqueId val="{00000005-7770-4A9A-83C5-4A7CF511605C}"/>
                </c:ext>
              </c:extLst>
            </c:dLbl>
            <c:dLbl>
              <c:idx val="3"/>
              <c:layout>
                <c:manualLayout>
                  <c:x val="-0.1320787126274453"/>
                  <c:y val="2.3965348251133905E-3"/>
                </c:manualLayout>
              </c:layout>
              <c:tx>
                <c:rich>
                  <a:bodyPr/>
                  <a:lstStyle/>
                  <a:p>
                    <a:fld id="{A72E6B12-13EA-4898-B5AF-83BB5926865D}" type="CATEGORYNAME">
                      <a:rPr lang="en-US">
                        <a:solidFill>
                          <a:schemeClr val="bg1"/>
                        </a:solidFill>
                      </a:rPr>
                      <a:pPr/>
                      <a:t>[CATEGORY NAME]</a:t>
                    </a:fld>
                    <a:r>
                      <a:rPr lang="en-US" baseline="0">
                        <a:solidFill>
                          <a:schemeClr val="bg1"/>
                        </a:solidFill>
                      </a:rPr>
                      <a:t>, </a:t>
                    </a:r>
                    <a:fld id="{4ACFEDBF-25A6-4632-9532-5ACD1DCE8330}" type="VALUE">
                      <a:rPr lang="en-US" baseline="0">
                        <a:solidFill>
                          <a:schemeClr val="bg1"/>
                        </a:solidFill>
                      </a:rPr>
                      <a:pPr/>
                      <a:t>[VALUE]</a:t>
                    </a:fld>
                    <a:r>
                      <a:rPr lang="en-US" baseline="0">
                        <a:solidFill>
                          <a:schemeClr val="bg1"/>
                        </a:solidFill>
                      </a:rPr>
                      <a:t>, </a:t>
                    </a:r>
                    <a:fld id="{81D59738-4D23-49B7-BE6D-6E019E2E3711}" type="PERCENTAGE">
                      <a:rPr lang="en-US" baseline="0">
                        <a:solidFill>
                          <a:schemeClr val="bg1"/>
                        </a:solidFill>
                      </a:rPr>
                      <a:pPr/>
                      <a:t>[PERCENTAGE]</a:t>
                    </a:fld>
                    <a:endParaRPr lang="en-US" baseline="0">
                      <a:solidFill>
                        <a:schemeClr val="bg1"/>
                      </a:solidFill>
                    </a:endParaRPr>
                  </a:p>
                </c:rich>
              </c:tx>
              <c:showLegendKey val="0"/>
              <c:showVal val="1"/>
              <c:showCatName val="1"/>
              <c:showSerName val="0"/>
              <c:showPercent val="1"/>
              <c:showBubbleSize val="0"/>
              <c:extLst>
                <c:ext xmlns:c15="http://schemas.microsoft.com/office/drawing/2012/chart" uri="{CE6537A1-D6FC-4f65-9D91-7224C49458BB}">
                  <c15:layout>
                    <c:manualLayout>
                      <c:w val="0.16233707965991429"/>
                      <c:h val="0.18838505480932527"/>
                    </c:manualLayout>
                  </c15:layout>
                  <c15:dlblFieldTable/>
                  <c15:showDataLabelsRange val="0"/>
                </c:ext>
                <c:ext xmlns:c16="http://schemas.microsoft.com/office/drawing/2014/chart" uri="{C3380CC4-5D6E-409C-BE32-E72D297353CC}">
                  <c16:uniqueId val="{00000007-7770-4A9A-83C5-4A7CF511605C}"/>
                </c:ext>
              </c:extLst>
            </c:dLbl>
            <c:dLbl>
              <c:idx val="4"/>
              <c:layout>
                <c:manualLayout>
                  <c:x val="-0.21632108470416558"/>
                  <c:y val="-1.7499418511434436E-2"/>
                </c:manualLayout>
              </c:layout>
              <c:tx>
                <c:rich>
                  <a:bodyPr/>
                  <a:lstStyle/>
                  <a:p>
                    <a:r>
                      <a:rPr lang="en-US">
                        <a:solidFill>
                          <a:schemeClr val="bg1"/>
                        </a:solidFill>
                      </a:rPr>
                      <a:t>Pre-Remedial Action, </a:t>
                    </a:r>
                    <a:fld id="{F2E6C612-A1F6-4595-87DD-D2880978748A}" type="VALUE">
                      <a:rPr lang="en-US">
                        <a:solidFill>
                          <a:schemeClr val="bg1"/>
                        </a:solidFill>
                      </a:rPr>
                      <a:pPr/>
                      <a:t>[VALUE]</a:t>
                    </a:fld>
                    <a:r>
                      <a:rPr lang="en-US">
                        <a:solidFill>
                          <a:schemeClr val="bg1"/>
                        </a:solidFill>
                      </a:rPr>
                      <a:t>, </a:t>
                    </a:r>
                    <a:fld id="{062C86F2-B643-4EB5-A8DA-9916A2A55BCD}" type="PERCENTAGE">
                      <a:rPr lang="en-US">
                        <a:solidFill>
                          <a:schemeClr val="bg1"/>
                        </a:solidFill>
                      </a:rPr>
                      <a:pPr/>
                      <a:t>[PERCENTAGE]</a:t>
                    </a:fld>
                    <a:endParaRPr lang="en-US">
                      <a:solidFill>
                        <a:schemeClr val="bg1"/>
                      </a:solidFill>
                    </a:endParaRP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770-4A9A-83C5-4A7CF511605C}"/>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'Tech Support SF Stage'!$B$54:$B$57</c:f>
              <c:strCache>
                <c:ptCount val="4"/>
                <c:pt idx="0">
                  <c:v>Operations &amp; Maintenance</c:v>
                </c:pt>
                <c:pt idx="1">
                  <c:v>Remedial Action</c:v>
                </c:pt>
                <c:pt idx="2">
                  <c:v>Remedial Investigation/Feasibility Study</c:v>
                </c:pt>
                <c:pt idx="3">
                  <c:v>Remedial Design</c:v>
                </c:pt>
              </c:strCache>
            </c:strRef>
          </c:cat>
          <c:val>
            <c:numRef>
              <c:f>'Tech Support SF Stage'!$C$54:$C$57</c:f>
              <c:numCache>
                <c:formatCode>General</c:formatCode>
                <c:ptCount val="4"/>
                <c:pt idx="0">
                  <c:v>10</c:v>
                </c:pt>
                <c:pt idx="1">
                  <c:v>37</c:v>
                </c:pt>
                <c:pt idx="2">
                  <c:v>15</c:v>
                </c:pt>
                <c:pt idx="3">
                  <c:v>10</c:v>
                </c:pt>
              </c:numCache>
            </c:numRef>
          </c:val>
          <c:extLst>
            <c:ext xmlns:c16="http://schemas.microsoft.com/office/drawing/2014/chart" uri="{C3380CC4-5D6E-409C-BE32-E72D297353CC}">
              <c16:uniqueId val="{0000000A-7770-4A9A-83C5-4A7CF511605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0.12626</cdr:x>
      <cdr:y>0.14085</cdr:y>
    </cdr:from>
    <cdr:to>
      <cdr:x>0.19858</cdr:x>
      <cdr:y>0.20804</cdr:y>
    </cdr:to>
    <cdr:sp macro="" textlink="">
      <cdr:nvSpPr>
        <cdr:cNvPr id="2" name="TextBox 1"/>
        <cdr:cNvSpPr txBox="1"/>
      </cdr:nvSpPr>
      <cdr:spPr>
        <a:xfrm xmlns:a="http://schemas.openxmlformats.org/drawingml/2006/main">
          <a:off x="734805" y="500429"/>
          <a:ext cx="420886" cy="238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68%</a:t>
          </a:r>
        </a:p>
      </cdr:txBody>
    </cdr:sp>
  </cdr:relSizeAnchor>
  <cdr:relSizeAnchor xmlns:cdr="http://schemas.openxmlformats.org/drawingml/2006/chartDrawing">
    <cdr:from>
      <cdr:x>0.24786</cdr:x>
      <cdr:y>0.21739</cdr:y>
    </cdr:from>
    <cdr:to>
      <cdr:x>0.32974</cdr:x>
      <cdr:y>0.29151</cdr:y>
    </cdr:to>
    <cdr:sp macro="" textlink="">
      <cdr:nvSpPr>
        <cdr:cNvPr id="3" name="TextBox 1"/>
        <cdr:cNvSpPr txBox="1"/>
      </cdr:nvSpPr>
      <cdr:spPr>
        <a:xfrm xmlns:a="http://schemas.openxmlformats.org/drawingml/2006/main">
          <a:off x="2209800" y="1143000"/>
          <a:ext cx="729934" cy="3897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60%</a:t>
          </a:r>
        </a:p>
      </cdr:txBody>
    </cdr:sp>
  </cdr:relSizeAnchor>
  <cdr:relSizeAnchor xmlns:cdr="http://schemas.openxmlformats.org/drawingml/2006/chartDrawing">
    <cdr:from>
      <cdr:x>0.38462</cdr:x>
      <cdr:y>0.43478</cdr:y>
    </cdr:from>
    <cdr:to>
      <cdr:x>0.45872</cdr:x>
      <cdr:y>0.52395</cdr:y>
    </cdr:to>
    <cdr:sp macro="" textlink="">
      <cdr:nvSpPr>
        <cdr:cNvPr id="4" name="TextBox 1"/>
        <cdr:cNvSpPr txBox="1"/>
      </cdr:nvSpPr>
      <cdr:spPr>
        <a:xfrm xmlns:a="http://schemas.openxmlformats.org/drawingml/2006/main">
          <a:off x="3429000" y="2286000"/>
          <a:ext cx="660644" cy="4688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39%</a:t>
          </a:r>
        </a:p>
      </cdr:txBody>
    </cdr:sp>
  </cdr:relSizeAnchor>
  <cdr:relSizeAnchor xmlns:cdr="http://schemas.openxmlformats.org/drawingml/2006/chartDrawing">
    <cdr:from>
      <cdr:x>0.50244</cdr:x>
      <cdr:y>0.46509</cdr:y>
    </cdr:from>
    <cdr:to>
      <cdr:x>0.5833</cdr:x>
      <cdr:y>0.53491</cdr:y>
    </cdr:to>
    <cdr:sp macro="" textlink="">
      <cdr:nvSpPr>
        <cdr:cNvPr id="5" name="TextBox 1"/>
        <cdr:cNvSpPr txBox="1"/>
      </cdr:nvSpPr>
      <cdr:spPr>
        <a:xfrm xmlns:a="http://schemas.openxmlformats.org/drawingml/2006/main">
          <a:off x="4479471" y="2445332"/>
          <a:ext cx="720873" cy="367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36%</a:t>
          </a:r>
        </a:p>
      </cdr:txBody>
    </cdr:sp>
  </cdr:relSizeAnchor>
  <cdr:relSizeAnchor xmlns:cdr="http://schemas.openxmlformats.org/drawingml/2006/chartDrawing">
    <cdr:from>
      <cdr:x>0.63248</cdr:x>
      <cdr:y>0.66667</cdr:y>
    </cdr:from>
    <cdr:to>
      <cdr:x>0.70479</cdr:x>
      <cdr:y>0.73386</cdr:y>
    </cdr:to>
    <cdr:sp macro="" textlink="">
      <cdr:nvSpPr>
        <cdr:cNvPr id="6" name="TextBox 1"/>
        <cdr:cNvSpPr txBox="1"/>
      </cdr:nvSpPr>
      <cdr:spPr>
        <a:xfrm xmlns:a="http://schemas.openxmlformats.org/drawingml/2006/main">
          <a:off x="5638800" y="3505200"/>
          <a:ext cx="644673" cy="353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dirty="0">
              <a:solidFill>
                <a:schemeClr val="bg1"/>
              </a:solidFill>
            </a:rPr>
            <a:t>16%</a:t>
          </a:r>
        </a:p>
      </cdr:txBody>
    </cdr:sp>
  </cdr:relSizeAnchor>
  <cdr:relSizeAnchor xmlns:cdr="http://schemas.openxmlformats.org/drawingml/2006/chartDrawing">
    <cdr:from>
      <cdr:x>0.76068</cdr:x>
      <cdr:y>0.68116</cdr:y>
    </cdr:from>
    <cdr:to>
      <cdr:x>0.83299</cdr:x>
      <cdr:y>0.74835</cdr:y>
    </cdr:to>
    <cdr:sp macro="" textlink="">
      <cdr:nvSpPr>
        <cdr:cNvPr id="7" name="TextBox 1"/>
        <cdr:cNvSpPr txBox="1"/>
      </cdr:nvSpPr>
      <cdr:spPr>
        <a:xfrm xmlns:a="http://schemas.openxmlformats.org/drawingml/2006/main">
          <a:off x="6781800" y="3581400"/>
          <a:ext cx="644673" cy="353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bg1"/>
              </a:solidFill>
            </a:rPr>
            <a:t>15%</a:t>
          </a:r>
        </a:p>
      </cdr:txBody>
    </cdr:sp>
  </cdr:relSizeAnchor>
  <cdr:relSizeAnchor xmlns:cdr="http://schemas.openxmlformats.org/drawingml/2006/chartDrawing">
    <cdr:from>
      <cdr:x>0.89349</cdr:x>
      <cdr:y>0.75362</cdr:y>
    </cdr:from>
    <cdr:to>
      <cdr:x>0.96581</cdr:x>
      <cdr:y>0.82081</cdr:y>
    </cdr:to>
    <cdr:sp macro="" textlink="">
      <cdr:nvSpPr>
        <cdr:cNvPr id="8" name="TextBox 1"/>
        <cdr:cNvSpPr txBox="1"/>
      </cdr:nvSpPr>
      <cdr:spPr>
        <a:xfrm xmlns:a="http://schemas.openxmlformats.org/drawingml/2006/main">
          <a:off x="7965838" y="3962400"/>
          <a:ext cx="644762" cy="3532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8792"/>
          </a:xfrm>
          <a:prstGeom prst="rect">
            <a:avLst/>
          </a:prstGeom>
        </p:spPr>
        <p:txBody>
          <a:bodyPr vert="horz" lIns="92364" tIns="46182" rIns="92364" bIns="4618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8792"/>
          </a:xfrm>
          <a:prstGeom prst="rect">
            <a:avLst/>
          </a:prstGeom>
        </p:spPr>
        <p:txBody>
          <a:bodyPr vert="horz" lIns="92364" tIns="46182" rIns="92364" bIns="46182" rtlCol="0"/>
          <a:lstStyle>
            <a:lvl1pPr algn="r">
              <a:defRPr sz="1200"/>
            </a:lvl1pPr>
          </a:lstStyle>
          <a:p>
            <a:fld id="{DC04B040-DA3F-4CFB-8CE9-E2B2E7F67915}" type="datetimeFigureOut">
              <a:rPr lang="en-US" smtClean="0"/>
              <a:t>9/25/2018</a:t>
            </a:fld>
            <a:endParaRPr lang="en-US"/>
          </a:p>
        </p:txBody>
      </p:sp>
      <p:sp>
        <p:nvSpPr>
          <p:cNvPr id="4" name="Footer Placeholder 3"/>
          <p:cNvSpPr>
            <a:spLocks noGrp="1"/>
          </p:cNvSpPr>
          <p:nvPr>
            <p:ph type="ftr" sz="quarter" idx="2"/>
          </p:nvPr>
        </p:nvSpPr>
        <p:spPr>
          <a:xfrm>
            <a:off x="0" y="8899034"/>
            <a:ext cx="3078383" cy="468792"/>
          </a:xfrm>
          <a:prstGeom prst="rect">
            <a:avLst/>
          </a:prstGeom>
        </p:spPr>
        <p:txBody>
          <a:bodyPr vert="horz" lIns="92364" tIns="46182" rIns="92364" bIns="4618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899034"/>
            <a:ext cx="3078383" cy="468792"/>
          </a:xfrm>
          <a:prstGeom prst="rect">
            <a:avLst/>
          </a:prstGeom>
        </p:spPr>
        <p:txBody>
          <a:bodyPr vert="horz" lIns="92364" tIns="46182" rIns="92364" bIns="46182" rtlCol="0" anchor="b"/>
          <a:lstStyle>
            <a:lvl1pPr algn="r">
              <a:defRPr sz="1200"/>
            </a:lvl1pPr>
          </a:lstStyle>
          <a:p>
            <a:fld id="{00215C7F-4A89-4F4D-82B7-9A5E7FFAF356}" type="slidenum">
              <a:rPr lang="en-US" smtClean="0"/>
              <a:t>‹#›</a:t>
            </a:fld>
            <a:endParaRPr lang="en-US"/>
          </a:p>
        </p:txBody>
      </p:sp>
    </p:spTree>
    <p:extLst>
      <p:ext uri="{BB962C8B-B14F-4D97-AF65-F5344CB8AC3E}">
        <p14:creationId xmlns:p14="http://schemas.microsoft.com/office/powerpoint/2010/main" val="50651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8792"/>
          </a:xfrm>
          <a:prstGeom prst="rect">
            <a:avLst/>
          </a:prstGeom>
        </p:spPr>
        <p:txBody>
          <a:bodyPr vert="horz" lIns="94118" tIns="47060" rIns="94118" bIns="47060" rtlCol="0"/>
          <a:lstStyle>
            <a:lvl1pPr algn="l">
              <a:defRPr sz="1200"/>
            </a:lvl1pPr>
          </a:lstStyle>
          <a:p>
            <a:pPr>
              <a:defRPr/>
            </a:pPr>
            <a:endParaRPr lang="en-US"/>
          </a:p>
        </p:txBody>
      </p:sp>
      <p:sp>
        <p:nvSpPr>
          <p:cNvPr id="3" name="Date Placeholder 2"/>
          <p:cNvSpPr>
            <a:spLocks noGrp="1"/>
          </p:cNvSpPr>
          <p:nvPr>
            <p:ph type="dt" idx="1"/>
          </p:nvPr>
        </p:nvSpPr>
        <p:spPr>
          <a:xfrm>
            <a:off x="4022485" y="0"/>
            <a:ext cx="3078383" cy="468792"/>
          </a:xfrm>
          <a:prstGeom prst="rect">
            <a:avLst/>
          </a:prstGeom>
        </p:spPr>
        <p:txBody>
          <a:bodyPr vert="horz" lIns="94118" tIns="47060" rIns="94118" bIns="47060" rtlCol="0"/>
          <a:lstStyle>
            <a:lvl1pPr algn="r">
              <a:defRPr sz="1200"/>
            </a:lvl1pPr>
          </a:lstStyle>
          <a:p>
            <a:pPr>
              <a:defRPr/>
            </a:pPr>
            <a:fld id="{AE37DE3D-63B3-430C-B6DB-D80EF92FB56C}" type="datetimeFigureOut">
              <a:rPr lang="en-US"/>
              <a:pPr>
                <a:defRPr/>
              </a:pPr>
              <a:t>9/25/2018</a:t>
            </a:fld>
            <a:endParaRPr lang="en-US" dirty="0"/>
          </a:p>
        </p:txBody>
      </p:sp>
      <p:sp>
        <p:nvSpPr>
          <p:cNvPr id="4" name="Slide Image Placeholder 3"/>
          <p:cNvSpPr>
            <a:spLocks noGrp="1" noRot="1" noChangeAspect="1"/>
          </p:cNvSpPr>
          <p:nvPr>
            <p:ph type="sldImg" idx="2"/>
          </p:nvPr>
        </p:nvSpPr>
        <p:spPr>
          <a:xfrm>
            <a:off x="1208088" y="701675"/>
            <a:ext cx="4686300" cy="3514725"/>
          </a:xfrm>
          <a:prstGeom prst="rect">
            <a:avLst/>
          </a:prstGeom>
          <a:noFill/>
          <a:ln w="12700">
            <a:solidFill>
              <a:prstClr val="black"/>
            </a:solidFill>
          </a:ln>
        </p:spPr>
        <p:txBody>
          <a:bodyPr vert="horz" lIns="94118" tIns="47060" rIns="94118" bIns="47060" rtlCol="0" anchor="ctr"/>
          <a:lstStyle/>
          <a:p>
            <a:pPr lvl="0"/>
            <a:endParaRPr lang="en-US" noProof="0" dirty="0"/>
          </a:p>
        </p:txBody>
      </p:sp>
      <p:sp>
        <p:nvSpPr>
          <p:cNvPr id="5" name="Notes Placeholder 4"/>
          <p:cNvSpPr>
            <a:spLocks noGrp="1"/>
          </p:cNvSpPr>
          <p:nvPr>
            <p:ph type="body" sz="quarter" idx="3"/>
          </p:nvPr>
        </p:nvSpPr>
        <p:spPr>
          <a:xfrm>
            <a:off x="463205" y="4451117"/>
            <a:ext cx="6176065" cy="4380718"/>
          </a:xfrm>
          <a:prstGeom prst="rect">
            <a:avLst/>
          </a:prstGeom>
        </p:spPr>
        <p:txBody>
          <a:bodyPr vert="horz" lIns="94118" tIns="47060" rIns="94118" bIns="4706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985432"/>
            <a:ext cx="3078383" cy="382393"/>
          </a:xfrm>
          <a:prstGeom prst="rect">
            <a:avLst/>
          </a:prstGeom>
        </p:spPr>
        <p:txBody>
          <a:bodyPr vert="horz" lIns="94118" tIns="47060" rIns="94118" bIns="4706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9794" y="8985432"/>
            <a:ext cx="3078383" cy="382393"/>
          </a:xfrm>
          <a:prstGeom prst="rect">
            <a:avLst/>
          </a:prstGeom>
        </p:spPr>
        <p:txBody>
          <a:bodyPr vert="horz" lIns="94118" tIns="47060" rIns="94118" bIns="47060" rtlCol="0" anchor="b"/>
          <a:lstStyle>
            <a:lvl1pPr algn="r">
              <a:defRPr sz="1200"/>
            </a:lvl1pPr>
          </a:lstStyle>
          <a:p>
            <a:pPr>
              <a:defRPr/>
            </a:pPr>
            <a:fld id="{04F83D3C-EE73-46F8-B5A9-A8F4D715F754}" type="slidenum">
              <a:rPr lang="en-US"/>
              <a:pPr>
                <a:defRPr/>
              </a:pPr>
              <a:t>‹#›</a:t>
            </a:fld>
            <a:endParaRPr lang="en-US" dirty="0"/>
          </a:p>
        </p:txBody>
      </p:sp>
    </p:spTree>
    <p:extLst>
      <p:ext uri="{BB962C8B-B14F-4D97-AF65-F5344CB8AC3E}">
        <p14:creationId xmlns:p14="http://schemas.microsoft.com/office/powerpoint/2010/main" val="2062067242"/>
      </p:ext>
    </p:extLst>
  </p:cSld>
  <p:clrMap bg1="lt1" tx1="dk1" bg2="lt2" tx2="dk2" accent1="accent1" accent2="accent2" accent3="accent3" accent4="accent4" accent5="accent5" accent6="accent6" hlink="hlink" folHlink="folHlink"/>
  <p:notesStyle>
    <a:lvl1pPr marL="112713"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1pPr>
    <a:lvl2pPr marL="338138"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2pPr>
    <a:lvl3pPr marL="576263" indent="-112713" algn="l" rtl="0" eaLnBrk="0" fontAlgn="base" hangingPunct="0">
      <a:spcBef>
        <a:spcPct val="30000"/>
      </a:spcBef>
      <a:spcAft>
        <a:spcPct val="0"/>
      </a:spcAft>
      <a:buFont typeface="Arial" pitchFamily="34" charset="0"/>
      <a:buChar char="&lt;"/>
      <a:defRPr sz="1200" kern="1200">
        <a:solidFill>
          <a:schemeClr val="tx1"/>
        </a:solidFill>
        <a:latin typeface="+mn-lt"/>
        <a:ea typeface="+mn-ea"/>
        <a:cs typeface="+mn-cs"/>
      </a:defRPr>
    </a:lvl3pPr>
    <a:lvl4pPr marL="801688"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1027113"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047757-1FA1-483F-B38D-206E109E7507}" type="slidenum">
              <a:rPr lang="en-US" smtClean="0"/>
              <a:pPr/>
              <a:t>1</a:t>
            </a:fld>
            <a:endParaRPr lang="en-US" dirty="0"/>
          </a:p>
        </p:txBody>
      </p:sp>
    </p:spTree>
    <p:extLst>
      <p:ext uri="{BB962C8B-B14F-4D97-AF65-F5344CB8AC3E}">
        <p14:creationId xmlns:p14="http://schemas.microsoft.com/office/powerpoint/2010/main" val="238458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Complexity – furthermore, in addition to multiple media, 76% of SF sites have COCs in more than one major contaminant group</a:t>
            </a:r>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11</a:t>
            </a:fld>
            <a:endParaRPr lang="en-US" dirty="0"/>
          </a:p>
        </p:txBody>
      </p:sp>
    </p:spTree>
    <p:extLst>
      <p:ext uri="{BB962C8B-B14F-4D97-AF65-F5344CB8AC3E}">
        <p14:creationId xmlns:p14="http://schemas.microsoft.com/office/powerpoint/2010/main" val="279438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82" indent="-173182">
              <a:buFont typeface="Wingdings" panose="05000000000000000000" pitchFamily="2" charset="2"/>
              <a:buChar char="Ø"/>
            </a:pPr>
            <a:r>
              <a:rPr lang="en-US" dirty="0"/>
              <a:t>.SF sites are complex, for example, at a majority of SF sites remedies are addressing multiple media</a:t>
            </a:r>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12</a:t>
            </a:fld>
            <a:endParaRPr lang="en-US" dirty="0"/>
          </a:p>
        </p:txBody>
      </p:sp>
    </p:spTree>
    <p:extLst>
      <p:ext uri="{BB962C8B-B14F-4D97-AF65-F5344CB8AC3E}">
        <p14:creationId xmlns:p14="http://schemas.microsoft.com/office/powerpoint/2010/main" val="36375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Typically, based on out analysis, it takes 5 years form ROD to operational status for P&amp;T systems.</a:t>
            </a:r>
          </a:p>
          <a:p>
            <a:pPr algn="l"/>
            <a:r>
              <a:rPr lang="en-US" dirty="0"/>
              <a:t>Adding </a:t>
            </a:r>
            <a:r>
              <a:rPr lang="en-US" dirty="0" err="1"/>
              <a:t>ina</a:t>
            </a:r>
            <a:r>
              <a:rPr lang="en-US" dirty="0"/>
              <a:t> few years of operating data, means that 1991 P&amp;T remedies, had significant operational data (5 years) around 1999-2001, which when optimization really got going. </a:t>
            </a:r>
          </a:p>
          <a:p>
            <a:pPr algn="l"/>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13</a:t>
            </a:fld>
            <a:endParaRPr lang="en-US" dirty="0"/>
          </a:p>
        </p:txBody>
      </p:sp>
    </p:spTree>
    <p:extLst>
      <p:ext uri="{BB962C8B-B14F-4D97-AF65-F5344CB8AC3E}">
        <p14:creationId xmlns:p14="http://schemas.microsoft.com/office/powerpoint/2010/main" val="321957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635">
              <a:buNone/>
              <a:defRPr/>
            </a:pPr>
            <a:r>
              <a:rPr lang="en-US" dirty="0"/>
              <a:t>We often select and apply combinations of remedies, for example, for groundwater….look  P&amp;T is selected with something else at 91% of sites with P&amp;T.</a:t>
            </a:r>
          </a:p>
        </p:txBody>
      </p:sp>
      <p:sp>
        <p:nvSpPr>
          <p:cNvPr id="4" name="Slide Number Placeholder 3"/>
          <p:cNvSpPr>
            <a:spLocks noGrp="1"/>
          </p:cNvSpPr>
          <p:nvPr>
            <p:ph type="sldNum" sz="quarter" idx="10"/>
          </p:nvPr>
        </p:nvSpPr>
        <p:spPr/>
        <p:txBody>
          <a:bodyPr/>
          <a:lstStyle/>
          <a:p>
            <a:fld id="{64DF6290-591F-428A-B55D-2374A1D56EB7}" type="slidenum">
              <a:rPr lang="en-US" smtClean="0"/>
              <a:pPr/>
              <a:t>14</a:t>
            </a:fld>
            <a:endParaRPr lang="en-US"/>
          </a:p>
        </p:txBody>
      </p:sp>
    </p:spTree>
    <p:extLst>
      <p:ext uri="{BB962C8B-B14F-4D97-AF65-F5344CB8AC3E}">
        <p14:creationId xmlns:p14="http://schemas.microsoft.com/office/powerpoint/2010/main" val="373475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15</a:t>
            </a:fld>
            <a:endParaRPr lang="en-US" dirty="0"/>
          </a:p>
        </p:txBody>
      </p:sp>
    </p:spTree>
    <p:extLst>
      <p:ext uri="{BB962C8B-B14F-4D97-AF65-F5344CB8AC3E}">
        <p14:creationId xmlns:p14="http://schemas.microsoft.com/office/powerpoint/2010/main" val="167107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17</a:t>
            </a:fld>
            <a:endParaRPr lang="en-US" dirty="0"/>
          </a:p>
        </p:txBody>
      </p:sp>
    </p:spTree>
    <p:extLst>
      <p:ext uri="{BB962C8B-B14F-4D97-AF65-F5344CB8AC3E}">
        <p14:creationId xmlns:p14="http://schemas.microsoft.com/office/powerpoint/2010/main" val="88281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is 80 rather than 86 because of the events were technical support events that could not be categorized into these</a:t>
            </a:r>
            <a:r>
              <a:rPr lang="en-US" baseline="0" dirty="0"/>
              <a:t> tools and techniques</a:t>
            </a:r>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18</a:t>
            </a:fld>
            <a:endParaRPr lang="en-US" dirty="0"/>
          </a:p>
        </p:txBody>
      </p:sp>
    </p:spTree>
    <p:extLst>
      <p:ext uri="{BB962C8B-B14F-4D97-AF65-F5344CB8AC3E}">
        <p14:creationId xmlns:p14="http://schemas.microsoft.com/office/powerpoint/2010/main" val="3324123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19</a:t>
            </a:fld>
            <a:endParaRPr lang="en-US" dirty="0"/>
          </a:p>
        </p:txBody>
      </p:sp>
    </p:spTree>
    <p:extLst>
      <p:ext uri="{BB962C8B-B14F-4D97-AF65-F5344CB8AC3E}">
        <p14:creationId xmlns:p14="http://schemas.microsoft.com/office/powerpoint/2010/main" val="328244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20</a:t>
            </a:fld>
            <a:endParaRPr lang="en-US" dirty="0"/>
          </a:p>
        </p:txBody>
      </p:sp>
    </p:spTree>
    <p:extLst>
      <p:ext uri="{BB962C8B-B14F-4D97-AF65-F5344CB8AC3E}">
        <p14:creationId xmlns:p14="http://schemas.microsoft.com/office/powerpoint/2010/main" val="212942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AF4D0F-C963-4411-A6D8-256AE811DC41}" type="slidenum">
              <a:rPr lang="en-US" smtClean="0"/>
              <a:pPr/>
              <a:t>21</a:t>
            </a:fld>
            <a:endParaRPr lang="en-US" dirty="0"/>
          </a:p>
        </p:txBody>
      </p:sp>
    </p:spTree>
    <p:extLst>
      <p:ext uri="{BB962C8B-B14F-4D97-AF65-F5344CB8AC3E}">
        <p14:creationId xmlns:p14="http://schemas.microsoft.com/office/powerpoint/2010/main" val="420885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023340" y="-21028"/>
            <a:ext cx="3079135" cy="524120"/>
          </a:xfrm>
          <a:prstGeom prst="rect">
            <a:avLst/>
          </a:prstGeom>
          <a:noFill/>
          <a:ln w="12700">
            <a:noFill/>
            <a:miter lim="800000"/>
            <a:headEnd/>
            <a:tailEnd/>
          </a:ln>
        </p:spPr>
        <p:txBody>
          <a:bodyPr wrap="none" lIns="92995" tIns="46497" rIns="92995" bIns="46497" anchor="ctr"/>
          <a:lstStyle/>
          <a:p>
            <a:endParaRPr lang="en-US"/>
          </a:p>
        </p:txBody>
      </p:sp>
      <p:sp>
        <p:nvSpPr>
          <p:cNvPr id="19459" name="Rectangle 3"/>
          <p:cNvSpPr>
            <a:spLocks noChangeArrowheads="1"/>
          </p:cNvSpPr>
          <p:nvPr/>
        </p:nvSpPr>
        <p:spPr bwMode="auto">
          <a:xfrm>
            <a:off x="4023340" y="8863103"/>
            <a:ext cx="3079135" cy="525736"/>
          </a:xfrm>
          <a:prstGeom prst="rect">
            <a:avLst/>
          </a:prstGeom>
          <a:noFill/>
          <a:ln w="12700">
            <a:noFill/>
            <a:miter lim="800000"/>
            <a:headEnd/>
            <a:tailEnd/>
          </a:ln>
        </p:spPr>
        <p:txBody>
          <a:bodyPr lIns="19664" tIns="0" rIns="19664" bIns="0" anchor="b"/>
          <a:lstStyle/>
          <a:p>
            <a:pPr algn="r" defTabSz="944480" eaLnBrk="0" hangingPunct="0"/>
            <a:r>
              <a:rPr lang="en-US" sz="1000" i="1">
                <a:latin typeface="Times New Roman" charset="0"/>
              </a:rPr>
              <a:t>8</a:t>
            </a:r>
          </a:p>
        </p:txBody>
      </p:sp>
      <p:sp>
        <p:nvSpPr>
          <p:cNvPr id="19460" name="Rectangle 4"/>
          <p:cNvSpPr>
            <a:spLocks noChangeArrowheads="1"/>
          </p:cNvSpPr>
          <p:nvPr/>
        </p:nvSpPr>
        <p:spPr bwMode="auto">
          <a:xfrm>
            <a:off x="1" y="8863103"/>
            <a:ext cx="3077524" cy="525736"/>
          </a:xfrm>
          <a:prstGeom prst="rect">
            <a:avLst/>
          </a:prstGeom>
          <a:noFill/>
          <a:ln w="12700">
            <a:noFill/>
            <a:miter lim="800000"/>
            <a:headEnd/>
            <a:tailEnd/>
          </a:ln>
        </p:spPr>
        <p:txBody>
          <a:bodyPr wrap="none" lIns="92995" tIns="46497" rIns="92995" bIns="46497" anchor="ctr"/>
          <a:lstStyle/>
          <a:p>
            <a:endParaRPr lang="en-US"/>
          </a:p>
        </p:txBody>
      </p:sp>
      <p:sp>
        <p:nvSpPr>
          <p:cNvPr id="19461" name="Rectangle 5"/>
          <p:cNvSpPr>
            <a:spLocks noChangeArrowheads="1"/>
          </p:cNvSpPr>
          <p:nvPr/>
        </p:nvSpPr>
        <p:spPr bwMode="auto">
          <a:xfrm>
            <a:off x="1" y="-21028"/>
            <a:ext cx="3077524" cy="524120"/>
          </a:xfrm>
          <a:prstGeom prst="rect">
            <a:avLst/>
          </a:prstGeom>
          <a:noFill/>
          <a:ln w="12700">
            <a:noFill/>
            <a:miter lim="800000"/>
            <a:headEnd/>
            <a:tailEnd/>
          </a:ln>
        </p:spPr>
        <p:txBody>
          <a:bodyPr wrap="none" lIns="92995" tIns="46497" rIns="92995" bIns="46497" anchor="ctr"/>
          <a:lstStyle/>
          <a:p>
            <a:endParaRPr lang="en-US"/>
          </a:p>
        </p:txBody>
      </p:sp>
      <p:sp>
        <p:nvSpPr>
          <p:cNvPr id="19462" name="Rectangle 6"/>
          <p:cNvSpPr>
            <a:spLocks noGrp="1" noRot="1" noChangeAspect="1" noChangeArrowheads="1" noTextEdit="1"/>
          </p:cNvSpPr>
          <p:nvPr>
            <p:ph type="sldImg"/>
          </p:nvPr>
        </p:nvSpPr>
        <p:spPr>
          <a:xfrm>
            <a:off x="1216025" y="706438"/>
            <a:ext cx="4672013" cy="3503612"/>
          </a:xfrm>
          <a:ln w="12700" cap="flat">
            <a:solidFill>
              <a:schemeClr val="tx1"/>
            </a:solidFill>
          </a:ln>
        </p:spPr>
      </p:sp>
      <p:sp>
        <p:nvSpPr>
          <p:cNvPr id="19463" name="Rectangle 7"/>
          <p:cNvSpPr>
            <a:spLocks noGrp="1" noChangeArrowheads="1"/>
          </p:cNvSpPr>
          <p:nvPr>
            <p:ph type="body" idx="1"/>
          </p:nvPr>
        </p:nvSpPr>
        <p:spPr>
          <a:xfrm>
            <a:off x="936148" y="4448537"/>
            <a:ext cx="5226957" cy="4215594"/>
          </a:xfrm>
          <a:noFill/>
          <a:ln/>
        </p:spPr>
        <p:txBody>
          <a:bodyPr lIns="93409" tIns="45884" rIns="93409" bIns="45884"/>
          <a:lstStyle/>
          <a:p>
            <a:pPr marL="0" indent="0">
              <a:buNone/>
            </a:pPr>
            <a:endParaRPr lang="en-US" sz="1400" dirty="0"/>
          </a:p>
        </p:txBody>
      </p:sp>
      <p:sp>
        <p:nvSpPr>
          <p:cNvPr id="19464" name="Rectangle 8"/>
          <p:cNvSpPr>
            <a:spLocks noChangeArrowheads="1"/>
          </p:cNvSpPr>
          <p:nvPr/>
        </p:nvSpPr>
        <p:spPr bwMode="auto">
          <a:xfrm>
            <a:off x="1614" y="0"/>
            <a:ext cx="3075912" cy="472354"/>
          </a:xfrm>
          <a:prstGeom prst="rect">
            <a:avLst/>
          </a:prstGeom>
          <a:noFill/>
          <a:ln w="9525">
            <a:noFill/>
            <a:miter lim="800000"/>
            <a:headEnd/>
            <a:tailEnd/>
          </a:ln>
        </p:spPr>
        <p:txBody>
          <a:bodyPr lIns="19664" tIns="0" rIns="19664" bIns="0"/>
          <a:lstStyle/>
          <a:p>
            <a:pPr defTabSz="921877" eaLnBrk="0" hangingPunct="0"/>
            <a:r>
              <a:rPr lang="en-US" sz="1000">
                <a:latin typeface="Tahoma" charset="0"/>
              </a:rPr>
              <a:t>Presenter: Carlos Pachon</a:t>
            </a:r>
          </a:p>
        </p:txBody>
      </p:sp>
    </p:spTree>
    <p:extLst>
      <p:ext uri="{BB962C8B-B14F-4D97-AF65-F5344CB8AC3E}">
        <p14:creationId xmlns:p14="http://schemas.microsoft.com/office/powerpoint/2010/main" val="126256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8E3FAE3-554F-4E7F-80FA-21B2A650B17C}" type="datetime1">
              <a:rPr lang="en-US"/>
              <a:pPr/>
              <a:t>9/25/2018</a:t>
            </a:fld>
            <a:endParaRPr lang="en-US" dirty="0"/>
          </a:p>
        </p:txBody>
      </p:sp>
      <p:sp>
        <p:nvSpPr>
          <p:cNvPr id="168962" name="Rectangle 7"/>
          <p:cNvSpPr txBox="1">
            <a:spLocks noGrp="1" noChangeArrowheads="1"/>
          </p:cNvSpPr>
          <p:nvPr/>
        </p:nvSpPr>
        <p:spPr bwMode="auto">
          <a:xfrm>
            <a:off x="3973749" y="8476944"/>
            <a:ext cx="3038841" cy="447814"/>
          </a:xfrm>
          <a:prstGeom prst="rect">
            <a:avLst/>
          </a:prstGeom>
          <a:noFill/>
          <a:ln w="9525">
            <a:noFill/>
            <a:miter lim="800000"/>
            <a:headEnd/>
            <a:tailEnd/>
          </a:ln>
        </p:spPr>
        <p:txBody>
          <a:bodyPr lIns="94064" tIns="47031" rIns="94064" bIns="47031" anchor="b"/>
          <a:lstStyle/>
          <a:p>
            <a:pPr algn="r" defTabSz="940020"/>
            <a:fld id="{DF915873-3E88-4CAD-90E4-88B4214E6D59}" type="slidenum">
              <a:rPr lang="en-US" sz="1100"/>
              <a:pPr algn="r" defTabSz="940020"/>
              <a:t>22</a:t>
            </a:fld>
            <a:endParaRPr lang="en-US" sz="1100" dirty="0"/>
          </a:p>
        </p:txBody>
      </p:sp>
      <p:sp>
        <p:nvSpPr>
          <p:cNvPr id="168963" name="Rectangle 2"/>
          <p:cNvSpPr>
            <a:spLocks noGrp="1" noRot="1" noChangeAspect="1" noChangeArrowheads="1" noTextEdit="1"/>
          </p:cNvSpPr>
          <p:nvPr>
            <p:ph type="sldImg"/>
          </p:nvPr>
        </p:nvSpPr>
        <p:spPr>
          <a:xfrm>
            <a:off x="1276350" y="666750"/>
            <a:ext cx="4465638" cy="3349625"/>
          </a:xfrm>
          <a:ln/>
        </p:spPr>
      </p:sp>
      <p:sp>
        <p:nvSpPr>
          <p:cNvPr id="168964" name="Rectangle 3"/>
          <p:cNvSpPr>
            <a:spLocks noGrp="1" noChangeArrowheads="1"/>
          </p:cNvSpPr>
          <p:nvPr>
            <p:ph type="body" idx="1"/>
          </p:nvPr>
        </p:nvSpPr>
        <p:spPr>
          <a:xfrm>
            <a:off x="700790" y="4240730"/>
            <a:ext cx="5612580" cy="4018319"/>
          </a:xfrm>
        </p:spPr>
        <p:txBody>
          <a:bodyPr lIns="94064" tIns="47031" rIns="94064" bIns="47031"/>
          <a:lstStyle/>
          <a:p>
            <a:r>
              <a:rPr lang="en-US" sz="900" dirty="0"/>
              <a:t>Despite the various names given to the optimization events and efforts, and the remedial program in which optimization was applied, the optimization review efforts have shared a number of fundamental principles and themes.  Based on this, OSRTI has determined to unify these historically separate optimization methods.</a:t>
            </a:r>
          </a:p>
          <a:p>
            <a:endParaRPr lang="en-US" sz="900" dirty="0"/>
          </a:p>
          <a:p>
            <a:r>
              <a:rPr lang="en-US" sz="900" dirty="0">
                <a:latin typeface="Times New Roman"/>
              </a:rPr>
              <a:t>The Strategy builds on successful practices, integrates complimentary optimization technical support efforts, and expands optimization to more sites through a process of planning, communication, integration, training, implementation, measurement, and cost accountability.  The Strategy will:</a:t>
            </a:r>
          </a:p>
          <a:p>
            <a:endParaRPr lang="en-US" sz="900" dirty="0">
              <a:latin typeface="Times New Roman"/>
            </a:endParaRPr>
          </a:p>
          <a:p>
            <a:pPr>
              <a:buFont typeface="Arial" pitchFamily="34" charset="0"/>
              <a:buChar char="•"/>
            </a:pPr>
            <a:r>
              <a:rPr lang="en-US" sz="900" dirty="0">
                <a:latin typeface="Times New Roman"/>
              </a:rPr>
              <a:t>Eliminate redundant activities common to methods</a:t>
            </a:r>
          </a:p>
          <a:p>
            <a:pPr>
              <a:buFont typeface="Arial" pitchFamily="34" charset="0"/>
              <a:buChar char="•"/>
            </a:pPr>
            <a:r>
              <a:rPr lang="en-US" sz="900" dirty="0">
                <a:latin typeface="Times New Roman"/>
              </a:rPr>
              <a:t>Remove technical barriers between methods to ensure projects benefit from best-fit approaches</a:t>
            </a:r>
          </a:p>
          <a:p>
            <a:pPr>
              <a:buFont typeface="Arial" pitchFamily="34" charset="0"/>
              <a:buChar char="•"/>
            </a:pPr>
            <a:r>
              <a:rPr lang="en-US" sz="900" dirty="0">
                <a:latin typeface="Times New Roman"/>
              </a:rPr>
              <a:t>Leverage all best management practices</a:t>
            </a:r>
          </a:p>
          <a:p>
            <a:pPr>
              <a:buFont typeface="Arial" pitchFamily="34" charset="0"/>
              <a:buChar char="•"/>
            </a:pPr>
            <a:r>
              <a:rPr lang="en-US" sz="900" dirty="0">
                <a:latin typeface="Times New Roman"/>
              </a:rPr>
              <a:t>Simplify process and improve support to Regions</a:t>
            </a:r>
          </a:p>
          <a:p>
            <a:pPr>
              <a:buFont typeface="Arial" pitchFamily="34" charset="0"/>
              <a:buChar char="•"/>
            </a:pPr>
            <a:r>
              <a:rPr lang="en-US" sz="900" dirty="0">
                <a:latin typeface="Times New Roman"/>
              </a:rPr>
              <a:t>Increase access to technical resources</a:t>
            </a:r>
          </a:p>
          <a:p>
            <a:pPr>
              <a:buFont typeface="Arial" pitchFamily="34" charset="0"/>
              <a:buChar char="•"/>
            </a:pPr>
            <a:r>
              <a:rPr lang="en-US" sz="900" dirty="0">
                <a:latin typeface="Times New Roman"/>
              </a:rPr>
              <a:t>Enhance capabilities and conducting technical transfer</a:t>
            </a:r>
          </a:p>
          <a:p>
            <a:endParaRPr lang="en-US" sz="900" dirty="0">
              <a:latin typeface="Times New Roman"/>
            </a:endParaRPr>
          </a:p>
          <a:p>
            <a:endParaRPr lang="en-US" sz="900" dirty="0"/>
          </a:p>
        </p:txBody>
      </p:sp>
    </p:spTree>
    <p:extLst>
      <p:ext uri="{BB962C8B-B14F-4D97-AF65-F5344CB8AC3E}">
        <p14:creationId xmlns:p14="http://schemas.microsoft.com/office/powerpoint/2010/main" val="403930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23</a:t>
            </a:fld>
            <a:endParaRPr lang="en-US" dirty="0"/>
          </a:p>
        </p:txBody>
      </p:sp>
    </p:spTree>
    <p:extLst>
      <p:ext uri="{BB962C8B-B14F-4D97-AF65-F5344CB8AC3E}">
        <p14:creationId xmlns:p14="http://schemas.microsoft.com/office/powerpoint/2010/main" val="21737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44F7B-D20E-422C-B8F6-8E9B78F63104}" type="slidenum">
              <a:rPr lang="en-US" smtClean="0"/>
              <a:t>24</a:t>
            </a:fld>
            <a:endParaRPr lang="en-US"/>
          </a:p>
        </p:txBody>
      </p:sp>
    </p:spTree>
    <p:extLst>
      <p:ext uri="{BB962C8B-B14F-4D97-AF65-F5344CB8AC3E}">
        <p14:creationId xmlns:p14="http://schemas.microsoft.com/office/powerpoint/2010/main" val="644344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25</a:t>
            </a:fld>
            <a:endParaRPr lang="en-US" dirty="0"/>
          </a:p>
        </p:txBody>
      </p:sp>
    </p:spTree>
    <p:extLst>
      <p:ext uri="{BB962C8B-B14F-4D97-AF65-F5344CB8AC3E}">
        <p14:creationId xmlns:p14="http://schemas.microsoft.com/office/powerpoint/2010/main" val="251618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3</a:t>
            </a:fld>
            <a:endParaRPr lang="en-US" dirty="0"/>
          </a:p>
        </p:txBody>
      </p:sp>
    </p:spTree>
    <p:extLst>
      <p:ext uri="{BB962C8B-B14F-4D97-AF65-F5344CB8AC3E}">
        <p14:creationId xmlns:p14="http://schemas.microsoft.com/office/powerpoint/2010/main" val="308528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851" indent="-113851" defTabSz="923635">
              <a:defRPr/>
            </a:pPr>
            <a:r>
              <a:rPr lang="en-US" dirty="0"/>
              <a:t>Source: Adapted from National Strategy to Expand Superfund Optimization Practices from Site Assessment to Site Completion, EPA 2012. </a:t>
            </a:r>
          </a:p>
          <a:p>
            <a:r>
              <a:rPr lang="en-US" dirty="0"/>
              <a:t>Depicts the key components of optimization and the remedial pipeline phases at which optimization can be applied.</a:t>
            </a:r>
          </a:p>
          <a:p>
            <a:r>
              <a:rPr lang="en-US" dirty="0"/>
              <a:t>See CFR, title 40, sec 300, Subpart E, for details regarding the phases of the Superfund pipeline</a:t>
            </a:r>
          </a:p>
          <a:p>
            <a:r>
              <a:rPr lang="en-US" dirty="0"/>
              <a:t>Information about the seven key components can be found at </a:t>
            </a:r>
            <a:r>
              <a:rPr lang="en-US" u="sng" dirty="0"/>
              <a:t>https://www.epa.gov/superfund/cleanup-optimization-superfund-sites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4</a:t>
            </a:fld>
            <a:endParaRPr lang="en-US" dirty="0"/>
          </a:p>
        </p:txBody>
      </p:sp>
    </p:spTree>
    <p:extLst>
      <p:ext uri="{BB962C8B-B14F-4D97-AF65-F5344CB8AC3E}">
        <p14:creationId xmlns:p14="http://schemas.microsoft.com/office/powerpoint/2010/main" val="1619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44F7B-D20E-422C-B8F6-8E9B78F63104}" type="slidenum">
              <a:rPr lang="en-US" smtClean="0"/>
              <a:t>5</a:t>
            </a:fld>
            <a:endParaRPr lang="en-US"/>
          </a:p>
        </p:txBody>
      </p:sp>
    </p:spTree>
    <p:extLst>
      <p:ext uri="{BB962C8B-B14F-4D97-AF65-F5344CB8AC3E}">
        <p14:creationId xmlns:p14="http://schemas.microsoft.com/office/powerpoint/2010/main" val="251569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6</a:t>
            </a:fld>
            <a:endParaRPr lang="en-US" dirty="0"/>
          </a:p>
        </p:txBody>
      </p:sp>
    </p:spTree>
    <p:extLst>
      <p:ext uri="{BB962C8B-B14F-4D97-AF65-F5344CB8AC3E}">
        <p14:creationId xmlns:p14="http://schemas.microsoft.com/office/powerpoint/2010/main" val="275420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7</a:t>
            </a:fld>
            <a:endParaRPr lang="en-US" dirty="0"/>
          </a:p>
        </p:txBody>
      </p:sp>
    </p:spTree>
    <p:extLst>
      <p:ext uri="{BB962C8B-B14F-4D97-AF65-F5344CB8AC3E}">
        <p14:creationId xmlns:p14="http://schemas.microsoft.com/office/powerpoint/2010/main" val="271010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SOP – not just one up/one down but many parts of method are now regularized.</a:t>
            </a:r>
          </a:p>
          <a:p>
            <a:endParaRPr lang="en-US" dirty="0"/>
          </a:p>
          <a:p>
            <a:endParaRPr lang="en-US" dirty="0"/>
          </a:p>
          <a:p>
            <a:r>
              <a:rPr lang="en-US" b="1" dirty="0"/>
              <a:t>OUST Sites</a:t>
            </a:r>
          </a:p>
          <a:p>
            <a:r>
              <a:rPr lang="en-US" dirty="0" err="1"/>
              <a:t>Telles</a:t>
            </a:r>
            <a:r>
              <a:rPr lang="en-US" dirty="0"/>
              <a:t> Ranch - AZ</a:t>
            </a:r>
          </a:p>
          <a:p>
            <a:r>
              <a:rPr lang="en-US" dirty="0"/>
              <a:t>Davis Chevrolet - AZ</a:t>
            </a:r>
          </a:p>
          <a:p>
            <a:r>
              <a:rPr lang="en-US" dirty="0"/>
              <a:t>Painted Desert Inn - AZ</a:t>
            </a:r>
          </a:p>
          <a:p>
            <a:r>
              <a:rPr lang="en-US" dirty="0"/>
              <a:t>Bond &amp; Bond - NM</a:t>
            </a:r>
          </a:p>
          <a:p>
            <a:r>
              <a:rPr lang="en-US" dirty="0" err="1"/>
              <a:t>Batesland</a:t>
            </a:r>
            <a:r>
              <a:rPr lang="en-US" dirty="0"/>
              <a:t> - SD</a:t>
            </a:r>
          </a:p>
          <a:p>
            <a:r>
              <a:rPr lang="en-US" dirty="0"/>
              <a:t>Former</a:t>
            </a:r>
            <a:r>
              <a:rPr lang="en-US" baseline="0" dirty="0"/>
              <a:t> Old Hilltop - UT</a:t>
            </a:r>
          </a:p>
          <a:p>
            <a:r>
              <a:rPr lang="en-US" baseline="0" dirty="0"/>
              <a:t>Pine Ridge Oil - SD</a:t>
            </a:r>
          </a:p>
          <a:p>
            <a:endParaRPr lang="en-US" dirty="0"/>
          </a:p>
        </p:txBody>
      </p:sp>
      <p:sp>
        <p:nvSpPr>
          <p:cNvPr id="4" name="Slide Number Placeholder 3"/>
          <p:cNvSpPr>
            <a:spLocks noGrp="1"/>
          </p:cNvSpPr>
          <p:nvPr>
            <p:ph type="sldNum" sz="quarter" idx="10"/>
          </p:nvPr>
        </p:nvSpPr>
        <p:spPr/>
        <p:txBody>
          <a:bodyPr/>
          <a:lstStyle/>
          <a:p>
            <a:fld id="{11F3511A-94D9-45D2-92D6-E7779EAD9400}" type="slidenum">
              <a:rPr lang="en-US" smtClean="0"/>
              <a:pPr/>
              <a:t>8</a:t>
            </a:fld>
            <a:endParaRPr lang="en-US" dirty="0"/>
          </a:p>
        </p:txBody>
      </p:sp>
    </p:spTree>
    <p:extLst>
      <p:ext uri="{BB962C8B-B14F-4D97-AF65-F5344CB8AC3E}">
        <p14:creationId xmlns:p14="http://schemas.microsoft.com/office/powerpoint/2010/main" val="359509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9</a:t>
            </a:fld>
            <a:endParaRPr lang="en-US" dirty="0"/>
          </a:p>
        </p:txBody>
      </p:sp>
    </p:spTree>
    <p:extLst>
      <p:ext uri="{BB962C8B-B14F-4D97-AF65-F5344CB8AC3E}">
        <p14:creationId xmlns:p14="http://schemas.microsoft.com/office/powerpoint/2010/main" val="83663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399662" y="533400"/>
            <a:ext cx="8305801" cy="2742695"/>
          </a:xfrm>
        </p:spPr>
        <p:txBody>
          <a:bodyPr>
            <a:noAutofit/>
          </a:bodyPr>
          <a:lstStyle>
            <a:lvl1pPr algn="ctr">
              <a:lnSpc>
                <a:spcPct val="90000"/>
              </a:lnSpc>
              <a:defRPr sz="5400">
                <a:latin typeface="+mj-lt"/>
              </a:defRPr>
            </a:lvl1pPr>
          </a:lstStyle>
          <a:p>
            <a:r>
              <a:rPr lang="en-US" dirty="0"/>
              <a:t>Click to edit Master title style</a:t>
            </a:r>
          </a:p>
        </p:txBody>
      </p:sp>
      <p:sp>
        <p:nvSpPr>
          <p:cNvPr id="3" name="Subtitle 2"/>
          <p:cNvSpPr>
            <a:spLocks noGrp="1"/>
          </p:cNvSpPr>
          <p:nvPr>
            <p:ph type="subTitle" idx="1"/>
          </p:nvPr>
        </p:nvSpPr>
        <p:spPr>
          <a:xfrm>
            <a:off x="304800" y="4038600"/>
            <a:ext cx="7681913" cy="461665"/>
          </a:xfrm>
          <a:prstGeom prst="rect">
            <a:avLst/>
          </a:prstGeo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a:t>1</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a:t>Click to edit Master title style</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9" name="Content Placeholder 2"/>
          <p:cNvSpPr>
            <a:spLocks noGrp="1"/>
          </p:cNvSpPr>
          <p:nvPr>
            <p:ph sz="quarter" idx="1"/>
          </p:nvPr>
        </p:nvSpPr>
        <p:spPr>
          <a:xfrm>
            <a:off x="399288" y="1371600"/>
            <a:ext cx="4114800" cy="2286000"/>
          </a:xfrm>
          <a:prstGeom prst="rect">
            <a:avLst/>
          </a:prstGeo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Placeholder 3"/>
          <p:cNvSpPr>
            <a:spLocks noGrp="1"/>
          </p:cNvSpPr>
          <p:nvPr>
            <p:ph sz="quarter" idx="2"/>
          </p:nvPr>
        </p:nvSpPr>
        <p:spPr>
          <a:xfrm>
            <a:off x="4706112" y="1371600"/>
            <a:ext cx="4038600" cy="2286000"/>
          </a:xfrm>
          <a:prstGeom prst="rect">
            <a:avLst/>
          </a:prstGeo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4"/>
          <p:cNvSpPr>
            <a:spLocks noGrp="1"/>
          </p:cNvSpPr>
          <p:nvPr>
            <p:ph sz="quarter" idx="3"/>
          </p:nvPr>
        </p:nvSpPr>
        <p:spPr>
          <a:xfrm>
            <a:off x="399288" y="3810000"/>
            <a:ext cx="4114800" cy="2286000"/>
          </a:xfrm>
          <a:prstGeom prst="rect">
            <a:avLst/>
          </a:prstGeo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Content Placeholder 5"/>
          <p:cNvSpPr>
            <a:spLocks noGrp="1"/>
          </p:cNvSpPr>
          <p:nvPr>
            <p:ph sz="quarter" idx="4"/>
          </p:nvPr>
        </p:nvSpPr>
        <p:spPr>
          <a:xfrm>
            <a:off x="4706112" y="3810000"/>
            <a:ext cx="4038600" cy="2286000"/>
          </a:xfrm>
          <a:prstGeom prst="rect">
            <a:avLst/>
          </a:prstGeo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4107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a:t>Click to edit Master title style</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9" name="Content Placeholder 2"/>
          <p:cNvSpPr>
            <a:spLocks noGrp="1"/>
          </p:cNvSpPr>
          <p:nvPr>
            <p:ph sz="half" idx="11"/>
          </p:nvPr>
        </p:nvSpPr>
        <p:spPr>
          <a:xfrm>
            <a:off x="4648200" y="1450282"/>
            <a:ext cx="4114800" cy="4648200"/>
          </a:xfrm>
          <a:prstGeom prst="rect">
            <a:avLst/>
          </a:prstGeo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10" name="Text Placeholder 5"/>
          <p:cNvSpPr>
            <a:spLocks noGrp="1"/>
          </p:cNvSpPr>
          <p:nvPr>
            <p:ph type="body" sz="quarter" idx="12"/>
          </p:nvPr>
        </p:nvSpPr>
        <p:spPr>
          <a:xfrm>
            <a:off x="381000" y="1447800"/>
            <a:ext cx="4114800" cy="4648200"/>
          </a:xfrm>
          <a:prstGeom prst="rect">
            <a:avLst/>
          </a:prstGeom>
        </p:spPr>
        <p:txBody>
          <a:bodyPr/>
          <a:lstStyle>
            <a:lvl1pPr marL="287338" indent="-287338">
              <a:lnSpc>
                <a:spcPct val="80000"/>
              </a:lnSpc>
              <a:spcBef>
                <a:spcPts val="1200"/>
              </a:spcBef>
              <a:buSzPct val="100000"/>
              <a:buFont typeface="Arial" pitchFamily="34" charset="0"/>
              <a:buChar char="♦"/>
              <a:defRPr sz="2800"/>
            </a:lvl1pPr>
            <a:lvl2pPr marL="687388" indent="-279400">
              <a:lnSpc>
                <a:spcPct val="80000"/>
              </a:lnSpc>
              <a:spcBef>
                <a:spcPts val="6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22250">
              <a:lnSpc>
                <a:spcPct val="80000"/>
              </a:lnSpc>
              <a:buFont typeface="Calibri" pitchFamily="34" charset="0"/>
              <a:buChar char="–"/>
              <a:defRPr sz="2400">
                <a:solidFill>
                  <a:schemeClr val="bg1"/>
                </a:solidFill>
              </a:defRPr>
            </a:lvl4pPr>
            <a:lvl5pPr marL="1716088" indent="-228600">
              <a:lnSpc>
                <a:spcPct val="80000"/>
              </a:lnSpc>
              <a:buFont typeface="Calibri" pitchFamily="34" charset="0"/>
              <a:buChar char="‐"/>
              <a:defRPr sz="2400">
                <a:solidFill>
                  <a:schemeClr val="bg1"/>
                </a:solidFill>
              </a:defRPr>
            </a:lvl5pPr>
            <a:lvl6pPr marL="1374775" indent="-227013">
              <a:buFont typeface="Calibri" pitchFamily="34" charset="0"/>
              <a:buChar char="–"/>
              <a:defRPr lang="en-US" sz="2400" kern="1200" dirty="0" smtClean="0">
                <a:solidFill>
                  <a:schemeClr val="bg1"/>
                </a:solidFill>
                <a:latin typeface="+mn-lt"/>
                <a:ea typeface="+mn-ea"/>
                <a:cs typeface="+mn-cs"/>
              </a:defRPr>
            </a:lvl6pPr>
            <a:lvl7pPr marL="1719263" indent="-227013">
              <a:buFont typeface="Calibri" pitchFamily="34" charset="0"/>
              <a:buChar char="‐"/>
              <a:defRPr lang="en-US" sz="2400" kern="1200" dirty="0" smtClean="0">
                <a:solidFill>
                  <a:schemeClr val="bg1"/>
                </a:solidFill>
                <a:latin typeface="+mn-lt"/>
                <a:ea typeface="+mn-ea"/>
                <a:cs typeface="+mn-cs"/>
              </a:defRPr>
            </a:lvl7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281268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a:t>Click to edit Master title style</a:t>
            </a:r>
          </a:p>
        </p:txBody>
      </p:sp>
      <p:sp>
        <p:nvSpPr>
          <p:cNvPr id="8" name="Text Placeholder 5"/>
          <p:cNvSpPr>
            <a:spLocks noGrp="1"/>
          </p:cNvSpPr>
          <p:nvPr>
            <p:ph type="body" sz="quarter" idx="12"/>
          </p:nvPr>
        </p:nvSpPr>
        <p:spPr>
          <a:xfrm>
            <a:off x="4648200" y="1447800"/>
            <a:ext cx="4114800" cy="4648200"/>
          </a:xfrm>
          <a:prstGeom prst="rect">
            <a:avLst/>
          </a:prstGeom>
        </p:spPr>
        <p:txBody>
          <a:bodyPr/>
          <a:lstStyle>
            <a:lvl1pPr marL="287338" indent="-287338">
              <a:lnSpc>
                <a:spcPct val="80000"/>
              </a:lnSpc>
              <a:spcBef>
                <a:spcPts val="1200"/>
              </a:spcBef>
              <a:buSzPct val="100000"/>
              <a:buFont typeface="Arial" pitchFamily="34" charset="0"/>
              <a:buChar char="♦"/>
              <a:defRPr sz="2800"/>
            </a:lvl1pPr>
            <a:lvl2pPr marL="687388" indent="-279400">
              <a:lnSpc>
                <a:spcPct val="80000"/>
              </a:lnSpc>
              <a:spcBef>
                <a:spcPts val="6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22250">
              <a:lnSpc>
                <a:spcPct val="80000"/>
              </a:lnSpc>
              <a:buFont typeface="Calibri" pitchFamily="34" charset="0"/>
              <a:buChar char="–"/>
              <a:defRPr sz="2400">
                <a:solidFill>
                  <a:schemeClr val="bg1"/>
                </a:solidFill>
              </a:defRPr>
            </a:lvl4pPr>
            <a:lvl5pPr marL="1716088" indent="-228600">
              <a:lnSpc>
                <a:spcPct val="80000"/>
              </a:lnSpc>
              <a:buFont typeface="Calibri" pitchFamily="34" charset="0"/>
              <a:buChar char="‐"/>
              <a:defRPr sz="2400">
                <a:solidFill>
                  <a:schemeClr val="bg1"/>
                </a:solidFill>
              </a:defRPr>
            </a:lvl5pPr>
            <a:lvl6pPr marL="1374775" indent="-227013">
              <a:buFont typeface="Calibri" pitchFamily="34" charset="0"/>
              <a:buChar char="–"/>
              <a:defRPr lang="en-US" sz="2400" kern="1200" dirty="0" smtClean="0">
                <a:solidFill>
                  <a:schemeClr val="bg1"/>
                </a:solidFill>
                <a:latin typeface="+mn-lt"/>
                <a:ea typeface="+mn-ea"/>
                <a:cs typeface="+mn-cs"/>
              </a:defRPr>
            </a:lvl6pPr>
            <a:lvl7pPr marL="1719263" indent="-227013">
              <a:buFont typeface="Calibri" pitchFamily="34" charset="0"/>
              <a:buChar char="‐"/>
              <a:defRPr lang="en-US" sz="2400" kern="1200" dirty="0" smtClean="0">
                <a:solidFill>
                  <a:schemeClr val="bg1"/>
                </a:solidFill>
                <a:latin typeface="+mn-lt"/>
                <a:ea typeface="+mn-ea"/>
                <a:cs typeface="+mn-cs"/>
              </a:defRPr>
            </a:lvl7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10" name="Content Placeholder 2"/>
          <p:cNvSpPr>
            <a:spLocks noGrp="1"/>
          </p:cNvSpPr>
          <p:nvPr>
            <p:ph sz="half" idx="11"/>
          </p:nvPr>
        </p:nvSpPr>
        <p:spPr>
          <a:xfrm>
            <a:off x="381000" y="1450282"/>
            <a:ext cx="4114800" cy="4648200"/>
          </a:xfrm>
          <a:prstGeom prst="rect">
            <a:avLst/>
          </a:prstGeo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11"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extLst>
      <p:ext uri="{BB962C8B-B14F-4D97-AF65-F5344CB8AC3E}">
        <p14:creationId xmlns:p14="http://schemas.microsoft.com/office/powerpoint/2010/main" val="330445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a:prstGeom prst="rect">
            <a:avLst/>
          </a:prstGeo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14131"/>
            <a:ext cx="8382000" cy="443198"/>
          </a:xfrm>
        </p:spPr>
        <p:txBody>
          <a:bodyPr/>
          <a:lstStyle>
            <a:lvl1pPr>
              <a:lnSpc>
                <a:spcPct val="90000"/>
              </a:lnSpc>
              <a:defRPr/>
            </a:lvl1pPr>
          </a:lstStyle>
          <a:p>
            <a:r>
              <a:rPr lang="en-US" dirty="0"/>
              <a:t>Click to edit Master title style</a:t>
            </a:r>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6" name="Text Placeholder 5"/>
          <p:cNvSpPr>
            <a:spLocks noGrp="1"/>
          </p:cNvSpPr>
          <p:nvPr>
            <p:ph type="body" sz="quarter" idx="10"/>
          </p:nvPr>
        </p:nvSpPr>
        <p:spPr>
          <a:xfrm>
            <a:off x="381000" y="1371600"/>
            <a:ext cx="8382000" cy="4724400"/>
          </a:xfrm>
          <a:prstGeom prst="rect">
            <a:avLst/>
          </a:prstGeom>
        </p:spPr>
        <p:txBody>
          <a:bodyPr/>
          <a:lstStyle>
            <a:lvl1pPr marL="287338" indent="-287338">
              <a:lnSpc>
                <a:spcPct val="80000"/>
              </a:lnSpc>
              <a:spcBef>
                <a:spcPts val="1200"/>
              </a:spcBef>
              <a:buSzPct val="100000"/>
              <a:buFont typeface="Arial" pitchFamily="34" charset="0"/>
              <a:buChar char="♦"/>
              <a:defRPr sz="2800"/>
            </a:lvl1pPr>
            <a:lvl2pPr marL="687388" indent="-279400">
              <a:lnSpc>
                <a:spcPct val="80000"/>
              </a:lnSpc>
              <a:spcBef>
                <a:spcPts val="6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22250">
              <a:lnSpc>
                <a:spcPct val="80000"/>
              </a:lnSpc>
              <a:buFont typeface="Calibri" pitchFamily="34" charset="0"/>
              <a:buChar char="–"/>
              <a:defRPr sz="2400">
                <a:solidFill>
                  <a:schemeClr val="bg1"/>
                </a:solidFill>
              </a:defRPr>
            </a:lvl4pPr>
            <a:lvl5pPr marL="1716088" indent="-228600">
              <a:lnSpc>
                <a:spcPct val="80000"/>
              </a:lnSpc>
              <a:buFont typeface="Calibri" pitchFamily="34" charset="0"/>
              <a:buChar cha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6" name="Content Placeholder 2"/>
          <p:cNvSpPr>
            <a:spLocks noGrp="1"/>
          </p:cNvSpPr>
          <p:nvPr>
            <p:ph idx="1"/>
          </p:nvPr>
        </p:nvSpPr>
        <p:spPr>
          <a:xfrm>
            <a:off x="381000" y="1371600"/>
            <a:ext cx="8382000" cy="4724400"/>
          </a:xfrm>
          <a:prstGeom prst="rect">
            <a:avLst/>
          </a:prstGeo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6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7" name="Content Placeholder 2"/>
          <p:cNvSpPr>
            <a:spLocks noGrp="1"/>
          </p:cNvSpPr>
          <p:nvPr>
            <p:ph sz="half" idx="1"/>
          </p:nvPr>
        </p:nvSpPr>
        <p:spPr>
          <a:xfrm>
            <a:off x="381000" y="1447800"/>
            <a:ext cx="4114800" cy="4648200"/>
          </a:xfrm>
          <a:prstGeom prst="rect">
            <a:avLst/>
          </a:prstGeo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8" name="Content Placeholder 2"/>
          <p:cNvSpPr>
            <a:spLocks noGrp="1"/>
          </p:cNvSpPr>
          <p:nvPr>
            <p:ph sz="half" idx="10"/>
          </p:nvPr>
        </p:nvSpPr>
        <p:spPr>
          <a:xfrm>
            <a:off x="4648200" y="1450282"/>
            <a:ext cx="4114800" cy="4648200"/>
          </a:xfrm>
          <a:prstGeom prst="rect">
            <a:avLst/>
          </a:prstGeo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81000" y="1281803"/>
            <a:ext cx="4114800" cy="775597"/>
          </a:xfrm>
          <a:prstGeom prst="rect">
            <a:avLst/>
          </a:prstGeo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981" y="1281803"/>
            <a:ext cx="4117019" cy="775597"/>
          </a:xfrm>
          <a:prstGeom prst="rect">
            <a:avLst/>
          </a:prstGeo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11" name="Content Placeholder 2"/>
          <p:cNvSpPr>
            <a:spLocks noGrp="1"/>
          </p:cNvSpPr>
          <p:nvPr>
            <p:ph sz="half" idx="11"/>
          </p:nvPr>
        </p:nvSpPr>
        <p:spPr>
          <a:xfrm>
            <a:off x="381000" y="2209800"/>
            <a:ext cx="4114800" cy="3886200"/>
          </a:xfrm>
          <a:prstGeom prst="rect">
            <a:avLst/>
          </a:prstGeo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12" name="Content Placeholder 2"/>
          <p:cNvSpPr>
            <a:spLocks noGrp="1"/>
          </p:cNvSpPr>
          <p:nvPr>
            <p:ph sz="half" idx="12"/>
          </p:nvPr>
        </p:nvSpPr>
        <p:spPr>
          <a:xfrm>
            <a:off x="4648200" y="2212282"/>
            <a:ext cx="4114800" cy="3886200"/>
          </a:xfrm>
          <a:prstGeom prst="rect">
            <a:avLst/>
          </a:prstGeo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1000" y="314131"/>
            <a:ext cx="8382000" cy="443198"/>
          </a:xfrm>
        </p:spPr>
        <p:txBody>
          <a:bodyPr/>
          <a:lstStyle>
            <a:lvl1pPr>
              <a:lnSpc>
                <a:spcPct val="90000"/>
              </a:lnSpc>
              <a:defRPr/>
            </a:lvl1pPr>
          </a:lstStyle>
          <a:p>
            <a:r>
              <a:rPr lang="en-US" dirty="0"/>
              <a:t>Click to edit Master title style</a:t>
            </a:r>
          </a:p>
        </p:txBody>
      </p:sp>
      <p:sp>
        <p:nvSpPr>
          <p:cNvPr id="9"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
        <p:nvSpPr>
          <p:cNvPr id="10" name="Content Placeholder 2"/>
          <p:cNvSpPr>
            <a:spLocks noGrp="1"/>
          </p:cNvSpPr>
          <p:nvPr>
            <p:ph sz="half" idx="1"/>
          </p:nvPr>
        </p:nvSpPr>
        <p:spPr>
          <a:xfrm>
            <a:off x="381000" y="1447800"/>
            <a:ext cx="4114800" cy="4648200"/>
          </a:xfrm>
          <a:prstGeom prst="rect">
            <a:avLst/>
          </a:prstGeo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12" name="Content Placeholder 2"/>
          <p:cNvSpPr>
            <a:spLocks noGrp="1"/>
          </p:cNvSpPr>
          <p:nvPr>
            <p:ph sz="half" idx="1"/>
          </p:nvPr>
        </p:nvSpPr>
        <p:spPr>
          <a:xfrm>
            <a:off x="4648200" y="1450282"/>
            <a:ext cx="4114800" cy="4648200"/>
          </a:xfrm>
          <a:prstGeom prst="rect">
            <a:avLst/>
          </a:prstGeo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410607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userDrawn="1"/>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a:t>Click to edit Master title style</a:t>
            </a:r>
          </a:p>
        </p:txBody>
      </p:sp>
      <p:pic>
        <p:nvPicPr>
          <p:cNvPr id="1030" name="Picture 6" descr="epaLogoWhite.png"/>
          <p:cNvPicPr>
            <a:picLocks noChangeAspect="1"/>
          </p:cNvPicPr>
          <p:nvPr userDrawn="1"/>
        </p:nvPicPr>
        <p:blipFill>
          <a:blip r:embed="rId14"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a:t>1</a:t>
            </a:r>
          </a:p>
          <a:p>
            <a:endParaRPr lang="en-US" dirty="0"/>
          </a:p>
        </p:txBody>
      </p:sp>
    </p:spTree>
  </p:cSld>
  <p:clrMap bg1="dk1" tx1="lt1" bg2="dk2" tx2="lt2" accent1="accent1" accent2="accent2" accent3="accent3" accent4="accent4" accent5="accent5" accent6="accent6" hlink="hlink" folHlink="folHlink"/>
  <p:sldLayoutIdLst>
    <p:sldLayoutId id="2147484049" r:id="rId1"/>
    <p:sldLayoutId id="2147484040" r:id="rId2"/>
    <p:sldLayoutId id="2147484041" r:id="rId3"/>
    <p:sldLayoutId id="2147484042" r:id="rId4"/>
    <p:sldLayoutId id="2147484043" r:id="rId5"/>
    <p:sldLayoutId id="2147484044" r:id="rId6"/>
    <p:sldLayoutId id="2147484045" r:id="rId7"/>
    <p:sldLayoutId id="2147484046" r:id="rId8"/>
    <p:sldLayoutId id="2147484052" r:id="rId9"/>
    <p:sldLayoutId id="2147484053" r:id="rId10"/>
    <p:sldLayoutId id="2147484055" r:id="rId11"/>
    <p:sldLayoutId id="2147484056" r:id="rId12"/>
  </p:sldLayoutIdLst>
  <p:transitio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www.cluin.org/srr"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mailto:biggs.kirby@epa.gov" TargetMode="External"/><Relationship Id="rId4" Type="http://schemas.openxmlformats.org/officeDocument/2006/relationships/hyperlink" Target="https://www.epa.gov/superfu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130" y="0"/>
            <a:ext cx="9144000" cy="6116274"/>
          </a:xfrm>
          <a:prstGeom prst="rect">
            <a:avLst/>
          </a:prstGeom>
          <a:solidFill>
            <a:srgbClr val="FFFFFF">
              <a:alpha val="20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122" name="Title 1"/>
          <p:cNvSpPr>
            <a:spLocks noGrp="1"/>
          </p:cNvSpPr>
          <p:nvPr>
            <p:ph type="ctrTitle"/>
          </p:nvPr>
        </p:nvSpPr>
        <p:spPr>
          <a:xfrm>
            <a:off x="419099" y="1371600"/>
            <a:ext cx="8305801" cy="2820604"/>
          </a:xfrm>
        </p:spPr>
        <p:txBody>
          <a:bodyPr/>
          <a:lstStyle/>
          <a:p>
            <a:r>
              <a:rPr lang="en-US" sz="4000" dirty="0"/>
              <a:t>US EPA Superfund Optimization: </a:t>
            </a:r>
            <a:br>
              <a:rPr lang="en-US" sz="4000" dirty="0"/>
            </a:br>
            <a:r>
              <a:rPr lang="en-US" sz="4000" dirty="0"/>
              <a:t>Progress and Outcomes</a:t>
            </a:r>
            <a:br>
              <a:rPr lang="en-US" sz="4000" dirty="0"/>
            </a:br>
            <a:r>
              <a:rPr lang="en-US" sz="4000" dirty="0"/>
              <a:t>A Webinar from the</a:t>
            </a:r>
            <a:br>
              <a:rPr lang="en-US" sz="4000" dirty="0"/>
            </a:br>
            <a:r>
              <a:rPr lang="en-US" sz="4000" dirty="0"/>
              <a:t>Federal Remediation Technologies Roundtable</a:t>
            </a:r>
            <a:r>
              <a:rPr lang="en-US" sz="3600" dirty="0"/>
              <a:t> of May 9, 2018</a:t>
            </a:r>
            <a:br>
              <a:rPr lang="en-US" sz="3600" dirty="0"/>
            </a:br>
            <a:br>
              <a:rPr lang="en-US" sz="3600" dirty="0"/>
            </a:br>
            <a:r>
              <a:rPr lang="en-US" sz="3600" dirty="0"/>
              <a:t>September 27, 2018</a:t>
            </a:r>
            <a:br>
              <a:rPr lang="en-US" sz="3600" dirty="0"/>
            </a:br>
            <a:br>
              <a:rPr lang="en-US" sz="3600" dirty="0"/>
            </a:br>
            <a:br>
              <a:rPr lang="en-US" sz="3600" dirty="0"/>
            </a:br>
            <a:endParaRPr lang="en-US" sz="4000" dirty="0"/>
          </a:p>
        </p:txBody>
      </p:sp>
      <p:sp>
        <p:nvSpPr>
          <p:cNvPr id="3" name="Slide Number Placeholder 2"/>
          <p:cNvSpPr>
            <a:spLocks noGrp="1"/>
          </p:cNvSpPr>
          <p:nvPr>
            <p:ph type="sldNum" sz="quarter" idx="4"/>
          </p:nvPr>
        </p:nvSpPr>
        <p:spPr/>
        <p:txBody>
          <a:bodyPr/>
          <a:lstStyle/>
          <a:p>
            <a:fld id="{11C1CDDD-26A6-4238-A94D-3281FBF69CDD}" type="slidenum">
              <a:rPr lang="en-US" smtClean="0"/>
              <a:pPr/>
              <a:t>1</a:t>
            </a:fld>
            <a:endParaRPr lang="en-US" dirty="0"/>
          </a:p>
        </p:txBody>
      </p:sp>
      <p:pic>
        <p:nvPicPr>
          <p:cNvPr id="4" name="Picture 3" descr="epa_logo_vert_white.png"/>
          <p:cNvPicPr>
            <a:picLocks noChangeAspect="1"/>
          </p:cNvPicPr>
          <p:nvPr>
            <p:custDataLst>
              <p:tags r:id="rId2"/>
            </p:custDataLst>
          </p:nvPr>
        </p:nvPicPr>
        <p:blipFill>
          <a:blip r:embed="rId5" cstate="print"/>
          <a:srcRect/>
          <a:stretch>
            <a:fillRect/>
          </a:stretch>
        </p:blipFill>
        <p:spPr bwMode="auto">
          <a:xfrm>
            <a:off x="152400" y="6238607"/>
            <a:ext cx="1388166" cy="546635"/>
          </a:xfrm>
          <a:prstGeom prst="rect">
            <a:avLst/>
          </a:prstGeom>
          <a:noFill/>
          <a:ln w="9525">
            <a:noFill/>
            <a:miter lim="800000"/>
            <a:headEnd/>
            <a:tailEnd/>
          </a:ln>
        </p:spPr>
      </p:pic>
      <p:sp>
        <p:nvSpPr>
          <p:cNvPr id="7" name="Title 1"/>
          <p:cNvSpPr txBox="1">
            <a:spLocks/>
          </p:cNvSpPr>
          <p:nvPr/>
        </p:nvSpPr>
        <p:spPr>
          <a:xfrm>
            <a:off x="152400" y="3962400"/>
            <a:ext cx="8915400" cy="215497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noAutofit/>
          </a:bodyPr>
          <a:lstStyle>
            <a:lvl1pPr algn="ctr" defTabSz="912813" rtl="0" eaLnBrk="0" fontAlgn="base" hangingPunct="0">
              <a:lnSpc>
                <a:spcPct val="90000"/>
              </a:lnSpc>
              <a:spcBef>
                <a:spcPct val="0"/>
              </a:spcBef>
              <a:spcAft>
                <a:spcPct val="0"/>
              </a:spcAft>
              <a:defRPr lang="en-US" sz="5400" kern="1200" spc="-15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a:lstStyle>
          <a:p>
            <a:endParaRPr lang="en-US" sz="4000" dirty="0"/>
          </a:p>
          <a:p>
            <a:r>
              <a:rPr lang="en-US" sz="3200" dirty="0"/>
              <a:t>Kirby Biggs … Carlos Pachon … Ed Gilbert … Matt Jefferson  </a:t>
            </a:r>
          </a:p>
          <a:p>
            <a:endParaRPr lang="en-US" sz="3200" dirty="0"/>
          </a:p>
          <a:p>
            <a:r>
              <a:rPr lang="en-US" sz="3200" dirty="0"/>
              <a:t>Office of Superfund Remediation &amp; Technology Innovation</a:t>
            </a:r>
          </a:p>
          <a:p>
            <a:r>
              <a:rPr lang="en-US" sz="3200" dirty="0"/>
              <a:t>U.S. EPA</a:t>
            </a:r>
          </a:p>
          <a:p>
            <a:r>
              <a:rPr lang="en-US" sz="3200" dirty="0"/>
              <a:t> </a:t>
            </a:r>
          </a:p>
        </p:txBody>
      </p:sp>
    </p:spTree>
    <p:custDataLst>
      <p:tags r:id="rId1"/>
    </p:custDataLst>
    <p:extLst>
      <p:ext uri="{BB962C8B-B14F-4D97-AF65-F5344CB8AC3E}">
        <p14:creationId xmlns:p14="http://schemas.microsoft.com/office/powerpoint/2010/main" val="62774448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left)">
                                      <p:cBhvr>
                                        <p:cTn id="11" dur="500"/>
                                        <p:tgtEl>
                                          <p:spTgt spid="5122"/>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BB0-ABC8-4028-B267-7DBF7D92FD4B}"/>
              </a:ext>
            </a:extLst>
          </p:cNvPr>
          <p:cNvSpPr>
            <a:spLocks noGrp="1"/>
          </p:cNvSpPr>
          <p:nvPr>
            <p:ph type="title"/>
          </p:nvPr>
        </p:nvSpPr>
        <p:spPr/>
        <p:txBody>
          <a:bodyPr/>
          <a:lstStyle/>
          <a:p>
            <a:r>
              <a:rPr lang="en-US" dirty="0"/>
              <a:t>Remedy Selection as a Driver for Optimization </a:t>
            </a:r>
          </a:p>
        </p:txBody>
      </p:sp>
      <p:sp>
        <p:nvSpPr>
          <p:cNvPr id="3" name="Slide Number Placeholder 2">
            <a:extLst>
              <a:ext uri="{FF2B5EF4-FFF2-40B4-BE49-F238E27FC236}">
                <a16:creationId xmlns:a16="http://schemas.microsoft.com/office/drawing/2014/main" id="{947AA608-0F32-485F-9E71-88E8B824607C}"/>
              </a:ext>
            </a:extLst>
          </p:cNvPr>
          <p:cNvSpPr>
            <a:spLocks noGrp="1"/>
          </p:cNvSpPr>
          <p:nvPr>
            <p:ph type="sldNum" sz="quarter" idx="4"/>
          </p:nvPr>
        </p:nvSpPr>
        <p:spPr/>
        <p:txBody>
          <a:bodyPr/>
          <a:lstStyle/>
          <a:p>
            <a:fld id="{11C1CDDD-26A6-4238-A94D-3281FBF69CDD}" type="slidenum">
              <a:rPr lang="en-US" smtClean="0"/>
              <a:pPr/>
              <a:t>10</a:t>
            </a:fld>
            <a:endParaRPr lang="en-US" dirty="0"/>
          </a:p>
        </p:txBody>
      </p:sp>
      <p:sp>
        <p:nvSpPr>
          <p:cNvPr id="4" name="Text Placeholder 3">
            <a:extLst>
              <a:ext uri="{FF2B5EF4-FFF2-40B4-BE49-F238E27FC236}">
                <a16:creationId xmlns:a16="http://schemas.microsoft.com/office/drawing/2014/main" id="{5D7F9E2D-6533-49AC-95F6-0788C9BB1FD6}"/>
              </a:ext>
            </a:extLst>
          </p:cNvPr>
          <p:cNvSpPr>
            <a:spLocks noGrp="1"/>
          </p:cNvSpPr>
          <p:nvPr>
            <p:ph type="body" sz="quarter" idx="10"/>
          </p:nvPr>
        </p:nvSpPr>
        <p:spPr>
          <a:xfrm>
            <a:off x="381000" y="1447800"/>
            <a:ext cx="8382000" cy="4724400"/>
          </a:xfrm>
        </p:spPr>
        <p:txBody>
          <a:bodyPr/>
          <a:lstStyle/>
          <a:p>
            <a:pPr marL="0" indent="0">
              <a:buNone/>
            </a:pPr>
            <a:r>
              <a:rPr lang="en-US" sz="4400" dirty="0"/>
              <a:t>In this segment:</a:t>
            </a:r>
          </a:p>
          <a:p>
            <a:r>
              <a:rPr lang="en-US" sz="4400" dirty="0"/>
              <a:t>COCs</a:t>
            </a:r>
          </a:p>
          <a:p>
            <a:r>
              <a:rPr lang="en-US" sz="4400" dirty="0"/>
              <a:t>Remedy Selection Review</a:t>
            </a:r>
          </a:p>
          <a:p>
            <a:r>
              <a:rPr lang="en-US" sz="4400" dirty="0"/>
              <a:t>P&amp;T Vs other remedies</a:t>
            </a:r>
          </a:p>
          <a:p>
            <a:r>
              <a:rPr lang="en-US" sz="4400" dirty="0"/>
              <a:t>P&amp;T Transitions</a:t>
            </a:r>
          </a:p>
        </p:txBody>
      </p:sp>
    </p:spTree>
    <p:extLst>
      <p:ext uri="{BB962C8B-B14F-4D97-AF65-F5344CB8AC3E}">
        <p14:creationId xmlns:p14="http://schemas.microsoft.com/office/powerpoint/2010/main" val="42787810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COCs at Superfund Sites (FY 1982-2014)</a:t>
            </a:r>
          </a:p>
        </p:txBody>
      </p:sp>
      <p:sp>
        <p:nvSpPr>
          <p:cNvPr id="4" name="Slide Number Placeholder 3"/>
          <p:cNvSpPr>
            <a:spLocks noGrp="1"/>
          </p:cNvSpPr>
          <p:nvPr>
            <p:ph type="sldNum" sz="quarter" idx="4294967295"/>
          </p:nvPr>
        </p:nvSpPr>
        <p:spPr>
          <a:xfrm>
            <a:off x="7620000" y="6537325"/>
            <a:ext cx="1524000" cy="320675"/>
          </a:xfrm>
          <a:prstGeom prst="rect">
            <a:avLst/>
          </a:prstGeom>
        </p:spPr>
        <p:txBody>
          <a:bodyPr/>
          <a:lstStyle/>
          <a:p>
            <a:fld id="{75E8B089-EF82-45A5-90C8-8B6963D3ADD0}" type="slidenum">
              <a:rPr lang="en-US" smtClean="0"/>
              <a:pPr/>
              <a:t>11</a:t>
            </a:fld>
            <a:endParaRPr lang="en-US"/>
          </a:p>
        </p:txBody>
      </p:sp>
      <p:pic>
        <p:nvPicPr>
          <p:cNvPr id="3" name="Picture 2"/>
          <p:cNvPicPr>
            <a:picLocks noChangeAspect="1"/>
          </p:cNvPicPr>
          <p:nvPr/>
        </p:nvPicPr>
        <p:blipFill>
          <a:blip r:embed="rId3"/>
          <a:stretch>
            <a:fillRect/>
          </a:stretch>
        </p:blipFill>
        <p:spPr>
          <a:xfrm>
            <a:off x="0" y="1251289"/>
            <a:ext cx="9125639" cy="4844711"/>
          </a:xfrm>
          <a:prstGeom prst="rect">
            <a:avLst/>
          </a:prstGeom>
        </p:spPr>
      </p:pic>
      <p:sp>
        <p:nvSpPr>
          <p:cNvPr id="5" name="TextBox 4"/>
          <p:cNvSpPr txBox="1"/>
          <p:nvPr/>
        </p:nvSpPr>
        <p:spPr>
          <a:xfrm>
            <a:off x="0" y="5931942"/>
            <a:ext cx="9163474" cy="769441"/>
          </a:xfrm>
          <a:prstGeom prst="rect">
            <a:avLst/>
          </a:prstGeom>
          <a:noFill/>
        </p:spPr>
        <p:txBody>
          <a:bodyPr wrap="square" rtlCol="0">
            <a:spAutoFit/>
          </a:bodyPr>
          <a:lstStyle/>
          <a:p>
            <a:r>
              <a:rPr lang="en-US" sz="1400" i="1" dirty="0">
                <a:solidFill>
                  <a:schemeClr val="bg1"/>
                </a:solidFill>
              </a:rPr>
              <a:t>“Other” COCs may also be present at sites with metals, VOCs and/or SVOCs. At 9 sites they are the only COCs. Examples include cyanide, nitrate, sulfate and asbestos.</a:t>
            </a:r>
          </a:p>
          <a:p>
            <a:endParaRPr lang="en-US" sz="1600" dirty="0">
              <a:solidFill>
                <a:schemeClr val="bg1"/>
              </a:solidFill>
            </a:endParaRPr>
          </a:p>
        </p:txBody>
      </p:sp>
    </p:spTree>
    <p:extLst>
      <p:ext uri="{BB962C8B-B14F-4D97-AF65-F5344CB8AC3E}">
        <p14:creationId xmlns:p14="http://schemas.microsoft.com/office/powerpoint/2010/main" val="14512994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046"/>
            <a:ext cx="8382000" cy="830997"/>
          </a:xfrm>
        </p:spPr>
        <p:txBody>
          <a:bodyPr>
            <a:normAutofit/>
          </a:bodyPr>
          <a:lstStyle/>
          <a:p>
            <a:r>
              <a:rPr lang="en-US" dirty="0"/>
              <a:t>Treatment at Superfund Sites (FY 1982-2014)</a:t>
            </a:r>
            <a:br>
              <a:rPr lang="en-US" dirty="0"/>
            </a:br>
            <a:r>
              <a:rPr lang="en-US" sz="2800" dirty="0"/>
              <a:t>Number of Sites = 1,540</a:t>
            </a:r>
          </a:p>
        </p:txBody>
      </p:sp>
      <p:sp>
        <p:nvSpPr>
          <p:cNvPr id="6" name="Slide Number Placeholder 5"/>
          <p:cNvSpPr>
            <a:spLocks noGrp="1"/>
          </p:cNvSpPr>
          <p:nvPr>
            <p:ph type="sldNum" sz="quarter" idx="4294967295"/>
          </p:nvPr>
        </p:nvSpPr>
        <p:spPr>
          <a:xfrm>
            <a:off x="-228600" y="-1143000"/>
            <a:ext cx="2998075" cy="919328"/>
          </a:xfrm>
          <a:prstGeom prst="rect">
            <a:avLst/>
          </a:prstGeom>
        </p:spPr>
        <p:txBody>
          <a:bodyPr/>
          <a:lstStyle/>
          <a:p>
            <a:fld id="{5C094107-8D99-44C5-A55E-C645C8BE2AEB}" type="slidenum">
              <a:rPr lang="en-US" smtClean="0"/>
              <a:pPr/>
              <a:t>12</a:t>
            </a:fld>
            <a:endParaRPr lang="en-US"/>
          </a:p>
        </p:txBody>
      </p:sp>
      <p:graphicFrame>
        <p:nvGraphicFramePr>
          <p:cNvPr id="9" name="Chart 8"/>
          <p:cNvGraphicFramePr>
            <a:graphicFrameLocks noGrp="1"/>
          </p:cNvGraphicFramePr>
          <p:nvPr>
            <p:extLst/>
          </p:nvPr>
        </p:nvGraphicFramePr>
        <p:xfrm>
          <a:off x="228600" y="1143000"/>
          <a:ext cx="8153399"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Green Arc"/>
          <p:cNvSpPr/>
          <p:nvPr/>
        </p:nvSpPr>
        <p:spPr bwMode="auto">
          <a:xfrm rot="13186210">
            <a:off x="3236091" y="2068291"/>
            <a:ext cx="3627000" cy="3649372"/>
          </a:xfrm>
          <a:prstGeom prst="arc">
            <a:avLst>
              <a:gd name="adj1" fmla="val 816853"/>
              <a:gd name="adj2" fmla="val 17528363"/>
            </a:avLst>
          </a:prstGeom>
          <a:noFill/>
          <a:ln w="1143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Blue Arc"/>
          <p:cNvSpPr/>
          <p:nvPr/>
        </p:nvSpPr>
        <p:spPr bwMode="auto">
          <a:xfrm>
            <a:off x="3236361" y="2064177"/>
            <a:ext cx="3645833" cy="3657600"/>
          </a:xfrm>
          <a:prstGeom prst="arc">
            <a:avLst>
              <a:gd name="adj1" fmla="val 9159305"/>
              <a:gd name="adj2" fmla="val 13949643"/>
            </a:avLst>
          </a:prstGeom>
          <a:noFill/>
          <a:ln w="114300" cap="flat" cmpd="sng" algn="ctr">
            <a:solidFill>
              <a:srgbClr val="2355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TextBox 1"/>
          <p:cNvSpPr txBox="1"/>
          <p:nvPr/>
        </p:nvSpPr>
        <p:spPr>
          <a:xfrm>
            <a:off x="44194" y="1117221"/>
            <a:ext cx="2819400" cy="787779"/>
          </a:xfrm>
          <a:prstGeom prst="rect">
            <a:avLst/>
          </a:prstGeom>
          <a:solidFill>
            <a:srgbClr val="0070C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chemeClr val="tx1"/>
                </a:solidFill>
              </a:rPr>
              <a:t>Non-Treatment,</a:t>
            </a:r>
            <a:r>
              <a:rPr lang="en-US" sz="1800" b="1" baseline="0" dirty="0">
                <a:solidFill>
                  <a:schemeClr val="tx1"/>
                </a:solidFill>
              </a:rPr>
              <a:t> </a:t>
            </a:r>
            <a:endParaRPr lang="en-US" sz="1800" b="1" dirty="0">
              <a:solidFill>
                <a:schemeClr val="tx1"/>
              </a:solidFill>
            </a:endParaRPr>
          </a:p>
          <a:p>
            <a:pPr algn="ctr"/>
            <a:r>
              <a:rPr lang="en-US" sz="1800" b="1" dirty="0">
                <a:solidFill>
                  <a:schemeClr val="tx1"/>
                </a:solidFill>
              </a:rPr>
              <a:t>NA</a:t>
            </a:r>
            <a:r>
              <a:rPr lang="en-US" sz="1800" b="1" baseline="0" dirty="0">
                <a:solidFill>
                  <a:schemeClr val="tx1"/>
                </a:solidFill>
              </a:rPr>
              <a:t> or </a:t>
            </a:r>
            <a:r>
              <a:rPr lang="en-US" sz="1800" b="1" dirty="0">
                <a:solidFill>
                  <a:schemeClr val="tx1"/>
                </a:solidFill>
              </a:rPr>
              <a:t>NFA – 344, 22%</a:t>
            </a:r>
          </a:p>
        </p:txBody>
      </p:sp>
      <p:sp>
        <p:nvSpPr>
          <p:cNvPr id="12" name="TextBox 1"/>
          <p:cNvSpPr txBox="1"/>
          <p:nvPr/>
        </p:nvSpPr>
        <p:spPr>
          <a:xfrm>
            <a:off x="7162800" y="1120254"/>
            <a:ext cx="1865421" cy="784746"/>
          </a:xfrm>
          <a:prstGeom prst="rect">
            <a:avLst/>
          </a:prstGeom>
          <a:solidFill>
            <a:srgbClr val="81BB59"/>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chemeClr val="tx1"/>
                </a:solidFill>
              </a:rPr>
              <a:t>Treatment – 1,196</a:t>
            </a:r>
          </a:p>
          <a:p>
            <a:pPr algn="ctr"/>
            <a:r>
              <a:rPr lang="en-US" sz="1800" b="1" dirty="0">
                <a:solidFill>
                  <a:schemeClr val="tx1"/>
                </a:solidFill>
              </a:rPr>
              <a:t>78%</a:t>
            </a:r>
          </a:p>
        </p:txBody>
      </p:sp>
      <p:sp>
        <p:nvSpPr>
          <p:cNvPr id="13" name="TextBox 1"/>
          <p:cNvSpPr txBox="1"/>
          <p:nvPr/>
        </p:nvSpPr>
        <p:spPr>
          <a:xfrm>
            <a:off x="71432" y="5302039"/>
            <a:ext cx="2509022" cy="1113984"/>
          </a:xfrm>
          <a:prstGeom prst="rect">
            <a:avLst/>
          </a:prstGeom>
          <a:ln w="9525">
            <a:solidFill>
              <a:schemeClr val="bg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lumMod val="85000"/>
                    <a:lumOff val="15000"/>
                  </a:schemeClr>
                </a:solidFill>
              </a:rPr>
              <a:t>AWS = alternative water supply</a:t>
            </a:r>
          </a:p>
          <a:p>
            <a:r>
              <a:rPr lang="en-US" sz="1200" dirty="0">
                <a:solidFill>
                  <a:schemeClr val="bg1">
                    <a:lumMod val="85000"/>
                    <a:lumOff val="15000"/>
                  </a:schemeClr>
                </a:solidFill>
              </a:rPr>
              <a:t>MNA = monitored natural attenuation</a:t>
            </a:r>
          </a:p>
          <a:p>
            <a:r>
              <a:rPr lang="en-US" sz="1200" dirty="0">
                <a:solidFill>
                  <a:schemeClr val="bg1">
                    <a:lumMod val="85000"/>
                    <a:lumOff val="15000"/>
                  </a:schemeClr>
                </a:solidFill>
              </a:rPr>
              <a:t>MNR = monitored natural recovery</a:t>
            </a:r>
          </a:p>
          <a:p>
            <a:r>
              <a:rPr lang="en-US" sz="1200" dirty="0">
                <a:solidFill>
                  <a:schemeClr val="bg1">
                    <a:lumMod val="85000"/>
                    <a:lumOff val="15000"/>
                  </a:schemeClr>
                </a:solidFill>
              </a:rPr>
              <a:t>NA = No action</a:t>
            </a:r>
          </a:p>
          <a:p>
            <a:r>
              <a:rPr lang="en-US" sz="1200" dirty="0">
                <a:solidFill>
                  <a:schemeClr val="bg1">
                    <a:lumMod val="85000"/>
                    <a:lumOff val="15000"/>
                  </a:schemeClr>
                </a:solidFill>
              </a:rPr>
              <a:t>NFA = No Further Action</a:t>
            </a:r>
          </a:p>
        </p:txBody>
      </p:sp>
    </p:spTree>
    <p:extLst>
      <p:ext uri="{BB962C8B-B14F-4D97-AF65-F5344CB8AC3E}">
        <p14:creationId xmlns:p14="http://schemas.microsoft.com/office/powerpoint/2010/main" val="1582019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anim calcmode="lin" valueType="num">
                                      <p:cBhvr>
                                        <p:cTn id="8"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14" dur="1000"/>
                                        <p:tgtEl>
                                          <p:spTgt spid="9">
                                            <p:graphicEl>
                                              <a:chart seriesIdx="-4" categoryIdx="0" bldStep="category"/>
                                            </p:graphicEl>
                                          </p:spTgt>
                                        </p:tgtEl>
                                      </p:cBhvr>
                                    </p:animEffect>
                                    <p:anim calcmode="lin" valueType="num">
                                      <p:cBhvr>
                                        <p:cTn id="15" dur="10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chart seriesIdx="-4" categoryIdx="0" bldStep="category"/>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24" dur="1000"/>
                                        <p:tgtEl>
                                          <p:spTgt spid="9">
                                            <p:graphicEl>
                                              <a:chart seriesIdx="-4" categoryIdx="1" bldStep="category"/>
                                            </p:graphicEl>
                                          </p:spTgt>
                                        </p:tgtEl>
                                      </p:cBhvr>
                                    </p:animEffect>
                                    <p:anim calcmode="lin" valueType="num">
                                      <p:cBhvr>
                                        <p:cTn id="25" dur="10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6" dur="1000" fill="hold"/>
                                        <p:tgtEl>
                                          <p:spTgt spid="9">
                                            <p:graphicEl>
                                              <a:chart seriesIdx="-4" categoryIdx="1" bldStep="category"/>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29" dur="1000"/>
                                        <p:tgtEl>
                                          <p:spTgt spid="9">
                                            <p:graphicEl>
                                              <a:chart seriesIdx="-4" categoryIdx="2" bldStep="category"/>
                                            </p:graphicEl>
                                          </p:spTgt>
                                        </p:tgtEl>
                                      </p:cBhvr>
                                    </p:animEffect>
                                    <p:anim calcmode="lin" valueType="num">
                                      <p:cBhvr>
                                        <p:cTn id="30" dur="10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fade">
                                      <p:cBhvr>
                                        <p:cTn id="36" dur="1000"/>
                                        <p:tgtEl>
                                          <p:spTgt spid="9">
                                            <p:graphicEl>
                                              <a:chart seriesIdx="-4" categoryIdx="3" bldStep="category"/>
                                            </p:graphicEl>
                                          </p:spTgt>
                                        </p:tgtEl>
                                      </p:cBhvr>
                                    </p:animEffect>
                                    <p:anim calcmode="lin" valueType="num">
                                      <p:cBhvr>
                                        <p:cTn id="37" dur="1000" fill="hold"/>
                                        <p:tgtEl>
                                          <p:spTgt spid="9">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8" dur="1000" fill="hold"/>
                                        <p:tgtEl>
                                          <p:spTgt spid="9">
                                            <p:graphicEl>
                                              <a:chart seriesIdx="-4" categoryIdx="3" bldStep="category"/>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graphicEl>
                                              <a:chart seriesIdx="-4" categoryIdx="4" bldStep="category"/>
                                            </p:graphicEl>
                                          </p:spTgt>
                                        </p:tgtEl>
                                        <p:attrNameLst>
                                          <p:attrName>style.visibility</p:attrName>
                                        </p:attrNameLst>
                                      </p:cBhvr>
                                      <p:to>
                                        <p:strVal val="visible"/>
                                      </p:to>
                                    </p:set>
                                    <p:animEffect transition="in" filter="fade">
                                      <p:cBhvr>
                                        <p:cTn id="46" dur="1000"/>
                                        <p:tgtEl>
                                          <p:spTgt spid="9">
                                            <p:graphicEl>
                                              <a:chart seriesIdx="-4" categoryIdx="4" bldStep="category"/>
                                            </p:graphicEl>
                                          </p:spTgt>
                                        </p:tgtEl>
                                      </p:cBhvr>
                                    </p:animEffect>
                                    <p:anim calcmode="lin" valueType="num">
                                      <p:cBhvr>
                                        <p:cTn id="47" dur="1000" fill="hold"/>
                                        <p:tgtEl>
                                          <p:spTgt spid="9">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8" dur="1000" fill="hold"/>
                                        <p:tgtEl>
                                          <p:spTgt spid="9">
                                            <p:graphicEl>
                                              <a:chart seriesIdx="-4" categoryIdx="4" bldStep="category"/>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graphicEl>
                                              <a:chart seriesIdx="-4" categoryIdx="5" bldStep="category"/>
                                            </p:graphicEl>
                                          </p:spTgt>
                                        </p:tgtEl>
                                        <p:attrNameLst>
                                          <p:attrName>style.visibility</p:attrName>
                                        </p:attrNameLst>
                                      </p:cBhvr>
                                      <p:to>
                                        <p:strVal val="visible"/>
                                      </p:to>
                                    </p:set>
                                    <p:animEffect transition="in" filter="fade">
                                      <p:cBhvr>
                                        <p:cTn id="51" dur="1000"/>
                                        <p:tgtEl>
                                          <p:spTgt spid="9">
                                            <p:graphicEl>
                                              <a:chart seriesIdx="-4" categoryIdx="5" bldStep="category"/>
                                            </p:graphicEl>
                                          </p:spTgt>
                                        </p:tgtEl>
                                      </p:cBhvr>
                                    </p:animEffect>
                                    <p:anim calcmode="lin" valueType="num">
                                      <p:cBhvr>
                                        <p:cTn id="52" dur="1000" fill="hold"/>
                                        <p:tgtEl>
                                          <p:spTgt spid="9">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3" dur="1000" fill="hold"/>
                                        <p:tgtEl>
                                          <p:spTgt spid="9">
                                            <p:graphicEl>
                                              <a:chart seriesIdx="-4" categoryIdx="5" bldStep="category"/>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graphicEl>
                                              <a:chart seriesIdx="-4" categoryIdx="6" bldStep="category"/>
                                            </p:graphicEl>
                                          </p:spTgt>
                                        </p:tgtEl>
                                        <p:attrNameLst>
                                          <p:attrName>style.visibility</p:attrName>
                                        </p:attrNameLst>
                                      </p:cBhvr>
                                      <p:to>
                                        <p:strVal val="visible"/>
                                      </p:to>
                                    </p:set>
                                    <p:animEffect transition="in" filter="fade">
                                      <p:cBhvr>
                                        <p:cTn id="56" dur="1000"/>
                                        <p:tgtEl>
                                          <p:spTgt spid="9">
                                            <p:graphicEl>
                                              <a:chart seriesIdx="-4" categoryIdx="6" bldStep="category"/>
                                            </p:graphicEl>
                                          </p:spTgt>
                                        </p:tgtEl>
                                      </p:cBhvr>
                                    </p:animEffect>
                                    <p:anim calcmode="lin" valueType="num">
                                      <p:cBhvr>
                                        <p:cTn id="57" dur="1000" fill="hold"/>
                                        <p:tgtEl>
                                          <p:spTgt spid="9">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8" dur="1000" fill="hold"/>
                                        <p:tgtEl>
                                          <p:spTgt spid="9">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346"/>
            <a:ext cx="8382000" cy="886397"/>
          </a:xfrm>
        </p:spPr>
        <p:txBody>
          <a:bodyPr/>
          <a:lstStyle/>
          <a:p>
            <a:r>
              <a:rPr lang="en-US" dirty="0"/>
              <a:t>P&amp;T Selection for Decision Documents with Groundwater Remedies (FY 1985-1995)</a:t>
            </a:r>
          </a:p>
        </p:txBody>
      </p:sp>
      <p:sp>
        <p:nvSpPr>
          <p:cNvPr id="3" name="Slide Number Placeholder 2"/>
          <p:cNvSpPr>
            <a:spLocks noGrp="1"/>
          </p:cNvSpPr>
          <p:nvPr>
            <p:ph type="sldNum" sz="quarter" idx="4"/>
          </p:nvPr>
        </p:nvSpPr>
        <p:spPr/>
        <p:txBody>
          <a:bodyPr/>
          <a:lstStyle/>
          <a:p>
            <a:fld id="{11C1CDDD-26A6-4238-A94D-3281FBF69CDD}" type="slidenum">
              <a:rPr lang="en-US" smtClean="0"/>
              <a:pPr/>
              <a:t>13</a:t>
            </a:fld>
            <a:endParaRPr lang="en-US" dirty="0"/>
          </a:p>
        </p:txBody>
      </p:sp>
      <p:graphicFrame>
        <p:nvGraphicFramePr>
          <p:cNvPr id="4" name="Chart 3"/>
          <p:cNvGraphicFramePr>
            <a:graphicFrameLocks noGrp="1"/>
          </p:cNvGraphicFramePr>
          <p:nvPr>
            <p:extLst/>
          </p:nvPr>
        </p:nvGraphicFramePr>
        <p:xfrm>
          <a:off x="0" y="1066799"/>
          <a:ext cx="9144000" cy="5445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388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0446"/>
            <a:ext cx="8382000" cy="720197"/>
          </a:xfrm>
        </p:spPr>
        <p:txBody>
          <a:bodyPr/>
          <a:lstStyle/>
          <a:p>
            <a:r>
              <a:rPr lang="en-US" sz="2800" dirty="0"/>
              <a:t>Summary of Selected Groundwater P&amp;T Remedies (FY 1982-2014)</a:t>
            </a:r>
            <a:br>
              <a:rPr lang="en-US" sz="2800" dirty="0"/>
            </a:br>
            <a:r>
              <a:rPr lang="en-US" sz="2400" dirty="0"/>
              <a:t>P&amp;T Sites = 834</a:t>
            </a:r>
            <a:endParaRPr lang="en-US" sz="2800" dirty="0"/>
          </a:p>
        </p:txBody>
      </p:sp>
      <p:sp>
        <p:nvSpPr>
          <p:cNvPr id="4" name="Slide Number Placeholder 3"/>
          <p:cNvSpPr>
            <a:spLocks noGrp="1"/>
          </p:cNvSpPr>
          <p:nvPr>
            <p:ph type="sldNum" sz="quarter" idx="4294967295"/>
          </p:nvPr>
        </p:nvSpPr>
        <p:spPr>
          <a:xfrm>
            <a:off x="7620000" y="6537325"/>
            <a:ext cx="1524000" cy="320675"/>
          </a:xfrm>
          <a:prstGeom prst="rect">
            <a:avLst/>
          </a:prstGeom>
        </p:spPr>
        <p:txBody>
          <a:bodyPr/>
          <a:lstStyle/>
          <a:p>
            <a:fld id="{75E8B089-EF82-45A5-90C8-8B6963D3ADD0}" type="slidenum">
              <a:rPr lang="en-US" smtClean="0"/>
              <a:pPr/>
              <a:t>14</a:t>
            </a:fld>
            <a:endParaRPr lang="en-US" dirty="0"/>
          </a:p>
        </p:txBody>
      </p:sp>
      <p:sp>
        <p:nvSpPr>
          <p:cNvPr id="15" name="Rectangle 14"/>
          <p:cNvSpPr/>
          <p:nvPr/>
        </p:nvSpPr>
        <p:spPr>
          <a:xfrm>
            <a:off x="0" y="1115996"/>
            <a:ext cx="3276600" cy="646331"/>
          </a:xfrm>
          <a:prstGeom prst="rect">
            <a:avLst/>
          </a:prstGeom>
          <a:solidFill>
            <a:srgbClr val="81BB59"/>
          </a:solidFill>
        </p:spPr>
        <p:txBody>
          <a:bodyPr wrap="square">
            <a:spAutoFit/>
          </a:bodyPr>
          <a:lstStyle/>
          <a:p>
            <a:pPr algn="ctr"/>
            <a:r>
              <a:rPr lang="en-US" b="1" dirty="0">
                <a:latin typeface="+mn-lt"/>
              </a:rPr>
              <a:t>P&amp;T with Source Control – 716</a:t>
            </a:r>
          </a:p>
          <a:p>
            <a:pPr algn="ctr"/>
            <a:r>
              <a:rPr lang="en-US" b="1" dirty="0">
                <a:latin typeface="+mn-lt"/>
              </a:rPr>
              <a:t>(86%)</a:t>
            </a:r>
          </a:p>
        </p:txBody>
      </p:sp>
      <p:graphicFrame>
        <p:nvGraphicFramePr>
          <p:cNvPr id="10" name="Chart 9"/>
          <p:cNvGraphicFramePr>
            <a:graphicFrameLocks noGrp="1"/>
          </p:cNvGraphicFramePr>
          <p:nvPr>
            <p:extLst/>
          </p:nvPr>
        </p:nvGraphicFramePr>
        <p:xfrm>
          <a:off x="460447" y="1128342"/>
          <a:ext cx="8001000" cy="5149388"/>
        </p:xfrm>
        <a:graphic>
          <a:graphicData uri="http://schemas.openxmlformats.org/drawingml/2006/chart">
            <c:chart xmlns:c="http://schemas.openxmlformats.org/drawingml/2006/chart" xmlns:r="http://schemas.openxmlformats.org/officeDocument/2006/relationships" r:id="rId3"/>
          </a:graphicData>
        </a:graphic>
      </p:graphicFrame>
      <p:sp>
        <p:nvSpPr>
          <p:cNvPr id="9" name="Arc 8"/>
          <p:cNvSpPr/>
          <p:nvPr/>
        </p:nvSpPr>
        <p:spPr bwMode="auto">
          <a:xfrm>
            <a:off x="2356024" y="2172612"/>
            <a:ext cx="4012355" cy="3999588"/>
          </a:xfrm>
          <a:prstGeom prst="arc">
            <a:avLst>
              <a:gd name="adj1" fmla="val 357498"/>
              <a:gd name="adj2" fmla="val 18872957"/>
            </a:avLst>
          </a:prstGeom>
          <a:noFill/>
          <a:ln w="1143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Arc 10"/>
          <p:cNvSpPr/>
          <p:nvPr/>
        </p:nvSpPr>
        <p:spPr bwMode="auto">
          <a:xfrm>
            <a:off x="2451903" y="2180295"/>
            <a:ext cx="3912630" cy="3999588"/>
          </a:xfrm>
          <a:prstGeom prst="arc">
            <a:avLst>
              <a:gd name="adj1" fmla="val 18824144"/>
              <a:gd name="adj2" fmla="val 325621"/>
            </a:avLst>
          </a:prstGeom>
          <a:noFill/>
          <a:ln w="114300" cap="flat" cmpd="sng" algn="ctr">
            <a:solidFill>
              <a:srgbClr val="2355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TextBox 11"/>
          <p:cNvSpPr txBox="1"/>
          <p:nvPr/>
        </p:nvSpPr>
        <p:spPr>
          <a:xfrm>
            <a:off x="5638800" y="1115996"/>
            <a:ext cx="3501571" cy="646331"/>
          </a:xfrm>
          <a:prstGeom prst="rect">
            <a:avLst/>
          </a:prstGeom>
          <a:solidFill>
            <a:srgbClr val="0070C0"/>
          </a:solidFill>
        </p:spPr>
        <p:txBody>
          <a:bodyPr wrap="square" rtlCol="0">
            <a:spAutoFit/>
          </a:bodyPr>
          <a:lstStyle/>
          <a:p>
            <a:pPr algn="ctr"/>
            <a:r>
              <a:rPr lang="en-US" b="1" dirty="0">
                <a:latin typeface="+mn-lt"/>
              </a:rPr>
              <a:t>P&amp;T with no Source Control – 118</a:t>
            </a:r>
          </a:p>
          <a:p>
            <a:pPr algn="ctr"/>
            <a:r>
              <a:rPr lang="en-US" b="1" dirty="0">
                <a:latin typeface="+mn-lt"/>
              </a:rPr>
              <a:t>(14%)</a:t>
            </a:r>
            <a:endParaRPr lang="en-US" b="1" dirty="0"/>
          </a:p>
        </p:txBody>
      </p:sp>
      <p:sp>
        <p:nvSpPr>
          <p:cNvPr id="13" name="TextBox 1"/>
          <p:cNvSpPr txBox="1"/>
          <p:nvPr/>
        </p:nvSpPr>
        <p:spPr>
          <a:xfrm>
            <a:off x="5746668" y="5867401"/>
            <a:ext cx="3124166" cy="434278"/>
          </a:xfrm>
          <a:prstGeom prst="rect">
            <a:avLst/>
          </a:prstGeom>
          <a:ln w="9525">
            <a:solidFill>
              <a:schemeClr val="bg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lumMod val="85000"/>
                    <a:lumOff val="15000"/>
                  </a:schemeClr>
                </a:solidFill>
              </a:rPr>
              <a:t>MNA = monitored natural attenuation</a:t>
            </a:r>
          </a:p>
          <a:p>
            <a:r>
              <a:rPr lang="en-US" sz="1200" dirty="0">
                <a:solidFill>
                  <a:schemeClr val="bg1">
                    <a:lumMod val="85000"/>
                    <a:lumOff val="15000"/>
                  </a:schemeClr>
                </a:solidFill>
              </a:rPr>
              <a:t>P&amp;T = pump and treat</a:t>
            </a:r>
          </a:p>
        </p:txBody>
      </p:sp>
    </p:spTree>
    <p:extLst>
      <p:ext uri="{BB962C8B-B14F-4D97-AF65-F5344CB8AC3E}">
        <p14:creationId xmlns:p14="http://schemas.microsoft.com/office/powerpoint/2010/main" val="3977984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000"/>
                                        <p:tgtEl>
                                          <p:spTgt spid="10">
                                            <p:graphicEl>
                                              <a:chart seriesIdx="-3" categoryIdx="-3" bldStep="gridLegend"/>
                                            </p:graphicEl>
                                          </p:spTgt>
                                        </p:tgtEl>
                                      </p:cBhvr>
                                    </p:animEffect>
                                    <p:anim calcmode="lin" valueType="num">
                                      <p:cBhvr>
                                        <p:cTn id="8" dur="10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17" dur="1000"/>
                                        <p:tgtEl>
                                          <p:spTgt spid="10">
                                            <p:graphicEl>
                                              <a:chart seriesIdx="-4" categoryIdx="0" bldStep="category"/>
                                            </p:graphicEl>
                                          </p:spTgt>
                                        </p:tgtEl>
                                      </p:cBhvr>
                                    </p:animEffect>
                                    <p:anim calcmode="lin" valueType="num">
                                      <p:cBhvr>
                                        <p:cTn id="18" dur="100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10">
                                            <p:graphicEl>
                                              <a:chart seriesIdx="-4" categoryIdx="0" bldStep="category"/>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22" dur="1000"/>
                                        <p:tgtEl>
                                          <p:spTgt spid="10">
                                            <p:graphicEl>
                                              <a:chart seriesIdx="-4" categoryIdx="1" bldStep="category"/>
                                            </p:graphicEl>
                                          </p:spTgt>
                                        </p:tgtEl>
                                      </p:cBhvr>
                                    </p:animEffect>
                                    <p:anim calcmode="lin" valueType="num">
                                      <p:cBhvr>
                                        <p:cTn id="23" dur="100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4" dur="1000" fill="hold"/>
                                        <p:tgtEl>
                                          <p:spTgt spid="10">
                                            <p:graphicEl>
                                              <a:chart seriesIdx="-4" categoryIdx="1" bldStep="category"/>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27" dur="1000"/>
                                        <p:tgtEl>
                                          <p:spTgt spid="10">
                                            <p:graphicEl>
                                              <a:chart seriesIdx="-4" categoryIdx="2" bldStep="category"/>
                                            </p:graphicEl>
                                          </p:spTgt>
                                        </p:tgtEl>
                                      </p:cBhvr>
                                    </p:animEffect>
                                    <p:anim calcmode="lin" valueType="num">
                                      <p:cBhvr>
                                        <p:cTn id="28" dur="1000" fill="hold"/>
                                        <p:tgtEl>
                                          <p:spTgt spid="1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1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39" dur="1000"/>
                                        <p:tgtEl>
                                          <p:spTgt spid="10">
                                            <p:graphicEl>
                                              <a:chart seriesIdx="-4" categoryIdx="3" bldStep="category"/>
                                            </p:graphicEl>
                                          </p:spTgt>
                                        </p:tgtEl>
                                      </p:cBhvr>
                                    </p:animEffect>
                                    <p:anim calcmode="lin" valueType="num">
                                      <p:cBhvr>
                                        <p:cTn id="40" dur="1000" fill="hold"/>
                                        <p:tgtEl>
                                          <p:spTgt spid="10">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1" dur="1000" fill="hold"/>
                                        <p:tgtEl>
                                          <p:spTgt spid="10">
                                            <p:graphicEl>
                                              <a:chart seriesIdx="-4" categoryIdx="3" bldStep="category"/>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44" dur="1000"/>
                                        <p:tgtEl>
                                          <p:spTgt spid="10">
                                            <p:graphicEl>
                                              <a:chart seriesIdx="-4" categoryIdx="4" bldStep="category"/>
                                            </p:graphicEl>
                                          </p:spTgt>
                                        </p:tgtEl>
                                      </p:cBhvr>
                                    </p:animEffect>
                                    <p:anim calcmode="lin" valueType="num">
                                      <p:cBhvr>
                                        <p:cTn id="45" dur="1000" fill="hold"/>
                                        <p:tgtEl>
                                          <p:spTgt spid="10">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6" dur="1000" fill="hold"/>
                                        <p:tgtEl>
                                          <p:spTgt spid="10">
                                            <p:graphicEl>
                                              <a:chart seriesIdx="-4" categoryIdx="4" bldStep="category"/>
                                            </p:graphic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fade">
                                      <p:cBhvr>
                                        <p:cTn id="49" dur="1000"/>
                                        <p:tgtEl>
                                          <p:spTgt spid="10">
                                            <p:graphicEl>
                                              <a:chart seriesIdx="-4" categoryIdx="5" bldStep="category"/>
                                            </p:graphicEl>
                                          </p:spTgt>
                                        </p:tgtEl>
                                      </p:cBhvr>
                                    </p:animEffect>
                                    <p:anim calcmode="lin" valueType="num">
                                      <p:cBhvr>
                                        <p:cTn id="50" dur="1000" fill="hold"/>
                                        <p:tgtEl>
                                          <p:spTgt spid="10">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1" dur="1000" fill="hold"/>
                                        <p:tgtEl>
                                          <p:spTgt spid="10">
                                            <p:graphicEl>
                                              <a:chart seriesIdx="-4" categoryIdx="5" bldStep="category"/>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graphicEl>
                                              <a:chart seriesIdx="-4" categoryIdx="6" bldStep="category"/>
                                            </p:graphicEl>
                                          </p:spTgt>
                                        </p:tgtEl>
                                        <p:attrNameLst>
                                          <p:attrName>style.visibility</p:attrName>
                                        </p:attrNameLst>
                                      </p:cBhvr>
                                      <p:to>
                                        <p:strVal val="visible"/>
                                      </p:to>
                                    </p:set>
                                    <p:animEffect transition="in" filter="fade">
                                      <p:cBhvr>
                                        <p:cTn id="54" dur="1000"/>
                                        <p:tgtEl>
                                          <p:spTgt spid="10">
                                            <p:graphicEl>
                                              <a:chart seriesIdx="-4" categoryIdx="6" bldStep="category"/>
                                            </p:graphicEl>
                                          </p:spTgt>
                                        </p:tgtEl>
                                      </p:cBhvr>
                                    </p:animEffect>
                                    <p:anim calcmode="lin" valueType="num">
                                      <p:cBhvr>
                                        <p:cTn id="55" dur="1000" fill="hold"/>
                                        <p:tgtEl>
                                          <p:spTgt spid="10">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10">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79"/>
            <a:ext cx="8382000" cy="1121846"/>
          </a:xfrm>
        </p:spPr>
        <p:txBody>
          <a:bodyPr/>
          <a:lstStyle/>
          <a:p>
            <a:r>
              <a:rPr lang="en-US" sz="2700" dirty="0"/>
              <a:t>Selection Trends for Decision Documents with Groundwater Remedies (FY 1986-2014)</a:t>
            </a:r>
            <a:br>
              <a:rPr lang="en-US" sz="2700" dirty="0"/>
            </a:br>
            <a:r>
              <a:rPr lang="en-US" sz="2700" dirty="0"/>
              <a:t>Groundwater Decision Documents = 2,357</a:t>
            </a:r>
          </a:p>
        </p:txBody>
      </p:sp>
      <p:sp>
        <p:nvSpPr>
          <p:cNvPr id="3" name="Slide Number Placeholder 2"/>
          <p:cNvSpPr>
            <a:spLocks noGrp="1"/>
          </p:cNvSpPr>
          <p:nvPr>
            <p:ph type="sldNum" sz="quarter" idx="4"/>
          </p:nvPr>
        </p:nvSpPr>
        <p:spPr/>
        <p:txBody>
          <a:bodyPr/>
          <a:lstStyle/>
          <a:p>
            <a:fld id="{11C1CDDD-26A6-4238-A94D-3281FBF69CDD}" type="slidenum">
              <a:rPr lang="en-US" smtClean="0"/>
              <a:pPr/>
              <a:t>15</a:t>
            </a:fld>
            <a:endParaRPr lang="en-US" dirty="0"/>
          </a:p>
        </p:txBody>
      </p:sp>
      <p:graphicFrame>
        <p:nvGraphicFramePr>
          <p:cNvPr id="5" name="Chart 4"/>
          <p:cNvGraphicFramePr>
            <a:graphicFrameLocks noGrp="1"/>
          </p:cNvGraphicFramePr>
          <p:nvPr>
            <p:extLst/>
          </p:nvPr>
        </p:nvGraphicFramePr>
        <p:xfrm>
          <a:off x="121277" y="1143000"/>
          <a:ext cx="8915399"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6491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anim calcmode="lin" valueType="num">
                                      <p:cBhvr>
                                        <p:cTn id="8" dur="1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4" dur="1000"/>
                                        <p:tgtEl>
                                          <p:spTgt spid="5">
                                            <p:graphicEl>
                                              <a:chart seriesIdx="0" categoryIdx="-4" bldStep="series"/>
                                            </p:graphicEl>
                                          </p:spTgt>
                                        </p:tgtEl>
                                      </p:cBhvr>
                                    </p:animEffect>
                                    <p:anim calcmode="lin" valueType="num">
                                      <p:cBhvr>
                                        <p:cTn id="15" dur="10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21" dur="1000"/>
                                        <p:tgtEl>
                                          <p:spTgt spid="5">
                                            <p:graphicEl>
                                              <a:chart seriesIdx="1" categoryIdx="-4" bldStep="series"/>
                                            </p:graphicEl>
                                          </p:spTgt>
                                        </p:tgtEl>
                                      </p:cBhvr>
                                    </p:animEffect>
                                    <p:anim calcmode="lin" valueType="num">
                                      <p:cBhvr>
                                        <p:cTn id="22" dur="10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8" dur="1000"/>
                                        <p:tgtEl>
                                          <p:spTgt spid="5">
                                            <p:graphicEl>
                                              <a:chart seriesIdx="2" categoryIdx="-4" bldStep="series"/>
                                            </p:graphicEl>
                                          </p:spTgt>
                                        </p:tgtEl>
                                      </p:cBhvr>
                                    </p:animEffect>
                                    <p:anim calcmode="lin" valueType="num">
                                      <p:cBhvr>
                                        <p:cTn id="29" dur="1000" fill="hold"/>
                                        <p:tgtEl>
                                          <p:spTgt spid="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35" dur="1000"/>
                                        <p:tgtEl>
                                          <p:spTgt spid="5">
                                            <p:graphicEl>
                                              <a:chart seriesIdx="3" categoryIdx="-4" bldStep="series"/>
                                            </p:graphicEl>
                                          </p:spTgt>
                                        </p:tgtEl>
                                      </p:cBhvr>
                                    </p:animEffect>
                                    <p:anim calcmode="lin" valueType="num">
                                      <p:cBhvr>
                                        <p:cTn id="36" dur="1000" fill="hold"/>
                                        <p:tgtEl>
                                          <p:spTgt spid="5">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42" dur="1000"/>
                                        <p:tgtEl>
                                          <p:spTgt spid="5">
                                            <p:graphicEl>
                                              <a:chart seriesIdx="4" categoryIdx="-4" bldStep="series"/>
                                            </p:graphicEl>
                                          </p:spTgt>
                                        </p:tgtEl>
                                      </p:cBhvr>
                                    </p:animEffect>
                                    <p:anim calcmode="lin" valueType="num">
                                      <p:cBhvr>
                                        <p:cTn id="43" dur="1000" fill="hold"/>
                                        <p:tgtEl>
                                          <p:spTgt spid="5">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chart seriesIdx="4" categoryIdx="-4" bldStep="series"/>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47" dur="1000"/>
                                        <p:tgtEl>
                                          <p:spTgt spid="5">
                                            <p:graphicEl>
                                              <a:chart seriesIdx="5" categoryIdx="-4" bldStep="series"/>
                                            </p:graphicEl>
                                          </p:spTgt>
                                        </p:tgtEl>
                                      </p:cBhvr>
                                    </p:animEffect>
                                    <p:anim calcmode="lin" valueType="num">
                                      <p:cBhvr>
                                        <p:cTn id="48" dur="1000" fill="hold"/>
                                        <p:tgtEl>
                                          <p:spTgt spid="5">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chart seriesIdx="5"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EPA National Optimization Strategy Update</a:t>
            </a:r>
            <a:br>
              <a:rPr lang="en-US" altLang="en-US" sz="2800" dirty="0"/>
            </a:br>
            <a:r>
              <a:rPr lang="en-US" sz="2400" i="1" dirty="0"/>
              <a:t>National Optimization Progress Report</a:t>
            </a:r>
            <a:endParaRPr lang="en-US" sz="2800" i="1" dirty="0"/>
          </a:p>
        </p:txBody>
      </p:sp>
      <p:sp>
        <p:nvSpPr>
          <p:cNvPr id="3" name="Content Placeholder 2"/>
          <p:cNvSpPr>
            <a:spLocks noGrp="1"/>
          </p:cNvSpPr>
          <p:nvPr>
            <p:ph idx="1"/>
          </p:nvPr>
        </p:nvSpPr>
        <p:spPr>
          <a:xfrm>
            <a:off x="555625" y="1143000"/>
            <a:ext cx="8588375" cy="5029199"/>
          </a:xfrm>
        </p:spPr>
        <p:txBody>
          <a:bodyPr/>
          <a:lstStyle/>
          <a:p>
            <a:r>
              <a:rPr lang="en-US" sz="1800" dirty="0"/>
              <a:t>O</a:t>
            </a:r>
            <a:r>
              <a:rPr lang="en-US" sz="1800" b="0" dirty="0"/>
              <a:t>ptimization program expanded</a:t>
            </a:r>
          </a:p>
          <a:p>
            <a:pPr lvl="1"/>
            <a:r>
              <a:rPr lang="en-US" sz="1400" b="0" dirty="0"/>
              <a:t>~ 50 ongoing optimization events per year</a:t>
            </a:r>
          </a:p>
          <a:p>
            <a:pPr lvl="1"/>
            <a:r>
              <a:rPr lang="en-US" sz="1400" b="0" dirty="0"/>
              <a:t>~ 20 optimization events completed per year</a:t>
            </a:r>
          </a:p>
          <a:p>
            <a:r>
              <a:rPr lang="en-US" sz="1800" b="0" dirty="0"/>
              <a:t>Reviews performed during all Superfund pipeline phases</a:t>
            </a:r>
          </a:p>
          <a:p>
            <a:pPr lvl="1"/>
            <a:r>
              <a:rPr lang="en-US" sz="1400" dirty="0"/>
              <a:t>Pr</a:t>
            </a:r>
            <a:r>
              <a:rPr lang="en-US" sz="1400" b="0" dirty="0"/>
              <a:t>e-remedial action = ~ 35%</a:t>
            </a:r>
          </a:p>
          <a:p>
            <a:pPr lvl="1"/>
            <a:r>
              <a:rPr lang="en-US" sz="1400" dirty="0"/>
              <a:t>Remedial action =</a:t>
            </a:r>
            <a:r>
              <a:rPr lang="en-US" sz="1400" b="0" dirty="0"/>
              <a:t> ~ 51% </a:t>
            </a:r>
          </a:p>
          <a:p>
            <a:pPr lvl="1"/>
            <a:r>
              <a:rPr lang="en-US" sz="1400" dirty="0"/>
              <a:t>Operations and maintenance = ~ </a:t>
            </a:r>
            <a:r>
              <a:rPr lang="en-US" sz="1400" b="0" dirty="0"/>
              <a:t>14% </a:t>
            </a:r>
          </a:p>
          <a:p>
            <a:r>
              <a:rPr lang="en-US" sz="1800" b="0" dirty="0"/>
              <a:t>FY 2015 review of recommendations implementation for 61 sites</a:t>
            </a:r>
          </a:p>
          <a:p>
            <a:pPr lvl="1"/>
            <a:r>
              <a:rPr lang="en-US" sz="1400" b="0" dirty="0"/>
              <a:t>64% implemented, in progress, or planned</a:t>
            </a:r>
          </a:p>
          <a:p>
            <a:pPr lvl="1"/>
            <a:r>
              <a:rPr lang="en-US" sz="1400" b="0" dirty="0"/>
              <a:t>15% under consideration</a:t>
            </a:r>
          </a:p>
          <a:p>
            <a:pPr lvl="1"/>
            <a:r>
              <a:rPr lang="en-US" sz="1400" b="0" dirty="0"/>
              <a:t>16% declined</a:t>
            </a:r>
          </a:p>
          <a:p>
            <a:r>
              <a:rPr lang="en-US" sz="1800" b="0" dirty="0"/>
              <a:t>Key results for all sites:</a:t>
            </a:r>
          </a:p>
          <a:p>
            <a:pPr lvl="1"/>
            <a:r>
              <a:rPr lang="en-US" sz="1400" b="0" dirty="0"/>
              <a:t>68% &gt; improvements to the CSM</a:t>
            </a:r>
          </a:p>
          <a:p>
            <a:pPr lvl="1"/>
            <a:r>
              <a:rPr lang="en-US" sz="1400" b="0" dirty="0"/>
              <a:t>60% &gt; streamlined or improved monitoring</a:t>
            </a:r>
          </a:p>
          <a:p>
            <a:pPr lvl="1"/>
            <a:r>
              <a:rPr lang="en-US" sz="1400" b="0" dirty="0"/>
              <a:t>39% &gt; improved system engineering</a:t>
            </a:r>
          </a:p>
          <a:p>
            <a:pPr lvl="1"/>
            <a:r>
              <a:rPr lang="en-US" sz="1400" b="0" dirty="0"/>
              <a:t>36% &gt; change in remedial approach</a:t>
            </a:r>
          </a:p>
          <a:p>
            <a:r>
              <a:rPr lang="en-US" sz="1800" b="0" dirty="0"/>
              <a:t>Technical support completed for 25 events</a:t>
            </a:r>
          </a:p>
          <a:p>
            <a:pPr lvl="1"/>
            <a:r>
              <a:rPr lang="en-US" sz="1400" b="0" dirty="0"/>
              <a:t>HRSC, 3DVA</a:t>
            </a:r>
            <a:r>
              <a:rPr lang="en-US" sz="1400" dirty="0"/>
              <a:t> , Project Life Cycle CSMs, E</a:t>
            </a:r>
            <a:r>
              <a:rPr lang="en-US" sz="1400" b="0" dirty="0"/>
              <a:t>nvironmental footprint analysis</a:t>
            </a:r>
          </a:p>
          <a:p>
            <a:endParaRPr lang="en-US" sz="1800" dirty="0"/>
          </a:p>
        </p:txBody>
      </p:sp>
    </p:spTree>
    <p:extLst>
      <p:ext uri="{BB962C8B-B14F-4D97-AF65-F5344CB8AC3E}">
        <p14:creationId xmlns:p14="http://schemas.microsoft.com/office/powerpoint/2010/main" val="1379427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C1CDDD-26A6-4238-A94D-3281FBF69CDD}" type="slidenum">
              <a:rPr lang="en-US" smtClean="0"/>
              <a:pPr/>
              <a:t>17</a:t>
            </a:fld>
            <a:endParaRPr lang="en-US" dirty="0"/>
          </a:p>
        </p:txBody>
      </p:sp>
      <p:sp>
        <p:nvSpPr>
          <p:cNvPr id="8" name="Content Placeholder 7"/>
          <p:cNvSpPr>
            <a:spLocks noGrp="1"/>
          </p:cNvSpPr>
          <p:nvPr>
            <p:ph type="subTitle" idx="4294967295"/>
          </p:nvPr>
        </p:nvSpPr>
        <p:spPr>
          <a:xfrm>
            <a:off x="533400" y="1371600"/>
            <a:ext cx="7696200" cy="1424781"/>
          </a:xfrm>
          <a:prstGeom prst="rect">
            <a:avLst/>
          </a:prstGeom>
        </p:spPr>
        <p:txBody>
          <a:bodyPr/>
          <a:lstStyle/>
          <a:p>
            <a:pPr marL="0" indent="0" algn="ctr">
              <a:buNone/>
            </a:pPr>
            <a:r>
              <a:rPr lang="en-US" sz="3600" dirty="0"/>
              <a:t>2011-2015 </a:t>
            </a:r>
            <a:r>
              <a:rPr lang="mr-IN" sz="3600" dirty="0"/>
              <a:t>–</a:t>
            </a:r>
            <a:r>
              <a:rPr lang="en-US" sz="3600" dirty="0"/>
              <a:t> 645 Recommendations </a:t>
            </a:r>
          </a:p>
          <a:p>
            <a:r>
              <a:rPr lang="en-US" sz="3200" dirty="0"/>
              <a:t>Remedy effectiveness		273</a:t>
            </a:r>
          </a:p>
          <a:p>
            <a:r>
              <a:rPr lang="en-US" sz="3200" dirty="0"/>
              <a:t>Cost reduction			152</a:t>
            </a:r>
          </a:p>
          <a:p>
            <a:r>
              <a:rPr lang="en-US" sz="3200" dirty="0"/>
              <a:t>Technical improvement		158	</a:t>
            </a:r>
          </a:p>
          <a:p>
            <a:r>
              <a:rPr lang="en-US" sz="3200" dirty="0"/>
              <a:t>Site closure				107</a:t>
            </a:r>
          </a:p>
          <a:p>
            <a:r>
              <a:rPr lang="en-US" sz="3200" dirty="0"/>
              <a:t>Green remediation			32</a:t>
            </a:r>
          </a:p>
          <a:p>
            <a:r>
              <a:rPr lang="en-US" sz="3200" dirty="0"/>
              <a:t>Total (some rec in +1 group)      </a:t>
            </a:r>
            <a:r>
              <a:rPr lang="en-US" sz="3400" b="1" dirty="0">
                <a:solidFill>
                  <a:schemeClr val="bg1"/>
                </a:solidFill>
              </a:rPr>
              <a:t>722</a:t>
            </a:r>
          </a:p>
          <a:p>
            <a:pPr lvl="8"/>
            <a:endParaRPr lang="en-US" sz="2600" i="1" dirty="0"/>
          </a:p>
        </p:txBody>
      </p:sp>
      <p:sp>
        <p:nvSpPr>
          <p:cNvPr id="4" name="Content Placeholder 3"/>
          <p:cNvSpPr txBox="1">
            <a:spLocks/>
          </p:cNvSpPr>
          <p:nvPr/>
        </p:nvSpPr>
        <p:spPr>
          <a:xfrm>
            <a:off x="685800" y="1960563"/>
            <a:ext cx="8382000" cy="4724400"/>
          </a:xfrm>
          <a:prstGeom prst="rect">
            <a:avLst/>
          </a:prstGeom>
        </p:spPr>
        <p:txBody>
          <a:bodyPr/>
          <a:lst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a:spLocks noGrp="1"/>
          </p:cNvSpPr>
          <p:nvPr>
            <p:ph type="title"/>
          </p:nvPr>
        </p:nvSpPr>
        <p:spPr>
          <a:xfrm>
            <a:off x="324556" y="188737"/>
            <a:ext cx="8839200" cy="886397"/>
          </a:xfrm>
        </p:spPr>
        <p:txBody>
          <a:bodyPr/>
          <a:lstStyle/>
          <a:p>
            <a:r>
              <a:rPr lang="en-US" dirty="0"/>
              <a:t>Summary of Outcomes from Remedy Optimization Efforts</a:t>
            </a:r>
          </a:p>
        </p:txBody>
      </p:sp>
    </p:spTree>
    <p:extLst>
      <p:ext uri="{BB962C8B-B14F-4D97-AF65-F5344CB8AC3E}">
        <p14:creationId xmlns:p14="http://schemas.microsoft.com/office/powerpoint/2010/main" val="30041139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046"/>
            <a:ext cx="8382000" cy="830997"/>
          </a:xfrm>
        </p:spPr>
        <p:txBody>
          <a:bodyPr/>
          <a:lstStyle/>
          <a:p>
            <a:r>
              <a:rPr lang="en-US" dirty="0"/>
              <a:t>Number of Implemented Tools and Techniques </a:t>
            </a:r>
            <a:br>
              <a:rPr lang="en-US" b="1" dirty="0"/>
            </a:br>
            <a:r>
              <a:rPr lang="en-US" sz="2800" dirty="0"/>
              <a:t>Total Number of Optimization Events = 80</a:t>
            </a:r>
          </a:p>
        </p:txBody>
      </p:sp>
      <p:sp>
        <p:nvSpPr>
          <p:cNvPr id="3" name="Slide Number Placeholder 2"/>
          <p:cNvSpPr>
            <a:spLocks noGrp="1"/>
          </p:cNvSpPr>
          <p:nvPr>
            <p:ph type="sldNum" sz="quarter" idx="4"/>
          </p:nvPr>
        </p:nvSpPr>
        <p:spPr/>
        <p:txBody>
          <a:bodyPr/>
          <a:lstStyle/>
          <a:p>
            <a:fld id="{11C1CDDD-26A6-4238-A94D-3281FBF69CDD}" type="slidenum">
              <a:rPr lang="en-US" smtClean="0"/>
              <a:pPr/>
              <a:t>18</a:t>
            </a:fld>
            <a:endParaRPr lang="en-US" dirty="0"/>
          </a:p>
        </p:txBody>
      </p:sp>
      <p:graphicFrame>
        <p:nvGraphicFramePr>
          <p:cNvPr id="4" name="Chart 3"/>
          <p:cNvGraphicFramePr/>
          <p:nvPr>
            <p:extLst>
              <p:ext uri="{D42A27DB-BD31-4B8C-83A1-F6EECF244321}">
                <p14:modId xmlns:p14="http://schemas.microsoft.com/office/powerpoint/2010/main" val="2566985215"/>
              </p:ext>
            </p:extLst>
          </p:nvPr>
        </p:nvGraphicFramePr>
        <p:xfrm>
          <a:off x="152400" y="1143000"/>
          <a:ext cx="8915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7171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046"/>
            <a:ext cx="8382000" cy="830997"/>
          </a:xfrm>
        </p:spPr>
        <p:txBody>
          <a:bodyPr/>
          <a:lstStyle/>
          <a:p>
            <a:r>
              <a:rPr lang="en-US" dirty="0"/>
              <a:t>Overall Status of all Optimization Recommendations</a:t>
            </a:r>
            <a:br>
              <a:rPr lang="en-US" dirty="0"/>
            </a:br>
            <a:r>
              <a:rPr lang="en-US" sz="2800" dirty="0"/>
              <a:t>Total Number of Recommendations = 645</a:t>
            </a:r>
          </a:p>
        </p:txBody>
      </p:sp>
      <p:sp>
        <p:nvSpPr>
          <p:cNvPr id="3" name="Slide Number Placeholder 2"/>
          <p:cNvSpPr>
            <a:spLocks noGrp="1"/>
          </p:cNvSpPr>
          <p:nvPr>
            <p:ph type="sldNum" sz="quarter" idx="4"/>
          </p:nvPr>
        </p:nvSpPr>
        <p:spPr/>
        <p:txBody>
          <a:bodyPr/>
          <a:lstStyle/>
          <a:p>
            <a:fld id="{11C1CDDD-26A6-4238-A94D-3281FBF69CDD}" type="slidenum">
              <a:rPr lang="en-US" smtClean="0"/>
              <a:pPr/>
              <a:t>19</a:t>
            </a:fld>
            <a:endParaRPr lang="en-US" dirty="0"/>
          </a:p>
        </p:txBody>
      </p:sp>
      <p:graphicFrame>
        <p:nvGraphicFramePr>
          <p:cNvPr id="4" name="Chart 3"/>
          <p:cNvGraphicFramePr/>
          <p:nvPr>
            <p:extLst>
              <p:ext uri="{D42A27DB-BD31-4B8C-83A1-F6EECF244321}">
                <p14:modId xmlns:p14="http://schemas.microsoft.com/office/powerpoint/2010/main" val="688340844"/>
              </p:ext>
            </p:extLst>
          </p:nvPr>
        </p:nvGraphicFramePr>
        <p:xfrm>
          <a:off x="76200" y="1128487"/>
          <a:ext cx="9029700" cy="5272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125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 dur="1000"/>
                                        <p:tgtEl>
                                          <p:spTgt spid="4">
                                            <p:graphicEl>
                                              <a:chart seriesIdx="-4" categoryIdx="0" bldStep="category"/>
                                            </p:graphicEl>
                                          </p:spTgt>
                                        </p:tgtEl>
                                      </p:cBhvr>
                                    </p:animEffect>
                                    <p:anim calcmode="lin" valueType="num">
                                      <p:cBhvr>
                                        <p:cTn id="8" dur="10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4" dur="1000"/>
                                        <p:tgtEl>
                                          <p:spTgt spid="4">
                                            <p:graphicEl>
                                              <a:chart seriesIdx="-4" categoryIdx="1" bldStep="category"/>
                                            </p:graphicEl>
                                          </p:spTgt>
                                        </p:tgtEl>
                                      </p:cBhvr>
                                    </p:animEffect>
                                    <p:anim calcmode="lin" valueType="num">
                                      <p:cBhvr>
                                        <p:cTn id="15" dur="10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1" dur="1000"/>
                                        <p:tgtEl>
                                          <p:spTgt spid="4">
                                            <p:graphicEl>
                                              <a:chart seriesIdx="-4" categoryIdx="2" bldStep="category"/>
                                            </p:graphicEl>
                                          </p:spTgt>
                                        </p:tgtEl>
                                      </p:cBhvr>
                                    </p:animEffect>
                                    <p:anim calcmode="lin" valueType="num">
                                      <p:cBhvr>
                                        <p:cTn id="22" dur="10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8" dur="1000"/>
                                        <p:tgtEl>
                                          <p:spTgt spid="4">
                                            <p:graphicEl>
                                              <a:chart seriesIdx="-4" categoryIdx="3" bldStep="category"/>
                                            </p:graphicEl>
                                          </p:spTgt>
                                        </p:tgtEl>
                                      </p:cBhvr>
                                    </p:animEffect>
                                    <p:anim calcmode="lin" valueType="num">
                                      <p:cBhvr>
                                        <p:cTn id="29" dur="10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35" dur="1000"/>
                                        <p:tgtEl>
                                          <p:spTgt spid="4">
                                            <p:graphicEl>
                                              <a:chart seriesIdx="-4" categoryIdx="4" bldStep="category"/>
                                            </p:graphicEl>
                                          </p:spTgt>
                                        </p:tgtEl>
                                      </p:cBhvr>
                                    </p:animEffect>
                                    <p:anim calcmode="lin" valueType="num">
                                      <p:cBhvr>
                                        <p:cTn id="36" dur="10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42" dur="1000"/>
                                        <p:tgtEl>
                                          <p:spTgt spid="4">
                                            <p:graphicEl>
                                              <a:chart seriesIdx="-4" categoryIdx="5" bldStep="category"/>
                                            </p:graphicEl>
                                          </p:spTgt>
                                        </p:tgtEl>
                                      </p:cBhvr>
                                    </p:animEffect>
                                    <p:anim calcmode="lin" valueType="num">
                                      <p:cBhvr>
                                        <p:cTn id="43" dur="1000" fill="hold"/>
                                        <p:tgtEl>
                                          <p:spTgt spid="4">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49" dur="1000"/>
                                        <p:tgtEl>
                                          <p:spTgt spid="4">
                                            <p:graphicEl>
                                              <a:chart seriesIdx="-4" categoryIdx="6" bldStep="category"/>
                                            </p:graphicEl>
                                          </p:spTgt>
                                        </p:tgtEl>
                                      </p:cBhvr>
                                    </p:animEffect>
                                    <p:anim calcmode="lin" valueType="num">
                                      <p:cBhvr>
                                        <p:cTn id="50" dur="1000" fill="hold"/>
                                        <p:tgtEl>
                                          <p:spTgt spid="4">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marL="609600" indent="-609600"/>
            <a:r>
              <a:rPr lang="en-US" sz="3200" dirty="0"/>
              <a:t>Agenda</a:t>
            </a:r>
          </a:p>
        </p:txBody>
      </p:sp>
      <p:sp>
        <p:nvSpPr>
          <p:cNvPr id="18436" name="Rectangle 5"/>
          <p:cNvSpPr>
            <a:spLocks noGrp="1" noChangeArrowheads="1"/>
          </p:cNvSpPr>
          <p:nvPr>
            <p:ph idx="1"/>
          </p:nvPr>
        </p:nvSpPr>
        <p:spPr>
          <a:xfrm>
            <a:off x="228600" y="1417328"/>
            <a:ext cx="4114800" cy="5440673"/>
          </a:xfrm>
        </p:spPr>
        <p:txBody>
          <a:bodyPr/>
          <a:lstStyle/>
          <a:p>
            <a:pPr>
              <a:lnSpc>
                <a:spcPct val="100000"/>
              </a:lnSpc>
            </a:pPr>
            <a:r>
              <a:rPr lang="en-US" sz="2400" dirty="0">
                <a:solidFill>
                  <a:schemeClr val="bg1">
                    <a:lumMod val="85000"/>
                    <a:lumOff val="15000"/>
                  </a:schemeClr>
                </a:solidFill>
              </a:rPr>
              <a:t>Key Elements of the Superfund Optimization Program</a:t>
            </a:r>
          </a:p>
          <a:p>
            <a:pPr>
              <a:lnSpc>
                <a:spcPct val="100000"/>
              </a:lnSpc>
              <a:spcBef>
                <a:spcPts val="1200"/>
              </a:spcBef>
            </a:pPr>
            <a:r>
              <a:rPr lang="en-US" sz="2400" dirty="0">
                <a:solidFill>
                  <a:schemeClr val="bg1">
                    <a:lumMod val="85000"/>
                    <a:lumOff val="15000"/>
                  </a:schemeClr>
                </a:solidFill>
              </a:rPr>
              <a:t>The nature of Superfund Remedies: Updates from the 2017 Superfund Remedy Report</a:t>
            </a:r>
          </a:p>
          <a:p>
            <a:pPr>
              <a:lnSpc>
                <a:spcPct val="100000"/>
              </a:lnSpc>
              <a:spcBef>
                <a:spcPts val="1200"/>
              </a:spcBef>
            </a:pPr>
            <a:r>
              <a:rPr lang="en-US" sz="2400" dirty="0">
                <a:solidFill>
                  <a:schemeClr val="bg1">
                    <a:lumMod val="85000"/>
                    <a:lumOff val="15000"/>
                  </a:schemeClr>
                </a:solidFill>
              </a:rPr>
              <a:t>Findings from the 2017 Superfund Optimization Report</a:t>
            </a:r>
          </a:p>
          <a:p>
            <a:pPr>
              <a:lnSpc>
                <a:spcPct val="100000"/>
              </a:lnSpc>
              <a:spcBef>
                <a:spcPts val="1200"/>
              </a:spcBef>
            </a:pPr>
            <a:r>
              <a:rPr lang="en-US" sz="2400" dirty="0">
                <a:solidFill>
                  <a:schemeClr val="bg1">
                    <a:lumMod val="85000"/>
                    <a:lumOff val="15000"/>
                  </a:schemeClr>
                </a:solidFill>
              </a:rPr>
              <a:t>Conclusions</a:t>
            </a:r>
          </a:p>
          <a:p>
            <a:pPr>
              <a:lnSpc>
                <a:spcPct val="100000"/>
              </a:lnSpc>
              <a:spcBef>
                <a:spcPts val="1200"/>
              </a:spcBef>
            </a:pPr>
            <a:endParaRPr lang="en-US" dirty="0">
              <a:solidFill>
                <a:schemeClr val="bg1">
                  <a:lumMod val="85000"/>
                  <a:lumOff val="15000"/>
                </a:schemeClr>
              </a:solidFill>
            </a:endParaRPr>
          </a:p>
          <a:p>
            <a:pPr>
              <a:lnSpc>
                <a:spcPct val="100000"/>
              </a:lnSpc>
              <a:spcBef>
                <a:spcPts val="1200"/>
              </a:spcBef>
            </a:pPr>
            <a:endParaRPr lang="en-US" dirty="0">
              <a:solidFill>
                <a:schemeClr val="bg1">
                  <a:lumMod val="85000"/>
                  <a:lumOff val="15000"/>
                </a:schemeClr>
              </a:solidFill>
            </a:endParaRPr>
          </a:p>
        </p:txBody>
      </p:sp>
      <p:sp>
        <p:nvSpPr>
          <p:cNvPr id="2" name="Slide Number Placeholder 1"/>
          <p:cNvSpPr>
            <a:spLocks noGrp="1"/>
          </p:cNvSpPr>
          <p:nvPr>
            <p:ph type="sldNum" sz="quarter" idx="4"/>
          </p:nvPr>
        </p:nvSpPr>
        <p:spPr/>
        <p:txBody>
          <a:bodyPr/>
          <a:lstStyle/>
          <a:p>
            <a:fld id="{11C1CDDD-26A6-4238-A94D-3281FBF69CDD}" type="slidenum">
              <a:rPr lang="en-US" smtClean="0"/>
              <a:pPr/>
              <a:t>2</a:t>
            </a:fld>
            <a:endParaRPr lang="en-US" dirty="0"/>
          </a:p>
        </p:txBody>
      </p:sp>
      <p:pic>
        <p:nvPicPr>
          <p:cNvPr id="3" name="Picture 2">
            <a:extLst>
              <a:ext uri="{FF2B5EF4-FFF2-40B4-BE49-F238E27FC236}">
                <a16:creationId xmlns:a16="http://schemas.microsoft.com/office/drawing/2014/main" id="{346345C5-A984-4517-973B-2E34A5C0F12F}"/>
              </a:ext>
            </a:extLst>
          </p:cNvPr>
          <p:cNvPicPr>
            <a:picLocks noChangeAspect="1"/>
          </p:cNvPicPr>
          <p:nvPr/>
        </p:nvPicPr>
        <p:blipFill>
          <a:blip r:embed="rId3"/>
          <a:stretch>
            <a:fillRect/>
          </a:stretch>
        </p:blipFill>
        <p:spPr>
          <a:xfrm>
            <a:off x="4191000" y="1066800"/>
            <a:ext cx="3549386" cy="4592638"/>
          </a:xfrm>
          <a:prstGeom prst="rect">
            <a:avLst/>
          </a:prstGeom>
        </p:spPr>
      </p:pic>
      <p:pic>
        <p:nvPicPr>
          <p:cNvPr id="4" name="Picture 3">
            <a:extLst>
              <a:ext uri="{FF2B5EF4-FFF2-40B4-BE49-F238E27FC236}">
                <a16:creationId xmlns:a16="http://schemas.microsoft.com/office/drawing/2014/main" id="{17DE60D7-4A1C-4C77-B439-F839B2C0C548}"/>
              </a:ext>
            </a:extLst>
          </p:cNvPr>
          <p:cNvPicPr>
            <a:picLocks noChangeAspect="1"/>
          </p:cNvPicPr>
          <p:nvPr/>
        </p:nvPicPr>
        <p:blipFill>
          <a:blip r:embed="rId4"/>
          <a:stretch>
            <a:fillRect/>
          </a:stretch>
        </p:blipFill>
        <p:spPr>
          <a:xfrm>
            <a:off x="5562600" y="2057400"/>
            <a:ext cx="3382790" cy="4343400"/>
          </a:xfrm>
          <a:prstGeom prst="rect">
            <a:avLst/>
          </a:prstGeom>
        </p:spPr>
      </p:pic>
    </p:spTree>
    <p:extLst>
      <p:ext uri="{BB962C8B-B14F-4D97-AF65-F5344CB8AC3E}">
        <p14:creationId xmlns:p14="http://schemas.microsoft.com/office/powerpoint/2010/main" val="42877300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78"/>
            <a:ext cx="8382000" cy="1177245"/>
          </a:xfrm>
        </p:spPr>
        <p:txBody>
          <a:bodyPr/>
          <a:lstStyle/>
          <a:p>
            <a:r>
              <a:rPr lang="en-US" sz="2900" dirty="0"/>
              <a:t>Superfund Phase of Optimization Events</a:t>
            </a:r>
            <a:br>
              <a:rPr lang="en-US" sz="2800" dirty="0"/>
            </a:br>
            <a:r>
              <a:rPr lang="en-US" sz="2700" dirty="0"/>
              <a:t>Number of Superfund Optimization Reviews and Technical Support Events = 72</a:t>
            </a:r>
          </a:p>
        </p:txBody>
      </p:sp>
      <p:sp>
        <p:nvSpPr>
          <p:cNvPr id="3" name="Slide Number Placeholder 2"/>
          <p:cNvSpPr>
            <a:spLocks noGrp="1"/>
          </p:cNvSpPr>
          <p:nvPr>
            <p:ph type="sldNum" sz="quarter" idx="4"/>
          </p:nvPr>
        </p:nvSpPr>
        <p:spPr/>
        <p:txBody>
          <a:bodyPr/>
          <a:lstStyle/>
          <a:p>
            <a:fld id="{11C1CDDD-26A6-4238-A94D-3281FBF69CDD}" type="slidenum">
              <a:rPr lang="en-US" smtClean="0"/>
              <a:pPr/>
              <a:t>20</a:t>
            </a:fld>
            <a:endParaRPr lang="en-US" dirty="0"/>
          </a:p>
        </p:txBody>
      </p:sp>
      <p:graphicFrame>
        <p:nvGraphicFramePr>
          <p:cNvPr id="4" name="Chart 3"/>
          <p:cNvGraphicFramePr/>
          <p:nvPr>
            <p:extLst>
              <p:ext uri="{D42A27DB-BD31-4B8C-83A1-F6EECF244321}">
                <p14:modId xmlns:p14="http://schemas.microsoft.com/office/powerpoint/2010/main" val="4257493246"/>
              </p:ext>
            </p:extLst>
          </p:nvPr>
        </p:nvGraphicFramePr>
        <p:xfrm>
          <a:off x="152400" y="1219200"/>
          <a:ext cx="89154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44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 dur="1000"/>
                                        <p:tgtEl>
                                          <p:spTgt spid="4">
                                            <p:graphicEl>
                                              <a:chart seriesIdx="-4" categoryIdx="0" bldStep="category"/>
                                            </p:graphicEl>
                                          </p:spTgt>
                                        </p:tgtEl>
                                      </p:cBhvr>
                                    </p:animEffect>
                                    <p:anim calcmode="lin" valueType="num">
                                      <p:cBhvr>
                                        <p:cTn id="8" dur="10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4" dur="1000"/>
                                        <p:tgtEl>
                                          <p:spTgt spid="4">
                                            <p:graphicEl>
                                              <a:chart seriesIdx="-4" categoryIdx="1" bldStep="category"/>
                                            </p:graphicEl>
                                          </p:spTgt>
                                        </p:tgtEl>
                                      </p:cBhvr>
                                    </p:animEffect>
                                    <p:anim calcmode="lin" valueType="num">
                                      <p:cBhvr>
                                        <p:cTn id="15" dur="10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1" dur="1000"/>
                                        <p:tgtEl>
                                          <p:spTgt spid="4">
                                            <p:graphicEl>
                                              <a:chart seriesIdx="-4" categoryIdx="2" bldStep="category"/>
                                            </p:graphicEl>
                                          </p:spTgt>
                                        </p:tgtEl>
                                      </p:cBhvr>
                                    </p:animEffect>
                                    <p:anim calcmode="lin" valueType="num">
                                      <p:cBhvr>
                                        <p:cTn id="22" dur="10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chart seriesIdx="-4" categoryIdx="2" bldStep="category"/>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6" dur="1000"/>
                                        <p:tgtEl>
                                          <p:spTgt spid="4">
                                            <p:graphicEl>
                                              <a:chart seriesIdx="-4" categoryIdx="3" bldStep="category"/>
                                            </p:graphicEl>
                                          </p:spTgt>
                                        </p:tgtEl>
                                      </p:cBhvr>
                                    </p:animEffect>
                                    <p:anim calcmode="lin" valueType="num">
                                      <p:cBhvr>
                                        <p:cTn id="27" dur="10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chart seriesIdx="-4" categoryIdx="3" bldStep="category"/>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31" dur="1000"/>
                                        <p:tgtEl>
                                          <p:spTgt spid="4">
                                            <p:graphicEl>
                                              <a:chart seriesIdx="-4" categoryIdx="4" bldStep="category"/>
                                            </p:graphicEl>
                                          </p:spTgt>
                                        </p:tgtEl>
                                      </p:cBhvr>
                                    </p:animEffect>
                                    <p:anim calcmode="lin" valueType="num">
                                      <p:cBhvr>
                                        <p:cTn id="32" dur="10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371600"/>
            <a:ext cx="8763000" cy="5016758"/>
          </a:xfrm>
          <a:prstGeom prst="rect">
            <a:avLst/>
          </a:prstGeom>
          <a:noFill/>
        </p:spPr>
        <p:txBody>
          <a:bodyPr wrap="square" rtlCol="0">
            <a:spAutoFit/>
          </a:bodyPr>
          <a:lstStyle/>
          <a:p>
            <a:pPr>
              <a:spcAft>
                <a:spcPts val="600"/>
              </a:spcAft>
            </a:pPr>
            <a:r>
              <a:rPr lang="en-US" sz="2800" dirty="0">
                <a:solidFill>
                  <a:schemeClr val="bg1"/>
                </a:solidFill>
                <a:latin typeface="Calibri" panose="020F0502020204030204" pitchFamily="34" charset="0"/>
              </a:rPr>
              <a:t>National Superfund Contracts Under RAF:</a:t>
            </a:r>
          </a:p>
          <a:p>
            <a:pPr marL="625475" lvl="1" indent="-168275">
              <a:spcAft>
                <a:spcPts val="600"/>
              </a:spcAft>
              <a:buFont typeface="Arial" pitchFamily="34" charset="0"/>
              <a:buChar char="•"/>
            </a:pPr>
            <a:r>
              <a:rPr lang="en-US" sz="2400" dirty="0">
                <a:solidFill>
                  <a:schemeClr val="bg1"/>
                </a:solidFill>
                <a:latin typeface="Calibri" panose="020F0502020204030204" pitchFamily="34" charset="0"/>
              </a:rPr>
              <a:t> Design and Engineering Services (DES) </a:t>
            </a:r>
          </a:p>
          <a:p>
            <a:pPr marL="625475" lvl="1" indent="-168275">
              <a:spcAft>
                <a:spcPts val="600"/>
              </a:spcAft>
              <a:buFont typeface="Arial" pitchFamily="34" charset="0"/>
              <a:buChar char="•"/>
            </a:pPr>
            <a:r>
              <a:rPr lang="en-US" sz="2400" dirty="0">
                <a:solidFill>
                  <a:schemeClr val="bg1"/>
                </a:solidFill>
                <a:latin typeface="Calibri" panose="020F0502020204030204" pitchFamily="34" charset="0"/>
              </a:rPr>
              <a:t> Remediation Environmental Services Contract (RES)</a:t>
            </a:r>
          </a:p>
          <a:p>
            <a:pPr marL="625475" lvl="1" indent="-168275">
              <a:spcAft>
                <a:spcPts val="600"/>
              </a:spcAft>
              <a:buFont typeface="Arial" pitchFamily="34" charset="0"/>
              <a:buChar char="•"/>
            </a:pPr>
            <a:r>
              <a:rPr lang="en-US" sz="2400" dirty="0">
                <a:solidFill>
                  <a:schemeClr val="bg1"/>
                </a:solidFill>
                <a:latin typeface="Calibri" panose="020F0502020204030204" pitchFamily="34" charset="0"/>
              </a:rPr>
              <a:t> Environmental Services and Operations (ESO) </a:t>
            </a:r>
          </a:p>
          <a:p>
            <a:pPr>
              <a:spcAft>
                <a:spcPts val="1200"/>
              </a:spcAft>
            </a:pPr>
            <a:r>
              <a:rPr lang="en-US" sz="2800" dirty="0">
                <a:solidFill>
                  <a:schemeClr val="bg1"/>
                </a:solidFill>
                <a:latin typeface="Calibri" panose="020F0502020204030204" pitchFamily="34" charset="0"/>
              </a:rPr>
              <a:t>Similar Optimization Requirements in RES &amp; DES Contracts</a:t>
            </a:r>
          </a:p>
          <a:p>
            <a:pPr marL="687388" lvl="1" indent="-279400" defTabSz="912813" eaLnBrk="0" hangingPunct="0">
              <a:lnSpc>
                <a:spcPct val="80000"/>
              </a:lnSpc>
              <a:spcBef>
                <a:spcPts val="600"/>
              </a:spcBef>
              <a:buFont typeface="Calibri" pitchFamily="34" charset="0"/>
              <a:buChar char="»"/>
            </a:pPr>
            <a:r>
              <a:rPr lang="en-US" sz="2000" dirty="0">
                <a:solidFill>
                  <a:prstClr val="black"/>
                </a:solidFill>
                <a:latin typeface="Calibri"/>
              </a:rPr>
              <a:t>The contractor shall consider and, to the extent requested by EPA, apply optimization activities for all contract activities. Optimization is defined ….</a:t>
            </a:r>
          </a:p>
          <a:p>
            <a:pPr marL="687388" lvl="1" indent="-279400" defTabSz="912813" eaLnBrk="0" hangingPunct="0">
              <a:lnSpc>
                <a:spcPct val="80000"/>
              </a:lnSpc>
              <a:spcBef>
                <a:spcPts val="600"/>
              </a:spcBef>
              <a:buFont typeface="Calibri" pitchFamily="34" charset="0"/>
              <a:buChar char="»"/>
            </a:pPr>
            <a:r>
              <a:rPr lang="en-US" sz="2000" dirty="0">
                <a:solidFill>
                  <a:prstClr val="black"/>
                </a:solidFill>
                <a:latin typeface="Calibri"/>
              </a:rPr>
              <a:t>Upon request, the contractor shall present optimization options or recommendations for independent review during systematic project planning meetings, provide a cost analysis or cost estimate for these activities, maintain records of optimization related activities, and participate in any third party optimization activities on projects they are executing, as requested by EPA.</a:t>
            </a:r>
          </a:p>
          <a:p>
            <a:pPr marL="800100" lvl="1" indent="-342900">
              <a:spcAft>
                <a:spcPts val="600"/>
              </a:spcAft>
              <a:buFont typeface="Arial" panose="020B0604020202020204" pitchFamily="34" charset="0"/>
              <a:buChar char="•"/>
            </a:pPr>
            <a:endParaRPr lang="en-US" sz="2400" dirty="0">
              <a:solidFill>
                <a:schemeClr val="bg1"/>
              </a:solidFill>
              <a:latin typeface="Calibri" panose="020F0502020204030204" pitchFamily="34" charset="0"/>
            </a:endParaRPr>
          </a:p>
        </p:txBody>
      </p:sp>
      <p:sp>
        <p:nvSpPr>
          <p:cNvPr id="10" name="Slide Number Placeholder 9"/>
          <p:cNvSpPr>
            <a:spLocks noGrp="1"/>
          </p:cNvSpPr>
          <p:nvPr>
            <p:ph type="sldNum" sz="quarter" idx="4294967295"/>
          </p:nvPr>
        </p:nvSpPr>
        <p:spPr>
          <a:xfrm>
            <a:off x="8458200" y="6356350"/>
            <a:ext cx="304800" cy="365125"/>
          </a:xfrm>
          <a:prstGeom prst="rect">
            <a:avLst/>
          </a:prstGeom>
        </p:spPr>
        <p:txBody>
          <a:bodyPr/>
          <a:lstStyle/>
          <a:p>
            <a:fld id="{A047AB99-8F81-450E-9891-4E8A691313A1}" type="slidenum">
              <a:rPr lang="en-US" smtClean="0">
                <a:solidFill>
                  <a:srgbClr val="17365D"/>
                </a:solidFill>
              </a:rPr>
              <a:pPr/>
              <a:t>21</a:t>
            </a:fld>
            <a:endParaRPr lang="en-US" dirty="0">
              <a:solidFill>
                <a:srgbClr val="17365D"/>
              </a:solidFill>
            </a:endParaRPr>
          </a:p>
        </p:txBody>
      </p:sp>
      <p:sp>
        <p:nvSpPr>
          <p:cNvPr id="7" name="Title 1"/>
          <p:cNvSpPr txBox="1">
            <a:spLocks/>
          </p:cNvSpPr>
          <p:nvPr/>
        </p:nvSpPr>
        <p:spPr>
          <a:xfrm>
            <a:off x="449927" y="0"/>
            <a:ext cx="8659660" cy="886397"/>
          </a:xfrm>
          <a:prstGeom prst="rect">
            <a:avLst/>
          </a:prstGeom>
        </p:spPr>
        <p:txBody>
          <a:bodyPr/>
          <a:lstStyle>
            <a:lvl1pPr algn="ctr" rtl="0" eaLnBrk="0" fontAlgn="base" hangingPunct="0">
              <a:spcBef>
                <a:spcPct val="0"/>
              </a:spcBef>
              <a:spcAft>
                <a:spcPct val="0"/>
              </a:spcAft>
              <a:defRPr sz="32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3200">
                <a:solidFill>
                  <a:schemeClr val="tx1"/>
                </a:solidFill>
                <a:latin typeface="Calibri" pitchFamily="34" charset="0"/>
                <a:ea typeface="ＭＳ Ｐゴシック" pitchFamily="84" charset="-128"/>
                <a:cs typeface="Calibri" pitchFamily="34" charset="0"/>
              </a:defRPr>
            </a:lvl2pPr>
            <a:lvl3pPr algn="ctr" rtl="0" eaLnBrk="0" fontAlgn="base" hangingPunct="0">
              <a:spcBef>
                <a:spcPct val="0"/>
              </a:spcBef>
              <a:spcAft>
                <a:spcPct val="0"/>
              </a:spcAft>
              <a:defRPr sz="3200">
                <a:solidFill>
                  <a:schemeClr val="tx1"/>
                </a:solidFill>
                <a:latin typeface="Calibri" pitchFamily="34" charset="0"/>
                <a:ea typeface="ＭＳ Ｐゴシック" pitchFamily="84" charset="-128"/>
                <a:cs typeface="Calibri" pitchFamily="34" charset="0"/>
              </a:defRPr>
            </a:lvl3pPr>
            <a:lvl4pPr algn="ctr" rtl="0" eaLnBrk="0" fontAlgn="base" hangingPunct="0">
              <a:spcBef>
                <a:spcPct val="0"/>
              </a:spcBef>
              <a:spcAft>
                <a:spcPct val="0"/>
              </a:spcAft>
              <a:defRPr sz="3200">
                <a:solidFill>
                  <a:schemeClr val="tx1"/>
                </a:solidFill>
                <a:latin typeface="Calibri" pitchFamily="34" charset="0"/>
                <a:ea typeface="ＭＳ Ｐゴシック" pitchFamily="84" charset="-128"/>
                <a:cs typeface="Calibri" pitchFamily="34" charset="0"/>
              </a:defRPr>
            </a:lvl4pPr>
            <a:lvl5pPr algn="ctr" rtl="0" eaLnBrk="0" fontAlgn="base" hangingPunct="0">
              <a:spcBef>
                <a:spcPct val="0"/>
              </a:spcBef>
              <a:spcAft>
                <a:spcPct val="0"/>
              </a:spcAft>
              <a:defRPr sz="3200">
                <a:solidFill>
                  <a:schemeClr val="tx1"/>
                </a:solidFill>
                <a:latin typeface="Calibri" pitchFamily="34" charset="0"/>
                <a:ea typeface="ＭＳ Ｐゴシック" pitchFamily="84" charset="-128"/>
                <a:cs typeface="Calibri" pitchFamily="34" charset="0"/>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algn="l"/>
            <a:r>
              <a:rPr lang="en-US" b="1" kern="0" dirty="0"/>
              <a:t>Going Forward: Optimization in the Superfund Remedial Acquisition Framework (RAF)</a:t>
            </a:r>
            <a:br>
              <a:rPr lang="en-US" kern="0" dirty="0"/>
            </a:br>
            <a:br>
              <a:rPr lang="en-US" sz="1000" kern="0" dirty="0"/>
            </a:br>
            <a:endParaRPr lang="en-US" sz="2400" kern="0" dirty="0"/>
          </a:p>
        </p:txBody>
      </p:sp>
    </p:spTree>
    <p:extLst>
      <p:ext uri="{BB962C8B-B14F-4D97-AF65-F5344CB8AC3E}">
        <p14:creationId xmlns:p14="http://schemas.microsoft.com/office/powerpoint/2010/main" val="37028059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6" name="Object 4"/>
          <p:cNvGraphicFramePr>
            <a:graphicFrameLocks noChangeAspect="1"/>
          </p:cNvGraphicFramePr>
          <p:nvPr>
            <p:extLst>
              <p:ext uri="{D42A27DB-BD31-4B8C-83A1-F6EECF244321}">
                <p14:modId xmlns:p14="http://schemas.microsoft.com/office/powerpoint/2010/main" val="2122640045"/>
              </p:ext>
            </p:extLst>
          </p:nvPr>
        </p:nvGraphicFramePr>
        <p:xfrm>
          <a:off x="309509" y="1137138"/>
          <a:ext cx="9291691" cy="5949462"/>
        </p:xfrm>
        <a:graphic>
          <a:graphicData uri="http://schemas.openxmlformats.org/presentationml/2006/ole">
            <mc:AlternateContent xmlns:mc="http://schemas.openxmlformats.org/markup-compatibility/2006">
              <mc:Choice xmlns:v="urn:schemas-microsoft-com:vml" Requires="v">
                <p:oleObj spid="_x0000_s2084" name="Document" r:id="rId4" imgW="6084422" imgH="3998124" progId="Word.Document.12">
                  <p:embed/>
                </p:oleObj>
              </mc:Choice>
              <mc:Fallback>
                <p:oleObj name="Document" r:id="rId4" imgW="6084422" imgH="3998124" progId="Word.Document.12">
                  <p:embed/>
                  <p:pic>
                    <p:nvPicPr>
                      <p:cNvPr id="49156" name="Object 4"/>
                      <p:cNvPicPr>
                        <a:picLocks noChangeAspect="1" noChangeArrowheads="1"/>
                      </p:cNvPicPr>
                      <p:nvPr/>
                    </p:nvPicPr>
                    <p:blipFill>
                      <a:blip r:embed="rId5"/>
                      <a:srcRect/>
                      <a:stretch>
                        <a:fillRect/>
                      </a:stretch>
                    </p:blipFill>
                    <p:spPr bwMode="auto">
                      <a:xfrm>
                        <a:off x="309509" y="1137138"/>
                        <a:ext cx="9291691" cy="594946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990600" y="126671"/>
            <a:ext cx="6955342" cy="777032"/>
          </a:xfrm>
          <a:noFill/>
        </p:spPr>
        <p:txBody>
          <a:bodyPr>
            <a:noAutofit/>
          </a:bodyPr>
          <a:lstStyle/>
          <a:p>
            <a:r>
              <a:rPr lang="en-US" sz="1800" b="1" i="1" dirty="0"/>
              <a:t>Federal Agency Optimization Policies: Many Federal Partners have embraced both Optimization and Green Remediation</a:t>
            </a:r>
            <a:endParaRPr lang="en-US" sz="2100" b="1" i="1" dirty="0">
              <a:solidFill>
                <a:srgbClr val="009900"/>
              </a:solidFill>
            </a:endParaRPr>
          </a:p>
        </p:txBody>
      </p:sp>
      <p:sp>
        <p:nvSpPr>
          <p:cNvPr id="7" name="Slide Number Placeholder 6"/>
          <p:cNvSpPr>
            <a:spLocks noGrp="1"/>
          </p:cNvSpPr>
          <p:nvPr>
            <p:ph type="sldNum" sz="quarter" idx="12"/>
          </p:nvPr>
        </p:nvSpPr>
        <p:spPr/>
        <p:txBody>
          <a:bodyPr/>
          <a:lstStyle/>
          <a:p>
            <a:fld id="{66DE443C-C8BD-43C9-B007-36396820F682}" type="slidenum">
              <a:rPr lang="en-US" smtClean="0"/>
              <a:t>22</a:t>
            </a:fld>
            <a:endParaRPr lang="en-US"/>
          </a:p>
        </p:txBody>
      </p:sp>
    </p:spTree>
    <p:extLst>
      <p:ext uri="{BB962C8B-B14F-4D97-AF65-F5344CB8AC3E}">
        <p14:creationId xmlns:p14="http://schemas.microsoft.com/office/powerpoint/2010/main" val="9939908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Slide Number Placeholder 2"/>
          <p:cNvSpPr>
            <a:spLocks noGrp="1"/>
          </p:cNvSpPr>
          <p:nvPr>
            <p:ph type="sldNum" sz="quarter" idx="4"/>
          </p:nvPr>
        </p:nvSpPr>
        <p:spPr/>
        <p:txBody>
          <a:bodyPr/>
          <a:lstStyle/>
          <a:p>
            <a:fld id="{11C1CDDD-26A6-4238-A94D-3281FBF69CDD}" type="slidenum">
              <a:rPr lang="en-US" smtClean="0"/>
              <a:pPr/>
              <a:t>23</a:t>
            </a:fld>
            <a:endParaRPr lang="en-US" dirty="0"/>
          </a:p>
        </p:txBody>
      </p:sp>
      <p:sp>
        <p:nvSpPr>
          <p:cNvPr id="4" name="Content Placeholder 3"/>
          <p:cNvSpPr>
            <a:spLocks noGrp="1"/>
          </p:cNvSpPr>
          <p:nvPr>
            <p:ph idx="1"/>
          </p:nvPr>
        </p:nvSpPr>
        <p:spPr>
          <a:xfrm>
            <a:off x="685800" y="1447800"/>
            <a:ext cx="8305800" cy="4648200"/>
          </a:xfrm>
        </p:spPr>
        <p:txBody>
          <a:bodyPr/>
          <a:lstStyle/>
          <a:p>
            <a:r>
              <a:rPr lang="en-US" b="0" dirty="0"/>
              <a:t>Optimization is a mature effort (20 years) and fully integrated in the Superfund program across regions and project lifecycles</a:t>
            </a:r>
          </a:p>
          <a:p>
            <a:r>
              <a:rPr lang="en-US" b="0" dirty="0"/>
              <a:t>We’re acting on the findings: 64% of the recommendations at optimized projects are already implemented, in progress or planned </a:t>
            </a:r>
          </a:p>
          <a:p>
            <a:r>
              <a:rPr lang="en-US" b="0" dirty="0"/>
              <a:t>Seeing benefits in five main areas: Remedy effectiveness, Cost reduction, Technical improvement, Site closure, Green remediation</a:t>
            </a:r>
          </a:p>
          <a:p>
            <a:r>
              <a:rPr lang="en-US" b="0" dirty="0"/>
              <a:t>Going forward, we see continuing support and integration, as evidenced by Superfund Task Force Recommendation and the Superfund Remedial Action Framework</a:t>
            </a:r>
          </a:p>
        </p:txBody>
      </p:sp>
    </p:spTree>
    <p:extLst>
      <p:ext uri="{BB962C8B-B14F-4D97-AF65-F5344CB8AC3E}">
        <p14:creationId xmlns:p14="http://schemas.microsoft.com/office/powerpoint/2010/main" val="5570528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28" y="262218"/>
            <a:ext cx="7514035" cy="587894"/>
          </a:xfrm>
        </p:spPr>
        <p:txBody>
          <a:bodyPr>
            <a:normAutofit fontScale="90000"/>
          </a:bodyPr>
          <a:lstStyle/>
          <a:p>
            <a:r>
              <a:rPr lang="en-US" i="1" dirty="0"/>
              <a:t>EPA Optimization  and other Resources  available on EPA Web Page: www.cluin.org/optimization</a:t>
            </a:r>
          </a:p>
        </p:txBody>
      </p:sp>
      <p:sp>
        <p:nvSpPr>
          <p:cNvPr id="3" name="Content Placeholder 2"/>
          <p:cNvSpPr>
            <a:spLocks noGrp="1"/>
          </p:cNvSpPr>
          <p:nvPr>
            <p:ph idx="1"/>
          </p:nvPr>
        </p:nvSpPr>
        <p:spPr>
          <a:xfrm>
            <a:off x="228600" y="1308322"/>
            <a:ext cx="7537849" cy="5092478"/>
          </a:xfrm>
        </p:spPr>
        <p:txBody>
          <a:bodyPr>
            <a:normAutofit/>
          </a:bodyPr>
          <a:lstStyle/>
          <a:p>
            <a:r>
              <a:rPr lang="en-US" i="1" dirty="0"/>
              <a:t>Remediation Optimization: Definition, Scope and Approach</a:t>
            </a:r>
          </a:p>
          <a:p>
            <a:r>
              <a:rPr lang="en-US" dirty="0"/>
              <a:t>Optimization Review Guides</a:t>
            </a:r>
          </a:p>
          <a:p>
            <a:pPr lvl="1"/>
            <a:r>
              <a:rPr lang="en-US" dirty="0"/>
              <a:t>Investigation-Stage</a:t>
            </a:r>
          </a:p>
          <a:p>
            <a:pPr lvl="1"/>
            <a:r>
              <a:rPr lang="en-US" dirty="0"/>
              <a:t>Design-Stage</a:t>
            </a:r>
          </a:p>
          <a:p>
            <a:pPr lvl="1"/>
            <a:r>
              <a:rPr lang="en-US" dirty="0"/>
              <a:t>Remedy-Stage</a:t>
            </a:r>
          </a:p>
          <a:p>
            <a:pPr lvl="1"/>
            <a:r>
              <a:rPr lang="en-US" dirty="0"/>
              <a:t>LTM-Stage</a:t>
            </a:r>
          </a:p>
          <a:p>
            <a:r>
              <a:rPr lang="en-US" dirty="0"/>
              <a:t>Site-specific reports</a:t>
            </a:r>
          </a:p>
          <a:p>
            <a:r>
              <a:rPr lang="en-US" dirty="0"/>
              <a:t>Summary Reports on</a:t>
            </a:r>
            <a:br>
              <a:rPr lang="en-US" dirty="0"/>
            </a:br>
            <a:r>
              <a:rPr lang="en-US" dirty="0"/>
              <a:t>Implementation Progress</a:t>
            </a:r>
          </a:p>
          <a:p>
            <a:r>
              <a:rPr lang="en-US" dirty="0"/>
              <a:t>15th Superfund Remedy Report </a:t>
            </a:r>
          </a:p>
          <a:p>
            <a:pPr lvl="1"/>
            <a:r>
              <a:rPr lang="en-US" dirty="0"/>
              <a:t>https://clu-in.org/asr/</a:t>
            </a:r>
          </a:p>
        </p:txBody>
      </p:sp>
      <p:pic>
        <p:nvPicPr>
          <p:cNvPr id="1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2375" y="2536684"/>
            <a:ext cx="1851660" cy="2437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0619" y="2994894"/>
            <a:ext cx="1851660" cy="2424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412037">
            <a:off x="4576132" y="3917643"/>
            <a:ext cx="964406"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536841" y="2636596"/>
            <a:ext cx="1042988" cy="1214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6DE443C-C8BD-43C9-B007-36396820F682}" type="slidenum">
              <a:rPr lang="en-US" smtClean="0"/>
              <a:t>24</a:t>
            </a:fld>
            <a:endParaRPr lang="en-US"/>
          </a:p>
        </p:txBody>
      </p:sp>
    </p:spTree>
    <p:extLst>
      <p:ext uri="{BB962C8B-B14F-4D97-AF65-F5344CB8AC3E}">
        <p14:creationId xmlns:p14="http://schemas.microsoft.com/office/powerpoint/2010/main" val="20462147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4A2F-6A84-498A-949C-8395A98F3D64}"/>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EF17CAC2-CF97-4CBF-866F-B5B1AC9AFC27}"/>
              </a:ext>
            </a:extLst>
          </p:cNvPr>
          <p:cNvSpPr>
            <a:spLocks noGrp="1"/>
          </p:cNvSpPr>
          <p:nvPr>
            <p:ph type="sldNum" sz="quarter" idx="4"/>
          </p:nvPr>
        </p:nvSpPr>
        <p:spPr/>
        <p:txBody>
          <a:bodyPr/>
          <a:lstStyle/>
          <a:p>
            <a:fld id="{11C1CDDD-26A6-4238-A94D-3281FBF69CDD}" type="slidenum">
              <a:rPr lang="en-US" smtClean="0"/>
              <a:pPr/>
              <a:t>25</a:t>
            </a:fld>
            <a:endParaRPr lang="en-US" dirty="0"/>
          </a:p>
        </p:txBody>
      </p:sp>
      <p:sp>
        <p:nvSpPr>
          <p:cNvPr id="4" name="Content Placeholder 3">
            <a:extLst>
              <a:ext uri="{FF2B5EF4-FFF2-40B4-BE49-F238E27FC236}">
                <a16:creationId xmlns:a16="http://schemas.microsoft.com/office/drawing/2014/main" id="{CC08E2E5-E207-4AC7-B2FB-70826D22A102}"/>
              </a:ext>
            </a:extLst>
          </p:cNvPr>
          <p:cNvSpPr>
            <a:spLocks noGrp="1"/>
          </p:cNvSpPr>
          <p:nvPr>
            <p:ph idx="1"/>
          </p:nvPr>
        </p:nvSpPr>
        <p:spPr/>
        <p:txBody>
          <a:bodyPr/>
          <a:lstStyle/>
          <a:p>
            <a:endParaRPr lang="en-US" dirty="0"/>
          </a:p>
          <a:p>
            <a:pPr marL="0" indent="0" algn="ctr">
              <a:buNone/>
            </a:pPr>
            <a:r>
              <a:rPr lang="en-US" dirty="0">
                <a:hlinkClick r:id="rId3"/>
              </a:rPr>
              <a:t>www.cluin.org/srr</a:t>
            </a:r>
            <a:r>
              <a:rPr lang="en-US" dirty="0"/>
              <a:t> </a:t>
            </a:r>
          </a:p>
          <a:p>
            <a:pPr marL="0" indent="0" algn="ctr">
              <a:buNone/>
            </a:pPr>
            <a:endParaRPr lang="en-US" dirty="0"/>
          </a:p>
          <a:p>
            <a:pPr marL="0" indent="0" algn="ctr">
              <a:buNone/>
            </a:pPr>
            <a:r>
              <a:rPr lang="en-US" dirty="0">
                <a:hlinkClick r:id="rId4"/>
              </a:rPr>
              <a:t>www.epa.gov/superfund</a:t>
            </a:r>
            <a:endParaRPr lang="en-US" dirty="0"/>
          </a:p>
          <a:p>
            <a:pPr marL="0" indent="0">
              <a:buNone/>
            </a:pPr>
            <a:endParaRPr lang="en-US" dirty="0"/>
          </a:p>
          <a:p>
            <a:pPr marL="0" indent="0" algn="ctr">
              <a:buNone/>
            </a:pPr>
            <a:r>
              <a:rPr lang="en-US" dirty="0"/>
              <a:t>Kirby Biggs</a:t>
            </a:r>
          </a:p>
          <a:p>
            <a:pPr marL="0" indent="0" algn="ctr">
              <a:buNone/>
            </a:pPr>
            <a:r>
              <a:rPr lang="en-US" dirty="0">
                <a:hlinkClick r:id="rId5"/>
              </a:rPr>
              <a:t>biggs.kirby@epa.gov</a:t>
            </a:r>
            <a:endParaRPr lang="en-US" dirty="0"/>
          </a:p>
          <a:p>
            <a:pPr marL="0" indent="0" algn="ctr">
              <a:buNone/>
            </a:pPr>
            <a:r>
              <a:rPr lang="en-US" dirty="0"/>
              <a:t>703-823-3081</a:t>
            </a:r>
          </a:p>
        </p:txBody>
      </p:sp>
    </p:spTree>
    <p:extLst>
      <p:ext uri="{BB962C8B-B14F-4D97-AF65-F5344CB8AC3E}">
        <p14:creationId xmlns:p14="http://schemas.microsoft.com/office/powerpoint/2010/main" val="6623207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EPA’s Working Definition of Optimization</a:t>
            </a:r>
          </a:p>
        </p:txBody>
      </p:sp>
      <p:sp>
        <p:nvSpPr>
          <p:cNvPr id="8" name="Slide Number Placeholder 7"/>
          <p:cNvSpPr>
            <a:spLocks noGrp="1"/>
          </p:cNvSpPr>
          <p:nvPr>
            <p:ph type="sldNum" sz="quarter" idx="4"/>
          </p:nvPr>
        </p:nvSpPr>
        <p:spPr/>
        <p:txBody>
          <a:bodyPr/>
          <a:lstStyle/>
          <a:p>
            <a:fld id="{11C1CDDD-26A6-4238-A94D-3281FBF69CDD}" type="slidenum">
              <a:rPr lang="en-US" smtClean="0"/>
              <a:pPr/>
              <a:t>3</a:t>
            </a:fld>
            <a:endParaRPr lang="en-US" dirty="0"/>
          </a:p>
        </p:txBody>
      </p:sp>
      <p:sp>
        <p:nvSpPr>
          <p:cNvPr id="5" name="AutoShape 2"/>
          <p:cNvSpPr>
            <a:spLocks noChangeArrowheads="1"/>
          </p:cNvSpPr>
          <p:nvPr/>
        </p:nvSpPr>
        <p:spPr bwMode="auto">
          <a:xfrm>
            <a:off x="990600" y="1600200"/>
            <a:ext cx="7010400" cy="3429000"/>
          </a:xfrm>
          <a:prstGeom prst="ribbon2">
            <a:avLst>
              <a:gd name="adj1" fmla="val 8417"/>
              <a:gd name="adj2" fmla="val 72565"/>
            </a:avLst>
          </a:prstGeom>
          <a:solidFill>
            <a:srgbClr val="0F6CB6"/>
          </a:solidFill>
          <a:ln w="19050">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dirty="0"/>
          </a:p>
        </p:txBody>
      </p:sp>
      <p:sp>
        <p:nvSpPr>
          <p:cNvPr id="6" name="Rectangle 5"/>
          <p:cNvSpPr>
            <a:spLocks noGrp="1" noChangeArrowheads="1"/>
          </p:cNvSpPr>
          <p:nvPr/>
        </p:nvSpPr>
        <p:spPr>
          <a:xfrm>
            <a:off x="2152650" y="1743075"/>
            <a:ext cx="4514850" cy="2914650"/>
          </a:xfrm>
          <a:prstGeom prst="rect">
            <a:avLst/>
          </a:prstGeom>
          <a:noFill/>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None/>
            </a:pPr>
            <a:r>
              <a:rPr lang="en-US" sz="2400" i="1" dirty="0">
                <a:solidFill>
                  <a:schemeClr val="tx1"/>
                </a:solidFill>
              </a:rPr>
              <a:t>Systematic site review by a team</a:t>
            </a:r>
            <a:br>
              <a:rPr lang="en-US" sz="2400" i="1" dirty="0">
                <a:solidFill>
                  <a:schemeClr val="tx1"/>
                </a:solidFill>
              </a:rPr>
            </a:br>
            <a:r>
              <a:rPr lang="en-US" sz="2400" i="1" dirty="0">
                <a:solidFill>
                  <a:schemeClr val="tx1"/>
                </a:solidFill>
              </a:rPr>
              <a:t>of independent technical experts,</a:t>
            </a:r>
            <a:br>
              <a:rPr lang="en-US" sz="2400" i="1" dirty="0">
                <a:solidFill>
                  <a:schemeClr val="tx1"/>
                </a:solidFill>
              </a:rPr>
            </a:br>
            <a:r>
              <a:rPr lang="en-US" sz="2400" i="1" dirty="0">
                <a:solidFill>
                  <a:schemeClr val="tx1"/>
                </a:solidFill>
              </a:rPr>
              <a:t>at any phase of a cleanup process, </a:t>
            </a:r>
            <a:br>
              <a:rPr lang="en-US" sz="2400" i="1" dirty="0">
                <a:solidFill>
                  <a:schemeClr val="tx1"/>
                </a:solidFill>
              </a:rPr>
            </a:br>
            <a:r>
              <a:rPr lang="en-US" sz="2400" i="1" dirty="0">
                <a:solidFill>
                  <a:schemeClr val="tx1"/>
                </a:solidFill>
              </a:rPr>
              <a:t>to identify opportunities to improve remedy protectiveness, effectiveness </a:t>
            </a:r>
            <a:br>
              <a:rPr lang="en-US" sz="2400" i="1" dirty="0">
                <a:solidFill>
                  <a:schemeClr val="tx1"/>
                </a:solidFill>
              </a:rPr>
            </a:br>
            <a:r>
              <a:rPr lang="en-US" sz="2400" i="1" dirty="0">
                <a:solidFill>
                  <a:schemeClr val="tx1"/>
                </a:solidFill>
              </a:rPr>
              <a:t>and cost efficiency, and to facilitate progress toward site completion.</a:t>
            </a:r>
          </a:p>
        </p:txBody>
      </p:sp>
      <p:sp>
        <p:nvSpPr>
          <p:cNvPr id="7" name="Rounded Rectangle 6"/>
          <p:cNvSpPr/>
          <p:nvPr/>
        </p:nvSpPr>
        <p:spPr>
          <a:xfrm>
            <a:off x="1181100" y="5317841"/>
            <a:ext cx="6515100" cy="320959"/>
          </a:xfrm>
          <a:prstGeom prst="roundRect">
            <a:avLst/>
          </a:prstGeom>
          <a:solidFill>
            <a:srgbClr val="0F6C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b="1" dirty="0"/>
              <a:t>EPA’s National Optimization Program revolves around third-party evaluations</a:t>
            </a:r>
          </a:p>
        </p:txBody>
      </p:sp>
    </p:spTree>
    <p:extLst>
      <p:ext uri="{BB962C8B-B14F-4D97-AF65-F5344CB8AC3E}">
        <p14:creationId xmlns:p14="http://schemas.microsoft.com/office/powerpoint/2010/main" val="3475727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046"/>
            <a:ext cx="8915400" cy="830997"/>
          </a:xfrm>
        </p:spPr>
        <p:txBody>
          <a:bodyPr>
            <a:normAutofit fontScale="90000"/>
          </a:bodyPr>
          <a:lstStyle/>
          <a:p>
            <a:r>
              <a:rPr lang="en-US" dirty="0"/>
              <a:t>Key Optimization Components and Superfund Pipeline Activities</a:t>
            </a:r>
            <a:endParaRPr lang="en-US" sz="2800" dirty="0"/>
          </a:p>
        </p:txBody>
      </p:sp>
      <p:sp>
        <p:nvSpPr>
          <p:cNvPr id="6" name="Slide Number Placeholder 5"/>
          <p:cNvSpPr>
            <a:spLocks noGrp="1"/>
          </p:cNvSpPr>
          <p:nvPr>
            <p:ph type="sldNum" sz="quarter" idx="4294967295"/>
          </p:nvPr>
        </p:nvSpPr>
        <p:spPr>
          <a:xfrm>
            <a:off x="7620000" y="6537325"/>
            <a:ext cx="1524000" cy="320675"/>
          </a:xfrm>
          <a:prstGeom prst="rect">
            <a:avLst/>
          </a:prstGeom>
        </p:spPr>
        <p:txBody>
          <a:bodyPr/>
          <a:lstStyle/>
          <a:p>
            <a:fld id="{5C094107-8D99-44C5-A55E-C645C8BE2AEB}" type="slidenum">
              <a:rPr lang="en-US" smtClean="0"/>
              <a:pPr/>
              <a:t>4</a:t>
            </a:fld>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4514" y="1143000"/>
            <a:ext cx="9129486" cy="5268870"/>
          </a:xfrm>
          <a:prstGeom prst="rect">
            <a:avLst/>
          </a:prstGeom>
        </p:spPr>
      </p:pic>
      <p:grpSp>
        <p:nvGrpSpPr>
          <p:cNvPr id="9" name="Group 8">
            <a:extLst>
              <a:ext uri="{FF2B5EF4-FFF2-40B4-BE49-F238E27FC236}">
                <a16:creationId xmlns:a16="http://schemas.microsoft.com/office/drawing/2014/main" id="{F84EF8D3-1766-45B7-AE83-8BEB6A31F3FC}"/>
              </a:ext>
            </a:extLst>
          </p:cNvPr>
          <p:cNvGrpSpPr/>
          <p:nvPr/>
        </p:nvGrpSpPr>
        <p:grpSpPr>
          <a:xfrm>
            <a:off x="2895600" y="5105400"/>
            <a:ext cx="2895600" cy="816636"/>
            <a:chOff x="2895600" y="5105400"/>
            <a:chExt cx="2895600" cy="816636"/>
          </a:xfrm>
        </p:grpSpPr>
        <p:sp>
          <p:nvSpPr>
            <p:cNvPr id="3" name="TextBox 2">
              <a:extLst>
                <a:ext uri="{FF2B5EF4-FFF2-40B4-BE49-F238E27FC236}">
                  <a16:creationId xmlns:a16="http://schemas.microsoft.com/office/drawing/2014/main" id="{C15F458C-C378-4132-8131-9AEC759C761B}"/>
                </a:ext>
              </a:extLst>
            </p:cNvPr>
            <p:cNvSpPr txBox="1"/>
            <p:nvPr/>
          </p:nvSpPr>
          <p:spPr>
            <a:xfrm>
              <a:off x="2895600" y="5105400"/>
              <a:ext cx="2895600" cy="457200"/>
            </a:xfrm>
            <a:prstGeom prst="rect">
              <a:avLst/>
            </a:prstGeom>
            <a:noFill/>
            <a:ln w="66675">
              <a:solidFill>
                <a:schemeClr val="accent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0CF0CF8B-6F6C-49F3-9317-E7ADB2AC12A8}"/>
                </a:ext>
              </a:extLst>
            </p:cNvPr>
            <p:cNvSpPr txBox="1"/>
            <p:nvPr/>
          </p:nvSpPr>
          <p:spPr>
            <a:xfrm>
              <a:off x="3124200" y="5552704"/>
              <a:ext cx="1905000" cy="369332"/>
            </a:xfrm>
            <a:prstGeom prst="rect">
              <a:avLst/>
            </a:prstGeom>
            <a:noFill/>
          </p:spPr>
          <p:txBody>
            <a:bodyPr wrap="square" rtlCol="0">
              <a:spAutoFit/>
            </a:bodyPr>
            <a:lstStyle/>
            <a:p>
              <a:r>
                <a:rPr lang="en-US" dirty="0">
                  <a:solidFill>
                    <a:schemeClr val="accent4">
                      <a:lumMod val="75000"/>
                    </a:schemeClr>
                  </a:solidFill>
                </a:rPr>
                <a:t>Early Efforts</a:t>
              </a:r>
            </a:p>
          </p:txBody>
        </p:sp>
      </p:grpSp>
      <p:grpSp>
        <p:nvGrpSpPr>
          <p:cNvPr id="11" name="Group 10">
            <a:extLst>
              <a:ext uri="{FF2B5EF4-FFF2-40B4-BE49-F238E27FC236}">
                <a16:creationId xmlns:a16="http://schemas.microsoft.com/office/drawing/2014/main" id="{1E81C8D7-4E81-4393-8C1D-3BA77D5D622D}"/>
              </a:ext>
            </a:extLst>
          </p:cNvPr>
          <p:cNvGrpSpPr/>
          <p:nvPr/>
        </p:nvGrpSpPr>
        <p:grpSpPr>
          <a:xfrm>
            <a:off x="3962400" y="1214112"/>
            <a:ext cx="2209800" cy="3891288"/>
            <a:chOff x="3962400" y="1214112"/>
            <a:chExt cx="2209800" cy="3891288"/>
          </a:xfrm>
        </p:grpSpPr>
        <p:cxnSp>
          <p:nvCxnSpPr>
            <p:cNvPr id="8" name="Straight Arrow Connector 7">
              <a:extLst>
                <a:ext uri="{FF2B5EF4-FFF2-40B4-BE49-F238E27FC236}">
                  <a16:creationId xmlns:a16="http://schemas.microsoft.com/office/drawing/2014/main" id="{977214FC-1E68-441D-B0AE-086B0999687E}"/>
                </a:ext>
              </a:extLst>
            </p:cNvPr>
            <p:cNvCxnSpPr/>
            <p:nvPr/>
          </p:nvCxnSpPr>
          <p:spPr>
            <a:xfrm flipH="1" flipV="1">
              <a:off x="3962400" y="1676400"/>
              <a:ext cx="2209800" cy="342900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A6DCAA-13DE-48A9-ABBC-704206D57E2B}"/>
                </a:ext>
              </a:extLst>
            </p:cNvPr>
            <p:cNvSpPr txBox="1"/>
            <p:nvPr/>
          </p:nvSpPr>
          <p:spPr>
            <a:xfrm rot="3402118">
              <a:off x="3733799" y="2134346"/>
              <a:ext cx="2209800" cy="369332"/>
            </a:xfrm>
            <a:prstGeom prst="rect">
              <a:avLst/>
            </a:prstGeom>
            <a:noFill/>
          </p:spPr>
          <p:txBody>
            <a:bodyPr wrap="square" rtlCol="0">
              <a:spAutoFit/>
            </a:bodyPr>
            <a:lstStyle/>
            <a:p>
              <a:r>
                <a:rPr lang="en-US" dirty="0">
                  <a:solidFill>
                    <a:schemeClr val="accent4">
                      <a:lumMod val="75000"/>
                    </a:schemeClr>
                  </a:solidFill>
                </a:rPr>
                <a:t>Moving Upstream</a:t>
              </a:r>
            </a:p>
          </p:txBody>
        </p:sp>
      </p:grpSp>
    </p:spTree>
    <p:extLst>
      <p:ext uri="{BB962C8B-B14F-4D97-AF65-F5344CB8AC3E}">
        <p14:creationId xmlns:p14="http://schemas.microsoft.com/office/powerpoint/2010/main" val="390864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DE443C-C8BD-43C9-B007-36396820F682}" type="slidenum">
              <a:rPr lang="en-US" smtClean="0"/>
              <a:t>5</a:t>
            </a:fld>
            <a:endParaRPr lang="en-US"/>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150563664"/>
              </p:ext>
            </p:extLst>
          </p:nvPr>
        </p:nvGraphicFramePr>
        <p:xfrm>
          <a:off x="0" y="457200"/>
          <a:ext cx="9144000" cy="5873092"/>
        </p:xfrm>
        <a:graphic>
          <a:graphicData uri="http://schemas.openxmlformats.org/presentationml/2006/ole">
            <mc:AlternateContent xmlns:mc="http://schemas.openxmlformats.org/markup-compatibility/2006">
              <mc:Choice xmlns:v="urn:schemas-microsoft-com:vml" Requires="v">
                <p:oleObj spid="_x0000_s1060" name="Presentation" r:id="rId4" imgW="5208898" imgH="2929308" progId="PowerPoint.Show.12">
                  <p:embed/>
                </p:oleObj>
              </mc:Choice>
              <mc:Fallback>
                <p:oleObj name="Presentation" r:id="rId4" imgW="5208898" imgH="2929308" progId="PowerPoint.Show.12">
                  <p:embed/>
                  <p:pic>
                    <p:nvPicPr>
                      <p:cNvPr id="5" name="Object 4">
                        <a:hlinkClick r:id="" action="ppaction://ole?verb=0"/>
                      </p:cNvPr>
                      <p:cNvPicPr/>
                      <p:nvPr/>
                    </p:nvPicPr>
                    <p:blipFill>
                      <a:blip r:embed="rId5"/>
                      <a:stretch>
                        <a:fillRect/>
                      </a:stretch>
                    </p:blipFill>
                    <p:spPr>
                      <a:xfrm>
                        <a:off x="0" y="457200"/>
                        <a:ext cx="9144000" cy="5873092"/>
                      </a:xfrm>
                      <a:prstGeom prst="rect">
                        <a:avLst/>
                      </a:prstGeom>
                    </p:spPr>
                  </p:pic>
                </p:oleObj>
              </mc:Fallback>
            </mc:AlternateContent>
          </a:graphicData>
        </a:graphic>
      </p:graphicFrame>
    </p:spTree>
    <p:extLst>
      <p:ext uri="{BB962C8B-B14F-4D97-AF65-F5344CB8AC3E}">
        <p14:creationId xmlns:p14="http://schemas.microsoft.com/office/powerpoint/2010/main" val="21744607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Reviews</a:t>
            </a:r>
          </a:p>
        </p:txBody>
      </p:sp>
      <p:sp>
        <p:nvSpPr>
          <p:cNvPr id="3" name="Slide Number Placeholder 2"/>
          <p:cNvSpPr>
            <a:spLocks noGrp="1"/>
          </p:cNvSpPr>
          <p:nvPr>
            <p:ph type="sldNum" sz="quarter" idx="4"/>
          </p:nvPr>
        </p:nvSpPr>
        <p:spPr/>
        <p:txBody>
          <a:bodyPr/>
          <a:lstStyle/>
          <a:p>
            <a:fld id="{11C1CDDD-26A6-4238-A94D-3281FBF69CDD}" type="slidenum">
              <a:rPr lang="en-US" smtClean="0"/>
              <a:pPr/>
              <a:t>6</a:t>
            </a:fld>
            <a:endParaRPr lang="en-US" dirty="0"/>
          </a:p>
        </p:txBody>
      </p:sp>
      <p:sp>
        <p:nvSpPr>
          <p:cNvPr id="4" name="Content Placeholder 3"/>
          <p:cNvSpPr>
            <a:spLocks noGrp="1"/>
          </p:cNvSpPr>
          <p:nvPr>
            <p:ph idx="1"/>
          </p:nvPr>
        </p:nvSpPr>
        <p:spPr>
          <a:xfrm>
            <a:off x="335973" y="1274762"/>
            <a:ext cx="8808027" cy="4724400"/>
          </a:xfrm>
        </p:spPr>
        <p:txBody>
          <a:bodyPr/>
          <a:lstStyle/>
          <a:p>
            <a:r>
              <a:rPr lang="en-US" sz="2400" dirty="0"/>
              <a:t>Optimization reviews result in site-specific reports with recommendations that fall within one of six standard recommendation categories: </a:t>
            </a:r>
          </a:p>
          <a:p>
            <a:pPr lvl="1"/>
            <a:r>
              <a:rPr lang="en-US" sz="2000" dirty="0"/>
              <a:t>remedy effectiveness</a:t>
            </a:r>
          </a:p>
          <a:p>
            <a:pPr lvl="1"/>
            <a:r>
              <a:rPr lang="en-US" sz="2000" dirty="0"/>
              <a:t>cost reduction</a:t>
            </a:r>
          </a:p>
          <a:p>
            <a:pPr lvl="1"/>
            <a:r>
              <a:rPr lang="en-US" sz="2000" dirty="0"/>
              <a:t>technical improvement</a:t>
            </a:r>
          </a:p>
          <a:p>
            <a:pPr lvl="1"/>
            <a:r>
              <a:rPr lang="en-US" sz="2000" dirty="0"/>
              <a:t>site closure</a:t>
            </a:r>
          </a:p>
          <a:p>
            <a:pPr lvl="1"/>
            <a:r>
              <a:rPr lang="en-US" sz="2000" dirty="0"/>
              <a:t>green remediation</a:t>
            </a:r>
          </a:p>
          <a:p>
            <a:pPr lvl="1"/>
            <a:r>
              <a:rPr lang="en-US" sz="2000" dirty="0"/>
              <a:t>redevelopment potential </a:t>
            </a:r>
          </a:p>
          <a:p>
            <a:pPr eaLnBrk="1" hangingPunct="1">
              <a:lnSpc>
                <a:spcPct val="100000"/>
              </a:lnSpc>
            </a:pPr>
            <a:r>
              <a:rPr lang="en-US" altLang="en-US" sz="2400" dirty="0"/>
              <a:t>There are three prevalent optimization concepts applied during third-party optimization of sites regardless of the remedial stage</a:t>
            </a:r>
          </a:p>
          <a:p>
            <a:pPr lvl="1" eaLnBrk="1" hangingPunct="1">
              <a:lnSpc>
                <a:spcPct val="100000"/>
              </a:lnSpc>
            </a:pPr>
            <a:r>
              <a:rPr lang="en-US" altLang="en-US" sz="2000" dirty="0"/>
              <a:t>Adaptive site management</a:t>
            </a:r>
          </a:p>
          <a:p>
            <a:pPr lvl="1" eaLnBrk="1" hangingPunct="1">
              <a:lnSpc>
                <a:spcPct val="100000"/>
              </a:lnSpc>
            </a:pPr>
            <a:r>
              <a:rPr lang="en-US" altLang="en-US" sz="2000" dirty="0"/>
              <a:t>CSM development/revision</a:t>
            </a:r>
          </a:p>
          <a:p>
            <a:pPr lvl="1" eaLnBrk="1" hangingPunct="1">
              <a:lnSpc>
                <a:spcPct val="100000"/>
              </a:lnSpc>
            </a:pPr>
            <a:r>
              <a:rPr lang="en-US" altLang="en-US" sz="2000" dirty="0"/>
              <a:t>Alternative technologies/approaches</a:t>
            </a:r>
          </a:p>
          <a:p>
            <a:pPr marL="305991" lvl="1" indent="0">
              <a:lnSpc>
                <a:spcPct val="100000"/>
              </a:lnSpc>
              <a:buFont typeface="Arial" charset="0"/>
              <a:buNone/>
            </a:pPr>
            <a:endParaRPr lang="en-US" altLang="en-US" sz="2800" dirty="0"/>
          </a:p>
        </p:txBody>
      </p:sp>
    </p:spTree>
    <p:extLst>
      <p:ext uri="{BB962C8B-B14F-4D97-AF65-F5344CB8AC3E}">
        <p14:creationId xmlns:p14="http://schemas.microsoft.com/office/powerpoint/2010/main" val="28355347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945"/>
            <a:ext cx="8382000" cy="443198"/>
          </a:xfrm>
        </p:spPr>
        <p:txBody>
          <a:bodyPr/>
          <a:lstStyle/>
          <a:p>
            <a:r>
              <a:rPr lang="en-US" dirty="0"/>
              <a:t>Optimization Evaluations – Accomplishments at 5/09/18</a:t>
            </a:r>
          </a:p>
        </p:txBody>
      </p:sp>
      <p:graphicFrame>
        <p:nvGraphicFramePr>
          <p:cNvPr id="6" name="Content Placeholder 5"/>
          <p:cNvGraphicFramePr>
            <a:graphicFrameLocks noGrp="1"/>
          </p:cNvGraphicFramePr>
          <p:nvPr>
            <p:ph idx="1"/>
            <p:extLst/>
          </p:nvPr>
        </p:nvGraphicFramePr>
        <p:xfrm>
          <a:off x="228599" y="1219200"/>
          <a:ext cx="8686801" cy="4952996"/>
        </p:xfrm>
        <a:graphic>
          <a:graphicData uri="http://schemas.openxmlformats.org/drawingml/2006/table">
            <a:tbl>
              <a:tblPr/>
              <a:tblGrid>
                <a:gridCol w="1702079">
                  <a:extLst>
                    <a:ext uri="{9D8B030D-6E8A-4147-A177-3AD203B41FA5}">
                      <a16:colId xmlns:a16="http://schemas.microsoft.com/office/drawing/2014/main" val="20000"/>
                    </a:ext>
                  </a:extLst>
                </a:gridCol>
                <a:gridCol w="1510598">
                  <a:extLst>
                    <a:ext uri="{9D8B030D-6E8A-4147-A177-3AD203B41FA5}">
                      <a16:colId xmlns:a16="http://schemas.microsoft.com/office/drawing/2014/main" val="20001"/>
                    </a:ext>
                  </a:extLst>
                </a:gridCol>
                <a:gridCol w="1446769">
                  <a:extLst>
                    <a:ext uri="{9D8B030D-6E8A-4147-A177-3AD203B41FA5}">
                      <a16:colId xmlns:a16="http://schemas.microsoft.com/office/drawing/2014/main" val="20002"/>
                    </a:ext>
                  </a:extLst>
                </a:gridCol>
                <a:gridCol w="1446769">
                  <a:extLst>
                    <a:ext uri="{9D8B030D-6E8A-4147-A177-3AD203B41FA5}">
                      <a16:colId xmlns:a16="http://schemas.microsoft.com/office/drawing/2014/main" val="20003"/>
                    </a:ext>
                  </a:extLst>
                </a:gridCol>
                <a:gridCol w="1489320">
                  <a:extLst>
                    <a:ext uri="{9D8B030D-6E8A-4147-A177-3AD203B41FA5}">
                      <a16:colId xmlns:a16="http://schemas.microsoft.com/office/drawing/2014/main" val="20004"/>
                    </a:ext>
                  </a:extLst>
                </a:gridCol>
                <a:gridCol w="1091266">
                  <a:extLst>
                    <a:ext uri="{9D8B030D-6E8A-4147-A177-3AD203B41FA5}">
                      <a16:colId xmlns:a16="http://schemas.microsoft.com/office/drawing/2014/main" val="20005"/>
                    </a:ext>
                  </a:extLst>
                </a:gridCol>
              </a:tblGrid>
              <a:tr h="647783">
                <a:tc rowSpan="2">
                  <a:txBody>
                    <a:bodyPr/>
                    <a:lstStyle/>
                    <a:p>
                      <a:pPr algn="ctr" rtl="0" fontAlgn="ctr"/>
                      <a:r>
                        <a:rPr lang="en-US" sz="2200" b="1" i="0" u="none" strike="noStrike" dirty="0">
                          <a:solidFill>
                            <a:srgbClr val="FFFFFF"/>
                          </a:solidFill>
                          <a:effectLst/>
                          <a:latin typeface="Calibri" panose="020F0502020204030204" pitchFamily="34" charset="0"/>
                        </a:rPr>
                        <a:t>Region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gridSpan="3">
                  <a:txBody>
                    <a:bodyPr/>
                    <a:lstStyle/>
                    <a:p>
                      <a:pPr algn="ctr" rtl="0" fontAlgn="ctr"/>
                      <a:r>
                        <a:rPr lang="en-US" sz="2200" b="1" i="0" u="none" strike="noStrike" dirty="0">
                          <a:solidFill>
                            <a:srgbClr val="FFFFFF"/>
                          </a:solidFill>
                          <a:effectLst/>
                          <a:latin typeface="Calibri" panose="020F0502020204030204" pitchFamily="34" charset="0"/>
                        </a:rPr>
                        <a:t>Events/Region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rowSpan="2">
                  <a:txBody>
                    <a:bodyPr/>
                    <a:lstStyle/>
                    <a:p>
                      <a:pPr algn="ctr" rtl="0" fontAlgn="ctr"/>
                      <a:r>
                        <a:rPr lang="en-US" sz="2200" b="1" i="0" u="none" strike="noStrike" dirty="0">
                          <a:solidFill>
                            <a:srgbClr val="FFFFFF"/>
                          </a:solidFill>
                          <a:effectLst/>
                          <a:latin typeface="Calibri" panose="020F0502020204030204" pitchFamily="34" charset="0"/>
                        </a:rPr>
                        <a:t>Total Events 1997 to Date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rowSpan="2">
                  <a:txBody>
                    <a:bodyPr/>
                    <a:lstStyle/>
                    <a:p>
                      <a:pPr algn="ctr" rtl="0" fontAlgn="ctr"/>
                      <a:r>
                        <a:rPr lang="en-US" sz="2200" b="1" i="0" u="none" strike="noStrike" dirty="0">
                          <a:solidFill>
                            <a:srgbClr val="FFFFFF"/>
                          </a:solidFill>
                          <a:effectLst/>
                          <a:latin typeface="Calibri" panose="020F0502020204030204" pitchFamily="34" charset="0"/>
                        </a:rPr>
                        <a:t>% per Region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20658">
                <a:tc vMerge="1">
                  <a:txBody>
                    <a:bodyPr/>
                    <a:lstStyle/>
                    <a:p>
                      <a:endParaRPr lang="en-US"/>
                    </a:p>
                  </a:txBody>
                  <a:tcPr/>
                </a:tc>
                <a:tc>
                  <a:txBody>
                    <a:bodyPr/>
                    <a:lstStyle/>
                    <a:p>
                      <a:pPr algn="ctr" rtl="0" fontAlgn="ctr"/>
                      <a:r>
                        <a:rPr lang="en-US" sz="2200" b="1" i="0" u="none" strike="noStrike" dirty="0">
                          <a:solidFill>
                            <a:srgbClr val="FFFFFF"/>
                          </a:solidFill>
                          <a:effectLst/>
                          <a:latin typeface="Calibri" panose="020F0502020204030204" pitchFamily="34" charset="0"/>
                        </a:rPr>
                        <a:t>1997-2010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2200" b="1" i="0" u="none" strike="noStrike" dirty="0">
                          <a:solidFill>
                            <a:srgbClr val="FFFFFF"/>
                          </a:solidFill>
                          <a:effectLst/>
                          <a:latin typeface="Calibri" panose="020F0502020204030204" pitchFamily="34" charset="0"/>
                        </a:rPr>
                        <a:t>2011-2017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US" sz="2200" b="1" i="0" u="none" strike="noStrike" dirty="0">
                          <a:solidFill>
                            <a:srgbClr val="FFFFFF"/>
                          </a:solidFill>
                          <a:effectLst/>
                          <a:latin typeface="Calibri" panose="020F0502020204030204" pitchFamily="34" charset="0"/>
                        </a:rPr>
                        <a:t>2018 to Date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15</a:t>
                      </a:r>
                    </a:p>
                  </a:txBody>
                  <a:tcPr marL="7620" marR="7620" marT="7620"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4"/>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6"/>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8"/>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10"/>
                  </a:ext>
                </a:extLst>
              </a:tr>
              <a:tr h="327012">
                <a:tc>
                  <a:txBody>
                    <a:bodyPr/>
                    <a:lstStyle/>
                    <a:p>
                      <a:pPr algn="ctr" rtl="0" fontAlgn="ctr"/>
                      <a:r>
                        <a:rPr lang="en-US" sz="1800" b="1"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800" b="0" i="0" u="none" strike="noStrike" dirty="0">
                          <a:solidFill>
                            <a:srgbClr val="000000"/>
                          </a:solidFill>
                          <a:effectLst/>
                          <a:latin typeface="Calibri" panose="020F0502020204030204" pitchFamily="34" charset="0"/>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11"/>
                  </a:ext>
                </a:extLst>
              </a:tr>
              <a:tr h="314435">
                <a:tc>
                  <a:txBody>
                    <a:bodyPr/>
                    <a:lstStyle/>
                    <a:p>
                      <a:pPr algn="ctr" rtl="0" fontAlgn="ctr"/>
                      <a:r>
                        <a:rPr lang="en-US" sz="1800" b="1"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94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261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50000"/>
                      </a:schemeClr>
                    </a:solidFill>
                  </a:tcPr>
                </a:tc>
                <a:extLst>
                  <a:ext uri="{0D108BD9-81ED-4DB2-BD59-A6C34878D82A}">
                    <a16:rowId xmlns:a16="http://schemas.microsoft.com/office/drawing/2014/main" val="10012"/>
                  </a:ext>
                </a:extLst>
              </a:tr>
            </a:tbl>
          </a:graphicData>
        </a:graphic>
      </p:graphicFrame>
      <p:sp>
        <p:nvSpPr>
          <p:cNvPr id="3" name="Slide Number Placeholder 2">
            <a:extLst>
              <a:ext uri="{FF2B5EF4-FFF2-40B4-BE49-F238E27FC236}">
                <a16:creationId xmlns:a16="http://schemas.microsoft.com/office/drawing/2014/main" id="{40B59E30-7D2C-48F0-88B9-D97043EC9DFE}"/>
              </a:ext>
            </a:extLst>
          </p:cNvPr>
          <p:cNvSpPr>
            <a:spLocks noGrp="1"/>
          </p:cNvSpPr>
          <p:nvPr>
            <p:ph type="sldNum" sz="quarter" idx="4"/>
          </p:nvPr>
        </p:nvSpPr>
        <p:spPr/>
        <p:txBody>
          <a:bodyPr/>
          <a:lstStyle/>
          <a:p>
            <a:fld id="{11C1CDDD-26A6-4238-A94D-3281FBF69CDD}" type="slidenum">
              <a:rPr lang="en-US" smtClean="0"/>
              <a:pPr/>
              <a:t>7</a:t>
            </a:fld>
            <a:endParaRPr lang="en-US" dirty="0"/>
          </a:p>
        </p:txBody>
      </p:sp>
    </p:spTree>
    <p:extLst>
      <p:ext uri="{BB962C8B-B14F-4D97-AF65-F5344CB8AC3E}">
        <p14:creationId xmlns:p14="http://schemas.microsoft.com/office/powerpoint/2010/main" val="21203210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75969" y="161739"/>
            <a:ext cx="7514035" cy="886397"/>
          </a:xfrm>
        </p:spPr>
        <p:txBody>
          <a:bodyPr/>
          <a:lstStyle/>
          <a:p>
            <a:r>
              <a:rPr lang="en-US" i="1" u="sng" dirty="0"/>
              <a:t>Progress Towards Institutional Practice in Waste Programs</a:t>
            </a:r>
          </a:p>
        </p:txBody>
      </p:sp>
      <p:sp>
        <p:nvSpPr>
          <p:cNvPr id="3" name="Content Placeholder 2"/>
          <p:cNvSpPr>
            <a:spLocks noGrp="1"/>
          </p:cNvSpPr>
          <p:nvPr>
            <p:ph idx="1"/>
          </p:nvPr>
        </p:nvSpPr>
        <p:spPr>
          <a:xfrm>
            <a:off x="92407" y="1295400"/>
            <a:ext cx="4275787" cy="5029200"/>
          </a:xfrm>
        </p:spPr>
        <p:txBody>
          <a:bodyPr>
            <a:normAutofit fontScale="85000" lnSpcReduction="20000"/>
          </a:bodyPr>
          <a:lstStyle/>
          <a:p>
            <a:r>
              <a:rPr lang="en-US" dirty="0"/>
              <a:t>Standardized processes applied to </a:t>
            </a:r>
          </a:p>
          <a:p>
            <a:pPr lvl="1"/>
            <a:r>
              <a:rPr lang="en-US" dirty="0"/>
              <a:t>COI, site engagement and kickoff</a:t>
            </a:r>
          </a:p>
          <a:p>
            <a:pPr lvl="1"/>
            <a:r>
              <a:rPr lang="en-US" dirty="0"/>
              <a:t>Onsite visits and interviews</a:t>
            </a:r>
          </a:p>
          <a:p>
            <a:pPr lvl="1"/>
            <a:r>
              <a:rPr lang="en-US" dirty="0"/>
              <a:t>Report format and development/review/QC process</a:t>
            </a:r>
          </a:p>
          <a:p>
            <a:pPr lvl="1"/>
            <a:r>
              <a:rPr lang="en-US" dirty="0"/>
              <a:t>Optimization Report Inventory and Tracking Tool (ORITT) – tool for tracking metrics</a:t>
            </a:r>
          </a:p>
          <a:p>
            <a:pPr lvl="1"/>
            <a:r>
              <a:rPr lang="en-US" dirty="0"/>
              <a:t>Optimization Project Log (OPL) – tool for program/project management</a:t>
            </a:r>
          </a:p>
          <a:p>
            <a:r>
              <a:rPr lang="en-US" dirty="0"/>
              <a:t>Identifying and applying process improvements to reduce cost and time</a:t>
            </a:r>
          </a:p>
          <a:p>
            <a:pPr lvl="1"/>
            <a:r>
              <a:rPr lang="en-US" dirty="0"/>
              <a:t>Streamlined standardized optimization report template</a:t>
            </a:r>
          </a:p>
          <a:p>
            <a:pPr lvl="1"/>
            <a:r>
              <a:rPr lang="en-US" dirty="0"/>
              <a:t>“Portfolios”: multiple reviews conducted during singular travel events</a:t>
            </a:r>
          </a:p>
          <a:p>
            <a:pPr lvl="1"/>
            <a:endParaRPr lang="en-US" dirty="0"/>
          </a:p>
          <a:p>
            <a:pPr marL="342900" lvl="1" indent="0">
              <a:buNone/>
            </a:pPr>
            <a:endParaRPr lang="en-US" dirty="0"/>
          </a:p>
          <a:p>
            <a:pPr lvl="2"/>
            <a:endParaRPr lang="en-US" dirty="0"/>
          </a:p>
          <a:p>
            <a:pPr lvl="2"/>
            <a:endParaRPr lang="en-US" dirty="0"/>
          </a:p>
          <a:p>
            <a:pPr lvl="2"/>
            <a:endParaRPr lang="en-US" dirty="0"/>
          </a:p>
          <a:p>
            <a:endParaRPr lang="en-US" dirty="0"/>
          </a:p>
        </p:txBody>
      </p:sp>
      <p:sp>
        <p:nvSpPr>
          <p:cNvPr id="8" name="Content Placeholder 2"/>
          <p:cNvSpPr txBox="1">
            <a:spLocks/>
          </p:cNvSpPr>
          <p:nvPr/>
        </p:nvSpPr>
        <p:spPr>
          <a:xfrm>
            <a:off x="4746433" y="1295400"/>
            <a:ext cx="4016567" cy="5334000"/>
          </a:xfrm>
          <a:prstGeom prst="rect">
            <a:avLst/>
          </a:prstGeom>
        </p:spPr>
        <p:txBody>
          <a:bodyPr vert="horz" lIns="68580" tIns="34290" rIns="68580" bIns="3429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1800" dirty="0">
                <a:solidFill>
                  <a:schemeClr val="bg1"/>
                </a:solidFill>
              </a:rPr>
              <a:t>Regional management involved in optimization </a:t>
            </a:r>
          </a:p>
          <a:p>
            <a:pPr lvl="1"/>
            <a:r>
              <a:rPr lang="en-US" sz="1500" dirty="0">
                <a:solidFill>
                  <a:schemeClr val="bg1"/>
                </a:solidFill>
              </a:rPr>
              <a:t>Increased number of sites and level of interest</a:t>
            </a:r>
          </a:p>
          <a:p>
            <a:pPr lvl="1"/>
            <a:r>
              <a:rPr lang="en-US" sz="1500" dirty="0">
                <a:solidFill>
                  <a:schemeClr val="bg1"/>
                </a:solidFill>
              </a:rPr>
              <a:t>Staffing realities, leveraging program expertise</a:t>
            </a:r>
          </a:p>
          <a:p>
            <a:r>
              <a:rPr lang="en-US" sz="1800" dirty="0">
                <a:solidFill>
                  <a:schemeClr val="bg1"/>
                </a:solidFill>
              </a:rPr>
              <a:t>Other programs adapting </a:t>
            </a:r>
          </a:p>
          <a:p>
            <a:pPr lvl="1"/>
            <a:r>
              <a:rPr lang="en-US" sz="1500" dirty="0">
                <a:solidFill>
                  <a:schemeClr val="bg1"/>
                </a:solidFill>
              </a:rPr>
              <a:t>Office of Underground Storage Tanks: 7 Tribal Sites </a:t>
            </a:r>
          </a:p>
          <a:p>
            <a:pPr lvl="1"/>
            <a:r>
              <a:rPr lang="en-US" sz="1500" dirty="0">
                <a:solidFill>
                  <a:schemeClr val="bg1"/>
                </a:solidFill>
              </a:rPr>
              <a:t>RCRA-LEAN RFI </a:t>
            </a:r>
          </a:p>
          <a:p>
            <a:pPr lvl="1"/>
            <a:r>
              <a:rPr lang="en-US" sz="1500" dirty="0">
                <a:solidFill>
                  <a:schemeClr val="bg1"/>
                </a:solidFill>
              </a:rPr>
              <a:t>Region-lead Optimization</a:t>
            </a:r>
          </a:p>
          <a:p>
            <a:r>
              <a:rPr lang="en-US" sz="1800" dirty="0">
                <a:solidFill>
                  <a:schemeClr val="bg1"/>
                </a:solidFill>
              </a:rPr>
              <a:t>Provide access to broad network of optimization support</a:t>
            </a:r>
          </a:p>
          <a:p>
            <a:pPr lvl="1"/>
            <a:r>
              <a:rPr lang="en-US" sz="1500" dirty="0">
                <a:solidFill>
                  <a:schemeClr val="bg1"/>
                </a:solidFill>
              </a:rPr>
              <a:t>Superfund HQ Mission Support Contractors</a:t>
            </a:r>
          </a:p>
          <a:p>
            <a:pPr lvl="1"/>
            <a:r>
              <a:rPr lang="en-US" sz="1500" dirty="0">
                <a:solidFill>
                  <a:schemeClr val="bg1"/>
                </a:solidFill>
              </a:rPr>
              <a:t>Regional Remedial Action Contractors</a:t>
            </a:r>
          </a:p>
          <a:p>
            <a:pPr lvl="1"/>
            <a:r>
              <a:rPr lang="en-US" sz="1500" dirty="0">
                <a:solidFill>
                  <a:schemeClr val="bg1"/>
                </a:solidFill>
              </a:rPr>
              <a:t>Support from other Agencies:  USACE </a:t>
            </a:r>
            <a:endParaRPr lang="en-US" sz="1500" dirty="0"/>
          </a:p>
          <a:p>
            <a:pPr marL="342900" lvl="1" indent="0">
              <a:buNone/>
            </a:pPr>
            <a:endParaRPr lang="en-US" sz="1500" dirty="0"/>
          </a:p>
          <a:p>
            <a:pPr lvl="2"/>
            <a:endParaRPr lang="en-US" sz="1350" dirty="0"/>
          </a:p>
          <a:p>
            <a:pPr lvl="2"/>
            <a:endParaRPr lang="en-US" sz="1350" dirty="0"/>
          </a:p>
          <a:p>
            <a:pPr lvl="2"/>
            <a:endParaRPr lang="en-US" sz="1350" dirty="0"/>
          </a:p>
          <a:p>
            <a:endParaRPr lang="en-US" sz="1800" dirty="0"/>
          </a:p>
        </p:txBody>
      </p:sp>
      <p:sp>
        <p:nvSpPr>
          <p:cNvPr id="6" name="Slide Number Placeholder 5"/>
          <p:cNvSpPr>
            <a:spLocks noGrp="1"/>
          </p:cNvSpPr>
          <p:nvPr>
            <p:ph type="sldNum" sz="quarter" idx="12"/>
          </p:nvPr>
        </p:nvSpPr>
        <p:spPr/>
        <p:txBody>
          <a:bodyPr/>
          <a:lstStyle/>
          <a:p>
            <a:fld id="{66DE443C-C8BD-43C9-B007-36396820F682}" type="slidenum">
              <a:rPr lang="en-US" smtClean="0"/>
              <a:t>8</a:t>
            </a:fld>
            <a:endParaRPr lang="en-US"/>
          </a:p>
        </p:txBody>
      </p:sp>
    </p:spTree>
    <p:extLst>
      <p:ext uri="{BB962C8B-B14F-4D97-AF65-F5344CB8AC3E}">
        <p14:creationId xmlns:p14="http://schemas.microsoft.com/office/powerpoint/2010/main" val="4067320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945"/>
            <a:ext cx="8382000" cy="443198"/>
          </a:xfrm>
        </p:spPr>
        <p:txBody>
          <a:bodyPr/>
          <a:lstStyle/>
          <a:p>
            <a:r>
              <a:rPr lang="en-US" dirty="0"/>
              <a:t>Superfund Optimization Work - the Superfund Task Force</a:t>
            </a:r>
          </a:p>
        </p:txBody>
      </p:sp>
      <p:sp>
        <p:nvSpPr>
          <p:cNvPr id="3" name="Slide Number Placeholder 2"/>
          <p:cNvSpPr>
            <a:spLocks noGrp="1"/>
          </p:cNvSpPr>
          <p:nvPr>
            <p:ph type="sldNum" sz="quarter" idx="4"/>
          </p:nvPr>
        </p:nvSpPr>
        <p:spPr/>
        <p:txBody>
          <a:bodyPr/>
          <a:lstStyle/>
          <a:p>
            <a:fld id="{11C1CDDD-26A6-4238-A94D-3281FBF69CDD}" type="slidenum">
              <a:rPr lang="en-US" smtClean="0"/>
              <a:pPr/>
              <a:t>9</a:t>
            </a:fld>
            <a:endParaRPr lang="en-US" dirty="0"/>
          </a:p>
        </p:txBody>
      </p:sp>
      <p:graphicFrame>
        <p:nvGraphicFramePr>
          <p:cNvPr id="6" name="Content Placeholder 5">
            <a:extLst>
              <a:ext uri="{FF2B5EF4-FFF2-40B4-BE49-F238E27FC236}">
                <a16:creationId xmlns:a16="http://schemas.microsoft.com/office/drawing/2014/main" id="{E61B64F7-04B8-43EA-9C88-2753773B9C51}"/>
              </a:ext>
            </a:extLst>
          </p:cNvPr>
          <p:cNvGraphicFramePr>
            <a:graphicFrameLocks noGrp="1"/>
          </p:cNvGraphicFramePr>
          <p:nvPr>
            <p:ph idx="1"/>
            <p:extLst>
              <p:ext uri="{D42A27DB-BD31-4B8C-83A1-F6EECF244321}">
                <p14:modId xmlns:p14="http://schemas.microsoft.com/office/powerpoint/2010/main" val="3126783246"/>
              </p:ext>
            </p:extLst>
          </p:nvPr>
        </p:nvGraphicFramePr>
        <p:xfrm>
          <a:off x="228600" y="4295610"/>
          <a:ext cx="8801100" cy="2211832"/>
        </p:xfrm>
        <a:graphic>
          <a:graphicData uri="http://schemas.openxmlformats.org/drawingml/2006/table">
            <a:tbl>
              <a:tblPr firstRow="1" firstCol="1" bandRow="1"/>
              <a:tblGrid>
                <a:gridCol w="5313347">
                  <a:extLst>
                    <a:ext uri="{9D8B030D-6E8A-4147-A177-3AD203B41FA5}">
                      <a16:colId xmlns:a16="http://schemas.microsoft.com/office/drawing/2014/main" val="275391888"/>
                    </a:ext>
                  </a:extLst>
                </a:gridCol>
                <a:gridCol w="3487753">
                  <a:extLst>
                    <a:ext uri="{9D8B030D-6E8A-4147-A177-3AD203B41FA5}">
                      <a16:colId xmlns:a16="http://schemas.microsoft.com/office/drawing/2014/main" val="1989198678"/>
                    </a:ext>
                  </a:extLst>
                </a:gridCol>
              </a:tblGrid>
              <a:tr h="450850">
                <a:tc gridSpan="2">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FY2017 Optimization Evaluations and Optimization Related Technical Support Efforts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hMerge="1">
                  <a:txBody>
                    <a:bodyPr/>
                    <a:lstStyle/>
                    <a:p>
                      <a:endParaRPr lang="en-US"/>
                    </a:p>
                  </a:txBody>
                  <a:tcPr/>
                </a:tc>
                <a:extLst>
                  <a:ext uri="{0D108BD9-81ED-4DB2-BD59-A6C34878D82A}">
                    <a16:rowId xmlns:a16="http://schemas.microsoft.com/office/drawing/2014/main" val="2485590403"/>
                  </a:ext>
                </a:extLst>
              </a:tr>
              <a:tr h="0">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959994236"/>
                  </a:ext>
                </a:extLst>
              </a:tr>
              <a:tr h="0">
                <a:tc>
                  <a:txBody>
                    <a:bodyPr/>
                    <a:lstStyle/>
                    <a:p>
                      <a:pPr marL="0" marR="0">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Carryover projects from FY16</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25050078"/>
                  </a:ext>
                </a:extLst>
              </a:tr>
              <a:tr h="0">
                <a:tc>
                  <a:txBody>
                    <a:bodyPr/>
                    <a:lstStyle/>
                    <a:p>
                      <a:pPr marL="0" marR="0">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New Projects Started in FY17</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05726474"/>
                  </a:ext>
                </a:extLst>
              </a:tr>
              <a:tr h="0">
                <a:tc>
                  <a:txBody>
                    <a:bodyPr/>
                    <a:lstStyle/>
                    <a:p>
                      <a:pPr marL="0" marR="0">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Completed in FY17</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30952740"/>
                  </a:ext>
                </a:extLst>
              </a:tr>
              <a:tr h="0">
                <a:tc>
                  <a:txBody>
                    <a:bodyPr/>
                    <a:lstStyle/>
                    <a:p>
                      <a:pPr marL="0" marR="0">
                        <a:lnSpc>
                          <a:spcPct val="107000"/>
                        </a:lnSpc>
                        <a:spcBef>
                          <a:spcPts val="0"/>
                        </a:spcBef>
                        <a:spcAft>
                          <a:spcPts val="0"/>
                        </a:spcAft>
                      </a:pPr>
                      <a:r>
                        <a:rPr lang="en-US" sz="1800" b="1">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Carryover projects to FY18</a:t>
                      </a:r>
                      <a:endParaRPr lang="en-US" sz="160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5429569"/>
                  </a:ext>
                </a:extLst>
              </a:tr>
              <a:tr h="0">
                <a:tc>
                  <a:txBody>
                    <a:bodyPr/>
                    <a:lstStyle/>
                    <a:p>
                      <a:pPr marL="0" marR="0">
                        <a:lnSpc>
                          <a:spcPct val="107000"/>
                        </a:lnSpc>
                        <a:spcBef>
                          <a:spcPts val="0"/>
                        </a:spcBef>
                        <a:spcAft>
                          <a:spcPts val="0"/>
                        </a:spcAft>
                      </a:pPr>
                      <a:r>
                        <a:rPr lang="en-US" sz="1800" b="1">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Total Active Projects in FY17</a:t>
                      </a:r>
                      <a:endParaRPr lang="en-US" sz="160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800" b="1"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6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71713969"/>
                  </a:ext>
                </a:extLst>
              </a:tr>
            </a:tbl>
          </a:graphicData>
        </a:graphic>
      </p:graphicFrame>
      <p:sp>
        <p:nvSpPr>
          <p:cNvPr id="8" name="Content Placeholder 3">
            <a:extLst>
              <a:ext uri="{FF2B5EF4-FFF2-40B4-BE49-F238E27FC236}">
                <a16:creationId xmlns:a16="http://schemas.microsoft.com/office/drawing/2014/main" id="{250B8ADB-2F0B-42AF-98B1-D8C7770BA619}"/>
              </a:ext>
            </a:extLst>
          </p:cNvPr>
          <p:cNvSpPr txBox="1">
            <a:spLocks/>
          </p:cNvSpPr>
          <p:nvPr/>
        </p:nvSpPr>
        <p:spPr>
          <a:xfrm>
            <a:off x="114300" y="1163242"/>
            <a:ext cx="9029700" cy="2590800"/>
          </a:xfrm>
          <a:prstGeom prst="rect">
            <a:avLst/>
          </a:prstGeom>
        </p:spPr>
        <p:txBody>
          <a:bodyPr/>
          <a:lstStyle>
            <a:lvl1pPr marL="287338" indent="-287338" algn="l" defTabSz="912813" rtl="0" eaLnBrk="0" fontAlgn="base" hangingPunct="0">
              <a:lnSpc>
                <a:spcPct val="80000"/>
              </a:lnSpc>
              <a:spcBef>
                <a:spcPts val="1200"/>
              </a:spcBef>
              <a:spcAft>
                <a:spcPct val="0"/>
              </a:spcAft>
              <a:buFont typeface="Arial" pitchFamily="34" charset="0"/>
              <a:buChar char="♦"/>
              <a:defRPr sz="2800" b="1" kern="1200">
                <a:solidFill>
                  <a:schemeClr val="bg1"/>
                </a:solidFill>
                <a:latin typeface="+mn-lt"/>
                <a:ea typeface="+mn-ea"/>
                <a:cs typeface="+mn-cs"/>
              </a:defRPr>
            </a:lvl1pPr>
            <a:lvl2pPr marL="687388" indent="-279400" algn="l" defTabSz="912813" rtl="0" eaLnBrk="0" fontAlgn="base" hangingPunct="0">
              <a:lnSpc>
                <a:spcPct val="80000"/>
              </a:lnSpc>
              <a:spcBef>
                <a:spcPts val="600"/>
              </a:spcBef>
              <a:spcAft>
                <a:spcPct val="0"/>
              </a:spcAft>
              <a:buFont typeface="Calibri" pitchFamily="34" charset="0"/>
              <a:buChar char="»"/>
              <a:defRPr sz="2400" kern="1200">
                <a:solidFill>
                  <a:schemeClr val="bg1"/>
                </a:solidFill>
                <a:latin typeface="+mn-lt"/>
                <a:ea typeface="+mn-ea"/>
                <a:cs typeface="+mn-cs"/>
              </a:defRPr>
            </a:lvl2pPr>
            <a:lvl3pPr marL="1028700" indent="-233363" algn="l" defTabSz="912813" rtl="0" eaLnBrk="0" fontAlgn="base" hangingPunct="0">
              <a:lnSpc>
                <a:spcPct val="80000"/>
              </a:lnSpc>
              <a:spcBef>
                <a:spcPts val="600"/>
              </a:spcBef>
              <a:spcAft>
                <a:spcPct val="0"/>
              </a:spcAft>
              <a:buFont typeface="Calibri" pitchFamily="34" charset="0"/>
              <a:buChar char="›"/>
              <a:defRPr sz="2400" kern="1200">
                <a:solidFill>
                  <a:schemeClr val="bg1"/>
                </a:solidFill>
                <a:latin typeface="+mn-lt"/>
                <a:ea typeface="+mn-ea"/>
                <a:cs typeface="+mn-cs"/>
              </a:defRPr>
            </a:lvl3pPr>
            <a:lvl4pPr marL="1368425" indent="-225425" algn="l" defTabSz="912813" rtl="0" eaLnBrk="0" fontAlgn="base" hangingPunct="0">
              <a:lnSpc>
                <a:spcPct val="80000"/>
              </a:lnSpc>
              <a:spcBef>
                <a:spcPts val="600"/>
              </a:spcBef>
              <a:spcAft>
                <a:spcPct val="0"/>
              </a:spcAft>
              <a:buFont typeface="Calibri" pitchFamily="34" charset="0"/>
              <a:buChar char="–"/>
              <a:defRPr sz="2400" kern="1200">
                <a:solidFill>
                  <a:schemeClr val="bg1"/>
                </a:solidFill>
                <a:latin typeface="+mn-lt"/>
                <a:ea typeface="+mn-ea"/>
                <a:cs typeface="+mn-cs"/>
              </a:defRPr>
            </a:lvl4pPr>
            <a:lvl5pPr marL="1714500" indent="-228600" algn="l" defTabSz="912813" rtl="0" eaLnBrk="0" fontAlgn="base" hangingPunct="0">
              <a:lnSpc>
                <a:spcPct val="80000"/>
              </a:lnSpc>
              <a:spcBef>
                <a:spcPts val="600"/>
              </a:spcBef>
              <a:spcAft>
                <a:spcPct val="0"/>
              </a:spcAft>
              <a:buFont typeface="Calibri" pitchFamily="34" charset="0"/>
              <a:buChar char="‐"/>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2012 National Optimization Strategy:</a:t>
            </a:r>
          </a:p>
          <a:p>
            <a:pPr lvl="1"/>
            <a:r>
              <a:rPr lang="en-US" sz="2000" dirty="0"/>
              <a:t>Defined engagement process</a:t>
            </a:r>
          </a:p>
          <a:p>
            <a:pPr lvl="1"/>
            <a:r>
              <a:rPr lang="en-US" sz="2000" dirty="0"/>
              <a:t>Identified priority areas to tackle at sites</a:t>
            </a:r>
          </a:p>
          <a:p>
            <a:pPr lvl="1"/>
            <a:r>
              <a:rPr lang="en-US" sz="2000" dirty="0"/>
              <a:t>Four main components:</a:t>
            </a:r>
          </a:p>
          <a:p>
            <a:r>
              <a:rPr lang="en-US" sz="2400" dirty="0"/>
              <a:t>2018: Action 7 of the Administrators’ Superfund Task Force Recommendations: </a:t>
            </a:r>
            <a:r>
              <a:rPr lang="en-US" sz="2400" b="0" dirty="0"/>
              <a:t>“Promote Use of Third-Party Optimization Throughout the Remediation Process and Focus Optimization on Complex Sites or Sites of Significant Public Interest”.</a:t>
            </a:r>
          </a:p>
          <a:p>
            <a:r>
              <a:rPr lang="en-US" sz="2400" u="sng" dirty="0"/>
              <a:t>2018: Action 7 now complete. </a:t>
            </a:r>
            <a:endParaRPr lang="en-US" u="sng" dirty="0"/>
          </a:p>
        </p:txBody>
      </p:sp>
    </p:spTree>
    <p:extLst>
      <p:ext uri="{BB962C8B-B14F-4D97-AF65-F5344CB8AC3E}">
        <p14:creationId xmlns:p14="http://schemas.microsoft.com/office/powerpoint/2010/main" val="269432753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010"/>
  <p:tag name="ARTICULATE_PROJECT_CHECK" val="0"/>
  <p:tag name="LMS_COMPLETION_TITLE" val="IA Basic Training for Managers"/>
  <p:tag name="LMS_COMPLETION_ID" val="IA_Basic_Training_for_Managers"/>
  <p:tag name="LMS_COMPLETION_DESC" val="Provides basic information about interagency agreements (IA), types of IAs, IA transactions, policies and guidance, and the Interagency Agreement Shared Service Center (IASSC)"/>
  <p:tag name="LMS_COMPLETION_SUBJECT" val="interagency agreement, interagency acquisition, IASSC, Interagency Agreement shared Service Center"/>
  <p:tag name="LMS_COMPLETION_VERSION" val="1.0"/>
  <p:tag name="LMS_COMPLETION_DURATION" val="01:00:00"/>
  <p:tag name="LMS_COMPLETION_SCO_TITLE" val="IA Basic Training for Managers"/>
  <p:tag name="LMS_COMPLETION_SCO_ID" val="IA_Basic_Training_for_Managers"/>
  <p:tag name="LMS_COMPLETION_EDITION" val="0"/>
  <p:tag name="LMS_COMPLETION_INTERACTION" val="568"/>
  <p:tag name="LMS_COMPLETION_THRESHOLD" val="100"/>
  <p:tag name="LMS_COMPLETION_METHOD" val="QUIZ"/>
  <p:tag name="LMS_COMPLETION_TARGET" val="15971738-8644-49d0-9ebd-9100795ffff4"/>
  <p:tag name="LMS_COMPLETION_TARGET_ID" val="568"/>
  <p:tag name="LMS_COMPLETION_TARGET_INDEX" val="41"/>
  <p:tag name="LMS_QUIZ_INSERT" val="1"/>
  <p:tag name="LMS_REPORTING" val="2"/>
  <p:tag name="LMS_DATA_SCORM" val="Yes"/>
  <p:tag name="PUBLISH_TITLE" val="IA Basic Training for Managers"/>
  <p:tag name="ARTICULATE_PUBLISH_PATH" val="C:\Users\chris.bachman\Desktop"/>
  <p:tag name="ARTICULATE_LOGO" val="epaLogoWhite.png"/>
  <p:tag name="ARTICULATE_PRESENTER" val="(None selected)"/>
  <p:tag name="ARTICULATE_PRESENTER_GUID" val="9869030842"/>
  <p:tag name="ARTICULATE_LMS" val="0"/>
  <p:tag name="ARTICULATE_TEMPLATE" val="iaBasic"/>
  <p:tag name="ARTICULATE_TEMPLATE_GUID" val="f3508353-a8cf-4683-904d-126d7ce20c7a"/>
  <p:tag name="LMS_PUBLISH" val="Yes"/>
  <p:tag name="PRESENTER_PREVIEW_MODE" val="0"/>
  <p:tag name="PRESENTER_PREVIEW_START" val="1"/>
  <p:tag name="LMS_PROTOCOL_METHOD" val="SCORM"/>
  <p:tag name="LMS_PROTOCOL_VERSION" val="1.2"/>
  <p:tag name="PLAYERLOGOHEIGHT" val="45"/>
  <p:tag name="PLAYERLOGOWIDTH" val="320"/>
  <p:tag name="LAUNCHINNEWWINDOW" val="1"/>
  <p:tag name="LASTPUBLISHED" val="C:\Users\chris.bachman\Desktop\IA Basic Training for Managers\player.html"/>
  <p:tag name="ARTICULATE_PROJECT_OPEN" val="1"/>
  <p:tag name="PRESENTATION_PLAYLIST_COUNT" val="0"/>
  <p:tag name="PRESENTATION_PRESENTER_SLIDE_LEVEL" val="0"/>
  <p:tag name="ARTICULATE_REFERENCE_COUNT" val="14"/>
  <p:tag name="ARTICULATE_REFERENCE_TYPE_1" val="1"/>
  <p:tag name="ARTICULATE_REFERENCE_TITLE_1" val="Delegation of Authority 1-11, Interagency Agreements and Memoranda of Understanding"/>
  <p:tag name="ARTICULATE_REFERENCE_1" val="C:\Users\chris.bachman\Desktop\Local LMS courses for export\iaresources\1-11.pdf"/>
  <p:tag name="ARTICULATE_REFERENCE_TYPE_2" val="1"/>
  <p:tag name="ARTICULATE_REFERENCE_TITLE_2" val="EPA Order 1130.2A, Senior Resources Officials and Resource Management Committee"/>
  <p:tag name="ARTICULATE_REFERENCE_2" val="C:\Users\chris.bachman\Desktop\Local LMS courses for export\iaresources\1130_2a.pdf"/>
  <p:tag name="ARTICULATE_REFERENCE_TYPE_3" val="1"/>
  <p:tag name="ARTICULATE_REFERENCE_TITLE_3" val="Final Interim Policy Notice Interagency Acquisitions"/>
  <p:tag name="ARTICULATE_REFERENCE_3" val="C:\Users\chris.bachman\Desktop\Local LMS courses for export\iaresources\FINAL_INTERIM_POLICY_NOTICE_OAM.pdf"/>
  <p:tag name="ARTICULATE_REFERENCE_TYPE_4" val="1"/>
  <p:tag name="ARTICULATE_REFERENCE_TITLE_4" val="Interagency Agreement Shared Service Center Level Agreement"/>
  <p:tag name="ARTICULATE_REFERENCE_4" val="C:\Users\chris.bachman\Desktop\Local LMS courses for export\iaresources\service_level_agreement_final_signed_7_16_09.pdf"/>
  <p:tag name="ARTICULATE_REFERENCE_TYPE_5" val="1"/>
  <p:tag name="ARTICULATE_REFERENCE_TITLE_5" val="Improving the Management and Use of Interagency Acquisitions"/>
  <p:tag name="ARTICULATE_REFERENCE_5" val="C:\Users\chris.bachman\Desktop\Local LMS courses for export\iaresources\iac_revised.pdf"/>
  <p:tag name="ARTICULATE_REFERENCE_TYPE_6" val="1"/>
  <p:tag name="ARTICULATE_REFERENCE_TITLE_6" val="Interagency Agreement Policies, Procedures, and Guidance Manual"/>
  <p:tag name="ARTICULATE_REFERENCE_6" val="C:\Users\chris.bachman\Desktop\Local LMS courses for export\iaresources\DirectivesClearanceVersion.pdf"/>
  <p:tag name="ARTICULATE_REFERENCE_TYPE_7" val="1"/>
  <p:tag name="ARTICULATE_REFERENCE_TITLE_7" val="IPI 08-02"/>
  <p:tag name="ARTICULATE_REFERENCE_7" val="C:\Users\chris.bachman\Desktop\Local LMS courses for export\iaresources\8.0-IAG-08-02.pdf"/>
  <p:tag name="ARTICULATE_REFERENCE_TYPE_8" val="1"/>
  <p:tag name="ARTICULATE_REFERENCE_TITLE_8" val="IPI 11-01"/>
  <p:tag name="ARTICULATE_REFERENCE_8" val="C:\Users\chris.bachman\Desktop\Local LMS courses for export\iaresources\ipi_11_01_12_02_10.pdf"/>
  <p:tag name="ARTICULATE_REFERENCE_TYPE_9" val="1"/>
  <p:tag name="ARTICULATE_REFERENCE_TITLE_9" val="IPI 11-02"/>
  <p:tag name="ARTICULATE_REFERENCE_9" val="C:\Users\chris.bachman\Desktop\Local LMS courses for export\iaresources\ipi_sro_clarification.pdf"/>
  <p:tag name="ARTICULATE_REFERENCE_TYPE_10" val="1"/>
  <p:tag name="ARTICULATE_REFERENCE_TITLE_10" val="IPI 11-03"/>
  <p:tag name="ARTICULATE_REFERENCE_10" val="C:\Users\chris.bachman\Desktop\Local LMS courses for export\iaresources\final_ia_post_award_monitoring_policy_ipi_03_02_01_2011_sec.pdf"/>
  <p:tag name="ARTICULATE_REFERENCE_TYPE_11" val="0"/>
  <p:tag name="ARTICULATE_REFERENCE_TITLE_11" val="List of Environmental Statutes"/>
  <p:tag name="ARTICULATE_REFERENCE_11" val="http://www.epa.gov/history/org/origins/laws.htm"/>
  <p:tag name="ARTICULATE_REFERENCE_TYPE_12" val="1"/>
  <p:tag name="ARTICULATE_REFERENCE_TITLE_12" val="Guidance for Monitoring IAs funded under the Recovery Act"/>
  <p:tag name="ARTICULATE_REFERENCE_12" val="C:\Users\chris.bachman\Desktop\Local LMS courses for export\iaresources\Guidance_for_Monitoring_Recovery_Act_IAs.pdf"/>
  <p:tag name="ARTICULATE_REFERENCE_TYPE_13" val="1"/>
  <p:tag name="ARTICULATE_REFERENCE_TITLE_13" val="Reimbursable IA Indirect Costs Process Guide, Attachment A"/>
  <p:tag name="ARTICULATE_REFERENCE_13" val="C:\Users\chris.bachman\Desktop\Local LMS courses for export\iaresources\Attachment_A_FY_2011_Reimbursable_IA_Indirect_Costs_Process_Guide.pdf"/>
  <p:tag name="ARTICULATE_REFERENCE_TYPE_14" val="1"/>
  <p:tag name="ARTICULATE_REFERENCE_TITLE_14" val="Resource Management Directive Systems 2540-13.1, Chapter 13 - Agency Indirect Cost Allocation System"/>
  <p:tag name="ARTICULATE_REFERENCE_14" val="C:\Users\chris.bachman\Desktop\Local LMS courses for export\iaresources\2540-13-p1_agency_indirect.pdf"/>
  <p:tag name="ARTICULATE_PRESENTER_VERSION" val="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932c836-25ff-40b2-8b5a-7dce92185ee0"/>
  <p:tag name="ARTICULATE_SLIDE_NAV" val="1"/>
  <p:tag name="ARTICULATE_SLIDE_PAUSE" val="1"/>
  <p:tag name="ARTICULATE_NAV_LEVEL" val="1"/>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1.BAC\AppData\Local\Temp\articulate\presenter\imgtemp\XwEDQHNY_files\slide0001_image001.png"/>
</p:tagLst>
</file>

<file path=ppt/theme/theme1.xml><?xml version="1.0" encoding="utf-8"?>
<a:theme xmlns:a="http://schemas.openxmlformats.org/drawingml/2006/main" name="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37327CE-F7D0-4322-85DF-D729314A3DBE}">
  <ds:schemaRefs>
    <ds:schemaRef ds:uri="ESRI.ArcGIS.Mapping.OfficeIntegration.PowerPointInfo"/>
  </ds:schemaRefs>
</ds:datastoreItem>
</file>

<file path=customXml/itemProps10.xml><?xml version="1.0" encoding="utf-8"?>
<ds:datastoreItem xmlns:ds="http://schemas.openxmlformats.org/officeDocument/2006/customXml" ds:itemID="{186E6FFA-849A-4CCA-8254-02B47089C1B1}">
  <ds:schemaRefs>
    <ds:schemaRef ds:uri="ESRI.ArcGIS.Mapping.OfficeIntegration.PowerPointInfo"/>
  </ds:schemaRefs>
</ds:datastoreItem>
</file>

<file path=customXml/itemProps11.xml><?xml version="1.0" encoding="utf-8"?>
<ds:datastoreItem xmlns:ds="http://schemas.openxmlformats.org/officeDocument/2006/customXml" ds:itemID="{6A474A38-0614-4B73-9E0C-CE9414095FD2}">
  <ds:schemaRefs>
    <ds:schemaRef ds:uri="ESRI.ArcGIS.Mapping.OfficeIntegration.PowerPointInfo"/>
  </ds:schemaRefs>
</ds:datastoreItem>
</file>

<file path=customXml/itemProps12.xml><?xml version="1.0" encoding="utf-8"?>
<ds:datastoreItem xmlns:ds="http://schemas.openxmlformats.org/officeDocument/2006/customXml" ds:itemID="{C657EB05-B0EE-4787-BBF7-3C7D642E60EE}">
  <ds:schemaRefs>
    <ds:schemaRef ds:uri="ESRI.ArcGIS.Mapping.OfficeIntegration.PowerPointInfo"/>
  </ds:schemaRefs>
</ds:datastoreItem>
</file>

<file path=customXml/itemProps13.xml><?xml version="1.0" encoding="utf-8"?>
<ds:datastoreItem xmlns:ds="http://schemas.openxmlformats.org/officeDocument/2006/customXml" ds:itemID="{3DD14287-B47D-45F6-A851-5A97BA3FC6F8}">
  <ds:schemaRefs>
    <ds:schemaRef ds:uri="ESRI.ArcGIS.Mapping.OfficeIntegration.PowerPointInfo"/>
  </ds:schemaRefs>
</ds:datastoreItem>
</file>

<file path=customXml/itemProps14.xml><?xml version="1.0" encoding="utf-8"?>
<ds:datastoreItem xmlns:ds="http://schemas.openxmlformats.org/officeDocument/2006/customXml" ds:itemID="{D2AD354B-6FBE-4F8E-8D7A-8F514DA1ADC8}">
  <ds:schemaRefs>
    <ds:schemaRef ds:uri="ESRI.ArcGIS.Mapping.OfficeIntegration.PowerPointInfo"/>
  </ds:schemaRefs>
</ds:datastoreItem>
</file>

<file path=customXml/itemProps15.xml><?xml version="1.0" encoding="utf-8"?>
<ds:datastoreItem xmlns:ds="http://schemas.openxmlformats.org/officeDocument/2006/customXml" ds:itemID="{3AA444B2-9A0C-4733-BC34-869D39D52362}">
  <ds:schemaRefs>
    <ds:schemaRef ds:uri="ESRI.ArcGIS.Mapping.OfficeIntegration.PowerPointInfo"/>
  </ds:schemaRefs>
</ds:datastoreItem>
</file>

<file path=customXml/itemProps16.xml><?xml version="1.0" encoding="utf-8"?>
<ds:datastoreItem xmlns:ds="http://schemas.openxmlformats.org/officeDocument/2006/customXml" ds:itemID="{948F70C3-3A8F-4E58-A087-2C126DF964F4}">
  <ds:schemaRefs>
    <ds:schemaRef ds:uri="ESRI.ArcGIS.Mapping.OfficeIntegration.PowerPointInfo"/>
  </ds:schemaRefs>
</ds:datastoreItem>
</file>

<file path=customXml/itemProps17.xml><?xml version="1.0" encoding="utf-8"?>
<ds:datastoreItem xmlns:ds="http://schemas.openxmlformats.org/officeDocument/2006/customXml" ds:itemID="{833922C7-EBC3-40C4-8E70-BE5289FDCBB4}">
  <ds:schemaRefs>
    <ds:schemaRef ds:uri="ESRI.ArcGIS.Mapping.OfficeIntegration.PowerPointInfo"/>
  </ds:schemaRefs>
</ds:datastoreItem>
</file>

<file path=customXml/itemProps18.xml><?xml version="1.0" encoding="utf-8"?>
<ds:datastoreItem xmlns:ds="http://schemas.openxmlformats.org/officeDocument/2006/customXml" ds:itemID="{F1AC907D-F1E1-474D-943F-7449415A5BF7}">
  <ds:schemaRefs>
    <ds:schemaRef ds:uri="ESRI.ArcGIS.Mapping.OfficeIntegration.PowerPointInfo"/>
  </ds:schemaRefs>
</ds:datastoreItem>
</file>

<file path=customXml/itemProps19.xml><?xml version="1.0" encoding="utf-8"?>
<ds:datastoreItem xmlns:ds="http://schemas.openxmlformats.org/officeDocument/2006/customXml" ds:itemID="{B5330C46-D1C1-4303-9EFE-89313D296D1C}">
  <ds:schemaRefs>
    <ds:schemaRef ds:uri="ESRI.ArcGIS.Mapping.OfficeIntegration.PowerPointInfo"/>
  </ds:schemaRefs>
</ds:datastoreItem>
</file>

<file path=customXml/itemProps2.xml><?xml version="1.0" encoding="utf-8"?>
<ds:datastoreItem xmlns:ds="http://schemas.openxmlformats.org/officeDocument/2006/customXml" ds:itemID="{BB866172-8BA5-4283-A1FA-C3F4ACF1D0AB}">
  <ds:schemaRefs>
    <ds:schemaRef ds:uri="ESRI.ArcGIS.Mapping.OfficeIntegration.PowerPointInfo"/>
  </ds:schemaRefs>
</ds:datastoreItem>
</file>

<file path=customXml/itemProps20.xml><?xml version="1.0" encoding="utf-8"?>
<ds:datastoreItem xmlns:ds="http://schemas.openxmlformats.org/officeDocument/2006/customXml" ds:itemID="{4DBFB4B7-F0F6-42BB-9EB1-8FD8D3591AB9}">
  <ds:schemaRefs>
    <ds:schemaRef ds:uri="ESRI.ArcGIS.Mapping.OfficeIntegration.PowerPointInfo"/>
  </ds:schemaRefs>
</ds:datastoreItem>
</file>

<file path=customXml/itemProps21.xml><?xml version="1.0" encoding="utf-8"?>
<ds:datastoreItem xmlns:ds="http://schemas.openxmlformats.org/officeDocument/2006/customXml" ds:itemID="{DBB3982A-B554-429F-8D9B-28DDDA88377C}">
  <ds:schemaRefs>
    <ds:schemaRef ds:uri="ESRI.ArcGIS.Mapping.OfficeIntegration.PowerPointInfo"/>
  </ds:schemaRefs>
</ds:datastoreItem>
</file>

<file path=customXml/itemProps22.xml><?xml version="1.0" encoding="utf-8"?>
<ds:datastoreItem xmlns:ds="http://schemas.openxmlformats.org/officeDocument/2006/customXml" ds:itemID="{77F6FE73-E0F5-46FD-9C8B-1C5B502B031C}">
  <ds:schemaRefs>
    <ds:schemaRef ds:uri="ESRI.ArcGIS.Mapping.OfficeIntegration.PowerPointInfo"/>
  </ds:schemaRefs>
</ds:datastoreItem>
</file>

<file path=customXml/itemProps23.xml><?xml version="1.0" encoding="utf-8"?>
<ds:datastoreItem xmlns:ds="http://schemas.openxmlformats.org/officeDocument/2006/customXml" ds:itemID="{7C9B69A3-40ED-4A7E-BF49-0F46E8D5EB9C}">
  <ds:schemaRefs>
    <ds:schemaRef ds:uri="ESRI.ArcGIS.Mapping.OfficeIntegration.PowerPointInfo"/>
  </ds:schemaRefs>
</ds:datastoreItem>
</file>

<file path=customXml/itemProps24.xml><?xml version="1.0" encoding="utf-8"?>
<ds:datastoreItem xmlns:ds="http://schemas.openxmlformats.org/officeDocument/2006/customXml" ds:itemID="{62F3FB0A-9255-47A0-B0AA-3B2BDAE27C81}">
  <ds:schemaRefs>
    <ds:schemaRef ds:uri="ESRI.ArcGIS.Mapping.OfficeIntegration.PowerPointInfo"/>
  </ds:schemaRefs>
</ds:datastoreItem>
</file>

<file path=customXml/itemProps25.xml><?xml version="1.0" encoding="utf-8"?>
<ds:datastoreItem xmlns:ds="http://schemas.openxmlformats.org/officeDocument/2006/customXml" ds:itemID="{F349B46C-DBDF-47C9-A521-0CBF75C1DB05}">
  <ds:schemaRefs>
    <ds:schemaRef ds:uri="ESRI.ArcGIS.Mapping.OfficeIntegration.PowerPointInfo"/>
  </ds:schemaRefs>
</ds:datastoreItem>
</file>

<file path=customXml/itemProps26.xml><?xml version="1.0" encoding="utf-8"?>
<ds:datastoreItem xmlns:ds="http://schemas.openxmlformats.org/officeDocument/2006/customXml" ds:itemID="{52E15F93-13B7-4214-A27D-0D6FEC92A96C}">
  <ds:schemaRefs>
    <ds:schemaRef ds:uri="ESRI.ArcGIS.Mapping.OfficeIntegration.PowerPointInfo"/>
  </ds:schemaRefs>
</ds:datastoreItem>
</file>

<file path=customXml/itemProps27.xml><?xml version="1.0" encoding="utf-8"?>
<ds:datastoreItem xmlns:ds="http://schemas.openxmlformats.org/officeDocument/2006/customXml" ds:itemID="{C7383EF2-64C5-42AD-9CA1-2D1F8AD1F7F1}">
  <ds:schemaRefs>
    <ds:schemaRef ds:uri="ESRI.ArcGIS.Mapping.OfficeIntegration.PowerPointInfo"/>
  </ds:schemaRefs>
</ds:datastoreItem>
</file>

<file path=customXml/itemProps28.xml><?xml version="1.0" encoding="utf-8"?>
<ds:datastoreItem xmlns:ds="http://schemas.openxmlformats.org/officeDocument/2006/customXml" ds:itemID="{0B4204CE-4CA1-4A00-B180-2950A7486B8A}">
  <ds:schemaRefs>
    <ds:schemaRef ds:uri="ESRI.ArcGIS.Mapping.OfficeIntegration.PowerPointInfo"/>
  </ds:schemaRefs>
</ds:datastoreItem>
</file>

<file path=customXml/itemProps29.xml><?xml version="1.0" encoding="utf-8"?>
<ds:datastoreItem xmlns:ds="http://schemas.openxmlformats.org/officeDocument/2006/customXml" ds:itemID="{02A7E05B-F53C-425F-BDA8-E9538B85FF7E}">
  <ds:schemaRefs>
    <ds:schemaRef ds:uri="ESRI.ArcGIS.Mapping.OfficeIntegration.PowerPointInfo"/>
  </ds:schemaRefs>
</ds:datastoreItem>
</file>

<file path=customXml/itemProps3.xml><?xml version="1.0" encoding="utf-8"?>
<ds:datastoreItem xmlns:ds="http://schemas.openxmlformats.org/officeDocument/2006/customXml" ds:itemID="{0ED1A98F-7146-4E77-8612-7678B30A455D}">
  <ds:schemaRefs>
    <ds:schemaRef ds:uri="ESRI.ArcGIS.Mapping.OfficeIntegration.PowerPointInfo"/>
  </ds:schemaRefs>
</ds:datastoreItem>
</file>

<file path=customXml/itemProps30.xml><?xml version="1.0" encoding="utf-8"?>
<ds:datastoreItem xmlns:ds="http://schemas.openxmlformats.org/officeDocument/2006/customXml" ds:itemID="{A4A359A4-AEAC-4FC3-B1D5-8F229E6E6503}">
  <ds:schemaRefs>
    <ds:schemaRef ds:uri="ESRI.ArcGIS.Mapping.OfficeIntegration.PowerPointInfo"/>
  </ds:schemaRefs>
</ds:datastoreItem>
</file>

<file path=customXml/itemProps31.xml><?xml version="1.0" encoding="utf-8"?>
<ds:datastoreItem xmlns:ds="http://schemas.openxmlformats.org/officeDocument/2006/customXml" ds:itemID="{F96969F3-7074-4B91-9041-5E16E9C14C37}">
  <ds:schemaRefs>
    <ds:schemaRef ds:uri="ESRI.ArcGIS.Mapping.OfficeIntegration.PowerPointInfo"/>
  </ds:schemaRefs>
</ds:datastoreItem>
</file>

<file path=customXml/itemProps32.xml><?xml version="1.0" encoding="utf-8"?>
<ds:datastoreItem xmlns:ds="http://schemas.openxmlformats.org/officeDocument/2006/customXml" ds:itemID="{72153321-1AC6-46B1-A731-64D2DF2542A3}">
  <ds:schemaRefs>
    <ds:schemaRef ds:uri="ESRI.ArcGIS.Mapping.OfficeIntegration.PowerPointInfo"/>
  </ds:schemaRefs>
</ds:datastoreItem>
</file>

<file path=customXml/itemProps4.xml><?xml version="1.0" encoding="utf-8"?>
<ds:datastoreItem xmlns:ds="http://schemas.openxmlformats.org/officeDocument/2006/customXml" ds:itemID="{D06869F8-4CDF-4EAC-BFA2-200EBB9ACE89}">
  <ds:schemaRefs>
    <ds:schemaRef ds:uri="ESRI.ArcGIS.Mapping.OfficeIntegration.PowerPointInfo"/>
  </ds:schemaRefs>
</ds:datastoreItem>
</file>

<file path=customXml/itemProps5.xml><?xml version="1.0" encoding="utf-8"?>
<ds:datastoreItem xmlns:ds="http://schemas.openxmlformats.org/officeDocument/2006/customXml" ds:itemID="{B8A90BCB-F430-43D7-BD08-89B12F12364A}">
  <ds:schemaRefs>
    <ds:schemaRef ds:uri="ESRI.ArcGIS.Mapping.OfficeIntegration.PowerPointInfo"/>
  </ds:schemaRefs>
</ds:datastoreItem>
</file>

<file path=customXml/itemProps6.xml><?xml version="1.0" encoding="utf-8"?>
<ds:datastoreItem xmlns:ds="http://schemas.openxmlformats.org/officeDocument/2006/customXml" ds:itemID="{5AF5A29E-3F4D-40C8-9B66-AEBAE3A7E22C}">
  <ds:schemaRefs>
    <ds:schemaRef ds:uri="ESRI.ArcGIS.Mapping.OfficeIntegration.PowerPointInfo"/>
  </ds:schemaRefs>
</ds:datastoreItem>
</file>

<file path=customXml/itemProps7.xml><?xml version="1.0" encoding="utf-8"?>
<ds:datastoreItem xmlns:ds="http://schemas.openxmlformats.org/officeDocument/2006/customXml" ds:itemID="{919E233E-403B-4A8C-92B1-C2D790BDC274}">
  <ds:schemaRefs>
    <ds:schemaRef ds:uri="ESRI.ArcGIS.Mapping.OfficeIntegration.PowerPointInfo"/>
  </ds:schemaRefs>
</ds:datastoreItem>
</file>

<file path=customXml/itemProps8.xml><?xml version="1.0" encoding="utf-8"?>
<ds:datastoreItem xmlns:ds="http://schemas.openxmlformats.org/officeDocument/2006/customXml" ds:itemID="{CCACF427-118B-4A92-92F6-F5C93803A484}">
  <ds:schemaRefs>
    <ds:schemaRef ds:uri="ESRI.ArcGIS.Mapping.OfficeIntegration.PowerPointInfo"/>
  </ds:schemaRefs>
</ds:datastoreItem>
</file>

<file path=customXml/itemProps9.xml><?xml version="1.0" encoding="utf-8"?>
<ds:datastoreItem xmlns:ds="http://schemas.openxmlformats.org/officeDocument/2006/customXml" ds:itemID="{25FE4A98-6378-4DEC-832B-C516DCC78C4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46777</TotalTime>
  <Words>1748</Words>
  <Application>Microsoft Office PowerPoint</Application>
  <PresentationFormat>On-screen Show (4:3)</PresentationFormat>
  <Paragraphs>372</Paragraphs>
  <Slides>25</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5" baseType="lpstr">
      <vt:lpstr>Arial</vt:lpstr>
      <vt:lpstr>Calibri</vt:lpstr>
      <vt:lpstr>Mangal</vt:lpstr>
      <vt:lpstr>Segoe</vt:lpstr>
      <vt:lpstr>Tahoma</vt:lpstr>
      <vt:lpstr>Times New Roman</vt:lpstr>
      <vt:lpstr>Wingdings</vt:lpstr>
      <vt:lpstr>Customer_and_Partner_Experience_Segoe</vt:lpstr>
      <vt:lpstr>Presentation</vt:lpstr>
      <vt:lpstr>Document</vt:lpstr>
      <vt:lpstr>US EPA Superfund Optimization:  Progress and Outcomes A Webinar from the Federal Remediation Technologies Roundtable of May 9, 2018  September 27, 2018   </vt:lpstr>
      <vt:lpstr>Agenda</vt:lpstr>
      <vt:lpstr>EPA’s Working Definition of Optimization</vt:lpstr>
      <vt:lpstr>Key Optimization Components and Superfund Pipeline Activities</vt:lpstr>
      <vt:lpstr>PowerPoint Presentation</vt:lpstr>
      <vt:lpstr>Optimization Reviews</vt:lpstr>
      <vt:lpstr>Optimization Evaluations – Accomplishments at 5/09/18</vt:lpstr>
      <vt:lpstr>Progress Towards Institutional Practice in Waste Programs</vt:lpstr>
      <vt:lpstr>Superfund Optimization Work - the Superfund Task Force</vt:lpstr>
      <vt:lpstr>Remedy Selection as a Driver for Optimization </vt:lpstr>
      <vt:lpstr>COCs at Superfund Sites (FY 1982-2014)</vt:lpstr>
      <vt:lpstr>Treatment at Superfund Sites (FY 1982-2014) Number of Sites = 1,540</vt:lpstr>
      <vt:lpstr>P&amp;T Selection for Decision Documents with Groundwater Remedies (FY 1985-1995)</vt:lpstr>
      <vt:lpstr>Summary of Selected Groundwater P&amp;T Remedies (FY 1982-2014) P&amp;T Sites = 834</vt:lpstr>
      <vt:lpstr>Selection Trends for Decision Documents with Groundwater Remedies (FY 1986-2014) Groundwater Decision Documents = 2,357</vt:lpstr>
      <vt:lpstr>EPA National Optimization Strategy Update National Optimization Progress Report</vt:lpstr>
      <vt:lpstr>Summary of Outcomes from Remedy Optimization Efforts</vt:lpstr>
      <vt:lpstr>Number of Implemented Tools and Techniques  Total Number of Optimization Events = 80</vt:lpstr>
      <vt:lpstr>Overall Status of all Optimization Recommendations Total Number of Recommendations = 645</vt:lpstr>
      <vt:lpstr>Superfund Phase of Optimization Events Number of Superfund Optimization Reviews and Technical Support Events = 72</vt:lpstr>
      <vt:lpstr>PowerPoint Presentation</vt:lpstr>
      <vt:lpstr>Federal Agency Optimization Policies: Many Federal Partners have embraced both Optimization and Green Remediation</vt:lpstr>
      <vt:lpstr>Conclusions</vt:lpstr>
      <vt:lpstr>EPA Optimization  and other Resources  available on EPA Web Page: www.cluin.org/optimization</vt:lpstr>
      <vt:lpstr>Thank you!</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Agreements Training for Managers</dc:title>
  <dc:subject>Interagency Agreements Training for Managers</dc:subject>
  <dc:creator>Alexandria Mincey</dc:creator>
  <dc:description>Interagency Agreements Training for Managers</dc:description>
  <cp:lastModifiedBy>Frickle, Cynthia</cp:lastModifiedBy>
  <cp:revision>1240</cp:revision>
  <cp:lastPrinted>2018-05-08T21:52:13Z</cp:lastPrinted>
  <dcterms:created xsi:type="dcterms:W3CDTF">2011-01-21T21:41:27Z</dcterms:created>
  <dcterms:modified xsi:type="dcterms:W3CDTF">2018-09-25T20:44:20Z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Interagency Agreement Basic Training for Managers _revised 9-1-11</vt:lpwstr>
  </property>
  <property fmtid="{D5CDD505-2E9C-101B-9397-08002B2CF9AE}" pid="4" name="ArticulateGUID">
    <vt:lpwstr>42659C5B-BA4C-4DA2-BC74-DA2618B4E993</vt:lpwstr>
  </property>
  <property fmtid="{D5CDD505-2E9C-101B-9397-08002B2CF9AE}" pid="5" name="ArticulateProjectFull">
    <vt:lpwstr>G:\Contracts\GSA\EPA OGD (2010-2015)\Task 5 - Training &amp; Event Mgmt\Task 05.04 IA Training\IA Basic Course\IABasicManagers _26Oct.ppta</vt:lpwstr>
  </property>
</Properties>
</file>