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690" r:id="rId5"/>
    <p:sldMasterId id="2147483694" r:id="rId6"/>
    <p:sldMasterId id="2147483706" r:id="rId7"/>
    <p:sldMasterId id="2147483719" r:id="rId8"/>
    <p:sldMasterId id="2147483723" r:id="rId9"/>
    <p:sldMasterId id="2147483735" r:id="rId10"/>
  </p:sldMasterIdLst>
  <p:notesMasterIdLst>
    <p:notesMasterId r:id="rId40"/>
  </p:notesMasterIdLst>
  <p:sldIdLst>
    <p:sldId id="268" r:id="rId11"/>
    <p:sldId id="375" r:id="rId12"/>
    <p:sldId id="383" r:id="rId13"/>
    <p:sldId id="384" r:id="rId14"/>
    <p:sldId id="385" r:id="rId15"/>
    <p:sldId id="273" r:id="rId16"/>
    <p:sldId id="323" r:id="rId17"/>
    <p:sldId id="271" r:id="rId18"/>
    <p:sldId id="340" r:id="rId19"/>
    <p:sldId id="379" r:id="rId20"/>
    <p:sldId id="381" r:id="rId21"/>
    <p:sldId id="382" r:id="rId22"/>
    <p:sldId id="386" r:id="rId23"/>
    <p:sldId id="307" r:id="rId24"/>
    <p:sldId id="350" r:id="rId25"/>
    <p:sldId id="352" r:id="rId26"/>
    <p:sldId id="354" r:id="rId27"/>
    <p:sldId id="355" r:id="rId28"/>
    <p:sldId id="357" r:id="rId29"/>
    <p:sldId id="358" r:id="rId30"/>
    <p:sldId id="360" r:id="rId31"/>
    <p:sldId id="364" r:id="rId32"/>
    <p:sldId id="366" r:id="rId33"/>
    <p:sldId id="367" r:id="rId34"/>
    <p:sldId id="387" r:id="rId35"/>
    <p:sldId id="370" r:id="rId36"/>
    <p:sldId id="371" r:id="rId37"/>
    <p:sldId id="373" r:id="rId38"/>
    <p:sldId id="2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CC"/>
    <a:srgbClr val="1B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4" autoAdjust="0"/>
    <p:restoredTop sz="81688" autoAdjust="0"/>
  </p:normalViewPr>
  <p:slideViewPr>
    <p:cSldViewPr>
      <p:cViewPr varScale="1">
        <p:scale>
          <a:sx n="111" d="100"/>
          <a:sy n="111" d="100"/>
        </p:scale>
        <p:origin x="1374" y="78"/>
      </p:cViewPr>
      <p:guideLst>
        <p:guide orient="horz" pos="3984"/>
        <p:guide pos="54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526"/>
    </p:cViewPr>
  </p:sorterViewPr>
  <p:notesViewPr>
    <p:cSldViewPr showGuides="1">
      <p:cViewPr>
        <p:scale>
          <a:sx n="130" d="100"/>
          <a:sy n="130" d="100"/>
        </p:scale>
        <p:origin x="-10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MRP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347659667541558"/>
          <c:y val="0.14138451443569552"/>
          <c:w val="0.43907098515247783"/>
          <c:h val="0.75293410692084539"/>
        </c:manualLayout>
      </c:layout>
      <c:pieChart>
        <c:varyColors val="1"/>
        <c:ser>
          <c:idx val="0"/>
          <c:order val="0"/>
          <c:tx>
            <c:strRef>
              <c:f>Sheet1!$C$9</c:f>
              <c:strCache>
                <c:ptCount val="1"/>
                <c:pt idx="0">
                  <c:v>CTC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00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BA5-4653-BD39-257326B13184}"/>
              </c:ext>
            </c:extLst>
          </c:dPt>
          <c:dPt>
            <c:idx val="1"/>
            <c:bubble3D val="0"/>
            <c:spPr>
              <a:solidFill>
                <a:srgbClr val="0000FF">
                  <a:lumMod val="5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2BA5-4653-BD39-257326B13184}"/>
              </c:ext>
            </c:extLst>
          </c:dPt>
          <c:dLbls>
            <c:dLbl>
              <c:idx val="0"/>
              <c:layout>
                <c:manualLayout>
                  <c:x val="-0.12180365423247524"/>
                  <c:y val="0.165332228208316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$0.24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A5-4653-BD39-257326B13184}"/>
                </c:ext>
              </c:extLst>
            </c:dLbl>
            <c:dLbl>
              <c:idx val="1"/>
              <c:layout>
                <c:manualLayout>
                  <c:x val="4.1011584994386237E-2"/>
                  <c:y val="-0.349258530183727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$1.72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A5-4653-BD39-257326B13184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Sheet1!$B$10:$B$11</c:f>
              <c:strCache>
                <c:ptCount val="2"/>
                <c:pt idx="0">
                  <c:v>Marine Corps</c:v>
                </c:pt>
                <c:pt idx="1">
                  <c:v>Navy</c:v>
                </c:pt>
              </c:strCache>
            </c:strRef>
          </c:cat>
          <c:val>
            <c:numRef>
              <c:f>Sheet1!$C$10:$C$11</c:f>
              <c:numCache>
                <c:formatCode>General</c:formatCode>
                <c:ptCount val="2"/>
                <c:pt idx="0">
                  <c:v>0.26</c:v>
                </c:pt>
                <c:pt idx="1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A5-4653-BD39-257326B13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Sheet1!$C$12</c:f>
              <c:strCache>
                <c:ptCount val="1"/>
                <c:pt idx="0">
                  <c:v>CTC</c:v>
                </c:pt>
              </c:strCache>
            </c:strRef>
          </c:tx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00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2C0-4DF6-8AC0-89656B32D94A}"/>
              </c:ext>
            </c:extLst>
          </c:dPt>
          <c:dPt>
            <c:idx val="1"/>
            <c:bubble3D val="0"/>
            <c:spPr>
              <a:solidFill>
                <a:srgbClr val="0000FF">
                  <a:lumMod val="5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2C0-4DF6-8AC0-89656B32D94A}"/>
              </c:ext>
            </c:extLst>
          </c:dPt>
          <c:dLbls>
            <c:dLbl>
              <c:idx val="0"/>
              <c:layout>
                <c:manualLayout>
                  <c:x val="-0.22818793484147815"/>
                  <c:y val="0.150729126180156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$0.67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C0-4DF6-8AC0-89656B32D94A}"/>
                </c:ext>
              </c:extLst>
            </c:dLbl>
            <c:dLbl>
              <c:idx val="1"/>
              <c:layout>
                <c:manualLayout>
                  <c:x val="0.10233949922926301"/>
                  <c:y val="-0.291906059815898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$3.81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C0-4DF6-8AC0-89656B32D94A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Sheet1!$B$13:$B$14</c:f>
              <c:strCache>
                <c:ptCount val="2"/>
                <c:pt idx="0">
                  <c:v>Marine Corps</c:v>
                </c:pt>
                <c:pt idx="1">
                  <c:v>Navy</c:v>
                </c:pt>
              </c:strCache>
            </c:strRef>
          </c:cat>
          <c:val>
            <c:numRef>
              <c:f>Sheet1!$C$13:$C$14</c:f>
              <c:numCache>
                <c:formatCode>General</c:formatCode>
                <c:ptCount val="2"/>
                <c:pt idx="0">
                  <c:v>0.71</c:v>
                </c:pt>
                <c:pt idx="1">
                  <c:v>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0-4DF6-8AC0-89656B32D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>
      <a:innerShdw blurRad="63500" dist="50800" dir="10800000">
        <a:prstClr val="black">
          <a:alpha val="50000"/>
        </a:prstClr>
      </a:innerShdw>
    </a:effectLst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IRP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903215223097112"/>
          <c:y val="0.13675488480606587"/>
          <c:w val="0.44971369203849521"/>
          <c:h val="0.7495228200641586"/>
        </c:manualLayout>
      </c:layout>
      <c:pieChart>
        <c:varyColors val="1"/>
        <c:ser>
          <c:idx val="0"/>
          <c:order val="0"/>
          <c:tx>
            <c:strRef>
              <c:f>Sheet1!$C$4</c:f>
              <c:strCache>
                <c:ptCount val="1"/>
                <c:pt idx="0">
                  <c:v>CTC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00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392-4749-880C-B4BA72FF2335}"/>
              </c:ext>
            </c:extLst>
          </c:dPt>
          <c:dPt>
            <c:idx val="1"/>
            <c:bubble3D val="0"/>
            <c:spPr>
              <a:solidFill>
                <a:srgbClr val="0000FF">
                  <a:lumMod val="5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2392-4749-880C-B4BA72FF2335}"/>
              </c:ext>
            </c:extLst>
          </c:dPt>
          <c:dLbls>
            <c:dLbl>
              <c:idx val="0"/>
              <c:layout>
                <c:manualLayout>
                  <c:x val="-0.14773031496062991"/>
                  <c:y val="0.172678258967629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$0.43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92-4749-880C-B4BA72FF2335}"/>
                </c:ext>
              </c:extLst>
            </c:dLbl>
            <c:dLbl>
              <c:idx val="1"/>
              <c:layout>
                <c:manualLayout>
                  <c:x val="6.8214566929133802E-2"/>
                  <c:y val="-0.317446048410615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$2.09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92-4749-880C-B4BA72FF233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Sheet1!$B$5:$B$6</c:f>
              <c:strCache>
                <c:ptCount val="2"/>
                <c:pt idx="0">
                  <c:v>Marine Corps</c:v>
                </c:pt>
                <c:pt idx="1">
                  <c:v>Navy</c:v>
                </c:pt>
              </c:strCache>
            </c:strRef>
          </c:cat>
          <c:val>
            <c:numRef>
              <c:f>Sheet1!$C$5:$C$6</c:f>
              <c:numCache>
                <c:formatCode>General</c:formatCode>
                <c:ptCount val="2"/>
                <c:pt idx="0">
                  <c:v>0.45</c:v>
                </c:pt>
                <c:pt idx="1">
                  <c:v>2.0499999999999998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92-4749-880C-B4BA72FF2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73152896557894"/>
          <c:y val="0.21348699594368886"/>
          <c:w val="0.54107380220590529"/>
          <c:h val="0.59878382247673589"/>
        </c:manualLayout>
      </c:layout>
      <c:pieChart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7F-4E67-B8F3-25059CCD4FB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7F-4E67-B8F3-25059CCD4FBB}"/>
              </c:ext>
            </c:extLst>
          </c:dPt>
          <c:dPt>
            <c:idx val="2"/>
            <c:bubble3D val="0"/>
            <c:spPr>
              <a:solidFill>
                <a:srgbClr val="9BF78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7F-4E67-B8F3-25059CCD4FBB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F7F-4E67-B8F3-25059CCD4FBB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F7F-4E67-B8F3-25059CCD4FBB}"/>
              </c:ext>
            </c:extLst>
          </c:dPt>
          <c:dPt>
            <c:idx val="5"/>
            <c:bubble3D val="0"/>
            <c:spPr>
              <a:solidFill>
                <a:srgbClr val="FEA9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F7F-4E67-B8F3-25059CCD4FBB}"/>
              </c:ext>
            </c:extLst>
          </c:dPt>
          <c:dPt>
            <c:idx val="6"/>
            <c:bubble3D val="0"/>
            <c:spPr>
              <a:solidFill>
                <a:srgbClr val="89E0FF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F7F-4E67-B8F3-25059CCD4FBB}"/>
              </c:ext>
            </c:extLst>
          </c:dPt>
          <c:dPt>
            <c:idx val="7"/>
            <c:bubble3D val="0"/>
            <c:spPr>
              <a:solidFill>
                <a:srgbClr val="DB91B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F7F-4E67-B8F3-25059CCD4FBB}"/>
              </c:ext>
            </c:extLst>
          </c:dPt>
          <c:dPt>
            <c:idx val="8"/>
            <c:bubble3D val="0"/>
            <c:spPr>
              <a:solidFill>
                <a:srgbClr val="CAE8A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F7F-4E67-B8F3-25059CCD4FBB}"/>
              </c:ext>
            </c:extLst>
          </c:dPt>
          <c:dPt>
            <c:idx val="9"/>
            <c:bubble3D val="0"/>
            <c:spPr>
              <a:solidFill>
                <a:srgbClr val="DE9BFF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3F7F-4E67-B8F3-25059CCD4FBB}"/>
              </c:ext>
            </c:extLst>
          </c:dPt>
          <c:dPt>
            <c:idx val="1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3F7F-4E67-B8F3-25059CCD4FBB}"/>
              </c:ext>
            </c:extLst>
          </c:dPt>
          <c:cat>
            <c:strRef>
              <c:f>Sheet1!$A$1:$E$1</c:f>
              <c:strCache>
                <c:ptCount val="5"/>
                <c:pt idx="0">
                  <c:v>ACTIVE</c:v>
                </c:pt>
                <c:pt idx="1">
                  <c:v>RIP-RAO</c:v>
                </c:pt>
                <c:pt idx="2">
                  <c:v>RC Doc Pnd </c:v>
                </c:pt>
                <c:pt idx="3">
                  <c:v>RC</c:v>
                </c:pt>
                <c:pt idx="4">
                  <c:v>SC</c:v>
                </c:pt>
              </c:strCache>
            </c:strRef>
          </c:cat>
          <c:val>
            <c:numRef>
              <c:f>Sheet1!$A$2:$E$2</c:f>
              <c:numCache>
                <c:formatCode>#,##0</c:formatCode>
                <c:ptCount val="5"/>
                <c:pt idx="0">
                  <c:v>237</c:v>
                </c:pt>
                <c:pt idx="1">
                  <c:v>0</c:v>
                </c:pt>
                <c:pt idx="2">
                  <c:v>3</c:v>
                </c:pt>
                <c:pt idx="3">
                  <c:v>31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F7F-4E67-B8F3-25059CCD4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5343741990317"/>
          <c:y val="0.12911281855742263"/>
          <c:w val="0.63916417990178032"/>
          <c:h val="0.77996625733223979"/>
        </c:manualLayout>
      </c:layout>
      <c:pieChart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EA0-4627-A87F-8B75A6365A1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EA0-4627-A87F-8B75A6365A14}"/>
              </c:ext>
            </c:extLst>
          </c:dPt>
          <c:dPt>
            <c:idx val="2"/>
            <c:bubble3D val="0"/>
            <c:spPr>
              <a:solidFill>
                <a:srgbClr val="9BF78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EA0-4627-A87F-8B75A6365A14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EA0-4627-A87F-8B75A6365A14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EA0-4627-A87F-8B75A6365A14}"/>
              </c:ext>
            </c:extLst>
          </c:dPt>
          <c:dPt>
            <c:idx val="5"/>
            <c:bubble3D val="0"/>
            <c:spPr>
              <a:solidFill>
                <a:srgbClr val="FEA9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EA0-4627-A87F-8B75A6365A14}"/>
              </c:ext>
            </c:extLst>
          </c:dPt>
          <c:dPt>
            <c:idx val="6"/>
            <c:bubble3D val="0"/>
            <c:spPr>
              <a:solidFill>
                <a:srgbClr val="89E0FF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EA0-4627-A87F-8B75A6365A14}"/>
              </c:ext>
            </c:extLst>
          </c:dPt>
          <c:dPt>
            <c:idx val="7"/>
            <c:bubble3D val="0"/>
            <c:spPr>
              <a:solidFill>
                <a:srgbClr val="DB91B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EA0-4627-A87F-8B75A6365A14}"/>
              </c:ext>
            </c:extLst>
          </c:dPt>
          <c:dPt>
            <c:idx val="8"/>
            <c:bubble3D val="0"/>
            <c:spPr>
              <a:solidFill>
                <a:srgbClr val="CAE8A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5EA0-4627-A87F-8B75A6365A14}"/>
              </c:ext>
            </c:extLst>
          </c:dPt>
          <c:dPt>
            <c:idx val="9"/>
            <c:bubble3D val="0"/>
            <c:spPr>
              <a:solidFill>
                <a:srgbClr val="DE9BFF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5EA0-4627-A87F-8B75A6365A14}"/>
              </c:ext>
            </c:extLst>
          </c:dPt>
          <c:dPt>
            <c:idx val="1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5EA0-4627-A87F-8B75A6365A14}"/>
              </c:ext>
            </c:extLst>
          </c:dPt>
          <c:cat>
            <c:strRef>
              <c:f>Sheet1!$A$1:$E$1</c:f>
              <c:strCache>
                <c:ptCount val="5"/>
                <c:pt idx="0">
                  <c:v>ACTIVE CLEANUP</c:v>
                </c:pt>
                <c:pt idx="1">
                  <c:v>RAO</c:v>
                </c:pt>
                <c:pt idx="2">
                  <c:v>RC Doc Pending </c:v>
                </c:pt>
                <c:pt idx="3">
                  <c:v>RC</c:v>
                </c:pt>
                <c:pt idx="4">
                  <c:v>SC</c:v>
                </c:pt>
              </c:strCache>
            </c:strRef>
          </c:cat>
          <c:val>
            <c:numRef>
              <c:f>Sheet1!$A$2:$E$2</c:f>
              <c:numCache>
                <c:formatCode>#,##0</c:formatCode>
                <c:ptCount val="5"/>
                <c:pt idx="0">
                  <c:v>560</c:v>
                </c:pt>
                <c:pt idx="1">
                  <c:v>232</c:v>
                </c:pt>
                <c:pt idx="2">
                  <c:v>21</c:v>
                </c:pt>
                <c:pt idx="3">
                  <c:v>847</c:v>
                </c:pt>
                <c:pt idx="4">
                  <c:v>2838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A0-4627-A87F-8B75A6365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4"/>
      </c:pieChart>
    </c:plotArea>
    <c:legend>
      <c:legendPos val="tr"/>
      <c:legendEntry>
        <c:idx val="0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5333611239771503"/>
          <c:y val="0.3502551593374737"/>
          <c:w val="0.2348991467809643"/>
          <c:h val="0.41346259317102729"/>
        </c:manualLayout>
      </c:layout>
      <c:overlay val="1"/>
      <c:txPr>
        <a:bodyPr/>
        <a:lstStyle/>
        <a:p>
          <a:pPr>
            <a:defRPr sz="1200" b="1" baseline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1708422810785"/>
          <c:y val="0.12159863945578231"/>
          <c:w val="0.6"/>
          <c:h val="0.67346938775510201"/>
        </c:manualLayout>
      </c:layout>
      <c:pieChart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714-42DF-B4A3-E34CEE65864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714-42DF-B4A3-E34CEE65864B}"/>
              </c:ext>
            </c:extLst>
          </c:dPt>
          <c:dPt>
            <c:idx val="2"/>
            <c:bubble3D val="0"/>
            <c:spPr>
              <a:solidFill>
                <a:srgbClr val="9BF78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714-42DF-B4A3-E34CEE65864B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714-42DF-B4A3-E34CEE65864B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714-42DF-B4A3-E34CEE65864B}"/>
              </c:ext>
            </c:extLst>
          </c:dPt>
          <c:dPt>
            <c:idx val="5"/>
            <c:bubble3D val="0"/>
            <c:spPr>
              <a:solidFill>
                <a:srgbClr val="FEA9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714-42DF-B4A3-E34CEE65864B}"/>
              </c:ext>
            </c:extLst>
          </c:dPt>
          <c:dPt>
            <c:idx val="6"/>
            <c:bubble3D val="0"/>
            <c:spPr>
              <a:solidFill>
                <a:srgbClr val="89E0FF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714-42DF-B4A3-E34CEE65864B}"/>
              </c:ext>
            </c:extLst>
          </c:dPt>
          <c:dPt>
            <c:idx val="7"/>
            <c:bubble3D val="0"/>
            <c:spPr>
              <a:solidFill>
                <a:srgbClr val="DB91B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714-42DF-B4A3-E34CEE65864B}"/>
              </c:ext>
            </c:extLst>
          </c:dPt>
          <c:dPt>
            <c:idx val="8"/>
            <c:bubble3D val="0"/>
            <c:spPr>
              <a:solidFill>
                <a:srgbClr val="CAE8AA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5714-42DF-B4A3-E34CEE65864B}"/>
              </c:ext>
            </c:extLst>
          </c:dPt>
          <c:dPt>
            <c:idx val="9"/>
            <c:bubble3D val="0"/>
            <c:spPr>
              <a:solidFill>
                <a:srgbClr val="DE9BFF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5714-42DF-B4A3-E34CEE65864B}"/>
              </c:ext>
            </c:extLst>
          </c:dPt>
          <c:dPt>
            <c:idx val="1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5714-42DF-B4A3-E34CEE65864B}"/>
              </c:ext>
            </c:extLst>
          </c:dPt>
          <c:cat>
            <c:strRef>
              <c:f>Sheet1!$A$1:$E$1</c:f>
              <c:strCache>
                <c:ptCount val="5"/>
                <c:pt idx="0">
                  <c:v>ACTIVE</c:v>
                </c:pt>
                <c:pt idx="1">
                  <c:v>RIP-RAO</c:v>
                </c:pt>
                <c:pt idx="2">
                  <c:v>RC Doc Pnd </c:v>
                </c:pt>
                <c:pt idx="3">
                  <c:v>RC</c:v>
                </c:pt>
                <c:pt idx="4">
                  <c:v>SC</c:v>
                </c:pt>
              </c:strCache>
            </c:strRef>
          </c:cat>
          <c:val>
            <c:numRef>
              <c:f>Sheet1!$A$2:$E$2</c:f>
              <c:numCache>
                <c:formatCode>#,##0</c:formatCode>
                <c:ptCount val="5"/>
                <c:pt idx="0">
                  <c:v>323</c:v>
                </c:pt>
                <c:pt idx="1">
                  <c:v>232</c:v>
                </c:pt>
                <c:pt idx="2">
                  <c:v>18</c:v>
                </c:pt>
                <c:pt idx="3">
                  <c:v>816</c:v>
                </c:pt>
                <c:pt idx="4">
                  <c:v>2690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714-42DF-B4A3-E34CEE658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0.74805</cdr:x>
      <cdr:y>0.02632</cdr:y>
    </cdr:from>
    <cdr:to>
      <cdr:x>0.91676</cdr:x>
      <cdr:y>0.12729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714446" y="76200"/>
          <a:ext cx="837719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73152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latin typeface="Arial" panose="020B0604020202020204" pitchFamily="34" charset="0"/>
              <a:cs typeface="Arial" panose="020B0604020202020204" pitchFamily="34" charset="0"/>
            </a:rPr>
            <a:t>Navy</a:t>
          </a:r>
          <a:endParaRPr lang="en-US" sz="13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0.32847</cdr:x>
      <cdr:y>0.59813</cdr:y>
    </cdr:from>
    <cdr:to>
      <cdr:x>0.55866</cdr:x>
      <cdr:y>0.73477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1003" y="1731942"/>
          <a:ext cx="1143000" cy="395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196 Sites (80%)</a:t>
          </a:r>
          <a:endParaRPr lang="en-US" sz="1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0.46289</cdr:x>
      <cdr:y>0.31579</cdr:y>
    </cdr:from>
    <cdr:to>
      <cdr:x>0.69308</cdr:x>
      <cdr:y>0.45243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298476" y="914400"/>
          <a:ext cx="1143000" cy="395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48 Sites (20%)</a:t>
          </a:r>
          <a:endParaRPr lang="en-US" sz="12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0.42707</cdr:x>
      <cdr:y>0.26697</cdr:y>
    </cdr:from>
    <cdr:to>
      <cdr:x>0.77626</cdr:x>
      <cdr:y>0.42952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0188" y="1085257"/>
          <a:ext cx="1676315" cy="660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Marine Corps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</a:rPr>
            <a:t>216 Sites (18%)</a:t>
          </a:r>
          <a:endParaRPr lang="en-US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0.25184</cdr:x>
      <cdr:y>0.65076</cdr:y>
    </cdr:from>
    <cdr:to>
      <cdr:x>0.66137</cdr:x>
      <cdr:y>0.81406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99152" y="2546245"/>
          <a:ext cx="1787324" cy="63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Navy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</a:rPr>
            <a:t>950 Sites (82%)</a:t>
          </a:r>
          <a:endParaRPr lang="en-US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0.24443</cdr:x>
      <cdr:y>0.36044</cdr:y>
    </cdr:from>
    <cdr:to>
      <cdr:x>0.42654</cdr:x>
      <cdr:y>0.46457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6800" y="1410318"/>
          <a:ext cx="794772" cy="407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0.42006</cdr:x>
      <cdr:y>0.55289</cdr:y>
    </cdr:from>
    <cdr:to>
      <cdr:x>0.71687</cdr:x>
      <cdr:y>0.65703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6544" y="2247569"/>
          <a:ext cx="1424866" cy="423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45720" tIns="109728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bg1"/>
              </a:solidFill>
            </a:rPr>
            <a:t>B (85%)</a:t>
          </a:r>
          <a:endParaRPr lang="en-US" sz="2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0.57309</cdr:x>
      <cdr:y>0.17704</cdr:y>
    </cdr:from>
    <cdr:to>
      <cdr:x>0.8699</cdr:x>
      <cdr:y>0.28117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51159" y="719692"/>
          <a:ext cx="1424866" cy="423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tIns="109728" bIns="109728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bg1"/>
              </a:solidFill>
            </a:rPr>
            <a:t>B (15%)</a:t>
          </a:r>
          <a:endParaRPr lang="en-US" sz="20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0.58393</cdr:x>
      <cdr:y>0.17857</cdr:y>
    </cdr:from>
    <cdr:to>
      <cdr:x>0.63636</cdr:x>
      <cdr:y>0.2172</cdr:y>
    </cdr:to>
    <cdr:cxnSp macro="">
      <cdr:nvCxnSpPr>
        <cdr:cNvPr id="16" name="Straight Arrow Connector 15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2936714" y="762000"/>
          <a:ext cx="263686" cy="16485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2700" algn="ctr">
          <a:solidFill>
            <a:schemeClr val="tx1"/>
          </a:solidFill>
          <a:round/>
          <a:headEnd/>
          <a:tailEnd type="arrow" w="med" len="med"/>
        </a:ln>
        <a:scene3d xmlns:a="http://schemas.openxmlformats.org/drawingml/2006/main">
          <a:camera prst="orthographicFront">
            <a:rot lat="0" lon="600000" rev="0"/>
          </a:camera>
          <a:lightRig rig="threePt" dir="t"/>
        </a:scene3d>
      </cdr:spPr>
    </cdr:cxnSp>
  </cdr:relSizeAnchor>
  <cdr:relSizeAnchor xmlns:cdr="http://schemas.openxmlformats.org/drawingml/2006/chartDrawing">
    <cdr:from>
      <cdr:x>0.27959</cdr:x>
      <cdr:y>0.45455</cdr:y>
    </cdr:from>
    <cdr:to>
      <cdr:x>0.46031</cdr:x>
      <cdr:y>0.5647</cdr:y>
    </cdr:to>
    <cdr:sp macro="" textlink="">
      <cdr:nvSpPr>
        <cdr:cNvPr id="19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6740" y="1905000"/>
          <a:ext cx="838200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  <a:defRPr/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237 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0" hangingPunct="0">
            <a:spcBef>
              <a:spcPts val="0"/>
            </a:spcBef>
            <a:defRPr/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$1,939M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0.57764</cdr:x>
      <cdr:y>0.50909</cdr:y>
    </cdr:from>
    <cdr:to>
      <cdr:x>0.70906</cdr:x>
      <cdr:y>0.57518</cdr:y>
    </cdr:to>
    <cdr:sp macro="" textlink="">
      <cdr:nvSpPr>
        <cdr:cNvPr id="21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79095" y="2133600"/>
          <a:ext cx="60952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ct val="5000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148 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0.51262</cdr:x>
      <cdr:y>0.26786</cdr:y>
    </cdr:from>
    <cdr:to>
      <cdr:x>0.69936</cdr:x>
      <cdr:y>0.37802</cdr:y>
    </cdr:to>
    <cdr:sp macro="" textlink="">
      <cdr:nvSpPr>
        <cdr:cNvPr id="23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8069" y="1143000"/>
          <a:ext cx="939153" cy="470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ct val="50000"/>
            </a:spcBef>
            <a:defRPr/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31 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$28M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0.59583</cdr:x>
      <cdr:y>0.12723</cdr:y>
    </cdr:from>
    <cdr:to>
      <cdr:x>0.72727</cdr:x>
      <cdr:y>0.23542</cdr:y>
    </cdr:to>
    <cdr:sp macro="" textlink="">
      <cdr:nvSpPr>
        <cdr:cNvPr id="2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6548" y="542916"/>
          <a:ext cx="661038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  <a:defRPr/>
          </a:pPr>
          <a:r>
            <a:rPr lang="en-US" sz="1200" b="1" dirty="0" smtClean="0">
              <a:solidFill>
                <a:srgbClr val="29408B"/>
              </a:solidFill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en-US" sz="1200" b="1" dirty="0">
              <a:solidFill>
                <a:srgbClr val="29408B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200" b="1" dirty="0">
              <a:solidFill>
                <a:srgbClr val="29408B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1" dirty="0" smtClean="0">
              <a:solidFill>
                <a:srgbClr val="29408B"/>
              </a:solidFill>
              <a:latin typeface="Arial" panose="020B0604020202020204" pitchFamily="34" charset="0"/>
              <a:cs typeface="Arial" panose="020B0604020202020204" pitchFamily="34" charset="0"/>
            </a:rPr>
            <a:t>$0.5M</a:t>
          </a:r>
          <a:endParaRPr lang="en-US" sz="1200" b="1" dirty="0">
            <a:solidFill>
              <a:srgbClr val="29408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0.18265</cdr:x>
      <cdr:y>0.32434</cdr:y>
    </cdr:from>
    <cdr:to>
      <cdr:x>0.46265</cdr:x>
      <cdr:y>0.4208</cdr:y>
    </cdr:to>
    <cdr:sp macro="" textlink="">
      <cdr:nvSpPr>
        <cdr:cNvPr id="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6783" y="1552364"/>
          <a:ext cx="1635365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847 RC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$370M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0.2028</cdr:x>
      <cdr:y>0.62132</cdr:y>
    </cdr:from>
    <cdr:to>
      <cdr:x>0.3788</cdr:x>
      <cdr:y>0.71778</cdr:y>
    </cdr:to>
    <cdr:sp macro="" textlink="">
      <cdr:nvSpPr>
        <cdr:cNvPr id="3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1389" y="2973800"/>
          <a:ext cx="1068664" cy="4616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560 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$3,419M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0.11658</cdr:x>
      <cdr:y>0.19147</cdr:y>
    </cdr:from>
    <cdr:to>
      <cdr:x>0.21071</cdr:x>
      <cdr:y>0.28793</cdr:y>
    </cdr:to>
    <cdr:sp macro="" textlink="">
      <cdr:nvSpPr>
        <cdr:cNvPr id="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5101" y="916400"/>
          <a:ext cx="609638" cy="4616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rgbClr val="29408B"/>
              </a:solidFill>
              <a:latin typeface="Arial" panose="020B0604020202020204" pitchFamily="34" charset="0"/>
              <a:cs typeface="Arial" panose="020B0604020202020204" pitchFamily="34" charset="0"/>
            </a:rPr>
            <a:t>21 </a:t>
          </a:r>
        </a:p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rgbClr val="29408B"/>
              </a:solidFill>
              <a:latin typeface="Arial" panose="020B0604020202020204" pitchFamily="34" charset="0"/>
              <a:cs typeface="Arial" panose="020B0604020202020204" pitchFamily="34" charset="0"/>
            </a:rPr>
            <a:t>$8M</a:t>
          </a:r>
          <a:endParaRPr lang="en-US" sz="1200" b="1" dirty="0">
            <a:solidFill>
              <a:srgbClr val="29408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0.1055</cdr:x>
      <cdr:y>0.47918</cdr:y>
    </cdr:from>
    <cdr:to>
      <cdr:x>0.36617</cdr:x>
      <cdr:y>0.57242</cdr:y>
    </cdr:to>
    <cdr:sp macro="" textlink="">
      <cdr:nvSpPr>
        <cdr:cNvPr id="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225" y="2293466"/>
          <a:ext cx="1623804" cy="4462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150" b="1" dirty="0" smtClean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232 RAO</a:t>
          </a:r>
          <a:endParaRPr lang="en-US" sz="1150" b="1" dirty="0">
            <a:solidFill>
              <a:srgbClr val="0C267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150" b="1" dirty="0" smtClean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$698M</a:t>
          </a:r>
          <a:endParaRPr lang="en-US" sz="1150" b="1" dirty="0">
            <a:solidFill>
              <a:srgbClr val="0C2678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0.5003</cdr:x>
      <cdr:y>0.51539</cdr:y>
    </cdr:from>
    <cdr:to>
      <cdr:x>0.67937</cdr:x>
      <cdr:y>0.57326</cdr:y>
    </cdr:to>
    <cdr:sp macro="" textlink="">
      <cdr:nvSpPr>
        <cdr:cNvPr id="6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7799" y="2466773"/>
          <a:ext cx="1087305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ct val="5000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2,838 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 </a:t>
          </a:r>
        </a:p>
      </cdr:txBody>
    </cdr:sp>
  </cdr:relSizeAnchor>
  <cdr:relSizeAnchor xmlns:cdr="http://schemas.openxmlformats.org/drawingml/2006/chartDrawing">
    <cdr:from>
      <cdr:x>0.75841</cdr:x>
      <cdr:y>0.06377</cdr:y>
    </cdr:from>
    <cdr:to>
      <cdr:x>0.89634</cdr:x>
      <cdr:y>0.15969</cdr:y>
    </cdr:to>
    <cdr:sp macro="" textlink="">
      <cdr:nvSpPr>
        <cdr:cNvPr id="8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305212"/>
          <a:ext cx="859211" cy="459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  <a:miter lim="800000"/>
          <a:headEnd/>
          <a:tailEnd/>
        </a:ln>
      </cdr:spPr>
      <cdr:txBody>
        <a:bodyPr xmlns:a="http://schemas.openxmlformats.org/drawingml/2006/main" wrap="none" lIns="90488" tIns="44450" rIns="90488" bIns="4445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200" b="1" dirty="0">
              <a:solidFill>
                <a:srgbClr val="29408B"/>
              </a:solidFill>
              <a:latin typeface="Arial" pitchFamily="34" charset="0"/>
            </a:rPr>
            <a:t>(</a:t>
          </a:r>
          <a:r>
            <a:rPr lang="en-US" sz="1200" b="1" dirty="0" smtClean="0">
              <a:solidFill>
                <a:srgbClr val="29408B"/>
              </a:solidFill>
              <a:latin typeface="Arial" pitchFamily="34" charset="0"/>
            </a:rPr>
            <a:t># SITES)</a:t>
          </a:r>
        </a:p>
        <a:p xmlns:a="http://schemas.openxmlformats.org/drawingml/2006/main">
          <a:pPr algn="ctr" eaLnBrk="0" hangingPunct="0"/>
          <a:r>
            <a:rPr lang="en-US" sz="1200" b="1" dirty="0">
              <a:solidFill>
                <a:srgbClr val="29408B"/>
              </a:solidFill>
              <a:latin typeface="Arial" pitchFamily="34" charset="0"/>
            </a:rPr>
            <a:t>(</a:t>
          </a:r>
          <a:r>
            <a:rPr lang="en-US" sz="1200" b="1" dirty="0" smtClean="0">
              <a:solidFill>
                <a:srgbClr val="29408B"/>
              </a:solidFill>
              <a:latin typeface="Arial" pitchFamily="34" charset="0"/>
            </a:rPr>
            <a:t>$CTC)</a:t>
          </a:r>
          <a:endParaRPr lang="en-US" sz="1200" b="1" dirty="0">
            <a:solidFill>
              <a:srgbClr val="29408B"/>
            </a:solidFill>
            <a:latin typeface="Arial" pitchFamily="34" charset="0"/>
          </a:endParaRPr>
        </a:p>
      </cdr:txBody>
    </cdr:sp>
  </cdr:relSizeAnchor>
  <cdr:relSizeAnchor xmlns:cdr="http://schemas.openxmlformats.org/drawingml/2006/chartDrawing">
    <cdr:from>
      <cdr:x>0.15294</cdr:x>
      <cdr:y>0.28699</cdr:y>
    </cdr:from>
    <cdr:to>
      <cdr:x>0.17647</cdr:x>
      <cdr:y>0.46212</cdr:y>
    </cdr:to>
    <cdr:cxnSp macro="">
      <cdr:nvCxnSpPr>
        <cdr:cNvPr id="12" name="Straight Arrow Connector 11"/>
        <cdr:cNvCxnSpPr/>
      </cdr:nvCxnSpPr>
      <cdr:spPr bwMode="auto">
        <a:xfrm xmlns:a="http://schemas.openxmlformats.org/drawingml/2006/main">
          <a:off x="990600" y="1373600"/>
          <a:ext cx="152400" cy="8382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0.29091</cdr:x>
      <cdr:y>0.27381</cdr:y>
    </cdr:from>
    <cdr:to>
      <cdr:x>0.57091</cdr:x>
      <cdr:y>0.39745</cdr:y>
    </cdr:to>
    <cdr:sp macro="" textlink="">
      <cdr:nvSpPr>
        <cdr:cNvPr id="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19200" y="1022350"/>
          <a:ext cx="1173480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816 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$342M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0.17336</cdr:x>
      <cdr:y>0.70774</cdr:y>
    </cdr:from>
    <cdr:to>
      <cdr:x>0.4</cdr:x>
      <cdr:y>0.83138</cdr:y>
    </cdr:to>
    <cdr:sp macro="" textlink="">
      <cdr:nvSpPr>
        <cdr:cNvPr id="3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6537" y="2642542"/>
          <a:ext cx="949863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 lIns="18288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323 </a:t>
          </a:r>
          <a:endParaRPr lang="en-US" sz="1200" b="1" dirty="0">
            <a:solidFill>
              <a:srgbClr val="0C267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$</a:t>
          </a:r>
          <a:r>
            <a:rPr lang="en-US" sz="1200" b="1" dirty="0" smtClean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1,480M</a:t>
          </a:r>
          <a:endParaRPr lang="en-US" sz="1200" b="1" dirty="0">
            <a:solidFill>
              <a:srgbClr val="0C2678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0.12727</cdr:x>
      <cdr:y>0.44898</cdr:y>
    </cdr:from>
    <cdr:to>
      <cdr:x>0.29409</cdr:x>
      <cdr:y>0.57262</cdr:y>
    </cdr:to>
    <cdr:sp macro="" textlink="">
      <cdr:nvSpPr>
        <cdr:cNvPr id="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0" y="1676400"/>
          <a:ext cx="699143" cy="461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18 </a:t>
          </a:r>
          <a:endParaRPr lang="en-US" sz="1200" b="1" dirty="0">
            <a:solidFill>
              <a:srgbClr val="0C267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$7M</a:t>
          </a:r>
          <a:endParaRPr lang="en-US" sz="1200" b="1" dirty="0">
            <a:solidFill>
              <a:srgbClr val="0C2678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0.16364</cdr:x>
      <cdr:y>0.56548</cdr:y>
    </cdr:from>
    <cdr:to>
      <cdr:x>0.32192</cdr:x>
      <cdr:y>0.71138</cdr:y>
    </cdr:to>
    <cdr:sp macro="" textlink="">
      <cdr:nvSpPr>
        <cdr:cNvPr id="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2111375"/>
          <a:ext cx="663361" cy="544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 tIns="128016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232 </a:t>
          </a:r>
        </a:p>
        <a:p xmlns:a="http://schemas.openxmlformats.org/drawingml/2006/main">
          <a:pPr algn="ctr" eaLnBrk="0" hangingPunct="0">
            <a:spcBef>
              <a:spcPts val="0"/>
            </a:spcBef>
          </a:pPr>
          <a:r>
            <a:rPr lang="en-US" sz="1200" b="1" dirty="0" smtClean="0">
              <a:solidFill>
                <a:srgbClr val="0C2678"/>
              </a:solidFill>
              <a:latin typeface="Arial" panose="020B0604020202020204" pitchFamily="34" charset="0"/>
              <a:cs typeface="Arial" panose="020B0604020202020204" pitchFamily="34" charset="0"/>
            </a:rPr>
            <a:t>$698M</a:t>
          </a:r>
          <a:endParaRPr lang="en-US" sz="1200" b="1" dirty="0">
            <a:solidFill>
              <a:srgbClr val="0C2678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0.65455</cdr:x>
      <cdr:y>0.43707</cdr:y>
    </cdr:from>
    <cdr:to>
      <cdr:x>0.83362</cdr:x>
      <cdr:y>0.56071</cdr:y>
    </cdr:to>
    <cdr:sp macro="" textlink="">
      <cdr:nvSpPr>
        <cdr:cNvPr id="6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3219" y="1631932"/>
          <a:ext cx="750482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>
            <a:spcBef>
              <a:spcPct val="50000"/>
            </a:spcBef>
          </a:pPr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2,690  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0.23636</cdr:x>
      <cdr:y>0.50425</cdr:y>
    </cdr:from>
    <cdr:to>
      <cdr:x>0.30909</cdr:x>
      <cdr:y>0.5102</cdr:y>
    </cdr:to>
    <cdr:cxnSp macro="">
      <cdr:nvCxnSpPr>
        <cdr:cNvPr id="16" name="Straight Arrow Connector 15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V="1">
          <a:off x="990585" y="1882775"/>
          <a:ext cx="304815" cy="2221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2700" algn="ctr">
          <a:solidFill>
            <a:schemeClr val="tx1"/>
          </a:solidFill>
          <a:round/>
          <a:headEnd/>
          <a:tailEnd type="arrow" w="med" len="med"/>
        </a:ln>
      </cdr:spPr>
    </cdr:cxnSp>
  </cdr:relSizeAnchor>
  <cdr:relSizeAnchor xmlns:cdr="http://schemas.openxmlformats.org/drawingml/2006/chartDrawing">
    <cdr:from>
      <cdr:x>0.27273</cdr:x>
      <cdr:y>0.58588</cdr:y>
    </cdr:from>
    <cdr:to>
      <cdr:x>0.34545</cdr:x>
      <cdr:y>0.6267</cdr:y>
    </cdr:to>
    <cdr:cxnSp macro="">
      <cdr:nvCxnSpPr>
        <cdr:cNvPr id="8" name="Straight Arrow Connector 7"/>
        <cdr:cNvCxnSpPr/>
      </cdr:nvCxnSpPr>
      <cdr:spPr bwMode="auto">
        <a:xfrm xmlns:a="http://schemas.openxmlformats.org/drawingml/2006/main" flipV="1">
          <a:off x="1143000" y="2187575"/>
          <a:ext cx="304800" cy="1524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EA0C2-9D89-4829-A175-63723A7C17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0DF0-632F-45C6-8223-B665D8EB4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0DF0-632F-45C6-8223-B665D8EB4F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8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74688"/>
            <a:ext cx="4554538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696" y="4272197"/>
            <a:ext cx="4472609" cy="449705"/>
          </a:xfrm>
          <a:noFill/>
          <a:ln w="9525"/>
        </p:spPr>
        <p:txBody>
          <a:bodyPr lIns="88536" tIns="44269" rIns="88536" bIns="44269"/>
          <a:lstStyle/>
          <a:p>
            <a:r>
              <a:rPr lang="en-US" sz="1000" dirty="0">
                <a:latin typeface="Arial" pitchFamily="34" charset="0"/>
              </a:rPr>
              <a:t>37 new Navy Sites with CTC of $57.6M</a:t>
            </a:r>
          </a:p>
          <a:p>
            <a:r>
              <a:rPr lang="en-US" sz="1000" dirty="0">
                <a:latin typeface="Arial" pitchFamily="34" charset="0"/>
              </a:rPr>
              <a:t>27 new MC Sites with CTC of $6.6M</a:t>
            </a:r>
          </a:p>
          <a:p>
            <a:endParaRPr lang="en-US" sz="1000" dirty="0">
              <a:latin typeface="Arial" pitchFamily="34" charset="0"/>
            </a:endParaRPr>
          </a:p>
          <a:p>
            <a:endParaRPr lang="en-US" sz="1000" dirty="0">
              <a:latin typeface="Arial" pitchFamily="34" charset="0"/>
            </a:endParaRPr>
          </a:p>
          <a:p>
            <a:endParaRPr lang="en-US" sz="1000" b="1" dirty="0">
              <a:latin typeface="Arial" pitchFamily="34" charset="0"/>
            </a:endParaRPr>
          </a:p>
          <a:p>
            <a:endParaRPr lang="en-US" sz="1000" b="1" dirty="0">
              <a:latin typeface="Arial" pitchFamily="34" charset="0"/>
            </a:endParaRPr>
          </a:p>
          <a:p>
            <a:endParaRPr lang="en-US" sz="1000" b="1" dirty="0">
              <a:latin typeface="Arial" pitchFamily="34" charset="0"/>
            </a:endParaRPr>
          </a:p>
          <a:p>
            <a:r>
              <a:rPr lang="en-US" sz="1000" b="1" dirty="0">
                <a:latin typeface="Arial" pitchFamily="34" charset="0"/>
              </a:rPr>
              <a:t>List of MC Activities FY 2017 Execution</a:t>
            </a:r>
          </a:p>
          <a:p>
            <a:endParaRPr lang="en-US" sz="1000" dirty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16701"/>
              </p:ext>
            </p:extLst>
          </p:nvPr>
        </p:nvGraphicFramePr>
        <p:xfrm>
          <a:off x="1192696" y="6071017"/>
          <a:ext cx="3429000" cy="281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UIC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k($)</a:t>
                      </a: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 PENDLETON CA MCB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M00681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 LEJEUNE NC MCB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M67001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BARSTOW CA MCLB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M62204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QUANTICO VA MCCOMBDEV CMD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M00264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CHERRY POINT NC MCAS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M00146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YUMA AZ MCAS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M62974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BEAUFORT SC MCAS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M60169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ALBANY GA MCLB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M67004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KANEOHE BAY HI MCB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M00318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7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MIRAMAR CA MCAS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M67865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PARRIS ISLAND SC MCRD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M00263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TWENTYNINE PALMS CA MAGCC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M67399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BRIDGEPORT CA MWTC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M64495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ROOSEVELT ROADS RQ CGARCA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MZZ744</a:t>
                      </a:r>
                    </a:p>
                  </a:txBody>
                  <a:tcPr marL="9318" marR="9318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318" marR="9318" marT="936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4206"/>
              </p:ext>
            </p:extLst>
          </p:nvPr>
        </p:nvGraphicFramePr>
        <p:xfrm>
          <a:off x="1267240" y="4796852"/>
          <a:ext cx="2236305" cy="791481"/>
        </p:xfrm>
        <a:graphic>
          <a:graphicData uri="http://schemas.openxmlformats.org/drawingml/2006/table">
            <a:tbl>
              <a:tblPr/>
              <a:tblGrid>
                <a:gridCol w="64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852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 Execution (spending): Navy vs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($K)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MRP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148,073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6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89350"/>
              </p:ext>
            </p:extLst>
          </p:nvPr>
        </p:nvGraphicFramePr>
        <p:xfrm>
          <a:off x="1118152" y="4646951"/>
          <a:ext cx="4634120" cy="4066082"/>
        </p:xfrm>
        <a:graphic>
          <a:graphicData uri="http://schemas.openxmlformats.org/drawingml/2006/table">
            <a:tbl>
              <a:tblPr/>
              <a:tblGrid>
                <a:gridCol w="1849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2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EOY16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EOY17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DELTA 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Total RC (IRP+MRP)</a:t>
                      </a:r>
                    </a:p>
                  </a:txBody>
                  <a:tcPr marL="9318" marR="9318" marT="9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3,644 (82.16%) 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3,685 (81.9%) 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SC (IRP+MRP)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2,576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2,838</a:t>
                      </a:r>
                      <a:endParaRPr lang="en-US" sz="1300" b="0" i="0" u="none" strike="noStrike" dirty="0">
                        <a:solidFill>
                          <a:srgbClr val="29408B"/>
                        </a:solidFill>
                        <a:effectLst/>
                        <a:latin typeface="Calibri"/>
                      </a:endParaRP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262</a:t>
                      </a:r>
                      <a:endParaRPr lang="en-US" sz="1300" b="0" i="0" u="none" strike="noStrike" dirty="0">
                        <a:solidFill>
                          <a:srgbClr val="29408B"/>
                        </a:solidFill>
                        <a:effectLst/>
                        <a:latin typeface="Calibri"/>
                      </a:endParaRP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RC (IRP+MRP)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1,068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847</a:t>
                      </a:r>
                      <a:endParaRPr lang="en-US" sz="1300" b="0" i="0" u="none" strike="noStrike" dirty="0">
                        <a:solidFill>
                          <a:srgbClr val="29408B"/>
                        </a:solidFill>
                        <a:effectLst/>
                        <a:latin typeface="Calibri"/>
                      </a:endParaRP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4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RC Doc Pending (IRP+MRP)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Total RC (IRP)</a:t>
                      </a:r>
                    </a:p>
                  </a:txBody>
                  <a:tcPr marL="9318" marR="9318" marT="9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3,473 (86.1%) 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3,506 (86.0%) 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SC (IRP)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2,436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2,690</a:t>
                      </a:r>
                      <a:endParaRPr lang="en-US" sz="1300" b="0" i="0" u="none" strike="noStrike" dirty="0">
                        <a:solidFill>
                          <a:srgbClr val="29408B"/>
                        </a:solidFill>
                        <a:effectLst/>
                        <a:latin typeface="Calibri"/>
                      </a:endParaRP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254</a:t>
                      </a:r>
                      <a:endParaRPr lang="en-US" sz="1300" b="0" i="0" u="none" strike="noStrike" dirty="0">
                        <a:solidFill>
                          <a:srgbClr val="29408B"/>
                        </a:solidFill>
                        <a:effectLst/>
                        <a:latin typeface="Calibri"/>
                      </a:endParaRP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RC (IRP)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1,037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816</a:t>
                      </a:r>
                      <a:endParaRPr lang="en-US" sz="1300" b="0" i="0" u="none" strike="noStrike" dirty="0">
                        <a:solidFill>
                          <a:srgbClr val="29408B"/>
                        </a:solidFill>
                        <a:effectLst/>
                        <a:latin typeface="Calibri"/>
                      </a:endParaRP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4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RC Doc Pending (IRP)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Total RC (MRP)</a:t>
                      </a:r>
                    </a:p>
                  </a:txBody>
                  <a:tcPr marL="9318" marR="9318" marT="936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171 (42.6%) 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179 (42.7%) 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318" marR="9318" marT="9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SC (MRP)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RC (MRP)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4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RC Doc Pending (MRP)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18" marR="9318" marT="9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91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Note:</a:t>
                      </a:r>
                      <a:r>
                        <a:rPr lang="en-US" sz="1300" b="0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RC delta = </a:t>
                      </a:r>
                      <a:r>
                        <a:rPr lang="en-US" sz="1300" b="1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41</a:t>
                      </a:r>
                      <a:r>
                        <a:rPr lang="en-US" sz="1300" b="0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due to </a:t>
                      </a:r>
                      <a:r>
                        <a:rPr lang="en-US" sz="1300" b="1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23 </a:t>
                      </a:r>
                      <a:r>
                        <a:rPr lang="en-US" sz="1300" b="0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sites RC-reopened and </a:t>
                      </a:r>
                      <a:r>
                        <a:rPr lang="en-US" sz="1300" b="1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site </a:t>
                      </a:r>
                      <a:r>
                        <a:rPr lang="en-US" sz="1300" b="0" i="0" u="none" strike="noStrike" dirty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removed </a:t>
                      </a: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791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$4,495M </a:t>
                      </a:r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(CTC)</a:t>
                      </a:r>
                      <a:r>
                        <a:rPr lang="en-US" sz="1300" b="1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= $2,528M </a:t>
                      </a:r>
                      <a:r>
                        <a:rPr lang="en-US" sz="1300" b="0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(IRP)</a:t>
                      </a:r>
                      <a:r>
                        <a:rPr lang="en-US" sz="1300" b="1" i="0" u="none" strike="noStrike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+</a:t>
                      </a:r>
                      <a:r>
                        <a:rPr lang="en-US" sz="1300" b="1" i="0" u="none" strike="noStrike" baseline="0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 $1,967M </a:t>
                      </a:r>
                      <a:r>
                        <a:rPr lang="en-US" sz="1300" b="0" i="0" u="none" strike="noStrike" baseline="0" dirty="0" smtClean="0">
                          <a:solidFill>
                            <a:srgbClr val="29408B"/>
                          </a:solidFill>
                          <a:effectLst/>
                          <a:latin typeface="Calibri"/>
                        </a:rPr>
                        <a:t>(MRP)</a:t>
                      </a:r>
                      <a:endParaRPr lang="en-US" sz="1300" b="0" i="0" u="none" strike="noStrike" dirty="0">
                        <a:solidFill>
                          <a:srgbClr val="29408B"/>
                        </a:solidFill>
                        <a:effectLst/>
                        <a:latin typeface="Calibri"/>
                      </a:endParaRPr>
                    </a:p>
                  </a:txBody>
                  <a:tcPr marL="9318" marR="9318" marT="93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19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70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5900" y="3262313"/>
            <a:ext cx="6045200" cy="1000125"/>
          </a:xfrm>
        </p:spPr>
        <p:txBody>
          <a:bodyPr anchor="t"/>
          <a:lstStyle>
            <a:lvl1pPr algn="ctr">
              <a:defRPr sz="3200">
                <a:solidFill>
                  <a:srgbClr val="002060"/>
                </a:solidFill>
                <a:latin typeface="Arial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T</a:t>
            </a:r>
            <a:r>
              <a:rPr lang="en-US" dirty="0" smtClean="0"/>
              <a:t>itle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08512" y="5638800"/>
            <a:ext cx="4535488" cy="96202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presenter name</a:t>
            </a:r>
          </a:p>
          <a:p>
            <a:r>
              <a:rPr lang="en-US" dirty="0" smtClean="0"/>
              <a:t>Click to add presenter title</a:t>
            </a:r>
          </a:p>
          <a:p>
            <a:r>
              <a:rPr lang="en-US" dirty="0" smtClean="0"/>
              <a:t>Click to add presenter org code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5110163" y="1998663"/>
            <a:ext cx="3813175" cy="0"/>
          </a:xfrm>
          <a:prstGeom prst="line">
            <a:avLst/>
          </a:prstGeom>
          <a:noFill/>
          <a:ln w="12700">
            <a:solidFill>
              <a:srgbClr val="0C2577"/>
            </a:solidFill>
            <a:round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651399" y="1958975"/>
            <a:ext cx="3373539" cy="2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37DB9"/>
                </a:solidFill>
              </a:rPr>
              <a:t>Engineering and Expeditionary Warfare Center</a:t>
            </a:r>
            <a:endParaRPr lang="en-US" sz="800" dirty="0">
              <a:solidFill>
                <a:srgbClr val="537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48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4662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6583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939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77800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113" y="177800"/>
            <a:ext cx="5916612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055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\\Cfusion1\MacCentral\NAVFAC\PowerPoint\TIFFs\PPTdesign2ccove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2386013"/>
            <a:ext cx="4546600" cy="1000125"/>
          </a:xfrm>
        </p:spPr>
        <p:txBody>
          <a:bodyPr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8"/>
            <a:ext cx="4535488" cy="6111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480503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91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3864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3" y="1350963"/>
            <a:ext cx="3968750" cy="481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350963"/>
            <a:ext cx="3970337" cy="481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30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51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673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7800"/>
            <a:ext cx="8216900" cy="835025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198563"/>
            <a:ext cx="9144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5pPr marL="1943100" indent="-1143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655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2184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8701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4152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880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77800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113" y="177800"/>
            <a:ext cx="5916612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043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5900" y="3262313"/>
            <a:ext cx="6045200" cy="1000125"/>
          </a:xfrm>
        </p:spPr>
        <p:txBody>
          <a:bodyPr anchor="t"/>
          <a:lstStyle>
            <a:lvl1pPr algn="ctr">
              <a:defRPr sz="3200">
                <a:solidFill>
                  <a:srgbClr val="002060"/>
                </a:solidFill>
                <a:latin typeface="Arial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T</a:t>
            </a:r>
            <a:r>
              <a:rPr lang="en-US" dirty="0" smtClean="0"/>
              <a:t>itle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08512" y="5638800"/>
            <a:ext cx="4535488" cy="96202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presenter name</a:t>
            </a:r>
          </a:p>
          <a:p>
            <a:r>
              <a:rPr lang="en-US" dirty="0" smtClean="0"/>
              <a:t>Click to add presenter title</a:t>
            </a:r>
          </a:p>
          <a:p>
            <a:r>
              <a:rPr lang="en-US" dirty="0" smtClean="0"/>
              <a:t>Click to add presenter org code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5110163" y="1998663"/>
            <a:ext cx="3813175" cy="0"/>
          </a:xfrm>
          <a:prstGeom prst="line">
            <a:avLst/>
          </a:prstGeom>
          <a:noFill/>
          <a:ln w="12700">
            <a:solidFill>
              <a:srgbClr val="0C2577"/>
            </a:solidFill>
            <a:round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651399" y="1958975"/>
            <a:ext cx="3373539" cy="2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37DB9"/>
                </a:solidFill>
              </a:rPr>
              <a:t>Engineering and Expeditionary Warfare Center</a:t>
            </a:r>
            <a:endParaRPr lang="en-US" sz="800" dirty="0">
              <a:solidFill>
                <a:srgbClr val="537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31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7800"/>
            <a:ext cx="8216900" cy="835025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198563"/>
            <a:ext cx="9144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5pPr marL="1943100" indent="-1143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2722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5900" y="3262313"/>
            <a:ext cx="6045200" cy="1000125"/>
          </a:xfrm>
        </p:spPr>
        <p:txBody>
          <a:bodyPr anchor="t"/>
          <a:lstStyle>
            <a:lvl1pPr algn="ctr">
              <a:defRPr sz="3200">
                <a:solidFill>
                  <a:srgbClr val="002060"/>
                </a:solidFill>
                <a:latin typeface="Arial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T</a:t>
            </a:r>
            <a:r>
              <a:rPr lang="en-US" dirty="0" smtClean="0"/>
              <a:t>itle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08512" y="5638800"/>
            <a:ext cx="4535488" cy="96202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presenter name</a:t>
            </a:r>
          </a:p>
          <a:p>
            <a:r>
              <a:rPr lang="en-US" dirty="0" smtClean="0"/>
              <a:t>Click to add presenter title</a:t>
            </a:r>
          </a:p>
          <a:p>
            <a:r>
              <a:rPr lang="en-US" dirty="0" smtClean="0"/>
              <a:t>Click to add presenter org code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5110163" y="1998663"/>
            <a:ext cx="3813175" cy="0"/>
          </a:xfrm>
          <a:prstGeom prst="line">
            <a:avLst/>
          </a:prstGeom>
          <a:noFill/>
          <a:ln w="12700">
            <a:solidFill>
              <a:srgbClr val="0C2577"/>
            </a:solidFill>
            <a:round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651399" y="1958975"/>
            <a:ext cx="3373539" cy="2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37DB9"/>
                </a:solidFill>
              </a:rPr>
              <a:t>Engineering and Expeditionary Warfare Center</a:t>
            </a:r>
            <a:endParaRPr lang="en-US" sz="800" dirty="0">
              <a:solidFill>
                <a:srgbClr val="537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781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7800"/>
            <a:ext cx="8216900" cy="835025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198563"/>
            <a:ext cx="9144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5pPr marL="1943100" indent="-1143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410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2386013"/>
            <a:ext cx="4546600" cy="1000125"/>
          </a:xfrm>
        </p:spPr>
        <p:txBody>
          <a:bodyPr lIns="91433" rIns="91433"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62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9"/>
            <a:ext cx="4535488" cy="6111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857500" y="6253163"/>
            <a:ext cx="1905000" cy="457200"/>
          </a:xfrm>
        </p:spPr>
        <p:txBody>
          <a:bodyPr lIns="91433" tIns="45717" rIns="91433" bIns="45717"/>
          <a:lstStyle>
            <a:lvl1pPr eaLnBrk="1" hangingPunct="1">
              <a:defRPr b="1" i="1">
                <a:solidFill>
                  <a:srgbClr val="273D84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08/23/2017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809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\\Cfusion1\MacCentral\NAVFAC\PowerPoint\TIFFs\PPTdesign2ccove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2386013"/>
            <a:ext cx="4546600" cy="1000125"/>
          </a:xfrm>
        </p:spPr>
        <p:txBody>
          <a:bodyPr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8"/>
            <a:ext cx="4535488" cy="6111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431500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304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2625" indent="-225425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5425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>
                <a:solidFill>
                  <a:srgbClr val="29408B"/>
                </a:solidFill>
              </a:defRPr>
            </a:lvl1pPr>
          </a:lstStyle>
          <a:p>
            <a:pPr algn="r">
              <a:defRPr/>
            </a:pPr>
            <a:r>
              <a:rPr lang="en-US" dirty="0" smtClean="0"/>
              <a:t>08/23/2017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523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295402"/>
            <a:ext cx="3968751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49" y="1295402"/>
            <a:ext cx="397033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987655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08/23/2017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630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12/13/2016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530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69" y="19209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12/13/2016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877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12/13/2016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4416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12/13/2016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614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9209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2"/>
            <a:ext cx="8091488" cy="48117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12/13/2016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400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65" y="182567"/>
            <a:ext cx="7000875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4" y="1295402"/>
            <a:ext cx="3968751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49" y="1295402"/>
            <a:ext cx="397033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12/13/2016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61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376239"/>
            <a:ext cx="74676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12/13/2016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69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10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97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2386013"/>
            <a:ext cx="4546600" cy="10001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8"/>
            <a:ext cx="4535488" cy="6111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9ED5"/>
                </a:solidFill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57500" y="6253163"/>
            <a:ext cx="1905000" cy="457200"/>
          </a:xfrm>
        </p:spPr>
        <p:txBody>
          <a:bodyPr/>
          <a:lstStyle>
            <a:lvl1pPr algn="l">
              <a:defRPr sz="1400" b="1">
                <a:solidFill>
                  <a:srgbClr val="273D84"/>
                </a:solidFill>
              </a:defRPr>
            </a:lvl1pPr>
          </a:lstStyle>
          <a:p>
            <a:fld id="{3DB58C6E-450A-4F0D-8CA9-CDDC63468159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5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7FB4A-A10F-4968-9098-62C61B1FCE1F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8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B7CA6-5817-4BF9-A999-C4BAA7A0F7A3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0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350963"/>
            <a:ext cx="4252912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50963"/>
            <a:ext cx="4252913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BA93F-D8ED-4C1A-89F6-E6487A145A4F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9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76AC6-E26D-4B18-84ED-2B0C4EB4D7E3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0714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EA2BD-6443-42B7-8F35-A40BF530840B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883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03419-0C7F-4086-9C46-44135AEDB42C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214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D1026-2BA0-486D-80FB-A2D0299316AE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3182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3EC7B-CEE2-4ADD-B1B4-AA704D30DEAF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1408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9D7310-4099-4922-9641-2C413316C0B2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160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2920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77800"/>
            <a:ext cx="2163763" cy="617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177800"/>
            <a:ext cx="6342062" cy="617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239DC-189E-4668-99E0-2B5CFB398102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7330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5" y="177800"/>
            <a:ext cx="7000875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838" y="1350963"/>
            <a:ext cx="4252912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50963"/>
            <a:ext cx="4252913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43750" y="6572250"/>
            <a:ext cx="1905000" cy="306388"/>
          </a:xfrm>
        </p:spPr>
        <p:txBody>
          <a:bodyPr/>
          <a:lstStyle>
            <a:lvl1pPr>
              <a:defRPr/>
            </a:lvl1pPr>
          </a:lstStyle>
          <a:p>
            <a:fld id="{4FD021C3-B04B-4DF4-A2FD-8B299DCE36B6}" type="datetime1">
              <a:rPr lang="en-US"/>
              <a:pPr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1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5900" y="3262313"/>
            <a:ext cx="6045200" cy="1000125"/>
          </a:xfrm>
        </p:spPr>
        <p:txBody>
          <a:bodyPr anchor="t"/>
          <a:lstStyle>
            <a:lvl1pPr algn="ctr">
              <a:defRPr sz="3200">
                <a:solidFill>
                  <a:srgbClr val="002060"/>
                </a:solidFill>
                <a:latin typeface="Arial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T</a:t>
            </a:r>
            <a:r>
              <a:rPr lang="en-US" dirty="0" smtClean="0"/>
              <a:t>itle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08512" y="5638800"/>
            <a:ext cx="4535488" cy="96202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presenter name</a:t>
            </a:r>
          </a:p>
          <a:p>
            <a:r>
              <a:rPr lang="en-US" dirty="0" smtClean="0"/>
              <a:t>Click to add presenter title</a:t>
            </a:r>
          </a:p>
          <a:p>
            <a:r>
              <a:rPr lang="en-US" dirty="0" smtClean="0"/>
              <a:t>Click to add presenter org code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5110163" y="1998663"/>
            <a:ext cx="3813175" cy="0"/>
          </a:xfrm>
          <a:prstGeom prst="line">
            <a:avLst/>
          </a:prstGeom>
          <a:noFill/>
          <a:ln w="12700">
            <a:solidFill>
              <a:srgbClr val="0C2577"/>
            </a:solidFill>
            <a:round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651399" y="1958975"/>
            <a:ext cx="3373539" cy="2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37DB9"/>
                </a:solidFill>
              </a:rPr>
              <a:t>Engineering and Expeditionary Warfare Center</a:t>
            </a:r>
            <a:endParaRPr lang="en-US" sz="800" dirty="0">
              <a:solidFill>
                <a:srgbClr val="537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677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7800"/>
            <a:ext cx="8216900" cy="835025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198563"/>
            <a:ext cx="9144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5pPr marL="1943100" indent="-1143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5364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12/13/2016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729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2386013"/>
            <a:ext cx="4546600" cy="1000125"/>
          </a:xfrm>
        </p:spPr>
        <p:txBody>
          <a:bodyPr lIns="91433" rIns="91433"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62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9"/>
            <a:ext cx="4535488" cy="6111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857500" y="6253163"/>
            <a:ext cx="1905000" cy="457200"/>
          </a:xfrm>
        </p:spPr>
        <p:txBody>
          <a:bodyPr lIns="91433" tIns="45717" rIns="91433" bIns="45717"/>
          <a:lstStyle>
            <a:lvl1pPr eaLnBrk="1" hangingPunct="1">
              <a:defRPr b="1" i="1">
                <a:solidFill>
                  <a:srgbClr val="273D84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12/04/2017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7713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304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2625" indent="-225425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5425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>
                <a:solidFill>
                  <a:srgbClr val="29408B"/>
                </a:solidFill>
              </a:defRPr>
            </a:lvl1pPr>
          </a:lstStyle>
          <a:p>
            <a:pPr algn="r">
              <a:defRPr/>
            </a:pPr>
            <a:r>
              <a:rPr lang="en-US" smtClean="0"/>
              <a:t>12/04/2017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4564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295402"/>
            <a:ext cx="3968751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49" y="1295402"/>
            <a:ext cx="397033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987655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367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900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69" y="19209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462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3" y="1350963"/>
            <a:ext cx="3968750" cy="481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350963"/>
            <a:ext cx="3970337" cy="481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131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0204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8572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9209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2"/>
            <a:ext cx="8091488" cy="48117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1416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65" y="182567"/>
            <a:ext cx="7000875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4" y="1295402"/>
            <a:ext cx="3968751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49" y="1295402"/>
            <a:ext cx="397033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53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376239"/>
            <a:ext cx="74676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71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5" y="177800"/>
            <a:ext cx="7000875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6113" y="1350963"/>
            <a:ext cx="8091487" cy="2328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3832225"/>
            <a:ext cx="8091487" cy="233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55796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89FFA-3564-449E-BD49-3E5A149C041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6621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design2c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2386013"/>
            <a:ext cx="4546600" cy="1000125"/>
          </a:xfrm>
        </p:spPr>
        <p:txBody>
          <a:bodyPr lIns="91433" rIns="91433"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62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9"/>
            <a:ext cx="4535488" cy="6111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857500" y="6253163"/>
            <a:ext cx="1905000" cy="457200"/>
          </a:xfrm>
        </p:spPr>
        <p:txBody>
          <a:bodyPr lIns="91433" tIns="45717" rIns="91433" bIns="45717"/>
          <a:lstStyle>
            <a:lvl1pPr eaLnBrk="1" hangingPunct="1">
              <a:defRPr b="1" i="1">
                <a:solidFill>
                  <a:srgbClr val="273D84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12/04/2017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0264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304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2625" indent="-225425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5425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>
                <a:solidFill>
                  <a:srgbClr val="29408B"/>
                </a:solidFill>
              </a:defRPr>
            </a:lvl1pPr>
          </a:lstStyle>
          <a:p>
            <a:pPr algn="r">
              <a:defRPr/>
            </a:pPr>
            <a:r>
              <a:rPr lang="en-US" smtClean="0"/>
              <a:t>12/04/2017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7311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295402"/>
            <a:ext cx="3968751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49" y="1295402"/>
            <a:ext cx="397033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987655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6624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68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1574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69" y="19209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0119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261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4127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92090"/>
            <a:ext cx="7000875" cy="8350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2"/>
            <a:ext cx="8091488" cy="48117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290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65" y="182567"/>
            <a:ext cx="7000875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4" y="1295402"/>
            <a:ext cx="3968751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49" y="1295402"/>
            <a:ext cx="397033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351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376239"/>
            <a:ext cx="74676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18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5" y="177800"/>
            <a:ext cx="7000875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6113" y="1350963"/>
            <a:ext cx="8091487" cy="2328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3832225"/>
            <a:ext cx="8091487" cy="233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55796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89FFA-3564-449E-BD49-3E5A149C041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65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876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4833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PTdesign2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177800"/>
            <a:ext cx="82169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8563"/>
            <a:ext cx="9144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1913" y="6584950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E7A70-3BB6-4FD2-B93E-AE387CD204AE}" type="slidenum">
              <a:rPr lang="en-US" sz="1200" i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2112963" y="6586538"/>
            <a:ext cx="4918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i="1" dirty="0">
              <a:solidFill>
                <a:srgbClr val="009ED5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6553200"/>
            <a:ext cx="5181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i="1" dirty="0" smtClean="0">
                <a:solidFill>
                  <a:schemeClr val="tx1"/>
                </a:solidFill>
              </a:rPr>
              <a:t>DON Environmental</a:t>
            </a:r>
            <a:r>
              <a:rPr lang="en-US" sz="1200" b="0" i="1" baseline="0" dirty="0" smtClean="0">
                <a:solidFill>
                  <a:schemeClr val="tx1"/>
                </a:solidFill>
              </a:rPr>
              <a:t> Restoration Training – March 6-8, 2018</a:t>
            </a:r>
            <a:endParaRPr lang="en-US" sz="12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9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77800" indent="-1778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2060"/>
          </a:solidFill>
          <a:latin typeface="+mn-lt"/>
          <a:ea typeface="+mn-ea"/>
          <a:cs typeface="+mn-cs"/>
        </a:defRPr>
      </a:lvl1pPr>
      <a:lvl2pPr marL="571500" indent="-1143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rgbClr val="002060"/>
          </a:solidFill>
          <a:latin typeface="+mn-lt"/>
        </a:defRPr>
      </a:lvl2pPr>
      <a:lvl3pPr marL="1028700" indent="-114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002060"/>
          </a:solidFill>
          <a:latin typeface="+mn-lt"/>
        </a:defRPr>
      </a:lvl3pPr>
      <a:lvl4pPr marL="1485900" indent="-1143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>
          <a:solidFill>
            <a:srgbClr val="002060"/>
          </a:solidFill>
          <a:latin typeface="+mn-lt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2060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design2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1265" y="182567"/>
            <a:ext cx="7000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7" rIns="0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Line of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2"/>
            <a:ext cx="8091488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61913" y="6575427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8BEF6-0911-4FBB-AB2A-1B048076BF89}" type="slidenum">
              <a:rPr lang="en-US" sz="1200" i="1">
                <a:solidFill>
                  <a:srgbClr val="009ED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i="1" dirty="0">
              <a:solidFill>
                <a:srgbClr val="009ED5"/>
              </a:solidFill>
              <a:latin typeface="Arial" charset="0"/>
            </a:endParaRPr>
          </a:p>
        </p:txBody>
      </p:sp>
      <p:sp>
        <p:nvSpPr>
          <p:cNvPr id="9615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14300" indent="-1143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C2678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C2678"/>
          </a:solidFill>
          <a:latin typeface="+mn-lt"/>
        </a:defRPr>
      </a:lvl2pPr>
      <a:lvl3pPr marL="1028700" indent="-1143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C2678"/>
          </a:solidFill>
          <a:latin typeface="+mn-lt"/>
        </a:defRPr>
      </a:lvl3pPr>
      <a:lvl4pPr marL="1485900" indent="-1143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C2678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\\Cfusion1\MacCentral\NAVFAC\PowerPoint\TIFFs\PPTdesign2a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177800"/>
            <a:ext cx="7000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6113" y="1350963"/>
            <a:ext cx="8091487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1913" y="6584950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465921-1390-4AF3-A400-E4D7E015E896}" type="slidenum">
              <a:rPr lang="en-US" sz="1200" i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 userDrawn="1"/>
        </p:nvSpPr>
        <p:spPr bwMode="auto">
          <a:xfrm>
            <a:off x="2112963" y="6586538"/>
            <a:ext cx="4918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chemeClr val="tx1"/>
                </a:solidFill>
              </a:rPr>
              <a:t>DON Environmental</a:t>
            </a:r>
            <a:r>
              <a:rPr lang="en-US" sz="1200" i="1" baseline="0" dirty="0" smtClean="0">
                <a:solidFill>
                  <a:schemeClr val="tx1"/>
                </a:solidFill>
              </a:rPr>
              <a:t> Restoration Training -  February 23-25, 2016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8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14300" indent="-1143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3367"/>
          </a:solidFill>
          <a:latin typeface="+mn-lt"/>
          <a:ea typeface="+mn-ea"/>
          <a:cs typeface="+mn-cs"/>
        </a:defRPr>
      </a:lvl1pPr>
      <a:lvl2pPr marL="571500" indent="-1143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3367"/>
          </a:solidFill>
          <a:latin typeface="+mn-lt"/>
        </a:defRPr>
      </a:lvl2pPr>
      <a:lvl3pPr marL="1028700" indent="-1143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3367"/>
          </a:solidFill>
          <a:latin typeface="+mn-lt"/>
        </a:defRPr>
      </a:lvl3pPr>
      <a:lvl4pPr marL="1485900" indent="-1143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3367"/>
          </a:solidFill>
          <a:latin typeface="+mn-lt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\\Cfusion1\MacCentral\NAVFAC\PowerPoint\TIFFs\PPTdesign2a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177800"/>
            <a:ext cx="7000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6113" y="1350963"/>
            <a:ext cx="8091487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1913" y="6584950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465921-1390-4AF3-A400-E4D7E015E896}" type="slidenum">
              <a:rPr lang="en-US" sz="1200" i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 userDrawn="1"/>
        </p:nvSpPr>
        <p:spPr bwMode="auto">
          <a:xfrm>
            <a:off x="2112963" y="6586538"/>
            <a:ext cx="4918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</a:rPr>
              <a:t>DON Environmental Restoration Training -  February 23-25, 2016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14300" indent="-1143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3367"/>
          </a:solidFill>
          <a:latin typeface="+mn-lt"/>
          <a:ea typeface="+mn-ea"/>
          <a:cs typeface="+mn-cs"/>
        </a:defRPr>
      </a:lvl1pPr>
      <a:lvl2pPr marL="571500" indent="-1143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3367"/>
          </a:solidFill>
          <a:latin typeface="+mn-lt"/>
        </a:defRPr>
      </a:lvl2pPr>
      <a:lvl3pPr marL="1028700" indent="-1143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3367"/>
          </a:solidFill>
          <a:latin typeface="+mn-lt"/>
        </a:defRPr>
      </a:lvl3pPr>
      <a:lvl4pPr marL="1485900" indent="-1143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3367"/>
          </a:solidFill>
          <a:latin typeface="+mn-lt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PTdesign2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177800"/>
            <a:ext cx="82169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8563"/>
            <a:ext cx="9144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1913" y="6584950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E7A70-3BB6-4FD2-B93E-AE387CD204AE}" type="slidenum">
              <a:rPr lang="en-US" sz="1200" i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2112963" y="6586538"/>
            <a:ext cx="4918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i="1" dirty="0">
              <a:solidFill>
                <a:srgbClr val="009ED5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6553200"/>
            <a:ext cx="5181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000000"/>
                </a:solidFill>
              </a:rPr>
              <a:t>DON Environmental Restoration Training – March 6-8, 2018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77800" indent="-1778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2060"/>
          </a:solidFill>
          <a:latin typeface="+mn-lt"/>
          <a:ea typeface="+mn-ea"/>
          <a:cs typeface="+mn-cs"/>
        </a:defRPr>
      </a:lvl1pPr>
      <a:lvl2pPr marL="571500" indent="-1143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rgbClr val="002060"/>
          </a:solidFill>
          <a:latin typeface="+mn-lt"/>
        </a:defRPr>
      </a:lvl2pPr>
      <a:lvl3pPr marL="1028700" indent="-114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002060"/>
          </a:solidFill>
          <a:latin typeface="+mn-lt"/>
        </a:defRPr>
      </a:lvl3pPr>
      <a:lvl4pPr marL="1485900" indent="-1143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>
          <a:solidFill>
            <a:srgbClr val="002060"/>
          </a:solidFill>
          <a:latin typeface="+mn-lt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2060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PTdesign2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177800"/>
            <a:ext cx="82169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8563"/>
            <a:ext cx="9144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1913" y="6584950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E7A70-3BB6-4FD2-B93E-AE387CD204AE}" type="slidenum">
              <a:rPr lang="en-US" sz="1200" i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2112963" y="6586538"/>
            <a:ext cx="4918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i="1" dirty="0">
              <a:solidFill>
                <a:srgbClr val="009ED5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6553200"/>
            <a:ext cx="5181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000000"/>
                </a:solidFill>
              </a:rPr>
              <a:t>DON Environmental Restoration Training – March 6-8, 2018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77800" indent="-1778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2060"/>
          </a:solidFill>
          <a:latin typeface="+mn-lt"/>
          <a:ea typeface="+mn-ea"/>
          <a:cs typeface="+mn-cs"/>
        </a:defRPr>
      </a:lvl1pPr>
      <a:lvl2pPr marL="571500" indent="-1143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rgbClr val="002060"/>
          </a:solidFill>
          <a:latin typeface="+mn-lt"/>
        </a:defRPr>
      </a:lvl2pPr>
      <a:lvl3pPr marL="1028700" indent="-114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002060"/>
          </a:solidFill>
          <a:latin typeface="+mn-lt"/>
        </a:defRPr>
      </a:lvl3pPr>
      <a:lvl4pPr marL="1485900" indent="-1143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>
          <a:solidFill>
            <a:srgbClr val="002060"/>
          </a:solidFill>
          <a:latin typeface="+mn-lt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2060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design2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1265" y="182567"/>
            <a:ext cx="7000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7" rIns="0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Line of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2"/>
            <a:ext cx="8091488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61913" y="6575427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8BEF6-0911-4FBB-AB2A-1B048076BF89}" type="slidenum">
              <a:rPr lang="en-US" sz="1200" i="1">
                <a:solidFill>
                  <a:srgbClr val="009ED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i="1" dirty="0">
              <a:solidFill>
                <a:srgbClr val="009ED5"/>
              </a:solidFill>
              <a:latin typeface="Arial" charset="0"/>
            </a:endParaRPr>
          </a:p>
        </p:txBody>
      </p:sp>
      <p:sp>
        <p:nvSpPr>
          <p:cNvPr id="9615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08/23/2017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2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14300" indent="-1143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C2678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C2678"/>
          </a:solidFill>
          <a:latin typeface="+mn-lt"/>
        </a:defRPr>
      </a:lvl2pPr>
      <a:lvl3pPr marL="1028700" indent="-1143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C2678"/>
          </a:solidFill>
          <a:latin typeface="+mn-lt"/>
        </a:defRPr>
      </a:lvl3pPr>
      <a:lvl4pPr marL="1485900" indent="-1143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C2678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PTdesign2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177800"/>
            <a:ext cx="7000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350963"/>
            <a:ext cx="86582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0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009ED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19B0B-E423-4428-96F6-B808CEBF29F1}" type="datetime1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9/24/2018</a:t>
            </a:fld>
            <a:endParaRPr lang="en-US" dirty="0">
              <a:latin typeface="Arial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1913" y="6584950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525C1-5A2D-4175-9D56-CD8B0547E278}" type="slidenum">
              <a:rPr lang="en-US" sz="1200" i="1">
                <a:solidFill>
                  <a:srgbClr val="009ED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i="1" dirty="0">
              <a:solidFill>
                <a:srgbClr val="009ED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0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73D84"/>
          </a:solidFill>
          <a:latin typeface="Arial Narrow" pitchFamily="34" charset="0"/>
        </a:defRPr>
      </a:lvl9pPr>
    </p:titleStyle>
    <p:bodyStyle>
      <a:lvl1pPr marL="114300" indent="-1143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003367"/>
          </a:solidFill>
          <a:latin typeface="+mn-lt"/>
          <a:ea typeface="+mn-ea"/>
          <a:cs typeface="+mn-cs"/>
        </a:defRPr>
      </a:lvl1pPr>
      <a:lvl2pPr marL="571500" indent="-1143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03367"/>
          </a:solidFill>
          <a:latin typeface="+mn-lt"/>
        </a:defRPr>
      </a:lvl2pPr>
      <a:lvl3pPr marL="1028700" indent="-1143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7"/>
          </a:solidFill>
          <a:latin typeface="+mn-lt"/>
        </a:defRPr>
      </a:lvl3pPr>
      <a:lvl4pPr marL="1485900" indent="-1143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3367"/>
          </a:solidFill>
          <a:latin typeface="+mn-lt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7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PTdesign2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177800"/>
            <a:ext cx="82169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8563"/>
            <a:ext cx="9144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1913" y="6584950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E7A70-3BB6-4FD2-B93E-AE387CD204AE}" type="slidenum">
              <a:rPr lang="en-US" sz="1200" i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2112963" y="6586538"/>
            <a:ext cx="4918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i="1" dirty="0">
              <a:solidFill>
                <a:srgbClr val="009ED5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6553200"/>
            <a:ext cx="5181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000000"/>
                </a:solidFill>
              </a:rPr>
              <a:t>DON Environmental Restoration Training – March 6-8, 2018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77800" indent="-1778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2060"/>
          </a:solidFill>
          <a:latin typeface="+mn-lt"/>
          <a:ea typeface="+mn-ea"/>
          <a:cs typeface="+mn-cs"/>
        </a:defRPr>
      </a:lvl1pPr>
      <a:lvl2pPr marL="571500" indent="-1143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rgbClr val="002060"/>
          </a:solidFill>
          <a:latin typeface="+mn-lt"/>
        </a:defRPr>
      </a:lvl2pPr>
      <a:lvl3pPr marL="1028700" indent="-114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002060"/>
          </a:solidFill>
          <a:latin typeface="+mn-lt"/>
        </a:defRPr>
      </a:lvl3pPr>
      <a:lvl4pPr marL="1485900" indent="-1143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>
          <a:solidFill>
            <a:srgbClr val="002060"/>
          </a:solidFill>
          <a:latin typeface="+mn-lt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2060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design2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1265" y="182567"/>
            <a:ext cx="7000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7" rIns="0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Line of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2"/>
            <a:ext cx="8091488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61913" y="6575427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8BEF6-0911-4FBB-AB2A-1B048076BF89}" type="slidenum">
              <a:rPr lang="en-US" sz="1200" i="1">
                <a:solidFill>
                  <a:srgbClr val="009ED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i="1" dirty="0">
              <a:solidFill>
                <a:srgbClr val="009ED5"/>
              </a:solidFill>
              <a:latin typeface="Arial" charset="0"/>
            </a:endParaRPr>
          </a:p>
        </p:txBody>
      </p:sp>
      <p:sp>
        <p:nvSpPr>
          <p:cNvPr id="9615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911" y="657017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12/04/2017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14300" indent="-1143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C2678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C2678"/>
          </a:solidFill>
          <a:latin typeface="+mn-lt"/>
        </a:defRPr>
      </a:lvl2pPr>
      <a:lvl3pPr marL="1028700" indent="-1143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C2678"/>
          </a:solidFill>
          <a:latin typeface="+mn-lt"/>
        </a:defRPr>
      </a:lvl3pPr>
      <a:lvl4pPr marL="1485900" indent="-1143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C2678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C267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60177" y="2819400"/>
            <a:ext cx="705522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altLang="en-US" sz="2800" kern="0" dirty="0" smtClean="0"/>
              <a:t>Navy’s Portfolio Optimization: In Situ Remediation Sites</a:t>
            </a:r>
            <a:endParaRPr lang="en-US" altLang="en-US" sz="2800" kern="0" dirty="0"/>
          </a:p>
        </p:txBody>
      </p:sp>
      <p:sp>
        <p:nvSpPr>
          <p:cNvPr id="5" name="Rectangle 4"/>
          <p:cNvSpPr/>
          <p:nvPr/>
        </p:nvSpPr>
        <p:spPr>
          <a:xfrm>
            <a:off x="4197351" y="4495800"/>
            <a:ext cx="48641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</a:rPr>
              <a:t>Presented By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Mike Singletary, P.E.</a:t>
            </a:r>
            <a:endParaRPr lang="en-US" b="1" dirty="0">
              <a:solidFill>
                <a:srgbClr val="002060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</a:rPr>
              <a:t>Naval Facilities Engineering Command (NAVFAC</a:t>
            </a:r>
            <a:r>
              <a:rPr lang="en-US" sz="1400" b="1" dirty="0" smtClean="0">
                <a:solidFill>
                  <a:srgbClr val="002060"/>
                </a:solidFill>
              </a:rPr>
              <a:t>)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</a:rPr>
              <a:t>Southeast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6598219"/>
            <a:ext cx="693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Federal Remediation Technology Roundtable (FRTR) Webinar, September 27, 2018 1:00 – 3:00 PM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959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00875" cy="835025"/>
          </a:xfrm>
        </p:spPr>
        <p:txBody>
          <a:bodyPr/>
          <a:lstStyle/>
          <a:p>
            <a:r>
              <a:rPr lang="en-US" dirty="0" smtClean="0"/>
              <a:t>Navy Portfolio Optimization (P-OPT) </a:t>
            </a:r>
            <a:r>
              <a:rPr lang="en-US" dirty="0" smtClean="0"/>
              <a:t>Review </a:t>
            </a:r>
            <a:r>
              <a:rPr lang="en-US" dirty="0" smtClean="0"/>
              <a:t>of Complex Sites (2015-17)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91488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Primary objectives were to identify opportunities to reduce remediation timeframe (accelerate RC), improve remedy effectiveness, and achieve cost avoidance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In-house Navy subject matter experts (SMEs) </a:t>
            </a:r>
            <a:r>
              <a:rPr lang="en-US" b="0" dirty="0" smtClean="0"/>
              <a:t>and outside consultants reviewed each </a:t>
            </a:r>
            <a:r>
              <a:rPr lang="en-US" b="0" dirty="0" smtClean="0"/>
              <a:t>site and developed preliminary findings and recommendations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Portfolio-wide </a:t>
            </a:r>
            <a:r>
              <a:rPr lang="en-US" b="0" dirty="0"/>
              <a:t>themes were </a:t>
            </a:r>
            <a:r>
              <a:rPr lang="en-US" b="0" dirty="0" smtClean="0"/>
              <a:t>developed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Site findings </a:t>
            </a:r>
            <a:r>
              <a:rPr lang="en-US" b="0" dirty="0" smtClean="0"/>
              <a:t>and recommendations </a:t>
            </a:r>
            <a:r>
              <a:rPr lang="en-US" b="0" dirty="0" smtClean="0"/>
              <a:t>implemented by </a:t>
            </a:r>
            <a:r>
              <a:rPr lang="en-US" b="0" dirty="0" smtClean="0"/>
              <a:t>RPMs </a:t>
            </a:r>
            <a:r>
              <a:rPr lang="en-US" b="0" dirty="0" smtClean="0"/>
              <a:t>and adjusted </a:t>
            </a:r>
            <a:r>
              <a:rPr lang="en-US" b="0" dirty="0" smtClean="0"/>
              <a:t>based on additional insights from end </a:t>
            </a:r>
            <a:r>
              <a:rPr lang="en-US" b="0" dirty="0" smtClean="0"/>
              <a:t>users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Common themes used to develop Navy policy and guidance to properly manage complex sites and to prioritize future optimization efforts</a:t>
            </a: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3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1" y="177800"/>
            <a:ext cx="7302500" cy="835025"/>
          </a:xfrm>
        </p:spPr>
        <p:txBody>
          <a:bodyPr/>
          <a:lstStyle/>
          <a:p>
            <a:r>
              <a:rPr lang="en-US" dirty="0" smtClean="0"/>
              <a:t>Complex Sites with In Situ Treatment Trains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" y="1333501"/>
            <a:ext cx="8581031" cy="51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8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77800"/>
            <a:ext cx="7454901" cy="835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29408B"/>
                </a:solidFill>
              </a:rPr>
              <a:t>Summary of Site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2"/>
            <a:ext cx="8229600" cy="5029198"/>
          </a:xfrm>
        </p:spPr>
        <p:txBody>
          <a:bodyPr/>
          <a:lstStyle/>
          <a:p>
            <a:r>
              <a:rPr lang="en-US" sz="2000" dirty="0" smtClean="0"/>
              <a:t>Restoration </a:t>
            </a:r>
            <a:r>
              <a:rPr lang="en-US" sz="2000" dirty="0"/>
              <a:t>timeframes estimated at &gt;30 years for </a:t>
            </a:r>
            <a:r>
              <a:rPr lang="en-US" sz="2000" dirty="0" smtClean="0"/>
              <a:t>all </a:t>
            </a:r>
            <a:r>
              <a:rPr lang="en-US" sz="2000" dirty="0"/>
              <a:t>sites (actual timeframe </a:t>
            </a:r>
            <a:r>
              <a:rPr lang="en-US" sz="2000" dirty="0" smtClean="0"/>
              <a:t>typically greater)</a:t>
            </a:r>
          </a:p>
          <a:p>
            <a:r>
              <a:rPr lang="en-US" sz="2000" dirty="0" smtClean="0"/>
              <a:t>Source reduction technology (e.g. bioremediation, ISCO) typically implemented with natural attenuation and other passive technologies to treat/control downgradient plume</a:t>
            </a:r>
          </a:p>
          <a:p>
            <a:r>
              <a:rPr lang="en-US" sz="2000" dirty="0" smtClean="0"/>
              <a:t>Few opportunities to accelerate remediation timeframes</a:t>
            </a:r>
          </a:p>
          <a:p>
            <a:pPr lvl="1"/>
            <a:r>
              <a:rPr lang="en-US" sz="1600" dirty="0" smtClean="0"/>
              <a:t>Inherent technical difficulties prevented site closure, meeting </a:t>
            </a:r>
            <a:r>
              <a:rPr lang="en-US" sz="1600" dirty="0" smtClean="0"/>
              <a:t>MCLs</a:t>
            </a:r>
          </a:p>
          <a:p>
            <a:pPr lvl="1"/>
            <a:r>
              <a:rPr lang="en-US" sz="1600" dirty="0" smtClean="0"/>
              <a:t>DNAPL</a:t>
            </a:r>
            <a:r>
              <a:rPr lang="en-US" sz="1600" dirty="0" smtClean="0"/>
              <a:t>, complex geology, contaminant back </a:t>
            </a:r>
            <a:r>
              <a:rPr lang="en-US" sz="1600" dirty="0" smtClean="0"/>
              <a:t>diffusion</a:t>
            </a:r>
            <a:endParaRPr lang="en-US" sz="1600" dirty="0" smtClean="0"/>
          </a:p>
          <a:p>
            <a:r>
              <a:rPr lang="en-US" sz="2000" dirty="0" smtClean="0"/>
              <a:t>Long-term </a:t>
            </a:r>
            <a:r>
              <a:rPr lang="en-US" sz="2000" dirty="0" smtClean="0"/>
              <a:t>monitoring/management </a:t>
            </a:r>
            <a:r>
              <a:rPr lang="en-US" sz="2000" dirty="0" smtClean="0"/>
              <a:t>drive costs</a:t>
            </a:r>
          </a:p>
          <a:p>
            <a:r>
              <a:rPr lang="en-US" sz="2000" dirty="0" smtClean="0"/>
              <a:t>Guidance </a:t>
            </a:r>
            <a:r>
              <a:rPr lang="en-US" sz="2000" dirty="0" smtClean="0"/>
              <a:t>needed </a:t>
            </a:r>
            <a:r>
              <a:rPr lang="en-US" sz="2000" dirty="0" smtClean="0"/>
              <a:t>to </a:t>
            </a:r>
            <a:r>
              <a:rPr lang="en-US" sz="2000" dirty="0" smtClean="0"/>
              <a:t>determine when to </a:t>
            </a:r>
            <a:r>
              <a:rPr lang="en-US" sz="2000" dirty="0" smtClean="0"/>
              <a:t>transition </a:t>
            </a:r>
            <a:r>
              <a:rPr lang="en-US" sz="2000" dirty="0" smtClean="0"/>
              <a:t>sites from active treatment to </a:t>
            </a:r>
            <a:r>
              <a:rPr lang="en-US" sz="2000" dirty="0" smtClean="0"/>
              <a:t>natural attenuation or long-term passive </a:t>
            </a:r>
            <a:r>
              <a:rPr lang="en-US" sz="2000" dirty="0" smtClean="0"/>
              <a:t>management</a:t>
            </a:r>
            <a:endParaRPr lang="en-US" sz="1600" dirty="0"/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92188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40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5139"/>
            <a:ext cx="6535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Key Site Management Questions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Diamond 10"/>
          <p:cNvSpPr/>
          <p:nvPr/>
        </p:nvSpPr>
        <p:spPr bwMode="auto">
          <a:xfrm>
            <a:off x="3547643" y="1635024"/>
            <a:ext cx="1676400" cy="1219200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8643" y="181373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 there an ongoing impact to actual receptors?</a:t>
            </a:r>
            <a:endParaRPr lang="en-US" sz="1000" dirty="0"/>
          </a:p>
        </p:txBody>
      </p:sp>
      <p:sp>
        <p:nvSpPr>
          <p:cNvPr id="13" name="Diamond 12"/>
          <p:cNvSpPr/>
          <p:nvPr/>
        </p:nvSpPr>
        <p:spPr bwMode="auto">
          <a:xfrm>
            <a:off x="3547643" y="3092161"/>
            <a:ext cx="1676400" cy="1219200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8643" y="350591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 the plume expanding?</a:t>
            </a:r>
            <a:endParaRPr lang="en-US" sz="1000" dirty="0"/>
          </a:p>
        </p:txBody>
      </p:sp>
      <p:sp>
        <p:nvSpPr>
          <p:cNvPr id="15" name="Diamond 14"/>
          <p:cNvSpPr/>
          <p:nvPr/>
        </p:nvSpPr>
        <p:spPr bwMode="auto">
          <a:xfrm>
            <a:off x="3547643" y="4549298"/>
            <a:ext cx="1676400" cy="1219200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643" y="480495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 plume controlled by P&amp;T or MNA?</a:t>
            </a:r>
            <a:endParaRPr lang="en-US" sz="1000" dirty="0"/>
          </a:p>
        </p:txBody>
      </p:sp>
      <p:cxnSp>
        <p:nvCxnSpPr>
          <p:cNvPr id="22" name="Straight Arrow Connector 21"/>
          <p:cNvCxnSpPr>
            <a:endCxn id="13" idx="0"/>
          </p:cNvCxnSpPr>
          <p:nvPr/>
        </p:nvCxnSpPr>
        <p:spPr bwMode="auto">
          <a:xfrm flipH="1">
            <a:off x="4385843" y="2854224"/>
            <a:ext cx="5645" cy="237937"/>
          </a:xfrm>
          <a:prstGeom prst="straightConnector1">
            <a:avLst/>
          </a:prstGeom>
          <a:ln w="22225">
            <a:headEnd type="none" w="med" len="med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0"/>
          </p:cNvCxnSpPr>
          <p:nvPr/>
        </p:nvCxnSpPr>
        <p:spPr bwMode="auto">
          <a:xfrm>
            <a:off x="4385843" y="4311361"/>
            <a:ext cx="0" cy="237937"/>
          </a:xfrm>
          <a:prstGeom prst="straightConnector1">
            <a:avLst/>
          </a:prstGeom>
          <a:ln w="22225">
            <a:headEnd type="none" w="med" len="med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flipV="1">
            <a:off x="5224043" y="2244624"/>
            <a:ext cx="847299" cy="3271"/>
          </a:xfrm>
          <a:prstGeom prst="straightConnector1">
            <a:avLst/>
          </a:prstGeom>
          <a:ln w="22225">
            <a:headEnd type="none" w="med" len="med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V="1">
            <a:off x="5224042" y="3705968"/>
            <a:ext cx="847299" cy="3271"/>
          </a:xfrm>
          <a:prstGeom prst="straightConnector1">
            <a:avLst/>
          </a:prstGeom>
          <a:ln w="22225">
            <a:headEnd type="none" w="med" len="med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5224042" y="5157317"/>
            <a:ext cx="881057" cy="611"/>
          </a:xfrm>
          <a:prstGeom prst="straightConnector1">
            <a:avLst/>
          </a:prstGeom>
          <a:ln w="22225">
            <a:headEnd type="none" w="med" len="med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57243" y="280805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4134665" y="426765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111153" y="493439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P&amp;T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856372" y="600548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MNA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5111153" y="3470655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Yes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5156941" y="2018695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Yes</a:t>
            </a:r>
            <a:endParaRPr lang="en-US" sz="1000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6227435" y="1831587"/>
            <a:ext cx="26315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800" b="1">
                <a:solidFill>
                  <a:srgbClr val="003367"/>
                </a:solidFill>
                <a:latin typeface="+mn-lt"/>
                <a:ea typeface="+mn-ea"/>
                <a:cs typeface="+mn-cs"/>
              </a:defRPr>
            </a:lvl1pPr>
            <a:lvl2pPr marL="6302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400" b="1">
                <a:solidFill>
                  <a:srgbClr val="003367"/>
                </a:solidFill>
                <a:latin typeface="+mn-lt"/>
              </a:defRPr>
            </a:lvl2pPr>
            <a:lvl3pPr marL="10287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200">
                <a:solidFill>
                  <a:srgbClr val="003367"/>
                </a:solidFill>
                <a:latin typeface="+mn-lt"/>
              </a:defRPr>
            </a:lvl3pPr>
            <a:lvl4pPr marL="1539875" indent="-168275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rgbClr val="003367"/>
                </a:solidFill>
                <a:latin typeface="+mn-lt"/>
              </a:defRPr>
            </a:lvl4pPr>
            <a:lvl5pPr marL="19431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5pPr>
            <a:lvl6pPr marL="24003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6pPr>
            <a:lvl7pPr marL="28575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7pPr>
            <a:lvl8pPr marL="33147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8pPr>
            <a:lvl9pPr marL="37719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9pPr>
          </a:lstStyle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Control risk by controlling source, pathway, and/or exposure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Benefit to further source treatment? (e.g. predictive modeling of remedial options) 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67"/>
              </a:solidFill>
              <a:effectLst/>
              <a:uLnTx/>
              <a:uFillTx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227435" y="3346278"/>
            <a:ext cx="26315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800" b="1">
                <a:solidFill>
                  <a:srgbClr val="003367"/>
                </a:solidFill>
                <a:latin typeface="+mn-lt"/>
                <a:ea typeface="+mn-ea"/>
                <a:cs typeface="+mn-cs"/>
              </a:defRPr>
            </a:lvl1pPr>
            <a:lvl2pPr marL="6302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400" b="1">
                <a:solidFill>
                  <a:srgbClr val="003367"/>
                </a:solidFill>
                <a:latin typeface="+mn-lt"/>
              </a:defRPr>
            </a:lvl2pPr>
            <a:lvl3pPr marL="10287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200">
                <a:solidFill>
                  <a:srgbClr val="003367"/>
                </a:solidFill>
                <a:latin typeface="+mn-lt"/>
              </a:defRPr>
            </a:lvl3pPr>
            <a:lvl4pPr marL="1539875" indent="-168275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rgbClr val="003367"/>
                </a:solidFill>
                <a:latin typeface="+mn-lt"/>
              </a:defRPr>
            </a:lvl4pPr>
            <a:lvl5pPr marL="19431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5pPr>
            <a:lvl6pPr marL="24003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6pPr>
            <a:lvl7pPr marL="28575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7pPr>
            <a:lvl8pPr marL="33147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8pPr>
            <a:lvl9pPr marL="37719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9pPr>
          </a:lstStyle>
          <a:p>
            <a:pPr marL="344488" indent="-285750">
              <a:spcBef>
                <a:spcPts val="0"/>
              </a:spcBef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Will a treatment barrier stop plume expansion?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What are impacts if plume expands?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67"/>
              </a:solidFill>
              <a:effectLst/>
              <a:uLnTx/>
              <a:uFillTx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6227435" y="4315445"/>
            <a:ext cx="26315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800" b="1">
                <a:solidFill>
                  <a:srgbClr val="003367"/>
                </a:solidFill>
                <a:latin typeface="+mn-lt"/>
                <a:ea typeface="+mn-ea"/>
                <a:cs typeface="+mn-cs"/>
              </a:defRPr>
            </a:lvl1pPr>
            <a:lvl2pPr marL="6302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400" b="1">
                <a:solidFill>
                  <a:srgbClr val="003367"/>
                </a:solidFill>
                <a:latin typeface="+mn-lt"/>
              </a:defRPr>
            </a:lvl2pPr>
            <a:lvl3pPr marL="10287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200">
                <a:solidFill>
                  <a:srgbClr val="003367"/>
                </a:solidFill>
                <a:latin typeface="+mn-lt"/>
              </a:defRPr>
            </a:lvl3pPr>
            <a:lvl4pPr marL="1539875" indent="-168275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rgbClr val="003367"/>
                </a:solidFill>
                <a:latin typeface="+mn-lt"/>
              </a:defRPr>
            </a:lvl4pPr>
            <a:lvl5pPr marL="19431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5pPr>
            <a:lvl6pPr marL="24003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6pPr>
            <a:lvl7pPr marL="28575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7pPr>
            <a:lvl8pPr marL="33147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8pPr>
            <a:lvl9pPr marL="37719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9pPr>
          </a:lstStyle>
          <a:p>
            <a:pPr marL="344488" indent="-285750">
              <a:spcBef>
                <a:spcPts val="0"/>
              </a:spcBef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Do shut-down test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 – rebound occur?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baseline="0" dirty="0" smtClean="0"/>
              <a:t>Convert to “toe-only” pumping?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Redesign P&amp;T for long haul?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baseline="0" dirty="0" smtClean="0"/>
              <a:t>Will</a:t>
            </a:r>
            <a:r>
              <a:rPr lang="en-US" sz="1200" b="0" kern="0" dirty="0" smtClean="0"/>
              <a:t> further source treatment help?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67"/>
              </a:solidFill>
              <a:effectLst/>
              <a:uLnTx/>
              <a:uFillTx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6227435" y="5610932"/>
            <a:ext cx="26315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800" b="1">
                <a:solidFill>
                  <a:srgbClr val="003367"/>
                </a:solidFill>
                <a:latin typeface="+mn-lt"/>
                <a:ea typeface="+mn-ea"/>
                <a:cs typeface="+mn-cs"/>
              </a:defRPr>
            </a:lvl1pPr>
            <a:lvl2pPr marL="6302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400" b="1">
                <a:solidFill>
                  <a:srgbClr val="003367"/>
                </a:solidFill>
                <a:latin typeface="+mn-lt"/>
              </a:defRPr>
            </a:lvl2pPr>
            <a:lvl3pPr marL="10287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200">
                <a:solidFill>
                  <a:srgbClr val="003367"/>
                </a:solidFill>
                <a:latin typeface="+mn-lt"/>
              </a:defRPr>
            </a:lvl3pPr>
            <a:lvl4pPr marL="1539875" indent="-168275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rgbClr val="003367"/>
                </a:solidFill>
                <a:latin typeface="+mn-lt"/>
              </a:defRPr>
            </a:lvl4pPr>
            <a:lvl5pPr marL="19431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5pPr>
            <a:lvl6pPr marL="24003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6pPr>
            <a:lvl7pPr marL="28575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7pPr>
            <a:lvl8pPr marL="33147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8pPr>
            <a:lvl9pPr marL="37719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9pPr>
          </a:lstStyle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Pursue risk-based closure (e.g. low-threat closure guidance)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Reduce long-term monitoring costs, continue optimization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63209" y="1265692"/>
            <a:ext cx="276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Potential Actions</a:t>
            </a:r>
            <a:endParaRPr lang="en-US" b="1" u="sng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698753" y="1803140"/>
            <a:ext cx="26315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800" b="1">
                <a:solidFill>
                  <a:srgbClr val="003367"/>
                </a:solidFill>
                <a:latin typeface="+mn-lt"/>
                <a:ea typeface="+mn-ea"/>
                <a:cs typeface="+mn-cs"/>
              </a:defRPr>
            </a:lvl1pPr>
            <a:lvl2pPr marL="6302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400" b="1">
                <a:solidFill>
                  <a:srgbClr val="003367"/>
                </a:solidFill>
                <a:latin typeface="+mn-lt"/>
              </a:defRPr>
            </a:lvl2pPr>
            <a:lvl3pPr marL="10287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200">
                <a:solidFill>
                  <a:srgbClr val="003367"/>
                </a:solidFill>
                <a:latin typeface="+mn-lt"/>
              </a:defRPr>
            </a:lvl3pPr>
            <a:lvl4pPr marL="1539875" indent="-168275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rgbClr val="003367"/>
                </a:solidFill>
                <a:latin typeface="+mn-lt"/>
              </a:defRPr>
            </a:lvl4pPr>
            <a:lvl5pPr marL="19431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5pPr>
            <a:lvl6pPr marL="24003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6pPr>
            <a:lvl7pPr marL="28575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7pPr>
            <a:lvl8pPr marL="33147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8pPr>
            <a:lvl9pPr marL="37719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9pPr>
          </a:lstStyle>
          <a:p>
            <a:pPr marL="344488" indent="-285750">
              <a:spcBef>
                <a:spcPts val="0"/>
              </a:spcBef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Vapor intrusion analysis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Groundwater ingestion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Groundwater to surface water discharge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67"/>
              </a:solidFill>
              <a:effectLst/>
              <a:uLnTx/>
              <a:uFillTx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707862" y="3069176"/>
            <a:ext cx="26315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800" b="1">
                <a:solidFill>
                  <a:srgbClr val="003367"/>
                </a:solidFill>
                <a:latin typeface="+mn-lt"/>
                <a:ea typeface="+mn-ea"/>
                <a:cs typeface="+mn-cs"/>
              </a:defRPr>
            </a:lvl1pPr>
            <a:lvl2pPr marL="6302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400" b="1">
                <a:solidFill>
                  <a:srgbClr val="003367"/>
                </a:solidFill>
                <a:latin typeface="+mn-lt"/>
              </a:defRPr>
            </a:lvl2pPr>
            <a:lvl3pPr marL="10287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200">
                <a:solidFill>
                  <a:srgbClr val="003367"/>
                </a:solidFill>
                <a:latin typeface="+mn-lt"/>
              </a:defRPr>
            </a:lvl3pPr>
            <a:lvl4pPr marL="1539875" indent="-168275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rgbClr val="003367"/>
                </a:solidFill>
                <a:latin typeface="+mn-lt"/>
              </a:defRPr>
            </a:lvl4pPr>
            <a:lvl5pPr marL="19431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5pPr>
            <a:lvl6pPr marL="24003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6pPr>
            <a:lvl7pPr marL="28575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7pPr>
            <a:lvl8pPr marL="33147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8pPr>
            <a:lvl9pPr marL="37719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9pPr>
          </a:lstStyle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Mann-Kendall Analysis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MAROS Tool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Conc. vs. time plots and graphs 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Impacting off-site receptors?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707862" y="4588597"/>
            <a:ext cx="26315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800" b="1">
                <a:solidFill>
                  <a:srgbClr val="003367"/>
                </a:solidFill>
                <a:latin typeface="+mn-lt"/>
                <a:ea typeface="+mn-ea"/>
                <a:cs typeface="+mn-cs"/>
              </a:defRPr>
            </a:lvl1pPr>
            <a:lvl2pPr marL="630238" indent="-17303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400" b="1">
                <a:solidFill>
                  <a:srgbClr val="003367"/>
                </a:solidFill>
                <a:latin typeface="+mn-lt"/>
              </a:defRPr>
            </a:lvl2pPr>
            <a:lvl3pPr marL="10287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•"/>
              <a:defRPr sz="2200">
                <a:solidFill>
                  <a:srgbClr val="003367"/>
                </a:solidFill>
                <a:latin typeface="+mn-lt"/>
              </a:defRPr>
            </a:lvl3pPr>
            <a:lvl4pPr marL="1539875" indent="-168275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2000">
                <a:solidFill>
                  <a:srgbClr val="003367"/>
                </a:solidFill>
                <a:latin typeface="+mn-lt"/>
              </a:defRPr>
            </a:lvl4pPr>
            <a:lvl5pPr marL="1943100" indent="-114300" algn="l" rtl="0" eaLnBrk="1" fontAlgn="base" hangingPunct="1">
              <a:spcBef>
                <a:spcPts val="12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5pPr>
            <a:lvl6pPr marL="24003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6pPr>
            <a:lvl7pPr marL="28575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7pPr>
            <a:lvl8pPr marL="33147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8pPr>
            <a:lvl9pPr marL="3771900" indent="-1143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003367"/>
                </a:solidFill>
                <a:latin typeface="+mn-lt"/>
              </a:defRPr>
            </a:lvl9pPr>
          </a:lstStyle>
          <a:p>
            <a:pPr marL="344488" indent="-285750">
              <a:spcBef>
                <a:spcPts val="0"/>
              </a:spcBef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Is active P&amp;T containment required?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Continued effectiveness of P&amp;T over long timeframes?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67"/>
              </a:solidFill>
              <a:effectLst/>
              <a:uLnTx/>
              <a:uFillTx/>
            </a:endParaRPr>
          </a:p>
          <a:p>
            <a:pPr marL="344488" indent="-285750">
              <a:spcBef>
                <a:spcPts val="0"/>
              </a:spcBef>
              <a:defRPr/>
            </a:pPr>
            <a:r>
              <a:rPr lang="en-US" sz="1200" b="0" kern="0" dirty="0" smtClean="0"/>
              <a:t>Can MNA continue to prevent plume migration?</a:t>
            </a:r>
          </a:p>
          <a:p>
            <a:pPr marL="344488" indent="-285750">
              <a:spcBef>
                <a:spcPts val="0"/>
              </a:spcBef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MNA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</a:rPr>
              <a:t> long-term sustainability?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67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1717" y="1265692"/>
            <a:ext cx="276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Tools and Analysis</a:t>
            </a:r>
            <a:endParaRPr lang="en-US" b="1" u="sng" dirty="0"/>
          </a:p>
        </p:txBody>
      </p:sp>
      <p:cxnSp>
        <p:nvCxnSpPr>
          <p:cNvPr id="18" name="Elbow Connector 17"/>
          <p:cNvCxnSpPr>
            <a:stCxn id="15" idx="2"/>
          </p:cNvCxnSpPr>
          <p:nvPr/>
        </p:nvCxnSpPr>
        <p:spPr bwMode="auto">
          <a:xfrm rot="16200000" flipH="1">
            <a:off x="5000448" y="5153893"/>
            <a:ext cx="490049" cy="1719258"/>
          </a:xfrm>
          <a:prstGeom prst="bentConnector2">
            <a:avLst/>
          </a:prstGeom>
          <a:ln w="22225">
            <a:headEnd type="none" w="med" len="med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8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77800"/>
            <a:ext cx="7302501" cy="835025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Key Messages on Complex Sites	</a:t>
            </a:r>
            <a:endParaRPr lang="en-US" sz="2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117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Approximately 10% of all sites classified as complex (NRC 2013)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Navy P-OPT identified a subset of complex sites where it will be difficult to meet restoration goals within 30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P-OPT identified few </a:t>
            </a:r>
            <a:r>
              <a:rPr lang="en-US" sz="1600" dirty="0"/>
              <a:t>opportunities to accelerate remediation </a:t>
            </a:r>
            <a:r>
              <a:rPr lang="en-US" sz="1600" dirty="0" smtClean="0"/>
              <a:t>timeframes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Adaptive Site Management </a:t>
            </a:r>
            <a:r>
              <a:rPr lang="en-US" sz="2000" dirty="0" smtClean="0"/>
              <a:t>most </a:t>
            </a:r>
            <a:r>
              <a:rPr lang="en-US" sz="2000" dirty="0" smtClean="0"/>
              <a:t>suitable approach for addressing complex </a:t>
            </a:r>
            <a:r>
              <a:rPr lang="en-US" sz="2000" dirty="0" smtClean="0"/>
              <a:t>sites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P-OPT recommended phased technical approach prioritizing sites exhibiting unacceptable risk to human health and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Life cycle CSM used to guide decision-making throughout restoration process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Long-term passive management appropriate long-term goal for most complex </a:t>
            </a:r>
            <a:r>
              <a:rPr lang="en-US" sz="2000" dirty="0" smtClean="0"/>
              <a:t>sites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Focus remedial efforts on sites with uncontrolled risks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Long-term cleanup goals (e.g. MCLs) achieved through natural attenuation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Interim institutional controls to prevent 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Continuously update CSM and optimize remedy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3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177800"/>
            <a:ext cx="7150101" cy="835025"/>
          </a:xfrm>
        </p:spPr>
        <p:txBody>
          <a:bodyPr/>
          <a:lstStyle/>
          <a:p>
            <a:pPr algn="l"/>
            <a:r>
              <a:rPr lang="en-US" dirty="0"/>
              <a:t>Key </a:t>
            </a:r>
            <a:r>
              <a:rPr lang="en-US" dirty="0" smtClean="0"/>
              <a:t>Messages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8563"/>
            <a:ext cx="7848600" cy="48117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Interim goals often necessary to guide progress towards overall site </a:t>
            </a:r>
            <a:r>
              <a:rPr lang="en-US" sz="2000" dirty="0" smtClean="0"/>
              <a:t>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P-OPT recommended use of transition goals to focus initial remedial efforts on sites with unacceptable risks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Phased </a:t>
            </a:r>
            <a:r>
              <a:rPr lang="en-US" sz="1600" dirty="0" smtClean="0"/>
              <a:t>remediation approaches – feedback loop, updated CSM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Transition assessments to </a:t>
            </a:r>
            <a:r>
              <a:rPr lang="en-US" sz="2000" dirty="0" smtClean="0"/>
              <a:t>select </a:t>
            </a:r>
            <a:r>
              <a:rPr lang="en-US" sz="2000" dirty="0"/>
              <a:t>new remedies or transition to long-term </a:t>
            </a:r>
            <a:r>
              <a:rPr lang="en-US" sz="2000" dirty="0" smtClean="0"/>
              <a:t>management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P-OPT recommended additional RPM guidance on transition assessments and development of new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Case studies demonstrating successful transition assessments (e.g. NWIRP McGregor)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888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60177" y="2819400"/>
            <a:ext cx="7270751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altLang="en-US" sz="2800" kern="0" dirty="0" smtClean="0"/>
              <a:t>Adaptive Site </a:t>
            </a:r>
            <a:r>
              <a:rPr lang="en-US" altLang="en-US" sz="2800" kern="0" dirty="0" smtClean="0"/>
              <a:t>Management E</a:t>
            </a:r>
            <a:r>
              <a:rPr lang="en-US" altLang="en-US" sz="2800" kern="0" dirty="0" smtClean="0"/>
              <a:t>xample - Former </a:t>
            </a:r>
            <a:r>
              <a:rPr lang="en-US" altLang="en-US" sz="2800" kern="0" dirty="0" smtClean="0"/>
              <a:t>NWIRP McGregor, TX 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91037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5139"/>
            <a:ext cx="6100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NWIRP McGregor Background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370" y="1295400"/>
            <a:ext cx="781903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002060"/>
                </a:solidFill>
                <a:ea typeface="Calibri"/>
              </a:rPr>
              <a:t>Naval Weapons Industrial Reserve Plant (NWIRP) </a:t>
            </a: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McGregor </a:t>
            </a:r>
            <a:r>
              <a:rPr lang="en-US" sz="2000" b="1" dirty="0">
                <a:solidFill>
                  <a:srgbClr val="002060"/>
                </a:solidFill>
                <a:ea typeface="Calibri"/>
              </a:rPr>
              <a:t>used until </a:t>
            </a: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1995 </a:t>
            </a:r>
            <a:r>
              <a:rPr lang="en-US" sz="2000" b="1" dirty="0">
                <a:solidFill>
                  <a:srgbClr val="002060"/>
                </a:solidFill>
                <a:ea typeface="Calibri"/>
              </a:rPr>
              <a:t>as a bomb and rocket motor manufacturing </a:t>
            </a: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facility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Isolated </a:t>
            </a:r>
            <a:r>
              <a:rPr lang="en-US" sz="2000" b="1" dirty="0">
                <a:solidFill>
                  <a:srgbClr val="002060"/>
                </a:solidFill>
                <a:ea typeface="Calibri"/>
              </a:rPr>
              <a:t>industrial sites located on 9,700 acres, 20 miles west of Waco, </a:t>
            </a: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Texas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Ammonium </a:t>
            </a:r>
            <a:r>
              <a:rPr lang="en-US" sz="2000" b="1" dirty="0">
                <a:solidFill>
                  <a:srgbClr val="002060"/>
                </a:solidFill>
                <a:ea typeface="Calibri"/>
              </a:rPr>
              <a:t>perchlorate was released into the </a:t>
            </a: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environment through “hog out” operations of rocket motors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Property transferred property to City </a:t>
            </a:r>
            <a:r>
              <a:rPr lang="en-US" sz="2000" b="1" dirty="0">
                <a:solidFill>
                  <a:srgbClr val="002060"/>
                </a:solidFill>
                <a:ea typeface="Calibri"/>
              </a:rPr>
              <a:t>of </a:t>
            </a: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McGregor in 1995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Leased </a:t>
            </a:r>
            <a:r>
              <a:rPr lang="en-US" sz="2000" b="1" dirty="0">
                <a:solidFill>
                  <a:srgbClr val="002060"/>
                </a:solidFill>
                <a:ea typeface="Calibri"/>
              </a:rPr>
              <a:t>portions of property to industrial and agricultural companies</a:t>
            </a:r>
          </a:p>
          <a:p>
            <a:pPr marL="571500" lvl="1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002060"/>
                </a:solidFill>
                <a:ea typeface="Calibri"/>
              </a:rPr>
              <a:t>SpaceX static rocket test and launch/landing </a:t>
            </a: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facility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Navy maintains cleanup responsibility/liability and continues active remediation and long-term monitoring on properties through access agreements</a:t>
            </a:r>
            <a:endParaRPr lang="en-US" sz="2000" b="1" dirty="0">
              <a:solidFill>
                <a:srgbClr val="002060"/>
              </a:solidFill>
              <a:ea typeface="Calibri"/>
            </a:endParaRP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="1" dirty="0" smtClean="0">
              <a:solidFill>
                <a:srgbClr val="002060"/>
              </a:solidFill>
              <a:ea typeface="Calibri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9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77800"/>
            <a:ext cx="7683501" cy="83502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Former NWIRP McGregor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6" descr="Figure 1-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80" t="5214" r="2777" b="6150"/>
          <a:stretch/>
        </p:blipFill>
        <p:spPr>
          <a:xfrm>
            <a:off x="228600" y="1219200"/>
            <a:ext cx="8729134" cy="5283183"/>
          </a:xfrm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Source: NAVFAC SE 2017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632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5139"/>
            <a:ext cx="6505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Life-Cycle Optimization Timeline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78190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3762375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Initial optimization efforts to improve automation and remote monitoring of 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fluidized bed reactor (FBR) </a:t>
            </a: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20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2004-05)</a:t>
            </a:r>
          </a:p>
          <a:p>
            <a:pPr marL="342900" indent="-342900" algn="just" defTabSz="3762375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Long-term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monitoring 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optimization </a:t>
            </a: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20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2005–17)</a:t>
            </a:r>
          </a:p>
          <a:p>
            <a:pPr marL="342900" indent="-342900" algn="just" defTabSz="3762375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Evaluate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attenuation capacity of groundwater to surface water pathway </a:t>
            </a: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20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2014-15)</a:t>
            </a:r>
          </a:p>
          <a:p>
            <a:pPr marL="342900" indent="-342900" algn="just" defTabSz="3762375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Change groundwater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classification from Class II to Class III (raising cleanup level X100) 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and reducing size of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Plume Management Zone (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PMZ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(2016) </a:t>
            </a:r>
            <a:endParaRPr lang="en-US" sz="2000" b="1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 defTabSz="3762375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Risk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evaluation of ecological surface water exposure to perchlorate </a:t>
            </a: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20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2016)</a:t>
            </a:r>
          </a:p>
          <a:p>
            <a:pPr marL="342900" indent="-342900" algn="just" defTabSz="3762375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Transition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groundwater collection and FBR 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system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to a series of passive in situ bio-barriers </a:t>
            </a: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(2017-2020</a:t>
            </a:r>
            <a:r>
              <a:rPr lang="en-US" sz="20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endParaRPr lang="en-US" sz="2000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7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56132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Overview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78190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Portfolio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Shift focus from individual site reviews to portfolio-wide evaluation of cleanup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Develop common findings/themes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Identify focus areas for future optimization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Discuss </a:t>
            </a:r>
            <a:r>
              <a:rPr lang="en-US" sz="2400" b="1" dirty="0" smtClean="0">
                <a:solidFill>
                  <a:srgbClr val="002060"/>
                </a:solidFill>
              </a:rPr>
              <a:t>challenges complex sites pose to the </a:t>
            </a:r>
            <a:r>
              <a:rPr lang="en-US" sz="2400" b="1" dirty="0" smtClean="0">
                <a:solidFill>
                  <a:srgbClr val="002060"/>
                </a:solidFill>
              </a:rPr>
              <a:t>Navy’s Environmental Restoration </a:t>
            </a:r>
            <a:r>
              <a:rPr lang="en-US" sz="2400" b="1" dirty="0" smtClean="0">
                <a:solidFill>
                  <a:srgbClr val="002060"/>
                </a:solidFill>
              </a:rPr>
              <a:t>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Adaptive </a:t>
            </a:r>
            <a:r>
              <a:rPr lang="en-US" sz="2400" b="1" dirty="0" smtClean="0">
                <a:solidFill>
                  <a:srgbClr val="002060"/>
                </a:solidFill>
              </a:rPr>
              <a:t>Site </a:t>
            </a:r>
            <a:r>
              <a:rPr lang="en-US" sz="2400" b="1" dirty="0" smtClean="0">
                <a:solidFill>
                  <a:srgbClr val="002060"/>
                </a:solidFill>
              </a:rPr>
              <a:t>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Systematic </a:t>
            </a:r>
            <a:r>
              <a:rPr lang="en-US" sz="2400" b="1" dirty="0" smtClean="0">
                <a:solidFill>
                  <a:srgbClr val="002060"/>
                </a:solidFill>
              </a:rPr>
              <a:t>approach to </a:t>
            </a:r>
            <a:r>
              <a:rPr lang="en-US" sz="2400" b="1" dirty="0" smtClean="0">
                <a:solidFill>
                  <a:srgbClr val="002060"/>
                </a:solidFill>
              </a:rPr>
              <a:t>managing site uncertainty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Example site – Former NWIRP </a:t>
            </a:r>
            <a:r>
              <a:rPr lang="en-US" sz="2400" b="1" dirty="0" smtClean="0">
                <a:solidFill>
                  <a:srgbClr val="002060"/>
                </a:solidFill>
              </a:rPr>
              <a:t>McGregor, </a:t>
            </a:r>
            <a:r>
              <a:rPr lang="en-US" sz="2400" b="1" dirty="0" smtClean="0">
                <a:solidFill>
                  <a:srgbClr val="002060"/>
                </a:solidFill>
              </a:rPr>
              <a:t>TX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92188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77800"/>
            <a:ext cx="2501900" cy="83502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NWIRP McGregor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3456" r="4591" b="29630"/>
          <a:stretch/>
        </p:blipFill>
        <p:spPr>
          <a:xfrm>
            <a:off x="228600" y="152400"/>
            <a:ext cx="5486400" cy="6247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Source: NAVFAC SE 2017</a:t>
            </a:r>
            <a:endParaRPr lang="en-US" sz="1000" b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5" t="71728" r="4209" b="11111"/>
          <a:stretch/>
        </p:blipFill>
        <p:spPr>
          <a:xfrm>
            <a:off x="5842000" y="4724400"/>
            <a:ext cx="3001675" cy="1790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1371600"/>
            <a:ext cx="3001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A-Line Trench – 1,680’ long, 20-25’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B-Line Trench – 2,950’ long, 12-15’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C-Line Trench - 1,425’ long, 15-18’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Pump station maintains </a:t>
            </a:r>
            <a:r>
              <a:rPr lang="en-US" sz="1600" dirty="0" smtClean="0">
                <a:solidFill>
                  <a:srgbClr val="002060"/>
                </a:solidFill>
              </a:rPr>
              <a:t>groundwater elevation to prevent discharge to unnamed tributary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620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5139"/>
            <a:ext cx="4713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Conceptual Site Model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16265"/>
            <a:ext cx="3352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Streams and tributaries at the facility experience both gaining and losing conditions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Majority of precipitation occurs in Spring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Perchlorate effectively attenuated through dilution and mixing within dynamic system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Dilution study conducted in 2014-15 to evaluate perchlorate concentrations along GW/SW flow path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Q:\Memphis\_Client Projects M-Z\Navy_CLEAN_Consolidated\NWIRP McGregor\Economic Alternative Analysis\Evaluation Data\CSM\McGregor CSM Gaining-Losing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6" t="9215" r="7717" b="58379"/>
          <a:stretch/>
        </p:blipFill>
        <p:spPr bwMode="auto">
          <a:xfrm>
            <a:off x="4267200" y="1470425"/>
            <a:ext cx="4290848" cy="27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:\Memphis\_Client Projects M-Z\Navy_CLEAN_Consolidated\NWIRP McGregor\Economic Alternative Analysis\Evaluation Data\CSM\McGregor CSM Gaining-Losing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8" t="39767" r="7841" b="27828"/>
          <a:stretch/>
        </p:blipFill>
        <p:spPr bwMode="auto">
          <a:xfrm>
            <a:off x="4343400" y="3886200"/>
            <a:ext cx="4214648" cy="26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621838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Source: NAVFAC SE 2017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9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77800"/>
            <a:ext cx="7683501" cy="83502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Groundwater Treatment System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99901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Source: NAVFAC SE 2017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28800"/>
            <a:ext cx="41655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0331"/>
            <a:ext cx="4176892" cy="313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029200"/>
            <a:ext cx="41655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Interceptor trench system and aboveground water storage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Lagoon A – 10.8M Gal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Soil Cell A – 1.2M Gal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Soil Cell B – 1.5M Gal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Soil Cell C – 1.7M Gal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2798" y="5029774"/>
            <a:ext cx="4165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Fluidized bed reactor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Treats up to 400 </a:t>
            </a:r>
            <a:r>
              <a:rPr lang="en-US" sz="1200" b="1" dirty="0" err="1" smtClean="0">
                <a:solidFill>
                  <a:srgbClr val="000000"/>
                </a:solidFill>
              </a:rPr>
              <a:t>gpm</a:t>
            </a:r>
            <a:endParaRPr lang="en-US" sz="1200" b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Discharges directly to outfall or to aboveground storage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9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5139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Perchlorate Influent History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191" y="5257800"/>
            <a:ext cx="86542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Perchlorate influent concentrations from 2000 to 2016 show overall decreasing concentrations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Combination of source removal, natural flushing, and mixing with un-impacted groundwater resulted in perchlorate attenuation over time</a:t>
            </a:r>
            <a:endParaRPr lang="en-US" b="1" kern="0" dirty="0">
              <a:solidFill>
                <a:srgbClr val="00336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6036" r="1511" b="5082"/>
          <a:stretch/>
        </p:blipFill>
        <p:spPr bwMode="auto">
          <a:xfrm>
            <a:off x="1329267" y="1151467"/>
            <a:ext cx="61770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4566" y="4504954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Source: NAVFAC 2017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82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5139"/>
            <a:ext cx="4654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Transition Assessment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219200"/>
            <a:ext cx="4009030" cy="494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Goal to transition </a:t>
            </a:r>
            <a:r>
              <a:rPr lang="en-US" b="1" dirty="0">
                <a:solidFill>
                  <a:srgbClr val="002060"/>
                </a:solidFill>
              </a:rPr>
              <a:t>from aggressive pump and treat technology to passive in situ remediation</a:t>
            </a:r>
          </a:p>
          <a:p>
            <a:pPr marL="571500" lvl="1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Reduce O&amp;M, monitoring, and energy costs</a:t>
            </a:r>
          </a:p>
          <a:p>
            <a:pPr marL="571500" lvl="1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Rely on in situ containment of the perchlorate plume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2060"/>
                </a:solidFill>
              </a:rPr>
              <a:t>Navy </a:t>
            </a:r>
            <a:r>
              <a:rPr lang="en-US" b="1" dirty="0">
                <a:solidFill>
                  <a:srgbClr val="002060"/>
                </a:solidFill>
              </a:rPr>
              <a:t>negotiated with </a:t>
            </a:r>
            <a:r>
              <a:rPr lang="en-US" b="1" dirty="0" smtClean="0">
                <a:solidFill>
                  <a:srgbClr val="002060"/>
                </a:solidFill>
              </a:rPr>
              <a:t>TCEQ </a:t>
            </a:r>
            <a:r>
              <a:rPr lang="en-US" b="1" dirty="0">
                <a:solidFill>
                  <a:srgbClr val="002060"/>
                </a:solidFill>
              </a:rPr>
              <a:t>to temporarily shut down </a:t>
            </a:r>
            <a:r>
              <a:rPr lang="en-US" b="1" dirty="0" smtClean="0">
                <a:solidFill>
                  <a:srgbClr val="002060"/>
                </a:solidFill>
              </a:rPr>
              <a:t>treatment </a:t>
            </a:r>
            <a:r>
              <a:rPr lang="en-US" b="1" dirty="0">
                <a:solidFill>
                  <a:srgbClr val="002060"/>
                </a:solidFill>
              </a:rPr>
              <a:t>system during </a:t>
            </a:r>
            <a:r>
              <a:rPr lang="en-US" b="1" dirty="0" smtClean="0">
                <a:solidFill>
                  <a:srgbClr val="002060"/>
                </a:solidFill>
              </a:rPr>
              <a:t>2016-17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2060"/>
                </a:solidFill>
              </a:rPr>
              <a:t>Continue </a:t>
            </a:r>
            <a:r>
              <a:rPr lang="en-US" b="1" dirty="0">
                <a:solidFill>
                  <a:srgbClr val="002060"/>
                </a:solidFill>
              </a:rPr>
              <a:t>to monitor groundwater and surface water quality in evaluating attenuation </a:t>
            </a:r>
            <a:r>
              <a:rPr lang="en-US" b="1" dirty="0" smtClean="0">
                <a:solidFill>
                  <a:srgbClr val="002060"/>
                </a:solidFill>
              </a:rPr>
              <a:t>capacity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2060"/>
                </a:solidFill>
              </a:rPr>
              <a:t>Pilot test </a:t>
            </a:r>
            <a:r>
              <a:rPr lang="en-US" b="1" dirty="0" smtClean="0">
                <a:solidFill>
                  <a:srgbClr val="002060"/>
                </a:solidFill>
              </a:rPr>
              <a:t>in </a:t>
            </a:r>
            <a:r>
              <a:rPr lang="en-US" b="1" dirty="0">
                <a:solidFill>
                  <a:srgbClr val="002060"/>
                </a:solidFill>
              </a:rPr>
              <a:t>situ </a:t>
            </a:r>
            <a:r>
              <a:rPr lang="en-US" b="1" dirty="0" smtClean="0">
                <a:solidFill>
                  <a:srgbClr val="002060"/>
                </a:solidFill>
              </a:rPr>
              <a:t>bio-borings </a:t>
            </a:r>
            <a:r>
              <a:rPr lang="en-US" b="1" dirty="0">
                <a:solidFill>
                  <a:srgbClr val="002060"/>
                </a:solidFill>
              </a:rPr>
              <a:t>to control perchlorate migration from </a:t>
            </a:r>
            <a:r>
              <a:rPr lang="en-US" b="1" dirty="0" smtClean="0">
                <a:solidFill>
                  <a:srgbClr val="002060"/>
                </a:solidFill>
              </a:rPr>
              <a:t>source</a:t>
            </a:r>
            <a:endParaRPr lang="en-US" b="1" kern="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1600" y="4699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Source: NAVFAC SE 2017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816" y="16764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Fluidized Bed Reactor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7" name="Picture 2" descr="\\esdatanet\CLIENTS\Old_User_Files\Mperlmutter\Presentation\UMass\FLBR 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9792" r="29268" b="7669"/>
          <a:stretch/>
        </p:blipFill>
        <p:spPr bwMode="auto">
          <a:xfrm>
            <a:off x="5410200" y="2057400"/>
            <a:ext cx="28702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82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0960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Source: NAVFAC SE 2017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443358"/>
            <a:ext cx="67818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Two rows of bio-borings installed for a total of 25 wells in August 2016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Injected </a:t>
            </a:r>
            <a:r>
              <a:rPr lang="en-US" sz="1400" b="1" dirty="0">
                <a:solidFill>
                  <a:srgbClr val="002060"/>
                </a:solidFill>
              </a:rPr>
              <a:t>emulsified oil in July 2017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Reductions </a:t>
            </a:r>
            <a:r>
              <a:rPr lang="en-US" sz="1400" b="1" dirty="0">
                <a:solidFill>
                  <a:srgbClr val="002060"/>
                </a:solidFill>
              </a:rPr>
              <a:t>of perchlorate and nitrate and increase in methane concentrations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8681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Transition Assessment (Cont.)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924" r="3333" b="4924"/>
          <a:stretch/>
        </p:blipFill>
        <p:spPr>
          <a:xfrm>
            <a:off x="125640" y="1295400"/>
            <a:ext cx="6553200" cy="4095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4953000" y="2057400"/>
            <a:ext cx="381000" cy="457200"/>
          </a:xfrm>
          <a:prstGeom prst="rect">
            <a:avLst/>
          </a:prstGeom>
          <a:noFill/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334000" y="2057400"/>
            <a:ext cx="1600200" cy="362025"/>
          </a:xfrm>
          <a:prstGeom prst="line">
            <a:avLst/>
          </a:prstGeom>
          <a:noFill/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334000" y="2514600"/>
            <a:ext cx="1676400" cy="2043119"/>
          </a:xfrm>
          <a:prstGeom prst="line">
            <a:avLst/>
          </a:prstGeom>
          <a:noFill/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5621" r="8789" b="16048"/>
          <a:stretch/>
        </p:blipFill>
        <p:spPr>
          <a:xfrm>
            <a:off x="6934200" y="2381674"/>
            <a:ext cx="1994472" cy="2176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934200" y="1524000"/>
            <a:ext cx="1994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Focused treatment on remaining perchlorate hot spot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5640" y="1293217"/>
            <a:ext cx="8382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02240" y="1293217"/>
            <a:ext cx="8382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1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77800"/>
            <a:ext cx="7226301" cy="835025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Bio-Boring Performance Monitoring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8427" y="1532016"/>
            <a:ext cx="2734080" cy="338554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GAM-42 (Upgradient Well)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73" y="1870739"/>
            <a:ext cx="42007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870570"/>
            <a:ext cx="420077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76334" y="1540201"/>
            <a:ext cx="2929466" cy="338554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GAM-43 (Downgradient Well)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7162800" y="1955631"/>
            <a:ext cx="0" cy="2362200"/>
          </a:xfrm>
          <a:prstGeom prst="line">
            <a:avLst/>
          </a:prstGeom>
          <a:noFill/>
          <a:ln w="15875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233390" y="191122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Emulsified Oil Injection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971800" y="1955631"/>
            <a:ext cx="0" cy="2362200"/>
          </a:xfrm>
          <a:prstGeom prst="line">
            <a:avLst/>
          </a:prstGeom>
          <a:noFill/>
          <a:ln w="15875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971800" y="1901224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Emulsified Oil Injection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181600"/>
            <a:ext cx="79248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Following injection of emulsified oil, rapid perchlorate and nitrate reduction, methane production</a:t>
            </a: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Bio-borings will likely require frequent emulsified oil replenishment to maintain containment of residual perchlorate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348" y="4643228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Source: NAVFAC SE 2017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1447800" y="1955631"/>
            <a:ext cx="0" cy="2362200"/>
          </a:xfrm>
          <a:prstGeom prst="line">
            <a:avLst/>
          </a:prstGeom>
          <a:noFill/>
          <a:ln w="15875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681341" y="1950021"/>
            <a:ext cx="0" cy="2362200"/>
          </a:xfrm>
          <a:prstGeom prst="line">
            <a:avLst/>
          </a:prstGeom>
          <a:noFill/>
          <a:ln w="15875" cap="flat" cmpd="sng" algn="ctr">
            <a:solidFill>
              <a:srgbClr val="002060">
                <a:alpha val="9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447800" y="191121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Bio-Boring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1341" y="191122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Bio-Boring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876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5139"/>
            <a:ext cx="596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Groundwater Reclassification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657082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Source: NAVFAC 2014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24" name="Picture 2" descr="C:\Users\ajacobs\Desktop\pmz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/>
          <a:stretch/>
        </p:blipFill>
        <p:spPr bwMode="auto">
          <a:xfrm>
            <a:off x="499532" y="1182158"/>
            <a:ext cx="4071938" cy="52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0758"/>
              </p:ext>
            </p:extLst>
          </p:nvPr>
        </p:nvGraphicFramePr>
        <p:xfrm>
          <a:off x="4810769" y="2224575"/>
          <a:ext cx="3931920" cy="25793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r>
                        <a:rPr lang="en-US" sz="1000" dirty="0" smtClean="0"/>
                        <a:t>TCEQ’s PCLs </a:t>
                      </a:r>
                    </a:p>
                    <a:p>
                      <a:pPr algn="ctr"/>
                      <a:r>
                        <a:rPr lang="en-US" sz="1000" dirty="0" smtClean="0"/>
                        <a:t>Onsite Area PMZ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Commercial/Industrial </a:t>
                      </a:r>
                    </a:p>
                    <a:p>
                      <a:pPr algn="ctr"/>
                      <a:r>
                        <a:rPr lang="en-US" sz="1000" dirty="0" smtClean="0"/>
                        <a:t>(µg/L)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Ecological </a:t>
                      </a:r>
                    </a:p>
                    <a:p>
                      <a:pPr algn="ctr"/>
                      <a:r>
                        <a:rPr lang="en-US" sz="1000" dirty="0" smtClean="0"/>
                        <a:t>(µg/L)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Class II Groundwater Classification * TRRP §350.52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51.1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&gt;8,000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42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Class III Groundwater Classification ** TRRP §350.52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5,110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&gt;8,000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Surface Water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&gt;8,000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93619" y="4081952"/>
            <a:ext cx="225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Station Creek Basin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007343">
            <a:off x="2668851" y="21544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Texas A&amp;M Property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9765" y="1241623"/>
            <a:ext cx="155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Former NWIRP McGregor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9533" y="1182158"/>
            <a:ext cx="4071937" cy="5277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8507" y="3225667"/>
            <a:ext cx="250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7030A0"/>
                </a:solidFill>
              </a:rPr>
              <a:t>Southern Boundary of PCLE Zone</a:t>
            </a:r>
            <a:endParaRPr lang="en-US" sz="1100" b="1" dirty="0">
              <a:solidFill>
                <a:srgbClr val="7030A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269066" y="2779572"/>
            <a:ext cx="93135" cy="497028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5386" y="1375164"/>
            <a:ext cx="2105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7030A0"/>
                </a:solidFill>
              </a:rPr>
              <a:t>Southern Boundary of PMZ</a:t>
            </a:r>
            <a:endParaRPr lang="en-US" sz="1100" b="1" dirty="0">
              <a:solidFill>
                <a:srgbClr val="7030A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867357" y="1548744"/>
            <a:ext cx="537176" cy="675831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835025"/>
          </a:xfrm>
        </p:spPr>
        <p:txBody>
          <a:bodyPr/>
          <a:lstStyle/>
          <a:p>
            <a:pPr algn="l"/>
            <a:r>
              <a:rPr lang="en-US" sz="3000" dirty="0" smtClean="0">
                <a:latin typeface="+mn-lt"/>
              </a:rPr>
              <a:t>Adaptive </a:t>
            </a:r>
            <a:r>
              <a:rPr lang="en-US" sz="3000" dirty="0" smtClean="0">
                <a:latin typeface="+mn-lt"/>
              </a:rPr>
              <a:t>Site Management Example Sum</a:t>
            </a:r>
            <a:r>
              <a:rPr lang="en-US" sz="3000" dirty="0" smtClean="0">
                <a:latin typeface="+mn-lt"/>
              </a:rPr>
              <a:t>mary</a:t>
            </a:r>
            <a:endParaRPr lang="en-US" sz="3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7162800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Life-cycle optimization achieved through a combination of management approaches</a:t>
            </a:r>
          </a:p>
          <a:p>
            <a:pPr marL="635000" lvl="1" indent="-1778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Groundwater re-classification resulted in less stringent perchlorate cleanup standard (5,100 </a:t>
            </a: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µg/L vs. 51 µg/L)</a:t>
            </a:r>
          </a:p>
          <a:p>
            <a:pPr marL="635000" lvl="1" indent="-1778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Developed natural attenuation conceptual model </a:t>
            </a: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(e.g. flushing and mixing in </a:t>
            </a: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groundwater/surface water </a:t>
            </a: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system)</a:t>
            </a:r>
            <a:endParaRPr lang="en-US" b="1" kern="0" dirty="0" smtClean="0">
              <a:solidFill>
                <a:srgbClr val="003367"/>
              </a:solidFill>
              <a:cs typeface="Arial"/>
            </a:endParaRPr>
          </a:p>
          <a:p>
            <a:pPr marL="635000" lvl="1" indent="-1778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Transitioned </a:t>
            </a: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pump and treat system to passive in situ </a:t>
            </a: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bioremediation </a:t>
            </a: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of plume</a:t>
            </a:r>
          </a:p>
          <a:p>
            <a:pPr marL="635000" lvl="1" indent="-1778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Ecological </a:t>
            </a: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risk assessment documented no adverse impacts to sensitive receptors from exposure to perchlorate in surface water</a:t>
            </a:r>
          </a:p>
          <a:p>
            <a:pPr marL="177800" indent="-1778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  <a:cs typeface="Arial"/>
              </a:rPr>
              <a:t>Long-term adaptive site management approach will result in significant annual cost avoidance while maintaining protection of human health and environment</a:t>
            </a:r>
            <a:endParaRPr lang="en-US" b="1" kern="0" dirty="0">
              <a:solidFill>
                <a:srgbClr val="003367"/>
              </a:solidFill>
            </a:endParaRP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b="1" kern="0" dirty="0" smtClean="0">
              <a:solidFill>
                <a:srgbClr val="003367"/>
              </a:solidFill>
            </a:endParaRPr>
          </a:p>
          <a:p>
            <a:pPr marL="114300" indent="-11430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b="1" kern="0" dirty="0">
              <a:solidFill>
                <a:srgbClr val="003367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3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76275" y="301625"/>
            <a:ext cx="7662863" cy="835025"/>
          </a:xfrm>
        </p:spPr>
        <p:txBody>
          <a:bodyPr/>
          <a:lstStyle/>
          <a:p>
            <a:pPr algn="l"/>
            <a:r>
              <a:rPr lang="en-US" sz="2800" dirty="0" smtClean="0">
                <a:latin typeface="+mn-lt"/>
              </a:rPr>
              <a:t>Contacts and Questions  </a:t>
            </a:r>
            <a:endParaRPr lang="en-US" altLang="en-US" sz="2800" dirty="0" smtClean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60517"/>
              </p:ext>
            </p:extLst>
          </p:nvPr>
        </p:nvGraphicFramePr>
        <p:xfrm>
          <a:off x="785813" y="1593180"/>
          <a:ext cx="7500937" cy="2578770"/>
        </p:xfrm>
        <a:graphic>
          <a:graphicData uri="http://schemas.openxmlformats.org/drawingml/2006/table">
            <a:tbl>
              <a:tblPr firstRow="1" firstCol="1" bandRow="1"/>
              <a:tblGrid>
                <a:gridCol w="750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Points of Contact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NAVFAC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Southeast:  Mike Singletary, P.E.  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286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michael.a.singletary@navy.mil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Questions ?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8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Navy Optimization Policy and Guidance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1371600"/>
            <a:ext cx="38100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DON Policy for Optimizing Remedial and Removal Actions at all DON Restoration </a:t>
            </a:r>
            <a:r>
              <a:rPr lang="en-US" b="1" kern="0" dirty="0" smtClean="0">
                <a:solidFill>
                  <a:srgbClr val="003367"/>
                </a:solidFill>
              </a:rPr>
              <a:t>Sites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b="1" kern="0" dirty="0" smtClean="0">
                <a:solidFill>
                  <a:srgbClr val="003367"/>
                </a:solidFill>
              </a:rPr>
              <a:t>April 2012</a:t>
            </a:r>
            <a:endParaRPr lang="en-US" b="1" kern="0" dirty="0" smtClean="0">
              <a:solidFill>
                <a:srgbClr val="003367"/>
              </a:solidFill>
            </a:endParaRP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Guidance </a:t>
            </a:r>
            <a:r>
              <a:rPr lang="en-US" b="1" kern="0" dirty="0" smtClean="0">
                <a:solidFill>
                  <a:srgbClr val="003367"/>
                </a:solidFill>
              </a:rPr>
              <a:t>for Optimizing Remedial Action </a:t>
            </a:r>
            <a:r>
              <a:rPr lang="en-US" b="1" kern="0" dirty="0" smtClean="0">
                <a:solidFill>
                  <a:srgbClr val="003367"/>
                </a:solidFill>
              </a:rPr>
              <a:t>Operation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b="1" kern="0" dirty="0" smtClean="0">
                <a:solidFill>
                  <a:srgbClr val="003367"/>
                </a:solidFill>
              </a:rPr>
              <a:t>October 2012</a:t>
            </a:r>
            <a:endParaRPr lang="en-US" b="1" kern="0" dirty="0" smtClean="0">
              <a:solidFill>
                <a:srgbClr val="003367"/>
              </a:solidFill>
            </a:endParaRP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Guidance </a:t>
            </a:r>
            <a:r>
              <a:rPr lang="en-US" b="1" kern="0" dirty="0" smtClean="0">
                <a:solidFill>
                  <a:srgbClr val="003367"/>
                </a:solidFill>
              </a:rPr>
              <a:t>for Planning and Optimizing Monitoring </a:t>
            </a:r>
            <a:r>
              <a:rPr lang="en-US" b="1" kern="0" dirty="0" smtClean="0">
                <a:solidFill>
                  <a:srgbClr val="003367"/>
                </a:solidFill>
              </a:rPr>
              <a:t>Strategies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b="1" kern="0" dirty="0" smtClean="0">
                <a:solidFill>
                  <a:srgbClr val="003367"/>
                </a:solidFill>
              </a:rPr>
              <a:t>November 2010</a:t>
            </a:r>
            <a:endParaRPr lang="en-US" b="1" kern="0" dirty="0" smtClean="0">
              <a:solidFill>
                <a:srgbClr val="003367"/>
              </a:solidFill>
            </a:endParaRP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Guidance </a:t>
            </a:r>
            <a:r>
              <a:rPr lang="en-US" b="1" kern="0" dirty="0" smtClean="0">
                <a:solidFill>
                  <a:srgbClr val="003367"/>
                </a:solidFill>
              </a:rPr>
              <a:t>for Optimizing Remedy Evaluation, Selection, and </a:t>
            </a:r>
            <a:r>
              <a:rPr lang="en-US" b="1" kern="0" dirty="0" smtClean="0">
                <a:solidFill>
                  <a:srgbClr val="003367"/>
                </a:solidFill>
              </a:rPr>
              <a:t>Design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b="1" kern="0" dirty="0" smtClean="0">
                <a:solidFill>
                  <a:srgbClr val="003367"/>
                </a:solidFill>
              </a:rPr>
              <a:t>March 2010</a:t>
            </a:r>
            <a:endParaRPr lang="en-US" b="1" kern="0" dirty="0">
              <a:solidFill>
                <a:srgbClr val="003367"/>
              </a:solidFill>
            </a:endParaRP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b="1" kern="0" dirty="0">
              <a:solidFill>
                <a:srgbClr val="00336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415146" cy="441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88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682262"/>
              </p:ext>
            </p:extLst>
          </p:nvPr>
        </p:nvGraphicFramePr>
        <p:xfrm>
          <a:off x="4026124" y="3886200"/>
          <a:ext cx="49654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52" y="331650"/>
            <a:ext cx="7312572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294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Navy’s Cost to Complete Status (FY17</a:t>
            </a:r>
            <a:r>
              <a:rPr lang="en-US" sz="3200" dirty="0" smtClean="0">
                <a:solidFill>
                  <a:srgbClr val="294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 rot="20640199">
            <a:off x="3293751" y="2583621"/>
            <a:ext cx="1464748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$0.45B (18%)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6200" y="6245225"/>
            <a:ext cx="13388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294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Only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20659990">
            <a:off x="3578113" y="2783781"/>
            <a:ext cx="1219151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 sites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563398"/>
              </p:ext>
            </p:extLst>
          </p:nvPr>
        </p:nvGraphicFramePr>
        <p:xfrm>
          <a:off x="-304800" y="1600200"/>
          <a:ext cx="4800600" cy="406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710747"/>
              </p:ext>
            </p:extLst>
          </p:nvPr>
        </p:nvGraphicFramePr>
        <p:xfrm>
          <a:off x="4172196" y="13736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5335712"/>
            <a:ext cx="306438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Navy Sites: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3,394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75%)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6531" y="1524000"/>
            <a:ext cx="38602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Marine Corps Sites: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1,104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25%)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310235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9489" y="579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588170" y="3810000"/>
            <a:ext cx="108030" cy="152400"/>
          </a:xfrm>
          <a:prstGeom prst="rect">
            <a:avLst/>
          </a:prstGeom>
          <a:solidFill>
            <a:srgbClr val="006600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88170" y="4038600"/>
            <a:ext cx="10803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4173" y="3750616"/>
            <a:ext cx="14034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Corps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015863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754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Sites (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82%)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0289" y="226439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168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Sites (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18%)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3085" y="27906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83%)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5230" y="2034387"/>
            <a:ext cx="685800" cy="335476"/>
          </a:xfrm>
          <a:prstGeom prst="rect">
            <a:avLst/>
          </a:prstGeom>
          <a:noFill/>
        </p:spPr>
        <p:txBody>
          <a:bodyPr wrap="square" lIns="109728" tIns="7315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17%)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5811" y="5366489"/>
            <a:ext cx="685800" cy="317010"/>
          </a:xfrm>
          <a:prstGeom prst="rect">
            <a:avLst/>
          </a:prstGeom>
          <a:noFill/>
        </p:spPr>
        <p:txBody>
          <a:bodyPr wrap="square" tIns="5486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88%)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7906" y="4532042"/>
            <a:ext cx="685800" cy="326243"/>
          </a:xfrm>
          <a:prstGeom prst="rect">
            <a:avLst/>
          </a:prstGeom>
          <a:noFill/>
        </p:spPr>
        <p:txBody>
          <a:bodyPr wrap="square" tIns="640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12%)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96994690"/>
              </p:ext>
            </p:extLst>
          </p:nvPr>
        </p:nvGraphicFramePr>
        <p:xfrm>
          <a:off x="4953000" y="3048000"/>
          <a:ext cx="5029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910266"/>
              </p:ext>
            </p:extLst>
          </p:nvPr>
        </p:nvGraphicFramePr>
        <p:xfrm>
          <a:off x="-685800" y="1217200"/>
          <a:ext cx="6477000" cy="47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914400" y="282575"/>
            <a:ext cx="71628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4450" rIns="0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3D84"/>
                </a:solidFill>
                <a:latin typeface="Arial Narrow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kern="0" dirty="0" smtClean="0">
                <a:solidFill>
                  <a:srgbClr val="294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FY17 </a:t>
            </a:r>
            <a:r>
              <a:rPr lang="en-US" sz="3200" kern="0" dirty="0">
                <a:solidFill>
                  <a:srgbClr val="294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Snapshot of </a:t>
            </a:r>
            <a:r>
              <a:rPr lang="en-US" sz="3200" kern="0" dirty="0" smtClean="0">
                <a:solidFill>
                  <a:srgbClr val="294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Navy </a:t>
            </a:r>
            <a:r>
              <a:rPr lang="en-US" sz="3200" kern="0" dirty="0">
                <a:solidFill>
                  <a:srgbClr val="294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153400" y="1217200"/>
            <a:ext cx="63364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9408B"/>
                </a:solidFill>
                <a:latin typeface="Arial" pitchFamily="34" charset="0"/>
              </a:rPr>
              <a:t>IRP</a:t>
            </a:r>
            <a:endParaRPr lang="en-US" sz="1400" b="1" dirty="0">
              <a:solidFill>
                <a:srgbClr val="29408B"/>
              </a:solidFill>
              <a:latin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473138" y="5724574"/>
            <a:ext cx="4445129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9408B"/>
                </a:solidFill>
                <a:latin typeface="Arial" pitchFamily="34" charset="0"/>
              </a:rPr>
              <a:t>4,498 Sites </a:t>
            </a:r>
            <a:r>
              <a:rPr lang="en-US" sz="1600" dirty="0" smtClean="0">
                <a:solidFill>
                  <a:srgbClr val="29408B"/>
                </a:solidFill>
                <a:latin typeface="Arial" pitchFamily="34" charset="0"/>
              </a:rPr>
              <a:t>(</a:t>
            </a:r>
            <a:r>
              <a:rPr lang="en-US" sz="1600" b="1" dirty="0" smtClean="0">
                <a:solidFill>
                  <a:srgbClr val="29408B"/>
                </a:solidFill>
                <a:latin typeface="Arial" pitchFamily="34" charset="0"/>
              </a:rPr>
              <a:t>EOY16:</a:t>
            </a:r>
            <a:r>
              <a:rPr lang="en-US" sz="1600" dirty="0" smtClean="0">
                <a:solidFill>
                  <a:srgbClr val="29408B"/>
                </a:solidFill>
                <a:latin typeface="Arial" pitchFamily="34" charset="0"/>
              </a:rPr>
              <a:t> </a:t>
            </a:r>
            <a:r>
              <a:rPr lang="en-US" sz="1600" b="1" dirty="0" smtClean="0">
                <a:solidFill>
                  <a:srgbClr val="29408B"/>
                </a:solidFill>
                <a:latin typeface="Arial" pitchFamily="34" charset="0"/>
              </a:rPr>
              <a:t>4,435</a:t>
            </a:r>
            <a:r>
              <a:rPr lang="en-US" sz="1600" dirty="0" smtClean="0">
                <a:solidFill>
                  <a:srgbClr val="29408B"/>
                </a:solidFill>
                <a:latin typeface="Arial" pitchFamily="34" charset="0"/>
              </a:rPr>
              <a:t> </a:t>
            </a:r>
            <a:r>
              <a:rPr lang="en-US" sz="1600" b="1" dirty="0">
                <a:solidFill>
                  <a:srgbClr val="29408B"/>
                </a:solidFill>
                <a:latin typeface="Arial" pitchFamily="34" charset="0"/>
              </a:rPr>
              <a:t>S</a:t>
            </a:r>
            <a:r>
              <a:rPr lang="en-US" sz="1600" b="1" dirty="0" smtClean="0">
                <a:solidFill>
                  <a:srgbClr val="29408B"/>
                </a:solidFill>
                <a:latin typeface="Arial" pitchFamily="34" charset="0"/>
              </a:rPr>
              <a:t>ites</a:t>
            </a:r>
            <a:r>
              <a:rPr lang="en-US" sz="1600" dirty="0" smtClean="0">
                <a:solidFill>
                  <a:srgbClr val="29408B"/>
                </a:solidFill>
                <a:latin typeface="Arial" pitchFamily="34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9408B"/>
                </a:solidFill>
                <a:latin typeface="Arial" pitchFamily="34" charset="0"/>
              </a:rPr>
              <a:t>RC: </a:t>
            </a:r>
            <a:r>
              <a:rPr lang="en-US" sz="1600" b="1" dirty="0" smtClean="0">
                <a:solidFill>
                  <a:srgbClr val="29408B"/>
                </a:solidFill>
                <a:latin typeface="Arial" pitchFamily="34" charset="0"/>
              </a:rPr>
              <a:t>3,685 </a:t>
            </a:r>
            <a:r>
              <a:rPr lang="en-US" sz="1600" b="1" dirty="0">
                <a:solidFill>
                  <a:srgbClr val="29408B"/>
                </a:solidFill>
                <a:latin typeface="Arial" pitchFamily="34" charset="0"/>
              </a:rPr>
              <a:t>(</a:t>
            </a:r>
            <a:r>
              <a:rPr lang="en-US" sz="1600" b="1" dirty="0" smtClean="0">
                <a:solidFill>
                  <a:srgbClr val="29408B"/>
                </a:solidFill>
                <a:latin typeface="Arial" pitchFamily="34" charset="0"/>
              </a:rPr>
              <a:t>81.9%)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9408B"/>
                </a:solidFill>
                <a:latin typeface="Arial" pitchFamily="34" charset="0"/>
              </a:rPr>
              <a:t>$4,495M CTC = $2,528M </a:t>
            </a:r>
            <a:r>
              <a:rPr lang="en-US" sz="1200" b="1" dirty="0" smtClean="0">
                <a:solidFill>
                  <a:srgbClr val="29408B"/>
                </a:solidFill>
                <a:latin typeface="Arial" pitchFamily="34" charset="0"/>
              </a:rPr>
              <a:t>(IRP)</a:t>
            </a:r>
            <a:r>
              <a:rPr lang="en-US" sz="1600" b="1" dirty="0" smtClean="0">
                <a:solidFill>
                  <a:srgbClr val="29408B"/>
                </a:solidFill>
                <a:latin typeface="Arial" pitchFamily="34" charset="0"/>
              </a:rPr>
              <a:t> + $1,967M </a:t>
            </a:r>
            <a:r>
              <a:rPr lang="en-US" sz="1200" b="1" dirty="0" smtClean="0">
                <a:solidFill>
                  <a:srgbClr val="29408B"/>
                </a:solidFill>
                <a:latin typeface="Arial" pitchFamily="34" charset="0"/>
              </a:rPr>
              <a:t>(MRP)</a:t>
            </a:r>
            <a:endParaRPr lang="en-US" sz="1200" b="1" dirty="0">
              <a:solidFill>
                <a:srgbClr val="29408B"/>
              </a:solidFill>
              <a:latin typeface="Arial" pitchFamily="34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-28575" y="6245229"/>
            <a:ext cx="1176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4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sz="1200" b="1" dirty="0" smtClean="0">
                <a:solidFill>
                  <a:srgbClr val="294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en-US" sz="1200" b="1" dirty="0">
              <a:solidFill>
                <a:srgbClr val="294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591595" y="1217200"/>
            <a:ext cx="187076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29408B"/>
                </a:solidFill>
                <a:latin typeface="Arial" pitchFamily="34" charset="0"/>
              </a:rPr>
              <a:t>EOY FY2017</a:t>
            </a:r>
            <a:endParaRPr lang="en-US" b="1" u="sng" dirty="0">
              <a:solidFill>
                <a:srgbClr val="29408B"/>
              </a:solidFill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229600" y="6139744"/>
            <a:ext cx="7620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29408B"/>
                </a:solidFill>
                <a:latin typeface="Arial" pitchFamily="34" charset="0"/>
              </a:rPr>
              <a:t>M</a:t>
            </a:r>
            <a:r>
              <a:rPr lang="en-US" sz="1400" b="1" dirty="0" smtClean="0">
                <a:solidFill>
                  <a:srgbClr val="29408B"/>
                </a:solidFill>
                <a:latin typeface="Arial" pitchFamily="34" charset="0"/>
              </a:rPr>
              <a:t>RP</a:t>
            </a:r>
            <a:endParaRPr lang="en-US" sz="1400" b="1" dirty="0">
              <a:solidFill>
                <a:srgbClr val="29408B"/>
              </a:solidFill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248400" y="3429000"/>
            <a:ext cx="304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64255416"/>
              </p:ext>
            </p:extLst>
          </p:nvPr>
        </p:nvGraphicFramePr>
        <p:xfrm>
          <a:off x="4876800" y="860425"/>
          <a:ext cx="4191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6605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5139"/>
            <a:ext cx="5080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Complex Sites Challenge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219200"/>
            <a:ext cx="320040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Straightforward sites largely been addressed</a:t>
            </a: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Remaining sites pose technical challenges to Navy’s Environmental Restoration Program</a:t>
            </a: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2013 National </a:t>
            </a:r>
            <a:r>
              <a:rPr lang="en-US" b="1" kern="0" dirty="0" smtClean="0">
                <a:solidFill>
                  <a:srgbClr val="003367"/>
                </a:solidFill>
              </a:rPr>
              <a:t>Research </a:t>
            </a:r>
            <a:r>
              <a:rPr lang="en-US" b="1" kern="0" dirty="0" smtClean="0">
                <a:solidFill>
                  <a:srgbClr val="003367"/>
                </a:solidFill>
              </a:rPr>
              <a:t>Council (NRC)</a:t>
            </a:r>
          </a:p>
          <a:p>
            <a:pPr marL="571500" lvl="1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Approximately 10</a:t>
            </a:r>
            <a:r>
              <a:rPr lang="en-US" b="1" kern="0" dirty="0" smtClean="0">
                <a:solidFill>
                  <a:srgbClr val="003367"/>
                </a:solidFill>
              </a:rPr>
              <a:t>% of sites are </a:t>
            </a:r>
            <a:r>
              <a:rPr lang="en-US" b="1" kern="0" dirty="0" smtClean="0">
                <a:solidFill>
                  <a:srgbClr val="003367"/>
                </a:solidFill>
              </a:rPr>
              <a:t>“complex”</a:t>
            </a:r>
          </a:p>
          <a:p>
            <a:pPr marL="571500" lvl="1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Will </a:t>
            </a:r>
            <a:r>
              <a:rPr lang="en-US" b="1" kern="0" dirty="0" smtClean="0">
                <a:solidFill>
                  <a:srgbClr val="003367"/>
                </a:solidFill>
              </a:rPr>
              <a:t>not meet cleanup objectives in reasonable </a:t>
            </a:r>
            <a:r>
              <a:rPr lang="en-US" b="1" kern="0" dirty="0" smtClean="0">
                <a:solidFill>
                  <a:srgbClr val="003367"/>
                </a:solidFill>
              </a:rPr>
              <a:t>timeframe</a:t>
            </a:r>
          </a:p>
          <a:p>
            <a:pPr marL="571500" lvl="1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Cost </a:t>
            </a:r>
            <a:r>
              <a:rPr lang="en-US" b="1" kern="0" dirty="0" smtClean="0">
                <a:solidFill>
                  <a:srgbClr val="003367"/>
                </a:solidFill>
              </a:rPr>
              <a:t>to remediate ~$127 billion</a:t>
            </a: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Alternative management approaches needed</a:t>
            </a:r>
            <a:endParaRPr lang="en-US" b="1" kern="0" dirty="0">
              <a:solidFill>
                <a:srgbClr val="003367"/>
              </a:solidFill>
            </a:endParaRPr>
          </a:p>
        </p:txBody>
      </p:sp>
      <p:pic>
        <p:nvPicPr>
          <p:cNvPr id="21" name="Picture 4" descr="Image result">
            <a:extLst>
              <a:ext uri="{FF2B5EF4-FFF2-40B4-BE49-F238E27FC236}">
                <a16:creationId xmlns:a16="http://schemas.microsoft.com/office/drawing/2014/main" id="{8558F328-B5EE-462B-961B-895A4C2ABCD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684081"/>
            <a:ext cx="3031016" cy="442891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98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77800"/>
            <a:ext cx="7454901" cy="83502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NRC 2013 on Achieving Site Closure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10973" cy="5087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“…</a:t>
            </a:r>
            <a:r>
              <a:rPr lang="en-US" sz="2000" i="1" u="sng" dirty="0" smtClean="0">
                <a:solidFill>
                  <a:srgbClr val="0000CC"/>
                </a:solidFill>
              </a:rPr>
              <a:t>at complex </a:t>
            </a:r>
            <a:r>
              <a:rPr lang="en-US" sz="2000" i="1" u="sng" dirty="0">
                <a:solidFill>
                  <a:srgbClr val="0000CC"/>
                </a:solidFill>
              </a:rPr>
              <a:t>sites </a:t>
            </a:r>
            <a:r>
              <a:rPr lang="en-US" sz="2000" i="1" dirty="0"/>
              <a:t>characterized by multiple contaminant sources, large </a:t>
            </a:r>
            <a:r>
              <a:rPr lang="en-US" sz="2000" i="1" dirty="0" smtClean="0"/>
              <a:t>past releases </a:t>
            </a:r>
            <a:r>
              <a:rPr lang="en-US" sz="2000" i="1" dirty="0"/>
              <a:t>of chemicals, or highly complex geologic environments, </a:t>
            </a:r>
            <a:r>
              <a:rPr lang="en-US" sz="2000" i="1" u="sng" dirty="0" smtClean="0">
                <a:solidFill>
                  <a:srgbClr val="0000CC"/>
                </a:solidFill>
              </a:rPr>
              <a:t>meeting the </a:t>
            </a:r>
            <a:r>
              <a:rPr lang="en-US" sz="2000" i="1" u="sng" dirty="0">
                <a:solidFill>
                  <a:srgbClr val="0000CC"/>
                </a:solidFill>
              </a:rPr>
              <a:t>DoD’s ambitious programmatic goals for remedy in </a:t>
            </a:r>
            <a:r>
              <a:rPr lang="en-US" sz="2000" i="1" u="sng" dirty="0" smtClean="0">
                <a:solidFill>
                  <a:srgbClr val="0000CC"/>
                </a:solidFill>
              </a:rPr>
              <a:t>place/response complete </a:t>
            </a:r>
            <a:r>
              <a:rPr lang="en-US" sz="2000" i="1" u="sng" dirty="0">
                <a:solidFill>
                  <a:srgbClr val="0000CC"/>
                </a:solidFill>
              </a:rPr>
              <a:t>seems unlikely and site closure almost an impossibility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29200" y="1371600"/>
            <a:ext cx="38100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177800" indent="-177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71500" indent="-1143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b="1">
                <a:solidFill>
                  <a:srgbClr val="002060"/>
                </a:solidFill>
                <a:latin typeface="+mn-lt"/>
              </a:defRPr>
            </a:lvl2pPr>
            <a:lvl3pPr marL="1028700" indent="-1143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2060"/>
                </a:solidFill>
                <a:latin typeface="+mn-lt"/>
              </a:defRPr>
            </a:lvl3pPr>
            <a:lvl4pPr marL="1485900" indent="-1143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>
                <a:solidFill>
                  <a:srgbClr val="002060"/>
                </a:solidFill>
                <a:latin typeface="+mn-lt"/>
              </a:defRPr>
            </a:lvl4pPr>
            <a:lvl5pPr marL="1943100" indent="-1143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rgbClr val="002060"/>
                </a:solidFill>
                <a:latin typeface="+mn-lt"/>
              </a:defRPr>
            </a:lvl5pPr>
            <a:lvl6pPr marL="24003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6pPr>
            <a:lvl7pPr marL="28575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7pPr>
            <a:lvl8pPr marL="33147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8pPr>
            <a:lvl9pPr marL="37719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“Rather, </a:t>
            </a:r>
            <a:r>
              <a:rPr lang="en-US" sz="2000" i="1" u="sng" dirty="0">
                <a:solidFill>
                  <a:srgbClr val="0000CC"/>
                </a:solidFill>
              </a:rPr>
              <a:t>the nation’s cleanup programs are transitioning from remedy selection into remedy operation and long-term management (LTM), potentially over long timeframes</a:t>
            </a:r>
            <a:r>
              <a:rPr lang="en-US" sz="2000" dirty="0"/>
              <a:t>.”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82445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295" y="343145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Site </a:t>
            </a:r>
            <a:r>
              <a:rPr lang="en-US" sz="3200" b="1" dirty="0" smtClean="0">
                <a:solidFill>
                  <a:srgbClr val="002060"/>
                </a:solidFill>
              </a:rPr>
              <a:t>Challenges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666" y="6570821"/>
            <a:ext cx="2421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Source: Modified from ITRC 2017</a:t>
            </a:r>
            <a:endParaRPr lang="en-US" sz="1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52751"/>
              </p:ext>
            </p:extLst>
          </p:nvPr>
        </p:nvGraphicFramePr>
        <p:xfrm>
          <a:off x="914400" y="1193800"/>
          <a:ext cx="7543800" cy="52639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Technical Challenges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Non-Technical</a:t>
                      </a:r>
                      <a:r>
                        <a:rPr lang="en-US" baseline="0" dirty="0" smtClean="0"/>
                        <a:t> Challenges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Geologic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Fractured bedrock, karst geology, low-permeability sediments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Site objectives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Deviations from promulgated screening values or closure criteria</a:t>
                      </a:r>
                      <a:r>
                        <a:rPr lang="en-US" sz="1300" baseline="0" dirty="0" smtClean="0"/>
                        <a:t> (e.g. MCLs)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Hydrogeologic Conditions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Groundwater table fluctuations,</a:t>
                      </a:r>
                      <a:r>
                        <a:rPr lang="en-US" sz="1300" baseline="0" dirty="0" smtClean="0"/>
                        <a:t> groundwater-surface water interactions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Managing changes that may occur over long time frames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Phased remediation, multiple PRPs, loss of institutional knowledge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Geochemical</a:t>
                      </a:r>
                      <a:r>
                        <a:rPr lang="en-US" sz="1300" b="1" i="1" baseline="0" dirty="0" smtClean="0"/>
                        <a:t> Conditions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Low/high</a:t>
                      </a:r>
                      <a:r>
                        <a:rPr lang="en-US" sz="1300" baseline="0" dirty="0" smtClean="0"/>
                        <a:t> pH, alkalinity, elevated electron acceptors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Overlapping regulatory responsibilities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Federal/state cooperation, numerous stakeholders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Contaminant-related Conditions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LNAPL/DNAPL,</a:t>
                      </a:r>
                      <a:r>
                        <a:rPr lang="en-US" sz="1300" baseline="0" dirty="0" smtClean="0"/>
                        <a:t> emerging contaminants, back diffusion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Institutional</a:t>
                      </a:r>
                      <a:r>
                        <a:rPr lang="en-US" sz="1300" b="1" i="1" baseline="0" dirty="0" smtClean="0"/>
                        <a:t> controls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Tracking and managing ICs,</a:t>
                      </a:r>
                      <a:r>
                        <a:rPr lang="en-US" sz="1300" baseline="0" dirty="0" smtClean="0"/>
                        <a:t> enforcement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Large-scale</a:t>
                      </a:r>
                      <a:r>
                        <a:rPr lang="en-US" sz="1300" b="1" i="1" baseline="0" dirty="0" smtClean="0"/>
                        <a:t> site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Size and depth of plume,</a:t>
                      </a:r>
                      <a:r>
                        <a:rPr lang="en-US" sz="1300" baseline="0" dirty="0" smtClean="0"/>
                        <a:t> number and variety of receptors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Changes in land use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Site access, redevelopment, land/water</a:t>
                      </a:r>
                      <a:r>
                        <a:rPr lang="en-US" sz="1300" baseline="0" dirty="0" smtClean="0"/>
                        <a:t> use change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Funding</a:t>
                      </a:r>
                      <a:endParaRPr lang="en-US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Uncertain funding, politics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2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16900" cy="835025"/>
          </a:xfrm>
        </p:spPr>
        <p:txBody>
          <a:bodyPr/>
          <a:lstStyle/>
          <a:p>
            <a:r>
              <a:rPr lang="en-US" dirty="0" smtClean="0"/>
              <a:t>2003 NRC Adaptive Site Management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25837" r="67505" b="35067"/>
          <a:stretch/>
        </p:blipFill>
        <p:spPr bwMode="auto">
          <a:xfrm>
            <a:off x="4724400" y="1439075"/>
            <a:ext cx="3217333" cy="499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40140"/>
            <a:ext cx="281940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NRC </a:t>
            </a:r>
            <a:r>
              <a:rPr lang="en-US" b="1" kern="0" dirty="0" smtClean="0">
                <a:solidFill>
                  <a:srgbClr val="003367"/>
                </a:solidFill>
              </a:rPr>
              <a:t>2003 study </a:t>
            </a:r>
            <a:r>
              <a:rPr lang="en-US" b="1" kern="0" dirty="0" smtClean="0">
                <a:solidFill>
                  <a:srgbClr val="003367"/>
                </a:solidFill>
              </a:rPr>
              <a:t>on latter stages of </a:t>
            </a:r>
            <a:r>
              <a:rPr lang="en-US" b="1" kern="0" dirty="0" smtClean="0">
                <a:solidFill>
                  <a:srgbClr val="003367"/>
                </a:solidFill>
              </a:rPr>
              <a:t>site remediation at </a:t>
            </a:r>
            <a:r>
              <a:rPr lang="en-US" b="1" kern="0" dirty="0" smtClean="0">
                <a:solidFill>
                  <a:srgbClr val="003367"/>
                </a:solidFill>
              </a:rPr>
              <a:t>Navy installations</a:t>
            </a: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NRC </a:t>
            </a:r>
            <a:r>
              <a:rPr lang="en-US" b="1" kern="0" dirty="0" smtClean="0">
                <a:solidFill>
                  <a:srgbClr val="003367"/>
                </a:solidFill>
              </a:rPr>
              <a:t>report </a:t>
            </a:r>
            <a:r>
              <a:rPr lang="en-US" b="1" kern="0" dirty="0" smtClean="0">
                <a:solidFill>
                  <a:srgbClr val="003367"/>
                </a:solidFill>
              </a:rPr>
              <a:t>proposed comprehensive and flexible approach – “Adaptive Site Management”</a:t>
            </a:r>
          </a:p>
          <a:p>
            <a:pPr marL="114300" lvl="0" indent="-1143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3367"/>
                </a:solidFill>
              </a:rPr>
              <a:t>Express recognition that system responses will be monitored, interpreted, and used to adjust approach in iterative manner over time</a:t>
            </a:r>
            <a:endParaRPr lang="en-US" b="1" kern="0" dirty="0">
              <a:solidFill>
                <a:srgbClr val="003367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7162800" y="6172200"/>
            <a:ext cx="1981200" cy="360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/>
              <a:t>Source: </a:t>
            </a:r>
            <a:r>
              <a:rPr lang="en-US" sz="1000" b="1" dirty="0" smtClean="0"/>
              <a:t>NRC 2003</a:t>
            </a:r>
            <a:endParaRPr lang="en-US" sz="10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541895" y="6610066"/>
            <a:ext cx="4172804" cy="220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502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perations Assessment Briefing Template">
  <a:themeElements>
    <a:clrScheme name="Operations Assessment Briefing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Operations Assessment Briefing Template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perations Assessment Briefin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rations Assessment Briefin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perations Assessment Briefing Template">
  <a:themeElements>
    <a:clrScheme name="Operations Assessment Briefing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Operations Assessment Briefing Template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perations Assessment Briefin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rations Assessment Briefin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perations Assessment Briefing Template">
  <a:themeElements>
    <a:clrScheme name="Operations Assessment Briefing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Operations Assessment Briefing Template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perations Assessment Briefin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rations Assessment Briefin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rations Assessment Briefin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2249</Words>
  <Application>Microsoft Office PowerPoint</Application>
  <PresentationFormat>On-screen Show (4:3)</PresentationFormat>
  <Paragraphs>447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Arial Narrow</vt:lpstr>
      <vt:lpstr>Calibri</vt:lpstr>
      <vt:lpstr>Courier New</vt:lpstr>
      <vt:lpstr>Symbol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Operations Assessment Briefing Template</vt:lpstr>
      <vt:lpstr>5_Default Design</vt:lpstr>
      <vt:lpstr>6_Default Design</vt:lpstr>
      <vt:lpstr>1_Operations Assessment Briefing Template</vt:lpstr>
      <vt:lpstr>2_Operations Assessment Briefing Template</vt:lpstr>
      <vt:lpstr>PowerPoint Presentation</vt:lpstr>
      <vt:lpstr>PowerPoint Presentation</vt:lpstr>
      <vt:lpstr>PowerPoint Presentation</vt:lpstr>
      <vt:lpstr>Navy’s Cost to Complete Status (FY17)</vt:lpstr>
      <vt:lpstr>PowerPoint Presentation</vt:lpstr>
      <vt:lpstr>PowerPoint Presentation</vt:lpstr>
      <vt:lpstr>NRC 2013 on Achieving Site Closure</vt:lpstr>
      <vt:lpstr>PowerPoint Presentation</vt:lpstr>
      <vt:lpstr>2003 NRC Adaptive Site Management</vt:lpstr>
      <vt:lpstr>Navy Portfolio Optimization (P-OPT) Review of Complex Sites (2015-17)</vt:lpstr>
      <vt:lpstr>Complex Sites with In Situ Treatment Trains</vt:lpstr>
      <vt:lpstr>Summary of Site Findings</vt:lpstr>
      <vt:lpstr>PowerPoint Presentation</vt:lpstr>
      <vt:lpstr>Key Messages on Complex Sites </vt:lpstr>
      <vt:lpstr>Key Messages (Cont.)</vt:lpstr>
      <vt:lpstr>PowerPoint Presentation</vt:lpstr>
      <vt:lpstr>PowerPoint Presentation</vt:lpstr>
      <vt:lpstr>Former NWIRP McGregor</vt:lpstr>
      <vt:lpstr>PowerPoint Presentation</vt:lpstr>
      <vt:lpstr>NWIRP McGregor</vt:lpstr>
      <vt:lpstr>PowerPoint Presentation</vt:lpstr>
      <vt:lpstr>Groundwater Treatment System</vt:lpstr>
      <vt:lpstr>PowerPoint Presentation</vt:lpstr>
      <vt:lpstr>PowerPoint Presentation</vt:lpstr>
      <vt:lpstr>PowerPoint Presentation</vt:lpstr>
      <vt:lpstr>Bio-Boring Performance Monitoring</vt:lpstr>
      <vt:lpstr>PowerPoint Presentation</vt:lpstr>
      <vt:lpstr>Adaptive Site Management Example Summary</vt:lpstr>
      <vt:lpstr>Contacts and Questions  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pati.moreno</dc:creator>
  <cp:lastModifiedBy>Singletary, Michael A CIV NAVFAC SE</cp:lastModifiedBy>
  <cp:revision>277</cp:revision>
  <dcterms:created xsi:type="dcterms:W3CDTF">2015-10-21T16:50:37Z</dcterms:created>
  <dcterms:modified xsi:type="dcterms:W3CDTF">2018-09-24T17:12:49Z</dcterms:modified>
</cp:coreProperties>
</file>