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7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7010400" cy="92964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436B"/>
    <a:srgbClr val="362E26"/>
    <a:srgbClr val="2F190B"/>
    <a:srgbClr val="532B13"/>
    <a:srgbClr val="333300"/>
    <a:srgbClr val="F0E51E"/>
    <a:srgbClr val="7BA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2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348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tags" Target="tags/tag154.xml" /><Relationship Id="rId28" Type="http://schemas.openxmlformats.org/officeDocument/2006/relationships/presProps" Target="presProps.xml" /><Relationship Id="rId29" Type="http://schemas.openxmlformats.org/officeDocument/2006/relationships/viewProps" Target="viewProps.xml" /><Relationship Id="rId3" Type="http://schemas.openxmlformats.org/officeDocument/2006/relationships/slide" Target="slides/slide1.xml" /><Relationship Id="rId30" Type="http://schemas.openxmlformats.org/officeDocument/2006/relationships/theme" Target="theme/theme1.xml" /><Relationship Id="rId31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34AEF4-D7E7-4F81-B870-705378376AD3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415555-36F3-400B-AD00-5A250BA15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36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Emy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CCA16D-2299-4457-A8B1-DA8ABD5ABA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301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Mike</a:t>
            </a:r>
          </a:p>
          <a:p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The former source area is no longer in the center of the plume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We are dealing with the dissolved phase plume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CCA16D-2299-4457-A8B1-DA8ABD5ABA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255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CCA16D-2299-4457-A8B1-DA8ABD5ABA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763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CCA16D-2299-4457-A8B1-DA8ABD5ABA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984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Mike</a:t>
            </a:r>
          </a:p>
          <a:p>
            <a:endParaRPr lang="en-US"/>
          </a:p>
          <a:p>
            <a:pPr marL="233363" indent="-233363">
              <a:buFont typeface="Wingdings" pitchFamily="2" charset="2"/>
              <a:buChar char="§"/>
            </a:pPr>
            <a:r>
              <a:rPr lang="en-US" sz="2800">
                <a:solidFill>
                  <a:srgbClr val="000000"/>
                </a:solidFill>
              </a:rPr>
              <a:t>Periodic model updates (~3-yr cycle)</a:t>
            </a:r>
          </a:p>
          <a:p>
            <a:pPr marL="525971" lvl="1" indent="-233363">
              <a:buFont typeface="Wingdings" pitchFamily="2" charset="2"/>
              <a:buChar char="§"/>
            </a:pPr>
            <a:r>
              <a:rPr lang="en-US" sz="2600">
                <a:solidFill>
                  <a:srgbClr val="000000"/>
                </a:solidFill>
              </a:rPr>
              <a:t>Baseline model configuration</a:t>
            </a:r>
          </a:p>
          <a:p>
            <a:pPr marL="525971" lvl="1" indent="-233363">
              <a:buFont typeface="Wingdings" pitchFamily="2" charset="2"/>
              <a:buChar char="§"/>
            </a:pPr>
            <a:r>
              <a:rPr lang="en-US" sz="2600">
                <a:solidFill>
                  <a:srgbClr val="000000"/>
                </a:solidFill>
              </a:rPr>
              <a:t>Predict performance</a:t>
            </a:r>
          </a:p>
          <a:p>
            <a:pPr marL="525971" lvl="1" indent="-233363">
              <a:buFont typeface="Wingdings" pitchFamily="2" charset="2"/>
              <a:buChar char="§"/>
            </a:pPr>
            <a:r>
              <a:rPr lang="en-US" sz="2600">
                <a:solidFill>
                  <a:srgbClr val="000000"/>
                </a:solidFill>
              </a:rPr>
              <a:t>Collect and assess data</a:t>
            </a:r>
          </a:p>
          <a:p>
            <a:pPr marL="525971" lvl="1" indent="-233363">
              <a:buFont typeface="Wingdings" pitchFamily="2" charset="2"/>
              <a:buChar char="§"/>
            </a:pPr>
            <a:r>
              <a:rPr lang="en-US" sz="2600">
                <a:solidFill>
                  <a:srgbClr val="000000"/>
                </a:solidFill>
              </a:rPr>
              <a:t>Update baseline model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CCA16D-2299-4457-A8B1-DA8ABD5ABA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481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Emy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CCA16D-2299-4457-A8B1-DA8ABD5ABA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60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Emy</a:t>
            </a:r>
          </a:p>
          <a:p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70 degrees C versus 16 degrees C for our site-specific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CCA16D-2299-4457-A8B1-DA8ABD5ABA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956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err="1"/>
              <a:t>Emy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CCA16D-2299-4457-A8B1-DA8ABD5ABA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169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err="1"/>
              <a:t>Emy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CCA16D-2299-4457-A8B1-DA8ABD5ABA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248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err="1"/>
              <a:t>Emy</a:t>
            </a:r>
            <a:endParaRPr lang="en-US"/>
          </a:p>
          <a:p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Key point is that sufficient nitrate may have already been removed. (comparison to carbon tetrachloride removal less important in this context)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CCA16D-2299-4457-A8B1-DA8ABD5ABA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7700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err="1"/>
              <a:t>Emy</a:t>
            </a:r>
            <a:endParaRPr lang="en-US"/>
          </a:p>
          <a:p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Remedy design included treating nitrate in accordance with the ROD.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Nitrate is a bottleneck/pinch point for the entire system, limiting treatment capacity and flow.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Biological treatment system presents challenges with biofouling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CCA16D-2299-4457-A8B1-DA8ABD5ABA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540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Emy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CCA16D-2299-4457-A8B1-DA8ABD5ABA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344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err="1"/>
              <a:t>Emy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DBF923-0254-49B9-B549-7C0BDDD02B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3632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err="1"/>
              <a:t>Emy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CCA16D-2299-4457-A8B1-DA8ABD5ABA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7497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err="1"/>
              <a:t>Emy</a:t>
            </a:r>
            <a:endParaRPr lang="en-US"/>
          </a:p>
          <a:p>
            <a:endParaRPr lang="en-US"/>
          </a:p>
          <a:p>
            <a:r>
              <a:rPr lang="en-US"/>
              <a:t>We are very proud that we are trying to incorporate optimization at the Hanford Site.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CCA16D-2299-4457-A8B1-DA8ABD5ABA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5422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err="1"/>
              <a:t>Emy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CCA16D-2299-4457-A8B1-DA8ABD5ABA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5765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CCA16D-2299-4457-A8B1-DA8ABD5ABA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399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CCA16D-2299-4457-A8B1-DA8ABD5ABA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959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CCA16D-2299-4457-A8B1-DA8ABD5ABA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830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CCA16D-2299-4457-A8B1-DA8ABD5ABA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302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Kate</a:t>
            </a:r>
          </a:p>
          <a:p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The source in the shallow part of soil column was treated through SVE</a:t>
            </a:r>
          </a:p>
          <a:p>
            <a:endParaRPr lang="en-US"/>
          </a:p>
          <a:p>
            <a:r>
              <a:rPr lang="en-US"/>
              <a:t>Note: we assumed there was limited communication between Ringold E and A during the RI/FS.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CCA16D-2299-4457-A8B1-DA8ABD5ABA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919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CCA16D-2299-4457-A8B1-DA8ABD5ABA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11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CCA16D-2299-4457-A8B1-DA8ABD5ABA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185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CCA16D-2299-4457-A8B1-DA8ABD5ABA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978711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10" Type="http://schemas.openxmlformats.org/officeDocument/2006/relationships/image" Target="../media/image3.png" /><Relationship Id="rId11" Type="http://schemas.openxmlformats.org/officeDocument/2006/relationships/tags" Target="../tags/tag8.xml" /><Relationship Id="rId12" Type="http://schemas.openxmlformats.org/officeDocument/2006/relationships/image" Target="../media/image4.png" /><Relationship Id="rId13" Type="http://schemas.openxmlformats.org/officeDocument/2006/relationships/tags" Target="../tags/tag9.xml" /><Relationship Id="rId14" Type="http://schemas.openxmlformats.org/officeDocument/2006/relationships/image" Target="../media/image5.png" /><Relationship Id="rId15" Type="http://schemas.openxmlformats.org/officeDocument/2006/relationships/tags" Target="../tags/tag10.xml" /><Relationship Id="rId16" Type="http://schemas.openxmlformats.org/officeDocument/2006/relationships/slideMaster" Target="../slideMasters/slideMaster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image" Target="../media/image1.jpeg" /><Relationship Id="rId7" Type="http://schemas.openxmlformats.org/officeDocument/2006/relationships/tags" Target="../tags/tag6.xml" /><Relationship Id="rId8" Type="http://schemas.openxmlformats.org/officeDocument/2006/relationships/image" Target="../media/image2.png" /><Relationship Id="rId9" Type="http://schemas.openxmlformats.org/officeDocument/2006/relationships/tags" Target="../tags/tag7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jpeg" /><Relationship Id="rId2" Type="http://schemas.openxmlformats.org/officeDocument/2006/relationships/image" Target="../media/image7.png" /><Relationship Id="rId3" Type="http://schemas.openxmlformats.org/officeDocument/2006/relationships/image" Target="../media/image8.png" /><Relationship Id="rId4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jpeg" /><Relationship Id="rId2" Type="http://schemas.openxmlformats.org/officeDocument/2006/relationships/image" Target="../media/image9.png" /><Relationship Id="rId3" Type="http://schemas.openxmlformats.org/officeDocument/2006/relationships/image" Target="../media/image10.png" /><Relationship Id="rId4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1.png" /><Relationship Id="rId2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 userDrawn="1">
            <p:custDataLst>
              <p:tags r:id="rId1"/>
            </p:custDataLst>
          </p:nvPr>
        </p:nvSpPr>
        <p:spPr>
          <a:xfrm flipV="1">
            <a:off x="0" y="6279591"/>
            <a:ext cx="12192000" cy="27432"/>
          </a:xfrm>
          <a:prstGeom prst="rect">
            <a:avLst/>
          </a:prstGeom>
          <a:solidFill>
            <a:srgbClr val="004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>
            <p:custDataLst>
              <p:tags r:id="rId2"/>
            </p:custDataLst>
          </p:nvPr>
        </p:nvSpPr>
        <p:spPr>
          <a:xfrm>
            <a:off x="0" y="1"/>
            <a:ext cx="12192000" cy="2769577"/>
          </a:xfrm>
          <a:prstGeom prst="rect">
            <a:avLst/>
          </a:prstGeom>
          <a:solidFill>
            <a:srgbClr val="094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4998592"/>
            <a:ext cx="9144000" cy="11321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spcAft>
                <a:spcPts val="800"/>
              </a:spcAft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5" name="Rectangle 14"/>
          <p:cNvSpPr/>
          <p:nvPr userDrawn="1">
            <p:custDataLst>
              <p:tags r:id="rId4"/>
            </p:custDataLst>
          </p:nvPr>
        </p:nvSpPr>
        <p:spPr>
          <a:xfrm>
            <a:off x="0" y="2593320"/>
            <a:ext cx="12192000" cy="27432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437101" y="2808187"/>
            <a:ext cx="9230899" cy="2190405"/>
          </a:xfrm>
        </p:spPr>
        <p:txBody>
          <a:bodyPr>
            <a:noAutofit/>
          </a:bodyPr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756" y="1554211"/>
            <a:ext cx="6697560" cy="9567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06" y="187751"/>
            <a:ext cx="1351860" cy="13278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47" b="30409"/>
          <a:stretch>
            <a:fillRect/>
          </a:stretch>
        </p:blipFill>
        <p:spPr>
          <a:xfrm>
            <a:off x="345300" y="6324748"/>
            <a:ext cx="1607678" cy="4572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7" t="29852" r="14073" b="29513"/>
          <a:stretch>
            <a:fillRect/>
          </a:stretch>
        </p:blipFill>
        <p:spPr>
          <a:xfrm>
            <a:off x="5582373" y="6386120"/>
            <a:ext cx="1161376" cy="3959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747" y="6294240"/>
            <a:ext cx="1138842" cy="48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435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blank" preserve="1">
  <p:cSld name="Blank-Phot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19" y="73861"/>
            <a:ext cx="2646483" cy="3780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63413" y="6279591"/>
            <a:ext cx="11277600" cy="18288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363413" y="451930"/>
            <a:ext cx="11277600" cy="18288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4724400" y="6383246"/>
            <a:ext cx="2743200" cy="365125"/>
          </a:xfrm>
          <a:prstGeom prst="rect">
            <a:avLst/>
          </a:prstGeom>
        </p:spPr>
        <p:txBody>
          <a:bodyPr/>
          <a:lstStyle/>
          <a:p>
            <a:fld id="{8DAD74B9-1AB0-497D-8FCF-9AC3F549FC4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3" y="6358931"/>
            <a:ext cx="2193738" cy="3894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483" y="6297879"/>
            <a:ext cx="2298530" cy="64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1649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sz="3600" b="1"/>
            </a:lvl1pPr>
          </a:lstStyle>
          <a:p>
            <a:pPr lvl="0" algn="ctr"/>
            <a:r>
              <a:rPr lang="en-US"/>
              <a:t>Click to edit Master 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43" y="367688"/>
            <a:ext cx="3528644" cy="3780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237" y="6365411"/>
            <a:ext cx="2438777" cy="5143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3" y="6410156"/>
            <a:ext cx="2443235" cy="32958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63413" y="6279591"/>
            <a:ext cx="11277600" cy="18288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363413" y="988825"/>
            <a:ext cx="11277600" cy="18288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>
          <a:xfrm>
            <a:off x="4724400" y="6383246"/>
            <a:ext cx="2743200" cy="365125"/>
          </a:xfrm>
          <a:prstGeom prst="rect">
            <a:avLst/>
          </a:prstGeom>
        </p:spPr>
        <p:txBody>
          <a:bodyPr/>
          <a:lstStyle/>
          <a:p>
            <a:fld id="{8DAD74B9-1AB0-497D-8FCF-9AC3F549F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9433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"/>
            <a:ext cx="12191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62186"/>
            <a:ext cx="10363200" cy="1186249"/>
          </a:xfrm>
        </p:spPr>
        <p:txBody>
          <a:bodyPr anchor="b">
            <a:normAutofit/>
          </a:bodyPr>
          <a:lstStyle>
            <a:lvl1pPr algn="ctr">
              <a:defRPr lang="en-US" sz="3600" b="1" kern="1200" baseline="0">
                <a:solidFill>
                  <a:srgbClr val="00326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63765"/>
            <a:ext cx="9144000" cy="864973"/>
          </a:xfrm>
        </p:spPr>
        <p:txBody>
          <a:bodyPr>
            <a:noAutofit/>
          </a:bodyPr>
          <a:lstStyle>
            <a:lvl1pPr marL="0" indent="0" algn="ctr">
              <a:buNone/>
              <a:defRPr lang="en-US" sz="2800" b="1" i="1" kern="1200" baseline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ctr" defTabSz="914400" rtl="0" eaLnBrk="1" latinLnBrk="0" hangingPunct="1">
              <a:lnSpc>
                <a:spcPct val="114000"/>
              </a:lnSpc>
              <a:spcBef>
                <a:spcPct val="0"/>
              </a:spcBef>
              <a:buClr>
                <a:srgbClr val="003263"/>
              </a:buClr>
              <a:buSzPct val="75000"/>
              <a:buFont typeface="Wingdings" pitchFamily="2" charset="2"/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1320800" y="6101479"/>
            <a:ext cx="10464800" cy="320409"/>
          </a:xfrm>
        </p:spPr>
        <p:txBody>
          <a:bodyPr>
            <a:normAutofit/>
          </a:bodyPr>
          <a:lstStyle>
            <a:lvl1pPr marL="0" indent="0">
              <a:buNone/>
              <a:defRPr lang="en-US" sz="1300" b="1" kern="1200" baseline="0">
                <a:solidFill>
                  <a:srgbClr val="003263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z="1300" b="1">
                <a:solidFill>
                  <a:srgbClr val="28556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Presenter Name, Title</a:t>
            </a:r>
            <a:endParaRPr lang="en-US" sz="130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1600" y="6125292"/>
            <a:ext cx="142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0326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Presented by:</a:t>
            </a:r>
            <a:endParaRPr lang="en-US" sz="1000" b="1">
              <a:solidFill>
                <a:srgbClr val="00326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41579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951" y="1087395"/>
            <a:ext cx="7163540" cy="50895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CD71C46D-5E45-4E8F-B98D-7AC01FB38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0259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>
          <a:xfrm>
            <a:off x="4724400" y="6383246"/>
            <a:ext cx="2743200" cy="365125"/>
          </a:xfrm>
          <a:prstGeom prst="rect">
            <a:avLst/>
          </a:prstGeom>
        </p:spPr>
        <p:txBody>
          <a:bodyPr/>
          <a:lstStyle/>
          <a:p>
            <a:fld id="{8DAD74B9-1AB0-497D-8FCF-9AC3F549F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5077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4724400" y="6383246"/>
            <a:ext cx="2743200" cy="365125"/>
          </a:xfrm>
          <a:prstGeom prst="rect">
            <a:avLst/>
          </a:prstGeom>
        </p:spPr>
        <p:txBody>
          <a:bodyPr/>
          <a:lstStyle/>
          <a:p>
            <a:fld id="{8DAD74B9-1AB0-497D-8FCF-9AC3F549F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0282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78778"/>
            <a:ext cx="5181600" cy="4808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78778"/>
            <a:ext cx="5181600" cy="4808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4724400" y="6383246"/>
            <a:ext cx="2743200" cy="365125"/>
          </a:xfrm>
          <a:prstGeom prst="rect">
            <a:avLst/>
          </a:prstGeom>
        </p:spPr>
        <p:txBody>
          <a:bodyPr/>
          <a:lstStyle/>
          <a:p>
            <a:fld id="{8DAD74B9-1AB0-497D-8FCF-9AC3F549F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5089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Right Colum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78778"/>
            <a:ext cx="5181600" cy="4808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4724400" y="6383246"/>
            <a:ext cx="2743200" cy="365125"/>
          </a:xfrm>
          <a:prstGeom prst="rect">
            <a:avLst/>
          </a:prstGeom>
        </p:spPr>
        <p:txBody>
          <a:bodyPr/>
          <a:lstStyle/>
          <a:p>
            <a:fld id="{8DAD74B9-1AB0-497D-8FCF-9AC3F549F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0229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Left colum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78778"/>
            <a:ext cx="5181600" cy="4808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4724400" y="6383246"/>
            <a:ext cx="2743200" cy="365125"/>
          </a:xfrm>
          <a:prstGeom prst="rect">
            <a:avLst/>
          </a:prstGeom>
        </p:spPr>
        <p:txBody>
          <a:bodyPr/>
          <a:lstStyle/>
          <a:p>
            <a:fld id="{8DAD74B9-1AB0-497D-8FCF-9AC3F549F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9253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1_Left column-narrow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78778"/>
            <a:ext cx="3297072" cy="4808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4724400" y="6383246"/>
            <a:ext cx="2743200" cy="365125"/>
          </a:xfrm>
          <a:prstGeom prst="rect">
            <a:avLst/>
          </a:prstGeom>
        </p:spPr>
        <p:txBody>
          <a:bodyPr/>
          <a:lstStyle/>
          <a:p>
            <a:fld id="{8DAD74B9-1AB0-497D-8FCF-9AC3F549F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4552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Second Titl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4471" y="62753"/>
            <a:ext cx="8247528" cy="968188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044670"/>
            <a:ext cx="10360116" cy="703449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09436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846729"/>
            <a:ext cx="10360116" cy="434293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4724400" y="6383246"/>
            <a:ext cx="2743200" cy="365125"/>
          </a:xfrm>
          <a:prstGeom prst="rect">
            <a:avLst/>
          </a:prstGeom>
        </p:spPr>
        <p:txBody>
          <a:bodyPr/>
          <a:lstStyle/>
          <a:p>
            <a:fld id="{8DAD74B9-1AB0-497D-8FCF-9AC3F549F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4009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2753" y="62753"/>
            <a:ext cx="8319247" cy="968188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044670"/>
            <a:ext cx="5157787" cy="703449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9436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846729"/>
            <a:ext cx="5157787" cy="434293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044670"/>
            <a:ext cx="5183188" cy="703449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9436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846729"/>
            <a:ext cx="5183188" cy="434293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4724400" y="6383246"/>
            <a:ext cx="2743200" cy="365125"/>
          </a:xfrm>
          <a:prstGeom prst="rect">
            <a:avLst/>
          </a:prstGeom>
        </p:spPr>
        <p:txBody>
          <a:bodyPr/>
          <a:lstStyle/>
          <a:p>
            <a:fld id="{8DAD74B9-1AB0-497D-8FCF-9AC3F549F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1390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tags" Target="../tags/tag14.xml" /><Relationship Id="rId15" Type="http://schemas.openxmlformats.org/officeDocument/2006/relationships/tags" Target="../tags/tag15.xml" /><Relationship Id="rId16" Type="http://schemas.openxmlformats.org/officeDocument/2006/relationships/tags" Target="../tags/tag16.xml" /><Relationship Id="rId17" Type="http://schemas.openxmlformats.org/officeDocument/2006/relationships/tags" Target="../tags/tag17.xml" /><Relationship Id="rId18" Type="http://schemas.openxmlformats.org/officeDocument/2006/relationships/image" Target="../media/image6.jpeg" /><Relationship Id="rId19" Type="http://schemas.openxmlformats.org/officeDocument/2006/relationships/tags" Target="../tags/tag18.xml" /><Relationship Id="rId2" Type="http://schemas.openxmlformats.org/officeDocument/2006/relationships/slideLayout" Target="../slideLayouts/slideLayout2.xml" /><Relationship Id="rId20" Type="http://schemas.openxmlformats.org/officeDocument/2006/relationships/image" Target="../media/image3.png" /><Relationship Id="rId21" Type="http://schemas.openxmlformats.org/officeDocument/2006/relationships/tags" Target="../tags/tag19.xml" /><Relationship Id="rId22" Type="http://schemas.openxmlformats.org/officeDocument/2006/relationships/image" Target="../media/image4.png" /><Relationship Id="rId23" Type="http://schemas.openxmlformats.org/officeDocument/2006/relationships/tags" Target="../tags/tag20.xml" /><Relationship Id="rId24" Type="http://schemas.openxmlformats.org/officeDocument/2006/relationships/image" Target="../media/image5.png" /><Relationship Id="rId25" Type="http://schemas.openxmlformats.org/officeDocument/2006/relationships/tags" Target="../tags/tag21.xml" /><Relationship Id="rId26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3175433" y="77159"/>
            <a:ext cx="8875540" cy="10228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838200" y="1218114"/>
            <a:ext cx="10515600" cy="4957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5DA2"/>
              </a:buClr>
              <a:buFont typeface="Arial" panose="020b0604020202020204" pitchFamily="34" charset="0"/>
              <a:buChar char="•"/>
            </a:pPr>
            <a:r>
              <a:rPr lang="en-US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5DA2"/>
              </a:buClr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5DA2"/>
              </a:buClr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5DA2"/>
              </a:buClr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5DA2"/>
              </a:buClr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>
            <p:custDataLst>
              <p:tags r:id="rId16"/>
            </p:custDataLst>
          </p:nvPr>
        </p:nvSpPr>
        <p:spPr>
          <a:xfrm>
            <a:off x="356589" y="6279591"/>
            <a:ext cx="11430000" cy="18288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3027762" y="393584"/>
            <a:ext cx="0" cy="384240"/>
          </a:xfrm>
          <a:prstGeom prst="line">
            <a:avLst/>
          </a:prstGeom>
          <a:ln>
            <a:solidFill>
              <a:srgbClr val="0040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>
            <p:custDataLst>
              <p:tags r:id="rId17"/>
            </p:custDataLst>
          </p:nvPr>
        </p:nvSpPr>
        <p:spPr>
          <a:xfrm>
            <a:off x="356589" y="988825"/>
            <a:ext cx="11430000" cy="18288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/>
          <p:cNvPicPr>
            <a:picLocks noChangeAspect="1"/>
          </p:cNvPicPr>
          <p:nvPr userDrawn="1">
            <p:custDataLst>
              <p:tags r:id="rId19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09" y="367687"/>
            <a:ext cx="2646483" cy="3780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>
            <p:custDataLst>
              <p:tags r:id="rId21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47" b="30409"/>
          <a:stretch>
            <a:fillRect/>
          </a:stretch>
        </p:blipFill>
        <p:spPr>
          <a:xfrm>
            <a:off x="345300" y="6324748"/>
            <a:ext cx="1607678" cy="4572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>
            <p:custDataLst>
              <p:tags r:id="rId2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7" t="29852" r="14073" b="29513"/>
          <a:stretch>
            <a:fillRect/>
          </a:stretch>
        </p:blipFill>
        <p:spPr>
          <a:xfrm>
            <a:off x="5582373" y="6386120"/>
            <a:ext cx="1161376" cy="3959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747" y="6294240"/>
            <a:ext cx="1138842" cy="48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3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4" r:id="rId4"/>
    <p:sldLayoutId id="2147483673" r:id="rId5"/>
    <p:sldLayoutId id="2147483672" r:id="rId6"/>
    <p:sldLayoutId id="2147483677" r:id="rId7"/>
    <p:sldLayoutId id="2147483665" r:id="rId8"/>
    <p:sldLayoutId id="2147483674" r:id="rId9"/>
    <p:sldLayoutId id="2147483667" r:id="rId10"/>
    <p:sldLayoutId id="2147483663" r:id="rId11"/>
    <p:sldLayoutId id="2147483675" r:id="rId12"/>
    <p:sldLayoutId id="2147483676" r:id="rId13"/>
  </p:sldLayoutIdLst>
  <p:transition/>
  <p:timing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kern="1200">
          <a:solidFill>
            <a:srgbClr val="00406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lang="en-US" sz="2400" kern="120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lang="en-US" sz="2000" kern="120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lang="en-US" sz="1800" kern="120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22.xml" /><Relationship Id="rId4" Type="http://schemas.openxmlformats.org/officeDocument/2006/relationships/tags" Target="../tags/tag23.xml" /><Relationship Id="rId5" Type="http://schemas.openxmlformats.org/officeDocument/2006/relationships/tags" Target="../tags/tag24.xml" /><Relationship Id="rId6" Type="http://schemas.openxmlformats.org/officeDocument/2006/relationships/tags" Target="../tags/tag25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93.xml" /><Relationship Id="rId11" Type="http://schemas.openxmlformats.org/officeDocument/2006/relationships/tags" Target="../tags/tag94.xml" /><Relationship Id="rId12" Type="http://schemas.openxmlformats.org/officeDocument/2006/relationships/tags" Target="../tags/tag95.xml" /><Relationship Id="rId13" Type="http://schemas.openxmlformats.org/officeDocument/2006/relationships/tags" Target="../tags/tag96.xml" /><Relationship Id="rId2" Type="http://schemas.openxmlformats.org/officeDocument/2006/relationships/notesSlide" Target="../notesSlides/notesSlide10.xml" /><Relationship Id="rId3" Type="http://schemas.openxmlformats.org/officeDocument/2006/relationships/tags" Target="../tags/tag87.xml" /><Relationship Id="rId4" Type="http://schemas.openxmlformats.org/officeDocument/2006/relationships/tags" Target="../tags/tag88.xml" /><Relationship Id="rId5" Type="http://schemas.openxmlformats.org/officeDocument/2006/relationships/tags" Target="../tags/tag89.xml" /><Relationship Id="rId6" Type="http://schemas.openxmlformats.org/officeDocument/2006/relationships/tags" Target="../tags/tag90.xml" /><Relationship Id="rId7" Type="http://schemas.openxmlformats.org/officeDocument/2006/relationships/tags" Target="../tags/tag91.xml" /><Relationship Id="rId8" Type="http://schemas.openxmlformats.org/officeDocument/2006/relationships/image" Target="../media/image20.png" /><Relationship Id="rId9" Type="http://schemas.openxmlformats.org/officeDocument/2006/relationships/tags" Target="../tags/tag9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tags" Target="../tags/tag97.xml" /><Relationship Id="rId4" Type="http://schemas.openxmlformats.org/officeDocument/2006/relationships/tags" Target="../tags/tag98.xml" /><Relationship Id="rId5" Type="http://schemas.openxmlformats.org/officeDocument/2006/relationships/image" Target="../media/image21.png" /><Relationship Id="rId6" Type="http://schemas.openxmlformats.org/officeDocument/2006/relationships/tags" Target="../tags/tag99.xml" /><Relationship Id="rId7" Type="http://schemas.openxmlformats.org/officeDocument/2006/relationships/tags" Target="../tags/tag100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tags" Target="../tags/tag101.xml" /><Relationship Id="rId4" Type="http://schemas.openxmlformats.org/officeDocument/2006/relationships/image" Target="../media/image22.png" /><Relationship Id="rId5" Type="http://schemas.openxmlformats.org/officeDocument/2006/relationships/tags" Target="../tags/tag102.xml" /><Relationship Id="rId6" Type="http://schemas.openxmlformats.org/officeDocument/2006/relationships/tags" Target="../tags/tag103.xml" /><Relationship Id="rId7" Type="http://schemas.openxmlformats.org/officeDocument/2006/relationships/tags" Target="../tags/tag104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tags" Target="../tags/tag105.xml" /><Relationship Id="rId4" Type="http://schemas.openxmlformats.org/officeDocument/2006/relationships/image" Target="../media/image23.png" /><Relationship Id="rId5" Type="http://schemas.openxmlformats.org/officeDocument/2006/relationships/tags" Target="../tags/tag106.xml" /><Relationship Id="rId6" Type="http://schemas.openxmlformats.org/officeDocument/2006/relationships/tags" Target="../tags/tag107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tags" Target="../tags/tag108.xml" /><Relationship Id="rId4" Type="http://schemas.openxmlformats.org/officeDocument/2006/relationships/tags" Target="../tags/tag109.xml" /><Relationship Id="rId5" Type="http://schemas.openxmlformats.org/officeDocument/2006/relationships/image" Target="../media/image24.png" /><Relationship Id="rId6" Type="http://schemas.openxmlformats.org/officeDocument/2006/relationships/tags" Target="../tags/tag110.xml" /><Relationship Id="rId7" Type="http://schemas.openxmlformats.org/officeDocument/2006/relationships/tags" Target="../tags/tag11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tags" Target="../tags/tag112.xml" /><Relationship Id="rId4" Type="http://schemas.openxmlformats.org/officeDocument/2006/relationships/tags" Target="../tags/tag113.xml" /><Relationship Id="rId5" Type="http://schemas.openxmlformats.org/officeDocument/2006/relationships/image" Target="../media/image25.emf" /><Relationship Id="rId6" Type="http://schemas.openxmlformats.org/officeDocument/2006/relationships/tags" Target="../tags/tag114.xml" /><Relationship Id="rId7" Type="http://schemas.openxmlformats.org/officeDocument/2006/relationships/tags" Target="../tags/tag11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Relationship Id="rId3" Type="http://schemas.openxmlformats.org/officeDocument/2006/relationships/tags" Target="../tags/tag116.xml" /><Relationship Id="rId4" Type="http://schemas.openxmlformats.org/officeDocument/2006/relationships/tags" Target="../tags/tag117.xml" /><Relationship Id="rId5" Type="http://schemas.openxmlformats.org/officeDocument/2006/relationships/tags" Target="../tags/tag118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Relationship Id="rId3" Type="http://schemas.openxmlformats.org/officeDocument/2006/relationships/tags" Target="../tags/tag119.xml" /><Relationship Id="rId4" Type="http://schemas.openxmlformats.org/officeDocument/2006/relationships/tags" Target="../tags/tag120.xml" /><Relationship Id="rId5" Type="http://schemas.openxmlformats.org/officeDocument/2006/relationships/tags" Target="../tags/tag121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Relationship Id="rId3" Type="http://schemas.openxmlformats.org/officeDocument/2006/relationships/tags" Target="../tags/tag122.xml" /><Relationship Id="rId4" Type="http://schemas.openxmlformats.org/officeDocument/2006/relationships/image" Target="../media/image26.png" /><Relationship Id="rId5" Type="http://schemas.openxmlformats.org/officeDocument/2006/relationships/tags" Target="../tags/tag123.xml" /><Relationship Id="rId6" Type="http://schemas.openxmlformats.org/officeDocument/2006/relationships/tags" Target="../tags/tag124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31.xml" /><Relationship Id="rId11" Type="http://schemas.openxmlformats.org/officeDocument/2006/relationships/tags" Target="../tags/tag132.xml" /><Relationship Id="rId12" Type="http://schemas.openxmlformats.org/officeDocument/2006/relationships/tags" Target="../tags/tag133.xml" /><Relationship Id="rId13" Type="http://schemas.openxmlformats.org/officeDocument/2006/relationships/tags" Target="../tags/tag134.xml" /><Relationship Id="rId14" Type="http://schemas.openxmlformats.org/officeDocument/2006/relationships/tags" Target="../tags/tag135.xml" /><Relationship Id="rId15" Type="http://schemas.openxmlformats.org/officeDocument/2006/relationships/tags" Target="../tags/tag136.xml" /><Relationship Id="rId2" Type="http://schemas.openxmlformats.org/officeDocument/2006/relationships/notesSlide" Target="../notesSlides/notesSlide19.xml" /><Relationship Id="rId3" Type="http://schemas.openxmlformats.org/officeDocument/2006/relationships/tags" Target="../tags/tag125.xml" /><Relationship Id="rId4" Type="http://schemas.openxmlformats.org/officeDocument/2006/relationships/tags" Target="../tags/tag126.xml" /><Relationship Id="rId5" Type="http://schemas.openxmlformats.org/officeDocument/2006/relationships/tags" Target="../tags/tag127.xml" /><Relationship Id="rId6" Type="http://schemas.openxmlformats.org/officeDocument/2006/relationships/tags" Target="../tags/tag128.xml" /><Relationship Id="rId7" Type="http://schemas.openxmlformats.org/officeDocument/2006/relationships/image" Target="../media/image27.png" /><Relationship Id="rId8" Type="http://schemas.openxmlformats.org/officeDocument/2006/relationships/tags" Target="../tags/tag129.xml" /><Relationship Id="rId9" Type="http://schemas.openxmlformats.org/officeDocument/2006/relationships/tags" Target="../tags/tag130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26.xml" /><Relationship Id="rId4" Type="http://schemas.openxmlformats.org/officeDocument/2006/relationships/tags" Target="../tags/tag27.xml" /><Relationship Id="rId5" Type="http://schemas.openxmlformats.org/officeDocument/2006/relationships/tags" Target="../tags/tag28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Relationship Id="rId3" Type="http://schemas.openxmlformats.org/officeDocument/2006/relationships/tags" Target="../tags/tag137.xml" /><Relationship Id="rId4" Type="http://schemas.openxmlformats.org/officeDocument/2006/relationships/tags" Target="../tags/tag138.xml" /><Relationship Id="rId5" Type="http://schemas.openxmlformats.org/officeDocument/2006/relationships/tags" Target="../tags/tag139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Relationship Id="rId3" Type="http://schemas.openxmlformats.org/officeDocument/2006/relationships/tags" Target="../tags/tag140.xml" /><Relationship Id="rId4" Type="http://schemas.openxmlformats.org/officeDocument/2006/relationships/tags" Target="../tags/tag141.xml" /><Relationship Id="rId5" Type="http://schemas.openxmlformats.org/officeDocument/2006/relationships/tags" Target="../tags/tag14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2.xml" /><Relationship Id="rId3" Type="http://schemas.openxmlformats.org/officeDocument/2006/relationships/tags" Target="../tags/tag143.xml" /><Relationship Id="rId4" Type="http://schemas.openxmlformats.org/officeDocument/2006/relationships/tags" Target="../tags/tag144.xml" /><Relationship Id="rId5" Type="http://schemas.openxmlformats.org/officeDocument/2006/relationships/tags" Target="../tags/tag145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3.xml" /><Relationship Id="rId3" Type="http://schemas.openxmlformats.org/officeDocument/2006/relationships/tags" Target="../tags/tag146.xml" /><Relationship Id="rId4" Type="http://schemas.openxmlformats.org/officeDocument/2006/relationships/tags" Target="../tags/tag147.xml" /><Relationship Id="rId5" Type="http://schemas.openxmlformats.org/officeDocument/2006/relationships/image" Target="../media/image28.png" /><Relationship Id="rId6" Type="http://schemas.openxmlformats.org/officeDocument/2006/relationships/tags" Target="../tags/tag148.xml" /><Relationship Id="rId7" Type="http://schemas.openxmlformats.org/officeDocument/2006/relationships/tags" Target="../tags/tag149.xml" /><Relationship Id="rId8" Type="http://schemas.openxmlformats.org/officeDocument/2006/relationships/tags" Target="../tags/tag150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29.emf" /><Relationship Id="rId4" Type="http://schemas.openxmlformats.org/officeDocument/2006/relationships/tags" Target="../tags/tag151.xml" /><Relationship Id="rId5" Type="http://schemas.openxmlformats.org/officeDocument/2006/relationships/tags" Target="../tags/tag152.xml" /><Relationship Id="rId6" Type="http://schemas.openxmlformats.org/officeDocument/2006/relationships/tags" Target="../tags/tag153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29.xml" /><Relationship Id="rId4" Type="http://schemas.openxmlformats.org/officeDocument/2006/relationships/image" Target="../media/image12.png" /><Relationship Id="rId5" Type="http://schemas.openxmlformats.org/officeDocument/2006/relationships/tags" Target="../tags/tag30.xml" /><Relationship Id="rId6" Type="http://schemas.openxmlformats.org/officeDocument/2006/relationships/tags" Target="../tags/tag3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6.png" /><Relationship Id="rId11" Type="http://schemas.openxmlformats.org/officeDocument/2006/relationships/tags" Target="../tags/tag36.xml" /><Relationship Id="rId12" Type="http://schemas.openxmlformats.org/officeDocument/2006/relationships/image" Target="../media/image17.jpeg" /><Relationship Id="rId13" Type="http://schemas.openxmlformats.org/officeDocument/2006/relationships/tags" Target="../tags/tag37.xml" /><Relationship Id="rId14" Type="http://schemas.openxmlformats.org/officeDocument/2006/relationships/tags" Target="../tags/tag38.xml" /><Relationship Id="rId15" Type="http://schemas.openxmlformats.org/officeDocument/2006/relationships/tags" Target="../tags/tag39.xml" /><Relationship Id="rId16" Type="http://schemas.openxmlformats.org/officeDocument/2006/relationships/tags" Target="../tags/tag40.xml" /><Relationship Id="rId17" Type="http://schemas.openxmlformats.org/officeDocument/2006/relationships/tags" Target="../tags/tag41.xml" /><Relationship Id="rId18" Type="http://schemas.openxmlformats.org/officeDocument/2006/relationships/tags" Target="../tags/tag42.xml" /><Relationship Id="rId19" Type="http://schemas.openxmlformats.org/officeDocument/2006/relationships/tags" Target="../tags/tag43.xml" /><Relationship Id="rId2" Type="http://schemas.openxmlformats.org/officeDocument/2006/relationships/notesSlide" Target="../notesSlides/notesSlide4.xml" /><Relationship Id="rId20" Type="http://schemas.openxmlformats.org/officeDocument/2006/relationships/tags" Target="../tags/tag44.xml" /><Relationship Id="rId21" Type="http://schemas.openxmlformats.org/officeDocument/2006/relationships/tags" Target="../tags/tag45.xml" /><Relationship Id="rId22" Type="http://schemas.openxmlformats.org/officeDocument/2006/relationships/tags" Target="../tags/tag46.xml" /><Relationship Id="rId3" Type="http://schemas.openxmlformats.org/officeDocument/2006/relationships/tags" Target="../tags/tag32.xml" /><Relationship Id="rId4" Type="http://schemas.openxmlformats.org/officeDocument/2006/relationships/image" Target="../media/image13.png" /><Relationship Id="rId5" Type="http://schemas.openxmlformats.org/officeDocument/2006/relationships/tags" Target="../tags/tag33.xml" /><Relationship Id="rId6" Type="http://schemas.openxmlformats.org/officeDocument/2006/relationships/image" Target="../media/image14.png" /><Relationship Id="rId7" Type="http://schemas.openxmlformats.org/officeDocument/2006/relationships/tags" Target="../tags/tag34.xml" /><Relationship Id="rId8" Type="http://schemas.openxmlformats.org/officeDocument/2006/relationships/image" Target="../media/image15.png" /><Relationship Id="rId9" Type="http://schemas.openxmlformats.org/officeDocument/2006/relationships/tags" Target="../tags/tag3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47.xml" /><Relationship Id="rId4" Type="http://schemas.openxmlformats.org/officeDocument/2006/relationships/tags" Target="../tags/tag48.xml" /><Relationship Id="rId5" Type="http://schemas.openxmlformats.org/officeDocument/2006/relationships/tags" Target="../tags/tag49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57.xml" /><Relationship Id="rId11" Type="http://schemas.openxmlformats.org/officeDocument/2006/relationships/tags" Target="../tags/tag58.xml" /><Relationship Id="rId12" Type="http://schemas.openxmlformats.org/officeDocument/2006/relationships/tags" Target="../tags/tag59.xml" /><Relationship Id="rId13" Type="http://schemas.openxmlformats.org/officeDocument/2006/relationships/tags" Target="../tags/tag60.xml" /><Relationship Id="rId14" Type="http://schemas.openxmlformats.org/officeDocument/2006/relationships/tags" Target="../tags/tag61.xml" /><Relationship Id="rId15" Type="http://schemas.openxmlformats.org/officeDocument/2006/relationships/tags" Target="../tags/tag62.xml" /><Relationship Id="rId16" Type="http://schemas.openxmlformats.org/officeDocument/2006/relationships/tags" Target="../tags/tag63.xml" /><Relationship Id="rId17" Type="http://schemas.openxmlformats.org/officeDocument/2006/relationships/tags" Target="../tags/tag64.xml" /><Relationship Id="rId18" Type="http://schemas.openxmlformats.org/officeDocument/2006/relationships/tags" Target="../tags/tag65.xml" /><Relationship Id="rId19" Type="http://schemas.openxmlformats.org/officeDocument/2006/relationships/tags" Target="../tags/tag66.xml" /><Relationship Id="rId2" Type="http://schemas.openxmlformats.org/officeDocument/2006/relationships/notesSlide" Target="../notesSlides/notesSlide6.xml" /><Relationship Id="rId20" Type="http://schemas.openxmlformats.org/officeDocument/2006/relationships/tags" Target="../tags/tag67.xml" /><Relationship Id="rId21" Type="http://schemas.openxmlformats.org/officeDocument/2006/relationships/tags" Target="../tags/tag68.xml" /><Relationship Id="rId22" Type="http://schemas.openxmlformats.org/officeDocument/2006/relationships/tags" Target="../tags/tag69.xml" /><Relationship Id="rId23" Type="http://schemas.openxmlformats.org/officeDocument/2006/relationships/tags" Target="../tags/tag70.xml" /><Relationship Id="rId24" Type="http://schemas.openxmlformats.org/officeDocument/2006/relationships/tags" Target="../tags/tag71.xml" /><Relationship Id="rId25" Type="http://schemas.openxmlformats.org/officeDocument/2006/relationships/tags" Target="../tags/tag72.xml" /><Relationship Id="rId26" Type="http://schemas.openxmlformats.org/officeDocument/2006/relationships/tags" Target="../tags/tag73.xml" /><Relationship Id="rId27" Type="http://schemas.openxmlformats.org/officeDocument/2006/relationships/tags" Target="../tags/tag74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tags" Target="../tags/tag52.xml" /><Relationship Id="rId6" Type="http://schemas.openxmlformats.org/officeDocument/2006/relationships/tags" Target="../tags/tag53.xml" /><Relationship Id="rId7" Type="http://schemas.openxmlformats.org/officeDocument/2006/relationships/tags" Target="../tags/tag54.xml" /><Relationship Id="rId8" Type="http://schemas.openxmlformats.org/officeDocument/2006/relationships/tags" Target="../tags/tag55.xml" /><Relationship Id="rId9" Type="http://schemas.openxmlformats.org/officeDocument/2006/relationships/tags" Target="../tags/tag5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80.x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75.xml" /><Relationship Id="rId4" Type="http://schemas.openxmlformats.org/officeDocument/2006/relationships/image" Target="../media/image18.png" /><Relationship Id="rId5" Type="http://schemas.openxmlformats.org/officeDocument/2006/relationships/tags" Target="../tags/tag76.xml" /><Relationship Id="rId6" Type="http://schemas.openxmlformats.org/officeDocument/2006/relationships/tags" Target="../tags/tag77.xml" /><Relationship Id="rId7" Type="http://schemas.openxmlformats.org/officeDocument/2006/relationships/tags" Target="../tags/tag78.xml" /><Relationship Id="rId8" Type="http://schemas.openxmlformats.org/officeDocument/2006/relationships/image" Target="../media/image19.png" /><Relationship Id="rId9" Type="http://schemas.openxmlformats.org/officeDocument/2006/relationships/tags" Target="../tags/tag79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81.xml" /><Relationship Id="rId4" Type="http://schemas.openxmlformats.org/officeDocument/2006/relationships/tags" Target="../tags/tag82.xml" /><Relationship Id="rId5" Type="http://schemas.openxmlformats.org/officeDocument/2006/relationships/tags" Target="../tags/tag8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84.xml" /><Relationship Id="rId4" Type="http://schemas.openxmlformats.org/officeDocument/2006/relationships/tags" Target="../tags/tag85.xml" /><Relationship Id="rId5" Type="http://schemas.openxmlformats.org/officeDocument/2006/relationships/tags" Target="../tags/tag86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3553E3C-310F-4E39-BF2B-390EF3670D11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480550" y="4372434"/>
            <a:ext cx="9144000" cy="17439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/>
              <a:t>Federal Remediation Technology Roundtable Webinar</a:t>
            </a:r>
            <a:endParaRPr lang="en-US" sz="1050" b="1"/>
          </a:p>
          <a:p>
            <a:pPr marL="0" indent="0" algn="ctr">
              <a:buNone/>
            </a:pPr>
            <a:endParaRPr lang="en-US" sz="1050" b="1"/>
          </a:p>
          <a:p>
            <a:pPr marL="0" indent="0" algn="ctr">
              <a:spcBef>
                <a:spcPts val="600"/>
              </a:spcBef>
              <a:buNone/>
            </a:pPr>
            <a:r>
              <a:rPr lang="en-US" sz="1200"/>
              <a:t>Kate Amrhein, U.S. Department of Energy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200"/>
              <a:t>Emerald Laija, U.S. Environmental Protection Agency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200"/>
              <a:t>Michael Truex, Pacific Northwest National Laboratory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  <p:custDataLst>
              <p:tags r:id="rId4"/>
            </p:custDataLst>
          </p:nvPr>
        </p:nvSpPr>
        <p:spPr>
          <a:xfrm>
            <a:off x="4992262" y="5872005"/>
            <a:ext cx="2121972" cy="2587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b="1"/>
              <a:t>April 1, 2020</a:t>
            </a:r>
          </a:p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C5DB1-E40F-4E85-821C-208DE704A9DA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437101" y="3039682"/>
            <a:ext cx="9230899" cy="1347124"/>
          </a:xfrm>
        </p:spPr>
        <p:txBody>
          <a:bodyPr>
            <a:noAutofit/>
          </a:bodyPr>
          <a:lstStyle/>
          <a:p>
            <a:r>
              <a:rPr lang="en-US" b="1"/>
              <a:t>Using Remedy Implementation Information to Guide Remedy Optimization</a:t>
            </a:r>
            <a:endParaRPr lang="en-US"/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3198422698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Rectangle 14"/>
          <p:cNvSpPr/>
          <p:nvPr>
            <p:custDataLst>
              <p:tags r:id="rId3"/>
            </p:custDataLst>
          </p:nvPr>
        </p:nvSpPr>
        <p:spPr>
          <a:xfrm>
            <a:off x="7264400" y="1000126"/>
            <a:ext cx="4518629" cy="5284926"/>
          </a:xfrm>
          <a:prstGeom prst="rect">
            <a:avLst/>
          </a:prstGeom>
          <a:solidFill>
            <a:srgbClr val="09436B"/>
          </a:solidFill>
          <a:ln>
            <a:solidFill>
              <a:srgbClr val="094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175433" y="77160"/>
            <a:ext cx="8875540" cy="7777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b="1" spc="-50">
                <a:solidFill>
                  <a:srgbClr val="09436B"/>
                </a:solidFill>
              </a:rPr>
              <a:t>200 West P&amp;T Well Network 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27" name="Title 1"/>
          <p:cNvSpPr txBox="1"/>
          <p:nvPr>
            <p:custDataLst>
              <p:tags r:id="rId5"/>
            </p:custDataLst>
          </p:nvPr>
        </p:nvSpPr>
        <p:spPr>
          <a:xfrm>
            <a:off x="8041788" y="1083365"/>
            <a:ext cx="2960001" cy="1269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1200" cap="none" spc="-5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200 West P&amp;T Well Network </a:t>
            </a:r>
            <a:endParaRPr kumimoji="0" lang="en-US" sz="4400" b="0" i="0" u="none" strike="noStrike" kern="1200" cap="none" spc="-5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47A3D75-BAE4-466D-9273-27765657F9E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637096" y="2534653"/>
            <a:ext cx="3893322" cy="31393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Tx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Tx/>
              <a:buFont typeface="Wingdings" pitchFamily="2" charset="2"/>
              <a:buChar char="q"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Began operations in 2012</a:t>
            </a:r>
          </a:p>
          <a:p>
            <a:pPr marL="341313" marR="0" lvl="0" indent="-34131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Tx/>
              <a:buFont typeface="Wingdings" pitchFamily="2" charset="2"/>
              <a:buChar char="q"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33 Extraction Wells located within carbon tetrachloride plume</a:t>
            </a:r>
          </a:p>
          <a:p>
            <a:pPr marL="341313" marR="0" lvl="0" indent="-34131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Tx/>
              <a:buFont typeface="Wingdings" pitchFamily="2" charset="2"/>
              <a:buChar char="q"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35 Injection Wells on the outer edges of the highest concentration area</a:t>
            </a:r>
          </a:p>
        </p:txBody>
      </p:sp>
      <p:grpSp>
        <p:nvGrpSpPr>
          <p:cNvPr id="13" name="Group 12"/>
          <p:cNvGrpSpPr/>
          <p:nvPr>
            <p:custDataLst>
              <p:tags r:id="rId7"/>
            </p:custDataLst>
          </p:nvPr>
        </p:nvGrpSpPr>
        <p:grpSpPr>
          <a:xfrm>
            <a:off x="881587" y="1000126"/>
            <a:ext cx="5866454" cy="5246825"/>
            <a:chOff x="34510" y="-1"/>
            <a:chExt cx="7550686" cy="674016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-319" b="1"/>
            <a:stretch>
              <a:fillRect/>
            </a:stretch>
          </p:blipFill>
          <p:spPr>
            <a:xfrm>
              <a:off x="34510" y="-1"/>
              <a:ext cx="7550686" cy="6740165"/>
            </a:xfrm>
            <a:prstGeom prst="rect">
              <a:avLst/>
            </a:prstGeom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7DDE11A-0622-44E7-930A-19E204D9102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597306" y="3478197"/>
              <a:ext cx="682907" cy="607666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F876D9D-566D-4810-8EE7-D9D62A2AD562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292081" y="4750644"/>
              <a:ext cx="92211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Former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Source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Area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2CE5E0C-7792-4674-8B34-D84C78CCFA9C}"/>
                </a:ext>
              </a:extLst>
            </p:cNvPr>
            <p:cNvCxnSpPr/>
            <p:nvPr/>
          </p:nvCxnSpPr>
          <p:spPr>
            <a:xfrm flipV="1">
              <a:off x="1084524" y="3990166"/>
              <a:ext cx="576580" cy="868909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9046C98-475E-41AD-BF29-CA46B8CE5B1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401552" y="116957"/>
              <a:ext cx="2044995" cy="1682026"/>
            </a:xfrm>
            <a:prstGeom prst="rect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1CADE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FC7C7D6-09BE-4A4E-B4CF-FFA0D7D958ED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5384753" y="116957"/>
              <a:ext cx="2061793" cy="1588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Natural attenuation,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flow control, and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institutional controls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1200" kern="0">
                  <a:solidFill>
                    <a:prstClr val="black"/>
                  </a:solidFill>
                </a:rPr>
                <a:t>d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owngradient of</a:t>
              </a:r>
              <a:b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</a:b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eastern injection</a:t>
              </a:r>
              <a:b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</a:b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wells</a:t>
              </a:r>
            </a:p>
          </p:txBody>
        </p:sp>
      </p:grpSp>
    </p:spTree>
    <p:custDataLst>
      <p:tags r:id="rId13"/>
    </p:custDataLst>
    <p:extLst>
      <p:ext uri="{BB962C8B-B14F-4D97-AF65-F5344CB8AC3E}">
        <p14:creationId xmlns:p14="http://schemas.microsoft.com/office/powerpoint/2010/main" val="3953186842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A538A-AA57-4B3F-8517-E32DC5274911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b="1"/>
              <a:t>Implementation and Performance Data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E92012F2-ED73-4EB8-B7FB-AB37F8F69665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368300" y="1218114"/>
            <a:ext cx="4441371" cy="4957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>
                <a:solidFill>
                  <a:srgbClr val="000000"/>
                </a:solidFill>
              </a:rPr>
              <a:t>3-D plume mapping</a:t>
            </a:r>
          </a:p>
          <a:p>
            <a:pPr marL="233363" lvl="1" indent="-233363">
              <a:buFont typeface="Wingdings" pitchFamily="2" charset="2"/>
              <a:buChar char="§"/>
            </a:pPr>
            <a:r>
              <a:rPr lang="en-US" sz="2600">
                <a:solidFill>
                  <a:srgbClr val="000000"/>
                </a:solidFill>
              </a:rPr>
              <a:t>Monitoring well concentrations</a:t>
            </a:r>
          </a:p>
          <a:p>
            <a:pPr marL="233363" lvl="1" indent="-233363">
              <a:buFont typeface="Wingdings" pitchFamily="2" charset="2"/>
              <a:buChar char="§"/>
            </a:pPr>
            <a:r>
              <a:rPr lang="en-US" sz="2600">
                <a:solidFill>
                  <a:srgbClr val="000000"/>
                </a:solidFill>
              </a:rPr>
              <a:t>Extraction/injection concentrations</a:t>
            </a:r>
          </a:p>
          <a:p>
            <a:pPr marL="233363" lvl="1" indent="-233363">
              <a:buFont typeface="Wingdings" pitchFamily="2" charset="2"/>
              <a:buChar char="§"/>
            </a:pPr>
            <a:r>
              <a:rPr lang="en-US" sz="2600">
                <a:solidFill>
                  <a:srgbClr val="000000"/>
                </a:solidFill>
              </a:rPr>
              <a:t>Characterization depth profile concentrations</a:t>
            </a:r>
          </a:p>
          <a:p>
            <a:pPr marL="233363" lvl="1" indent="-233363">
              <a:buFont typeface="Wingdings" pitchFamily="2" charset="2"/>
              <a:buChar char="§"/>
            </a:pPr>
            <a:r>
              <a:rPr lang="en-US" sz="2600">
                <a:solidFill>
                  <a:srgbClr val="000000"/>
                </a:solidFill>
              </a:rPr>
              <a:t>Extraction mass removal rate compared to predicted mass removal rate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06CA97-16C6-4E7F-A8D2-0B741D6CA9F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962071" y="1218114"/>
            <a:ext cx="6754668" cy="4915022"/>
          </a:xfrm>
          <a:prstGeom prst="rect">
            <a:avLst/>
          </a:prstGeom>
        </p:spPr>
      </p:pic>
    </p:spTree>
    <p:custDataLst>
      <p:tags r:id="rId7"/>
    </p:custDataLst>
    <p:extLst>
      <p:ext uri="{BB962C8B-B14F-4D97-AF65-F5344CB8AC3E}">
        <p14:creationId xmlns:p14="http://schemas.microsoft.com/office/powerpoint/2010/main" val="1868585862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A7029-72EB-4F6E-A84B-A8DD1BC5BDD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b="1"/>
              <a:t>Implementation and Performance Data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182D59-5DA2-462D-9B0B-06D6FDDAD8AF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51350" y="1217613"/>
            <a:ext cx="6191299" cy="49577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DA532A-A0B3-43C4-A036-B1274769F05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7329" y="121761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Hydraulic data</a:t>
            </a:r>
          </a:p>
          <a:p>
            <a:pPr marL="228600" indent="-228600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Water levels</a:t>
            </a:r>
          </a:p>
          <a:p>
            <a:pPr marL="228600" indent="-228600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Capture analysis</a:t>
            </a:r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968194404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A538A-AA57-4B3F-8517-E32DC5274911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b="1"/>
              <a:t>Implementation and Predictive Modeling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E27AD4D-453B-4D95-B540-3ABDA0E4ACC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300" y="1099994"/>
            <a:ext cx="9483375" cy="508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6"/>
    </p:custDataLst>
    <p:extLst>
      <p:ext uri="{BB962C8B-B14F-4D97-AF65-F5344CB8AC3E}">
        <p14:creationId xmlns:p14="http://schemas.microsoft.com/office/powerpoint/2010/main" val="910948706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46C39-A1CB-411E-B1C2-6E44C95510C9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213533" y="407451"/>
            <a:ext cx="8875540" cy="468849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b="1"/>
              <a:t>Challenges Identified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D86721-1128-4492-9270-6F3425901A78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160774" y="1218114"/>
            <a:ext cx="4250452" cy="4957005"/>
          </a:xfrm>
        </p:spPr>
        <p:txBody>
          <a:bodyPr>
            <a:normAutofit lnSpcReduction="10000"/>
          </a:bodyPr>
          <a:lstStyle/>
          <a:p>
            <a:pPr marL="233363" indent="-233363">
              <a:buFont typeface="Wingdings" pitchFamily="2" charset="2"/>
              <a:buChar char="§"/>
            </a:pPr>
            <a:r>
              <a:rPr lang="en-US" sz="2400">
                <a:solidFill>
                  <a:srgbClr val="000000"/>
                </a:solidFill>
              </a:rPr>
              <a:t>More CCl</a:t>
            </a:r>
            <a:r>
              <a:rPr lang="en-US" sz="2400" baseline="-25000">
                <a:solidFill>
                  <a:srgbClr val="000000"/>
                </a:solidFill>
              </a:rPr>
              <a:t>4</a:t>
            </a:r>
            <a:r>
              <a:rPr lang="en-US" sz="2400">
                <a:solidFill>
                  <a:srgbClr val="000000"/>
                </a:solidFill>
              </a:rPr>
              <a:t>, including more below the Lower Mud Unit (Ringold A) than understood during the feasibility study (FS)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>
                <a:solidFill>
                  <a:srgbClr val="000000"/>
                </a:solidFill>
              </a:rPr>
              <a:t>Total within FS uncertainty but higher than baseline estimate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>
                <a:solidFill>
                  <a:srgbClr val="000000"/>
                </a:solidFill>
              </a:rPr>
              <a:t>Ringold A 25% versus 12% of total</a:t>
            </a:r>
          </a:p>
          <a:p>
            <a:pPr marL="233363" indent="-233363">
              <a:buFont typeface="Wingdings" pitchFamily="2" charset="2"/>
              <a:buChar char="§"/>
            </a:pPr>
            <a:r>
              <a:rPr lang="en-US" sz="2200">
                <a:solidFill>
                  <a:srgbClr val="000000"/>
                </a:solidFill>
              </a:rPr>
              <a:t>Characterization is planned to define the extent of contaminants of concern in Ringold A and its hydraulic properties</a:t>
            </a:r>
          </a:p>
          <a:p>
            <a:pPr lvl="1">
              <a:buFont typeface="Wingdings" pitchFamily="2" charset="2"/>
              <a:buChar char="§"/>
            </a:pPr>
            <a:endParaRPr lang="en-US" sz="2000">
              <a:solidFill>
                <a:srgbClr val="0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8CC145F-7495-4443-BE1E-199D018B8DA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18114"/>
            <a:ext cx="6972300" cy="38601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7"/>
    </p:custDataLst>
    <p:extLst>
      <p:ext uri="{BB962C8B-B14F-4D97-AF65-F5344CB8AC3E}">
        <p14:creationId xmlns:p14="http://schemas.microsoft.com/office/powerpoint/2010/main" val="1766966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p14:dur="0"/>
    </mc:Choice>
    <mc:Fallback>
      <p:transition advClick="0"/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46C39-A1CB-411E-B1C2-6E44C95510C9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213533" y="406400"/>
            <a:ext cx="8875540" cy="495300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b="1"/>
              <a:t>Challenges Identified (cont.)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D86721-1128-4492-9270-6F3425901A78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532563" y="1218114"/>
            <a:ext cx="5436437" cy="4957005"/>
          </a:xfrm>
        </p:spPr>
        <p:txBody>
          <a:bodyPr>
            <a:normAutofit/>
          </a:bodyPr>
          <a:lstStyle/>
          <a:p>
            <a:pPr marL="233363" indent="-233363">
              <a:buFont typeface="Wingdings" pitchFamily="2" charset="2"/>
              <a:buChar char="§"/>
            </a:pPr>
            <a:r>
              <a:rPr lang="en-US" sz="2800">
                <a:solidFill>
                  <a:srgbClr val="000000"/>
                </a:solidFill>
              </a:rPr>
              <a:t>Abiotic degradation of CCl</a:t>
            </a:r>
            <a:r>
              <a:rPr lang="en-US" sz="2800" baseline="-25000">
                <a:solidFill>
                  <a:srgbClr val="000000"/>
                </a:solidFill>
              </a:rPr>
              <a:t>4</a:t>
            </a:r>
            <a:r>
              <a:rPr lang="en-US" sz="2800">
                <a:solidFill>
                  <a:srgbClr val="000000"/>
                </a:solidFill>
              </a:rPr>
              <a:t> (hydrolysis) is slower than FS assumption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>
                <a:solidFill>
                  <a:srgbClr val="000000"/>
                </a:solidFill>
              </a:rPr>
              <a:t>630 versus 41–290-year half-life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>
                <a:solidFill>
                  <a:srgbClr val="000000"/>
                </a:solidFill>
              </a:rPr>
              <a:t>Previous information extrapolated from high temperature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>
                <a:solidFill>
                  <a:srgbClr val="000000"/>
                </a:solidFill>
              </a:rPr>
              <a:t>Data at site-specific temperature shows lower rate (6-year study)</a:t>
            </a:r>
          </a:p>
          <a:p>
            <a:pPr marL="233363" indent="-233363">
              <a:buFont typeface="Wingdings" pitchFamily="2" charset="2"/>
              <a:buChar char="§"/>
            </a:pPr>
            <a:r>
              <a:rPr lang="en-US" sz="2800">
                <a:solidFill>
                  <a:srgbClr val="000000"/>
                </a:solidFill>
              </a:rPr>
              <a:t>Currently studying other degradation mechanisms at the site</a:t>
            </a:r>
          </a:p>
          <a:p>
            <a:pPr marL="457200" lvl="1" indent="0">
              <a:buNone/>
            </a:pPr>
            <a:endParaRPr lang="en-US" sz="200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9B7551-0BBE-4BF1-AEA7-C1E3780094B5}"/>
              </a:ext>
            </a:extLst>
          </p:cNvPr>
          <p:cNvPicPr/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" t="1811" r="916" b="1004"/>
          <a:stretch>
            <a:fillRect/>
          </a:stretch>
        </p:blipFill>
        <p:spPr bwMode="auto">
          <a:xfrm>
            <a:off x="6536070" y="1218114"/>
            <a:ext cx="5173330" cy="471278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7"/>
    </p:custDataLst>
    <p:extLst>
      <p:ext uri="{BB962C8B-B14F-4D97-AF65-F5344CB8AC3E}">
        <p14:creationId xmlns:p14="http://schemas.microsoft.com/office/powerpoint/2010/main" val="333010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p14:dur="0"/>
    </mc:Choice>
    <mc:Fallback>
      <p:transition advClick="0"/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A538A-AA57-4B3F-8517-E32DC5274911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b="1"/>
              <a:t>Evaluation of CCl</a:t>
            </a:r>
            <a:r>
              <a:rPr lang="en-US" b="1" baseline="-25000"/>
              <a:t>4</a:t>
            </a:r>
            <a:r>
              <a:rPr lang="en-US" b="1"/>
              <a:t> Information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E92012F2-ED73-4EB8-B7FB-AB37F8F69665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pPr marL="233363" indent="-233363">
              <a:buFont typeface="Wingdings" pitchFamily="2" charset="2"/>
              <a:buChar char="§"/>
            </a:pPr>
            <a:r>
              <a:rPr lang="en-US" sz="2800">
                <a:solidFill>
                  <a:srgbClr val="000000"/>
                </a:solidFill>
              </a:rPr>
              <a:t>Need more intensive mass removal during the P&amp;T period to enable transition to MNA</a:t>
            </a:r>
          </a:p>
          <a:p>
            <a:pPr marL="233363" indent="-233363">
              <a:buFont typeface="Wingdings" pitchFamily="2" charset="2"/>
              <a:buChar char="§"/>
            </a:pPr>
            <a:r>
              <a:rPr lang="en-US" sz="2800">
                <a:solidFill>
                  <a:srgbClr val="000000"/>
                </a:solidFill>
              </a:rPr>
              <a:t>May need more MNA time</a:t>
            </a:r>
          </a:p>
          <a:p>
            <a:pPr marL="233363" indent="-233363">
              <a:buFont typeface="Wingdings" pitchFamily="2" charset="2"/>
              <a:buChar char="§"/>
            </a:pPr>
            <a:r>
              <a:rPr lang="en-US" sz="2800">
                <a:solidFill>
                  <a:srgbClr val="000000"/>
                </a:solidFill>
              </a:rPr>
              <a:t>Need more information in the Ringold A to assess the best approach</a:t>
            </a:r>
          </a:p>
          <a:p>
            <a:pPr marL="0" indent="0">
              <a:buNone/>
            </a:pPr>
            <a:endParaRPr lang="en-US" sz="2600">
              <a:solidFill>
                <a:srgbClr val="000000"/>
              </a:solidFill>
            </a:endParaRP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3035420154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D28F8-2835-40D8-AD04-ABB2173B25C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b="1"/>
              <a:t>Nitrate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F6923-BE29-481C-884C-DC1936498BA8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pPr marL="233363" indent="-233363">
              <a:buFont typeface="Wingdings" pitchFamily="2" charset="2"/>
              <a:buChar char="§"/>
            </a:pPr>
            <a:r>
              <a:rPr lang="en-US" sz="2800"/>
              <a:t>Sufficient nitrate may have been removed from Ringold E to stop active biological treatment and start transition to MNA as identified in the record of decision (ROD)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/>
              <a:t>Blending during P&amp;T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/>
              <a:t>Natural attenuation after P&amp;T</a:t>
            </a:r>
          </a:p>
          <a:p>
            <a:pPr marL="233363" indent="-233363">
              <a:buFont typeface="Wingdings" pitchFamily="2" charset="2"/>
              <a:buChar char="§"/>
            </a:pPr>
            <a:r>
              <a:rPr lang="en-US" sz="2800"/>
              <a:t>Suspending biological treatment would: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/>
              <a:t>Enable more efficient approach for increasing CCl</a:t>
            </a:r>
            <a:r>
              <a:rPr lang="en-US" sz="2400" baseline="-25000" err="1"/>
              <a:t>4</a:t>
            </a:r>
            <a:r>
              <a:rPr lang="en-US" sz="2400"/>
              <a:t> treatment capacity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/>
              <a:t>Eliminate operational difficulties associated with biofouling in wells</a:t>
            </a: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3446879815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175433" y="88899"/>
            <a:ext cx="8432367" cy="89679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altLang="en-US" b="1">
                <a:solidFill>
                  <a:srgbClr val="09436B"/>
                </a:solidFill>
              </a:rPr>
              <a:t>Contaminants of Concern – Mass Removed, 2012 through 2018</a:t>
            </a:r>
            <a:endParaRPr lang="en-US">
              <a:solidFill>
                <a:srgbClr val="09436B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98700" y="1049194"/>
            <a:ext cx="7594600" cy="5107369"/>
          </a:xfrm>
          <a:prstGeom prst="rect">
            <a:avLst/>
          </a:prstGeom>
        </p:spPr>
      </p:pic>
    </p:spTree>
    <p:custDataLst>
      <p:tags r:id="rId6"/>
    </p:custDataLst>
    <p:extLst>
      <p:ext uri="{BB962C8B-B14F-4D97-AF65-F5344CB8AC3E}">
        <p14:creationId xmlns:p14="http://schemas.microsoft.com/office/powerpoint/2010/main" val="2184916677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3F7BC23-214D-40D5-9323-A401568FA01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681545" y="4398783"/>
            <a:ext cx="3231521" cy="1641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9913" indent="-2809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 Light" panose="020f030202020403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60425" indent="-1730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1413" indent="-1730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4313" indent="-2254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>
            <p:custDataLst>
              <p:tags r:id="rId4"/>
            </p:custDataLst>
          </p:nvPr>
        </p:nvSpPr>
        <p:spPr>
          <a:xfrm>
            <a:off x="9251049" y="3986987"/>
            <a:ext cx="1086119" cy="3057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>
            <p:custDataLst>
              <p:tags r:id="rId5"/>
            </p:custDataLst>
          </p:nvPr>
        </p:nvGrpSpPr>
        <p:grpSpPr>
          <a:xfrm>
            <a:off x="7672813" y="3280188"/>
            <a:ext cx="1920270" cy="1456956"/>
            <a:chOff x="6069620" y="3331091"/>
            <a:chExt cx="2355515" cy="1787187"/>
          </a:xfrm>
        </p:grpSpPr>
        <p:grpSp>
          <p:nvGrpSpPr>
            <p:cNvPr id="11" name="Group 10"/>
            <p:cNvGrpSpPr/>
            <p:nvPr/>
          </p:nvGrpSpPr>
          <p:grpSpPr>
            <a:xfrm>
              <a:off x="6069620" y="4276346"/>
              <a:ext cx="1528010" cy="841932"/>
              <a:chOff x="6069620" y="4276346"/>
              <a:chExt cx="1528010" cy="841932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6069620" y="4630841"/>
                <a:ext cx="1528010" cy="487437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619095" y="4276346"/>
                <a:ext cx="294774" cy="52783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Rectangle 15"/>
            <p:cNvSpPr/>
            <p:nvPr>
              <p:custDataLst>
                <p:tags r:id="rId6"/>
              </p:custDataLst>
            </p:nvPr>
          </p:nvSpPr>
          <p:spPr>
            <a:xfrm>
              <a:off x="8032023" y="3331091"/>
              <a:ext cx="393112" cy="7231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2" b="0"/>
          <a:stretch>
            <a:fillRect/>
          </a:stretch>
        </p:blipFill>
        <p:spPr>
          <a:xfrm>
            <a:off x="4018885" y="1217240"/>
            <a:ext cx="7638056" cy="482344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BEE6DA4-8EED-43FE-87C5-7AB76CDB5504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471774" y="4659467"/>
            <a:ext cx="1766728" cy="1381216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A71AA3-00EE-4F5E-8B62-B19A6416434F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108201" y="4866460"/>
            <a:ext cx="1619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Limits flow through the system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44986E-DE6E-4B43-9B30-E4BCA250E025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 flipH="1" flipV="1">
            <a:off x="3479803" y="5026676"/>
            <a:ext cx="3087685" cy="7287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5D786A9E-3781-4E25-835D-43646B92B56D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95300" y="1183316"/>
            <a:ext cx="3409528" cy="3991585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Tx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Approximately 40% of Operations and Maintenance cost is due to nitrate treatment</a:t>
            </a:r>
          </a:p>
          <a:p>
            <a:pPr marL="231775" indent="-231775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Biofouling issues with wells would decrease significantly with removal of FBRs/MBRs.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3175433" y="77160"/>
            <a:ext cx="8051367" cy="833838"/>
          </a:xfrm>
        </p:spPr>
        <p:txBody>
          <a:bodyPr>
            <a:noAutofit/>
          </a:bodyPr>
          <a:lstStyle/>
          <a:p>
            <a:r>
              <a:rPr lang="en-US" b="1"/>
              <a:t>200 West Central Treatment Facility Current Treatment Capacity</a:t>
            </a:r>
          </a:p>
        </p:txBody>
      </p:sp>
      <p:sp>
        <p:nvSpPr>
          <p:cNvPr id="22" name="Rectangle 21"/>
          <p:cNvSpPr/>
          <p:nvPr>
            <p:custDataLst>
              <p:tags r:id="rId14"/>
            </p:custDataLst>
          </p:nvPr>
        </p:nvSpPr>
        <p:spPr>
          <a:xfrm>
            <a:off x="2019300" y="4782535"/>
            <a:ext cx="1460503" cy="107389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5"/>
    </p:custDataLst>
    <p:extLst>
      <p:ext uri="{BB962C8B-B14F-4D97-AF65-F5344CB8AC3E}">
        <p14:creationId xmlns:p14="http://schemas.microsoft.com/office/powerpoint/2010/main" val="888529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p14:dur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D8F929-A39B-4B13-ABCA-BA6E1C8B008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175433" y="381964"/>
            <a:ext cx="8875540" cy="66015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b="1">
                <a:solidFill>
                  <a:srgbClr val="09436B"/>
                </a:solidFill>
              </a:rPr>
              <a:t>Outline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43EB3D7F-14BB-4368-9987-E5FAF1623369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pPr marL="233363" indent="-233363">
              <a:buFont typeface="Wingdings" pitchFamily="2" charset="2"/>
              <a:buChar char="§"/>
            </a:pPr>
            <a:r>
              <a:rPr lang="en-US" sz="2800">
                <a:solidFill>
                  <a:srgbClr val="000000"/>
                </a:solidFill>
              </a:rPr>
              <a:t>Hanford Case Study Site Description</a:t>
            </a:r>
          </a:p>
          <a:p>
            <a:pPr marL="233363" indent="-233363">
              <a:buFont typeface="Wingdings" pitchFamily="2" charset="2"/>
              <a:buChar char="§"/>
            </a:pPr>
            <a:r>
              <a:rPr lang="en-US" sz="2800">
                <a:solidFill>
                  <a:srgbClr val="000000"/>
                </a:solidFill>
              </a:rPr>
              <a:t>Conceptual Site Model (CSM) Elements of Remedy Selection</a:t>
            </a:r>
          </a:p>
          <a:p>
            <a:pPr marL="233363" indent="-233363">
              <a:buFont typeface="Wingdings" pitchFamily="2" charset="2"/>
              <a:buChar char="§"/>
            </a:pPr>
            <a:r>
              <a:rPr lang="en-US" sz="2800">
                <a:solidFill>
                  <a:srgbClr val="000000"/>
                </a:solidFill>
              </a:rPr>
              <a:t>CSM Refinement: Input from Remedy Implementation and Performance Assessment</a:t>
            </a:r>
          </a:p>
          <a:p>
            <a:pPr marL="233363" indent="-233363">
              <a:buFont typeface="Wingdings" pitchFamily="2" charset="2"/>
              <a:buChar char="§"/>
            </a:pPr>
            <a:r>
              <a:rPr lang="en-US" sz="2800">
                <a:solidFill>
                  <a:srgbClr val="000000"/>
                </a:solidFill>
              </a:rPr>
              <a:t>Identified Remedy Optimization Targets</a:t>
            </a:r>
          </a:p>
          <a:p>
            <a:pPr marL="233363" lvl="1" indent="-233363">
              <a:spcBef>
                <a:spcPts val="1200"/>
              </a:spcBef>
              <a:spcAft>
                <a:spcPts val="200"/>
              </a:spcAft>
              <a:buSzTx/>
              <a:buFont typeface="Wingdings" pitchFamily="2" charset="2"/>
              <a:buChar char="§"/>
            </a:pPr>
            <a:r>
              <a:rPr lang="en-US" sz="2800">
                <a:solidFill>
                  <a:srgbClr val="000000"/>
                </a:solidFill>
              </a:rPr>
              <a:t>Optimization Study Approach and Adaptive Site Management</a:t>
            </a: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865739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p14:dur="10"/>
    </mc:Choice>
    <mc:Fallback>
      <p:transition advClick="0"/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D8F929-A39B-4B13-ABCA-BA6E1C8B008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175433" y="381000"/>
            <a:ext cx="8875540" cy="718994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b="1"/>
              <a:t>Optimization Study Rationale 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43EB3D7F-14BB-4368-9987-E5FAF1623369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pPr marL="233363" indent="-233363">
              <a:buFont typeface="Wingdings" pitchFamily="2" charset="2"/>
              <a:buChar char="§"/>
            </a:pPr>
            <a:r>
              <a:rPr lang="en-US" sz="2800"/>
              <a:t>Evaluated six years of 200 West P&amp;T operation data</a:t>
            </a:r>
          </a:p>
          <a:p>
            <a:pPr marL="233363" indent="-233363">
              <a:buFont typeface="Wingdings" pitchFamily="2" charset="2"/>
              <a:buChar char="§"/>
            </a:pPr>
            <a:r>
              <a:rPr lang="en-US" sz="2800"/>
              <a:t>Current remedy as designed is projected to be insufficient for meeting remedial action objectives due to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/>
              <a:t>Larger mass of CCl</a:t>
            </a:r>
            <a:r>
              <a:rPr lang="en-US" sz="2400" baseline="-25000" err="1"/>
              <a:t>4 </a:t>
            </a:r>
            <a:r>
              <a:rPr lang="en-US" sz="2400"/>
              <a:t>in the aquifer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/>
              <a:t>Slower degradation rate</a:t>
            </a:r>
          </a:p>
          <a:p>
            <a:pPr marL="233363" indent="-233363">
              <a:buFont typeface="Wingdings" pitchFamily="2" charset="2"/>
              <a:buChar char="§"/>
            </a:pPr>
            <a:r>
              <a:rPr lang="en-US" sz="2800"/>
              <a:t>Important to consider remedy optimization for CCl</a:t>
            </a:r>
            <a:r>
              <a:rPr lang="en-US" sz="2800" baseline="-25000" err="1"/>
              <a:t>4</a:t>
            </a:r>
            <a:r>
              <a:rPr lang="en-US" sz="2800"/>
              <a:t> because it is the most significant risk driver; unlike other contaminants, its concentration is up to 1,000 times greater than the RAO</a:t>
            </a: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3083432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p14:dur="0"/>
    </mc:Choice>
    <mc:Fallback>
      <p:transition advClick="0"/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D28F8-2835-40D8-AD04-ABB2173B25C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b="1"/>
              <a:t>Optimization Study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F6923-BE29-481C-884C-DC1936498BA8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431800" y="1218114"/>
            <a:ext cx="11226800" cy="4957005"/>
          </a:xfrm>
        </p:spPr>
        <p:txBody>
          <a:bodyPr>
            <a:normAutofit fontScale="85000" lnSpcReduction="20000"/>
          </a:bodyPr>
          <a:lstStyle/>
          <a:p>
            <a:pPr marL="233363" indent="-233363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3300"/>
              <a:t>Suspend biological treatment for specified amount of time and gather data on contaminant behavior in the aquifer</a:t>
            </a:r>
          </a:p>
          <a:p>
            <a:pPr marL="233363" indent="-233363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3300"/>
              <a:t>Treatment capacity for CCl</a:t>
            </a:r>
            <a:r>
              <a:rPr lang="en-US" sz="3300" baseline="-25000"/>
              <a:t>4</a:t>
            </a:r>
            <a:r>
              <a:rPr lang="en-US" sz="3300"/>
              <a:t> will be increased with an additional air stripper and expanded well network</a:t>
            </a:r>
          </a:p>
          <a:p>
            <a:pPr marL="233363" indent="-233363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3300"/>
              <a:t>Intended to be an iterative process of data evaluation and decision-making</a:t>
            </a:r>
          </a:p>
          <a:p>
            <a:pPr marL="233363" indent="-233363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3300"/>
              <a:t>Once sufficient data is collected and evaluated, the site and regulators will work together to determine if the remedy needs to be changed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800"/>
              <a:t>Will consider if RAOs and timeframes listed in ROD can be achieved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800"/>
              <a:t>No intent to change cleanup levels</a:t>
            </a:r>
          </a:p>
          <a:p>
            <a:pPr>
              <a:buFont typeface="Wingdings" pitchFamily="2" charset="2"/>
              <a:buChar char="§"/>
            </a:pPr>
            <a:endParaRPr lang="en-US"/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2191608579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1A035-2A42-4A67-A9EE-9D9F6D4C0F92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b="1"/>
              <a:t>EPA Support for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921F8-AD2A-474D-B7BA-662E0400DDEA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/>
              <a:t>September 2012: EPA released a </a:t>
            </a:r>
            <a:r>
              <a:rPr lang="en-US" sz="2800" i="1"/>
              <a:t>National Strategy to Expand Superfund Optimization Practices from Site Assessment to Site Completion</a:t>
            </a:r>
            <a:r>
              <a:rPr lang="en-US" sz="280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/>
              <a:t>Envisions the application of optimization concepts throughout all phases of the remedial process</a:t>
            </a:r>
            <a:endParaRPr lang="en-US" sz="2800"/>
          </a:p>
          <a:p>
            <a:pPr>
              <a:buFont typeface="Wingdings" pitchFamily="2" charset="2"/>
              <a:buChar char="§"/>
            </a:pPr>
            <a:r>
              <a:rPr lang="en-US" sz="2800"/>
              <a:t>Systematic site review at any phase of the cleanup process to: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/>
              <a:t>Identify opportunities to improve remedy protectiveness, effectiveness and cost efficiency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/>
              <a:t>Facilitate progress toward completion of site work</a:t>
            </a:r>
          </a:p>
          <a:p>
            <a:pPr marL="457200" lvl="1" indent="0">
              <a:buNone/>
            </a:pPr>
            <a:endParaRPr lang="en-US" sz="2400"/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948372614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FF7E7-D626-426D-8221-069FFE4D60B3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b="1"/>
              <a:t>EPA Support for Use of Adaptive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C34E7-D68F-4F63-9C6C-0FB5D0E62BB6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769099" y="1193800"/>
            <a:ext cx="5071801" cy="49813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/>
              <a:t>Adaptive management is a formal and systematic site or project management approach centered on rigorous site planning and a firm understanding of site conditions and uncertainties. This technique, rooted in the sound use of science and technology, </a:t>
            </a:r>
            <a:r>
              <a:rPr lang="en-US" sz="1800" u="sng">
                <a:highlight>
                  <a:srgbClr val="FFFF00"/>
                </a:highlight>
              </a:rPr>
              <a:t>encourages continuous re-evaluation and management prioritization of site activities </a:t>
            </a:r>
            <a:r>
              <a:rPr lang="en-US" sz="1800"/>
              <a:t>to account for new information and changing site conditions. A </a:t>
            </a:r>
            <a:r>
              <a:rPr lang="en-US" sz="1800" u="sng">
                <a:highlight>
                  <a:srgbClr val="FFFF00"/>
                </a:highlight>
              </a:rPr>
              <a:t>structured and continuous planning, implementation and assessment </a:t>
            </a:r>
            <a:r>
              <a:rPr lang="en-US" sz="1800"/>
              <a:t>process allows EPA, states, other federal agencies, or responsible parties to target management and resource decisions with </a:t>
            </a:r>
            <a:r>
              <a:rPr lang="en-US" sz="1800">
                <a:highlight>
                  <a:srgbClr val="FFFF00"/>
                </a:highlight>
              </a:rPr>
              <a:t>the </a:t>
            </a:r>
            <a:r>
              <a:rPr lang="en-US" sz="1800" u="sng">
                <a:highlight>
                  <a:srgbClr val="FFFF00"/>
                </a:highlight>
              </a:rPr>
              <a:t>goal of incrementally reducing site uncertainties</a:t>
            </a:r>
            <a:r>
              <a:rPr lang="en-US" sz="1800" u="sng"/>
              <a:t> </a:t>
            </a:r>
            <a:r>
              <a:rPr lang="en-US" sz="1800"/>
              <a:t>while supporting continued site progress.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493C3E-3003-424A-8010-71367A8F736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82040" y="1193800"/>
            <a:ext cx="6398509" cy="367914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D37849E-699F-4C9B-B6D8-6EC042ABDF6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370083" y="5680054"/>
            <a:ext cx="7451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EPA Memo, Broaden the Use of Adaptive Management, July 2018</a:t>
            </a: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1917649631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6BFA33-29C7-4580-8486-01AE5D86273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99346" y="1667154"/>
            <a:ext cx="11364298" cy="36340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b="1"/>
              <a:t>Questions</a:t>
            </a:r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400073827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4A29E-B957-4824-81E7-E8983316D54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175433" y="77159"/>
            <a:ext cx="8875540" cy="7330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>
                <a:solidFill>
                  <a:srgbClr val="09436B"/>
                </a:solidFill>
              </a:rPr>
              <a:t>Hanford Site Groundwater Units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CAF6B2-114F-40D5-952E-DDA7BBB6CA8F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322617" y="1104643"/>
            <a:ext cx="3627583" cy="5070732"/>
          </a:xfrm>
          <a:prstGeom prst="rect">
            <a:avLst/>
          </a:prstGeom>
        </p:spPr>
      </p:pic>
    </p:spTree>
    <p:custDataLst>
      <p:tags r:id="rId6"/>
    </p:custDataLst>
    <p:extLst>
      <p:ext uri="{BB962C8B-B14F-4D97-AF65-F5344CB8AC3E}">
        <p14:creationId xmlns:p14="http://schemas.microsoft.com/office/powerpoint/2010/main" val="3345450635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30FF1-1E91-4861-9705-7154B87A61E2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b="1"/>
              <a:t>Historical Hanford Processes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0FD0E8-E3E3-4BF8-8D99-78721BEABC21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/>
          <a:srcRect l="2193" t="2472" r="19904" b="25867"/>
          <a:stretch>
            <a:fillRect/>
          </a:stretch>
        </p:blipFill>
        <p:spPr bwMode="auto">
          <a:xfrm>
            <a:off x="4364369" y="2833794"/>
            <a:ext cx="3370263" cy="3389206"/>
          </a:xfrm>
          <a:prstGeom prst="rect">
            <a:avLst/>
          </a:prstGeom>
          <a:noFill/>
          <a:ln w="12700">
            <a:noFill/>
            <a:miter lim="8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0D8500-B2C5-43F6-842F-D3E923DA9284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"/>
          <a:srcRect l="33656" t="37067" r="2473" b="15782"/>
          <a:stretch>
            <a:fillRect/>
          </a:stretch>
        </p:blipFill>
        <p:spPr bwMode="auto">
          <a:xfrm>
            <a:off x="7844169" y="4345094"/>
            <a:ext cx="2971800" cy="1566863"/>
          </a:xfrm>
          <a:prstGeom prst="rect">
            <a:avLst/>
          </a:prstGeom>
          <a:noFill/>
          <a:ln w="12700">
            <a:noFill/>
            <a:miter lim="8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720AC0-1E5D-4EB7-AA13-73F8D0437B75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"/>
          <a:srcRect l="17526" r="8723" b="39290"/>
          <a:stretch>
            <a:fillRect/>
          </a:stretch>
        </p:blipFill>
        <p:spPr bwMode="auto">
          <a:xfrm>
            <a:off x="1532269" y="1805094"/>
            <a:ext cx="3124200" cy="1795463"/>
          </a:xfrm>
          <a:prstGeom prst="rect">
            <a:avLst/>
          </a:prstGeom>
          <a:noFill/>
          <a:ln w="12700">
            <a:noFill/>
            <a:miter lim="800000"/>
          </a:ln>
        </p:spPr>
      </p:pic>
      <p:pic>
        <p:nvPicPr>
          <p:cNvPr id="7" name="Picture 6" descr="98090296-78">
            <a:extLst>
              <a:ext uri="{FF2B5EF4-FFF2-40B4-BE49-F238E27FC236}">
                <a16:creationId xmlns:a16="http://schemas.microsoft.com/office/drawing/2014/main" id="{6E10A0D7-0FED-4738-B598-CAA43DCC3FCF}"/>
              </a:ext>
            </a:extLst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0"/>
          <a:srcRect l="39253" t="24304" r="35513" b="50464"/>
          <a:stretch>
            <a:fillRect/>
          </a:stretch>
        </p:blipFill>
        <p:spPr bwMode="auto">
          <a:xfrm>
            <a:off x="6701169" y="1360594"/>
            <a:ext cx="2057400" cy="15557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" name="Picture 7" descr="P4200064">
            <a:extLst>
              <a:ext uri="{FF2B5EF4-FFF2-40B4-BE49-F238E27FC236}">
                <a16:creationId xmlns:a16="http://schemas.microsoft.com/office/drawing/2014/main" id="{7C3C3332-E78A-4521-BFBA-15C48C796E0C}"/>
              </a:ext>
            </a:extLst>
          </p:cNvPr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2"/>
          <a:srcRect l="28107" t="33960" r="25049" b="32755"/>
          <a:stretch>
            <a:fillRect/>
          </a:stretch>
        </p:blipFill>
        <p:spPr bwMode="auto">
          <a:xfrm>
            <a:off x="2002169" y="4637194"/>
            <a:ext cx="2438400" cy="12954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9" name="Text Box 9">
            <a:extLst>
              <a:ext uri="{FF2B5EF4-FFF2-40B4-BE49-F238E27FC236}">
                <a16:creationId xmlns:a16="http://schemas.microsoft.com/office/drawing/2014/main" id="{21B37EC1-800C-40AF-A345-2DC83F73448A}"/>
              </a:ext>
            </a:extLst>
          </p:cNvPr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778675" y="3964094"/>
            <a:ext cx="3005951" cy="369332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Manufacture Fuel Elements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605D7BBB-0829-4C1B-9F58-C85708DEBE03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428233" y="988194"/>
            <a:ext cx="2569935" cy="369332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Irradiate Fuel Elements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73DC7E87-E860-429F-9B8D-DC1BB4165A92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532269" y="1424094"/>
            <a:ext cx="3124200" cy="369888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Chemical Separations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192EFE54-6139-4B68-A68F-8F9B9B5FF795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084250" y="4239284"/>
            <a:ext cx="2198038" cy="369332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Plutonium Finishing</a:t>
            </a: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84CBE0C1-8E2C-4959-9704-C7C592940B9B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>
            <a:off x="8860169" y="2592494"/>
            <a:ext cx="604838" cy="1311275"/>
          </a:xfrm>
          <a:custGeom>
            <a:gdLst>
              <a:gd name="T0" fmla="*/ 2147483647 w 381"/>
              <a:gd name="T1" fmla="*/ 2147483647 h 826"/>
              <a:gd name="T2" fmla="*/ 2147483647 w 381"/>
              <a:gd name="T3" fmla="*/ 2147483647 h 826"/>
              <a:gd name="T4" fmla="*/ 2147483647 w 381"/>
              <a:gd name="T5" fmla="*/ 2147483647 h 826"/>
              <a:gd name="T6" fmla="*/ 0 w 381"/>
              <a:gd name="T7" fmla="*/ 0 h 826"/>
              <a:gd name="T8" fmla="*/ 0 60000 65536"/>
              <a:gd name="T9" fmla="*/ 0 60000 65536"/>
              <a:gd name="T10" fmla="*/ 0 60000 65536"/>
              <a:gd name="T11" fmla="*/ 0 60000 65536"/>
              <a:gd name="T12" fmla="*/ 0 w 381"/>
              <a:gd name="T13" fmla="*/ 0 h 826"/>
              <a:gd name="T14" fmla="*/ 381 w 381"/>
              <a:gd name="T15" fmla="*/ 826 h 82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1" h="825">
                <a:moveTo>
                  <a:pt x="381" y="826"/>
                </a:moveTo>
                <a:cubicBezTo>
                  <a:pt x="370" y="780"/>
                  <a:pt x="354" y="644"/>
                  <a:pt x="321" y="551"/>
                </a:cubicBezTo>
                <a:cubicBezTo>
                  <a:pt x="288" y="458"/>
                  <a:pt x="237" y="361"/>
                  <a:pt x="184" y="269"/>
                </a:cubicBezTo>
                <a:cubicBezTo>
                  <a:pt x="131" y="177"/>
                  <a:pt x="38" y="56"/>
                  <a:pt x="0" y="0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B5D7F4D0-5466-423E-9DD0-F352F5F9C62C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>
            <a:off x="2446669" y="3659295"/>
            <a:ext cx="45719" cy="685800"/>
          </a:xfrm>
          <a:custGeom>
            <a:gdLst>
              <a:gd name="T0" fmla="*/ 2147483647 w 57"/>
              <a:gd name="T1" fmla="*/ 0 h 610"/>
              <a:gd name="T2" fmla="*/ 2147483647 w 57"/>
              <a:gd name="T3" fmla="*/ 2147483647 h 610"/>
              <a:gd name="T4" fmla="*/ 2147483647 w 57"/>
              <a:gd name="T5" fmla="*/ 2147483647 h 610"/>
              <a:gd name="T6" fmla="*/ 2147483647 w 57"/>
              <a:gd name="T7" fmla="*/ 2147483647 h 610"/>
              <a:gd name="T8" fmla="*/ 0 60000 65536"/>
              <a:gd name="T9" fmla="*/ 0 60000 65536"/>
              <a:gd name="T10" fmla="*/ 0 60000 65536"/>
              <a:gd name="T11" fmla="*/ 0 60000 65536"/>
              <a:gd name="T12" fmla="*/ 0 w 57"/>
              <a:gd name="T13" fmla="*/ 0 h 610"/>
              <a:gd name="T14" fmla="*/ 57 w 57"/>
              <a:gd name="T15" fmla="*/ 610 h 610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" h="610">
                <a:moveTo>
                  <a:pt x="57" y="0"/>
                </a:moveTo>
                <a:cubicBezTo>
                  <a:pt x="50" y="33"/>
                  <a:pt x="22" y="132"/>
                  <a:pt x="13" y="196"/>
                </a:cubicBezTo>
                <a:cubicBezTo>
                  <a:pt x="4" y="260"/>
                  <a:pt x="0" y="318"/>
                  <a:pt x="5" y="387"/>
                </a:cubicBezTo>
                <a:cubicBezTo>
                  <a:pt x="10" y="456"/>
                  <a:pt x="36" y="564"/>
                  <a:pt x="44" y="610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81CC42E5-8027-4887-8F40-BD78507C0B56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4821569" y="1357527"/>
            <a:ext cx="1712913" cy="320568"/>
          </a:xfrm>
          <a:custGeom>
            <a:gdLst>
              <a:gd name="T0" fmla="*/ 2147483647 w 1079"/>
              <a:gd name="T1" fmla="*/ 2147483647 h 110"/>
              <a:gd name="T2" fmla="*/ 2147483647 w 1079"/>
              <a:gd name="T3" fmla="*/ 2147483647 h 110"/>
              <a:gd name="T4" fmla="*/ 2147483647 w 1079"/>
              <a:gd name="T5" fmla="*/ 0 h 110"/>
              <a:gd name="T6" fmla="*/ 2147483647 w 1079"/>
              <a:gd name="T7" fmla="*/ 2147483647 h 110"/>
              <a:gd name="T8" fmla="*/ 2147483647 w 1079"/>
              <a:gd name="T9" fmla="*/ 2147483647 h 110"/>
              <a:gd name="T10" fmla="*/ 2147483647 w 1079"/>
              <a:gd name="T11" fmla="*/ 2147483647 h 110"/>
              <a:gd name="T12" fmla="*/ 2147483647 w 1079"/>
              <a:gd name="T13" fmla="*/ 2147483647 h 110"/>
              <a:gd name="T14" fmla="*/ 0 w 1079"/>
              <a:gd name="T15" fmla="*/ 2147483647 h 1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79"/>
              <a:gd name="T25" fmla="*/ 0 h 110"/>
              <a:gd name="T26" fmla="*/ 1079 w 1079"/>
              <a:gd name="T27" fmla="*/ 110 h 110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79" h="110">
                <a:moveTo>
                  <a:pt x="1079" y="40"/>
                </a:moveTo>
                <a:cubicBezTo>
                  <a:pt x="1047" y="34"/>
                  <a:pt x="949" y="14"/>
                  <a:pt x="889" y="7"/>
                </a:cubicBezTo>
                <a:cubicBezTo>
                  <a:pt x="829" y="0"/>
                  <a:pt x="771" y="0"/>
                  <a:pt x="719" y="0"/>
                </a:cubicBezTo>
                <a:cubicBezTo>
                  <a:pt x="667" y="0"/>
                  <a:pt x="617" y="3"/>
                  <a:pt x="574" y="7"/>
                </a:cubicBezTo>
                <a:cubicBezTo>
                  <a:pt x="531" y="11"/>
                  <a:pt x="502" y="16"/>
                  <a:pt x="459" y="22"/>
                </a:cubicBezTo>
                <a:cubicBezTo>
                  <a:pt x="416" y="28"/>
                  <a:pt x="363" y="35"/>
                  <a:pt x="315" y="42"/>
                </a:cubicBezTo>
                <a:cubicBezTo>
                  <a:pt x="267" y="49"/>
                  <a:pt x="222" y="53"/>
                  <a:pt x="170" y="64"/>
                </a:cubicBezTo>
                <a:cubicBezTo>
                  <a:pt x="118" y="75"/>
                  <a:pt x="35" y="100"/>
                  <a:pt x="0" y="110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CD52047-4B61-4796-8E98-4ECD528FFAAB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5712622" y="4240542"/>
            <a:ext cx="498165" cy="45196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22"/>
    </p:custDataLst>
    <p:extLst>
      <p:ext uri="{BB962C8B-B14F-4D97-AF65-F5344CB8AC3E}">
        <p14:creationId xmlns:p14="http://schemas.microsoft.com/office/powerpoint/2010/main" val="123990930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A538A-AA57-4B3F-8517-E32DC5274911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b="1"/>
              <a:t>200-ZP-1 OU Conceptual Site Model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E92012F2-ED73-4EB8-B7FB-AB37F8F69665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55000" lnSpcReduction="20000"/>
          </a:bodyPr>
          <a:lstStyle/>
          <a:p>
            <a:endParaRPr lang="en-US">
              <a:solidFill>
                <a:srgbClr val="000000"/>
              </a:solidFill>
            </a:endParaRPr>
          </a:p>
          <a:p>
            <a:pPr marL="233363" indent="-233363">
              <a:spcBef>
                <a:spcPct val="0"/>
              </a:spcBef>
              <a:buFont typeface="Wingdings" pitchFamily="2" charset="2"/>
              <a:buChar char="§"/>
            </a:pPr>
            <a:r>
              <a:rPr lang="en-US" sz="4400">
                <a:solidFill>
                  <a:srgbClr val="000000"/>
                </a:solidFill>
              </a:rPr>
              <a:t>Carbon tetrachloride (CCl</a:t>
            </a:r>
            <a:r>
              <a:rPr lang="en-US" sz="4400" baseline="-25000">
                <a:solidFill>
                  <a:srgbClr val="000000"/>
                </a:solidFill>
              </a:rPr>
              <a:t>4</a:t>
            </a:r>
            <a:r>
              <a:rPr lang="en-US" sz="4400">
                <a:solidFill>
                  <a:srgbClr val="000000"/>
                </a:solidFill>
              </a:rPr>
              <a:t>) disposed of in three nearby locations</a:t>
            </a:r>
          </a:p>
          <a:p>
            <a:pPr marL="233363" indent="-233363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4400">
                <a:solidFill>
                  <a:srgbClr val="000000"/>
                </a:solidFill>
              </a:rPr>
              <a:t>Large groundwater mound spread CCl</a:t>
            </a:r>
            <a:r>
              <a:rPr lang="en-US" sz="4400" baseline="-25000">
                <a:solidFill>
                  <a:srgbClr val="000000"/>
                </a:solidFill>
              </a:rPr>
              <a:t>4</a:t>
            </a:r>
            <a:r>
              <a:rPr lang="en-US" sz="4400">
                <a:solidFill>
                  <a:srgbClr val="000000"/>
                </a:solidFill>
              </a:rPr>
              <a:t> in the groundwater (10-square-kilometer plume, over 50 meters thick)</a:t>
            </a:r>
          </a:p>
          <a:p>
            <a:pPr marL="233363" indent="-233363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4400">
                <a:solidFill>
                  <a:srgbClr val="000000"/>
                </a:solidFill>
              </a:rPr>
              <a:t>Early action of Soil Vapor Extraction (SVE) removed 80,000 kilograms; no continuing source</a:t>
            </a:r>
          </a:p>
          <a:p>
            <a:pPr marL="233363" indent="-233363">
              <a:buFont typeface="Wingdings" pitchFamily="2" charset="2"/>
              <a:buChar char="§"/>
            </a:pPr>
            <a:r>
              <a:rPr lang="en-US" sz="4400">
                <a:solidFill>
                  <a:srgbClr val="000000"/>
                </a:solidFill>
              </a:rPr>
              <a:t>No dense nonaqueous phase liquid (DNAPL) below water table</a:t>
            </a:r>
          </a:p>
          <a:p>
            <a:pPr marL="233363" indent="-233363">
              <a:buFont typeface="Wingdings" pitchFamily="2" charset="2"/>
              <a:buChar char="§"/>
            </a:pPr>
            <a:r>
              <a:rPr lang="en-US" sz="4400">
                <a:solidFill>
                  <a:srgbClr val="000000"/>
                </a:solidFill>
              </a:rPr>
              <a:t>Groundwater mound has dissipated; groundwater flow rate is slow</a:t>
            </a:r>
          </a:p>
          <a:p>
            <a:pPr marL="233363" indent="-233363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4400">
                <a:solidFill>
                  <a:srgbClr val="000000"/>
                </a:solidFill>
              </a:rPr>
              <a:t>Groundwater concentrations 1,000 times the remedial action objective (RAO); natural attenuation occurs, but plume is too concentrated and large for passive-only remedy</a:t>
            </a:r>
          </a:p>
          <a:p>
            <a:pPr marL="233363" lvl="1" indent="-233363">
              <a:spcBef>
                <a:spcPts val="1200"/>
              </a:spcBef>
              <a:spcAft>
                <a:spcPts val="200"/>
              </a:spcAft>
              <a:buSzTx/>
              <a:buFont typeface="Wingdings" pitchFamily="2" charset="2"/>
              <a:buChar char="§"/>
            </a:pPr>
            <a:r>
              <a:rPr lang="en-US" sz="4400">
                <a:solidFill>
                  <a:srgbClr val="000000"/>
                </a:solidFill>
              </a:rPr>
              <a:t>Radionuclide and inorganic co-contaminants are present</a:t>
            </a: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3677481859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CCDE6-B3A6-4F4C-9693-16C2739F5299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b="1"/>
              <a:t>200-ZP-1 OU Conceptual Site Model (cont.)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2D1E1D-6C99-472D-80E7-71C3BF68098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210391" y="1369061"/>
            <a:ext cx="8027581" cy="4274282"/>
          </a:xfrm>
          <a:prstGeom prst="rect">
            <a:avLst/>
          </a:prstGeom>
          <a:solidFill>
            <a:srgbClr val="CC99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884E761-1111-409D-A129-79C92DF7588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210390" y="4129272"/>
            <a:ext cx="1988289" cy="520995"/>
          </a:xfrm>
          <a:custGeom>
            <a:gdLst>
              <a:gd name="connsiteX0" fmla="*/ 10633 w 1988289"/>
              <a:gd name="connsiteY0" fmla="*/ 0 h 520995"/>
              <a:gd name="connsiteX1" fmla="*/ 1988289 w 1988289"/>
              <a:gd name="connsiteY1" fmla="*/ 212651 h 520995"/>
              <a:gd name="connsiteX2" fmla="*/ 0 w 1988289"/>
              <a:gd name="connsiteY2" fmla="*/ 520995 h 520995"/>
              <a:gd name="connsiteX3" fmla="*/ 10633 w 1988289"/>
              <a:gd name="connsiteY3" fmla="*/ 0 h 52099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8289" h="520994">
                <a:moveTo>
                  <a:pt x="10633" y="0"/>
                </a:moveTo>
                <a:lnTo>
                  <a:pt x="1988289" y="212651"/>
                </a:lnTo>
                <a:lnTo>
                  <a:pt x="0" y="520995"/>
                </a:lnTo>
                <a:lnTo>
                  <a:pt x="10633" y="0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CC87DB8-3064-4844-B426-43D226552BB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591543" y="3916621"/>
            <a:ext cx="4646428" cy="701749"/>
          </a:xfrm>
          <a:custGeom>
            <a:gdLst>
              <a:gd name="connsiteX0" fmla="*/ 4646428 w 4646428"/>
              <a:gd name="connsiteY0" fmla="*/ 0 h 701749"/>
              <a:gd name="connsiteX1" fmla="*/ 0 w 4646428"/>
              <a:gd name="connsiteY1" fmla="*/ 404037 h 701749"/>
              <a:gd name="connsiteX2" fmla="*/ 4635796 w 4646428"/>
              <a:gd name="connsiteY2" fmla="*/ 701749 h 701749"/>
              <a:gd name="connsiteX3" fmla="*/ 4646428 w 4646428"/>
              <a:gd name="connsiteY3" fmla="*/ 0 h 70174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6428" h="701749">
                <a:moveTo>
                  <a:pt x="4646428" y="0"/>
                </a:moveTo>
                <a:lnTo>
                  <a:pt x="0" y="404037"/>
                </a:lnTo>
                <a:lnTo>
                  <a:pt x="4635796" y="701749"/>
                </a:lnTo>
                <a:lnTo>
                  <a:pt x="4646428" y="0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4EDE0A-48A3-4236-893A-F89DCA3F923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210391" y="5224341"/>
            <a:ext cx="8027581" cy="419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15871DB-A773-481D-9E26-EF783221E9B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210391" y="3123905"/>
            <a:ext cx="8027581" cy="515146"/>
          </a:xfrm>
          <a:custGeom>
            <a:gdLst>
              <a:gd name="connsiteX0" fmla="*/ 0 w 8027581"/>
              <a:gd name="connsiteY0" fmla="*/ 37804 h 515146"/>
              <a:gd name="connsiteX1" fmla="*/ 1297172 w 8027581"/>
              <a:gd name="connsiteY1" fmla="*/ 16539 h 515146"/>
              <a:gd name="connsiteX2" fmla="*/ 2870790 w 8027581"/>
              <a:gd name="connsiteY2" fmla="*/ 250455 h 515146"/>
              <a:gd name="connsiteX3" fmla="*/ 5528930 w 8027581"/>
              <a:gd name="connsiteY3" fmla="*/ 484372 h 515146"/>
              <a:gd name="connsiteX4" fmla="*/ 8027581 w 8027581"/>
              <a:gd name="connsiteY4" fmla="*/ 505637 h 51514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7580" h="515146">
                <a:moveTo>
                  <a:pt x="0" y="37804"/>
                </a:moveTo>
                <a:cubicBezTo>
                  <a:pt x="409353" y="9450"/>
                  <a:pt x="818707" y="-18903"/>
                  <a:pt x="1297172" y="16539"/>
                </a:cubicBezTo>
                <a:cubicBezTo>
                  <a:pt x="1775637" y="51981"/>
                  <a:pt x="2165497" y="172483"/>
                  <a:pt x="2870790" y="250455"/>
                </a:cubicBezTo>
                <a:cubicBezTo>
                  <a:pt x="3576083" y="328427"/>
                  <a:pt x="4669465" y="441842"/>
                  <a:pt x="5528930" y="484372"/>
                </a:cubicBezTo>
                <a:cubicBezTo>
                  <a:pt x="6388395" y="526902"/>
                  <a:pt x="7207988" y="516269"/>
                  <a:pt x="8027581" y="505637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F266AE2-70EB-4CF8-A9D2-D0CE68E1559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667591" y="1375440"/>
            <a:ext cx="850604" cy="148855"/>
          </a:xfrm>
          <a:custGeom>
            <a:gdLst>
              <a:gd name="connsiteX0" fmla="*/ 0 w 850604"/>
              <a:gd name="connsiteY0" fmla="*/ 10632 h 148855"/>
              <a:gd name="connsiteX1" fmla="*/ 138223 w 850604"/>
              <a:gd name="connsiteY1" fmla="*/ 148855 h 148855"/>
              <a:gd name="connsiteX2" fmla="*/ 659218 w 850604"/>
              <a:gd name="connsiteY2" fmla="*/ 138223 h 148855"/>
              <a:gd name="connsiteX3" fmla="*/ 850604 w 850604"/>
              <a:gd name="connsiteY3" fmla="*/ 0 h 148855"/>
              <a:gd name="connsiteX4" fmla="*/ 0 w 850604"/>
              <a:gd name="connsiteY4" fmla="*/ 10632 h 14885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604" h="148855">
                <a:moveTo>
                  <a:pt x="0" y="10632"/>
                </a:moveTo>
                <a:lnTo>
                  <a:pt x="138223" y="148855"/>
                </a:lnTo>
                <a:lnTo>
                  <a:pt x="659218" y="138223"/>
                </a:lnTo>
                <a:lnTo>
                  <a:pt x="850604" y="0"/>
                </a:lnTo>
                <a:lnTo>
                  <a:pt x="0" y="106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28251B-E12C-4D10-9555-CC9F208999F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210391" y="2077188"/>
            <a:ext cx="8027581" cy="142399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3140C4-E6BA-43AE-8B5E-72E7C651AEDC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2154827" y="1492397"/>
            <a:ext cx="8072514" cy="3758908"/>
          </a:xfrm>
          <a:custGeom>
            <a:gdLst>
              <a:gd name="connsiteX0" fmla="*/ 629723 w 8072514"/>
              <a:gd name="connsiteY0" fmla="*/ 31897 h 3758908"/>
              <a:gd name="connsiteX1" fmla="*/ 587193 w 8072514"/>
              <a:gd name="connsiteY1" fmla="*/ 159488 h 3758908"/>
              <a:gd name="connsiteX2" fmla="*/ 470234 w 8072514"/>
              <a:gd name="connsiteY2" fmla="*/ 446567 h 3758908"/>
              <a:gd name="connsiteX3" fmla="*/ 427704 w 8072514"/>
              <a:gd name="connsiteY3" fmla="*/ 574158 h 3758908"/>
              <a:gd name="connsiteX4" fmla="*/ 193788 w 8072514"/>
              <a:gd name="connsiteY4" fmla="*/ 616688 h 3758908"/>
              <a:gd name="connsiteX5" fmla="*/ 151258 w 8072514"/>
              <a:gd name="connsiteY5" fmla="*/ 669851 h 3758908"/>
              <a:gd name="connsiteX6" fmla="*/ 151258 w 8072514"/>
              <a:gd name="connsiteY6" fmla="*/ 691116 h 3758908"/>
              <a:gd name="connsiteX7" fmla="*/ 140625 w 8072514"/>
              <a:gd name="connsiteY7" fmla="*/ 1265274 h 3758908"/>
              <a:gd name="connsiteX8" fmla="*/ 108727 w 8072514"/>
              <a:gd name="connsiteY8" fmla="*/ 1669311 h 3758908"/>
              <a:gd name="connsiteX9" fmla="*/ 76830 w 8072514"/>
              <a:gd name="connsiteY9" fmla="*/ 1648046 h 3758908"/>
              <a:gd name="connsiteX10" fmla="*/ 55565 w 8072514"/>
              <a:gd name="connsiteY10" fmla="*/ 2647507 h 3758908"/>
              <a:gd name="connsiteX11" fmla="*/ 1905630 w 8072514"/>
              <a:gd name="connsiteY11" fmla="*/ 2838893 h 3758908"/>
              <a:gd name="connsiteX12" fmla="*/ 502132 w 8072514"/>
              <a:gd name="connsiteY12" fmla="*/ 3094074 h 3758908"/>
              <a:gd name="connsiteX13" fmla="*/ 204421 w 8072514"/>
              <a:gd name="connsiteY13" fmla="*/ 3434316 h 3758908"/>
              <a:gd name="connsiteX14" fmla="*/ 172523 w 8072514"/>
              <a:gd name="connsiteY14" fmla="*/ 3636335 h 3758908"/>
              <a:gd name="connsiteX15" fmla="*/ 204420 w 8072514"/>
              <a:gd name="connsiteY15" fmla="*/ 3742660 h 3758908"/>
              <a:gd name="connsiteX16" fmla="*/ 438337 w 8072514"/>
              <a:gd name="connsiteY16" fmla="*/ 3753293 h 3758908"/>
              <a:gd name="connsiteX17" fmla="*/ 544663 w 8072514"/>
              <a:gd name="connsiteY17" fmla="*/ 3753293 h 3758908"/>
              <a:gd name="connsiteX18" fmla="*/ 7445193 w 8072514"/>
              <a:gd name="connsiteY18" fmla="*/ 3732028 h 3758908"/>
              <a:gd name="connsiteX19" fmla="*/ 7753538 w 8072514"/>
              <a:gd name="connsiteY19" fmla="*/ 3732028 h 3758908"/>
              <a:gd name="connsiteX20" fmla="*/ 7976821 w 8072514"/>
              <a:gd name="connsiteY20" fmla="*/ 3636335 h 3758908"/>
              <a:gd name="connsiteX21" fmla="*/ 7891760 w 8072514"/>
              <a:gd name="connsiteY21" fmla="*/ 3381153 h 3758908"/>
              <a:gd name="connsiteX22" fmla="*/ 7817332 w 8072514"/>
              <a:gd name="connsiteY22" fmla="*/ 3232297 h 3758908"/>
              <a:gd name="connsiteX23" fmla="*/ 7668476 w 8072514"/>
              <a:gd name="connsiteY23" fmla="*/ 3072809 h 3758908"/>
              <a:gd name="connsiteX24" fmla="*/ 3574941 w 8072514"/>
              <a:gd name="connsiteY24" fmla="*/ 2796362 h 3758908"/>
              <a:gd name="connsiteX25" fmla="*/ 7966188 w 8072514"/>
              <a:gd name="connsiteY25" fmla="*/ 2424223 h 3758908"/>
              <a:gd name="connsiteX26" fmla="*/ 8072514 w 8072514"/>
              <a:gd name="connsiteY26" fmla="*/ 2402958 h 3758908"/>
              <a:gd name="connsiteX27" fmla="*/ 8072514 w 8072514"/>
              <a:gd name="connsiteY27" fmla="*/ 2147776 h 3758908"/>
              <a:gd name="connsiteX28" fmla="*/ 6785974 w 8072514"/>
              <a:gd name="connsiteY28" fmla="*/ 2137144 h 3758908"/>
              <a:gd name="connsiteX29" fmla="*/ 5169825 w 8072514"/>
              <a:gd name="connsiteY29" fmla="*/ 2083981 h 3758908"/>
              <a:gd name="connsiteX30" fmla="*/ 3447351 w 8072514"/>
              <a:gd name="connsiteY30" fmla="*/ 1945758 h 3758908"/>
              <a:gd name="connsiteX31" fmla="*/ 2618011 w 8072514"/>
              <a:gd name="connsiteY31" fmla="*/ 1839432 h 3758908"/>
              <a:gd name="connsiteX32" fmla="*/ 2001323 w 8072514"/>
              <a:gd name="connsiteY32" fmla="*/ 1722474 h 3758908"/>
              <a:gd name="connsiteX33" fmla="*/ 1958793 w 8072514"/>
              <a:gd name="connsiteY33" fmla="*/ 1382232 h 3758908"/>
              <a:gd name="connsiteX34" fmla="*/ 1863100 w 8072514"/>
              <a:gd name="connsiteY34" fmla="*/ 871869 h 3758908"/>
              <a:gd name="connsiteX35" fmla="*/ 1831202 w 8072514"/>
              <a:gd name="connsiteY35" fmla="*/ 691116 h 3758908"/>
              <a:gd name="connsiteX36" fmla="*/ 1852467 w 8072514"/>
              <a:gd name="connsiteY36" fmla="*/ 637953 h 3758908"/>
              <a:gd name="connsiteX37" fmla="*/ 1799304 w 8072514"/>
              <a:gd name="connsiteY37" fmla="*/ 563525 h 3758908"/>
              <a:gd name="connsiteX38" fmla="*/ 1735509 w 8072514"/>
              <a:gd name="connsiteY38" fmla="*/ 584790 h 3758908"/>
              <a:gd name="connsiteX39" fmla="*/ 1405900 w 8072514"/>
              <a:gd name="connsiteY39" fmla="*/ 563525 h 3758908"/>
              <a:gd name="connsiteX40" fmla="*/ 1182616 w 8072514"/>
              <a:gd name="connsiteY40" fmla="*/ 0 h 3758908"/>
              <a:gd name="connsiteX41" fmla="*/ 672253 w 8072514"/>
              <a:gd name="connsiteY41" fmla="*/ 0 h 375890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072514" h="3758907">
                <a:moveTo>
                  <a:pt x="629723" y="31897"/>
                </a:moveTo>
                <a:lnTo>
                  <a:pt x="587193" y="159488"/>
                </a:lnTo>
                <a:lnTo>
                  <a:pt x="470234" y="446567"/>
                </a:lnTo>
                <a:lnTo>
                  <a:pt x="427704" y="574158"/>
                </a:lnTo>
                <a:lnTo>
                  <a:pt x="193788" y="616688"/>
                </a:lnTo>
                <a:lnTo>
                  <a:pt x="151258" y="669851"/>
                </a:lnTo>
                <a:lnTo>
                  <a:pt x="151258" y="691116"/>
                </a:lnTo>
                <a:lnTo>
                  <a:pt x="140625" y="1265274"/>
                </a:lnTo>
                <a:lnTo>
                  <a:pt x="108727" y="1669311"/>
                </a:lnTo>
                <a:lnTo>
                  <a:pt x="76830" y="1648046"/>
                </a:lnTo>
                <a:lnTo>
                  <a:pt x="55565" y="2647507"/>
                </a:lnTo>
                <a:lnTo>
                  <a:pt x="1905630" y="2838893"/>
                </a:lnTo>
                <a:lnTo>
                  <a:pt x="502132" y="3094074"/>
                </a:lnTo>
                <a:lnTo>
                  <a:pt x="204421" y="3434316"/>
                </a:lnTo>
                <a:lnTo>
                  <a:pt x="172523" y="3636335"/>
                </a:lnTo>
                <a:lnTo>
                  <a:pt x="204420" y="3742660"/>
                </a:lnTo>
                <a:lnTo>
                  <a:pt x="438337" y="3753293"/>
                </a:lnTo>
                <a:cubicBezTo>
                  <a:pt x="452514" y="3763926"/>
                  <a:pt x="-623146" y="3756837"/>
                  <a:pt x="544663" y="3753293"/>
                </a:cubicBezTo>
                <a:lnTo>
                  <a:pt x="7445193" y="3732028"/>
                </a:lnTo>
                <a:lnTo>
                  <a:pt x="7753538" y="3732028"/>
                </a:lnTo>
                <a:lnTo>
                  <a:pt x="7976821" y="3636335"/>
                </a:lnTo>
                <a:lnTo>
                  <a:pt x="7891760" y="3381153"/>
                </a:lnTo>
                <a:lnTo>
                  <a:pt x="7817332" y="3232297"/>
                </a:lnTo>
                <a:lnTo>
                  <a:pt x="7668476" y="3072809"/>
                </a:lnTo>
                <a:lnTo>
                  <a:pt x="3574941" y="2796362"/>
                </a:lnTo>
                <a:lnTo>
                  <a:pt x="7966188" y="2424223"/>
                </a:lnTo>
                <a:lnTo>
                  <a:pt x="8072514" y="2402958"/>
                </a:lnTo>
                <a:lnTo>
                  <a:pt x="8072514" y="2147776"/>
                </a:lnTo>
                <a:lnTo>
                  <a:pt x="6785974" y="2137144"/>
                </a:lnTo>
                <a:lnTo>
                  <a:pt x="5169825" y="2083981"/>
                </a:lnTo>
                <a:lnTo>
                  <a:pt x="3447351" y="1945758"/>
                </a:lnTo>
                <a:lnTo>
                  <a:pt x="2618011" y="1839432"/>
                </a:lnTo>
                <a:lnTo>
                  <a:pt x="2001323" y="1722474"/>
                </a:lnTo>
                <a:lnTo>
                  <a:pt x="1958793" y="1382232"/>
                </a:lnTo>
                <a:lnTo>
                  <a:pt x="1863100" y="871869"/>
                </a:lnTo>
                <a:lnTo>
                  <a:pt x="1831202" y="691116"/>
                </a:lnTo>
                <a:lnTo>
                  <a:pt x="1852467" y="637953"/>
                </a:lnTo>
                <a:lnTo>
                  <a:pt x="1799304" y="563525"/>
                </a:lnTo>
                <a:lnTo>
                  <a:pt x="1735509" y="584790"/>
                </a:lnTo>
                <a:lnTo>
                  <a:pt x="1405900" y="563525"/>
                </a:lnTo>
                <a:lnTo>
                  <a:pt x="1182616" y="0"/>
                </a:lnTo>
                <a:lnTo>
                  <a:pt x="672253" y="0"/>
                </a:lnTo>
              </a:path>
            </a:pathLst>
          </a:cu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484C6A4-8D76-497C-BAC1-20057C9718D3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2316716" y="1385500"/>
            <a:ext cx="1552353" cy="173840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90AE890-A8A9-4B98-BDCC-950CA6255DC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138094" y="2987795"/>
            <a:ext cx="3211033" cy="3786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09F0436-1D55-40B8-97FB-12A791C7792D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3305544" y="4142800"/>
            <a:ext cx="3211033" cy="3786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B11F3A6-DB15-49B9-894C-0F7E4BB318E9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2221023" y="3555745"/>
            <a:ext cx="8006318" cy="13759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7A43563-9095-42F7-9860-0CC7E150CD31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4911060" y="2481252"/>
            <a:ext cx="3892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Historic groundwater mound: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Broad plume spread multiple directions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53570D-56F5-4AA2-9339-774547A09AB1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3747727" y="1536107"/>
            <a:ext cx="1849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Addressed by SVE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77BE04-D55C-4D83-886E-27BFF412552D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7980646" y="4114643"/>
            <a:ext cx="2012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Ringold Lower Mud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89EE34-F22C-42C7-B21B-11CB08828789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580853" y="2219587"/>
            <a:ext cx="1436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Approx. 75 m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5494F1F-5DD2-4213-9150-BC9EC8EFE402}"/>
              </a:ext>
            </a:extLst>
          </p:cNvPr>
          <p:cNvCxnSpPr/>
          <p:nvPr/>
        </p:nvCxnSpPr>
        <p:spPr>
          <a:xfrm flipH="1">
            <a:off x="1987107" y="1449867"/>
            <a:ext cx="0" cy="2056335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146000CA-E0CE-4D89-AEF1-0A8F844E8464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2316716" y="3230497"/>
            <a:ext cx="1552353" cy="104029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5D08AC-4AFF-4EAB-B5C0-FEA5D7C0EFE9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3900974" y="3617804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DNAPL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A3D9096-41FA-4385-811D-C6EAD53F9B51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4427980" y="4562988"/>
            <a:ext cx="3215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Window to lower part of aquifer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A12DF6A-CD91-4A89-9728-7A2D50334535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8939498" y="3269214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Ringold 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D3D2E25-779B-4422-80D9-4EAD42386285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8918659" y="4708999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Ringold 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ECE55AD-8E6B-4705-8C3E-1E9D93421E87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9046643" y="1616076"/>
            <a:ext cx="946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Hanford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6488C88-39AD-42E8-8FE6-7658526E0A87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498668" y="4250403"/>
            <a:ext cx="1551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Approx. 50+ m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9F2E08-9880-4D95-A27E-BBDEE28BC90E}"/>
              </a:ext>
            </a:extLst>
          </p:cNvPr>
          <p:cNvCxnSpPr/>
          <p:nvPr/>
        </p:nvCxnSpPr>
        <p:spPr>
          <a:xfrm flipH="1">
            <a:off x="2001281" y="3622099"/>
            <a:ext cx="0" cy="1602242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7"/>
    </p:custDataLst>
    <p:extLst>
      <p:ext uri="{BB962C8B-B14F-4D97-AF65-F5344CB8AC3E}">
        <p14:creationId xmlns:p14="http://schemas.microsoft.com/office/powerpoint/2010/main" val="1791034539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CCDE6-B3A6-4F4C-9693-16C2739F5299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229421" y="221428"/>
            <a:ext cx="8875540" cy="763006"/>
          </a:xfrm>
        </p:spPr>
        <p:txBody>
          <a:bodyPr>
            <a:normAutofit/>
          </a:bodyPr>
          <a:lstStyle/>
          <a:p>
            <a:r>
              <a:rPr lang="en-US" b="1"/>
              <a:t>Co-Contaminants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1CC97E-4B5A-47B0-880F-91C7E31ED99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88931" y="1141249"/>
            <a:ext cx="5259230" cy="511073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713105D-6268-4B0C-A080-A18FD6C3E9B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74210" y="3019332"/>
            <a:ext cx="1615098" cy="187353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70DCDC-081B-42FC-85C0-6D9A25A28E23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5933440" y="1269040"/>
            <a:ext cx="5621020" cy="2963427"/>
            <a:chOff x="6126480" y="1737360"/>
            <a:chExt cx="5985357" cy="315550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DF3611D-0FF4-4CE9-9597-E613BA3CE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26480" y="1737360"/>
              <a:ext cx="5985357" cy="3155507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AC38CA5-2BA6-4D74-9D19-969748DA05F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119158" y="3617196"/>
              <a:ext cx="2525954" cy="10419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custDataLst>
      <p:tags r:id="rId10"/>
    </p:custDataLst>
    <p:extLst>
      <p:ext uri="{BB962C8B-B14F-4D97-AF65-F5344CB8AC3E}">
        <p14:creationId xmlns:p14="http://schemas.microsoft.com/office/powerpoint/2010/main" val="64939576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A538A-AA57-4B3F-8517-E32DC5274911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b="1"/>
              <a:t>Conceptual Site Model – Remedy Selection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E92012F2-ED73-4EB8-B7FB-AB37F8F69665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pPr marL="233363" indent="-233363">
              <a:buFont typeface="Wingdings" pitchFamily="2" charset="2"/>
              <a:buChar char="§"/>
            </a:pPr>
            <a:r>
              <a:rPr lang="en-US" sz="2800">
                <a:solidFill>
                  <a:srgbClr val="000000"/>
                </a:solidFill>
              </a:rPr>
              <a:t>RAO to restore aquifer</a:t>
            </a:r>
          </a:p>
          <a:p>
            <a:pPr marL="233363" indent="-233363">
              <a:buFont typeface="Wingdings" pitchFamily="2" charset="2"/>
              <a:buChar char="§"/>
            </a:pPr>
            <a:r>
              <a:rPr lang="en-US" sz="2800">
                <a:solidFill>
                  <a:srgbClr val="000000"/>
                </a:solidFill>
              </a:rPr>
              <a:t>Source addressed by SVE and no DNAPL present</a:t>
            </a:r>
          </a:p>
          <a:p>
            <a:pPr marL="233363" indent="-233363">
              <a:buFont typeface="Wingdings" pitchFamily="2" charset="2"/>
              <a:buChar char="§"/>
            </a:pPr>
            <a:r>
              <a:rPr lang="en-US" sz="2800">
                <a:solidFill>
                  <a:srgbClr val="000000"/>
                </a:solidFill>
              </a:rPr>
              <a:t>Large plume with co-contaminants difficult for in situ remediation</a:t>
            </a:r>
          </a:p>
          <a:p>
            <a:pPr marL="233363" indent="-233363">
              <a:buFont typeface="Wingdings" pitchFamily="2" charset="2"/>
              <a:buChar char="§"/>
            </a:pPr>
            <a:r>
              <a:rPr lang="en-US" sz="2800">
                <a:solidFill>
                  <a:srgbClr val="000000"/>
                </a:solidFill>
              </a:rPr>
              <a:t>Pump-and-treat (P&amp;T) systems can effectively diminish plumes; difficulty in reaching RAO</a:t>
            </a:r>
          </a:p>
          <a:p>
            <a:pPr marL="233363" indent="-233363">
              <a:buFont typeface="Wingdings" pitchFamily="2" charset="2"/>
              <a:buChar char="§"/>
            </a:pPr>
            <a:r>
              <a:rPr lang="en-US" sz="2800">
                <a:solidFill>
                  <a:srgbClr val="000000"/>
                </a:solidFill>
              </a:rPr>
              <a:t>If plume is diminished, natural attenuation can reach RAO </a:t>
            </a: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2738743104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A538A-AA57-4B3F-8517-E32DC5274911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b="1"/>
              <a:t>Conceptual Site Model – Remedy Selection (cont.)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E92012F2-ED73-4EB8-B7FB-AB37F8F69665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pPr marL="233363" indent="-233363">
              <a:buFont typeface="Wingdings" pitchFamily="2" charset="2"/>
              <a:buChar char="§"/>
            </a:pPr>
            <a:r>
              <a:rPr lang="en-US" sz="2800">
                <a:solidFill>
                  <a:srgbClr val="000000"/>
                </a:solidFill>
              </a:rPr>
              <a:t>Remedy applies P&amp;T with transition to Monitored Natural Attenuation (MNA) </a:t>
            </a:r>
          </a:p>
          <a:p>
            <a:pPr marL="233363" lvl="1" indent="-233363">
              <a:spcBef>
                <a:spcPts val="1200"/>
              </a:spcBef>
              <a:spcAft>
                <a:spcPts val="200"/>
              </a:spcAft>
              <a:buSzTx/>
              <a:buFont typeface="Wingdings" pitchFamily="2" charset="2"/>
              <a:buChar char="§"/>
            </a:pPr>
            <a:r>
              <a:rPr lang="en-US" sz="2800">
                <a:solidFill>
                  <a:srgbClr val="000000"/>
                </a:solidFill>
              </a:rPr>
              <a:t>Anticipated 25 years of P&amp;T and 100 years of MNA to meet RAO based on Feasibility Study CSM</a:t>
            </a:r>
          </a:p>
          <a:p>
            <a:pPr marL="571500" lvl="2" indent="-233363">
              <a:spcBef>
                <a:spcPts val="1200"/>
              </a:spcBef>
              <a:spcAft>
                <a:spcPts val="200"/>
              </a:spcAft>
              <a:buSzTx/>
              <a:buFont typeface="Wingdings" pitchFamily="2" charset="2"/>
              <a:buChar char="§"/>
              <a:tabLst>
                <a:tab pos="520700"/>
              </a:tabLst>
            </a:pPr>
            <a:r>
              <a:rPr lang="en-US" sz="2400">
                <a:solidFill>
                  <a:srgbClr val="000000"/>
                </a:solidFill>
              </a:rPr>
              <a:t>CCl</a:t>
            </a:r>
            <a:r>
              <a:rPr lang="en-US" sz="2400" baseline="-25000">
                <a:solidFill>
                  <a:srgbClr val="000000"/>
                </a:solidFill>
              </a:rPr>
              <a:t>4</a:t>
            </a:r>
            <a:r>
              <a:rPr lang="en-US" sz="2400">
                <a:solidFill>
                  <a:srgbClr val="000000"/>
                </a:solidFill>
              </a:rPr>
              <a:t> distribution – uncertainty in mass (collect data during remedy)</a:t>
            </a:r>
          </a:p>
          <a:p>
            <a:pPr marL="571500" lvl="2" indent="-233363">
              <a:spcBef>
                <a:spcPts val="1200"/>
              </a:spcBef>
              <a:spcAft>
                <a:spcPts val="200"/>
              </a:spcAft>
              <a:buSzTx/>
              <a:buFont typeface="Wingdings" pitchFamily="2" charset="2"/>
              <a:buChar char="§"/>
              <a:tabLst>
                <a:tab pos="520700"/>
              </a:tabLst>
            </a:pPr>
            <a:r>
              <a:rPr lang="en-US" sz="2400">
                <a:solidFill>
                  <a:srgbClr val="000000"/>
                </a:solidFill>
              </a:rPr>
              <a:t>Attenuation rate – uncertainty est. 41–290-year half-life (implement study)</a:t>
            </a: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10156272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PRESENTER_SHAPEINFO" val="&lt;ThreeDShapeInfo&gt;&lt;uuid val=&quot;{d219b38a-861f-4af6-a0e4-6b722639d74a}&quot; /&gt;&lt;isInvalidForFieldText val=&quot;0&quot; /&gt;&lt;Image&gt;&lt;filename val=&quot;E:\breeze\content\1089459318\2803839085-1\input\breezo\data\asimages\{d219b38a-861f-4af6-a0e4-6b722639d74a}.png&quot; /&gt;&lt;left val=&quot;0&quot; /&gt;&lt;top val=&quot;658&quot; /&gt;&lt;width val=&quot;1280&quot; /&gt;&lt;height val=&quot;5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0.xml><?xml version="1.0" encoding="utf-8"?>
<p:tagLst xmlns:p="http://schemas.openxmlformats.org/presentationml/2006/main">
  <p:tag name="PRESENTER_SHAPEINFO" val="&lt;ThreeDShapeInfo&gt;&lt;uuid val=&quot;{998b2b72-a2d1-49e6-8535-751ed4639640}&quot; /&gt;&lt;isInvalidForFieldText val=&quot;0&quot; /&gt;&lt;Image&gt;&lt;filename val=&quot;E:\breeze\content\1089459318\2803839085-1\input\breezo\data\asimages\{998b2b72-a2d1-49e6-8535-751ed4639640}.png&quot; /&gt;&lt;left val=&quot;1118&quot; /&gt;&lt;top val=&quot;660&quot; /&gt;&lt;width val=&quot;119&quot; /&gt;&lt;height val=&quot;51&quot; /&gt;&lt;hasText val=&quot;1&quot; /&gt;&lt;/Image&gt;&lt;/ThreeDShapeInfo&gt;"/>
</p:tagLst>
</file>

<file path=ppt/tags/tag100.xml><?xml version="1.0" encoding="utf-8"?>
<p:tagLst xmlns:p="http://schemas.openxmlformats.org/presentationml/2006/main">
  <p:tag name="HTML_SHAPEINFO" val="&lt;SlideThumbPath val=&quot;SlideTemp.PNG&quot;/&gt;"/>
</p:tagLst>
</file>

<file path=ppt/tags/tag101.xml><?xml version="1.0" encoding="utf-8"?>
<p:tagLst xmlns:p="http://schemas.openxmlformats.org/presentationml/2006/main">
  <p:tag name="PRESENTER_SHAPEINFO" val="&lt;ThreeDShapeInfo&gt;&lt;uuid val=&quot;{f4a5c623-fd65-43d9-bede-b9b016bd355d}&quot; /&gt;&lt;isInvalidForFieldText val=&quot;0&quot; /&gt;&lt;Image&gt;&lt;filename val=&quot;E:\breeze\content\1089459318\2803839085-1\input\breezo\data\asimages\{f4a5c623-fd65-43d9-bede-b9b016bd355d}.png&quot; /&gt;&lt;left val=&quot;344&quot; /&gt;&lt;top val=&quot;46&quot; /&gt;&lt;width val=&quot;681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35&quot; /&gt;&lt;/TableIndex&gt;&lt;/ShapeTextInfo&gt;"/>
</p:tagLst>
</file>

<file path=ppt/tags/tag102.xml><?xml version="1.0" encoding="utf-8"?>
<p:tagLst xmlns:p="http://schemas.openxmlformats.org/presentationml/2006/main">
  <p:tag name="PRESENTER_SHAPEINFO" val="&lt;ThreeDShapeInfo&gt;&lt;uuid val=&quot;{942d959f-7819-40b8-b1e3-215275653512}&quot; /&gt;&lt;isInvalidForFieldText val=&quot;0&quot; /&gt;&lt;Image&gt;&lt;filename val=&quot;E:\breeze\content\1089459318\2803839085-1\input\breezo\data\asimages\{942d959f-7819-40b8-b1e3-215275653512}.png&quot; /&gt;&lt;left val=&quot;488&quot; /&gt;&lt;top val=&quot;127&quot; /&gt;&lt;width val=&quot;651&quot; /&gt;&lt;height val=&quot;522&quot; /&gt;&lt;hasText val=&quot;1&quot; /&gt;&lt;/Image&gt;&lt;/ThreeDShapeInfo&gt;"/>
</p:tagLst>
</file>

<file path=ppt/tags/tag103.xml><?xml version="1.0" encoding="utf-8"?>
<p:tagLst xmlns:p="http://schemas.openxmlformats.org/presentationml/2006/main">
  <p:tag name="PRESENTER_SHAPEINFO" val="&lt;ThreeDShapeInfo&gt;&lt;uuid val=&quot;{880a6821-a0a3-458b-a6d2-9b57bc343b9e}&quot; /&gt;&lt;isInvalidForFieldText val=&quot;0&quot; /&gt;&lt;Image&gt;&lt;filename val=&quot;E:\breeze\content\1089459318\2803839085-1\input\breezo\data\asimages\{880a6821-a0a3-458b-a6d2-9b57bc343b9e}.png&quot; /&gt;&lt;left val=&quot;53&quot; /&gt;&lt;top val=&quot;142&quot; /&gt;&lt;width val=&quot;280&quot; /&gt;&lt;height val=&quot;119&quot; /&gt;&lt;hasText val=&quot;1&quot; /&gt;&lt;/Image&gt;&lt;/ThreeDShapeInfo&gt;"/>
  <p:tag name="PRESENTER_SHAPETEXTINFO" val="&lt;ShapeTextInfo&gt;&lt;TableIndex row=&quot;-1&quot; col=&quot;-1&quot;&gt;&lt;linesCount val=&quot;3&quot; /&gt;&lt;lineCharCount val=&quot;15&quot; /&gt;&lt;lineCharCount val=&quot;13&quot; /&gt;&lt;lineCharCount val=&quot;16&quot; /&gt;&lt;/TableIndex&gt;&lt;/ShapeTextInfo&gt;"/>
</p:tagLst>
</file>

<file path=ppt/tags/tag104.xml><?xml version="1.0" encoding="utf-8"?>
<p:tagLst xmlns:p="http://schemas.openxmlformats.org/presentationml/2006/main">
  <p:tag name="HTML_SHAPEINFO" val="&lt;SlideThumbPath val=&quot;SlideTemp.PNG&quot;/&gt;"/>
</p:tagLst>
</file>

<file path=ppt/tags/tag105.xml><?xml version="1.0" encoding="utf-8"?>
<p:tagLst xmlns:p="http://schemas.openxmlformats.org/presentationml/2006/main">
  <p:tag name="PRESENTER_SHAPEINFO" val="&lt;ThreeDShapeInfo&gt;&lt;uuid val=&quot;{3e720562-3526-4b65-b047-4a40f93c9800}&quot; /&gt;&lt;isInvalidForFieldText val=&quot;0&quot; /&gt;&lt;Image&gt;&lt;filename val=&quot;E:\breeze\content\1089459318\2803839085-1\input\breezo\data\asimages\{3e720562-3526-4b65-b047-4a40f93c9800}.png&quot; /&gt;&lt;left val=&quot;344&quot; /&gt;&lt;top val=&quot;47&quot; /&gt;&lt;width val=&quot;713&quot; /&gt;&lt;height val=&quot;36&quot; /&gt;&lt;hasText val=&quot;1&quot; /&gt;&lt;/Image&gt;&lt;/ThreeDShapeInfo&gt;"/>
  <p:tag name="PRESENTER_SHAPETEXTINFO" val="&lt;ShapeTextInfo&gt;&lt;TableIndex row=&quot;-1&quot; col=&quot;-1&quot;&gt;&lt;linesCount val=&quot;1&quot; /&gt;&lt;lineCharCount val=&quot;38&quot; /&gt;&lt;/TableIndex&gt;&lt;/ShapeTextInfo&gt;"/>
</p:tagLst>
</file>

<file path=ppt/tags/tag106.xml><?xml version="1.0" encoding="utf-8"?>
<p:tagLst xmlns:p="http://schemas.openxmlformats.org/presentationml/2006/main">
  <p:tag name="PRESENTER_SHAPEINFO" val="&lt;ThreeDShapeInfo&gt;&lt;uuid val=&quot;{6affca12-f6dd-4713-ac35-68cb986b7382}&quot; /&gt;&lt;isInvalidForFieldText val=&quot;0&quot; /&gt;&lt;Image&gt;&lt;filename val=&quot;E:\breeze\content\1089459318\2803839085-1\input\breezo\data\asimages\{6affca12-f6dd-4713-ac35-68cb986b7382}.png&quot; /&gt;&lt;left val=&quot;112&quot; /&gt;&lt;top val=&quot;114&quot; /&gt;&lt;width val=&quot;989&quot; /&gt;&lt;height val=&quot;531&quot; /&gt;&lt;hasText val=&quot;1&quot; /&gt;&lt;/Image&gt;&lt;/ThreeDShapeInfo&gt;"/>
</p:tagLst>
</file>

<file path=ppt/tags/tag107.xml><?xml version="1.0" encoding="utf-8"?>
<p:tagLst xmlns:p="http://schemas.openxmlformats.org/presentationml/2006/main">
  <p:tag name="HTML_SHAPEINFO" val="&lt;SlideThumbPath val=&quot;SlideTemp.PNG&quot;/&gt;"/>
</p:tagLst>
</file>

<file path=ppt/tags/tag108.xml><?xml version="1.0" encoding="utf-8"?>
<p:tagLst xmlns:p="http://schemas.openxmlformats.org/presentationml/2006/main">
  <p:tag name="PRESENTER_SHAPEINFO" val="&lt;ThreeDShapeInfo&gt;&lt;uuid val=&quot;{9a52d7fe-06f6-40d1-a50f-a2090eb00ee8}&quot; /&gt;&lt;isInvalidForFieldText val=&quot;0&quot; /&gt;&lt;Image&gt;&lt;filename val=&quot;E:\breeze\content\1089459318\2803839085-1\input\breezo\data\asimages\{9a52d7fe-06f6-40d1-a50f-a2090eb00ee8}.png&quot; /&gt;&lt;left val=&quot;338&quot; /&gt;&lt;top val=&quot;48&quot; /&gt;&lt;width val=&quot;373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21&quot; /&gt;&lt;/TableIndex&gt;&lt;/ShapeTextInfo&gt;"/>
</p:tagLst>
</file>

<file path=ppt/tags/tag109.xml><?xml version="1.0" encoding="utf-8"?>
<p:tagLst xmlns:p="http://schemas.openxmlformats.org/presentationml/2006/main">
  <p:tag name="PRESENTER_SHAPEINFO" val="&lt;ThreeDShapeInfo&gt;&lt;uuid val=&quot;{ed84de52-7acc-412b-8c40-ce17809864ec}&quot; /&gt;&lt;isInvalidForFieldText val=&quot;0&quot; /&gt;&lt;Image&gt;&lt;filename val=&quot;E:\breeze\content\1089459318\2803839085-1\input\breezo\data\asimages\{ed84de52-7acc-412b-8c40-ce17809864ec}.png&quot; /&gt;&lt;left val=&quot;28&quot; /&gt;&lt;top val=&quot;134&quot; /&gt;&lt;width val=&quot;420&quot; /&gt;&lt;height val=&quot;463&quot; /&gt;&lt;hasText val=&quot;1&quot; /&gt;&lt;/Image&gt;&lt;/ThreeDShapeInfo&gt;"/>
  <p:tag name="PRESENTER_SHAPETEXTINFO" val="&lt;ShapeTextInfo&gt;&lt;TableIndex row=&quot;-1&quot; col=&quot;-1&quot;&gt;&lt;linesCount val=&quot;4&quot; /&gt;&lt;lineCharCount val=&quot;113&quot; /&gt;&lt;lineCharCount val=&quot;62&quot; /&gt;&lt;lineCharCount val=&quot;34&quot; /&gt;&lt;lineCharCount val=&quot;118&quot; /&gt;&lt;/TableIndex&gt;&lt;/ShapeTextInfo&gt;"/>
</p:tagLst>
</file>

<file path=ppt/tags/tag11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10.xml><?xml version="1.0" encoding="utf-8"?>
<p:tagLst xmlns:p="http://schemas.openxmlformats.org/presentationml/2006/main">
  <p:tag name="PRESENTER_SHAPEINFO" val="&lt;ThreeDShapeInfo&gt;&lt;uuid val=&quot;{351f5233-157e-4a71-8af1-795748c171d3}&quot; /&gt;&lt;isInvalidForFieldText val=&quot;0&quot; /&gt;&lt;Image&gt;&lt;filename val=&quot;E:\breeze\content\1089459318\2803839085-1\input\breezo\data\asimages\{351f5233-157e-4a71-8af1-795748c171d3}.png&quot; /&gt;&lt;left val=&quot;494&quot; /&gt;&lt;top val=&quot;126&quot; /&gt;&lt;width val=&quot;735&quot; /&gt;&lt;height val=&quot;408&quot; /&gt;&lt;hasText val=&quot;1&quot; /&gt;&lt;/Image&gt;&lt;/ThreeDShapeInfo&gt;"/>
</p:tagLst>
</file>

<file path=ppt/tags/tag111.xml><?xml version="1.0" encoding="utf-8"?>
<p:tagLst xmlns:p="http://schemas.openxmlformats.org/presentationml/2006/main">
  <p:tag name="HTML_SHAPEINFO" val="&lt;SlideThumbPath val=&quot;SlideTemp.PNG&quot;/&gt;"/>
</p:tagLst>
</file>

<file path=ppt/tags/tag112.xml><?xml version="1.0" encoding="utf-8"?>
<p:tagLst xmlns:p="http://schemas.openxmlformats.org/presentationml/2006/main">
  <p:tag name="PRESENTER_SHAPEINFO" val="&lt;ThreeDShapeInfo&gt;&lt;uuid val=&quot;{3e89dd85-ee6f-4ef2-9829-1287327b41e5}&quot; /&gt;&lt;isInvalidForFieldText val=&quot;0&quot; /&gt;&lt;Image&gt;&lt;filename val=&quot;E:\breeze\content\1089459318\2803839085-1\input\breezo\data\asimages\{3e89dd85-ee6f-4ef2-9829-1287327b41e5}.png&quot; /&gt;&lt;left val=&quot;338&quot; /&gt;&lt;top val=&quot;47&quot; /&gt;&lt;width val=&quot;498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29&quot; /&gt;&lt;/TableIndex&gt;&lt;/ShapeTextInfo&gt;"/>
</p:tagLst>
</file>

<file path=ppt/tags/tag113.xml><?xml version="1.0" encoding="utf-8"?>
<p:tagLst xmlns:p="http://schemas.openxmlformats.org/presentationml/2006/main">
  <p:tag name="PRESENTER_SHAPEINFO" val="&lt;ThreeDShapeInfo&gt;&lt;uuid val=&quot;{2a6d2e27-7901-4cc4-9a95-de84f14ec6b2}&quot; /&gt;&lt;isInvalidForFieldText val=&quot;0&quot; /&gt;&lt;Image&gt;&lt;filename val=&quot;E:\breeze\content\1089459318\2803839085-1\input\breezo\data\asimages\{2a6d2e27-7901-4cc4-9a95-de84f14ec6b2}.png&quot; /&gt;&lt;left val=&quot;68&quot; /&gt;&lt;top val=&quot;138&quot; /&gt;&lt;width val=&quot;545&quot; /&gt;&lt;height val=&quot;437&quot; /&gt;&lt;hasText val=&quot;1&quot; /&gt;&lt;/Image&gt;&lt;/ThreeDShapeInfo&gt;"/>
  <p:tag name="PRESENTER_SHAPETEXTINFO" val="&lt;ShapeTextInfo&gt;&lt;TableIndex row=&quot;-1&quot; col=&quot;-1&quot;&gt;&lt;linesCount val=&quot;5&quot; /&gt;&lt;lineCharCount val=&quot;71&quot; /&gt;&lt;lineCharCount val=&quot;33&quot; /&gt;&lt;lineCharCount val=&quot;56&quot; /&gt;&lt;lineCharCount val=&quot;66&quot; /&gt;&lt;lineCharCount val=&quot;60&quot; /&gt;&lt;/TableIndex&gt;&lt;/ShapeTextInfo&gt;"/>
</p:tagLst>
</file>

<file path=ppt/tags/tag114.xml><?xml version="1.0" encoding="utf-8"?>
<p:tagLst xmlns:p="http://schemas.openxmlformats.org/presentationml/2006/main">
  <p:tag name="PRESENTER_SHAPEINFO" val="&lt;ThreeDShapeInfo&gt;&lt;uuid val=&quot;{aaa285cc-bed8-4fd6-b1e4-fc7c6893ca7d}&quot; /&gt;&lt;isInvalidForFieldText val=&quot;0&quot; /&gt;&lt;Image&gt;&lt;filename val=&quot;E:\breeze\content\1089459318\2803839085-1\input\breezo\data\asimages\{aaa285cc-bed8-4fd6-b1e4-fc7c6893ca7d}.png&quot; /&gt;&lt;left val=&quot;686&quot; /&gt;&lt;top val=&quot;127&quot; /&gt;&lt;width val=&quot;544&quot; /&gt;&lt;height val=&quot;496&quot; /&gt;&lt;hasText val=&quot;1&quot; /&gt;&lt;/Image&gt;&lt;/ThreeDShapeInfo&gt;"/>
</p:tagLst>
</file>

<file path=ppt/tags/tag115.xml><?xml version="1.0" encoding="utf-8"?>
<p:tagLst xmlns:p="http://schemas.openxmlformats.org/presentationml/2006/main">
  <p:tag name="HTML_SHAPEINFO" val="&lt;SlideThumbPath val=&quot;SlideTemp.PNG&quot;/&gt;"/>
</p:tagLst>
</file>

<file path=ppt/tags/tag116.xml><?xml version="1.0" encoding="utf-8"?>
<p:tagLst xmlns:p="http://schemas.openxmlformats.org/presentationml/2006/main">
  <p:tag name="PRESENTER_SHAPEINFO" val="&lt;ThreeDShapeInfo&gt;&lt;uuid val=&quot;{af06aa46-d8eb-440f-bd60-e75cfd552478}&quot; /&gt;&lt;isInvalidForFieldText val=&quot;0&quot; /&gt;&lt;Image&gt;&lt;filename val=&quot;E:\breeze\content\1089459318\2803839085-1\input\breezo\data\asimages\{af06aa46-d8eb-440f-bd60-e75cfd552478}.png&quot; /&gt;&lt;left val=&quot;345&quot; /&gt;&lt;top val=&quot;46&quot; /&gt;&lt;width val=&quot;535&quot; /&gt;&lt;height val=&quot;38&quot; /&gt;&lt;hasText val=&quot;1&quot; /&gt;&lt;/Image&gt;&lt;/ThreeDShapeInfo&gt;"/>
  <p:tag name="PRESENTER_SHAPETEXTINFO" val="&lt;ShapeTextInfo&gt;&lt;TableIndex row=&quot;-1&quot; col=&quot;-1&quot;&gt;&lt;linesCount val=&quot;1&quot; /&gt;&lt;lineCharCount val=&quot;30&quot; /&gt;&lt;/TableIndex&gt;&lt;/ShapeTextInfo&gt;"/>
</p:tagLst>
</file>

<file path=ppt/tags/tag117.xml><?xml version="1.0" encoding="utf-8"?>
<p:tagLst xmlns:p="http://schemas.openxmlformats.org/presentationml/2006/main">
  <p:tag name="PRESENTER_SHAPEINFO" val="&lt;ThreeDShapeInfo&gt;&lt;uuid val=&quot;{291a3d75-73aa-4f4b-8b76-7db61b91c356}&quot; /&gt;&lt;isInvalidForFieldText val=&quot;0&quot; /&gt;&lt;Image&gt;&lt;filename val=&quot;E:\breeze\content\1089459318\2803839085-1\input\breezo\data\asimages\{291a3d75-73aa-4f4b-8b76-7db61b91c356}.png&quot; /&gt;&lt;left val=&quot;100&quot; /&gt;&lt;top val=&quot;138&quot; /&gt;&lt;width val=&quot;1021&quot; /&gt;&lt;height val=&quot;224&quot; /&gt;&lt;hasText val=&quot;1&quot; /&gt;&lt;/Image&gt;&lt;/ThreeDShapeInfo&gt;"/>
  <p:tag name="PRESENTER_SHAPETEXTINFO" val="&lt;ShapeTextInfo&gt;&lt;TableIndex row=&quot;-1&quot; col=&quot;-1&quot;&gt;&lt;linesCount val=&quot;3&quot; /&gt;&lt;lineCharCount val=&quot;83&quot; /&gt;&lt;lineCharCount val=&quot;23&quot; /&gt;&lt;lineCharCount val=&quot;67&quot; /&gt;&lt;/TableIndex&gt;&lt;/ShapeTextInfo&gt;"/>
</p:tagLst>
</file>

<file path=ppt/tags/tag118.xml><?xml version="1.0" encoding="utf-8"?>
<p:tagLst xmlns:p="http://schemas.openxmlformats.org/presentationml/2006/main">
  <p:tag name="HTML_SHAPEINFO" val="&lt;SlideThumbPath val=&quot;SlideTemp.PNG&quot;/&gt;"/>
</p:tagLst>
</file>

<file path=ppt/tags/tag119.xml><?xml version="1.0" encoding="utf-8"?>
<p:tagLst xmlns:p="http://schemas.openxmlformats.org/presentationml/2006/main">
  <p:tag name="PRESENTER_SHAPEINFO" val="&lt;ThreeDShapeInfo&gt;&lt;uuid val=&quot;{7300e6ce-ef41-4d3e-a474-f13c73cda56b}&quot; /&gt;&lt;isInvalidForFieldText val=&quot;0&quot; /&gt;&lt;Image&gt;&lt;filename val=&quot;E:\breeze\content\1089459318\2803839085-1\input\breezo\data\asimages\{7300e6ce-ef41-4d3e-a474-f13c73cda56b}.png&quot; /&gt;&lt;left val=&quot;345&quot; /&gt;&lt;top val=&quot;46&quot; /&gt;&lt;width val=&quot;397&quot; /&gt;&lt;height val=&quot;29&quot; /&gt;&lt;hasText val=&quot;1&quot; /&gt;&lt;/Image&gt;&lt;/ThreeDShapeInfo&gt;"/>
  <p:tag name="PRESENTER_SHAPETEXTINFO" val="&lt;ShapeTextInfo&gt;&lt;TableIndex row=&quot;-1&quot; col=&quot;-1&quot;&gt;&lt;linesCount val=&quot;1&quot; /&gt;&lt;lineCharCount val=&quot;22&quot; /&gt;&lt;/TableIndex&gt;&lt;/ShapeTextInfo&gt;"/>
</p:tagLst>
</file>

<file path=ppt/tags/tag12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24&quot; /&gt;&lt;lineCharCount val=&quot;13&quot; /&gt;&lt;lineCharCount val=&quot;12&quot; /&gt;&lt;lineCharCount val=&quot;13&quot; /&gt;&lt;lineCharCount val=&quot;11&quot; /&gt;&lt;/TableIndex&gt;&lt;/ShapeTextInfo&gt;"/>
</p:tagLst>
</file>

<file path=ppt/tags/tag120.xml><?xml version="1.0" encoding="utf-8"?>
<p:tagLst xmlns:p="http://schemas.openxmlformats.org/presentationml/2006/main">
  <p:tag name="PRESENTER_SHAPEINFO" val="&lt;ThreeDShapeInfo&gt;&lt;uuid val=&quot;{4c08bcf2-3f0d-4050-89c0-2eeb104deac8}&quot; /&gt;&lt;isInvalidForFieldText val=&quot;0&quot; /&gt;&lt;Image&gt;&lt;filename val=&quot;E:\breeze\content\1089459318\2803839085-1\input\breezo\data\asimages\{4c08bcf2-3f0d-4050-89c0-2eeb104deac8}.png&quot; /&gt;&lt;left val=&quot;100&quot; /&gt;&lt;top val=&quot;138&quot; /&gt;&lt;width val=&quot;1059&quot; /&gt;&lt;height val=&quot;373&quot; /&gt;&lt;hasText val=&quot;1&quot; /&gt;&lt;/Image&gt;&lt;/ThreeDShapeInfo&gt;"/>
  <p:tag name="PRESENTER_SHAPETEXTINFO" val="&lt;ShapeTextInfo&gt;&lt;TableIndex row=&quot;-1&quot; col=&quot;-1&quot;&gt;&lt;linesCount val=&quot;6&quot; /&gt;&lt;lineCharCount val=&quot;166&quot; /&gt;&lt;lineCharCount val=&quot;20&quot; /&gt;&lt;lineCharCount val=&quot;30&quot; /&gt;&lt;lineCharCount val=&quot;39&quot; /&gt;&lt;lineCharCount val=&quot;70&quot; /&gt;&lt;lineCharCount val=&quot;70&quot; /&gt;&lt;/TableIndex&gt;&lt;/ShapeTextInfo&gt;"/>
</p:tagLst>
</file>

<file path=ppt/tags/tag121.xml><?xml version="1.0" encoding="utf-8"?>
<p:tagLst xmlns:p="http://schemas.openxmlformats.org/presentationml/2006/main">
  <p:tag name="HTML_SHAPEINFO" val="&lt;SlideThumbPath val=&quot;SlideTemp.PNG&quot;/&gt;"/>
</p:tagLst>
</file>

<file path=ppt/tags/tag122.xml><?xml version="1.0" encoding="utf-8"?>
<p:tagLst xmlns:p="http://schemas.openxmlformats.org/presentationml/2006/main">
  <p:tag name="PRESENTER_SHAPEINFO" val="&lt;ThreeDShapeInfo&gt;&lt;uuid val=&quot;{3aa04eac-43d4-4358-afe9-a249895d228d}&quot; /&gt;&lt;isInvalidForFieldText val=&quot;0&quot; /&gt;&lt;Image&gt;&lt;filename val=&quot;E:\breeze\content\1089459318\2803839085-1\input\breezo\data\asimages\{3aa04eac-43d4-4358-afe9-a249895d228d}.png&quot; /&gt;&lt;left val=&quot;343&quot; /&gt;&lt;top val=&quot;23&quot; /&gt;&lt;width val=&quot;778&quot; /&gt;&lt;height val=&quot;77&quot; /&gt;&lt;hasText val=&quot;1&quot; /&gt;&lt;/Image&gt;&lt;/ThreeDShapeInfo&gt;"/>
  <p:tag name="PRESENTER_SHAPETEXTINFO" val="&lt;ShapeTextInfo&gt;&lt;TableIndex row=&quot;-1&quot; col=&quot;-1&quot;&gt;&lt;linesCount val=&quot;1&quot; /&gt;&lt;lineCharCount val=&quot;57&quot; /&gt;&lt;/TableIndex&gt;&lt;/ShapeTextInfo&gt;"/>
</p:tagLst>
</file>

<file path=ppt/tags/tag123.xml><?xml version="1.0" encoding="utf-8"?>
<p:tagLst xmlns:p="http://schemas.openxmlformats.org/presentationml/2006/main">
  <p:tag name="PRESENTER_SHAPEINFO" val="&lt;ThreeDShapeInfo&gt;&lt;uuid val=&quot;{c966033e-a462-4851-a21a-7f4c5fd02250}&quot; /&gt;&lt;isInvalidForFieldText val=&quot;0&quot; /&gt;&lt;Image&gt;&lt;filename val=&quot;E:\breeze\content\1089459318\2803839085-1\input\breezo\data\asimages\{c966033e-a462-4851-a21a-7f4c5fd02250}.png&quot; /&gt;&lt;left val=&quot;240&quot; /&gt;&lt;top val=&quot;109&quot; /&gt;&lt;width val=&quot;799&quot; /&gt;&lt;height val=&quot;538&quot; /&gt;&lt;hasText val=&quot;1&quot; /&gt;&lt;/Image&gt;&lt;/ThreeDShapeInfo&gt;"/>
</p:tagLst>
</file>

<file path=ppt/tags/tag124.xml><?xml version="1.0" encoding="utf-8"?>
<p:tagLst xmlns:p="http://schemas.openxmlformats.org/presentationml/2006/main">
  <p:tag name="HTML_SHAPEINFO" val="&lt;SlideThumbPath val=&quot;SlideTemp.PNG&quot;/&gt;"/>
</p:tagLst>
</file>

<file path=ppt/tags/tag125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26.xml><?xml version="1.0" encoding="utf-8"?>
<p:tagLst xmlns:p="http://schemas.openxmlformats.org/presentationml/2006/main">
  <p:tag name="PRESENTER_SHAPEINFO" val="&lt;ThreeDShapeInfo&gt;&lt;uuid val=&quot;{a745f461-6f8f-4d4c-bd08-f77e131ee2ed}&quot; /&gt;&lt;isInvalidForFieldText val=&quot;0&quot; /&gt;&lt;Image&gt;&lt;filename val=&quot;E:\breeze\content\1089459318\2803839085-1\input\breezo\data\asimages\{a745f461-6f8f-4d4c-bd08-f77e131ee2ed}.png&quot; /&gt;&lt;left val=&quot;970&quot; /&gt;&lt;top val=&quot;417&quot; /&gt;&lt;width val=&quot;117&quot; /&gt;&lt;height val=&quot;35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27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089459318\2803839085-1\input\breezo\data\asimages\{10b8ffcf-5d54-4e41-8953-30eaeb838d98}.png&quot; /&gt;&lt;left val=&quot;804&quot; /&gt;&lt;top val=&quot;343&quot; /&gt;&lt;width val=&quot;205&quot; /&gt;&lt;height val=&quot;156&quot; /&gt;&lt;hasText val=&quot;1&quot; /&gt;&lt;/Image&gt;&lt;/ThreeDShapeInfo&gt;"/>
</p:tagLst>
</file>

<file path=ppt/tags/tag128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29.xml><?xml version="1.0" encoding="utf-8"?>
<p:tagLst xmlns:p="http://schemas.openxmlformats.org/presentationml/2006/main">
  <p:tag name="PRESENTER_SHAPEINFO" val="&lt;ThreeDShapeInfo&gt;&lt;uuid val=&quot;{79d6257f-3b64-44c8-bd84-f6d747eaf65f}&quot; /&gt;&lt;isInvalidForFieldText val=&quot;0&quot; /&gt;&lt;Image&gt;&lt;filename val=&quot;E:\breeze\content\1089459318\2803839085-1\input\breezo\data\asimages\{79d6257f-3b64-44c8-bd84-f6d747eaf65f}.png&quot; /&gt;&lt;left val=&quot;421&quot; /&gt;&lt;top val=&quot;127&quot; /&gt;&lt;width val=&quot;803&quot; /&gt;&lt;height val=&quot;508&quot; /&gt;&lt;hasText val=&quot;1&quot; /&gt;&lt;/Image&gt;&lt;/ThreeDShapeInfo&gt;"/>
</p:tagLst>
</file>

<file path=ppt/tags/tag13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130.xml><?xml version="1.0" encoding="utf-8"?>
<p:tagLst xmlns:p="http://schemas.openxmlformats.org/presentationml/2006/main">
  <p:tag name="PRESENTER_SHAPEINFO" val="&lt;ThreeDShapeInfo&gt;&lt;uuid val=&quot;{4fe23ebf-9777-49ac-962f-e59a8510af0d}&quot; /&gt;&lt;isInvalidForFieldText val=&quot;0&quot; /&gt;&lt;Image&gt;&lt;filename val=&quot;E:\breeze\content\1089459318\2803839085-1\input\breezo\data\asimages\{4fe23ebf-9777-49ac-962f-e59a8510af0d}.png&quot; /&gt;&lt;left val=&quot;674&quot; /&gt;&lt;top val=&quot;484&quot; /&gt;&lt;width val=&quot;195&quot; /&gt;&lt;height val=&quot;155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31.xml><?xml version="1.0" encoding="utf-8"?>
<p:tagLst xmlns:p="http://schemas.openxmlformats.org/presentationml/2006/main">
  <p:tag name="PRESENTER_SHAPEINFO" val="&lt;ThreeDShapeInfo&gt;&lt;uuid val=&quot;{48575120-2eec-4a3d-9640-7e9f639d7066}&quot; /&gt;&lt;isInvalidForFieldText val=&quot;0&quot; /&gt;&lt;Image&gt;&lt;filename val=&quot;E:\breeze\content\1089459318\2803839085-1\input\breezo\data\asimages\{48575120-2eec-4a3d-9640-7e9f639d7066}.png&quot; /&gt;&lt;left val=&quot;231&quot; /&gt;&lt;top val=&quot;521&quot; /&gt;&lt;width val=&quot;122&quot; /&gt;&lt;height val=&quot;82&quot; /&gt;&lt;hasText val=&quot;1&quot; /&gt;&lt;/Image&gt;&lt;/ThreeDShapeInfo&gt;"/>
  <p:tag name="PRESENTER_SHAPETEXTINFO" val="&lt;ShapeTextInfo&gt;&lt;TableIndex row=&quot;-1&quot; col=&quot;-1&quot;&gt;&lt;linesCount val=&quot;1&quot; /&gt;&lt;lineCharCount val=&quot;30&quot; /&gt;&lt;/TableIndex&gt;&lt;/ShapeTextInfo&gt;"/>
</p:tagLst>
</file>

<file path=ppt/tags/tag132.xml><?xml version="1.0" encoding="utf-8"?>
<p:tagLst xmlns:p="http://schemas.openxmlformats.org/presentationml/2006/main">
  <p:tag name="PRESENTER_SHAPEINFO" val="&lt;ThreeDShapeInfo&gt;&lt;uuid val=&quot;{c6d9567a-4b83-41c0-8375-a1eea49105eb}&quot; /&gt;&lt;isInvalidForFieldText val=&quot;0&quot; /&gt;&lt;Image&gt;&lt;filename val=&quot;E:\breeze\content\1089459318\2803839085-1\input\breezo\data\asimages\{c6d9567a-4b83-41c0-8375-a1eea49105eb}.png&quot; /&gt;&lt;left val=&quot;364&quot; /&gt;&lt;top val=&quot;515&quot; /&gt;&lt;width val=&quot;326&quot; /&gt;&lt;height val=&quot;26&quot; /&gt;&lt;hasText val=&quot;1&quot; /&gt;&lt;/Image&gt;&lt;/ThreeDShapeInfo&gt;"/>
</p:tagLst>
</file>

<file path=ppt/tags/tag133.xml><?xml version="1.0" encoding="utf-8"?>
<p:tagLst xmlns:p="http://schemas.openxmlformats.org/presentationml/2006/main">
  <p:tag name="PRESENTER_SHAPEINFO" val="&lt;ThreeDShapeInfo&gt;&lt;uuid val=&quot;{9f175bd2-e7e6-46b4-bc48-a50e5a6c97b5}&quot; /&gt;&lt;isInvalidForFieldText val=&quot;0&quot; /&gt;&lt;Image&gt;&lt;filename val=&quot;E:\breeze\content\1089459318\2803839085-1\input\breezo\data\asimages\{9f175bd2-e7e6-46b4-bc48-a50e5a6c97b5}.png&quot; /&gt;&lt;left val=&quot;64&quot; /&gt;&lt;top val=&quot;133&quot; /&gt;&lt;width val=&quot;335&quot; /&gt;&lt;height val=&quot;355&quot; /&gt;&lt;hasText val=&quot;1&quot; /&gt;&lt;/Image&gt;&lt;/ThreeDShapeInfo&gt;"/>
  <p:tag name="PRESENTER_SHAPETEXTINFO" val="&lt;ShapeTextInfo&gt;&lt;TableIndex row=&quot;-1&quot; col=&quot;-1&quot;&gt;&lt;linesCount val=&quot;2&quot; /&gt;&lt;lineCharCount val=&quot;81&quot; /&gt;&lt;lineCharCount val=&quot;84&quot; /&gt;&lt;/TableIndex&gt;&lt;/ShapeTextInfo&gt;"/>
</p:tagLst>
</file>

<file path=ppt/tags/tag134.xml><?xml version="1.0" encoding="utf-8"?>
<p:tagLst xmlns:p="http://schemas.openxmlformats.org/presentationml/2006/main">
  <p:tag name="PRESENTER_SHAPEINFO" val="&lt;ThreeDShapeInfo&gt;&lt;uuid val=&quot;{29cc60c2-03be-497e-abad-554f1db24a9e}&quot; /&gt;&lt;isInvalidForFieldText val=&quot;0&quot; /&gt;&lt;Image&gt;&lt;filename val=&quot;E:\breeze\content\1089459318\2803839085-1\input\breezo\data\asimages\{29cc60c2-03be-497e-abad-554f1db24a9e}.png&quot; /&gt;&lt;left val=&quot;343&quot; /&gt;&lt;top val=&quot;16&quot; /&gt;&lt;width val=&quot;774&quot; /&gt;&lt;height val=&quot;77&quot; /&gt;&lt;hasText val=&quot;1&quot; /&gt;&lt;/Image&gt;&lt;/ThreeDShapeInfo&gt;"/>
  <p:tag name="PRESENTER_SHAPETEXTINFO" val="&lt;ShapeTextInfo&gt;&lt;TableIndex row=&quot;-1&quot; col=&quot;-1&quot;&gt;&lt;linesCount val=&quot;1&quot; /&gt;&lt;lineCharCount val=&quot;62&quot; /&gt;&lt;/TableIndex&gt;&lt;/ShapeTextInfo&gt;"/>
</p:tagLst>
</file>

<file path=ppt/tags/tag135.xml><?xml version="1.0" encoding="utf-8"?>
<p:tagLst xmlns:p="http://schemas.openxmlformats.org/presentationml/2006/main">
  <p:tag name="PRESENTER_SHAPEINFO" val="&lt;ThreeDShapeInfo&gt;&lt;uuid val=&quot;{9551eb6d-d34f-457d-96b0-1b6baf23c8e2}&quot; /&gt;&lt;isInvalidForFieldText val=&quot;0&quot; /&gt;&lt;Image&gt;&lt;filename val=&quot;E:\breeze\content\1089459318\2803839085-1\input\breezo\data\asimages\{9551eb6d-d34f-457d-96b0-1b6baf23c8e2}.png&quot; /&gt;&lt;left val=&quot;210&quot; /&gt;&lt;top val=&quot;500&quot; /&gt;&lt;width val=&quot;157&quot; /&gt;&lt;height val=&quot;116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36.xml><?xml version="1.0" encoding="utf-8"?>
<p:tagLst xmlns:p="http://schemas.openxmlformats.org/presentationml/2006/main">
  <p:tag name="HTML_SHAPEINFO" val="&lt;SlideThumbPath val=&quot;SlideTemp.PNG&quot;/&gt;"/>
</p:tagLst>
</file>

<file path=ppt/tags/tag137.xml><?xml version="1.0" encoding="utf-8"?>
<p:tagLst xmlns:p="http://schemas.openxmlformats.org/presentationml/2006/main">
  <p:tag name="PRESENTER_SHAPEINFO" val="&lt;ThreeDShapeInfo&gt;&lt;uuid val=&quot;{9b760bd9-cea5-4f63-b810-a39581d85996}&quot; /&gt;&lt;isInvalidForFieldText val=&quot;0&quot; /&gt;&lt;Image&gt;&lt;filename val=&quot;E:\breeze\content\1089459318\2803839085-1\input\breezo\data\asimages\{9b760bd9-cea5-4f63-b810-a39581d85996}.png&quot; /&gt;&lt;left val=&quot;334&quot; /&gt;&lt;top val=&quot;45&quot; /&gt;&lt;width val=&quot;517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29&quot; /&gt;&lt;/TableIndex&gt;&lt;/ShapeTextInfo&gt;"/>
</p:tagLst>
</file>

<file path=ppt/tags/tag138.xml><?xml version="1.0" encoding="utf-8"?>
<p:tagLst xmlns:p="http://schemas.openxmlformats.org/presentationml/2006/main">
  <p:tag name="PRESENTER_SHAPEINFO" val="&lt;ThreeDShapeInfo&gt;&lt;uuid val=&quot;{8b89937d-2b6a-4c66-855b-99c446cbd113}&quot; /&gt;&lt;isInvalidForFieldText val=&quot;0&quot; /&gt;&lt;Image&gt;&lt;filename val=&quot;E:\breeze\content\1089459318\2803839085-1\input\breezo\data\asimages\{8b89937d-2b6a-4c66-855b-99c446cbd113}.png&quot; /&gt;&lt;left val=&quot;100&quot; /&gt;&lt;top val=&quot;138&quot; /&gt;&lt;width val=&quot;1077&quot; /&gt;&lt;height val=&quot;347&quot; /&gt;&lt;hasText val=&quot;1&quot; /&gt;&lt;/Image&gt;&lt;/ThreeDShapeInfo&gt;"/>
  <p:tag name="PRESENTER_SHAPETEXTINFO" val="&lt;ShapeTextInfo&gt;&lt;TableIndex row=&quot;-1&quot; col=&quot;-1&quot;&gt;&lt;linesCount val=&quot;5&quot; /&gt;&lt;lineCharCount val=&quot;51&quot; /&gt;&lt;lineCharCount val=&quot;106&quot; /&gt;&lt;lineCharCount val=&quot;36&quot; /&gt;&lt;lineCharCount val=&quot;24&quot; /&gt;&lt;lineCharCount val=&quot;185&quot; /&gt;&lt;/TableIndex&gt;&lt;/ShapeTextInfo&gt;"/>
</p:tagLst>
</file>

<file path=ppt/tags/tag139.xml><?xml version="1.0" encoding="utf-8"?>
<p:tagLst xmlns:p="http://schemas.openxmlformats.org/presentationml/2006/main">
  <p:tag name="HTML_SHAPEINFO" val="&lt;SlideThumbPath val=&quot;SlideTemp.PNG&quot;/&gt;"/>
</p:tagLst>
</file>

<file path=ppt/tags/tag14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40.xml><?xml version="1.0" encoding="utf-8"?>
<p:tagLst xmlns:p="http://schemas.openxmlformats.org/presentationml/2006/main">
  <p:tag name="PRESENTER_SHAPEINFO" val="&lt;ThreeDShapeInfo&gt;&lt;uuid val=&quot;{2bf6a41c-4bc1-4447-9ee4-3b7ab5e2b725}&quot; /&gt;&lt;isInvalidForFieldText val=&quot;0&quot; /&gt;&lt;Image&gt;&lt;filename val=&quot;E:\breeze\content\1089459318\2803839085-1\input\breezo\data\asimages\{2bf6a41c-4bc1-4447-9ee4-3b7ab5e2b725}.png&quot; /&gt;&lt;left val=&quot;344&quot; /&gt;&lt;top val=&quot;46&quot; /&gt;&lt;width val=&quot;427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23&quot; /&gt;&lt;/TableIndex&gt;&lt;/ShapeTextInfo&gt;"/>
</p:tagLst>
</file>

<file path=ppt/tags/tag141.xml><?xml version="1.0" encoding="utf-8"?>
<p:tagLst xmlns:p="http://schemas.openxmlformats.org/presentationml/2006/main">
  <p:tag name="PRESENTER_SHAPEINFO" val="&lt;ThreeDShapeInfo&gt;&lt;uuid val=&quot;{de01b4b7-bd21-4258-bd7b-c8767792dffa}&quot; /&gt;&lt;isInvalidForFieldText val=&quot;0&quot; /&gt;&lt;Image&gt;&lt;filename val=&quot;E:\breeze\content\1089459318\2803839085-1\input\breezo\data\asimages\{de01b4b7-bd21-4258-bd7b-c8767792dffa}.png&quot; /&gt;&lt;left val=&quot;57&quot; /&gt;&lt;top val=&quot;138&quot; /&gt;&lt;width val=&quot;1136&quot; /&gt;&lt;height val=&quot;500&quot; /&gt;&lt;hasText val=&quot;1&quot; /&gt;&lt;/Image&gt;&lt;/ThreeDShapeInfo&gt;"/>
  <p:tag name="PRESENTER_SHAPETEXTINFO" val="&lt;ShapeTextInfo&gt;&lt;TableIndex row=&quot;-1&quot; col=&quot;-1&quot;&gt;&lt;linesCount val=&quot;6&quot; /&gt;&lt;lineCharCount val=&quot;113&quot; /&gt;&lt;lineCharCount val=&quot;104&quot; /&gt;&lt;lineCharCount val=&quot;75&quot; /&gt;&lt;lineCharCount val=&quot;140&quot; /&gt;&lt;lineCharCount val=&quot;67&quot; /&gt;&lt;lineCharCount val=&quot;35&quot; /&gt;&lt;/TableIndex&gt;&lt;/ShapeTextInfo&gt;"/>
</p:tagLst>
</file>

<file path=ppt/tags/tag142.xml><?xml version="1.0" encoding="utf-8"?>
<p:tagLst xmlns:p="http://schemas.openxmlformats.org/presentationml/2006/main">
  <p:tag name="HTML_SHAPEINFO" val="&lt;SlideThumbPath val=&quot;SlideTemp.PNG&quot;/&gt;"/>
</p:tagLst>
</file>

<file path=ppt/tags/tag143.xml><?xml version="1.0" encoding="utf-8"?>
<p:tagLst xmlns:p="http://schemas.openxmlformats.org/presentationml/2006/main">
  <p:tag name="PRESENTER_SHAPEINFO" val="&lt;ThreeDShapeInfo&gt;&lt;uuid val=&quot;{16bff50c-2a1d-4630-821f-7475def16698}&quot; /&gt;&lt;isInvalidForFieldText val=&quot;0&quot; /&gt;&lt;Image&gt;&lt;filename val=&quot;E:\breeze\content\1089459318\2803839085-1\input\breezo\data\asimages\{16bff50c-2a1d-4630-821f-7475def16698}.png&quot; /&gt;&lt;left val=&quot;345&quot; /&gt;&lt;top val=&quot;46&quot; /&gt;&lt;width val=&quot;519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28&quot; /&gt;&lt;/TableIndex&gt;&lt;/ShapeTextInfo&gt;"/>
</p:tagLst>
</file>

<file path=ppt/tags/tag144.xml><?xml version="1.0" encoding="utf-8"?>
<p:tagLst xmlns:p="http://schemas.openxmlformats.org/presentationml/2006/main">
  <p:tag name="PRESENTER_SHAPEINFO" val="&lt;ThreeDShapeInfo&gt;&lt;uuid val=&quot;{068c47de-7dfa-4963-95d6-22c526e6130e}&quot; /&gt;&lt;isInvalidForFieldText val=&quot;0&quot; /&gt;&lt;Image&gt;&lt;filename val=&quot;E:\breeze\content\1089459318\2803839085-1\input\breezo\data\asimages\{068c47de-7dfa-4963-95d6-22c526e6130e}.png&quot; /&gt;&lt;left val=&quot;100&quot; /&gt;&lt;top val=&quot;138&quot; /&gt;&lt;width val=&quot;1064&quot; /&gt;&lt;height val=&quot;363&quot; /&gt;&lt;hasText val=&quot;1&quot; /&gt;&lt;/Image&gt;&lt;/ThreeDShapeInfo&gt;"/>
  <p:tag name="PRESENTER_SHAPETEXTINFO" val="&lt;ShapeTextInfo&gt;&lt;TableIndex row=&quot;-1&quot; col=&quot;-1&quot;&gt;&lt;linesCount val=&quot;5&quot; /&gt;&lt;lineCharCount val=&quot;133&quot; /&gt;&lt;lineCharCount val=&quot;97&quot; /&gt;&lt;lineCharCount val=&quot;63&quot; /&gt;&lt;lineCharCount val=&quot;92&quot; /&gt;&lt;lineCharCount val=&quot;51&quot; /&gt;&lt;/TableIndex&gt;&lt;/ShapeTextInfo&gt;"/>
</p:tagLst>
</file>

<file path=ppt/tags/tag145.xml><?xml version="1.0" encoding="utf-8"?>
<p:tagLst xmlns:p="http://schemas.openxmlformats.org/presentationml/2006/main">
  <p:tag name="HTML_SHAPEINFO" val="&lt;SlideThumbPath val=&quot;SlideTemp.PNG&quot;/&gt;"/>
</p:tagLst>
</file>

<file path=ppt/tags/tag146.xml><?xml version="1.0" encoding="utf-8"?>
<p:tagLst xmlns:p="http://schemas.openxmlformats.org/presentationml/2006/main">
  <p:tag name="PRESENTER_SHAPEINFO" val="&lt;ThreeDShapeInfo&gt;&lt;uuid val=&quot;{92b6f206-fd87-4af7-befd-b2a8fa8c43d8}&quot; /&gt;&lt;isInvalidForFieldText val=&quot;0&quot; /&gt;&lt;Image&gt;&lt;filename val=&quot;E:\breeze\content\1089459318\2803839085-1\input\breezo\data\asimages\{92b6f206-fd87-4af7-befd-b2a8fa8c43d8}.png&quot; /&gt;&lt;left val=&quot;345&quot; /&gt;&lt;top val=&quot;46&quot; /&gt;&lt;width val=&quot;815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42&quot; /&gt;&lt;/TableIndex&gt;&lt;/ShapeTextInfo&gt;"/>
</p:tagLst>
</file>

<file path=ppt/tags/tag147.xml><?xml version="1.0" encoding="utf-8"?>
<p:tagLst xmlns:p="http://schemas.openxmlformats.org/presentationml/2006/main">
  <p:tag name="PRESENTER_SHAPEINFO" val="&lt;ThreeDShapeInfo&gt;&lt;uuid val=&quot;{86412907-2ed5-4488-bcd8-ba7cec651ff8}&quot; /&gt;&lt;isInvalidForFieldText val=&quot;0&quot; /&gt;&lt;Image&gt;&lt;filename val=&quot;E:\breeze\content\1089459318\2803839085-1\input\breezo\data\asimages\{86412907-2ed5-4488-bcd8-ba7cec651ff8}.png&quot; /&gt;&lt;left val=&quot;720&quot; /&gt;&lt;top val=&quot;133&quot; /&gt;&lt;width val=&quot;507&quot; /&gt;&lt;height val=&quot;413&quot; /&gt;&lt;hasText val=&quot;1&quot; /&gt;&lt;/Image&gt;&lt;/ThreeDShapeInfo&gt;"/>
  <p:tag name="PRESENTER_SHAPETEXTINFO" val="&lt;ShapeTextInfo&gt;&lt;TableIndex row=&quot;-1&quot; col=&quot;-1&quot;&gt;&lt;linesCount val=&quot;1&quot; /&gt;&lt;lineCharCount val=&quot;682&quot; /&gt;&lt;/TableIndex&gt;&lt;/ShapeTextInfo&gt;"/>
</p:tagLst>
</file>

<file path=ppt/tags/tag148.xml><?xml version="1.0" encoding="utf-8"?>
<p:tagLst xmlns:p="http://schemas.openxmlformats.org/presentationml/2006/main">
  <p:tag name="PRESENTER_SHAPEINFO" val="&lt;ThreeDShapeInfo&gt;&lt;uuid val=&quot;{62337999-273e-48b1-9910-a84ed36dc865}&quot; /&gt;&lt;isInvalidForFieldText val=&quot;0&quot; /&gt;&lt;Image&gt;&lt;filename val=&quot;E:\breeze\content\1089459318\2803839085-1\input\breezo\data\asimages\{62337999-273e-48b1-9910-a84ed36dc865}.png&quot; /&gt;&lt;left val=&quot;29&quot; /&gt;&lt;top val=&quot;124&quot; /&gt;&lt;width val=&quot;673&quot; /&gt;&lt;height val=&quot;388&quot; /&gt;&lt;hasText val=&quot;1&quot; /&gt;&lt;/Image&gt;&lt;/ThreeDShapeInfo&gt;"/>
</p:tagLst>
</file>

<file path=ppt/tags/tag149.xml><?xml version="1.0" encoding="utf-8"?>
<p:tagLst xmlns:p="http://schemas.openxmlformats.org/presentationml/2006/main">
  <p:tag name="PRESENTER_SHAPEINFO" val="&lt;ThreeDShapeInfo&gt;&lt;uuid val=&quot;{cb548260-c117-4015-9882-72afc48cb856}&quot; /&gt;&lt;isInvalidForFieldText val=&quot;0&quot; /&gt;&lt;Image&gt;&lt;filename val=&quot;E:\breeze\content\1089459318\2803839085-1\input\breezo\data\asimages\{cb548260-c117-4015-9882-72afc48cb856}.png&quot; /&gt;&lt;left val=&quot;324&quot; /&gt;&lt;top val=&quot;606&quot; /&gt;&lt;width val=&quot;633&quot; /&gt;&lt;height val=&quot;23&quot; /&gt;&lt;hasText val=&quot;1&quot; /&gt;&lt;/Image&gt;&lt;/ThreeDShapeInfo&gt;"/>
  <p:tag name="PRESENTER_SHAPETEXTINFO" val="&lt;ShapeTextInfo&gt;&lt;TableIndex row=&quot;-1&quot; col=&quot;-1&quot;&gt;&lt;linesCount val=&quot;1&quot; /&gt;&lt;lineCharCount val=&quot;59&quot; /&gt;&lt;/TableIndex&gt;&lt;/ShapeTextInfo&gt;"/>
</p:tagLst>
</file>

<file path=ppt/tags/tag15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24&quot; /&gt;&lt;lineCharCount val=&quot;13&quot; /&gt;&lt;lineCharCount val=&quot;12&quot; /&gt;&lt;lineCharCount val=&quot;13&quot; /&gt;&lt;lineCharCount val=&quot;11&quot; /&gt;&lt;/TableIndex&gt;&lt;/ShapeTextInfo&gt;"/>
</p:tagLst>
</file>

<file path=ppt/tags/tag150.xml><?xml version="1.0" encoding="utf-8"?>
<p:tagLst xmlns:p="http://schemas.openxmlformats.org/presentationml/2006/main">
  <p:tag name="HTML_SHAPEINFO" val="&lt;SlideThumbPath val=&quot;SlideTemp.PNG&quot;/&gt;"/>
</p:tagLst>
</file>

<file path=ppt/tags/tag151.xml><?xml version="1.0" encoding="utf-8"?>
<p:tagLst xmlns:p="http://schemas.openxmlformats.org/presentationml/2006/main">
  <p:tag name="PRESENTER_SHAPEINFO" val="&lt;ThreeDShapeInfo&gt;&lt;uuid val=&quot;{3bb82229-3bf4-41e7-84dd-2af97c4cca70}&quot; /&gt;&lt;isInvalidForFieldText val=&quot;0&quot; /&gt;&lt;Image&gt;&lt;filename val=&quot;E:\breeze\content\1089459318\2803839085-1\input\breezo\data\asimages\{3bb82229-3bf4-41e7-84dd-2af97c4cca70}.png&quot; /&gt;&lt;left val=&quot;41&quot; /&gt;&lt;top val=&quot;174&quot; /&gt;&lt;width val=&quot;1195&quot; /&gt;&lt;height val=&quot;383&quot; /&gt;&lt;hasText val=&quot;1&quot; /&gt;&lt;/Image&gt;&lt;/ThreeDShapeInfo&gt;"/>
</p:tagLst>
</file>

<file path=ppt/tags/tag152.xml><?xml version="1.0" encoding="utf-8"?>
<p:tagLst xmlns:p="http://schemas.openxmlformats.org/presentationml/2006/main">
  <p:tag name="PRESENTER_SHAPEINFO" val="&lt;ThreeDShapeInfo&gt;&lt;uuid val=&quot;{ad50e30c-84bd-40ec-b3f2-4a8160f18d0b}&quot; /&gt;&lt;isInvalidForFieldText val=&quot;0&quot; /&gt;&lt;Image&gt;&lt;filename val=&quot;E:\breeze\content\1089459318\2803839085-1\input\breezo\data\asimages\{ad50e30c-84bd-40ec-b3f2-4a8160f18d0b}.png&quot; /&gt;&lt;left val=&quot;344&quot; /&gt;&lt;top val=&quot;46&quot; /&gt;&lt;width val=&quot;181&quot; /&gt;&lt;height val=&quot;31&quot; /&gt;&lt;hasText val=&quot;1&quot; /&gt;&lt;/Image&gt;&lt;/ThreeDShapeInfo&gt;"/>
  <p:tag name="PRESENTER_SHAPETEXTINFO" val="&lt;ShapeTextInfo&gt;&lt;TableIndex row=&quot;-1&quot; col=&quot;-1&quot;&gt;&lt;linesCount val=&quot;1&quot; /&gt;&lt;lineCharCount val=&quot;9&quot; /&gt;&lt;/TableIndex&gt;&lt;/ShapeTextInfo&gt;"/>
</p:tagLst>
</file>

<file path=ppt/tags/tag153.xml><?xml version="1.0" encoding="utf-8"?>
<p:tagLst xmlns:p="http://schemas.openxmlformats.org/presentationml/2006/main">
  <p:tag name="HTML_SHAPEINFO" val="&lt;SlideThumbPath val=&quot;SlideTemp.PNG&quot;/&gt;"/>
</p:tagLst>
</file>

<file path=ppt/tags/tag154.xml><?xml version="1.0" encoding="utf-8"?>
<p:tagLst xmlns:p="http://schemas.openxmlformats.org/presentationml/2006/main">
  <p:tag name="AS_NET" val="4.0.30319.42000"/>
  <p:tag name="AS_OS" val="Microsoft Windows NT 6.2.9200.0"/>
  <p:tag name="AS_RELEASE_DATE" val="2019.07.14"/>
  <p:tag name="AS_TITLE" val="Aspose.Slides for .NET 4.0"/>
  <p:tag name="AS_VERSION" val="19.7"/>
</p:tagLst>
</file>

<file path=ppt/tags/tag16.xml><?xml version="1.0" encoding="utf-8"?>
<p:tagLst xmlns:p="http://schemas.openxmlformats.org/presentationml/2006/main">
  <p:tag name="PRESENTER_SHAPEINFO" val="&lt;ThreeDShapeInfo&gt;&lt;uuid val=&quot;{0952f732-035e-4e3c-9f67-f8d6f1294ba3}&quot; /&gt;&lt;isInvalidForFieldText val=&quot;0&quot; /&gt;&lt;Image&gt;&lt;filename val=&quot;E:\breeze\content\1089459318\2803839085-1\input\breezo\data\asimages\{0952f732-035e-4e3c-9f67-f8d6f1294ba3}.png&quot; /&gt;&lt;left val=&quot;36&quot; /&gt;&lt;top val=&quot;658&quot; /&gt;&lt;width val=&quot;1202&quot; /&gt;&lt;height val=&quot;4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7.xml><?xml version="1.0" encoding="utf-8"?>
<p:tagLst xmlns:p="http://schemas.openxmlformats.org/presentationml/2006/main">
  <p:tag name="PRESENTER_SHAPEINFO" val="&lt;ThreeDShapeInfo&gt;&lt;uuid val=&quot;{79803b60-8598-4264-b35e-3b439329061b}&quot; /&gt;&lt;isInvalidForFieldText val=&quot;0&quot; /&gt;&lt;Image&gt;&lt;filename val=&quot;E:\breeze\content\1089459318\2803839085-1\input\breezo\data\asimages\{79803b60-8598-4264-b35e-3b439329061b}.png&quot; /&gt;&lt;left val=&quot;36&quot; /&gt;&lt;top val=&quot;103&quot; /&gt;&lt;width val=&quot;1202&quot; /&gt;&lt;height val=&quot;4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8.xml><?xml version="1.0" encoding="utf-8"?>
<p:tagLst xmlns:p="http://schemas.openxmlformats.org/presentationml/2006/main">
  <p:tag name="PRESENTER_SHAPEINFO" val="&lt;ThreeDShapeInfo&gt;&lt;uuid val=&quot;{6b8f20a5-1160-45a0-8c90-5a897bf90a06}&quot; /&gt;&lt;isInvalidForFieldText val=&quot;0&quot; /&gt;&lt;Image&gt;&lt;filename val=&quot;E:\breeze\content\1089459318\2803839085-1\input\breezo\data\asimages\{6b8f20a5-1160-45a0-8c90-5a897bf90a06}.jpg&quot; /&gt;&lt;left val=&quot;24&quot; /&gt;&lt;top val=&quot;38&quot; /&gt;&lt;width val=&quot;279&quot; /&gt;&lt;height val=&quot;41&quot; /&gt;&lt;hasText val=&quot;1&quot; /&gt;&lt;/Image&gt;&lt;/ThreeDShapeInfo&gt;"/>
</p:tagLst>
</file>

<file path=ppt/tags/tag19.xml><?xml version="1.0" encoding="utf-8"?>
<p:tagLst xmlns:p="http://schemas.openxmlformats.org/presentationml/2006/main">
  <p:tag name="PRESENTER_SHAPEINFO" val="&lt;ThreeDShapeInfo&gt;&lt;uuid val=&quot;{3ca0a11f-e444-48b3-a564-73b92d2683fd}&quot; /&gt;&lt;isInvalidForFieldText val=&quot;0&quot; /&gt;&lt;Image&gt;&lt;filename val=&quot;E:\breeze\content\1089459318\2803839085-1\input\breezo\data\asimages\{3ca0a11f-e444-48b3-a564-73b92d2683fd}.png&quot; /&gt;&lt;left val=&quot;36&quot; /&gt;&lt;top val=&quot;663&quot; /&gt;&lt;width val=&quot;170&quot; /&gt;&lt;height val=&quot;50&quot; /&gt;&lt;hasText val=&quot;1&quot; /&gt;&lt;/Image&gt;&lt;/ThreeDShapeInfo&gt;"/>
</p:tagLst>
</file>

<file path=ppt/tags/tag2.xml><?xml version="1.0" encoding="utf-8"?>
<p:tagLst xmlns:p="http://schemas.openxmlformats.org/presentationml/2006/main">
  <p:tag name="PRESENTER_SHAPEINFO" val="&lt;ThreeDShapeInfo&gt;&lt;uuid val=&quot;{395a5ba0-a144-4805-945b-51b3c027be03}&quot; /&gt;&lt;isInvalidForFieldText val=&quot;0&quot; /&gt;&lt;Image&gt;&lt;filename val=&quot;E:\breeze\content\1089459318\2803839085-1\input\breezo\data\asimages\{395a5ba0-a144-4805-945b-51b3c027be03}.png&quot; /&gt;&lt;left val=&quot;0&quot; /&gt;&lt;top val=&quot;0&quot; /&gt;&lt;width val=&quot;1280&quot; /&gt;&lt;height val=&quot;292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20.xml><?xml version="1.0" encoding="utf-8"?>
<p:tagLst xmlns:p="http://schemas.openxmlformats.org/presentationml/2006/main">
  <p:tag name="PRESENTER_SHAPEINFO" val="&lt;ThreeDShapeInfo&gt;&lt;uuid val=&quot;{61190455-e8c4-408b-9008-265501d0ff58}&quot; /&gt;&lt;isInvalidForFieldText val=&quot;0&quot; /&gt;&lt;Image&gt;&lt;filename val=&quot;E:\breeze\content\1089459318\2803839085-1\input\breezo\data\asimages\{61190455-e8c4-408b-9008-265501d0ff58}.png&quot; /&gt;&lt;left val=&quot;585&quot; /&gt;&lt;top val=&quot;670&quot; /&gt;&lt;width val=&quot;124&quot; /&gt;&lt;height val=&quot;43&quot; /&gt;&lt;hasText val=&quot;1&quot; /&gt;&lt;/Image&gt;&lt;/ThreeDShapeInfo&gt;"/>
</p:tagLst>
</file>

<file path=ppt/tags/tag21.xml><?xml version="1.0" encoding="utf-8"?>
<p:tagLst xmlns:p="http://schemas.openxmlformats.org/presentationml/2006/main">
  <p:tag name="PRESENTER_SHAPEINFO" val="&lt;ThreeDShapeInfo&gt;&lt;uuid val=&quot;{79cc4e49-d03b-48aa-94ad-bbad9493fb3a}&quot; /&gt;&lt;isInvalidForFieldText val=&quot;0&quot; /&gt;&lt;Image&gt;&lt;filename val=&quot;E:\breeze\content\1089459318\2803839085-1\input\breezo\data\asimages\{79cc4e49-d03b-48aa-94ad-bbad9493fb3a}.png&quot; /&gt;&lt;left val=&quot;1118&quot; /&gt;&lt;top val=&quot;660&quot; /&gt;&lt;width val=&quot;119&quot; /&gt;&lt;height val=&quot;51&quot; /&gt;&lt;hasText val=&quot;1&quot; /&gt;&lt;/Image&gt;&lt;/ThreeDShapeInfo&gt;"/>
</p:tagLst>
</file>

<file path=ppt/tags/tag22.xml><?xml version="1.0" encoding="utf-8"?>
<p:tagLst xmlns:p="http://schemas.openxmlformats.org/presentationml/2006/main">
  <p:tag name="PRESENTER_SHAPEINFO" val="&lt;ThreeDShapeInfo&gt;&lt;uuid val=&quot;{26cd6dbf-068e-4863-aa78-bcabebc5eb5e}&quot; /&gt;&lt;isInvalidForFieldText val=&quot;0&quot; /&gt;&lt;Image&gt;&lt;filename val=&quot;E:\breeze\content\1089459318\2803839085-1\input\breezo\data\asimages\{26cd6dbf-068e-4863-aa78-bcabebc5eb5e}.png&quot; /&gt;&lt;left val=&quot;329&quot; /&gt;&lt;top val=&quot;467&quot; /&gt;&lt;width val=&quot;615&quot; /&gt;&lt;height val=&quot;128&quot; /&gt;&lt;hasText val=&quot;1&quot; /&gt;&lt;/Image&gt;&lt;/ThreeDShapeInfo&gt;"/>
  <p:tag name="PRESENTER_SHAPETEXTINFO" val="&lt;ShapeTextInfo&gt;&lt;TableIndex row=&quot;-1&quot; col=&quot;-1&quot;&gt;&lt;linesCount val=&quot;5&quot; /&gt;&lt;lineCharCount val=&quot;50&quot; /&gt;&lt;lineCharCount val=&quot;1&quot; /&gt;&lt;lineCharCount val=&quot;40&quot; /&gt;&lt;lineCharCount val=&quot;52&quot; /&gt;&lt;lineCharCount val=&quot;52&quot; /&gt;&lt;/TableIndex&gt;&lt;/ShapeTextInfo&gt;"/>
</p:tagLst>
</file>

<file path=ppt/tags/tag23.xml><?xml version="1.0" encoding="utf-8"?>
<p:tagLst xmlns:p="http://schemas.openxmlformats.org/presentationml/2006/main">
  <p:tag name="PRESENTER_SHAPEINFO" val="&lt;ThreeDShapeInfo&gt;&lt;uuid val=&quot;{489653fa-5a7d-4d0a-b1fa-927e6da09bcb}&quot; /&gt;&lt;isInvalidForFieldText val=&quot;0&quot; /&gt;&lt;Image&gt;&lt;filename val=&quot;E:\breeze\content\1089459318\2803839085-1\input\breezo\data\asimages\{489653fa-5a7d-4d0a-b1fa-927e6da09bcb}.png&quot; /&gt;&lt;left val=&quot;576&quot; /&gt;&lt;top val=&quot;620&quot; /&gt;&lt;width val=&quot;119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14&quot; /&gt;&lt;/TableIndex&gt;&lt;/ShapeTextInfo&gt;"/>
</p:tagLst>
</file>

<file path=ppt/tags/tag24.xml><?xml version="1.0" encoding="utf-8"?>
<p:tagLst xmlns:p="http://schemas.openxmlformats.org/presentationml/2006/main">
  <p:tag name="PRESENTER_SHAPEINFO" val="&lt;ThreeDShapeInfo&gt;&lt;uuid val=&quot;{84cd38a6-0d8d-4349-9a06-ef878c794b08}&quot; /&gt;&lt;isInvalidForFieldText val=&quot;0&quot; /&gt;&lt;Image&gt;&lt;filename val=&quot;E:\breeze\content\1089459318\2803839085-1\input\breezo\data\asimages\{84cd38a6-0d8d-4349-9a06-ef878c794b08}.png&quot; /&gt;&lt;left val=&quot;177&quot; /&gt;&lt;top val=&quot;349&quot; /&gt;&lt;width val=&quot;919&quot; /&gt;&lt;height val=&quot;88&quot; /&gt;&lt;hasText val=&quot;1&quot; /&gt;&lt;/Image&gt;&lt;/ThreeDShapeInfo&gt;"/>
  <p:tag name="PRESENTER_SHAPETEXTINFO" val="&lt;ShapeTextInfo&gt;&lt;TableIndex row=&quot;-1&quot; col=&quot;-1&quot;&gt;&lt;linesCount val=&quot;1&quot; /&gt;&lt;lineCharCount val=&quot;68&quot; /&gt;&lt;/TableIndex&gt;&lt;/ShapeTextInfo&gt;"/>
</p:tagLst>
</file>

<file path=ppt/tags/tag25.xml><?xml version="1.0" encoding="utf-8"?>
<p:tagLst xmlns:p="http://schemas.openxmlformats.org/presentationml/2006/main">
  <p:tag name="HTML_SHAPEINFO" val="&lt;SlideThumbPath val=&quot;SlideTemp.PNG&quot;/&gt;"/>
</p:tagLst>
</file>

<file path=ppt/tags/tag26.xml><?xml version="1.0" encoding="utf-8"?>
<p:tagLst xmlns:p="http://schemas.openxmlformats.org/presentationml/2006/main">
  <p:tag name="PRESENTER_SHAPEINFO" val="&lt;ThreeDShapeInfo&gt;&lt;uuid val=&quot;{769fd479-4971-45de-a814-fd09b9d3c241}&quot; /&gt;&lt;isInvalidForFieldText val=&quot;0&quot; /&gt;&lt;Image&gt;&lt;filename val=&quot;E:\breeze\content\1089459318\2803839085-1\input\breezo\data\asimages\{769fd479-4971-45de-a814-fd09b9d3c241}.png&quot; /&gt;&lt;left val=&quot;334&quot; /&gt;&lt;top val=&quot;45&quot; /&gt;&lt;width val=&quot;127&quot; /&gt;&lt;height val=&quot;29&quot; /&gt;&lt;hasText val=&quot;1&quot; /&gt;&lt;/Image&gt;&lt;/ThreeDShapeInfo&gt;"/>
  <p:tag name="PRESENTER_SHAPETEXTINFO" val="&lt;ShapeTextInfo&gt;&lt;TableIndex row=&quot;-1&quot; col=&quot;-1&quot;&gt;&lt;linesCount val=&quot;1&quot; /&gt;&lt;lineCharCount val=&quot;7&quot; /&gt;&lt;/TableIndex&gt;&lt;/ShapeTextInfo&gt;"/>
</p:tagLst>
</file>

<file path=ppt/tags/tag27.xml><?xml version="1.0" encoding="utf-8"?>
<p:tagLst xmlns:p="http://schemas.openxmlformats.org/presentationml/2006/main">
  <p:tag name="PRESENTER_SHAPEINFO" val="&lt;ThreeDShapeInfo&gt;&lt;uuid val=&quot;{2c14cefe-e50f-435c-ab01-f841ba0fb845}&quot; /&gt;&lt;isInvalidForFieldText val=&quot;0&quot; /&gt;&lt;Image&gt;&lt;filename val=&quot;E:\breeze\content\1089459318\2803839085-1\input\breezo\data\asimages\{2c14cefe-e50f-435c-ab01-f841ba0fb845}.png&quot; /&gt;&lt;left val=&quot;100&quot; /&gt;&lt;top val=&quot;138&quot; /&gt;&lt;width val=&quot;1035&quot; /&gt;&lt;height val=&quot;294&quot; /&gt;&lt;hasText val=&quot;1&quot; /&gt;&lt;/Image&gt;&lt;/ThreeDShapeInfo&gt;"/>
  <p:tag name="PRESENTER_SHAPETEXTINFO" val="&lt;ShapeTextInfo&gt;&lt;TableIndex row=&quot;-1&quot; col=&quot;-1&quot;&gt;&lt;linesCount val=&quot;5&quot; /&gt;&lt;lineCharCount val=&quot;36&quot; /&gt;&lt;lineCharCount val=&quot;57&quot; /&gt;&lt;lineCharCount val=&quot;76&quot; /&gt;&lt;lineCharCount val=&quot;39&quot; /&gt;&lt;lineCharCount val=&quot;56&quot; /&gt;&lt;/TableIndex&gt;&lt;/ShapeTextInfo&gt;"/>
</p:tagLst>
</file>

<file path=ppt/tags/tag28.xml><?xml version="1.0" encoding="utf-8"?>
<p:tagLst xmlns:p="http://schemas.openxmlformats.org/presentationml/2006/main">
  <p:tag name="HTML_SHAPEINFO" val="&lt;SlideThumbPath val=&quot;SlideTemp.PNG&quot;/&gt;"/>
</p:tagLst>
</file>

<file path=ppt/tags/tag29.xml><?xml version="1.0" encoding="utf-8"?>
<p:tagLst xmlns:p="http://schemas.openxmlformats.org/presentationml/2006/main">
  <p:tag name="PRESENTER_SHAPEINFO" val="&lt;ThreeDShapeInfo&gt;&lt;uuid val=&quot;{f2dae563-7bca-495e-af3b-609420ebfcd1}&quot; /&gt;&lt;isInvalidForFieldText val=&quot;0&quot; /&gt;&lt;Image&gt;&lt;filename val=&quot;E:\breeze\content\1089459318\2803839085-1\input\breezo\data\asimages\{f2dae563-7bca-495e-af3b-609420ebfcd1}.png&quot; /&gt;&lt;left val=&quot;345&quot; /&gt;&lt;top val=&quot;44&quot; /&gt;&lt;width val=&quot;565&quot; /&gt;&lt;height val=&quot;30&quot; /&gt;&lt;hasText val=&quot;1&quot; /&gt;&lt;/Image&gt;&lt;/ThreeDShapeInfo&gt;"/>
  <p:tag name="PRESENTER_SHAPETEXTINFO" val="&lt;ShapeTextInfo&gt;&lt;TableIndex row=&quot;-1&quot; col=&quot;-1&quot;&gt;&lt;linesCount val=&quot;1&quot; /&gt;&lt;lineCharCount val=&quot;30&quot; /&gt;&lt;/TableIndex&gt;&lt;/ShapeTextInfo&gt;"/>
</p:tagLst>
</file>

<file path=ppt/tags/tag3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5&quot; /&gt;&lt;/TableIndex&gt;&lt;/ShapeTextInfo&gt;"/>
</p:tagLst>
</file>

<file path=ppt/tags/tag30.xml><?xml version="1.0" encoding="utf-8"?>
<p:tagLst xmlns:p="http://schemas.openxmlformats.org/presentationml/2006/main">
  <p:tag name="PRESENTER_SHAPEINFO" val="&lt;ThreeDShapeInfo&gt;&lt;uuid val=&quot;{c224d5e2-8d64-426e-8b39-c87a7911f10c}&quot; /&gt;&lt;isInvalidForFieldText val=&quot;0&quot; /&gt;&lt;Image&gt;&lt;filename val=&quot;E:\breeze\content\1089459318\2803839085-1\input\breezo\data\asimages\{c224d5e2-8d64-426e-8b39-c87a7911f10c}.png&quot; /&gt;&lt;left val=&quot;453&quot; /&gt;&lt;top val=&quot;115&quot; /&gt;&lt;width val=&quot;382&quot; /&gt;&lt;height val=&quot;534&quot; /&gt;&lt;hasText val=&quot;1&quot; /&gt;&lt;/Image&gt;&lt;/ThreeDShapeInfo&gt;"/>
</p:tagLst>
</file>

<file path=ppt/tags/tag31.xml><?xml version="1.0" encoding="utf-8"?>
<p:tagLst xmlns:p="http://schemas.openxmlformats.org/presentationml/2006/main">
  <p:tag name="HTML_SHAPEINFO" val="&lt;SlideThumbPath val=&quot;SlideTemp.PNG&quot;/&gt;"/>
</p:tagLst>
</file>

<file path=ppt/tags/tag32.xml><?xml version="1.0" encoding="utf-8"?>
<p:tagLst xmlns:p="http://schemas.openxmlformats.org/presentationml/2006/main">
  <p:tag name="PRESENTER_SHAPEINFO" val="&lt;ThreeDShapeInfo&gt;&lt;uuid val=&quot;{0ea6a0b7-2e67-4fd9-89a0-28b0651a3693}&quot; /&gt;&lt;isInvalidForFieldText val=&quot;0&quot; /&gt;&lt;Image&gt;&lt;filename val=&quot;E:\breeze\content\1089459318\2803839085-1\input\breezo\data\asimages\{0ea6a0b7-2e67-4fd9-89a0-28b0651a3693}.png&quot; /&gt;&lt;left val=&quot;345&quot; /&gt;&lt;top val=&quot;46&quot; /&gt;&lt;width val=&quot;518&quot; /&gt;&lt;height val=&quot;29&quot; /&gt;&lt;hasText val=&quot;1&quot; /&gt;&lt;/Image&gt;&lt;/ThreeDShapeInfo&gt;"/>
  <p:tag name="PRESENTER_SHAPETEXTINFO" val="&lt;ShapeTextInfo&gt;&lt;TableIndex row=&quot;-1&quot; col=&quot;-1&quot;&gt;&lt;linesCount val=&quot;1&quot; /&gt;&lt;lineCharCount val=&quot;28&quot; /&gt;&lt;/TableIndex&gt;&lt;/ShapeTextInfo&gt;"/>
</p:tagLst>
</file>

<file path=ppt/tags/tag33.xml><?xml version="1.0" encoding="utf-8"?>
<p:tagLst xmlns:p="http://schemas.openxmlformats.org/presentationml/2006/main">
  <p:tag name="PRESENTER_SHAPEINFO" val="&lt;ThreeDShapeInfo&gt;&lt;uuid val=&quot;{78d6d451-0df2-49d0-84ac-a7ce24bca666}&quot; /&gt;&lt;isInvalidForFieldText val=&quot;0&quot; /&gt;&lt;Image&gt;&lt;filename val=&quot;E:\breeze\content\1089459318\2803839085-1\input\breezo\data\asimages\{78d6d451-0df2-49d0-84ac-a7ce24bca666}.png&quot; /&gt;&lt;left val=&quot;457&quot; /&gt;&lt;top val=&quot;297&quot; /&gt;&lt;width val=&quot;356&quot; /&gt;&lt;height val=&quot;357&quot; /&gt;&lt;hasText val=&quot;1&quot; /&gt;&lt;/Image&gt;&lt;/ThreeDShapeInfo&gt;"/>
</p:tagLst>
</file>

<file path=ppt/tags/tag34.xml><?xml version="1.0" encoding="utf-8"?>
<p:tagLst xmlns:p="http://schemas.openxmlformats.org/presentationml/2006/main">
  <p:tag name="PRESENTER_SHAPEINFO" val="&lt;ThreeDShapeInfo&gt;&lt;uuid val=&quot;{a2f53a2a-0982-4088-aae7-01cf31a89d1a}&quot; /&gt;&lt;isInvalidForFieldText val=&quot;0&quot; /&gt;&lt;Image&gt;&lt;filename val=&quot;E:\breeze\content\1089459318\2803839085-1\input\breezo\data\asimages\{a2f53a2a-0982-4088-aae7-01cf31a89d1a}.png&quot; /&gt;&lt;left val=&quot;822&quot; /&gt;&lt;top val=&quot;456&quot; /&gt;&lt;width val=&quot;314&quot; /&gt;&lt;height val=&quot;166&quot; /&gt;&lt;hasText val=&quot;1&quot; /&gt;&lt;/Image&gt;&lt;/ThreeDShapeInfo&gt;"/>
</p:tagLst>
</file>

<file path=ppt/tags/tag35.xml><?xml version="1.0" encoding="utf-8"?>
<p:tagLst xmlns:p="http://schemas.openxmlformats.org/presentationml/2006/main">
  <p:tag name="PRESENTER_SHAPEINFO" val="&lt;ThreeDShapeInfo&gt;&lt;uuid val=&quot;{e3539129-46e4-49f9-a094-00685c7afca9}&quot; /&gt;&lt;isInvalidForFieldText val=&quot;0&quot; /&gt;&lt;Image&gt;&lt;filename val=&quot;E:\breeze\content\1089459318\2803839085-1\input\breezo\data\asimages\{e3539129-46e4-49f9-a094-00685c7afca9}.png&quot; /&gt;&lt;left val=&quot;160&quot; /&gt;&lt;top val=&quot;189&quot; /&gt;&lt;width val=&quot;330&quot; /&gt;&lt;height val=&quot;190&quot; /&gt;&lt;hasText val=&quot;1&quot; /&gt;&lt;/Image&gt;&lt;/ThreeDShapeInfo&gt;"/>
</p:tagLst>
</file>

<file path=ppt/tags/tag36.xml><?xml version="1.0" encoding="utf-8"?>
<p:tagLst xmlns:p="http://schemas.openxmlformats.org/presentationml/2006/main">
  <p:tag name="PRESENTER_SHAPEINFO" val="&lt;ThreeDShapeInfo&gt;&lt;uuid val=&quot;{14881442-a3e7-4b5a-97f7-ae0121a00d01}&quot; /&gt;&lt;isInvalidForFieldText val=&quot;0&quot; /&gt;&lt;Image&gt;&lt;filename val=&quot;E:\breeze\content\1089459318\2803839085-1\input\breezo\data\asimages\{14881442-a3e7-4b5a-97f7-ae0121a00d01}.png&quot; /&gt;&lt;left val=&quot;702&quot; /&gt;&lt;top val=&quot;142&quot; /&gt;&lt;width val=&quot;218&quot; /&gt;&lt;height val=&quot;165&quot; /&gt;&lt;hasText val=&quot;1&quot; /&gt;&lt;/Image&gt;&lt;/ThreeDShapeInfo&gt;"/>
</p:tagLst>
</file>

<file path=ppt/tags/tag37.xml><?xml version="1.0" encoding="utf-8"?>
<p:tagLst xmlns:p="http://schemas.openxmlformats.org/presentationml/2006/main">
  <p:tag name="PRESENTER_SHAPEINFO" val="&lt;ThreeDShapeInfo&gt;&lt;uuid val=&quot;{6d6daba8-50b1-4eec-ac48-832253459304}&quot; /&gt;&lt;isInvalidForFieldText val=&quot;0&quot; /&gt;&lt;Image&gt;&lt;filename val=&quot;E:\breeze\content\1089459318\2803839085-1\input\breezo\data\asimages\{6d6daba8-50b1-4eec-ac48-832253459304}.jpg&quot; /&gt;&lt;left val=&quot;209&quot; /&gt;&lt;top val=&quot;486&quot; /&gt;&lt;width val=&quot;258&quot; /&gt;&lt;height val=&quot;137&quot; /&gt;&lt;hasText val=&quot;1&quot; /&gt;&lt;/Image&gt;&lt;/ThreeDShapeInfo&gt;"/>
</p:tagLst>
</file>

<file path=ppt/tags/tag38.xml><?xml version="1.0" encoding="utf-8"?>
<p:tagLst xmlns:p="http://schemas.openxmlformats.org/presentationml/2006/main">
  <p:tag name="PRESENTER_SHAPEINFO" val="&lt;ThreeDShapeInfo&gt;&lt;uuid val=&quot;{3d33fc2d-47c5-40bf-a06f-c4550dff7af8}&quot; /&gt;&lt;isInvalidForFieldText val=&quot;0&quot; /&gt;&lt;Image&gt;&lt;filename val=&quot;E:\breeze\content\1089459318\2803839085-1\input\breezo\data\asimages\{3d33fc2d-47c5-40bf-a06f-c4550dff7af8}.png&quot; /&gt;&lt;left val=&quot;828&quot; /&gt;&lt;top val=&quot;426&quot; /&gt;&lt;width val=&quot;293&quot; /&gt;&lt;height val=&quot;19&quot; /&gt;&lt;hasText val=&quot;1&quot; /&gt;&lt;/Image&gt;&lt;/ThreeDShapeInfo&gt;"/>
  <p:tag name="PRESENTER_SHAPETEXTINFO" val="&lt;ShapeTextInfo&gt;&lt;TableIndex row=&quot;-1&quot; col=&quot;-1&quot;&gt;&lt;linesCount val=&quot;1&quot; /&gt;&lt;lineCharCount val=&quot;25&quot; /&gt;&lt;/TableIndex&gt;&lt;/ShapeTextInfo&gt;"/>
</p:tagLst>
</file>

<file path=ppt/tags/tag39.xml><?xml version="1.0" encoding="utf-8"?>
<p:tagLst xmlns:p="http://schemas.openxmlformats.org/presentationml/2006/main">
  <p:tag name="PRESENTER_SHAPEINFO" val="&lt;ThreeDShapeInfo&gt;&lt;uuid val=&quot;{1d59b416-cbca-4842-a7ce-46db7d4377b6}&quot; /&gt;&lt;isInvalidForFieldText val=&quot;0&quot; /&gt;&lt;Image&gt;&lt;filename val=&quot;E:\breeze\content\1089459318\2803839085-1\input\breezo\data\asimages\{1d59b416-cbca-4842-a7ce-46db7d4377b6}.png&quot; /&gt;&lt;left val=&quot;687&quot; /&gt;&lt;top val=&quot;114&quot; /&gt;&lt;width val=&quot;247&quot; /&gt;&lt;height val=&quot;19&quot; /&gt;&lt;hasText val=&quot;1&quot; /&gt;&lt;/Image&gt;&lt;/ThreeDShapeInfo&gt;"/>
  <p:tag name="PRESENTER_SHAPETEXTINFO" val="&lt;ShapeTextInfo&gt;&lt;TableIndex row=&quot;-1&quot; col=&quot;-1&quot;&gt;&lt;linesCount val=&quot;1&quot; /&gt;&lt;lineCharCount val=&quot;23&quot; /&gt;&lt;/TableIndex&gt;&lt;/ShapeTextInfo&gt;"/>
</p:tagLst>
</file>

<file path=ppt/tags/tag4.xml><?xml version="1.0" encoding="utf-8"?>
<p:tagLst xmlns:p="http://schemas.openxmlformats.org/presentationml/2006/main">
  <p:tag name="PRESENTER_SHAPEINFO" val="&lt;ThreeDShapeInfo&gt;&lt;uuid val=&quot;{c4b2dd14-c3e1-4e4e-8eca-43c4a64b3739}&quot; /&gt;&lt;isInvalidForFieldText val=&quot;0&quot; /&gt;&lt;Image&gt;&lt;filename val=&quot;E:\breeze\content\1089459318\2803839085-1\input\breezo\data\asimages\{c4b2dd14-c3e1-4e4e-8eca-43c4a64b3739}.png&quot; /&gt;&lt;left val=&quot;0&quot; /&gt;&lt;top val=&quot;272&quot; /&gt;&lt;width val=&quot;1280&quot; /&gt;&lt;height val=&quot;5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40.xml><?xml version="1.0" encoding="utf-8"?>
<p:tagLst xmlns:p="http://schemas.openxmlformats.org/presentationml/2006/main">
  <p:tag name="PRESENTER_SHAPEINFO" val="&lt;ThreeDShapeInfo&gt;&lt;uuid val=&quot;{5c32fbd4-6a8c-4dd0-9403-ebdfb4982eaa}&quot; /&gt;&lt;isInvalidForFieldText val=&quot;0&quot; /&gt;&lt;Image&gt;&lt;filename val=&quot;E:\breeze\content\1089459318\2803839085-1\input\breezo\data\asimages\{5c32fbd4-6a8c-4dd0-9403-ebdfb4982eaa}.png&quot; /&gt;&lt;left val=&quot;208&quot; /&gt;&lt;top val=&quot;160&quot; /&gt;&lt;width val=&quot;235&quot; /&gt;&lt;height val=&quot;24&quot; /&gt;&lt;hasText val=&quot;1&quot; /&gt;&lt;/Image&gt;&lt;/ThreeDShapeInfo&gt;"/>
  <p:tag name="PRESENTER_SHAPETEXTINFO" val="&lt;ShapeTextInfo&gt;&lt;TableIndex row=&quot;-1&quot; col=&quot;-1&quot;&gt;&lt;linesCount val=&quot;1&quot; /&gt;&lt;lineCharCount val=&quot;20&quot; /&gt;&lt;/TableIndex&gt;&lt;/ShapeTextInfo&gt;"/>
</p:tagLst>
</file>

<file path=ppt/tags/tag41.xml><?xml version="1.0" encoding="utf-8"?>
<p:tagLst xmlns:p="http://schemas.openxmlformats.org/presentationml/2006/main">
  <p:tag name="PRESENTER_SHAPEINFO" val="&lt;ThreeDShapeInfo&gt;&lt;uuid val=&quot;{0b494818-5971-4265-857d-227ee257688d}&quot; /&gt;&lt;isInvalidForFieldText val=&quot;0&quot; /&gt;&lt;Image&gt;&lt;filename val=&quot;E:\breeze\content\1089459318\2803839085-1\input\breezo\data\asimages\{0b494818-5971-4265-857d-227ee257688d}.png&quot; /&gt;&lt;left val=&quot;230&quot; /&gt;&lt;top val=&quot;455&quot; /&gt;&lt;width val=&quot;208&quot; /&gt;&lt;height val=&quot;24&quot; /&gt;&lt;hasText val=&quot;1&quot; /&gt;&lt;/Image&gt;&lt;/ThreeDShapeInfo&gt;"/>
  <p:tag name="PRESENTER_SHAPETEXTINFO" val="&lt;ShapeTextInfo&gt;&lt;TableIndex row=&quot;-1&quot; col=&quot;-1&quot;&gt;&lt;linesCount val=&quot;1&quot; /&gt;&lt;lineCharCount val=&quot;19&quot; /&gt;&lt;/TableIndex&gt;&lt;/ShapeTextInfo&gt;"/>
</p:tagLst>
</file>

<file path=ppt/tags/tag42.xml><?xml version="1.0" encoding="utf-8"?>
<p:tagLst xmlns:p="http://schemas.openxmlformats.org/presentationml/2006/main">
  <p:tag name="PRESENTER_SHAPEINFO" val="&lt;ThreeDShapeInfo&gt;&lt;uuid val=&quot;{d3670806-32c6-4b77-94f7-e1d2eb8aa200}&quot; /&gt;&lt;isInvalidForFieldText val=&quot;0&quot; /&gt;&lt;Image&gt;&lt;filename val=&quot;E:\breeze\content\1089459318\2803839085-1\input\breezo\data\asimages\{d3670806-32c6-4b77-94f7-e1d2eb8aa200}.png&quot; /&gt;&lt;left val=&quot;929&quot; /&gt;&lt;top val=&quot;272&quot; /&gt;&lt;width val=&quot;69&quot; /&gt;&lt;height val=&quot;140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43.xml><?xml version="1.0" encoding="utf-8"?>
<p:tagLst xmlns:p="http://schemas.openxmlformats.org/presentationml/2006/main">
  <p:tag name="PRESENTER_SHAPEINFO" val="&lt;ThreeDShapeInfo&gt;&lt;uuid val=&quot;{425b9c33-f617-4dc0-9791-26cc95f758eb}&quot; /&gt;&lt;isInvalidForFieldText val=&quot;0&quot; /&gt;&lt;Image&gt;&lt;filename val=&quot;E:\breeze\content\1089459318\2803839085-1\input\breezo\data\asimages\{425b9c33-f617-4dc0-9791-26cc95f758eb}.png&quot; /&gt;&lt;left val=&quot;244&quot; /&gt;&lt;top val=&quot;383&quot; /&gt;&lt;width val=&quot;26&quot; /&gt;&lt;height val=&quot;74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44.xml><?xml version="1.0" encoding="utf-8"?>
<p:tagLst xmlns:p="http://schemas.openxmlformats.org/presentationml/2006/main">
  <p:tag name="PRESENTER_SHAPEINFO" val="&lt;ThreeDShapeInfo&gt;&lt;uuid val=&quot;{0513d946-d697-4d96-96a7-4eaf47f53b4a}&quot; /&gt;&lt;isInvalidForFieldText val=&quot;0&quot; /&gt;&lt;Image&gt;&lt;filename val=&quot;E:\breeze\content\1089459318\2803839085-1\input\breezo\data\asimages\{0513d946-d697-4d96-96a7-4eaf47f53b4a}.png&quot; /&gt;&lt;left val=&quot;505&quot; /&gt;&lt;top val=&quot;138&quot; /&gt;&lt;width val=&quot;183&quot; /&gt;&lt;height val=&quot;39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45.xml><?xml version="1.0" encoding="utf-8"?>
<p:tagLst xmlns:p="http://schemas.openxmlformats.org/presentationml/2006/main">
  <p:tag name="PRESENTER_SHAPEINFO" val="&lt;ThreeDShapeInfo&gt;&lt;uuid val=&quot;{119dfa2e-5261-47ab-86c4-1cbf66fffbad}&quot; /&gt;&lt;isInvalidForFieldText val=&quot;0&quot; /&gt;&lt;Image&gt;&lt;filename val=&quot;E:\breeze\content\1089459318\2803839085-1\input\breezo\data\asimages\{119dfa2e-5261-47ab-86c4-1cbf66fffbad}.png&quot; /&gt;&lt;left val=&quot;598&quot; /&gt;&lt;top val=&quot;444&quot; /&gt;&lt;width val=&quot;57&quot; /&gt;&lt;height val=&quot;5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46.xml><?xml version="1.0" encoding="utf-8"?>
<p:tagLst xmlns:p="http://schemas.openxmlformats.org/presentationml/2006/main">
  <p:tag name="HTML_SHAPEINFO" val="&lt;SlideThumbPath val=&quot;SlideTemp.PNG&quot;/&gt;"/>
</p:tagLst>
</file>

<file path=ppt/tags/tag47.xml><?xml version="1.0" encoding="utf-8"?>
<p:tagLst xmlns:p="http://schemas.openxmlformats.org/presentationml/2006/main">
  <p:tag name="PRESENTER_SHAPEINFO" val="&lt;ThreeDShapeInfo&gt;&lt;uuid val=&quot;{6761a6be-fb37-4fd3-8bb3-2f8096bc9101}&quot; /&gt;&lt;isInvalidForFieldText val=&quot;0&quot; /&gt;&lt;Image&gt;&lt;filename val=&quot;E:\breeze\content\1089459318\2803839085-1\input\breezo\data\asimages\{6761a6be-fb37-4fd3-8bb3-2f8096bc9101}.png&quot; /&gt;&lt;left val=&quot;343&quot; /&gt;&lt;top val=&quot;46&quot; /&gt;&lt;width val=&quot;631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33&quot; /&gt;&lt;/TableIndex&gt;&lt;/ShapeTextInfo&gt;"/>
</p:tagLst>
</file>

<file path=ppt/tags/tag48.xml><?xml version="1.0" encoding="utf-8"?>
<p:tagLst xmlns:p="http://schemas.openxmlformats.org/presentationml/2006/main">
  <p:tag name="PRESENTER_SHAPEINFO" val="&lt;ThreeDShapeInfo&gt;&lt;uuid val=&quot;{fdb1f63a-2119-4650-a7e6-b495bb9bd429}&quot; /&gt;&lt;isInvalidForFieldText val=&quot;0&quot; /&gt;&lt;Image&gt;&lt;filename val=&quot;E:\breeze\content\1089459318\2803839085-1\input\breezo\data\asimages\{fdb1f63a-2119-4650-a7e6-b495bb9bd429}.png&quot; /&gt;&lt;left val=&quot;86&quot; /&gt;&lt;top val=&quot;126&quot; /&gt;&lt;width val=&quot;1107&quot; /&gt;&lt;height val=&quot;523&quot; /&gt;&lt;hasText val=&quot;1&quot; /&gt;&lt;/Image&gt;&lt;/ThreeDShapeInfo&gt;"/>
  <p:tag name="PRESENTER_SHAPETEXTINFO" val="&lt;ShapeTextInfo&gt;&lt;TableIndex row=&quot;-1&quot; col=&quot;-1&quot;&gt;&lt;linesCount val=&quot;8&quot; /&gt;&lt;lineCharCount val=&quot;1&quot; /&gt;&lt;lineCharCount val=&quot;66&quot; /&gt;&lt;lineCharCount val=&quot;105&quot; /&gt;&lt;lineCharCount val=&quot;91&quot; /&gt;&lt;lineCharCount val=&quot;59&quot; /&gt;&lt;lineCharCount val=&quot;64&quot; /&gt;&lt;lineCharCount val=&quot;168&quot; /&gt;&lt;lineCharCount val=&quot;54&quot; /&gt;&lt;/TableIndex&gt;&lt;/ShapeTextInfo&gt;"/>
</p:tagLst>
</file>

<file path=ppt/tags/tag49.xml><?xml version="1.0" encoding="utf-8"?>
<p:tagLst xmlns:p="http://schemas.openxmlformats.org/presentationml/2006/main">
  <p:tag name="HTML_SHAPEINFO" val="&lt;SlideThumbPath val=&quot;SlideTemp.PNG&quot;/&gt;"/>
</p:tagLst>
</file>

<file path=ppt/tags/tag5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50.xml><?xml version="1.0" encoding="utf-8"?>
<p:tagLst xmlns:p="http://schemas.openxmlformats.org/presentationml/2006/main">
  <p:tag name="PRESENTER_SHAPEINFO" val="&lt;ThreeDShapeInfo&gt;&lt;uuid val=&quot;{376051fc-1e78-463b-8d0a-2014ecb6fb26}&quot; /&gt;&lt;isInvalidForFieldText val=&quot;0&quot; /&gt;&lt;Image&gt;&lt;filename val=&quot;E:\breeze\content\1089459318\2803839085-1\input\breezo\data\asimages\{376051fc-1e78-463b-8d0a-2014ecb6fb26}.png&quot; /&gt;&lt;left val=&quot;343&quot; /&gt;&lt;top val=&quot;46&quot; /&gt;&lt;width val=&quot;756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41&quot; /&gt;&lt;/TableIndex&gt;&lt;/ShapeTextInfo&gt;"/>
</p:tagLst>
</file>

<file path=ppt/tags/tag51.xml><?xml version="1.0" encoding="utf-8"?>
<p:tagLst xmlns:p="http://schemas.openxmlformats.org/presentationml/2006/main">
  <p:tag name="PRESENTER_SHAPEINFO" val="&lt;ThreeDShapeInfo&gt;&lt;uuid val=&quot;{797c1ece-6b5e-4bae-9dda-6b417485d44e}&quot; /&gt;&lt;isInvalidForFieldText val=&quot;0&quot; /&gt;&lt;Image&gt;&lt;filename val=&quot;E:\breeze\content\1089459318\2803839085-1\input\breezo\data\asimages\{797c1ece-6b5e-4bae-9dda-6b417485d44e}.png&quot; /&gt;&lt;left val=&quot;231&quot; /&gt;&lt;top val=&quot;143&quot; /&gt;&lt;width val=&quot;845&quot; /&gt;&lt;height val=&quot;45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52.xml><?xml version="1.0" encoding="utf-8"?>
<p:tagLst xmlns:p="http://schemas.openxmlformats.org/presentationml/2006/main">
  <p:tag name="PRESENTER_SHAPEINFO" val="&lt;ThreeDShapeInfo&gt;&lt;uuid val=&quot;{b867b7f5-3093-4b59-84d0-36356f052816}&quot; /&gt;&lt;isInvalidForFieldText val=&quot;0&quot; /&gt;&lt;Image&gt;&lt;filename val=&quot;E:\breeze\content\1089459318\2803839085-1\input\breezo\data\asimages\{b867b7f5-3093-4b59-84d0-36356f052816}.png&quot; /&gt;&lt;left val=&quot;231&quot; /&gt;&lt;top val=&quot;433&quot; /&gt;&lt;width val=&quot;211&quot; /&gt;&lt;height val=&quot;56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53.xml><?xml version="1.0" encoding="utf-8"?>
<p:tagLst xmlns:p="http://schemas.openxmlformats.org/presentationml/2006/main">
  <p:tag name="PRESENTER_SHAPEINFO" val="&lt;ThreeDShapeInfo&gt;&lt;uuid val=&quot;{7f60869a-6ff0-4eb2-a455-ceb3be2e9891}&quot; /&gt;&lt;isInvalidForFieldText val=&quot;0&quot; /&gt;&lt;Image&gt;&lt;filename val=&quot;E:\breeze\content\1089459318\2803839085-1\input\breezo\data\asimages\{7f60869a-6ff0-4eb2-a455-ceb3be2e9891}.png&quot; /&gt;&lt;left val=&quot;587&quot; /&gt;&lt;top val=&quot;410&quot; /&gt;&lt;width val=&quot;489&quot; /&gt;&lt;height val=&quot;75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54.xml><?xml version="1.0" encoding="utf-8"?>
<p:tagLst xmlns:p="http://schemas.openxmlformats.org/presentationml/2006/main">
  <p:tag name="PRESENTER_SHAPEINFO" val="&lt;ThreeDShapeInfo&gt;&lt;uuid val=&quot;{5c9da345-80ad-40bd-af25-d9a5b4e653ba}&quot; /&gt;&lt;isInvalidForFieldText val=&quot;0&quot; /&gt;&lt;Image&gt;&lt;filename val=&quot;E:\breeze\content\1089459318\2803839085-1\input\breezo\data\asimages\{5c9da345-80ad-40bd-af25-d9a5b4e653ba}.png&quot; /&gt;&lt;left val=&quot;231&quot; /&gt;&lt;top val=&quot;548&quot; /&gt;&lt;width val=&quot;845&quot; /&gt;&lt;height val=&quot;46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55.xml><?xml version="1.0" encoding="utf-8"?>
<p:tagLst xmlns:p="http://schemas.openxmlformats.org/presentationml/2006/main">
  <p:tag name="PRESENTER_SHAPEINFO" val="&lt;ThreeDShapeInfo&gt;&lt;uuid val=&quot;{1f81fab3-b6c0-448a-a2c2-c4c12517f161}&quot; /&gt;&lt;isInvalidForFieldText val=&quot;0&quot; /&gt;&lt;Image&gt;&lt;filename val=&quot;E:\breeze\content\1089459318\2803839085-1\input\breezo\data\asimages\{1f81fab3-b6c0-448a-a2c2-c4c12517f161}.png&quot; /&gt;&lt;left val=&quot;231&quot; /&gt;&lt;top val=&quot;326&quot; /&gt;&lt;width val=&quot;845&quot; /&gt;&lt;height val=&quot;59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56.xml><?xml version="1.0" encoding="utf-8"?>
<p:tagLst xmlns:p="http://schemas.openxmlformats.org/presentationml/2006/main">
  <p:tag name="PRESENTER_SHAPEINFO" val="&lt;ThreeDShapeInfo&gt;&lt;uuid val=&quot;{deb2cb7b-efc8-48a7-8f78-aa031ec19ada}&quot; /&gt;&lt;isInvalidForFieldText val=&quot;0&quot; /&gt;&lt;Image&gt;&lt;filename val=&quot;E:\breeze\content\1089459318\2803839085-1\input\breezo\data\asimages\{deb2cb7b-efc8-48a7-8f78-aa031ec19ada}.png&quot; /&gt;&lt;left val=&quot;279&quot; /&gt;&lt;top val=&quot;144&quot; /&gt;&lt;width val=&quot;91&quot; /&gt;&lt;height val=&quot;17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57.xml><?xml version="1.0" encoding="utf-8"?>
<p:tagLst xmlns:p="http://schemas.openxmlformats.org/presentationml/2006/main">
  <p:tag name="PRESENTER_SHAPEINFO" val="&lt;ThreeDShapeInfo&gt;&lt;uuid val=&quot;{5ab91f0f-dd1d-41f5-87b4-2adeac3accf5}&quot; /&gt;&lt;isInvalidForFieldText val=&quot;0&quot; /&gt;&lt;Image&gt;&lt;filename val=&quot;E:\breeze\content\1089459318\2803839085-1\input\breezo\data\asimages\{5ab91f0f-dd1d-41f5-87b4-2adeac3accf5}.png&quot; /&gt;&lt;left val=&quot;231&quot; /&gt;&lt;top val=&quot;217&quot; /&gt;&lt;width val=&quot;845&quot; /&gt;&lt;height val=&quot;17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58.xml><?xml version="1.0" encoding="utf-8"?>
<p:tagLst xmlns:p="http://schemas.openxmlformats.org/presentationml/2006/main">
  <p:tag name="PRESENTER_SHAPEINFO" val="&lt;ThreeDShapeInfo&gt;&lt;uuid val=&quot;{a55e366e-4fad-4fb4-bfd2-cf47a746cea3}&quot; /&gt;&lt;isInvalidForFieldText val=&quot;0&quot; /&gt;&lt;Image&gt;&lt;filename val=&quot;E:\breeze\content\1089459318\2803839085-1\input\breezo\data\asimages\{a55e366e-4fad-4fb4-bfd2-cf47a746cea3}.png&quot; /&gt;&lt;left val=&quot;226&quot; /&gt;&lt;top val=&quot;156&quot; /&gt;&lt;width val=&quot;849&quot; /&gt;&lt;height val=&quot;397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59.xml><?xml version="1.0" encoding="utf-8"?>
<p:tagLst xmlns:p="http://schemas.openxmlformats.org/presentationml/2006/main">
  <p:tag name="PRESENTER_SHAPEINFO" val="&lt;ThreeDShapeInfo&gt;&lt;uuid val=&quot;{9db04bf6-4eaf-40f3-996b-a2bfe2864738}&quot; /&gt;&lt;isInvalidForFieldText val=&quot;0&quot; /&gt;&lt;Image&gt;&lt;filename val=&quot;E:\breeze\content\1089459318\2803839085-1\input\breezo\data\asimages\{9db04bf6-4eaf-40f3-996b-a2bfe2864738}.png&quot; /&gt;&lt;left val=&quot;242&quot; /&gt;&lt;top val=&quot;144&quot; /&gt;&lt;width val=&quot;167&quot; /&gt;&lt;height val=&quot;187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6.xml><?xml version="1.0" encoding="utf-8"?>
<p:tagLst xmlns:p="http://schemas.openxmlformats.org/presentationml/2006/main">
  <p:tag name="PRESENTER_SHAPEINFO" val="&lt;ThreeDShapeInfo&gt;&lt;uuid val=&quot;{3de9928d-763d-42f0-8df4-12f560cea0a1}&quot; /&gt;&lt;isInvalidForFieldText val=&quot;0&quot; /&gt;&lt;Image&gt;&lt;filename val=&quot;E:\breeze\content\1089459318\2803839085-1\input\breezo\data\asimages\{3de9928d-763d-42f0-8df4-12f560cea0a1}.jpg&quot; /&gt;&lt;left val=&quot;280&quot; /&gt;&lt;top val=&quot;162&quot; /&gt;&lt;width val=&quot;705&quot; /&gt;&lt;height val=&quot;102&quot; /&gt;&lt;hasText val=&quot;1&quot; /&gt;&lt;/Image&gt;&lt;/ThreeDShapeInfo&gt;"/>
</p:tagLst>
</file>

<file path=ppt/tags/tag60.xml><?xml version="1.0" encoding="utf-8"?>
<p:tagLst xmlns:p="http://schemas.openxmlformats.org/presentationml/2006/main">
  <p:tag name="PRESENTER_SHAPEINFO" val="&lt;ThreeDShapeInfo&gt;&lt;uuid val=&quot;{e3223eb6-5140-44bb-8f56-eba6e3bb8d3b}&quot; /&gt;&lt;isInvalidForFieldText val=&quot;0&quot; /&gt;&lt;Image&gt;&lt;filename val=&quot;E:\breeze\content\1089459318\2803839085-1\input\breezo\data\asimages\{e3223eb6-5140-44bb-8f56-eba6e3bb8d3b}.png&quot; /&gt;&lt;left val=&quot;222&quot; /&gt;&lt;top val=&quot;312&quot; /&gt;&lt;width val=&quot;341&quot; /&gt;&lt;height val=&quot;44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61.xml><?xml version="1.0" encoding="utf-8"?>
<p:tagLst xmlns:p="http://schemas.openxmlformats.org/presentationml/2006/main">
  <p:tag name="PRESENTER_SHAPEINFO" val="&lt;ThreeDShapeInfo&gt;&lt;uuid val=&quot;{6cc1aaf4-393c-430a-9501-cc76289f9257}&quot; /&gt;&lt;isInvalidForFieldText val=&quot;0&quot; /&gt;&lt;Image&gt;&lt;filename val=&quot;E:\breeze\content\1089459318\2803839085-1\input\breezo\data\asimages\{6cc1aaf4-393c-430a-9501-cc76289f9257}.png&quot; /&gt;&lt;left val=&quot;345&quot; /&gt;&lt;top val=&quot;433&quot; /&gt;&lt;width val=&quot;341&quot; /&gt;&lt;height val=&quot;44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62.xml><?xml version="1.0" encoding="utf-8"?>
<p:tagLst xmlns:p="http://schemas.openxmlformats.org/presentationml/2006/main">
  <p:tag name="PRESENTER_SHAPEINFO" val="&lt;ThreeDShapeInfo&gt;&lt;uuid val=&quot;{0d39ac6b-ae7f-4581-a1b1-cc211402865d}&quot; /&gt;&lt;isInvalidForFieldText val=&quot;0&quot; /&gt;&lt;Image&gt;&lt;filename val=&quot;E:\breeze\content\1089459318\2803839085-1\input\breezo\data\asimages\{0d39ac6b-ae7f-4581-a1b1-cc211402865d}.png&quot; /&gt;&lt;left val=&quot;232&quot; /&gt;&lt;top val=&quot;371&quot; /&gt;&lt;width val=&quot;843&quot; /&gt;&lt;height val=&quot;19&quot; /&gt;&lt;hasText val=&quot;1&quot; /&gt;&lt;/Image&gt;&lt;/ThreeDShapeInfo&gt;"/>
</p:tagLst>
</file>

<file path=ppt/tags/tag63.xml><?xml version="1.0" encoding="utf-8"?>
<p:tagLst xmlns:p="http://schemas.openxmlformats.org/presentationml/2006/main">
  <p:tag name="PRESENTER_SHAPEINFO" val="&lt;ThreeDShapeInfo&gt;&lt;uuid val=&quot;{158d3d2f-1c82-4467-b22b-45948da72d9c}&quot; /&gt;&lt;isInvalidForFieldText val=&quot;0&quot; /&gt;&lt;Image&gt;&lt;filename val=&quot;E:\breeze\content\1089459318\2803839085-1\input\breezo\data\asimages\{158d3d2f-1c82-4467-b22b-45948da72d9c}.png&quot; /&gt;&lt;left val=&quot;526&quot; /&gt;&lt;top val=&quot;271&quot; /&gt;&lt;width val=&quot;383&quot; /&gt;&lt;height val=&quot;51&quot; /&gt;&lt;hasText val=&quot;1&quot; /&gt;&lt;/Image&gt;&lt;/ThreeDShapeInfo&gt;"/>
  <p:tag name="PRESENTER_SHAPETEXTINFO" val="&lt;ShapeTextInfo&gt;&lt;TableIndex row=&quot;-1&quot; col=&quot;-1&quot;&gt;&lt;linesCount val=&quot;2&quot; /&gt;&lt;lineCharCount val=&quot;28&quot; /&gt;&lt;lineCharCount val=&quot;38&quot; /&gt;&lt;/TableIndex&gt;&lt;/ShapeTextInfo&gt;"/>
</p:tagLst>
</file>

<file path=ppt/tags/tag64.xml><?xml version="1.0" encoding="utf-8"?>
<p:tagLst xmlns:p="http://schemas.openxmlformats.org/presentationml/2006/main">
  <p:tag name="PRESENTER_SHAPEINFO" val="&lt;ThreeDShapeInfo&gt;&lt;uuid val=&quot;{49ab708f-c4a7-4f1b-803d-c52f0cf6ffb9}&quot; /&gt;&lt;isInvalidForFieldText val=&quot;0&quot; /&gt;&lt;Image&gt;&lt;filename val=&quot;E:\breeze\content\1089459318\2803839085-1\input\breezo\data\asimages\{49ab708f-c4a7-4f1b-803d-c52f0cf6ffb9}.png&quot; /&gt;&lt;left val=&quot;402&quot; /&gt;&lt;top val=&quot;172&quot; /&gt;&lt;width val=&quot;173&quot; /&gt;&lt;height val=&quot;22&quot; /&gt;&lt;hasText val=&quot;1&quot; /&gt;&lt;/Image&gt;&lt;/ThreeDShapeInfo&gt;"/>
  <p:tag name="PRESENTER_SHAPETEXTINFO" val="&lt;ShapeTextInfo&gt;&lt;TableIndex row=&quot;-1&quot; col=&quot;-1&quot;&gt;&lt;linesCount val=&quot;1&quot; /&gt;&lt;lineCharCount val=&quot;16&quot; /&gt;&lt;/TableIndex&gt;&lt;/ShapeTextInfo&gt;"/>
</p:tagLst>
</file>

<file path=ppt/tags/tag65.xml><?xml version="1.0" encoding="utf-8"?>
<p:tagLst xmlns:p="http://schemas.openxmlformats.org/presentationml/2006/main">
  <p:tag name="PRESENTER_SHAPEINFO" val="&lt;ThreeDShapeInfo&gt;&lt;uuid val=&quot;{7cf77ae6-6982-482f-ab7d-addf5726d879}&quot; /&gt;&lt;isInvalidForFieldText val=&quot;0&quot; /&gt;&lt;Image&gt;&lt;filename val=&quot;E:\breeze\content\1089459318\2803839085-1\input\breezo\data\asimages\{7cf77ae6-6982-482f-ab7d-addf5726d879}.png&quot; /&gt;&lt;left val=&quot;848&quot; /&gt;&lt;top val=&quot;442&quot; /&gt;&lt;width val=&quot;188&quot; /&gt;&lt;height val=&quot;22&quot; /&gt;&lt;hasText val=&quot;1&quot; /&gt;&lt;/Image&gt;&lt;/ThreeDShapeInfo&gt;"/>
  <p:tag name="PRESENTER_SHAPETEXTINFO" val="&lt;ShapeTextInfo&gt;&lt;TableIndex row=&quot;-1&quot; col=&quot;-1&quot;&gt;&lt;linesCount val=&quot;1&quot; /&gt;&lt;lineCharCount val=&quot;17&quot; /&gt;&lt;/TableIndex&gt;&lt;/ShapeTextInfo&gt;"/>
</p:tagLst>
</file>

<file path=ppt/tags/tag66.xml><?xml version="1.0" encoding="utf-8"?>
<p:tagLst xmlns:p="http://schemas.openxmlformats.org/presentationml/2006/main">
  <p:tag name="PRESENTER_SHAPEINFO" val="&lt;ThreeDShapeInfo&gt;&lt;uuid val=&quot;{b96ec1f5-84bb-490d-ac9b-0838d0ca1496}&quot; /&gt;&lt;isInvalidForFieldText val=&quot;0&quot; /&gt;&lt;Image&gt;&lt;filename val=&quot;E:\breeze\content\1089459318\2803839085-1\input\breezo\data\asimages\{b96ec1f5-84bb-490d-ac9b-0838d0ca1496}.png&quot; /&gt;&lt;left val=&quot;70&quot; /&gt;&lt;top val=&quot;244&quot; /&gt;&lt;width val=&quot;129&quot; /&gt;&lt;height val=&quot;21&quot; /&gt;&lt;hasText val=&quot;1&quot; /&gt;&lt;/Image&gt;&lt;/ThreeDShapeInfo&gt;"/>
  <p:tag name="PRESENTER_SHAPETEXTINFO" val="&lt;ShapeTextInfo&gt;&lt;TableIndex row=&quot;-1&quot; col=&quot;-1&quot;&gt;&lt;linesCount val=&quot;1&quot; /&gt;&lt;lineCharCount val=&quot;12&quot; /&gt;&lt;/TableIndex&gt;&lt;/ShapeTextInfo&gt;"/>
</p:tagLst>
</file>

<file path=ppt/tags/tag67.xml><?xml version="1.0" encoding="utf-8"?>
<p:tagLst xmlns:p="http://schemas.openxmlformats.org/presentationml/2006/main">
  <p:tag name="PRESENTER_SHAPEINFO" val="&lt;ThreeDShapeInfo&gt;&lt;uuid val=&quot;{52a8fd2a-a22d-48d6-bb7d-5073efb5111e}&quot; /&gt;&lt;isInvalidForFieldText val=&quot;0&quot; /&gt;&lt;Image&gt;&lt;filename val=&quot;E:\breeze\content\1089459318\2803839085-1\input\breezo\data\asimages\{52a8fd2a-a22d-48d6-bb7d-5073efb5111e}.png&quot; /&gt;&lt;left val=&quot;242&quot; /&gt;&lt;top val=&quot;338&quot; /&gt;&lt;width val=&quot;167&quot; /&gt;&lt;height val=&quot;113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68.xml><?xml version="1.0" encoding="utf-8"?>
<p:tagLst xmlns:p="http://schemas.openxmlformats.org/presentationml/2006/main">
  <p:tag name="PRESENTER_SHAPEINFO" val="&lt;ThreeDShapeInfo&gt;&lt;uuid val=&quot;{ee4c00e6-c5b6-4fb8-8b8a-6a80d2d0dc94}&quot; /&gt;&lt;isInvalidForFieldText val=&quot;0&quot; /&gt;&lt;Image&gt;&lt;filename val=&quot;E:\breeze\content\1089459318\2803839085-1\input\breezo\data\asimages\{ee4c00e6-c5b6-4fb8-8b8a-6a80d2d0dc94}.png&quot; /&gt;&lt;left val=&quot;420&quot; /&gt;&lt;top val=&quot;391&quot; /&gt;&lt;width val=&quot;100&quot; /&gt;&lt;height val=&quot;17&quot; /&gt;&lt;hasText val=&quot;1&quot; /&gt;&lt;/Image&gt;&lt;/ThreeDShapeInfo&gt;"/>
  <p:tag name="PRESENTER_SHAPETEXTINFO" val="&lt;ShapeTextInfo&gt;&lt;TableIndex row=&quot;-1&quot; col=&quot;-1&quot;&gt;&lt;linesCount val=&quot;1&quot; /&gt;&lt;lineCharCount val=&quot;8&quot; /&gt;&lt;/TableIndex&gt;&lt;/ShapeTextInfo&gt;"/>
</p:tagLst>
</file>

<file path=ppt/tags/tag69.xml><?xml version="1.0" encoding="utf-8"?>
<p:tagLst xmlns:p="http://schemas.openxmlformats.org/presentationml/2006/main">
  <p:tag name="PRESENTER_SHAPEINFO" val="&lt;ThreeDShapeInfo&gt;&lt;uuid val=&quot;{4509cfda-c47d-4b95-ab60-54dc10228094}&quot; /&gt;&lt;isInvalidForFieldText val=&quot;0&quot; /&gt;&lt;Image&gt;&lt;filename val=&quot;E:\breeze\content\1089459318\2803839085-1\input\breezo\data\asimages\{4509cfda-c47d-4b95-ab60-54dc10228094}.png&quot; /&gt;&lt;left val=&quot;474&quot; /&gt;&lt;top val=&quot;489&quot; /&gt;&lt;width val=&quot;315&quot; /&gt;&lt;height val=&quot;23&quot; /&gt;&lt;hasText val=&quot;1&quot; /&gt;&lt;/Image&gt;&lt;/ThreeDShapeInfo&gt;"/>
  <p:tag name="PRESENTER_SHAPETEXTINFO" val="&lt;ShapeTextInfo&gt;&lt;TableIndex row=&quot;-1&quot; col=&quot;-1&quot;&gt;&lt;linesCount val=&quot;1&quot; /&gt;&lt;lineCharCount val=&quot;31&quot; /&gt;&lt;/TableIndex&gt;&lt;/ShapeTextInfo&gt;"/>
</p:tagLst>
</file>

<file path=ppt/tags/tag7.xml><?xml version="1.0" encoding="utf-8"?>
<p:tagLst xmlns:p="http://schemas.openxmlformats.org/presentationml/2006/main">
  <p:tag name="PRESENTER_SHAPEINFO" val="&lt;ThreeDShapeInfo&gt;&lt;uuid val=&quot;{914f4a4e-7a0f-4ef0-be84-955da1c63b1e}&quot; /&gt;&lt;isInvalidForFieldText val=&quot;0&quot; /&gt;&lt;Image&gt;&lt;filename val=&quot;E:\breeze\content\1089459318\2803839085-1\input\breezo\data\asimages\{914f4a4e-7a0f-4ef0-be84-955da1c63b1e}.png&quot; /&gt;&lt;left val=&quot;568&quot; /&gt;&lt;top val=&quot;26&quot; /&gt;&lt;width val=&quot;125&quot; /&gt;&lt;height val=&quot;125&quot; /&gt;&lt;hasText val=&quot;1&quot; /&gt;&lt;/Image&gt;&lt;/ThreeDShapeInfo&gt;"/>
</p:tagLst>
</file>

<file path=ppt/tags/tag70.xml><?xml version="1.0" encoding="utf-8"?>
<p:tagLst xmlns:p="http://schemas.openxmlformats.org/presentationml/2006/main">
  <p:tag name="PRESENTER_SHAPEINFO" val="&lt;ThreeDShapeInfo&gt;&lt;uuid val=&quot;{03c3f265-773b-4ee0-9603-dafc08a7e37c}&quot; /&gt;&lt;isInvalidForFieldText val=&quot;0&quot; /&gt;&lt;Image&gt;&lt;filename val=&quot;E:\breeze\content\1089459318\2803839085-1\input\breezo\data\asimages\{03c3f265-773b-4ee0-9603-dafc08a7e37c}.png&quot; /&gt;&lt;left val=&quot;949&quot; /&gt;&lt;top val=&quot;354&quot; /&gt;&lt;width val=&quot;89&quot; /&gt;&lt;height val=&quot;22&quot; /&gt;&lt;hasText val=&quot;1&quot; /&gt;&lt;/Image&gt;&lt;/ThreeDShapeInfo&gt;"/>
  <p:tag name="PRESENTER_SHAPETEXTINFO" val="&lt;ShapeTextInfo&gt;&lt;TableIndex row=&quot;-1&quot; col=&quot;-1&quot;&gt;&lt;linesCount val=&quot;1&quot; /&gt;&lt;lineCharCount val=&quot;9&quot; /&gt;&lt;/TableIndex&gt;&lt;/ShapeTextInfo&gt;"/>
</p:tagLst>
</file>

<file path=ppt/tags/tag71.xml><?xml version="1.0" encoding="utf-8"?>
<p:tagLst xmlns:p="http://schemas.openxmlformats.org/presentationml/2006/main">
  <p:tag name="PRESENTER_SHAPEINFO" val="&lt;ThreeDShapeInfo&gt;&lt;uuid val=&quot;{e884b4b4-e4a7-4a1c-a657-c7376ed21647}&quot; /&gt;&lt;isInvalidForFieldText val=&quot;0&quot; /&gt;&lt;Image&gt;&lt;filename val=&quot;E:\breeze\content\1089459318\2803839085-1\input\breezo\data\asimages\{e884b4b4-e4a7-4a1c-a657-c7376ed21647}.png&quot; /&gt;&lt;left val=&quot;947&quot; /&gt;&lt;top val=&quot;504&quot; /&gt;&lt;width val=&quot;92&quot; /&gt;&lt;height val=&quot;23&quot; /&gt;&lt;hasText val=&quot;1&quot; /&gt;&lt;/Image&gt;&lt;/ThreeDShapeInfo&gt;"/>
  <p:tag name="PRESENTER_SHAPETEXTINFO" val="&lt;ShapeTextInfo&gt;&lt;TableIndex row=&quot;-1&quot; col=&quot;-1&quot;&gt;&lt;linesCount val=&quot;1&quot; /&gt;&lt;lineCharCount val=&quot;9&quot; /&gt;&lt;/TableIndex&gt;&lt;/ShapeTextInfo&gt;"/>
</p:tagLst>
</file>

<file path=ppt/tags/tag72.xml><?xml version="1.0" encoding="utf-8"?>
<p:tagLst xmlns:p="http://schemas.openxmlformats.org/presentationml/2006/main">
  <p:tag name="PRESENTER_SHAPEINFO" val="&lt;ThreeDShapeInfo&gt;&lt;uuid val=&quot;{f6a232cd-0505-4a0d-867e-a66f140a6d5f}&quot; /&gt;&lt;isInvalidForFieldText val=&quot;0&quot; /&gt;&lt;Image&gt;&lt;filename val=&quot;E:\breeze\content\1089459318\2803839085-1\input\breezo\data\asimages\{f6a232cd-0505-4a0d-867e-a66f140a6d5f}.png&quot; /&gt;&lt;left val=&quot;960&quot; /&gt;&lt;top val=&quot;180&quot; /&gt;&lt;width val=&quot;77&quot; /&gt;&lt;height val=&quot;19&quot; /&gt;&lt;hasText val=&quot;1&quot; /&gt;&lt;/Image&gt;&lt;/ThreeDShapeInfo&gt;"/>
  <p:tag name="PRESENTER_SHAPETEXTINFO" val="&lt;ShapeTextInfo&gt;&lt;TableIndex row=&quot;-1&quot; col=&quot;-1&quot;&gt;&lt;linesCount val=&quot;1&quot; /&gt;&lt;lineCharCount val=&quot;7&quot; /&gt;&lt;/TableIndex&gt;&lt;/ShapeTextInfo&gt;"/>
</p:tagLst>
</file>

<file path=ppt/tags/tag73.xml><?xml version="1.0" encoding="utf-8"?>
<p:tagLst xmlns:p="http://schemas.openxmlformats.org/presentationml/2006/main">
  <p:tag name="PRESENTER_SHAPEINFO" val="&lt;ThreeDShapeInfo&gt;&lt;uuid val=&quot;{a67b21bf-bf35-41d6-bcce-9025675f3b58}&quot; /&gt;&lt;isInvalidForFieldText val=&quot;0&quot; /&gt;&lt;Image&gt;&lt;filename val=&quot;E:\breeze\content\1089459318\2803839085-1\input\breezo\data\asimages\{a67b21bf-bf35-41d6-bcce-9025675f3b58}.png&quot; /&gt;&lt;left val=&quot;62&quot; /&gt;&lt;top val=&quot;457&quot; /&gt;&lt;width val=&quot;141&quot; /&gt;&lt;height val=&quot;22&quot; /&gt;&lt;hasText val=&quot;1&quot; /&gt;&lt;/Image&gt;&lt;/ThreeDShapeInfo&gt;"/>
  <p:tag name="PRESENTER_SHAPETEXTINFO" val="&lt;ShapeTextInfo&gt;&lt;TableIndex row=&quot;-1&quot; col=&quot;-1&quot;&gt;&lt;linesCount val=&quot;1&quot; /&gt;&lt;lineCharCount val=&quot;13&quot; /&gt;&lt;/TableIndex&gt;&lt;/ShapeTextInfo&gt;"/>
</p:tagLst>
</file>

<file path=ppt/tags/tag74.xml><?xml version="1.0" encoding="utf-8"?>
<p:tagLst xmlns:p="http://schemas.openxmlformats.org/presentationml/2006/main">
  <p:tag name="HTML_SHAPEINFO" val="&lt;SlideThumbPath val=&quot;SlideTemp.PNG&quot;/&gt;"/>
</p:tagLst>
</file>

<file path=ppt/tags/tag75.xml><?xml version="1.0" encoding="utf-8"?>
<p:tagLst xmlns:p="http://schemas.openxmlformats.org/presentationml/2006/main">
  <p:tag name="PRESENTER_SHAPEINFO" val="&lt;ThreeDShapeInfo&gt;&lt;uuid val=&quot;{98f4c89b-63f6-464d-bccc-6177f6da6364}&quot; /&gt;&lt;isInvalidForFieldText val=&quot;0&quot; /&gt;&lt;Image&gt;&lt;filename val=&quot;E:\breeze\content\1089459318\2803839085-1\input\breezo\data\asimages\{98f4c89b-63f6-464d-bccc-6177f6da6364}.png&quot; /&gt;&lt;left val=&quot;350&quot; /&gt;&lt;top val=&quot;48&quot; /&gt;&lt;width val=&quot;309&quot; /&gt;&lt;height val=&quot;29&quot; /&gt;&lt;hasText val=&quot;1&quot; /&gt;&lt;/Image&gt;&lt;/ThreeDShapeInfo&gt;"/>
  <p:tag name="PRESENTER_SHAPETEXTINFO" val="&lt;ShapeTextInfo&gt;&lt;TableIndex row=&quot;-1&quot; col=&quot;-1&quot;&gt;&lt;linesCount val=&quot;1&quot; /&gt;&lt;lineCharCount val=&quot;15&quot; /&gt;&lt;/TableIndex&gt;&lt;/ShapeTextInfo&gt;"/>
</p:tagLst>
</file>

<file path=ppt/tags/tag76.xml><?xml version="1.0" encoding="utf-8"?>
<p:tagLst xmlns:p="http://schemas.openxmlformats.org/presentationml/2006/main">
  <p:tag name="PRESENTER_SHAPEINFO" val="&lt;ThreeDShapeInfo&gt;&lt;uuid val=&quot;{5f387311-e3dd-42a1-99ba-8e3298568949}&quot; /&gt;&lt;isInvalidForFieldText val=&quot;0&quot; /&gt;&lt;Image&gt;&lt;filename val=&quot;E:\breeze\content\1089459318\2803839085-1\input\breezo\data\asimages\{5f387311-e3dd-42a1-99ba-8e3298568949}.png&quot; /&gt;&lt;left val=&quot;61&quot; /&gt;&lt;top val=&quot;119&quot; /&gt;&lt;width val=&quot;553&quot; /&gt;&lt;height val=&quot;538&quot; /&gt;&lt;hasText val=&quot;1&quot; /&gt;&lt;/Image&gt;&lt;/ThreeDShapeInfo&gt;"/>
</p:tagLst>
</file>

<file path=ppt/tags/tag77.xml><?xml version="1.0" encoding="utf-8"?>
<p:tagLst xmlns:p="http://schemas.openxmlformats.org/presentationml/2006/main">
  <p:tag name="PRESENTER_SHAPEINFO" val="&lt;ThreeDShapeInfo&gt;&lt;uuid val=&quot;{4d9970db-dd48-4496-9718-8fc7b71045f1}&quot; /&gt;&lt;isInvalidForFieldText val=&quot;0&quot; /&gt;&lt;Image&gt;&lt;filename val=&quot;E:\breeze\content\1089459318\2803839085-1\input\breezo\data\asimages\{4d9970db-dd48-4496-9718-8fc7b71045f1}.png&quot; /&gt;&lt;left val=&quot;69&quot; /&gt;&lt;top val=&quot;315&quot; /&gt;&lt;width val=&quot;173&quot; /&gt;&lt;height val=&quot;20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78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089459318\2803839085-1\input\breezo\data\asimages\{934c211d-3a6a-4c47-bfb1-946e5fbc4f4c}.png&quot; /&gt;&lt;left val=&quot;622&quot; /&gt;&lt;top val=&quot;132&quot; /&gt;&lt;width val=&quot;591&quot; /&gt;&lt;height val=&quot;313&quot; /&gt;&lt;hasText val=&quot;1&quot; /&gt;&lt;/Image&gt;&lt;/ThreeDShapeInfo&gt;"/>
</p:tagLst>
</file>

<file path=ppt/tags/tag79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8.xml><?xml version="1.0" encoding="utf-8"?>
<p:tagLst xmlns:p="http://schemas.openxmlformats.org/presentationml/2006/main">
  <p:tag name="PRESENTER_SHAPEINFO" val="&lt;ThreeDShapeInfo&gt;&lt;uuid val=&quot;{393c5bd6-070e-4324-a58c-fde222f7c406}&quot; /&gt;&lt;isInvalidForFieldText val=&quot;0&quot; /&gt;&lt;Image&gt;&lt;filename val=&quot;E:\breeze\content\1089459318\2803839085-1\input\breezo\data\asimages\{393c5bd6-070e-4324-a58c-fde222f7c406}.png&quot; /&gt;&lt;left val=&quot;36&quot; /&gt;&lt;top val=&quot;663&quot; /&gt;&lt;width val=&quot;170&quot; /&gt;&lt;height val=&quot;50&quot; /&gt;&lt;hasText val=&quot;1&quot; /&gt;&lt;/Image&gt;&lt;/ThreeDShapeInfo&gt;"/>
</p:tagLst>
</file>

<file path=ppt/tags/tag80.xml><?xml version="1.0" encoding="utf-8"?>
<p:tagLst xmlns:p="http://schemas.openxmlformats.org/presentationml/2006/main">
  <p:tag name="HTML_SHAPEINFO" val="&lt;SlideThumbPath val=&quot;SlideTemp.PNG&quot;/&gt;"/>
</p:tagLst>
</file>

<file path=ppt/tags/tag81.xml><?xml version="1.0" encoding="utf-8"?>
<p:tagLst xmlns:p="http://schemas.openxmlformats.org/presentationml/2006/main">
  <p:tag name="PRESENTER_SHAPEINFO" val="&lt;ThreeDShapeInfo&gt;&lt;uuid val=&quot;{60e09048-4017-415a-be94-de045f12b967}&quot; /&gt;&lt;isInvalidForFieldText val=&quot;0&quot; /&gt;&lt;Image&gt;&lt;filename val=&quot;E:\breeze\content\1089459318\2803839085-1\input\breezo\data\asimages\{60e09048-4017-415a-be94-de045f12b967}.png&quot; /&gt;&lt;left val=&quot;344&quot; /&gt;&lt;top val=&quot;46&quot; /&gt;&lt;width val=&quot;761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40&quot; /&gt;&lt;/TableIndex&gt;&lt;/ShapeTextInfo&gt;"/>
</p:tagLst>
</file>

<file path=ppt/tags/tag82.xml><?xml version="1.0" encoding="utf-8"?>
<p:tagLst xmlns:p="http://schemas.openxmlformats.org/presentationml/2006/main">
  <p:tag name="PRESENTER_SHAPEINFO" val="&lt;ThreeDShapeInfo&gt;&lt;uuid val=&quot;{959d6df8-2029-45ff-b1bb-7ff3dfb50435}&quot; /&gt;&lt;isInvalidForFieldText val=&quot;0&quot; /&gt;&lt;Image&gt;&lt;filename val=&quot;E:\breeze\content\1089459318\2803839085-1\input\breezo\data\asimages\{959d6df8-2029-45ff-b1bb-7ff3dfb50435}.png&quot; /&gt;&lt;left val=&quot;100&quot; /&gt;&lt;top val=&quot;138&quot; /&gt;&lt;width val=&quot;1069&quot; /&gt;&lt;height val=&quot;331&quot; /&gt;&lt;hasText val=&quot;1&quot; /&gt;&lt;/Image&gt;&lt;/ThreeDShapeInfo&gt;"/>
  <p:tag name="PRESENTER_SHAPETEXTINFO" val="&lt;ShapeTextInfo&gt;&lt;TableIndex row=&quot;-1&quot; col=&quot;-1&quot;&gt;&lt;linesCount val=&quot;5&quot; /&gt;&lt;lineCharCount val=&quot;23&quot; /&gt;&lt;lineCharCount val=&quot;45&quot; /&gt;&lt;lineCharCount val=&quot;67&quot; /&gt;&lt;lineCharCount val=&quot;89&quot; /&gt;&lt;lineCharCount val=&quot;58&quot; /&gt;&lt;/TableIndex&gt;&lt;/ShapeTextInfo&gt;"/>
</p:tagLst>
</file>

<file path=ppt/tags/tag83.xml><?xml version="1.0" encoding="utf-8"?>
<p:tagLst xmlns:p="http://schemas.openxmlformats.org/presentationml/2006/main">
  <p:tag name="HTML_SHAPEINFO" val="&lt;SlideThumbPath val=&quot;SlideTemp.PNG&quot;/&gt;"/>
</p:tagLst>
</file>

<file path=ppt/tags/tag84.xml><?xml version="1.0" encoding="utf-8"?>
<p:tagLst xmlns:p="http://schemas.openxmlformats.org/presentationml/2006/main">
  <p:tag name="PRESENTER_SHAPEINFO" val="&lt;ThreeDShapeInfo&gt;&lt;uuid val=&quot;{1fafdacf-89ae-4ccb-8db3-02f1b51746c6}&quot; /&gt;&lt;isInvalidForFieldText val=&quot;0&quot; /&gt;&lt;Image&gt;&lt;filename val=&quot;E:\breeze\content\1089459318\2803839085-1\input\breezo\data\asimages\{1fafdacf-89ae-4ccb-8db3-02f1b51746c6}.png&quot; /&gt;&lt;left val=&quot;344&quot; /&gt;&lt;top val=&quot;46&quot; /&gt;&lt;width val=&quot;886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48&quot; /&gt;&lt;/TableIndex&gt;&lt;/ShapeTextInfo&gt;"/>
</p:tagLst>
</file>

<file path=ppt/tags/tag85.xml><?xml version="1.0" encoding="utf-8"?>
<p:tagLst xmlns:p="http://schemas.openxmlformats.org/presentationml/2006/main">
  <p:tag name="PRESENTER_SHAPEINFO" val="&lt;ThreeDShapeInfo&gt;&lt;uuid val=&quot;{2995fe45-9f9d-4eb1-8919-64bd51864b6c}&quot; /&gt;&lt;isInvalidForFieldText val=&quot;0&quot; /&gt;&lt;Image&gt;&lt;filename val=&quot;E:\breeze\content\1089459318\2803839085-1\input\breezo\data\asimages\{2995fe45-9f9d-4eb1-8919-64bd51864b6c}.png&quot; /&gt;&lt;left val=&quot;100&quot; /&gt;&lt;top val=&quot;138&quot; /&gt;&lt;width val=&quot;1005&quot; /&gt;&lt;height val=&quot;315&quot; /&gt;&lt;hasText val=&quot;1&quot; /&gt;&lt;/Image&gt;&lt;/ThreeDShapeInfo&gt;"/>
  <p:tag name="PRESENTER_SHAPETEXTINFO" val="&lt;ShapeTextInfo&gt;&lt;TableIndex row=&quot;-1&quot; col=&quot;-1&quot;&gt;&lt;linesCount val=&quot;4&quot; /&gt;&lt;lineCharCount val=&quot;75&quot; /&gt;&lt;lineCharCount val=&quot;92&quot; /&gt;&lt;lineCharCount val=&quot;69&quot; /&gt;&lt;lineCharCount val=&quot;75&quot; /&gt;&lt;/TableIndex&gt;&lt;/ShapeTextInfo&gt;"/>
</p:tagLst>
</file>

<file path=ppt/tags/tag86.xml><?xml version="1.0" encoding="utf-8"?>
<p:tagLst xmlns:p="http://schemas.openxmlformats.org/presentationml/2006/main">
  <p:tag name="HTML_SHAPEINFO" val="&lt;SlideThumbPath val=&quot;SlideTemp.PNG&quot;/&gt;"/>
</p:tagLst>
</file>

<file path=ppt/tags/tag87.xml><?xml version="1.0" encoding="utf-8"?>
<p:tagLst xmlns:p="http://schemas.openxmlformats.org/presentationml/2006/main">
  <p:tag name="PRESENTER_SHAPEINFO" val="&lt;ThreeDShapeInfo&gt;&lt;uuid val=&quot;{9c0c6ee5-9b12-4ee9-a062-62763eb2b534}&quot; /&gt;&lt;isInvalidForFieldText val=&quot;0&quot; /&gt;&lt;Image&gt;&lt;filename val=&quot;E:\breeze\content\1089459318\2803839085-1\input\breezo\data\asimages\{9c0c6ee5-9b12-4ee9-a062-62763eb2b534}.png&quot; /&gt;&lt;left val=&quot;761&quot; /&gt;&lt;top val=&quot;104&quot; /&gt;&lt;width val=&quot;478&quot; /&gt;&lt;height val=&quot;558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88.xml><?xml version="1.0" encoding="utf-8"?>
<p:tagLst xmlns:p="http://schemas.openxmlformats.org/presentationml/2006/main">
  <p:tag name="PRESENTER_SHAPEINFO" val="&lt;ThreeDShapeInfo&gt;&lt;uuid val=&quot;{d7b74699-6e30-4636-a143-e066ee0a4214}&quot; /&gt;&lt;isInvalidForFieldText val=&quot;0&quot; /&gt;&lt;Image&gt;&lt;filename val=&quot;E:\breeze\content\1089459318\2803839085-1\input\breezo\data\asimages\{d7b74699-6e30-4636-a143-e066ee0a4214}.png&quot; /&gt;&lt;left val=&quot;343&quot; /&gt;&lt;top val=&quot;49&quot; /&gt;&lt;width val=&quot;477&quot; /&gt;&lt;height val=&quot;30&quot; /&gt;&lt;hasText val=&quot;1&quot; /&gt;&lt;/Image&gt;&lt;/ThreeDShapeInfo&gt;"/>
  <p:tag name="PRESENTER_SHAPETEXTINFO" val="&lt;ShapeTextInfo&gt;&lt;TableIndex row=&quot;-1&quot; col=&quot;-1&quot;&gt;&lt;linesCount val=&quot;1&quot; /&gt;&lt;lineCharCount val=&quot;26&quot; /&gt;&lt;/TableIndex&gt;&lt;/ShapeTextInfo&gt;"/>
</p:tagLst>
</file>

<file path=ppt/tags/tag89.xml><?xml version="1.0" encoding="utf-8"?>
<p:tagLst xmlns:p="http://schemas.openxmlformats.org/presentationml/2006/main">
  <p:tag name="PRESENTER_SHAPEINFO" val="&lt;ThreeDShapeInfo&gt;&lt;uuid val=&quot;{c3c78a6e-ee7b-474e-921a-49d1fbfe4bf2}&quot; /&gt;&lt;isInvalidForFieldText val=&quot;0&quot; /&gt;&lt;Image&gt;&lt;filename val=&quot;E:\breeze\content\1089459318\2803839085-1\input\breezo\data\asimages\{c3c78a6e-ee7b-474e-921a-49d1fbfe4bf2}.png&quot; /&gt;&lt;left val=&quot;856&quot; /&gt;&lt;top val=&quot;86&quot; /&gt;&lt;width val=&quot;197&quot; /&gt;&lt;height val=&quot;145&quot; /&gt;&lt;hasText val=&quot;1&quot; /&gt;&lt;/Image&gt;&lt;/ThreeDShapeInfo&gt;"/>
  <p:tag name="PRESENTER_SHAPETEXTINFO" val="&lt;ShapeTextInfo&gt;&lt;TableIndex row=&quot;-1&quot; col=&quot;-1&quot;&gt;&lt;linesCount val=&quot;1&quot; /&gt;&lt;lineCharCount val=&quot;26&quot; /&gt;&lt;/TableIndex&gt;&lt;/ShapeTextInfo&gt;"/>
</p:tagLst>
</file>

<file path=ppt/tags/tag9.xml><?xml version="1.0" encoding="utf-8"?>
<p:tagLst xmlns:p="http://schemas.openxmlformats.org/presentationml/2006/main">
  <p:tag name="PRESENTER_SHAPEINFO" val="&lt;ThreeDShapeInfo&gt;&lt;uuid val=&quot;{0c393613-6a86-4e91-82ba-e0170161492c}&quot; /&gt;&lt;isInvalidForFieldText val=&quot;0&quot; /&gt;&lt;Image&gt;&lt;filename val=&quot;E:\breeze\content\1089459318\2803839085-1\input\breezo\data\asimages\{0c393613-6a86-4e91-82ba-e0170161492c}.png&quot; /&gt;&lt;left val=&quot;585&quot; /&gt;&lt;top val=&quot;670&quot; /&gt;&lt;width val=&quot;124&quot; /&gt;&lt;height val=&quot;43&quot; /&gt;&lt;hasText val=&quot;1&quot; /&gt;&lt;/Image&gt;&lt;/ThreeDShapeInfo&gt;"/>
</p:tagLst>
</file>

<file path=ppt/tags/tag90.xml><?xml version="1.0" encoding="utf-8"?>
<p:tagLst xmlns:p="http://schemas.openxmlformats.org/presentationml/2006/main">
  <p:tag name="PRESENTER_SHAPEINFO" val="&lt;ThreeDShapeInfo&gt;&lt;uuid val=&quot;{94e958f6-faf9-4141-8d92-cf2ebf40f1ec}&quot; /&gt;&lt;isInvalidForFieldText val=&quot;0&quot; /&gt;&lt;Image&gt;&lt;filename val=&quot;E:\breeze\content\1089459318\2803839085-1\input\breezo\data\asimages\{94e958f6-faf9-4141-8d92-cf2ebf40f1ec}.png&quot; /&gt;&lt;left val=&quot;804&quot; /&gt;&lt;top val=&quot;274&quot; /&gt;&lt;width val=&quot;405&quot; /&gt;&lt;height val=&quot;271&quot; /&gt;&lt;hasText val=&quot;1&quot; /&gt;&lt;/Image&gt;&lt;/ThreeDShapeInfo&gt;"/>
  <p:tag name="PRESENTER_SHAPETEXTINFO" val="&lt;ShapeTextInfo&gt;&lt;TableIndex row=&quot;-1&quot; col=&quot;-1&quot;&gt;&lt;linesCount val=&quot;3&quot; /&gt;&lt;lineCharCount val=&quot;26&quot; /&gt;&lt;lineCharCount val=&quot;62&quot; /&gt;&lt;lineCharCount val=&quot;71&quot; /&gt;&lt;/TableIndex&gt;&lt;/ShapeTextInfo&gt;"/>
</p:tagLst>
</file>

<file path=ppt/tags/tag91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089459318\2803839085-1\input\breezo\data\asimages\{6ad5a692-9a12-49d5-83b1-b42829f1306e}.png&quot; /&gt;&lt;left val=&quot;92&quot; /&gt;&lt;top val=&quot;104&quot; /&gt;&lt;width val=&quot;615&quot; /&gt;&lt;height val=&quot;552&quot; /&gt;&lt;hasText val=&quot;1&quot; /&gt;&lt;/Image&gt;&lt;/ThreeDShapeInfo&gt;"/>
</p:tagLst>
</file>

<file path=ppt/tags/tag92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93.xml><?xml version="1.0" encoding="utf-8"?>
<p:tagLst xmlns:p="http://schemas.openxmlformats.org/presentationml/2006/main">
  <p:tag name="PRESENTER_SHAPETEXTINFO" val="&lt;ShapeTextInfo&gt;&lt;TableIndex row=&quot;-1&quot; col=&quot;-1&quot;&gt;&lt;linesCount val=&quot;3&quot; /&gt;&lt;lineCharCount val=&quot;8&quot; /&gt;&lt;lineCharCount val=&quot;7&quot; /&gt;&lt;lineCharCount val=&quot;4&quot; /&gt;&lt;/TableIndex&gt;&lt;/ShapeTextInfo&gt;"/>
</p:tagLst>
</file>

<file path=ppt/tags/tag94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95.xml><?xml version="1.0" encoding="utf-8"?>
<p:tagLst xmlns:p="http://schemas.openxmlformats.org/presentationml/2006/main">
  <p:tag name="PRESENTER_SHAPETEXTINFO" val="&lt;ShapeTextInfo&gt;&lt;TableIndex row=&quot;-1&quot; col=&quot;-1&quot;&gt;&lt;linesCount val=&quot;4&quot; /&gt;&lt;lineCharCount val=&quot;21&quot; /&gt;&lt;lineCharCount val=&quot;18&quot; /&gt;&lt;lineCharCount val=&quot;23&quot; /&gt;&lt;lineCharCount val=&quot;39&quot; /&gt;&lt;/TableIndex&gt;&lt;/ShapeTextInfo&gt;"/>
</p:tagLst>
</file>

<file path=ppt/tags/tag96.xml><?xml version="1.0" encoding="utf-8"?>
<p:tagLst xmlns:p="http://schemas.openxmlformats.org/presentationml/2006/main">
  <p:tag name="HTML_SHAPEINFO" val="&lt;SlideThumbPath val=&quot;SlideTemp.PNG&quot;/&gt;"/>
</p:tagLst>
</file>

<file path=ppt/tags/tag97.xml><?xml version="1.0" encoding="utf-8"?>
<p:tagLst xmlns:p="http://schemas.openxmlformats.org/presentationml/2006/main">
  <p:tag name="PRESENTER_SHAPEINFO" val="&lt;ThreeDShapeInfo&gt;&lt;uuid val=&quot;{7587b634-1655-437d-980b-7b969966a6a3}&quot; /&gt;&lt;isInvalidForFieldText val=&quot;0&quot; /&gt;&lt;Image&gt;&lt;filename val=&quot;E:\breeze\content\1089459318\2803839085-1\input\breezo\data\asimages\{7587b634-1655-437d-980b-7b969966a6a3}.png&quot; /&gt;&lt;left val=&quot;344&quot; /&gt;&lt;top val=&quot;46&quot; /&gt;&lt;width val=&quot;681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35&quot; /&gt;&lt;/TableIndex&gt;&lt;/ShapeTextInfo&gt;"/>
</p:tagLst>
</file>

<file path=ppt/tags/tag98.xml><?xml version="1.0" encoding="utf-8"?>
<p:tagLst xmlns:p="http://schemas.openxmlformats.org/presentationml/2006/main">
  <p:tag name="PRESENTER_SHAPEINFO" val="&lt;ThreeDShapeInfo&gt;&lt;uuid val=&quot;{1dc4ae3b-6e11-40fd-9b8b-00d8961277d6}&quot; /&gt;&lt;isInvalidForFieldText val=&quot;0&quot; /&gt;&lt;Image&gt;&lt;filename val=&quot;E:\breeze\content\1089459318\2803839085-1\input\breezo\data\asimages\{1dc4ae3b-6e11-40fd-9b8b-00d8961277d6}.png&quot; /&gt;&lt;left val=&quot;49&quot; /&gt;&lt;top val=&quot;138&quot; /&gt;&lt;width val=&quot;437&quot; /&gt;&lt;height val=&quot;393&quot; /&gt;&lt;hasText val=&quot;1&quot; /&gt;&lt;/Image&gt;&lt;/ThreeDShapeInfo&gt;"/>
  <p:tag name="PRESENTER_SHAPETEXTINFO" val="&lt;ShapeTextInfo&gt;&lt;TableIndex row=&quot;-1&quot; col=&quot;-1&quot;&gt;&lt;linesCount val=&quot;5&quot; /&gt;&lt;lineCharCount val=&quot;18&quot; /&gt;&lt;lineCharCount val=&quot;31&quot; /&gt;&lt;lineCharCount val=&quot;36&quot; /&gt;&lt;lineCharCount val=&quot;46&quot; /&gt;&lt;lineCharCount val=&quot;68&quot; /&gt;&lt;/TableIndex&gt;&lt;/ShapeTextInfo&gt;"/>
</p:tagLst>
</file>

<file path=ppt/tags/tag99.xml><?xml version="1.0" encoding="utf-8"?>
<p:tagLst xmlns:p="http://schemas.openxmlformats.org/presentationml/2006/main">
  <p:tag name="PRESENTER_SHAPEINFO" val="&lt;ThreeDShapeInfo&gt;&lt;uuid val=&quot;{36f089c6-93d0-4fd8-9e0d-7e9a939b58af}&quot; /&gt;&lt;isInvalidForFieldText val=&quot;0&quot; /&gt;&lt;Image&gt;&lt;filename val=&quot;E:\breeze\content\1089459318\2803839085-1\input\breezo\data\asimages\{36f089c6-93d0-4fd8-9e0d-7e9a939b58af}.png&quot; /&gt;&lt;left val=&quot;520&quot; /&gt;&lt;top val=&quot;127&quot; /&gt;&lt;width val=&quot;711&quot; /&gt;&lt;height val=&quot;517&quot; /&gt;&lt;hasText val=&quot;1&quot; /&gt;&lt;/Image&gt;&lt;/ThreeDShapeInfo&gt;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Hanford(MSP ver 2.0)</Company>
  <PresentationFormat>Widescreen</PresentationFormat>
  <Paragraphs>123</Paragraphs>
  <Slides>24</Slides>
  <Notes>24</Notes>
  <TotalTime>4330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1">
      <vt:lpstr>Arial</vt:lpstr>
      <vt:lpstr>Calibri Light</vt:lpstr>
      <vt:lpstr>Calibri</vt:lpstr>
      <vt:lpstr>Times New Roman</vt:lpstr>
      <vt:lpstr>Tahoma</vt:lpstr>
      <vt:lpstr>Wingdings</vt:lpstr>
      <vt:lpstr>Office Theme</vt:lpstr>
      <vt:lpstr>Using Remedy Implementation Information to Guide Remedy Optimization</vt:lpstr>
      <vt:lpstr>Outline</vt:lpstr>
      <vt:lpstr>Hanford Site Groundwater Units</vt:lpstr>
      <vt:lpstr>Historical Hanford Processes</vt:lpstr>
      <vt:lpstr>200-ZP-1 OU Conceptual Site Model</vt:lpstr>
      <vt:lpstr>200-ZP-1 OU Conceptual Site Model (cont.)</vt:lpstr>
      <vt:lpstr>Co-Contaminants</vt:lpstr>
      <vt:lpstr>Conceptual Site Model – Remedy Selection</vt:lpstr>
      <vt:lpstr>Conceptual Site Model – Remedy Selection (cont.)</vt:lpstr>
      <vt:lpstr>200 West P&amp;T Well Network </vt:lpstr>
      <vt:lpstr>Implementation and Performance Data</vt:lpstr>
      <vt:lpstr>Implementation and Performance Data</vt:lpstr>
      <vt:lpstr>Implementation and Predictive Modeling</vt:lpstr>
      <vt:lpstr>Challenges Identified</vt:lpstr>
      <vt:lpstr>Challenges Identified (cont.)</vt:lpstr>
      <vt:lpstr>Evaluation of CCl4 Information</vt:lpstr>
      <vt:lpstr>Nitrate Considerations</vt:lpstr>
      <vt:lpstr>Contaminants of Concern – Mass Removed, 2012 through 2018</vt:lpstr>
      <vt:lpstr>200 West Central Treatment Facility Current Treatment Capacity</vt:lpstr>
      <vt:lpstr>Optimization Study Rationale </vt:lpstr>
      <vt:lpstr>Optimization Study Plan</vt:lpstr>
      <vt:lpstr>EPA Support for Optimization</vt:lpstr>
      <vt:lpstr>EPA Support for Use of Adaptive Management</vt:lpstr>
      <vt:lpstr>Questions</vt:lpstr>
    </vt:vector>
  </TitlesOfParts>
  <LinksUpToDate>0</LinksUpToDate>
  <SharedDoc>0</SharedDoc>
  <HyperlinksChanged>0</HyperlinksChanged>
  <Application>Aspose.Slides for .NET</Application>
  <AppVersion>19.0700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Presentation</dc:title>
  <dc:creator>Williams, Nancy L</dc:creator>
  <cp:lastModifiedBy>Truex, Michael J</cp:lastModifiedBy>
  <cp:revision>47</cp:revision>
  <cp:lastPrinted>2019-03-15T14:46:23.000</cp:lastPrinted>
  <dcterms:created xsi:type="dcterms:W3CDTF">2019-03-11T20:50:44Z</dcterms:created>
  <dcterms:modified xsi:type="dcterms:W3CDTF">2020-03-23T18:02:45Z</dcterms:modified>
</cp:coreProperties>
</file>