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4"/>
  </p:notesMasterIdLst>
  <p:sldIdLst>
    <p:sldId id="256" r:id="rId2"/>
    <p:sldId id="325" r:id="rId3"/>
    <p:sldId id="366" r:id="rId4"/>
    <p:sldId id="362" r:id="rId5"/>
    <p:sldId id="329" r:id="rId6"/>
    <p:sldId id="330" r:id="rId7"/>
    <p:sldId id="332" r:id="rId8"/>
    <p:sldId id="367" r:id="rId9"/>
    <p:sldId id="331" r:id="rId10"/>
    <p:sldId id="343" r:id="rId11"/>
    <p:sldId id="361" r:id="rId12"/>
    <p:sldId id="310" r:id="rId13"/>
    <p:sldId id="281" r:id="rId14"/>
    <p:sldId id="259" r:id="rId15"/>
    <p:sldId id="304" r:id="rId16"/>
    <p:sldId id="305" r:id="rId17"/>
    <p:sldId id="306" r:id="rId18"/>
    <p:sldId id="271" r:id="rId19"/>
    <p:sldId id="293" r:id="rId20"/>
    <p:sldId id="298" r:id="rId21"/>
    <p:sldId id="288" r:id="rId22"/>
    <p:sldId id="296" r:id="rId23"/>
    <p:sldId id="307" r:id="rId24"/>
    <p:sldId id="297" r:id="rId25"/>
    <p:sldId id="274" r:id="rId26"/>
    <p:sldId id="286" r:id="rId27"/>
    <p:sldId id="302" r:id="rId28"/>
    <p:sldId id="363" r:id="rId29"/>
    <p:sldId id="275" r:id="rId30"/>
    <p:sldId id="299" r:id="rId31"/>
    <p:sldId id="308" r:id="rId32"/>
    <p:sldId id="300" r:id="rId33"/>
    <p:sldId id="282" r:id="rId34"/>
    <p:sldId id="303" r:id="rId35"/>
    <p:sldId id="289" r:id="rId36"/>
    <p:sldId id="283" r:id="rId37"/>
    <p:sldId id="284" r:id="rId38"/>
    <p:sldId id="301" r:id="rId39"/>
    <p:sldId id="294" r:id="rId40"/>
    <p:sldId id="265" r:id="rId41"/>
    <p:sldId id="364" r:id="rId42"/>
    <p:sldId id="360" r:id="rId43"/>
    <p:sldId id="347" r:id="rId44"/>
    <p:sldId id="348" r:id="rId45"/>
    <p:sldId id="349" r:id="rId46"/>
    <p:sldId id="351" r:id="rId47"/>
    <p:sldId id="350" r:id="rId48"/>
    <p:sldId id="313" r:id="rId49"/>
    <p:sldId id="315" r:id="rId50"/>
    <p:sldId id="352" r:id="rId51"/>
    <p:sldId id="353" r:id="rId52"/>
    <p:sldId id="320" r:id="rId53"/>
    <p:sldId id="322" r:id="rId54"/>
    <p:sldId id="354" r:id="rId55"/>
    <p:sldId id="355" r:id="rId56"/>
    <p:sldId id="356" r:id="rId57"/>
    <p:sldId id="357" r:id="rId58"/>
    <p:sldId id="358" r:id="rId59"/>
    <p:sldId id="359" r:id="rId60"/>
    <p:sldId id="344" r:id="rId61"/>
    <p:sldId id="266" r:id="rId62"/>
    <p:sldId id="291" r:id="rId6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EBE8E24C-71B6-544C-A1F7-A82807ED448D}">
          <p14:sldIdLst>
            <p14:sldId id="256"/>
            <p14:sldId id="325"/>
            <p14:sldId id="366"/>
            <p14:sldId id="362"/>
            <p14:sldId id="329"/>
            <p14:sldId id="330"/>
            <p14:sldId id="332"/>
            <p14:sldId id="367"/>
            <p14:sldId id="331"/>
            <p14:sldId id="343"/>
            <p14:sldId id="361"/>
            <p14:sldId id="310"/>
            <p14:sldId id="281"/>
            <p14:sldId id="259"/>
            <p14:sldId id="304"/>
            <p14:sldId id="305"/>
            <p14:sldId id="306"/>
            <p14:sldId id="271"/>
            <p14:sldId id="293"/>
            <p14:sldId id="298"/>
            <p14:sldId id="288"/>
            <p14:sldId id="296"/>
            <p14:sldId id="307"/>
            <p14:sldId id="297"/>
            <p14:sldId id="274"/>
            <p14:sldId id="286"/>
            <p14:sldId id="302"/>
            <p14:sldId id="363"/>
            <p14:sldId id="275"/>
            <p14:sldId id="299"/>
            <p14:sldId id="308"/>
            <p14:sldId id="300"/>
            <p14:sldId id="282"/>
            <p14:sldId id="303"/>
            <p14:sldId id="289"/>
            <p14:sldId id="283"/>
            <p14:sldId id="284"/>
            <p14:sldId id="301"/>
            <p14:sldId id="294"/>
            <p14:sldId id="265"/>
            <p14:sldId id="364"/>
            <p14:sldId id="360"/>
            <p14:sldId id="347"/>
            <p14:sldId id="348"/>
            <p14:sldId id="349"/>
            <p14:sldId id="351"/>
            <p14:sldId id="350"/>
            <p14:sldId id="313"/>
            <p14:sldId id="315"/>
            <p14:sldId id="352"/>
            <p14:sldId id="353"/>
            <p14:sldId id="320"/>
            <p14:sldId id="322"/>
            <p14:sldId id="354"/>
            <p14:sldId id="355"/>
            <p14:sldId id="356"/>
            <p14:sldId id="357"/>
            <p14:sldId id="358"/>
            <p14:sldId id="359"/>
            <p14:sldId id="344"/>
            <p14:sldId id="266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FFFB6"/>
    <a:srgbClr val="06AEA3"/>
    <a:srgbClr val="AAE6E7"/>
    <a:srgbClr val="5ACECB"/>
    <a:srgbClr val="C0F6DC"/>
    <a:srgbClr val="FFFF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70983" autoAdjust="0"/>
  </p:normalViewPr>
  <p:slideViewPr>
    <p:cSldViewPr>
      <p:cViewPr>
        <p:scale>
          <a:sx n="100" d="100"/>
          <a:sy n="100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2694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-3056" y="-11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F79C3F-7A53-49D8-A966-A025F703E2F7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0930CB-F2DC-422A-9ED9-304C4320E6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249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039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661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7792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490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1795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4427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813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9299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4801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1123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4942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9168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87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023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9299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600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86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54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2396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66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66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9660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09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568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930CB-F2DC-422A-9ED9-304C4320E6F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622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373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760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516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520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098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541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05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061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410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468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570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5ACECB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6B99-EE30-4C8A-8D13-CC7081D6B821}" type="datetimeFigureOut">
              <a:rPr lang="en-US" smtClean="0"/>
              <a:pPr/>
              <a:t>12/6/13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18A63-302B-45C9-A2C5-877225DD7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28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enviro/emef/" TargetMode="External"/><Relationship Id="rId4" Type="http://schemas.openxmlformats.org/officeDocument/2006/relationships/hyperlink" Target="http://epamap14.epa.gov/ejmap/ejmap.aspx" TargetMode="External"/><Relationship Id="rId5" Type="http://schemas.openxmlformats.org/officeDocument/2006/relationships/hyperlink" Target="http://www.epa.gov/superfund/sites/query/queryhtm/nplmapsb.htm" TargetMode="External"/><Relationship Id="rId6" Type="http://schemas.openxmlformats.org/officeDocument/2006/relationships/hyperlink" Target="http://gis.cdc.gov/grasp/webmaps/main.html" TargetMode="External"/><Relationship Id="rId7" Type="http://schemas.openxmlformats.org/officeDocument/2006/relationships/hyperlink" Target="http://toxmap.nlm.nih.gov/" TargetMode="External"/><Relationship Id="rId8" Type="http://schemas.openxmlformats.org/officeDocument/2006/relationships/hyperlink" Target="http://www.scorecard.org/env-releases/land/community.tcl" TargetMode="External"/><Relationship Id="rId9" Type="http://schemas.openxmlformats.org/officeDocument/2006/relationships/hyperlink" Target="http://superfund.ciesin.columbia.edu/sfmapp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pa.gov/myenvironment/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pa.gov/myenvironment/" TargetMode="External"/><Relationship Id="rId3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superfund.ciesin.columbia.edu/" TargetMode="External"/><Relationship Id="rId3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8229600" cy="592118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/>
                <a:ea typeface="Calibri"/>
              </a:rPr>
              <a:t/>
            </a:r>
            <a:br>
              <a:rPr lang="en-US" sz="4000" dirty="0" smtClean="0">
                <a:latin typeface="Times New Roman"/>
                <a:ea typeface="Calibri"/>
              </a:rPr>
            </a:br>
            <a:r>
              <a:rPr lang="en-US" sz="2000" dirty="0" smtClean="0">
                <a:solidFill>
                  <a:srgbClr val="06AEA3"/>
                </a:solidFill>
                <a:latin typeface="Times New Roman"/>
                <a:ea typeface="Calibri"/>
              </a:rPr>
              <a:t>Columbia University Superfund Research Program Online Mapping Project</a:t>
            </a:r>
            <a:r>
              <a:rPr lang="en-US" sz="4000" dirty="0" smtClean="0">
                <a:solidFill>
                  <a:srgbClr val="06AEA3"/>
                </a:solidFill>
                <a:latin typeface="Times New Roman"/>
                <a:ea typeface="Calibri"/>
              </a:rPr>
              <a:t/>
            </a:r>
            <a:br>
              <a:rPr lang="en-US" sz="4000" dirty="0" smtClean="0">
                <a:solidFill>
                  <a:srgbClr val="06AEA3"/>
                </a:solidFill>
                <a:latin typeface="Times New Roman"/>
                <a:ea typeface="Calibri"/>
              </a:rPr>
            </a:br>
            <a:endParaRPr lang="en-US" sz="4000" dirty="0">
              <a:solidFill>
                <a:srgbClr val="06AEA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770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 GIS Tools for Hazardous Site Tracking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Risk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e Learning Web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Seminar Series</a:t>
            </a:r>
            <a:b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6 December 2013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Presentation by Meredith Golden and Tricia Chai-Onn</a:t>
            </a:r>
            <a:b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Columbia University SRP Research Translation Core</a:t>
            </a:r>
            <a:b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en-US" sz="1600" dirty="0" smtClean="0"/>
              <a:t>Funding from </a:t>
            </a:r>
            <a:r>
              <a:rPr lang="en-US" sz="1600" dirty="0"/>
              <a:t>the NIEHS Superfund Research </a:t>
            </a:r>
            <a:r>
              <a:rPr lang="en-US" sz="1600" dirty="0" smtClean="0"/>
              <a:t>Program</a:t>
            </a:r>
            <a:r>
              <a:rPr lang="en-US" sz="1600" dirty="0"/>
              <a:t> </a:t>
            </a:r>
            <a:r>
              <a:rPr lang="en-US" sz="1600" dirty="0" smtClean="0"/>
              <a:t>Supplemental Grant for the </a:t>
            </a:r>
            <a:r>
              <a:rPr lang="en-US" sz="1600" dirty="0"/>
              <a:t>Columbia University Superfund Research Program on the Health Effects and Geochemistry of Arsenic and Manganese (NIEHS 3 P42 ES010349-10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8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410" y="228600"/>
            <a:ext cx="410718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2590800"/>
            <a:ext cx="8534400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6AEA3"/>
                </a:solidFill>
              </a:rPr>
              <a:t>NPL Superfund Footprint:</a:t>
            </a:r>
            <a:br>
              <a:rPr lang="en-US" sz="2800" b="1" dirty="0" smtClean="0">
                <a:solidFill>
                  <a:srgbClr val="06AEA3"/>
                </a:solidFill>
              </a:rPr>
            </a:br>
            <a:r>
              <a:rPr lang="en-US" sz="2800" b="1" dirty="0" smtClean="0">
                <a:solidFill>
                  <a:srgbClr val="06AEA3"/>
                </a:solidFill>
              </a:rPr>
              <a:t>Site, Population, and Environmental Characteristics</a:t>
            </a:r>
            <a:endParaRPr lang="en-US" sz="2800" b="1" dirty="0">
              <a:solidFill>
                <a:srgbClr val="06AE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83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SUPERFUND 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086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sz="2200" b="1" dirty="0"/>
              <a:t>Comprehensive Environmental Response, Compensation, and Liability Information System (CERCLIS</a:t>
            </a:r>
            <a:r>
              <a:rPr lang="en-US" sz="1900" b="1" dirty="0"/>
              <a:t>) </a:t>
            </a:r>
            <a:r>
              <a:rPr lang="en-US" sz="1900" dirty="0"/>
              <a:t>database in </a:t>
            </a:r>
            <a:r>
              <a:rPr lang="en-US" sz="1900" dirty="0" err="1"/>
              <a:t>Envirofacts</a:t>
            </a:r>
            <a:r>
              <a:rPr lang="en-US" sz="1900" dirty="0"/>
              <a:t>. </a:t>
            </a:r>
            <a:r>
              <a:rPr lang="en-US" sz="1900" dirty="0" smtClean="0"/>
              <a:t>CERCLIS Search permits the retrieval of SF data via any </a:t>
            </a:r>
            <a:r>
              <a:rPr lang="en-US" sz="1900" dirty="0"/>
              <a:t>combination of facility name </a:t>
            </a:r>
            <a:r>
              <a:rPr lang="en-US" sz="1900" dirty="0" smtClean="0"/>
              <a:t>and/or </a:t>
            </a:r>
            <a:r>
              <a:rPr lang="en-US" sz="1900" dirty="0"/>
              <a:t>geographic </a:t>
            </a:r>
            <a:r>
              <a:rPr lang="en-US" sz="1900" dirty="0" smtClean="0"/>
              <a:t>location.</a:t>
            </a:r>
            <a:br>
              <a:rPr lang="en-US" sz="1900" dirty="0" smtClean="0"/>
            </a:br>
            <a:r>
              <a:rPr lang="en-US" sz="1900" dirty="0" smtClean="0"/>
              <a:t>It links to the Superfund Site Profiles.</a:t>
            </a:r>
            <a:br>
              <a:rPr lang="en-US" sz="1900" dirty="0" smtClean="0"/>
            </a:br>
            <a:r>
              <a:rPr lang="en-US" sz="2200" dirty="0" smtClean="0"/>
              <a:t> </a:t>
            </a:r>
            <a:r>
              <a:rPr lang="en-US" sz="1600" dirty="0" smtClean="0"/>
              <a:t>(The </a:t>
            </a:r>
            <a:r>
              <a:rPr lang="en-US" sz="1600" dirty="0"/>
              <a:t>Superfund Program is in the process of deploying a new information system, the </a:t>
            </a:r>
            <a:r>
              <a:rPr lang="en-US" sz="1600" b="1" dirty="0"/>
              <a:t>Superfund Enterprise Management System (SEMS) </a:t>
            </a:r>
            <a:r>
              <a:rPr lang="en-US" sz="1600" dirty="0"/>
              <a:t>which is replacing CERCLIS. CERCLIS was frozen as of November 12, 2013. Updated data will become available in early 2014 when SEMS is fully operational</a:t>
            </a:r>
            <a:r>
              <a:rPr lang="en-US" sz="1600" dirty="0" smtClean="0"/>
              <a:t>.)</a:t>
            </a:r>
          </a:p>
          <a:p>
            <a:endParaRPr lang="en-US" sz="1600" dirty="0" smtClean="0"/>
          </a:p>
          <a:p>
            <a:r>
              <a:rPr lang="en-US" sz="2000" b="1" u="sng" dirty="0" smtClean="0"/>
              <a:t>Agency </a:t>
            </a:r>
            <a:r>
              <a:rPr lang="en-US" sz="2000" b="1" u="sng" dirty="0"/>
              <a:t>for Toxic Substances and Disease Registry (ATSDR) Toxicological Profiles </a:t>
            </a:r>
            <a:r>
              <a:rPr lang="en-US" sz="2000" dirty="0"/>
              <a:t>- By Congressional mandate, ATSDR produces "toxicological profiles" for hazardous substances found at Superfund </a:t>
            </a:r>
            <a:r>
              <a:rPr lang="en-US" sz="2000" dirty="0" smtClean="0"/>
              <a:t>sites</a:t>
            </a:r>
          </a:p>
          <a:p>
            <a:r>
              <a:rPr lang="en-US" sz="2000" b="1" u="sng" dirty="0"/>
              <a:t>Integrated Risk Information System (IRIS) </a:t>
            </a:r>
            <a:r>
              <a:rPr lang="en-US" sz="2000" dirty="0"/>
              <a:t>- The Integrated Risk Information System (IRIS) is an electronic data base containing information on human health effects that may result from exposure to various chemicals in the </a:t>
            </a:r>
            <a:r>
              <a:rPr lang="en-US" sz="2000" dirty="0" smtClean="0"/>
              <a:t>environment</a:t>
            </a:r>
          </a:p>
          <a:p>
            <a:r>
              <a:rPr lang="en-US" sz="2000" b="1" u="sng" dirty="0"/>
              <a:t>ATSDR ToxFAQs </a:t>
            </a:r>
            <a:r>
              <a:rPr lang="en-US" sz="2000" dirty="0"/>
              <a:t>- The ATSDR </a:t>
            </a:r>
            <a:r>
              <a:rPr lang="en-US" sz="2000" dirty="0" err="1"/>
              <a:t>ToxFAQs</a:t>
            </a:r>
            <a:r>
              <a:rPr lang="en-US" sz="2000" baseline="30000" dirty="0" err="1"/>
              <a:t>TM</a:t>
            </a:r>
            <a:r>
              <a:rPr lang="en-US" sz="2000" dirty="0"/>
              <a:t> is a series of summaries about hazardous substances. Information for this series is excerpted from the ATSDR Toxicological Profiles and Public Health Statements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8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 many sites, </a:t>
            </a:r>
            <a:br>
              <a:rPr lang="en-US" sz="2800" dirty="0" smtClean="0"/>
            </a:br>
            <a:r>
              <a:rPr lang="en-US" sz="2800" dirty="0" smtClean="0"/>
              <a:t>so much data and so many stakeholders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063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How to support Superfund’s goals:</a:t>
            </a:r>
          </a:p>
          <a:p>
            <a:pPr marL="0" indent="0" algn="ctr">
              <a:buNone/>
            </a:pPr>
            <a:r>
              <a:rPr lang="en-US" sz="2800" dirty="0" smtClean="0"/>
              <a:t> Prioritize </a:t>
            </a:r>
            <a:r>
              <a:rPr lang="en-US" sz="2800" dirty="0"/>
              <a:t>Clean-ups, </a:t>
            </a:r>
            <a:r>
              <a:rPr lang="en-US" sz="2800" dirty="0" smtClean="0"/>
              <a:t>Protect </a:t>
            </a:r>
            <a:r>
              <a:rPr lang="en-US" sz="2800" dirty="0"/>
              <a:t>Human Health, and </a:t>
            </a:r>
            <a:r>
              <a:rPr lang="en-US" sz="2800" dirty="0" smtClean="0"/>
              <a:t>Provide </a:t>
            </a:r>
            <a:r>
              <a:rPr lang="en-US" sz="2800" dirty="0"/>
              <a:t>for Citizen </a:t>
            </a:r>
            <a:r>
              <a:rPr lang="en-US" sz="2800" dirty="0" smtClean="0"/>
              <a:t>Participation?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29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1066800"/>
            <a:ext cx="6553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 smtClean="0"/>
              <a:t> Ability to sort and integrate records from multiple sources into a “more coherent whole”</a:t>
            </a:r>
          </a:p>
          <a:p>
            <a:endParaRPr lang="en-US" sz="2000" i="1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i="1" dirty="0" smtClean="0"/>
              <a:t> Access to “new types of data…use GPS to receive signals from satellites to determine latitude and longitude coordinates for point location”</a:t>
            </a:r>
          </a:p>
          <a:p>
            <a:endParaRPr lang="en-US" sz="2000" i="1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i="1" dirty="0" smtClean="0"/>
              <a:t> Part of the “toolkits of epidemiology and health services research, e.g., for exploratory analysis in response to community concern”</a:t>
            </a:r>
          </a:p>
          <a:p>
            <a:endParaRPr lang="en-US" sz="2000" i="1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000" i="1" dirty="0" smtClean="0"/>
              <a:t> “Compared to tables and charts… extremely effective tools to help community decision makers visualize and understand a public health problem”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304800"/>
            <a:ext cx="7848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2800" dirty="0" smtClean="0"/>
              <a:t>GIS for Complicated Environmental Health Issues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209800" y="5791200"/>
            <a:ext cx="64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Richards </a:t>
            </a:r>
            <a:r>
              <a:rPr lang="en-US" sz="1600" dirty="0" smtClean="0"/>
              <a:t>TB, et al. Geographic </a:t>
            </a:r>
            <a:r>
              <a:rPr lang="en-US" sz="1600" dirty="0"/>
              <a:t>information systems and public health: mapping the future. </a:t>
            </a:r>
            <a:r>
              <a:rPr lang="en-US" sz="1600" i="1" dirty="0"/>
              <a:t>Public Health Reports </a:t>
            </a:r>
            <a:r>
              <a:rPr lang="en-US" sz="1600" dirty="0"/>
              <a:t>1999;114:359-373.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93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1"/>
            <a:ext cx="8458200" cy="1447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did the Columbia SRP create an online interactive mapping service focused on Superfund sites?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650861"/>
            <a:ext cx="7543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 Quick visualization of potential hotspots</a:t>
            </a:r>
          </a:p>
          <a:p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 Easy access to data on NPL sites, multiple hazardous exposures, and vulnerable pops.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 Adjustable scale: National, Regional, Local</a:t>
            </a:r>
          </a:p>
          <a:p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 Help </a:t>
            </a:r>
            <a:r>
              <a:rPr lang="en-US" sz="2000" dirty="0"/>
              <a:t>researchers, health practitioners, regulators, and community groups </a:t>
            </a:r>
            <a:r>
              <a:rPr lang="en-US" sz="2000" dirty="0" smtClean="0"/>
              <a:t>identify multiple </a:t>
            </a:r>
            <a:r>
              <a:rPr lang="en-US" sz="2000" dirty="0"/>
              <a:t>hazardous exposures &amp;</a:t>
            </a:r>
            <a:r>
              <a:rPr lang="en-US" sz="2000" dirty="0" smtClean="0"/>
              <a:t> </a:t>
            </a:r>
            <a:r>
              <a:rPr lang="en-US" sz="2000" dirty="0"/>
              <a:t>health concerns</a:t>
            </a:r>
            <a:endParaRPr lang="en-US" sz="2000" dirty="0" smtClean="0"/>
          </a:p>
          <a:p>
            <a:endParaRPr lang="en-US" sz="2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b="1" dirty="0" smtClean="0"/>
              <a:t>Existing online mapping tools only used points, not polygons, to demarcate the location of NPL Superfund sites</a:t>
            </a:r>
          </a:p>
          <a:p>
            <a:endParaRPr lang="en-US" sz="9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/>
              <a:t>Existing online mappers that include NPL Superfund sites do not use gridded population data 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6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1"/>
            <a:ext cx="7467600" cy="11429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NPL Superfund Footprint Mapper</a:t>
            </a:r>
            <a:br>
              <a:rPr lang="en-US" sz="3600" b="1" dirty="0" smtClean="0"/>
            </a:br>
            <a:r>
              <a:rPr lang="en-US" sz="2200" dirty="0">
                <a:solidFill>
                  <a:srgbClr val="3366FF"/>
                </a:solidFill>
              </a:rPr>
              <a:t>http://</a:t>
            </a:r>
            <a:r>
              <a:rPr lang="en-US" sz="2200" dirty="0" err="1">
                <a:solidFill>
                  <a:srgbClr val="3366FF"/>
                </a:solidFill>
              </a:rPr>
              <a:t>superfund.ciesin.columbia.edu</a:t>
            </a:r>
            <a:r>
              <a:rPr lang="en-US" sz="2200" dirty="0">
                <a:solidFill>
                  <a:srgbClr val="3366FF"/>
                </a:solidFill>
              </a:rPr>
              <a:t>/</a:t>
            </a:r>
            <a:r>
              <a:rPr lang="en-US" sz="2200" dirty="0" err="1">
                <a:solidFill>
                  <a:srgbClr val="3366FF"/>
                </a:solidFill>
              </a:rPr>
              <a:t>sfmapper</a:t>
            </a:r>
            <a:r>
              <a:rPr lang="en-US" sz="3600" dirty="0">
                <a:solidFill>
                  <a:srgbClr val="3366FF"/>
                </a:solidFill>
              </a:rPr>
              <a:t/>
            </a:r>
            <a:br>
              <a:rPr lang="en-US" sz="3600" dirty="0">
                <a:solidFill>
                  <a:srgbClr val="3366FF"/>
                </a:solidFill>
              </a:rPr>
            </a:br>
            <a:endParaRPr lang="en-US" sz="3600" b="1" dirty="0"/>
          </a:p>
        </p:txBody>
      </p:sp>
      <p:pic>
        <p:nvPicPr>
          <p:cNvPr id="4" name="Picture 3" descr="Screen Shot 2012-05-04 at 10.25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82308"/>
            <a:ext cx="9144000" cy="5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810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4000" cy="34290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lvl="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2400" dirty="0" err="1" smtClean="0">
                <a:solidFill>
                  <a:prstClr val="black"/>
                </a:solidFill>
              </a:rPr>
              <a:t>Esri</a:t>
            </a:r>
            <a:r>
              <a:rPr lang="en-US" sz="2400" dirty="0" smtClean="0">
                <a:solidFill>
                  <a:prstClr val="black"/>
                </a:solidFill>
              </a:rPr>
              <a:t> Web Application Development Framework (</a:t>
            </a:r>
            <a:r>
              <a:rPr lang="en-US" sz="2400" dirty="0" err="1" smtClean="0">
                <a:solidFill>
                  <a:prstClr val="black"/>
                </a:solidFill>
              </a:rPr>
              <a:t>WebADF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  <a:p>
            <a:pPr marL="514350" lvl="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Integration of Data Layers</a:t>
            </a:r>
            <a:endParaRPr lang="en-US" sz="2000" dirty="0" smtClean="0">
              <a:solidFill>
                <a:prstClr val="black"/>
              </a:solidFill>
            </a:endParaRPr>
          </a:p>
          <a:p>
            <a:pPr lvl="0" algn="l">
              <a:lnSpc>
                <a:spcPct val="120000"/>
              </a:lnSpc>
              <a:buSzPct val="75000"/>
            </a:pPr>
            <a:endParaRPr lang="en-US" sz="2400" dirty="0" smtClean="0">
              <a:solidFill>
                <a:prstClr val="black"/>
              </a:solidFill>
            </a:endParaRPr>
          </a:p>
          <a:p>
            <a:pPr algn="l">
              <a:buSzPct val="75000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" b="2616"/>
          <a:stretch/>
        </p:blipFill>
        <p:spPr bwMode="auto">
          <a:xfrm>
            <a:off x="0" y="2514600"/>
            <a:ext cx="4558747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How does the SF Footprint Mapper work?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50914" y="5987534"/>
            <a:ext cx="325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ArcGIS map document published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733"/>
          <a:stretch/>
        </p:blipFill>
        <p:spPr bwMode="auto">
          <a:xfrm>
            <a:off x="4583328" y="2517059"/>
            <a:ext cx="4560672" cy="318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00600" y="6031468"/>
            <a:ext cx="437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ArcGIS Online Topographic Base Map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56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How does the SF Footprint Mapper work?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marL="514350" lvl="0" indent="-514350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Creating 1 and 4 mile </a:t>
            </a:r>
            <a:r>
              <a:rPr lang="en-US" dirty="0">
                <a:solidFill>
                  <a:prstClr val="black"/>
                </a:solidFill>
              </a:rPr>
              <a:t>Buffers</a:t>
            </a:r>
          </a:p>
          <a:p>
            <a:pPr marL="0" lvl="0" indent="0">
              <a:lnSpc>
                <a:spcPct val="120000"/>
              </a:lnSpc>
              <a:buSzPct val="75000"/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lvl="0" indent="0">
              <a:lnSpc>
                <a:spcPct val="120000"/>
              </a:lnSpc>
              <a:buSzPct val="75000"/>
              <a:buNone/>
            </a:pPr>
            <a:endParaRPr lang="en-US" dirty="0">
              <a:solidFill>
                <a:prstClr val="black"/>
              </a:solidFill>
            </a:endParaRPr>
          </a:p>
          <a:p>
            <a:pPr>
              <a:buSzPct val="75000"/>
            </a:pPr>
            <a:endParaRPr lang="en-US" sz="3600" dirty="0"/>
          </a:p>
          <a:p>
            <a:pPr marL="0" indent="0">
              <a:buSzPct val="75000"/>
              <a:buNone/>
            </a:pPr>
            <a:endParaRPr lang="en-US" sz="3600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2438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 mi.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81600" y="5334000"/>
            <a:ext cx="2766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456583" y="5334000"/>
            <a:ext cx="2766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23250" y="5334000"/>
            <a:ext cx="2766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88294" y="5334000"/>
            <a:ext cx="2766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76200" y="2755557"/>
            <a:ext cx="3381026" cy="1269001"/>
            <a:chOff x="140677" y="2743200"/>
            <a:chExt cx="3381026" cy="126900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4026" t="28779" r="32963" b="22991"/>
            <a:stretch/>
          </p:blipFill>
          <p:spPr bwMode="auto">
            <a:xfrm rot="16200000">
              <a:off x="1196689" y="1687188"/>
              <a:ext cx="1269001" cy="3381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600200" y="27432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951" t="13846" r="21379" b="6182"/>
          <a:stretch/>
        </p:blipFill>
        <p:spPr bwMode="auto">
          <a:xfrm rot="16200000">
            <a:off x="4378000" y="1835479"/>
            <a:ext cx="3771656" cy="5606347"/>
          </a:xfrm>
          <a:prstGeom prst="rect">
            <a:avLst/>
          </a:prstGeom>
          <a:solidFill>
            <a:srgbClr val="5ACECB"/>
          </a:solidFill>
          <a:ln>
            <a:noFill/>
          </a:ln>
          <a:effectLst/>
          <a:extLst/>
        </p:spPr>
      </p:pic>
      <p:sp>
        <p:nvSpPr>
          <p:cNvPr id="23" name="Rectangle 22"/>
          <p:cNvSpPr/>
          <p:nvPr/>
        </p:nvSpPr>
        <p:spPr>
          <a:xfrm>
            <a:off x="5882552" y="3900539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9600" y="3276600"/>
            <a:ext cx="3681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04770" y="3481407"/>
            <a:ext cx="3681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052393" y="4419600"/>
            <a:ext cx="15108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447345" y="4648200"/>
            <a:ext cx="15108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141663" y="2438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mi.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56263" y="2438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mi.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43200" y="24384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 mi.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1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How does the SF Footprint Mapper work?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33555"/>
            <a:ext cx="8229600" cy="4525963"/>
          </a:xfrm>
        </p:spPr>
        <p:txBody>
          <a:bodyPr/>
          <a:lstStyle/>
          <a:p>
            <a:pPr marL="514350" lvl="0" indent="-514350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</a:rPr>
              <a:t>Algorithms </a:t>
            </a:r>
            <a:r>
              <a:rPr lang="en-US" dirty="0">
                <a:solidFill>
                  <a:prstClr val="black"/>
                </a:solidFill>
              </a:rPr>
              <a:t>for calculating demographic characteristics within buffers (US Census </a:t>
            </a:r>
            <a:r>
              <a:rPr lang="en-US" dirty="0" smtClean="0">
                <a:solidFill>
                  <a:prstClr val="black"/>
                </a:solidFill>
              </a:rPr>
              <a:t>Grids)</a:t>
            </a:r>
            <a:endParaRPr lang="en-US" sz="36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SzPct val="75000"/>
            </a:pPr>
            <a:endParaRPr lang="en-US" dirty="0">
              <a:solidFill>
                <a:prstClr val="black"/>
              </a:solidFill>
            </a:endParaRPr>
          </a:p>
          <a:p>
            <a:pPr>
              <a:buSzPct val="75000"/>
            </a:pPr>
            <a:endParaRPr lang="en-US" sz="3600" dirty="0"/>
          </a:p>
          <a:p>
            <a:pPr marL="0" indent="0">
              <a:buSzPct val="75000"/>
              <a:buNone/>
            </a:pPr>
            <a:endParaRPr lang="en-US" sz="36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400" t="21254" r="14934" b="5476"/>
          <a:stretch/>
        </p:blipFill>
        <p:spPr>
          <a:xfrm>
            <a:off x="4648200" y="2652755"/>
            <a:ext cx="3941064" cy="3443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32" t="23849" r="89307" b="67396"/>
          <a:stretch/>
        </p:blipFill>
        <p:spPr>
          <a:xfrm>
            <a:off x="2743200" y="5144875"/>
            <a:ext cx="1719072" cy="9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70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543800" cy="990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What does the SF Footprint Mapper show?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90600"/>
            <a:ext cx="9144000" cy="5562600"/>
          </a:xfrm>
        </p:spPr>
        <p:txBody>
          <a:bodyPr>
            <a:normAutofit fontScale="40000" lnSpcReduction="20000"/>
          </a:bodyPr>
          <a:lstStyle/>
          <a:p>
            <a:pPr marL="514350" lvl="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>
                <a:solidFill>
                  <a:prstClr val="black"/>
                </a:solidFill>
              </a:rPr>
              <a:t>Polygons with actual Superfund site footprints (not just centroid points</a:t>
            </a:r>
            <a:r>
              <a:rPr lang="en-US" sz="5500" dirty="0" smtClean="0">
                <a:solidFill>
                  <a:prstClr val="black"/>
                </a:solidFill>
              </a:rPr>
              <a:t>)</a:t>
            </a:r>
          </a:p>
          <a:p>
            <a:pPr lvl="0" algn="l">
              <a:lnSpc>
                <a:spcPct val="120000"/>
              </a:lnSpc>
              <a:buSzPct val="75000"/>
            </a:pPr>
            <a:endParaRPr lang="en-US" sz="2300" dirty="0">
              <a:solidFill>
                <a:prstClr val="black"/>
              </a:solidFill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Thirty </a:t>
            </a:r>
            <a:r>
              <a:rPr lang="en-US" sz="5500" dirty="0">
                <a:solidFill>
                  <a:schemeClr val="tx1"/>
                </a:solidFill>
                <a:latin typeface="+mj-lt"/>
              </a:rPr>
              <a:t>s</a:t>
            </a: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ocio-economic characteristics of populations within 1 and 4 miles buffers of  site boundaries</a:t>
            </a:r>
          </a:p>
          <a:p>
            <a:pPr algn="l">
              <a:lnSpc>
                <a:spcPct val="120000"/>
              </a:lnSpc>
              <a:buSzPct val="75000"/>
            </a:pP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Public/private secondary schools &amp; colleges with names &amp; # of students</a:t>
            </a:r>
          </a:p>
          <a:p>
            <a:pPr algn="l">
              <a:lnSpc>
                <a:spcPct val="120000"/>
              </a:lnSpc>
              <a:buSzPct val="75000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Other potential hazards: Brownfields, TRI, high-priority chemicals, fault lines, landslide areas</a:t>
            </a:r>
          </a:p>
          <a:p>
            <a:pPr algn="l">
              <a:lnSpc>
                <a:spcPct val="120000"/>
              </a:lnSpc>
              <a:buSzPct val="75000"/>
            </a:pP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Population densities (gridded) and county data for infant mortality rates by race, percentage over 25 with no </a:t>
            </a:r>
            <a:r>
              <a:rPr lang="en-US" sz="5500" dirty="0" err="1" smtClean="0">
                <a:solidFill>
                  <a:schemeClr val="tx1"/>
                </a:solidFill>
                <a:latin typeface="+mj-lt"/>
              </a:rPr>
              <a:t>hs</a:t>
            </a: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 diploma,  </a:t>
            </a:r>
            <a:r>
              <a:rPr lang="en-US" sz="5500" dirty="0" err="1" smtClean="0">
                <a:solidFill>
                  <a:schemeClr val="tx1"/>
                </a:solidFill>
                <a:latin typeface="+mj-lt"/>
              </a:rPr>
              <a:t>SoVI</a:t>
            </a: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 (social vulnerability to environmental hazards index)</a:t>
            </a:r>
          </a:p>
          <a:p>
            <a:pPr algn="l">
              <a:lnSpc>
                <a:spcPct val="120000"/>
              </a:lnSpc>
              <a:buSzPct val="75000"/>
            </a:pP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Vulnerable resources: watersheds and wetlands</a:t>
            </a:r>
          </a:p>
          <a:p>
            <a:pPr algn="l">
              <a:lnSpc>
                <a:spcPct val="120000"/>
              </a:lnSpc>
              <a:buSzPct val="75000"/>
            </a:pPr>
            <a:endParaRPr lang="en-US" sz="23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lnSpc>
                <a:spcPct val="120000"/>
              </a:lnSpc>
              <a:buSzPct val="75000"/>
              <a:buFont typeface="Wingdings" pitchFamily="2" charset="2"/>
              <a:buChar char="Ø"/>
            </a:pPr>
            <a:r>
              <a:rPr lang="en-US" sz="5500" dirty="0" smtClean="0">
                <a:solidFill>
                  <a:schemeClr val="tx1"/>
                </a:solidFill>
                <a:latin typeface="+mj-lt"/>
              </a:rPr>
              <a:t>Polygons of American Indian Areas, Alaska Native Areas, and Hawaiian Home Land Populations</a:t>
            </a: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 smtClean="0">
              <a:solidFill>
                <a:schemeClr val="tx1"/>
              </a:solidFill>
              <a:latin typeface="+mj-lt"/>
            </a:endParaRPr>
          </a:p>
          <a:p>
            <a:pPr marL="514350" indent="-514350" algn="l">
              <a:buSzPct val="75000"/>
              <a:buFont typeface="+mj-lt"/>
              <a:buAutoNum type="arabicParenR"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48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 smtClean="0"/>
              <a:t>How to use the SF Footprint Mapper?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2192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prstClr val="black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1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2762"/>
            <a:ext cx="73914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Overview</a:t>
            </a:r>
            <a:endParaRPr lang="en-US" sz="32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4000" y="1524000"/>
            <a:ext cx="62484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Superfund background</a:t>
            </a:r>
            <a:br>
              <a:rPr lang="en-US" sz="2400" dirty="0" smtClean="0"/>
            </a:br>
            <a:endParaRPr lang="en-US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Why GIS for Superfund Site monitoring?</a:t>
            </a:r>
            <a:br>
              <a:rPr lang="en-US" sz="2400" dirty="0" smtClean="0"/>
            </a:br>
            <a:endParaRPr lang="en-US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Columbia University Superfund Research Program online mapping project</a:t>
            </a:r>
            <a:br>
              <a:rPr lang="en-US" sz="2400" dirty="0" smtClean="0"/>
            </a:br>
            <a:endParaRPr lang="en-US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How to use the Columbia SRP NPL Superfund Footprint Mapper</a:t>
            </a:r>
            <a:br>
              <a:rPr lang="en-US" sz="2400" dirty="0" smtClean="0"/>
            </a:br>
            <a:endParaRPr lang="en-US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Brief comparison of selected interactive maps</a:t>
            </a:r>
            <a:endParaRPr lang="en-US" sz="12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21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04 at 6.4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750" y="855232"/>
            <a:ext cx="9144000" cy="6004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1789" y="2678668"/>
            <a:ext cx="2435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How to Use the Mapper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152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Menu Options: Quick Tour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3124200" y="2133600"/>
            <a:ext cx="609600" cy="152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9360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04 at 6.5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18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430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prstClr val="black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000000"/>
                </a:solidFill>
              </a:rPr>
              <a:t>menu</a:t>
            </a:r>
          </a:p>
          <a:p>
            <a:pPr algn="l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6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Menu Options: Legend</a:t>
            </a:r>
            <a:endParaRPr lang="en-US" sz="2800" b="1" dirty="0"/>
          </a:p>
        </p:txBody>
      </p:sp>
      <p:pic>
        <p:nvPicPr>
          <p:cNvPr id="11" name="Content Placeholder 10" descr="Screen Shot 2012-05-05 at 10.51.2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6610" b="6610"/>
          <a:stretch>
            <a:fillRect/>
          </a:stretch>
        </p:blipFill>
        <p:spPr>
          <a:xfrm>
            <a:off x="0" y="1066800"/>
            <a:ext cx="9144000" cy="5791200"/>
          </a:xfrm>
        </p:spPr>
      </p:pic>
      <p:sp>
        <p:nvSpPr>
          <p:cNvPr id="13" name="Rectangle 12"/>
          <p:cNvSpPr/>
          <p:nvPr/>
        </p:nvSpPr>
        <p:spPr>
          <a:xfrm>
            <a:off x="0" y="2438400"/>
            <a:ext cx="8382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4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430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000000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3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5-04 at 6.4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53966"/>
            <a:ext cx="9144000" cy="6004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2133600"/>
            <a:ext cx="8382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1789" y="2678668"/>
            <a:ext cx="23648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Find data source &amp; info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1524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Menu Options: Metadata Guide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77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05-04 at 6.33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2438400"/>
            <a:ext cx="8991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26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0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9144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" y="2156460"/>
            <a:ext cx="990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200" y="152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Menu Options: Zoom to EPA Region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70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673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Zoom to EPA Region 6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590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855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Superfund: Prioritizing Clean-ups, Protecting Human Health, and Providing for Citizen Participation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2762"/>
            <a:ext cx="73914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/>
              <a:t>Comprehensive Environmental Response, Compensation and Liability Act (CERCLA or Superfund) Law, 11 December 1980</a:t>
            </a:r>
          </a:p>
          <a:p>
            <a:pPr lvl="1"/>
            <a:r>
              <a:rPr lang="en-US" sz="2000" dirty="0" smtClean="0"/>
              <a:t>CERCLA </a:t>
            </a:r>
            <a:r>
              <a:rPr lang="en-US" sz="2000" dirty="0"/>
              <a:t>Authorizes EPA and its partners to address abandoned, accidentally spilled, and illegally dumped hazardous wastes that pose current or future threats to human health or the </a:t>
            </a:r>
            <a:r>
              <a:rPr lang="en-US" sz="2000" dirty="0" smtClean="0"/>
              <a:t>environment</a:t>
            </a:r>
          </a:p>
          <a:p>
            <a:r>
              <a:rPr lang="en-US" sz="2400" b="1" dirty="0" smtClean="0"/>
              <a:t>National Priorities List (NPL), created in 1983</a:t>
            </a:r>
          </a:p>
          <a:p>
            <a:pPr lvl="1"/>
            <a:r>
              <a:rPr lang="en-US" sz="2000" dirty="0" smtClean="0"/>
              <a:t>Classifies nation’s hazardous waste sites and sets priorities for </a:t>
            </a:r>
            <a:r>
              <a:rPr lang="en-US" sz="2000" dirty="0"/>
              <a:t>cleanup under Superfund. Only sites on the NPL may qualify for long-term remedial actions financed by the Superfund. The NPL </a:t>
            </a:r>
            <a:r>
              <a:rPr lang="en-US" sz="2000" dirty="0" smtClean="0"/>
              <a:t>most recent update 31 Oct 2013: 1313 Final NPL sites, </a:t>
            </a:r>
            <a:r>
              <a:rPr lang="en-US" sz="2000" dirty="0"/>
              <a:t>372 deleted, 54 </a:t>
            </a:r>
            <a:r>
              <a:rPr lang="en-US" sz="2000" dirty="0" smtClean="0"/>
              <a:t>proposed</a:t>
            </a:r>
          </a:p>
          <a:p>
            <a:r>
              <a:rPr lang="en-US" sz="2400" b="1" dirty="0"/>
              <a:t>Superfund Amendments &amp;</a:t>
            </a:r>
            <a:r>
              <a:rPr lang="en-US" sz="2400" b="1" dirty="0" smtClean="0"/>
              <a:t> </a:t>
            </a:r>
            <a:r>
              <a:rPr lang="en-US" sz="2400" b="1" dirty="0"/>
              <a:t>Reauthorization </a:t>
            </a:r>
            <a:r>
              <a:rPr lang="en-US" sz="2400" b="1" dirty="0" smtClean="0"/>
              <a:t>Act (SARA), enacted</a:t>
            </a:r>
            <a:br>
              <a:rPr lang="en-US" sz="2400" b="1" dirty="0" smtClean="0"/>
            </a:br>
            <a:r>
              <a:rPr lang="en-US" sz="2400" b="1" dirty="0" smtClean="0"/>
              <a:t>Oct 17, 1986</a:t>
            </a:r>
          </a:p>
          <a:p>
            <a:pPr lvl="1"/>
            <a:r>
              <a:rPr lang="en-US" sz="2000" dirty="0"/>
              <a:t>SARA </a:t>
            </a:r>
            <a:r>
              <a:rPr lang="en-US" sz="2000" dirty="0" smtClean="0"/>
              <a:t>increases </a:t>
            </a:r>
            <a:r>
              <a:rPr lang="en-US" sz="2000" dirty="0"/>
              <a:t>the focus on human health problems posed by hazardous waste sites;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ncourages </a:t>
            </a:r>
            <a:r>
              <a:rPr lang="en-US" sz="2000" dirty="0"/>
              <a:t>greater citizen participation in making decisions on how sites should be cleaned up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89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7772400" cy="48006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Pointer to </a:t>
            </a:r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en-US" sz="2800" dirty="0" smtClean="0">
                <a:solidFill>
                  <a:schemeClr val="tx1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Maps and </a:t>
            </a:r>
            <a:r>
              <a:rPr lang="en-US" sz="2800" dirty="0" smtClean="0">
                <a:solidFill>
                  <a:srgbClr val="5ACECB"/>
                </a:solidFill>
              </a:rPr>
              <a:t>data results: save &amp; print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38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05-05 at 11.56.0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4110"/>
          <a:stretch/>
        </p:blipFill>
        <p:spPr>
          <a:xfrm>
            <a:off x="76200" y="967619"/>
            <a:ext cx="8964386" cy="5890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791200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b="1" dirty="0" smtClean="0"/>
              <a:t>Zoom in &amp; Identify:</a:t>
            </a:r>
          </a:p>
          <a:p>
            <a:pPr algn="ctr">
              <a:lnSpc>
                <a:spcPct val="70000"/>
              </a:lnSpc>
            </a:pPr>
            <a:r>
              <a:rPr lang="en-US" sz="2800" b="1" dirty="0" smtClean="0"/>
              <a:t>Ringwood NJ Superfund Site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8610600" y="22860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15200" y="2286000"/>
            <a:ext cx="2286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86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52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3878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Save Results: Ringwood NJ SF Site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5307"/>
            <a:ext cx="9144000" cy="57726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1140" y="4758690"/>
            <a:ext cx="533400" cy="1828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45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2954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Legend embedded in Map Contents 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identify features and detailed data</a:t>
            </a:r>
          </a:p>
          <a:p>
            <a:pPr lvl="0" algn="l"/>
            <a:endParaRPr lang="en-US" sz="1000" dirty="0" smtClean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Print maps </a:t>
            </a:r>
            <a:r>
              <a:rPr lang="en-US" sz="2800" dirty="0">
                <a:solidFill>
                  <a:srgbClr val="000000"/>
                </a:solidFill>
              </a:rPr>
              <a:t>and </a:t>
            </a:r>
            <a:r>
              <a:rPr lang="en-US" sz="2800" dirty="0" smtClean="0">
                <a:solidFill>
                  <a:srgbClr val="000000"/>
                </a:solidFill>
              </a:rPr>
              <a:t>data results</a:t>
            </a:r>
          </a:p>
          <a:p>
            <a:pPr algn="l"/>
            <a:endParaRPr lang="en-US" sz="9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2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524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Print: Map &amp; Results</a:t>
            </a:r>
            <a:endParaRPr lang="en-US" sz="2800" b="1" dirty="0"/>
          </a:p>
        </p:txBody>
      </p:sp>
      <p:pic>
        <p:nvPicPr>
          <p:cNvPr id="4" name="Picture 3" descr="Screen Shot 2012-05-04 at 9.28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49036"/>
            <a:ext cx="9144000" cy="59089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" y="1729740"/>
            <a:ext cx="381000" cy="228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77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Print Map: Ringwood NJ SF Site with 1 Mile Buffer </a:t>
            </a:r>
            <a:endParaRPr lang="en-US" sz="2800" b="1" dirty="0"/>
          </a:p>
        </p:txBody>
      </p:sp>
      <p:pic>
        <p:nvPicPr>
          <p:cNvPr id="4" name="Picture 3" descr="Screen Shot 2012-05-04 at 5.33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57400" y="838200"/>
            <a:ext cx="528996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198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Print Results: Ringwood NJ SF Site with 1 Mile Buffer </a:t>
            </a:r>
            <a:endParaRPr lang="en-US" sz="2800" b="1" dirty="0"/>
          </a:p>
        </p:txBody>
      </p:sp>
      <p:pic>
        <p:nvPicPr>
          <p:cNvPr id="3" name="Picture 2" descr="Screen Shot 2012-05-04 at 5.34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47800" y="838200"/>
            <a:ext cx="5596128" cy="5562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3429000"/>
            <a:ext cx="28956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49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1000" y="76200"/>
            <a:ext cx="9753600" cy="1219200"/>
          </a:xfrm>
        </p:spPr>
        <p:txBody>
          <a:bodyPr>
            <a:normAutofit/>
          </a:bodyPr>
          <a:lstStyle/>
          <a:p>
            <a:pPr>
              <a:tabLst>
                <a:tab pos="6461125" algn="l"/>
              </a:tabLst>
            </a:pPr>
            <a:r>
              <a:rPr lang="en-US" sz="2800" b="1" dirty="0"/>
              <a:t>How to use the SF Footprint Mapper?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2192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User guides and links to other resources</a:t>
            </a:r>
          </a:p>
          <a:p>
            <a:pPr lvl="0" algn="l"/>
            <a:endParaRPr lang="en-US" sz="9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Legend embedded in Map Contents </a:t>
            </a:r>
            <a:r>
              <a:rPr lang="en-US" sz="2800" dirty="0" smtClean="0">
                <a:solidFill>
                  <a:srgbClr val="5ACECB"/>
                </a:solidFill>
              </a:rPr>
              <a:t>menu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Metadata available for each data </a:t>
            </a:r>
            <a:r>
              <a:rPr lang="en-US" sz="2800" dirty="0" smtClean="0">
                <a:solidFill>
                  <a:srgbClr val="5ACECB"/>
                </a:solidFill>
              </a:rPr>
              <a:t>layer</a:t>
            </a:r>
          </a:p>
          <a:p>
            <a:pPr algn="l"/>
            <a:endParaRPr lang="en-US" sz="1000" dirty="0" smtClean="0">
              <a:solidFill>
                <a:srgbClr val="5ACECB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Multiple Tools for zooming</a:t>
            </a:r>
          </a:p>
          <a:p>
            <a:pPr algn="l"/>
            <a:endParaRPr lang="en-US" sz="10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5ACECB"/>
                </a:solidFill>
              </a:rPr>
              <a:t>Pointer to </a:t>
            </a:r>
            <a:r>
              <a:rPr lang="en-US" sz="2800" dirty="0">
                <a:solidFill>
                  <a:srgbClr val="5ACECB"/>
                </a:solidFill>
              </a:rPr>
              <a:t>i</a:t>
            </a:r>
            <a:r>
              <a:rPr lang="en-US" sz="2800" dirty="0" smtClean="0">
                <a:solidFill>
                  <a:srgbClr val="5ACECB"/>
                </a:solidFill>
              </a:rPr>
              <a:t>dentify features and detailed data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Save results</a:t>
            </a:r>
          </a:p>
          <a:p>
            <a:pPr lvl="0" algn="l"/>
            <a:endParaRPr lang="en-US" sz="1200" dirty="0">
              <a:solidFill>
                <a:srgbClr val="5ACECB"/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srgbClr val="5ACECB"/>
                </a:solidFill>
              </a:rPr>
              <a:t>Print maps and data results</a:t>
            </a:r>
          </a:p>
          <a:p>
            <a:pPr algn="l"/>
            <a:endParaRPr lang="en-US" sz="9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Possible to easily add new layers</a:t>
            </a:r>
          </a:p>
          <a:p>
            <a:pPr marL="457200" lvl="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18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ngwoodPh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" y="838200"/>
            <a:ext cx="9144000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Residents near Ringwood, NJ Superfund site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1143000"/>
            <a:ext cx="4114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credit: </a:t>
            </a:r>
            <a:r>
              <a:rPr lang="en-US" dirty="0" err="1" smtClean="0"/>
              <a:t>Sylwia</a:t>
            </a:r>
            <a:r>
              <a:rPr lang="en-US" dirty="0" smtClean="0"/>
              <a:t> </a:t>
            </a:r>
            <a:r>
              <a:rPr lang="en-US" dirty="0" err="1" smtClean="0"/>
              <a:t>Kapuscinski</a:t>
            </a:r>
            <a:r>
              <a:rPr lang="en-US" dirty="0" smtClean="0"/>
              <a:t> for NYT; Superfund365 www.superfund365</a:t>
            </a:r>
            <a:r>
              <a:rPr lang="en-US" dirty="0"/>
              <a:t>.org/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695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Number </a:t>
            </a:r>
            <a:r>
              <a:rPr lang="en-US" sz="2800" dirty="0"/>
              <a:t>of Federal and </a:t>
            </a:r>
            <a:r>
              <a:rPr lang="en-US" sz="2800" dirty="0" smtClean="0"/>
              <a:t>General NPL sites</a:t>
            </a:r>
            <a:br>
              <a:rPr lang="en-US" sz="2800" dirty="0" smtClean="0"/>
            </a:br>
            <a:r>
              <a:rPr lang="en-US" sz="2800" dirty="0" smtClean="0"/>
              <a:t>as </a:t>
            </a:r>
            <a:r>
              <a:rPr lang="en-US" sz="2800" dirty="0"/>
              <a:t>of October 31, 2013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6256" b="-56256"/>
          <a:stretch>
            <a:fillRect/>
          </a:stretch>
        </p:blipFill>
        <p:spPr>
          <a:xfrm>
            <a:off x="457200" y="11430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81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4676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Moving Forward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14400"/>
            <a:ext cx="7239000" cy="563880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Create polygon </a:t>
            </a:r>
            <a:r>
              <a:rPr lang="en-US" sz="2800" dirty="0" err="1" smtClean="0">
                <a:solidFill>
                  <a:schemeClr val="tx1"/>
                </a:solidFill>
              </a:rPr>
              <a:t>shapefiles</a:t>
            </a:r>
            <a:r>
              <a:rPr lang="en-US" sz="2800" dirty="0" smtClean="0">
                <a:solidFill>
                  <a:schemeClr val="tx1"/>
                </a:solidFill>
              </a:rPr>
              <a:t> for remaining of NPL sites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Add health data (state, surveys, local)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Zoom to state, county, or specific site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Compare multiple sites simultaneously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Query tools: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Which SF sites have arsenic in groundwater?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In North Carolina, how many women of childbearing age live within a mile of a Superfund site?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1"/>
                </a:solidFill>
              </a:rPr>
              <a:t>How many students are there in Santa Clara County, CA who live within 4 miles of a Superfund site?</a:t>
            </a: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Basic spatial analysis techniques </a:t>
            </a:r>
          </a:p>
          <a:p>
            <a:pPr marL="457200" lvl="0" indent="-457200" algn="l"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tx1"/>
                </a:solidFill>
              </a:rPr>
              <a:t>Links </a:t>
            </a:r>
            <a:r>
              <a:rPr lang="en-US" sz="2800" dirty="0">
                <a:solidFill>
                  <a:schemeClr val="tx1"/>
                </a:solidFill>
              </a:rPr>
              <a:t>with other </a:t>
            </a:r>
            <a:r>
              <a:rPr lang="en-US" sz="2800" dirty="0" smtClean="0">
                <a:solidFill>
                  <a:schemeClr val="tx1"/>
                </a:solidFill>
              </a:rPr>
              <a:t>sources: documents, websites, videos, images and stories from SF sites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</a:rPr>
              <a:t>Migrate the Mapper from the ADF architecture to </a:t>
            </a:r>
            <a:r>
              <a:rPr lang="en-US" sz="2800" dirty="0" err="1">
                <a:solidFill>
                  <a:prstClr val="black"/>
                </a:solidFill>
              </a:rPr>
              <a:t>Javascript</a:t>
            </a:r>
            <a:r>
              <a:rPr lang="en-US" sz="2800" dirty="0">
                <a:solidFill>
                  <a:prstClr val="black"/>
                </a:solidFill>
              </a:rPr>
              <a:t> Application Programming Interface (API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b="1" dirty="0" smtClean="0">
                <a:solidFill>
                  <a:prstClr val="black"/>
                </a:solidFill>
              </a:rPr>
              <a:t>OR Integrate with Existing Mapping tools?</a:t>
            </a:r>
            <a:endParaRPr lang="en-US" sz="2200" b="1" dirty="0" smtClean="0">
              <a:solidFill>
                <a:schemeClr val="tx1"/>
              </a:solidFill>
            </a:endParaRPr>
          </a:p>
          <a:p>
            <a:pPr lvl="1"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71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Who Maps Superfund Sites Across the US?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54102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6200" b="1" dirty="0" smtClean="0">
                <a:solidFill>
                  <a:srgbClr val="7030A0"/>
                </a:solidFill>
              </a:rPr>
              <a:t>Environmental Protection Agency (EPA</a:t>
            </a:r>
            <a:r>
              <a:rPr lang="en-US" sz="6200" b="1" dirty="0">
                <a:solidFill>
                  <a:srgbClr val="7030A0"/>
                </a:solidFill>
              </a:rPr>
              <a:t>)</a:t>
            </a:r>
            <a:r>
              <a:rPr lang="en-US" sz="6200" b="1" dirty="0" smtClean="0"/>
              <a:t/>
            </a:r>
            <a:br>
              <a:rPr lang="en-US" sz="6200" b="1" dirty="0" smtClean="0"/>
            </a:br>
            <a:r>
              <a:rPr lang="en-US" sz="6200" b="1" dirty="0" smtClean="0"/>
              <a:t>My Environment</a:t>
            </a:r>
            <a:r>
              <a:rPr lang="en-US" sz="6200" dirty="0"/>
              <a:t> </a:t>
            </a:r>
            <a:r>
              <a:rPr lang="en-US" sz="6200" dirty="0" smtClean="0"/>
              <a:t>(</a:t>
            </a:r>
            <a:r>
              <a:rPr lang="en-US" sz="6200" dirty="0">
                <a:hlinkClick r:id="rId2"/>
              </a:rPr>
              <a:t>http://www.epa.gov/myenvironment</a:t>
            </a:r>
            <a:r>
              <a:rPr lang="en-US" sz="6200" dirty="0" smtClean="0">
                <a:hlinkClick r:id="rId2"/>
              </a:rPr>
              <a:t>/</a:t>
            </a:r>
            <a:r>
              <a:rPr lang="en-US" sz="6200" dirty="0" smtClean="0"/>
              <a:t>)</a:t>
            </a:r>
            <a:br>
              <a:rPr lang="en-US" sz="6200" dirty="0" smtClean="0"/>
            </a:br>
            <a:r>
              <a:rPr lang="en-US" sz="6200" b="1" dirty="0" err="1" smtClean="0"/>
              <a:t>EnviroMapper</a:t>
            </a:r>
            <a:r>
              <a:rPr lang="en-US" sz="6200" b="1" dirty="0" smtClean="0"/>
              <a:t> for </a:t>
            </a:r>
            <a:r>
              <a:rPr lang="en-US" sz="6200" b="1" dirty="0" err="1" smtClean="0"/>
              <a:t>EnvironfactsEnviroMapper</a:t>
            </a:r>
            <a:r>
              <a:rPr lang="en-US" sz="6200" b="1" dirty="0" smtClean="0"/>
              <a:t> </a:t>
            </a:r>
            <a:r>
              <a:rPr lang="en-US" sz="6200" dirty="0"/>
              <a:t>(</a:t>
            </a:r>
            <a:r>
              <a:rPr lang="en-US" sz="6200" dirty="0">
                <a:hlinkClick r:id="rId3"/>
              </a:rPr>
              <a:t>http://www.epa.gov/enviro/emef</a:t>
            </a:r>
            <a:r>
              <a:rPr lang="en-US" sz="6200" dirty="0" smtClean="0">
                <a:hlinkClick r:id="rId3"/>
              </a:rPr>
              <a:t>/</a:t>
            </a:r>
            <a:r>
              <a:rPr lang="en-US" sz="6200" dirty="0" smtClean="0"/>
              <a:t>)</a:t>
            </a:r>
            <a:br>
              <a:rPr lang="en-US" sz="6200" dirty="0" smtClean="0"/>
            </a:br>
            <a:r>
              <a:rPr lang="en-US" sz="6200" b="1" dirty="0" err="1" smtClean="0"/>
              <a:t>EJView</a:t>
            </a:r>
            <a:r>
              <a:rPr lang="en-US" sz="6200" b="1" dirty="0" smtClean="0"/>
              <a:t> </a:t>
            </a:r>
            <a:r>
              <a:rPr lang="en-US" sz="6200" dirty="0" smtClean="0"/>
              <a:t>(</a:t>
            </a:r>
            <a:r>
              <a:rPr lang="en-US" sz="6200" dirty="0" smtClean="0">
                <a:hlinkClick r:id="rId4"/>
              </a:rPr>
              <a:t>http://epamap14.epa.gov/ejmap/ejmap.aspx</a:t>
            </a:r>
            <a:r>
              <a:rPr lang="en-US" sz="6200" dirty="0" smtClean="0"/>
              <a:t>)</a:t>
            </a:r>
            <a:br>
              <a:rPr lang="en-US" sz="6200" dirty="0" smtClean="0"/>
            </a:br>
            <a:r>
              <a:rPr lang="en-US" sz="6400" b="1" dirty="0" smtClean="0"/>
              <a:t>EPA </a:t>
            </a:r>
            <a:r>
              <a:rPr lang="en-US" sz="6400" b="1" dirty="0"/>
              <a:t>National Priorities List (NPL) Map</a:t>
            </a:r>
            <a:r>
              <a:rPr lang="en-US" sz="6400" dirty="0"/>
              <a:t> </a:t>
            </a:r>
            <a:r>
              <a:rPr lang="en-US" sz="6400" dirty="0" smtClean="0">
                <a:hlinkClick r:id="rId5"/>
              </a:rPr>
              <a:t>http</a:t>
            </a:r>
            <a:r>
              <a:rPr lang="en-US" sz="6400" dirty="0">
                <a:hlinkClick r:id="rId5"/>
              </a:rPr>
              <a:t>://</a:t>
            </a:r>
            <a:r>
              <a:rPr lang="en-US" sz="6400" dirty="0" smtClean="0">
                <a:hlinkClick r:id="rId5"/>
              </a:rPr>
              <a:t>www.epa.gov/superfund/sites/query/queryhtm/nplmapsb.htm</a:t>
            </a:r>
            <a:endParaRPr lang="en-US" sz="6400" dirty="0" smtClean="0"/>
          </a:p>
          <a:p>
            <a:pPr marL="0" indent="0">
              <a:buNone/>
            </a:pPr>
            <a:r>
              <a:rPr lang="en-US" sz="6400" b="1" dirty="0"/>
              <a:t> </a:t>
            </a:r>
            <a:r>
              <a:rPr lang="en-US" sz="6400" b="1" dirty="0" smtClean="0"/>
              <a:t>       EPA </a:t>
            </a:r>
            <a:r>
              <a:rPr lang="en-US" sz="6400" b="1" dirty="0" err="1"/>
              <a:t>GeoPlatform</a:t>
            </a:r>
            <a:r>
              <a:rPr lang="en-US" sz="6400" b="1" dirty="0" smtClean="0"/>
              <a:t> </a:t>
            </a:r>
            <a:r>
              <a:rPr lang="en-US" sz="6400" dirty="0" smtClean="0"/>
              <a:t>will coordinate all geospatial activities, data, and applications…</a:t>
            </a:r>
          </a:p>
          <a:p>
            <a:pPr marL="0" indent="0">
              <a:buNone/>
            </a:pPr>
            <a:endParaRPr lang="en-US" sz="6400" dirty="0" smtClean="0"/>
          </a:p>
          <a:p>
            <a:r>
              <a:rPr lang="en-US" sz="6200" b="1" dirty="0">
                <a:solidFill>
                  <a:srgbClr val="7030A0"/>
                </a:solidFill>
              </a:rPr>
              <a:t>Agency for Toxic Substances and Disease </a:t>
            </a:r>
            <a:r>
              <a:rPr lang="en-US" sz="6200" b="1" dirty="0" smtClean="0">
                <a:solidFill>
                  <a:srgbClr val="7030A0"/>
                </a:solidFill>
              </a:rPr>
              <a:t>Registry (ATSDR)</a:t>
            </a:r>
            <a:r>
              <a:rPr lang="en-US" sz="6200" b="1" dirty="0" smtClean="0"/>
              <a:t/>
            </a:r>
            <a:br>
              <a:rPr lang="en-US" sz="6200" b="1" dirty="0" smtClean="0"/>
            </a:br>
            <a:r>
              <a:rPr lang="en-US" sz="6200" b="1" dirty="0" smtClean="0"/>
              <a:t>Environmental </a:t>
            </a:r>
            <a:r>
              <a:rPr lang="en-US" sz="6200" b="1" dirty="0"/>
              <a:t>Health Maps </a:t>
            </a:r>
            <a:r>
              <a:rPr lang="en-US" sz="6200" dirty="0"/>
              <a:t>(</a:t>
            </a:r>
            <a:r>
              <a:rPr lang="en-US" sz="6200" dirty="0">
                <a:solidFill>
                  <a:srgbClr val="000000"/>
                </a:solidFill>
                <a:hlinkClick r:id="rId6"/>
              </a:rPr>
              <a:t>http://gis.cdc.gov/grasp/webmaps/</a:t>
            </a:r>
            <a:r>
              <a:rPr lang="en-US" sz="6200" dirty="0" smtClean="0">
                <a:solidFill>
                  <a:srgbClr val="000000"/>
                </a:solidFill>
                <a:hlinkClick r:id="rId6"/>
              </a:rPr>
              <a:t>main.html</a:t>
            </a:r>
            <a:r>
              <a:rPr lang="en-US" sz="6200" dirty="0" smtClean="0"/>
              <a:t>)</a:t>
            </a:r>
          </a:p>
          <a:p>
            <a:endParaRPr lang="en-US" sz="6200" dirty="0" smtClean="0"/>
          </a:p>
          <a:p>
            <a:r>
              <a:rPr lang="en-US" sz="6200" b="1" dirty="0" smtClean="0">
                <a:solidFill>
                  <a:srgbClr val="7030A0"/>
                </a:solidFill>
              </a:rPr>
              <a:t>National Library of Medicine (NLM)</a:t>
            </a:r>
            <a:r>
              <a:rPr lang="en-US" sz="6200" b="1" dirty="0" smtClean="0"/>
              <a:t/>
            </a:r>
            <a:br>
              <a:rPr lang="en-US" sz="6200" b="1" dirty="0" smtClean="0"/>
            </a:br>
            <a:r>
              <a:rPr lang="en-US" sz="6200" b="1" dirty="0" smtClean="0"/>
              <a:t>TOXMAP: Environmental Health e-Maps</a:t>
            </a:r>
            <a:r>
              <a:rPr lang="en-US" sz="6200" dirty="0" smtClean="0"/>
              <a:t> </a:t>
            </a:r>
            <a:r>
              <a:rPr lang="en-US" sz="6200" dirty="0"/>
              <a:t>(</a:t>
            </a:r>
            <a:r>
              <a:rPr lang="en-US" sz="6200" dirty="0">
                <a:hlinkClick r:id="rId7"/>
              </a:rPr>
              <a:t>http://</a:t>
            </a:r>
            <a:r>
              <a:rPr lang="en-US" sz="6200" dirty="0" smtClean="0">
                <a:hlinkClick r:id="rId7"/>
              </a:rPr>
              <a:t>toxmap.nlm.nih.gov</a:t>
            </a:r>
            <a:r>
              <a:rPr lang="en-US" sz="6200" dirty="0" smtClean="0"/>
              <a:t>)</a:t>
            </a:r>
          </a:p>
          <a:p>
            <a:endParaRPr lang="en-US" sz="6200" b="1" dirty="0"/>
          </a:p>
          <a:p>
            <a:r>
              <a:rPr lang="en-US" sz="6200" b="1" dirty="0" smtClean="0">
                <a:solidFill>
                  <a:srgbClr val="7030A0"/>
                </a:solidFill>
              </a:rPr>
              <a:t>US </a:t>
            </a:r>
            <a:r>
              <a:rPr lang="en-US" sz="6200" b="1" dirty="0">
                <a:solidFill>
                  <a:srgbClr val="7030A0"/>
                </a:solidFill>
              </a:rPr>
              <a:t>Geological Survey (USGS</a:t>
            </a:r>
            <a:r>
              <a:rPr lang="en-US" sz="6200" b="1" dirty="0" smtClean="0">
                <a:solidFill>
                  <a:srgbClr val="7030A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6200" b="1" dirty="0"/>
              <a:t> </a:t>
            </a:r>
            <a:r>
              <a:rPr lang="en-US" sz="6200" b="1" dirty="0" smtClean="0"/>
              <a:t>       National Atlas</a:t>
            </a:r>
            <a:r>
              <a:rPr lang="en-US" sz="6200" dirty="0" smtClean="0"/>
              <a:t> (</a:t>
            </a:r>
            <a:r>
              <a:rPr lang="en-US" sz="6200" dirty="0"/>
              <a:t>http://www.nationalatlas.gov/) </a:t>
            </a:r>
            <a:endParaRPr lang="en-US" sz="6200" dirty="0" smtClean="0"/>
          </a:p>
          <a:p>
            <a:endParaRPr lang="en-US" sz="6200" dirty="0" smtClean="0"/>
          </a:p>
          <a:p>
            <a:r>
              <a:rPr lang="en-US" sz="6200" b="1" dirty="0" smtClean="0">
                <a:solidFill>
                  <a:srgbClr val="7030A0"/>
                </a:solidFill>
              </a:rPr>
              <a:t>Environmental Defense</a:t>
            </a:r>
          </a:p>
          <a:p>
            <a:pPr marL="0" indent="0">
              <a:buNone/>
            </a:pPr>
            <a:r>
              <a:rPr lang="en-US" sz="6200" b="1" dirty="0" smtClean="0"/>
              <a:t>        Scorecard </a:t>
            </a:r>
            <a:r>
              <a:rPr lang="en-US" sz="6200" dirty="0" smtClean="0"/>
              <a:t> (</a:t>
            </a:r>
            <a:r>
              <a:rPr lang="en-US" sz="6200" dirty="0" smtClean="0">
                <a:hlinkClick r:id="rId8"/>
              </a:rPr>
              <a:t>http://www.scorecard.org/env-releases/land/community.tcl</a:t>
            </a:r>
            <a:r>
              <a:rPr lang="en-US" sz="62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6400" b="1" dirty="0" smtClean="0">
                <a:solidFill>
                  <a:srgbClr val="7030A0"/>
                </a:solidFill>
              </a:rPr>
              <a:t>Columbia University NIEHS Superfund Research Program (SRP)</a:t>
            </a:r>
          </a:p>
          <a:p>
            <a:pPr marL="0" indent="0">
              <a:buNone/>
            </a:pPr>
            <a:r>
              <a:rPr lang="en-US" sz="6400" b="1" dirty="0"/>
              <a:t> </a:t>
            </a:r>
            <a:r>
              <a:rPr lang="en-US" sz="6400" b="1" dirty="0" smtClean="0"/>
              <a:t>       NPL Superfund Footprint: Site, Population, and Environmental Characteristics Mapper                         	</a:t>
            </a:r>
            <a:r>
              <a:rPr lang="en-US" sz="6400" dirty="0" smtClean="0">
                <a:hlinkClick r:id="rId9"/>
              </a:rPr>
              <a:t>http</a:t>
            </a:r>
            <a:r>
              <a:rPr lang="en-US" sz="6400" dirty="0">
                <a:hlinkClick r:id="rId9"/>
              </a:rPr>
              <a:t>://</a:t>
            </a:r>
            <a:r>
              <a:rPr lang="en-US" sz="6400" dirty="0" smtClean="0">
                <a:hlinkClick r:id="rId9"/>
              </a:rPr>
              <a:t>superfund.ciesin.columbia.edu/sfmapper</a:t>
            </a:r>
            <a:r>
              <a:rPr lang="en-US" sz="6400" dirty="0" smtClean="0"/>
              <a:t>)</a:t>
            </a:r>
            <a:endParaRPr lang="en-US" sz="64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45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Quick Comparison of</a:t>
            </a:r>
            <a:br>
              <a:rPr lang="en-US" sz="3100" dirty="0" smtClean="0"/>
            </a:br>
            <a:r>
              <a:rPr lang="en-US" sz="3100" dirty="0" smtClean="0"/>
              <a:t>Existing Mapping for NPL </a:t>
            </a:r>
            <a:r>
              <a:rPr lang="en-US" sz="3100" dirty="0"/>
              <a:t>sites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700" dirty="0">
                <a:solidFill>
                  <a:srgbClr val="06AEA3"/>
                </a:solidFill>
              </a:rPr>
              <a:t>For example, finding </a:t>
            </a:r>
            <a:r>
              <a:rPr lang="en-US" sz="2700" b="1" i="1" dirty="0">
                <a:solidFill>
                  <a:srgbClr val="06AEA3"/>
                </a:solidFill>
              </a:rPr>
              <a:t>Agriculture Street Landfill</a:t>
            </a:r>
            <a:br>
              <a:rPr lang="en-US" sz="2700" b="1" i="1" dirty="0">
                <a:solidFill>
                  <a:srgbClr val="06AEA3"/>
                </a:solidFill>
              </a:rPr>
            </a:br>
            <a:r>
              <a:rPr lang="en-US" sz="2700" b="1" i="1" dirty="0">
                <a:solidFill>
                  <a:srgbClr val="06AEA3"/>
                </a:solidFill>
              </a:rPr>
              <a:t>New Orleans, </a:t>
            </a:r>
            <a:r>
              <a:rPr lang="en-US" sz="2700" b="1" i="1" dirty="0" smtClean="0">
                <a:solidFill>
                  <a:srgbClr val="06AEA3"/>
                </a:solidFill>
              </a:rPr>
              <a:t>LA</a:t>
            </a:r>
            <a:endParaRPr lang="en-US" sz="2700" b="1" i="1" dirty="0">
              <a:solidFill>
                <a:srgbClr val="06AEA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686800" cy="52578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 smtClean="0"/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/>
              <a:t> </a:t>
            </a:r>
            <a:r>
              <a:rPr lang="en-US" sz="6400" b="1" dirty="0" smtClean="0">
                <a:solidFill>
                  <a:srgbClr val="7030A0"/>
                </a:solidFill>
              </a:rPr>
              <a:t>EPA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/>
              <a:t>My Maps for </a:t>
            </a:r>
            <a:r>
              <a:rPr lang="en-US" sz="6400" b="1" dirty="0" err="1" smtClean="0"/>
              <a:t>MyEnvironment</a:t>
            </a:r>
            <a:endParaRPr lang="en-US" sz="6400" b="1" dirty="0" smtClean="0"/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 err="1" smtClean="0"/>
              <a:t>EnviroMapper</a:t>
            </a:r>
            <a:r>
              <a:rPr lang="en-US" sz="6400" b="1" dirty="0" smtClean="0"/>
              <a:t> </a:t>
            </a:r>
            <a:r>
              <a:rPr lang="en-US" sz="6400" b="1" dirty="0"/>
              <a:t>for </a:t>
            </a:r>
            <a:r>
              <a:rPr lang="en-US" sz="6400" b="1" dirty="0" err="1" smtClean="0"/>
              <a:t>Envirofacts</a:t>
            </a:r>
            <a:endParaRPr lang="en-US" sz="6400" b="1" dirty="0" smtClean="0"/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 err="1" smtClean="0"/>
              <a:t>EJView</a:t>
            </a:r>
            <a:endParaRPr lang="en-US" sz="6400" b="1" dirty="0" smtClean="0"/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 smtClean="0"/>
              <a:t>National </a:t>
            </a:r>
            <a:r>
              <a:rPr lang="en-US" sz="6400" b="1" dirty="0"/>
              <a:t>Priorities List (NPL</a:t>
            </a:r>
            <a:r>
              <a:rPr lang="en-US" sz="6400" b="1" dirty="0" smtClean="0"/>
              <a:t>) Map Search</a:t>
            </a: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>
                <a:solidFill>
                  <a:srgbClr val="7030A0"/>
                </a:solidFill>
              </a:rPr>
              <a:t>ATSDR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/>
              <a:t>Environmental Health </a:t>
            </a:r>
            <a:r>
              <a:rPr lang="en-US" sz="6400" b="1" dirty="0" err="1" smtClean="0"/>
              <a:t>WebMaps</a:t>
            </a:r>
            <a:endParaRPr lang="en-US" sz="6400" b="1" dirty="0"/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/>
              <a:t>Public Health Assessments &amp; Health </a:t>
            </a:r>
            <a:r>
              <a:rPr lang="en-US" sz="6400" b="1" dirty="0" smtClean="0"/>
              <a:t>Consultations Map</a:t>
            </a: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>
                <a:solidFill>
                  <a:srgbClr val="7030A0"/>
                </a:solidFill>
              </a:rPr>
              <a:t>NLM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 err="1" smtClean="0"/>
              <a:t>ToxMap</a:t>
            </a:r>
            <a:endParaRPr lang="en-US" sz="6400" b="1" dirty="0" smtClean="0">
              <a:solidFill>
                <a:srgbClr val="7030A0"/>
              </a:solidFill>
            </a:endParaRPr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>
                <a:solidFill>
                  <a:srgbClr val="7030A0"/>
                </a:solidFill>
              </a:rPr>
              <a:t>USGS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/>
              <a:t>National Atlas </a:t>
            </a:r>
            <a:endParaRPr lang="en-US" sz="6400" b="1" dirty="0" smtClean="0"/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>
                <a:solidFill>
                  <a:srgbClr val="7030A0"/>
                </a:solidFill>
              </a:rPr>
              <a:t>Environmental Defense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 err="1" smtClean="0"/>
              <a:t>ScoreCard</a:t>
            </a:r>
            <a:endParaRPr lang="en-US" sz="6400" b="1" dirty="0" smtClean="0"/>
          </a:p>
          <a:p>
            <a:pPr lvl="5">
              <a:buFont typeface="Wingdings" panose="05000000000000000000" pitchFamily="2" charset="2"/>
              <a:buChar char="§"/>
            </a:pPr>
            <a:r>
              <a:rPr lang="en-US" sz="6400" b="1" dirty="0" smtClean="0">
                <a:solidFill>
                  <a:srgbClr val="7030A0"/>
                </a:solidFill>
              </a:rPr>
              <a:t>Columbia University NIEHS Superfund Research Program</a:t>
            </a: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6400" b="1" dirty="0"/>
              <a:t>NPL Superfund </a:t>
            </a:r>
            <a:r>
              <a:rPr lang="en-US" sz="6400" b="1" dirty="0" smtClean="0"/>
              <a:t>Footprint:</a:t>
            </a:r>
            <a:br>
              <a:rPr lang="en-US" sz="6400" b="1" dirty="0" smtClean="0"/>
            </a:br>
            <a:r>
              <a:rPr lang="en-US" sz="6400" b="1" dirty="0" smtClean="0"/>
              <a:t>Site, Population, and Environmental Characteristics Mapper</a:t>
            </a:r>
          </a:p>
          <a:p>
            <a:pPr lvl="6">
              <a:buFont typeface="Wingdings" panose="05000000000000000000" pitchFamily="2" charset="2"/>
              <a:buChar char="§"/>
            </a:pP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80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EPA</a:t>
            </a:r>
            <a:r>
              <a:rPr lang="en-US" sz="3100" dirty="0" smtClean="0"/>
              <a:t> My Maps for </a:t>
            </a:r>
            <a:r>
              <a:rPr lang="en-US" sz="3100" dirty="0" err="1" smtClean="0"/>
              <a:t>MyEnvironment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800" dirty="0" smtClean="0">
                <a:solidFill>
                  <a:srgbClr val="06AEA3"/>
                </a:solidFill>
              </a:rPr>
              <a:t>Includes 2 SF Sites</a:t>
            </a:r>
            <a:br>
              <a:rPr lang="en-US" sz="2800" dirty="0" smtClean="0">
                <a:solidFill>
                  <a:srgbClr val="06AEA3"/>
                </a:solidFill>
              </a:rPr>
            </a:br>
            <a:r>
              <a:rPr lang="en-US" sz="2700" dirty="0" smtClean="0">
                <a:solidFill>
                  <a:srgbClr val="06AEA3"/>
                </a:solidFill>
              </a:rPr>
              <a:t>Not Agriculture Street Landfill</a:t>
            </a:r>
            <a:r>
              <a:rPr lang="en-US" sz="2800" dirty="0" smtClean="0">
                <a:solidFill>
                  <a:srgbClr val="06AEA3"/>
                </a:solidFill>
              </a:rPr>
              <a:t/>
            </a:r>
            <a:br>
              <a:rPr lang="en-US" sz="2800" dirty="0" smtClean="0">
                <a:solidFill>
                  <a:srgbClr val="06AEA3"/>
                </a:solidFill>
              </a:rPr>
            </a:br>
            <a:r>
              <a:rPr lang="en-US" sz="2000" dirty="0">
                <a:hlinkClick r:id="rId2"/>
              </a:rPr>
              <a:t>http://www.epa.gov/myenvironment/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1413" r="-21413"/>
          <a:stretch>
            <a:fillRect/>
          </a:stretch>
        </p:blipFill>
        <p:spPr>
          <a:xfrm>
            <a:off x="457200" y="17986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92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EPA</a:t>
            </a:r>
            <a:r>
              <a:rPr lang="en-US" sz="3100" dirty="0" smtClean="0"/>
              <a:t> </a:t>
            </a:r>
            <a:r>
              <a:rPr lang="en-US" sz="3100" dirty="0" err="1" smtClean="0"/>
              <a:t>EnviroMapper</a:t>
            </a:r>
            <a:r>
              <a:rPr lang="en-US" sz="3100" dirty="0" smtClean="0"/>
              <a:t> for </a:t>
            </a:r>
            <a:r>
              <a:rPr lang="en-US" sz="3100" dirty="0" err="1" smtClean="0"/>
              <a:t>Envirofacts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/>
              <a:t>http://www.epa.gov/emefdata/em4ef.home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469" r="-5469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08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7030A0"/>
                </a:solidFill>
              </a:rPr>
              <a:t>EPA</a:t>
            </a:r>
            <a:r>
              <a:rPr lang="en-US" sz="3100" dirty="0"/>
              <a:t> </a:t>
            </a:r>
            <a:r>
              <a:rPr lang="en-US" sz="3100" dirty="0" err="1" smtClean="0"/>
              <a:t>EnviroMapper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</a:t>
            </a:r>
            <a:br>
              <a:rPr lang="en-US" sz="2800" dirty="0" smtClean="0">
                <a:solidFill>
                  <a:srgbClr val="06AEA3"/>
                </a:solidFill>
              </a:rPr>
            </a:br>
            <a:r>
              <a:rPr lang="en-US" sz="2800" dirty="0" smtClean="0">
                <a:solidFill>
                  <a:srgbClr val="06AEA3"/>
                </a:solidFill>
              </a:rPr>
              <a:t> With Variable Size Buffers</a:t>
            </a:r>
            <a:endParaRPr lang="en-US" sz="28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35" r="-4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3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EPA</a:t>
            </a:r>
            <a:r>
              <a:rPr lang="en-US" sz="2800" dirty="0"/>
              <a:t> </a:t>
            </a:r>
            <a:r>
              <a:rPr lang="en-US" sz="2800" dirty="0" err="1"/>
              <a:t>EnviroMapper</a:t>
            </a:r>
            <a:r>
              <a:rPr lang="en-US" sz="2800" dirty="0"/>
              <a:t>: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400" dirty="0" smtClean="0">
                <a:solidFill>
                  <a:srgbClr val="06AEA3"/>
                </a:solidFill>
              </a:rPr>
              <a:t>School Names, No Addresses or Number of Students</a:t>
            </a:r>
            <a:endParaRPr lang="en-US" sz="24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83" r="-10183"/>
          <a:stretch>
            <a:fillRect/>
          </a:stretch>
        </p:blipFill>
        <p:spPr>
          <a:xfrm>
            <a:off x="457200" y="17986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306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EPA</a:t>
            </a:r>
            <a:r>
              <a:rPr lang="en-US" sz="2800" dirty="0" smtClean="0"/>
              <a:t> </a:t>
            </a:r>
            <a:r>
              <a:rPr lang="en-US" sz="2800" dirty="0" err="1" smtClean="0"/>
              <a:t>EJView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 with Multiple Layers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http://epamap14.epa.gov/ejmap/ejmap.aspx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264" b="3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835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EPA</a:t>
            </a:r>
            <a:r>
              <a:rPr lang="en-US" sz="3100" dirty="0" smtClean="0"/>
              <a:t> National Priorities List (NPL) Map Search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Option of Using Bing, Google or HERE Maps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800" dirty="0"/>
              <a:t>http://</a:t>
            </a:r>
            <a:r>
              <a:rPr lang="en-US" sz="1800" dirty="0" smtClean="0"/>
              <a:t>www.epa.gov/superfund/sites/query/queryhtm/nplmapsb.htm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13375"/>
          <a:stretch/>
        </p:blipFill>
        <p:spPr>
          <a:xfrm>
            <a:off x="1173047" y="1851660"/>
            <a:ext cx="6797906" cy="39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31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EPA</a:t>
            </a:r>
            <a:r>
              <a:rPr lang="en-US" sz="2800" dirty="0" smtClean="0"/>
              <a:t> </a:t>
            </a:r>
            <a:r>
              <a:rPr lang="en-US" sz="2800" dirty="0"/>
              <a:t>National Priorities List (NPL) </a:t>
            </a:r>
            <a:r>
              <a:rPr lang="en-US" sz="2800" dirty="0" smtClean="0"/>
              <a:t>Map Search</a:t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6AEA3"/>
                </a:solidFill>
              </a:rPr>
              <a:t>Agriculture Street Landfill, New Orleans, Louisiana</a:t>
            </a:r>
            <a:br>
              <a:rPr lang="en-US" sz="2400" dirty="0" smtClean="0">
                <a:solidFill>
                  <a:srgbClr val="06AEA3"/>
                </a:solidFill>
              </a:rPr>
            </a:br>
            <a:r>
              <a:rPr lang="en-US" sz="2400" dirty="0" smtClean="0">
                <a:solidFill>
                  <a:srgbClr val="06AEA3"/>
                </a:solidFill>
              </a:rPr>
              <a:t>with NPL Site information</a:t>
            </a:r>
            <a:endParaRPr lang="en-US" sz="24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13637" b="1"/>
          <a:stretch/>
        </p:blipFill>
        <p:spPr>
          <a:xfrm>
            <a:off x="1173047" y="1905000"/>
            <a:ext cx="6797906" cy="39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7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05800" cy="13716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Key Administration of the EPA Superfund Program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EPA </a:t>
            </a:r>
            <a:r>
              <a:rPr lang="en-US" sz="2800" dirty="0"/>
              <a:t>Office of Solid Waste and Emergency </a:t>
            </a:r>
            <a:r>
              <a:rPr lang="en-US" sz="2800" dirty="0" smtClean="0"/>
              <a:t>Response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/>
              <a:t>OSWER)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286000"/>
            <a:ext cx="7239000" cy="35814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Office </a:t>
            </a:r>
            <a:r>
              <a:rPr lang="en-US" sz="2000" b="1" dirty="0"/>
              <a:t>of Superfund Remediation and Technology Innovation (OSRTI) </a:t>
            </a:r>
            <a:endParaRPr lang="en-US" sz="2000" b="1" dirty="0" smtClean="0"/>
          </a:p>
          <a:p>
            <a:pPr lvl="1"/>
            <a:r>
              <a:rPr lang="en-US" sz="1600" dirty="0" smtClean="0"/>
              <a:t>Responsible for long-term management of Superfund program</a:t>
            </a:r>
          </a:p>
          <a:p>
            <a:r>
              <a:rPr lang="en-US" sz="2000" b="1" dirty="0" smtClean="0"/>
              <a:t>Office </a:t>
            </a:r>
            <a:r>
              <a:rPr lang="en-US" sz="2000" b="1" dirty="0"/>
              <a:t>of Emergency </a:t>
            </a:r>
            <a:r>
              <a:rPr lang="en-US" sz="2000" b="1" dirty="0" smtClean="0"/>
              <a:t>Management</a:t>
            </a:r>
          </a:p>
          <a:p>
            <a:pPr lvl="1"/>
            <a:r>
              <a:rPr lang="en-US" sz="1600" dirty="0" smtClean="0"/>
              <a:t>Responsible </a:t>
            </a:r>
            <a:r>
              <a:rPr lang="en-US" sz="1600" dirty="0"/>
              <a:t>for short term responses conducted under the authority of </a:t>
            </a:r>
            <a:r>
              <a:rPr lang="en-US" sz="1600" dirty="0" smtClean="0"/>
              <a:t>Superfund</a:t>
            </a:r>
          </a:p>
          <a:p>
            <a:r>
              <a:rPr lang="en-US" sz="2000" b="1" dirty="0" smtClean="0"/>
              <a:t>Federal </a:t>
            </a:r>
            <a:r>
              <a:rPr lang="en-US" sz="2000" b="1" dirty="0"/>
              <a:t>Facilities Response and Reuse </a:t>
            </a:r>
            <a:r>
              <a:rPr lang="en-US" sz="2000" b="1" dirty="0" smtClean="0"/>
              <a:t>Office (FFRRO)</a:t>
            </a:r>
          </a:p>
          <a:p>
            <a:pPr lvl="1"/>
            <a:r>
              <a:rPr lang="en-US" sz="1600" dirty="0"/>
              <a:t>Responsible for the long-term Superfund response program at federal sites; interfaces with federal agencies such as DOE and </a:t>
            </a:r>
            <a:r>
              <a:rPr lang="en-US" sz="1600" dirty="0" smtClean="0"/>
              <a:t>DOD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	</a:t>
            </a:r>
            <a:endParaRPr lang="en-US" sz="1400" dirty="0" smtClean="0"/>
          </a:p>
          <a:p>
            <a:pPr marL="457200" lvl="1" indent="0">
              <a:buNone/>
            </a:pPr>
            <a:endParaRPr lang="en-US" sz="14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83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ATSDR</a:t>
            </a:r>
            <a:r>
              <a:rPr lang="en-US" sz="2800" dirty="0" smtClean="0"/>
              <a:t> Environmental Health </a:t>
            </a:r>
            <a:r>
              <a:rPr lang="en-US" sz="2800" dirty="0" err="1" smtClean="0"/>
              <a:t>WebMaps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Search Query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http://gis.cdc.gov/grasp/webmaps/main.html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9208" r="-19208"/>
          <a:stretch>
            <a:fillRect/>
          </a:stretch>
        </p:blipFill>
        <p:spPr>
          <a:xfrm>
            <a:off x="457200" y="19510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16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ATSDR</a:t>
            </a:r>
            <a:r>
              <a:rPr lang="en-US" sz="2800" dirty="0"/>
              <a:t> Environmental Health </a:t>
            </a:r>
            <a:r>
              <a:rPr lang="en-US" sz="2800" dirty="0" err="1" smtClean="0"/>
              <a:t>WebMaps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06AEA3"/>
                </a:solidFill>
              </a:rPr>
              <a:t>NPL Sites in New Orleans, LA – not found</a:t>
            </a:r>
            <a:endParaRPr lang="en-US" sz="24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891" b="13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27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ATSDR</a:t>
            </a:r>
            <a:br>
              <a:rPr lang="en-US" sz="3100" dirty="0" smtClean="0">
                <a:solidFill>
                  <a:srgbClr val="7030A0"/>
                </a:solidFill>
              </a:rPr>
            </a:br>
            <a:r>
              <a:rPr lang="en-US" sz="3100" dirty="0" smtClean="0"/>
              <a:t>Public </a:t>
            </a:r>
            <a:r>
              <a:rPr lang="en-US" sz="3100" dirty="0"/>
              <a:t>Health Assessments &amp; Health </a:t>
            </a:r>
            <a:r>
              <a:rPr lang="en-US" sz="3100" dirty="0" smtClean="0"/>
              <a:t>Consultations</a:t>
            </a:r>
            <a:br>
              <a:rPr lang="en-US" sz="3100" dirty="0" smtClean="0"/>
            </a:br>
            <a:r>
              <a:rPr lang="en-US" sz="2700" dirty="0" smtClean="0">
                <a:solidFill>
                  <a:srgbClr val="06AEA3"/>
                </a:solidFill>
              </a:rPr>
              <a:t>Agriculture Street Landfill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000" dirty="0" smtClean="0"/>
              <a:t>http://www.atsdr.cdc.gov/hac/pha/HCPHA.asp?State=LA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13637"/>
          <a:stretch/>
        </p:blipFill>
        <p:spPr>
          <a:xfrm>
            <a:off x="1173047" y="2057400"/>
            <a:ext cx="6797906" cy="39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1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7030A0"/>
                </a:solidFill>
              </a:rPr>
              <a:t>ATSDR</a:t>
            </a:r>
            <a:r>
              <a:rPr lang="en-US" sz="3100" dirty="0"/>
              <a:t> Health </a:t>
            </a:r>
            <a:r>
              <a:rPr lang="en-US" sz="3100" dirty="0" smtClean="0"/>
              <a:t>Consultation Map</a:t>
            </a:r>
            <a:br>
              <a:rPr lang="en-US" sz="3100" dirty="0" smtClean="0"/>
            </a:br>
            <a:r>
              <a:rPr lang="en-US" sz="2000" dirty="0" smtClean="0">
                <a:solidFill>
                  <a:srgbClr val="06AEA3"/>
                </a:solidFill>
              </a:rPr>
              <a:t> </a:t>
            </a:r>
            <a:r>
              <a:rPr lang="en-US" sz="2200" dirty="0">
                <a:solidFill>
                  <a:srgbClr val="06AEA3"/>
                </a:solidFill>
              </a:rPr>
              <a:t>HURRICANE RESPONSE </a:t>
            </a:r>
            <a:r>
              <a:rPr lang="en-US" sz="2200" dirty="0" smtClean="0">
                <a:solidFill>
                  <a:srgbClr val="06AEA3"/>
                </a:solidFill>
              </a:rPr>
              <a:t>SAMPLING </a:t>
            </a:r>
            <a:r>
              <a:rPr lang="en-US" sz="2200" dirty="0">
                <a:solidFill>
                  <a:srgbClr val="06AEA3"/>
                </a:solidFill>
              </a:rPr>
              <a:t>ASSESSMENT FOR THE</a:t>
            </a:r>
            <a:br>
              <a:rPr lang="en-US" sz="2200" dirty="0">
                <a:solidFill>
                  <a:srgbClr val="06AEA3"/>
                </a:solidFill>
              </a:rPr>
            </a:br>
            <a:r>
              <a:rPr lang="en-US" sz="2200" dirty="0">
                <a:solidFill>
                  <a:srgbClr val="06AEA3"/>
                </a:solidFill>
              </a:rPr>
              <a:t>AGRICULTURE STREET LANDFILL </a:t>
            </a:r>
            <a:r>
              <a:rPr lang="en-US" sz="2200" dirty="0" smtClean="0">
                <a:solidFill>
                  <a:srgbClr val="06AEA3"/>
                </a:solidFill>
              </a:rPr>
              <a:t/>
            </a:r>
            <a:br>
              <a:rPr lang="en-US" sz="2200" dirty="0" smtClean="0">
                <a:solidFill>
                  <a:srgbClr val="06AEA3"/>
                </a:solidFill>
              </a:rPr>
            </a:br>
            <a:r>
              <a:rPr lang="en-US" sz="2000" dirty="0" smtClean="0"/>
              <a:t>http</a:t>
            </a:r>
            <a:r>
              <a:rPr lang="en-US" sz="2000" dirty="0"/>
              <a:t>://www.atsdr.cdc.gov/HAC/pha/AgricultureStreetLandfill/AgricultureStLandfill-NewOrleansHC082906.pdf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7303" t="20358" r="24636"/>
          <a:stretch/>
        </p:blipFill>
        <p:spPr bwMode="auto">
          <a:xfrm>
            <a:off x="2947636" y="1905000"/>
            <a:ext cx="3248727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27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National Library of Medicine </a:t>
            </a:r>
            <a:r>
              <a:rPr lang="en-US" sz="2800" dirty="0" smtClean="0"/>
              <a:t>TOXMAP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 with Demographic and Health Data</a:t>
            </a:r>
            <a:br>
              <a:rPr lang="en-US" sz="2800" dirty="0" smtClean="0">
                <a:solidFill>
                  <a:srgbClr val="06AEA3"/>
                </a:solidFill>
              </a:rPr>
            </a:br>
            <a:r>
              <a:rPr lang="en-US" sz="2000" dirty="0"/>
              <a:t>http://toxmap.nlm.nih.gov</a:t>
            </a:r>
            <a:endParaRPr lang="en-US" sz="2000" dirty="0">
              <a:solidFill>
                <a:srgbClr val="06AEA3"/>
              </a:solidFill>
            </a:endParaRP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4959" r="-54959"/>
          <a:stretch>
            <a:fillRect/>
          </a:stretch>
        </p:blipFill>
        <p:spPr>
          <a:xfrm>
            <a:off x="-1371600" y="1678895"/>
            <a:ext cx="7848600" cy="4876800"/>
          </a:xfr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/>
          <a:srcRect l="-41542" r="-74936" b="-2249"/>
          <a:stretch/>
        </p:blipFill>
        <p:spPr>
          <a:xfrm>
            <a:off x="3124200" y="2059895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02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152400"/>
            <a:ext cx="6781800" cy="1143000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100" dirty="0" smtClean="0">
                <a:solidFill>
                  <a:srgbClr val="7030A0"/>
                </a:solidFill>
              </a:rPr>
              <a:t>USGS</a:t>
            </a:r>
            <a:r>
              <a:rPr lang="en-US" sz="3100" dirty="0" smtClean="0"/>
              <a:t> National Atlas</a:t>
            </a:r>
            <a:br>
              <a:rPr lang="en-US" sz="31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 with</a:t>
            </a:r>
            <a:br>
              <a:rPr lang="en-US" sz="2800" dirty="0" smtClean="0">
                <a:solidFill>
                  <a:srgbClr val="06AEA3"/>
                </a:solidFill>
              </a:rPr>
            </a:br>
            <a:r>
              <a:rPr lang="en-US" sz="2800" dirty="0" smtClean="0">
                <a:solidFill>
                  <a:srgbClr val="06AEA3"/>
                </a:solidFill>
              </a:rPr>
              <a:t>Multiple Thematic Layers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200" dirty="0" smtClean="0"/>
              <a:t>http</a:t>
            </a:r>
            <a:r>
              <a:rPr lang="en-US" sz="2200" dirty="0"/>
              <a:t>://nationalatlas.gov/mapmaker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7" r="-39606"/>
          <a:stretch/>
        </p:blipFill>
        <p:spPr>
          <a:xfrm>
            <a:off x="560070" y="1676400"/>
            <a:ext cx="6374130" cy="4495800"/>
          </a:xfr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05000" y="61722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Agriculture Street Landfill</a:t>
            </a:r>
            <a:endParaRPr lang="en-US" sz="1400" b="1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2552700" y="4876800"/>
            <a:ext cx="10287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0"/>
            <a:ext cx="3726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2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Environmental Defense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800" dirty="0" err="1" smtClean="0"/>
              <a:t>ScoreCard</a:t>
            </a:r>
            <a:r>
              <a:rPr lang="en-US" sz="2800" dirty="0" smtClean="0"/>
              <a:t>: The </a:t>
            </a:r>
            <a:r>
              <a:rPr lang="en-US" sz="2800" dirty="0"/>
              <a:t>Pollution Information </a:t>
            </a:r>
            <a:r>
              <a:rPr lang="en-US" sz="2800" dirty="0" smtClean="0"/>
              <a:t>Site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Agriculture Street Landfill Site Information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/>
              <a:t>http://scorecard.goodguide.com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7" y="1742607"/>
            <a:ext cx="4571999" cy="321039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3408" r="-13408"/>
          <a:stretch>
            <a:fillRect/>
          </a:stretch>
        </p:blipFill>
        <p:spPr>
          <a:xfrm>
            <a:off x="2971800" y="3048000"/>
            <a:ext cx="6373537" cy="35052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08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7030A0"/>
                </a:solidFill>
              </a:rPr>
              <a:t>Columbia Superfund Research Program</a:t>
            </a:r>
            <a:br>
              <a:rPr lang="en-US" sz="3100" dirty="0" smtClean="0">
                <a:solidFill>
                  <a:srgbClr val="7030A0"/>
                </a:solidFill>
              </a:rPr>
            </a:br>
            <a:r>
              <a:rPr lang="en-US" sz="2800" dirty="0" smtClean="0"/>
              <a:t>NPL Superfund Footprint Mapper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6AEA3"/>
                </a:solidFill>
              </a:rPr>
              <a:t>Zooms to EPA Region 6</a:t>
            </a:r>
            <a:endParaRPr lang="en-US" sz="28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78" b="3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14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7030A0"/>
                </a:solidFill>
              </a:rPr>
              <a:t>Columbia Superfund Research Program</a:t>
            </a:r>
            <a:br>
              <a:rPr lang="en-US" sz="3100" dirty="0">
                <a:solidFill>
                  <a:srgbClr val="7030A0"/>
                </a:solidFill>
              </a:rPr>
            </a:br>
            <a:r>
              <a:rPr lang="en-US" sz="2700" dirty="0"/>
              <a:t>NPL Superfund Footprint Mapper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>
                <a:solidFill>
                  <a:srgbClr val="06AEA3"/>
                </a:solidFill>
              </a:rPr>
              <a:t>Then Zoom in to New Orleans, LA</a:t>
            </a:r>
            <a:endParaRPr lang="en-US" sz="2700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419" b="3419"/>
          <a:stretch>
            <a:fillRect/>
          </a:stretch>
        </p:blipFill>
        <p:spPr>
          <a:xfrm>
            <a:off x="457200" y="18748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61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Columbia Superfund Research Program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400" dirty="0"/>
              <a:t>NPL Superfund Footprint Mapper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b="1" dirty="0" smtClean="0">
                <a:solidFill>
                  <a:srgbClr val="06AEA3"/>
                </a:solidFill>
              </a:rPr>
              <a:t>Vulnerable Populations near Agriculture Street Landfill</a:t>
            </a:r>
            <a:endParaRPr lang="en-US" sz="2400" b="1" dirty="0">
              <a:solidFill>
                <a:srgbClr val="06AEA3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338" b="3338"/>
          <a:stretch>
            <a:fillRect/>
          </a:stretch>
        </p:blipFill>
        <p:spPr>
          <a:xfrm>
            <a:off x="457200" y="20272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0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Additional EPA Superfund Responsibilities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057400"/>
            <a:ext cx="68580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EPA </a:t>
            </a:r>
            <a:r>
              <a:rPr lang="en-US" sz="2000" b="1" dirty="0"/>
              <a:t>Office of Enforcement and Compliance </a:t>
            </a:r>
            <a:r>
              <a:rPr lang="en-US" sz="2000" b="1" dirty="0" smtClean="0"/>
              <a:t>Assurance (OECA), </a:t>
            </a:r>
            <a:br>
              <a:rPr lang="en-US" sz="2000" b="1" dirty="0" smtClean="0"/>
            </a:br>
            <a:r>
              <a:rPr lang="en-US" sz="2000" b="1" dirty="0" smtClean="0"/>
              <a:t>       Office </a:t>
            </a:r>
            <a:r>
              <a:rPr lang="en-US" sz="2000" b="1" dirty="0"/>
              <a:t>of Site Remediation and Enforcement (OSRE</a:t>
            </a:r>
            <a:r>
              <a:rPr lang="en-US" sz="2000" b="1" dirty="0" smtClean="0"/>
              <a:t>)</a:t>
            </a:r>
            <a:endParaRPr lang="en-US" sz="2000" b="1" dirty="0"/>
          </a:p>
          <a:p>
            <a:pPr lvl="1"/>
            <a:r>
              <a:rPr lang="en-US" sz="2000" dirty="0" smtClean="0"/>
              <a:t>Enforcement </a:t>
            </a:r>
            <a:r>
              <a:rPr lang="en-US" sz="2000" dirty="0"/>
              <a:t>of Superfund</a:t>
            </a:r>
          </a:p>
          <a:p>
            <a:pPr marL="0" indent="0">
              <a:buNone/>
            </a:pPr>
            <a:r>
              <a:rPr lang="en-US" sz="2000" b="1" dirty="0" smtClean="0"/>
              <a:t>EPA Office </a:t>
            </a:r>
            <a:r>
              <a:rPr lang="en-US" sz="2000" b="1" dirty="0"/>
              <a:t>of Research and Development (ORD)</a:t>
            </a:r>
          </a:p>
          <a:p>
            <a:pPr lvl="1"/>
            <a:r>
              <a:rPr lang="en-US" sz="2000" dirty="0"/>
              <a:t>Conducts research on contaminants and technologies to aid in cleanup decisions</a:t>
            </a:r>
          </a:p>
          <a:p>
            <a:pPr marL="0" indent="0">
              <a:buNone/>
            </a:pPr>
            <a:r>
              <a:rPr lang="en-US" sz="2000" b="1" dirty="0" smtClean="0"/>
              <a:t>EPA Office </a:t>
            </a:r>
            <a:r>
              <a:rPr lang="en-US" sz="2000" b="1" dirty="0"/>
              <a:t>of Regional Operations</a:t>
            </a:r>
          </a:p>
          <a:p>
            <a:pPr lvl="1"/>
            <a:r>
              <a:rPr lang="en-US" sz="2000" dirty="0"/>
              <a:t>Links to State and Tribal organization Superfund sites </a:t>
            </a:r>
          </a:p>
          <a:p>
            <a:pPr marL="0" indent="0">
              <a:buNone/>
            </a:pPr>
            <a:r>
              <a:rPr lang="en-US" sz="2000" b="1" dirty="0"/>
              <a:t>EPA Regional Offices</a:t>
            </a:r>
          </a:p>
          <a:p>
            <a:pPr lvl="1"/>
            <a:r>
              <a:rPr lang="en-US" sz="2000" dirty="0"/>
              <a:t> Links to State programs on specific sites</a:t>
            </a:r>
          </a:p>
          <a:p>
            <a:endParaRPr lang="en-US" sz="2000" dirty="0"/>
          </a:p>
          <a:p>
            <a:pPr marL="914400" lvl="2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														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17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495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We all must work together to support the Superfund Program Goals:</a:t>
            </a:r>
          </a:p>
          <a:p>
            <a:pPr marL="0" indent="0" algn="ctr">
              <a:buNone/>
            </a:pPr>
            <a:r>
              <a:rPr lang="en-US" dirty="0" smtClean="0"/>
              <a:t>Prioritize </a:t>
            </a:r>
            <a:r>
              <a:rPr lang="en-US" dirty="0"/>
              <a:t>Clean-ups, Protect Human Health, and Provide for Citizen </a:t>
            </a:r>
            <a:r>
              <a:rPr lang="en-US" dirty="0" smtClean="0"/>
              <a:t>Participation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Please let us know </a:t>
            </a:r>
            <a:r>
              <a:rPr lang="en-US" b="1" dirty="0"/>
              <a:t>y</a:t>
            </a:r>
            <a:r>
              <a:rPr lang="en-US" b="1" dirty="0" smtClean="0"/>
              <a:t>our ideas for GIS collaborations</a:t>
            </a:r>
          </a:p>
          <a:p>
            <a:pPr marL="0" indent="0" algn="ctr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6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3914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Acknowledgements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534400" cy="9144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Funding for this project is from the NIEHS Superfund Research Program as a supplemental grant to the Columbia University SRP (NIEHS 3 P42 ES010349-10).</a:t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905000"/>
            <a:ext cx="6553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Superfund Footprint Mapper Development Team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Columbia SRP Research Translation Core, CIESIN:</a:t>
            </a:r>
            <a:br>
              <a:rPr lang="en-US" dirty="0" smtClean="0"/>
            </a:br>
            <a:r>
              <a:rPr lang="en-US" dirty="0" smtClean="0"/>
              <a:t>Meredith Golden, RTC Co-PI &amp; Project Manager</a:t>
            </a:r>
            <a:br>
              <a:rPr lang="en-US" dirty="0" smtClean="0"/>
            </a:br>
            <a:r>
              <a:rPr lang="en-US" dirty="0" smtClean="0"/>
              <a:t>Tricia Chai-</a:t>
            </a:r>
            <a:r>
              <a:rPr lang="en-US" dirty="0" err="1" smtClean="0"/>
              <a:t>Onn</a:t>
            </a:r>
            <a:r>
              <a:rPr lang="en-US" dirty="0" smtClean="0"/>
              <a:t>, Geographic Information Specialist</a:t>
            </a:r>
            <a:br>
              <a:rPr lang="en-US" dirty="0" smtClean="0"/>
            </a:br>
            <a:r>
              <a:rPr lang="en-US" dirty="0" err="1" smtClean="0"/>
              <a:t>Kytt</a:t>
            </a:r>
            <a:r>
              <a:rPr lang="en-US" dirty="0" smtClean="0"/>
              <a:t> MacManus, </a:t>
            </a:r>
            <a:r>
              <a:rPr lang="en-US" dirty="0">
                <a:solidFill>
                  <a:prstClr val="black"/>
                </a:solidFill>
              </a:rPr>
              <a:t>Geographic Information </a:t>
            </a:r>
            <a:r>
              <a:rPr lang="en-US" dirty="0" smtClean="0">
                <a:solidFill>
                  <a:prstClr val="black"/>
                </a:solidFill>
              </a:rPr>
              <a:t>Specialist</a:t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/>
              <a:t>Gregory </a:t>
            </a:r>
            <a:r>
              <a:rPr lang="en-US" dirty="0" err="1" smtClean="0"/>
              <a:t>Yetman</a:t>
            </a:r>
            <a:r>
              <a:rPr lang="en-US" dirty="0" smtClean="0"/>
              <a:t>,  (</a:t>
            </a:r>
            <a:r>
              <a:rPr lang="en-US" dirty="0"/>
              <a:t>now with </a:t>
            </a:r>
            <a:r>
              <a:rPr lang="en-US" dirty="0" err="1"/>
              <a:t>Esri</a:t>
            </a:r>
            <a:r>
              <a:rPr lang="en-US" dirty="0"/>
              <a:t> Canada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James </a:t>
            </a:r>
            <a:r>
              <a:rPr lang="en-US" dirty="0" err="1" smtClean="0"/>
              <a:t>Carcone</a:t>
            </a:r>
            <a:r>
              <a:rPr lang="en-US" dirty="0"/>
              <a:t>, Senior Analyst </a:t>
            </a:r>
            <a:r>
              <a:rPr lang="en-US" dirty="0" smtClean="0"/>
              <a:t>Programmer</a:t>
            </a:r>
          </a:p>
          <a:p>
            <a:r>
              <a:rPr lang="en-US" dirty="0" smtClean="0"/>
              <a:t>Annie Gerard,  Media Designer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4401741"/>
            <a:ext cx="6096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Special Thanks for Support and Data</a:t>
            </a:r>
          </a:p>
          <a:p>
            <a:r>
              <a:rPr lang="en-US" dirty="0" smtClean="0"/>
              <a:t>ATSDR GRASP: Andrew Dent</a:t>
            </a:r>
          </a:p>
          <a:p>
            <a:r>
              <a:rPr lang="en-US" dirty="0" smtClean="0"/>
              <a:t>EPA OSRT: </a:t>
            </a:r>
            <a:r>
              <a:rPr lang="en-US" dirty="0" err="1" smtClean="0"/>
              <a:t>Brette</a:t>
            </a:r>
            <a:r>
              <a:rPr lang="en-US" dirty="0" smtClean="0"/>
              <a:t> Beasley and Randy </a:t>
            </a:r>
            <a:r>
              <a:rPr lang="en-US" dirty="0" err="1" smtClean="0"/>
              <a:t>Hippen</a:t>
            </a:r>
            <a:endParaRPr lang="en-US" dirty="0" smtClean="0"/>
          </a:p>
          <a:p>
            <a:r>
              <a:rPr lang="en-US" dirty="0" smtClean="0"/>
              <a:t>NIEHS SRP: Bill Suk, Beth Anderson, Danielle Carlin, Mary Gant</a:t>
            </a:r>
            <a:br>
              <a:rPr lang="en-US" dirty="0" smtClean="0"/>
            </a:br>
            <a:r>
              <a:rPr lang="en-US" dirty="0" smtClean="0"/>
              <a:t>MDB, </a:t>
            </a:r>
            <a:r>
              <a:rPr lang="en-US" dirty="0" err="1" smtClean="0"/>
              <a:t>Inc</a:t>
            </a:r>
            <a:r>
              <a:rPr lang="en-US" dirty="0" smtClean="0"/>
              <a:t>: Larry Read, Rebecca Wilson, and Maureen </a:t>
            </a:r>
            <a:r>
              <a:rPr lang="en-US" dirty="0" err="1" smtClean="0"/>
              <a:t>Avarkian</a:t>
            </a:r>
            <a:endParaRPr lang="en-US" dirty="0" smtClean="0"/>
          </a:p>
          <a:p>
            <a:r>
              <a:rPr lang="en-US" dirty="0" smtClean="0"/>
              <a:t>Numerous Beta Testers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10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Columbia Superfund Research Program</a:t>
            </a:r>
            <a:br>
              <a:rPr lang="en-US" sz="2700" dirty="0" smtClean="0"/>
            </a:b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  <a:hlinkClick r:id="rId2"/>
              </a:rPr>
              <a:t>http://superfund.ciesin.columbia.edu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NPL </a:t>
            </a:r>
            <a:r>
              <a:rPr lang="en-US" dirty="0"/>
              <a:t>Superfund Footprint Mapper</a:t>
            </a:r>
            <a:br>
              <a:rPr lang="en-US" dirty="0"/>
            </a:b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667000"/>
            <a:ext cx="76200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http://</a:t>
            </a:r>
            <a:r>
              <a:rPr lang="en-US" sz="2800" dirty="0" err="1">
                <a:solidFill>
                  <a:srgbClr val="3366FF"/>
                </a:solidFill>
              </a:rPr>
              <a:t>superfund.ciesin.columbia.edu</a:t>
            </a:r>
            <a:r>
              <a:rPr lang="en-US" sz="2800" dirty="0">
                <a:solidFill>
                  <a:srgbClr val="3366FF"/>
                </a:solidFill>
              </a:rPr>
              <a:t>/</a:t>
            </a:r>
            <a:r>
              <a:rPr lang="en-US" sz="2800" dirty="0" err="1">
                <a:solidFill>
                  <a:srgbClr val="3366FF"/>
                </a:solidFill>
              </a:rPr>
              <a:t>sfmapper</a:t>
            </a:r>
            <a:endParaRPr lang="en-US" sz="2800" dirty="0">
              <a:solidFill>
                <a:srgbClr val="3366FF"/>
              </a:solidFill>
            </a:endParaRPr>
          </a:p>
        </p:txBody>
      </p:sp>
      <p:pic>
        <p:nvPicPr>
          <p:cNvPr id="4" name="Picture 3" descr="Screen Shot 2012-05-04 at 10.4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94100" y="4343400"/>
            <a:ext cx="1587500" cy="54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40049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Your                                is welcome!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0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8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dirty="0"/>
              <a:t>EPA Superfund </a:t>
            </a:r>
            <a:r>
              <a:rPr lang="en-US" sz="2800" dirty="0" smtClean="0"/>
              <a:t>Partners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51037"/>
            <a:ext cx="7086600" cy="4144963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Agency for Toxic Substances and Disease Registry (ATSDR</a:t>
            </a:r>
            <a:r>
              <a:rPr lang="en-US" sz="3600" b="1" dirty="0" smtClean="0"/>
              <a:t>)</a:t>
            </a:r>
          </a:p>
          <a:p>
            <a:pPr lvl="1"/>
            <a:r>
              <a:rPr lang="en-US" sz="2600" dirty="0"/>
              <a:t>Conducts health assessments of Superfund Sites and maintains toxicological profiles of many contaminants found at Superfund </a:t>
            </a:r>
            <a:r>
              <a:rPr lang="en-US" sz="2600" dirty="0" smtClean="0"/>
              <a:t>Sites</a:t>
            </a:r>
          </a:p>
          <a:p>
            <a:endParaRPr lang="en-US" sz="2000" b="1" dirty="0" smtClean="0"/>
          </a:p>
          <a:p>
            <a:r>
              <a:rPr lang="en-US" sz="3600" b="1" dirty="0" smtClean="0"/>
              <a:t>US Army Corps of Engineers (US ACE)</a:t>
            </a:r>
          </a:p>
          <a:p>
            <a:pPr lvl="1"/>
            <a:r>
              <a:rPr lang="en-US" sz="2900" dirty="0"/>
              <a:t>Conducts much of the construction and oversight of the EPA Superfund cleanups</a:t>
            </a:r>
          </a:p>
          <a:p>
            <a:pPr marL="457200" lvl="1" indent="0">
              <a:buNone/>
            </a:pPr>
            <a:endParaRPr lang="en-US" sz="1600" b="1" dirty="0" smtClean="0"/>
          </a:p>
          <a:p>
            <a:r>
              <a:rPr lang="en-US" sz="3600" b="1" dirty="0"/>
              <a:t>National Institute of Environmental Health Sciences (NIEHS): </a:t>
            </a:r>
            <a:br>
              <a:rPr lang="en-US" sz="3600" b="1" dirty="0"/>
            </a:br>
            <a:r>
              <a:rPr lang="en-US" sz="3600" b="1" dirty="0"/>
              <a:t>Superfund Research Program (SRP</a:t>
            </a:r>
            <a:r>
              <a:rPr lang="en-US" sz="3600" b="1" dirty="0" smtClean="0"/>
              <a:t>)</a:t>
            </a:r>
          </a:p>
          <a:p>
            <a:pPr lvl="1"/>
            <a:r>
              <a:rPr lang="en-US" sz="3200" dirty="0"/>
              <a:t>Conducts research on health effects of hazardous substances that are part of Superfund assessment and cleanup decisions</a:t>
            </a:r>
          </a:p>
          <a:p>
            <a:pPr marL="457200" lvl="1" indent="0">
              <a:buNone/>
            </a:pPr>
            <a:endParaRPr lang="en-US" sz="16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pPr lvl="1"/>
            <a:endParaRPr lang="en-US" sz="1200" dirty="0" smtClean="0"/>
          </a:p>
          <a:p>
            <a:endParaRPr lang="en-US" sz="2000" dirty="0"/>
          </a:p>
          <a:p>
            <a:pPr marL="914400" lvl="2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															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32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915" t="16189" r="9788"/>
          <a:stretch/>
        </p:blipFill>
        <p:spPr bwMode="auto">
          <a:xfrm>
            <a:off x="381000" y="304800"/>
            <a:ext cx="8412480" cy="634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87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B6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9248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Other Agencies and Stakeholders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43000"/>
            <a:ext cx="6477000" cy="52578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US Department of Health and Human Services</a:t>
            </a:r>
          </a:p>
          <a:p>
            <a:r>
              <a:rPr lang="en-US" sz="2000" dirty="0" smtClean="0"/>
              <a:t>US Department of Energy (DOE)</a:t>
            </a:r>
          </a:p>
          <a:p>
            <a:r>
              <a:rPr lang="en-US" sz="2000" dirty="0" smtClean="0"/>
              <a:t>US Department of Defense (DOD)</a:t>
            </a:r>
          </a:p>
          <a:p>
            <a:r>
              <a:rPr lang="en-US" sz="2000" dirty="0" smtClean="0"/>
              <a:t>US Department of Homeland Security (DHS), Federal Emergency Management Program (FEMA) and the United States Coast Guard (USCG)</a:t>
            </a:r>
          </a:p>
          <a:p>
            <a:r>
              <a:rPr lang="en-US" sz="2000" dirty="0" smtClean="0"/>
              <a:t>US Geological Survey (USGS)</a:t>
            </a:r>
          </a:p>
          <a:p>
            <a:r>
              <a:rPr lang="en-US" sz="2000" dirty="0" smtClean="0"/>
              <a:t>US Department of Housing and Urban Development (HUD)</a:t>
            </a:r>
          </a:p>
          <a:p>
            <a:r>
              <a:rPr lang="en-US" sz="2000" dirty="0" smtClean="0"/>
              <a:t>State Departments of Health and the Environment</a:t>
            </a:r>
          </a:p>
          <a:p>
            <a:r>
              <a:rPr lang="en-US" sz="2000" dirty="0" smtClean="0"/>
              <a:t>US National Library of Medicine (NLM)</a:t>
            </a:r>
          </a:p>
          <a:p>
            <a:r>
              <a:rPr lang="en-US" sz="2000" dirty="0" smtClean="0"/>
              <a:t>Principle Responsible Parties</a:t>
            </a:r>
          </a:p>
          <a:p>
            <a:r>
              <a:rPr lang="en-US" sz="2000" dirty="0" smtClean="0"/>
              <a:t>Academic Researchers</a:t>
            </a:r>
          </a:p>
          <a:p>
            <a:r>
              <a:rPr lang="en-US" sz="2000" dirty="0" smtClean="0"/>
              <a:t>Community Groups</a:t>
            </a:r>
          </a:p>
          <a:p>
            <a:r>
              <a:rPr lang="en-US" sz="2000" dirty="0" smtClean="0"/>
              <a:t>Public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89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3958</TotalTime>
  <Words>2879</Words>
  <Application>Microsoft Macintosh PowerPoint</Application>
  <PresentationFormat>On-screen Show (4:3)</PresentationFormat>
  <Paragraphs>404</Paragraphs>
  <Slides>62</Slides>
  <Notes>33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 Columbia University Superfund Research Program Online Mapping Project </vt:lpstr>
      <vt:lpstr>Overview</vt:lpstr>
      <vt:lpstr>Superfund: Prioritizing Clean-ups, Protecting Human Health, and Providing for Citizen Participation</vt:lpstr>
      <vt:lpstr>Number of Federal and General NPL sites as of October 31, 2013</vt:lpstr>
      <vt:lpstr>  Key Administration of the EPA Superfund Program EPA Office of Solid Waste and Emergency Response (OSWER)  </vt:lpstr>
      <vt:lpstr>Additional EPA Superfund Responsibilities</vt:lpstr>
      <vt:lpstr>EPA Superfund Partners</vt:lpstr>
      <vt:lpstr>Slide 8</vt:lpstr>
      <vt:lpstr>Other Agencies and Stakeholders</vt:lpstr>
      <vt:lpstr>SUPERFUND DATA</vt:lpstr>
      <vt:lpstr>So many sites,  so much data and so many stakeholders</vt:lpstr>
      <vt:lpstr>Slide 12</vt:lpstr>
      <vt:lpstr>Why did the Columbia SRP create an online interactive mapping service focused on Superfund sites?</vt:lpstr>
      <vt:lpstr>NPL Superfund Footprint Mapper http://superfund.ciesin.columbia.edu/sfmapper </vt:lpstr>
      <vt:lpstr>Slide 15</vt:lpstr>
      <vt:lpstr>How does the SF Footprint Mapper work?</vt:lpstr>
      <vt:lpstr>How does the SF Footprint Mapper work?</vt:lpstr>
      <vt:lpstr>What does the SF Footprint Mapper show?</vt:lpstr>
      <vt:lpstr>How to use the SF Footprint Mapper?</vt:lpstr>
      <vt:lpstr>Slide 20</vt:lpstr>
      <vt:lpstr>Slide 21</vt:lpstr>
      <vt:lpstr>How to use the SF Footprint Mapper?</vt:lpstr>
      <vt:lpstr>Menu Options: Legend</vt:lpstr>
      <vt:lpstr>How to use the SF Footprint Mapper?</vt:lpstr>
      <vt:lpstr>Slide 25</vt:lpstr>
      <vt:lpstr>Slide 26</vt:lpstr>
      <vt:lpstr>How to use the SF Footprint Mapper?</vt:lpstr>
      <vt:lpstr>Slide 28</vt:lpstr>
      <vt:lpstr>Slide 29</vt:lpstr>
      <vt:lpstr>How to use the SF Footprint Mapper?</vt:lpstr>
      <vt:lpstr>Slide 31</vt:lpstr>
      <vt:lpstr>How to use the SF Footprint Mapper?</vt:lpstr>
      <vt:lpstr>Slide 33</vt:lpstr>
      <vt:lpstr>How to use the SF Footprint Mapper?</vt:lpstr>
      <vt:lpstr>Slide 35</vt:lpstr>
      <vt:lpstr>Slide 36</vt:lpstr>
      <vt:lpstr>Slide 37</vt:lpstr>
      <vt:lpstr>How to use the SF Footprint Mapper?</vt:lpstr>
      <vt:lpstr>Slide 39</vt:lpstr>
      <vt:lpstr>Moving Forward</vt:lpstr>
      <vt:lpstr>Who Maps Superfund Sites Across the US?</vt:lpstr>
      <vt:lpstr>Quick Comparison of Existing Mapping for NPL sites For example, finding Agriculture Street Landfill New Orleans, LA</vt:lpstr>
      <vt:lpstr>EPA My Maps for MyEnvironment Includes 2 SF Sites Not Agriculture Street Landfill http://www.epa.gov/myenvironment/</vt:lpstr>
      <vt:lpstr>EPA EnviroMapper for Envirofacts Agriculture Street Landfill http://www.epa.gov/emefdata/em4ef.home</vt:lpstr>
      <vt:lpstr>EPA EnviroMapper Agriculture Street Landfill  With Variable Size Buffers</vt:lpstr>
      <vt:lpstr>EPA EnviroMapper: School Names, No Addresses or Number of Students</vt:lpstr>
      <vt:lpstr>EPA EJView Agriculture Street Landfill with Multiple Layers http://epamap14.epa.gov/ejmap/ejmap.aspx</vt:lpstr>
      <vt:lpstr>EPA National Priorities List (NPL) Map Search Option of Using Bing, Google or HERE Maps http://www.epa.gov/superfund/sites/query/queryhtm/nplmapsb.htm</vt:lpstr>
      <vt:lpstr>EPA National Priorities List (NPL) Map Search Agriculture Street Landfill, New Orleans, Louisiana with NPL Site information</vt:lpstr>
      <vt:lpstr>ATSDR Environmental Health WebMaps Search Query http://gis.cdc.gov/grasp/webmaps/main.html</vt:lpstr>
      <vt:lpstr>ATSDR Environmental Health WebMaps NPL Sites in New Orleans, LA – not found</vt:lpstr>
      <vt:lpstr>ATSDR Public Health Assessments &amp; Health Consultations Agriculture Street Landfill http://www.atsdr.cdc.gov/hac/pha/HCPHA.asp?State=LA</vt:lpstr>
      <vt:lpstr>ATSDR Health Consultation Map  HURRICANE RESPONSE SAMPLING ASSESSMENT FOR THE AGRICULTURE STREET LANDFILL  http://www.atsdr.cdc.gov/HAC/pha/AgricultureStreetLandfill/AgricultureStLandfill-NewOrleansHC082906.pdf</vt:lpstr>
      <vt:lpstr>National Library of Medicine TOXMAP Agriculture Street Landfill with Demographic and Health Data http://toxmap.nlm.nih.gov</vt:lpstr>
      <vt:lpstr>  USGS National Atlas Agriculture Street Landfill with Multiple Thematic Layers http://nationalatlas.gov/mapmaker </vt:lpstr>
      <vt:lpstr>Environmental Defense ScoreCard: The Pollution Information Site Agriculture Street Landfill Site Information http://scorecard.goodguide.com</vt:lpstr>
      <vt:lpstr>Columbia Superfund Research Program NPL Superfund Footprint Mapper Zooms to EPA Region 6</vt:lpstr>
      <vt:lpstr>Columbia Superfund Research Program NPL Superfund Footprint Mapper Then Zoom in to New Orleans, LA</vt:lpstr>
      <vt:lpstr>Columbia Superfund Research Program NPL Superfund Footprint Mapper Vulnerable Populations near Agriculture Street Landfill</vt:lpstr>
      <vt:lpstr>Slide 60</vt:lpstr>
      <vt:lpstr>Acknowledgements</vt:lpstr>
      <vt:lpstr>Columbia Superfund Research Program http://superfund.ciesin.columbia.edu  NPL Superfund Footprint Mapper 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MLGolden</dc:creator>
  <cp:lastModifiedBy>Peter Riddle</cp:lastModifiedBy>
  <cp:revision>396</cp:revision>
  <cp:lastPrinted>2012-05-06T18:11:30Z</cp:lastPrinted>
  <dcterms:created xsi:type="dcterms:W3CDTF">2013-12-06T14:28:03Z</dcterms:created>
  <dcterms:modified xsi:type="dcterms:W3CDTF">2013-12-06T14:33:10Z</dcterms:modified>
</cp:coreProperties>
</file>