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 id="2147483660" r:id="rId4"/>
  </p:sldMasterIdLst>
  <p:notesMasterIdLst>
    <p:notesMasterId r:id="rId60"/>
  </p:notesMasterIdLst>
  <p:sldIdLst>
    <p:sldId id="256" r:id="rId5"/>
    <p:sldId id="257" r:id="rId6"/>
    <p:sldId id="260" r:id="rId7"/>
    <p:sldId id="261" r:id="rId8"/>
    <p:sldId id="262" r:id="rId9"/>
    <p:sldId id="307" r:id="rId10"/>
    <p:sldId id="266" r:id="rId11"/>
    <p:sldId id="269" r:id="rId12"/>
    <p:sldId id="308" r:id="rId13"/>
    <p:sldId id="263" r:id="rId14"/>
    <p:sldId id="264" r:id="rId15"/>
    <p:sldId id="265" r:id="rId16"/>
    <p:sldId id="309" r:id="rId17"/>
    <p:sldId id="267" r:id="rId18"/>
    <p:sldId id="270" r:id="rId19"/>
    <p:sldId id="310" r:id="rId20"/>
    <p:sldId id="271" r:id="rId21"/>
    <p:sldId id="273" r:id="rId22"/>
    <p:sldId id="274" r:id="rId23"/>
    <p:sldId id="275" r:id="rId24"/>
    <p:sldId id="276" r:id="rId25"/>
    <p:sldId id="277" r:id="rId26"/>
    <p:sldId id="278" r:id="rId27"/>
    <p:sldId id="279" r:id="rId28"/>
    <p:sldId id="280" r:id="rId29"/>
    <p:sldId id="281" r:id="rId30"/>
    <p:sldId id="282" r:id="rId31"/>
    <p:sldId id="313"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314" r:id="rId48"/>
    <p:sldId id="298" r:id="rId49"/>
    <p:sldId id="299" r:id="rId50"/>
    <p:sldId id="300" r:id="rId51"/>
    <p:sldId id="301" r:id="rId52"/>
    <p:sldId id="302" r:id="rId53"/>
    <p:sldId id="303" r:id="rId54"/>
    <p:sldId id="315" r:id="rId55"/>
    <p:sldId id="306" r:id="rId56"/>
    <p:sldId id="305" r:id="rId57"/>
    <p:sldId id="311" r:id="rId58"/>
    <p:sldId id="31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2" autoAdjust="0"/>
    <p:restoredTop sz="94603" autoAdjust="0"/>
  </p:normalViewPr>
  <p:slideViewPr>
    <p:cSldViewPr snapToGrid="0">
      <p:cViewPr varScale="1">
        <p:scale>
          <a:sx n="74" d="100"/>
          <a:sy n="74" d="100"/>
        </p:scale>
        <p:origin x="72"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9320EC-808F-4CB3-AD04-DDFB3EA813EC}" type="datetimeFigureOut">
              <a:rPr lang="en-US" smtClean="0"/>
              <a:t>12/8/2016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610BC-D857-4B92-BB20-DD4FD2C849E4}" type="slidenum">
              <a:rPr lang="en-US" smtClean="0"/>
              <a:t>‹#›</a:t>
            </a:fld>
            <a:endParaRPr lang="en-US"/>
          </a:p>
        </p:txBody>
      </p:sp>
    </p:spTree>
    <p:extLst>
      <p:ext uri="{BB962C8B-B14F-4D97-AF65-F5344CB8AC3E}">
        <p14:creationId xmlns:p14="http://schemas.microsoft.com/office/powerpoint/2010/main" val="2799541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6704DB1-5ADB-4D69-A8C2-E7EB7470A22B}" type="datetime1">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60496-2AC8-46C3-BE1E-C0A419F2FC38}" type="slidenum">
              <a:rPr lang="en-US" smtClean="0"/>
              <a:t>‹#›</a:t>
            </a:fld>
            <a:endParaRPr lang="en-US"/>
          </a:p>
        </p:txBody>
      </p:sp>
    </p:spTree>
    <p:extLst>
      <p:ext uri="{BB962C8B-B14F-4D97-AF65-F5344CB8AC3E}">
        <p14:creationId xmlns:p14="http://schemas.microsoft.com/office/powerpoint/2010/main" val="1364962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3987D7-81DC-43E0-BDB2-F99804721205}" type="datetime1">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60496-2AC8-46C3-BE1E-C0A419F2FC38}" type="slidenum">
              <a:rPr lang="en-US" smtClean="0"/>
              <a:t>‹#›</a:t>
            </a:fld>
            <a:endParaRPr lang="en-US"/>
          </a:p>
        </p:txBody>
      </p:sp>
    </p:spTree>
    <p:extLst>
      <p:ext uri="{BB962C8B-B14F-4D97-AF65-F5344CB8AC3E}">
        <p14:creationId xmlns:p14="http://schemas.microsoft.com/office/powerpoint/2010/main" val="4255926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2B3E10-217F-4674-93BE-38C2F873AA2D}" type="datetime1">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60496-2AC8-46C3-BE1E-C0A419F2FC38}" type="slidenum">
              <a:rPr lang="en-US" smtClean="0"/>
              <a:t>‹#›</a:t>
            </a:fld>
            <a:endParaRPr lang="en-US"/>
          </a:p>
        </p:txBody>
      </p:sp>
    </p:spTree>
    <p:extLst>
      <p:ext uri="{BB962C8B-B14F-4D97-AF65-F5344CB8AC3E}">
        <p14:creationId xmlns:p14="http://schemas.microsoft.com/office/powerpoint/2010/main" val="3072623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C408A1E-66BB-4691-9F09-39EF3A129E0F}" type="datetimeFigureOut">
              <a:rPr lang="en-US" sz="1800" kern="0" smtClean="0">
                <a:solidFill>
                  <a:sysClr val="windowText" lastClr="000000"/>
                </a:solidFill>
              </a:rPr>
              <a:pPr/>
              <a:t>12/8/2016</a:t>
            </a:fld>
            <a:endParaRPr lang="en-US" sz="1800" kern="0">
              <a:solidFill>
                <a:sysClr val="windowText" lastClr="000000"/>
              </a:solidFill>
            </a:endParaRPr>
          </a:p>
        </p:txBody>
      </p:sp>
      <p:sp>
        <p:nvSpPr>
          <p:cNvPr id="5" name="Footer Placeholder 4"/>
          <p:cNvSpPr>
            <a:spLocks noGrp="1"/>
          </p:cNvSpPr>
          <p:nvPr>
            <p:ph type="ftr" sz="quarter" idx="11"/>
          </p:nvPr>
        </p:nvSpPr>
        <p:spPr/>
        <p:txBody>
          <a:bodyPr/>
          <a:lstStyle/>
          <a:p>
            <a:endParaRPr lang="en-US" sz="1800" kern="0">
              <a:solidFill>
                <a:sysClr val="windowText" lastClr="000000"/>
              </a:solidFill>
            </a:endParaRPr>
          </a:p>
        </p:txBody>
      </p:sp>
      <p:sp>
        <p:nvSpPr>
          <p:cNvPr id="6" name="Slide Number Placeholder 5"/>
          <p:cNvSpPr>
            <a:spLocks noGrp="1"/>
          </p:cNvSpPr>
          <p:nvPr>
            <p:ph type="sldNum" sz="quarter" idx="12"/>
          </p:nvPr>
        </p:nvSpPr>
        <p:spPr/>
        <p:txBody>
          <a:bodyPr/>
          <a:lstStyle/>
          <a:p>
            <a:fld id="{C3FDA216-E4E7-46C2-B480-ECE1BD15F31B}" type="slidenum">
              <a:rPr lang="en-US" sz="1800" kern="0" smtClean="0">
                <a:solidFill>
                  <a:sysClr val="windowText" lastClr="000000"/>
                </a:solidFill>
              </a:rPr>
              <a:pPr/>
              <a:t>‹#›</a:t>
            </a:fld>
            <a:endParaRPr lang="en-US" sz="1800" kern="0">
              <a:solidFill>
                <a:sysClr val="windowText" lastClr="000000"/>
              </a:solidFill>
            </a:endParaRPr>
          </a:p>
        </p:txBody>
      </p:sp>
    </p:spTree>
    <p:extLst>
      <p:ext uri="{BB962C8B-B14F-4D97-AF65-F5344CB8AC3E}">
        <p14:creationId xmlns:p14="http://schemas.microsoft.com/office/powerpoint/2010/main" val="3732441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08A1E-66BB-4691-9F09-39EF3A129E0F}" type="datetimeFigureOut">
              <a:rPr lang="en-US" sz="1800" kern="0" smtClean="0">
                <a:solidFill>
                  <a:sysClr val="windowText" lastClr="000000"/>
                </a:solidFill>
              </a:rPr>
              <a:pPr/>
              <a:t>12/8/2016</a:t>
            </a:fld>
            <a:endParaRPr lang="en-US" sz="1800" kern="0">
              <a:solidFill>
                <a:sysClr val="windowText" lastClr="000000"/>
              </a:solidFill>
            </a:endParaRPr>
          </a:p>
        </p:txBody>
      </p:sp>
      <p:sp>
        <p:nvSpPr>
          <p:cNvPr id="5" name="Footer Placeholder 4"/>
          <p:cNvSpPr>
            <a:spLocks noGrp="1"/>
          </p:cNvSpPr>
          <p:nvPr>
            <p:ph type="ftr" sz="quarter" idx="11"/>
          </p:nvPr>
        </p:nvSpPr>
        <p:spPr/>
        <p:txBody>
          <a:bodyPr/>
          <a:lstStyle/>
          <a:p>
            <a:endParaRPr lang="en-US" sz="1800" kern="0">
              <a:solidFill>
                <a:sysClr val="windowText" lastClr="000000"/>
              </a:solidFill>
            </a:endParaRPr>
          </a:p>
        </p:txBody>
      </p:sp>
      <p:sp>
        <p:nvSpPr>
          <p:cNvPr id="6" name="Slide Number Placeholder 5"/>
          <p:cNvSpPr>
            <a:spLocks noGrp="1"/>
          </p:cNvSpPr>
          <p:nvPr>
            <p:ph type="sldNum" sz="quarter" idx="12"/>
          </p:nvPr>
        </p:nvSpPr>
        <p:spPr/>
        <p:txBody>
          <a:bodyPr/>
          <a:lstStyle/>
          <a:p>
            <a:fld id="{C3FDA216-E4E7-46C2-B480-ECE1BD15F31B}" type="slidenum">
              <a:rPr lang="en-US" sz="1800" kern="0" smtClean="0">
                <a:solidFill>
                  <a:sysClr val="windowText" lastClr="000000"/>
                </a:solidFill>
              </a:rPr>
              <a:pPr/>
              <a:t>‹#›</a:t>
            </a:fld>
            <a:endParaRPr lang="en-US" sz="1800" kern="0">
              <a:solidFill>
                <a:sysClr val="windowText" lastClr="000000"/>
              </a:solidFill>
            </a:endParaRPr>
          </a:p>
        </p:txBody>
      </p:sp>
    </p:spTree>
    <p:extLst>
      <p:ext uri="{BB962C8B-B14F-4D97-AF65-F5344CB8AC3E}">
        <p14:creationId xmlns:p14="http://schemas.microsoft.com/office/powerpoint/2010/main" val="574363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738AB4-EFED-4731-8DEC-8CADFC911AEC}" type="datetime1">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60496-2AC8-46C3-BE1E-C0A419F2FC38}" type="slidenum">
              <a:rPr lang="en-US" smtClean="0"/>
              <a:t>‹#›</a:t>
            </a:fld>
            <a:endParaRPr lang="en-US"/>
          </a:p>
        </p:txBody>
      </p:sp>
    </p:spTree>
    <p:extLst>
      <p:ext uri="{BB962C8B-B14F-4D97-AF65-F5344CB8AC3E}">
        <p14:creationId xmlns:p14="http://schemas.microsoft.com/office/powerpoint/2010/main" val="3249751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AB30EE-9A60-4D06-9082-DDFED14582EE}" type="datetime1">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960496-2AC8-46C3-BE1E-C0A419F2FC38}" type="slidenum">
              <a:rPr lang="en-US" smtClean="0"/>
              <a:t>‹#›</a:t>
            </a:fld>
            <a:endParaRPr lang="en-US"/>
          </a:p>
        </p:txBody>
      </p:sp>
    </p:spTree>
    <p:extLst>
      <p:ext uri="{BB962C8B-B14F-4D97-AF65-F5344CB8AC3E}">
        <p14:creationId xmlns:p14="http://schemas.microsoft.com/office/powerpoint/2010/main" val="1638719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CE3286-6F60-4AC1-BE57-65239E50CE0D}" type="datetime1">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60496-2AC8-46C3-BE1E-C0A419F2FC38}" type="slidenum">
              <a:rPr lang="en-US" smtClean="0"/>
              <a:t>‹#›</a:t>
            </a:fld>
            <a:endParaRPr lang="en-US"/>
          </a:p>
        </p:txBody>
      </p:sp>
    </p:spTree>
    <p:extLst>
      <p:ext uri="{BB962C8B-B14F-4D97-AF65-F5344CB8AC3E}">
        <p14:creationId xmlns:p14="http://schemas.microsoft.com/office/powerpoint/2010/main" val="4070181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377BDC-4EA9-4A53-8EAB-0641D67750E6}" type="datetime1">
              <a:rPr lang="en-US" smtClean="0"/>
              <a:t>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960496-2AC8-46C3-BE1E-C0A419F2FC38}" type="slidenum">
              <a:rPr lang="en-US" smtClean="0"/>
              <a:t>‹#›</a:t>
            </a:fld>
            <a:endParaRPr lang="en-US"/>
          </a:p>
        </p:txBody>
      </p:sp>
    </p:spTree>
    <p:extLst>
      <p:ext uri="{BB962C8B-B14F-4D97-AF65-F5344CB8AC3E}">
        <p14:creationId xmlns:p14="http://schemas.microsoft.com/office/powerpoint/2010/main" val="803496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61D09A-C08C-497B-A1BF-261BF2BBEEEF}" type="datetime1">
              <a:rPr lang="en-US" smtClean="0"/>
              <a:t>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960496-2AC8-46C3-BE1E-C0A419F2FC38}" type="slidenum">
              <a:rPr lang="en-US" smtClean="0"/>
              <a:t>‹#›</a:t>
            </a:fld>
            <a:endParaRPr lang="en-US"/>
          </a:p>
        </p:txBody>
      </p:sp>
    </p:spTree>
    <p:extLst>
      <p:ext uri="{BB962C8B-B14F-4D97-AF65-F5344CB8AC3E}">
        <p14:creationId xmlns:p14="http://schemas.microsoft.com/office/powerpoint/2010/main" val="3833738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A9537-45D8-4CC7-AFF7-6089F21CD8E6}" type="datetime1">
              <a:rPr lang="en-US" smtClean="0"/>
              <a:t>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960496-2AC8-46C3-BE1E-C0A419F2FC38}" type="slidenum">
              <a:rPr lang="en-US" smtClean="0"/>
              <a:t>‹#›</a:t>
            </a:fld>
            <a:endParaRPr lang="en-US"/>
          </a:p>
        </p:txBody>
      </p:sp>
    </p:spTree>
    <p:extLst>
      <p:ext uri="{BB962C8B-B14F-4D97-AF65-F5344CB8AC3E}">
        <p14:creationId xmlns:p14="http://schemas.microsoft.com/office/powerpoint/2010/main" val="2689275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954B9A-C0B0-4403-BBC8-4F0A46245381}" type="datetime1">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60496-2AC8-46C3-BE1E-C0A419F2FC38}" type="slidenum">
              <a:rPr lang="en-US" smtClean="0"/>
              <a:t>‹#›</a:t>
            </a:fld>
            <a:endParaRPr lang="en-US"/>
          </a:p>
        </p:txBody>
      </p:sp>
    </p:spTree>
    <p:extLst>
      <p:ext uri="{BB962C8B-B14F-4D97-AF65-F5344CB8AC3E}">
        <p14:creationId xmlns:p14="http://schemas.microsoft.com/office/powerpoint/2010/main" val="262240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2F9A0D-EAF7-4946-9F44-E6173A1449C0}" type="datetime1">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960496-2AC8-46C3-BE1E-C0A419F2FC38}" type="slidenum">
              <a:rPr lang="en-US" smtClean="0"/>
              <a:t>‹#›</a:t>
            </a:fld>
            <a:endParaRPr lang="en-US"/>
          </a:p>
        </p:txBody>
      </p:sp>
    </p:spTree>
    <p:extLst>
      <p:ext uri="{BB962C8B-B14F-4D97-AF65-F5344CB8AC3E}">
        <p14:creationId xmlns:p14="http://schemas.microsoft.com/office/powerpoint/2010/main" val="1822313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CD9D51-C9CE-482A-95CF-37E8DEC645A1}" type="datetime1">
              <a:rPr lang="en-US" smtClean="0"/>
              <a:t>12/8/2016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960496-2AC8-46C3-BE1E-C0A419F2FC38}" type="slidenum">
              <a:rPr lang="en-US" smtClean="0"/>
              <a:t>‹#›</a:t>
            </a:fld>
            <a:endParaRPr lang="en-US"/>
          </a:p>
        </p:txBody>
      </p:sp>
    </p:spTree>
    <p:extLst>
      <p:ext uri="{BB962C8B-B14F-4D97-AF65-F5344CB8AC3E}">
        <p14:creationId xmlns:p14="http://schemas.microsoft.com/office/powerpoint/2010/main" val="1073381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08A1E-66BB-4691-9F09-39EF3A129E0F}" type="datetimeFigureOut">
              <a:rPr lang="en-US" smtClean="0"/>
              <a:t>12/8/2016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FDA216-E4E7-46C2-B480-ECE1BD15F31B}" type="slidenum">
              <a:rPr lang="en-US" smtClean="0"/>
              <a:t>‹#›</a:t>
            </a:fld>
            <a:endParaRPr lang="en-US"/>
          </a:p>
        </p:txBody>
      </p:sp>
    </p:spTree>
    <p:extLst>
      <p:ext uri="{BB962C8B-B14F-4D97-AF65-F5344CB8AC3E}">
        <p14:creationId xmlns:p14="http://schemas.microsoft.com/office/powerpoint/2010/main" val="3317207677"/>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epa.gov/sites/production/files/2016-11/documents/final_20161104_flowchart_for_subpart_h_imports.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epa.gov/hwgenerators/resource-conservation-and-recovery-act-rcra-requirements-previously-consented-import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dx.epa.gov/"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hyperlink" Target="https://www.epa.gov/sites/production/files/2016-11/documents/final_20161104_flowchart_for_subpart_h_exports.pdf"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hyperlink" Target="https://www.cbp.gov/trade/aes" TargetMode="Externa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hyperlink" Target="mailto:coughlan.laura@epa.gov" TargetMode="External"/><Relationship Id="rId2" Type="http://schemas.openxmlformats.org/officeDocument/2006/relationships/hyperlink" Target="https://www.epa.gov/hwgenerators/frequent-questions-about-hazardous-waste-imports-and-exports" TargetMode="External"/><Relationship Id="rId1" Type="http://schemas.openxmlformats.org/officeDocument/2006/relationships/slideLayout" Target="../slideLayouts/slideLayout13.xml"/><Relationship Id="rId5" Type="http://schemas.openxmlformats.org/officeDocument/2006/relationships/hyperlink" Target="mailto:Stephen.miller@csra.com" TargetMode="External"/><Relationship Id="rId4" Type="http://schemas.openxmlformats.org/officeDocument/2006/relationships/hyperlink" Target="mailto:Tatum.Jana@epa.gov"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s://www.epa.gov/hwgenerators/final-rule-hazardous-waste-export-import-revisions" TargetMode="External"/><Relationship Id="rId2" Type="http://schemas.openxmlformats.org/officeDocument/2006/relationships/hyperlink" Target="https://www.federalregister.gov/documents/2016/11/28/2016-27428/hazardous-waste-export-import-revisions" TargetMode="External"/><Relationship Id="rId1" Type="http://schemas.openxmlformats.org/officeDocument/2006/relationships/slideLayout" Target="../slideLayouts/slideLayout13.xml"/><Relationship Id="rId6" Type="http://schemas.openxmlformats.org/officeDocument/2006/relationships/hyperlink" Target="https://www.epa.gov/hwgenerators/frequent-questions-about-hazardous-waste-imports-and-exports" TargetMode="External"/><Relationship Id="rId5" Type="http://schemas.openxmlformats.org/officeDocument/2006/relationships/hyperlink" Target="https://www.epa.gov/hwgenerators/frequent-questions-about-hazardous-waste-export-import-revisions-final-rule" TargetMode="External"/><Relationship Id="rId4" Type="http://schemas.openxmlformats.org/officeDocument/2006/relationships/hyperlink" Target="https://www.epa.gov/hwgenerators/basic-information-resource-conservation-and-recovery-act-rcra-export-and-impor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epa.gov/hwgenerators/resource-conservation-and-recovery-act-rcra-requirements-previously-consented-export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3140718"/>
          </a:xfrm>
        </p:spPr>
        <p:txBody>
          <a:bodyPr>
            <a:normAutofit fontScale="90000"/>
          </a:bodyPr>
          <a:lstStyle/>
          <a:p>
            <a:r>
              <a:rPr lang="en-US" b="1" dirty="0"/>
              <a:t>Hazardous Waste</a:t>
            </a:r>
            <a:br>
              <a:rPr lang="en-US" b="1" dirty="0"/>
            </a:br>
            <a:r>
              <a:rPr lang="en-US" b="1" dirty="0"/>
              <a:t>Import-Export Final Rule</a:t>
            </a:r>
            <a:r>
              <a:rPr lang="en-US" dirty="0"/>
              <a:t> Requirements and Implementation</a:t>
            </a:r>
          </a:p>
        </p:txBody>
      </p:sp>
      <p:sp>
        <p:nvSpPr>
          <p:cNvPr id="3" name="Subtitle 2"/>
          <p:cNvSpPr>
            <a:spLocks noGrp="1"/>
          </p:cNvSpPr>
          <p:nvPr>
            <p:ph type="subTitle" idx="1"/>
          </p:nvPr>
        </p:nvSpPr>
        <p:spPr>
          <a:xfrm>
            <a:off x="1524000" y="4584356"/>
            <a:ext cx="9144000" cy="673443"/>
          </a:xfrm>
        </p:spPr>
        <p:txBody>
          <a:bodyPr/>
          <a:lstStyle/>
          <a:p>
            <a:r>
              <a:rPr lang="en-US" dirty="0"/>
              <a:t>December 12, 2016</a:t>
            </a:r>
          </a:p>
        </p:txBody>
      </p:sp>
    </p:spTree>
    <p:extLst>
      <p:ext uri="{BB962C8B-B14F-4D97-AF65-F5344CB8AC3E}">
        <p14:creationId xmlns:p14="http://schemas.microsoft.com/office/powerpoint/2010/main" val="632091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Import Requirements for Shipments under New Regulation (i.e., w/o Current Consent)</a:t>
            </a:r>
          </a:p>
        </p:txBody>
      </p:sp>
      <p:sp>
        <p:nvSpPr>
          <p:cNvPr id="3" name="Content Placeholder 2"/>
          <p:cNvSpPr>
            <a:spLocks noGrp="1"/>
          </p:cNvSpPr>
          <p:nvPr>
            <p:ph idx="1"/>
          </p:nvPr>
        </p:nvSpPr>
        <p:spPr/>
        <p:txBody>
          <a:bodyPr>
            <a:normAutofit/>
          </a:bodyPr>
          <a:lstStyle/>
          <a:p>
            <a:r>
              <a:rPr lang="en-US" dirty="0"/>
              <a:t>Imports of hazardous waste under Parts 262, 266 and 273 w/o consent</a:t>
            </a:r>
          </a:p>
          <a:p>
            <a:pPr lvl="1"/>
            <a:r>
              <a:rPr lang="en-US" dirty="0"/>
              <a:t>OECD requirements</a:t>
            </a:r>
          </a:p>
          <a:p>
            <a:pPr lvl="1"/>
            <a:r>
              <a:rPr lang="en-US" dirty="0"/>
              <a:t>EPA ID numbers</a:t>
            </a:r>
          </a:p>
          <a:p>
            <a:pPr lvl="1"/>
            <a:r>
              <a:rPr lang="en-US" dirty="0"/>
              <a:t>Consent numbers on manifest</a:t>
            </a:r>
          </a:p>
          <a:p>
            <a:r>
              <a:rPr lang="en-US" dirty="0"/>
              <a:t>Import of hazardous waste samples over 25 kg</a:t>
            </a:r>
          </a:p>
          <a:p>
            <a:pPr marL="457200" lvl="1"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13960496-2AC8-46C3-BE1E-C0A419F2FC38}" type="slidenum">
              <a:rPr lang="en-US" smtClean="0"/>
              <a:t>10</a:t>
            </a:fld>
            <a:endParaRPr lang="en-US"/>
          </a:p>
        </p:txBody>
      </p:sp>
    </p:spTree>
    <p:extLst>
      <p:ext uri="{BB962C8B-B14F-4D97-AF65-F5344CB8AC3E}">
        <p14:creationId xmlns:p14="http://schemas.microsoft.com/office/powerpoint/2010/main" val="2318211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Where to Find Import Requirements</a:t>
            </a:r>
          </a:p>
        </p:txBody>
      </p:sp>
      <p:sp>
        <p:nvSpPr>
          <p:cNvPr id="3" name="Content Placeholder 2"/>
          <p:cNvSpPr>
            <a:spLocks noGrp="1"/>
          </p:cNvSpPr>
          <p:nvPr>
            <p:ph idx="1"/>
          </p:nvPr>
        </p:nvSpPr>
        <p:spPr/>
        <p:txBody>
          <a:bodyPr>
            <a:normAutofit fontScale="92500"/>
          </a:bodyPr>
          <a:lstStyle/>
          <a:p>
            <a:pPr marL="0" indent="0">
              <a:buNone/>
            </a:pPr>
            <a:r>
              <a:rPr lang="en-US" dirty="0"/>
              <a:t>40 CFR 262.84:</a:t>
            </a:r>
          </a:p>
          <a:p>
            <a:pPr marL="914400" lvl="1" indent="-457200">
              <a:buFont typeface="+mj-lt"/>
              <a:buAutoNum type="alphaLcParenR"/>
            </a:pPr>
            <a:r>
              <a:rPr lang="en-US" dirty="0"/>
              <a:t>general import requirements</a:t>
            </a:r>
          </a:p>
          <a:p>
            <a:pPr marL="914400" lvl="1" indent="-457200">
              <a:buFont typeface="+mj-lt"/>
              <a:buAutoNum type="alphaLcParenR"/>
            </a:pPr>
            <a:r>
              <a:rPr lang="en-US" dirty="0"/>
              <a:t>notification requirements when country of export does not control as hazardous waste export</a:t>
            </a:r>
          </a:p>
          <a:p>
            <a:pPr marL="914400" lvl="1" indent="-457200">
              <a:buFont typeface="+mj-lt"/>
              <a:buAutoNum type="alphaLcParenR"/>
            </a:pPr>
            <a:r>
              <a:rPr lang="en-US" dirty="0"/>
              <a:t>RCRA manifest instructions for import shipments</a:t>
            </a:r>
          </a:p>
          <a:p>
            <a:pPr marL="914400" lvl="1" indent="-457200">
              <a:buFont typeface="+mj-lt"/>
              <a:buAutoNum type="alphaLcParenR"/>
            </a:pPr>
            <a:r>
              <a:rPr lang="en-US" dirty="0"/>
              <a:t>international movement document requirements for import shipments</a:t>
            </a:r>
          </a:p>
          <a:p>
            <a:pPr marL="914400" lvl="1" indent="-457200">
              <a:buFont typeface="+mj-lt"/>
              <a:buAutoNum type="alphaLcParenR"/>
            </a:pPr>
            <a:r>
              <a:rPr lang="en-US" dirty="0"/>
              <a:t>the importer’s duty to return or export (to a third country) import shipments of waste that cannot be managed in accordance with the terms of the contract or consent and cannot be managed at an alternate facility in the US</a:t>
            </a:r>
          </a:p>
          <a:p>
            <a:pPr marL="914400" lvl="1" indent="-457200">
              <a:buFont typeface="+mj-lt"/>
              <a:buAutoNum type="alphaLcParenR"/>
            </a:pPr>
            <a:r>
              <a:rPr lang="en-US" dirty="0"/>
              <a:t>contract requirements</a:t>
            </a:r>
          </a:p>
          <a:p>
            <a:pPr marL="914400" lvl="1" indent="-457200">
              <a:buFont typeface="+mj-lt"/>
              <a:buAutoNum type="alphaLcParenR"/>
            </a:pPr>
            <a:r>
              <a:rPr lang="en-US" dirty="0"/>
              <a:t>Confirmation of recovery or disposal</a:t>
            </a:r>
          </a:p>
          <a:p>
            <a:pPr marL="914400" lvl="1" indent="-457200">
              <a:buFont typeface="+mj-lt"/>
              <a:buAutoNum type="alphaLcParenR"/>
            </a:pPr>
            <a:r>
              <a:rPr lang="en-US" dirty="0"/>
              <a:t>recordkeeping requirements</a:t>
            </a:r>
          </a:p>
        </p:txBody>
      </p:sp>
      <p:sp>
        <p:nvSpPr>
          <p:cNvPr id="4" name="Slide Number Placeholder 3"/>
          <p:cNvSpPr>
            <a:spLocks noGrp="1"/>
          </p:cNvSpPr>
          <p:nvPr>
            <p:ph type="sldNum" sz="quarter" idx="12"/>
          </p:nvPr>
        </p:nvSpPr>
        <p:spPr/>
        <p:txBody>
          <a:bodyPr/>
          <a:lstStyle/>
          <a:p>
            <a:fld id="{13960496-2AC8-46C3-BE1E-C0A419F2FC38}" type="slidenum">
              <a:rPr lang="en-US" smtClean="0"/>
              <a:t>11</a:t>
            </a:fld>
            <a:endParaRPr lang="en-US"/>
          </a:p>
        </p:txBody>
      </p:sp>
    </p:spTree>
    <p:extLst>
      <p:ext uri="{BB962C8B-B14F-4D97-AF65-F5344CB8AC3E}">
        <p14:creationId xmlns:p14="http://schemas.microsoft.com/office/powerpoint/2010/main" val="3693987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125412"/>
          </a:xfrm>
        </p:spPr>
        <p:txBody>
          <a:bodyPr>
            <a:normAutofit/>
          </a:bodyPr>
          <a:lstStyle/>
          <a:p>
            <a:pPr algn="ctr"/>
            <a:r>
              <a:rPr lang="en-US" dirty="0"/>
              <a:t>Import Process for Imports </a:t>
            </a:r>
            <a:br>
              <a:rPr lang="en-US" dirty="0"/>
            </a:br>
            <a:r>
              <a:rPr lang="en-US" dirty="0"/>
              <a:t>under New Regulation </a:t>
            </a:r>
            <a:br>
              <a:rPr lang="en-US" dirty="0"/>
            </a:br>
            <a:r>
              <a:rPr lang="en-US" dirty="0"/>
              <a:t>(i.e., for Shipments w/o Current Consent)</a:t>
            </a:r>
          </a:p>
        </p:txBody>
      </p:sp>
      <p:sp>
        <p:nvSpPr>
          <p:cNvPr id="3" name="Content Placeholder 2"/>
          <p:cNvSpPr>
            <a:spLocks noGrp="1"/>
          </p:cNvSpPr>
          <p:nvPr>
            <p:ph idx="1"/>
          </p:nvPr>
        </p:nvSpPr>
        <p:spPr>
          <a:xfrm>
            <a:off x="838200" y="2983832"/>
            <a:ext cx="10515600" cy="1744580"/>
          </a:xfrm>
        </p:spPr>
        <p:txBody>
          <a:bodyPr/>
          <a:lstStyle/>
          <a:p>
            <a:r>
              <a:rPr lang="en-US" dirty="0">
                <a:hlinkClick r:id="rId2"/>
              </a:rPr>
              <a:t>https://www.epa.gov/sites/production/files/2016-11/documents/final_20161104_flowchart_for_subpart_h_imports.pdf</a:t>
            </a:r>
            <a:r>
              <a:rPr lang="en-US" dirty="0"/>
              <a:t> </a:t>
            </a:r>
          </a:p>
        </p:txBody>
      </p:sp>
      <p:sp>
        <p:nvSpPr>
          <p:cNvPr id="4" name="Slide Number Placeholder 3"/>
          <p:cNvSpPr>
            <a:spLocks noGrp="1"/>
          </p:cNvSpPr>
          <p:nvPr>
            <p:ph type="sldNum" sz="quarter" idx="12"/>
          </p:nvPr>
        </p:nvSpPr>
        <p:spPr/>
        <p:txBody>
          <a:bodyPr/>
          <a:lstStyle/>
          <a:p>
            <a:fld id="{13960496-2AC8-46C3-BE1E-C0A419F2FC38}" type="slidenum">
              <a:rPr lang="en-US" smtClean="0"/>
              <a:t>12</a:t>
            </a:fld>
            <a:endParaRPr lang="en-US"/>
          </a:p>
        </p:txBody>
      </p:sp>
    </p:spTree>
    <p:extLst>
      <p:ext uri="{BB962C8B-B14F-4D97-AF65-F5344CB8AC3E}">
        <p14:creationId xmlns:p14="http://schemas.microsoft.com/office/powerpoint/2010/main" val="70740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4400" dirty="0"/>
          </a:p>
          <a:p>
            <a:pPr marL="0" indent="0" algn="ctr">
              <a:buNone/>
            </a:pPr>
            <a:r>
              <a:rPr lang="en-US" sz="4400" dirty="0"/>
              <a:t>Questions?</a:t>
            </a:r>
          </a:p>
        </p:txBody>
      </p:sp>
      <p:sp>
        <p:nvSpPr>
          <p:cNvPr id="4" name="Slide Number Placeholder 3"/>
          <p:cNvSpPr>
            <a:spLocks noGrp="1"/>
          </p:cNvSpPr>
          <p:nvPr>
            <p:ph type="sldNum" sz="quarter" idx="12"/>
          </p:nvPr>
        </p:nvSpPr>
        <p:spPr/>
        <p:txBody>
          <a:bodyPr/>
          <a:lstStyle/>
          <a:p>
            <a:fld id="{13960496-2AC8-46C3-BE1E-C0A419F2FC38}" type="slidenum">
              <a:rPr lang="en-US" smtClean="0"/>
              <a:t>13</a:t>
            </a:fld>
            <a:endParaRPr lang="en-US"/>
          </a:p>
        </p:txBody>
      </p:sp>
    </p:spTree>
    <p:extLst>
      <p:ext uri="{BB962C8B-B14F-4D97-AF65-F5344CB8AC3E}">
        <p14:creationId xmlns:p14="http://schemas.microsoft.com/office/powerpoint/2010/main" val="420252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Requirements for Import Shipments with Consent Issued Prior to 12/31/16</a:t>
            </a:r>
          </a:p>
        </p:txBody>
      </p:sp>
      <p:sp>
        <p:nvSpPr>
          <p:cNvPr id="3" name="Content Placeholder 2"/>
          <p:cNvSpPr>
            <a:spLocks noGrp="1"/>
          </p:cNvSpPr>
          <p:nvPr>
            <p:ph idx="1"/>
          </p:nvPr>
        </p:nvSpPr>
        <p:spPr/>
        <p:txBody>
          <a:bodyPr/>
          <a:lstStyle/>
          <a:p>
            <a:r>
              <a:rPr lang="en-US" dirty="0"/>
              <a:t>Import shipments comply with requirements in force when consent documentation sent to receiving facility plus one new requirement</a:t>
            </a:r>
          </a:p>
          <a:p>
            <a:pPr lvl="1"/>
            <a:r>
              <a:rPr lang="en-US" dirty="0"/>
              <a:t>Listing waste stream consent numbers on RCRA manifests</a:t>
            </a:r>
          </a:p>
          <a:p>
            <a:pPr lvl="1"/>
            <a:endParaRPr lang="en-US" dirty="0"/>
          </a:p>
          <a:p>
            <a:pPr marL="0" indent="0">
              <a:buNone/>
            </a:pPr>
            <a:r>
              <a:rPr lang="en-US" dirty="0">
                <a:hlinkClick r:id="rId2"/>
              </a:rPr>
              <a:t>https://www.epa.gov/hwgenerators/resource-conservation-and-recovery-act-rcra-requirements-previously-consented-imports</a:t>
            </a:r>
            <a:r>
              <a:rPr lang="en-US" dirty="0"/>
              <a:t> </a:t>
            </a:r>
          </a:p>
        </p:txBody>
      </p:sp>
      <p:sp>
        <p:nvSpPr>
          <p:cNvPr id="4" name="Slide Number Placeholder 3"/>
          <p:cNvSpPr>
            <a:spLocks noGrp="1"/>
          </p:cNvSpPr>
          <p:nvPr>
            <p:ph type="sldNum" sz="quarter" idx="12"/>
          </p:nvPr>
        </p:nvSpPr>
        <p:spPr/>
        <p:txBody>
          <a:bodyPr/>
          <a:lstStyle/>
          <a:p>
            <a:fld id="{13960496-2AC8-46C3-BE1E-C0A419F2FC38}" type="slidenum">
              <a:rPr lang="en-US" smtClean="0"/>
              <a:t>14</a:t>
            </a:fld>
            <a:endParaRPr lang="en-US"/>
          </a:p>
        </p:txBody>
      </p:sp>
    </p:spTree>
    <p:extLst>
      <p:ext uri="{BB962C8B-B14F-4D97-AF65-F5344CB8AC3E}">
        <p14:creationId xmlns:p14="http://schemas.microsoft.com/office/powerpoint/2010/main" val="739487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Happening to Import Notices Now</a:t>
            </a:r>
          </a:p>
        </p:txBody>
      </p:sp>
      <p:sp>
        <p:nvSpPr>
          <p:cNvPr id="3" name="Content Placeholder 2"/>
          <p:cNvSpPr>
            <a:spLocks noGrp="1"/>
          </p:cNvSpPr>
          <p:nvPr>
            <p:ph idx="1"/>
          </p:nvPr>
        </p:nvSpPr>
        <p:spPr/>
        <p:txBody>
          <a:bodyPr/>
          <a:lstStyle/>
          <a:p>
            <a:r>
              <a:rPr lang="en-US" dirty="0"/>
              <a:t>Import notices submitted by other countries are being processed</a:t>
            </a:r>
          </a:p>
          <a:p>
            <a:r>
              <a:rPr lang="en-US" dirty="0"/>
              <a:t>Consent will be required for all import shipments of hazardous waste or hazardous waste samples over 25 kg that occur on or after 12/31/16</a:t>
            </a:r>
          </a:p>
          <a:p>
            <a:r>
              <a:rPr lang="en-US" dirty="0"/>
              <a:t>Companies currently importing hazardous waste without consent (e.g., from maquiladora facilities in Mexico) should submit paper import notice to EPA listing all information required in 40 CFR 262.84(b) as soon as possible</a:t>
            </a:r>
          </a:p>
          <a:p>
            <a:r>
              <a:rPr lang="en-US" dirty="0"/>
              <a:t>EPA will soon be testing electronic import notices in WIETS</a:t>
            </a:r>
          </a:p>
        </p:txBody>
      </p:sp>
      <p:sp>
        <p:nvSpPr>
          <p:cNvPr id="4" name="Slide Number Placeholder 3"/>
          <p:cNvSpPr>
            <a:spLocks noGrp="1"/>
          </p:cNvSpPr>
          <p:nvPr>
            <p:ph type="sldNum" sz="quarter" idx="12"/>
          </p:nvPr>
        </p:nvSpPr>
        <p:spPr/>
        <p:txBody>
          <a:bodyPr/>
          <a:lstStyle/>
          <a:p>
            <a:fld id="{13960496-2AC8-46C3-BE1E-C0A419F2FC38}" type="slidenum">
              <a:rPr lang="en-US" smtClean="0"/>
              <a:t>15</a:t>
            </a:fld>
            <a:endParaRPr lang="en-US"/>
          </a:p>
        </p:txBody>
      </p:sp>
    </p:spTree>
    <p:extLst>
      <p:ext uri="{BB962C8B-B14F-4D97-AF65-F5344CB8AC3E}">
        <p14:creationId xmlns:p14="http://schemas.microsoft.com/office/powerpoint/2010/main" val="2436247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4400" dirty="0"/>
          </a:p>
          <a:p>
            <a:pPr marL="0" indent="0" algn="ctr">
              <a:buNone/>
            </a:pPr>
            <a:r>
              <a:rPr lang="en-US" sz="4400" dirty="0"/>
              <a:t>Questions?</a:t>
            </a:r>
          </a:p>
        </p:txBody>
      </p:sp>
      <p:sp>
        <p:nvSpPr>
          <p:cNvPr id="4" name="Slide Number Placeholder 3"/>
          <p:cNvSpPr>
            <a:spLocks noGrp="1"/>
          </p:cNvSpPr>
          <p:nvPr>
            <p:ph type="sldNum" sz="quarter" idx="12"/>
          </p:nvPr>
        </p:nvSpPr>
        <p:spPr/>
        <p:txBody>
          <a:bodyPr/>
          <a:lstStyle/>
          <a:p>
            <a:fld id="{13960496-2AC8-46C3-BE1E-C0A419F2FC38}" type="slidenum">
              <a:rPr lang="en-US" smtClean="0"/>
              <a:t>16</a:t>
            </a:fld>
            <a:endParaRPr lang="en-US"/>
          </a:p>
        </p:txBody>
      </p:sp>
    </p:spTree>
    <p:extLst>
      <p:ext uri="{BB962C8B-B14F-4D97-AF65-F5344CB8AC3E}">
        <p14:creationId xmlns:p14="http://schemas.microsoft.com/office/powerpoint/2010/main" val="3260902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6600" dirty="0"/>
              <a:t>Health Break</a:t>
            </a:r>
          </a:p>
          <a:p>
            <a:pPr marL="0" indent="0" algn="ctr">
              <a:buNone/>
            </a:pPr>
            <a:r>
              <a:rPr lang="en-US" sz="6600" dirty="0"/>
              <a:t>(10 minutes)</a:t>
            </a:r>
          </a:p>
        </p:txBody>
      </p:sp>
      <p:sp>
        <p:nvSpPr>
          <p:cNvPr id="4" name="Slide Number Placeholder 3"/>
          <p:cNvSpPr>
            <a:spLocks noGrp="1"/>
          </p:cNvSpPr>
          <p:nvPr>
            <p:ph type="sldNum" sz="quarter" idx="12"/>
          </p:nvPr>
        </p:nvSpPr>
        <p:spPr/>
        <p:txBody>
          <a:bodyPr/>
          <a:lstStyle/>
          <a:p>
            <a:fld id="{13960496-2AC8-46C3-BE1E-C0A419F2FC38}" type="slidenum">
              <a:rPr lang="en-US" smtClean="0"/>
              <a:t>17</a:t>
            </a:fld>
            <a:endParaRPr lang="en-US"/>
          </a:p>
        </p:txBody>
      </p:sp>
    </p:spTree>
    <p:extLst>
      <p:ext uri="{BB962C8B-B14F-4D97-AF65-F5344CB8AC3E}">
        <p14:creationId xmlns:p14="http://schemas.microsoft.com/office/powerpoint/2010/main" val="1221986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lvl="0"/>
            <a:r>
              <a:rPr lang="en-US" dirty="0"/>
              <a:t>Demo of EPA’s Waste Import Export Tracking System (WIETS) and Central Data Exchange (CDX)</a:t>
            </a:r>
          </a:p>
        </p:txBody>
      </p:sp>
    </p:spTree>
    <p:extLst>
      <p:ext uri="{BB962C8B-B14F-4D97-AF65-F5344CB8AC3E}">
        <p14:creationId xmlns:p14="http://schemas.microsoft.com/office/powerpoint/2010/main" val="1584719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a:t>
            </a:r>
          </a:p>
        </p:txBody>
      </p:sp>
      <p:sp>
        <p:nvSpPr>
          <p:cNvPr id="3" name="Content Placeholder 2"/>
          <p:cNvSpPr>
            <a:spLocks noGrp="1"/>
          </p:cNvSpPr>
          <p:nvPr>
            <p:ph idx="1"/>
          </p:nvPr>
        </p:nvSpPr>
        <p:spPr/>
        <p:txBody>
          <a:bodyPr/>
          <a:lstStyle/>
          <a:p>
            <a:pPr marL="0" indent="0">
              <a:buNone/>
            </a:pPr>
            <a:r>
              <a:rPr lang="en-US" dirty="0"/>
              <a:t>Today we will go over:</a:t>
            </a:r>
          </a:p>
          <a:p>
            <a:r>
              <a:rPr lang="en-US"/>
              <a:t>What are WIETS and CDX</a:t>
            </a:r>
            <a:endParaRPr lang="en-US" dirty="0"/>
          </a:p>
          <a:p>
            <a:r>
              <a:rPr lang="en-US" dirty="0"/>
              <a:t>Different User Types for WIETS</a:t>
            </a:r>
          </a:p>
          <a:p>
            <a:r>
              <a:rPr lang="en-US" dirty="0"/>
              <a:t>CDX Registration</a:t>
            </a:r>
          </a:p>
          <a:p>
            <a:r>
              <a:rPr lang="en-US" dirty="0"/>
              <a:t>Using WIETS</a:t>
            </a:r>
          </a:p>
        </p:txBody>
      </p:sp>
    </p:spTree>
    <p:extLst>
      <p:ext uri="{BB962C8B-B14F-4D97-AF65-F5344CB8AC3E}">
        <p14:creationId xmlns:p14="http://schemas.microsoft.com/office/powerpoint/2010/main" val="75922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Agenda</a:t>
            </a:r>
          </a:p>
        </p:txBody>
      </p:sp>
      <p:sp>
        <p:nvSpPr>
          <p:cNvPr id="3" name="Content Placeholder 2"/>
          <p:cNvSpPr>
            <a:spLocks noGrp="1"/>
          </p:cNvSpPr>
          <p:nvPr>
            <p:ph idx="1"/>
          </p:nvPr>
        </p:nvSpPr>
        <p:spPr/>
        <p:txBody>
          <a:bodyPr>
            <a:normAutofit lnSpcReduction="10000"/>
          </a:bodyPr>
          <a:lstStyle/>
          <a:p>
            <a:r>
              <a:rPr lang="en-US" dirty="0"/>
              <a:t>Webinar Instructions (5 minutes)</a:t>
            </a:r>
          </a:p>
          <a:p>
            <a:pPr lvl="0"/>
            <a:r>
              <a:rPr lang="en-US" dirty="0"/>
              <a:t>Overview of Requirements (70 minutes)</a:t>
            </a:r>
          </a:p>
          <a:p>
            <a:pPr lvl="1"/>
            <a:r>
              <a:rPr lang="en-US" dirty="0"/>
              <a:t>Exports</a:t>
            </a:r>
          </a:p>
          <a:p>
            <a:pPr lvl="1"/>
            <a:r>
              <a:rPr lang="en-US" dirty="0"/>
              <a:t>Imports</a:t>
            </a:r>
          </a:p>
          <a:p>
            <a:r>
              <a:rPr lang="en-US" dirty="0"/>
              <a:t>Health Break (10 minutes)</a:t>
            </a:r>
          </a:p>
          <a:p>
            <a:pPr lvl="0"/>
            <a:r>
              <a:rPr lang="en-US" dirty="0"/>
              <a:t>Demo of EPA’s Waste Import Export Tracking System (WIETS) and Central Data Exchange (CDX) (85 minutes)</a:t>
            </a:r>
          </a:p>
          <a:p>
            <a:pPr lvl="0"/>
            <a:r>
              <a:rPr lang="en-US" dirty="0"/>
              <a:t>Converting to Electronic Border Process for Export Shipments (5 minutes)</a:t>
            </a:r>
          </a:p>
          <a:p>
            <a:pPr lvl="0"/>
            <a:r>
              <a:rPr lang="en-US" dirty="0"/>
              <a:t>Next Steps  (5 minutes)</a:t>
            </a:r>
          </a:p>
          <a:p>
            <a:endParaRPr lang="en-US" dirty="0"/>
          </a:p>
        </p:txBody>
      </p:sp>
      <p:sp>
        <p:nvSpPr>
          <p:cNvPr id="4" name="Slide Number Placeholder 3"/>
          <p:cNvSpPr>
            <a:spLocks noGrp="1"/>
          </p:cNvSpPr>
          <p:nvPr>
            <p:ph type="sldNum" sz="quarter" idx="12"/>
          </p:nvPr>
        </p:nvSpPr>
        <p:spPr/>
        <p:txBody>
          <a:bodyPr/>
          <a:lstStyle/>
          <a:p>
            <a:fld id="{13960496-2AC8-46C3-BE1E-C0A419F2FC38}" type="slidenum">
              <a:rPr lang="en-US" smtClean="0"/>
              <a:t>2</a:t>
            </a:fld>
            <a:endParaRPr lang="en-US"/>
          </a:p>
        </p:txBody>
      </p:sp>
    </p:spTree>
    <p:extLst>
      <p:ext uri="{BB962C8B-B14F-4D97-AF65-F5344CB8AC3E}">
        <p14:creationId xmlns:p14="http://schemas.microsoft.com/office/powerpoint/2010/main" val="3225310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WIETS and CDX</a:t>
            </a:r>
          </a:p>
        </p:txBody>
      </p:sp>
      <p:sp>
        <p:nvSpPr>
          <p:cNvPr id="3" name="Content Placeholder 2"/>
          <p:cNvSpPr>
            <a:spLocks noGrp="1"/>
          </p:cNvSpPr>
          <p:nvPr>
            <p:ph idx="1"/>
          </p:nvPr>
        </p:nvSpPr>
        <p:spPr/>
        <p:txBody>
          <a:bodyPr>
            <a:normAutofit/>
          </a:bodyPr>
          <a:lstStyle/>
          <a:p>
            <a:pPr marL="0" indent="0">
              <a:buNone/>
            </a:pPr>
            <a:r>
              <a:rPr lang="en-US" sz="1900" b="1" dirty="0"/>
              <a:t>WIETS</a:t>
            </a:r>
            <a:r>
              <a:rPr lang="en-US" sz="1900" dirty="0"/>
              <a:t> is the United States Environmental Protection Agency (EPA) Waste Import/Export Tracking System responsible for managing hazardous waste notice and reporting data.  EPA has extended use of WIETS by hazardous waste importers and exporters to include electronic submission and signature of hazardous waste notices and annual reports.  Exporters shipping hazardous waste internationally must use WIETS to electronically submit notices, and may use WIETS to electronically submit annual reports to EPA.  Importers submitting notices when the country of origin does not control the shipments as hazardous waste exports will be required to use WIETS to electronically submit notices to EPA at a future date. WIETS is not used for tracking of internal domestic shipments.</a:t>
            </a:r>
          </a:p>
          <a:p>
            <a:pPr marL="0" indent="0">
              <a:buNone/>
            </a:pPr>
            <a:endParaRPr lang="en-US" sz="1900" dirty="0"/>
          </a:p>
          <a:p>
            <a:pPr marL="0" indent="0">
              <a:buNone/>
            </a:pPr>
            <a:r>
              <a:rPr lang="en-US" sz="1900" b="1" dirty="0"/>
              <a:t>CDX</a:t>
            </a:r>
            <a:r>
              <a:rPr lang="en-US" sz="1900" dirty="0"/>
              <a:t> is the point of entry on the Environmental Information Exchange Network (Exchange Network) for environmental data submissions to the Agency. Its use is supported by the Cross-Media Electronic Reporting Rule (CROMERR) which provides the legal framework for electronic reporting under all of EPA's environmental regulations.</a:t>
            </a:r>
          </a:p>
        </p:txBody>
      </p:sp>
    </p:spTree>
    <p:extLst>
      <p:ext uri="{BB962C8B-B14F-4D97-AF65-F5344CB8AC3E}">
        <p14:creationId xmlns:p14="http://schemas.microsoft.com/office/powerpoint/2010/main" val="3931086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Types of Users</a:t>
            </a:r>
          </a:p>
        </p:txBody>
      </p:sp>
      <p:sp>
        <p:nvSpPr>
          <p:cNvPr id="3" name="Content Placeholder 2"/>
          <p:cNvSpPr>
            <a:spLocks noGrp="1"/>
          </p:cNvSpPr>
          <p:nvPr>
            <p:ph idx="1"/>
          </p:nvPr>
        </p:nvSpPr>
        <p:spPr/>
        <p:txBody>
          <a:bodyPr>
            <a:normAutofit fontScale="85000" lnSpcReduction="10000"/>
          </a:bodyPr>
          <a:lstStyle/>
          <a:p>
            <a:pPr lvl="0"/>
            <a:r>
              <a:rPr lang="en-US" b="1" dirty="0"/>
              <a:t>Notice Preparers</a:t>
            </a:r>
            <a:r>
              <a:rPr lang="en-US" dirty="0"/>
              <a:t> – Preparers are hazardous waste industry representatives that can enter notice and report data into WIETS but do not have the legal authority to sign or submit notices and reports to EPA.  Preparers must be sponsored by a US hazardous waste industry representative with legal authority to sign the notices and reports and must assign a certifier to each notice/report for signature and submission to EPA.</a:t>
            </a:r>
          </a:p>
          <a:p>
            <a:pPr lvl="0"/>
            <a:r>
              <a:rPr lang="en-US" b="1" dirty="0"/>
              <a:t>Notice Certifiers</a:t>
            </a:r>
            <a:r>
              <a:rPr lang="en-US" dirty="0"/>
              <a:t> – Certifiers are US hazardous waste industry representatives that legally sign off on the hazardous waste notice submissions.  Along with being able to enter notice data, certifiers can provide electronic signatures for notices and reports and submit them to EPA.  </a:t>
            </a:r>
          </a:p>
        </p:txBody>
      </p:sp>
    </p:spTree>
    <p:extLst>
      <p:ext uri="{BB962C8B-B14F-4D97-AF65-F5344CB8AC3E}">
        <p14:creationId xmlns:p14="http://schemas.microsoft.com/office/powerpoint/2010/main" val="565163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Signing Up and CDX</a:t>
            </a:r>
          </a:p>
        </p:txBody>
      </p:sp>
      <p:sp>
        <p:nvSpPr>
          <p:cNvPr id="3" name="Content Placeholder 2"/>
          <p:cNvSpPr>
            <a:spLocks noGrp="1"/>
          </p:cNvSpPr>
          <p:nvPr>
            <p:ph idx="1"/>
          </p:nvPr>
        </p:nvSpPr>
        <p:spPr/>
        <p:txBody>
          <a:bodyPr/>
          <a:lstStyle/>
          <a:p>
            <a:pPr marL="0" indent="0">
              <a:buNone/>
            </a:pPr>
            <a:r>
              <a:rPr lang="en-US" dirty="0"/>
              <a:t>Steps Include:</a:t>
            </a:r>
          </a:p>
          <a:p>
            <a:pPr lvl="0"/>
            <a:r>
              <a:rPr lang="en-US" dirty="0"/>
              <a:t>Creating an account in CDX</a:t>
            </a:r>
          </a:p>
          <a:p>
            <a:pPr lvl="0"/>
            <a:r>
              <a:rPr lang="en-US" dirty="0"/>
              <a:t>If you are a certifier and will be signing notices and reports, getting the account identity proofed for signing</a:t>
            </a:r>
          </a:p>
          <a:p>
            <a:pPr lvl="0"/>
            <a:r>
              <a:rPr lang="en-US" dirty="0"/>
              <a:t>Setting up sponsorships between other preparers/certifiers</a:t>
            </a:r>
          </a:p>
          <a:p>
            <a:endParaRPr lang="en-US" dirty="0"/>
          </a:p>
        </p:txBody>
      </p:sp>
    </p:spTree>
    <p:extLst>
      <p:ext uri="{BB962C8B-B14F-4D97-AF65-F5344CB8AC3E}">
        <p14:creationId xmlns:p14="http://schemas.microsoft.com/office/powerpoint/2010/main" val="3521466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CDX Home Page</a:t>
            </a:r>
          </a:p>
        </p:txBody>
      </p:sp>
      <p:sp>
        <p:nvSpPr>
          <p:cNvPr id="3" name="Content Placeholder 2"/>
          <p:cNvSpPr>
            <a:spLocks noGrp="1"/>
          </p:cNvSpPr>
          <p:nvPr>
            <p:ph idx="1"/>
          </p:nvPr>
        </p:nvSpPr>
        <p:spPr/>
        <p:txBody>
          <a:bodyPr/>
          <a:lstStyle/>
          <a:p>
            <a:pPr marL="0" indent="0">
              <a:buNone/>
            </a:pPr>
            <a:r>
              <a:rPr lang="en-US" dirty="0"/>
              <a:t>In production at </a:t>
            </a:r>
            <a:r>
              <a:rPr lang="en-US" dirty="0">
                <a:hlinkClick r:id="rId2"/>
              </a:rPr>
              <a:t>https://cdx.epa.gov</a:t>
            </a:r>
            <a:endParaRPr lang="en-US" dirty="0"/>
          </a:p>
          <a:p>
            <a:pPr marL="0" indent="0">
              <a:buNone/>
            </a:pPr>
            <a:endParaRPr lang="en-US" dirty="0"/>
          </a:p>
          <a:p>
            <a:pPr marL="0" indent="0">
              <a:buNone/>
            </a:pPr>
            <a:endParaRPr lang="en-US" dirty="0"/>
          </a:p>
        </p:txBody>
      </p:sp>
      <p:pic>
        <p:nvPicPr>
          <p:cNvPr id="5" name="Picture 4"/>
          <p:cNvPicPr/>
          <p:nvPr/>
        </p:nvPicPr>
        <p:blipFill rotWithShape="1">
          <a:blip r:embed="rId3"/>
          <a:srcRect t="10066" b="50625"/>
          <a:stretch/>
        </p:blipFill>
        <p:spPr bwMode="auto">
          <a:xfrm>
            <a:off x="1981200" y="2590800"/>
            <a:ext cx="7772400" cy="3200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1405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CDX Program Selection	</a:t>
            </a:r>
          </a:p>
        </p:txBody>
      </p:sp>
      <p:sp>
        <p:nvSpPr>
          <p:cNvPr id="3" name="Content Placeholder 2"/>
          <p:cNvSpPr>
            <a:spLocks noGrp="1"/>
          </p:cNvSpPr>
          <p:nvPr>
            <p:ph idx="1"/>
          </p:nvPr>
        </p:nvSpPr>
        <p:spPr/>
        <p:txBody>
          <a:bodyPr/>
          <a:lstStyle/>
          <a:p>
            <a:pPr marL="0" indent="0">
              <a:buNone/>
            </a:pPr>
            <a:r>
              <a:rPr lang="en-US" dirty="0"/>
              <a:t>When registering, choose “WIETS” as your program service</a:t>
            </a:r>
          </a:p>
        </p:txBody>
      </p:sp>
      <p:pic>
        <p:nvPicPr>
          <p:cNvPr id="4" name="Picture 3"/>
          <p:cNvPicPr/>
          <p:nvPr/>
        </p:nvPicPr>
        <p:blipFill rotWithShape="1">
          <a:blip r:embed="rId2">
            <a:extLst>
              <a:ext uri="{28A0092B-C50C-407E-A947-70E740481C1C}">
                <a14:useLocalDpi xmlns:a14="http://schemas.microsoft.com/office/drawing/2010/main" val="0"/>
              </a:ext>
            </a:extLst>
          </a:blip>
          <a:srcRect l="24487" t="8221" r="25224" b="42454"/>
          <a:stretch/>
        </p:blipFill>
        <p:spPr bwMode="auto">
          <a:xfrm>
            <a:off x="3124200" y="2819401"/>
            <a:ext cx="5943600" cy="3181985"/>
          </a:xfrm>
          <a:prstGeom prst="rect">
            <a:avLst/>
          </a:prstGeom>
          <a:noFill/>
          <a:ln>
            <a:noFill/>
          </a:ln>
          <a:extLst/>
        </p:spPr>
      </p:pic>
    </p:spTree>
    <p:extLst>
      <p:ext uri="{BB962C8B-B14F-4D97-AF65-F5344CB8AC3E}">
        <p14:creationId xmlns:p14="http://schemas.microsoft.com/office/powerpoint/2010/main" val="1328802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CDX Role Selection</a:t>
            </a:r>
          </a:p>
        </p:txBody>
      </p:sp>
      <p:sp>
        <p:nvSpPr>
          <p:cNvPr id="5" name="Content Placeholder 4"/>
          <p:cNvSpPr>
            <a:spLocks noGrp="1"/>
          </p:cNvSpPr>
          <p:nvPr>
            <p:ph idx="1"/>
          </p:nvPr>
        </p:nvSpPr>
        <p:spPr>
          <a:xfrm>
            <a:off x="1981200" y="1295401"/>
            <a:ext cx="8229600" cy="4525963"/>
          </a:xfrm>
        </p:spPr>
        <p:txBody>
          <a:bodyPr/>
          <a:lstStyle/>
          <a:p>
            <a:pPr marL="0" indent="0">
              <a:buNone/>
            </a:pPr>
            <a:r>
              <a:rPr lang="en-US" sz="1800" dirty="0"/>
              <a:t>If you will be signing and submitting notices to EPA, select Certifier as your role from the dropdown list.  If you will be preparing notices on behalf of another signing entity, select Preparer. If you are not sure if you are a preparer or certifier, please refer to the WIETS User Roles section above.</a:t>
            </a:r>
          </a:p>
          <a:p>
            <a:endParaRPr lang="en-US" dirty="0"/>
          </a:p>
        </p:txBody>
      </p:sp>
      <p:pic>
        <p:nvPicPr>
          <p:cNvPr id="7" name="Picture 6"/>
          <p:cNvPicPr/>
          <p:nvPr/>
        </p:nvPicPr>
        <p:blipFill rotWithShape="1">
          <a:blip r:embed="rId2">
            <a:extLst>
              <a:ext uri="{28A0092B-C50C-407E-A947-70E740481C1C}">
                <a14:useLocalDpi xmlns:a14="http://schemas.microsoft.com/office/drawing/2010/main" val="0"/>
              </a:ext>
            </a:extLst>
          </a:blip>
          <a:srcRect l="24616" t="8720" r="25480" b="39225"/>
          <a:stretch/>
        </p:blipFill>
        <p:spPr bwMode="auto">
          <a:xfrm>
            <a:off x="2590800" y="2667000"/>
            <a:ext cx="7010400" cy="3886200"/>
          </a:xfrm>
          <a:prstGeom prst="rect">
            <a:avLst/>
          </a:prstGeom>
          <a:noFill/>
          <a:ln>
            <a:noFill/>
          </a:ln>
          <a:extLst/>
        </p:spPr>
      </p:pic>
    </p:spTree>
    <p:extLst>
      <p:ext uri="{BB962C8B-B14F-4D97-AF65-F5344CB8AC3E}">
        <p14:creationId xmlns:p14="http://schemas.microsoft.com/office/powerpoint/2010/main" val="96010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CDX Certifiers – Identity Proofing</a:t>
            </a:r>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val="0"/>
              </a:ext>
            </a:extLst>
          </a:blip>
          <a:srcRect l="24766" t="7755" r="25597" b="11201"/>
          <a:stretch/>
        </p:blipFill>
        <p:spPr bwMode="auto">
          <a:xfrm>
            <a:off x="3276600" y="1371600"/>
            <a:ext cx="55626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2298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CDX Preparers – Email a Certifier</a:t>
            </a:r>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24519" t="8632" r="25385" b="32178"/>
          <a:stretch/>
        </p:blipFill>
        <p:spPr bwMode="auto">
          <a:xfrm>
            <a:off x="2587063" y="1600201"/>
            <a:ext cx="701787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5179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4400" dirty="0"/>
          </a:p>
          <a:p>
            <a:pPr marL="0" indent="0" algn="ctr">
              <a:buNone/>
            </a:pPr>
            <a:r>
              <a:rPr lang="en-US" sz="4400" dirty="0"/>
              <a:t>Questions?</a:t>
            </a:r>
          </a:p>
        </p:txBody>
      </p:sp>
      <p:sp>
        <p:nvSpPr>
          <p:cNvPr id="4" name="Slide Number Placeholder 3"/>
          <p:cNvSpPr>
            <a:spLocks noGrp="1"/>
          </p:cNvSpPr>
          <p:nvPr>
            <p:ph type="sldNum" sz="quarter" idx="12"/>
          </p:nvPr>
        </p:nvSpPr>
        <p:spPr/>
        <p:txBody>
          <a:bodyPr/>
          <a:lstStyle/>
          <a:p>
            <a:fld id="{13960496-2AC8-46C3-BE1E-C0A419F2FC38}" type="slidenum">
              <a:rPr lang="en-US" smtClean="0"/>
              <a:t>28</a:t>
            </a:fld>
            <a:endParaRPr lang="en-US"/>
          </a:p>
        </p:txBody>
      </p:sp>
    </p:spTree>
    <p:extLst>
      <p:ext uri="{BB962C8B-B14F-4D97-AF65-F5344CB8AC3E}">
        <p14:creationId xmlns:p14="http://schemas.microsoft.com/office/powerpoint/2010/main" val="37219994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WIETS Home Page</a:t>
            </a:r>
          </a:p>
        </p:txBody>
      </p:sp>
      <p:pic>
        <p:nvPicPr>
          <p:cNvPr id="2052" name="Picture 4"/>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2037" b="45101"/>
          <a:stretch/>
        </p:blipFill>
        <p:spPr bwMode="auto">
          <a:xfrm>
            <a:off x="2057401" y="1752600"/>
            <a:ext cx="8104583"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2751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Export Requirements for Shipments under New Regulation (i.e., w/o Current Consent)</a:t>
            </a:r>
          </a:p>
        </p:txBody>
      </p:sp>
      <p:sp>
        <p:nvSpPr>
          <p:cNvPr id="3" name="Content Placeholder 2"/>
          <p:cNvSpPr>
            <a:spLocks noGrp="1"/>
          </p:cNvSpPr>
          <p:nvPr>
            <p:ph idx="1"/>
          </p:nvPr>
        </p:nvSpPr>
        <p:spPr/>
        <p:txBody>
          <a:bodyPr>
            <a:normAutofit lnSpcReduction="10000"/>
          </a:bodyPr>
          <a:lstStyle/>
          <a:p>
            <a:r>
              <a:rPr lang="en-US" dirty="0"/>
              <a:t>Exports of hazardous waste under RCRA Parts 262, 266 and 273 under new regulation w/o consent</a:t>
            </a:r>
          </a:p>
          <a:p>
            <a:pPr lvl="1"/>
            <a:r>
              <a:rPr lang="en-US" dirty="0"/>
              <a:t>OECD requirements</a:t>
            </a:r>
          </a:p>
          <a:p>
            <a:pPr lvl="1"/>
            <a:r>
              <a:rPr lang="en-US" dirty="0"/>
              <a:t>EPA ID numbers</a:t>
            </a:r>
          </a:p>
          <a:p>
            <a:pPr lvl="1"/>
            <a:r>
              <a:rPr lang="en-US" dirty="0"/>
              <a:t>Consent numbers on manifest</a:t>
            </a:r>
          </a:p>
          <a:p>
            <a:pPr lvl="1"/>
            <a:r>
              <a:rPr lang="en-US" dirty="0"/>
              <a:t>Phase in of electronic process at the border</a:t>
            </a:r>
          </a:p>
          <a:p>
            <a:pPr lvl="1"/>
            <a:r>
              <a:rPr lang="en-US" dirty="0"/>
              <a:t>Electronic submittal of export notices using CDX and WIETS</a:t>
            </a:r>
          </a:p>
          <a:p>
            <a:r>
              <a:rPr lang="en-US" dirty="0"/>
              <a:t>Exports of CRTs under Part 261</a:t>
            </a:r>
          </a:p>
          <a:p>
            <a:pPr lvl="1"/>
            <a:r>
              <a:rPr lang="en-US" dirty="0"/>
              <a:t>Phase in of electronic process at the border</a:t>
            </a:r>
          </a:p>
          <a:p>
            <a:pPr lvl="1"/>
            <a:r>
              <a:rPr lang="en-US" dirty="0"/>
              <a:t>Electronic submittal of export notices using CDX and WIETS</a:t>
            </a:r>
          </a:p>
          <a:p>
            <a:r>
              <a:rPr lang="en-US" dirty="0"/>
              <a:t>Export of hazardous waste samples over 25 kg</a:t>
            </a:r>
          </a:p>
          <a:p>
            <a:pPr marL="457200" lvl="1"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13960496-2AC8-46C3-BE1E-C0A419F2FC38}" type="slidenum">
              <a:rPr lang="en-US" smtClean="0"/>
              <a:t>3</a:t>
            </a:fld>
            <a:endParaRPr lang="en-US"/>
          </a:p>
        </p:txBody>
      </p:sp>
    </p:spTree>
    <p:extLst>
      <p:ext uri="{BB962C8B-B14F-4D97-AF65-F5344CB8AC3E}">
        <p14:creationId xmlns:p14="http://schemas.microsoft.com/office/powerpoint/2010/main" val="1860169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WIETS Notice Listings</a:t>
            </a:r>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2037"/>
          <a:stretch/>
        </p:blipFill>
        <p:spPr bwMode="auto">
          <a:xfrm>
            <a:off x="2133601" y="1219200"/>
            <a:ext cx="8137551"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0276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WIETS Notice Lifecycle</a:t>
            </a:r>
          </a:p>
        </p:txBody>
      </p:sp>
      <p:sp>
        <p:nvSpPr>
          <p:cNvPr id="3" name="Content Placeholder 2"/>
          <p:cNvSpPr>
            <a:spLocks noGrp="1"/>
          </p:cNvSpPr>
          <p:nvPr>
            <p:ph idx="1"/>
          </p:nvPr>
        </p:nvSpPr>
        <p:spPr/>
        <p:txBody>
          <a:bodyPr>
            <a:normAutofit fontScale="70000" lnSpcReduction="20000"/>
          </a:bodyPr>
          <a:lstStyle/>
          <a:p>
            <a:pPr lvl="0"/>
            <a:r>
              <a:rPr lang="en-US" b="1" dirty="0"/>
              <a:t>Draft</a:t>
            </a:r>
            <a:r>
              <a:rPr lang="en-US" dirty="0"/>
              <a:t>: While notice data is being entered into WIETS, the notice is in Draft status.  Both preparers and certifiers can edit these notices.  When all notice data is completed, preparers can assign a certifier to the notice for signature, and certifiers can continue to sign and submit the notice to EPA.</a:t>
            </a:r>
          </a:p>
          <a:p>
            <a:pPr lvl="0"/>
            <a:r>
              <a:rPr lang="en-US" b="1" dirty="0"/>
              <a:t>Awaiting Signature</a:t>
            </a:r>
            <a:r>
              <a:rPr lang="en-US" dirty="0"/>
              <a:t>: These notices have been assigned a certifier and are awaiting review and signature for submission to EPA.  Notices in this status are still editable.  Once the notice is signed and submitted to EPA, the notice becomes read-only.</a:t>
            </a:r>
          </a:p>
          <a:p>
            <a:pPr lvl="0"/>
            <a:r>
              <a:rPr lang="en-US" b="1" dirty="0"/>
              <a:t>Pending</a:t>
            </a:r>
            <a:r>
              <a:rPr lang="en-US" dirty="0"/>
              <a:t>: These notices have been signed and submitted to EPA, but no determination (consent or objection) has been made on the notices.  These notices are read-only in WIETS.</a:t>
            </a:r>
          </a:p>
          <a:p>
            <a:pPr lvl="0"/>
            <a:r>
              <a:rPr lang="en-US" b="1" dirty="0"/>
              <a:t>Processed</a:t>
            </a:r>
            <a:r>
              <a:rPr lang="en-US" dirty="0"/>
              <a:t>:  These notices have been signed and submitted to EPA and a determination (consent or objection) has been made on the notice. These notices are read-only in WIETS.</a:t>
            </a:r>
          </a:p>
          <a:p>
            <a:endParaRPr lang="en-US" dirty="0"/>
          </a:p>
        </p:txBody>
      </p:sp>
    </p:spTree>
    <p:extLst>
      <p:ext uri="{BB962C8B-B14F-4D97-AF65-F5344CB8AC3E}">
        <p14:creationId xmlns:p14="http://schemas.microsoft.com/office/powerpoint/2010/main" val="2905536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WIETS Notice Creation</a:t>
            </a:r>
          </a:p>
        </p:txBody>
      </p:sp>
      <p:pic>
        <p:nvPicPr>
          <p:cNvPr id="4" name="Content Placeholder 3"/>
          <p:cNvPicPr>
            <a:picLocks noGrp="1"/>
          </p:cNvPicPr>
          <p:nvPr>
            <p:ph idx="1"/>
          </p:nvPr>
        </p:nvPicPr>
        <p:blipFill>
          <a:blip r:embed="rId2"/>
          <a:stretch>
            <a:fillRect/>
          </a:stretch>
        </p:blipFill>
        <p:spPr>
          <a:xfrm>
            <a:off x="1981200" y="2001724"/>
            <a:ext cx="8229600" cy="3722914"/>
          </a:xfrm>
          <a:prstGeom prst="rect">
            <a:avLst/>
          </a:prstGeom>
        </p:spPr>
      </p:pic>
    </p:spTree>
    <p:extLst>
      <p:ext uri="{BB962C8B-B14F-4D97-AF65-F5344CB8AC3E}">
        <p14:creationId xmlns:p14="http://schemas.microsoft.com/office/powerpoint/2010/main" val="12625530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WIETS Notice Info Tab</a:t>
            </a:r>
          </a:p>
        </p:txBody>
      </p:sp>
      <p:pic>
        <p:nvPicPr>
          <p:cNvPr id="4099"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716"/>
          <a:stretch/>
        </p:blipFill>
        <p:spPr bwMode="auto">
          <a:xfrm>
            <a:off x="2209800" y="1295400"/>
            <a:ext cx="7543800" cy="5077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1751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WIETS Contacts </a:t>
            </a:r>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716"/>
          <a:stretch/>
        </p:blipFill>
        <p:spPr bwMode="auto">
          <a:xfrm>
            <a:off x="2209800" y="1219200"/>
            <a:ext cx="7811186"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5228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WIETS Transportation Tab</a:t>
            </a:r>
          </a:p>
        </p:txBody>
      </p:sp>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716"/>
          <a:stretch/>
        </p:blipFill>
        <p:spPr bwMode="auto">
          <a:xfrm>
            <a:off x="2133600" y="1295401"/>
            <a:ext cx="7924800" cy="533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33847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WIETS Ports</a:t>
            </a:r>
          </a:p>
        </p:txBody>
      </p:sp>
      <p:pic>
        <p:nvPicPr>
          <p:cNvPr id="717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2255"/>
          <a:stretch/>
        </p:blipFill>
        <p:spPr bwMode="auto">
          <a:xfrm>
            <a:off x="1828800" y="1981200"/>
            <a:ext cx="8256248"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73925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WIETS Waste Streams</a:t>
            </a:r>
          </a:p>
        </p:txBody>
      </p:sp>
      <p:pic>
        <p:nvPicPr>
          <p:cNvPr id="819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1093" b="43402"/>
          <a:stretch/>
        </p:blipFill>
        <p:spPr bwMode="auto">
          <a:xfrm>
            <a:off x="2057400" y="1905000"/>
            <a:ext cx="8218408"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02354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WIETS Waste Streams</a:t>
            </a:r>
          </a:p>
        </p:txBody>
      </p:sp>
      <p:pic>
        <p:nvPicPr>
          <p:cNvPr id="921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904"/>
          <a:stretch/>
        </p:blipFill>
        <p:spPr bwMode="auto">
          <a:xfrm>
            <a:off x="2133600" y="1219201"/>
            <a:ext cx="7848600" cy="5271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8262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WIETS Waste Streams</a:t>
            </a:r>
          </a:p>
        </p:txBody>
      </p:sp>
      <p:pic>
        <p:nvPicPr>
          <p:cNvPr id="1024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9605"/>
          <a:stretch/>
        </p:blipFill>
        <p:spPr bwMode="auto">
          <a:xfrm>
            <a:off x="1905000" y="2133600"/>
            <a:ext cx="8200405"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7593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Where to Find Export Requirements</a:t>
            </a:r>
          </a:p>
        </p:txBody>
      </p:sp>
      <p:sp>
        <p:nvSpPr>
          <p:cNvPr id="3" name="Content Placeholder 2"/>
          <p:cNvSpPr>
            <a:spLocks noGrp="1"/>
          </p:cNvSpPr>
          <p:nvPr>
            <p:ph idx="1"/>
          </p:nvPr>
        </p:nvSpPr>
        <p:spPr/>
        <p:txBody>
          <a:bodyPr>
            <a:normAutofit fontScale="92500"/>
          </a:bodyPr>
          <a:lstStyle/>
          <a:p>
            <a:pPr marL="0" indent="0">
              <a:buNone/>
            </a:pPr>
            <a:r>
              <a:rPr lang="en-US" dirty="0"/>
              <a:t>40 CFR 262.83:</a:t>
            </a:r>
          </a:p>
          <a:p>
            <a:pPr marL="914400" lvl="1" indent="-457200">
              <a:buFont typeface="+mj-lt"/>
              <a:buAutoNum type="alphaLcParenR"/>
            </a:pPr>
            <a:r>
              <a:rPr lang="en-US" dirty="0"/>
              <a:t>general export requirements</a:t>
            </a:r>
          </a:p>
          <a:p>
            <a:pPr marL="914400" lvl="1" indent="-457200">
              <a:buFont typeface="+mj-lt"/>
              <a:buAutoNum type="alphaLcParenR"/>
            </a:pPr>
            <a:r>
              <a:rPr lang="en-US" dirty="0"/>
              <a:t>notification requirements</a:t>
            </a:r>
          </a:p>
          <a:p>
            <a:pPr marL="914400" lvl="1" indent="-457200">
              <a:buFont typeface="+mj-lt"/>
              <a:buAutoNum type="alphaLcParenR"/>
            </a:pPr>
            <a:r>
              <a:rPr lang="en-US" dirty="0"/>
              <a:t>RCRA manifest instructions for export shipments</a:t>
            </a:r>
          </a:p>
          <a:p>
            <a:pPr marL="914400" lvl="1" indent="-457200">
              <a:buFont typeface="+mj-lt"/>
              <a:buAutoNum type="alphaLcParenR"/>
            </a:pPr>
            <a:r>
              <a:rPr lang="en-US" dirty="0"/>
              <a:t>international movement document requirements for export shipments</a:t>
            </a:r>
          </a:p>
          <a:p>
            <a:pPr marL="914400" lvl="1" indent="-457200">
              <a:buFont typeface="+mj-lt"/>
              <a:buAutoNum type="alphaLcParenR"/>
            </a:pPr>
            <a:r>
              <a:rPr lang="en-US" dirty="0"/>
              <a:t>the exporter’s duty to return or re-export (to a third country) export shipments of waste that cannot be managed in accordance with the terms of the contract or consent and cannot be managed at an alternate facility in the country of import</a:t>
            </a:r>
          </a:p>
          <a:p>
            <a:pPr marL="914400" lvl="1" indent="-457200">
              <a:buFont typeface="+mj-lt"/>
              <a:buAutoNum type="alphaLcParenR"/>
            </a:pPr>
            <a:r>
              <a:rPr lang="en-US" dirty="0"/>
              <a:t>contract requirements</a:t>
            </a:r>
          </a:p>
          <a:p>
            <a:pPr marL="914400" lvl="1" indent="-457200">
              <a:buFont typeface="+mj-lt"/>
              <a:buAutoNum type="alphaLcParenR"/>
            </a:pPr>
            <a:r>
              <a:rPr lang="en-US" dirty="0"/>
              <a:t>annual reporting requirements</a:t>
            </a:r>
          </a:p>
          <a:p>
            <a:pPr marL="914400" lvl="1" indent="-457200">
              <a:buFont typeface="+mj-lt"/>
              <a:buAutoNum type="alphaLcParenR"/>
            </a:pPr>
            <a:r>
              <a:rPr lang="en-US" dirty="0"/>
              <a:t>exception reporting requirements</a:t>
            </a:r>
          </a:p>
          <a:p>
            <a:pPr marL="914400" lvl="1" indent="-457200">
              <a:buFont typeface="+mj-lt"/>
              <a:buAutoNum type="alphaLcParenR"/>
            </a:pPr>
            <a:r>
              <a:rPr lang="en-US" dirty="0"/>
              <a:t>recordkeeping requirements</a:t>
            </a:r>
          </a:p>
        </p:txBody>
      </p:sp>
      <p:sp>
        <p:nvSpPr>
          <p:cNvPr id="4" name="Slide Number Placeholder 3"/>
          <p:cNvSpPr>
            <a:spLocks noGrp="1"/>
          </p:cNvSpPr>
          <p:nvPr>
            <p:ph type="sldNum" sz="quarter" idx="12"/>
          </p:nvPr>
        </p:nvSpPr>
        <p:spPr/>
        <p:txBody>
          <a:bodyPr/>
          <a:lstStyle/>
          <a:p>
            <a:fld id="{13960496-2AC8-46C3-BE1E-C0A419F2FC38}" type="slidenum">
              <a:rPr lang="en-US" smtClean="0"/>
              <a:t>4</a:t>
            </a:fld>
            <a:endParaRPr lang="en-US"/>
          </a:p>
        </p:txBody>
      </p:sp>
    </p:spTree>
    <p:extLst>
      <p:ext uri="{BB962C8B-B14F-4D97-AF65-F5344CB8AC3E}">
        <p14:creationId xmlns:p14="http://schemas.microsoft.com/office/powerpoint/2010/main" val="30134863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WIETS Review</a:t>
            </a:r>
          </a:p>
        </p:txBody>
      </p:sp>
      <p:pic>
        <p:nvPicPr>
          <p:cNvPr id="6" name="Picture 5"/>
          <p:cNvPicPr/>
          <p:nvPr/>
        </p:nvPicPr>
        <p:blipFill>
          <a:blip r:embed="rId2"/>
          <a:stretch>
            <a:fillRect/>
          </a:stretch>
        </p:blipFill>
        <p:spPr>
          <a:xfrm>
            <a:off x="1828800" y="1295400"/>
            <a:ext cx="8382000" cy="3200400"/>
          </a:xfrm>
          <a:prstGeom prst="rect">
            <a:avLst/>
          </a:prstGeom>
        </p:spPr>
      </p:pic>
      <p:pic>
        <p:nvPicPr>
          <p:cNvPr id="7" name="Content Placeholder 6"/>
          <p:cNvPicPr>
            <a:picLocks noGrp="1"/>
          </p:cNvPicPr>
          <p:nvPr>
            <p:ph idx="1"/>
          </p:nvPr>
        </p:nvPicPr>
        <p:blipFill>
          <a:blip r:embed="rId3"/>
          <a:stretch>
            <a:fillRect/>
          </a:stretch>
        </p:blipFill>
        <p:spPr>
          <a:xfrm>
            <a:off x="1905000" y="4724401"/>
            <a:ext cx="8305800" cy="1749883"/>
          </a:xfrm>
          <a:prstGeom prst="rect">
            <a:avLst/>
          </a:prstGeom>
        </p:spPr>
      </p:pic>
    </p:spTree>
    <p:extLst>
      <p:ext uri="{BB962C8B-B14F-4D97-AF65-F5344CB8AC3E}">
        <p14:creationId xmlns:p14="http://schemas.microsoft.com/office/powerpoint/2010/main" val="12021686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WIETS Signature</a:t>
            </a:r>
          </a:p>
        </p:txBody>
      </p:sp>
      <p:pic>
        <p:nvPicPr>
          <p:cNvPr id="4" name="Content Placeholder 3"/>
          <p:cNvPicPr>
            <a:picLocks noGrp="1"/>
          </p:cNvPicPr>
          <p:nvPr>
            <p:ph idx="1"/>
          </p:nvPr>
        </p:nvPicPr>
        <p:blipFill rotWithShape="1">
          <a:blip r:embed="rId2"/>
          <a:srcRect t="9430" b="64293"/>
          <a:stretch/>
        </p:blipFill>
        <p:spPr bwMode="auto">
          <a:xfrm>
            <a:off x="1981200" y="1219201"/>
            <a:ext cx="8229600" cy="2012885"/>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3"/>
          <a:srcRect t="23671" b="36957"/>
          <a:stretch/>
        </p:blipFill>
        <p:spPr bwMode="auto">
          <a:xfrm>
            <a:off x="1981200" y="3505200"/>
            <a:ext cx="8229600" cy="2743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798814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WIETS Amendments</a:t>
            </a:r>
          </a:p>
        </p:txBody>
      </p:sp>
      <p:pic>
        <p:nvPicPr>
          <p:cNvPr id="4" name="Content Placeholder 3"/>
          <p:cNvPicPr>
            <a:picLocks noGrp="1"/>
          </p:cNvPicPr>
          <p:nvPr>
            <p:ph idx="1"/>
          </p:nvPr>
        </p:nvPicPr>
        <p:blipFill>
          <a:blip r:embed="rId2"/>
          <a:stretch>
            <a:fillRect/>
          </a:stretch>
        </p:blipFill>
        <p:spPr>
          <a:xfrm>
            <a:off x="1905000" y="1143000"/>
            <a:ext cx="8229600" cy="2359672"/>
          </a:xfrm>
          <a:prstGeom prst="rect">
            <a:avLst/>
          </a:prstGeom>
        </p:spPr>
      </p:pic>
      <p:sp>
        <p:nvSpPr>
          <p:cNvPr id="5" name="Rectangle 4"/>
          <p:cNvSpPr/>
          <p:nvPr/>
        </p:nvSpPr>
        <p:spPr>
          <a:xfrm>
            <a:off x="2209800" y="3657600"/>
            <a:ext cx="6553200" cy="2308324"/>
          </a:xfrm>
          <a:prstGeom prst="rect">
            <a:avLst/>
          </a:prstGeom>
        </p:spPr>
        <p:txBody>
          <a:bodyPr wrap="square">
            <a:spAutoFit/>
          </a:bodyPr>
          <a:lstStyle/>
          <a:p>
            <a:r>
              <a:rPr lang="en-US" kern="0" dirty="0">
                <a:solidFill>
                  <a:sysClr val="windowText" lastClr="000000"/>
                </a:solidFill>
              </a:rPr>
              <a:t>Users can amend the following notice data:</a:t>
            </a:r>
          </a:p>
          <a:p>
            <a:pPr marL="285750" indent="-285750">
              <a:buFont typeface="Arial" pitchFamily="34" charset="0"/>
              <a:buChar char="•"/>
            </a:pPr>
            <a:r>
              <a:rPr lang="en-US" kern="0" dirty="0">
                <a:solidFill>
                  <a:sysClr val="windowText" lastClr="000000"/>
                </a:solidFill>
              </a:rPr>
              <a:t>Transporters</a:t>
            </a:r>
          </a:p>
          <a:p>
            <a:pPr marL="285750" indent="-285750">
              <a:buFont typeface="Arial" pitchFamily="34" charset="0"/>
              <a:buChar char="•"/>
            </a:pPr>
            <a:r>
              <a:rPr lang="en-US" kern="0" dirty="0">
                <a:solidFill>
                  <a:sysClr val="windowText" lastClr="000000"/>
                </a:solidFill>
              </a:rPr>
              <a:t>Ports of Exit and Entry</a:t>
            </a:r>
          </a:p>
          <a:p>
            <a:pPr marL="285750" indent="-285750">
              <a:buFont typeface="Arial" pitchFamily="34" charset="0"/>
              <a:buChar char="•"/>
            </a:pPr>
            <a:r>
              <a:rPr lang="en-US" kern="0" dirty="0">
                <a:solidFill>
                  <a:sysClr val="windowText" lastClr="000000"/>
                </a:solidFill>
              </a:rPr>
              <a:t>Shipment Frequency</a:t>
            </a:r>
          </a:p>
          <a:p>
            <a:pPr marL="285750" indent="-285750">
              <a:buFont typeface="Arial" pitchFamily="34" charset="0"/>
              <a:buChar char="•"/>
            </a:pPr>
            <a:r>
              <a:rPr lang="en-US" kern="0" dirty="0">
                <a:solidFill>
                  <a:sysClr val="windowText" lastClr="000000"/>
                </a:solidFill>
              </a:rPr>
              <a:t>Waste Stream EPA Codes</a:t>
            </a:r>
          </a:p>
          <a:p>
            <a:pPr marL="285750" indent="-285750">
              <a:buFont typeface="Arial" pitchFamily="34" charset="0"/>
              <a:buChar char="•"/>
            </a:pPr>
            <a:r>
              <a:rPr lang="en-US" kern="0" dirty="0">
                <a:solidFill>
                  <a:sysClr val="windowText" lastClr="000000"/>
                </a:solidFill>
              </a:rPr>
              <a:t>Waste Stream DOT IDs and Hazard Classes</a:t>
            </a:r>
          </a:p>
          <a:p>
            <a:pPr marL="285750" indent="-285750">
              <a:buFont typeface="Arial" pitchFamily="34" charset="0"/>
              <a:buChar char="•"/>
            </a:pPr>
            <a:r>
              <a:rPr lang="en-US" kern="0" dirty="0">
                <a:solidFill>
                  <a:sysClr val="windowText" lastClr="000000"/>
                </a:solidFill>
              </a:rPr>
              <a:t>Waste Stream Requested Quantity</a:t>
            </a:r>
          </a:p>
          <a:p>
            <a:pPr marL="285750" indent="-285750">
              <a:buFont typeface="Arial" pitchFamily="34" charset="0"/>
              <a:buChar char="•"/>
            </a:pPr>
            <a:r>
              <a:rPr lang="en-US" kern="0" dirty="0">
                <a:solidFill>
                  <a:sysClr val="windowText" lastClr="000000"/>
                </a:solidFill>
              </a:rPr>
              <a:t>Waste Stream Shipment Frequency</a:t>
            </a:r>
          </a:p>
        </p:txBody>
      </p:sp>
    </p:spTree>
    <p:extLst>
      <p:ext uri="{BB962C8B-B14F-4D97-AF65-F5344CB8AC3E}">
        <p14:creationId xmlns:p14="http://schemas.microsoft.com/office/powerpoint/2010/main" val="15966457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WIETS Amendments</a:t>
            </a:r>
          </a:p>
        </p:txBody>
      </p:sp>
      <p:sp>
        <p:nvSpPr>
          <p:cNvPr id="3" name="Content Placeholder 2"/>
          <p:cNvSpPr>
            <a:spLocks noGrp="1"/>
          </p:cNvSpPr>
          <p:nvPr>
            <p:ph idx="1"/>
          </p:nvPr>
        </p:nvSpPr>
        <p:spPr/>
        <p:txBody>
          <a:bodyPr>
            <a:normAutofit/>
          </a:bodyPr>
          <a:lstStyle/>
          <a:p>
            <a:pPr marL="0" indent="0">
              <a:buNone/>
            </a:pPr>
            <a:r>
              <a:rPr lang="en-US" sz="1600" dirty="0"/>
              <a:t>Only Ports of Entry/Exit and Transporters can be amended through the Amend Multiple Notices interface.</a:t>
            </a:r>
          </a:p>
        </p:txBody>
      </p:sp>
      <p:pic>
        <p:nvPicPr>
          <p:cNvPr id="4" name="Picture 3"/>
          <p:cNvPicPr/>
          <p:nvPr/>
        </p:nvPicPr>
        <p:blipFill rotWithShape="1">
          <a:blip r:embed="rId2"/>
          <a:srcRect t="9961" b="27420"/>
          <a:stretch/>
        </p:blipFill>
        <p:spPr bwMode="auto">
          <a:xfrm>
            <a:off x="2743200" y="2514600"/>
            <a:ext cx="6934200" cy="3733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693191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4400" dirty="0"/>
          </a:p>
          <a:p>
            <a:pPr marL="0" indent="0" algn="ctr">
              <a:buNone/>
            </a:pPr>
            <a:r>
              <a:rPr lang="en-US" sz="4400" dirty="0"/>
              <a:t>Questions?</a:t>
            </a:r>
          </a:p>
        </p:txBody>
      </p:sp>
      <p:sp>
        <p:nvSpPr>
          <p:cNvPr id="4" name="Slide Number Placeholder 3"/>
          <p:cNvSpPr>
            <a:spLocks noGrp="1"/>
          </p:cNvSpPr>
          <p:nvPr>
            <p:ph type="sldNum" sz="quarter" idx="12"/>
          </p:nvPr>
        </p:nvSpPr>
        <p:spPr/>
        <p:txBody>
          <a:bodyPr/>
          <a:lstStyle/>
          <a:p>
            <a:fld id="{13960496-2AC8-46C3-BE1E-C0A419F2FC38}" type="slidenum">
              <a:rPr lang="en-US" smtClean="0"/>
              <a:t>44</a:t>
            </a:fld>
            <a:endParaRPr lang="en-US"/>
          </a:p>
        </p:txBody>
      </p:sp>
    </p:spTree>
    <p:extLst>
      <p:ext uri="{BB962C8B-B14F-4D97-AF65-F5344CB8AC3E}">
        <p14:creationId xmlns:p14="http://schemas.microsoft.com/office/powerpoint/2010/main" val="26928029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WIETS Annual Reporting</a:t>
            </a:r>
          </a:p>
        </p:txBody>
      </p:sp>
      <p:pic>
        <p:nvPicPr>
          <p:cNvPr id="4" name="Content Placeholder 3"/>
          <p:cNvPicPr>
            <a:picLocks noGrp="1"/>
          </p:cNvPicPr>
          <p:nvPr>
            <p:ph idx="1"/>
          </p:nvPr>
        </p:nvPicPr>
        <p:blipFill>
          <a:blip r:embed="rId2"/>
          <a:stretch>
            <a:fillRect/>
          </a:stretch>
        </p:blipFill>
        <p:spPr>
          <a:xfrm>
            <a:off x="1981200" y="1585418"/>
            <a:ext cx="8229600" cy="1462582"/>
          </a:xfrm>
          <a:prstGeom prst="rect">
            <a:avLst/>
          </a:prstGeom>
        </p:spPr>
      </p:pic>
      <p:pic>
        <p:nvPicPr>
          <p:cNvPr id="5" name="Picture 4"/>
          <p:cNvPicPr/>
          <p:nvPr/>
        </p:nvPicPr>
        <p:blipFill>
          <a:blip r:embed="rId3"/>
          <a:stretch>
            <a:fillRect/>
          </a:stretch>
        </p:blipFill>
        <p:spPr>
          <a:xfrm>
            <a:off x="1981200" y="3581400"/>
            <a:ext cx="8229600" cy="2286000"/>
          </a:xfrm>
          <a:prstGeom prst="rect">
            <a:avLst/>
          </a:prstGeom>
        </p:spPr>
      </p:pic>
    </p:spTree>
    <p:extLst>
      <p:ext uri="{BB962C8B-B14F-4D97-AF65-F5344CB8AC3E}">
        <p14:creationId xmlns:p14="http://schemas.microsoft.com/office/powerpoint/2010/main" val="11108640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WIETS Report Contacts</a:t>
            </a:r>
          </a:p>
        </p:txBody>
      </p:sp>
      <p:pic>
        <p:nvPicPr>
          <p:cNvPr id="4" name="Content Placeholder 3"/>
          <p:cNvPicPr>
            <a:picLocks noGrp="1"/>
          </p:cNvPicPr>
          <p:nvPr>
            <p:ph idx="1"/>
          </p:nvPr>
        </p:nvPicPr>
        <p:blipFill>
          <a:blip r:embed="rId2"/>
          <a:stretch>
            <a:fillRect/>
          </a:stretch>
        </p:blipFill>
        <p:spPr>
          <a:xfrm>
            <a:off x="1981200" y="1896491"/>
            <a:ext cx="8229600" cy="3933380"/>
          </a:xfrm>
          <a:prstGeom prst="rect">
            <a:avLst/>
          </a:prstGeom>
        </p:spPr>
      </p:pic>
    </p:spTree>
    <p:extLst>
      <p:ext uri="{BB962C8B-B14F-4D97-AF65-F5344CB8AC3E}">
        <p14:creationId xmlns:p14="http://schemas.microsoft.com/office/powerpoint/2010/main" val="9355468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WIETS Report Waste Streams</a:t>
            </a:r>
          </a:p>
        </p:txBody>
      </p:sp>
      <p:pic>
        <p:nvPicPr>
          <p:cNvPr id="1229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0156"/>
          <a:stretch/>
        </p:blipFill>
        <p:spPr bwMode="auto">
          <a:xfrm>
            <a:off x="1905000" y="1447800"/>
            <a:ext cx="8228430"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43995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WIETS Report Transporters</a:t>
            </a:r>
          </a:p>
        </p:txBody>
      </p:sp>
      <p:sp>
        <p:nvSpPr>
          <p:cNvPr id="4" name="Content Placeholder 3"/>
          <p:cNvSpPr>
            <a:spLocks noGrp="1"/>
          </p:cNvSpPr>
          <p:nvPr>
            <p:ph idx="1"/>
          </p:nvPr>
        </p:nvSpPr>
        <p:spPr/>
        <p:txBody>
          <a:bodyPr/>
          <a:lstStyle/>
          <a:p>
            <a:endParaRPr lang="en-US"/>
          </a:p>
        </p:txBody>
      </p:sp>
      <p:pic>
        <p:nvPicPr>
          <p:cNvPr id="6" name="Picture 5"/>
          <p:cNvPicPr/>
          <p:nvPr/>
        </p:nvPicPr>
        <p:blipFill rotWithShape="1">
          <a:blip r:embed="rId2"/>
          <a:srcRect t="10065" b="16189"/>
          <a:stretch/>
        </p:blipFill>
        <p:spPr bwMode="auto">
          <a:xfrm>
            <a:off x="1981200" y="1366591"/>
            <a:ext cx="8305800" cy="52628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694058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WIETS Report Waste Reduction</a:t>
            </a:r>
          </a:p>
        </p:txBody>
      </p:sp>
      <p:pic>
        <p:nvPicPr>
          <p:cNvPr id="4" name="Content Placeholder 3"/>
          <p:cNvPicPr>
            <a:picLocks noGrp="1"/>
          </p:cNvPicPr>
          <p:nvPr>
            <p:ph idx="1"/>
          </p:nvPr>
        </p:nvPicPr>
        <p:blipFill>
          <a:blip r:embed="rId2"/>
          <a:stretch>
            <a:fillRect/>
          </a:stretch>
        </p:blipFill>
        <p:spPr>
          <a:xfrm>
            <a:off x="1981200" y="1902264"/>
            <a:ext cx="8229600" cy="3921837"/>
          </a:xfrm>
          <a:prstGeom prst="rect">
            <a:avLst/>
          </a:prstGeom>
        </p:spPr>
      </p:pic>
    </p:spTree>
    <p:extLst>
      <p:ext uri="{BB962C8B-B14F-4D97-AF65-F5344CB8AC3E}">
        <p14:creationId xmlns:p14="http://schemas.microsoft.com/office/powerpoint/2010/main" val="2075511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125412"/>
          </a:xfrm>
        </p:spPr>
        <p:txBody>
          <a:bodyPr>
            <a:normAutofit/>
          </a:bodyPr>
          <a:lstStyle/>
          <a:p>
            <a:pPr algn="ctr"/>
            <a:r>
              <a:rPr lang="en-US" dirty="0"/>
              <a:t>Export Process for Exports</a:t>
            </a:r>
            <a:br>
              <a:rPr lang="en-US" dirty="0"/>
            </a:br>
            <a:r>
              <a:rPr lang="en-US" dirty="0"/>
              <a:t> under New Regulation </a:t>
            </a:r>
            <a:br>
              <a:rPr lang="en-US" dirty="0"/>
            </a:br>
            <a:r>
              <a:rPr lang="en-US" dirty="0"/>
              <a:t>(i.e., for Shipments w/o Current Consent)</a:t>
            </a:r>
          </a:p>
        </p:txBody>
      </p:sp>
      <p:sp>
        <p:nvSpPr>
          <p:cNvPr id="3" name="Content Placeholder 2"/>
          <p:cNvSpPr>
            <a:spLocks noGrp="1"/>
          </p:cNvSpPr>
          <p:nvPr>
            <p:ph idx="1"/>
          </p:nvPr>
        </p:nvSpPr>
        <p:spPr>
          <a:xfrm>
            <a:off x="838200" y="2983832"/>
            <a:ext cx="10515600" cy="1744580"/>
          </a:xfrm>
        </p:spPr>
        <p:txBody>
          <a:bodyPr/>
          <a:lstStyle/>
          <a:p>
            <a:r>
              <a:rPr lang="en-US" dirty="0">
                <a:hlinkClick r:id="rId2"/>
              </a:rPr>
              <a:t>https://www.epa.gov/sites/production/files/2016-11/documents/final_20161104_flowchart_for_subpart_h_exports.pdf</a:t>
            </a:r>
            <a:endParaRPr lang="en-US" dirty="0"/>
          </a:p>
        </p:txBody>
      </p:sp>
      <p:sp>
        <p:nvSpPr>
          <p:cNvPr id="4" name="Slide Number Placeholder 3"/>
          <p:cNvSpPr>
            <a:spLocks noGrp="1"/>
          </p:cNvSpPr>
          <p:nvPr>
            <p:ph type="sldNum" sz="quarter" idx="12"/>
          </p:nvPr>
        </p:nvSpPr>
        <p:spPr/>
        <p:txBody>
          <a:bodyPr/>
          <a:lstStyle/>
          <a:p>
            <a:fld id="{13960496-2AC8-46C3-BE1E-C0A419F2FC38}" type="slidenum">
              <a:rPr lang="en-US" smtClean="0"/>
              <a:t>5</a:t>
            </a:fld>
            <a:endParaRPr lang="en-US"/>
          </a:p>
        </p:txBody>
      </p:sp>
    </p:spTree>
    <p:extLst>
      <p:ext uri="{BB962C8B-B14F-4D97-AF65-F5344CB8AC3E}">
        <p14:creationId xmlns:p14="http://schemas.microsoft.com/office/powerpoint/2010/main" val="2110540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WIETS Report Certify and Print</a:t>
            </a:r>
          </a:p>
        </p:txBody>
      </p:sp>
      <p:pic>
        <p:nvPicPr>
          <p:cNvPr id="4" name="Content Placeholder 3"/>
          <p:cNvPicPr>
            <a:picLocks noGrp="1"/>
          </p:cNvPicPr>
          <p:nvPr>
            <p:ph idx="1"/>
          </p:nvPr>
        </p:nvPicPr>
        <p:blipFill>
          <a:blip r:embed="rId2"/>
          <a:stretch>
            <a:fillRect/>
          </a:stretch>
        </p:blipFill>
        <p:spPr>
          <a:xfrm>
            <a:off x="1981200" y="1219201"/>
            <a:ext cx="8229600" cy="3200113"/>
          </a:xfrm>
          <a:prstGeom prst="rect">
            <a:avLst/>
          </a:prstGeom>
        </p:spPr>
      </p:pic>
      <p:pic>
        <p:nvPicPr>
          <p:cNvPr id="5" name="Picture 4"/>
          <p:cNvPicPr/>
          <p:nvPr/>
        </p:nvPicPr>
        <p:blipFill rotWithShape="1">
          <a:blip r:embed="rId3"/>
          <a:srcRect t="38466" b="36957"/>
          <a:stretch/>
        </p:blipFill>
        <p:spPr bwMode="auto">
          <a:xfrm>
            <a:off x="3125624" y="4724400"/>
            <a:ext cx="5943600" cy="13589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919534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4400" dirty="0"/>
          </a:p>
          <a:p>
            <a:pPr marL="0" indent="0" algn="ctr">
              <a:buNone/>
            </a:pPr>
            <a:r>
              <a:rPr lang="en-US" sz="4400" dirty="0"/>
              <a:t>Questions?</a:t>
            </a:r>
          </a:p>
        </p:txBody>
      </p:sp>
      <p:sp>
        <p:nvSpPr>
          <p:cNvPr id="4" name="Slide Number Placeholder 3"/>
          <p:cNvSpPr>
            <a:spLocks noGrp="1"/>
          </p:cNvSpPr>
          <p:nvPr>
            <p:ph type="sldNum" sz="quarter" idx="12"/>
          </p:nvPr>
        </p:nvSpPr>
        <p:spPr/>
        <p:txBody>
          <a:bodyPr/>
          <a:lstStyle/>
          <a:p>
            <a:fld id="{13960496-2AC8-46C3-BE1E-C0A419F2FC38}" type="slidenum">
              <a:rPr lang="en-US" smtClean="0"/>
              <a:t>51</a:t>
            </a:fld>
            <a:endParaRPr lang="en-US"/>
          </a:p>
        </p:txBody>
      </p:sp>
    </p:spTree>
    <p:extLst>
      <p:ext uri="{BB962C8B-B14F-4D97-AF65-F5344CB8AC3E}">
        <p14:creationId xmlns:p14="http://schemas.microsoft.com/office/powerpoint/2010/main" val="26189280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Converting to Electronic Border Process </a:t>
            </a:r>
            <a:br>
              <a:rPr lang="en-US" dirty="0"/>
            </a:br>
            <a:r>
              <a:rPr lang="en-US" dirty="0"/>
              <a:t>for Export Shipments</a:t>
            </a:r>
          </a:p>
        </p:txBody>
      </p:sp>
      <p:sp>
        <p:nvSpPr>
          <p:cNvPr id="3" name="Content Placeholder 2"/>
          <p:cNvSpPr>
            <a:spLocks noGrp="1"/>
          </p:cNvSpPr>
          <p:nvPr>
            <p:ph idx="1"/>
          </p:nvPr>
        </p:nvSpPr>
        <p:spPr/>
        <p:txBody>
          <a:bodyPr/>
          <a:lstStyle/>
          <a:p>
            <a:r>
              <a:rPr lang="en-US" dirty="0"/>
              <a:t>Automated Export System (AES) run by U.S. Customs and Border Protection</a:t>
            </a:r>
          </a:p>
          <a:p>
            <a:r>
              <a:rPr lang="en-US" dirty="0"/>
              <a:t>Successful validations of consent along U.S.-Mexico border in 2015 and 2016</a:t>
            </a:r>
          </a:p>
          <a:p>
            <a:r>
              <a:rPr lang="en-US" dirty="0"/>
              <a:t>More information at </a:t>
            </a:r>
            <a:r>
              <a:rPr lang="en-US" dirty="0">
                <a:hlinkClick r:id="rId2"/>
              </a:rPr>
              <a:t>https://www.cbp.gov/trade/aes</a:t>
            </a:r>
            <a:r>
              <a:rPr lang="en-US" dirty="0"/>
              <a:t> </a:t>
            </a:r>
          </a:p>
          <a:p>
            <a:r>
              <a:rPr lang="en-US" dirty="0"/>
              <a:t>January 18, 2017 webinar on AES filing of consent data for exporters and their authorized Electronic Export Information filers</a:t>
            </a:r>
          </a:p>
        </p:txBody>
      </p:sp>
    </p:spTree>
    <p:extLst>
      <p:ext uri="{BB962C8B-B14F-4D97-AF65-F5344CB8AC3E}">
        <p14:creationId xmlns:p14="http://schemas.microsoft.com/office/powerpoint/2010/main" val="118522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a:xfrm>
            <a:off x="609600" y="1600201"/>
            <a:ext cx="10972800" cy="4787899"/>
          </a:xfrm>
        </p:spPr>
        <p:txBody>
          <a:bodyPr>
            <a:normAutofit/>
          </a:bodyPr>
          <a:lstStyle/>
          <a:p>
            <a:r>
              <a:rPr lang="en-US" dirty="0"/>
              <a:t>Need for Additional 2017 Webinars? </a:t>
            </a:r>
          </a:p>
          <a:p>
            <a:pPr lvl="2"/>
            <a:endParaRPr lang="en-US" dirty="0"/>
          </a:p>
          <a:p>
            <a:pPr marL="914400" lvl="2" indent="0">
              <a:buNone/>
            </a:pPr>
            <a:endParaRPr lang="en-US" dirty="0"/>
          </a:p>
          <a:p>
            <a:pPr lvl="1">
              <a:buFont typeface="Arial" panose="020B0604020202020204" pitchFamily="34" charset="0"/>
              <a:buChar char="•"/>
            </a:pPr>
            <a:endParaRPr lang="en-US" dirty="0"/>
          </a:p>
          <a:p>
            <a:endParaRPr lang="en-US" dirty="0"/>
          </a:p>
          <a:p>
            <a:r>
              <a:rPr lang="en-US" dirty="0"/>
              <a:t>Where to find more information and register for future webinars</a:t>
            </a:r>
          </a:p>
          <a:p>
            <a:r>
              <a:rPr lang="en-US" dirty="0"/>
              <a:t>Feedback on this webinar</a:t>
            </a:r>
          </a:p>
        </p:txBody>
      </p:sp>
      <p:graphicFrame>
        <p:nvGraphicFramePr>
          <p:cNvPr id="4" name="Table 3"/>
          <p:cNvGraphicFramePr>
            <a:graphicFrameLocks noGrp="1"/>
          </p:cNvGraphicFramePr>
          <p:nvPr>
            <p:extLst>
              <p:ext uri="{D42A27DB-BD31-4B8C-83A1-F6EECF244321}">
                <p14:modId xmlns:p14="http://schemas.microsoft.com/office/powerpoint/2010/main" val="624845580"/>
              </p:ext>
            </p:extLst>
          </p:nvPr>
        </p:nvGraphicFramePr>
        <p:xfrm>
          <a:off x="952500" y="2459990"/>
          <a:ext cx="9436100" cy="1396365"/>
        </p:xfrm>
        <a:graphic>
          <a:graphicData uri="http://schemas.openxmlformats.org/drawingml/2006/table">
            <a:tbl>
              <a:tblPr firstRow="1" bandRow="1">
                <a:tableStyleId>{5940675A-B579-460E-94D1-54222C63F5DA}</a:tableStyleId>
              </a:tblPr>
              <a:tblGrid>
                <a:gridCol w="4724400">
                  <a:extLst>
                    <a:ext uri="{9D8B030D-6E8A-4147-A177-3AD203B41FA5}">
                      <a16:colId xmlns:a16="http://schemas.microsoft.com/office/drawing/2014/main" val="2182739574"/>
                    </a:ext>
                  </a:extLst>
                </a:gridCol>
                <a:gridCol w="4711700">
                  <a:extLst>
                    <a:ext uri="{9D8B030D-6E8A-4147-A177-3AD203B41FA5}">
                      <a16:colId xmlns:a16="http://schemas.microsoft.com/office/drawing/2014/main" val="3064055642"/>
                    </a:ext>
                  </a:extLst>
                </a:gridCol>
              </a:tblGrid>
              <a:tr h="465455">
                <a:tc>
                  <a:txBody>
                    <a:bodyPr/>
                    <a:lstStyle/>
                    <a:p>
                      <a:pPr marL="285750" indent="-285750">
                        <a:buFont typeface="Arial" panose="020B0604020202020204" pitchFamily="34" charset="0"/>
                        <a:buChar char="•"/>
                      </a:pPr>
                      <a:r>
                        <a:rPr lang="en-US" dirty="0"/>
                        <a:t>For Exporters?</a:t>
                      </a:r>
                    </a:p>
                  </a:txBody>
                  <a:tcPr/>
                </a:tc>
                <a:tc>
                  <a:txBody>
                    <a:bodyPr/>
                    <a:lstStyle/>
                    <a:p>
                      <a:pPr marL="285750" indent="-285750">
                        <a:buFont typeface="Arial" panose="020B0604020202020204" pitchFamily="34" charset="0"/>
                        <a:buChar char="•"/>
                      </a:pPr>
                      <a:r>
                        <a:rPr lang="en-US" dirty="0"/>
                        <a:t>For Importers?</a:t>
                      </a:r>
                    </a:p>
                  </a:txBody>
                  <a:tcPr/>
                </a:tc>
                <a:extLst>
                  <a:ext uri="{0D108BD9-81ED-4DB2-BD59-A6C34878D82A}">
                    <a16:rowId xmlns:a16="http://schemas.microsoft.com/office/drawing/2014/main" val="1321388706"/>
                  </a:ext>
                </a:extLst>
              </a:tr>
              <a:tr h="465455">
                <a:tc>
                  <a:txBody>
                    <a:bodyPr/>
                    <a:lstStyle/>
                    <a:p>
                      <a:pPr marL="285750" indent="-285750">
                        <a:buFont typeface="Arial" panose="020B0604020202020204" pitchFamily="34" charset="0"/>
                        <a:buChar char="•"/>
                      </a:pPr>
                      <a:r>
                        <a:rPr lang="en-US" dirty="0"/>
                        <a:t>For Transporters?</a:t>
                      </a:r>
                    </a:p>
                  </a:txBody>
                  <a:tcPr/>
                </a:tc>
                <a:tc>
                  <a:txBody>
                    <a:bodyPr/>
                    <a:lstStyle/>
                    <a:p>
                      <a:pPr marL="285750" indent="-285750">
                        <a:buFont typeface="Arial" panose="020B0604020202020204" pitchFamily="34" charset="0"/>
                        <a:buChar char="•"/>
                      </a:pPr>
                      <a:r>
                        <a:rPr lang="en-US" dirty="0"/>
                        <a:t>For Receiving</a:t>
                      </a:r>
                      <a:r>
                        <a:rPr lang="en-US" baseline="0" dirty="0"/>
                        <a:t> Facilities?</a:t>
                      </a:r>
                      <a:endParaRPr lang="en-US" dirty="0"/>
                    </a:p>
                  </a:txBody>
                  <a:tcPr/>
                </a:tc>
                <a:extLst>
                  <a:ext uri="{0D108BD9-81ED-4DB2-BD59-A6C34878D82A}">
                    <a16:rowId xmlns:a16="http://schemas.microsoft.com/office/drawing/2014/main" val="1212237382"/>
                  </a:ext>
                </a:extLst>
              </a:tr>
              <a:tr h="465455">
                <a:tc>
                  <a:txBody>
                    <a:bodyPr/>
                    <a:lstStyle/>
                    <a:p>
                      <a:pPr marL="285750" indent="-285750">
                        <a:buFont typeface="Arial" panose="020B0604020202020204" pitchFamily="34" charset="0"/>
                        <a:buChar char="•"/>
                      </a:pPr>
                      <a:r>
                        <a:rPr lang="en-US" dirty="0"/>
                        <a:t>For SLAB imports and exports?</a:t>
                      </a:r>
                    </a:p>
                  </a:txBody>
                  <a:tcPr/>
                </a:tc>
                <a:tc>
                  <a:txBody>
                    <a:bodyPr/>
                    <a:lstStyle/>
                    <a:p>
                      <a:pPr marL="285750" indent="-285750">
                        <a:buFont typeface="Arial" panose="020B0604020202020204" pitchFamily="34" charset="0"/>
                        <a:buChar char="•"/>
                      </a:pPr>
                      <a:r>
                        <a:rPr lang="en-US" dirty="0"/>
                        <a:t>For universal waste imports and exports?</a:t>
                      </a:r>
                    </a:p>
                  </a:txBody>
                  <a:tcPr/>
                </a:tc>
                <a:extLst>
                  <a:ext uri="{0D108BD9-81ED-4DB2-BD59-A6C34878D82A}">
                    <a16:rowId xmlns:a16="http://schemas.microsoft.com/office/drawing/2014/main" val="3918626903"/>
                  </a:ext>
                </a:extLst>
              </a:tr>
            </a:tbl>
          </a:graphicData>
        </a:graphic>
      </p:graphicFrame>
    </p:spTree>
    <p:extLst>
      <p:ext uri="{BB962C8B-B14F-4D97-AF65-F5344CB8AC3E}">
        <p14:creationId xmlns:p14="http://schemas.microsoft.com/office/powerpoint/2010/main" val="15500363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More Questions?</a:t>
            </a:r>
          </a:p>
        </p:txBody>
      </p:sp>
      <p:sp>
        <p:nvSpPr>
          <p:cNvPr id="3" name="Content Placeholder 2"/>
          <p:cNvSpPr>
            <a:spLocks noGrp="1"/>
          </p:cNvSpPr>
          <p:nvPr>
            <p:ph idx="1"/>
          </p:nvPr>
        </p:nvSpPr>
        <p:spPr/>
        <p:txBody>
          <a:bodyPr>
            <a:normAutofit fontScale="92500" lnSpcReduction="10000"/>
          </a:bodyPr>
          <a:lstStyle/>
          <a:p>
            <a:r>
              <a:rPr lang="en-US" dirty="0"/>
              <a:t>Check the Frequent Questions list at </a:t>
            </a:r>
            <a:r>
              <a:rPr lang="en-US" dirty="0">
                <a:hlinkClick r:id="rId2"/>
              </a:rPr>
              <a:t>https://www.epa.gov/hwgenerators/frequent-questions-about-hazardous-waste-imports-and-exports</a:t>
            </a:r>
            <a:r>
              <a:rPr lang="en-US" dirty="0"/>
              <a:t> to see if your question has been addressed</a:t>
            </a:r>
          </a:p>
          <a:p>
            <a:r>
              <a:rPr lang="en-US" dirty="0"/>
              <a:t>Email questions regarding the new regulations to Laura Coughlan at </a:t>
            </a:r>
            <a:r>
              <a:rPr lang="en-US" dirty="0">
                <a:hlinkClick r:id="rId3"/>
              </a:rPr>
              <a:t>coughlan.laura@epa.gov</a:t>
            </a:r>
            <a:endParaRPr lang="en-US" dirty="0"/>
          </a:p>
          <a:p>
            <a:r>
              <a:rPr lang="en-US" dirty="0"/>
              <a:t>Email questions or comments about WIETS or CDX roles to the following administrators:</a:t>
            </a:r>
          </a:p>
          <a:p>
            <a:pPr lvl="1"/>
            <a:r>
              <a:rPr lang="en-US" dirty="0"/>
              <a:t>Jana Tatum - </a:t>
            </a:r>
            <a:r>
              <a:rPr lang="en-US" u="sng" dirty="0">
                <a:hlinkClick r:id="rId4"/>
              </a:rPr>
              <a:t>Tatum.Jana@epa.gov</a:t>
            </a:r>
            <a:r>
              <a:rPr lang="en-US" dirty="0"/>
              <a:t> (Notice Officer)</a:t>
            </a:r>
          </a:p>
          <a:p>
            <a:pPr lvl="1"/>
            <a:r>
              <a:rPr lang="en-US" dirty="0"/>
              <a:t>Stephen Miller – </a:t>
            </a:r>
            <a:r>
              <a:rPr lang="en-US" u="sng" dirty="0">
                <a:hlinkClick r:id="rId5"/>
              </a:rPr>
              <a:t>Stephen.miller@csra.com</a:t>
            </a:r>
            <a:r>
              <a:rPr lang="en-US" dirty="0"/>
              <a:t> (Technical Administrator)</a:t>
            </a:r>
          </a:p>
          <a:p>
            <a:endParaRPr lang="en-US" dirty="0"/>
          </a:p>
          <a:p>
            <a:endParaRPr lang="en-US" dirty="0"/>
          </a:p>
        </p:txBody>
      </p:sp>
      <p:sp>
        <p:nvSpPr>
          <p:cNvPr id="4" name="Slide Number Placeholder 3"/>
          <p:cNvSpPr>
            <a:spLocks noGrp="1"/>
          </p:cNvSpPr>
          <p:nvPr>
            <p:ph type="sldNum" sz="quarter" idx="12"/>
          </p:nvPr>
        </p:nvSpPr>
        <p:spPr/>
        <p:txBody>
          <a:bodyPr/>
          <a:lstStyle/>
          <a:p>
            <a:fld id="{13960496-2AC8-46C3-BE1E-C0A419F2FC38}" type="slidenum">
              <a:rPr lang="en-US" smtClean="0"/>
              <a:t>54</a:t>
            </a:fld>
            <a:endParaRPr lang="en-US"/>
          </a:p>
        </p:txBody>
      </p:sp>
    </p:spTree>
    <p:extLst>
      <p:ext uri="{BB962C8B-B14F-4D97-AF65-F5344CB8AC3E}">
        <p14:creationId xmlns:p14="http://schemas.microsoft.com/office/powerpoint/2010/main" val="29440757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Additional Rule Resources</a:t>
            </a:r>
          </a:p>
        </p:txBody>
      </p:sp>
      <p:sp>
        <p:nvSpPr>
          <p:cNvPr id="3" name="Content Placeholder 2"/>
          <p:cNvSpPr>
            <a:spLocks noGrp="1"/>
          </p:cNvSpPr>
          <p:nvPr>
            <p:ph idx="1"/>
          </p:nvPr>
        </p:nvSpPr>
        <p:spPr/>
        <p:txBody>
          <a:bodyPr>
            <a:normAutofit fontScale="70000" lnSpcReduction="20000"/>
          </a:bodyPr>
          <a:lstStyle/>
          <a:p>
            <a:r>
              <a:rPr lang="en-US" i="1" dirty="0"/>
              <a:t>Federal Register </a:t>
            </a:r>
            <a:r>
              <a:rPr lang="en-US" dirty="0"/>
              <a:t>publication of final rule on November 28, 2016 at </a:t>
            </a:r>
            <a:r>
              <a:rPr lang="en-US" u="sng" dirty="0">
                <a:hlinkClick r:id="rId2"/>
              </a:rPr>
              <a:t>https://www.federalregister.gov/documents/2016/11/28/2016-27428/hazardous-waste-export-import-revisions</a:t>
            </a:r>
            <a:endParaRPr lang="en-US" u="sng" dirty="0"/>
          </a:p>
          <a:p>
            <a:r>
              <a:rPr lang="en-US" dirty="0"/>
              <a:t>Information concerning the final rule at </a:t>
            </a:r>
            <a:r>
              <a:rPr lang="en-US" u="sng" dirty="0">
                <a:hlinkClick r:id="rId3"/>
              </a:rPr>
              <a:t>https://www.epa.gov/hwgenerators/final-rule-hazardous-waste-export-import-revisions</a:t>
            </a:r>
            <a:endParaRPr lang="en-US" dirty="0"/>
          </a:p>
          <a:p>
            <a:pPr lvl="0"/>
            <a:r>
              <a:rPr lang="en-US" dirty="0"/>
              <a:t>Overview of the new import and export requirements at </a:t>
            </a:r>
            <a:r>
              <a:rPr lang="en-US" u="sng" dirty="0">
                <a:hlinkClick r:id="rId4"/>
              </a:rPr>
              <a:t>https://www.epa.gov/hwgenerators/basic-information-resource-conservation-and-recovery-act-rcra-export-and-import</a:t>
            </a:r>
            <a:r>
              <a:rPr lang="en-US" dirty="0"/>
              <a:t> </a:t>
            </a:r>
          </a:p>
          <a:p>
            <a:pPr lvl="0"/>
            <a:r>
              <a:rPr lang="en-US" dirty="0"/>
              <a:t>Two Frequently Asked Questions (FAQs) sections:</a:t>
            </a:r>
          </a:p>
          <a:p>
            <a:pPr lvl="1"/>
            <a:r>
              <a:rPr lang="en-US" u="sng" dirty="0">
                <a:hlinkClick r:id="rId5"/>
              </a:rPr>
              <a:t>https://www.epa.gov/hwgenerators/frequent-questions-about-hazardous-waste-export-import-revisions-final-rule</a:t>
            </a:r>
            <a:r>
              <a:rPr lang="en-US" dirty="0"/>
              <a:t> </a:t>
            </a:r>
          </a:p>
          <a:p>
            <a:pPr lvl="1"/>
            <a:r>
              <a:rPr lang="en-US" u="sng" dirty="0">
                <a:hlinkClick r:id="rId6"/>
              </a:rPr>
              <a:t>https://www.epa.gov/hwgenerators/frequent-questions-about-hazardous-waste-imports-and-exports</a:t>
            </a:r>
            <a:r>
              <a:rPr lang="en-US" dirty="0"/>
              <a:t> </a:t>
            </a:r>
          </a:p>
          <a:p>
            <a:endParaRPr lang="en-US" dirty="0"/>
          </a:p>
        </p:txBody>
      </p:sp>
      <p:sp>
        <p:nvSpPr>
          <p:cNvPr id="4" name="Slide Number Placeholder 3"/>
          <p:cNvSpPr>
            <a:spLocks noGrp="1"/>
          </p:cNvSpPr>
          <p:nvPr>
            <p:ph type="sldNum" sz="quarter" idx="12"/>
          </p:nvPr>
        </p:nvSpPr>
        <p:spPr/>
        <p:txBody>
          <a:bodyPr/>
          <a:lstStyle/>
          <a:p>
            <a:fld id="{13960496-2AC8-46C3-BE1E-C0A419F2FC38}" type="slidenum">
              <a:rPr lang="en-US" smtClean="0"/>
              <a:t>55</a:t>
            </a:fld>
            <a:endParaRPr lang="en-US"/>
          </a:p>
        </p:txBody>
      </p:sp>
    </p:spTree>
    <p:extLst>
      <p:ext uri="{BB962C8B-B14F-4D97-AF65-F5344CB8AC3E}">
        <p14:creationId xmlns:p14="http://schemas.microsoft.com/office/powerpoint/2010/main" val="2146249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4400" dirty="0"/>
          </a:p>
          <a:p>
            <a:pPr marL="0" indent="0" algn="ctr">
              <a:buNone/>
            </a:pPr>
            <a:r>
              <a:rPr lang="en-US" sz="4400" dirty="0"/>
              <a:t>Questions?</a:t>
            </a:r>
          </a:p>
        </p:txBody>
      </p:sp>
      <p:sp>
        <p:nvSpPr>
          <p:cNvPr id="4" name="Slide Number Placeholder 3"/>
          <p:cNvSpPr>
            <a:spLocks noGrp="1"/>
          </p:cNvSpPr>
          <p:nvPr>
            <p:ph type="sldNum" sz="quarter" idx="12"/>
          </p:nvPr>
        </p:nvSpPr>
        <p:spPr/>
        <p:txBody>
          <a:bodyPr/>
          <a:lstStyle/>
          <a:p>
            <a:fld id="{13960496-2AC8-46C3-BE1E-C0A419F2FC38}" type="slidenum">
              <a:rPr lang="en-US" smtClean="0"/>
              <a:t>6</a:t>
            </a:fld>
            <a:endParaRPr lang="en-US"/>
          </a:p>
        </p:txBody>
      </p:sp>
    </p:spTree>
    <p:extLst>
      <p:ext uri="{BB962C8B-B14F-4D97-AF65-F5344CB8AC3E}">
        <p14:creationId xmlns:p14="http://schemas.microsoft.com/office/powerpoint/2010/main" val="2862358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Requirements for Export Shipments with Consent Issued Prior to 12/31/16</a:t>
            </a:r>
          </a:p>
        </p:txBody>
      </p:sp>
      <p:sp>
        <p:nvSpPr>
          <p:cNvPr id="3" name="Content Placeholder 2"/>
          <p:cNvSpPr>
            <a:spLocks noGrp="1"/>
          </p:cNvSpPr>
          <p:nvPr>
            <p:ph idx="1"/>
          </p:nvPr>
        </p:nvSpPr>
        <p:spPr/>
        <p:txBody>
          <a:bodyPr/>
          <a:lstStyle/>
          <a:p>
            <a:r>
              <a:rPr lang="en-US" dirty="0"/>
              <a:t>Export shipments comply with requirements listed in Acknowledgement of Consent (AOC) letter plus two new requirements</a:t>
            </a:r>
          </a:p>
          <a:p>
            <a:pPr lvl="1"/>
            <a:r>
              <a:rPr lang="en-US" dirty="0"/>
              <a:t>Converting to electronic process at the border</a:t>
            </a:r>
          </a:p>
          <a:p>
            <a:pPr lvl="1"/>
            <a:r>
              <a:rPr lang="en-US" dirty="0"/>
              <a:t>Listing waste stream consent numbers on RCRA manifests</a:t>
            </a:r>
          </a:p>
          <a:p>
            <a:pPr lvl="1"/>
            <a:endParaRPr lang="en-US" dirty="0"/>
          </a:p>
          <a:p>
            <a:pPr marL="0" indent="0">
              <a:buNone/>
            </a:pPr>
            <a:r>
              <a:rPr lang="en-US" dirty="0">
                <a:hlinkClick r:id="rId2"/>
              </a:rPr>
              <a:t>https://www.epa.gov/hwgenerators/resource-conservation-and-recovery-act-rcra-requirements-previously-consented-exports</a:t>
            </a:r>
            <a:r>
              <a:rPr lang="en-US" dirty="0"/>
              <a:t> </a:t>
            </a:r>
          </a:p>
        </p:txBody>
      </p:sp>
      <p:sp>
        <p:nvSpPr>
          <p:cNvPr id="4" name="Slide Number Placeholder 3"/>
          <p:cNvSpPr>
            <a:spLocks noGrp="1"/>
          </p:cNvSpPr>
          <p:nvPr>
            <p:ph type="sldNum" sz="quarter" idx="12"/>
          </p:nvPr>
        </p:nvSpPr>
        <p:spPr/>
        <p:txBody>
          <a:bodyPr/>
          <a:lstStyle/>
          <a:p>
            <a:fld id="{13960496-2AC8-46C3-BE1E-C0A419F2FC38}" type="slidenum">
              <a:rPr lang="en-US" smtClean="0"/>
              <a:t>7</a:t>
            </a:fld>
            <a:endParaRPr lang="en-US"/>
          </a:p>
        </p:txBody>
      </p:sp>
    </p:spTree>
    <p:extLst>
      <p:ext uri="{BB962C8B-B14F-4D97-AF65-F5344CB8AC3E}">
        <p14:creationId xmlns:p14="http://schemas.microsoft.com/office/powerpoint/2010/main" val="1633004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Happening to Export Notices Now</a:t>
            </a:r>
          </a:p>
        </p:txBody>
      </p:sp>
      <p:sp>
        <p:nvSpPr>
          <p:cNvPr id="3" name="Content Placeholder 2"/>
          <p:cNvSpPr>
            <a:spLocks noGrp="1"/>
          </p:cNvSpPr>
          <p:nvPr>
            <p:ph idx="1"/>
          </p:nvPr>
        </p:nvSpPr>
        <p:spPr/>
        <p:txBody>
          <a:bodyPr/>
          <a:lstStyle/>
          <a:p>
            <a:r>
              <a:rPr lang="en-US" dirty="0"/>
              <a:t>Paper export notices submitted already are being processed; most are still being reviewed by country of import</a:t>
            </a:r>
          </a:p>
          <a:p>
            <a:pPr lvl="1"/>
            <a:r>
              <a:rPr lang="en-US" dirty="0"/>
              <a:t>EPA has reached out to the countries asking them to process consent by 12/30/16 if at all possible</a:t>
            </a:r>
          </a:p>
          <a:p>
            <a:r>
              <a:rPr lang="en-US" dirty="0"/>
              <a:t>EPA is no longer accepting paper export notices, as it is impossible to receive consent prior to 12/31/16</a:t>
            </a:r>
          </a:p>
          <a:p>
            <a:r>
              <a:rPr lang="en-US" dirty="0"/>
              <a:t>Any paper notice that does not receive consent by 12/31/16 will have to be resubmitted electronically using WIETS with all information required in 40 CFR 262.83(b)</a:t>
            </a:r>
          </a:p>
        </p:txBody>
      </p:sp>
      <p:sp>
        <p:nvSpPr>
          <p:cNvPr id="4" name="Slide Number Placeholder 3"/>
          <p:cNvSpPr>
            <a:spLocks noGrp="1"/>
          </p:cNvSpPr>
          <p:nvPr>
            <p:ph type="sldNum" sz="quarter" idx="12"/>
          </p:nvPr>
        </p:nvSpPr>
        <p:spPr/>
        <p:txBody>
          <a:bodyPr/>
          <a:lstStyle/>
          <a:p>
            <a:fld id="{13960496-2AC8-46C3-BE1E-C0A419F2FC38}" type="slidenum">
              <a:rPr lang="en-US" smtClean="0"/>
              <a:t>8</a:t>
            </a:fld>
            <a:endParaRPr lang="en-US"/>
          </a:p>
        </p:txBody>
      </p:sp>
    </p:spTree>
    <p:extLst>
      <p:ext uri="{BB962C8B-B14F-4D97-AF65-F5344CB8AC3E}">
        <p14:creationId xmlns:p14="http://schemas.microsoft.com/office/powerpoint/2010/main" val="3714164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4400" dirty="0"/>
          </a:p>
          <a:p>
            <a:pPr marL="0" indent="0" algn="ctr">
              <a:buNone/>
            </a:pPr>
            <a:r>
              <a:rPr lang="en-US" sz="4400" dirty="0"/>
              <a:t>Questions?</a:t>
            </a:r>
          </a:p>
        </p:txBody>
      </p:sp>
      <p:sp>
        <p:nvSpPr>
          <p:cNvPr id="4" name="Slide Number Placeholder 3"/>
          <p:cNvSpPr>
            <a:spLocks noGrp="1"/>
          </p:cNvSpPr>
          <p:nvPr>
            <p:ph type="sldNum" sz="quarter" idx="12"/>
          </p:nvPr>
        </p:nvSpPr>
        <p:spPr/>
        <p:txBody>
          <a:bodyPr/>
          <a:lstStyle/>
          <a:p>
            <a:fld id="{13960496-2AC8-46C3-BE1E-C0A419F2FC38}" type="slidenum">
              <a:rPr lang="en-US" smtClean="0"/>
              <a:t>9</a:t>
            </a:fld>
            <a:endParaRPr lang="en-US"/>
          </a:p>
        </p:txBody>
      </p:sp>
    </p:spTree>
    <p:extLst>
      <p:ext uri="{BB962C8B-B14F-4D97-AF65-F5344CB8AC3E}">
        <p14:creationId xmlns:p14="http://schemas.microsoft.com/office/powerpoint/2010/main" val="2229887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DBBB206B-47A9-4CF4-9907-3C502F1FB12D}">
  <ds:schemaRefs>
    <ds:schemaRef ds:uri="ESRI.ArcGIS.Mapping.OfficeIntegration.PowerPointInfo"/>
  </ds:schemaRefs>
</ds:datastoreItem>
</file>

<file path=customXml/itemProps2.xml><?xml version="1.0" encoding="utf-8"?>
<ds:datastoreItem xmlns:ds="http://schemas.openxmlformats.org/officeDocument/2006/customXml" ds:itemID="{E69B8F2B-DC8E-4B53-85C9-2A0FEAD85CBE}">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352</TotalTime>
  <Words>1654</Words>
  <Application>Microsoft Office PowerPoint</Application>
  <PresentationFormat>Widescreen</PresentationFormat>
  <Paragraphs>204</Paragraphs>
  <Slides>55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55</vt:i4>
      </vt:variant>
    </vt:vector>
  </HeadingPairs>
  <TitlesOfParts>
    <vt:vector size="60" baseType="lpstr">
      <vt:lpstr>Arial</vt:lpstr>
      <vt:lpstr>Calibri</vt:lpstr>
      <vt:lpstr>Calibri Light</vt:lpstr>
      <vt:lpstr>Office Theme</vt:lpstr>
      <vt:lpstr>1_Office Theme</vt:lpstr>
      <vt:lpstr>Hazardous Waste Import-Export Final Rule Requirements and Implementation</vt:lpstr>
      <vt:lpstr>Agenda</vt:lpstr>
      <vt:lpstr>Export Requirements for Shipments under New Regulation (i.e., w/o Current Consent)</vt:lpstr>
      <vt:lpstr>Where to Find Export Requirements</vt:lpstr>
      <vt:lpstr>Export Process for Exports  under New Regulation  (i.e., for Shipments w/o Current Consent)</vt:lpstr>
      <vt:lpstr>PowerPoint Presentation</vt:lpstr>
      <vt:lpstr>Requirements for Export Shipments with Consent Issued Prior to 12/31/16</vt:lpstr>
      <vt:lpstr>What is Happening to Export Notices Now</vt:lpstr>
      <vt:lpstr>PowerPoint Presentation</vt:lpstr>
      <vt:lpstr>Import Requirements for Shipments under New Regulation (i.e., w/o Current Consent)</vt:lpstr>
      <vt:lpstr>Where to Find Import Requirements</vt:lpstr>
      <vt:lpstr>Import Process for Imports  under New Regulation  (i.e., for Shipments w/o Current Consent)</vt:lpstr>
      <vt:lpstr>PowerPoint Presentation</vt:lpstr>
      <vt:lpstr>Requirements for Import Shipments with Consent Issued Prior to 12/31/16</vt:lpstr>
      <vt:lpstr>What is Happening to Import Notices Now</vt:lpstr>
      <vt:lpstr>PowerPoint Presentation</vt:lpstr>
      <vt:lpstr>PowerPoint Presentation</vt:lpstr>
      <vt:lpstr>Demo of EPA’s Waste Import Export Tracking System (WIETS) and Central Data Exchange (CDX)</vt:lpstr>
      <vt:lpstr>Intro</vt:lpstr>
      <vt:lpstr>About WIETS and CDX</vt:lpstr>
      <vt:lpstr>Different Types of Users</vt:lpstr>
      <vt:lpstr>Signing Up and CDX</vt:lpstr>
      <vt:lpstr>CDX Home Page</vt:lpstr>
      <vt:lpstr>CDX Program Selection </vt:lpstr>
      <vt:lpstr>CDX Role Selection</vt:lpstr>
      <vt:lpstr>CDX Certifiers – Identity Proofing</vt:lpstr>
      <vt:lpstr>CDX Preparers – Email a Certifier</vt:lpstr>
      <vt:lpstr>PowerPoint Presentation</vt:lpstr>
      <vt:lpstr>WIETS Home Page</vt:lpstr>
      <vt:lpstr>WIETS Notice Listings</vt:lpstr>
      <vt:lpstr>WIETS Notice Lifecycle</vt:lpstr>
      <vt:lpstr>WIETS Notice Creation</vt:lpstr>
      <vt:lpstr>WIETS Notice Info Tab</vt:lpstr>
      <vt:lpstr>WIETS Contacts </vt:lpstr>
      <vt:lpstr>WIETS Transportation Tab</vt:lpstr>
      <vt:lpstr>WIETS Ports</vt:lpstr>
      <vt:lpstr>WIETS Waste Streams</vt:lpstr>
      <vt:lpstr>WIETS Waste Streams</vt:lpstr>
      <vt:lpstr>WIETS Waste Streams</vt:lpstr>
      <vt:lpstr>WIETS Review</vt:lpstr>
      <vt:lpstr>WIETS Signature</vt:lpstr>
      <vt:lpstr>WIETS Amendments</vt:lpstr>
      <vt:lpstr>WIETS Amendments</vt:lpstr>
      <vt:lpstr>PowerPoint Presentation</vt:lpstr>
      <vt:lpstr>WIETS Annual Reporting</vt:lpstr>
      <vt:lpstr>WIETS Report Contacts</vt:lpstr>
      <vt:lpstr>WIETS Report Waste Streams</vt:lpstr>
      <vt:lpstr>WIETS Report Transporters</vt:lpstr>
      <vt:lpstr>WIETS Report Waste Reduction</vt:lpstr>
      <vt:lpstr>WIETS Report Certify and Print</vt:lpstr>
      <vt:lpstr>PowerPoint Presentation</vt:lpstr>
      <vt:lpstr>Converting to Electronic Border Process  for Export Shipments</vt:lpstr>
      <vt:lpstr>Next Steps</vt:lpstr>
      <vt:lpstr>More Questions?</vt:lpstr>
      <vt:lpstr>Additional Rule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Hazardous Waste Import-Export Final Rule Requirements and Implementation</dc:title>
  <dc:creator>Coughlan, Laura</dc:creator>
  <cp:lastModifiedBy>Coughlan, Laura</cp:lastModifiedBy>
  <cp:revision>27</cp:revision>
  <dcterms:created xsi:type="dcterms:W3CDTF">2016-11-25T18:52:57Z</dcterms:created>
  <dcterms:modified xsi:type="dcterms:W3CDTF">2016-12-08T15:41:11Z</dcterms:modified>
</cp:coreProperties>
</file>