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1"/>
  </p:notesMasterIdLst>
  <p:handoutMasterIdLst>
    <p:handoutMasterId r:id="rId22"/>
  </p:handoutMasterIdLst>
  <p:sldIdLst>
    <p:sldId id="576" r:id="rId2"/>
    <p:sldId id="675" r:id="rId3"/>
    <p:sldId id="701" r:id="rId4"/>
    <p:sldId id="679" r:id="rId5"/>
    <p:sldId id="681" r:id="rId6"/>
    <p:sldId id="682" r:id="rId7"/>
    <p:sldId id="694" r:id="rId8"/>
    <p:sldId id="688" r:id="rId9"/>
    <p:sldId id="693" r:id="rId10"/>
    <p:sldId id="704" r:id="rId11"/>
    <p:sldId id="692" r:id="rId12"/>
    <p:sldId id="663" r:id="rId13"/>
    <p:sldId id="668" r:id="rId14"/>
    <p:sldId id="642" r:id="rId15"/>
    <p:sldId id="630" r:id="rId16"/>
    <p:sldId id="643" r:id="rId17"/>
    <p:sldId id="697" r:id="rId18"/>
    <p:sldId id="702" r:id="rId19"/>
    <p:sldId id="690" r:id="rId20"/>
  </p:sldIdLst>
  <p:sldSz cx="9144000" cy="6858000" type="screen4x3"/>
  <p:notesSz cx="6934200" cy="9234488"/>
  <p:defaultTextStyle>
    <a:defPPr>
      <a:defRPr lang="en-US"/>
    </a:defPPr>
    <a:lvl1pPr algn="l" rtl="0" fontAlgn="base">
      <a:spcBef>
        <a:spcPct val="0"/>
      </a:spcBef>
      <a:spcAft>
        <a:spcPct val="0"/>
      </a:spcAft>
      <a:defRPr sz="2400" kern="1200">
        <a:solidFill>
          <a:schemeClr val="bg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bg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343"/>
    <a:srgbClr val="AEA234"/>
    <a:srgbClr val="CCFFFF"/>
    <a:srgbClr val="00CC99"/>
    <a:srgbClr val="0066FF"/>
    <a:srgbClr val="99FF66"/>
    <a:srgbClr val="CCFF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38" autoAdjust="0"/>
  </p:normalViewPr>
  <p:slideViewPr>
    <p:cSldViewPr snapToGrid="0">
      <p:cViewPr>
        <p:scale>
          <a:sx n="66" d="100"/>
          <a:sy n="66" d="100"/>
        </p:scale>
        <p:origin x="-2028" y="-468"/>
      </p:cViewPr>
      <p:guideLst>
        <p:guide orient="horz" pos="45"/>
        <p:guide pos="3172"/>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defTabSz="923925">
              <a:defRPr sz="1200">
                <a:solidFill>
                  <a:schemeClr val="tx1"/>
                </a:solidFill>
                <a:latin typeface="Arial" charset="0"/>
                <a:ea typeface="+mn-ea"/>
                <a:cs typeface="+mn-cs"/>
              </a:defRPr>
            </a:lvl1pPr>
          </a:lstStyle>
          <a:p>
            <a:pPr>
              <a:defRPr/>
            </a:pPr>
            <a:endParaRPr lang="en-US" dirty="0"/>
          </a:p>
        </p:txBody>
      </p:sp>
      <p:sp>
        <p:nvSpPr>
          <p:cNvPr id="343043"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algn="r" defTabSz="923925">
              <a:defRPr sz="1200">
                <a:solidFill>
                  <a:schemeClr val="tx1"/>
                </a:solidFill>
                <a:latin typeface="Arial" charset="0"/>
                <a:ea typeface="+mn-ea"/>
                <a:cs typeface="+mn-cs"/>
              </a:defRPr>
            </a:lvl1pPr>
          </a:lstStyle>
          <a:p>
            <a:pPr>
              <a:defRPr/>
            </a:pPr>
            <a:endParaRPr lang="en-US" dirty="0"/>
          </a:p>
        </p:txBody>
      </p:sp>
      <p:sp>
        <p:nvSpPr>
          <p:cNvPr id="343044"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defTabSz="923925">
              <a:defRPr sz="1200">
                <a:solidFill>
                  <a:schemeClr val="tx1"/>
                </a:solidFill>
                <a:latin typeface="Arial" charset="0"/>
                <a:ea typeface="+mn-ea"/>
                <a:cs typeface="+mn-cs"/>
              </a:defRPr>
            </a:lvl1pPr>
          </a:lstStyle>
          <a:p>
            <a:pPr>
              <a:defRPr/>
            </a:pPr>
            <a:endParaRPr lang="en-US" dirty="0"/>
          </a:p>
        </p:txBody>
      </p:sp>
      <p:sp>
        <p:nvSpPr>
          <p:cNvPr id="343045" name="Rectangle 5"/>
          <p:cNvSpPr>
            <a:spLocks noGrp="1" noChangeArrowheads="1"/>
          </p:cNvSpPr>
          <p:nvPr>
            <p:ph type="sldNum" sz="quarter" idx="3"/>
          </p:nvPr>
        </p:nvSpPr>
        <p:spPr bwMode="auto">
          <a:xfrm>
            <a:off x="3927475"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algn="r" defTabSz="923925">
              <a:defRPr sz="1200">
                <a:solidFill>
                  <a:schemeClr val="tx1"/>
                </a:solidFill>
              </a:defRPr>
            </a:lvl1pPr>
          </a:lstStyle>
          <a:p>
            <a:fld id="{495DC3CE-7FCB-432D-8D66-EA45C1CC59F1}" type="slidenum">
              <a:rPr lang="en-US" altLang="en-US"/>
              <a:pPr/>
              <a:t>‹#›</a:t>
            </a:fld>
            <a:endParaRPr lang="en-US" altLang="en-US" dirty="0"/>
          </a:p>
        </p:txBody>
      </p:sp>
    </p:spTree>
    <p:extLst>
      <p:ext uri="{BB962C8B-B14F-4D97-AF65-F5344CB8AC3E}">
        <p14:creationId xmlns:p14="http://schemas.microsoft.com/office/powerpoint/2010/main" val="1056979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defTabSz="923925">
              <a:defRPr sz="1200">
                <a:solidFill>
                  <a:schemeClr val="tx1"/>
                </a:solidFill>
                <a:latin typeface="Arial" charset="0"/>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algn="r" defTabSz="923925">
              <a:defRPr sz="1200">
                <a:solidFill>
                  <a:schemeClr val="tx1"/>
                </a:solidFill>
                <a:latin typeface="Arial" charset="0"/>
                <a:ea typeface="+mn-ea"/>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5887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93738" y="4386263"/>
            <a:ext cx="5546725" cy="4156075"/>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defTabSz="923925">
              <a:defRPr sz="1200">
                <a:solidFill>
                  <a:schemeClr val="tx1"/>
                </a:solidFill>
                <a:latin typeface="Arial" charset="0"/>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27475"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algn="r" defTabSz="923925">
              <a:defRPr sz="1200">
                <a:solidFill>
                  <a:schemeClr val="tx1"/>
                </a:solidFill>
              </a:defRPr>
            </a:lvl1pPr>
          </a:lstStyle>
          <a:p>
            <a:fld id="{6D57540C-FDCA-447E-BCF3-3F41078BAD6A}" type="slidenum">
              <a:rPr lang="en-US" altLang="en-US"/>
              <a:pPr/>
              <a:t>‹#›</a:t>
            </a:fld>
            <a:endParaRPr lang="en-US" altLang="en-US" dirty="0"/>
          </a:p>
        </p:txBody>
      </p:sp>
    </p:spTree>
    <p:extLst>
      <p:ext uri="{BB962C8B-B14F-4D97-AF65-F5344CB8AC3E}">
        <p14:creationId xmlns:p14="http://schemas.microsoft.com/office/powerpoint/2010/main" val="32148641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http://ghr.nlm.nih.gov/gene/PCSK9</a:t>
            </a:r>
          </a:p>
          <a:p>
            <a:r>
              <a:rPr lang="en-US" altLang="en-US" dirty="0" smtClean="0">
                <a:latin typeface="Arial" pitchFamily="34" charset="0"/>
                <a:ea typeface="ＭＳ Ｐゴシック" pitchFamily="34" charset="-128"/>
              </a:rPr>
              <a:t>The PCSK9 protein appears to control the number of low-density lipoprotein receptors. Loss-of-function mutations in the PCSK9 gene lead to an increase in the number of low-density lipoprotein receptors on the surface of liver cells. The extra receptors can remove low-density lipoproteins from the blood more quickly than usual, which decreases the amount of cholesterol circulating in the bloodstream. Studies suggest that people with reduced cholesterol levels caused by PCSK9 mutations have a significantly lower-than-average risk of developing heart disease.</a:t>
            </a:r>
          </a:p>
          <a:p>
            <a:r>
              <a:rPr lang="en-US" altLang="en-US" dirty="0" smtClean="0">
                <a:latin typeface="Arial" pitchFamily="34" charset="0"/>
                <a:ea typeface="ＭＳ Ｐゴシック" pitchFamily="34" charset="-128"/>
              </a:rPr>
              <a:t>Researchers suspect that normal changes (polymorphisms) in the PCSK9 gene are responsible for some of the variation in blood cholesterol levels among people without inherited cholesterol disorders. In particular, scientists are working to determine which polymorphisms are associated with relatively low levels of cholesterol in the blood and a reduced risk of heart disease.</a:t>
            </a:r>
          </a:p>
          <a:p>
            <a:r>
              <a:rPr lang="en-US" altLang="en-US" dirty="0" smtClean="0">
                <a:latin typeface="Arial" pitchFamily="34" charset="0"/>
                <a:ea typeface="ＭＳ Ｐゴシック" pitchFamily="34" charset="-128"/>
              </a:rPr>
              <a:t>http://ghr.nlm.nih.gov/gene/SLC30A8</a:t>
            </a:r>
          </a:p>
          <a:p>
            <a:r>
              <a:rPr lang="en-US" altLang="en-US" dirty="0" smtClean="0">
                <a:latin typeface="Arial" pitchFamily="34" charset="0"/>
                <a:ea typeface="ＭＳ Ｐゴシック" pitchFamily="34" charset="-128"/>
              </a:rPr>
              <a:t>Encodes a zinc transporter, mostly expressed in the pancreas.  Specific variants are associated with a reduction in the risk for type 2 diabetes.</a:t>
            </a:r>
          </a:p>
          <a:p>
            <a:r>
              <a:rPr lang="en-US" altLang="en-US" dirty="0" smtClean="0">
                <a:latin typeface="Arial" pitchFamily="34" charset="0"/>
                <a:ea typeface="ＭＳ Ｐゴシック" pitchFamily="34" charset="-128"/>
              </a:rPr>
              <a:t>Individuals who have three known genes for early onset familial Alzheimer’s and yet don’t express the disease.  </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bg1"/>
                </a:solidFill>
                <a:latin typeface="Arial" pitchFamily="34" charset="0"/>
                <a:ea typeface="ＭＳ Ｐゴシック" pitchFamily="34" charset="-128"/>
              </a:defRPr>
            </a:lvl1pPr>
            <a:lvl2pPr marL="742950" indent="-285750" defTabSz="923925" eaLnBrk="0" hangingPunct="0">
              <a:defRPr sz="2400">
                <a:solidFill>
                  <a:schemeClr val="bg1"/>
                </a:solidFill>
                <a:latin typeface="Arial" pitchFamily="34" charset="0"/>
                <a:ea typeface="ＭＳ Ｐゴシック" pitchFamily="34" charset="-128"/>
              </a:defRPr>
            </a:lvl2pPr>
            <a:lvl3pPr marL="1143000" indent="-228600" defTabSz="923925" eaLnBrk="0" hangingPunct="0">
              <a:defRPr sz="2400">
                <a:solidFill>
                  <a:schemeClr val="bg1"/>
                </a:solidFill>
                <a:latin typeface="Arial" pitchFamily="34" charset="0"/>
                <a:ea typeface="ＭＳ Ｐゴシック" pitchFamily="34" charset="-128"/>
              </a:defRPr>
            </a:lvl3pPr>
            <a:lvl4pPr marL="1600200" indent="-228600" defTabSz="923925" eaLnBrk="0" hangingPunct="0">
              <a:defRPr sz="2400">
                <a:solidFill>
                  <a:schemeClr val="bg1"/>
                </a:solidFill>
                <a:latin typeface="Arial" pitchFamily="34" charset="0"/>
                <a:ea typeface="ＭＳ Ｐゴシック" pitchFamily="34" charset="-128"/>
              </a:defRPr>
            </a:lvl4pPr>
            <a:lvl5pPr marL="2057400" indent="-228600" defTabSz="923925" eaLnBrk="0" hangingPunct="0">
              <a:defRPr sz="2400">
                <a:solidFill>
                  <a:schemeClr val="bg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eaLnBrk="1" hangingPunct="1"/>
            <a:fld id="{B4780D81-31E6-4E2D-A544-27D5761D102D}" type="slidenum">
              <a:rPr lang="en-US" altLang="en-US" sz="1200">
                <a:solidFill>
                  <a:schemeClr val="tx1"/>
                </a:solidFill>
              </a:rPr>
              <a:pPr eaLnBrk="1" hangingPunct="1"/>
              <a:t>12</a:t>
            </a:fld>
            <a:endParaRPr lang="en-US" altLang="en-US" sz="1200" dirty="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xfrm>
            <a:off x="1158875" y="692150"/>
            <a:ext cx="4616450" cy="3463925"/>
          </a:xfrm>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063"/>
            <a:r>
              <a:rPr lang="en-US" altLang="en-US" dirty="0" smtClean="0">
                <a:latin typeface="Arial" pitchFamily="34" charset="0"/>
                <a:ea typeface="ＭＳ Ｐゴシック" pitchFamily="34" charset="-128"/>
                <a:cs typeface="Arial" pitchFamily="34" charset="0"/>
              </a:rPr>
              <a:t> </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bg1"/>
                </a:solidFill>
                <a:latin typeface="Arial" pitchFamily="34" charset="0"/>
                <a:ea typeface="ＭＳ Ｐゴシック" pitchFamily="34" charset="-128"/>
              </a:defRPr>
            </a:lvl1pPr>
            <a:lvl2pPr marL="742950" indent="-285750" defTabSz="923925" eaLnBrk="0" hangingPunct="0">
              <a:defRPr sz="2400">
                <a:solidFill>
                  <a:schemeClr val="bg1"/>
                </a:solidFill>
                <a:latin typeface="Arial" pitchFamily="34" charset="0"/>
                <a:ea typeface="ＭＳ Ｐゴシック" pitchFamily="34" charset="-128"/>
              </a:defRPr>
            </a:lvl2pPr>
            <a:lvl3pPr marL="1143000" indent="-228600" defTabSz="923925" eaLnBrk="0" hangingPunct="0">
              <a:defRPr sz="2400">
                <a:solidFill>
                  <a:schemeClr val="bg1"/>
                </a:solidFill>
                <a:latin typeface="Arial" pitchFamily="34" charset="0"/>
                <a:ea typeface="ＭＳ Ｐゴシック" pitchFamily="34" charset="-128"/>
              </a:defRPr>
            </a:lvl3pPr>
            <a:lvl4pPr marL="1600200" indent="-228600" defTabSz="923925" eaLnBrk="0" hangingPunct="0">
              <a:defRPr sz="2400">
                <a:solidFill>
                  <a:schemeClr val="bg1"/>
                </a:solidFill>
                <a:latin typeface="Arial" pitchFamily="34" charset="0"/>
                <a:ea typeface="ＭＳ Ｐゴシック" pitchFamily="34" charset="-128"/>
              </a:defRPr>
            </a:lvl4pPr>
            <a:lvl5pPr marL="2057400" indent="-228600" defTabSz="923925" eaLnBrk="0" hangingPunct="0">
              <a:defRPr sz="2400">
                <a:solidFill>
                  <a:schemeClr val="bg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eaLnBrk="1" hangingPunct="1"/>
            <a:fld id="{451F7C18-AED1-4D45-BD84-F1C6609AE7CC}" type="slidenum">
              <a:rPr lang="en-US" altLang="en-US" sz="1200">
                <a:solidFill>
                  <a:srgbClr val="000000"/>
                </a:solidFill>
              </a:rPr>
              <a:pPr eaLnBrk="1" hangingPunct="1"/>
              <a:t>13</a:t>
            </a:fld>
            <a:endParaRPr lang="en-US" altLang="en-US" sz="12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uilding 1 Slice"/>
          <p:cNvPicPr>
            <a:picLocks noChangeAspect="1" noChangeArrowheads="1"/>
          </p:cNvPicPr>
          <p:nvPr/>
        </p:nvPicPr>
        <p:blipFill>
          <a:blip r:embed="rId2">
            <a:extLst>
              <a:ext uri="{28A0092B-C50C-407E-A947-70E740481C1C}">
                <a14:useLocalDpi xmlns:a14="http://schemas.microsoft.com/office/drawing/2010/main" val="0"/>
              </a:ext>
            </a:extLst>
          </a:blip>
          <a:srcRect r="2472"/>
          <a:stretch>
            <a:fillRect/>
          </a:stretch>
        </p:blipFill>
        <p:spPr bwMode="auto">
          <a:xfrm>
            <a:off x="0" y="0"/>
            <a:ext cx="93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DHHS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2250" y="5464175"/>
            <a:ext cx="4968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1-Director\Resources\Photos and Images\Logos Maps Buildings\NIH Specific\NIH_Logomark_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075" y="6097588"/>
            <a:ext cx="75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2387" name="Rectangle 3"/>
          <p:cNvSpPr>
            <a:spLocks noGrp="1" noChangeArrowheads="1"/>
          </p:cNvSpPr>
          <p:nvPr>
            <p:ph type="ctrTitle"/>
          </p:nvPr>
        </p:nvSpPr>
        <p:spPr>
          <a:xfrm>
            <a:off x="1177925" y="2130425"/>
            <a:ext cx="7772400" cy="1470025"/>
          </a:xfrm>
        </p:spPr>
        <p:txBody>
          <a:bodyPr/>
          <a:lstStyle>
            <a:lvl1pPr>
              <a:defRPr/>
            </a:lvl1pPr>
          </a:lstStyle>
          <a:p>
            <a:r>
              <a:rPr lang="en-US"/>
              <a:t>Click to edit Master title style</a:t>
            </a:r>
          </a:p>
        </p:txBody>
      </p:sp>
      <p:sp>
        <p:nvSpPr>
          <p:cNvPr id="912388" name="Rectangle 4"/>
          <p:cNvSpPr>
            <a:spLocks noGrp="1" noChangeArrowheads="1"/>
          </p:cNvSpPr>
          <p:nvPr>
            <p:ph type="subTitle" idx="1"/>
          </p:nvPr>
        </p:nvSpPr>
        <p:spPr>
          <a:xfrm>
            <a:off x="184785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464240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36650" y="141288"/>
            <a:ext cx="7651750" cy="109728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6789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1663" y="141288"/>
            <a:ext cx="1938337" cy="6470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6650" y="141288"/>
            <a:ext cx="5662613" cy="6470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017457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36650" y="141288"/>
            <a:ext cx="7651750" cy="109728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36650" y="1398588"/>
            <a:ext cx="3800475"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36650" y="4081463"/>
            <a:ext cx="3800475"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089525" y="1398588"/>
            <a:ext cx="3800475" cy="521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53904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charset="0"/>
                <a:cs typeface="ＭＳ Ｐゴシック" charset="0"/>
              </a:defRPr>
            </a:lvl1pPr>
          </a:lstStyle>
          <a:p>
            <a:pPr>
              <a:defRPr/>
            </a:pPr>
            <a:r>
              <a:rPr lang="en-US" dirty="0"/>
              <a:t>April 19, 2012</a:t>
            </a: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ＭＳ Ｐゴシック" charset="0"/>
                <a:cs typeface="ＭＳ Ｐゴシック" charset="0"/>
              </a:defRPr>
            </a:lvl1pPr>
          </a:lstStyle>
          <a:p>
            <a:pPr>
              <a:defRPr/>
            </a:pPr>
            <a:r>
              <a:rPr lang="en-US" dirty="0"/>
              <a:t>SPPS 205 Lecture 06</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DB8EE0D-4E2D-4002-8073-B11384D845EB}" type="slidenum">
              <a:rPr lang="en-US" altLang="en-US"/>
              <a:pPr/>
              <a:t>‹#›</a:t>
            </a:fld>
            <a:endParaRPr lang="en-US" altLang="en-US" dirty="0"/>
          </a:p>
        </p:txBody>
      </p:sp>
    </p:spTree>
    <p:extLst>
      <p:ext uri="{BB962C8B-B14F-4D97-AF65-F5344CB8AC3E}">
        <p14:creationId xmlns:p14="http://schemas.microsoft.com/office/powerpoint/2010/main" val="140400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650" y="141286"/>
            <a:ext cx="7651750" cy="109728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53686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5089"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450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08784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650" y="141288"/>
            <a:ext cx="7651750" cy="10972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36650" y="1398588"/>
            <a:ext cx="3800475" cy="521335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89525" y="1398588"/>
            <a:ext cx="3800475" cy="521335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82473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9808"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89808"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89808"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776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776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08862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36650" y="141288"/>
            <a:ext cx="7651750" cy="1097280"/>
          </a:xfrm>
        </p:spPr>
        <p:txBody>
          <a:bodyPr/>
          <a:lstStyle/>
          <a:p>
            <a:r>
              <a:rPr lang="en-US" smtClean="0"/>
              <a:t>Click to edit Master title style</a:t>
            </a:r>
            <a:endParaRPr lang="en-US"/>
          </a:p>
        </p:txBody>
      </p:sp>
    </p:spTree>
    <p:extLst>
      <p:ext uri="{BB962C8B-B14F-4D97-AF65-F5344CB8AC3E}">
        <p14:creationId xmlns:p14="http://schemas.microsoft.com/office/powerpoint/2010/main" val="29826740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2937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98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07658" y="273050"/>
            <a:ext cx="5111750" cy="585311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89808"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27299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9372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9372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29372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1909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2F90"/>
        </a:solidFill>
        <a:effectLst/>
      </p:bgPr>
    </p:bg>
    <p:spTree>
      <p:nvGrpSpPr>
        <p:cNvPr id="1" name=""/>
        <p:cNvGrpSpPr/>
        <p:nvPr/>
      </p:nvGrpSpPr>
      <p:grpSpPr>
        <a:xfrm>
          <a:off x="0" y="0"/>
          <a:ext cx="0" cy="0"/>
          <a:chOff x="0" y="0"/>
          <a:chExt cx="0" cy="0"/>
        </a:xfrm>
      </p:grpSpPr>
      <p:pic>
        <p:nvPicPr>
          <p:cNvPr id="1026" name="Picture 2" descr="Building 1 Slice"/>
          <p:cNvPicPr>
            <a:picLocks noChangeAspect="1" noChangeArrowheads="1"/>
          </p:cNvPicPr>
          <p:nvPr/>
        </p:nvPicPr>
        <p:blipFill>
          <a:blip r:embed="rId15">
            <a:extLst>
              <a:ext uri="{28A0092B-C50C-407E-A947-70E740481C1C}">
                <a14:useLocalDpi xmlns:a14="http://schemas.microsoft.com/office/drawing/2010/main" val="0"/>
              </a:ext>
            </a:extLst>
          </a:blip>
          <a:srcRect r="2472"/>
          <a:stretch>
            <a:fillRect/>
          </a:stretch>
        </p:blipFill>
        <p:spPr bwMode="auto">
          <a:xfrm>
            <a:off x="0" y="0"/>
            <a:ext cx="93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136650" y="141288"/>
            <a:ext cx="76517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1136650" y="1398588"/>
            <a:ext cx="775335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pic>
        <p:nvPicPr>
          <p:cNvPr id="1029" name="Picture 7" descr="DHHS 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2250" y="5464175"/>
            <a:ext cx="4968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P:\1-Director\Resources\Photos and Images\Logos Maps Buildings\NIH Specific\NIH_Logomark_White.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2075" y="6097588"/>
            <a:ext cx="75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43"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 id="2147484642" r:id="rId12"/>
    <p:sldLayoutId id="2147484644" r:id="rId13"/>
  </p:sldLayoutIdLst>
  <p:transition>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0"/>
        </a:spcBef>
        <a:spcAft>
          <a:spcPct val="30000"/>
        </a:spcAft>
        <a:buClr>
          <a:srgbClr val="FFD700"/>
        </a:buClr>
        <a:buFont typeface="Wingdings" pitchFamily="2" charset="2"/>
        <a:buChar char="§"/>
        <a:defRPr sz="2400">
          <a:solidFill>
            <a:schemeClr val="bg1"/>
          </a:solidFill>
          <a:latin typeface="+mn-lt"/>
          <a:ea typeface="ＭＳ Ｐゴシック" charset="0"/>
          <a:cs typeface="ＭＳ Ｐゴシック" charset="0"/>
        </a:defRPr>
      </a:lvl1pPr>
      <a:lvl2pPr marL="742950" indent="-285750" algn="l" rtl="0" eaLnBrk="0" fontAlgn="base" hangingPunct="0">
        <a:spcBef>
          <a:spcPct val="0"/>
        </a:spcBef>
        <a:spcAft>
          <a:spcPct val="30000"/>
        </a:spcAft>
        <a:buClr>
          <a:srgbClr val="FFD700"/>
        </a:buClr>
        <a:buFont typeface="Myriad Web" pitchFamily="34" charset="0"/>
        <a:buChar char="–"/>
        <a:defRPr sz="2000">
          <a:solidFill>
            <a:schemeClr val="bg1"/>
          </a:solidFill>
          <a:latin typeface="+mn-lt"/>
          <a:ea typeface="ＭＳ Ｐゴシック" charset="0"/>
        </a:defRPr>
      </a:lvl2pPr>
      <a:lvl3pPr marL="1143000" indent="-228600" algn="l" rtl="0" eaLnBrk="0" fontAlgn="base" hangingPunct="0">
        <a:spcBef>
          <a:spcPct val="0"/>
        </a:spcBef>
        <a:spcAft>
          <a:spcPct val="30000"/>
        </a:spcAft>
        <a:buClr>
          <a:srgbClr val="FFD700"/>
        </a:buClr>
        <a:buChar char="•"/>
        <a:defRPr sz="2000">
          <a:solidFill>
            <a:schemeClr val="bg1"/>
          </a:solidFill>
          <a:latin typeface="+mn-lt"/>
          <a:ea typeface="ＭＳ Ｐゴシック" charset="0"/>
        </a:defRPr>
      </a:lvl3pPr>
      <a:lvl4pPr marL="1600200" indent="-228600" algn="l" rtl="0" eaLnBrk="0" fontAlgn="base" hangingPunct="0">
        <a:spcBef>
          <a:spcPct val="0"/>
        </a:spcBef>
        <a:spcAft>
          <a:spcPct val="30000"/>
        </a:spcAft>
        <a:buClr>
          <a:srgbClr val="FFD700"/>
        </a:buClr>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FFD700"/>
        </a:buClr>
        <a:defRPr sz="1200">
          <a:solidFill>
            <a:schemeClr val="bg1"/>
          </a:solidFill>
          <a:latin typeface="Myriad Web" pitchFamily="34" charset="0"/>
          <a:ea typeface="ＭＳ Ｐゴシック" charset="0"/>
        </a:defRPr>
      </a:lvl5pPr>
      <a:lvl6pPr marL="2514600" indent="-228600" algn="l" rtl="0" fontAlgn="base">
        <a:spcBef>
          <a:spcPct val="20000"/>
        </a:spcBef>
        <a:spcAft>
          <a:spcPct val="0"/>
        </a:spcAft>
        <a:buClr>
          <a:srgbClr val="FFD700"/>
        </a:buClr>
        <a:defRPr sz="1200">
          <a:solidFill>
            <a:schemeClr val="bg1"/>
          </a:solidFill>
          <a:latin typeface="Myriad Web" pitchFamily="34" charset="0"/>
        </a:defRPr>
      </a:lvl6pPr>
      <a:lvl7pPr marL="2971800" indent="-228600" algn="l" rtl="0" fontAlgn="base">
        <a:spcBef>
          <a:spcPct val="20000"/>
        </a:spcBef>
        <a:spcAft>
          <a:spcPct val="0"/>
        </a:spcAft>
        <a:buClr>
          <a:srgbClr val="FFD700"/>
        </a:buClr>
        <a:defRPr sz="1200">
          <a:solidFill>
            <a:schemeClr val="bg1"/>
          </a:solidFill>
          <a:latin typeface="Myriad Web" pitchFamily="34" charset="0"/>
        </a:defRPr>
      </a:lvl7pPr>
      <a:lvl8pPr marL="3429000" indent="-228600" algn="l" rtl="0" fontAlgn="base">
        <a:spcBef>
          <a:spcPct val="20000"/>
        </a:spcBef>
        <a:spcAft>
          <a:spcPct val="0"/>
        </a:spcAft>
        <a:buClr>
          <a:srgbClr val="FFD700"/>
        </a:buClr>
        <a:defRPr sz="1200">
          <a:solidFill>
            <a:schemeClr val="bg1"/>
          </a:solidFill>
          <a:latin typeface="Myriad Web" pitchFamily="34" charset="0"/>
        </a:defRPr>
      </a:lvl8pPr>
      <a:lvl9pPr marL="3886200" indent="-228600" algn="l" rtl="0" fontAlgn="base">
        <a:spcBef>
          <a:spcPct val="20000"/>
        </a:spcBef>
        <a:spcAft>
          <a:spcPct val="0"/>
        </a:spcAft>
        <a:buClr>
          <a:srgbClr val="FFD700"/>
        </a:buClr>
        <a:defRPr sz="1200">
          <a:solidFill>
            <a:schemeClr val="bg1"/>
          </a:solidFill>
          <a:latin typeface="Myriad Web"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1136650" y="344488"/>
            <a:ext cx="7651750" cy="1096962"/>
          </a:xfrm>
        </p:spPr>
        <p:txBody>
          <a:bodyPr/>
          <a:lstStyle/>
          <a:p>
            <a:r>
              <a:rPr lang="en-US" altLang="en-US" dirty="0" smtClean="0">
                <a:ea typeface="ＭＳ Ｐゴシック" pitchFamily="34" charset="-128"/>
              </a:rPr>
              <a:t>Toward Biomedical Research</a:t>
            </a:r>
            <a:br>
              <a:rPr lang="en-US" altLang="en-US" dirty="0" smtClean="0">
                <a:ea typeface="ＭＳ Ｐゴシック" pitchFamily="34" charset="-128"/>
              </a:rPr>
            </a:br>
            <a:r>
              <a:rPr lang="en-US" altLang="en-US" dirty="0" smtClean="0">
                <a:ea typeface="ＭＳ Ｐゴシック" pitchFamily="34" charset="-128"/>
              </a:rPr>
              <a:t>as a Digital Enterprise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5260975"/>
            <a:ext cx="78644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Subtitle 2"/>
          <p:cNvSpPr>
            <a:spLocks noGrp="1"/>
          </p:cNvSpPr>
          <p:nvPr/>
        </p:nvSpPr>
        <p:spPr bwMode="auto">
          <a:xfrm>
            <a:off x="1415442" y="1966913"/>
            <a:ext cx="692689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itchFamily="34" charset="0"/>
                <a:ea typeface="ＭＳ Ｐゴシック" pitchFamily="34" charset="-128"/>
              </a:defRPr>
            </a:lvl1pPr>
            <a:lvl2pPr marL="742950" indent="-285750" eaLnBrk="0" hangingPunct="0">
              <a:defRPr sz="2400">
                <a:solidFill>
                  <a:schemeClr val="bg1"/>
                </a:solidFill>
                <a:latin typeface="Arial" pitchFamily="34" charset="0"/>
                <a:ea typeface="ＭＳ Ｐゴシック" pitchFamily="34" charset="-128"/>
              </a:defRPr>
            </a:lvl2pPr>
            <a:lvl3pPr marL="1143000" indent="-228600" eaLnBrk="0" hangingPunct="0">
              <a:defRPr sz="2400">
                <a:solidFill>
                  <a:schemeClr val="bg1"/>
                </a:solidFill>
                <a:latin typeface="Arial" pitchFamily="34" charset="0"/>
                <a:ea typeface="ＭＳ Ｐゴシック" pitchFamily="34" charset="-128"/>
              </a:defRPr>
            </a:lvl3pPr>
            <a:lvl4pPr marL="1600200" indent="-228600" eaLnBrk="0" hangingPunct="0">
              <a:defRPr sz="2400">
                <a:solidFill>
                  <a:schemeClr val="bg1"/>
                </a:solidFill>
                <a:latin typeface="Arial" pitchFamily="34" charset="0"/>
                <a:ea typeface="ＭＳ Ｐゴシック" pitchFamily="34" charset="-128"/>
              </a:defRPr>
            </a:lvl4pPr>
            <a:lvl5pPr marL="2057400" indent="-228600" eaLnBrk="0" hangingPunct="0">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algn="ctr" eaLnBrk="1" hangingPunct="1">
              <a:lnSpc>
                <a:spcPct val="90000"/>
              </a:lnSpc>
              <a:spcBef>
                <a:spcPct val="20000"/>
              </a:spcBef>
              <a:buClr>
                <a:srgbClr val="000090"/>
              </a:buClr>
              <a:buFont typeface="Arial" pitchFamily="34" charset="0"/>
              <a:buNone/>
            </a:pPr>
            <a:r>
              <a:rPr lang="en-US" altLang="en-US" dirty="0" smtClean="0">
                <a:latin typeface="Calibri" pitchFamily="34" charset="0"/>
              </a:rPr>
              <a:t>Allen Dearry, Ph.D.</a:t>
            </a:r>
          </a:p>
          <a:p>
            <a:pPr algn="ctr" eaLnBrk="1" hangingPunct="1">
              <a:lnSpc>
                <a:spcPct val="90000"/>
              </a:lnSpc>
              <a:spcBef>
                <a:spcPct val="20000"/>
              </a:spcBef>
              <a:buClr>
                <a:srgbClr val="000090"/>
              </a:buClr>
              <a:buFont typeface="Arial" pitchFamily="34" charset="0"/>
              <a:buNone/>
            </a:pPr>
            <a:r>
              <a:rPr lang="en-US" altLang="en-US" dirty="0" smtClean="0">
                <a:latin typeface="Calibri" pitchFamily="34" charset="0"/>
              </a:rPr>
              <a:t>Director, Office of Scientific Information Management</a:t>
            </a:r>
          </a:p>
          <a:p>
            <a:pPr algn="ctr" eaLnBrk="1" hangingPunct="1">
              <a:lnSpc>
                <a:spcPct val="90000"/>
              </a:lnSpc>
              <a:spcBef>
                <a:spcPct val="20000"/>
              </a:spcBef>
              <a:buClr>
                <a:srgbClr val="000090"/>
              </a:buClr>
              <a:buFont typeface="Arial" pitchFamily="34" charset="0"/>
              <a:buNone/>
            </a:pPr>
            <a:r>
              <a:rPr lang="en-US" altLang="en-US" dirty="0" smtClean="0">
                <a:latin typeface="Calibri" pitchFamily="34" charset="0"/>
              </a:rPr>
              <a:t>National Institute of Environmental Health Sciences</a:t>
            </a:r>
            <a:endParaRPr lang="en-US" altLang="en-US" dirty="0">
              <a:latin typeface="Calibri" pitchFamily="34" charset="0"/>
            </a:endParaRPr>
          </a:p>
          <a:p>
            <a:pPr algn="ctr" eaLnBrk="1" hangingPunct="1">
              <a:lnSpc>
                <a:spcPct val="90000"/>
              </a:lnSpc>
              <a:spcBef>
                <a:spcPct val="20000"/>
              </a:spcBef>
              <a:buClr>
                <a:srgbClr val="000090"/>
              </a:buClr>
              <a:buFont typeface="Arial" pitchFamily="34" charset="0"/>
              <a:buNone/>
            </a:pPr>
            <a:r>
              <a:rPr lang="en-US" altLang="en-US" dirty="0" smtClean="0">
                <a:latin typeface="Calibri" pitchFamily="34" charset="0"/>
              </a:rPr>
              <a:t>National </a:t>
            </a:r>
            <a:r>
              <a:rPr lang="en-US" altLang="en-US" dirty="0">
                <a:latin typeface="Calibri" pitchFamily="34" charset="0"/>
              </a:rPr>
              <a:t>Institutes of Health</a:t>
            </a:r>
          </a:p>
          <a:p>
            <a:pPr algn="ctr" eaLnBrk="1" hangingPunct="1">
              <a:lnSpc>
                <a:spcPct val="90000"/>
              </a:lnSpc>
              <a:spcBef>
                <a:spcPct val="20000"/>
              </a:spcBef>
              <a:buClr>
                <a:srgbClr val="000090"/>
              </a:buClr>
              <a:buFont typeface="Arial" pitchFamily="34" charset="0"/>
              <a:buNone/>
            </a:pPr>
            <a:endParaRPr lang="en-US" altLang="en-US" dirty="0">
              <a:latin typeface="Calibri" pitchFamily="34" charset="0"/>
            </a:endParaRPr>
          </a:p>
          <a:p>
            <a:pPr algn="ctr" eaLnBrk="1" hangingPunct="1">
              <a:lnSpc>
                <a:spcPct val="90000"/>
              </a:lnSpc>
              <a:spcBef>
                <a:spcPct val="20000"/>
              </a:spcBef>
              <a:buClr>
                <a:srgbClr val="000090"/>
              </a:buClr>
              <a:buFont typeface="Arial" pitchFamily="34" charset="0"/>
              <a:buNone/>
            </a:pPr>
            <a:r>
              <a:rPr lang="en-US" altLang="en-US" b="1" dirty="0" smtClean="0"/>
              <a:t>Superfund Research Program</a:t>
            </a:r>
            <a:endParaRPr lang="en-US" altLang="en-US" b="1" dirty="0"/>
          </a:p>
          <a:p>
            <a:pPr algn="ctr" eaLnBrk="1" hangingPunct="1">
              <a:lnSpc>
                <a:spcPct val="90000"/>
              </a:lnSpc>
              <a:spcBef>
                <a:spcPct val="20000"/>
              </a:spcBef>
              <a:buClr>
                <a:srgbClr val="000090"/>
              </a:buClr>
              <a:buFont typeface="Arial" pitchFamily="34" charset="0"/>
              <a:buNone/>
            </a:pPr>
            <a:r>
              <a:rPr lang="en-US" altLang="en-US" dirty="0" smtClean="0">
                <a:latin typeface="Calibri" pitchFamily="34" charset="0"/>
              </a:rPr>
              <a:t>June 24, </a:t>
            </a:r>
            <a:r>
              <a:rPr lang="en-US" altLang="en-US" dirty="0">
                <a:latin typeface="Calibri" pitchFamily="34" charset="0"/>
              </a:rPr>
              <a:t>2015</a:t>
            </a:r>
          </a:p>
          <a:p>
            <a:pPr algn="ctr" eaLnBrk="1" hangingPunct="1">
              <a:lnSpc>
                <a:spcPct val="90000"/>
              </a:lnSpc>
              <a:spcBef>
                <a:spcPct val="20000"/>
              </a:spcBef>
              <a:buClr>
                <a:srgbClr val="000090"/>
              </a:buClr>
              <a:buFont typeface="Arial" pitchFamily="34" charset="0"/>
              <a:buNone/>
            </a:pPr>
            <a:endParaRPr lang="en-US" alt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57" y="0"/>
            <a:ext cx="817154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5756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a:bodyPr>
          <a:lst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en-US" kern="0" dirty="0" smtClean="0"/>
              <a:t>Precision Medicine Initiative:</a:t>
            </a:r>
            <a:br>
              <a:rPr lang="en-US" kern="0" dirty="0" smtClean="0"/>
            </a:br>
            <a:r>
              <a:rPr lang="en-US" kern="0" dirty="0" smtClean="0"/>
              <a:t>The Time Is Right</a:t>
            </a:r>
            <a:endParaRPr lang="en-US" kern="0" dirty="0"/>
          </a:p>
        </p:txBody>
      </p:sp>
      <p:graphicFrame>
        <p:nvGraphicFramePr>
          <p:cNvPr id="3" name="Table 2"/>
          <p:cNvGraphicFramePr>
            <a:graphicFrameLocks noGrp="1"/>
          </p:cNvGraphicFramePr>
          <p:nvPr>
            <p:extLst>
              <p:ext uri="{D42A27DB-BD31-4B8C-83A1-F6EECF244321}">
                <p14:modId xmlns:p14="http://schemas.microsoft.com/office/powerpoint/2010/main" val="165200197"/>
              </p:ext>
            </p:extLst>
          </p:nvPr>
        </p:nvGraphicFramePr>
        <p:xfrm>
          <a:off x="1163630" y="1750695"/>
          <a:ext cx="7294569" cy="4824646"/>
        </p:xfrm>
        <a:graphic>
          <a:graphicData uri="http://schemas.openxmlformats.org/drawingml/2006/table">
            <a:tbl>
              <a:tblPr firstRow="1" firstCol="1" bandRow="1">
                <a:tableStyleId>{93296810-A885-4BE3-A3E7-6D5BEEA58F35}</a:tableStyleId>
              </a:tblPr>
              <a:tblGrid>
                <a:gridCol w="2431523"/>
                <a:gridCol w="2431523"/>
                <a:gridCol w="2431523"/>
              </a:tblGrid>
              <a:tr h="809850">
                <a:tc>
                  <a:txBody>
                    <a:bodyPr/>
                    <a:lstStyle/>
                    <a:p>
                      <a:pPr marL="0" marR="0">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solidFill>
                      <a:schemeClr val="accent6">
                        <a:lumMod val="75000"/>
                      </a:schemeClr>
                    </a:solidFill>
                  </a:tcPr>
                </a:tc>
                <a:tc>
                  <a:txBody>
                    <a:bodyPr/>
                    <a:lstStyle/>
                    <a:p>
                      <a:pPr marL="0" marR="0" algn="ctr">
                        <a:lnSpc>
                          <a:spcPct val="115000"/>
                        </a:lnSpc>
                        <a:spcBef>
                          <a:spcPts val="0"/>
                        </a:spcBef>
                        <a:spcAft>
                          <a:spcPts val="0"/>
                        </a:spcAft>
                      </a:pPr>
                      <a:r>
                        <a:rPr lang="en-US" sz="1600" dirty="0" smtClean="0">
                          <a:effectLst/>
                        </a:rPr>
                        <a:t>Ten</a:t>
                      </a:r>
                      <a:r>
                        <a:rPr lang="en-US" sz="1600" baseline="0" dirty="0" smtClean="0">
                          <a:effectLst/>
                        </a:rPr>
                        <a:t> Years Ago</a:t>
                      </a:r>
                      <a:endParaRPr lang="en-US" sz="1600" dirty="0">
                        <a:effectLst/>
                        <a:latin typeface="Calibri"/>
                        <a:ea typeface="Calibri"/>
                        <a:cs typeface="Times New Roman"/>
                      </a:endParaRPr>
                    </a:p>
                  </a:txBody>
                  <a:tcPr marL="68580" marR="68580" marT="0" marB="0" anchor="ctr">
                    <a:solidFill>
                      <a:schemeClr val="accent6">
                        <a:lumMod val="75000"/>
                      </a:schemeClr>
                    </a:solidFill>
                  </a:tcPr>
                </a:tc>
                <a:tc>
                  <a:txBody>
                    <a:bodyPr/>
                    <a:lstStyle/>
                    <a:p>
                      <a:pPr marL="0" marR="0" algn="ctr">
                        <a:lnSpc>
                          <a:spcPct val="115000"/>
                        </a:lnSpc>
                        <a:spcBef>
                          <a:spcPts val="0"/>
                        </a:spcBef>
                        <a:spcAft>
                          <a:spcPts val="0"/>
                        </a:spcAft>
                      </a:pPr>
                      <a:r>
                        <a:rPr lang="en-US" sz="1600" dirty="0">
                          <a:effectLst/>
                        </a:rPr>
                        <a:t>Now – 2014 </a:t>
                      </a:r>
                      <a:r>
                        <a:rPr lang="en-US" sz="1600" dirty="0" smtClean="0">
                          <a:effectLst/>
                        </a:rPr>
                        <a:t/>
                      </a:r>
                      <a:br>
                        <a:rPr lang="en-US" sz="1600" dirty="0" smtClean="0">
                          <a:effectLst/>
                        </a:rPr>
                      </a:br>
                      <a:r>
                        <a:rPr lang="en-US" sz="1600" dirty="0" smtClean="0">
                          <a:effectLst/>
                        </a:rPr>
                        <a:t>(</a:t>
                      </a:r>
                      <a:r>
                        <a:rPr lang="en-US" sz="1600" dirty="0">
                          <a:effectLst/>
                        </a:rPr>
                        <a:t>most recent data</a:t>
                      </a:r>
                      <a:r>
                        <a:rPr lang="en-US" sz="1600" dirty="0" smtClean="0">
                          <a:effectLst/>
                        </a:rPr>
                        <a:t>)</a:t>
                      </a:r>
                      <a:endParaRPr lang="en-US" sz="1600" dirty="0">
                        <a:effectLst/>
                      </a:endParaRPr>
                    </a:p>
                  </a:txBody>
                  <a:tcPr marL="68580" marR="68580" marT="0" marB="0" anchor="ctr">
                    <a:solidFill>
                      <a:schemeClr val="accent6">
                        <a:lumMod val="75000"/>
                      </a:schemeClr>
                    </a:solidFill>
                  </a:tcPr>
                </a:tc>
              </a:tr>
              <a:tr h="717206">
                <a:tc>
                  <a:txBody>
                    <a:bodyPr/>
                    <a:lstStyle/>
                    <a:p>
                      <a:pPr marL="0" marR="0">
                        <a:lnSpc>
                          <a:spcPct val="115000"/>
                        </a:lnSpc>
                        <a:spcBef>
                          <a:spcPts val="0"/>
                        </a:spcBef>
                        <a:spcAft>
                          <a:spcPts val="0"/>
                        </a:spcAft>
                      </a:pPr>
                      <a:r>
                        <a:rPr lang="en-US" sz="1600" dirty="0">
                          <a:effectLst/>
                        </a:rPr>
                        <a:t>Cost of sequencing </a:t>
                      </a:r>
                      <a:r>
                        <a:rPr lang="en-US" sz="1600" dirty="0" smtClean="0">
                          <a:effectLst/>
                        </a:rPr>
                        <a:t>a </a:t>
                      </a:r>
                      <a:r>
                        <a:rPr lang="en-US" sz="1600" dirty="0">
                          <a:effectLst/>
                        </a:rPr>
                        <a:t>human genome</a:t>
                      </a:r>
                      <a:endParaRPr lang="en-US" sz="1600" dirty="0">
                        <a:effectLst/>
                        <a:latin typeface="Calibri"/>
                        <a:ea typeface="Calibri"/>
                        <a:cs typeface="Times New Roman"/>
                      </a:endParaRPr>
                    </a:p>
                  </a:txBody>
                  <a:tcPr marL="68580" marR="68580" marT="0" marB="0" anchor="ctr">
                    <a:solidFill>
                      <a:schemeClr val="accent6">
                        <a:lumMod val="75000"/>
                      </a:schemeClr>
                    </a:solidFill>
                  </a:tcPr>
                </a:tc>
                <a:tc>
                  <a:txBody>
                    <a:bodyPr/>
                    <a:lstStyle/>
                    <a:p>
                      <a:pPr marL="0" marR="0" algn="ctr">
                        <a:lnSpc>
                          <a:spcPct val="115000"/>
                        </a:lnSpc>
                        <a:spcBef>
                          <a:spcPts val="0"/>
                        </a:spcBef>
                        <a:spcAft>
                          <a:spcPts val="0"/>
                        </a:spcAft>
                      </a:pPr>
                      <a:r>
                        <a:rPr lang="en-US" sz="1600" dirty="0">
                          <a:effectLst/>
                        </a:rPr>
                        <a:t>$</a:t>
                      </a:r>
                      <a:r>
                        <a:rPr lang="en-US" sz="1600" dirty="0" smtClean="0">
                          <a:effectLst/>
                        </a:rPr>
                        <a:t>22,000,000</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rPr>
                        <a:t>$1000 - $5000</a:t>
                      </a:r>
                      <a:endParaRPr lang="en-US" sz="1600" dirty="0">
                        <a:effectLst/>
                        <a:latin typeface="Calibri"/>
                        <a:ea typeface="Calibri"/>
                        <a:cs typeface="Times New Roman"/>
                      </a:endParaRPr>
                    </a:p>
                  </a:txBody>
                  <a:tcPr marL="68580" marR="68580" marT="0" marB="0" anchor="ctr"/>
                </a:tc>
              </a:tr>
              <a:tr h="935487">
                <a:tc>
                  <a:txBody>
                    <a:bodyPr/>
                    <a:lstStyle/>
                    <a:p>
                      <a:pPr marL="0" marR="0">
                        <a:spcBef>
                          <a:spcPts val="0"/>
                        </a:spcBef>
                        <a:spcAft>
                          <a:spcPts val="0"/>
                        </a:spcAft>
                      </a:pPr>
                      <a:r>
                        <a:rPr lang="en-US" sz="1600" dirty="0">
                          <a:effectLst/>
                        </a:rPr>
                        <a:t>Amount of Time to Sequence </a:t>
                      </a:r>
                      <a:r>
                        <a:rPr lang="en-US" sz="1600" dirty="0" smtClean="0">
                          <a:effectLst/>
                        </a:rPr>
                        <a:t>a </a:t>
                      </a:r>
                      <a:r>
                        <a:rPr lang="en-US" sz="1600" dirty="0">
                          <a:effectLst/>
                        </a:rPr>
                        <a:t>Human Genome</a:t>
                      </a:r>
                      <a:endParaRPr lang="en-US" sz="1600" dirty="0">
                        <a:effectLst/>
                        <a:latin typeface="Calibri"/>
                        <a:ea typeface="Calibri"/>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600" dirty="0">
                          <a:effectLst/>
                        </a:rPr>
                        <a:t>2 years </a:t>
                      </a:r>
                      <a:endParaRPr lang="en-US" sz="16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a:effectLst/>
                        </a:rPr>
                        <a:t>&lt;1 day </a:t>
                      </a:r>
                      <a:endParaRPr lang="en-US" sz="1600" dirty="0">
                        <a:effectLst/>
                        <a:latin typeface="Calibri"/>
                        <a:ea typeface="Calibri"/>
                        <a:cs typeface="Times New Roman"/>
                      </a:endParaRPr>
                    </a:p>
                  </a:txBody>
                  <a:tcPr marL="68580" marR="68580" marT="0" marB="0" anchor="ctr"/>
                </a:tc>
              </a:tr>
              <a:tr h="935487">
                <a:tc>
                  <a:txBody>
                    <a:bodyPr/>
                    <a:lstStyle/>
                    <a:p>
                      <a:pPr marL="0" marR="0">
                        <a:spcBef>
                          <a:spcPts val="0"/>
                        </a:spcBef>
                        <a:spcAft>
                          <a:spcPts val="0"/>
                        </a:spcAft>
                      </a:pPr>
                      <a:r>
                        <a:rPr lang="en-US" sz="1600" dirty="0">
                          <a:effectLst/>
                        </a:rPr>
                        <a:t>Number of smart phones in the United States</a:t>
                      </a:r>
                      <a:endParaRPr lang="en-US" sz="1600" dirty="0">
                        <a:effectLst/>
                        <a:latin typeface="Calibri"/>
                        <a:ea typeface="Calibri"/>
                        <a:cs typeface="Times New Roman"/>
                      </a:endParaRPr>
                    </a:p>
                  </a:txBody>
                  <a:tcPr marL="68580" marR="68580" marT="0" marB="0" anchor="ctr">
                    <a:solidFill>
                      <a:schemeClr val="accent6">
                        <a:lumMod val="75000"/>
                      </a:schemeClr>
                    </a:solidFill>
                  </a:tcPr>
                </a:tc>
                <a:tc>
                  <a:txBody>
                    <a:bodyPr/>
                    <a:lstStyle/>
                    <a:p>
                      <a:pPr marL="0" marR="0" algn="ctr">
                        <a:lnSpc>
                          <a:spcPct val="115000"/>
                        </a:lnSpc>
                        <a:spcBef>
                          <a:spcPts val="0"/>
                        </a:spcBef>
                        <a:spcAft>
                          <a:spcPts val="0"/>
                        </a:spcAft>
                      </a:pPr>
                      <a:r>
                        <a:rPr lang="en-US" sz="1600" dirty="0">
                          <a:effectLst/>
                        </a:rPr>
                        <a:t>1 million (&lt;2</a:t>
                      </a:r>
                      <a:r>
                        <a:rPr lang="en-US" sz="1600" dirty="0" smtClean="0">
                          <a:effectLst/>
                        </a:rPr>
                        <a:t>%)</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160 </a:t>
                      </a:r>
                      <a:r>
                        <a:rPr lang="en-US" sz="1600" dirty="0" smtClean="0">
                          <a:effectLst/>
                        </a:rPr>
                        <a:t>million</a:t>
                      </a:r>
                      <a:r>
                        <a:rPr lang="en-US" sz="1600" baseline="30000" dirty="0">
                          <a:effectLst/>
                        </a:rPr>
                        <a:t> </a:t>
                      </a:r>
                      <a:r>
                        <a:rPr lang="en-US" sz="1600" dirty="0" smtClean="0">
                          <a:effectLst/>
                        </a:rPr>
                        <a:t>(58%)</a:t>
                      </a:r>
                      <a:endParaRPr lang="en-US" sz="1600" dirty="0">
                        <a:effectLst/>
                        <a:latin typeface="Calibri"/>
                        <a:ea typeface="Calibri"/>
                        <a:cs typeface="Times New Roman"/>
                      </a:endParaRPr>
                    </a:p>
                  </a:txBody>
                  <a:tcPr marL="68580" marR="68580" marT="0" marB="0" anchor="ctr"/>
                </a:tc>
              </a:tr>
              <a:tr h="713308">
                <a:tc>
                  <a:txBody>
                    <a:bodyPr/>
                    <a:lstStyle/>
                    <a:p>
                      <a:pPr marL="0" marR="0">
                        <a:spcBef>
                          <a:spcPts val="0"/>
                        </a:spcBef>
                        <a:spcAft>
                          <a:spcPts val="0"/>
                        </a:spcAft>
                      </a:pPr>
                      <a:r>
                        <a:rPr lang="en-US" sz="1600" dirty="0">
                          <a:effectLst/>
                        </a:rPr>
                        <a:t>EMR Adoption</a:t>
                      </a:r>
                      <a:r>
                        <a:rPr lang="en-US" sz="1600" dirty="0" smtClean="0">
                          <a:effectLst/>
                        </a:rPr>
                        <a:t>,</a:t>
                      </a:r>
                      <a:br>
                        <a:rPr lang="en-US" sz="1600" dirty="0" smtClean="0">
                          <a:effectLst/>
                        </a:rPr>
                      </a:br>
                      <a:r>
                        <a:rPr lang="en-US" sz="1600" dirty="0" smtClean="0">
                          <a:effectLst/>
                        </a:rPr>
                        <a:t>(% </a:t>
                      </a:r>
                      <a:r>
                        <a:rPr lang="en-US" sz="1600" dirty="0">
                          <a:effectLst/>
                        </a:rPr>
                        <a:t>providers)</a:t>
                      </a:r>
                      <a:endParaRPr lang="en-US" sz="1600" dirty="0">
                        <a:effectLst/>
                        <a:latin typeface="Calibri"/>
                        <a:ea typeface="Calibri"/>
                        <a:cs typeface="Times New Roman"/>
                      </a:endParaRPr>
                    </a:p>
                  </a:txBody>
                  <a:tcPr marL="68580" marR="68580" marT="0" marB="0" anchor="ctr">
                    <a:solidFill>
                      <a:schemeClr val="accent6">
                        <a:lumMod val="75000"/>
                      </a:schemeClr>
                    </a:solidFill>
                  </a:tcPr>
                </a:tc>
                <a:tc>
                  <a:txBody>
                    <a:bodyPr/>
                    <a:lstStyle/>
                    <a:p>
                      <a:pPr marL="0" marR="0" algn="ctr">
                        <a:lnSpc>
                          <a:spcPct val="115000"/>
                        </a:lnSpc>
                        <a:spcBef>
                          <a:spcPts val="0"/>
                        </a:spcBef>
                        <a:spcAft>
                          <a:spcPts val="0"/>
                        </a:spcAft>
                      </a:pPr>
                      <a:r>
                        <a:rPr lang="en-US" sz="1600" dirty="0">
                          <a:effectLst/>
                        </a:rPr>
                        <a:t>20-30</a:t>
                      </a:r>
                      <a:r>
                        <a:rPr lang="en-US" sz="1600" dirty="0" smtClean="0">
                          <a:effectLst/>
                        </a:rPr>
                        <a:t>%</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&gt;90%</a:t>
                      </a:r>
                      <a:endParaRPr lang="en-US" sz="1600" dirty="0">
                        <a:effectLst/>
                        <a:latin typeface="Calibri"/>
                        <a:ea typeface="Calibri"/>
                        <a:cs typeface="Times New Roman"/>
                      </a:endParaRPr>
                    </a:p>
                  </a:txBody>
                  <a:tcPr marL="68580" marR="68580" marT="0" marB="0" anchor="ctr"/>
                </a:tc>
              </a:tr>
              <a:tr h="713308">
                <a:tc>
                  <a:txBody>
                    <a:bodyPr/>
                    <a:lstStyle/>
                    <a:p>
                      <a:pPr marL="0" marR="0">
                        <a:spcBef>
                          <a:spcPts val="0"/>
                        </a:spcBef>
                        <a:spcAft>
                          <a:spcPts val="0"/>
                        </a:spcAft>
                      </a:pPr>
                      <a:r>
                        <a:rPr lang="en-US" sz="1600" dirty="0">
                          <a:effectLst/>
                        </a:rPr>
                        <a:t>Computing Power </a:t>
                      </a:r>
                      <a:endParaRPr lang="en-US" sz="1600" dirty="0">
                        <a:effectLst/>
                        <a:latin typeface="Calibri"/>
                        <a:ea typeface="Calibri"/>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600" dirty="0">
                          <a:effectLst/>
                        </a:rPr>
                        <a:t>n</a:t>
                      </a:r>
                      <a:endParaRPr lang="en-US" sz="16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a:effectLst/>
                        </a:rPr>
                        <a:t>n x 16</a:t>
                      </a:r>
                      <a:endParaRPr lang="en-US" sz="1600" dirty="0">
                        <a:effectLst/>
                        <a:latin typeface="Calibri"/>
                        <a:ea typeface="Calibri"/>
                        <a:cs typeface="Times New Roman"/>
                      </a:endParaRPr>
                    </a:p>
                  </a:txBody>
                  <a:tcPr marL="68580" marR="68580" marT="0" marB="0" anchor="ctr"/>
                </a:tc>
              </a:tr>
            </a:tbl>
          </a:graphicData>
        </a:graphic>
      </p:graphicFrame>
      <p:pic>
        <p:nvPicPr>
          <p:cNvPr id="4" name="Loser trombone short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05873" y="6575341"/>
            <a:ext cx="139166" cy="139166"/>
          </a:xfrm>
          <a:prstGeom prst="rect">
            <a:avLst/>
          </a:prstGeom>
        </p:spPr>
      </p:pic>
      <p:cxnSp>
        <p:nvCxnSpPr>
          <p:cNvPr id="5" name="Straight Connector 25"/>
          <p:cNvCxnSpPr>
            <a:cxnSpLocks noChangeShapeType="1"/>
          </p:cNvCxnSpPr>
          <p:nvPr/>
        </p:nvCxnSpPr>
        <p:spPr bwMode="auto">
          <a:xfrm>
            <a:off x="1449388" y="1270000"/>
            <a:ext cx="7008812"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45718680"/>
      </p:ext>
    </p:extLst>
  </p:cSld>
  <p:clrMapOvr>
    <a:masterClrMapping/>
  </p:clrMapOvr>
  <p:transition>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775" y="5572125"/>
            <a:ext cx="13271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Title 1"/>
          <p:cNvSpPr>
            <a:spLocks noGrp="1"/>
          </p:cNvSpPr>
          <p:nvPr>
            <p:ph type="title"/>
          </p:nvPr>
        </p:nvSpPr>
        <p:spPr>
          <a:xfrm>
            <a:off x="471714" y="464231"/>
            <a:ext cx="8229600" cy="805769"/>
          </a:xfrm>
        </p:spPr>
        <p:txBody>
          <a:bodyPr/>
          <a:lstStyle/>
          <a:p>
            <a:r>
              <a:rPr lang="en-US" altLang="en-US" dirty="0" smtClean="0">
                <a:ea typeface="ＭＳ Ｐゴシック" pitchFamily="34" charset="-128"/>
              </a:rPr>
              <a:t>National Research Cohort:</a:t>
            </a:r>
            <a:br>
              <a:rPr lang="en-US" altLang="en-US" dirty="0" smtClean="0">
                <a:ea typeface="ＭＳ Ｐゴシック" pitchFamily="34" charset="-128"/>
              </a:rPr>
            </a:br>
            <a:r>
              <a:rPr lang="en-US" altLang="en-US" dirty="0" smtClean="0">
                <a:ea typeface="ＭＳ Ｐゴシック" pitchFamily="34" charset="-128"/>
              </a:rPr>
              <a:t>What Early Success Might Look Like</a:t>
            </a:r>
            <a:br>
              <a:rPr lang="en-US" altLang="en-US" dirty="0" smtClean="0">
                <a:ea typeface="ＭＳ Ｐゴシック" pitchFamily="34" charset="-128"/>
              </a:rPr>
            </a:br>
            <a:endParaRPr lang="en-US" altLang="en-US" dirty="0" smtClean="0">
              <a:ea typeface="ＭＳ Ｐゴシック" pitchFamily="34" charset="-128"/>
            </a:endParaRPr>
          </a:p>
        </p:txBody>
      </p:sp>
      <p:sp>
        <p:nvSpPr>
          <p:cNvPr id="3" name="Content Placeholder 2"/>
          <p:cNvSpPr>
            <a:spLocks noGrp="1"/>
          </p:cNvSpPr>
          <p:nvPr>
            <p:ph idx="1"/>
          </p:nvPr>
        </p:nvSpPr>
        <p:spPr>
          <a:xfrm>
            <a:off x="725488" y="1265238"/>
            <a:ext cx="8418512" cy="4757737"/>
          </a:xfrm>
        </p:spPr>
        <p:txBody>
          <a:bodyPr/>
          <a:lstStyle/>
          <a:p>
            <a:r>
              <a:rPr lang="en-US" altLang="en-US" dirty="0" smtClean="0">
                <a:ea typeface="ＭＳ Ｐゴシック" pitchFamily="34" charset="-128"/>
              </a:rPr>
              <a:t>A real test of pharmacogenomics—right drug at the right dose for the right patient.</a:t>
            </a:r>
          </a:p>
          <a:p>
            <a:r>
              <a:rPr lang="en-US" altLang="en-US" dirty="0" smtClean="0">
                <a:ea typeface="ＭＳ Ｐゴシック" pitchFamily="34" charset="-128"/>
              </a:rPr>
              <a:t>New therapeutic targets by identifying loss-of-function mutations protective against common diseases.</a:t>
            </a:r>
          </a:p>
          <a:p>
            <a:pPr lvl="1"/>
            <a:r>
              <a:rPr lang="en-US" altLang="en-US" i="1" dirty="0" smtClean="0">
                <a:ea typeface="ＭＳ Ｐゴシック" pitchFamily="34" charset="-128"/>
              </a:rPr>
              <a:t>PCSK9</a:t>
            </a:r>
            <a:r>
              <a:rPr lang="en-US" altLang="en-US" dirty="0" smtClean="0">
                <a:ea typeface="ＭＳ Ｐゴシック" pitchFamily="34" charset="-128"/>
              </a:rPr>
              <a:t> for cardiovascular disease</a:t>
            </a:r>
          </a:p>
          <a:p>
            <a:pPr lvl="1"/>
            <a:r>
              <a:rPr lang="en-US" altLang="en-US" i="1" dirty="0" smtClean="0">
                <a:ea typeface="ＭＳ Ｐゴシック" pitchFamily="34" charset="-128"/>
              </a:rPr>
              <a:t>SLC30A8</a:t>
            </a:r>
            <a:r>
              <a:rPr lang="en-US" altLang="en-US" dirty="0" smtClean="0">
                <a:ea typeface="ＭＳ Ｐゴシック" pitchFamily="34" charset="-128"/>
              </a:rPr>
              <a:t> for type 2 diabetes</a:t>
            </a:r>
          </a:p>
          <a:p>
            <a:r>
              <a:rPr lang="en-US" altLang="en-US" dirty="0" smtClean="0">
                <a:ea typeface="ＭＳ Ｐゴシック" pitchFamily="34" charset="-128"/>
              </a:rPr>
              <a:t>Resilience – finding individuals who should be ill but are not.</a:t>
            </a:r>
          </a:p>
          <a:p>
            <a:r>
              <a:rPr lang="en-US" altLang="en-US" dirty="0" smtClean="0">
                <a:ea typeface="ＭＳ Ｐゴシック" pitchFamily="34" charset="-128"/>
              </a:rPr>
              <a:t>New ways to evaluate mHealth technologies for prevention/management of chronic diseases.</a:t>
            </a:r>
          </a:p>
        </p:txBody>
      </p:sp>
      <p:pic>
        <p:nvPicPr>
          <p:cNvPr id="204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5572125"/>
            <a:ext cx="1027113"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Protein PCSK9 PDB 2p4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82813" y="5572125"/>
            <a:ext cx="1500187" cy="1285875"/>
          </a:xfrm>
          <a:prstGeom prst="rect">
            <a:avLst/>
          </a:prstGeom>
          <a:solidFill>
            <a:schemeClr val="accent1">
              <a:lumMod val="20000"/>
              <a:lumOff val="80000"/>
            </a:schemeClr>
          </a:solidFill>
        </p:spPr>
      </p:pic>
      <p:pic>
        <p:nvPicPr>
          <p:cNvPr id="2048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975" y="5572125"/>
            <a:ext cx="1874838"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http://www.spie.org/Images/Graphics/Newsroom/Imported-2014/005437/005437_10_fi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6038" y="5572125"/>
            <a:ext cx="857250" cy="12858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25"/>
          <p:cNvCxnSpPr>
            <a:cxnSpLocks noChangeShapeType="1"/>
          </p:cNvCxnSpPr>
          <p:nvPr/>
        </p:nvCxnSpPr>
        <p:spPr bwMode="auto">
          <a:xfrm>
            <a:off x="1449388" y="1270000"/>
            <a:ext cx="7008812"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a:grpSpLocks/>
          </p:cNvGrpSpPr>
          <p:nvPr/>
        </p:nvGrpSpPr>
        <p:grpSpPr bwMode="auto">
          <a:xfrm>
            <a:off x="4797425" y="377825"/>
            <a:ext cx="4071938" cy="1928813"/>
            <a:chOff x="4798215" y="452662"/>
            <a:chExt cx="4070575" cy="1928560"/>
          </a:xfrm>
        </p:grpSpPr>
        <p:grpSp>
          <p:nvGrpSpPr>
            <p:cNvPr id="5" name="Group 4"/>
            <p:cNvGrpSpPr/>
            <p:nvPr/>
          </p:nvGrpSpPr>
          <p:grpSpPr>
            <a:xfrm>
              <a:off x="4798215" y="452662"/>
              <a:ext cx="4070575" cy="1371600"/>
              <a:chOff x="243203" y="3412199"/>
              <a:chExt cx="4070575" cy="1371600"/>
            </a:xfrm>
            <a:effectLst>
              <a:glow rad="254000">
                <a:schemeClr val="accent1">
                  <a:lumMod val="75000"/>
                  <a:alpha val="38000"/>
                </a:schemeClr>
              </a:glow>
            </a:effectLst>
          </p:grpSpPr>
          <p:pic>
            <p:nvPicPr>
              <p:cNvPr id="3074" name="Picture 2" descr="C:\Users\egreen\Desktop\Darryl_PMI\1_electronic health records\istock\iStock_000043889996_Mediu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203" y="3412199"/>
                <a:ext cx="205866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green\Desktop\Darryl_PMI\2_IT and clinical world\web\04-16-record-tablet.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05386" y="3412199"/>
                <a:ext cx="2108392" cy="1371600"/>
              </a:xfrm>
              <a:prstGeom prst="rect">
                <a:avLst/>
              </a:prstGeom>
              <a:noFill/>
              <a:extLst>
                <a:ext uri="{909E8E84-426E-40DD-AFC4-6F175D3DCCD1}">
                  <a14:hiddenFill xmlns:a14="http://schemas.microsoft.com/office/drawing/2010/main">
                    <a:solidFill>
                      <a:srgbClr val="FFFFFF"/>
                    </a:solidFill>
                  </a14:hiddenFill>
                </a:ext>
              </a:extLst>
            </p:spPr>
          </p:pic>
        </p:grpSp>
        <p:sp>
          <p:nvSpPr>
            <p:cNvPr id="28687" name="TextBox 28"/>
            <p:cNvSpPr txBox="1">
              <a:spLocks noChangeArrowheads="1"/>
            </p:cNvSpPr>
            <p:nvPr/>
          </p:nvSpPr>
          <p:spPr bwMode="auto">
            <a:xfrm>
              <a:off x="5581456" y="1827224"/>
              <a:ext cx="25040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ea typeface="ＭＳ Ｐゴシック" pitchFamily="34" charset="-128"/>
                </a:defRPr>
              </a:lvl1pPr>
              <a:lvl2pPr marL="742950" indent="-285750" eaLnBrk="0" hangingPunct="0">
                <a:defRPr sz="2400">
                  <a:solidFill>
                    <a:schemeClr val="bg1"/>
                  </a:solidFill>
                  <a:latin typeface="Arial" pitchFamily="34" charset="0"/>
                  <a:ea typeface="ＭＳ Ｐゴシック" pitchFamily="34" charset="-128"/>
                </a:defRPr>
              </a:lvl2pPr>
              <a:lvl3pPr marL="1143000" indent="-228600" eaLnBrk="0" hangingPunct="0">
                <a:defRPr sz="2400">
                  <a:solidFill>
                    <a:schemeClr val="bg1"/>
                  </a:solidFill>
                  <a:latin typeface="Arial" pitchFamily="34" charset="0"/>
                  <a:ea typeface="ＭＳ Ｐゴシック" pitchFamily="34" charset="-128"/>
                </a:defRPr>
              </a:lvl3pPr>
              <a:lvl4pPr marL="1600200" indent="-228600" eaLnBrk="0" hangingPunct="0">
                <a:defRPr sz="2400">
                  <a:solidFill>
                    <a:schemeClr val="bg1"/>
                  </a:solidFill>
                  <a:latin typeface="Arial" pitchFamily="34" charset="0"/>
                  <a:ea typeface="ＭＳ Ｐゴシック" pitchFamily="34" charset="-128"/>
                </a:defRPr>
              </a:lvl4pPr>
              <a:lvl5pPr marL="2057400" indent="-228600" eaLnBrk="0" hangingPunct="0">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algn="ctr" eaLnBrk="1" hangingPunct="1"/>
              <a:r>
                <a:rPr lang="en-US" altLang="en-US" sz="3000" dirty="0">
                  <a:solidFill>
                    <a:srgbClr val="FFFFFF"/>
                  </a:solidFill>
                </a:rPr>
                <a:t>EHRs</a:t>
              </a:r>
            </a:p>
          </p:txBody>
        </p:sp>
      </p:grpSp>
      <p:grpSp>
        <p:nvGrpSpPr>
          <p:cNvPr id="8" name="Group 7"/>
          <p:cNvGrpSpPr>
            <a:grpSpLocks/>
          </p:cNvGrpSpPr>
          <p:nvPr/>
        </p:nvGrpSpPr>
        <p:grpSpPr bwMode="auto">
          <a:xfrm>
            <a:off x="177800" y="376238"/>
            <a:ext cx="4125913" cy="1930400"/>
            <a:chOff x="3233887" y="4800130"/>
            <a:chExt cx="4125674" cy="1931009"/>
          </a:xfrm>
        </p:grpSpPr>
        <p:grpSp>
          <p:nvGrpSpPr>
            <p:cNvPr id="4" name="Group 3"/>
            <p:cNvGrpSpPr/>
            <p:nvPr/>
          </p:nvGrpSpPr>
          <p:grpSpPr>
            <a:xfrm>
              <a:off x="3259956" y="4800130"/>
              <a:ext cx="4073537" cy="1371600"/>
              <a:chOff x="247648" y="4783799"/>
              <a:chExt cx="4073537" cy="1371600"/>
            </a:xfrm>
            <a:effectLst>
              <a:glow rad="254000">
                <a:schemeClr val="accent1">
                  <a:lumMod val="75000"/>
                  <a:alpha val="38000"/>
                </a:schemeClr>
              </a:glow>
            </a:effectLst>
          </p:grpSpPr>
          <p:pic>
            <p:nvPicPr>
              <p:cNvPr id="3078" name="Picture 6" descr="C:\Users\egreen\Desktop\Darryl_PMI\5_Crowdsourcing\istock\HiRes.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117929" y="4783799"/>
                <a:ext cx="220325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egreen\Desktop\Darryl_PMI\5_Crowdsourcing\WEB\crowdsourcing.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47648" y="4783799"/>
                <a:ext cx="1985972" cy="1371600"/>
              </a:xfrm>
              <a:prstGeom prst="rect">
                <a:avLst/>
              </a:prstGeom>
              <a:noFill/>
              <a:extLst>
                <a:ext uri="{909E8E84-426E-40DD-AFC4-6F175D3DCCD1}">
                  <a14:hiddenFill xmlns:a14="http://schemas.microsoft.com/office/drawing/2010/main">
                    <a:solidFill>
                      <a:srgbClr val="FFFFFF"/>
                    </a:solidFill>
                  </a14:hiddenFill>
                </a:ext>
              </a:extLst>
            </p:spPr>
          </p:pic>
        </p:grpSp>
        <p:sp>
          <p:nvSpPr>
            <p:cNvPr id="28685" name="TextBox 30"/>
            <p:cNvSpPr txBox="1">
              <a:spLocks noChangeArrowheads="1"/>
            </p:cNvSpPr>
            <p:nvPr/>
          </p:nvSpPr>
          <p:spPr bwMode="auto">
            <a:xfrm>
              <a:off x="3233887" y="6177141"/>
              <a:ext cx="41256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ea typeface="ＭＳ Ｐゴシック" pitchFamily="34" charset="-128"/>
                </a:defRPr>
              </a:lvl1pPr>
              <a:lvl2pPr marL="742950" indent="-285750" eaLnBrk="0" hangingPunct="0">
                <a:defRPr sz="2400">
                  <a:solidFill>
                    <a:schemeClr val="bg1"/>
                  </a:solidFill>
                  <a:latin typeface="Arial" pitchFamily="34" charset="0"/>
                  <a:ea typeface="ＭＳ Ｐゴシック" pitchFamily="34" charset="-128"/>
                </a:defRPr>
              </a:lvl2pPr>
              <a:lvl3pPr marL="1143000" indent="-228600" eaLnBrk="0" hangingPunct="0">
                <a:defRPr sz="2400">
                  <a:solidFill>
                    <a:schemeClr val="bg1"/>
                  </a:solidFill>
                  <a:latin typeface="Arial" pitchFamily="34" charset="0"/>
                  <a:ea typeface="ＭＳ Ｐゴシック" pitchFamily="34" charset="-128"/>
                </a:defRPr>
              </a:lvl3pPr>
              <a:lvl4pPr marL="1600200" indent="-228600" eaLnBrk="0" hangingPunct="0">
                <a:defRPr sz="2400">
                  <a:solidFill>
                    <a:schemeClr val="bg1"/>
                  </a:solidFill>
                  <a:latin typeface="Arial" pitchFamily="34" charset="0"/>
                  <a:ea typeface="ＭＳ Ｐゴシック" pitchFamily="34" charset="-128"/>
                </a:defRPr>
              </a:lvl4pPr>
              <a:lvl5pPr marL="2057400" indent="-228600" eaLnBrk="0" hangingPunct="0">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algn="ctr" eaLnBrk="1" hangingPunct="1"/>
              <a:r>
                <a:rPr lang="en-US" altLang="en-US" sz="3000" dirty="0" smtClean="0">
                  <a:solidFill>
                    <a:srgbClr val="FFFFFF"/>
                  </a:solidFill>
                </a:rPr>
                <a:t>Partnerships</a:t>
              </a:r>
              <a:endParaRPr lang="en-US" altLang="en-US" sz="3000" dirty="0">
                <a:solidFill>
                  <a:srgbClr val="FFFFFF"/>
                </a:solidFill>
              </a:endParaRPr>
            </a:p>
          </p:txBody>
        </p:sp>
      </p:grpSp>
      <p:grpSp>
        <p:nvGrpSpPr>
          <p:cNvPr id="26" name="Group 25"/>
          <p:cNvGrpSpPr>
            <a:grpSpLocks/>
          </p:cNvGrpSpPr>
          <p:nvPr/>
        </p:nvGrpSpPr>
        <p:grpSpPr bwMode="auto">
          <a:xfrm>
            <a:off x="2371725" y="4652963"/>
            <a:ext cx="4400550" cy="1919287"/>
            <a:chOff x="4437725" y="2747870"/>
            <a:chExt cx="4164434" cy="1919265"/>
          </a:xfrm>
        </p:grpSpPr>
        <p:sp>
          <p:nvSpPr>
            <p:cNvPr id="28682" name="TextBox 29"/>
            <p:cNvSpPr txBox="1">
              <a:spLocks noChangeArrowheads="1"/>
            </p:cNvSpPr>
            <p:nvPr/>
          </p:nvSpPr>
          <p:spPr bwMode="auto">
            <a:xfrm>
              <a:off x="5141559" y="4113137"/>
              <a:ext cx="28396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ea typeface="ＭＳ Ｐゴシック" pitchFamily="34" charset="-128"/>
                </a:defRPr>
              </a:lvl1pPr>
              <a:lvl2pPr marL="742950" indent="-285750" eaLnBrk="0" hangingPunct="0">
                <a:defRPr sz="2400">
                  <a:solidFill>
                    <a:schemeClr val="bg1"/>
                  </a:solidFill>
                  <a:latin typeface="Arial" pitchFamily="34" charset="0"/>
                  <a:ea typeface="ＭＳ Ｐゴシック" pitchFamily="34" charset="-128"/>
                </a:defRPr>
              </a:lvl2pPr>
              <a:lvl3pPr marL="1143000" indent="-228600" eaLnBrk="0" hangingPunct="0">
                <a:defRPr sz="2400">
                  <a:solidFill>
                    <a:schemeClr val="bg1"/>
                  </a:solidFill>
                  <a:latin typeface="Arial" pitchFamily="34" charset="0"/>
                  <a:ea typeface="ＭＳ Ｐゴシック" pitchFamily="34" charset="-128"/>
                </a:defRPr>
              </a:lvl3pPr>
              <a:lvl4pPr marL="1600200" indent="-228600" eaLnBrk="0" hangingPunct="0">
                <a:defRPr sz="2400">
                  <a:solidFill>
                    <a:schemeClr val="bg1"/>
                  </a:solidFill>
                  <a:latin typeface="Arial" pitchFamily="34" charset="0"/>
                  <a:ea typeface="ＭＳ Ｐゴシック" pitchFamily="34" charset="-128"/>
                </a:defRPr>
              </a:lvl4pPr>
              <a:lvl5pPr marL="2057400" indent="-228600" eaLnBrk="0" hangingPunct="0">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algn="ctr" eaLnBrk="1" hangingPunct="1"/>
              <a:r>
                <a:rPr lang="en-US" altLang="en-US" sz="3000" dirty="0">
                  <a:solidFill>
                    <a:srgbClr val="FFFFFF"/>
                  </a:solidFill>
                </a:rPr>
                <a:t>Data Science</a:t>
              </a:r>
            </a:p>
          </p:txBody>
        </p:sp>
        <p:grpSp>
          <p:nvGrpSpPr>
            <p:cNvPr id="7" name="Group 6"/>
            <p:cNvGrpSpPr/>
            <p:nvPr/>
          </p:nvGrpSpPr>
          <p:grpSpPr>
            <a:xfrm>
              <a:off x="4437725" y="2747870"/>
              <a:ext cx="4164434" cy="1371600"/>
              <a:chOff x="4437725" y="2024826"/>
              <a:chExt cx="4164434" cy="1371600"/>
            </a:xfrm>
            <a:effectLst>
              <a:glow rad="254000">
                <a:schemeClr val="accent1">
                  <a:lumMod val="75000"/>
                  <a:alpha val="38000"/>
                </a:schemeClr>
              </a:glow>
            </a:effectLst>
          </p:grpSpPr>
          <p:pic>
            <p:nvPicPr>
              <p:cNvPr id="23" name="Picture 3" descr="H:\00_C to H_Exact_July 22 2012\Users\egreen\Desktop\Big Data Graphics\14692047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7126"/>
              <a:stretch/>
            </p:blipFill>
            <p:spPr bwMode="auto">
              <a:xfrm>
                <a:off x="6572188" y="2024826"/>
                <a:ext cx="2029971" cy="136456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2" name="Picture 2" descr="H:\00_C to H_Exact_July 22 2012\Users\egreen\Desktop\Big Data Graphics\90280196.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437725" y="2024826"/>
                <a:ext cx="2256908" cy="1371600"/>
              </a:xfrm>
              <a:prstGeom prst="rect">
                <a:avLst/>
              </a:prstGeom>
              <a:noFill/>
              <a:effectLst/>
              <a:extLst>
                <a:ext uri="{909E8E84-426E-40DD-AFC4-6F175D3DCCD1}">
                  <a14:hiddenFill xmlns:a14="http://schemas.microsoft.com/office/drawing/2010/main">
                    <a:solidFill>
                      <a:srgbClr val="FFFFFF"/>
                    </a:solidFill>
                  </a14:hiddenFill>
                </a:ext>
              </a:extLst>
            </p:spPr>
          </p:pic>
        </p:grpSp>
      </p:grpSp>
      <p:grpSp>
        <p:nvGrpSpPr>
          <p:cNvPr id="33" name="Group 32"/>
          <p:cNvGrpSpPr>
            <a:grpSpLocks/>
          </p:cNvGrpSpPr>
          <p:nvPr/>
        </p:nvGrpSpPr>
        <p:grpSpPr bwMode="auto">
          <a:xfrm>
            <a:off x="4797425" y="2590800"/>
            <a:ext cx="4184650" cy="1928813"/>
            <a:chOff x="246852" y="452662"/>
            <a:chExt cx="4183889" cy="1929445"/>
          </a:xfrm>
        </p:grpSpPr>
        <p:sp>
          <p:nvSpPr>
            <p:cNvPr id="28680" name="TextBox 15"/>
            <p:cNvSpPr txBox="1">
              <a:spLocks noChangeArrowheads="1"/>
            </p:cNvSpPr>
            <p:nvPr/>
          </p:nvSpPr>
          <p:spPr bwMode="auto">
            <a:xfrm>
              <a:off x="1086750" y="1828109"/>
              <a:ext cx="25040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ea typeface="ＭＳ Ｐゴシック" pitchFamily="34" charset="-128"/>
                </a:defRPr>
              </a:lvl1pPr>
              <a:lvl2pPr marL="742950" indent="-285750" eaLnBrk="0" hangingPunct="0">
                <a:defRPr sz="2400">
                  <a:solidFill>
                    <a:schemeClr val="bg1"/>
                  </a:solidFill>
                  <a:latin typeface="Arial" pitchFamily="34" charset="0"/>
                  <a:ea typeface="ＭＳ Ｐゴシック" pitchFamily="34" charset="-128"/>
                </a:defRPr>
              </a:lvl2pPr>
              <a:lvl3pPr marL="1143000" indent="-228600" eaLnBrk="0" hangingPunct="0">
                <a:defRPr sz="2400">
                  <a:solidFill>
                    <a:schemeClr val="bg1"/>
                  </a:solidFill>
                  <a:latin typeface="Arial" pitchFamily="34" charset="0"/>
                  <a:ea typeface="ＭＳ Ｐゴシック" pitchFamily="34" charset="-128"/>
                </a:defRPr>
              </a:lvl3pPr>
              <a:lvl4pPr marL="1600200" indent="-228600" eaLnBrk="0" hangingPunct="0">
                <a:defRPr sz="2400">
                  <a:solidFill>
                    <a:schemeClr val="bg1"/>
                  </a:solidFill>
                  <a:latin typeface="Arial" pitchFamily="34" charset="0"/>
                  <a:ea typeface="ＭＳ Ｐゴシック" pitchFamily="34" charset="-128"/>
                </a:defRPr>
              </a:lvl4pPr>
              <a:lvl5pPr marL="2057400" indent="-228600" eaLnBrk="0" hangingPunct="0">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algn="ctr" eaLnBrk="1" hangingPunct="1"/>
              <a:r>
                <a:rPr lang="en-US" altLang="en-US" sz="3000" dirty="0">
                  <a:solidFill>
                    <a:srgbClr val="FFFFFF"/>
                  </a:solidFill>
                </a:rPr>
                <a:t>Genomics</a:t>
              </a:r>
            </a:p>
          </p:txBody>
        </p:sp>
        <p:grpSp>
          <p:nvGrpSpPr>
            <p:cNvPr id="42" name="Group 41"/>
            <p:cNvGrpSpPr/>
            <p:nvPr/>
          </p:nvGrpSpPr>
          <p:grpSpPr>
            <a:xfrm>
              <a:off x="246852" y="452662"/>
              <a:ext cx="4183889" cy="1371600"/>
              <a:chOff x="243203" y="666404"/>
              <a:chExt cx="4183889" cy="1371600"/>
            </a:xfrm>
            <a:effectLst>
              <a:glow rad="254000">
                <a:schemeClr val="accent1">
                  <a:lumMod val="75000"/>
                  <a:alpha val="38000"/>
                </a:schemeClr>
              </a:glow>
            </a:effectLst>
          </p:grpSpPr>
          <p:pic>
            <p:nvPicPr>
              <p:cNvPr id="43" name="Picture 42" descr="IL-4 IL-13 IL-5 Locus.pdf"/>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34412" y="666404"/>
                <a:ext cx="209268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descr="C:\Users\egreen\Desktop\Myriad Data Slide\13616003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43203" y="666404"/>
                <a:ext cx="2091209" cy="1371600"/>
              </a:xfrm>
              <a:prstGeom prst="rect">
                <a:avLst/>
              </a:prstGeom>
              <a:noFill/>
              <a:effectLst/>
              <a:extLst>
                <a:ext uri="{909E8E84-426E-40DD-AFC4-6F175D3DCCD1}">
                  <a14:hiddenFill xmlns:a14="http://schemas.microsoft.com/office/drawing/2010/main">
                    <a:solidFill>
                      <a:srgbClr val="FFFFFF"/>
                    </a:solidFill>
                  </a14:hiddenFill>
                </a:ext>
              </a:extLst>
            </p:spPr>
          </p:pic>
        </p:grpSp>
      </p:grpSp>
      <p:grpSp>
        <p:nvGrpSpPr>
          <p:cNvPr id="45" name="Group 44"/>
          <p:cNvGrpSpPr>
            <a:grpSpLocks/>
          </p:cNvGrpSpPr>
          <p:nvPr/>
        </p:nvGrpSpPr>
        <p:grpSpPr bwMode="auto">
          <a:xfrm>
            <a:off x="177800" y="2587625"/>
            <a:ext cx="4151313" cy="1931988"/>
            <a:chOff x="275722" y="2734404"/>
            <a:chExt cx="4151370" cy="1932632"/>
          </a:xfrm>
        </p:grpSpPr>
        <p:grpSp>
          <p:nvGrpSpPr>
            <p:cNvPr id="46" name="Group 45"/>
            <p:cNvGrpSpPr/>
            <p:nvPr/>
          </p:nvGrpSpPr>
          <p:grpSpPr>
            <a:xfrm>
              <a:off x="275722" y="2734404"/>
              <a:ext cx="4151370" cy="1371600"/>
              <a:chOff x="4562895" y="666404"/>
              <a:chExt cx="4151370" cy="1371600"/>
            </a:xfrm>
            <a:effectLst>
              <a:glow rad="254000">
                <a:schemeClr val="accent1">
                  <a:lumMod val="75000"/>
                  <a:alpha val="38000"/>
                </a:schemeClr>
              </a:glow>
            </a:effectLst>
          </p:grpSpPr>
          <p:pic>
            <p:nvPicPr>
              <p:cNvPr id="48" name="Picture 5" descr="C:\Users\egreen\Desktop\Darryl_PMI\3_health electronics\web\image.axd.jpe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562895" y="666404"/>
                <a:ext cx="185002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C:\Users\egreen\Desktop\Darryl_PMI\3_health electronics\web\28feb - Alivecor Offers Integration with Practic Fusions’ Electronic Health Records Platform.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412920" y="666404"/>
                <a:ext cx="2301345" cy="1371600"/>
              </a:xfrm>
              <a:prstGeom prst="rect">
                <a:avLst/>
              </a:prstGeom>
              <a:noFill/>
              <a:extLst>
                <a:ext uri="{909E8E84-426E-40DD-AFC4-6F175D3DCCD1}">
                  <a14:hiddenFill xmlns:a14="http://schemas.microsoft.com/office/drawing/2010/main">
                    <a:solidFill>
                      <a:srgbClr val="FFFFFF"/>
                    </a:solidFill>
                  </a14:hiddenFill>
                </a:ext>
              </a:extLst>
            </p:spPr>
          </p:pic>
        </p:grpSp>
        <p:sp>
          <p:nvSpPr>
            <p:cNvPr id="28679" name="TextBox 46"/>
            <p:cNvSpPr txBox="1">
              <a:spLocks noChangeArrowheads="1"/>
            </p:cNvSpPr>
            <p:nvPr/>
          </p:nvSpPr>
          <p:spPr bwMode="auto">
            <a:xfrm>
              <a:off x="776478" y="4113038"/>
              <a:ext cx="31482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ea typeface="ＭＳ Ｐゴシック" pitchFamily="34" charset="-128"/>
                </a:defRPr>
              </a:lvl1pPr>
              <a:lvl2pPr marL="742950" indent="-285750" eaLnBrk="0" hangingPunct="0">
                <a:defRPr sz="2400">
                  <a:solidFill>
                    <a:schemeClr val="bg1"/>
                  </a:solidFill>
                  <a:latin typeface="Arial" pitchFamily="34" charset="0"/>
                  <a:ea typeface="ＭＳ Ｐゴシック" pitchFamily="34" charset="-128"/>
                </a:defRPr>
              </a:lvl2pPr>
              <a:lvl3pPr marL="1143000" indent="-228600" eaLnBrk="0" hangingPunct="0">
                <a:defRPr sz="2400">
                  <a:solidFill>
                    <a:schemeClr val="bg1"/>
                  </a:solidFill>
                  <a:latin typeface="Arial" pitchFamily="34" charset="0"/>
                  <a:ea typeface="ＭＳ Ｐゴシック" pitchFamily="34" charset="-128"/>
                </a:defRPr>
              </a:lvl3pPr>
              <a:lvl4pPr marL="1600200" indent="-228600" eaLnBrk="0" hangingPunct="0">
                <a:defRPr sz="2400">
                  <a:solidFill>
                    <a:schemeClr val="bg1"/>
                  </a:solidFill>
                  <a:latin typeface="Arial" pitchFamily="34" charset="0"/>
                  <a:ea typeface="ＭＳ Ｐゴシック" pitchFamily="34" charset="-128"/>
                </a:defRPr>
              </a:lvl4pPr>
              <a:lvl5pPr marL="2057400" indent="-228600" eaLnBrk="0" hangingPunct="0">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algn="ctr" eaLnBrk="1" hangingPunct="1"/>
              <a:r>
                <a:rPr lang="en-US" altLang="en-US" sz="3000" dirty="0">
                  <a:solidFill>
                    <a:srgbClr val="FFFFFF"/>
                  </a:solidFill>
                </a:rPr>
                <a:t>Technologies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a:xfrm>
            <a:off x="1136650" y="141286"/>
            <a:ext cx="7651750" cy="918257"/>
          </a:xfrm>
        </p:spPr>
        <p:txBody>
          <a:bodyPr/>
          <a:lstStyle/>
          <a:p>
            <a:r>
              <a:rPr lang="en-US" altLang="en-US" dirty="0" smtClean="0">
                <a:ea typeface="ＭＳ Ｐゴシック" pitchFamily="34" charset="-128"/>
              </a:rPr>
              <a:t>Consider an example…</a:t>
            </a:r>
          </a:p>
        </p:txBody>
      </p:sp>
      <p:sp>
        <p:nvSpPr>
          <p:cNvPr id="2" name="Content Placeholder 1"/>
          <p:cNvSpPr>
            <a:spLocks noGrp="1"/>
          </p:cNvSpPr>
          <p:nvPr>
            <p:ph idx="1"/>
          </p:nvPr>
        </p:nvSpPr>
        <p:spPr>
          <a:xfrm>
            <a:off x="1001486" y="1088571"/>
            <a:ext cx="8142513" cy="5247595"/>
          </a:xfrm>
        </p:spPr>
        <p:txBody>
          <a:bodyPr/>
          <a:lstStyle/>
          <a:p>
            <a:r>
              <a:rPr lang="en-US" dirty="0"/>
              <a:t>Enigma Consortium </a:t>
            </a:r>
            <a:endParaRPr lang="en-US" dirty="0" smtClean="0"/>
          </a:p>
          <a:p>
            <a:pPr lvl="1"/>
            <a:r>
              <a:rPr lang="en-US" dirty="0"/>
              <a:t>R</a:t>
            </a:r>
            <a:r>
              <a:rPr lang="en-US" dirty="0" smtClean="0"/>
              <a:t>esearchers </a:t>
            </a:r>
            <a:r>
              <a:rPr lang="en-US" dirty="0"/>
              <a:t>in </a:t>
            </a:r>
            <a:r>
              <a:rPr lang="en-US" dirty="0" smtClean="0"/>
              <a:t>imaging, </a:t>
            </a:r>
            <a:r>
              <a:rPr lang="en-US" dirty="0"/>
              <a:t>genomics, neurology and psychiatry, to understand brain structure and function, based on MRI, DTI, fMRI, genetic </a:t>
            </a:r>
            <a:r>
              <a:rPr lang="en-US" dirty="0" smtClean="0"/>
              <a:t>data, </a:t>
            </a:r>
            <a:r>
              <a:rPr lang="en-US" dirty="0"/>
              <a:t>and many patient populations</a:t>
            </a:r>
            <a:r>
              <a:rPr lang="en-US" dirty="0" smtClean="0"/>
              <a:t>.</a:t>
            </a:r>
          </a:p>
          <a:p>
            <a:pPr lvl="1"/>
            <a:r>
              <a:rPr lang="en-US" dirty="0"/>
              <a:t>http://</a:t>
            </a:r>
            <a:r>
              <a:rPr lang="en-US" dirty="0" smtClean="0"/>
              <a:t>enigma.ini.usc.edu/about-2/</a:t>
            </a:r>
            <a:endParaRPr lang="en-US" dirty="0"/>
          </a:p>
        </p:txBody>
      </p:sp>
      <p:pic>
        <p:nvPicPr>
          <p:cNvPr id="1026" name="Picture 2" descr="http://enigma.ini.usc.edu/wp-content/uploads/2015/04/enigma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486" y="3077029"/>
            <a:ext cx="8142513" cy="378097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25"/>
          <p:cNvCxnSpPr>
            <a:cxnSpLocks noChangeShapeType="1"/>
          </p:cNvCxnSpPr>
          <p:nvPr/>
        </p:nvCxnSpPr>
        <p:spPr bwMode="auto">
          <a:xfrm>
            <a:off x="1449388" y="936172"/>
            <a:ext cx="7008812"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3"/>
          <p:cNvSpPr>
            <a:spLocks noGrp="1"/>
          </p:cNvSpPr>
          <p:nvPr>
            <p:ph sz="half" idx="1"/>
          </p:nvPr>
        </p:nvSpPr>
        <p:spPr>
          <a:xfrm>
            <a:off x="912813" y="2232025"/>
            <a:ext cx="3875087" cy="4379913"/>
          </a:xfrm>
        </p:spPr>
        <p:txBody>
          <a:bodyPr/>
          <a:lstStyle/>
          <a:p>
            <a:r>
              <a:rPr lang="en-US" altLang="en-US" sz="2000" dirty="0" smtClean="0">
                <a:ea typeface="ＭＳ Ｐゴシック" pitchFamily="34" charset="-128"/>
              </a:rPr>
              <a:t>Big Data: MRI images &amp; GWAS data from over 30,000 people. </a:t>
            </a:r>
          </a:p>
          <a:p>
            <a:r>
              <a:rPr lang="en-US" altLang="en-US" sz="2000" dirty="0" smtClean="0">
                <a:ea typeface="ＭＳ Ｐゴシック" pitchFamily="34" charset="-128"/>
              </a:rPr>
              <a:t>Collaboration: Data came from 190 worldwide sites across 33 countries.  </a:t>
            </a:r>
          </a:p>
          <a:p>
            <a:r>
              <a:rPr lang="en-US" altLang="en-US" sz="2000" dirty="0" smtClean="0">
                <a:ea typeface="ＭＳ Ｐゴシック" pitchFamily="34" charset="-128"/>
              </a:rPr>
              <a:t>Methods: To homogenize data from different sites, the group designed standardized protocols for image analysis, quality assessment, genetic imputation, and association.</a:t>
            </a:r>
          </a:p>
          <a:p>
            <a:endParaRPr lang="en-US" altLang="en-US" sz="2000" dirty="0" smtClean="0">
              <a:ea typeface="ＭＳ Ｐゴシック" pitchFamily="34" charset="-128"/>
            </a:endParaRPr>
          </a:p>
        </p:txBody>
      </p:sp>
      <p:pic>
        <p:nvPicPr>
          <p:cNvPr id="34818" name="Picture 9" descr="Screen Shot 2015-01-23 at 7.30.48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1238" y="98425"/>
            <a:ext cx="416401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Content Placeholder 3"/>
          <p:cNvSpPr>
            <a:spLocks noGrp="1"/>
          </p:cNvSpPr>
          <p:nvPr>
            <p:ph sz="half" idx="1"/>
          </p:nvPr>
        </p:nvSpPr>
        <p:spPr>
          <a:xfrm>
            <a:off x="5010150" y="3106057"/>
            <a:ext cx="3810000" cy="3482068"/>
          </a:xfrm>
        </p:spPr>
        <p:txBody>
          <a:bodyPr/>
          <a:lstStyle/>
          <a:p>
            <a:r>
              <a:rPr lang="en-US" altLang="en-US" sz="2000" dirty="0" smtClean="0">
                <a:ea typeface="ＭＳ Ｐゴシック" pitchFamily="34" charset="-128"/>
              </a:rPr>
              <a:t>Found five novel genetic variants  influencing volume of brain regions.</a:t>
            </a:r>
          </a:p>
          <a:p>
            <a:r>
              <a:rPr lang="en-US" altLang="en-US" sz="2000" dirty="0" smtClean="0">
                <a:ea typeface="ＭＳ Ｐゴシック" pitchFamily="34" charset="-128"/>
              </a:rPr>
              <a:t>Results provided insight into the variability of brain development, and may be applied to mechanisms of neuropsychiatric dysfunction.</a:t>
            </a:r>
          </a:p>
          <a:p>
            <a:endParaRPr lang="en-US" altLang="en-US" sz="2000" dirty="0" smtClean="0">
              <a:ea typeface="ＭＳ Ｐゴシック" pitchFamily="34" charset="-128"/>
            </a:endParaRPr>
          </a:p>
        </p:txBody>
      </p:sp>
      <p:pic>
        <p:nvPicPr>
          <p:cNvPr id="34820" name="Picture 11" descr="Screen Shot 2015-01-23 at 7.40.5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3538"/>
            <a:ext cx="263207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2" descr="img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142875"/>
            <a:ext cx="2708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03244" y="2344929"/>
            <a:ext cx="2059327" cy="369332"/>
          </a:xfrm>
          <a:prstGeom prst="rect">
            <a:avLst/>
          </a:prstGeom>
          <a:noFill/>
        </p:spPr>
        <p:txBody>
          <a:bodyPr wrap="square" rtlCol="0">
            <a:spAutoFit/>
          </a:bodyPr>
          <a:lstStyle/>
          <a:p>
            <a:r>
              <a:rPr lang="en-US" sz="1800" dirty="0" smtClean="0"/>
              <a:t>(Nature, 2015)</a:t>
            </a:r>
            <a:endParaRPr lang="en-US" sz="1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4"/>
          <p:cNvSpPr>
            <a:spLocks noGrp="1"/>
          </p:cNvSpPr>
          <p:nvPr>
            <p:ph type="title"/>
          </p:nvPr>
        </p:nvSpPr>
        <p:spPr>
          <a:xfrm>
            <a:off x="1136650" y="141288"/>
            <a:ext cx="7651750" cy="1096962"/>
          </a:xfrm>
        </p:spPr>
        <p:txBody>
          <a:bodyPr/>
          <a:lstStyle/>
          <a:p>
            <a:endParaRPr lang="en-US" altLang="en-US" dirty="0" smtClean="0">
              <a:ea typeface="ＭＳ Ｐゴシック" pitchFamily="34" charset="-128"/>
            </a:endParaRPr>
          </a:p>
        </p:txBody>
      </p:sp>
      <p:sp>
        <p:nvSpPr>
          <p:cNvPr id="35842" name="Content Placeholder 5"/>
          <p:cNvSpPr>
            <a:spLocks noGrp="1"/>
          </p:cNvSpPr>
          <p:nvPr>
            <p:ph idx="1"/>
          </p:nvPr>
        </p:nvSpPr>
        <p:spPr>
          <a:xfrm>
            <a:off x="1117600" y="2209800"/>
            <a:ext cx="7772400" cy="4402138"/>
          </a:xfrm>
        </p:spPr>
        <p:txBody>
          <a:bodyPr/>
          <a:lstStyle/>
          <a:p>
            <a:r>
              <a:rPr lang="en-US" altLang="en-US" dirty="0" smtClean="0">
                <a:ea typeface="ＭＳ Ｐゴシック" pitchFamily="34" charset="-128"/>
              </a:rPr>
              <a:t>Community – Enigma, BD2K, crowdsourcing </a:t>
            </a:r>
          </a:p>
          <a:p>
            <a:endParaRPr lang="en-US" altLang="en-US" dirty="0" smtClean="0">
              <a:ea typeface="ＭＳ Ｐゴシック" pitchFamily="34" charset="-128"/>
            </a:endParaRPr>
          </a:p>
          <a:p>
            <a:r>
              <a:rPr lang="en-US" altLang="en-US" dirty="0" smtClean="0">
                <a:ea typeface="ＭＳ Ｐゴシック" pitchFamily="34" charset="-128"/>
              </a:rPr>
              <a:t>Policy </a:t>
            </a:r>
          </a:p>
          <a:p>
            <a:pPr lvl="1"/>
            <a:r>
              <a:rPr lang="en-US" altLang="en-US" dirty="0" smtClean="0">
                <a:ea typeface="ＭＳ Ｐゴシック" pitchFamily="34" charset="-128"/>
              </a:rPr>
              <a:t>Improved consent methods</a:t>
            </a:r>
          </a:p>
          <a:p>
            <a:pPr lvl="1"/>
            <a:r>
              <a:rPr lang="en-US" altLang="en-US" dirty="0" smtClean="0">
                <a:ea typeface="ＭＳ Ｐゴシック" pitchFamily="34" charset="-128"/>
              </a:rPr>
              <a:t>Cloud accessibility for human subjects data</a:t>
            </a:r>
          </a:p>
          <a:p>
            <a:pPr lvl="1"/>
            <a:r>
              <a:rPr lang="en-US" altLang="en-US" dirty="0" smtClean="0">
                <a:ea typeface="ＭＳ Ｐゴシック" pitchFamily="34" charset="-128"/>
              </a:rPr>
              <a:t>Trusted partners</a:t>
            </a:r>
          </a:p>
          <a:p>
            <a:pPr lvl="1"/>
            <a:r>
              <a:rPr lang="en-US" altLang="en-US" dirty="0" smtClean="0">
                <a:ea typeface="ＭＳ Ｐゴシック" pitchFamily="34" charset="-128"/>
              </a:rPr>
              <a:t>Data sharing</a:t>
            </a:r>
          </a:p>
          <a:p>
            <a:pPr lvl="1"/>
            <a:endParaRPr lang="en-US" altLang="en-US" dirty="0" smtClean="0">
              <a:ea typeface="ＭＳ Ｐゴシック" pitchFamily="34" charset="-128"/>
            </a:endParaRPr>
          </a:p>
          <a:p>
            <a:r>
              <a:rPr lang="en-US" altLang="en-US" dirty="0" smtClean="0">
                <a:ea typeface="ＭＳ Ｐゴシック" pitchFamily="34" charset="-128"/>
              </a:rPr>
              <a:t>Infrastructure</a:t>
            </a:r>
          </a:p>
          <a:p>
            <a:pPr lvl="1"/>
            <a:r>
              <a:rPr lang="en-US" altLang="en-US" dirty="0" smtClean="0">
                <a:ea typeface="ＭＳ Ｐゴシック" pitchFamily="34" charset="-128"/>
              </a:rPr>
              <a:t>Standards, compute resources, software</a:t>
            </a:r>
          </a:p>
        </p:txBody>
      </p:sp>
      <p:pic>
        <p:nvPicPr>
          <p:cNvPr id="35843" name="Picture 11" descr="Screen Shot 2015-01-23 at 7.40.50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236538"/>
            <a:ext cx="263207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6650" y="141288"/>
            <a:ext cx="7651750" cy="1096962"/>
          </a:xfrm>
          <a:prstGeom prst="rect">
            <a:avLst/>
          </a:prstGeom>
        </p:spPr>
        <p:txBody>
          <a:bodyPr/>
          <a:lst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en-US" altLang="en-US" kern="0" dirty="0" smtClean="0">
                <a:ea typeface="ＭＳ Ｐゴシック" pitchFamily="34" charset="-128"/>
              </a:rPr>
              <a:t>National Institute of </a:t>
            </a:r>
          </a:p>
          <a:p>
            <a:r>
              <a:rPr lang="en-US" altLang="en-US" kern="0" dirty="0" smtClean="0">
                <a:ea typeface="ＭＳ Ｐゴシック" pitchFamily="34" charset="-128"/>
              </a:rPr>
              <a:t>Environmental Health Sciences (1/2)</a:t>
            </a:r>
          </a:p>
        </p:txBody>
      </p:sp>
      <p:sp>
        <p:nvSpPr>
          <p:cNvPr id="3" name="Content Placeholder 2"/>
          <p:cNvSpPr txBox="1">
            <a:spLocks/>
          </p:cNvSpPr>
          <p:nvPr/>
        </p:nvSpPr>
        <p:spPr>
          <a:xfrm>
            <a:off x="1012825" y="1398588"/>
            <a:ext cx="7877175" cy="5213350"/>
          </a:xfrm>
          <a:prstGeom prst="rect">
            <a:avLst/>
          </a:prstGeom>
        </p:spPr>
        <p:txBody>
          <a:bodyPr/>
          <a:lstStyle>
            <a:lvl1pPr marL="342900" indent="-342900" algn="l" rtl="0" eaLnBrk="0" fontAlgn="base" hangingPunct="0">
              <a:spcBef>
                <a:spcPct val="0"/>
              </a:spcBef>
              <a:spcAft>
                <a:spcPct val="30000"/>
              </a:spcAft>
              <a:buClr>
                <a:srgbClr val="FFD700"/>
              </a:buClr>
              <a:buFont typeface="Wingdings" pitchFamily="2" charset="2"/>
              <a:buChar char="§"/>
              <a:defRPr sz="2400">
                <a:solidFill>
                  <a:schemeClr val="bg1"/>
                </a:solidFill>
                <a:latin typeface="+mn-lt"/>
                <a:ea typeface="ＭＳ Ｐゴシック" charset="0"/>
                <a:cs typeface="ＭＳ Ｐゴシック" charset="0"/>
              </a:defRPr>
            </a:lvl1pPr>
            <a:lvl2pPr marL="742950" indent="-285750" algn="l" rtl="0" eaLnBrk="0" fontAlgn="base" hangingPunct="0">
              <a:spcBef>
                <a:spcPct val="0"/>
              </a:spcBef>
              <a:spcAft>
                <a:spcPct val="30000"/>
              </a:spcAft>
              <a:buClr>
                <a:srgbClr val="FFD700"/>
              </a:buClr>
              <a:buFont typeface="Myriad Web" pitchFamily="34" charset="0"/>
              <a:buChar char="–"/>
              <a:defRPr sz="2000">
                <a:solidFill>
                  <a:schemeClr val="bg1"/>
                </a:solidFill>
                <a:latin typeface="+mn-lt"/>
                <a:ea typeface="ＭＳ Ｐゴシック" charset="0"/>
              </a:defRPr>
            </a:lvl2pPr>
            <a:lvl3pPr marL="1143000" indent="-228600" algn="l" rtl="0" eaLnBrk="0" fontAlgn="base" hangingPunct="0">
              <a:spcBef>
                <a:spcPct val="0"/>
              </a:spcBef>
              <a:spcAft>
                <a:spcPct val="30000"/>
              </a:spcAft>
              <a:buClr>
                <a:srgbClr val="FFD700"/>
              </a:buClr>
              <a:buChar char="•"/>
              <a:defRPr sz="2000">
                <a:solidFill>
                  <a:schemeClr val="bg1"/>
                </a:solidFill>
                <a:latin typeface="+mn-lt"/>
                <a:ea typeface="ＭＳ Ｐゴシック" charset="0"/>
              </a:defRPr>
            </a:lvl3pPr>
            <a:lvl4pPr marL="1600200" indent="-228600" algn="l" rtl="0" eaLnBrk="0" fontAlgn="base" hangingPunct="0">
              <a:spcBef>
                <a:spcPct val="0"/>
              </a:spcBef>
              <a:spcAft>
                <a:spcPct val="30000"/>
              </a:spcAft>
              <a:buClr>
                <a:srgbClr val="FFD700"/>
              </a:buClr>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FFD700"/>
              </a:buClr>
              <a:defRPr sz="1200">
                <a:solidFill>
                  <a:schemeClr val="bg1"/>
                </a:solidFill>
                <a:latin typeface="Myriad Web" pitchFamily="34" charset="0"/>
                <a:ea typeface="ＭＳ Ｐゴシック" charset="0"/>
              </a:defRPr>
            </a:lvl5pPr>
            <a:lvl6pPr marL="2514600" indent="-228600" algn="l" rtl="0" fontAlgn="base">
              <a:spcBef>
                <a:spcPct val="20000"/>
              </a:spcBef>
              <a:spcAft>
                <a:spcPct val="0"/>
              </a:spcAft>
              <a:buClr>
                <a:srgbClr val="FFD700"/>
              </a:buClr>
              <a:defRPr sz="1200">
                <a:solidFill>
                  <a:schemeClr val="bg1"/>
                </a:solidFill>
                <a:latin typeface="Myriad Web" pitchFamily="34" charset="0"/>
              </a:defRPr>
            </a:lvl6pPr>
            <a:lvl7pPr marL="2971800" indent="-228600" algn="l" rtl="0" fontAlgn="base">
              <a:spcBef>
                <a:spcPct val="20000"/>
              </a:spcBef>
              <a:spcAft>
                <a:spcPct val="0"/>
              </a:spcAft>
              <a:buClr>
                <a:srgbClr val="FFD700"/>
              </a:buClr>
              <a:defRPr sz="1200">
                <a:solidFill>
                  <a:schemeClr val="bg1"/>
                </a:solidFill>
                <a:latin typeface="Myriad Web" pitchFamily="34" charset="0"/>
              </a:defRPr>
            </a:lvl7pPr>
            <a:lvl8pPr marL="3429000" indent="-228600" algn="l" rtl="0" fontAlgn="base">
              <a:spcBef>
                <a:spcPct val="20000"/>
              </a:spcBef>
              <a:spcAft>
                <a:spcPct val="0"/>
              </a:spcAft>
              <a:buClr>
                <a:srgbClr val="FFD700"/>
              </a:buClr>
              <a:defRPr sz="1200">
                <a:solidFill>
                  <a:schemeClr val="bg1"/>
                </a:solidFill>
                <a:latin typeface="Myriad Web" pitchFamily="34" charset="0"/>
              </a:defRPr>
            </a:lvl8pPr>
            <a:lvl9pPr marL="3886200" indent="-228600" algn="l" rtl="0" fontAlgn="base">
              <a:spcBef>
                <a:spcPct val="20000"/>
              </a:spcBef>
              <a:spcAft>
                <a:spcPct val="0"/>
              </a:spcAft>
              <a:buClr>
                <a:srgbClr val="FFD700"/>
              </a:buClr>
              <a:defRPr sz="1200">
                <a:solidFill>
                  <a:schemeClr val="bg1"/>
                </a:solidFill>
                <a:latin typeface="Myriad Web" pitchFamily="34" charset="0"/>
              </a:defRPr>
            </a:lvl9pPr>
          </a:lstStyle>
          <a:p>
            <a:r>
              <a:rPr lang="en-US" altLang="en-US" kern="0" dirty="0" smtClean="0">
                <a:ea typeface="ＭＳ Ｐゴシック" pitchFamily="34" charset="-128"/>
              </a:rPr>
              <a:t>Establish Office of Scientific Information Management.</a:t>
            </a:r>
          </a:p>
          <a:p>
            <a:r>
              <a:rPr lang="en-US" altLang="en-US" kern="0" dirty="0" smtClean="0">
                <a:ea typeface="ＭＳ Ｐゴシック" pitchFamily="34" charset="-128"/>
              </a:rPr>
              <a:t>Data standards</a:t>
            </a:r>
          </a:p>
          <a:p>
            <a:pPr lvl="1"/>
            <a:r>
              <a:rPr lang="en-US" altLang="en-US" kern="0" dirty="0" smtClean="0">
                <a:ea typeface="ＭＳ Ｐゴシック" pitchFamily="34" charset="-128"/>
              </a:rPr>
              <a:t>Development of a framework for EHS vocabulary.</a:t>
            </a:r>
          </a:p>
          <a:p>
            <a:pPr lvl="2"/>
            <a:r>
              <a:rPr lang="en-US" altLang="en-US" kern="0" dirty="0" smtClean="0">
                <a:ea typeface="ＭＳ Ｐゴシック" pitchFamily="34" charset="-128"/>
              </a:rPr>
              <a:t>2013 and 2014 workshops.</a:t>
            </a:r>
          </a:p>
          <a:p>
            <a:pPr lvl="2"/>
            <a:r>
              <a:rPr lang="en-US" altLang="en-US" kern="0" dirty="0" smtClean="0">
                <a:ea typeface="ＭＳ Ｐゴシック" pitchFamily="34" charset="-128"/>
              </a:rPr>
              <a:t>Ongoing interest group.</a:t>
            </a:r>
          </a:p>
          <a:p>
            <a:pPr lvl="1"/>
            <a:r>
              <a:rPr lang="en-US" altLang="en-US" kern="0" dirty="0" smtClean="0">
                <a:ea typeface="ＭＳ Ｐゴシック" pitchFamily="34" charset="-128"/>
              </a:rPr>
              <a:t>Lead trans-NIH BD2K initiative on Community-based standards for data and metadata.  FY16 FOA.</a:t>
            </a:r>
          </a:p>
          <a:p>
            <a:r>
              <a:rPr lang="en-US" altLang="en-US" kern="0" dirty="0" smtClean="0">
                <a:ea typeface="ＭＳ Ｐゴシック" pitchFamily="34" charset="-128"/>
              </a:rPr>
              <a:t>Training</a:t>
            </a:r>
          </a:p>
          <a:p>
            <a:pPr lvl="1"/>
            <a:r>
              <a:rPr lang="en-US" altLang="en-US" kern="0" dirty="0" smtClean="0">
                <a:ea typeface="ＭＳ Ｐゴシック" pitchFamily="34" charset="-128"/>
              </a:rPr>
              <a:t>Lead trans-NIH BD2K K01 (individual training).</a:t>
            </a:r>
          </a:p>
          <a:p>
            <a:pPr lvl="1"/>
            <a:r>
              <a:rPr lang="en-US" altLang="en-US" kern="0" dirty="0" smtClean="0">
                <a:ea typeface="ＭＳ Ｐゴシック" pitchFamily="34" charset="-128"/>
              </a:rPr>
              <a:t>Lead trans-NIH BD2K training coordinating center.</a:t>
            </a:r>
          </a:p>
          <a:p>
            <a:r>
              <a:rPr lang="en-US" altLang="en-US" kern="0" dirty="0" smtClean="0">
                <a:ea typeface="ＭＳ Ｐゴシック" pitchFamily="34" charset="-128"/>
              </a:rPr>
              <a:t>Sustainability</a:t>
            </a:r>
          </a:p>
          <a:p>
            <a:pPr lvl="1"/>
            <a:r>
              <a:rPr lang="en-US" altLang="en-US" kern="0" dirty="0" smtClean="0">
                <a:ea typeface="ＭＳ Ｐゴシック" pitchFamily="34" charset="-128"/>
              </a:rPr>
              <a:t>Lead trans-NIH BD2K sustainability initiative on sustainability of data repositories.  </a:t>
            </a:r>
          </a:p>
          <a:p>
            <a:pPr lvl="1"/>
            <a:endParaRPr lang="en-US" altLang="en-US" kern="0" dirty="0" smtClean="0">
              <a:ea typeface="ＭＳ Ｐゴシック" pitchFamily="34" charset="-128"/>
            </a:endParaRPr>
          </a:p>
          <a:p>
            <a:pPr lvl="1"/>
            <a:endParaRPr lang="en-US" altLang="en-US" kern="0" dirty="0" smtClean="0">
              <a:ea typeface="ＭＳ Ｐゴシック" pitchFamily="34" charset="-128"/>
            </a:endParaRPr>
          </a:p>
          <a:p>
            <a:endParaRPr lang="en-US" altLang="en-US" kern="0" dirty="0" smtClean="0">
              <a:ea typeface="ＭＳ Ｐゴシック" pitchFamily="34" charset="-128"/>
            </a:endParaRPr>
          </a:p>
        </p:txBody>
      </p:sp>
      <p:cxnSp>
        <p:nvCxnSpPr>
          <p:cNvPr id="4" name="Straight Connector 25"/>
          <p:cNvCxnSpPr>
            <a:cxnSpLocks noChangeShapeType="1"/>
          </p:cNvCxnSpPr>
          <p:nvPr/>
        </p:nvCxnSpPr>
        <p:spPr bwMode="auto">
          <a:xfrm>
            <a:off x="1449388" y="1270000"/>
            <a:ext cx="7008812"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875616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141286"/>
            <a:ext cx="7651750" cy="1295628"/>
          </a:xfrm>
        </p:spPr>
        <p:txBody>
          <a:bodyPr/>
          <a:lstStyle/>
          <a:p>
            <a:r>
              <a:rPr lang="en-US" dirty="0"/>
              <a:t>National Institute of </a:t>
            </a:r>
            <a:br>
              <a:rPr lang="en-US" dirty="0"/>
            </a:br>
            <a:r>
              <a:rPr lang="en-US" dirty="0"/>
              <a:t>Environmental Health Sciences </a:t>
            </a:r>
            <a:r>
              <a:rPr lang="en-US" dirty="0" smtClean="0"/>
              <a:t>(2/2</a:t>
            </a:r>
            <a:r>
              <a:rPr lang="en-US" dirty="0"/>
              <a:t>)</a:t>
            </a:r>
            <a:br>
              <a:rPr lang="en-US" dirty="0"/>
            </a:br>
            <a:endParaRPr lang="en-US" dirty="0"/>
          </a:p>
        </p:txBody>
      </p:sp>
      <p:sp>
        <p:nvSpPr>
          <p:cNvPr id="3" name="Content Placeholder 2"/>
          <p:cNvSpPr>
            <a:spLocks noGrp="1"/>
          </p:cNvSpPr>
          <p:nvPr>
            <p:ph idx="1"/>
          </p:nvPr>
        </p:nvSpPr>
        <p:spPr>
          <a:xfrm>
            <a:off x="1136650" y="1204686"/>
            <a:ext cx="7753350" cy="5407252"/>
          </a:xfrm>
        </p:spPr>
        <p:txBody>
          <a:bodyPr/>
          <a:lstStyle/>
          <a:p>
            <a:r>
              <a:rPr lang="en-US" altLang="en-US" dirty="0">
                <a:ea typeface="ＭＳ Ｐゴシック" pitchFamily="34" charset="-128"/>
              </a:rPr>
              <a:t>Data access, reuse, and interoperability</a:t>
            </a:r>
          </a:p>
          <a:p>
            <a:pPr lvl="1"/>
            <a:r>
              <a:rPr lang="en-US" altLang="en-US" dirty="0" smtClean="0">
                <a:ea typeface="ＭＳ Ｐゴシック" pitchFamily="34" charset="-128"/>
              </a:rPr>
              <a:t>Challenges  (crowdsourcing)</a:t>
            </a:r>
          </a:p>
          <a:p>
            <a:pPr lvl="2"/>
            <a:r>
              <a:rPr lang="en-US" altLang="en-US" dirty="0" smtClean="0">
                <a:ea typeface="ＭＳ Ｐゴシック" pitchFamily="34" charset="-128"/>
              </a:rPr>
              <a:t>With EPA </a:t>
            </a:r>
            <a:r>
              <a:rPr lang="en-US" altLang="en-US" dirty="0">
                <a:ea typeface="ＭＳ Ｐゴシック" pitchFamily="34" charset="-128"/>
              </a:rPr>
              <a:t>challenge to produce device to measure atmospheric pollutants and biologic response (2013).</a:t>
            </a:r>
          </a:p>
          <a:p>
            <a:pPr lvl="2"/>
            <a:r>
              <a:rPr lang="en-US" altLang="en-US" dirty="0">
                <a:ea typeface="ＭＳ Ｐゴシック" pitchFamily="34" charset="-128"/>
              </a:rPr>
              <a:t>Toxicogenomics challenge with NTP/NIEHS, UNC, and Sage/DREAM to predict response to a given chemical based upon individual genetic susceptibility (2014).</a:t>
            </a:r>
          </a:p>
          <a:p>
            <a:pPr lvl="2"/>
            <a:r>
              <a:rPr lang="en-US" altLang="en-US" dirty="0" smtClean="0">
                <a:ea typeface="ＭＳ Ｐゴシック" pitchFamily="34" charset="-128"/>
              </a:rPr>
              <a:t>With HHS to </a:t>
            </a:r>
            <a:r>
              <a:rPr lang="en-US" altLang="en-US" dirty="0">
                <a:ea typeface="ＭＳ Ｐゴシック" pitchFamily="34" charset="-128"/>
              </a:rPr>
              <a:t>generate visualization tool to demonstrate impact of climate change on health risk (2016).</a:t>
            </a:r>
          </a:p>
          <a:p>
            <a:pPr lvl="1"/>
            <a:r>
              <a:rPr lang="en-US" altLang="en-US" dirty="0">
                <a:ea typeface="ＭＳ Ｐゴシック" pitchFamily="34" charset="-128"/>
              </a:rPr>
              <a:t>Research Data Alliance Interest Group, Toxicogenomics Databases </a:t>
            </a:r>
            <a:r>
              <a:rPr lang="en-US" altLang="en-US" dirty="0" smtClean="0">
                <a:ea typeface="ＭＳ Ｐゴシック" pitchFamily="34" charset="-128"/>
              </a:rPr>
              <a:t>Interoperability.</a:t>
            </a:r>
          </a:p>
          <a:p>
            <a:pPr lvl="1"/>
            <a:r>
              <a:rPr lang="en-US" altLang="en-US" dirty="0" smtClean="0">
                <a:ea typeface="ＭＳ Ｐゴシック" pitchFamily="34" charset="-128"/>
              </a:rPr>
              <a:t>CHEAR data science center.</a:t>
            </a:r>
            <a:endParaRPr lang="en-US" altLang="en-US" dirty="0">
              <a:ea typeface="ＭＳ Ｐゴシック" pitchFamily="34" charset="-128"/>
            </a:endParaRPr>
          </a:p>
          <a:p>
            <a:r>
              <a:rPr lang="en-US" altLang="en-US" dirty="0" smtClean="0">
                <a:ea typeface="ＭＳ Ｐゴシック" pitchFamily="34" charset="-128"/>
              </a:rPr>
              <a:t>Leadership </a:t>
            </a:r>
            <a:r>
              <a:rPr lang="en-US" altLang="en-US" dirty="0">
                <a:ea typeface="ＭＳ Ｐゴシック" pitchFamily="34" charset="-128"/>
              </a:rPr>
              <a:t>and coordination</a:t>
            </a:r>
          </a:p>
          <a:p>
            <a:pPr lvl="1"/>
            <a:r>
              <a:rPr lang="en-US" altLang="en-US" dirty="0">
                <a:ea typeface="ＭＳ Ｐゴシック" pitchFamily="34" charset="-128"/>
              </a:rPr>
              <a:t>Trans-NIH, BD2K</a:t>
            </a:r>
          </a:p>
          <a:p>
            <a:pPr lvl="1"/>
            <a:r>
              <a:rPr lang="en-US" altLang="en-US" dirty="0">
                <a:ea typeface="ＭＳ Ｐゴシック" pitchFamily="34" charset="-128"/>
              </a:rPr>
              <a:t>Interagency Big Data Senior Steering Group</a:t>
            </a:r>
          </a:p>
          <a:p>
            <a:endParaRPr lang="en-US" dirty="0"/>
          </a:p>
        </p:txBody>
      </p:sp>
      <p:cxnSp>
        <p:nvCxnSpPr>
          <p:cNvPr id="4" name="Straight Connector 25"/>
          <p:cNvCxnSpPr>
            <a:cxnSpLocks noChangeShapeType="1"/>
          </p:cNvCxnSpPr>
          <p:nvPr/>
        </p:nvCxnSpPr>
        <p:spPr bwMode="auto">
          <a:xfrm>
            <a:off x="1449388" y="1081314"/>
            <a:ext cx="7008812"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574719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ilding 1-Last Slide"/>
          <p:cNvPicPr>
            <a:picLocks noChangeAspect="1" noChangeArrowheads="1"/>
          </p:cNvPicPr>
          <p:nvPr/>
        </p:nvPicPr>
        <p:blipFill>
          <a:blip r:embed="rId2">
            <a:extLst>
              <a:ext uri="{28A0092B-C50C-407E-A947-70E740481C1C}">
                <a14:useLocalDpi xmlns:a14="http://schemas.microsoft.com/office/drawing/2010/main" val="0"/>
              </a:ext>
            </a:extLst>
          </a:blip>
          <a:srcRect l="-58" r="2"/>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4"/>
          <p:cNvGrpSpPr>
            <a:grpSpLocks/>
          </p:cNvGrpSpPr>
          <p:nvPr/>
        </p:nvGrpSpPr>
        <p:grpSpPr bwMode="auto">
          <a:xfrm>
            <a:off x="241300" y="568325"/>
            <a:ext cx="8658225" cy="1646238"/>
            <a:chOff x="241300" y="568325"/>
            <a:chExt cx="8658225" cy="1645920"/>
          </a:xfrm>
        </p:grpSpPr>
        <p:pic>
          <p:nvPicPr>
            <p:cNvPr id="4" name="Picture 3" descr="bonnie_Sickle Cell.bmp"/>
            <p:cNvPicPr>
              <a:picLocks noChangeAspect="1"/>
            </p:cNvPicPr>
            <p:nvPr/>
          </p:nvPicPr>
          <p:blipFill>
            <a:blip r:embed="rId3"/>
            <a:srcRect/>
            <a:stretch>
              <a:fillRect/>
            </a:stretch>
          </p:blipFill>
          <p:spPr bwMode="auto">
            <a:xfrm>
              <a:off x="241300" y="568325"/>
              <a:ext cx="1466850" cy="164592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srcRect/>
            <a:stretch>
              <a:fillRect/>
            </a:stretch>
          </p:blipFill>
          <p:spPr bwMode="auto">
            <a:xfrm>
              <a:off x="4884738" y="568325"/>
              <a:ext cx="1514475" cy="164592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ci-Doctor Patient.jpg"/>
            <p:cNvPicPr>
              <a:picLocks noChangeAspect="1"/>
            </p:cNvPicPr>
            <p:nvPr/>
          </p:nvPicPr>
          <p:blipFill>
            <a:blip r:embed="rId5"/>
            <a:srcRect/>
            <a:stretch>
              <a:fillRect/>
            </a:stretch>
          </p:blipFill>
          <p:spPr bwMode="auto">
            <a:xfrm>
              <a:off x="2060575" y="568325"/>
              <a:ext cx="2471738" cy="164592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6"/>
            <a:srcRect/>
            <a:stretch>
              <a:fillRect/>
            </a:stretch>
          </p:blipFill>
          <p:spPr bwMode="auto">
            <a:xfrm>
              <a:off x="6751638" y="568325"/>
              <a:ext cx="2147887" cy="164592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2"/>
          <p:cNvGrpSpPr>
            <a:grpSpLocks/>
          </p:cNvGrpSpPr>
          <p:nvPr/>
        </p:nvGrpSpPr>
        <p:grpSpPr bwMode="auto">
          <a:xfrm>
            <a:off x="177800" y="2493963"/>
            <a:ext cx="8966200" cy="1885950"/>
            <a:chOff x="95535" y="2459038"/>
            <a:chExt cx="8966553" cy="1885050"/>
          </a:xfrm>
        </p:grpSpPr>
        <p:sp>
          <p:nvSpPr>
            <p:cNvPr id="9" name="Rectangle 3"/>
            <p:cNvSpPr>
              <a:spLocks noChangeArrowheads="1"/>
            </p:cNvSpPr>
            <p:nvPr/>
          </p:nvSpPr>
          <p:spPr bwMode="auto">
            <a:xfrm>
              <a:off x="95535" y="2459038"/>
              <a:ext cx="4026059" cy="706100"/>
            </a:xfrm>
            <a:prstGeom prst="rect">
              <a:avLst/>
            </a:prstGeom>
            <a:noFill/>
            <a:ln w="9525">
              <a:noFill/>
              <a:miter lim="800000"/>
              <a:headEnd/>
              <a:tailEnd/>
            </a:ln>
          </p:spPr>
          <p:txBody>
            <a:bodyPr anchor="ctr"/>
            <a:lstStyle>
              <a:lvl1pPr eaLnBrk="0" hangingPunct="0">
                <a:defRPr sz="2400">
                  <a:solidFill>
                    <a:schemeClr val="bg1"/>
                  </a:solidFill>
                  <a:latin typeface="Arial" pitchFamily="34" charset="0"/>
                  <a:ea typeface="ＭＳ Ｐゴシック" pitchFamily="34" charset="-128"/>
                </a:defRPr>
              </a:lvl1pPr>
              <a:lvl2pPr marL="742950" indent="-285750" eaLnBrk="0" hangingPunct="0">
                <a:defRPr sz="2400">
                  <a:solidFill>
                    <a:schemeClr val="bg1"/>
                  </a:solidFill>
                  <a:latin typeface="Arial" pitchFamily="34" charset="0"/>
                  <a:ea typeface="ＭＳ Ｐゴシック" pitchFamily="34" charset="-128"/>
                </a:defRPr>
              </a:lvl2pPr>
              <a:lvl3pPr marL="1143000" indent="-228600" eaLnBrk="0" hangingPunct="0">
                <a:defRPr sz="2400">
                  <a:solidFill>
                    <a:schemeClr val="bg1"/>
                  </a:solidFill>
                  <a:latin typeface="Arial" pitchFamily="34" charset="0"/>
                  <a:ea typeface="ＭＳ Ｐゴシック" pitchFamily="34" charset="-128"/>
                </a:defRPr>
              </a:lvl3pPr>
              <a:lvl4pPr marL="1600200" indent="-228600" eaLnBrk="0" hangingPunct="0">
                <a:defRPr sz="2400">
                  <a:solidFill>
                    <a:schemeClr val="bg1"/>
                  </a:solidFill>
                  <a:latin typeface="Arial" pitchFamily="34" charset="0"/>
                  <a:ea typeface="ＭＳ Ｐゴシック" pitchFamily="34" charset="-128"/>
                </a:defRPr>
              </a:lvl4pPr>
              <a:lvl5pPr marL="2057400" indent="-228600" eaLnBrk="0" hangingPunct="0">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eaLnBrk="1" hangingPunct="1">
                <a:defRPr/>
              </a:pPr>
              <a:r>
                <a:rPr lang="en-US" altLang="en-US" sz="9600" b="1" dirty="0" smtClean="0">
                  <a:solidFill>
                    <a:srgbClr val="FFFFFF"/>
                  </a:solidFill>
                  <a:effectLst>
                    <a:outerShdw blurRad="38100" dist="38100" dir="2700000" algn="tl">
                      <a:srgbClr val="000000"/>
                    </a:outerShdw>
                  </a:effectLst>
                </a:rPr>
                <a:t/>
              </a:r>
              <a:br>
                <a:rPr lang="en-US" altLang="en-US" sz="9600" b="1" dirty="0" smtClean="0">
                  <a:solidFill>
                    <a:srgbClr val="FFFFFF"/>
                  </a:solidFill>
                  <a:effectLst>
                    <a:outerShdw blurRad="38100" dist="38100" dir="2700000" algn="tl">
                      <a:srgbClr val="000000"/>
                    </a:outerShdw>
                  </a:effectLst>
                </a:rPr>
              </a:br>
              <a:r>
                <a:rPr lang="en-US" altLang="en-US" sz="9600" b="1" dirty="0" smtClean="0">
                  <a:solidFill>
                    <a:srgbClr val="FFFFFF"/>
                  </a:solidFill>
                  <a:effectLst>
                    <a:outerShdw blurRad="38100" dist="38100" dir="2700000" algn="tl">
                      <a:srgbClr val="000000"/>
                    </a:outerShdw>
                  </a:effectLst>
                </a:rPr>
                <a:t>NIH</a:t>
              </a:r>
              <a:r>
                <a:rPr lang="en-US" altLang="en-US" sz="8800" b="1" dirty="0" smtClean="0">
                  <a:solidFill>
                    <a:srgbClr val="FFFFFF"/>
                  </a:solidFill>
                  <a:effectLst>
                    <a:outerShdw blurRad="38100" dist="38100" dir="2700000" algn="tl">
                      <a:srgbClr val="000000"/>
                    </a:outerShdw>
                  </a:effectLst>
                </a:rPr>
                <a:t>…</a:t>
              </a:r>
              <a:r>
                <a:rPr lang="en-US" altLang="en-US" sz="9600" b="1" dirty="0" smtClean="0">
                  <a:solidFill>
                    <a:srgbClr val="FFFFFF"/>
                  </a:solidFill>
                  <a:effectLst>
                    <a:outerShdw blurRad="38100" dist="38100" dir="2700000" algn="tl">
                      <a:srgbClr val="000000"/>
                    </a:outerShdw>
                  </a:effectLst>
                </a:rPr>
                <a:t/>
              </a:r>
              <a:br>
                <a:rPr lang="en-US" altLang="en-US" sz="9600" b="1" dirty="0" smtClean="0">
                  <a:solidFill>
                    <a:srgbClr val="FFFFFF"/>
                  </a:solidFill>
                  <a:effectLst>
                    <a:outerShdw blurRad="38100" dist="38100" dir="2700000" algn="tl">
                      <a:srgbClr val="000000"/>
                    </a:outerShdw>
                  </a:effectLst>
                </a:rPr>
              </a:br>
              <a:endParaRPr lang="en-US" altLang="en-US" sz="9600" b="1" dirty="0" smtClean="0">
                <a:solidFill>
                  <a:srgbClr val="FFFFFF"/>
                </a:solidFill>
                <a:effectLst>
                  <a:outerShdw blurRad="38100" dist="38100" dir="2700000" algn="tl">
                    <a:srgbClr val="000000"/>
                  </a:outerShdw>
                </a:effectLst>
              </a:endParaRPr>
            </a:p>
          </p:txBody>
        </p:sp>
        <p:sp>
          <p:nvSpPr>
            <p:cNvPr id="10" name="Text Box 4"/>
            <p:cNvSpPr txBox="1">
              <a:spLocks noChangeArrowheads="1"/>
            </p:cNvSpPr>
            <p:nvPr/>
          </p:nvSpPr>
          <p:spPr bwMode="auto">
            <a:xfrm>
              <a:off x="136812" y="3560237"/>
              <a:ext cx="8925276" cy="783851"/>
            </a:xfrm>
            <a:prstGeom prst="rect">
              <a:avLst/>
            </a:prstGeom>
            <a:noFill/>
            <a:ln w="9525">
              <a:noFill/>
              <a:miter lim="800000"/>
              <a:headEnd/>
              <a:tailEnd/>
            </a:ln>
          </p:spPr>
          <p:txBody>
            <a:bodyPr>
              <a:spAutoFit/>
            </a:bodyPr>
            <a:lstStyle>
              <a:lvl1pPr eaLnBrk="0" hangingPunct="0">
                <a:defRPr sz="2400">
                  <a:solidFill>
                    <a:schemeClr val="bg1"/>
                  </a:solidFill>
                  <a:latin typeface="Arial" pitchFamily="34" charset="0"/>
                  <a:ea typeface="ＭＳ Ｐゴシック" pitchFamily="34" charset="-128"/>
                </a:defRPr>
              </a:lvl1pPr>
              <a:lvl2pPr marL="742950" indent="-285750" eaLnBrk="0" hangingPunct="0">
                <a:defRPr sz="2400">
                  <a:solidFill>
                    <a:schemeClr val="bg1"/>
                  </a:solidFill>
                  <a:latin typeface="Arial" pitchFamily="34" charset="0"/>
                  <a:ea typeface="ＭＳ Ｐゴシック" pitchFamily="34" charset="-128"/>
                </a:defRPr>
              </a:lvl2pPr>
              <a:lvl3pPr marL="1143000" indent="-228600" eaLnBrk="0" hangingPunct="0">
                <a:defRPr sz="2400">
                  <a:solidFill>
                    <a:schemeClr val="bg1"/>
                  </a:solidFill>
                  <a:latin typeface="Arial" pitchFamily="34" charset="0"/>
                  <a:ea typeface="ＭＳ Ｐゴシック" pitchFamily="34" charset="-128"/>
                </a:defRPr>
              </a:lvl3pPr>
              <a:lvl4pPr marL="1600200" indent="-228600" eaLnBrk="0" hangingPunct="0">
                <a:defRPr sz="2400">
                  <a:solidFill>
                    <a:schemeClr val="bg1"/>
                  </a:solidFill>
                  <a:latin typeface="Arial" pitchFamily="34" charset="0"/>
                  <a:ea typeface="ＭＳ Ｐゴシック" pitchFamily="34" charset="-128"/>
                </a:defRPr>
              </a:lvl4pPr>
              <a:lvl5pPr marL="2057400" indent="-228600" eaLnBrk="0" hangingPunct="0">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eaLnBrk="1" hangingPunct="1">
                <a:lnSpc>
                  <a:spcPct val="90000"/>
                </a:lnSpc>
                <a:spcBef>
                  <a:spcPct val="50000"/>
                </a:spcBef>
                <a:defRPr/>
              </a:pPr>
              <a:r>
                <a:rPr lang="en-US" altLang="en-US" sz="4900" dirty="0" smtClean="0">
                  <a:solidFill>
                    <a:srgbClr val="FFFFFF"/>
                  </a:solidFill>
                  <a:effectLst>
                    <a:outerShdw blurRad="38100" dist="38100" dir="2700000" algn="tl">
                      <a:srgbClr val="000000"/>
                    </a:outerShdw>
                  </a:effectLst>
                </a:rPr>
                <a:t>Turning Discovery Into Health</a:t>
              </a:r>
            </a:p>
          </p:txBody>
        </p:sp>
      </p:grpSp>
      <p:grpSp>
        <p:nvGrpSpPr>
          <p:cNvPr id="11" name="Group 15"/>
          <p:cNvGrpSpPr>
            <a:grpSpLocks/>
          </p:cNvGrpSpPr>
          <p:nvPr/>
        </p:nvGrpSpPr>
        <p:grpSpPr bwMode="auto">
          <a:xfrm>
            <a:off x="241300" y="4608513"/>
            <a:ext cx="8658225" cy="1646237"/>
            <a:chOff x="241300" y="4608513"/>
            <a:chExt cx="8658225" cy="1646237"/>
          </a:xfrm>
        </p:grpSpPr>
        <p:pic>
          <p:nvPicPr>
            <p:cNvPr id="12" name="Picture 11" descr="Hybrid cells with biomarker.JPG"/>
            <p:cNvPicPr>
              <a:picLocks noChangeAspect="1"/>
            </p:cNvPicPr>
            <p:nvPr/>
          </p:nvPicPr>
          <p:blipFill>
            <a:blip r:embed="rId7"/>
            <a:srcRect/>
            <a:stretch>
              <a:fillRect/>
            </a:stretch>
          </p:blipFill>
          <p:spPr bwMode="auto">
            <a:xfrm>
              <a:off x="2462213" y="4608513"/>
              <a:ext cx="2117725" cy="16462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03_colon qd pic.jpg"/>
            <p:cNvPicPr>
              <a:picLocks noChangeAspect="1"/>
            </p:cNvPicPr>
            <p:nvPr/>
          </p:nvPicPr>
          <p:blipFill>
            <a:blip r:embed="rId8"/>
            <a:srcRect/>
            <a:stretch>
              <a:fillRect/>
            </a:stretch>
          </p:blipFill>
          <p:spPr bwMode="auto">
            <a:xfrm>
              <a:off x="6850063" y="4608513"/>
              <a:ext cx="2049462" cy="16462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Proventriculus_plague copy.jpg"/>
            <p:cNvPicPr>
              <a:picLocks noChangeAspect="1"/>
            </p:cNvPicPr>
            <p:nvPr/>
          </p:nvPicPr>
          <p:blipFill>
            <a:blip r:embed="rId9"/>
            <a:srcRect/>
            <a:stretch>
              <a:fillRect/>
            </a:stretch>
          </p:blipFill>
          <p:spPr bwMode="auto">
            <a:xfrm>
              <a:off x="241300" y="4608513"/>
              <a:ext cx="1955800" cy="16462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10"/>
            <a:srcRect/>
            <a:stretch>
              <a:fillRect/>
            </a:stretch>
          </p:blipFill>
          <p:spPr bwMode="auto">
            <a:xfrm>
              <a:off x="4845050" y="4608513"/>
              <a:ext cx="1739900" cy="16462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5"/>
          <p:cNvSpPr txBox="1">
            <a:spLocks noChangeArrowheads="1"/>
          </p:cNvSpPr>
          <p:nvPr/>
        </p:nvSpPr>
        <p:spPr bwMode="auto">
          <a:xfrm>
            <a:off x="3906459" y="2346325"/>
            <a:ext cx="4477508"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FFD700"/>
              </a:buClr>
              <a:buFont typeface="Wingdings" pitchFamily="2" charset="2"/>
              <a:buChar char="§"/>
              <a:defRPr sz="2400">
                <a:solidFill>
                  <a:schemeClr val="bg1"/>
                </a:solidFill>
                <a:latin typeface="Arial" pitchFamily="34" charset="0"/>
                <a:ea typeface="ＭＳ Ｐゴシック" pitchFamily="34" charset="-128"/>
              </a:defRPr>
            </a:lvl1pPr>
            <a:lvl2pPr marL="742950" indent="-285750" eaLnBrk="0" hangingPunct="0">
              <a:spcAft>
                <a:spcPct val="30000"/>
              </a:spcAft>
              <a:buClr>
                <a:srgbClr val="FFD700"/>
              </a:buClr>
              <a:buFont typeface="Myriad Web" pitchFamily="34" charset="0"/>
              <a:buChar char="–"/>
              <a:defRPr sz="2000">
                <a:solidFill>
                  <a:schemeClr val="bg1"/>
                </a:solidFill>
                <a:latin typeface="Arial" pitchFamily="34" charset="0"/>
                <a:ea typeface="ＭＳ Ｐゴシック" pitchFamily="34" charset="-128"/>
              </a:defRPr>
            </a:lvl2pPr>
            <a:lvl3pPr marL="11430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3pPr>
            <a:lvl4pPr marL="16002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lr>
                <a:srgbClr val="FFD700"/>
              </a:buClr>
              <a:defRPr sz="1200">
                <a:solidFill>
                  <a:schemeClr val="bg1"/>
                </a:solidFill>
                <a:latin typeface="Myriad Web" pitchFamily="34" charset="0"/>
                <a:ea typeface="ＭＳ Ｐゴシック" pitchFamily="34" charset="-128"/>
              </a:defRPr>
            </a:lvl5pPr>
            <a:lvl6pPr marL="25146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6pPr>
            <a:lvl7pPr marL="29718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7pPr>
            <a:lvl8pPr marL="34290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8pPr>
            <a:lvl9pPr marL="38862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9pPr>
          </a:lstStyle>
          <a:p>
            <a:pPr algn="ctr">
              <a:spcAft>
                <a:spcPct val="0"/>
              </a:spcAft>
              <a:buClrTx/>
              <a:buFontTx/>
              <a:buNone/>
            </a:pPr>
            <a:r>
              <a:rPr lang="en-US" altLang="en-US" sz="3200" b="1" i="1" dirty="0" smtClean="0"/>
              <a:t>dearry@niehs.nih.gov</a:t>
            </a:r>
          </a:p>
          <a:p>
            <a:pPr algn="ctr">
              <a:spcAft>
                <a:spcPct val="0"/>
              </a:spcAft>
              <a:buClrTx/>
              <a:buFontTx/>
              <a:buNone/>
            </a:pPr>
            <a:r>
              <a:rPr lang="en-US" altLang="en-US" sz="3200" b="1" i="1" dirty="0">
                <a:solidFill>
                  <a:srgbClr val="FFFFFF"/>
                </a:solidFill>
              </a:rPr>
              <a:t>d</a:t>
            </a:r>
            <a:r>
              <a:rPr lang="en-US" altLang="en-US" sz="3200" b="1" i="1" dirty="0" smtClean="0">
                <a:solidFill>
                  <a:srgbClr val="FFFFFF"/>
                </a:solidFill>
              </a:rPr>
              <a:t>atascience.nih.gov</a:t>
            </a:r>
            <a:endParaRPr lang="en-US" altLang="en-US" sz="3200" b="1" i="1" dirty="0">
              <a:solidFill>
                <a:srgbClr val="FFFFFF"/>
              </a:solidFill>
            </a:endParaRPr>
          </a:p>
          <a:p>
            <a:pPr algn="ctr">
              <a:spcAft>
                <a:spcPct val="0"/>
              </a:spcAft>
              <a:buClrTx/>
              <a:buFontTx/>
              <a:buNone/>
            </a:pPr>
            <a:endParaRPr lang="en-US" altLang="en-US" sz="5400" b="1" dirty="0">
              <a:solidFill>
                <a:srgbClr val="FFFFFF"/>
              </a:solidFill>
            </a:endParaRPr>
          </a:p>
        </p:txBody>
      </p:sp>
    </p:spTree>
    <p:extLst>
      <p:ext uri="{BB962C8B-B14F-4D97-AF65-F5344CB8AC3E}">
        <p14:creationId xmlns:p14="http://schemas.microsoft.com/office/powerpoint/2010/main" val="1251185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800" dirty="0">
                <a:solidFill>
                  <a:srgbClr val="FFFFFF"/>
                </a:solidFill>
                <a:ea typeface="ＭＳ Ｐゴシック" pitchFamily="34" charset="-128"/>
              </a:rPr>
              <a:t>The NIH Fire Hose Slide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7600" y="1335314"/>
            <a:ext cx="7634514" cy="535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5039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4162710" y="3962400"/>
            <a:ext cx="1933290" cy="1828799"/>
          </a:xfrm>
          <a:prstGeom prst="ellipse">
            <a:avLst/>
          </a:prstGeom>
          <a:solidFill>
            <a:srgbClr val="4BACC6"/>
          </a:solidFill>
          <a:ln w="25400" cap="flat" cmpd="sng" algn="ctr">
            <a:solidFill>
              <a:srgbClr val="4BACC6">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Open Educational Resources</a:t>
            </a:r>
          </a:p>
        </p:txBody>
      </p:sp>
      <p:sp>
        <p:nvSpPr>
          <p:cNvPr id="16" name="Oval 15"/>
          <p:cNvSpPr/>
          <p:nvPr/>
        </p:nvSpPr>
        <p:spPr>
          <a:xfrm>
            <a:off x="6934200" y="4572000"/>
            <a:ext cx="2133600" cy="2137011"/>
          </a:xfrm>
          <a:prstGeom prst="ellipse">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Software Discovery and Sustainability</a:t>
            </a:r>
          </a:p>
        </p:txBody>
      </p:sp>
      <p:sp>
        <p:nvSpPr>
          <p:cNvPr id="17" name="Oval 16"/>
          <p:cNvSpPr/>
          <p:nvPr/>
        </p:nvSpPr>
        <p:spPr>
          <a:xfrm>
            <a:off x="5181600" y="5029200"/>
            <a:ext cx="1905000" cy="1752600"/>
          </a:xfrm>
          <a:prstGeom prst="ellipse">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Community Based Standards</a:t>
            </a:r>
          </a:p>
        </p:txBody>
      </p:sp>
      <p:sp>
        <p:nvSpPr>
          <p:cNvPr id="18" name="Oval 17"/>
          <p:cNvSpPr/>
          <p:nvPr/>
        </p:nvSpPr>
        <p:spPr>
          <a:xfrm>
            <a:off x="5410200" y="27296"/>
            <a:ext cx="1905002" cy="1853537"/>
          </a:xfrm>
          <a:prstGeom prst="ellipse">
            <a:avLst/>
          </a:prstGeom>
          <a:solidFill>
            <a:srgbClr val="F79646"/>
          </a:solidFill>
          <a:ln w="25400" cap="flat" cmpd="sng" algn="ctr">
            <a:solidFill>
              <a:srgbClr val="F79646">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Clinical Data Challenges</a:t>
            </a:r>
          </a:p>
        </p:txBody>
      </p:sp>
      <p:sp>
        <p:nvSpPr>
          <p:cNvPr id="19" name="Oval 18"/>
          <p:cNvSpPr/>
          <p:nvPr/>
        </p:nvSpPr>
        <p:spPr>
          <a:xfrm>
            <a:off x="5638800" y="3478474"/>
            <a:ext cx="2057402" cy="2084126"/>
          </a:xfrm>
          <a:prstGeom prst="ellipse">
            <a:avLst/>
          </a:prstGeom>
          <a:solidFill>
            <a:srgbClr val="F79646"/>
          </a:solidFill>
          <a:ln w="25400" cap="flat" cmpd="sng" algn="ctr">
            <a:solidFill>
              <a:srgbClr val="F79646">
                <a:shade val="50000"/>
              </a:srgbClr>
            </a:solidFill>
            <a:prstDash val="solid"/>
          </a:ln>
          <a:effectLst/>
        </p:spPr>
        <p:txBody>
          <a:bodyPr wrap="square"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Database Sustainability </a:t>
            </a:r>
          </a:p>
        </p:txBody>
      </p:sp>
      <p:sp>
        <p:nvSpPr>
          <p:cNvPr id="20" name="Title 1"/>
          <p:cNvSpPr txBox="1">
            <a:spLocks/>
          </p:cNvSpPr>
          <p:nvPr/>
        </p:nvSpPr>
        <p:spPr>
          <a:xfrm>
            <a:off x="0" y="190500"/>
            <a:ext cx="5562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Calibri"/>
                <a:ea typeface="+mj-ea"/>
                <a:cs typeface="+mj-cs"/>
              </a:rPr>
              <a:t>About the BD2K Program</a:t>
            </a:r>
            <a:endParaRPr kumimoji="0" lang="en-US" sz="4400" b="0" i="0" u="none" strike="noStrike" kern="1200" cap="none" spc="0" normalizeH="0" baseline="0" noProof="0" dirty="0">
              <a:ln>
                <a:noFill/>
              </a:ln>
              <a:solidFill>
                <a:schemeClr val="bg1"/>
              </a:solidFill>
              <a:effectLst/>
              <a:uLnTx/>
              <a:uFillTx/>
              <a:latin typeface="Calibri"/>
              <a:ea typeface="+mj-ea"/>
              <a:cs typeface="+mj-cs"/>
            </a:endParaRPr>
          </a:p>
        </p:txBody>
      </p:sp>
      <p:sp>
        <p:nvSpPr>
          <p:cNvPr id="21" name="Content Placeholder 3"/>
          <p:cNvSpPr txBox="1">
            <a:spLocks/>
          </p:cNvSpPr>
          <p:nvPr/>
        </p:nvSpPr>
        <p:spPr>
          <a:xfrm>
            <a:off x="152401" y="1371600"/>
            <a:ext cx="4216399"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Calibri"/>
                <a:ea typeface="+mn-ea"/>
                <a:cs typeface="+mn-cs"/>
              </a:rPr>
              <a:t>Initial FY 2014 funding </a:t>
            </a:r>
            <a:r>
              <a:rPr lang="en-US" sz="3200" dirty="0" smtClean="0">
                <a:solidFill>
                  <a:schemeClr val="bg1"/>
                </a:solidFill>
                <a:latin typeface="Calibri"/>
              </a:rPr>
              <a:t>of</a:t>
            </a:r>
            <a:r>
              <a:rPr kumimoji="0" lang="en-US" sz="3200" b="0" i="0" u="none" strike="noStrike" kern="1200" cap="none" spc="0" normalizeH="0" baseline="0" noProof="0" dirty="0" smtClean="0">
                <a:ln>
                  <a:noFill/>
                </a:ln>
                <a:solidFill>
                  <a:schemeClr val="bg1"/>
                </a:solidFill>
                <a:effectLst/>
                <a:uLnTx/>
                <a:uFillTx/>
                <a:latin typeface="Calibri"/>
                <a:ea typeface="+mn-ea"/>
                <a:cs typeface="+mn-cs"/>
              </a:rPr>
              <a:t> $32M.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Calibri"/>
                <a:ea typeface="+mn-ea"/>
                <a:cs typeface="+mn-cs"/>
              </a:rPr>
              <a:t>Proposed investment of $656M through 2020.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Calibri"/>
                <a:ea typeface="+mn-ea"/>
                <a:cs typeface="+mn-cs"/>
              </a:rPr>
              <a:t>Funded by ALL NIH Institutes and Centers.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2" name="Oval 21"/>
          <p:cNvSpPr/>
          <p:nvPr/>
        </p:nvSpPr>
        <p:spPr>
          <a:xfrm>
            <a:off x="6705600" y="2438400"/>
            <a:ext cx="2362201" cy="2438400"/>
          </a:xfrm>
          <a:prstGeom prst="ellipse">
            <a:avLst/>
          </a:prstGeom>
          <a:solidFill>
            <a:srgbClr val="4BACC6"/>
          </a:solidFill>
          <a:ln w="25400" cap="flat" cmpd="sng" algn="ctr">
            <a:solidFill>
              <a:srgbClr val="4BACC6">
                <a:shade val="50000"/>
              </a:srgbClr>
            </a:solid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Software and Tool Development</a:t>
            </a:r>
          </a:p>
        </p:txBody>
      </p:sp>
      <p:sp>
        <p:nvSpPr>
          <p:cNvPr id="23" name="Oval 22"/>
          <p:cNvSpPr/>
          <p:nvPr/>
        </p:nvSpPr>
        <p:spPr>
          <a:xfrm>
            <a:off x="4914331" y="1066800"/>
            <a:ext cx="2895600" cy="27432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Centers of Excellence for Big Data Computing</a:t>
            </a:r>
          </a:p>
        </p:txBody>
      </p:sp>
      <p:sp>
        <p:nvSpPr>
          <p:cNvPr id="24" name="Oval 23"/>
          <p:cNvSpPr/>
          <p:nvPr/>
        </p:nvSpPr>
        <p:spPr>
          <a:xfrm>
            <a:off x="6781800" y="304800"/>
            <a:ext cx="2209800" cy="2171700"/>
          </a:xfrm>
          <a:prstGeom prst="ellipse">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Data Discovery Index Coordination Consortium</a:t>
            </a:r>
          </a:p>
        </p:txBody>
      </p:sp>
      <p:sp>
        <p:nvSpPr>
          <p:cNvPr id="25" name="Oval 24"/>
          <p:cNvSpPr/>
          <p:nvPr/>
        </p:nvSpPr>
        <p:spPr>
          <a:xfrm>
            <a:off x="7505701" y="2133600"/>
            <a:ext cx="1562099" cy="1447800"/>
          </a:xfrm>
          <a:prstGeom prst="ellipse">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Scientist Training Awards</a:t>
            </a:r>
          </a:p>
        </p:txBody>
      </p:sp>
      <p:sp>
        <p:nvSpPr>
          <p:cNvPr id="26" name="Oval 25"/>
          <p:cNvSpPr/>
          <p:nvPr/>
        </p:nvSpPr>
        <p:spPr>
          <a:xfrm>
            <a:off x="5128218" y="3044304"/>
            <a:ext cx="1428180" cy="1421642"/>
          </a:xfrm>
          <a:prstGeom prst="ellipse">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Data Science Courses</a:t>
            </a:r>
          </a:p>
        </p:txBody>
      </p:sp>
      <p:sp>
        <p:nvSpPr>
          <p:cNvPr id="27" name="Oval 26"/>
          <p:cNvSpPr/>
          <p:nvPr/>
        </p:nvSpPr>
        <p:spPr>
          <a:xfrm>
            <a:off x="4266631" y="1099498"/>
            <a:ext cx="1295400" cy="1295400"/>
          </a:xfrm>
          <a:prstGeom prst="ellipse">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Data Sharing</a:t>
            </a:r>
          </a:p>
        </p:txBody>
      </p:sp>
    </p:spTree>
    <p:extLst>
      <p:ext uri="{BB962C8B-B14F-4D97-AF65-F5344CB8AC3E}">
        <p14:creationId xmlns:p14="http://schemas.microsoft.com/office/powerpoint/2010/main" val="18633954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136650" y="359003"/>
            <a:ext cx="7651750" cy="686026"/>
          </a:xfrm>
          <a:prstGeom prst="rect">
            <a:avLst/>
          </a:prstGeom>
        </p:spPr>
        <p:txBody>
          <a:bodyPr/>
          <a:lst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en-US" altLang="en-US" kern="0" dirty="0" smtClean="0">
                <a:ea typeface="ＭＳ Ｐゴシック" pitchFamily="34" charset="-128"/>
              </a:rPr>
              <a:t>Sustainability 101</a:t>
            </a:r>
          </a:p>
          <a:p>
            <a:endParaRPr lang="en-US" altLang="en-US" kern="0" dirty="0" smtClean="0">
              <a:ea typeface="ＭＳ Ｐゴシック" pitchFamily="34" charset="-128"/>
            </a:endParaRPr>
          </a:p>
        </p:txBody>
      </p:sp>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143" y="1872343"/>
            <a:ext cx="4310743" cy="32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creen Shot 2014-04-25 at 6.53.2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2825"/>
            <a:ext cx="406717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4876800" y="6386513"/>
            <a:ext cx="38957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FFD700"/>
              </a:buClr>
              <a:buFont typeface="Wingdings" pitchFamily="2" charset="2"/>
              <a:buChar char="§"/>
              <a:defRPr sz="2400">
                <a:solidFill>
                  <a:schemeClr val="bg1"/>
                </a:solidFill>
                <a:latin typeface="Arial" pitchFamily="34" charset="0"/>
                <a:ea typeface="ＭＳ Ｐゴシック" pitchFamily="34" charset="-128"/>
              </a:defRPr>
            </a:lvl1pPr>
            <a:lvl2pPr marL="742950" indent="-285750" eaLnBrk="0" hangingPunct="0">
              <a:spcAft>
                <a:spcPct val="30000"/>
              </a:spcAft>
              <a:buClr>
                <a:srgbClr val="FFD700"/>
              </a:buClr>
              <a:buFont typeface="Myriad Web" pitchFamily="34" charset="0"/>
              <a:buChar char="–"/>
              <a:defRPr sz="2000">
                <a:solidFill>
                  <a:schemeClr val="bg1"/>
                </a:solidFill>
                <a:latin typeface="Arial" pitchFamily="34" charset="0"/>
                <a:ea typeface="ＭＳ Ｐゴシック" pitchFamily="34" charset="-128"/>
              </a:defRPr>
            </a:lvl2pPr>
            <a:lvl3pPr marL="11430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3pPr>
            <a:lvl4pPr marL="16002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lr>
                <a:srgbClr val="FFD700"/>
              </a:buClr>
              <a:defRPr sz="1200">
                <a:solidFill>
                  <a:schemeClr val="bg1"/>
                </a:solidFill>
                <a:latin typeface="Myriad Web" pitchFamily="34" charset="0"/>
                <a:ea typeface="ＭＳ Ｐゴシック" pitchFamily="34" charset="-128"/>
              </a:defRPr>
            </a:lvl5pPr>
            <a:lvl6pPr marL="25146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6pPr>
            <a:lvl7pPr marL="29718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7pPr>
            <a:lvl8pPr marL="34290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8pPr>
            <a:lvl9pPr marL="38862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9pPr>
          </a:lstStyle>
          <a:p>
            <a:pPr eaLnBrk="1" hangingPunct="1">
              <a:spcAft>
                <a:spcPct val="0"/>
              </a:spcAft>
              <a:buClrTx/>
              <a:buFontTx/>
              <a:buNone/>
            </a:pPr>
            <a:r>
              <a:rPr lang="en-US" altLang="en-US" sz="900" dirty="0"/>
              <a:t>Source Michael Bell http://homepages.cs.ncl.ac.uk/m.j.bell1/blog/?p=830</a:t>
            </a:r>
          </a:p>
        </p:txBody>
      </p:sp>
      <p:cxnSp>
        <p:nvCxnSpPr>
          <p:cNvPr id="6" name="Straight Connector 7"/>
          <p:cNvCxnSpPr>
            <a:cxnSpLocks noChangeShapeType="1"/>
          </p:cNvCxnSpPr>
          <p:nvPr/>
        </p:nvCxnSpPr>
        <p:spPr bwMode="auto">
          <a:xfrm>
            <a:off x="1449388" y="1206955"/>
            <a:ext cx="7008812"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3373009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136650" y="419329"/>
            <a:ext cx="7651750" cy="787626"/>
          </a:xfrm>
          <a:prstGeom prst="rect">
            <a:avLst/>
          </a:prstGeom>
        </p:spPr>
        <p:txBody>
          <a:bodyPr/>
          <a:lst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en-US" altLang="en-US" kern="0" dirty="0" smtClean="0">
                <a:ea typeface="ＭＳ Ｐゴシック" pitchFamily="34" charset="-128"/>
              </a:rPr>
              <a:t>Elements of The Digital Enterprise</a:t>
            </a:r>
          </a:p>
          <a:p>
            <a:endParaRPr lang="en-US" altLang="en-US" kern="0" dirty="0" smtClean="0">
              <a:ea typeface="ＭＳ Ｐゴシック" pitchFamily="34" charset="-128"/>
            </a:endParaRPr>
          </a:p>
        </p:txBody>
      </p:sp>
      <p:sp>
        <p:nvSpPr>
          <p:cNvPr id="3" name="Oval 4"/>
          <p:cNvSpPr>
            <a:spLocks noChangeArrowheads="1"/>
          </p:cNvSpPr>
          <p:nvPr/>
        </p:nvSpPr>
        <p:spPr bwMode="auto">
          <a:xfrm>
            <a:off x="3054350" y="1993900"/>
            <a:ext cx="2046288" cy="2141538"/>
          </a:xfrm>
          <a:prstGeom prst="ellipse">
            <a:avLst/>
          </a:prstGeom>
          <a:noFill/>
          <a:ln w="666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Aft>
                <a:spcPct val="30000"/>
              </a:spcAft>
              <a:buClr>
                <a:srgbClr val="FFD700"/>
              </a:buClr>
              <a:buFont typeface="Wingdings" pitchFamily="2" charset="2"/>
              <a:buChar char="§"/>
              <a:defRPr sz="2400">
                <a:solidFill>
                  <a:schemeClr val="bg1"/>
                </a:solidFill>
                <a:latin typeface="Arial" pitchFamily="34" charset="0"/>
                <a:ea typeface="ＭＳ Ｐゴシック" pitchFamily="34" charset="-128"/>
              </a:defRPr>
            </a:lvl1pPr>
            <a:lvl2pPr marL="742950" indent="-285750" eaLnBrk="0" hangingPunct="0">
              <a:spcAft>
                <a:spcPct val="30000"/>
              </a:spcAft>
              <a:buClr>
                <a:srgbClr val="FFD700"/>
              </a:buClr>
              <a:buFont typeface="Myriad Web" pitchFamily="34" charset="0"/>
              <a:buChar char="–"/>
              <a:defRPr sz="2000">
                <a:solidFill>
                  <a:schemeClr val="bg1"/>
                </a:solidFill>
                <a:latin typeface="Arial" pitchFamily="34" charset="0"/>
                <a:ea typeface="ＭＳ Ｐゴシック" pitchFamily="34" charset="-128"/>
              </a:defRPr>
            </a:lvl2pPr>
            <a:lvl3pPr marL="11430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3pPr>
            <a:lvl4pPr marL="16002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lr>
                <a:srgbClr val="FFD700"/>
              </a:buClr>
              <a:defRPr sz="1200">
                <a:solidFill>
                  <a:schemeClr val="bg1"/>
                </a:solidFill>
                <a:latin typeface="Myriad Web" pitchFamily="34" charset="0"/>
                <a:ea typeface="ＭＳ Ｐゴシック" pitchFamily="34" charset="-128"/>
              </a:defRPr>
            </a:lvl5pPr>
            <a:lvl6pPr marL="25146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6pPr>
            <a:lvl7pPr marL="29718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7pPr>
            <a:lvl8pPr marL="34290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8pPr>
            <a:lvl9pPr marL="38862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9pPr>
          </a:lstStyle>
          <a:p>
            <a:pPr eaLnBrk="1" hangingPunct="1">
              <a:spcAft>
                <a:spcPct val="0"/>
              </a:spcAft>
              <a:buClrTx/>
              <a:buFontTx/>
              <a:buNone/>
            </a:pPr>
            <a:endParaRPr lang="en-US" altLang="en-US" dirty="0"/>
          </a:p>
        </p:txBody>
      </p:sp>
      <p:sp>
        <p:nvSpPr>
          <p:cNvPr id="4" name="TextBox 7"/>
          <p:cNvSpPr txBox="1">
            <a:spLocks noChangeArrowheads="1"/>
          </p:cNvSpPr>
          <p:nvPr/>
        </p:nvSpPr>
        <p:spPr bwMode="auto">
          <a:xfrm>
            <a:off x="1563688" y="1804988"/>
            <a:ext cx="1741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FFD700"/>
              </a:buClr>
              <a:buFont typeface="Wingdings" pitchFamily="2" charset="2"/>
              <a:buChar char="§"/>
              <a:defRPr sz="2400">
                <a:solidFill>
                  <a:schemeClr val="bg1"/>
                </a:solidFill>
                <a:latin typeface="Arial" pitchFamily="34" charset="0"/>
                <a:ea typeface="ＭＳ Ｐゴシック" pitchFamily="34" charset="-128"/>
              </a:defRPr>
            </a:lvl1pPr>
            <a:lvl2pPr marL="742950" indent="-285750" eaLnBrk="0" hangingPunct="0">
              <a:spcAft>
                <a:spcPct val="30000"/>
              </a:spcAft>
              <a:buClr>
                <a:srgbClr val="FFD700"/>
              </a:buClr>
              <a:buFont typeface="Myriad Web" pitchFamily="34" charset="0"/>
              <a:buChar char="–"/>
              <a:defRPr sz="2000">
                <a:solidFill>
                  <a:schemeClr val="bg1"/>
                </a:solidFill>
                <a:latin typeface="Arial" pitchFamily="34" charset="0"/>
                <a:ea typeface="ＭＳ Ｐゴシック" pitchFamily="34" charset="-128"/>
              </a:defRPr>
            </a:lvl2pPr>
            <a:lvl3pPr marL="11430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3pPr>
            <a:lvl4pPr marL="16002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lr>
                <a:srgbClr val="FFD700"/>
              </a:buClr>
              <a:defRPr sz="1200">
                <a:solidFill>
                  <a:schemeClr val="bg1"/>
                </a:solidFill>
                <a:latin typeface="Myriad Web" pitchFamily="34" charset="0"/>
                <a:ea typeface="ＭＳ Ｐゴシック" pitchFamily="34" charset="-128"/>
              </a:defRPr>
            </a:lvl5pPr>
            <a:lvl6pPr marL="25146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6pPr>
            <a:lvl7pPr marL="29718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7pPr>
            <a:lvl8pPr marL="34290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8pPr>
            <a:lvl9pPr marL="38862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9pPr>
          </a:lstStyle>
          <a:p>
            <a:pPr eaLnBrk="1" hangingPunct="1">
              <a:spcAft>
                <a:spcPct val="0"/>
              </a:spcAft>
              <a:buClrTx/>
              <a:buFontTx/>
              <a:buNone/>
            </a:pPr>
            <a:r>
              <a:rPr lang="en-US" altLang="en-US" dirty="0"/>
              <a:t>Community</a:t>
            </a:r>
          </a:p>
        </p:txBody>
      </p:sp>
      <p:sp>
        <p:nvSpPr>
          <p:cNvPr id="5" name="Oval 8"/>
          <p:cNvSpPr>
            <a:spLocks noChangeArrowheads="1"/>
          </p:cNvSpPr>
          <p:nvPr/>
        </p:nvSpPr>
        <p:spPr bwMode="auto">
          <a:xfrm>
            <a:off x="4476750" y="2073275"/>
            <a:ext cx="2046288" cy="2141538"/>
          </a:xfrm>
          <a:prstGeom prst="ellipse">
            <a:avLst/>
          </a:prstGeom>
          <a:noFill/>
          <a:ln w="666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Aft>
                <a:spcPct val="30000"/>
              </a:spcAft>
              <a:buClr>
                <a:srgbClr val="FFD700"/>
              </a:buClr>
              <a:buFont typeface="Wingdings" pitchFamily="2" charset="2"/>
              <a:buChar char="§"/>
              <a:defRPr sz="2400">
                <a:solidFill>
                  <a:schemeClr val="bg1"/>
                </a:solidFill>
                <a:latin typeface="Arial" pitchFamily="34" charset="0"/>
                <a:ea typeface="ＭＳ Ｐゴシック" pitchFamily="34" charset="-128"/>
              </a:defRPr>
            </a:lvl1pPr>
            <a:lvl2pPr marL="742950" indent="-285750" eaLnBrk="0" hangingPunct="0">
              <a:spcAft>
                <a:spcPct val="30000"/>
              </a:spcAft>
              <a:buClr>
                <a:srgbClr val="FFD700"/>
              </a:buClr>
              <a:buFont typeface="Myriad Web" pitchFamily="34" charset="0"/>
              <a:buChar char="–"/>
              <a:defRPr sz="2000">
                <a:solidFill>
                  <a:schemeClr val="bg1"/>
                </a:solidFill>
                <a:latin typeface="Arial" pitchFamily="34" charset="0"/>
                <a:ea typeface="ＭＳ Ｐゴシック" pitchFamily="34" charset="-128"/>
              </a:defRPr>
            </a:lvl2pPr>
            <a:lvl3pPr marL="11430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3pPr>
            <a:lvl4pPr marL="16002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lr>
                <a:srgbClr val="FFD700"/>
              </a:buClr>
              <a:defRPr sz="1200">
                <a:solidFill>
                  <a:schemeClr val="bg1"/>
                </a:solidFill>
                <a:latin typeface="Myriad Web" pitchFamily="34" charset="0"/>
                <a:ea typeface="ＭＳ Ｐゴシック" pitchFamily="34" charset="-128"/>
              </a:defRPr>
            </a:lvl5pPr>
            <a:lvl6pPr marL="25146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6pPr>
            <a:lvl7pPr marL="29718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7pPr>
            <a:lvl8pPr marL="34290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8pPr>
            <a:lvl9pPr marL="38862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9pPr>
          </a:lstStyle>
          <a:p>
            <a:pPr eaLnBrk="1" hangingPunct="1">
              <a:spcAft>
                <a:spcPct val="0"/>
              </a:spcAft>
              <a:buClrTx/>
              <a:buFontTx/>
              <a:buNone/>
            </a:pPr>
            <a:endParaRPr lang="en-US" altLang="en-US" dirty="0"/>
          </a:p>
        </p:txBody>
      </p:sp>
      <p:sp>
        <p:nvSpPr>
          <p:cNvPr id="6" name="TextBox 9"/>
          <p:cNvSpPr txBox="1">
            <a:spLocks noChangeArrowheads="1"/>
          </p:cNvSpPr>
          <p:nvPr/>
        </p:nvSpPr>
        <p:spPr bwMode="auto">
          <a:xfrm>
            <a:off x="6805613" y="1957388"/>
            <a:ext cx="1006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FFD700"/>
              </a:buClr>
              <a:buFont typeface="Wingdings" pitchFamily="2" charset="2"/>
              <a:buChar char="§"/>
              <a:defRPr sz="2400">
                <a:solidFill>
                  <a:schemeClr val="bg1"/>
                </a:solidFill>
                <a:latin typeface="Arial" pitchFamily="34" charset="0"/>
                <a:ea typeface="ＭＳ Ｐゴシック" pitchFamily="34" charset="-128"/>
              </a:defRPr>
            </a:lvl1pPr>
            <a:lvl2pPr marL="742950" indent="-285750" eaLnBrk="0" hangingPunct="0">
              <a:spcAft>
                <a:spcPct val="30000"/>
              </a:spcAft>
              <a:buClr>
                <a:srgbClr val="FFD700"/>
              </a:buClr>
              <a:buFont typeface="Myriad Web" pitchFamily="34" charset="0"/>
              <a:buChar char="–"/>
              <a:defRPr sz="2000">
                <a:solidFill>
                  <a:schemeClr val="bg1"/>
                </a:solidFill>
                <a:latin typeface="Arial" pitchFamily="34" charset="0"/>
                <a:ea typeface="ＭＳ Ｐゴシック" pitchFamily="34" charset="-128"/>
              </a:defRPr>
            </a:lvl2pPr>
            <a:lvl3pPr marL="11430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3pPr>
            <a:lvl4pPr marL="16002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lr>
                <a:srgbClr val="FFD700"/>
              </a:buClr>
              <a:defRPr sz="1200">
                <a:solidFill>
                  <a:schemeClr val="bg1"/>
                </a:solidFill>
                <a:latin typeface="Myriad Web" pitchFamily="34" charset="0"/>
                <a:ea typeface="ＭＳ Ｐゴシック" pitchFamily="34" charset="-128"/>
              </a:defRPr>
            </a:lvl5pPr>
            <a:lvl6pPr marL="25146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6pPr>
            <a:lvl7pPr marL="29718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7pPr>
            <a:lvl8pPr marL="34290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8pPr>
            <a:lvl9pPr marL="38862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9pPr>
          </a:lstStyle>
          <a:p>
            <a:pPr eaLnBrk="1" hangingPunct="1">
              <a:spcAft>
                <a:spcPct val="0"/>
              </a:spcAft>
              <a:buClrTx/>
              <a:buFontTx/>
              <a:buNone/>
            </a:pPr>
            <a:r>
              <a:rPr lang="en-US" altLang="en-US" dirty="0"/>
              <a:t>Policy</a:t>
            </a:r>
          </a:p>
        </p:txBody>
      </p:sp>
      <p:sp>
        <p:nvSpPr>
          <p:cNvPr id="7" name="Oval 10"/>
          <p:cNvSpPr>
            <a:spLocks noChangeArrowheads="1"/>
          </p:cNvSpPr>
          <p:nvPr/>
        </p:nvSpPr>
        <p:spPr bwMode="auto">
          <a:xfrm>
            <a:off x="3725863" y="3181350"/>
            <a:ext cx="2046287" cy="2139950"/>
          </a:xfrm>
          <a:prstGeom prst="ellipse">
            <a:avLst/>
          </a:prstGeom>
          <a:noFill/>
          <a:ln w="666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Aft>
                <a:spcPct val="30000"/>
              </a:spcAft>
              <a:buClr>
                <a:srgbClr val="FFD700"/>
              </a:buClr>
              <a:buFont typeface="Wingdings" pitchFamily="2" charset="2"/>
              <a:buChar char="§"/>
              <a:defRPr sz="2400">
                <a:solidFill>
                  <a:schemeClr val="bg1"/>
                </a:solidFill>
                <a:latin typeface="Arial" pitchFamily="34" charset="0"/>
                <a:ea typeface="ＭＳ Ｐゴシック" pitchFamily="34" charset="-128"/>
              </a:defRPr>
            </a:lvl1pPr>
            <a:lvl2pPr marL="742950" indent="-285750" eaLnBrk="0" hangingPunct="0">
              <a:spcAft>
                <a:spcPct val="30000"/>
              </a:spcAft>
              <a:buClr>
                <a:srgbClr val="FFD700"/>
              </a:buClr>
              <a:buFont typeface="Myriad Web" pitchFamily="34" charset="0"/>
              <a:buChar char="–"/>
              <a:defRPr sz="2000">
                <a:solidFill>
                  <a:schemeClr val="bg1"/>
                </a:solidFill>
                <a:latin typeface="Arial" pitchFamily="34" charset="0"/>
                <a:ea typeface="ＭＳ Ｐゴシック" pitchFamily="34" charset="-128"/>
              </a:defRPr>
            </a:lvl2pPr>
            <a:lvl3pPr marL="11430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3pPr>
            <a:lvl4pPr marL="16002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lr>
                <a:srgbClr val="FFD700"/>
              </a:buClr>
              <a:defRPr sz="1200">
                <a:solidFill>
                  <a:schemeClr val="bg1"/>
                </a:solidFill>
                <a:latin typeface="Myriad Web" pitchFamily="34" charset="0"/>
                <a:ea typeface="ＭＳ Ｐゴシック" pitchFamily="34" charset="-128"/>
              </a:defRPr>
            </a:lvl5pPr>
            <a:lvl6pPr marL="25146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6pPr>
            <a:lvl7pPr marL="29718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7pPr>
            <a:lvl8pPr marL="34290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8pPr>
            <a:lvl9pPr marL="38862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9pPr>
          </a:lstStyle>
          <a:p>
            <a:pPr eaLnBrk="1" hangingPunct="1">
              <a:spcAft>
                <a:spcPct val="0"/>
              </a:spcAft>
              <a:buClrTx/>
              <a:buFontTx/>
              <a:buNone/>
            </a:pPr>
            <a:endParaRPr lang="en-US" altLang="en-US" dirty="0"/>
          </a:p>
        </p:txBody>
      </p:sp>
      <p:sp>
        <p:nvSpPr>
          <p:cNvPr id="8" name="TextBox 11"/>
          <p:cNvSpPr txBox="1">
            <a:spLocks noChangeArrowheads="1"/>
          </p:cNvSpPr>
          <p:nvPr/>
        </p:nvSpPr>
        <p:spPr bwMode="auto">
          <a:xfrm>
            <a:off x="3746500" y="5594350"/>
            <a:ext cx="1998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FFD700"/>
              </a:buClr>
              <a:buFont typeface="Wingdings" pitchFamily="2" charset="2"/>
              <a:buChar char="§"/>
              <a:defRPr sz="2400">
                <a:solidFill>
                  <a:schemeClr val="bg1"/>
                </a:solidFill>
                <a:latin typeface="Arial" pitchFamily="34" charset="0"/>
                <a:ea typeface="ＭＳ Ｐゴシック" pitchFamily="34" charset="-128"/>
              </a:defRPr>
            </a:lvl1pPr>
            <a:lvl2pPr marL="742950" indent="-285750" eaLnBrk="0" hangingPunct="0">
              <a:spcAft>
                <a:spcPct val="30000"/>
              </a:spcAft>
              <a:buClr>
                <a:srgbClr val="FFD700"/>
              </a:buClr>
              <a:buFont typeface="Myriad Web" pitchFamily="34" charset="0"/>
              <a:buChar char="–"/>
              <a:defRPr sz="2000">
                <a:solidFill>
                  <a:schemeClr val="bg1"/>
                </a:solidFill>
                <a:latin typeface="Arial" pitchFamily="34" charset="0"/>
                <a:ea typeface="ＭＳ Ｐゴシック" pitchFamily="34" charset="-128"/>
              </a:defRPr>
            </a:lvl2pPr>
            <a:lvl3pPr marL="11430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3pPr>
            <a:lvl4pPr marL="16002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lr>
                <a:srgbClr val="FFD700"/>
              </a:buClr>
              <a:defRPr sz="1200">
                <a:solidFill>
                  <a:schemeClr val="bg1"/>
                </a:solidFill>
                <a:latin typeface="Myriad Web" pitchFamily="34" charset="0"/>
                <a:ea typeface="ＭＳ Ｐゴシック" pitchFamily="34" charset="-128"/>
              </a:defRPr>
            </a:lvl5pPr>
            <a:lvl6pPr marL="25146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6pPr>
            <a:lvl7pPr marL="29718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7pPr>
            <a:lvl8pPr marL="34290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8pPr>
            <a:lvl9pPr marL="38862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9pPr>
          </a:lstStyle>
          <a:p>
            <a:pPr eaLnBrk="1" hangingPunct="1">
              <a:spcAft>
                <a:spcPct val="0"/>
              </a:spcAft>
              <a:buClrTx/>
              <a:buFontTx/>
              <a:buNone/>
            </a:pPr>
            <a:r>
              <a:rPr lang="en-US" altLang="en-US" dirty="0"/>
              <a:t>Infrastructure</a:t>
            </a:r>
          </a:p>
        </p:txBody>
      </p:sp>
      <p:sp>
        <p:nvSpPr>
          <p:cNvPr id="9" name="TextBox 12"/>
          <p:cNvSpPr txBox="1">
            <a:spLocks noChangeArrowheads="1"/>
          </p:cNvSpPr>
          <p:nvPr/>
        </p:nvSpPr>
        <p:spPr bwMode="auto">
          <a:xfrm>
            <a:off x="6507163" y="4125913"/>
            <a:ext cx="2560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Aft>
                <a:spcPct val="30000"/>
              </a:spcAft>
              <a:buClr>
                <a:srgbClr val="FFD700"/>
              </a:buClr>
              <a:buFont typeface="Wingdings" pitchFamily="2" charset="2"/>
              <a:buChar char="§"/>
              <a:defRPr sz="2400">
                <a:solidFill>
                  <a:schemeClr val="bg1"/>
                </a:solidFill>
                <a:latin typeface="Arial" pitchFamily="34" charset="0"/>
                <a:ea typeface="ＭＳ Ｐゴシック" pitchFamily="34" charset="-128"/>
              </a:defRPr>
            </a:lvl1pPr>
            <a:lvl2pPr marL="742950" indent="-285750" eaLnBrk="0" hangingPunct="0">
              <a:spcAft>
                <a:spcPct val="30000"/>
              </a:spcAft>
              <a:buClr>
                <a:srgbClr val="FFD700"/>
              </a:buClr>
              <a:buFont typeface="Myriad Web" pitchFamily="34" charset="0"/>
              <a:buChar char="–"/>
              <a:defRPr sz="2000">
                <a:solidFill>
                  <a:schemeClr val="bg1"/>
                </a:solidFill>
                <a:latin typeface="Arial" pitchFamily="34" charset="0"/>
                <a:ea typeface="ＭＳ Ｐゴシック" pitchFamily="34" charset="-128"/>
              </a:defRPr>
            </a:lvl2pPr>
            <a:lvl3pPr marL="11430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3pPr>
            <a:lvl4pPr marL="16002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lr>
                <a:srgbClr val="FFD700"/>
              </a:buClr>
              <a:defRPr sz="1200">
                <a:solidFill>
                  <a:schemeClr val="bg1"/>
                </a:solidFill>
                <a:latin typeface="Myriad Web" pitchFamily="34" charset="0"/>
                <a:ea typeface="ＭＳ Ｐゴシック" pitchFamily="34" charset="-128"/>
              </a:defRPr>
            </a:lvl5pPr>
            <a:lvl6pPr marL="25146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6pPr>
            <a:lvl7pPr marL="29718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7pPr>
            <a:lvl8pPr marL="34290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8pPr>
            <a:lvl9pPr marL="38862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9pPr>
          </a:lstStyle>
          <a:p>
            <a:pPr eaLnBrk="1" hangingPunct="1">
              <a:spcAft>
                <a:spcPct val="0"/>
              </a:spcAft>
              <a:buClrTx/>
              <a:buFont typeface="Arial" pitchFamily="34" charset="0"/>
              <a:buChar char="•"/>
            </a:pPr>
            <a:r>
              <a:rPr lang="en-US" altLang="en-US" dirty="0"/>
              <a:t>Sustainability</a:t>
            </a:r>
          </a:p>
          <a:p>
            <a:pPr eaLnBrk="1" hangingPunct="1">
              <a:spcAft>
                <a:spcPct val="0"/>
              </a:spcAft>
              <a:buClrTx/>
              <a:buFont typeface="Arial" pitchFamily="34" charset="0"/>
              <a:buChar char="•"/>
            </a:pPr>
            <a:r>
              <a:rPr lang="en-US" altLang="en-US" dirty="0"/>
              <a:t>Collaboration</a:t>
            </a:r>
          </a:p>
          <a:p>
            <a:pPr eaLnBrk="1" hangingPunct="1">
              <a:spcAft>
                <a:spcPct val="0"/>
              </a:spcAft>
              <a:buClrTx/>
              <a:buFont typeface="Arial" pitchFamily="34" charset="0"/>
              <a:buChar char="•"/>
            </a:pPr>
            <a:r>
              <a:rPr lang="en-US" altLang="en-US" dirty="0"/>
              <a:t>Training</a:t>
            </a:r>
          </a:p>
        </p:txBody>
      </p:sp>
      <p:sp>
        <p:nvSpPr>
          <p:cNvPr id="10" name="Left Arrow 13"/>
          <p:cNvSpPr>
            <a:spLocks noChangeArrowheads="1"/>
          </p:cNvSpPr>
          <p:nvPr/>
        </p:nvSpPr>
        <p:spPr bwMode="auto">
          <a:xfrm rot="2084127">
            <a:off x="4555781" y="3877507"/>
            <a:ext cx="2162151" cy="412750"/>
          </a:xfrm>
          <a:prstGeom prst="leftArrow">
            <a:avLst>
              <a:gd name="adj1" fmla="val 50000"/>
              <a:gd name="adj2" fmla="val 50146"/>
            </a:avLst>
          </a:prstGeom>
          <a:solidFill>
            <a:schemeClr val="accent1"/>
          </a:solidFill>
          <a:ln w="9525">
            <a:solidFill>
              <a:schemeClr val="tx1"/>
            </a:solidFill>
            <a:round/>
            <a:headEnd/>
            <a:tailEnd/>
          </a:ln>
        </p:spPr>
        <p:txBody>
          <a:bodyPr/>
          <a:lstStyle>
            <a:lvl1pPr eaLnBrk="0" hangingPunct="0">
              <a:spcAft>
                <a:spcPct val="30000"/>
              </a:spcAft>
              <a:buClr>
                <a:srgbClr val="FFD700"/>
              </a:buClr>
              <a:buFont typeface="Wingdings" pitchFamily="2" charset="2"/>
              <a:buChar char="§"/>
              <a:defRPr sz="2400">
                <a:solidFill>
                  <a:schemeClr val="bg1"/>
                </a:solidFill>
                <a:latin typeface="Arial" pitchFamily="34" charset="0"/>
                <a:ea typeface="ＭＳ Ｐゴシック" pitchFamily="34" charset="-128"/>
              </a:defRPr>
            </a:lvl1pPr>
            <a:lvl2pPr marL="742950" indent="-285750" eaLnBrk="0" hangingPunct="0">
              <a:spcAft>
                <a:spcPct val="30000"/>
              </a:spcAft>
              <a:buClr>
                <a:srgbClr val="FFD700"/>
              </a:buClr>
              <a:buFont typeface="Myriad Web" pitchFamily="34" charset="0"/>
              <a:buChar char="–"/>
              <a:defRPr sz="2000">
                <a:solidFill>
                  <a:schemeClr val="bg1"/>
                </a:solidFill>
                <a:latin typeface="Arial" pitchFamily="34" charset="0"/>
                <a:ea typeface="ＭＳ Ｐゴシック" pitchFamily="34" charset="-128"/>
              </a:defRPr>
            </a:lvl2pPr>
            <a:lvl3pPr marL="11430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3pPr>
            <a:lvl4pPr marL="16002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lr>
                <a:srgbClr val="FFD700"/>
              </a:buClr>
              <a:defRPr sz="1200">
                <a:solidFill>
                  <a:schemeClr val="bg1"/>
                </a:solidFill>
                <a:latin typeface="Myriad Web" pitchFamily="34" charset="0"/>
                <a:ea typeface="ＭＳ Ｐゴシック" pitchFamily="34" charset="-128"/>
              </a:defRPr>
            </a:lvl5pPr>
            <a:lvl6pPr marL="25146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6pPr>
            <a:lvl7pPr marL="29718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7pPr>
            <a:lvl8pPr marL="34290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8pPr>
            <a:lvl9pPr marL="38862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9pPr>
          </a:lstStyle>
          <a:p>
            <a:pPr eaLnBrk="1" hangingPunct="1">
              <a:spcAft>
                <a:spcPct val="0"/>
              </a:spcAft>
              <a:buClrTx/>
              <a:buFontTx/>
              <a:buNone/>
            </a:pPr>
            <a:endParaRPr lang="en-US" altLang="en-US" dirty="0"/>
          </a:p>
        </p:txBody>
      </p:sp>
      <p:cxnSp>
        <p:nvCxnSpPr>
          <p:cNvPr id="11" name="Straight Connector 7"/>
          <p:cNvCxnSpPr>
            <a:cxnSpLocks noChangeShapeType="1"/>
          </p:cNvCxnSpPr>
          <p:nvPr/>
        </p:nvCxnSpPr>
        <p:spPr bwMode="auto">
          <a:xfrm>
            <a:off x="1449388" y="1206955"/>
            <a:ext cx="7008812"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951419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6650" y="462872"/>
            <a:ext cx="7651750" cy="744083"/>
          </a:xfrm>
          <a:prstGeom prst="rect">
            <a:avLst/>
          </a:prstGeom>
        </p:spPr>
        <p:txBody>
          <a:bodyPr/>
          <a:lst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en-US" altLang="en-US" kern="0" dirty="0" smtClean="0">
                <a:ea typeface="ＭＳ Ｐゴシック" pitchFamily="34" charset="-128"/>
              </a:rPr>
              <a:t>Policies – Now  &amp; Forthcoming</a:t>
            </a:r>
          </a:p>
          <a:p>
            <a:endParaRPr lang="en-US" altLang="en-US" kern="0" dirty="0" smtClean="0">
              <a:ea typeface="ＭＳ Ｐゴシック" pitchFamily="34" charset="-128"/>
            </a:endParaRPr>
          </a:p>
        </p:txBody>
      </p:sp>
      <p:sp>
        <p:nvSpPr>
          <p:cNvPr id="3" name="Content Placeholder 2"/>
          <p:cNvSpPr txBox="1">
            <a:spLocks/>
          </p:cNvSpPr>
          <p:nvPr/>
        </p:nvSpPr>
        <p:spPr>
          <a:xfrm>
            <a:off x="1111250" y="1347788"/>
            <a:ext cx="7753350" cy="5213350"/>
          </a:xfrm>
          <a:prstGeom prst="rect">
            <a:avLst/>
          </a:prstGeom>
        </p:spPr>
        <p:txBody>
          <a:bodyPr/>
          <a:lstStyle>
            <a:lvl1pPr marL="342900" indent="-342900" algn="l" rtl="0" eaLnBrk="0" fontAlgn="base" hangingPunct="0">
              <a:spcBef>
                <a:spcPct val="0"/>
              </a:spcBef>
              <a:spcAft>
                <a:spcPct val="30000"/>
              </a:spcAft>
              <a:buClr>
                <a:srgbClr val="FFD700"/>
              </a:buClr>
              <a:buFont typeface="Wingdings" pitchFamily="2" charset="2"/>
              <a:buChar char="§"/>
              <a:defRPr sz="2400">
                <a:solidFill>
                  <a:schemeClr val="bg1"/>
                </a:solidFill>
                <a:latin typeface="+mn-lt"/>
                <a:ea typeface="ＭＳ Ｐゴシック" charset="0"/>
                <a:cs typeface="ＭＳ Ｐゴシック" charset="0"/>
              </a:defRPr>
            </a:lvl1pPr>
            <a:lvl2pPr marL="742950" indent="-285750" algn="l" rtl="0" eaLnBrk="0" fontAlgn="base" hangingPunct="0">
              <a:spcBef>
                <a:spcPct val="0"/>
              </a:spcBef>
              <a:spcAft>
                <a:spcPct val="30000"/>
              </a:spcAft>
              <a:buClr>
                <a:srgbClr val="FFD700"/>
              </a:buClr>
              <a:buFont typeface="Myriad Web" pitchFamily="34" charset="0"/>
              <a:buChar char="–"/>
              <a:defRPr sz="2000">
                <a:solidFill>
                  <a:schemeClr val="bg1"/>
                </a:solidFill>
                <a:latin typeface="+mn-lt"/>
                <a:ea typeface="ＭＳ Ｐゴシック" charset="0"/>
              </a:defRPr>
            </a:lvl2pPr>
            <a:lvl3pPr marL="1143000" indent="-228600" algn="l" rtl="0" eaLnBrk="0" fontAlgn="base" hangingPunct="0">
              <a:spcBef>
                <a:spcPct val="0"/>
              </a:spcBef>
              <a:spcAft>
                <a:spcPct val="30000"/>
              </a:spcAft>
              <a:buClr>
                <a:srgbClr val="FFD700"/>
              </a:buClr>
              <a:buChar char="•"/>
              <a:defRPr sz="2000">
                <a:solidFill>
                  <a:schemeClr val="bg1"/>
                </a:solidFill>
                <a:latin typeface="+mn-lt"/>
                <a:ea typeface="ＭＳ Ｐゴシック" charset="0"/>
              </a:defRPr>
            </a:lvl3pPr>
            <a:lvl4pPr marL="1600200" indent="-228600" algn="l" rtl="0" eaLnBrk="0" fontAlgn="base" hangingPunct="0">
              <a:spcBef>
                <a:spcPct val="0"/>
              </a:spcBef>
              <a:spcAft>
                <a:spcPct val="30000"/>
              </a:spcAft>
              <a:buClr>
                <a:srgbClr val="FFD700"/>
              </a:buClr>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FFD700"/>
              </a:buClr>
              <a:defRPr sz="1200">
                <a:solidFill>
                  <a:schemeClr val="bg1"/>
                </a:solidFill>
                <a:latin typeface="Myriad Web" pitchFamily="34" charset="0"/>
                <a:ea typeface="ＭＳ Ｐゴシック" charset="0"/>
              </a:defRPr>
            </a:lvl5pPr>
            <a:lvl6pPr marL="2514600" indent="-228600" algn="l" rtl="0" fontAlgn="base">
              <a:spcBef>
                <a:spcPct val="20000"/>
              </a:spcBef>
              <a:spcAft>
                <a:spcPct val="0"/>
              </a:spcAft>
              <a:buClr>
                <a:srgbClr val="FFD700"/>
              </a:buClr>
              <a:defRPr sz="1200">
                <a:solidFill>
                  <a:schemeClr val="bg1"/>
                </a:solidFill>
                <a:latin typeface="Myriad Web" pitchFamily="34" charset="0"/>
              </a:defRPr>
            </a:lvl6pPr>
            <a:lvl7pPr marL="2971800" indent="-228600" algn="l" rtl="0" fontAlgn="base">
              <a:spcBef>
                <a:spcPct val="20000"/>
              </a:spcBef>
              <a:spcAft>
                <a:spcPct val="0"/>
              </a:spcAft>
              <a:buClr>
                <a:srgbClr val="FFD700"/>
              </a:buClr>
              <a:defRPr sz="1200">
                <a:solidFill>
                  <a:schemeClr val="bg1"/>
                </a:solidFill>
                <a:latin typeface="Myriad Web" pitchFamily="34" charset="0"/>
              </a:defRPr>
            </a:lvl7pPr>
            <a:lvl8pPr marL="3429000" indent="-228600" algn="l" rtl="0" fontAlgn="base">
              <a:spcBef>
                <a:spcPct val="20000"/>
              </a:spcBef>
              <a:spcAft>
                <a:spcPct val="0"/>
              </a:spcAft>
              <a:buClr>
                <a:srgbClr val="FFD700"/>
              </a:buClr>
              <a:defRPr sz="1200">
                <a:solidFill>
                  <a:schemeClr val="bg1"/>
                </a:solidFill>
                <a:latin typeface="Myriad Web" pitchFamily="34" charset="0"/>
              </a:defRPr>
            </a:lvl8pPr>
            <a:lvl9pPr marL="3886200" indent="-228600" algn="l" rtl="0" fontAlgn="base">
              <a:spcBef>
                <a:spcPct val="20000"/>
              </a:spcBef>
              <a:spcAft>
                <a:spcPct val="0"/>
              </a:spcAft>
              <a:buClr>
                <a:srgbClr val="FFD700"/>
              </a:buClr>
              <a:defRPr sz="1200">
                <a:solidFill>
                  <a:schemeClr val="bg1"/>
                </a:solidFill>
                <a:latin typeface="Myriad Web" pitchFamily="34" charset="0"/>
              </a:defRPr>
            </a:lvl9pPr>
          </a:lstStyle>
          <a:p>
            <a:r>
              <a:rPr lang="en-US" altLang="en-US" kern="0" dirty="0" smtClean="0">
                <a:ea typeface="ＭＳ Ｐゴシック" pitchFamily="34" charset="-128"/>
              </a:rPr>
              <a:t>Data Sharing</a:t>
            </a:r>
          </a:p>
          <a:p>
            <a:pPr lvl="1"/>
            <a:r>
              <a:rPr lang="en-US" altLang="en-US" kern="0" dirty="0">
                <a:ea typeface="ＭＳ Ｐゴシック" pitchFamily="34" charset="-128"/>
              </a:rPr>
              <a:t>Goal: legitimize data as a form of </a:t>
            </a:r>
            <a:r>
              <a:rPr lang="en-US" altLang="en-US" kern="0" dirty="0" smtClean="0">
                <a:ea typeface="ＭＳ Ｐゴシック" pitchFamily="34" charset="-128"/>
              </a:rPr>
              <a:t>scholarship</a:t>
            </a:r>
          </a:p>
          <a:p>
            <a:pPr lvl="1"/>
            <a:r>
              <a:rPr lang="en-US" altLang="en-US" kern="0" dirty="0" smtClean="0">
                <a:ea typeface="ＭＳ Ｐゴシック" pitchFamily="34" charset="-128"/>
              </a:rPr>
              <a:t>Now:  Genomic data sharing announced</a:t>
            </a:r>
          </a:p>
          <a:p>
            <a:pPr lvl="1"/>
            <a:r>
              <a:rPr lang="en-US" altLang="en-US" kern="0" dirty="0" smtClean="0">
                <a:ea typeface="ＭＳ Ｐゴシック" pitchFamily="34" charset="-128"/>
              </a:rPr>
              <a:t>Coming:  Data sharing plans on all research awards</a:t>
            </a:r>
          </a:p>
          <a:p>
            <a:pPr lvl="1"/>
            <a:r>
              <a:rPr lang="en-US" altLang="en-US" kern="0" dirty="0" smtClean="0">
                <a:ea typeface="ＭＳ Ｐゴシック" pitchFamily="34" charset="-128"/>
              </a:rPr>
              <a:t>Data sharing plan enforcement</a:t>
            </a:r>
          </a:p>
          <a:p>
            <a:pPr lvl="2"/>
            <a:r>
              <a:rPr lang="en-US" altLang="en-US" kern="0" dirty="0" smtClean="0">
                <a:ea typeface="ＭＳ Ｐゴシック" pitchFamily="34" charset="-128"/>
              </a:rPr>
              <a:t>Machine readable plan</a:t>
            </a:r>
          </a:p>
          <a:p>
            <a:pPr lvl="2"/>
            <a:r>
              <a:rPr lang="en-US" altLang="en-US" kern="0" dirty="0" smtClean="0">
                <a:ea typeface="ＭＳ Ｐゴシック" pitchFamily="34" charset="-128"/>
              </a:rPr>
              <a:t>Repository requirements to include grant numbers</a:t>
            </a:r>
          </a:p>
          <a:p>
            <a:pPr lvl="1"/>
            <a:endParaRPr lang="en-US" altLang="en-US" kern="0" dirty="0" smtClean="0">
              <a:ea typeface="ＭＳ Ｐゴシック" pitchFamily="34" charset="-128"/>
            </a:endParaRPr>
          </a:p>
        </p:txBody>
      </p:sp>
      <p:sp>
        <p:nvSpPr>
          <p:cNvPr id="4" name="Rectangle 1"/>
          <p:cNvSpPr>
            <a:spLocks noChangeArrowheads="1"/>
          </p:cNvSpPr>
          <p:nvPr/>
        </p:nvSpPr>
        <p:spPr bwMode="auto">
          <a:xfrm>
            <a:off x="1130300" y="6396038"/>
            <a:ext cx="7327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buClr>
                <a:srgbClr val="FFD700"/>
              </a:buClr>
              <a:buFont typeface="Wingdings" pitchFamily="2" charset="2"/>
              <a:buChar char="§"/>
              <a:defRPr sz="2400">
                <a:solidFill>
                  <a:schemeClr val="bg1"/>
                </a:solidFill>
                <a:latin typeface="Arial" pitchFamily="34" charset="0"/>
                <a:ea typeface="ＭＳ Ｐゴシック" pitchFamily="34" charset="-128"/>
              </a:defRPr>
            </a:lvl1pPr>
            <a:lvl2pPr marL="742950" indent="-285750" eaLnBrk="0" hangingPunct="0">
              <a:spcAft>
                <a:spcPct val="30000"/>
              </a:spcAft>
              <a:buClr>
                <a:srgbClr val="FFD700"/>
              </a:buClr>
              <a:buFont typeface="Myriad Web" pitchFamily="34" charset="0"/>
              <a:buChar char="–"/>
              <a:defRPr sz="2000">
                <a:solidFill>
                  <a:schemeClr val="bg1"/>
                </a:solidFill>
                <a:latin typeface="Arial" pitchFamily="34" charset="0"/>
                <a:ea typeface="ＭＳ Ｐゴシック" pitchFamily="34" charset="-128"/>
              </a:defRPr>
            </a:lvl2pPr>
            <a:lvl3pPr marL="11430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3pPr>
            <a:lvl4pPr marL="1600200" indent="-228600" eaLnBrk="0" hangingPunct="0">
              <a:spcAft>
                <a:spcPct val="30000"/>
              </a:spcAft>
              <a:buClr>
                <a:srgbClr val="FFD700"/>
              </a:buClr>
              <a:buChar char="–"/>
              <a:defRPr sz="2000">
                <a:solidFill>
                  <a:schemeClr val="bg1"/>
                </a:solidFill>
                <a:latin typeface="Arial" pitchFamily="34" charset="0"/>
                <a:ea typeface="ＭＳ Ｐゴシック" pitchFamily="34" charset="-128"/>
              </a:defRPr>
            </a:lvl4pPr>
            <a:lvl5pPr marL="2057400" indent="-228600" eaLnBrk="0" hangingPunct="0">
              <a:spcBef>
                <a:spcPct val="20000"/>
              </a:spcBef>
              <a:buClr>
                <a:srgbClr val="FFD700"/>
              </a:buClr>
              <a:defRPr sz="1200">
                <a:solidFill>
                  <a:schemeClr val="bg1"/>
                </a:solidFill>
                <a:latin typeface="Myriad Web" pitchFamily="34" charset="0"/>
                <a:ea typeface="ＭＳ Ｐゴシック" pitchFamily="34" charset="-128"/>
              </a:defRPr>
            </a:lvl5pPr>
            <a:lvl6pPr marL="25146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6pPr>
            <a:lvl7pPr marL="29718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7pPr>
            <a:lvl8pPr marL="34290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8pPr>
            <a:lvl9pPr marL="3886200" indent="-228600" eaLnBrk="0" fontAlgn="base" hangingPunct="0">
              <a:spcBef>
                <a:spcPct val="20000"/>
              </a:spcBef>
              <a:spcAft>
                <a:spcPct val="0"/>
              </a:spcAft>
              <a:buClr>
                <a:srgbClr val="FFD700"/>
              </a:buClr>
              <a:defRPr sz="1200">
                <a:solidFill>
                  <a:schemeClr val="bg1"/>
                </a:solidFill>
                <a:latin typeface="Myriad Web" pitchFamily="34" charset="0"/>
                <a:ea typeface="ＭＳ Ｐゴシック" pitchFamily="34" charset="-128"/>
              </a:defRPr>
            </a:lvl9pPr>
          </a:lstStyle>
          <a:p>
            <a:pPr eaLnBrk="1" hangingPunct="1">
              <a:spcAft>
                <a:spcPct val="0"/>
              </a:spcAft>
              <a:buClrTx/>
              <a:buFontTx/>
              <a:buNone/>
            </a:pPr>
            <a:r>
              <a:rPr lang="en-US" altLang="en-US" sz="1600" dirty="0"/>
              <a:t>http://www.nih.gov/news/health/aug2014/od-27.htm</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4252686"/>
            <a:ext cx="2908300" cy="213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7"/>
          <p:cNvCxnSpPr>
            <a:cxnSpLocks noChangeShapeType="1"/>
          </p:cNvCxnSpPr>
          <p:nvPr/>
        </p:nvCxnSpPr>
        <p:spPr bwMode="auto">
          <a:xfrm>
            <a:off x="1449388" y="1206955"/>
            <a:ext cx="7008812"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993912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6114" y="198633"/>
            <a:ext cx="7651750" cy="1096962"/>
          </a:xfrm>
          <a:prstGeom prst="rect">
            <a:avLst/>
          </a:prstGeom>
        </p:spPr>
        <p:txBody>
          <a:bodyPr>
            <a:noAutofit/>
          </a:bodyPr>
          <a:lst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pPr>
              <a:lnSpc>
                <a:spcPct val="110000"/>
              </a:lnSpc>
            </a:pPr>
            <a:r>
              <a:rPr lang="en-US" kern="0" dirty="0" smtClean="0">
                <a:latin typeface="+mn-lt"/>
              </a:rPr>
              <a:t>Infrastructure - The Commons: </a:t>
            </a:r>
            <a:br>
              <a:rPr lang="en-US" kern="0" dirty="0" smtClean="0">
                <a:latin typeface="+mn-lt"/>
              </a:rPr>
            </a:br>
            <a:r>
              <a:rPr lang="en-US" i="1" kern="0" dirty="0" smtClean="0">
                <a:solidFill>
                  <a:srgbClr val="FFFFFF"/>
                </a:solidFill>
                <a:latin typeface="+mn-lt"/>
              </a:rPr>
              <a:t>Conceptual Framework</a:t>
            </a:r>
            <a:endParaRPr lang="en-US" i="1" kern="0" dirty="0">
              <a:solidFill>
                <a:srgbClr val="FFFFFF"/>
              </a:solidFill>
              <a:latin typeface="+mn-lt"/>
            </a:endParaRPr>
          </a:p>
        </p:txBody>
      </p:sp>
      <p:sp>
        <p:nvSpPr>
          <p:cNvPr id="3" name="Rounded Rectangle 2"/>
          <p:cNvSpPr/>
          <p:nvPr/>
        </p:nvSpPr>
        <p:spPr>
          <a:xfrm>
            <a:off x="3747866" y="1634706"/>
            <a:ext cx="3189961" cy="83761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smtClean="0">
                <a:solidFill>
                  <a:schemeClr val="tx1"/>
                </a:solidFill>
              </a:rPr>
              <a:t>Research Objects </a:t>
            </a:r>
          </a:p>
          <a:p>
            <a:pPr algn="ctr">
              <a:defRPr/>
            </a:pPr>
            <a:r>
              <a:rPr lang="en-US" sz="1800" b="1" dirty="0" smtClean="0">
                <a:solidFill>
                  <a:schemeClr val="tx1"/>
                </a:solidFill>
              </a:rPr>
              <a:t>(</a:t>
            </a:r>
            <a:r>
              <a:rPr lang="en-US" sz="1800" b="1" dirty="0">
                <a:solidFill>
                  <a:schemeClr val="tx1"/>
                </a:solidFill>
              </a:rPr>
              <a:t>with UIDs)</a:t>
            </a:r>
          </a:p>
        </p:txBody>
      </p:sp>
      <p:sp>
        <p:nvSpPr>
          <p:cNvPr id="4" name="Rounded Rectangle 3"/>
          <p:cNvSpPr/>
          <p:nvPr/>
        </p:nvSpPr>
        <p:spPr>
          <a:xfrm>
            <a:off x="3734354" y="2674974"/>
            <a:ext cx="3203473" cy="8376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smtClean="0">
                <a:solidFill>
                  <a:srgbClr val="000000"/>
                </a:solidFill>
              </a:rPr>
              <a:t>Discoverability</a:t>
            </a:r>
            <a:endParaRPr lang="en-US" b="1" dirty="0">
              <a:solidFill>
                <a:srgbClr val="000000"/>
              </a:solidFill>
            </a:endParaRPr>
          </a:p>
          <a:p>
            <a:pPr algn="ctr">
              <a:defRPr/>
            </a:pPr>
            <a:r>
              <a:rPr lang="en-US" sz="1800" b="1" dirty="0" smtClean="0">
                <a:solidFill>
                  <a:srgbClr val="000000"/>
                </a:solidFill>
              </a:rPr>
              <a:t>(Search &amp; Find)</a:t>
            </a:r>
            <a:endParaRPr lang="en-US" sz="1800" b="1" dirty="0">
              <a:solidFill>
                <a:srgbClr val="000000"/>
              </a:solidFill>
            </a:endParaRPr>
          </a:p>
        </p:txBody>
      </p:sp>
      <p:sp>
        <p:nvSpPr>
          <p:cNvPr id="5" name="Left Brace 12"/>
          <p:cNvSpPr>
            <a:spLocks/>
          </p:cNvSpPr>
          <p:nvPr/>
        </p:nvSpPr>
        <p:spPr bwMode="auto">
          <a:xfrm>
            <a:off x="2609184" y="1837355"/>
            <a:ext cx="876300" cy="4511493"/>
          </a:xfrm>
          <a:prstGeom prst="leftBrace">
            <a:avLst>
              <a:gd name="adj1" fmla="val 8327"/>
              <a:gd name="adj2" fmla="val 50704"/>
            </a:avLst>
          </a:prstGeom>
          <a:noFill/>
          <a:ln w="5715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 name="Rounded Rectangle 5"/>
          <p:cNvSpPr/>
          <p:nvPr/>
        </p:nvSpPr>
        <p:spPr>
          <a:xfrm rot="16200000">
            <a:off x="273111" y="3761699"/>
            <a:ext cx="3318556" cy="83065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200" b="1" dirty="0">
                <a:solidFill>
                  <a:srgbClr val="000000"/>
                </a:solidFill>
              </a:rPr>
              <a:t>The Commons</a:t>
            </a:r>
          </a:p>
        </p:txBody>
      </p:sp>
      <p:sp>
        <p:nvSpPr>
          <p:cNvPr id="7" name="Rounded Rectangle 6"/>
          <p:cNvSpPr/>
          <p:nvPr/>
        </p:nvSpPr>
        <p:spPr>
          <a:xfrm>
            <a:off x="3715004" y="3701733"/>
            <a:ext cx="3222823" cy="8376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smtClean="0">
                <a:solidFill>
                  <a:schemeClr val="tx1"/>
                </a:solidFill>
              </a:rPr>
              <a:t>Open APIs</a:t>
            </a:r>
          </a:p>
          <a:p>
            <a:pPr algn="ctr">
              <a:defRPr/>
            </a:pPr>
            <a:r>
              <a:rPr lang="en-US" b="1" i="1" dirty="0" smtClean="0">
                <a:solidFill>
                  <a:schemeClr val="tx1"/>
                </a:solidFill>
              </a:rPr>
              <a:t>Data and tools</a:t>
            </a:r>
            <a:endParaRPr lang="en-US" b="1" i="1" dirty="0">
              <a:solidFill>
                <a:schemeClr val="tx1"/>
              </a:solidFill>
            </a:endParaRPr>
          </a:p>
        </p:txBody>
      </p:sp>
      <p:sp>
        <p:nvSpPr>
          <p:cNvPr id="8" name="Rounded Rectangle 7"/>
          <p:cNvSpPr/>
          <p:nvPr/>
        </p:nvSpPr>
        <p:spPr>
          <a:xfrm>
            <a:off x="3722679" y="5836306"/>
            <a:ext cx="3215147" cy="8376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a:solidFill>
                  <a:srgbClr val="000000"/>
                </a:solidFill>
              </a:rPr>
              <a:t>Computing </a:t>
            </a:r>
            <a:r>
              <a:rPr lang="en-US" b="1" dirty="0" smtClean="0">
                <a:solidFill>
                  <a:srgbClr val="000000"/>
                </a:solidFill>
              </a:rPr>
              <a:t>Platform(s)</a:t>
            </a:r>
            <a:endParaRPr lang="en-US" b="1" dirty="0">
              <a:solidFill>
                <a:srgbClr val="000000"/>
              </a:solidFill>
            </a:endParaRPr>
          </a:p>
        </p:txBody>
      </p:sp>
      <p:sp>
        <p:nvSpPr>
          <p:cNvPr id="9" name="Rounded Rectangle 8"/>
          <p:cNvSpPr/>
          <p:nvPr/>
        </p:nvSpPr>
        <p:spPr>
          <a:xfrm>
            <a:off x="3734353" y="4769020"/>
            <a:ext cx="3203475" cy="8376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smtClean="0">
                <a:solidFill>
                  <a:schemeClr val="tx1"/>
                </a:solidFill>
              </a:rPr>
              <a:t>Containers</a:t>
            </a:r>
          </a:p>
          <a:p>
            <a:pPr algn="ctr">
              <a:defRPr/>
            </a:pPr>
            <a:r>
              <a:rPr lang="en-US" b="1" i="1" dirty="0" smtClean="0">
                <a:solidFill>
                  <a:schemeClr val="tx1"/>
                </a:solidFill>
              </a:rPr>
              <a:t>Packaging software</a:t>
            </a:r>
            <a:endParaRPr lang="en-US" b="1" i="1" dirty="0">
              <a:solidFill>
                <a:schemeClr val="tx1"/>
              </a:solidFill>
            </a:endParaRPr>
          </a:p>
        </p:txBody>
      </p:sp>
      <p:cxnSp>
        <p:nvCxnSpPr>
          <p:cNvPr id="10" name="Straight Connector 7"/>
          <p:cNvCxnSpPr>
            <a:cxnSpLocks noChangeShapeType="1"/>
          </p:cNvCxnSpPr>
          <p:nvPr/>
        </p:nvCxnSpPr>
        <p:spPr bwMode="auto">
          <a:xfrm>
            <a:off x="1449388" y="1295595"/>
            <a:ext cx="7008812"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862130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125538" y="1446213"/>
            <a:ext cx="7713662" cy="4191000"/>
          </a:xfrm>
          <a:prstGeom prst="rect">
            <a:avLst/>
          </a:prstGeom>
        </p:spPr>
        <p:txBody>
          <a:bodyPr/>
          <a:lstStyle>
            <a:lvl1pPr marL="342900" indent="-342900" algn="l" rtl="0" eaLnBrk="0" fontAlgn="base" hangingPunct="0">
              <a:spcBef>
                <a:spcPct val="0"/>
              </a:spcBef>
              <a:spcAft>
                <a:spcPct val="30000"/>
              </a:spcAft>
              <a:buClr>
                <a:srgbClr val="FFD700"/>
              </a:buClr>
              <a:buFont typeface="Wingdings" pitchFamily="2" charset="2"/>
              <a:buChar char="§"/>
              <a:defRPr sz="2400">
                <a:solidFill>
                  <a:schemeClr val="bg1"/>
                </a:solidFill>
                <a:latin typeface="+mn-lt"/>
                <a:ea typeface="ＭＳ Ｐゴシック" charset="0"/>
                <a:cs typeface="ＭＳ Ｐゴシック" charset="0"/>
              </a:defRPr>
            </a:lvl1pPr>
            <a:lvl2pPr marL="742950" indent="-285750" algn="l" rtl="0" eaLnBrk="0" fontAlgn="base" hangingPunct="0">
              <a:spcBef>
                <a:spcPct val="0"/>
              </a:spcBef>
              <a:spcAft>
                <a:spcPct val="30000"/>
              </a:spcAft>
              <a:buClr>
                <a:srgbClr val="FFD700"/>
              </a:buClr>
              <a:buFont typeface="Myriad Web" pitchFamily="34" charset="0"/>
              <a:buChar char="–"/>
              <a:defRPr sz="2000">
                <a:solidFill>
                  <a:schemeClr val="bg1"/>
                </a:solidFill>
                <a:latin typeface="+mn-lt"/>
                <a:ea typeface="ＭＳ Ｐゴシック" charset="0"/>
              </a:defRPr>
            </a:lvl2pPr>
            <a:lvl3pPr marL="1143000" indent="-228600" algn="l" rtl="0" eaLnBrk="0" fontAlgn="base" hangingPunct="0">
              <a:spcBef>
                <a:spcPct val="0"/>
              </a:spcBef>
              <a:spcAft>
                <a:spcPct val="30000"/>
              </a:spcAft>
              <a:buClr>
                <a:srgbClr val="FFD700"/>
              </a:buClr>
              <a:buChar char="•"/>
              <a:defRPr sz="2000">
                <a:solidFill>
                  <a:schemeClr val="bg1"/>
                </a:solidFill>
                <a:latin typeface="+mn-lt"/>
                <a:ea typeface="ＭＳ Ｐゴシック" charset="0"/>
              </a:defRPr>
            </a:lvl3pPr>
            <a:lvl4pPr marL="1600200" indent="-228600" algn="l" rtl="0" eaLnBrk="0" fontAlgn="base" hangingPunct="0">
              <a:spcBef>
                <a:spcPct val="0"/>
              </a:spcBef>
              <a:spcAft>
                <a:spcPct val="30000"/>
              </a:spcAft>
              <a:buClr>
                <a:srgbClr val="FFD700"/>
              </a:buClr>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FFD700"/>
              </a:buClr>
              <a:defRPr sz="1200">
                <a:solidFill>
                  <a:schemeClr val="bg1"/>
                </a:solidFill>
                <a:latin typeface="Myriad Web" pitchFamily="34" charset="0"/>
                <a:ea typeface="ＭＳ Ｐゴシック" charset="0"/>
              </a:defRPr>
            </a:lvl5pPr>
            <a:lvl6pPr marL="2514600" indent="-228600" algn="l" rtl="0" fontAlgn="base">
              <a:spcBef>
                <a:spcPct val="20000"/>
              </a:spcBef>
              <a:spcAft>
                <a:spcPct val="0"/>
              </a:spcAft>
              <a:buClr>
                <a:srgbClr val="FFD700"/>
              </a:buClr>
              <a:defRPr sz="1200">
                <a:solidFill>
                  <a:schemeClr val="bg1"/>
                </a:solidFill>
                <a:latin typeface="Myriad Web" pitchFamily="34" charset="0"/>
              </a:defRPr>
            </a:lvl6pPr>
            <a:lvl7pPr marL="2971800" indent="-228600" algn="l" rtl="0" fontAlgn="base">
              <a:spcBef>
                <a:spcPct val="20000"/>
              </a:spcBef>
              <a:spcAft>
                <a:spcPct val="0"/>
              </a:spcAft>
              <a:buClr>
                <a:srgbClr val="FFD700"/>
              </a:buClr>
              <a:defRPr sz="1200">
                <a:solidFill>
                  <a:schemeClr val="bg1"/>
                </a:solidFill>
                <a:latin typeface="Myriad Web" pitchFamily="34" charset="0"/>
              </a:defRPr>
            </a:lvl7pPr>
            <a:lvl8pPr marL="3429000" indent="-228600" algn="l" rtl="0" fontAlgn="base">
              <a:spcBef>
                <a:spcPct val="20000"/>
              </a:spcBef>
              <a:spcAft>
                <a:spcPct val="0"/>
              </a:spcAft>
              <a:buClr>
                <a:srgbClr val="FFD700"/>
              </a:buClr>
              <a:defRPr sz="1200">
                <a:solidFill>
                  <a:schemeClr val="bg1"/>
                </a:solidFill>
                <a:latin typeface="Myriad Web" pitchFamily="34" charset="0"/>
              </a:defRPr>
            </a:lvl8pPr>
            <a:lvl9pPr marL="3886200" indent="-228600" algn="l" rtl="0" fontAlgn="base">
              <a:spcBef>
                <a:spcPct val="20000"/>
              </a:spcBef>
              <a:spcAft>
                <a:spcPct val="0"/>
              </a:spcAft>
              <a:buClr>
                <a:srgbClr val="FFD700"/>
              </a:buClr>
              <a:defRPr sz="1200">
                <a:solidFill>
                  <a:schemeClr val="bg1"/>
                </a:solidFill>
                <a:latin typeface="Myriad Web" pitchFamily="34" charset="0"/>
              </a:defRPr>
            </a:lvl9pPr>
          </a:lstStyle>
          <a:p>
            <a:pPr marL="457200" indent="-457200">
              <a:buFont typeface="Arial" pitchFamily="34" charset="0"/>
              <a:buAutoNum type="arabicParenR"/>
            </a:pPr>
            <a:r>
              <a:rPr lang="en-US" altLang="en-US" sz="2800" kern="0" dirty="0" smtClean="0">
                <a:ea typeface="ＭＳ Ｐゴシック" pitchFamily="34" charset="-128"/>
              </a:rPr>
              <a:t>Build an OPEN digital framework for data science training</a:t>
            </a:r>
          </a:p>
          <a:p>
            <a:pPr marL="644525" lvl="1" indent="-342900"/>
            <a:r>
              <a:rPr lang="en-US" altLang="en-US" kern="0" dirty="0" smtClean="0">
                <a:ea typeface="ＭＳ Ｐゴシック" pitchFamily="34" charset="-128"/>
              </a:rPr>
              <a:t>NIH Data Science Workforce Development Center</a:t>
            </a:r>
          </a:p>
          <a:p>
            <a:pPr marL="301625" lvl="1" indent="0">
              <a:buFont typeface="Myriad Web" pitchFamily="34" charset="0"/>
              <a:buNone/>
            </a:pPr>
            <a:endParaRPr lang="en-US" altLang="en-US" kern="0" dirty="0" smtClean="0">
              <a:ea typeface="ＭＳ Ｐゴシック" pitchFamily="34" charset="-128"/>
            </a:endParaRPr>
          </a:p>
          <a:p>
            <a:pPr marL="457200" indent="-457200">
              <a:buFont typeface="Arial" pitchFamily="34" charset="0"/>
              <a:buAutoNum type="arabicParenR"/>
            </a:pPr>
            <a:r>
              <a:rPr lang="en-US" altLang="en-US" sz="2800" kern="0" dirty="0" smtClean="0">
                <a:ea typeface="ＭＳ Ｐゴシック" pitchFamily="34" charset="-128"/>
              </a:rPr>
              <a:t>Develop short-term training opportunities</a:t>
            </a:r>
          </a:p>
          <a:p>
            <a:pPr marL="644525" lvl="1" indent="-342900"/>
            <a:r>
              <a:rPr lang="en-US" altLang="en-US" kern="0" dirty="0" smtClean="0">
                <a:ea typeface="ＭＳ Ｐゴシック" pitchFamily="34" charset="-128"/>
              </a:rPr>
              <a:t>Courses, educational resources, etc.</a:t>
            </a:r>
          </a:p>
          <a:p>
            <a:pPr marL="301625" lvl="1" indent="0">
              <a:buFont typeface="Myriad Web" pitchFamily="34" charset="0"/>
              <a:buNone/>
            </a:pPr>
            <a:endParaRPr lang="en-US" altLang="en-US" kern="0" dirty="0" smtClean="0">
              <a:ea typeface="ＭＳ Ｐゴシック" pitchFamily="34" charset="-128"/>
            </a:endParaRPr>
          </a:p>
          <a:p>
            <a:pPr marL="457200" indent="-457200">
              <a:buFont typeface="Arial" pitchFamily="34" charset="0"/>
              <a:buAutoNum type="arabicParenR"/>
            </a:pPr>
            <a:r>
              <a:rPr lang="en-US" altLang="en-US" sz="2800" kern="0" dirty="0" smtClean="0">
                <a:ea typeface="ＭＳ Ｐゴシック" pitchFamily="34" charset="-128"/>
              </a:rPr>
              <a:t>Develop the discipline of biomedical data science and support cross-training</a:t>
            </a:r>
          </a:p>
          <a:p>
            <a:pPr lvl="1"/>
            <a:r>
              <a:rPr lang="en-US" altLang="en-US" kern="0" dirty="0" smtClean="0">
                <a:ea typeface="ＭＳ Ｐゴシック" pitchFamily="34" charset="-128"/>
              </a:rPr>
              <a:t>OPEN courseware</a:t>
            </a:r>
          </a:p>
        </p:txBody>
      </p:sp>
      <p:sp>
        <p:nvSpPr>
          <p:cNvPr id="3" name="Title 2"/>
          <p:cNvSpPr txBox="1">
            <a:spLocks/>
          </p:cNvSpPr>
          <p:nvPr/>
        </p:nvSpPr>
        <p:spPr>
          <a:xfrm>
            <a:off x="1136650" y="141288"/>
            <a:ext cx="7651750" cy="1096962"/>
          </a:xfrm>
          <a:prstGeom prst="rect">
            <a:avLst/>
          </a:prstGeom>
        </p:spPr>
        <p:txBody>
          <a:bodyPr/>
          <a:lst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en-US" altLang="en-US" kern="0" dirty="0" smtClean="0">
                <a:ea typeface="ＭＳ Ｐゴシック" pitchFamily="34" charset="-128"/>
              </a:rPr>
              <a:t>Community – Training:</a:t>
            </a:r>
            <a:br>
              <a:rPr lang="en-US" altLang="en-US" kern="0" dirty="0" smtClean="0">
                <a:ea typeface="ＭＳ Ｐゴシック" pitchFamily="34" charset="-128"/>
              </a:rPr>
            </a:br>
            <a:r>
              <a:rPr lang="en-US" altLang="en-US" kern="0" dirty="0" smtClean="0">
                <a:ea typeface="ＭＳ Ｐゴシック" pitchFamily="34" charset="-128"/>
              </a:rPr>
              <a:t>Data Science Training Goals</a:t>
            </a:r>
          </a:p>
          <a:p>
            <a:endParaRPr lang="en-US" altLang="en-US" kern="0" dirty="0" smtClean="0">
              <a:ea typeface="ＭＳ Ｐゴシック" pitchFamily="34" charset="-128"/>
            </a:endParaRPr>
          </a:p>
        </p:txBody>
      </p:sp>
      <p:cxnSp>
        <p:nvCxnSpPr>
          <p:cNvPr id="5" name="Straight Connector 25"/>
          <p:cNvCxnSpPr>
            <a:cxnSpLocks noChangeShapeType="1"/>
          </p:cNvCxnSpPr>
          <p:nvPr/>
        </p:nvCxnSpPr>
        <p:spPr bwMode="auto">
          <a:xfrm>
            <a:off x="1449388" y="1270000"/>
            <a:ext cx="7008812"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595979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A stethoscope coming out of a computer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923" y="2604069"/>
            <a:ext cx="2057400" cy="211500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619229" y="439057"/>
            <a:ext cx="6397171" cy="780143"/>
          </a:xfrm>
          <a:prstGeom prst="rect">
            <a:avLst/>
          </a:prstGeom>
        </p:spPr>
        <p:txBody>
          <a:bodyPr>
            <a:normAutofit/>
          </a:bodyPr>
          <a:lst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en-US" kern="0" dirty="0" smtClean="0">
                <a:latin typeface="Arial" panose="020B0604020202020204" pitchFamily="34" charset="0"/>
                <a:cs typeface="Arial" panose="020B0604020202020204" pitchFamily="34" charset="0"/>
              </a:rPr>
              <a:t>Alignment of Opportunities</a:t>
            </a:r>
            <a:endParaRPr lang="en-US" kern="0" dirty="0">
              <a:latin typeface="Arial" panose="020B0604020202020204" pitchFamily="34" charset="0"/>
              <a:cs typeface="Arial" panose="020B0604020202020204" pitchFamily="34" charset="0"/>
            </a:endParaRPr>
          </a:p>
        </p:txBody>
      </p:sp>
      <p:sp>
        <p:nvSpPr>
          <p:cNvPr id="4" name="Content Placeholder 4"/>
          <p:cNvSpPr txBox="1">
            <a:spLocks/>
          </p:cNvSpPr>
          <p:nvPr/>
        </p:nvSpPr>
        <p:spPr>
          <a:xfrm>
            <a:off x="762000" y="1485900"/>
            <a:ext cx="43434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2400"/>
              </a:spcBef>
              <a:buNone/>
            </a:pPr>
            <a:r>
              <a:rPr lang="en-US" sz="2800" dirty="0" smtClean="0">
                <a:solidFill>
                  <a:schemeClr val="bg1"/>
                </a:solidFill>
                <a:latin typeface="Arial" panose="020B0604020202020204" pitchFamily="34" charset="0"/>
                <a:cs typeface="Arial" panose="020B0604020202020204" pitchFamily="34" charset="0"/>
              </a:rPr>
              <a:t>Advances in Scientific Knowledge</a:t>
            </a:r>
          </a:p>
        </p:txBody>
      </p:sp>
      <p:pic>
        <p:nvPicPr>
          <p:cNvPr id="5" name="Picture 2" descr="C:\Users\milnerlc\AppData\Local\Microsoft\Windows\Temporary Internet Files\Content.IE5\Y5V6844A\gene-express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219200"/>
            <a:ext cx="2286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0600" y="2971800"/>
            <a:ext cx="3200400" cy="1384995"/>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Advances in Technology and </a:t>
            </a:r>
            <a:r>
              <a:rPr lang="en-US" sz="2800" dirty="0" smtClean="0">
                <a:latin typeface="Arial" panose="020B0604020202020204" pitchFamily="34" charset="0"/>
                <a:cs typeface="Arial" panose="020B0604020202020204" pitchFamily="34" charset="0"/>
              </a:rPr>
              <a:t>Computing</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824123" y="4955766"/>
            <a:ext cx="3657600" cy="1384995"/>
          </a:xfrm>
          <a:prstGeom prst="rect">
            <a:avLst/>
          </a:prstGeom>
          <a:noFill/>
        </p:spPr>
        <p:txBody>
          <a:bodyPr wrap="square" rtlCol="0">
            <a:spAutoFit/>
          </a:bodyPr>
          <a:lstStyle/>
          <a:p>
            <a:pPr algn="ctr">
              <a:spcBef>
                <a:spcPts val="2400"/>
              </a:spcBef>
            </a:pPr>
            <a:r>
              <a:rPr lang="en-US" sz="2800" dirty="0">
                <a:latin typeface="Arial" panose="020B0604020202020204" pitchFamily="34" charset="0"/>
                <a:cs typeface="Arial" panose="020B0604020202020204" pitchFamily="34" charset="0"/>
              </a:rPr>
              <a:t>Americans’ Growing Desire to Be Partners in </a:t>
            </a:r>
            <a:r>
              <a:rPr lang="en-US" sz="2800" dirty="0" smtClean="0">
                <a:latin typeface="Arial" panose="020B0604020202020204" pitchFamily="34" charset="0"/>
                <a:cs typeface="Arial" panose="020B0604020202020204" pitchFamily="34" charset="0"/>
              </a:rPr>
              <a:t>Research</a:t>
            </a:r>
            <a:endParaRPr lang="en-US" sz="2800" dirty="0">
              <a:latin typeface="Arial" panose="020B0604020202020204" pitchFamily="34" charset="0"/>
              <a:cs typeface="Arial" panose="020B0604020202020204" pitchFamily="34" charset="0"/>
            </a:endParaRPr>
          </a:p>
        </p:txBody>
      </p:sp>
      <p:pic>
        <p:nvPicPr>
          <p:cNvPr id="8" name="Picture 6" descr="Heart rate monitor wa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36" y="2819400"/>
            <a:ext cx="2067387" cy="13782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5"/>
          <a:stretch>
            <a:fillRect/>
          </a:stretch>
        </p:blipFill>
        <p:spPr>
          <a:xfrm>
            <a:off x="5257800" y="4648200"/>
            <a:ext cx="3505200" cy="1981200"/>
          </a:xfrm>
          <a:prstGeom prst="rect">
            <a:avLst/>
          </a:prstGeom>
        </p:spPr>
      </p:pic>
      <p:sp>
        <p:nvSpPr>
          <p:cNvPr id="10" name="Slide Number Placeholder 4"/>
          <p:cNvSpPr txBox="1">
            <a:spLocks/>
          </p:cNvSpPr>
          <p:nvPr/>
        </p:nvSpPr>
        <p:spPr>
          <a:xfrm>
            <a:off x="6553200" y="6356350"/>
            <a:ext cx="2133600" cy="365125"/>
          </a:xfrm>
          <a:prstGeom prst="rect">
            <a:avLst/>
          </a:prstGeom>
        </p:spPr>
        <p:txBody>
          <a:bodyPr/>
          <a:lstStyle>
            <a:defPPr>
              <a:defRPr lang="en-US"/>
            </a:defPPr>
            <a:lvl1pPr algn="l" rtl="0" fontAlgn="base">
              <a:spcBef>
                <a:spcPct val="0"/>
              </a:spcBef>
              <a:spcAft>
                <a:spcPct val="0"/>
              </a:spcAft>
              <a:defRPr sz="2400" kern="1200">
                <a:solidFill>
                  <a:schemeClr val="bg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bg1"/>
                </a:solidFill>
                <a:latin typeface="Arial" pitchFamily="34" charset="0"/>
                <a:ea typeface="ＭＳ Ｐゴシック" pitchFamily="34" charset="-128"/>
                <a:cs typeface="+mn-cs"/>
              </a:defRPr>
            </a:lvl9pPr>
          </a:lstStyle>
          <a:p>
            <a:endParaRPr lang="en-US" dirty="0"/>
          </a:p>
        </p:txBody>
      </p:sp>
      <p:cxnSp>
        <p:nvCxnSpPr>
          <p:cNvPr id="11" name="Straight Connector 25"/>
          <p:cNvCxnSpPr>
            <a:cxnSpLocks noChangeShapeType="1"/>
          </p:cNvCxnSpPr>
          <p:nvPr/>
        </p:nvCxnSpPr>
        <p:spPr bwMode="auto">
          <a:xfrm>
            <a:off x="1449388" y="1064986"/>
            <a:ext cx="7008812"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98835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theme1.xml><?xml version="1.0" encoding="utf-8"?>
<a:theme xmlns:a="http://schemas.openxmlformats.org/drawingml/2006/main" name="2_Approps_slides_RICHARD_033006">
  <a:themeElements>
    <a:clrScheme name="2_Approps_slides_RICHARD_033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pprops_slides_RICHARD_033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defRPr>
        </a:defPPr>
      </a:lstStyle>
    </a:lnDef>
  </a:objectDefaults>
  <a:extraClrSchemeLst>
    <a:extraClrScheme>
      <a:clrScheme name="2_Approps_slides_RICHARD_033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pprops_slides_RICHARD_033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pprops_slides_RICHARD_033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pprops_slides_RICHARD_033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pprops_slides_RICHARD_033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pprops_slides_RICHARD_033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pprops_slides_RICHARD_033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pprops_slides_RICHARD_033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pprops_slides_RICHARD_033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pprops_slides_RICHARD_033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pprops_slides_RICHARD_033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pprops_slides_RICHARD_033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14133</TotalTime>
  <Words>942</Words>
  <Application>Microsoft Office PowerPoint</Application>
  <PresentationFormat>On-screen Show (4:3)</PresentationFormat>
  <Paragraphs>155</Paragraphs>
  <Slides>19</Slides>
  <Notes>2</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2_Approps_slides_RICHARD_033006</vt:lpstr>
      <vt:lpstr>Toward Biomedical Research as a Digital Enterprise</vt:lpstr>
      <vt:lpstr>The NIH Fire Hose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Research Cohort: What Early Success Might Look Like </vt:lpstr>
      <vt:lpstr>PowerPoint Presentation</vt:lpstr>
      <vt:lpstr>Consider an example…</vt:lpstr>
      <vt:lpstr>PowerPoint Presentation</vt:lpstr>
      <vt:lpstr>PowerPoint Presentation</vt:lpstr>
      <vt:lpstr>PowerPoint Presentation</vt:lpstr>
      <vt:lpstr>National Institute of  Environmental Health Sciences (2/2) </vt:lpstr>
      <vt:lpstr>PowerPoint Presentation</vt:lpstr>
    </vt:vector>
  </TitlesOfParts>
  <Company>NIH/OD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zerhoune</dc:creator>
  <cp:lastModifiedBy>Sara Mishamandani</cp:lastModifiedBy>
  <cp:revision>745</cp:revision>
  <dcterms:created xsi:type="dcterms:W3CDTF">2006-04-17T16:56:19Z</dcterms:created>
  <dcterms:modified xsi:type="dcterms:W3CDTF">2015-06-23T13:05:52Z</dcterms:modified>
</cp:coreProperties>
</file>