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10" r:id="rId3"/>
    <p:sldId id="313" r:id="rId4"/>
    <p:sldId id="311" r:id="rId5"/>
    <p:sldId id="332" r:id="rId6"/>
    <p:sldId id="261" r:id="rId7"/>
    <p:sldId id="315" r:id="rId8"/>
    <p:sldId id="340" r:id="rId9"/>
    <p:sldId id="320" r:id="rId10"/>
    <p:sldId id="333" r:id="rId11"/>
    <p:sldId id="316" r:id="rId12"/>
    <p:sldId id="317" r:id="rId13"/>
    <p:sldId id="318" r:id="rId14"/>
    <p:sldId id="319" r:id="rId15"/>
    <p:sldId id="321" r:id="rId16"/>
    <p:sldId id="341" r:id="rId17"/>
    <p:sldId id="292" r:id="rId18"/>
    <p:sldId id="325" r:id="rId19"/>
    <p:sldId id="326" r:id="rId20"/>
    <p:sldId id="301" r:id="rId21"/>
    <p:sldId id="303" r:id="rId22"/>
    <p:sldId id="324" r:id="rId23"/>
    <p:sldId id="327" r:id="rId24"/>
    <p:sldId id="328" r:id="rId25"/>
    <p:sldId id="329" r:id="rId26"/>
    <p:sldId id="330" r:id="rId27"/>
    <p:sldId id="295" r:id="rId28"/>
    <p:sldId id="306" r:id="rId29"/>
    <p:sldId id="307" r:id="rId30"/>
    <p:sldId id="304" r:id="rId31"/>
    <p:sldId id="339" r:id="rId32"/>
    <p:sldId id="308" r:id="rId33"/>
    <p:sldId id="298" r:id="rId34"/>
    <p:sldId id="331" r:id="rId35"/>
    <p:sldId id="276"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loh" initials="m" lastIdx="4"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1218"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84B7AD-E428-4521-9A31-71CF8A67877F}" type="datetimeFigureOut">
              <a:rPr lang="en-US" smtClean="0"/>
              <a:pPr/>
              <a:t>8/28/2013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40527B-499B-4A38-B5C9-B4915E75D9E3}" type="slidenum">
              <a:rPr lang="en-US" smtClean="0"/>
              <a:pPr/>
              <a:t>‹#›</a:t>
            </a:fld>
            <a:endParaRPr lang="en-US"/>
          </a:p>
        </p:txBody>
      </p:sp>
    </p:spTree>
    <p:extLst>
      <p:ext uri="{BB962C8B-B14F-4D97-AF65-F5344CB8AC3E}">
        <p14:creationId xmlns:p14="http://schemas.microsoft.com/office/powerpoint/2010/main" val="1256188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5 miles encompasses all of DH and the bottom of PV</a:t>
            </a:r>
            <a:endParaRPr lang="en-US" dirty="0"/>
          </a:p>
        </p:txBody>
      </p:sp>
      <p:sp>
        <p:nvSpPr>
          <p:cNvPr id="4" name="Slide Number Placeholder 3"/>
          <p:cNvSpPr>
            <a:spLocks noGrp="1"/>
          </p:cNvSpPr>
          <p:nvPr>
            <p:ph type="sldNum" sz="quarter" idx="10"/>
          </p:nvPr>
        </p:nvSpPr>
        <p:spPr/>
        <p:txBody>
          <a:bodyPr/>
          <a:lstStyle/>
          <a:p>
            <a:fld id="{F291648D-7BD7-A14F-81D4-F6C676DE49B3}" type="slidenum">
              <a:rPr lang="en-US" smtClean="0"/>
              <a:pPr/>
              <a:t>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Door-to-door</a:t>
            </a:r>
            <a:r>
              <a:rPr lang="en-US" baseline="0" dirty="0" smtClean="0"/>
              <a:t> is good, but someone has to be home</a:t>
            </a:r>
          </a:p>
          <a:p>
            <a:r>
              <a:rPr lang="en-US" baseline="0" dirty="0" smtClean="0"/>
              <a:t>2 sources such as seeing a flyer and then getting a mailing worked often</a:t>
            </a:r>
          </a:p>
          <a:p>
            <a:r>
              <a:rPr lang="en-US" baseline="0" dirty="0" smtClean="0"/>
              <a:t>Personal referral also effective</a:t>
            </a:r>
          </a:p>
          <a:p>
            <a:r>
              <a:rPr lang="en-US" baseline="0" dirty="0" smtClean="0"/>
              <a:t>Can’t just send mailing and expect it to work</a:t>
            </a:r>
            <a:endParaRPr lang="en-US" dirty="0"/>
          </a:p>
        </p:txBody>
      </p:sp>
      <p:sp>
        <p:nvSpPr>
          <p:cNvPr id="4" name="Slide Number Placeholder 3"/>
          <p:cNvSpPr>
            <a:spLocks noGrp="1"/>
          </p:cNvSpPr>
          <p:nvPr>
            <p:ph type="sldNum" sz="quarter" idx="10"/>
          </p:nvPr>
        </p:nvSpPr>
        <p:spPr/>
        <p:txBody>
          <a:bodyPr/>
          <a:lstStyle/>
          <a:p>
            <a:fld id="{F291648D-7BD7-A14F-81D4-F6C676DE49B3}" type="slidenum">
              <a:rPr lang="en-US" smtClean="0"/>
              <a:pPr/>
              <a:t>11</a:t>
            </a:fld>
            <a:endParaRPr lang="en-US"/>
          </a:p>
        </p:txBody>
      </p:sp>
    </p:spTree>
    <p:extLst>
      <p:ext uri="{BB962C8B-B14F-4D97-AF65-F5344CB8AC3E}">
        <p14:creationId xmlns:p14="http://schemas.microsoft.com/office/powerpoint/2010/main" val="3041925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91648D-7BD7-A14F-81D4-F6C676DE49B3}" type="slidenum">
              <a:rPr lang="en-US" smtClean="0"/>
              <a:pPr/>
              <a:t>15</a:t>
            </a:fld>
            <a:endParaRPr lang="en-US"/>
          </a:p>
        </p:txBody>
      </p:sp>
    </p:spTree>
    <p:extLst>
      <p:ext uri="{BB962C8B-B14F-4D97-AF65-F5344CB8AC3E}">
        <p14:creationId xmlns:p14="http://schemas.microsoft.com/office/powerpoint/2010/main" val="4234853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Est. Households w/ Children in X geographic area = #HHs in X </a:t>
            </a:r>
            <a:r>
              <a:rPr lang="en-US" baseline="0" smtClean="0"/>
              <a:t>geographic area </a:t>
            </a:r>
            <a:r>
              <a:rPr lang="en-US" baseline="0" dirty="0" smtClean="0"/>
              <a:t>* ( 335 (HHs w kids under 18) / 1,589 (Total HHs))</a:t>
            </a:r>
          </a:p>
          <a:p>
            <a:endParaRPr lang="en-US" baseline="0" dirty="0" smtClean="0"/>
          </a:p>
          <a:p>
            <a:r>
              <a:rPr lang="en-US" baseline="0" dirty="0" smtClean="0"/>
              <a:t>*Note that “Children” is the legal age definition of children unless otherwise noted with ages, therefore, the participation rate of homes with kids is lower than it should be. There’s no practical way to calculate the eligible households w/ kids in age range – this is an important point to note.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**All</a:t>
            </a:r>
            <a:r>
              <a:rPr lang="en-US" baseline="0" dirty="0" smtClean="0"/>
              <a:t> ‘Est.’ numbers a</a:t>
            </a:r>
            <a:r>
              <a:rPr lang="en-US" dirty="0" smtClean="0"/>
              <a:t>ssume no in-migration, out-migration, or births in study area from 2010 until now.  This is impractical, however, the population is too small to accurately calculate population shifts from spring 2010 to summer/fall 2012.  Therefore,</a:t>
            </a:r>
            <a:r>
              <a:rPr lang="en-US" baseline="0" dirty="0" smtClean="0"/>
              <a:t> it’s assumed that births, deaths, in/out migrations will cancel each other out and the population will age in place.</a:t>
            </a:r>
            <a:endParaRPr lang="en-US" dirty="0" smtClean="0"/>
          </a:p>
          <a:p>
            <a:endParaRPr lang="en-US" dirty="0"/>
          </a:p>
        </p:txBody>
      </p:sp>
      <p:sp>
        <p:nvSpPr>
          <p:cNvPr id="4" name="Slide Number Placeholder 3"/>
          <p:cNvSpPr>
            <a:spLocks noGrp="1"/>
          </p:cNvSpPr>
          <p:nvPr>
            <p:ph type="sldNum" sz="quarter" idx="10"/>
          </p:nvPr>
        </p:nvSpPr>
        <p:spPr/>
        <p:txBody>
          <a:bodyPr/>
          <a:lstStyle/>
          <a:p>
            <a:fld id="{EA69A0D2-C726-42DD-B2DA-DA2B1F372D2B}" type="slidenum">
              <a:rPr lang="en-US" smtClean="0"/>
              <a:pPr/>
              <a:t>18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a:t>
            </a:r>
            <a:r>
              <a:rPr lang="en-US" baseline="0" dirty="0" smtClean="0"/>
              <a:t> our population distribution is shifted to the right – i.e. is higher than the national distribution.  </a:t>
            </a:r>
            <a:endParaRPr lang="en-US" dirty="0"/>
          </a:p>
        </p:txBody>
      </p:sp>
      <p:sp>
        <p:nvSpPr>
          <p:cNvPr id="4" name="Slide Number Placeholder 3"/>
          <p:cNvSpPr>
            <a:spLocks noGrp="1"/>
          </p:cNvSpPr>
          <p:nvPr>
            <p:ph type="sldNum" sz="quarter" idx="10"/>
          </p:nvPr>
        </p:nvSpPr>
        <p:spPr/>
        <p:txBody>
          <a:bodyPr/>
          <a:lstStyle/>
          <a:p>
            <a:fld id="{D740527B-499B-4A38-B5C9-B4915E75D9E3}" type="slidenum">
              <a:rPr lang="en-US" smtClean="0"/>
              <a:pPr/>
              <a:t>29</a:t>
            </a:fld>
            <a:endParaRPr lang="en-US"/>
          </a:p>
        </p:txBody>
      </p:sp>
    </p:spTree>
    <p:extLst>
      <p:ext uri="{BB962C8B-B14F-4D97-AF65-F5344CB8AC3E}">
        <p14:creationId xmlns:p14="http://schemas.microsoft.com/office/powerpoint/2010/main" val="1008676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3FC19A-C373-4B24-8C69-239118FE3378}" type="datetimeFigureOut">
              <a:rPr lang="en-US" smtClean="0"/>
              <a:pPr/>
              <a:t>8/28/2013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F2C1B7-27AC-49B5-B2DC-95DBE78E80F6}"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09" y="76200"/>
            <a:ext cx="680691" cy="6858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3FC19A-C373-4B24-8C69-239118FE3378}" type="datetimeFigureOut">
              <a:rPr lang="en-US" smtClean="0"/>
              <a:pPr/>
              <a:t>8/28/2013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F2C1B7-27AC-49B5-B2DC-95DBE78E80F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3FC19A-C373-4B24-8C69-239118FE3378}" type="datetimeFigureOut">
              <a:rPr lang="en-US" smtClean="0"/>
              <a:pPr/>
              <a:t>8/28/2013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F2C1B7-27AC-49B5-B2DC-95DBE78E80F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3FC19A-C373-4B24-8C69-239118FE3378}" type="datetimeFigureOut">
              <a:rPr lang="en-US" smtClean="0"/>
              <a:pPr/>
              <a:t>8/28/2013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F2C1B7-27AC-49B5-B2DC-95DBE78E80F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3FC19A-C373-4B24-8C69-239118FE3378}" type="datetimeFigureOut">
              <a:rPr lang="en-US" smtClean="0"/>
              <a:pPr/>
              <a:t>8/28/2013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F2C1B7-27AC-49B5-B2DC-95DBE78E80F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3FC19A-C373-4B24-8C69-239118FE3378}" type="datetimeFigureOut">
              <a:rPr lang="en-US" smtClean="0"/>
              <a:pPr/>
              <a:t>8/28/2013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F2C1B7-27AC-49B5-B2DC-95DBE78E80F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3FC19A-C373-4B24-8C69-239118FE3378}" type="datetimeFigureOut">
              <a:rPr lang="en-US" smtClean="0"/>
              <a:pPr/>
              <a:t>8/28/2013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F2C1B7-27AC-49B5-B2DC-95DBE78E80F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3FC19A-C373-4B24-8C69-239118FE3378}" type="datetimeFigureOut">
              <a:rPr lang="en-US" smtClean="0"/>
              <a:pPr/>
              <a:t>8/28/2013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F2C1B7-27AC-49B5-B2DC-95DBE78E80F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3FC19A-C373-4B24-8C69-239118FE3378}" type="datetimeFigureOut">
              <a:rPr lang="en-US" smtClean="0"/>
              <a:pPr/>
              <a:t>8/28/2013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F2C1B7-27AC-49B5-B2DC-95DBE78E80F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3FC19A-C373-4B24-8C69-239118FE3378}" type="datetimeFigureOut">
              <a:rPr lang="en-US" smtClean="0"/>
              <a:pPr/>
              <a:t>8/28/2013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F2C1B7-27AC-49B5-B2DC-95DBE78E80F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3FC19A-C373-4B24-8C69-239118FE3378}" type="datetimeFigureOut">
              <a:rPr lang="en-US" smtClean="0"/>
              <a:pPr/>
              <a:t>8/28/2013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F2C1B7-27AC-49B5-B2DC-95DBE78E80F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3FC19A-C373-4B24-8C69-239118FE3378}" type="datetimeFigureOut">
              <a:rPr lang="en-US" smtClean="0"/>
              <a:pPr/>
              <a:t>8/28/2013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F2C1B7-27AC-49B5-B2DC-95DBE78E80F6}" type="slidenum">
              <a:rPr lang="en-US" smtClean="0"/>
              <a:pPr/>
              <a:t>‹#›</a:t>
            </a:fld>
            <a:endParaRPr lang="en-US"/>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1309" y="76200"/>
            <a:ext cx="680691" cy="685800"/>
          </a:xfrm>
          <a:prstGeom prst="rect">
            <a:avLst/>
          </a:prstGeom>
        </p:spPr>
      </p:pic>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001000" y="0"/>
            <a:ext cx="1143000" cy="685800"/>
          </a:xfrm>
          <a:prstGeom prst="rect">
            <a:avLst/>
          </a:prstGeom>
          <a:ln w="9525">
            <a:solidFill>
              <a:schemeClr val="tx2"/>
            </a:solid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30.png"/><Relationship Id="rId4" Type="http://schemas.openxmlformats.org/officeDocument/2006/relationships/image" Target="../media/image9.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143000"/>
            <a:ext cx="6640184" cy="2895600"/>
          </a:xfrm>
        </p:spPr>
        <p:txBody>
          <a:bodyPr>
            <a:noAutofit/>
          </a:bodyPr>
          <a:lstStyle/>
          <a:p>
            <a:pPr algn="l"/>
            <a:r>
              <a:rPr lang="en-US" sz="3600" dirty="0"/>
              <a:t>The Metals Exposure Study in Homes (MESH): </a:t>
            </a:r>
            <a:r>
              <a:rPr lang="en-US" sz="3600" dirty="0" smtClean="0"/>
              <a:t/>
            </a:r>
            <a:br>
              <a:rPr lang="en-US" sz="3600" dirty="0" smtClean="0"/>
            </a:br>
            <a:r>
              <a:rPr lang="en-US" sz="3600" dirty="0" smtClean="0"/>
              <a:t>Examining children’s </a:t>
            </a:r>
            <a:r>
              <a:rPr lang="en-US" sz="3600" dirty="0"/>
              <a:t>exposure to metals near the Iron King Superfund Site.</a:t>
            </a:r>
          </a:p>
        </p:txBody>
      </p:sp>
      <p:sp>
        <p:nvSpPr>
          <p:cNvPr id="3" name="Subtitle 2"/>
          <p:cNvSpPr>
            <a:spLocks noGrp="1"/>
          </p:cNvSpPr>
          <p:nvPr>
            <p:ph type="subTitle" idx="1"/>
          </p:nvPr>
        </p:nvSpPr>
        <p:spPr>
          <a:xfrm>
            <a:off x="751217" y="4419600"/>
            <a:ext cx="7696200" cy="1752600"/>
          </a:xfrm>
        </p:spPr>
        <p:txBody>
          <a:bodyPr>
            <a:normAutofit fontScale="92500" lnSpcReduction="20000"/>
          </a:bodyPr>
          <a:lstStyle/>
          <a:p>
            <a:r>
              <a:rPr lang="en-US" dirty="0" smtClean="0"/>
              <a:t>Miranda Loh, Paloma Beamer (College of Public Health)</a:t>
            </a:r>
          </a:p>
          <a:p>
            <a:r>
              <a:rPr lang="en-US" dirty="0" smtClean="0"/>
              <a:t>Walt Klimecki (College of Pharmacy)</a:t>
            </a:r>
          </a:p>
          <a:p>
            <a:r>
              <a:rPr lang="en-US" dirty="0" smtClean="0"/>
              <a:t>University of Arizona</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5600" y="1752600"/>
            <a:ext cx="2078965" cy="123785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Methods</a:t>
            </a:r>
            <a:endParaRPr lang="en-US" dirty="0"/>
          </a:p>
        </p:txBody>
      </p:sp>
      <p:sp>
        <p:nvSpPr>
          <p:cNvPr id="5" name="Text Placeholder 4"/>
          <p:cNvSpPr>
            <a:spLocks noGrp="1"/>
          </p:cNvSpPr>
          <p:nvPr>
            <p:ph type="body" idx="1"/>
          </p:nvPr>
        </p:nvSpPr>
        <p:spPr/>
        <p:txBody>
          <a:bodyPr/>
          <a:lstStyle/>
          <a:p>
            <a:endParaRPr lang="en-US"/>
          </a:p>
        </p:txBody>
      </p:sp>
      <p:pic>
        <p:nvPicPr>
          <p:cNvPr id="6" name="Picture 2" descr="http://arizona.sierraclub.org/yavapai/images/ironkingmi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199" y="1600201"/>
            <a:ext cx="4082395" cy="2719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2340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476" y="390155"/>
            <a:ext cx="6953250" cy="525462"/>
          </a:xfrm>
        </p:spPr>
        <p:txBody>
          <a:bodyPr>
            <a:noAutofit/>
          </a:bodyPr>
          <a:lstStyle/>
          <a:p>
            <a:r>
              <a:rPr lang="en-US" sz="3700" dirty="0" smtClean="0"/>
              <a:t>Recruitment &amp; </a:t>
            </a:r>
            <a:br>
              <a:rPr lang="en-US" sz="3700" dirty="0" smtClean="0"/>
            </a:br>
            <a:r>
              <a:rPr lang="en-US" sz="3700" dirty="0" smtClean="0"/>
              <a:t>Community Interaction</a:t>
            </a:r>
            <a:endParaRPr lang="en-US" sz="3700" dirty="0"/>
          </a:p>
        </p:txBody>
      </p:sp>
      <p:sp>
        <p:nvSpPr>
          <p:cNvPr id="5" name="TextBox 4"/>
          <p:cNvSpPr txBox="1"/>
          <p:nvPr/>
        </p:nvSpPr>
        <p:spPr>
          <a:xfrm>
            <a:off x="142004" y="1059709"/>
            <a:ext cx="5400489" cy="3816429"/>
          </a:xfrm>
          <a:prstGeom prst="rect">
            <a:avLst/>
          </a:prstGeom>
          <a:noFill/>
        </p:spPr>
        <p:txBody>
          <a:bodyPr wrap="square" rtlCol="0">
            <a:spAutoFit/>
          </a:bodyPr>
          <a:lstStyle/>
          <a:p>
            <a:pPr>
              <a:buFont typeface="Arial"/>
              <a:buChar char="•"/>
            </a:pPr>
            <a:r>
              <a:rPr lang="en-US" sz="2200" dirty="0" smtClean="0"/>
              <a:t>    Recruitment methods:</a:t>
            </a:r>
          </a:p>
          <a:p>
            <a:pPr marL="1257300" lvl="2" indent="-342900">
              <a:buFont typeface="Wingdings" pitchFamily="2" charset="2"/>
              <a:buChar char="§"/>
            </a:pPr>
            <a:r>
              <a:rPr lang="en-US" sz="2200" dirty="0" smtClean="0"/>
              <a:t>Agua Fria Festival  2011/2012</a:t>
            </a:r>
          </a:p>
          <a:p>
            <a:pPr marL="1257300" lvl="2" indent="-342900">
              <a:buFont typeface="Wingdings" pitchFamily="2" charset="2"/>
              <a:buChar char="§"/>
            </a:pPr>
            <a:r>
              <a:rPr lang="en-US" sz="2200" dirty="0" smtClean="0"/>
              <a:t>DH Newsletter&amp; PV Tribune Ad</a:t>
            </a:r>
          </a:p>
          <a:p>
            <a:pPr marL="1257300" lvl="2" indent="-342900">
              <a:buFont typeface="Wingdings" pitchFamily="2" charset="2"/>
              <a:buChar char="§"/>
            </a:pPr>
            <a:r>
              <a:rPr lang="en-US" sz="2200" dirty="0" smtClean="0"/>
              <a:t>Mass Mailing</a:t>
            </a:r>
          </a:p>
          <a:p>
            <a:pPr marL="1257300" lvl="2" indent="-342900">
              <a:buFont typeface="Wingdings" pitchFamily="2" charset="2"/>
              <a:buChar char="§"/>
            </a:pPr>
            <a:r>
              <a:rPr lang="en-US" sz="2200" dirty="0" smtClean="0"/>
              <a:t>Door-to-Door</a:t>
            </a:r>
          </a:p>
          <a:p>
            <a:pPr marL="1257300" lvl="2" indent="-342900">
              <a:buFont typeface="Wingdings" pitchFamily="2" charset="2"/>
              <a:buChar char="§"/>
            </a:pPr>
            <a:r>
              <a:rPr lang="en-US" sz="2200" dirty="0" smtClean="0"/>
              <a:t>Personal Reference</a:t>
            </a:r>
            <a:endParaRPr lang="en-US" sz="2200" dirty="0"/>
          </a:p>
          <a:p>
            <a:pPr marL="342900" indent="-342900">
              <a:buFont typeface="Arial" pitchFamily="34" charset="0"/>
              <a:buChar char="•"/>
            </a:pPr>
            <a:r>
              <a:rPr lang="en-US" sz="2200" dirty="0"/>
              <a:t>Community informational meetings</a:t>
            </a:r>
          </a:p>
          <a:p>
            <a:pPr marL="342900" indent="-342900">
              <a:buFont typeface="Arial" pitchFamily="34" charset="0"/>
              <a:buChar char="•"/>
            </a:pPr>
            <a:r>
              <a:rPr lang="en-US" sz="2200" dirty="0"/>
              <a:t>Field staff from community</a:t>
            </a:r>
          </a:p>
          <a:p>
            <a:pPr marL="342900" indent="-342900">
              <a:buFont typeface="Arial" pitchFamily="34" charset="0"/>
              <a:buChar char="•"/>
            </a:pPr>
            <a:r>
              <a:rPr lang="en-US" sz="2200" dirty="0"/>
              <a:t>Advisory board of </a:t>
            </a:r>
            <a:r>
              <a:rPr lang="en-US" sz="2200" dirty="0" smtClean="0"/>
              <a:t>community </a:t>
            </a:r>
            <a:r>
              <a:rPr lang="en-US" sz="2200" dirty="0"/>
              <a:t>members</a:t>
            </a:r>
          </a:p>
          <a:p>
            <a:pPr marL="342900" indent="-342900">
              <a:buFont typeface="Arial" pitchFamily="34" charset="0"/>
              <a:buChar char="•"/>
            </a:pPr>
            <a:r>
              <a:rPr lang="en-US" sz="2200" dirty="0"/>
              <a:t>Sending postcards with updates</a:t>
            </a:r>
          </a:p>
          <a:p>
            <a:pPr marL="342900" indent="-342900">
              <a:buFont typeface="Arial" pitchFamily="34" charset="0"/>
              <a:buChar char="•"/>
            </a:pPr>
            <a:r>
              <a:rPr lang="en-US" sz="2200" dirty="0"/>
              <a:t>Reporting back </a:t>
            </a:r>
            <a:r>
              <a:rPr lang="en-US" sz="2200" dirty="0" smtClean="0"/>
              <a:t>results</a:t>
            </a:r>
            <a:endParaRPr lang="en-US" sz="2400" dirty="0" smtClean="0"/>
          </a:p>
        </p:txBody>
      </p:sp>
      <p:pic>
        <p:nvPicPr>
          <p:cNvPr id="9" name="Picture 9" descr="http://superfund.pharmacy.arizona.edu/sites/dev.superfund.pharmacy.arizona.edu/files/resize/aguafria_2012_1-302x2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2918" y="4812867"/>
            <a:ext cx="2629957" cy="18723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3389" y="1325192"/>
            <a:ext cx="3130313" cy="246334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9593" y="3680176"/>
            <a:ext cx="3327474" cy="239192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776682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493" y="17352"/>
            <a:ext cx="8229600" cy="884127"/>
          </a:xfrm>
        </p:spPr>
        <p:txBody>
          <a:bodyPr>
            <a:normAutofit/>
          </a:bodyPr>
          <a:lstStyle/>
          <a:p>
            <a:r>
              <a:rPr lang="en-US" sz="4000" dirty="0" smtClean="0"/>
              <a:t>Home Visits Overview</a:t>
            </a:r>
            <a:endParaRPr lang="en-US" sz="4000" dirty="0"/>
          </a:p>
        </p:txBody>
      </p:sp>
      <p:sp>
        <p:nvSpPr>
          <p:cNvPr id="18" name="TextBox 17"/>
          <p:cNvSpPr txBox="1"/>
          <p:nvPr/>
        </p:nvSpPr>
        <p:spPr>
          <a:xfrm>
            <a:off x="165527" y="2733463"/>
            <a:ext cx="1836691" cy="707886"/>
          </a:xfrm>
          <a:prstGeom prst="rect">
            <a:avLst/>
          </a:prstGeom>
          <a:noFill/>
          <a:ln>
            <a:solidFill>
              <a:schemeClr val="tx1"/>
            </a:solidFill>
          </a:ln>
        </p:spPr>
        <p:txBody>
          <a:bodyPr wrap="square" rtlCol="0">
            <a:spAutoFit/>
          </a:bodyPr>
          <a:lstStyle/>
          <a:p>
            <a:r>
              <a:rPr lang="en-US" sz="2000" dirty="0" smtClean="0"/>
              <a:t>Field Office </a:t>
            </a:r>
          </a:p>
          <a:p>
            <a:r>
              <a:rPr lang="en-US" sz="2000" dirty="0" smtClean="0"/>
              <a:t>Pre-Home Visit</a:t>
            </a:r>
            <a:endParaRPr lang="en-US" sz="2000" dirty="0"/>
          </a:p>
        </p:txBody>
      </p:sp>
      <p:sp>
        <p:nvSpPr>
          <p:cNvPr id="40" name="TextBox 39"/>
          <p:cNvSpPr txBox="1"/>
          <p:nvPr/>
        </p:nvSpPr>
        <p:spPr>
          <a:xfrm>
            <a:off x="204949" y="884127"/>
            <a:ext cx="1797269" cy="707886"/>
          </a:xfrm>
          <a:prstGeom prst="rect">
            <a:avLst/>
          </a:prstGeom>
          <a:noFill/>
          <a:ln>
            <a:solidFill>
              <a:schemeClr val="tx1"/>
            </a:solidFill>
          </a:ln>
        </p:spPr>
        <p:txBody>
          <a:bodyPr wrap="square" rtlCol="0">
            <a:spAutoFit/>
          </a:bodyPr>
          <a:lstStyle/>
          <a:p>
            <a:r>
              <a:rPr lang="en-US" sz="2000" dirty="0" smtClean="0"/>
              <a:t>Initial Contact and Scheduling</a:t>
            </a:r>
            <a:endParaRPr lang="en-US" sz="2000" dirty="0"/>
          </a:p>
        </p:txBody>
      </p:sp>
      <p:sp>
        <p:nvSpPr>
          <p:cNvPr id="41" name="TextBox 40"/>
          <p:cNvSpPr txBox="1"/>
          <p:nvPr/>
        </p:nvSpPr>
        <p:spPr>
          <a:xfrm>
            <a:off x="2480437" y="1066800"/>
            <a:ext cx="4277712" cy="2554545"/>
          </a:xfrm>
          <a:prstGeom prst="rect">
            <a:avLst/>
          </a:prstGeom>
          <a:noFill/>
          <a:ln>
            <a:solidFill>
              <a:schemeClr val="tx1"/>
            </a:solidFill>
          </a:ln>
        </p:spPr>
        <p:txBody>
          <a:bodyPr wrap="square" rtlCol="0">
            <a:spAutoFit/>
          </a:bodyPr>
          <a:lstStyle/>
          <a:p>
            <a:r>
              <a:rPr lang="en-US" sz="2000" b="1" dirty="0" smtClean="0"/>
              <a:t>HOME  VISIT #1</a:t>
            </a:r>
          </a:p>
          <a:p>
            <a:pPr marL="285750" indent="-285750">
              <a:buFont typeface="Arial" pitchFamily="34" charset="0"/>
              <a:buChar char="•"/>
            </a:pPr>
            <a:r>
              <a:rPr lang="en-US" sz="2000" dirty="0" smtClean="0">
                <a:latin typeface="+mj-lt"/>
              </a:rPr>
              <a:t>Consent to be in study</a:t>
            </a:r>
          </a:p>
          <a:p>
            <a:pPr marL="285750" indent="-285750">
              <a:buFont typeface="Arial" pitchFamily="34" charset="0"/>
              <a:buChar char="•"/>
            </a:pPr>
            <a:r>
              <a:rPr lang="en-US" sz="2000" dirty="0" smtClean="0">
                <a:latin typeface="+mj-lt"/>
              </a:rPr>
              <a:t>Questionnaire</a:t>
            </a:r>
          </a:p>
          <a:p>
            <a:pPr marL="285750" indent="-285750">
              <a:buFont typeface="Arial" pitchFamily="34" charset="0"/>
              <a:buChar char="•"/>
            </a:pPr>
            <a:r>
              <a:rPr lang="en-US" sz="2000" dirty="0" smtClean="0">
                <a:latin typeface="+mj-lt"/>
              </a:rPr>
              <a:t>Instructing /providing material to family for collecting biological samples from kids and tracking food and activities </a:t>
            </a:r>
          </a:p>
          <a:p>
            <a:pPr marL="285750" indent="-285750">
              <a:buFont typeface="Arial" pitchFamily="34" charset="0"/>
              <a:buChar char="•"/>
            </a:pPr>
            <a:r>
              <a:rPr lang="en-US" sz="2000" dirty="0" smtClean="0">
                <a:latin typeface="+mj-lt"/>
              </a:rPr>
              <a:t>Dust fall filters set out</a:t>
            </a:r>
          </a:p>
        </p:txBody>
      </p:sp>
      <p:sp>
        <p:nvSpPr>
          <p:cNvPr id="45" name="TextBox 44"/>
          <p:cNvSpPr txBox="1"/>
          <p:nvPr/>
        </p:nvSpPr>
        <p:spPr>
          <a:xfrm>
            <a:off x="204949" y="4063439"/>
            <a:ext cx="1797269" cy="400110"/>
          </a:xfrm>
          <a:prstGeom prst="rect">
            <a:avLst/>
          </a:prstGeom>
          <a:noFill/>
          <a:ln>
            <a:solidFill>
              <a:schemeClr val="tx1"/>
            </a:solidFill>
          </a:ln>
        </p:spPr>
        <p:txBody>
          <a:bodyPr wrap="square" rtlCol="0">
            <a:spAutoFit/>
          </a:bodyPr>
          <a:lstStyle/>
          <a:p>
            <a:r>
              <a:rPr lang="en-US" sz="2000" dirty="0" smtClean="0"/>
              <a:t>Reminder call</a:t>
            </a:r>
            <a:endParaRPr lang="en-US" sz="2000" dirty="0"/>
          </a:p>
        </p:txBody>
      </p:sp>
      <p:sp>
        <p:nvSpPr>
          <p:cNvPr id="46" name="TextBox 45"/>
          <p:cNvSpPr txBox="1"/>
          <p:nvPr/>
        </p:nvSpPr>
        <p:spPr>
          <a:xfrm>
            <a:off x="189185" y="2010114"/>
            <a:ext cx="1781503" cy="400110"/>
          </a:xfrm>
          <a:prstGeom prst="rect">
            <a:avLst/>
          </a:prstGeom>
          <a:noFill/>
          <a:ln>
            <a:solidFill>
              <a:schemeClr val="tx1"/>
            </a:solidFill>
          </a:ln>
        </p:spPr>
        <p:txBody>
          <a:bodyPr wrap="square" rtlCol="0">
            <a:spAutoFit/>
          </a:bodyPr>
          <a:lstStyle/>
          <a:p>
            <a:r>
              <a:rPr lang="en-US" sz="2000" dirty="0" smtClean="0"/>
              <a:t>Reminder  call</a:t>
            </a:r>
            <a:endParaRPr lang="en-US" sz="2000" dirty="0"/>
          </a:p>
        </p:txBody>
      </p:sp>
      <p:sp>
        <p:nvSpPr>
          <p:cNvPr id="47" name="TextBox 46"/>
          <p:cNvSpPr txBox="1"/>
          <p:nvPr/>
        </p:nvSpPr>
        <p:spPr>
          <a:xfrm>
            <a:off x="7244253" y="4640557"/>
            <a:ext cx="1742094" cy="707886"/>
          </a:xfrm>
          <a:prstGeom prst="rect">
            <a:avLst/>
          </a:prstGeom>
          <a:noFill/>
          <a:ln>
            <a:solidFill>
              <a:schemeClr val="tx1"/>
            </a:solidFill>
          </a:ln>
        </p:spPr>
        <p:txBody>
          <a:bodyPr wrap="square" rtlCol="0">
            <a:spAutoFit/>
          </a:bodyPr>
          <a:lstStyle/>
          <a:p>
            <a:r>
              <a:rPr lang="en-US" sz="2000" dirty="0" smtClean="0"/>
              <a:t>Field Office </a:t>
            </a:r>
            <a:r>
              <a:rPr lang="en-US" sz="2000" dirty="0"/>
              <a:t> </a:t>
            </a:r>
            <a:r>
              <a:rPr lang="en-US" sz="2000" dirty="0" smtClean="0"/>
              <a:t>Post- Visit </a:t>
            </a:r>
          </a:p>
        </p:txBody>
      </p:sp>
      <p:sp>
        <p:nvSpPr>
          <p:cNvPr id="48" name="TextBox 47"/>
          <p:cNvSpPr txBox="1"/>
          <p:nvPr/>
        </p:nvSpPr>
        <p:spPr>
          <a:xfrm>
            <a:off x="177355" y="4825007"/>
            <a:ext cx="1773610" cy="707886"/>
          </a:xfrm>
          <a:prstGeom prst="rect">
            <a:avLst/>
          </a:prstGeom>
          <a:noFill/>
          <a:ln>
            <a:solidFill>
              <a:schemeClr val="tx1"/>
            </a:solidFill>
          </a:ln>
        </p:spPr>
        <p:txBody>
          <a:bodyPr wrap="square" rtlCol="0">
            <a:spAutoFit/>
          </a:bodyPr>
          <a:lstStyle/>
          <a:p>
            <a:r>
              <a:rPr lang="en-US" sz="2000" dirty="0" smtClean="0"/>
              <a:t>Field Office  </a:t>
            </a:r>
          </a:p>
          <a:p>
            <a:r>
              <a:rPr lang="en-US" sz="2000" dirty="0" smtClean="0"/>
              <a:t>Pre-Home Visit </a:t>
            </a:r>
          </a:p>
        </p:txBody>
      </p:sp>
      <p:sp>
        <p:nvSpPr>
          <p:cNvPr id="49" name="TextBox 48"/>
          <p:cNvSpPr txBox="1"/>
          <p:nvPr/>
        </p:nvSpPr>
        <p:spPr>
          <a:xfrm>
            <a:off x="7207469" y="2672841"/>
            <a:ext cx="1815661" cy="1015663"/>
          </a:xfrm>
          <a:prstGeom prst="rect">
            <a:avLst/>
          </a:prstGeom>
          <a:noFill/>
          <a:ln>
            <a:solidFill>
              <a:schemeClr val="tx1"/>
            </a:solidFill>
          </a:ln>
        </p:spPr>
        <p:txBody>
          <a:bodyPr wrap="square" rtlCol="0">
            <a:spAutoFit/>
          </a:bodyPr>
          <a:lstStyle/>
          <a:p>
            <a:r>
              <a:rPr lang="en-US" sz="2000" dirty="0" smtClean="0"/>
              <a:t>Field Office</a:t>
            </a:r>
          </a:p>
          <a:p>
            <a:r>
              <a:rPr lang="en-US" sz="2000" dirty="0" smtClean="0"/>
              <a:t>Post- Home Visit</a:t>
            </a:r>
            <a:endParaRPr lang="en-US" sz="2000" dirty="0"/>
          </a:p>
        </p:txBody>
      </p:sp>
      <p:sp>
        <p:nvSpPr>
          <p:cNvPr id="50" name="TextBox 49"/>
          <p:cNvSpPr txBox="1"/>
          <p:nvPr/>
        </p:nvSpPr>
        <p:spPr>
          <a:xfrm>
            <a:off x="2480437" y="4285390"/>
            <a:ext cx="4356541" cy="1323439"/>
          </a:xfrm>
          <a:prstGeom prst="rect">
            <a:avLst/>
          </a:prstGeom>
          <a:noFill/>
          <a:ln>
            <a:solidFill>
              <a:schemeClr val="tx1"/>
            </a:solidFill>
          </a:ln>
        </p:spPr>
        <p:txBody>
          <a:bodyPr wrap="square" rtlCol="0">
            <a:spAutoFit/>
          </a:bodyPr>
          <a:lstStyle/>
          <a:p>
            <a:r>
              <a:rPr lang="en-US" sz="2000" b="1" dirty="0" smtClean="0">
                <a:latin typeface="+mj-lt"/>
              </a:rPr>
              <a:t>HOME  VISIT #2</a:t>
            </a:r>
          </a:p>
          <a:p>
            <a:pPr marL="285750" indent="-285750">
              <a:buFont typeface="Arial" pitchFamily="34" charset="0"/>
              <a:buChar char="•"/>
            </a:pPr>
            <a:r>
              <a:rPr lang="en-US" sz="2000" dirty="0" smtClean="0">
                <a:latin typeface="+mj-lt"/>
              </a:rPr>
              <a:t>Pick up material from family</a:t>
            </a:r>
          </a:p>
          <a:p>
            <a:pPr marL="285750" indent="-285750">
              <a:buFont typeface="Arial" pitchFamily="34" charset="0"/>
              <a:buChar char="•"/>
            </a:pPr>
            <a:r>
              <a:rPr lang="en-US" sz="2000" dirty="0" smtClean="0">
                <a:latin typeface="+mj-lt"/>
              </a:rPr>
              <a:t>Administer questionnaires</a:t>
            </a:r>
          </a:p>
          <a:p>
            <a:pPr marL="285750" indent="-285750">
              <a:buFont typeface="Arial" pitchFamily="34" charset="0"/>
              <a:buChar char="•"/>
            </a:pPr>
            <a:r>
              <a:rPr lang="en-US" sz="2000" dirty="0" smtClean="0">
                <a:latin typeface="+mj-lt"/>
              </a:rPr>
              <a:t>Collect environmental samples</a:t>
            </a:r>
          </a:p>
        </p:txBody>
      </p:sp>
      <p:cxnSp>
        <p:nvCxnSpPr>
          <p:cNvPr id="52" name="Straight Arrow Connector 51"/>
          <p:cNvCxnSpPr/>
          <p:nvPr/>
        </p:nvCxnSpPr>
        <p:spPr>
          <a:xfrm flipH="1">
            <a:off x="1072053" y="1530514"/>
            <a:ext cx="1" cy="47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46" idx="2"/>
          </p:cNvCxnSpPr>
          <p:nvPr/>
        </p:nvCxnSpPr>
        <p:spPr>
          <a:xfrm flipH="1">
            <a:off x="1072053" y="2410224"/>
            <a:ext cx="7884" cy="32323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H="1">
            <a:off x="1056275" y="4463549"/>
            <a:ext cx="7885" cy="3540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stCxn id="18" idx="3"/>
          </p:cNvCxnSpPr>
          <p:nvPr/>
        </p:nvCxnSpPr>
        <p:spPr>
          <a:xfrm flipV="1">
            <a:off x="2002218" y="3056630"/>
            <a:ext cx="478219" cy="307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2746809" y="3616933"/>
            <a:ext cx="4369675" cy="400110"/>
          </a:xfrm>
          <a:prstGeom prst="rect">
            <a:avLst/>
          </a:prstGeom>
          <a:noFill/>
        </p:spPr>
        <p:txBody>
          <a:bodyPr wrap="square" rtlCol="0">
            <a:spAutoFit/>
          </a:bodyPr>
          <a:lstStyle/>
          <a:p>
            <a:r>
              <a:rPr lang="en-US" sz="2000" dirty="0" smtClean="0"/>
              <a:t>(one week in between home visits)</a:t>
            </a:r>
            <a:endParaRPr lang="en-US" sz="2000" dirty="0"/>
          </a:p>
        </p:txBody>
      </p:sp>
      <p:cxnSp>
        <p:nvCxnSpPr>
          <p:cNvPr id="62" name="Straight Arrow Connector 61"/>
          <p:cNvCxnSpPr/>
          <p:nvPr/>
        </p:nvCxnSpPr>
        <p:spPr>
          <a:xfrm>
            <a:off x="1962795" y="5068271"/>
            <a:ext cx="51764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a:stCxn id="61" idx="1"/>
          </p:cNvCxnSpPr>
          <p:nvPr/>
        </p:nvCxnSpPr>
        <p:spPr>
          <a:xfrm flipH="1">
            <a:off x="2085975" y="3816988"/>
            <a:ext cx="660834" cy="2548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6808070" y="2996006"/>
            <a:ext cx="39414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a:off x="6850113" y="4947110"/>
            <a:ext cx="39414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7223235" y="5588668"/>
            <a:ext cx="1742094" cy="707886"/>
          </a:xfrm>
          <a:prstGeom prst="rect">
            <a:avLst/>
          </a:prstGeom>
          <a:noFill/>
          <a:ln>
            <a:solidFill>
              <a:schemeClr val="tx1"/>
            </a:solidFill>
          </a:ln>
        </p:spPr>
        <p:txBody>
          <a:bodyPr wrap="square" rtlCol="0">
            <a:spAutoFit/>
          </a:bodyPr>
          <a:lstStyle/>
          <a:p>
            <a:r>
              <a:rPr lang="en-US" sz="2000" dirty="0" smtClean="0"/>
              <a:t>Store samples at field office</a:t>
            </a:r>
          </a:p>
        </p:txBody>
      </p:sp>
      <p:cxnSp>
        <p:nvCxnSpPr>
          <p:cNvPr id="22" name="Straight Connector 21"/>
          <p:cNvCxnSpPr/>
          <p:nvPr/>
        </p:nvCxnSpPr>
        <p:spPr>
          <a:xfrm>
            <a:off x="8039100" y="5348443"/>
            <a:ext cx="0" cy="240225"/>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844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0" grpId="0" animBg="1"/>
      <p:bldP spid="41" grpId="0" animBg="1"/>
      <p:bldP spid="45" grpId="0" animBg="1"/>
      <p:bldP spid="46" grpId="0" animBg="1"/>
      <p:bldP spid="47" grpId="0" animBg="1"/>
      <p:bldP spid="48" grpId="0" animBg="1"/>
      <p:bldP spid="49" grpId="0" animBg="1"/>
      <p:bldP spid="50" grpId="0" animBg="1"/>
      <p:bldP spid="61" grpId="0"/>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73125"/>
          </a:xfrm>
        </p:spPr>
        <p:txBody>
          <a:bodyPr>
            <a:normAutofit/>
          </a:bodyPr>
          <a:lstStyle/>
          <a:p>
            <a:r>
              <a:rPr lang="en-US" sz="4000" dirty="0" smtClean="0"/>
              <a:t>Sample Collection</a:t>
            </a:r>
            <a:endParaRPr lang="en-US" sz="40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4225786"/>
              </p:ext>
            </p:extLst>
          </p:nvPr>
        </p:nvGraphicFramePr>
        <p:xfrm>
          <a:off x="174625" y="873125"/>
          <a:ext cx="8686800" cy="5273040"/>
        </p:xfrm>
        <a:graphic>
          <a:graphicData uri="http://schemas.openxmlformats.org/drawingml/2006/table">
            <a:tbl>
              <a:tblPr firstRow="1" bandRow="1">
                <a:tableStyleId>{1E171933-4619-4E11-9A3F-F7608DF75F80}</a:tableStyleId>
              </a:tblPr>
              <a:tblGrid>
                <a:gridCol w="3237442"/>
                <a:gridCol w="5449358"/>
              </a:tblGrid>
              <a:tr h="370840">
                <a:tc>
                  <a:txBody>
                    <a:bodyPr/>
                    <a:lstStyle/>
                    <a:p>
                      <a:r>
                        <a:rPr lang="en-US" sz="2000" dirty="0" smtClean="0"/>
                        <a:t>Sample Type</a:t>
                      </a:r>
                      <a:endParaRPr lang="en-US" sz="2000" dirty="0"/>
                    </a:p>
                  </a:txBody>
                  <a:tcPr>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r>
                        <a:rPr lang="en-US" sz="2000" dirty="0" smtClean="0"/>
                        <a:t>Collection Method</a:t>
                      </a:r>
                      <a:endParaRPr lang="en-US" sz="2000" dirty="0"/>
                    </a:p>
                  </a:txBody>
                  <a:tcPr>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tr>
              <a:tr h="370840">
                <a:tc>
                  <a:txBody>
                    <a:bodyPr/>
                    <a:lstStyle/>
                    <a:p>
                      <a:r>
                        <a:rPr lang="en-US" sz="2000" dirty="0" smtClean="0"/>
                        <a:t>Soil</a:t>
                      </a:r>
                      <a:endParaRPr lang="en-US" sz="2000" dirty="0"/>
                    </a:p>
                  </a:txBody>
                  <a:tcP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tc>
                  <a:txBody>
                    <a:bodyPr/>
                    <a:lstStyle/>
                    <a:p>
                      <a:r>
                        <a:rPr lang="en-US" sz="2000" dirty="0" smtClean="0"/>
                        <a:t>Used</a:t>
                      </a:r>
                      <a:r>
                        <a:rPr lang="en-US" sz="2000" baseline="0" dirty="0" smtClean="0"/>
                        <a:t> trowel on all 4 sides of house</a:t>
                      </a:r>
                      <a:endParaRPr lang="en-US" sz="2000" dirty="0"/>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r>
              <a:tr h="370840">
                <a:tc>
                  <a:txBody>
                    <a:bodyPr/>
                    <a:lstStyle/>
                    <a:p>
                      <a:r>
                        <a:rPr lang="en-US" sz="2000" dirty="0" smtClean="0"/>
                        <a:t>Personal</a:t>
                      </a:r>
                      <a:r>
                        <a:rPr lang="en-US" sz="2000" baseline="0" dirty="0" smtClean="0"/>
                        <a:t> Vacuum Bag</a:t>
                      </a:r>
                      <a:endParaRPr lang="en-US" sz="2000" dirty="0"/>
                    </a:p>
                  </a:txBody>
                  <a:tcPr>
                    <a:lnR w="12700" cap="flat" cmpd="sng" algn="ctr">
                      <a:solidFill>
                        <a:srgbClr val="000000"/>
                      </a:solidFill>
                      <a:prstDash val="solid"/>
                      <a:round/>
                      <a:headEnd type="none" w="med" len="med"/>
                      <a:tailEnd type="none" w="med" len="med"/>
                    </a:lnR>
                  </a:tcPr>
                </a:tc>
                <a:tc>
                  <a:txBody>
                    <a:bodyPr/>
                    <a:lstStyle/>
                    <a:p>
                      <a:r>
                        <a:rPr lang="en-US" sz="2000" dirty="0" smtClean="0"/>
                        <a:t>Obtained bag or contents from family’s vacuum</a:t>
                      </a:r>
                      <a:endParaRPr lang="en-US" sz="2000" dirty="0"/>
                    </a:p>
                  </a:txBody>
                  <a:tcPr>
                    <a:lnL w="12700" cap="flat" cmpd="sng" algn="ctr">
                      <a:solidFill>
                        <a:srgbClr val="000000"/>
                      </a:solidFill>
                      <a:prstDash val="solid"/>
                      <a:round/>
                      <a:headEnd type="none" w="med" len="med"/>
                      <a:tailEnd type="none" w="med" len="med"/>
                    </a:lnL>
                  </a:tcPr>
                </a:tc>
              </a:tr>
              <a:tr h="370840">
                <a:tc>
                  <a:txBody>
                    <a:bodyPr/>
                    <a:lstStyle/>
                    <a:p>
                      <a:r>
                        <a:rPr lang="en-US" sz="2000" dirty="0" smtClean="0"/>
                        <a:t>Vacuumed</a:t>
                      </a:r>
                      <a:r>
                        <a:rPr lang="en-US" sz="2000" baseline="0" dirty="0" smtClean="0"/>
                        <a:t> Dust</a:t>
                      </a:r>
                      <a:endParaRPr lang="en-US" sz="2000" dirty="0"/>
                    </a:p>
                  </a:txBody>
                  <a:tcPr>
                    <a:lnR w="12700" cap="flat" cmpd="sng" algn="ctr">
                      <a:solidFill>
                        <a:srgbClr val="000000"/>
                      </a:solidFill>
                      <a:prstDash val="solid"/>
                      <a:round/>
                      <a:headEnd type="none" w="med" len="med"/>
                      <a:tailEnd type="none" w="med" len="med"/>
                    </a:lnR>
                  </a:tcPr>
                </a:tc>
                <a:tc>
                  <a:txBody>
                    <a:bodyPr/>
                    <a:lstStyle/>
                    <a:p>
                      <a:r>
                        <a:rPr lang="en-US" sz="2000" dirty="0" smtClean="0"/>
                        <a:t>Field staff vacuumed floor and collected into</a:t>
                      </a:r>
                      <a:r>
                        <a:rPr lang="en-US" sz="2000" baseline="0" dirty="0" smtClean="0"/>
                        <a:t> filter</a:t>
                      </a:r>
                      <a:endParaRPr lang="en-US" sz="2000" dirty="0"/>
                    </a:p>
                  </a:txBody>
                  <a:tcPr>
                    <a:lnL w="12700" cap="flat" cmpd="sng" algn="ctr">
                      <a:solidFill>
                        <a:srgbClr val="000000"/>
                      </a:solidFill>
                      <a:prstDash val="solid"/>
                      <a:round/>
                      <a:headEnd type="none" w="med" len="med"/>
                      <a:tailEnd type="none" w="med" len="med"/>
                    </a:lnL>
                  </a:tcPr>
                </a:tc>
              </a:tr>
              <a:tr h="370840">
                <a:tc>
                  <a:txBody>
                    <a:bodyPr/>
                    <a:lstStyle/>
                    <a:p>
                      <a:r>
                        <a:rPr lang="en-US" sz="2000" dirty="0" smtClean="0"/>
                        <a:t>Dust Fall</a:t>
                      </a:r>
                      <a:endParaRPr lang="en-US" sz="2000" dirty="0"/>
                    </a:p>
                  </a:txBody>
                  <a:tcPr>
                    <a:lnR w="12700" cap="flat" cmpd="sng" algn="ctr">
                      <a:solidFill>
                        <a:srgbClr val="000000"/>
                      </a:solidFill>
                      <a:prstDash val="solid"/>
                      <a:round/>
                      <a:headEnd type="none" w="med" len="med"/>
                      <a:tailEnd type="none" w="med" len="med"/>
                    </a:lnR>
                  </a:tcPr>
                </a:tc>
                <a:tc>
                  <a:txBody>
                    <a:bodyPr/>
                    <a:lstStyle/>
                    <a:p>
                      <a:r>
                        <a:rPr lang="en-US" sz="2000" dirty="0" smtClean="0"/>
                        <a:t>Passive</a:t>
                      </a:r>
                      <a:r>
                        <a:rPr lang="en-US" sz="2000" baseline="0" dirty="0" smtClean="0"/>
                        <a:t> collection of dust fall on filters in home for at least 1 week</a:t>
                      </a:r>
                      <a:endParaRPr lang="en-US" sz="2000" dirty="0"/>
                    </a:p>
                  </a:txBody>
                  <a:tcPr>
                    <a:lnL w="12700" cap="flat" cmpd="sng" algn="ctr">
                      <a:solidFill>
                        <a:srgbClr val="000000"/>
                      </a:solidFill>
                      <a:prstDash val="solid"/>
                      <a:round/>
                      <a:headEnd type="none" w="med" len="med"/>
                      <a:tailEnd type="none" w="med" len="med"/>
                    </a:lnL>
                  </a:tcPr>
                </a:tc>
              </a:tr>
              <a:tr h="370840">
                <a:tc>
                  <a:txBody>
                    <a:bodyPr/>
                    <a:lstStyle/>
                    <a:p>
                      <a:r>
                        <a:rPr lang="en-US" sz="2000" dirty="0" smtClean="0"/>
                        <a:t>Water</a:t>
                      </a:r>
                      <a:endParaRPr lang="en-US" sz="2000" dirty="0"/>
                    </a:p>
                  </a:txBody>
                  <a:tcPr>
                    <a:lnR w="12700" cap="flat" cmpd="sng" algn="ctr">
                      <a:solidFill>
                        <a:srgbClr val="000000"/>
                      </a:solidFill>
                      <a:prstDash val="solid"/>
                      <a:round/>
                      <a:headEnd type="none" w="med" len="med"/>
                      <a:tailEnd type="none" w="med" len="med"/>
                    </a:lnR>
                  </a:tcPr>
                </a:tc>
                <a:tc>
                  <a:txBody>
                    <a:bodyPr/>
                    <a:lstStyle/>
                    <a:p>
                      <a:r>
                        <a:rPr lang="en-US" sz="2000" baseline="0" dirty="0" smtClean="0"/>
                        <a:t>Kitchen tap + other sources</a:t>
                      </a:r>
                      <a:endParaRPr lang="en-US" sz="2000" dirty="0"/>
                    </a:p>
                  </a:txBody>
                  <a:tcPr>
                    <a:lnL w="12700" cap="flat" cmpd="sng" algn="ctr">
                      <a:solidFill>
                        <a:srgbClr val="000000"/>
                      </a:solidFill>
                      <a:prstDash val="solid"/>
                      <a:round/>
                      <a:headEnd type="none" w="med" len="med"/>
                      <a:tailEnd type="none" w="med" len="med"/>
                    </a:lnL>
                  </a:tcPr>
                </a:tc>
              </a:tr>
              <a:tr h="370840">
                <a:tc>
                  <a:txBody>
                    <a:bodyPr/>
                    <a:lstStyle/>
                    <a:p>
                      <a:r>
                        <a:rPr lang="en-US" sz="2000" dirty="0" smtClean="0"/>
                        <a:t>Urine (1+ kids/home)</a:t>
                      </a:r>
                      <a:endParaRPr lang="en-US" sz="2000" dirty="0"/>
                    </a:p>
                  </a:txBody>
                  <a:tcPr>
                    <a:lnR w="12700" cap="flat" cmpd="sng" algn="ctr">
                      <a:solidFill>
                        <a:srgbClr val="000000"/>
                      </a:solidFill>
                      <a:prstDash val="solid"/>
                      <a:round/>
                      <a:headEnd type="none" w="med" len="med"/>
                      <a:tailEnd type="none" w="med" len="med"/>
                    </a:lnR>
                  </a:tcPr>
                </a:tc>
                <a:tc>
                  <a:txBody>
                    <a:bodyPr/>
                    <a:lstStyle/>
                    <a:p>
                      <a:r>
                        <a:rPr lang="en-US" sz="2000" dirty="0" smtClean="0"/>
                        <a:t>Morning</a:t>
                      </a:r>
                      <a:r>
                        <a:rPr lang="en-US" sz="2000" baseline="0" dirty="0" smtClean="0"/>
                        <a:t> void after 4-day food and time-activity log</a:t>
                      </a:r>
                      <a:endParaRPr lang="en-US" sz="2000" dirty="0"/>
                    </a:p>
                  </a:txBody>
                  <a:tcPr>
                    <a:lnL w="12700" cap="flat" cmpd="sng" algn="ctr">
                      <a:solidFill>
                        <a:srgbClr val="000000"/>
                      </a:solidFill>
                      <a:prstDash val="solid"/>
                      <a:round/>
                      <a:headEnd type="none" w="med" len="med"/>
                      <a:tailEnd type="none" w="med" len="med"/>
                    </a:lnL>
                  </a:tcPr>
                </a:tc>
              </a:tr>
              <a:tr h="370840">
                <a:tc>
                  <a:txBody>
                    <a:bodyPr/>
                    <a:lstStyle/>
                    <a:p>
                      <a:r>
                        <a:rPr lang="en-US" sz="2000" dirty="0" smtClean="0"/>
                        <a:t>Toenails (1+kids/home)</a:t>
                      </a:r>
                      <a:endParaRPr lang="en-US" sz="2000" dirty="0"/>
                    </a:p>
                  </a:txBody>
                  <a:tcPr>
                    <a:lnR w="12700" cap="flat" cmpd="sng" algn="ctr">
                      <a:solidFill>
                        <a:srgbClr val="000000"/>
                      </a:solidFill>
                      <a:prstDash val="solid"/>
                      <a:round/>
                      <a:headEnd type="none" w="med" len="med"/>
                      <a:tailEnd type="none" w="med" len="med"/>
                    </a:lnR>
                  </a:tcPr>
                </a:tc>
                <a:tc>
                  <a:txBody>
                    <a:bodyPr/>
                    <a:lstStyle/>
                    <a:p>
                      <a:r>
                        <a:rPr lang="en-US" sz="2000" dirty="0" smtClean="0"/>
                        <a:t>Clipped</a:t>
                      </a:r>
                      <a:r>
                        <a:rPr lang="en-US" sz="2000" baseline="0" dirty="0" smtClean="0"/>
                        <a:t> by participant/parent</a:t>
                      </a:r>
                      <a:endParaRPr lang="en-US" sz="2000" dirty="0"/>
                    </a:p>
                  </a:txBody>
                  <a:tcPr>
                    <a:lnL w="12700" cap="flat" cmpd="sng" algn="ctr">
                      <a:solidFill>
                        <a:srgbClr val="000000"/>
                      </a:solidFill>
                      <a:prstDash val="solid"/>
                      <a:round/>
                      <a:headEnd type="none" w="med" len="med"/>
                      <a:tailEnd type="none" w="med" len="med"/>
                    </a:lnL>
                  </a:tcPr>
                </a:tc>
              </a:tr>
              <a:tr h="370840">
                <a:tc>
                  <a:txBody>
                    <a:bodyPr/>
                    <a:lstStyle/>
                    <a:p>
                      <a:r>
                        <a:rPr lang="en-US" sz="2000" dirty="0" smtClean="0"/>
                        <a:t>Blood (1+kids/home)</a:t>
                      </a:r>
                      <a:endParaRPr lang="en-US" sz="2000" dirty="0"/>
                    </a:p>
                  </a:txBody>
                  <a:tcPr>
                    <a:lnR w="12700" cap="flat" cmpd="sng" algn="ctr">
                      <a:solidFill>
                        <a:srgbClr val="000000"/>
                      </a:solidFill>
                      <a:prstDash val="solid"/>
                      <a:round/>
                      <a:headEnd type="none" w="med" len="med"/>
                      <a:tailEnd type="none" w="med" len="med"/>
                    </a:lnR>
                  </a:tcPr>
                </a:tc>
                <a:tc>
                  <a:txBody>
                    <a:bodyPr/>
                    <a:lstStyle/>
                    <a:p>
                      <a:r>
                        <a:rPr lang="en-US" sz="2000" dirty="0" smtClean="0"/>
                        <a:t>Venous puncture at </a:t>
                      </a:r>
                      <a:r>
                        <a:rPr lang="en-US" sz="2000" dirty="0" err="1" smtClean="0"/>
                        <a:t>Labcorp</a:t>
                      </a:r>
                      <a:r>
                        <a:rPr lang="en-US" sz="2000" dirty="0" smtClean="0"/>
                        <a:t> (certified lab)</a:t>
                      </a:r>
                      <a:endParaRPr lang="en-US" sz="2000" dirty="0"/>
                    </a:p>
                  </a:txBody>
                  <a:tcPr>
                    <a:lnL w="12700" cap="flat" cmpd="sng" algn="ctr">
                      <a:solidFill>
                        <a:srgbClr val="000000"/>
                      </a:solidFill>
                      <a:prstDash val="solid"/>
                      <a:round/>
                      <a:headEnd type="none" w="med" len="med"/>
                      <a:tailEnd type="none" w="med" len="med"/>
                    </a:lnL>
                  </a:tcPr>
                </a:tc>
              </a:tr>
              <a:tr h="370840">
                <a:tc>
                  <a:txBody>
                    <a:bodyPr/>
                    <a:lstStyle/>
                    <a:p>
                      <a:r>
                        <a:rPr lang="en-US" sz="2000" dirty="0" smtClean="0"/>
                        <a:t>Questionnaires</a:t>
                      </a:r>
                      <a:endParaRPr lang="en-US" sz="2000" dirty="0"/>
                    </a:p>
                  </a:txBody>
                  <a:tcPr>
                    <a:lnR w="12700" cap="flat" cmpd="sng" algn="ctr">
                      <a:solidFill>
                        <a:srgbClr val="000000"/>
                      </a:solidFill>
                      <a:prstDash val="solid"/>
                      <a:round/>
                      <a:headEnd type="none" w="med" len="med"/>
                      <a:tailEnd type="none" w="med" len="med"/>
                    </a:lnR>
                  </a:tcPr>
                </a:tc>
                <a:tc>
                  <a:txBody>
                    <a:bodyPr/>
                    <a:lstStyle/>
                    <a:p>
                      <a:r>
                        <a:rPr lang="en-US" sz="2000" dirty="0" smtClean="0"/>
                        <a:t>Observational; Housing characteristics and household routines; Child</a:t>
                      </a:r>
                      <a:r>
                        <a:rPr lang="en-US" sz="2000" baseline="0" dirty="0" smtClean="0"/>
                        <a:t> health; Demographics</a:t>
                      </a:r>
                      <a:endParaRPr lang="en-US" sz="2000" dirty="0"/>
                    </a:p>
                  </a:txBody>
                  <a:tcPr>
                    <a:lnL w="12700" cap="flat" cmpd="sng" algn="ctr">
                      <a:solidFill>
                        <a:srgbClr val="000000"/>
                      </a:solidFill>
                      <a:prstDash val="solid"/>
                      <a:round/>
                      <a:headEnd type="none" w="med" len="med"/>
                      <a:tailEnd type="none" w="med" len="med"/>
                    </a:lnL>
                  </a:tcPr>
                </a:tc>
              </a:tr>
              <a:tr h="370840">
                <a:tc>
                  <a:txBody>
                    <a:bodyPr/>
                    <a:lstStyle/>
                    <a:p>
                      <a:r>
                        <a:rPr lang="en-US" sz="2000" dirty="0" smtClean="0"/>
                        <a:t>Child Food Log and Time-Activity Log (1+ kids/home)</a:t>
                      </a:r>
                      <a:endParaRPr lang="en-US" sz="2000" dirty="0"/>
                    </a:p>
                  </a:txBody>
                  <a:tcPr>
                    <a:lnR w="12700" cap="flat" cmpd="sng" algn="ctr">
                      <a:solidFill>
                        <a:srgbClr val="000000"/>
                      </a:solidFill>
                      <a:prstDash val="solid"/>
                      <a:round/>
                      <a:headEnd type="none" w="med" len="med"/>
                      <a:tailEnd type="none" w="med" len="med"/>
                    </a:lnR>
                  </a:tcPr>
                </a:tc>
                <a:tc>
                  <a:txBody>
                    <a:bodyPr/>
                    <a:lstStyle/>
                    <a:p>
                      <a:r>
                        <a:rPr lang="en-US" sz="2000" dirty="0" smtClean="0"/>
                        <a:t>Filled</a:t>
                      </a:r>
                      <a:r>
                        <a:rPr lang="en-US" sz="2000" baseline="0" dirty="0" smtClean="0"/>
                        <a:t> out by parents of participating children for 4 days prior to urine sample</a:t>
                      </a:r>
                      <a:endParaRPr lang="en-US" sz="2000" dirty="0"/>
                    </a:p>
                  </a:txBody>
                  <a:tcPr>
                    <a:lnL w="12700" cap="flat" cmpd="sng" algn="ctr">
                      <a:solidFill>
                        <a:srgbClr val="000000"/>
                      </a:solidFill>
                      <a:prstDash val="solid"/>
                      <a:round/>
                      <a:headEnd type="none" w="med" len="med"/>
                      <a:tailEnd type="none" w="med" len="med"/>
                    </a:lnL>
                  </a:tcPr>
                </a:tc>
              </a:tr>
            </a:tbl>
          </a:graphicData>
        </a:graphic>
      </p:graphicFrame>
    </p:spTree>
    <p:extLst>
      <p:ext uri="{BB962C8B-B14F-4D97-AF65-F5344CB8AC3E}">
        <p14:creationId xmlns:p14="http://schemas.microsoft.com/office/powerpoint/2010/main" val="29267325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82869"/>
          </a:xfrm>
        </p:spPr>
        <p:txBody>
          <a:bodyPr>
            <a:normAutofit/>
          </a:bodyPr>
          <a:lstStyle/>
          <a:p>
            <a:r>
              <a:rPr lang="en-US" sz="4000" dirty="0" smtClean="0"/>
              <a:t>Sample Processing Overview</a:t>
            </a:r>
            <a:endParaRPr lang="en-US" sz="4000" dirty="0"/>
          </a:p>
        </p:txBody>
      </p:sp>
      <p:sp>
        <p:nvSpPr>
          <p:cNvPr id="3" name="TextBox 2"/>
          <p:cNvSpPr txBox="1"/>
          <p:nvPr/>
        </p:nvSpPr>
        <p:spPr>
          <a:xfrm>
            <a:off x="2499517" y="3900420"/>
            <a:ext cx="2158885" cy="830997"/>
          </a:xfrm>
          <a:prstGeom prst="rect">
            <a:avLst/>
          </a:prstGeom>
          <a:noFill/>
          <a:ln>
            <a:solidFill>
              <a:schemeClr val="tx1"/>
            </a:solidFill>
          </a:ln>
        </p:spPr>
        <p:txBody>
          <a:bodyPr wrap="square" rtlCol="0">
            <a:spAutoFit/>
          </a:bodyPr>
          <a:lstStyle/>
          <a:p>
            <a:pPr algn="ctr"/>
            <a:r>
              <a:rPr lang="en-US" sz="2400" dirty="0" smtClean="0"/>
              <a:t>Sample analysis at ALEC</a:t>
            </a:r>
            <a:endParaRPr lang="en-US" sz="2400" dirty="0"/>
          </a:p>
        </p:txBody>
      </p:sp>
      <p:sp>
        <p:nvSpPr>
          <p:cNvPr id="4" name="TextBox 3"/>
          <p:cNvSpPr txBox="1"/>
          <p:nvPr/>
        </p:nvSpPr>
        <p:spPr>
          <a:xfrm>
            <a:off x="2016617" y="2451860"/>
            <a:ext cx="5114102" cy="830997"/>
          </a:xfrm>
          <a:prstGeom prst="rect">
            <a:avLst/>
          </a:prstGeom>
          <a:noFill/>
          <a:ln>
            <a:solidFill>
              <a:schemeClr val="tx1"/>
            </a:solidFill>
          </a:ln>
        </p:spPr>
        <p:txBody>
          <a:bodyPr wrap="square" rtlCol="0">
            <a:spAutoFit/>
          </a:bodyPr>
          <a:lstStyle/>
          <a:p>
            <a:pPr algn="ctr"/>
            <a:r>
              <a:rPr lang="en-US" sz="2400" dirty="0" smtClean="0"/>
              <a:t>Everything transported to UA campus in Tucson</a:t>
            </a:r>
            <a:endParaRPr lang="en-US" sz="2400" dirty="0"/>
          </a:p>
        </p:txBody>
      </p:sp>
      <p:sp>
        <p:nvSpPr>
          <p:cNvPr id="5" name="TextBox 4"/>
          <p:cNvSpPr txBox="1"/>
          <p:nvPr/>
        </p:nvSpPr>
        <p:spPr>
          <a:xfrm>
            <a:off x="235113" y="3890217"/>
            <a:ext cx="1781504" cy="830997"/>
          </a:xfrm>
          <a:prstGeom prst="rect">
            <a:avLst/>
          </a:prstGeom>
          <a:noFill/>
          <a:ln>
            <a:solidFill>
              <a:schemeClr val="tx1"/>
            </a:solidFill>
          </a:ln>
        </p:spPr>
        <p:txBody>
          <a:bodyPr wrap="square" rtlCol="0">
            <a:spAutoFit/>
          </a:bodyPr>
          <a:lstStyle/>
          <a:p>
            <a:pPr algn="ctr"/>
            <a:r>
              <a:rPr lang="en-US" sz="2400" dirty="0" smtClean="0"/>
              <a:t>Sample Processing</a:t>
            </a:r>
            <a:endParaRPr lang="en-US" sz="2400" dirty="0"/>
          </a:p>
        </p:txBody>
      </p:sp>
      <p:cxnSp>
        <p:nvCxnSpPr>
          <p:cNvPr id="6" name="Straight Arrow Connector 5"/>
          <p:cNvCxnSpPr/>
          <p:nvPr/>
        </p:nvCxnSpPr>
        <p:spPr>
          <a:xfrm flipH="1">
            <a:off x="962025" y="2784899"/>
            <a:ext cx="1054593" cy="11053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2013674" y="4413355"/>
            <a:ext cx="4829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955635" y="5247167"/>
            <a:ext cx="5495924" cy="461665"/>
          </a:xfrm>
          <a:prstGeom prst="rect">
            <a:avLst/>
          </a:prstGeom>
          <a:noFill/>
          <a:ln>
            <a:solidFill>
              <a:schemeClr val="tx1"/>
            </a:solidFill>
          </a:ln>
        </p:spPr>
        <p:txBody>
          <a:bodyPr wrap="square" rtlCol="0">
            <a:spAutoFit/>
          </a:bodyPr>
          <a:lstStyle/>
          <a:p>
            <a:pPr algn="ctr"/>
            <a:r>
              <a:rPr lang="en-US" sz="2400" dirty="0" smtClean="0"/>
              <a:t>Data analysis and database management</a:t>
            </a:r>
            <a:endParaRPr lang="en-US" sz="2400" dirty="0"/>
          </a:p>
        </p:txBody>
      </p:sp>
      <p:sp>
        <p:nvSpPr>
          <p:cNvPr id="12" name="TextBox 11"/>
          <p:cNvSpPr txBox="1"/>
          <p:nvPr/>
        </p:nvSpPr>
        <p:spPr>
          <a:xfrm>
            <a:off x="2496574" y="958325"/>
            <a:ext cx="4080284" cy="830997"/>
          </a:xfrm>
          <a:prstGeom prst="rect">
            <a:avLst/>
          </a:prstGeom>
          <a:noFill/>
          <a:ln>
            <a:solidFill>
              <a:schemeClr val="tx1"/>
            </a:solidFill>
          </a:ln>
        </p:spPr>
        <p:txBody>
          <a:bodyPr wrap="square" rtlCol="0">
            <a:spAutoFit/>
          </a:bodyPr>
          <a:lstStyle/>
          <a:p>
            <a:pPr algn="ctr"/>
            <a:r>
              <a:rPr lang="en-US" sz="2400" dirty="0" smtClean="0"/>
              <a:t>Samples, data sheets, </a:t>
            </a:r>
            <a:r>
              <a:rPr lang="en-US" sz="2400" dirty="0" err="1" smtClean="0"/>
              <a:t>Qxs</a:t>
            </a:r>
            <a:r>
              <a:rPr lang="en-US" sz="2400" dirty="0" smtClean="0"/>
              <a:t>, and Consent storage at field </a:t>
            </a:r>
            <a:r>
              <a:rPr lang="en-US" sz="2400" dirty="0"/>
              <a:t>o</a:t>
            </a:r>
            <a:r>
              <a:rPr lang="en-US" sz="2400" dirty="0" smtClean="0"/>
              <a:t>ffice </a:t>
            </a:r>
            <a:endParaRPr lang="en-US" sz="2400" dirty="0"/>
          </a:p>
        </p:txBody>
      </p:sp>
      <p:cxnSp>
        <p:nvCxnSpPr>
          <p:cNvPr id="13" name="Straight Arrow Connector 12"/>
          <p:cNvCxnSpPr/>
          <p:nvPr/>
        </p:nvCxnSpPr>
        <p:spPr>
          <a:xfrm>
            <a:off x="4372944" y="1789322"/>
            <a:ext cx="0" cy="6462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3123870" y="4731417"/>
            <a:ext cx="455089" cy="5157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5162550" y="3891639"/>
            <a:ext cx="3838575" cy="830997"/>
          </a:xfrm>
          <a:prstGeom prst="rect">
            <a:avLst/>
          </a:prstGeom>
          <a:noFill/>
          <a:ln>
            <a:solidFill>
              <a:schemeClr val="tx1"/>
            </a:solidFill>
          </a:ln>
        </p:spPr>
        <p:txBody>
          <a:bodyPr wrap="square" rtlCol="0">
            <a:spAutoFit/>
          </a:bodyPr>
          <a:lstStyle/>
          <a:p>
            <a:pPr algn="ctr"/>
            <a:r>
              <a:rPr lang="en-US" sz="2400" dirty="0" smtClean="0"/>
              <a:t>Questionnaires and data sheets into database </a:t>
            </a:r>
            <a:endParaRPr lang="en-US" sz="2400" dirty="0"/>
          </a:p>
        </p:txBody>
      </p:sp>
      <p:cxnSp>
        <p:nvCxnSpPr>
          <p:cNvPr id="21" name="Straight Arrow Connector 20"/>
          <p:cNvCxnSpPr/>
          <p:nvPr/>
        </p:nvCxnSpPr>
        <p:spPr>
          <a:xfrm>
            <a:off x="7130719" y="2687062"/>
            <a:ext cx="584530" cy="12133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5638800" y="4803032"/>
            <a:ext cx="638177" cy="4441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4563268" y="5713451"/>
            <a:ext cx="0" cy="4961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2801841" y="6217117"/>
            <a:ext cx="3829609" cy="461665"/>
          </a:xfrm>
          <a:prstGeom prst="rect">
            <a:avLst/>
          </a:prstGeom>
          <a:noFill/>
          <a:ln>
            <a:solidFill>
              <a:schemeClr val="tx1"/>
            </a:solidFill>
          </a:ln>
        </p:spPr>
        <p:txBody>
          <a:bodyPr wrap="square" rtlCol="0">
            <a:spAutoFit/>
          </a:bodyPr>
          <a:lstStyle/>
          <a:p>
            <a:pPr algn="ctr"/>
            <a:r>
              <a:rPr lang="en-US" sz="2400" dirty="0" smtClean="0"/>
              <a:t>Results back to participants</a:t>
            </a:r>
            <a:endParaRPr lang="en-US" sz="2400" dirty="0"/>
          </a:p>
        </p:txBody>
      </p:sp>
    </p:spTree>
    <p:extLst>
      <p:ext uri="{BB962C8B-B14F-4D97-AF65-F5344CB8AC3E}">
        <p14:creationId xmlns:p14="http://schemas.microsoft.com/office/powerpoint/2010/main" val="177624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1" grpId="0" animBg="1"/>
      <p:bldP spid="12" grpId="0" animBg="1"/>
      <p:bldP spid="20" grpId="0" animBg="1"/>
      <p:bldP spid="5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type="title"/>
          </p:nvPr>
        </p:nvSpPr>
        <p:spPr>
          <a:xfrm>
            <a:off x="-101648" y="0"/>
            <a:ext cx="8608219" cy="897104"/>
          </a:xfrm>
          <a:noFill/>
        </p:spPr>
        <p:txBody>
          <a:bodyPr>
            <a:normAutofit/>
          </a:bodyPr>
          <a:lstStyle/>
          <a:p>
            <a:pPr marL="286856"/>
            <a:r>
              <a:rPr lang="en-US" sz="4000" dirty="0" smtClean="0"/>
              <a:t>Sample Processing and Analysis</a:t>
            </a:r>
            <a:endParaRPr lang="en-US" sz="4000" dirty="0"/>
          </a:p>
        </p:txBody>
      </p:sp>
      <p:graphicFrame>
        <p:nvGraphicFramePr>
          <p:cNvPr id="2" name="Table 1"/>
          <p:cNvGraphicFramePr>
            <a:graphicFrameLocks noGrp="1"/>
          </p:cNvGraphicFramePr>
          <p:nvPr>
            <p:extLst>
              <p:ext uri="{D42A27DB-BD31-4B8C-83A1-F6EECF244321}">
                <p14:modId xmlns:p14="http://schemas.microsoft.com/office/powerpoint/2010/main" val="1248717729"/>
              </p:ext>
            </p:extLst>
          </p:nvPr>
        </p:nvGraphicFramePr>
        <p:xfrm>
          <a:off x="132640" y="1011404"/>
          <a:ext cx="8886873" cy="4838939"/>
        </p:xfrm>
        <a:graphic>
          <a:graphicData uri="http://schemas.openxmlformats.org/drawingml/2006/table">
            <a:tbl>
              <a:tblPr firstRow="1" bandRow="1">
                <a:tableStyleId>{17292A2E-F333-43FB-9621-5CBBE7FDCDCB}</a:tableStyleId>
              </a:tblPr>
              <a:tblGrid>
                <a:gridCol w="1212659"/>
                <a:gridCol w="2436279"/>
                <a:gridCol w="2035346"/>
                <a:gridCol w="3202589"/>
              </a:tblGrid>
              <a:tr h="421057">
                <a:tc>
                  <a:txBody>
                    <a:bodyPr/>
                    <a:lstStyle/>
                    <a:p>
                      <a:pPr algn="ctr"/>
                      <a:r>
                        <a:rPr lang="en-US" sz="2200" dirty="0" smtClean="0"/>
                        <a:t>Sample</a:t>
                      </a:r>
                      <a:endParaRPr lang="en-US" sz="2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200" dirty="0" smtClean="0"/>
                        <a:t>Processing</a:t>
                      </a:r>
                      <a:endParaRPr lang="en-US" sz="2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200" dirty="0" smtClean="0"/>
                        <a:t>Analysis</a:t>
                      </a:r>
                      <a:endParaRPr lang="en-US" sz="2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200" dirty="0" err="1" smtClean="0"/>
                        <a:t>Analytes</a:t>
                      </a:r>
                      <a:r>
                        <a:rPr lang="en-US" sz="2200" dirty="0" smtClean="0"/>
                        <a:t> </a:t>
                      </a:r>
                      <a:endParaRPr lang="en-US" sz="2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6029">
                <a:tc>
                  <a:txBody>
                    <a:bodyPr/>
                    <a:lstStyle/>
                    <a:p>
                      <a:r>
                        <a:rPr lang="en-US" sz="2200" dirty="0" smtClean="0"/>
                        <a:t>Blood</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200" dirty="0" smtClean="0"/>
                        <a:t>None</a:t>
                      </a:r>
                      <a:endParaRPr lang="en-US" sz="2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200" dirty="0" err="1" smtClean="0"/>
                        <a:t>Labcorp</a:t>
                      </a:r>
                      <a:endParaRPr lang="en-US" sz="2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200" dirty="0" err="1" smtClean="0"/>
                        <a:t>Pb</a:t>
                      </a:r>
                      <a:endParaRPr lang="en-US" sz="2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5815">
                <a:tc>
                  <a:txBody>
                    <a:bodyPr/>
                    <a:lstStyle/>
                    <a:p>
                      <a:r>
                        <a:rPr lang="en-US" sz="2200" dirty="0" smtClean="0"/>
                        <a:t>Toenails</a:t>
                      </a:r>
                      <a:r>
                        <a:rPr lang="en-US" sz="2200" baseline="0" dirty="0" smtClean="0"/>
                        <a:t> </a:t>
                      </a:r>
                      <a:endParaRPr lang="en-US" sz="2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200" dirty="0" smtClean="0"/>
                        <a:t>Washed</a:t>
                      </a:r>
                      <a:r>
                        <a:rPr lang="en-US" sz="2200" baseline="0" dirty="0" smtClean="0"/>
                        <a:t> and digested</a:t>
                      </a:r>
                      <a:endParaRPr lang="en-US" sz="2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200" dirty="0" smtClean="0"/>
                        <a:t>ICP-MS (ALEC)</a:t>
                      </a:r>
                      <a:endParaRPr lang="en-US" sz="2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200" dirty="0" smtClean="0"/>
                        <a:t>Be, Al, Cr, Ni, As, Cd, </a:t>
                      </a:r>
                      <a:r>
                        <a:rPr lang="en-US" sz="2200" dirty="0" err="1" smtClean="0"/>
                        <a:t>Pb</a:t>
                      </a:r>
                      <a:endParaRPr lang="en-US" sz="2200" dirty="0" smtClean="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5815">
                <a:tc>
                  <a:txBody>
                    <a:bodyPr/>
                    <a:lstStyle/>
                    <a:p>
                      <a:r>
                        <a:rPr lang="en-US" sz="2200" dirty="0" smtClean="0"/>
                        <a:t>Urine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200" dirty="0" smtClean="0"/>
                        <a:t>pH</a:t>
                      </a:r>
                      <a:r>
                        <a:rPr lang="en-US" sz="2200" baseline="0" dirty="0" smtClean="0"/>
                        <a:t> and SG and creatinine testing</a:t>
                      </a:r>
                      <a:endParaRPr lang="en-US" sz="2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200" smtClean="0"/>
                        <a:t>ICP-MS and As speciation (ALEC</a:t>
                      </a:r>
                      <a:r>
                        <a:rPr lang="en-US" sz="2200" dirty="0" smtClean="0"/>
                        <a:t>)</a:t>
                      </a:r>
                      <a:endParaRPr lang="en-US" sz="2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200" dirty="0" smtClean="0"/>
                        <a:t>Be, Al, Cr, Ni, As, Cd, </a:t>
                      </a:r>
                      <a:r>
                        <a:rPr lang="en-US" sz="2200" dirty="0" err="1" smtClean="0"/>
                        <a:t>Pb</a:t>
                      </a:r>
                      <a:r>
                        <a:rPr lang="en-US" sz="2200" dirty="0" smtClean="0"/>
                        <a:t>; </a:t>
                      </a:r>
                      <a:r>
                        <a:rPr lang="en-US" sz="2200" baseline="0" dirty="0" smtClean="0"/>
                        <a:t>As(III), As(V), DMA, MMA, </a:t>
                      </a:r>
                      <a:r>
                        <a:rPr lang="en-US" sz="2200" baseline="0" dirty="0" err="1" smtClean="0"/>
                        <a:t>AsB</a:t>
                      </a:r>
                      <a:r>
                        <a:rPr lang="en-US" sz="2200" baseline="0" dirty="0" smtClean="0"/>
                        <a:t>, ASC</a:t>
                      </a:r>
                      <a:endParaRPr lang="en-US" sz="2200" dirty="0" smtClean="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3070">
                <a:tc>
                  <a:txBody>
                    <a:bodyPr/>
                    <a:lstStyle/>
                    <a:p>
                      <a:r>
                        <a:rPr lang="en-US" sz="2200" dirty="0" smtClean="0"/>
                        <a:t>Water</a:t>
                      </a:r>
                      <a:endParaRPr lang="en-US" sz="2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200" dirty="0" smtClean="0"/>
                        <a:t>Preserved</a:t>
                      </a:r>
                      <a:r>
                        <a:rPr lang="en-US" sz="2200" baseline="0" dirty="0" smtClean="0"/>
                        <a:t> pH&lt;2 and tested turbidity</a:t>
                      </a:r>
                      <a:endParaRPr lang="en-US" sz="2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200" dirty="0" smtClean="0"/>
                        <a:t>ICP-MS and As speciation (ALEC)</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200" dirty="0" smtClean="0"/>
                        <a:t>Be, Al, Cr, Ni, As, Cd, </a:t>
                      </a:r>
                      <a:r>
                        <a:rPr lang="en-US" sz="2200" dirty="0" err="1" smtClean="0"/>
                        <a:t>Pb</a:t>
                      </a:r>
                      <a:r>
                        <a:rPr lang="en-US" sz="2200" baseline="0" dirty="0" smtClean="0"/>
                        <a:t>; As(III), As(V), DMA, MMA, </a:t>
                      </a:r>
                      <a:r>
                        <a:rPr lang="en-US" sz="2200" baseline="0" dirty="0" err="1" smtClean="0"/>
                        <a:t>AsB</a:t>
                      </a:r>
                      <a:r>
                        <a:rPr lang="en-US" sz="2200" baseline="0" dirty="0" smtClean="0"/>
                        <a:t>, ASC</a:t>
                      </a:r>
                      <a:endParaRPr lang="en-US" sz="2200" dirty="0" smtClean="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5815">
                <a:tc>
                  <a:txBody>
                    <a:bodyPr/>
                    <a:lstStyle/>
                    <a:p>
                      <a:r>
                        <a:rPr lang="en-US" sz="2200" dirty="0" smtClean="0"/>
                        <a:t>Soil and</a:t>
                      </a:r>
                      <a:r>
                        <a:rPr lang="en-US" sz="2200" baseline="0" dirty="0" smtClean="0"/>
                        <a:t> </a:t>
                      </a:r>
                    </a:p>
                    <a:p>
                      <a:r>
                        <a:rPr lang="en-US" sz="2200" baseline="0" dirty="0" smtClean="0"/>
                        <a:t>Dust</a:t>
                      </a:r>
                      <a:endParaRPr lang="en-US" sz="2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200" dirty="0" smtClean="0"/>
                        <a:t>Sieved &lt;63µm and digested</a:t>
                      </a:r>
                      <a:endParaRPr lang="en-US" sz="2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200" dirty="0" smtClean="0"/>
                        <a:t>ICP-MS</a:t>
                      </a:r>
                      <a:r>
                        <a:rPr lang="en-US" sz="2200" baseline="0" dirty="0" smtClean="0"/>
                        <a:t> (ALEC)</a:t>
                      </a:r>
                      <a:endParaRPr lang="en-US" sz="2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200" dirty="0" smtClean="0"/>
                        <a:t>Be, Al, Cr, Ni, As, Cd, </a:t>
                      </a:r>
                      <a:r>
                        <a:rPr lang="en-US" sz="2200" dirty="0" err="1" smtClean="0"/>
                        <a:t>Pb</a:t>
                      </a:r>
                      <a:endParaRPr lang="en-US" sz="2200" dirty="0" smtClean="0"/>
                    </a:p>
                    <a:p>
                      <a:endParaRPr lang="en-US" sz="2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9643382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Analysis</a:t>
            </a:r>
            <a:endParaRPr lang="en-US" dirty="0"/>
          </a:p>
        </p:txBody>
      </p:sp>
      <p:sp>
        <p:nvSpPr>
          <p:cNvPr id="3" name="Content Placeholder 2"/>
          <p:cNvSpPr>
            <a:spLocks noGrp="1"/>
          </p:cNvSpPr>
          <p:nvPr>
            <p:ph idx="1"/>
          </p:nvPr>
        </p:nvSpPr>
        <p:spPr/>
        <p:txBody>
          <a:bodyPr/>
          <a:lstStyle/>
          <a:p>
            <a:r>
              <a:rPr lang="en-US" dirty="0" smtClean="0"/>
              <a:t>Urine was corrected for specific gravity</a:t>
            </a:r>
          </a:p>
          <a:p>
            <a:r>
              <a:rPr lang="en-US" dirty="0" smtClean="0"/>
              <a:t>Samples blank corrected and LOD/</a:t>
            </a:r>
            <a:r>
              <a:rPr lang="en-US" dirty="0" err="1" smtClean="0"/>
              <a:t>sqrt</a:t>
            </a:r>
            <a:r>
              <a:rPr lang="en-US" dirty="0" smtClean="0"/>
              <a:t>(2) substituted for values&lt;LOD</a:t>
            </a:r>
          </a:p>
          <a:p>
            <a:r>
              <a:rPr lang="en-US" dirty="0" smtClean="0"/>
              <a:t>Distributions compared to standards, guidelines, or NHANES values</a:t>
            </a:r>
          </a:p>
          <a:p>
            <a:r>
              <a:rPr lang="en-US" smtClean="0"/>
              <a:t>Spearman correlations </a:t>
            </a:r>
            <a:endParaRPr lang="en-US"/>
          </a:p>
        </p:txBody>
      </p:sp>
    </p:spTree>
    <p:extLst>
      <p:ext uri="{BB962C8B-B14F-4D97-AF65-F5344CB8AC3E}">
        <p14:creationId xmlns:p14="http://schemas.microsoft.com/office/powerpoint/2010/main" val="2063820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Interim Analysis Results</a:t>
            </a:r>
            <a:r>
              <a:rPr lang="en-US" dirty="0" smtClean="0"/>
              <a:t>*</a:t>
            </a:r>
            <a:endParaRPr lang="en-US" dirty="0"/>
          </a:p>
        </p:txBody>
      </p:sp>
      <p:sp>
        <p:nvSpPr>
          <p:cNvPr id="5" name="Text Placeholder 4"/>
          <p:cNvSpPr>
            <a:spLocks noGrp="1"/>
          </p:cNvSpPr>
          <p:nvPr>
            <p:ph type="body" idx="1"/>
          </p:nvPr>
        </p:nvSpPr>
        <p:spPr/>
        <p:txBody>
          <a:bodyPr/>
          <a:lstStyle/>
          <a:p>
            <a:endParaRPr lang="en-US"/>
          </a:p>
        </p:txBody>
      </p:sp>
      <p:pic>
        <p:nvPicPr>
          <p:cNvPr id="6" name="Content Placeholder 3" descr="DSC_0488.JPG"/>
          <p:cNvPicPr>
            <a:picLocks noChangeAspect="1"/>
          </p:cNvPicPr>
          <p:nvPr/>
        </p:nvPicPr>
        <p:blipFill>
          <a:blip r:embed="rId2" cstate="print"/>
          <a:stretch>
            <a:fillRect/>
          </a:stretch>
        </p:blipFill>
        <p:spPr>
          <a:xfrm>
            <a:off x="3505200" y="1143000"/>
            <a:ext cx="4483091" cy="2969639"/>
          </a:xfrm>
          <a:prstGeom prst="rect">
            <a:avLst/>
          </a:prstGeom>
        </p:spPr>
      </p:pic>
      <p:sp>
        <p:nvSpPr>
          <p:cNvPr id="2" name="TextBox 1"/>
          <p:cNvSpPr txBox="1"/>
          <p:nvPr/>
        </p:nvSpPr>
        <p:spPr>
          <a:xfrm>
            <a:off x="685800" y="5943600"/>
            <a:ext cx="7848600" cy="369332"/>
          </a:xfrm>
          <a:prstGeom prst="rect">
            <a:avLst/>
          </a:prstGeom>
          <a:noFill/>
        </p:spPr>
        <p:txBody>
          <a:bodyPr wrap="square" rtlCol="0">
            <a:spAutoFit/>
          </a:bodyPr>
          <a:lstStyle/>
          <a:p>
            <a:r>
              <a:rPr lang="en-US" dirty="0" smtClean="0"/>
              <a:t>*These early results and analyses are subject to change</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General Area Demographics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51552776"/>
              </p:ext>
            </p:extLst>
          </p:nvPr>
        </p:nvGraphicFramePr>
        <p:xfrm>
          <a:off x="457201" y="1600200"/>
          <a:ext cx="8229600" cy="3708400"/>
        </p:xfrm>
        <a:graphic>
          <a:graphicData uri="http://schemas.openxmlformats.org/drawingml/2006/table">
            <a:tbl>
              <a:tblPr firstRow="1" bandRow="1">
                <a:tableStyleId>{5C22544A-7EE6-4342-B048-85BDC9FD1C3A}</a:tableStyleId>
              </a:tblPr>
              <a:tblGrid>
                <a:gridCol w="6400799"/>
                <a:gridCol w="1828801"/>
              </a:tblGrid>
              <a:tr h="370840">
                <a:tc>
                  <a:txBody>
                    <a:bodyPr/>
                    <a:lstStyle/>
                    <a:p>
                      <a:r>
                        <a:rPr lang="en-US" dirty="0" smtClean="0"/>
                        <a:t>Demographic</a:t>
                      </a:r>
                      <a:endParaRPr lang="en-US" dirty="0"/>
                    </a:p>
                  </a:txBody>
                  <a:tcPr/>
                </a:tc>
                <a:tc>
                  <a:txBody>
                    <a:bodyPr/>
                    <a:lstStyle/>
                    <a:p>
                      <a:r>
                        <a:rPr lang="en-US" dirty="0" smtClean="0"/>
                        <a:t>Total</a:t>
                      </a:r>
                      <a:endParaRPr lang="en-US" dirty="0"/>
                    </a:p>
                  </a:txBody>
                  <a:tcPr/>
                </a:tc>
              </a:tr>
              <a:tr h="370840">
                <a:tc>
                  <a:txBody>
                    <a:bodyPr/>
                    <a:lstStyle/>
                    <a:p>
                      <a:r>
                        <a:rPr lang="en-US" baseline="0" dirty="0" smtClean="0"/>
                        <a:t>Population in Dewey-Humboldt</a:t>
                      </a:r>
                      <a:endParaRPr lang="en-US" dirty="0"/>
                    </a:p>
                  </a:txBody>
                  <a:tcPr/>
                </a:tc>
                <a:tc>
                  <a:txBody>
                    <a:bodyPr/>
                    <a:lstStyle/>
                    <a:p>
                      <a:r>
                        <a:rPr lang="en-US" dirty="0" smtClean="0"/>
                        <a:t>3,894</a:t>
                      </a:r>
                      <a:endParaRPr lang="en-US" dirty="0"/>
                    </a:p>
                  </a:txBody>
                  <a:tcPr/>
                </a:tc>
              </a:tr>
              <a:tr h="370840">
                <a:tc>
                  <a:txBody>
                    <a:bodyPr/>
                    <a:lstStyle/>
                    <a:p>
                      <a:r>
                        <a:rPr lang="en-US" baseline="0" dirty="0" smtClean="0"/>
                        <a:t>Households in Dewey-Humboldt</a:t>
                      </a:r>
                      <a:endParaRPr lang="en-US" dirty="0"/>
                    </a:p>
                  </a:txBody>
                  <a:tcPr/>
                </a:tc>
                <a:tc>
                  <a:txBody>
                    <a:bodyPr/>
                    <a:lstStyle/>
                    <a:p>
                      <a:r>
                        <a:rPr lang="en-US" dirty="0" smtClean="0"/>
                        <a:t>1,589</a:t>
                      </a:r>
                      <a:endParaRPr lang="en-US" dirty="0"/>
                    </a:p>
                  </a:txBody>
                  <a:tcPr/>
                </a:tc>
              </a:tr>
              <a:tr h="370840">
                <a:tc>
                  <a:txBody>
                    <a:bodyPr/>
                    <a:lstStyle/>
                    <a:p>
                      <a:r>
                        <a:rPr lang="en-US" dirty="0" smtClean="0"/>
                        <a:t>Households in Study Area</a:t>
                      </a:r>
                      <a:endParaRPr lang="en-US" dirty="0"/>
                    </a:p>
                  </a:txBody>
                  <a:tcPr/>
                </a:tc>
                <a:tc>
                  <a:txBody>
                    <a:bodyPr/>
                    <a:lstStyle/>
                    <a:p>
                      <a:r>
                        <a:rPr lang="en-US" dirty="0" smtClean="0"/>
                        <a:t>1,325</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Est. Households w/ Children in Study Area*</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279</a:t>
                      </a:r>
                    </a:p>
                  </a:txBody>
                  <a:tcPr/>
                </a:tc>
              </a:tr>
              <a:tr h="370840">
                <a:tc>
                  <a:txBody>
                    <a:bodyPr/>
                    <a:lstStyle/>
                    <a:p>
                      <a:r>
                        <a:rPr lang="en-US" dirty="0" smtClean="0"/>
                        <a:t>Households </a:t>
                      </a:r>
                      <a:r>
                        <a:rPr lang="en-US" baseline="0" dirty="0" smtClean="0"/>
                        <a:t>Enrolled</a:t>
                      </a:r>
                      <a:endParaRPr lang="en-US" dirty="0"/>
                    </a:p>
                  </a:txBody>
                  <a:tcPr/>
                </a:tc>
                <a:tc>
                  <a:txBody>
                    <a:bodyPr/>
                    <a:lstStyle/>
                    <a:p>
                      <a:r>
                        <a:rPr lang="en-US" dirty="0" smtClean="0"/>
                        <a:t>34</a:t>
                      </a:r>
                      <a:endParaRPr lang="en-US" dirty="0"/>
                    </a:p>
                  </a:txBody>
                  <a:tcPr/>
                </a:tc>
              </a:tr>
              <a:tr h="370840">
                <a:tc>
                  <a:txBody>
                    <a:bodyPr/>
                    <a:lstStyle/>
                    <a:p>
                      <a:r>
                        <a:rPr lang="en-US" dirty="0" smtClean="0"/>
                        <a:t>Participation</a:t>
                      </a:r>
                      <a:r>
                        <a:rPr lang="en-US" baseline="0" dirty="0" smtClean="0"/>
                        <a:t> Rate of Households w/ Children in Study Area</a:t>
                      </a:r>
                      <a:endParaRPr lang="en-US" dirty="0"/>
                    </a:p>
                  </a:txBody>
                  <a:tcPr/>
                </a:tc>
                <a:tc>
                  <a:txBody>
                    <a:bodyPr/>
                    <a:lstStyle/>
                    <a:p>
                      <a:r>
                        <a:rPr lang="en-US" dirty="0" smtClean="0"/>
                        <a:t>12.2%</a:t>
                      </a:r>
                      <a:endParaRPr lang="en-US" dirty="0"/>
                    </a:p>
                  </a:txBody>
                  <a:tcPr/>
                </a:tc>
              </a:tr>
              <a:tr h="370840">
                <a:tc>
                  <a:txBody>
                    <a:bodyPr/>
                    <a:lstStyle/>
                    <a:p>
                      <a:r>
                        <a:rPr lang="en-US" dirty="0" smtClean="0"/>
                        <a:t>Children Eligible  (1-11 years age)</a:t>
                      </a:r>
                      <a:endParaRPr lang="en-US" dirty="0"/>
                    </a:p>
                  </a:txBody>
                  <a:tcPr/>
                </a:tc>
                <a:tc>
                  <a:txBody>
                    <a:bodyPr/>
                    <a:lstStyle/>
                    <a:p>
                      <a:r>
                        <a:rPr lang="en-US" dirty="0" smtClean="0"/>
                        <a:t>392</a:t>
                      </a:r>
                      <a:endParaRPr lang="en-US" dirty="0"/>
                    </a:p>
                  </a:txBody>
                  <a:tcPr/>
                </a:tc>
              </a:tr>
              <a:tr h="370840">
                <a:tc>
                  <a:txBody>
                    <a:bodyPr/>
                    <a:lstStyle/>
                    <a:p>
                      <a:r>
                        <a:rPr lang="en-US" dirty="0" smtClean="0"/>
                        <a:t>Children</a:t>
                      </a:r>
                      <a:r>
                        <a:rPr lang="en-US" baseline="0" dirty="0" smtClean="0"/>
                        <a:t> Enrolled</a:t>
                      </a:r>
                      <a:endParaRPr lang="en-US" dirty="0"/>
                    </a:p>
                  </a:txBody>
                  <a:tcPr/>
                </a:tc>
                <a:tc>
                  <a:txBody>
                    <a:bodyPr/>
                    <a:lstStyle/>
                    <a:p>
                      <a:r>
                        <a:rPr lang="en-US" dirty="0" smtClean="0"/>
                        <a:t>68</a:t>
                      </a:r>
                      <a:endParaRPr lang="en-US" dirty="0"/>
                    </a:p>
                  </a:txBody>
                  <a:tcPr/>
                </a:tc>
              </a:tr>
              <a:tr h="370840">
                <a:tc>
                  <a:txBody>
                    <a:bodyPr/>
                    <a:lstStyle/>
                    <a:p>
                      <a:r>
                        <a:rPr lang="en-US" dirty="0" smtClean="0"/>
                        <a:t>Participation</a:t>
                      </a:r>
                      <a:r>
                        <a:rPr lang="en-US" baseline="0" dirty="0" smtClean="0"/>
                        <a:t> Rate of Eligible </a:t>
                      </a:r>
                      <a:r>
                        <a:rPr lang="en-US" dirty="0" smtClean="0"/>
                        <a:t>Children</a:t>
                      </a:r>
                      <a:endParaRPr lang="en-US" dirty="0"/>
                    </a:p>
                  </a:txBody>
                  <a:tcPr/>
                </a:tc>
                <a:tc>
                  <a:txBody>
                    <a:bodyPr/>
                    <a:lstStyle/>
                    <a:p>
                      <a:r>
                        <a:rPr lang="en-US" dirty="0" smtClean="0"/>
                        <a:t>17.3%</a:t>
                      </a:r>
                      <a:endParaRPr lang="en-US" dirty="0"/>
                    </a:p>
                  </a:txBody>
                  <a:tcPr/>
                </a:tc>
              </a:tr>
            </a:tbl>
          </a:graphicData>
        </a:graphic>
      </p:graphicFrame>
      <p:sp>
        <p:nvSpPr>
          <p:cNvPr id="5" name="TextBox 4"/>
          <p:cNvSpPr txBox="1"/>
          <p:nvPr/>
        </p:nvSpPr>
        <p:spPr>
          <a:xfrm>
            <a:off x="533400" y="5562600"/>
            <a:ext cx="8229600" cy="1200329"/>
          </a:xfrm>
          <a:prstGeom prst="rect">
            <a:avLst/>
          </a:prstGeom>
          <a:noFill/>
        </p:spPr>
        <p:txBody>
          <a:bodyPr wrap="square" rtlCol="0">
            <a:spAutoFit/>
          </a:bodyPr>
          <a:lstStyle/>
          <a:p>
            <a:r>
              <a:rPr lang="en-US" dirty="0" smtClean="0"/>
              <a:t>*Note that this estimate includes homes with non-eligible children (12+ years old).  There is no way of estimating eligible kid households , therefore, we cannot calculate the participation rate of eligible households, only Households w/ Children in Study Area.</a:t>
            </a:r>
            <a:endParaRPr lang="en-US" dirty="0"/>
          </a:p>
        </p:txBody>
      </p:sp>
    </p:spTree>
    <p:extLst>
      <p:ext uri="{BB962C8B-B14F-4D97-AF65-F5344CB8AC3E}">
        <p14:creationId xmlns:p14="http://schemas.microsoft.com/office/powerpoint/2010/main" val="30497421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Blood lead</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074631966"/>
              </p:ext>
            </p:extLst>
          </p:nvPr>
        </p:nvGraphicFramePr>
        <p:xfrm>
          <a:off x="1785279" y="1600200"/>
          <a:ext cx="5573442" cy="2494280"/>
        </p:xfrm>
        <a:graphic>
          <a:graphicData uri="http://schemas.openxmlformats.org/drawingml/2006/table">
            <a:tbl>
              <a:tblPr firstRow="1" bandRow="1">
                <a:tableStyleId>{5C22544A-7EE6-4342-B048-85BDC9FD1C3A}</a:tableStyleId>
              </a:tblPr>
              <a:tblGrid>
                <a:gridCol w="2993484"/>
                <a:gridCol w="2579958"/>
              </a:tblGrid>
              <a:tr h="370840">
                <a:tc>
                  <a:txBody>
                    <a:bodyPr/>
                    <a:lstStyle/>
                    <a:p>
                      <a:r>
                        <a:rPr lang="en-US" dirty="0" smtClean="0"/>
                        <a:t>Of Active Children:</a:t>
                      </a:r>
                      <a:endParaRPr lang="en-US" dirty="0"/>
                    </a:p>
                  </a:txBody>
                  <a:tcPr marL="205740" marR="205740"/>
                </a:tc>
                <a:tc>
                  <a:txBody>
                    <a:bodyPr/>
                    <a:lstStyle/>
                    <a:p>
                      <a:r>
                        <a:rPr lang="en-US" dirty="0" smtClean="0"/>
                        <a:t># of Children</a:t>
                      </a:r>
                      <a:endParaRPr lang="en-US" dirty="0"/>
                    </a:p>
                  </a:txBody>
                  <a:tcPr marL="205740" marR="205740"/>
                </a:tc>
              </a:tr>
              <a:tr h="370840">
                <a:tc>
                  <a:txBody>
                    <a:bodyPr/>
                    <a:lstStyle/>
                    <a:p>
                      <a:r>
                        <a:rPr lang="en-US" dirty="0" smtClean="0"/>
                        <a:t>Total</a:t>
                      </a:r>
                      <a:endParaRPr lang="en-US" dirty="0"/>
                    </a:p>
                  </a:txBody>
                  <a:tcPr marL="205740" marR="205740"/>
                </a:tc>
                <a:tc>
                  <a:txBody>
                    <a:bodyPr/>
                    <a:lstStyle/>
                    <a:p>
                      <a:r>
                        <a:rPr lang="en-US" dirty="0" smtClean="0"/>
                        <a:t>65</a:t>
                      </a:r>
                    </a:p>
                  </a:txBody>
                  <a:tcPr marL="205740" marR="205740"/>
                </a:tc>
              </a:tr>
              <a:tr h="370840">
                <a:tc>
                  <a:txBody>
                    <a:bodyPr/>
                    <a:lstStyle/>
                    <a:p>
                      <a:r>
                        <a:rPr lang="en-US" dirty="0" smtClean="0"/>
                        <a:t>Males</a:t>
                      </a:r>
                      <a:endParaRPr lang="en-US" dirty="0"/>
                    </a:p>
                  </a:txBody>
                  <a:tcPr marL="205740" marR="205740"/>
                </a:tc>
                <a:tc>
                  <a:txBody>
                    <a:bodyPr/>
                    <a:lstStyle/>
                    <a:p>
                      <a:r>
                        <a:rPr lang="en-US" dirty="0" smtClean="0"/>
                        <a:t>33</a:t>
                      </a:r>
                    </a:p>
                  </a:txBody>
                  <a:tcPr marL="205740" marR="205740"/>
                </a:tc>
              </a:tr>
              <a:tr h="370840">
                <a:tc>
                  <a:txBody>
                    <a:bodyPr/>
                    <a:lstStyle/>
                    <a:p>
                      <a:r>
                        <a:rPr lang="en-US" dirty="0" smtClean="0"/>
                        <a:t>Females</a:t>
                      </a:r>
                      <a:endParaRPr lang="en-US" dirty="0"/>
                    </a:p>
                  </a:txBody>
                  <a:tcPr marL="205740" marR="205740"/>
                </a:tc>
                <a:tc>
                  <a:txBody>
                    <a:bodyPr/>
                    <a:lstStyle/>
                    <a:p>
                      <a:r>
                        <a:rPr lang="en-US" dirty="0" smtClean="0"/>
                        <a:t>32</a:t>
                      </a:r>
                      <a:endParaRPr lang="en-US" dirty="0"/>
                    </a:p>
                  </a:txBody>
                  <a:tcPr marL="205740" marR="205740"/>
                </a:tc>
              </a:tr>
              <a:tr h="370840">
                <a:tc>
                  <a:txBody>
                    <a:bodyPr/>
                    <a:lstStyle/>
                    <a:p>
                      <a:r>
                        <a:rPr lang="en-US" dirty="0" smtClean="0"/>
                        <a:t>Average Age</a:t>
                      </a:r>
                      <a:endParaRPr lang="en-US" dirty="0"/>
                    </a:p>
                  </a:txBody>
                  <a:tcPr marL="205740" marR="205740"/>
                </a:tc>
                <a:tc>
                  <a:txBody>
                    <a:bodyPr/>
                    <a:lstStyle/>
                    <a:p>
                      <a:r>
                        <a:rPr lang="en-US" dirty="0" smtClean="0"/>
                        <a:t>6.23</a:t>
                      </a:r>
                      <a:endParaRPr lang="en-US" dirty="0"/>
                    </a:p>
                  </a:txBody>
                  <a:tcPr marL="205740" marR="205740"/>
                </a:tc>
              </a:tr>
              <a:tr h="370840">
                <a:tc>
                  <a:txBody>
                    <a:bodyPr/>
                    <a:lstStyle/>
                    <a:p>
                      <a:r>
                        <a:rPr lang="en-US" dirty="0" smtClean="0"/>
                        <a:t>Blood lead </a:t>
                      </a:r>
                      <a:endParaRPr lang="en-US" dirty="0"/>
                    </a:p>
                  </a:txBody>
                  <a:tcPr marL="205740" marR="205740"/>
                </a:tc>
                <a:tc>
                  <a:txBody>
                    <a:bodyPr/>
                    <a:lstStyle/>
                    <a:p>
                      <a:r>
                        <a:rPr lang="en-US" dirty="0" smtClean="0"/>
                        <a:t>ND</a:t>
                      </a:r>
                      <a:r>
                        <a:rPr lang="en-US" baseline="0" dirty="0" smtClean="0"/>
                        <a:t> – 3 µg/</a:t>
                      </a:r>
                      <a:r>
                        <a:rPr lang="en-US" baseline="0" dirty="0" err="1" smtClean="0"/>
                        <a:t>dL</a:t>
                      </a:r>
                      <a:r>
                        <a:rPr lang="en-US" baseline="0" dirty="0" smtClean="0"/>
                        <a:t> (7 &gt; </a:t>
                      </a:r>
                      <a:r>
                        <a:rPr lang="en-US" baseline="0" dirty="0" smtClean="0"/>
                        <a:t>detection limit) </a:t>
                      </a:r>
                      <a:endParaRPr lang="en-US" dirty="0"/>
                    </a:p>
                  </a:txBody>
                  <a:tcPr marL="205740" marR="205740"/>
                </a:tc>
              </a:tr>
            </a:tbl>
          </a:graphicData>
        </a:graphic>
      </p:graphicFrame>
    </p:spTree>
    <p:extLst>
      <p:ext uri="{BB962C8B-B14F-4D97-AF65-F5344CB8AC3E}">
        <p14:creationId xmlns:p14="http://schemas.microsoft.com/office/powerpoint/2010/main" val="21932374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0"/>
            <a:ext cx="8229600" cy="1143000"/>
          </a:xfrm>
        </p:spPr>
        <p:txBody>
          <a:bodyPr>
            <a:normAutofit/>
          </a:bodyPr>
          <a:lstStyle/>
          <a:p>
            <a:r>
              <a:rPr lang="en-US" sz="4000" dirty="0" smtClean="0"/>
              <a:t>Acknowledgements</a:t>
            </a:r>
            <a:endParaRPr lang="en-US" sz="4000" dirty="0"/>
          </a:p>
        </p:txBody>
      </p:sp>
      <p:sp>
        <p:nvSpPr>
          <p:cNvPr id="3" name="Content Placeholder 2"/>
          <p:cNvSpPr>
            <a:spLocks noGrp="1"/>
          </p:cNvSpPr>
          <p:nvPr>
            <p:ph idx="1"/>
          </p:nvPr>
        </p:nvSpPr>
        <p:spPr>
          <a:xfrm>
            <a:off x="254000" y="1143000"/>
            <a:ext cx="8667750" cy="5471556"/>
          </a:xfrm>
        </p:spPr>
        <p:txBody>
          <a:bodyPr>
            <a:normAutofit fontScale="70000" lnSpcReduction="20000"/>
          </a:bodyPr>
          <a:lstStyle/>
          <a:p>
            <a:r>
              <a:rPr lang="en-US" dirty="0" smtClean="0"/>
              <a:t>Study Participants</a:t>
            </a:r>
          </a:p>
          <a:p>
            <a:r>
              <a:rPr lang="en-US" dirty="0" smtClean="0"/>
              <a:t>MESH Team</a:t>
            </a:r>
          </a:p>
          <a:p>
            <a:pPr lvl="1"/>
            <a:r>
              <a:rPr lang="en-US" dirty="0" smtClean="0"/>
              <a:t>Co-Investigators: Walt Klimecki, Paloma Beamer </a:t>
            </a:r>
          </a:p>
          <a:p>
            <a:pPr lvl="1"/>
            <a:r>
              <a:rPr lang="en-US" dirty="0" smtClean="0"/>
              <a:t>Study Coordinator: Nathan Lothrop</a:t>
            </a:r>
          </a:p>
          <a:p>
            <a:pPr lvl="1"/>
            <a:r>
              <a:rPr lang="en-US" dirty="0" smtClean="0"/>
              <a:t>Sampling and lab coordinator: Anastasia Sugeng</a:t>
            </a:r>
          </a:p>
          <a:p>
            <a:pPr lvl="1"/>
            <a:r>
              <a:rPr lang="en-US" dirty="0" smtClean="0"/>
              <a:t>Pediatrician: Melissa Cox</a:t>
            </a:r>
          </a:p>
          <a:p>
            <a:pPr lvl="1"/>
            <a:r>
              <a:rPr lang="en-US" dirty="0" smtClean="0"/>
              <a:t>SRP Translation Coordinator: Sarah Wilkinson </a:t>
            </a:r>
          </a:p>
          <a:p>
            <a:r>
              <a:rPr lang="en-US" dirty="0" smtClean="0"/>
              <a:t>Field Staff</a:t>
            </a:r>
          </a:p>
          <a:p>
            <a:pPr lvl="1"/>
            <a:r>
              <a:rPr lang="en-US" dirty="0" smtClean="0"/>
              <a:t>Rose </a:t>
            </a:r>
            <a:r>
              <a:rPr lang="en-US" dirty="0" err="1" smtClean="0"/>
              <a:t>Eitemiller</a:t>
            </a:r>
            <a:r>
              <a:rPr lang="en-US" dirty="0" smtClean="0"/>
              <a:t>, Christina Brooks, Kim </a:t>
            </a:r>
            <a:r>
              <a:rPr lang="en-US" dirty="0" err="1" smtClean="0"/>
              <a:t>Nathe</a:t>
            </a:r>
            <a:r>
              <a:rPr lang="en-US" dirty="0" smtClean="0"/>
              <a:t>, Robin </a:t>
            </a:r>
            <a:r>
              <a:rPr lang="en-US" dirty="0" err="1" smtClean="0"/>
              <a:t>Yonker</a:t>
            </a:r>
            <a:endParaRPr lang="en-US" dirty="0" smtClean="0"/>
          </a:p>
          <a:p>
            <a:r>
              <a:rPr lang="en-US" dirty="0"/>
              <a:t>Arizona Laboratory for Emerging Contaminants (ALEC):</a:t>
            </a:r>
          </a:p>
          <a:p>
            <a:pPr lvl="1"/>
            <a:r>
              <a:rPr lang="en-US" dirty="0"/>
              <a:t>Mary Kay </a:t>
            </a:r>
            <a:r>
              <a:rPr lang="en-US" dirty="0" smtClean="0"/>
              <a:t>Amistadi &amp; Leif Abrell</a:t>
            </a:r>
          </a:p>
          <a:p>
            <a:r>
              <a:rPr lang="en-US" dirty="0" smtClean="0"/>
              <a:t>Statistics Consulting Laboratory at the BIO5 Institute:</a:t>
            </a:r>
          </a:p>
          <a:p>
            <a:pPr lvl="1"/>
            <a:r>
              <a:rPr lang="en-US" dirty="0" smtClean="0"/>
              <a:t>Dean </a:t>
            </a:r>
            <a:r>
              <a:rPr lang="en-US" dirty="0" err="1" smtClean="0"/>
              <a:t>Billheimer</a:t>
            </a:r>
            <a:r>
              <a:rPr lang="en-US" dirty="0" smtClean="0"/>
              <a:t> and Isaac Jenkins</a:t>
            </a:r>
          </a:p>
          <a:p>
            <a:r>
              <a:rPr lang="en-US" dirty="0" smtClean="0"/>
              <a:t>Undergraduate Assistants</a:t>
            </a:r>
          </a:p>
          <a:p>
            <a:pPr lvl="1"/>
            <a:r>
              <a:rPr lang="en-US" dirty="0" smtClean="0"/>
              <a:t>Ariana Munoz, Abigail Pena, Maria Ojeda, Sara </a:t>
            </a:r>
            <a:r>
              <a:rPr lang="en-US" dirty="0" smtClean="0"/>
              <a:t>Penquite, Stephanie Ruehl</a:t>
            </a:r>
            <a:endParaRPr lang="en-US" dirty="0" smtClean="0"/>
          </a:p>
          <a:p>
            <a:r>
              <a:rPr lang="en-US" dirty="0"/>
              <a:t>NIEHS Superfund </a:t>
            </a:r>
            <a:r>
              <a:rPr lang="en-US" dirty="0" smtClean="0"/>
              <a:t>Research</a:t>
            </a:r>
            <a:r>
              <a:rPr lang="en-US" dirty="0"/>
              <a:t> </a:t>
            </a:r>
            <a:r>
              <a:rPr lang="en-US" dirty="0" smtClean="0"/>
              <a:t>Program </a:t>
            </a:r>
            <a:r>
              <a:rPr lang="en-US" dirty="0"/>
              <a:t>(Grant #P42 ES04940)</a:t>
            </a:r>
            <a:endParaRPr lang="en-US" dirty="0" smtClean="0"/>
          </a:p>
          <a:p>
            <a:pPr lvl="1"/>
            <a:endParaRPr lang="en-US" dirty="0"/>
          </a:p>
        </p:txBody>
      </p:sp>
    </p:spTree>
    <p:extLst>
      <p:ext uri="{BB962C8B-B14F-4D97-AF65-F5344CB8AC3E}">
        <p14:creationId xmlns:p14="http://schemas.microsoft.com/office/powerpoint/2010/main" val="31190658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Sampling - Soil</a:t>
            </a:r>
            <a:endParaRPr lang="en-US" dirty="0"/>
          </a:p>
        </p:txBody>
      </p:sp>
      <p:sp>
        <p:nvSpPr>
          <p:cNvPr id="10" name="TextBox 9"/>
          <p:cNvSpPr txBox="1"/>
          <p:nvPr/>
        </p:nvSpPr>
        <p:spPr>
          <a:xfrm>
            <a:off x="2514600" y="5791200"/>
            <a:ext cx="4343400" cy="369332"/>
          </a:xfrm>
          <a:prstGeom prst="rect">
            <a:avLst/>
          </a:prstGeom>
          <a:noFill/>
        </p:spPr>
        <p:txBody>
          <a:bodyPr wrap="square" rtlCol="0">
            <a:spAutoFit/>
          </a:bodyPr>
          <a:lstStyle/>
          <a:p>
            <a:r>
              <a:rPr lang="en-US" dirty="0" smtClean="0">
                <a:solidFill>
                  <a:srgbClr val="FF0000"/>
                </a:solidFill>
              </a:rPr>
              <a:t>+</a:t>
            </a:r>
            <a:r>
              <a:rPr lang="en-US" dirty="0" smtClean="0"/>
              <a:t> denotes EPA soil screening level</a:t>
            </a:r>
            <a:endParaRPr lang="en-US"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8441" y="1600200"/>
            <a:ext cx="6447117" cy="4525963"/>
          </a:xfrm>
        </p:spPr>
      </p:pic>
      <p:sp>
        <p:nvSpPr>
          <p:cNvPr id="5" name="TextBox 4"/>
          <p:cNvSpPr txBox="1"/>
          <p:nvPr/>
        </p:nvSpPr>
        <p:spPr>
          <a:xfrm>
            <a:off x="4229100" y="1219200"/>
            <a:ext cx="914400" cy="369332"/>
          </a:xfrm>
          <a:prstGeom prst="rect">
            <a:avLst/>
          </a:prstGeom>
          <a:noFill/>
        </p:spPr>
        <p:txBody>
          <a:bodyPr wrap="square" rtlCol="0">
            <a:spAutoFit/>
          </a:bodyPr>
          <a:lstStyle/>
          <a:p>
            <a:r>
              <a:rPr lang="en-US" dirty="0" smtClean="0"/>
              <a:t>n=34</a:t>
            </a:r>
            <a:endParaRPr lang="en-US" dirty="0"/>
          </a:p>
        </p:txBody>
      </p:sp>
      <p:sp>
        <p:nvSpPr>
          <p:cNvPr id="3" name="Oval 2"/>
          <p:cNvSpPr/>
          <p:nvPr/>
        </p:nvSpPr>
        <p:spPr>
          <a:xfrm>
            <a:off x="5029200" y="2438400"/>
            <a:ext cx="838200" cy="32766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438900" y="2438400"/>
            <a:ext cx="838200" cy="32766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14400" y="5975866"/>
            <a:ext cx="7620000" cy="369332"/>
          </a:xfrm>
          <a:prstGeom prst="rect">
            <a:avLst/>
          </a:prstGeom>
          <a:noFill/>
        </p:spPr>
        <p:txBody>
          <a:bodyPr wrap="square" rtlCol="0">
            <a:spAutoFit/>
          </a:bodyPr>
          <a:lstStyle/>
          <a:p>
            <a:r>
              <a:rPr lang="en-US" dirty="0" smtClean="0"/>
              <a:t>Note: AZ soil remediation level is a guideline for further investigation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Sampling – Vacuum Bag</a:t>
            </a:r>
            <a:endParaRPr lang="en-US" dirty="0"/>
          </a:p>
        </p:txBody>
      </p:sp>
      <p:sp>
        <p:nvSpPr>
          <p:cNvPr id="11" name="TextBox 10"/>
          <p:cNvSpPr txBox="1"/>
          <p:nvPr/>
        </p:nvSpPr>
        <p:spPr>
          <a:xfrm>
            <a:off x="2514600" y="5562600"/>
            <a:ext cx="4343400" cy="369332"/>
          </a:xfrm>
          <a:prstGeom prst="rect">
            <a:avLst/>
          </a:prstGeom>
          <a:noFill/>
        </p:spPr>
        <p:txBody>
          <a:bodyPr wrap="square" rtlCol="0">
            <a:spAutoFit/>
          </a:bodyPr>
          <a:lstStyle/>
          <a:p>
            <a:r>
              <a:rPr lang="en-US" dirty="0" smtClean="0">
                <a:solidFill>
                  <a:srgbClr val="FF0000"/>
                </a:solidFill>
              </a:rPr>
              <a:t>+</a:t>
            </a:r>
            <a:r>
              <a:rPr lang="en-US" dirty="0" smtClean="0"/>
              <a:t> denotes EPA soil screening level</a:t>
            </a:r>
            <a:endParaRPr lang="en-US" dirty="0">
              <a:solidFill>
                <a:srgbClr val="FF0000"/>
              </a:solidFill>
            </a:endParaRP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8441" y="1600200"/>
            <a:ext cx="6447117" cy="4525963"/>
          </a:xfrm>
        </p:spPr>
      </p:pic>
      <p:graphicFrame>
        <p:nvGraphicFramePr>
          <p:cNvPr id="6" name="Table 5"/>
          <p:cNvGraphicFramePr>
            <a:graphicFrameLocks noGrp="1"/>
          </p:cNvGraphicFramePr>
          <p:nvPr>
            <p:extLst>
              <p:ext uri="{D42A27DB-BD31-4B8C-83A1-F6EECF244321}">
                <p14:modId xmlns:p14="http://schemas.microsoft.com/office/powerpoint/2010/main" val="451777525"/>
              </p:ext>
            </p:extLst>
          </p:nvPr>
        </p:nvGraphicFramePr>
        <p:xfrm>
          <a:off x="2133600" y="6019801"/>
          <a:ext cx="4876800" cy="520065"/>
        </p:xfrm>
        <a:graphic>
          <a:graphicData uri="http://schemas.openxmlformats.org/drawingml/2006/table">
            <a:tbl>
              <a:tblPr>
                <a:tableStyleId>{5C22544A-7EE6-4342-B048-85BDC9FD1C3A}</a:tableStyleId>
              </a:tblPr>
              <a:tblGrid>
                <a:gridCol w="609600"/>
                <a:gridCol w="609600"/>
                <a:gridCol w="609600"/>
                <a:gridCol w="609600"/>
                <a:gridCol w="609600"/>
                <a:gridCol w="609600"/>
                <a:gridCol w="609600"/>
                <a:gridCol w="609600"/>
              </a:tblGrid>
              <a:tr h="266700">
                <a:tc>
                  <a:txBody>
                    <a:bodyPr/>
                    <a:lstStyle/>
                    <a:p>
                      <a:pPr algn="l" fontAlgn="b"/>
                      <a:r>
                        <a:rPr lang="en-US" sz="1600" u="none" strike="noStrike" dirty="0">
                          <a:effectLst/>
                        </a:rPr>
                        <a:t> </a:t>
                      </a:r>
                      <a:r>
                        <a:rPr lang="en-US" sz="1600" u="none" strike="noStrike" dirty="0" smtClean="0">
                          <a:effectLst/>
                        </a:rPr>
                        <a:t>n=32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600" u="none" strike="noStrike">
                          <a:effectLst/>
                        </a:rPr>
                        <a:t>Be</a:t>
                      </a:r>
                      <a:endParaRPr lang="en-US" sz="16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600" u="none" strike="noStrike">
                          <a:effectLst/>
                        </a:rPr>
                        <a:t>Al</a:t>
                      </a:r>
                      <a:endParaRPr lang="en-US" sz="16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600" u="none" strike="noStrike">
                          <a:effectLst/>
                        </a:rPr>
                        <a:t>Cr</a:t>
                      </a:r>
                      <a:endParaRPr lang="en-US" sz="16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600" u="none" strike="noStrike" dirty="0">
                          <a:effectLst/>
                        </a:rPr>
                        <a:t>Ni</a:t>
                      </a:r>
                      <a:endParaRPr lang="en-US" sz="16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600" u="none" strike="noStrike">
                          <a:effectLst/>
                        </a:rPr>
                        <a:t>As</a:t>
                      </a:r>
                      <a:endParaRPr lang="en-US" sz="16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600" u="none" strike="noStrike">
                          <a:effectLst/>
                        </a:rPr>
                        <a:t>Cd</a:t>
                      </a:r>
                      <a:endParaRPr lang="en-US" sz="16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600" u="none" strike="noStrike">
                          <a:effectLst/>
                        </a:rPr>
                        <a:t>Pb</a:t>
                      </a:r>
                      <a:endParaRPr lang="en-US" sz="16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90500">
                <a:tc>
                  <a:txBody>
                    <a:bodyPr/>
                    <a:lstStyle/>
                    <a:p>
                      <a:pPr algn="l" fontAlgn="b"/>
                      <a:r>
                        <a:rPr lang="en-US" sz="1600" u="none" strike="noStrike">
                          <a:effectLst/>
                        </a:rPr>
                        <a:t>% ND</a:t>
                      </a:r>
                      <a:endParaRPr lang="en-US" sz="16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600" u="none" strike="noStrike">
                          <a:effectLst/>
                        </a:rPr>
                        <a:t>3%</a:t>
                      </a:r>
                      <a:endParaRPr lang="en-US" sz="16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600" u="none" strike="noStrike">
                          <a:effectLst/>
                        </a:rPr>
                        <a:t>0%</a:t>
                      </a:r>
                      <a:endParaRPr lang="en-US" sz="16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600" u="none" strike="noStrike">
                          <a:effectLst/>
                        </a:rPr>
                        <a:t>0%</a:t>
                      </a:r>
                      <a:endParaRPr lang="en-US" sz="16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600" u="none" strike="noStrike">
                          <a:effectLst/>
                        </a:rPr>
                        <a:t>3%</a:t>
                      </a:r>
                      <a:endParaRPr lang="en-US" sz="16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600" u="none" strike="noStrike">
                          <a:effectLst/>
                        </a:rPr>
                        <a:t>0%</a:t>
                      </a:r>
                      <a:endParaRPr lang="en-US" sz="16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600" u="none" strike="noStrike">
                          <a:effectLst/>
                        </a:rPr>
                        <a:t>3%</a:t>
                      </a:r>
                      <a:endParaRPr lang="en-US" sz="16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600" u="none" strike="noStrike" dirty="0">
                          <a:effectLst/>
                        </a:rPr>
                        <a:t>0%</a:t>
                      </a:r>
                      <a:endParaRPr lang="en-US" sz="16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Oval 6"/>
          <p:cNvSpPr/>
          <p:nvPr/>
        </p:nvSpPr>
        <p:spPr>
          <a:xfrm>
            <a:off x="5029200" y="2362199"/>
            <a:ext cx="838200" cy="338506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438900" y="2362200"/>
            <a:ext cx="838200" cy="335735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Soil – vacuum bag correlations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95195526"/>
              </p:ext>
            </p:extLst>
          </p:nvPr>
        </p:nvGraphicFramePr>
        <p:xfrm>
          <a:off x="457200" y="1600200"/>
          <a:ext cx="8229600" cy="2966720"/>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r>
                        <a:rPr lang="en-US" dirty="0" smtClean="0"/>
                        <a:t>Metal</a:t>
                      </a:r>
                      <a:endParaRPr lang="en-US" dirty="0"/>
                    </a:p>
                  </a:txBody>
                  <a:tcPr/>
                </a:tc>
                <a:tc>
                  <a:txBody>
                    <a:bodyPr/>
                    <a:lstStyle/>
                    <a:p>
                      <a:r>
                        <a:rPr lang="en-US" dirty="0" smtClean="0"/>
                        <a:t>Spearman’s rho</a:t>
                      </a:r>
                      <a:endParaRPr lang="en-US" dirty="0"/>
                    </a:p>
                  </a:txBody>
                  <a:tcPr/>
                </a:tc>
                <a:tc>
                  <a:txBody>
                    <a:bodyPr/>
                    <a:lstStyle/>
                    <a:p>
                      <a:r>
                        <a:rPr lang="en-US" dirty="0" smtClean="0"/>
                        <a:t>P-value</a:t>
                      </a:r>
                      <a:endParaRPr lang="en-US" dirty="0"/>
                    </a:p>
                  </a:txBody>
                  <a:tcPr/>
                </a:tc>
              </a:tr>
              <a:tr h="370840">
                <a:tc>
                  <a:txBody>
                    <a:bodyPr/>
                    <a:lstStyle/>
                    <a:p>
                      <a:r>
                        <a:rPr lang="en-US" dirty="0" smtClean="0"/>
                        <a:t>Beryllium</a:t>
                      </a:r>
                      <a:endParaRPr lang="en-US" dirty="0"/>
                    </a:p>
                  </a:txBody>
                  <a:tcPr/>
                </a:tc>
                <a:tc>
                  <a:txBody>
                    <a:bodyPr/>
                    <a:lstStyle/>
                    <a:p>
                      <a:r>
                        <a:rPr lang="en-US" dirty="0" smtClean="0"/>
                        <a:t>-0.091</a:t>
                      </a:r>
                    </a:p>
                  </a:txBody>
                  <a:tcPr/>
                </a:tc>
                <a:tc>
                  <a:txBody>
                    <a:bodyPr/>
                    <a:lstStyle/>
                    <a:p>
                      <a:r>
                        <a:rPr lang="en-US" dirty="0" smtClean="0"/>
                        <a:t>0.637</a:t>
                      </a:r>
                    </a:p>
                  </a:txBody>
                  <a:tcPr/>
                </a:tc>
              </a:tr>
              <a:tr h="370840">
                <a:tc>
                  <a:txBody>
                    <a:bodyPr/>
                    <a:lstStyle/>
                    <a:p>
                      <a:r>
                        <a:rPr lang="en-US" dirty="0" smtClean="0"/>
                        <a:t>Aluminum</a:t>
                      </a:r>
                      <a:endParaRPr lang="en-US" dirty="0"/>
                    </a:p>
                  </a:txBody>
                  <a:tcPr/>
                </a:tc>
                <a:tc>
                  <a:txBody>
                    <a:bodyPr/>
                    <a:lstStyle/>
                    <a:p>
                      <a:r>
                        <a:rPr lang="en-US" dirty="0" smtClean="0"/>
                        <a:t>0.218</a:t>
                      </a:r>
                      <a:endParaRPr lang="en-US" dirty="0"/>
                    </a:p>
                  </a:txBody>
                  <a:tcPr/>
                </a:tc>
                <a:tc>
                  <a:txBody>
                    <a:bodyPr/>
                    <a:lstStyle/>
                    <a:p>
                      <a:r>
                        <a:rPr lang="en-US" dirty="0" smtClean="0"/>
                        <a:t>0.254</a:t>
                      </a:r>
                    </a:p>
                  </a:txBody>
                  <a:tcPr/>
                </a:tc>
              </a:tr>
              <a:tr h="370840">
                <a:tc>
                  <a:txBody>
                    <a:bodyPr/>
                    <a:lstStyle/>
                    <a:p>
                      <a:r>
                        <a:rPr lang="en-US" dirty="0" smtClean="0"/>
                        <a:t>Chromium</a:t>
                      </a:r>
                      <a:endParaRPr lang="en-US" dirty="0"/>
                    </a:p>
                  </a:txBody>
                  <a:tcPr/>
                </a:tc>
                <a:tc>
                  <a:txBody>
                    <a:bodyPr/>
                    <a:lstStyle/>
                    <a:p>
                      <a:r>
                        <a:rPr lang="en-US" dirty="0" smtClean="0"/>
                        <a:t>-0.205</a:t>
                      </a:r>
                      <a:endParaRPr lang="en-US" dirty="0"/>
                    </a:p>
                  </a:txBody>
                  <a:tcPr/>
                </a:tc>
                <a:tc>
                  <a:txBody>
                    <a:bodyPr/>
                    <a:lstStyle/>
                    <a:p>
                      <a:r>
                        <a:rPr lang="en-US" dirty="0" smtClean="0"/>
                        <a:t>0.285</a:t>
                      </a:r>
                      <a:endParaRPr lang="en-US" dirty="0"/>
                    </a:p>
                  </a:txBody>
                  <a:tcPr/>
                </a:tc>
              </a:tr>
              <a:tr h="370840">
                <a:tc>
                  <a:txBody>
                    <a:bodyPr/>
                    <a:lstStyle/>
                    <a:p>
                      <a:r>
                        <a:rPr lang="en-US" dirty="0" smtClean="0"/>
                        <a:t>Nickel</a:t>
                      </a:r>
                      <a:endParaRPr lang="en-US" dirty="0"/>
                    </a:p>
                  </a:txBody>
                  <a:tcPr/>
                </a:tc>
                <a:tc>
                  <a:txBody>
                    <a:bodyPr/>
                    <a:lstStyle/>
                    <a:p>
                      <a:r>
                        <a:rPr lang="en-US" dirty="0" smtClean="0"/>
                        <a:t>0.154</a:t>
                      </a:r>
                      <a:endParaRPr lang="en-US" dirty="0"/>
                    </a:p>
                  </a:txBody>
                  <a:tcPr/>
                </a:tc>
                <a:tc>
                  <a:txBody>
                    <a:bodyPr/>
                    <a:lstStyle/>
                    <a:p>
                      <a:r>
                        <a:rPr lang="en-US" dirty="0" smtClean="0"/>
                        <a:t>0.423</a:t>
                      </a:r>
                      <a:endParaRPr lang="en-US" dirty="0"/>
                    </a:p>
                  </a:txBody>
                  <a:tcPr/>
                </a:tc>
              </a:tr>
              <a:tr h="370840">
                <a:tc>
                  <a:txBody>
                    <a:bodyPr/>
                    <a:lstStyle/>
                    <a:p>
                      <a:r>
                        <a:rPr lang="en-US" b="1" dirty="0" smtClean="0"/>
                        <a:t>Arsenic</a:t>
                      </a:r>
                      <a:endParaRPr lang="en-US" b="1" dirty="0"/>
                    </a:p>
                  </a:txBody>
                  <a:tcPr/>
                </a:tc>
                <a:tc>
                  <a:txBody>
                    <a:bodyPr/>
                    <a:lstStyle/>
                    <a:p>
                      <a:r>
                        <a:rPr lang="en-US" b="1" dirty="0" smtClean="0"/>
                        <a:t>0.591</a:t>
                      </a:r>
                      <a:endParaRPr lang="en-US" b="1" dirty="0"/>
                    </a:p>
                  </a:txBody>
                  <a:tcPr/>
                </a:tc>
                <a:tc>
                  <a:txBody>
                    <a:bodyPr/>
                    <a:lstStyle/>
                    <a:p>
                      <a:r>
                        <a:rPr lang="en-US" b="1" dirty="0" smtClean="0"/>
                        <a:t>0.001*</a:t>
                      </a:r>
                      <a:endParaRPr lang="en-US" b="1" dirty="0"/>
                    </a:p>
                  </a:txBody>
                  <a:tcPr/>
                </a:tc>
              </a:tr>
              <a:tr h="370840">
                <a:tc>
                  <a:txBody>
                    <a:bodyPr/>
                    <a:lstStyle/>
                    <a:p>
                      <a:r>
                        <a:rPr lang="en-US" b="1" dirty="0" smtClean="0"/>
                        <a:t>Cadmium</a:t>
                      </a:r>
                      <a:endParaRPr lang="en-US" b="1" dirty="0"/>
                    </a:p>
                  </a:txBody>
                  <a:tcPr/>
                </a:tc>
                <a:tc>
                  <a:txBody>
                    <a:bodyPr/>
                    <a:lstStyle/>
                    <a:p>
                      <a:r>
                        <a:rPr lang="en-US" b="1" dirty="0" smtClean="0"/>
                        <a:t>0.495</a:t>
                      </a:r>
                    </a:p>
                  </a:txBody>
                  <a:tcPr/>
                </a:tc>
                <a:tc>
                  <a:txBody>
                    <a:bodyPr/>
                    <a:lstStyle/>
                    <a:p>
                      <a:r>
                        <a:rPr lang="en-US" b="1" dirty="0" smtClean="0"/>
                        <a:t>0.007*</a:t>
                      </a:r>
                      <a:endParaRPr lang="en-US" b="1" dirty="0"/>
                    </a:p>
                  </a:txBody>
                  <a:tcPr/>
                </a:tc>
              </a:tr>
              <a:tr h="370840">
                <a:tc>
                  <a:txBody>
                    <a:bodyPr/>
                    <a:lstStyle/>
                    <a:p>
                      <a:r>
                        <a:rPr lang="en-US" b="1" dirty="0" smtClean="0"/>
                        <a:t>Lead</a:t>
                      </a:r>
                      <a:endParaRPr lang="en-US" b="1" dirty="0"/>
                    </a:p>
                  </a:txBody>
                  <a:tcPr/>
                </a:tc>
                <a:tc>
                  <a:txBody>
                    <a:bodyPr/>
                    <a:lstStyle/>
                    <a:p>
                      <a:r>
                        <a:rPr lang="en-US" b="1" dirty="0" smtClean="0"/>
                        <a:t>0.487</a:t>
                      </a:r>
                      <a:endParaRPr lang="en-US" b="1" dirty="0"/>
                    </a:p>
                  </a:txBody>
                  <a:tcPr/>
                </a:tc>
                <a:tc>
                  <a:txBody>
                    <a:bodyPr/>
                    <a:lstStyle/>
                    <a:p>
                      <a:r>
                        <a:rPr lang="en-US" b="1" dirty="0" smtClean="0"/>
                        <a:t>0.008*</a:t>
                      </a:r>
                      <a:endParaRPr lang="en-US" b="1" dirty="0"/>
                    </a:p>
                  </a:txBody>
                  <a:tcPr/>
                </a:tc>
              </a:tr>
            </a:tbl>
          </a:graphicData>
        </a:graphic>
      </p:graphicFrame>
      <p:sp>
        <p:nvSpPr>
          <p:cNvPr id="5" name="TextBox 4"/>
          <p:cNvSpPr txBox="1"/>
          <p:nvPr/>
        </p:nvSpPr>
        <p:spPr>
          <a:xfrm>
            <a:off x="457200" y="4876800"/>
            <a:ext cx="6781800" cy="369332"/>
          </a:xfrm>
          <a:prstGeom prst="rect">
            <a:avLst/>
          </a:prstGeom>
          <a:noFill/>
        </p:spPr>
        <p:txBody>
          <a:bodyPr wrap="square" rtlCol="0">
            <a:spAutoFit/>
          </a:bodyPr>
          <a:lstStyle/>
          <a:p>
            <a:r>
              <a:rPr lang="en-US" dirty="0" smtClean="0"/>
              <a:t>*significant at the p&lt;0.05 level</a:t>
            </a:r>
            <a:endParaRPr lang="en-US" dirty="0"/>
          </a:p>
        </p:txBody>
      </p:sp>
    </p:spTree>
    <p:extLst>
      <p:ext uri="{BB962C8B-B14F-4D97-AF65-F5344CB8AC3E}">
        <p14:creationId xmlns:p14="http://schemas.microsoft.com/office/powerpoint/2010/main" val="563034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2318" y="0"/>
            <a:ext cx="5299363" cy="6858000"/>
          </a:xfrm>
          <a:prstGeom prst="rect">
            <a:avLst/>
          </a:prstGeom>
        </p:spPr>
      </p:pic>
      <p:sp>
        <p:nvSpPr>
          <p:cNvPr id="3" name="TextBox 2"/>
          <p:cNvSpPr txBox="1"/>
          <p:nvPr/>
        </p:nvSpPr>
        <p:spPr>
          <a:xfrm>
            <a:off x="152400" y="1143000"/>
            <a:ext cx="1524000" cy="646331"/>
          </a:xfrm>
          <a:prstGeom prst="rect">
            <a:avLst/>
          </a:prstGeom>
          <a:noFill/>
        </p:spPr>
        <p:txBody>
          <a:bodyPr wrap="square" rtlCol="0">
            <a:spAutoFit/>
          </a:bodyPr>
          <a:lstStyle/>
          <a:p>
            <a:r>
              <a:rPr lang="en-US" dirty="0" smtClean="0"/>
              <a:t>For &lt;63 </a:t>
            </a:r>
            <a:r>
              <a:rPr lang="el-GR" dirty="0" smtClean="0">
                <a:latin typeface="Cambria Math"/>
                <a:ea typeface="Cambria Math"/>
              </a:rPr>
              <a:t>μ</a:t>
            </a:r>
            <a:r>
              <a:rPr lang="en-US" dirty="0" smtClean="0">
                <a:ea typeface="Cambria Math"/>
              </a:rPr>
              <a:t>m fraction only</a:t>
            </a:r>
            <a:endParaRPr lang="en-US" dirty="0"/>
          </a:p>
        </p:txBody>
      </p:sp>
    </p:spTree>
    <p:extLst>
      <p:ext uri="{BB962C8B-B14F-4D97-AF65-F5344CB8AC3E}">
        <p14:creationId xmlns:p14="http://schemas.microsoft.com/office/powerpoint/2010/main" val="21479142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2318" y="0"/>
            <a:ext cx="5299363" cy="6857999"/>
          </a:xfrm>
          <a:prstGeom prst="rect">
            <a:avLst/>
          </a:prstGeom>
        </p:spPr>
      </p:pic>
      <p:sp>
        <p:nvSpPr>
          <p:cNvPr id="3" name="TextBox 2"/>
          <p:cNvSpPr txBox="1"/>
          <p:nvPr/>
        </p:nvSpPr>
        <p:spPr>
          <a:xfrm>
            <a:off x="152400" y="1143000"/>
            <a:ext cx="1524000" cy="646331"/>
          </a:xfrm>
          <a:prstGeom prst="rect">
            <a:avLst/>
          </a:prstGeom>
          <a:noFill/>
        </p:spPr>
        <p:txBody>
          <a:bodyPr wrap="square" rtlCol="0">
            <a:spAutoFit/>
          </a:bodyPr>
          <a:lstStyle/>
          <a:p>
            <a:r>
              <a:rPr lang="en-US" dirty="0" smtClean="0"/>
              <a:t>For &lt;63 </a:t>
            </a:r>
            <a:r>
              <a:rPr lang="el-GR" dirty="0" smtClean="0">
                <a:latin typeface="Cambria Math"/>
                <a:ea typeface="Cambria Math"/>
              </a:rPr>
              <a:t>μ</a:t>
            </a:r>
            <a:r>
              <a:rPr lang="en-US" dirty="0" smtClean="0">
                <a:ea typeface="Cambria Math"/>
              </a:rPr>
              <a:t>m fraction only</a:t>
            </a:r>
            <a:endParaRPr lang="en-US" dirty="0"/>
          </a:p>
        </p:txBody>
      </p:sp>
    </p:spTree>
    <p:extLst>
      <p:ext uri="{BB962C8B-B14F-4D97-AF65-F5344CB8AC3E}">
        <p14:creationId xmlns:p14="http://schemas.microsoft.com/office/powerpoint/2010/main" val="4034581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2318" y="0"/>
            <a:ext cx="5299363" cy="6857999"/>
          </a:xfrm>
          <a:prstGeom prst="rect">
            <a:avLst/>
          </a:prstGeom>
        </p:spPr>
      </p:pic>
      <p:sp>
        <p:nvSpPr>
          <p:cNvPr id="3" name="TextBox 2"/>
          <p:cNvSpPr txBox="1"/>
          <p:nvPr/>
        </p:nvSpPr>
        <p:spPr>
          <a:xfrm>
            <a:off x="152400" y="1143000"/>
            <a:ext cx="1524000" cy="646331"/>
          </a:xfrm>
          <a:prstGeom prst="rect">
            <a:avLst/>
          </a:prstGeom>
          <a:noFill/>
        </p:spPr>
        <p:txBody>
          <a:bodyPr wrap="square" rtlCol="0">
            <a:spAutoFit/>
          </a:bodyPr>
          <a:lstStyle/>
          <a:p>
            <a:r>
              <a:rPr lang="en-US" dirty="0" smtClean="0"/>
              <a:t>For &lt;63 </a:t>
            </a:r>
            <a:r>
              <a:rPr lang="el-GR" dirty="0" smtClean="0">
                <a:latin typeface="Cambria Math"/>
                <a:ea typeface="Cambria Math"/>
              </a:rPr>
              <a:t>μ</a:t>
            </a:r>
            <a:r>
              <a:rPr lang="en-US" dirty="0" smtClean="0">
                <a:ea typeface="Cambria Math"/>
              </a:rPr>
              <a:t>m fraction only</a:t>
            </a:r>
            <a:endParaRPr lang="en-US" dirty="0"/>
          </a:p>
        </p:txBody>
      </p:sp>
    </p:spTree>
    <p:extLst>
      <p:ext uri="{BB962C8B-B14F-4D97-AF65-F5344CB8AC3E}">
        <p14:creationId xmlns:p14="http://schemas.microsoft.com/office/powerpoint/2010/main" val="8547441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2318" y="0"/>
            <a:ext cx="5299362" cy="6857999"/>
          </a:xfrm>
          <a:prstGeom prst="rect">
            <a:avLst/>
          </a:prstGeom>
        </p:spPr>
      </p:pic>
      <p:sp>
        <p:nvSpPr>
          <p:cNvPr id="3" name="TextBox 2"/>
          <p:cNvSpPr txBox="1"/>
          <p:nvPr/>
        </p:nvSpPr>
        <p:spPr>
          <a:xfrm>
            <a:off x="152400" y="1143000"/>
            <a:ext cx="1524000" cy="646331"/>
          </a:xfrm>
          <a:prstGeom prst="rect">
            <a:avLst/>
          </a:prstGeom>
          <a:noFill/>
        </p:spPr>
        <p:txBody>
          <a:bodyPr wrap="square" rtlCol="0">
            <a:spAutoFit/>
          </a:bodyPr>
          <a:lstStyle/>
          <a:p>
            <a:r>
              <a:rPr lang="en-US" dirty="0" smtClean="0"/>
              <a:t>For &lt;63 </a:t>
            </a:r>
            <a:r>
              <a:rPr lang="el-GR" dirty="0" smtClean="0">
                <a:latin typeface="Cambria Math"/>
                <a:ea typeface="Cambria Math"/>
              </a:rPr>
              <a:t>μ</a:t>
            </a:r>
            <a:r>
              <a:rPr lang="en-US" dirty="0" smtClean="0">
                <a:ea typeface="Cambria Math"/>
              </a:rPr>
              <a:t>m fraction only</a:t>
            </a:r>
            <a:endParaRPr lang="en-US" dirty="0"/>
          </a:p>
        </p:txBody>
      </p:sp>
    </p:spTree>
    <p:extLst>
      <p:ext uri="{BB962C8B-B14F-4D97-AF65-F5344CB8AC3E}">
        <p14:creationId xmlns:p14="http://schemas.microsoft.com/office/powerpoint/2010/main" val="1039812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Sampling - Water</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38584906"/>
              </p:ext>
            </p:extLst>
          </p:nvPr>
        </p:nvGraphicFramePr>
        <p:xfrm>
          <a:off x="2209800" y="6019800"/>
          <a:ext cx="4876800" cy="506730"/>
        </p:xfrm>
        <a:graphic>
          <a:graphicData uri="http://schemas.openxmlformats.org/drawingml/2006/table">
            <a:tbl>
              <a:tblPr>
                <a:tableStyleId>{5C22544A-7EE6-4342-B048-85BDC9FD1C3A}</a:tableStyleId>
              </a:tblPr>
              <a:tblGrid>
                <a:gridCol w="609600"/>
                <a:gridCol w="609600"/>
                <a:gridCol w="609600"/>
                <a:gridCol w="609600"/>
                <a:gridCol w="609600"/>
                <a:gridCol w="609600"/>
                <a:gridCol w="609600"/>
                <a:gridCol w="609600"/>
              </a:tblGrid>
              <a:tr h="190500">
                <a:tc>
                  <a:txBody>
                    <a:bodyPr/>
                    <a:lstStyle/>
                    <a:p>
                      <a:pPr algn="l" fontAlgn="b"/>
                      <a:r>
                        <a:rPr lang="en-US" sz="1600" u="none" strike="noStrike" dirty="0" smtClean="0">
                          <a:effectLst/>
                        </a:rPr>
                        <a:t>n=25</a:t>
                      </a:r>
                      <a:endParaRPr lang="en-US" sz="16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Be</a:t>
                      </a:r>
                      <a:endParaRPr lang="en-US" sz="16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Al</a:t>
                      </a:r>
                      <a:endParaRPr lang="en-US" sz="16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Cr</a:t>
                      </a:r>
                      <a:endParaRPr lang="en-US" sz="16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Ni</a:t>
                      </a:r>
                      <a:endParaRPr lang="en-US" sz="16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dirty="0">
                          <a:effectLst/>
                        </a:rPr>
                        <a:t>As</a:t>
                      </a:r>
                      <a:endParaRPr lang="en-US" sz="16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dirty="0">
                          <a:effectLst/>
                        </a:rPr>
                        <a:t>Cd</a:t>
                      </a:r>
                      <a:endParaRPr lang="en-US" sz="16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Pb</a:t>
                      </a:r>
                      <a:endParaRPr lang="en-US" sz="16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0500">
                <a:tc>
                  <a:txBody>
                    <a:bodyPr/>
                    <a:lstStyle/>
                    <a:p>
                      <a:pPr algn="l" fontAlgn="b"/>
                      <a:r>
                        <a:rPr lang="en-US" sz="1600" u="none" strike="noStrike" dirty="0">
                          <a:effectLst/>
                        </a:rPr>
                        <a:t>% ND</a:t>
                      </a:r>
                      <a:endParaRPr lang="en-US" sz="16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dirty="0" smtClean="0">
                          <a:effectLst/>
                        </a:rPr>
                        <a:t>80%</a:t>
                      </a:r>
                      <a:endParaRPr lang="en-US" sz="16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dirty="0" smtClean="0">
                          <a:effectLst/>
                        </a:rPr>
                        <a:t>32%</a:t>
                      </a:r>
                      <a:endParaRPr lang="en-US" sz="16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dirty="0">
                          <a:effectLst/>
                        </a:rPr>
                        <a:t>8</a:t>
                      </a:r>
                      <a:r>
                        <a:rPr lang="en-US" sz="1600" u="none" strike="noStrike" dirty="0" smtClean="0">
                          <a:effectLst/>
                        </a:rPr>
                        <a:t>%</a:t>
                      </a:r>
                      <a:endParaRPr lang="en-US" sz="16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dirty="0" smtClean="0">
                          <a:effectLst/>
                        </a:rPr>
                        <a:t>96%</a:t>
                      </a:r>
                      <a:endParaRPr lang="en-US" sz="16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a:effectLst/>
                        </a:rPr>
                        <a:t>4%</a:t>
                      </a:r>
                      <a:endParaRPr lang="en-US" sz="16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dirty="0" smtClean="0">
                          <a:effectLst/>
                        </a:rPr>
                        <a:t>72%</a:t>
                      </a:r>
                      <a:endParaRPr lang="en-US" sz="16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dirty="0" smtClean="0">
                          <a:effectLst/>
                        </a:rPr>
                        <a:t>76%</a:t>
                      </a:r>
                      <a:endParaRPr lang="en-US" sz="16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6753" y="1447800"/>
            <a:ext cx="6090493" cy="4525963"/>
          </a:xfrm>
        </p:spPr>
      </p:pic>
      <p:sp>
        <p:nvSpPr>
          <p:cNvPr id="5" name="Oval 4"/>
          <p:cNvSpPr/>
          <p:nvPr/>
        </p:nvSpPr>
        <p:spPr>
          <a:xfrm>
            <a:off x="5029200" y="2057400"/>
            <a:ext cx="762000" cy="35052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971800" y="2133600"/>
            <a:ext cx="762000" cy="3445164"/>
          </a:xfrm>
          <a:prstGeom prst="ellipse">
            <a:avLst/>
          </a:prstGeom>
          <a:noFill/>
          <a:ln>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Sampling – urine (total)</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978125833"/>
              </p:ext>
            </p:extLst>
          </p:nvPr>
        </p:nvGraphicFramePr>
        <p:xfrm>
          <a:off x="2286000" y="5970270"/>
          <a:ext cx="4267200" cy="506730"/>
        </p:xfrm>
        <a:graphic>
          <a:graphicData uri="http://schemas.openxmlformats.org/drawingml/2006/table">
            <a:tbl>
              <a:tblPr/>
              <a:tblGrid>
                <a:gridCol w="609600"/>
                <a:gridCol w="609600"/>
                <a:gridCol w="609600"/>
                <a:gridCol w="609600"/>
                <a:gridCol w="609600"/>
                <a:gridCol w="609600"/>
                <a:gridCol w="609600"/>
              </a:tblGrid>
              <a:tr h="190500">
                <a:tc>
                  <a:txBody>
                    <a:bodyPr/>
                    <a:lstStyle/>
                    <a:p>
                      <a:pPr algn="l" fontAlgn="b"/>
                      <a:r>
                        <a:rPr lang="en-US" sz="1600" b="0" i="0" u="none" strike="noStrike" dirty="0" smtClean="0">
                          <a:solidFill>
                            <a:srgbClr val="000000"/>
                          </a:solidFill>
                          <a:effectLst/>
                          <a:latin typeface="Calibri"/>
                        </a:rPr>
                        <a:t>n=51</a:t>
                      </a:r>
                      <a:endParaRPr lang="en-US" sz="16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a:rPr>
                        <a:t>Be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a:rPr>
                        <a:t>Al</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a:rPr>
                        <a:t>Cr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a:rPr>
                        <a:t>Ni</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a:rPr>
                        <a:t>Cd</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a:rPr>
                        <a:t>Pb</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l" fontAlgn="b"/>
                      <a:r>
                        <a:rPr lang="en-US" sz="1600" b="0" i="0" u="none" strike="noStrike">
                          <a:solidFill>
                            <a:srgbClr val="000000"/>
                          </a:solidFill>
                          <a:effectLst/>
                          <a:latin typeface="Calibri"/>
                        </a:rPr>
                        <a:t>% ND</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smtClean="0">
                          <a:solidFill>
                            <a:srgbClr val="000000"/>
                          </a:solidFill>
                          <a:effectLst/>
                          <a:latin typeface="Calibri"/>
                        </a:rPr>
                        <a:t>49%</a:t>
                      </a:r>
                      <a:endParaRPr lang="en-US" sz="16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smtClean="0">
                          <a:solidFill>
                            <a:srgbClr val="000000"/>
                          </a:solidFill>
                          <a:effectLst/>
                          <a:latin typeface="Calibri"/>
                        </a:rPr>
                        <a:t>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smtClean="0">
                          <a:solidFill>
                            <a:srgbClr val="000000"/>
                          </a:solidFill>
                          <a:effectLst/>
                          <a:latin typeface="Calibri"/>
                        </a:rPr>
                        <a:t>12%</a:t>
                      </a:r>
                      <a:endParaRPr lang="en-US" sz="16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smtClean="0">
                          <a:solidFill>
                            <a:srgbClr val="000000"/>
                          </a:solidFill>
                          <a:effectLst/>
                          <a:latin typeface="Calibri"/>
                        </a:rPr>
                        <a:t>0%</a:t>
                      </a:r>
                      <a:endParaRPr lang="en-US" sz="16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a:rPr>
                        <a:t>2</a:t>
                      </a:r>
                      <a:r>
                        <a:rPr lang="en-US" sz="1600" b="0" i="0" u="none" strike="noStrike" dirty="0" smtClean="0">
                          <a:solidFill>
                            <a:srgbClr val="000000"/>
                          </a:solidFill>
                          <a:effectLst/>
                          <a:latin typeface="Calibri"/>
                        </a:rPr>
                        <a:t>%</a:t>
                      </a:r>
                      <a:endParaRPr lang="en-US" sz="16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smtClean="0">
                          <a:solidFill>
                            <a:srgbClr val="000000"/>
                          </a:solidFill>
                          <a:effectLst/>
                          <a:latin typeface="Calibri"/>
                        </a:rPr>
                        <a:t>12%</a:t>
                      </a:r>
                      <a:endParaRPr lang="en-US" sz="16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6753" y="1371600"/>
            <a:ext cx="6090493" cy="4525963"/>
          </a:xfrm>
        </p:spPr>
      </p:pic>
      <p:sp>
        <p:nvSpPr>
          <p:cNvPr id="5" name="Oval 4"/>
          <p:cNvSpPr/>
          <p:nvPr/>
        </p:nvSpPr>
        <p:spPr>
          <a:xfrm>
            <a:off x="5486400" y="3276600"/>
            <a:ext cx="838200" cy="23622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324600" y="3124200"/>
            <a:ext cx="838200" cy="23622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Urine As species</a:t>
            </a:r>
            <a:endParaRPr lang="en-US" dirty="0"/>
          </a:p>
        </p:txBody>
      </p:sp>
      <p:sp>
        <p:nvSpPr>
          <p:cNvPr id="3" name="TextBox 2"/>
          <p:cNvSpPr txBox="1"/>
          <p:nvPr/>
        </p:nvSpPr>
        <p:spPr>
          <a:xfrm>
            <a:off x="2158555" y="5404883"/>
            <a:ext cx="715398" cy="276999"/>
          </a:xfrm>
          <a:prstGeom prst="rect">
            <a:avLst/>
          </a:prstGeom>
          <a:noFill/>
        </p:spPr>
        <p:txBody>
          <a:bodyPr wrap="square" rtlCol="0">
            <a:spAutoFit/>
          </a:bodyPr>
          <a:lstStyle/>
          <a:p>
            <a:r>
              <a:rPr lang="en-US" sz="1200" dirty="0" smtClean="0"/>
              <a:t>p=.5360</a:t>
            </a:r>
            <a:endParaRPr lang="en-US" sz="1200" dirty="0"/>
          </a:p>
        </p:txBody>
      </p:sp>
      <p:sp>
        <p:nvSpPr>
          <p:cNvPr id="7" name="TextBox 6"/>
          <p:cNvSpPr txBox="1"/>
          <p:nvPr/>
        </p:nvSpPr>
        <p:spPr>
          <a:xfrm>
            <a:off x="2848323" y="5411567"/>
            <a:ext cx="715398" cy="276999"/>
          </a:xfrm>
          <a:prstGeom prst="rect">
            <a:avLst/>
          </a:prstGeom>
          <a:noFill/>
        </p:spPr>
        <p:txBody>
          <a:bodyPr wrap="square" rtlCol="0">
            <a:spAutoFit/>
          </a:bodyPr>
          <a:lstStyle/>
          <a:p>
            <a:r>
              <a:rPr lang="en-US" sz="1200" dirty="0" smtClean="0">
                <a:solidFill>
                  <a:srgbClr val="FF0000"/>
                </a:solidFill>
              </a:rPr>
              <a:t>p=.0014</a:t>
            </a:r>
            <a:endParaRPr lang="en-US" sz="1200" dirty="0">
              <a:solidFill>
                <a:srgbClr val="FF0000"/>
              </a:solidFill>
            </a:endParaRPr>
          </a:p>
        </p:txBody>
      </p:sp>
      <p:sp>
        <p:nvSpPr>
          <p:cNvPr id="8" name="TextBox 7"/>
          <p:cNvSpPr txBox="1"/>
          <p:nvPr/>
        </p:nvSpPr>
        <p:spPr>
          <a:xfrm>
            <a:off x="3541050" y="5411567"/>
            <a:ext cx="715398" cy="276999"/>
          </a:xfrm>
          <a:prstGeom prst="rect">
            <a:avLst/>
          </a:prstGeom>
          <a:noFill/>
        </p:spPr>
        <p:txBody>
          <a:bodyPr wrap="square" rtlCol="0">
            <a:spAutoFit/>
          </a:bodyPr>
          <a:lstStyle/>
          <a:p>
            <a:r>
              <a:rPr lang="en-US" sz="1200" dirty="0" smtClean="0"/>
              <a:t>p=.0037</a:t>
            </a:r>
            <a:endParaRPr lang="en-US" sz="1200" dirty="0"/>
          </a:p>
        </p:txBody>
      </p:sp>
      <p:sp>
        <p:nvSpPr>
          <p:cNvPr id="9" name="TextBox 8"/>
          <p:cNvSpPr txBox="1"/>
          <p:nvPr/>
        </p:nvSpPr>
        <p:spPr>
          <a:xfrm>
            <a:off x="4214845" y="5404882"/>
            <a:ext cx="715398" cy="276999"/>
          </a:xfrm>
          <a:prstGeom prst="rect">
            <a:avLst/>
          </a:prstGeom>
          <a:noFill/>
        </p:spPr>
        <p:txBody>
          <a:bodyPr wrap="square" rtlCol="0">
            <a:spAutoFit/>
          </a:bodyPr>
          <a:lstStyle/>
          <a:p>
            <a:r>
              <a:rPr lang="en-US" sz="1200" dirty="0" smtClean="0">
                <a:solidFill>
                  <a:srgbClr val="FF0000"/>
                </a:solidFill>
              </a:rPr>
              <a:t>p=.0010</a:t>
            </a:r>
            <a:endParaRPr lang="en-US" sz="1200" dirty="0">
              <a:solidFill>
                <a:srgbClr val="FF0000"/>
              </a:solidFill>
            </a:endParaRPr>
          </a:p>
        </p:txBody>
      </p:sp>
      <p:sp>
        <p:nvSpPr>
          <p:cNvPr id="10" name="TextBox 9"/>
          <p:cNvSpPr txBox="1"/>
          <p:nvPr/>
        </p:nvSpPr>
        <p:spPr>
          <a:xfrm>
            <a:off x="4862442" y="5411567"/>
            <a:ext cx="715398" cy="276999"/>
          </a:xfrm>
          <a:prstGeom prst="rect">
            <a:avLst/>
          </a:prstGeom>
          <a:noFill/>
        </p:spPr>
        <p:txBody>
          <a:bodyPr wrap="square" rtlCol="0">
            <a:spAutoFit/>
          </a:bodyPr>
          <a:lstStyle/>
          <a:p>
            <a:r>
              <a:rPr lang="en-US" sz="1200" dirty="0" smtClean="0">
                <a:solidFill>
                  <a:srgbClr val="FF0000"/>
                </a:solidFill>
              </a:rPr>
              <a:t>p=.0001</a:t>
            </a:r>
            <a:endParaRPr lang="en-US" sz="1200" dirty="0">
              <a:solidFill>
                <a:srgbClr val="FF0000"/>
              </a:solidFill>
            </a:endParaRPr>
          </a:p>
        </p:txBody>
      </p:sp>
      <p:sp>
        <p:nvSpPr>
          <p:cNvPr id="11" name="TextBox 10"/>
          <p:cNvSpPr txBox="1"/>
          <p:nvPr/>
        </p:nvSpPr>
        <p:spPr>
          <a:xfrm>
            <a:off x="5437374" y="5399715"/>
            <a:ext cx="715398" cy="276999"/>
          </a:xfrm>
          <a:prstGeom prst="rect">
            <a:avLst/>
          </a:prstGeom>
          <a:noFill/>
        </p:spPr>
        <p:txBody>
          <a:bodyPr wrap="square" rtlCol="0">
            <a:spAutoFit/>
          </a:bodyPr>
          <a:lstStyle/>
          <a:p>
            <a:r>
              <a:rPr lang="en-US" sz="1200" dirty="0" smtClean="0"/>
              <a:t>p=.9465</a:t>
            </a:r>
            <a:endParaRPr lang="en-US" sz="1200" dirty="0"/>
          </a:p>
        </p:txBody>
      </p:sp>
      <p:sp>
        <p:nvSpPr>
          <p:cNvPr id="12" name="TextBox 11"/>
          <p:cNvSpPr txBox="1"/>
          <p:nvPr/>
        </p:nvSpPr>
        <p:spPr>
          <a:xfrm>
            <a:off x="6130101" y="5393811"/>
            <a:ext cx="715398" cy="276999"/>
          </a:xfrm>
          <a:prstGeom prst="rect">
            <a:avLst/>
          </a:prstGeom>
          <a:noFill/>
        </p:spPr>
        <p:txBody>
          <a:bodyPr wrap="square" rtlCol="0">
            <a:spAutoFit/>
          </a:bodyPr>
          <a:lstStyle/>
          <a:p>
            <a:r>
              <a:rPr lang="en-US" sz="1200" dirty="0" smtClean="0">
                <a:solidFill>
                  <a:srgbClr val="FF0000"/>
                </a:solidFill>
              </a:rPr>
              <a:t>p=.0007</a:t>
            </a:r>
            <a:endParaRPr lang="en-US" sz="1200" dirty="0">
              <a:solidFill>
                <a:srgbClr val="FF0000"/>
              </a:solidFill>
            </a:endParaRPr>
          </a:p>
        </p:txBody>
      </p:sp>
      <p:sp>
        <p:nvSpPr>
          <p:cNvPr id="15" name="TextBox 14"/>
          <p:cNvSpPr txBox="1"/>
          <p:nvPr/>
        </p:nvSpPr>
        <p:spPr>
          <a:xfrm>
            <a:off x="1905000" y="6019800"/>
            <a:ext cx="5791200" cy="646331"/>
          </a:xfrm>
          <a:prstGeom prst="rect">
            <a:avLst/>
          </a:prstGeom>
          <a:noFill/>
        </p:spPr>
        <p:txBody>
          <a:bodyPr wrap="square" rtlCol="0">
            <a:spAutoFit/>
          </a:bodyPr>
          <a:lstStyle/>
          <a:p>
            <a:r>
              <a:rPr lang="en-US" dirty="0" smtClean="0"/>
              <a:t>In NHANES 2009-2010, </a:t>
            </a:r>
            <a:r>
              <a:rPr lang="en-US" dirty="0" err="1" smtClean="0"/>
              <a:t>AsCh</a:t>
            </a:r>
            <a:r>
              <a:rPr lang="en-US" dirty="0" smtClean="0"/>
              <a:t>, </a:t>
            </a:r>
            <a:r>
              <a:rPr lang="en-US" dirty="0" err="1" smtClean="0"/>
              <a:t>AsIII</a:t>
            </a:r>
            <a:r>
              <a:rPr lang="en-US" dirty="0" smtClean="0"/>
              <a:t>, </a:t>
            </a:r>
            <a:r>
              <a:rPr lang="en-US" dirty="0" err="1" smtClean="0"/>
              <a:t>AsV</a:t>
            </a:r>
            <a:r>
              <a:rPr lang="en-US" dirty="0" smtClean="0"/>
              <a:t> are &lt;LOD at 50</a:t>
            </a:r>
            <a:r>
              <a:rPr lang="en-US" baseline="30000" dirty="0" smtClean="0"/>
              <a:t>th</a:t>
            </a:r>
            <a:r>
              <a:rPr lang="en-US" dirty="0" smtClean="0"/>
              <a:t> and 95</a:t>
            </a:r>
            <a:r>
              <a:rPr lang="en-US" baseline="30000" dirty="0" smtClean="0"/>
              <a:t>th</a:t>
            </a:r>
            <a:r>
              <a:rPr lang="en-US" dirty="0" smtClean="0"/>
              <a:t> percentiles for children 6-11 years of age</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10508" y="1235530"/>
            <a:ext cx="6438092" cy="4784270"/>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Presentation</a:t>
            </a:r>
            <a:endParaRPr lang="en-US" dirty="0"/>
          </a:p>
        </p:txBody>
      </p:sp>
      <p:sp>
        <p:nvSpPr>
          <p:cNvPr id="3" name="Content Placeholder 2"/>
          <p:cNvSpPr>
            <a:spLocks noGrp="1"/>
          </p:cNvSpPr>
          <p:nvPr>
            <p:ph idx="1"/>
          </p:nvPr>
        </p:nvSpPr>
        <p:spPr/>
        <p:txBody>
          <a:bodyPr>
            <a:normAutofit/>
          </a:bodyPr>
          <a:lstStyle/>
          <a:p>
            <a:r>
              <a:rPr lang="en-US" dirty="0" smtClean="0"/>
              <a:t>Background – Iron King Site </a:t>
            </a:r>
          </a:p>
          <a:p>
            <a:r>
              <a:rPr lang="en-US" dirty="0" smtClean="0"/>
              <a:t>Study objectives</a:t>
            </a:r>
          </a:p>
          <a:p>
            <a:r>
              <a:rPr lang="en-US" dirty="0" smtClean="0"/>
              <a:t>Methods</a:t>
            </a:r>
          </a:p>
          <a:p>
            <a:r>
              <a:rPr lang="en-US" dirty="0" smtClean="0"/>
              <a:t>Results </a:t>
            </a:r>
          </a:p>
          <a:p>
            <a:r>
              <a:rPr lang="en-US" dirty="0" smtClean="0"/>
              <a:t>Discussion</a:t>
            </a:r>
          </a:p>
          <a:p>
            <a:endParaRPr lang="en-US" dirty="0" smtClean="0"/>
          </a:p>
        </p:txBody>
      </p:sp>
    </p:spTree>
    <p:extLst>
      <p:ext uri="{BB962C8B-B14F-4D97-AF65-F5344CB8AC3E}">
        <p14:creationId xmlns:p14="http://schemas.microsoft.com/office/powerpoint/2010/main" val="32060292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Sampling - Toenails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6753" y="1600200"/>
            <a:ext cx="6090493" cy="4525963"/>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Urine Correlations </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76067317"/>
              </p:ext>
            </p:extLst>
          </p:nvPr>
        </p:nvGraphicFramePr>
        <p:xfrm>
          <a:off x="457200" y="1600200"/>
          <a:ext cx="8229599" cy="3606800"/>
        </p:xfrm>
        <a:graphic>
          <a:graphicData uri="http://schemas.openxmlformats.org/drawingml/2006/table">
            <a:tbl>
              <a:tblPr firstRow="1" bandRow="1">
                <a:tableStyleId>{7DF18680-E054-41AD-8BC1-D1AEF772440D}</a:tableStyleId>
              </a:tblPr>
              <a:tblGrid>
                <a:gridCol w="1175657"/>
                <a:gridCol w="1262743"/>
                <a:gridCol w="1088571"/>
                <a:gridCol w="1273629"/>
                <a:gridCol w="1077685"/>
                <a:gridCol w="1284515"/>
                <a:gridCol w="1066799"/>
              </a:tblGrid>
              <a:tr h="370840">
                <a:tc>
                  <a:txBody>
                    <a:bodyPr/>
                    <a:lstStyle/>
                    <a:p>
                      <a:endParaRPr lang="en-US" dirty="0"/>
                    </a:p>
                  </a:txBody>
                  <a:tcPr/>
                </a:tc>
                <a:tc gridSpan="2">
                  <a:txBody>
                    <a:bodyPr/>
                    <a:lstStyle/>
                    <a:p>
                      <a:r>
                        <a:rPr lang="en-US" dirty="0" smtClean="0"/>
                        <a:t>Dust</a:t>
                      </a:r>
                      <a:endParaRPr lang="en-US" dirty="0"/>
                    </a:p>
                  </a:txBody>
                  <a:tcPr/>
                </a:tc>
                <a:tc hMerge="1">
                  <a:txBody>
                    <a:bodyPr/>
                    <a:lstStyle/>
                    <a:p>
                      <a:endParaRPr lang="en-US" dirty="0"/>
                    </a:p>
                  </a:txBody>
                  <a:tcPr/>
                </a:tc>
                <a:tc gridSpan="2">
                  <a:txBody>
                    <a:bodyPr/>
                    <a:lstStyle/>
                    <a:p>
                      <a:r>
                        <a:rPr lang="en-US" dirty="0" smtClean="0"/>
                        <a:t>Soil</a:t>
                      </a:r>
                      <a:endParaRPr lang="en-US" dirty="0"/>
                    </a:p>
                  </a:txBody>
                  <a:tcPr/>
                </a:tc>
                <a:tc hMerge="1">
                  <a:txBody>
                    <a:bodyPr/>
                    <a:lstStyle/>
                    <a:p>
                      <a:endParaRPr lang="en-US" dirty="0"/>
                    </a:p>
                  </a:txBody>
                  <a:tcPr/>
                </a:tc>
                <a:tc gridSpan="2">
                  <a:txBody>
                    <a:bodyPr/>
                    <a:lstStyle/>
                    <a:p>
                      <a:r>
                        <a:rPr lang="en-US" dirty="0" smtClean="0"/>
                        <a:t>Water</a:t>
                      </a:r>
                      <a:endParaRPr lang="en-US" dirty="0"/>
                    </a:p>
                  </a:txBody>
                  <a:tcPr/>
                </a:tc>
                <a:tc hMerge="1">
                  <a:txBody>
                    <a:bodyPr/>
                    <a:lstStyle/>
                    <a:p>
                      <a:endParaRPr lang="en-US" dirty="0"/>
                    </a:p>
                  </a:txBody>
                  <a:tcPr/>
                </a:tc>
              </a:tr>
              <a:tr h="370840">
                <a:tc>
                  <a:txBody>
                    <a:bodyPr/>
                    <a:lstStyle/>
                    <a:p>
                      <a:endParaRPr lang="en-US" dirty="0"/>
                    </a:p>
                  </a:txBody>
                  <a:tcPr/>
                </a:tc>
                <a:tc>
                  <a:txBody>
                    <a:bodyPr/>
                    <a:lstStyle/>
                    <a:p>
                      <a:r>
                        <a:rPr lang="en-US" dirty="0" smtClean="0"/>
                        <a:t>Spearman’s</a:t>
                      </a:r>
                    </a:p>
                    <a:p>
                      <a:r>
                        <a:rPr lang="en-US" dirty="0" smtClean="0"/>
                        <a:t>rho</a:t>
                      </a:r>
                      <a:endParaRPr lang="en-US" dirty="0"/>
                    </a:p>
                  </a:txBody>
                  <a:tcPr/>
                </a:tc>
                <a:tc>
                  <a:txBody>
                    <a:bodyPr/>
                    <a:lstStyle/>
                    <a:p>
                      <a:r>
                        <a:rPr lang="en-US" dirty="0" smtClean="0"/>
                        <a:t>P-value</a:t>
                      </a:r>
                      <a:endParaRPr lang="en-US" dirty="0"/>
                    </a:p>
                  </a:txBody>
                  <a:tcPr/>
                </a:tc>
                <a:tc>
                  <a:txBody>
                    <a:bodyPr/>
                    <a:lstStyle/>
                    <a:p>
                      <a:r>
                        <a:rPr lang="en-US" dirty="0" smtClean="0"/>
                        <a:t>Spearman’s rho</a:t>
                      </a:r>
                      <a:endParaRPr lang="en-US" dirty="0"/>
                    </a:p>
                  </a:txBody>
                  <a:tcPr/>
                </a:tc>
                <a:tc>
                  <a:txBody>
                    <a:bodyPr/>
                    <a:lstStyle/>
                    <a:p>
                      <a:r>
                        <a:rPr lang="en-US" dirty="0" smtClean="0"/>
                        <a:t>P-value</a:t>
                      </a:r>
                      <a:endParaRPr lang="en-US" dirty="0"/>
                    </a:p>
                  </a:txBody>
                  <a:tcPr/>
                </a:tc>
                <a:tc>
                  <a:txBody>
                    <a:bodyPr/>
                    <a:lstStyle/>
                    <a:p>
                      <a:r>
                        <a:rPr lang="en-US" dirty="0" smtClean="0"/>
                        <a:t>Spearman’s rho</a:t>
                      </a:r>
                      <a:endParaRPr lang="en-US" dirty="0"/>
                    </a:p>
                  </a:txBody>
                  <a:tcPr/>
                </a:tc>
                <a:tc>
                  <a:txBody>
                    <a:bodyPr/>
                    <a:lstStyle/>
                    <a:p>
                      <a:r>
                        <a:rPr lang="en-US" dirty="0" smtClean="0"/>
                        <a:t>P-value</a:t>
                      </a:r>
                      <a:endParaRPr lang="en-US" dirty="0"/>
                    </a:p>
                  </a:txBody>
                  <a:tcPr/>
                </a:tc>
              </a:tr>
              <a:tr h="370840">
                <a:tc>
                  <a:txBody>
                    <a:bodyPr/>
                    <a:lstStyle/>
                    <a:p>
                      <a:r>
                        <a:rPr lang="en-US" dirty="0" smtClean="0"/>
                        <a:t>Beryllium</a:t>
                      </a:r>
                      <a:endParaRPr lang="en-US" dirty="0"/>
                    </a:p>
                  </a:txBody>
                  <a:tcPr/>
                </a:tc>
                <a:tc>
                  <a:txBody>
                    <a:bodyPr/>
                    <a:lstStyle/>
                    <a:p>
                      <a:r>
                        <a:rPr lang="en-US" sz="1800" kern="1200" dirty="0" smtClean="0">
                          <a:effectLst/>
                        </a:rPr>
                        <a:t>0.029</a:t>
                      </a:r>
                      <a:endParaRPr lang="en-US" dirty="0"/>
                    </a:p>
                  </a:txBody>
                  <a:tcPr/>
                </a:tc>
                <a:tc>
                  <a:txBody>
                    <a:bodyPr/>
                    <a:lstStyle/>
                    <a:p>
                      <a:r>
                        <a:rPr lang="en-US" sz="1800" kern="1200" dirty="0" smtClean="0">
                          <a:effectLst/>
                        </a:rPr>
                        <a:t>0.831</a:t>
                      </a:r>
                      <a:endParaRPr lang="en-US" dirty="0"/>
                    </a:p>
                  </a:txBody>
                  <a:tcPr/>
                </a:tc>
                <a:tc>
                  <a:txBody>
                    <a:bodyPr/>
                    <a:lstStyle/>
                    <a:p>
                      <a:r>
                        <a:rPr lang="en-US" sz="1800" kern="1200" dirty="0" smtClean="0">
                          <a:effectLst/>
                        </a:rPr>
                        <a:t>0.194</a:t>
                      </a:r>
                      <a:endParaRPr lang="en-US" dirty="0"/>
                    </a:p>
                  </a:txBody>
                  <a:tcPr/>
                </a:tc>
                <a:tc>
                  <a:txBody>
                    <a:bodyPr/>
                    <a:lstStyle/>
                    <a:p>
                      <a:r>
                        <a:rPr lang="en-US" sz="1800" kern="1200" dirty="0" smtClean="0">
                          <a:effectLst/>
                        </a:rPr>
                        <a:t>0.146</a:t>
                      </a:r>
                      <a:endParaRPr lang="en-US" dirty="0"/>
                    </a:p>
                  </a:txBody>
                  <a:tcPr/>
                </a:tc>
                <a:tc>
                  <a:txBody>
                    <a:bodyPr/>
                    <a:lstStyle/>
                    <a:p>
                      <a:r>
                        <a:rPr lang="en-US" smtClean="0"/>
                        <a:t>-0.275</a:t>
                      </a:r>
                    </a:p>
                  </a:txBody>
                  <a:tcPr/>
                </a:tc>
                <a:tc>
                  <a:txBody>
                    <a:bodyPr/>
                    <a:lstStyle/>
                    <a:p>
                      <a:r>
                        <a:rPr lang="en-US" dirty="0" smtClean="0"/>
                        <a:t>0.1</a:t>
                      </a:r>
                      <a:endParaRPr lang="en-US" dirty="0"/>
                    </a:p>
                  </a:txBody>
                  <a:tcPr/>
                </a:tc>
              </a:tr>
              <a:tr h="370840">
                <a:tc>
                  <a:txBody>
                    <a:bodyPr/>
                    <a:lstStyle/>
                    <a:p>
                      <a:r>
                        <a:rPr lang="en-US" dirty="0" smtClean="0"/>
                        <a:t>Aluminum</a:t>
                      </a:r>
                      <a:endParaRPr lang="en-US" b="0" dirty="0"/>
                    </a:p>
                  </a:txBody>
                  <a:tcPr/>
                </a:tc>
                <a:tc>
                  <a:txBody>
                    <a:bodyPr/>
                    <a:lstStyle/>
                    <a:p>
                      <a:r>
                        <a:rPr lang="en-US" sz="1800" kern="1200" dirty="0" smtClean="0">
                          <a:effectLst/>
                        </a:rPr>
                        <a:t>0.043</a:t>
                      </a:r>
                      <a:endParaRPr lang="en-US" dirty="0"/>
                    </a:p>
                  </a:txBody>
                  <a:tcPr/>
                </a:tc>
                <a:tc>
                  <a:txBody>
                    <a:bodyPr/>
                    <a:lstStyle/>
                    <a:p>
                      <a:r>
                        <a:rPr lang="en-US" sz="1800" kern="1200" dirty="0" smtClean="0">
                          <a:effectLst/>
                        </a:rPr>
                        <a:t>0.750</a:t>
                      </a:r>
                      <a:endParaRPr lang="en-US" dirty="0"/>
                    </a:p>
                  </a:txBody>
                  <a:tcPr/>
                </a:tc>
                <a:tc>
                  <a:txBody>
                    <a:bodyPr/>
                    <a:lstStyle/>
                    <a:p>
                      <a:r>
                        <a:rPr lang="en-US" sz="1800" kern="1200" dirty="0" smtClean="0">
                          <a:effectLst/>
                        </a:rPr>
                        <a:t>-0.108</a:t>
                      </a:r>
                      <a:endParaRPr lang="en-US" dirty="0"/>
                    </a:p>
                  </a:txBody>
                  <a:tcPr/>
                </a:tc>
                <a:tc>
                  <a:txBody>
                    <a:bodyPr/>
                    <a:lstStyle/>
                    <a:p>
                      <a:r>
                        <a:rPr lang="en-US" sz="1800" kern="1200" dirty="0" smtClean="0">
                          <a:effectLst/>
                        </a:rPr>
                        <a:t>0.421</a:t>
                      </a:r>
                      <a:endParaRPr lang="en-US" dirty="0"/>
                    </a:p>
                  </a:txBody>
                  <a:tcPr/>
                </a:tc>
                <a:tc>
                  <a:txBody>
                    <a:bodyPr/>
                    <a:lstStyle/>
                    <a:p>
                      <a:r>
                        <a:rPr lang="en-US" dirty="0" smtClean="0"/>
                        <a:t>-0.059</a:t>
                      </a:r>
                    </a:p>
                  </a:txBody>
                  <a:tcPr/>
                </a:tc>
                <a:tc>
                  <a:txBody>
                    <a:bodyPr/>
                    <a:lstStyle/>
                    <a:p>
                      <a:r>
                        <a:rPr lang="en-US" dirty="0" smtClean="0"/>
                        <a:t>0.73</a:t>
                      </a:r>
                      <a:endParaRPr lang="en-US" dirty="0"/>
                    </a:p>
                  </a:txBody>
                  <a:tcPr/>
                </a:tc>
              </a:tr>
              <a:tr h="370840">
                <a:tc>
                  <a:txBody>
                    <a:bodyPr/>
                    <a:lstStyle/>
                    <a:p>
                      <a:r>
                        <a:rPr lang="en-US" dirty="0" smtClean="0"/>
                        <a:t>Chromium</a:t>
                      </a:r>
                      <a:endParaRPr lang="en-US" b="0" dirty="0"/>
                    </a:p>
                  </a:txBody>
                  <a:tcPr/>
                </a:tc>
                <a:tc>
                  <a:txBody>
                    <a:bodyPr/>
                    <a:lstStyle/>
                    <a:p>
                      <a:r>
                        <a:rPr lang="en-US" sz="1800" kern="1200" dirty="0" smtClean="0">
                          <a:effectLst/>
                        </a:rPr>
                        <a:t>-0.078</a:t>
                      </a:r>
                      <a:endParaRPr lang="en-US" dirty="0"/>
                    </a:p>
                  </a:txBody>
                  <a:tcPr/>
                </a:tc>
                <a:tc>
                  <a:txBody>
                    <a:bodyPr/>
                    <a:lstStyle/>
                    <a:p>
                      <a:r>
                        <a:rPr lang="en-US" sz="1800" kern="1200" dirty="0" smtClean="0">
                          <a:effectLst/>
                        </a:rPr>
                        <a:t>0.5636</a:t>
                      </a:r>
                      <a:endParaRPr lang="en-US" dirty="0"/>
                    </a:p>
                  </a:txBody>
                  <a:tcPr/>
                </a:tc>
                <a:tc>
                  <a:txBody>
                    <a:bodyPr/>
                    <a:lstStyle/>
                    <a:p>
                      <a:r>
                        <a:rPr lang="en-US" sz="1800" b="1" i="1" kern="1200" dirty="0" smtClean="0">
                          <a:effectLst/>
                        </a:rPr>
                        <a:t>-0.354</a:t>
                      </a:r>
                      <a:endParaRPr lang="en-US" b="1" i="1" dirty="0"/>
                    </a:p>
                  </a:txBody>
                  <a:tcPr/>
                </a:tc>
                <a:tc>
                  <a:txBody>
                    <a:bodyPr/>
                    <a:lstStyle/>
                    <a:p>
                      <a:r>
                        <a:rPr lang="en-US" sz="1800" b="1" i="1" kern="1200" dirty="0" smtClean="0">
                          <a:effectLst/>
                        </a:rPr>
                        <a:t>0.006</a:t>
                      </a:r>
                      <a:endParaRPr lang="en-US" b="1" i="1" dirty="0"/>
                    </a:p>
                  </a:txBody>
                  <a:tcPr/>
                </a:tc>
                <a:tc>
                  <a:txBody>
                    <a:bodyPr/>
                    <a:lstStyle/>
                    <a:p>
                      <a:r>
                        <a:rPr lang="en-US" b="1" i="1" dirty="0" smtClean="0"/>
                        <a:t>0.627</a:t>
                      </a:r>
                      <a:endParaRPr lang="en-US" b="1" i="1" dirty="0"/>
                    </a:p>
                  </a:txBody>
                  <a:tcPr/>
                </a:tc>
                <a:tc>
                  <a:txBody>
                    <a:bodyPr/>
                    <a:lstStyle/>
                    <a:p>
                      <a:r>
                        <a:rPr lang="en-US" b="1" i="1" dirty="0" smtClean="0"/>
                        <a:t>&lt;0.001</a:t>
                      </a:r>
                      <a:endParaRPr lang="en-US" b="1" i="1" dirty="0"/>
                    </a:p>
                  </a:txBody>
                  <a:tcPr/>
                </a:tc>
              </a:tr>
              <a:tr h="370840">
                <a:tc>
                  <a:txBody>
                    <a:bodyPr/>
                    <a:lstStyle/>
                    <a:p>
                      <a:r>
                        <a:rPr lang="en-US" dirty="0" smtClean="0"/>
                        <a:t>Nickel</a:t>
                      </a:r>
                      <a:endParaRPr lang="en-US" b="0" dirty="0"/>
                    </a:p>
                  </a:txBody>
                  <a:tcPr/>
                </a:tc>
                <a:tc>
                  <a:txBody>
                    <a:bodyPr/>
                    <a:lstStyle/>
                    <a:p>
                      <a:r>
                        <a:rPr lang="en-US" sz="1800" kern="1200" dirty="0" smtClean="0">
                          <a:effectLst/>
                        </a:rPr>
                        <a:t>0.091</a:t>
                      </a:r>
                      <a:endParaRPr lang="en-US" dirty="0"/>
                    </a:p>
                  </a:txBody>
                  <a:tcPr/>
                </a:tc>
                <a:tc>
                  <a:txBody>
                    <a:bodyPr/>
                    <a:lstStyle/>
                    <a:p>
                      <a:r>
                        <a:rPr lang="en-US" sz="1800" kern="1200" dirty="0" smtClean="0">
                          <a:effectLst/>
                        </a:rPr>
                        <a:t>0.502</a:t>
                      </a:r>
                      <a:endParaRPr lang="en-US" dirty="0"/>
                    </a:p>
                  </a:txBody>
                  <a:tcPr/>
                </a:tc>
                <a:tc>
                  <a:txBody>
                    <a:bodyPr/>
                    <a:lstStyle/>
                    <a:p>
                      <a:r>
                        <a:rPr lang="en-US" sz="1800" kern="1200" dirty="0" smtClean="0">
                          <a:effectLst/>
                        </a:rPr>
                        <a:t>-0.209</a:t>
                      </a:r>
                      <a:endParaRPr lang="en-US" dirty="0"/>
                    </a:p>
                  </a:txBody>
                  <a:tcPr/>
                </a:tc>
                <a:tc>
                  <a:txBody>
                    <a:bodyPr/>
                    <a:lstStyle/>
                    <a:p>
                      <a:r>
                        <a:rPr lang="en-US" sz="1800" kern="1200" dirty="0" smtClean="0">
                          <a:effectLst/>
                        </a:rPr>
                        <a:t>0.115</a:t>
                      </a:r>
                      <a:endParaRPr lang="en-US" dirty="0"/>
                    </a:p>
                  </a:txBody>
                  <a:tcPr/>
                </a:tc>
                <a:tc>
                  <a:txBody>
                    <a:bodyPr/>
                    <a:lstStyle/>
                    <a:p>
                      <a:r>
                        <a:rPr lang="en-US" dirty="0" smtClean="0"/>
                        <a:t>-0.187</a:t>
                      </a:r>
                      <a:endParaRPr lang="en-US" dirty="0"/>
                    </a:p>
                  </a:txBody>
                  <a:tcPr/>
                </a:tc>
                <a:tc>
                  <a:txBody>
                    <a:bodyPr/>
                    <a:lstStyle/>
                    <a:p>
                      <a:r>
                        <a:rPr lang="en-US" dirty="0" smtClean="0"/>
                        <a:t>0.267</a:t>
                      </a:r>
                      <a:endParaRPr lang="en-US" dirty="0"/>
                    </a:p>
                  </a:txBody>
                  <a:tcPr/>
                </a:tc>
              </a:tr>
              <a:tr h="370840">
                <a:tc>
                  <a:txBody>
                    <a:bodyPr/>
                    <a:lstStyle/>
                    <a:p>
                      <a:r>
                        <a:rPr lang="en-US" dirty="0" smtClean="0"/>
                        <a:t>Arsenic</a:t>
                      </a:r>
                      <a:endParaRPr lang="en-US" b="0" dirty="0"/>
                    </a:p>
                  </a:txBody>
                  <a:tcPr/>
                </a:tc>
                <a:tc>
                  <a:txBody>
                    <a:bodyPr/>
                    <a:lstStyle/>
                    <a:p>
                      <a:r>
                        <a:rPr lang="en-US" sz="1800" kern="1200" dirty="0" smtClean="0">
                          <a:effectLst/>
                        </a:rPr>
                        <a:t>0.021</a:t>
                      </a:r>
                      <a:endParaRPr lang="en-US" dirty="0"/>
                    </a:p>
                  </a:txBody>
                  <a:tcPr/>
                </a:tc>
                <a:tc>
                  <a:txBody>
                    <a:bodyPr/>
                    <a:lstStyle/>
                    <a:p>
                      <a:r>
                        <a:rPr lang="en-US" sz="1800" kern="1200" dirty="0" smtClean="0">
                          <a:effectLst/>
                        </a:rPr>
                        <a:t>0.875</a:t>
                      </a:r>
                      <a:endParaRPr lang="en-US" dirty="0"/>
                    </a:p>
                  </a:txBody>
                  <a:tcPr/>
                </a:tc>
                <a:tc>
                  <a:txBody>
                    <a:bodyPr/>
                    <a:lstStyle/>
                    <a:p>
                      <a:r>
                        <a:rPr lang="en-US" sz="1800" kern="1200" dirty="0" smtClean="0">
                          <a:effectLst/>
                        </a:rPr>
                        <a:t>-0.107</a:t>
                      </a:r>
                      <a:endParaRPr lang="en-US" dirty="0"/>
                    </a:p>
                  </a:txBody>
                  <a:tcPr/>
                </a:tc>
                <a:tc>
                  <a:txBody>
                    <a:bodyPr/>
                    <a:lstStyle/>
                    <a:p>
                      <a:r>
                        <a:rPr lang="en-US" sz="1800" kern="1200" dirty="0" smtClean="0">
                          <a:effectLst/>
                        </a:rPr>
                        <a:t>0.424</a:t>
                      </a:r>
                      <a:endParaRPr lang="en-US" dirty="0"/>
                    </a:p>
                  </a:txBody>
                  <a:tcPr/>
                </a:tc>
                <a:tc>
                  <a:txBody>
                    <a:bodyPr/>
                    <a:lstStyle/>
                    <a:p>
                      <a:r>
                        <a:rPr lang="en-US" b="1" i="1" dirty="0" smtClean="0"/>
                        <a:t>0.392</a:t>
                      </a:r>
                      <a:endParaRPr lang="en-US" b="1" i="1" dirty="0"/>
                    </a:p>
                  </a:txBody>
                  <a:tcPr/>
                </a:tc>
                <a:tc>
                  <a:txBody>
                    <a:bodyPr/>
                    <a:lstStyle/>
                    <a:p>
                      <a:r>
                        <a:rPr lang="en-US" b="1" i="1" dirty="0" smtClean="0"/>
                        <a:t>0.016</a:t>
                      </a:r>
                      <a:endParaRPr lang="en-US" b="1" i="1" dirty="0"/>
                    </a:p>
                  </a:txBody>
                  <a:tcPr/>
                </a:tc>
              </a:tr>
              <a:tr h="370840">
                <a:tc>
                  <a:txBody>
                    <a:bodyPr/>
                    <a:lstStyle/>
                    <a:p>
                      <a:r>
                        <a:rPr lang="en-US" dirty="0" smtClean="0"/>
                        <a:t>Cadmium</a:t>
                      </a:r>
                      <a:endParaRPr lang="en-US" b="0" dirty="0"/>
                    </a:p>
                  </a:txBody>
                  <a:tcPr/>
                </a:tc>
                <a:tc>
                  <a:txBody>
                    <a:bodyPr/>
                    <a:lstStyle/>
                    <a:p>
                      <a:r>
                        <a:rPr lang="en-US" sz="1800" b="1" i="1" kern="1200" dirty="0" smtClean="0">
                          <a:effectLst/>
                        </a:rPr>
                        <a:t>0.300</a:t>
                      </a:r>
                      <a:endParaRPr lang="en-US" b="1" i="1" dirty="0"/>
                    </a:p>
                  </a:txBody>
                  <a:tcPr/>
                </a:tc>
                <a:tc>
                  <a:txBody>
                    <a:bodyPr/>
                    <a:lstStyle/>
                    <a:p>
                      <a:r>
                        <a:rPr lang="en-US" sz="1800" b="1" i="1" kern="1200" dirty="0" smtClean="0">
                          <a:effectLst/>
                        </a:rPr>
                        <a:t>0.023</a:t>
                      </a:r>
                      <a:endParaRPr lang="en-US" b="1" i="1" dirty="0"/>
                    </a:p>
                  </a:txBody>
                  <a:tcPr/>
                </a:tc>
                <a:tc>
                  <a:txBody>
                    <a:bodyPr/>
                    <a:lstStyle/>
                    <a:p>
                      <a:r>
                        <a:rPr lang="en-US" sz="1800" kern="1200" dirty="0" smtClean="0">
                          <a:effectLst/>
                        </a:rPr>
                        <a:t>-0.068</a:t>
                      </a:r>
                      <a:endParaRPr lang="en-US" dirty="0"/>
                    </a:p>
                  </a:txBody>
                  <a:tcPr/>
                </a:tc>
                <a:tc>
                  <a:txBody>
                    <a:bodyPr/>
                    <a:lstStyle/>
                    <a:p>
                      <a:r>
                        <a:rPr lang="en-US" sz="1800" kern="1200" dirty="0" smtClean="0">
                          <a:effectLst/>
                        </a:rPr>
                        <a:t>0.612</a:t>
                      </a:r>
                      <a:endParaRPr lang="en-US" dirty="0"/>
                    </a:p>
                  </a:txBody>
                  <a:tcPr/>
                </a:tc>
                <a:tc>
                  <a:txBody>
                    <a:bodyPr/>
                    <a:lstStyle/>
                    <a:p>
                      <a:r>
                        <a:rPr lang="en-US" dirty="0" smtClean="0"/>
                        <a:t>-0.059</a:t>
                      </a:r>
                      <a:endParaRPr lang="en-US" dirty="0"/>
                    </a:p>
                  </a:txBody>
                  <a:tcPr/>
                </a:tc>
                <a:tc>
                  <a:txBody>
                    <a:bodyPr/>
                    <a:lstStyle/>
                    <a:p>
                      <a:r>
                        <a:rPr lang="en-US" dirty="0" smtClean="0"/>
                        <a:t>0.729</a:t>
                      </a:r>
                      <a:endParaRPr lang="en-US" dirty="0"/>
                    </a:p>
                  </a:txBody>
                  <a:tcPr/>
                </a:tc>
              </a:tr>
              <a:tr h="370840">
                <a:tc>
                  <a:txBody>
                    <a:bodyPr/>
                    <a:lstStyle/>
                    <a:p>
                      <a:r>
                        <a:rPr lang="en-US" dirty="0" smtClean="0"/>
                        <a:t>Lead</a:t>
                      </a:r>
                      <a:endParaRPr lang="en-US" b="0" dirty="0"/>
                    </a:p>
                  </a:txBody>
                  <a:tcPr/>
                </a:tc>
                <a:tc>
                  <a:txBody>
                    <a:bodyPr/>
                    <a:lstStyle/>
                    <a:p>
                      <a:r>
                        <a:rPr lang="en-US" sz="1800" kern="1200" dirty="0" smtClean="0">
                          <a:effectLst/>
                        </a:rPr>
                        <a:t>0.029</a:t>
                      </a:r>
                      <a:endParaRPr lang="en-US" dirty="0"/>
                    </a:p>
                  </a:txBody>
                  <a:tcPr/>
                </a:tc>
                <a:tc>
                  <a:txBody>
                    <a:bodyPr/>
                    <a:lstStyle/>
                    <a:p>
                      <a:r>
                        <a:rPr lang="en-US" sz="1800" kern="1200" dirty="0" smtClean="0">
                          <a:effectLst/>
                        </a:rPr>
                        <a:t>0.831</a:t>
                      </a:r>
                      <a:endParaRPr lang="en-US" dirty="0"/>
                    </a:p>
                  </a:txBody>
                  <a:tcPr/>
                </a:tc>
                <a:tc>
                  <a:txBody>
                    <a:bodyPr/>
                    <a:lstStyle/>
                    <a:p>
                      <a:r>
                        <a:rPr lang="en-US" sz="1800" b="1" i="1" kern="1200" dirty="0" smtClean="0">
                          <a:effectLst/>
                        </a:rPr>
                        <a:t>0.352</a:t>
                      </a:r>
                      <a:endParaRPr lang="en-US" b="1" i="1" dirty="0"/>
                    </a:p>
                  </a:txBody>
                  <a:tcPr/>
                </a:tc>
                <a:tc>
                  <a:txBody>
                    <a:bodyPr/>
                    <a:lstStyle/>
                    <a:p>
                      <a:r>
                        <a:rPr lang="en-US" sz="1800" b="1" i="1" kern="1200" dirty="0" smtClean="0">
                          <a:effectLst/>
                        </a:rPr>
                        <a:t>0.007</a:t>
                      </a:r>
                      <a:endParaRPr lang="en-US" b="1" i="1" dirty="0"/>
                    </a:p>
                  </a:txBody>
                  <a:tcPr/>
                </a:tc>
                <a:tc>
                  <a:txBody>
                    <a:bodyPr/>
                    <a:lstStyle/>
                    <a:p>
                      <a:r>
                        <a:rPr lang="en-US" dirty="0" smtClean="0"/>
                        <a:t>0.018</a:t>
                      </a:r>
                      <a:endParaRPr lang="en-US" dirty="0"/>
                    </a:p>
                  </a:txBody>
                  <a:tcPr/>
                </a:tc>
                <a:tc>
                  <a:txBody>
                    <a:bodyPr/>
                    <a:lstStyle/>
                    <a:p>
                      <a:r>
                        <a:rPr lang="en-US" dirty="0" smtClean="0"/>
                        <a:t>0.918</a:t>
                      </a:r>
                      <a:endParaRPr lang="en-US" dirty="0"/>
                    </a:p>
                  </a:txBody>
                  <a:tcPr/>
                </a:tc>
              </a:tr>
            </a:tbl>
          </a:graphicData>
        </a:graphic>
      </p:graphicFrame>
      <p:sp>
        <p:nvSpPr>
          <p:cNvPr id="3" name="TextBox 2"/>
          <p:cNvSpPr txBox="1"/>
          <p:nvPr/>
        </p:nvSpPr>
        <p:spPr>
          <a:xfrm>
            <a:off x="457200" y="5486400"/>
            <a:ext cx="7620000" cy="369332"/>
          </a:xfrm>
          <a:prstGeom prst="rect">
            <a:avLst/>
          </a:prstGeom>
          <a:noFill/>
        </p:spPr>
        <p:txBody>
          <a:bodyPr wrap="square" rtlCol="0">
            <a:spAutoFit/>
          </a:bodyPr>
          <a:lstStyle/>
          <a:p>
            <a:r>
              <a:rPr lang="en-US" dirty="0" smtClean="0"/>
              <a:t>Bold and italicized numbers indicate significant correlations with p&lt;0.05</a:t>
            </a:r>
            <a:endParaRPr lang="en-US" dirty="0"/>
          </a:p>
        </p:txBody>
      </p:sp>
    </p:spTree>
    <p:extLst>
      <p:ext uri="{BB962C8B-B14F-4D97-AF65-F5344CB8AC3E}">
        <p14:creationId xmlns:p14="http://schemas.microsoft.com/office/powerpoint/2010/main" val="23443113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dirty="0" smtClean="0"/>
              <a:t>Toenail Correlations</a:t>
            </a:r>
            <a:endParaRPr lang="en-US" dirty="0"/>
          </a:p>
        </p:txBody>
      </p:sp>
      <p:sp>
        <p:nvSpPr>
          <p:cNvPr id="3" name="TextBox 2"/>
          <p:cNvSpPr txBox="1"/>
          <p:nvPr/>
        </p:nvSpPr>
        <p:spPr>
          <a:xfrm>
            <a:off x="457200" y="3429000"/>
            <a:ext cx="8229600" cy="369332"/>
          </a:xfrm>
          <a:prstGeom prst="rect">
            <a:avLst/>
          </a:prstGeom>
          <a:noFill/>
        </p:spPr>
        <p:txBody>
          <a:bodyPr wrap="square" rtlCol="0">
            <a:spAutoFit/>
          </a:bodyPr>
          <a:lstStyle/>
          <a:p>
            <a:r>
              <a:rPr lang="en-US" dirty="0" smtClean="0"/>
              <a:t>*inorganic only</a:t>
            </a:r>
            <a:endParaRPr lang="en-US" dirty="0"/>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1668267093"/>
              </p:ext>
            </p:extLst>
          </p:nvPr>
        </p:nvGraphicFramePr>
        <p:xfrm>
          <a:off x="304800" y="1625600"/>
          <a:ext cx="8458200" cy="3606800"/>
        </p:xfrm>
        <a:graphic>
          <a:graphicData uri="http://schemas.openxmlformats.org/drawingml/2006/table">
            <a:tbl>
              <a:tblPr firstRow="1" bandRow="1">
                <a:tableStyleId>{7DF18680-E054-41AD-8BC1-D1AEF772440D}</a:tableStyleId>
              </a:tblPr>
              <a:tblGrid>
                <a:gridCol w="1295400"/>
                <a:gridCol w="1295400"/>
                <a:gridCol w="990600"/>
                <a:gridCol w="1295400"/>
                <a:gridCol w="990600"/>
                <a:gridCol w="1447800"/>
                <a:gridCol w="1143000"/>
              </a:tblGrid>
              <a:tr h="370840">
                <a:tc>
                  <a:txBody>
                    <a:bodyPr/>
                    <a:lstStyle/>
                    <a:p>
                      <a:endParaRPr lang="en-US" dirty="0"/>
                    </a:p>
                  </a:txBody>
                  <a:tcPr/>
                </a:tc>
                <a:tc gridSpan="2">
                  <a:txBody>
                    <a:bodyPr/>
                    <a:lstStyle/>
                    <a:p>
                      <a:r>
                        <a:rPr lang="en-US" dirty="0" smtClean="0"/>
                        <a:t>Dust</a:t>
                      </a:r>
                      <a:endParaRPr lang="en-US" dirty="0"/>
                    </a:p>
                  </a:txBody>
                  <a:tcPr/>
                </a:tc>
                <a:tc hMerge="1">
                  <a:txBody>
                    <a:bodyPr/>
                    <a:lstStyle/>
                    <a:p>
                      <a:endParaRPr lang="en-US" dirty="0"/>
                    </a:p>
                  </a:txBody>
                  <a:tcPr/>
                </a:tc>
                <a:tc gridSpan="2">
                  <a:txBody>
                    <a:bodyPr/>
                    <a:lstStyle/>
                    <a:p>
                      <a:r>
                        <a:rPr lang="en-US" dirty="0" smtClean="0"/>
                        <a:t>Soil</a:t>
                      </a:r>
                      <a:endParaRPr lang="en-US" dirty="0"/>
                    </a:p>
                  </a:txBody>
                  <a:tcPr/>
                </a:tc>
                <a:tc hMerge="1">
                  <a:txBody>
                    <a:bodyPr/>
                    <a:lstStyle/>
                    <a:p>
                      <a:endParaRPr lang="en-US" dirty="0"/>
                    </a:p>
                  </a:txBody>
                  <a:tcPr/>
                </a:tc>
                <a:tc gridSpan="2">
                  <a:txBody>
                    <a:bodyPr/>
                    <a:lstStyle/>
                    <a:p>
                      <a:r>
                        <a:rPr lang="en-US" dirty="0" smtClean="0"/>
                        <a:t>Water</a:t>
                      </a:r>
                      <a:endParaRPr lang="en-US" dirty="0"/>
                    </a:p>
                  </a:txBody>
                  <a:tcPr/>
                </a:tc>
                <a:tc hMerge="1">
                  <a:txBody>
                    <a:bodyPr/>
                    <a:lstStyle/>
                    <a:p>
                      <a:endParaRPr lang="en-US" dirty="0"/>
                    </a:p>
                  </a:txBody>
                  <a:tcPr/>
                </a:tc>
              </a:tr>
              <a:tr h="370840">
                <a:tc>
                  <a:txBody>
                    <a:bodyPr/>
                    <a:lstStyle/>
                    <a:p>
                      <a:r>
                        <a:rPr lang="en-US" dirty="0" smtClean="0"/>
                        <a:t>Metal</a:t>
                      </a:r>
                      <a:endParaRPr lang="en-US" dirty="0"/>
                    </a:p>
                  </a:txBody>
                  <a:tcPr/>
                </a:tc>
                <a:tc>
                  <a:txBody>
                    <a:bodyPr/>
                    <a:lstStyle/>
                    <a:p>
                      <a:r>
                        <a:rPr lang="en-US" dirty="0" smtClean="0"/>
                        <a:t>Spearman’s</a:t>
                      </a:r>
                    </a:p>
                    <a:p>
                      <a:r>
                        <a:rPr lang="en-US" dirty="0" smtClean="0"/>
                        <a:t>rho</a:t>
                      </a:r>
                      <a:endParaRPr lang="en-US" dirty="0"/>
                    </a:p>
                  </a:txBody>
                  <a:tcPr/>
                </a:tc>
                <a:tc>
                  <a:txBody>
                    <a:bodyPr/>
                    <a:lstStyle/>
                    <a:p>
                      <a:r>
                        <a:rPr lang="en-US" dirty="0" smtClean="0"/>
                        <a:t>P-value</a:t>
                      </a:r>
                      <a:endParaRPr lang="en-US" dirty="0"/>
                    </a:p>
                  </a:txBody>
                  <a:tcPr/>
                </a:tc>
                <a:tc>
                  <a:txBody>
                    <a:bodyPr/>
                    <a:lstStyle/>
                    <a:p>
                      <a:r>
                        <a:rPr lang="en-US" dirty="0" smtClean="0"/>
                        <a:t>Spearman’s rho</a:t>
                      </a:r>
                      <a:endParaRPr lang="en-US" dirty="0"/>
                    </a:p>
                  </a:txBody>
                  <a:tcPr/>
                </a:tc>
                <a:tc>
                  <a:txBody>
                    <a:bodyPr/>
                    <a:lstStyle/>
                    <a:p>
                      <a:r>
                        <a:rPr lang="en-US" dirty="0" smtClean="0"/>
                        <a:t>P-value</a:t>
                      </a:r>
                      <a:endParaRPr lang="en-US" dirty="0"/>
                    </a:p>
                  </a:txBody>
                  <a:tcPr/>
                </a:tc>
                <a:tc>
                  <a:txBody>
                    <a:bodyPr/>
                    <a:lstStyle/>
                    <a:p>
                      <a:r>
                        <a:rPr lang="en-US" dirty="0" smtClean="0"/>
                        <a:t>Spearman’s rho</a:t>
                      </a:r>
                      <a:endParaRPr lang="en-US" dirty="0"/>
                    </a:p>
                  </a:txBody>
                  <a:tcPr/>
                </a:tc>
                <a:tc>
                  <a:txBody>
                    <a:bodyPr/>
                    <a:lstStyle/>
                    <a:p>
                      <a:r>
                        <a:rPr lang="en-US" dirty="0" smtClean="0"/>
                        <a:t>P-value</a:t>
                      </a:r>
                      <a:endParaRPr lang="en-US" dirty="0"/>
                    </a:p>
                  </a:txBody>
                  <a:tcPr/>
                </a:tc>
              </a:tr>
              <a:tr h="370840">
                <a:tc>
                  <a:txBody>
                    <a:bodyPr/>
                    <a:lstStyle/>
                    <a:p>
                      <a:r>
                        <a:rPr lang="en-US" dirty="0" smtClean="0"/>
                        <a:t>Beryllium</a:t>
                      </a:r>
                      <a:endParaRPr lang="en-US" dirty="0"/>
                    </a:p>
                  </a:txBody>
                  <a:tcPr/>
                </a:tc>
                <a:tc>
                  <a:txBody>
                    <a:bodyPr/>
                    <a:lstStyle/>
                    <a:p>
                      <a:r>
                        <a:rPr lang="en-US" sz="1800" kern="1200" dirty="0" smtClean="0">
                          <a:effectLst/>
                        </a:rPr>
                        <a:t>0.123</a:t>
                      </a:r>
                      <a:endParaRPr lang="en-US" dirty="0"/>
                    </a:p>
                  </a:txBody>
                  <a:tcPr/>
                </a:tc>
                <a:tc>
                  <a:txBody>
                    <a:bodyPr/>
                    <a:lstStyle/>
                    <a:p>
                      <a:r>
                        <a:rPr lang="en-US" sz="1800" kern="1200" dirty="0" smtClean="0">
                          <a:effectLst/>
                        </a:rPr>
                        <a:t>0.381</a:t>
                      </a:r>
                      <a:endParaRPr lang="en-US" dirty="0"/>
                    </a:p>
                  </a:txBody>
                  <a:tcPr/>
                </a:tc>
                <a:tc>
                  <a:txBody>
                    <a:bodyPr/>
                    <a:lstStyle/>
                    <a:p>
                      <a:r>
                        <a:rPr lang="en-US" sz="1800" kern="1200" dirty="0" smtClean="0">
                          <a:effectLst/>
                        </a:rPr>
                        <a:t>0.226</a:t>
                      </a:r>
                      <a:endParaRPr lang="en-US" dirty="0"/>
                    </a:p>
                  </a:txBody>
                  <a:tcPr/>
                </a:tc>
                <a:tc>
                  <a:txBody>
                    <a:bodyPr/>
                    <a:lstStyle/>
                    <a:p>
                      <a:r>
                        <a:rPr lang="en-US" sz="1800" kern="1200" dirty="0" smtClean="0">
                          <a:effectLst/>
                        </a:rPr>
                        <a:t>0.090</a:t>
                      </a:r>
                      <a:endParaRPr lang="en-US" dirty="0"/>
                    </a:p>
                  </a:txBody>
                  <a:tcPr/>
                </a:tc>
                <a:tc>
                  <a:txBody>
                    <a:bodyPr/>
                    <a:lstStyle/>
                    <a:p>
                      <a:r>
                        <a:rPr lang="en-US" sz="1800" kern="1200" dirty="0" smtClean="0">
                          <a:effectLst/>
                        </a:rPr>
                        <a:t>-0.287 </a:t>
                      </a:r>
                      <a:endParaRPr lang="en-US" dirty="0"/>
                    </a:p>
                  </a:txBody>
                  <a:tcPr/>
                </a:tc>
                <a:tc>
                  <a:txBody>
                    <a:bodyPr/>
                    <a:lstStyle/>
                    <a:p>
                      <a:r>
                        <a:rPr lang="en-US" sz="1800" kern="1200" dirty="0" smtClean="0">
                          <a:effectLst/>
                        </a:rPr>
                        <a:t>0.111</a:t>
                      </a:r>
                      <a:endParaRPr lang="en-US" dirty="0"/>
                    </a:p>
                  </a:txBody>
                  <a:tcPr/>
                </a:tc>
              </a:tr>
              <a:tr h="370840">
                <a:tc>
                  <a:txBody>
                    <a:bodyPr/>
                    <a:lstStyle/>
                    <a:p>
                      <a:r>
                        <a:rPr lang="en-US" dirty="0" smtClean="0"/>
                        <a:t>Aluminum</a:t>
                      </a:r>
                      <a:endParaRPr lang="en-US" b="0" dirty="0"/>
                    </a:p>
                  </a:txBody>
                  <a:tcPr/>
                </a:tc>
                <a:tc>
                  <a:txBody>
                    <a:bodyPr/>
                    <a:lstStyle/>
                    <a:p>
                      <a:r>
                        <a:rPr lang="en-US" b="1" i="1" dirty="0" smtClean="0"/>
                        <a:t>-</a:t>
                      </a:r>
                      <a:r>
                        <a:rPr lang="en-US" sz="1800" b="1" i="1" kern="1200" dirty="0" smtClean="0">
                          <a:effectLst/>
                        </a:rPr>
                        <a:t>0.307</a:t>
                      </a:r>
                      <a:endParaRPr lang="en-US" b="1" i="1" dirty="0" smtClean="0"/>
                    </a:p>
                  </a:txBody>
                  <a:tcPr/>
                </a:tc>
                <a:tc>
                  <a:txBody>
                    <a:bodyPr/>
                    <a:lstStyle/>
                    <a:p>
                      <a:r>
                        <a:rPr lang="en-US" b="1" i="1" dirty="0" smtClean="0"/>
                        <a:t>0</a:t>
                      </a:r>
                      <a:r>
                        <a:rPr lang="en-US" sz="1800" b="1" i="1" kern="1200" dirty="0" smtClean="0">
                          <a:effectLst/>
                        </a:rPr>
                        <a:t>.025</a:t>
                      </a:r>
                      <a:endParaRPr lang="en-US" b="1" i="1" dirty="0"/>
                    </a:p>
                  </a:txBody>
                  <a:tcPr/>
                </a:tc>
                <a:tc>
                  <a:txBody>
                    <a:bodyPr/>
                    <a:lstStyle/>
                    <a:p>
                      <a:r>
                        <a:rPr lang="en-US" sz="1800" kern="1200" dirty="0" smtClean="0">
                          <a:effectLst/>
                        </a:rPr>
                        <a:t>0.047</a:t>
                      </a:r>
                      <a:endParaRPr lang="en-US" b="1" dirty="0" smtClean="0"/>
                    </a:p>
                  </a:txBody>
                  <a:tcPr/>
                </a:tc>
                <a:tc>
                  <a:txBody>
                    <a:bodyPr/>
                    <a:lstStyle/>
                    <a:p>
                      <a:r>
                        <a:rPr lang="en-US" sz="1800" kern="1200" dirty="0" smtClean="0">
                          <a:effectLst/>
                        </a:rPr>
                        <a:t>0.727</a:t>
                      </a:r>
                      <a:endParaRPr lang="en-US" b="1" dirty="0"/>
                    </a:p>
                  </a:txBody>
                  <a:tcPr/>
                </a:tc>
                <a:tc>
                  <a:txBody>
                    <a:bodyPr/>
                    <a:lstStyle/>
                    <a:p>
                      <a:r>
                        <a:rPr lang="en-US" sz="1800" kern="1200" dirty="0" smtClean="0">
                          <a:effectLst/>
                        </a:rPr>
                        <a:t>-0.028 </a:t>
                      </a:r>
                      <a:endParaRPr lang="en-US" dirty="0"/>
                    </a:p>
                  </a:txBody>
                  <a:tcPr/>
                </a:tc>
                <a:tc>
                  <a:txBody>
                    <a:bodyPr/>
                    <a:lstStyle/>
                    <a:p>
                      <a:r>
                        <a:rPr lang="en-US" sz="1800" kern="1200" dirty="0" smtClean="0">
                          <a:effectLst/>
                        </a:rPr>
                        <a:t>0.882</a:t>
                      </a:r>
                      <a:endParaRPr lang="en-US" dirty="0"/>
                    </a:p>
                  </a:txBody>
                  <a:tcPr/>
                </a:tc>
              </a:tr>
              <a:tr h="370840">
                <a:tc>
                  <a:txBody>
                    <a:bodyPr/>
                    <a:lstStyle/>
                    <a:p>
                      <a:r>
                        <a:rPr lang="en-US" dirty="0" smtClean="0"/>
                        <a:t>Chromium</a:t>
                      </a:r>
                      <a:endParaRPr lang="en-US" b="0" dirty="0"/>
                    </a:p>
                  </a:txBody>
                  <a:tcPr/>
                </a:tc>
                <a:tc>
                  <a:txBody>
                    <a:bodyPr/>
                    <a:lstStyle/>
                    <a:p>
                      <a:r>
                        <a:rPr lang="en-US" dirty="0" smtClean="0"/>
                        <a:t>0.263</a:t>
                      </a:r>
                      <a:endParaRPr lang="en-US" b="1" dirty="0"/>
                    </a:p>
                  </a:txBody>
                  <a:tcPr/>
                </a:tc>
                <a:tc>
                  <a:txBody>
                    <a:bodyPr/>
                    <a:lstStyle/>
                    <a:p>
                      <a:r>
                        <a:rPr lang="en-US" dirty="0" smtClean="0"/>
                        <a:t>0.056</a:t>
                      </a:r>
                      <a:endParaRPr lang="en-US" b="1" dirty="0"/>
                    </a:p>
                  </a:txBody>
                  <a:tcPr/>
                </a:tc>
                <a:tc>
                  <a:txBody>
                    <a:bodyPr/>
                    <a:lstStyle/>
                    <a:p>
                      <a:r>
                        <a:rPr lang="en-US" sz="1800" kern="1200" dirty="0" smtClean="0">
                          <a:effectLst/>
                        </a:rPr>
                        <a:t>-0.185</a:t>
                      </a:r>
                      <a:endParaRPr lang="en-US" b="1" dirty="0"/>
                    </a:p>
                  </a:txBody>
                  <a:tcPr/>
                </a:tc>
                <a:tc>
                  <a:txBody>
                    <a:bodyPr/>
                    <a:lstStyle/>
                    <a:p>
                      <a:r>
                        <a:rPr lang="en-US" sz="1800" kern="1200" dirty="0" smtClean="0">
                          <a:effectLst/>
                        </a:rPr>
                        <a:t>0.167</a:t>
                      </a:r>
                      <a:endParaRPr lang="en-US" b="1" dirty="0"/>
                    </a:p>
                  </a:txBody>
                  <a:tcPr/>
                </a:tc>
                <a:tc>
                  <a:txBody>
                    <a:bodyPr/>
                    <a:lstStyle/>
                    <a:p>
                      <a:r>
                        <a:rPr lang="en-US" sz="1800" kern="1200" dirty="0" smtClean="0">
                          <a:effectLst/>
                        </a:rPr>
                        <a:t>-0.043</a:t>
                      </a:r>
                      <a:endParaRPr lang="en-US" dirty="0"/>
                    </a:p>
                  </a:txBody>
                  <a:tcPr/>
                </a:tc>
                <a:tc>
                  <a:txBody>
                    <a:bodyPr/>
                    <a:lstStyle/>
                    <a:p>
                      <a:r>
                        <a:rPr lang="en-US" sz="1800" kern="1200" dirty="0" smtClean="0">
                          <a:effectLst/>
                        </a:rPr>
                        <a:t>0.816</a:t>
                      </a:r>
                      <a:endParaRPr lang="en-US" dirty="0"/>
                    </a:p>
                  </a:txBody>
                  <a:tcPr/>
                </a:tc>
              </a:tr>
              <a:tr h="370840">
                <a:tc>
                  <a:txBody>
                    <a:bodyPr/>
                    <a:lstStyle/>
                    <a:p>
                      <a:r>
                        <a:rPr lang="en-US" dirty="0" smtClean="0"/>
                        <a:t>Nickel</a:t>
                      </a:r>
                      <a:endParaRPr lang="en-US" b="0" dirty="0"/>
                    </a:p>
                  </a:txBody>
                  <a:tcPr/>
                </a:tc>
                <a:tc>
                  <a:txBody>
                    <a:bodyPr/>
                    <a:lstStyle/>
                    <a:p>
                      <a:r>
                        <a:rPr lang="en-US" b="1" i="1" dirty="0" smtClean="0"/>
                        <a:t>0.424</a:t>
                      </a:r>
                      <a:endParaRPr lang="en-US" b="1" i="1" dirty="0"/>
                    </a:p>
                  </a:txBody>
                  <a:tcPr/>
                </a:tc>
                <a:tc>
                  <a:txBody>
                    <a:bodyPr/>
                    <a:lstStyle/>
                    <a:p>
                      <a:r>
                        <a:rPr lang="en-US" b="1" i="1" dirty="0" smtClean="0"/>
                        <a:t>0.002</a:t>
                      </a:r>
                      <a:endParaRPr lang="en-US" b="1" i="1" dirty="0"/>
                    </a:p>
                  </a:txBody>
                  <a:tcPr/>
                </a:tc>
                <a:tc>
                  <a:txBody>
                    <a:bodyPr/>
                    <a:lstStyle/>
                    <a:p>
                      <a:r>
                        <a:rPr lang="en-US" sz="1800" kern="1200" dirty="0" smtClean="0">
                          <a:effectLst/>
                        </a:rPr>
                        <a:t>0.023</a:t>
                      </a:r>
                      <a:endParaRPr lang="en-US" b="1" dirty="0"/>
                    </a:p>
                  </a:txBody>
                  <a:tcPr/>
                </a:tc>
                <a:tc>
                  <a:txBody>
                    <a:bodyPr/>
                    <a:lstStyle/>
                    <a:p>
                      <a:r>
                        <a:rPr lang="en-US" sz="1800" kern="1200" dirty="0" smtClean="0">
                          <a:effectLst/>
                        </a:rPr>
                        <a:t>0.865</a:t>
                      </a:r>
                      <a:endParaRPr lang="en-US" b="1" dirty="0"/>
                    </a:p>
                  </a:txBody>
                  <a:tcPr/>
                </a:tc>
                <a:tc>
                  <a:txBody>
                    <a:bodyPr/>
                    <a:lstStyle/>
                    <a:p>
                      <a:r>
                        <a:rPr lang="en-US" sz="1800" kern="1200" dirty="0" smtClean="0">
                          <a:effectLst/>
                        </a:rPr>
                        <a:t>-0.146</a:t>
                      </a:r>
                      <a:endParaRPr lang="en-US" dirty="0"/>
                    </a:p>
                  </a:txBody>
                  <a:tcPr/>
                </a:tc>
                <a:tc>
                  <a:txBody>
                    <a:bodyPr/>
                    <a:lstStyle/>
                    <a:p>
                      <a:r>
                        <a:rPr lang="en-US" sz="1800" kern="1200" dirty="0" smtClean="0">
                          <a:effectLst/>
                        </a:rPr>
                        <a:t>0.426</a:t>
                      </a:r>
                      <a:endParaRPr lang="en-US" dirty="0"/>
                    </a:p>
                  </a:txBody>
                  <a:tcPr/>
                </a:tc>
              </a:tr>
              <a:tr h="370840">
                <a:tc>
                  <a:txBody>
                    <a:bodyPr/>
                    <a:lstStyle/>
                    <a:p>
                      <a:r>
                        <a:rPr lang="en-US" dirty="0" smtClean="0"/>
                        <a:t>Arsenic</a:t>
                      </a:r>
                      <a:endParaRPr lang="en-US" b="0" dirty="0"/>
                    </a:p>
                  </a:txBody>
                  <a:tcPr/>
                </a:tc>
                <a:tc>
                  <a:txBody>
                    <a:bodyPr/>
                    <a:lstStyle/>
                    <a:p>
                      <a:r>
                        <a:rPr lang="en-US" sz="1800" b="1" i="1" kern="1200" dirty="0" smtClean="0">
                          <a:effectLst/>
                        </a:rPr>
                        <a:t>0.335</a:t>
                      </a:r>
                      <a:endParaRPr lang="en-US" b="1" i="1" dirty="0"/>
                    </a:p>
                  </a:txBody>
                  <a:tcPr/>
                </a:tc>
                <a:tc>
                  <a:txBody>
                    <a:bodyPr/>
                    <a:lstStyle/>
                    <a:p>
                      <a:r>
                        <a:rPr lang="en-US" sz="1800" b="1" i="1" kern="1200" dirty="0" smtClean="0">
                          <a:effectLst/>
                        </a:rPr>
                        <a:t>0.014</a:t>
                      </a:r>
                      <a:endParaRPr lang="en-US" b="1" i="1" dirty="0"/>
                    </a:p>
                  </a:txBody>
                  <a:tcPr/>
                </a:tc>
                <a:tc>
                  <a:txBody>
                    <a:bodyPr/>
                    <a:lstStyle/>
                    <a:p>
                      <a:r>
                        <a:rPr lang="en-US" sz="1800" kern="1200" dirty="0" smtClean="0">
                          <a:effectLst/>
                        </a:rPr>
                        <a:t>0.250</a:t>
                      </a:r>
                      <a:endParaRPr lang="en-US" b="1" dirty="0"/>
                    </a:p>
                  </a:txBody>
                  <a:tcPr/>
                </a:tc>
                <a:tc>
                  <a:txBody>
                    <a:bodyPr/>
                    <a:lstStyle/>
                    <a:p>
                      <a:r>
                        <a:rPr lang="en-US" sz="1800" kern="1200" dirty="0" smtClean="0">
                          <a:effectLst/>
                        </a:rPr>
                        <a:t>0.060</a:t>
                      </a:r>
                      <a:endParaRPr lang="en-US" b="1" dirty="0"/>
                    </a:p>
                  </a:txBody>
                  <a:tcPr/>
                </a:tc>
                <a:tc>
                  <a:txBody>
                    <a:bodyPr/>
                    <a:lstStyle/>
                    <a:p>
                      <a:r>
                        <a:rPr lang="en-US" sz="1800" b="1" i="1" kern="1200" dirty="0" smtClean="0">
                          <a:effectLst/>
                        </a:rPr>
                        <a:t>0.365</a:t>
                      </a:r>
                      <a:endParaRPr lang="en-US" b="1" i="1" dirty="0"/>
                    </a:p>
                  </a:txBody>
                  <a:tcPr/>
                </a:tc>
                <a:tc>
                  <a:txBody>
                    <a:bodyPr/>
                    <a:lstStyle/>
                    <a:p>
                      <a:r>
                        <a:rPr lang="en-US" sz="1800" b="1" i="1" kern="1200" dirty="0" smtClean="0">
                          <a:effectLst/>
                        </a:rPr>
                        <a:t>0.042</a:t>
                      </a:r>
                      <a:endParaRPr lang="en-US" b="1" i="1" dirty="0"/>
                    </a:p>
                  </a:txBody>
                  <a:tcPr/>
                </a:tc>
              </a:tr>
              <a:tr h="370840">
                <a:tc>
                  <a:txBody>
                    <a:bodyPr/>
                    <a:lstStyle/>
                    <a:p>
                      <a:r>
                        <a:rPr lang="en-US" dirty="0" smtClean="0"/>
                        <a:t>Cadmium</a:t>
                      </a:r>
                      <a:endParaRPr lang="en-US" b="0" dirty="0"/>
                    </a:p>
                  </a:txBody>
                  <a:tcPr/>
                </a:tc>
                <a:tc>
                  <a:txBody>
                    <a:bodyPr/>
                    <a:lstStyle/>
                    <a:p>
                      <a:r>
                        <a:rPr lang="en-US" dirty="0" smtClean="0"/>
                        <a:t>-0.072</a:t>
                      </a:r>
                      <a:endParaRPr lang="en-US" dirty="0"/>
                    </a:p>
                  </a:txBody>
                  <a:tcPr/>
                </a:tc>
                <a:tc>
                  <a:txBody>
                    <a:bodyPr/>
                    <a:lstStyle/>
                    <a:p>
                      <a:r>
                        <a:rPr lang="en-US" smtClean="0"/>
                        <a:t>0.610</a:t>
                      </a:r>
                      <a:endParaRPr lang="en-US" dirty="0"/>
                    </a:p>
                  </a:txBody>
                  <a:tcPr/>
                </a:tc>
                <a:tc>
                  <a:txBody>
                    <a:bodyPr/>
                    <a:lstStyle/>
                    <a:p>
                      <a:r>
                        <a:rPr lang="en-US" sz="1800" b="1" i="1" kern="1200" dirty="0" smtClean="0">
                          <a:effectLst/>
                        </a:rPr>
                        <a:t>-0.268</a:t>
                      </a:r>
                      <a:endParaRPr lang="en-US" b="1" i="1" dirty="0"/>
                    </a:p>
                  </a:txBody>
                  <a:tcPr/>
                </a:tc>
                <a:tc>
                  <a:txBody>
                    <a:bodyPr/>
                    <a:lstStyle/>
                    <a:p>
                      <a:r>
                        <a:rPr lang="en-US" sz="1800" b="1" i="1" kern="1200" dirty="0" smtClean="0">
                          <a:effectLst/>
                        </a:rPr>
                        <a:t>0.044</a:t>
                      </a:r>
                      <a:endParaRPr lang="en-US" b="1" i="1" dirty="0"/>
                    </a:p>
                  </a:txBody>
                  <a:tcPr/>
                </a:tc>
                <a:tc>
                  <a:txBody>
                    <a:bodyPr/>
                    <a:lstStyle/>
                    <a:p>
                      <a:r>
                        <a:rPr lang="en-US" sz="1800" b="1" i="1" kern="1200" dirty="0" smtClean="0">
                          <a:effectLst/>
                        </a:rPr>
                        <a:t>0.577 </a:t>
                      </a:r>
                      <a:endParaRPr lang="en-US" b="1" i="1" dirty="0"/>
                    </a:p>
                  </a:txBody>
                  <a:tcPr/>
                </a:tc>
                <a:tc>
                  <a:txBody>
                    <a:bodyPr/>
                    <a:lstStyle/>
                    <a:p>
                      <a:r>
                        <a:rPr lang="en-US" sz="1800" b="1" i="1" kern="1200" dirty="0" smtClean="0">
                          <a:effectLst/>
                        </a:rPr>
                        <a:t>0.002</a:t>
                      </a:r>
                      <a:endParaRPr lang="en-US" b="1" i="1" dirty="0"/>
                    </a:p>
                  </a:txBody>
                  <a:tcPr/>
                </a:tc>
              </a:tr>
              <a:tr h="370840">
                <a:tc>
                  <a:txBody>
                    <a:bodyPr/>
                    <a:lstStyle/>
                    <a:p>
                      <a:r>
                        <a:rPr lang="en-US" dirty="0" smtClean="0"/>
                        <a:t>Lead</a:t>
                      </a:r>
                      <a:endParaRPr lang="en-US" b="0" dirty="0"/>
                    </a:p>
                  </a:txBody>
                  <a:tcPr/>
                </a:tc>
                <a:tc>
                  <a:txBody>
                    <a:bodyPr/>
                    <a:lstStyle/>
                    <a:p>
                      <a:r>
                        <a:rPr lang="en-US" sz="1800" kern="1200" dirty="0" smtClean="0">
                          <a:effectLst/>
                        </a:rPr>
                        <a:t>0.160</a:t>
                      </a:r>
                      <a:endParaRPr lang="en-US" dirty="0"/>
                    </a:p>
                  </a:txBody>
                  <a:tcPr/>
                </a:tc>
                <a:tc>
                  <a:txBody>
                    <a:bodyPr/>
                    <a:lstStyle/>
                    <a:p>
                      <a:r>
                        <a:rPr lang="en-US" dirty="0" smtClean="0"/>
                        <a:t>0.253</a:t>
                      </a:r>
                      <a:endParaRPr lang="en-US" dirty="0"/>
                    </a:p>
                  </a:txBody>
                  <a:tcPr/>
                </a:tc>
                <a:tc>
                  <a:txBody>
                    <a:bodyPr/>
                    <a:lstStyle/>
                    <a:p>
                      <a:r>
                        <a:rPr lang="en-US" sz="1800" kern="1200" dirty="0" smtClean="0">
                          <a:effectLst/>
                        </a:rPr>
                        <a:t>0.192</a:t>
                      </a:r>
                      <a:endParaRPr lang="en-US" dirty="0"/>
                    </a:p>
                  </a:txBody>
                  <a:tcPr/>
                </a:tc>
                <a:tc>
                  <a:txBody>
                    <a:bodyPr/>
                    <a:lstStyle/>
                    <a:p>
                      <a:r>
                        <a:rPr lang="en-US" sz="1800" kern="1200" dirty="0" smtClean="0">
                          <a:effectLst/>
                        </a:rPr>
                        <a:t>0.151</a:t>
                      </a:r>
                      <a:endParaRPr lang="en-US" dirty="0"/>
                    </a:p>
                  </a:txBody>
                  <a:tcPr/>
                </a:tc>
                <a:tc>
                  <a:txBody>
                    <a:bodyPr/>
                    <a:lstStyle/>
                    <a:p>
                      <a:r>
                        <a:rPr lang="en-US" sz="1800" kern="1200" dirty="0" smtClean="0">
                          <a:effectLst/>
                        </a:rPr>
                        <a:t>0.097</a:t>
                      </a:r>
                      <a:endParaRPr lang="en-US" dirty="0"/>
                    </a:p>
                  </a:txBody>
                  <a:tcPr/>
                </a:tc>
                <a:tc>
                  <a:txBody>
                    <a:bodyPr/>
                    <a:lstStyle/>
                    <a:p>
                      <a:r>
                        <a:rPr lang="en-US" sz="1800" kern="1200" dirty="0" smtClean="0">
                          <a:effectLst/>
                        </a:rPr>
                        <a:t>0.599</a:t>
                      </a:r>
                      <a:endParaRPr lang="en-US" dirty="0"/>
                    </a:p>
                  </a:txBody>
                  <a:tcPr/>
                </a:tc>
              </a:tr>
            </a:tbl>
          </a:graphicData>
        </a:graphic>
      </p:graphicFrame>
      <p:sp>
        <p:nvSpPr>
          <p:cNvPr id="5" name="TextBox 4"/>
          <p:cNvSpPr txBox="1"/>
          <p:nvPr/>
        </p:nvSpPr>
        <p:spPr>
          <a:xfrm>
            <a:off x="228600" y="5486400"/>
            <a:ext cx="7620000" cy="369332"/>
          </a:xfrm>
          <a:prstGeom prst="rect">
            <a:avLst/>
          </a:prstGeom>
          <a:noFill/>
        </p:spPr>
        <p:txBody>
          <a:bodyPr wrap="square" rtlCol="0">
            <a:spAutoFit/>
          </a:bodyPr>
          <a:lstStyle/>
          <a:p>
            <a:r>
              <a:rPr lang="en-US" dirty="0" smtClean="0"/>
              <a:t>Bold and italicized numbers indicate significant correlations with p&lt;0.05</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Discussion</a:t>
            </a:r>
            <a:endParaRPr lang="en-US" dirty="0"/>
          </a:p>
        </p:txBody>
      </p:sp>
      <p:sp>
        <p:nvSpPr>
          <p:cNvPr id="6" name="Content Placeholder 5"/>
          <p:cNvSpPr>
            <a:spLocks noGrp="1"/>
          </p:cNvSpPr>
          <p:nvPr>
            <p:ph idx="1"/>
          </p:nvPr>
        </p:nvSpPr>
        <p:spPr/>
        <p:txBody>
          <a:bodyPr/>
          <a:lstStyle/>
          <a:p>
            <a:r>
              <a:rPr lang="en-US" dirty="0" smtClean="0"/>
              <a:t>For arsenic and lead, indoor house dust concentrations likely influenced mostly by outdoor soil </a:t>
            </a:r>
          </a:p>
          <a:p>
            <a:r>
              <a:rPr lang="en-US" dirty="0" smtClean="0"/>
              <a:t>Distribution of children’s exposure tends to be  higher than national sample</a:t>
            </a:r>
          </a:p>
          <a:p>
            <a:r>
              <a:rPr lang="en-US" dirty="0" smtClean="0"/>
              <a:t>Exposure to arsenic may be influenced most by water and dust ingestion</a:t>
            </a:r>
          </a:p>
          <a:p>
            <a:pPr marL="0" indent="0">
              <a:buNone/>
            </a:pP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Further Work</a:t>
            </a:r>
            <a:endParaRPr lang="en-US" dirty="0"/>
          </a:p>
        </p:txBody>
      </p:sp>
      <p:sp>
        <p:nvSpPr>
          <p:cNvPr id="3" name="Content Placeholder 2"/>
          <p:cNvSpPr>
            <a:spLocks noGrp="1"/>
          </p:cNvSpPr>
          <p:nvPr>
            <p:ph idx="1"/>
          </p:nvPr>
        </p:nvSpPr>
        <p:spPr/>
        <p:txBody>
          <a:bodyPr>
            <a:normAutofit lnSpcReduction="10000"/>
          </a:bodyPr>
          <a:lstStyle/>
          <a:p>
            <a:r>
              <a:rPr lang="en-US" dirty="0" smtClean="0"/>
              <a:t>Examine determinants of biomarker levels and environmental levels using questionnaire and activity/food log data</a:t>
            </a:r>
          </a:p>
          <a:p>
            <a:r>
              <a:rPr lang="en-US" dirty="0"/>
              <a:t>B</a:t>
            </a:r>
            <a:r>
              <a:rPr lang="en-US" dirty="0" smtClean="0"/>
              <a:t>ioavailability of metals in dust and soil</a:t>
            </a:r>
            <a:r>
              <a:rPr lang="en-US" dirty="0"/>
              <a:t> </a:t>
            </a:r>
            <a:endParaRPr lang="en-US" dirty="0" smtClean="0"/>
          </a:p>
          <a:p>
            <a:r>
              <a:rPr lang="en-US" dirty="0" smtClean="0"/>
              <a:t>Isotopic analysis to better understand sources of metals in soil </a:t>
            </a:r>
            <a:r>
              <a:rPr lang="en-US" smtClean="0"/>
              <a:t>and dust</a:t>
            </a:r>
            <a:endParaRPr lang="en-US" dirty="0"/>
          </a:p>
          <a:p>
            <a:r>
              <a:rPr lang="en-US" dirty="0" smtClean="0"/>
              <a:t>Development of predictive model for indoor concentrations of metals in dust and air for exposure and risk assessment</a:t>
            </a:r>
          </a:p>
        </p:txBody>
      </p:sp>
    </p:spTree>
    <p:extLst>
      <p:ext uri="{BB962C8B-B14F-4D97-AF65-F5344CB8AC3E}">
        <p14:creationId xmlns:p14="http://schemas.microsoft.com/office/powerpoint/2010/main" val="20158873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1026" name="Picture 2" descr="http://superfund.pharmacy.arizona.edu/sites/dev.superfund.pharmacy.arizona.edu/files/resize/aguafria_2012_1-302x21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98978" y="2286000"/>
            <a:ext cx="4388411" cy="3124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Site</a:t>
            </a:r>
            <a:endParaRPr lang="en-US" dirty="0"/>
          </a:p>
        </p:txBody>
      </p:sp>
      <p:pic>
        <p:nvPicPr>
          <p:cNvPr id="1026" name="Picture 2" descr="Arizon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49539" y="1981200"/>
            <a:ext cx="7040193" cy="3657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72000" y="3590636"/>
            <a:ext cx="1600200" cy="369332"/>
          </a:xfrm>
          <a:prstGeom prst="rect">
            <a:avLst/>
          </a:prstGeom>
          <a:solidFill>
            <a:schemeClr val="bg1"/>
          </a:solidFill>
        </p:spPr>
        <p:txBody>
          <a:bodyPr wrap="square" rtlCol="0">
            <a:spAutoFit/>
          </a:bodyPr>
          <a:lstStyle/>
          <a:p>
            <a:r>
              <a:rPr lang="en-US" b="1" dirty="0" smtClean="0"/>
              <a:t>Iron King Mine</a:t>
            </a:r>
            <a:endParaRPr lang="en-US" b="1" dirty="0"/>
          </a:p>
        </p:txBody>
      </p:sp>
      <p:sp>
        <p:nvSpPr>
          <p:cNvPr id="7" name="Oval 6"/>
          <p:cNvSpPr/>
          <p:nvPr/>
        </p:nvSpPr>
        <p:spPr>
          <a:xfrm>
            <a:off x="4267200" y="3581400"/>
            <a:ext cx="152400" cy="14073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42763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Iron King Mine</a:t>
            </a:r>
            <a:endParaRPr lang="en-US" dirty="0"/>
          </a:p>
        </p:txBody>
      </p:sp>
      <p:sp>
        <p:nvSpPr>
          <p:cNvPr id="3" name="Content Placeholder 2"/>
          <p:cNvSpPr>
            <a:spLocks noGrp="1"/>
          </p:cNvSpPr>
          <p:nvPr>
            <p:ph idx="1"/>
          </p:nvPr>
        </p:nvSpPr>
        <p:spPr/>
        <p:txBody>
          <a:bodyPr>
            <a:normAutofit fontScale="85000" lnSpcReduction="10000"/>
          </a:bodyPr>
          <a:lstStyle/>
          <a:p>
            <a:r>
              <a:rPr lang="en-US" dirty="0"/>
              <a:t>The Iron King mine and Humboldt smelter operational from late 1880s/early 1900s to late 1960s</a:t>
            </a:r>
          </a:p>
          <a:p>
            <a:r>
              <a:rPr lang="en-US" dirty="0"/>
              <a:t>Copper, lead, zinc, gold and silver were extracted from mine and processed at smelter</a:t>
            </a:r>
          </a:p>
          <a:p>
            <a:r>
              <a:rPr lang="en-US" dirty="0"/>
              <a:t>Millions of square feet of left-over materials and by-products at mine and smelter </a:t>
            </a:r>
          </a:p>
          <a:p>
            <a:r>
              <a:rPr lang="en-US" dirty="0"/>
              <a:t>Several areas with exceptionally high concentrations of lead  and arsenic in the tailings </a:t>
            </a:r>
          </a:p>
          <a:p>
            <a:r>
              <a:rPr lang="en-US" dirty="0" smtClean="0"/>
              <a:t>Previous measurements found levels of aluminum</a:t>
            </a:r>
            <a:r>
              <a:rPr lang="en-US" dirty="0"/>
              <a:t>, arsenic, beryllium, cadmium, chromium, nickel and </a:t>
            </a:r>
            <a:r>
              <a:rPr lang="en-US" dirty="0" smtClean="0"/>
              <a:t>lead that exceeded screening levels</a:t>
            </a:r>
          </a:p>
          <a:p>
            <a:endParaRPr lang="en-US" dirty="0"/>
          </a:p>
        </p:txBody>
      </p:sp>
    </p:spTree>
    <p:extLst>
      <p:ext uri="{BB962C8B-B14F-4D97-AF65-F5344CB8AC3E}">
        <p14:creationId xmlns:p14="http://schemas.microsoft.com/office/powerpoint/2010/main" val="33677161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noChangeArrowheads="1"/>
          </p:cNvPicPr>
          <p:nvPr/>
        </p:nvPicPr>
        <p:blipFill>
          <a:blip r:embed="rId2" cstate="print"/>
          <a:srcRect/>
          <a:stretch>
            <a:fillRect/>
          </a:stretch>
        </p:blipFill>
        <p:spPr bwMode="auto">
          <a:xfrm>
            <a:off x="838200" y="838200"/>
            <a:ext cx="7036689" cy="5867994"/>
          </a:xfrm>
          <a:prstGeom prst="rect">
            <a:avLst/>
          </a:prstGeom>
          <a:noFill/>
          <a:ln w="12700">
            <a:noFill/>
            <a:miter lim="800000"/>
            <a:headEnd/>
            <a:tailEnd/>
          </a:ln>
        </p:spPr>
      </p:pic>
      <p:sp>
        <p:nvSpPr>
          <p:cNvPr id="35843" name="Rectangle 2"/>
          <p:cNvSpPr>
            <a:spLocks/>
          </p:cNvSpPr>
          <p:nvPr/>
        </p:nvSpPr>
        <p:spPr bwMode="auto">
          <a:xfrm>
            <a:off x="6084466" y="4062829"/>
            <a:ext cx="1169231" cy="553998"/>
          </a:xfrm>
          <a:prstGeom prst="rect">
            <a:avLst/>
          </a:prstGeom>
          <a:noFill/>
          <a:ln w="12700">
            <a:noFill/>
            <a:miter lim="800000"/>
            <a:headEnd/>
            <a:tailEnd/>
          </a:ln>
        </p:spPr>
        <p:txBody>
          <a:bodyPr wrap="none" lIns="0" tIns="0" rIns="0" bIns="0" anchor="ctr">
            <a:spAutoFit/>
          </a:bodyPr>
          <a:lstStyle/>
          <a:p>
            <a:r>
              <a:rPr lang="en-US">
                <a:solidFill>
                  <a:srgbClr val="1A1A1A"/>
                </a:solidFill>
              </a:rPr>
              <a:t>HUMBOLDT </a:t>
            </a:r>
          </a:p>
          <a:p>
            <a:r>
              <a:rPr lang="en-US">
                <a:solidFill>
                  <a:srgbClr val="1A1A1A"/>
                </a:solidFill>
              </a:rPr>
              <a:t>SMELTER</a:t>
            </a:r>
          </a:p>
        </p:txBody>
      </p:sp>
      <p:sp>
        <p:nvSpPr>
          <p:cNvPr id="35844" name="Rectangle 3"/>
          <p:cNvSpPr>
            <a:spLocks/>
          </p:cNvSpPr>
          <p:nvPr/>
        </p:nvSpPr>
        <p:spPr bwMode="auto">
          <a:xfrm rot="285361">
            <a:off x="1434331" y="2236887"/>
            <a:ext cx="1437680" cy="759023"/>
          </a:xfrm>
          <a:prstGeom prst="rect">
            <a:avLst/>
          </a:prstGeom>
          <a:noFill/>
          <a:ln w="12700">
            <a:noFill/>
            <a:miter lim="800000"/>
            <a:headEnd/>
            <a:tailEnd/>
          </a:ln>
        </p:spPr>
        <p:txBody>
          <a:bodyPr lIns="0" tIns="0" rIns="0" bIns="0" anchor="ctr"/>
          <a:lstStyle/>
          <a:p>
            <a:r>
              <a:rPr lang="en-US">
                <a:solidFill>
                  <a:srgbClr val="1A1A1A"/>
                </a:solidFill>
              </a:rPr>
              <a:t>IRON KING </a:t>
            </a:r>
          </a:p>
          <a:p>
            <a:r>
              <a:rPr lang="en-US">
                <a:solidFill>
                  <a:srgbClr val="1A1A1A"/>
                </a:solidFill>
              </a:rPr>
              <a:t>MINE</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09395" y="793484"/>
            <a:ext cx="8017090" cy="5668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015474" y="38334"/>
            <a:ext cx="3574474" cy="707886"/>
          </a:xfrm>
          <a:prstGeom prst="rect">
            <a:avLst/>
          </a:prstGeom>
        </p:spPr>
        <p:txBody>
          <a:bodyPr wrap="square">
            <a:spAutoFit/>
          </a:bodyPr>
          <a:lstStyle/>
          <a:p>
            <a:r>
              <a:rPr lang="en-US" sz="4000" dirty="0" smtClean="0"/>
              <a:t>Study Area</a:t>
            </a:r>
            <a:endParaRPr lang="en-US" sz="4000" dirty="0"/>
          </a:p>
        </p:txBody>
      </p:sp>
      <p:sp>
        <p:nvSpPr>
          <p:cNvPr id="2" name="TextBox 1"/>
          <p:cNvSpPr txBox="1"/>
          <p:nvPr/>
        </p:nvSpPr>
        <p:spPr>
          <a:xfrm>
            <a:off x="3362325" y="4781550"/>
            <a:ext cx="323850" cy="430887"/>
          </a:xfrm>
          <a:prstGeom prst="rect">
            <a:avLst/>
          </a:prstGeom>
          <a:noFill/>
        </p:spPr>
        <p:txBody>
          <a:bodyPr wrap="square" rtlCol="0">
            <a:spAutoFit/>
          </a:bodyPr>
          <a:lstStyle/>
          <a:p>
            <a:r>
              <a:rPr lang="en-US" sz="2200" b="1" dirty="0" smtClean="0">
                <a:solidFill>
                  <a:srgbClr val="FF0000"/>
                </a:solidFill>
              </a:rPr>
              <a:t>1</a:t>
            </a:r>
            <a:endParaRPr lang="en-US" sz="2200" b="1" dirty="0">
              <a:solidFill>
                <a:srgbClr val="FF0000"/>
              </a:solidFill>
            </a:endParaRPr>
          </a:p>
        </p:txBody>
      </p:sp>
      <p:sp>
        <p:nvSpPr>
          <p:cNvPr id="5" name="TextBox 4"/>
          <p:cNvSpPr txBox="1"/>
          <p:nvPr/>
        </p:nvSpPr>
        <p:spPr>
          <a:xfrm>
            <a:off x="2171699" y="4751427"/>
            <a:ext cx="314325" cy="430887"/>
          </a:xfrm>
          <a:prstGeom prst="rect">
            <a:avLst/>
          </a:prstGeom>
          <a:noFill/>
        </p:spPr>
        <p:txBody>
          <a:bodyPr wrap="square" rtlCol="0">
            <a:spAutoFit/>
          </a:bodyPr>
          <a:lstStyle/>
          <a:p>
            <a:r>
              <a:rPr lang="en-US" sz="2200" b="1" dirty="0">
                <a:solidFill>
                  <a:srgbClr val="FF0000"/>
                </a:solidFill>
              </a:rPr>
              <a:t>3</a:t>
            </a:r>
          </a:p>
        </p:txBody>
      </p:sp>
      <p:sp>
        <p:nvSpPr>
          <p:cNvPr id="6" name="TextBox 5"/>
          <p:cNvSpPr txBox="1"/>
          <p:nvPr/>
        </p:nvSpPr>
        <p:spPr>
          <a:xfrm>
            <a:off x="2771775" y="4736068"/>
            <a:ext cx="323850" cy="430887"/>
          </a:xfrm>
          <a:prstGeom prst="rect">
            <a:avLst/>
          </a:prstGeom>
          <a:noFill/>
        </p:spPr>
        <p:txBody>
          <a:bodyPr wrap="square" rtlCol="0">
            <a:spAutoFit/>
          </a:bodyPr>
          <a:lstStyle/>
          <a:p>
            <a:r>
              <a:rPr lang="en-US" sz="2200" b="1" dirty="0">
                <a:solidFill>
                  <a:srgbClr val="FF0000"/>
                </a:solidFill>
              </a:rPr>
              <a:t>2</a:t>
            </a:r>
          </a:p>
        </p:txBody>
      </p:sp>
      <p:sp>
        <p:nvSpPr>
          <p:cNvPr id="7" name="TextBox 6"/>
          <p:cNvSpPr txBox="1"/>
          <p:nvPr/>
        </p:nvSpPr>
        <p:spPr>
          <a:xfrm>
            <a:off x="1562100" y="4745593"/>
            <a:ext cx="323850" cy="430887"/>
          </a:xfrm>
          <a:prstGeom prst="rect">
            <a:avLst/>
          </a:prstGeom>
          <a:noFill/>
        </p:spPr>
        <p:txBody>
          <a:bodyPr wrap="square" rtlCol="0">
            <a:spAutoFit/>
          </a:bodyPr>
          <a:lstStyle/>
          <a:p>
            <a:r>
              <a:rPr lang="en-US" sz="2200" b="1" dirty="0">
                <a:solidFill>
                  <a:srgbClr val="FF0000"/>
                </a:solidFill>
              </a:rPr>
              <a:t>4</a:t>
            </a:r>
          </a:p>
        </p:txBody>
      </p:sp>
      <p:sp>
        <p:nvSpPr>
          <p:cNvPr id="8" name="TextBox 7"/>
          <p:cNvSpPr txBox="1"/>
          <p:nvPr/>
        </p:nvSpPr>
        <p:spPr>
          <a:xfrm>
            <a:off x="3971925" y="5391150"/>
            <a:ext cx="323850" cy="369332"/>
          </a:xfrm>
          <a:prstGeom prst="rect">
            <a:avLst/>
          </a:prstGeom>
          <a:noFill/>
        </p:spPr>
        <p:txBody>
          <a:bodyPr wrap="square" rtlCol="0">
            <a:spAutoFit/>
          </a:bodyPr>
          <a:lstStyle/>
          <a:p>
            <a:r>
              <a:rPr lang="en-US" dirty="0" smtClean="0"/>
              <a:t>1</a:t>
            </a:r>
            <a:endParaRPr lang="en-US" dirty="0"/>
          </a:p>
        </p:txBody>
      </p:sp>
      <p:sp>
        <p:nvSpPr>
          <p:cNvPr id="9" name="TextBox 8"/>
          <p:cNvSpPr txBox="1"/>
          <p:nvPr/>
        </p:nvSpPr>
        <p:spPr>
          <a:xfrm>
            <a:off x="866775" y="4751427"/>
            <a:ext cx="323850" cy="430887"/>
          </a:xfrm>
          <a:prstGeom prst="rect">
            <a:avLst/>
          </a:prstGeom>
          <a:noFill/>
        </p:spPr>
        <p:txBody>
          <a:bodyPr wrap="square" rtlCol="0">
            <a:spAutoFit/>
          </a:bodyPr>
          <a:lstStyle/>
          <a:p>
            <a:r>
              <a:rPr lang="en-US" sz="2200" b="1" dirty="0">
                <a:solidFill>
                  <a:srgbClr val="FF0000"/>
                </a:solidFill>
              </a:rPr>
              <a:t>5</a:t>
            </a:r>
          </a:p>
        </p:txBody>
      </p:sp>
      <p:sp>
        <p:nvSpPr>
          <p:cNvPr id="11" name="TextBox 10"/>
          <p:cNvSpPr txBox="1"/>
          <p:nvPr/>
        </p:nvSpPr>
        <p:spPr>
          <a:xfrm>
            <a:off x="4640786" y="4812387"/>
            <a:ext cx="323850" cy="430887"/>
          </a:xfrm>
          <a:prstGeom prst="rect">
            <a:avLst/>
          </a:prstGeom>
          <a:noFill/>
        </p:spPr>
        <p:txBody>
          <a:bodyPr wrap="square" rtlCol="0">
            <a:spAutoFit/>
          </a:bodyPr>
          <a:lstStyle/>
          <a:p>
            <a:r>
              <a:rPr lang="en-US" sz="2200" b="1" dirty="0"/>
              <a:t>S</a:t>
            </a:r>
          </a:p>
        </p:txBody>
      </p:sp>
      <p:sp>
        <p:nvSpPr>
          <p:cNvPr id="12" name="TextBox 11"/>
          <p:cNvSpPr txBox="1"/>
          <p:nvPr/>
        </p:nvSpPr>
        <p:spPr>
          <a:xfrm>
            <a:off x="3876675" y="4566106"/>
            <a:ext cx="323850" cy="430887"/>
          </a:xfrm>
          <a:prstGeom prst="rect">
            <a:avLst/>
          </a:prstGeom>
          <a:noFill/>
        </p:spPr>
        <p:txBody>
          <a:bodyPr wrap="square" rtlCol="0">
            <a:spAutoFit/>
          </a:bodyPr>
          <a:lstStyle/>
          <a:p>
            <a:r>
              <a:rPr lang="en-US" sz="2200" b="1" dirty="0"/>
              <a:t>M</a:t>
            </a:r>
          </a:p>
        </p:txBody>
      </p:sp>
    </p:spTree>
    <p:extLst>
      <p:ext uri="{BB962C8B-B14F-4D97-AF65-F5344CB8AC3E}">
        <p14:creationId xmlns:p14="http://schemas.microsoft.com/office/powerpoint/2010/main" val="14908661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MESH trying to do?</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What levels of exposure to metals do residents in the area surrounding the site have?</a:t>
            </a:r>
          </a:p>
          <a:p>
            <a:pPr lvl="1"/>
            <a:r>
              <a:rPr lang="en-US" dirty="0" smtClean="0"/>
              <a:t>Especially interested in children as they have behaviors that predispose them to higher exposures and tend to intake more per unit body weight than adults – also still developing</a:t>
            </a:r>
          </a:p>
          <a:p>
            <a:r>
              <a:rPr lang="en-US" dirty="0"/>
              <a:t>What are the exposure pathways</a:t>
            </a:r>
            <a:r>
              <a:rPr lang="en-US" dirty="0" smtClean="0"/>
              <a:t>?</a:t>
            </a:r>
          </a:p>
          <a:p>
            <a:r>
              <a:rPr lang="en-US" dirty="0" smtClean="0"/>
              <a:t>Could these exposures be coming from the site?</a:t>
            </a:r>
          </a:p>
          <a:p>
            <a:pPr lvl="1"/>
            <a:r>
              <a:rPr lang="en-US" dirty="0" smtClean="0"/>
              <a:t>How do they compare to general population levels?</a:t>
            </a:r>
          </a:p>
          <a:p>
            <a:pPr lvl="1"/>
            <a:r>
              <a:rPr lang="en-US" dirty="0" smtClean="0"/>
              <a:t>Are there any markers that we can compare to the site?</a:t>
            </a:r>
          </a:p>
        </p:txBody>
      </p:sp>
    </p:spTree>
    <p:extLst>
      <p:ext uri="{BB962C8B-B14F-4D97-AF65-F5344CB8AC3E}">
        <p14:creationId xmlns:p14="http://schemas.microsoft.com/office/powerpoint/2010/main" val="53522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
          <p:cNvSpPr>
            <a:spLocks noGrp="1" noChangeArrowheads="1"/>
          </p:cNvSpPr>
          <p:nvPr>
            <p:ph type="title"/>
          </p:nvPr>
        </p:nvSpPr>
        <p:spPr>
          <a:xfrm>
            <a:off x="-442578" y="0"/>
            <a:ext cx="9858375" cy="970297"/>
          </a:xfrm>
        </p:spPr>
        <p:txBody>
          <a:bodyPr>
            <a:normAutofit/>
          </a:bodyPr>
          <a:lstStyle/>
          <a:p>
            <a:pPr marL="286856"/>
            <a:r>
              <a:rPr lang="en-US" sz="4000" dirty="0" smtClean="0"/>
              <a:t>Potential Metal Sources</a:t>
            </a:r>
            <a:endParaRPr lang="en-US" sz="4000" dirty="0"/>
          </a:p>
        </p:txBody>
      </p:sp>
      <p:pic>
        <p:nvPicPr>
          <p:cNvPr id="36868" name="Picture 3"/>
          <p:cNvPicPr>
            <a:picLocks noChangeAspect="1" noChangeArrowheads="1"/>
          </p:cNvPicPr>
          <p:nvPr/>
        </p:nvPicPr>
        <p:blipFill>
          <a:blip r:embed="rId2" cstate="print"/>
          <a:srcRect/>
          <a:stretch>
            <a:fillRect/>
          </a:stretch>
        </p:blipFill>
        <p:spPr bwMode="auto">
          <a:xfrm>
            <a:off x="3467968" y="1087235"/>
            <a:ext cx="1844060" cy="1383515"/>
          </a:xfrm>
          <a:prstGeom prst="rect">
            <a:avLst/>
          </a:prstGeom>
          <a:noFill/>
          <a:ln w="12700">
            <a:noFill/>
            <a:miter lim="800000"/>
            <a:headEnd/>
            <a:tailEnd/>
          </a:ln>
        </p:spPr>
      </p:pic>
      <p:pic>
        <p:nvPicPr>
          <p:cNvPr id="36869" name="Picture 4"/>
          <p:cNvPicPr>
            <a:picLocks noChangeAspect="1" noChangeArrowheads="1"/>
          </p:cNvPicPr>
          <p:nvPr/>
        </p:nvPicPr>
        <p:blipFill>
          <a:blip r:embed="rId3" cstate="print"/>
          <a:srcRect/>
          <a:stretch>
            <a:fillRect/>
          </a:stretch>
        </p:blipFill>
        <p:spPr bwMode="auto">
          <a:xfrm>
            <a:off x="6291392" y="1175617"/>
            <a:ext cx="1940575" cy="1682905"/>
          </a:xfrm>
          <a:prstGeom prst="rect">
            <a:avLst/>
          </a:prstGeom>
          <a:noFill/>
          <a:ln w="12700">
            <a:noFill/>
            <a:miter lim="800000"/>
            <a:headEnd/>
            <a:tailEnd/>
          </a:ln>
        </p:spPr>
      </p:pic>
      <p:pic>
        <p:nvPicPr>
          <p:cNvPr id="36870" name="Picture 5"/>
          <p:cNvPicPr>
            <a:picLocks noChangeAspect="1" noChangeArrowheads="1"/>
          </p:cNvPicPr>
          <p:nvPr/>
        </p:nvPicPr>
        <p:blipFill>
          <a:blip r:embed="rId4" cstate="print"/>
          <a:srcRect/>
          <a:stretch>
            <a:fillRect/>
          </a:stretch>
        </p:blipFill>
        <p:spPr bwMode="auto">
          <a:xfrm>
            <a:off x="164303" y="3197945"/>
            <a:ext cx="2312789" cy="1732359"/>
          </a:xfrm>
          <a:prstGeom prst="rect">
            <a:avLst/>
          </a:prstGeom>
          <a:noFill/>
          <a:ln w="12700">
            <a:noFill/>
            <a:miter lim="800000"/>
            <a:headEnd/>
            <a:tailEnd/>
          </a:ln>
        </p:spPr>
      </p:pic>
      <p:pic>
        <p:nvPicPr>
          <p:cNvPr id="36871" name="Picture 6"/>
          <p:cNvPicPr>
            <a:picLocks noChangeAspect="1" noChangeArrowheads="1"/>
          </p:cNvPicPr>
          <p:nvPr/>
        </p:nvPicPr>
        <p:blipFill>
          <a:blip r:embed="rId5" cstate="print"/>
          <a:srcRect/>
          <a:stretch>
            <a:fillRect/>
          </a:stretch>
        </p:blipFill>
        <p:spPr bwMode="auto">
          <a:xfrm>
            <a:off x="6920060" y="3581438"/>
            <a:ext cx="1457771" cy="1518047"/>
          </a:xfrm>
          <a:prstGeom prst="rect">
            <a:avLst/>
          </a:prstGeom>
          <a:noFill/>
          <a:ln w="12700">
            <a:noFill/>
            <a:miter lim="800000"/>
            <a:headEnd/>
            <a:tailEnd/>
          </a:ln>
        </p:spPr>
      </p:pic>
      <p:pic>
        <p:nvPicPr>
          <p:cNvPr id="36872" name="Picture 7"/>
          <p:cNvPicPr>
            <a:picLocks noChangeAspect="1" noChangeArrowheads="1"/>
          </p:cNvPicPr>
          <p:nvPr/>
        </p:nvPicPr>
        <p:blipFill>
          <a:blip r:embed="rId6" cstate="print"/>
          <a:srcRect/>
          <a:stretch>
            <a:fillRect/>
          </a:stretch>
        </p:blipFill>
        <p:spPr bwMode="auto">
          <a:xfrm>
            <a:off x="2951359" y="5258855"/>
            <a:ext cx="1741289" cy="1243459"/>
          </a:xfrm>
          <a:prstGeom prst="rect">
            <a:avLst/>
          </a:prstGeom>
          <a:noFill/>
          <a:ln w="12700">
            <a:noFill/>
            <a:miter lim="800000"/>
            <a:headEnd/>
            <a:tailEnd/>
          </a:ln>
        </p:spPr>
      </p:pic>
      <p:pic>
        <p:nvPicPr>
          <p:cNvPr id="36873" name="Picture 8"/>
          <p:cNvPicPr>
            <a:picLocks noChangeAspect="1" noChangeArrowheads="1"/>
          </p:cNvPicPr>
          <p:nvPr/>
        </p:nvPicPr>
        <p:blipFill>
          <a:blip r:embed="rId7" cstate="print"/>
          <a:srcRect/>
          <a:stretch>
            <a:fillRect/>
          </a:stretch>
        </p:blipFill>
        <p:spPr bwMode="auto">
          <a:xfrm>
            <a:off x="4605188" y="5238063"/>
            <a:ext cx="1035881" cy="1195460"/>
          </a:xfrm>
          <a:prstGeom prst="rect">
            <a:avLst/>
          </a:prstGeom>
          <a:noFill/>
          <a:ln w="12700">
            <a:noFill/>
            <a:miter lim="800000"/>
            <a:headEnd/>
            <a:tailEnd/>
          </a:ln>
        </p:spPr>
      </p:pic>
      <p:sp>
        <p:nvSpPr>
          <p:cNvPr id="36875" name="Rectangle 10"/>
          <p:cNvSpPr>
            <a:spLocks/>
          </p:cNvSpPr>
          <p:nvPr/>
        </p:nvSpPr>
        <p:spPr bwMode="auto">
          <a:xfrm>
            <a:off x="5325676" y="1363311"/>
            <a:ext cx="937069" cy="765740"/>
          </a:xfrm>
          <a:prstGeom prst="rect">
            <a:avLst/>
          </a:prstGeom>
          <a:noFill/>
          <a:ln w="12700">
            <a:noFill/>
            <a:miter lim="800000"/>
            <a:headEnd/>
            <a:tailEnd/>
          </a:ln>
        </p:spPr>
        <p:txBody>
          <a:bodyPr lIns="0" tIns="0" rIns="0" bIns="0" anchor="ctr"/>
          <a:lstStyle/>
          <a:p>
            <a:r>
              <a:rPr lang="en-US" sz="2400" dirty="0">
                <a:latin typeface="+mj-lt"/>
                <a:sym typeface="Helvetica Neue" charset="0"/>
              </a:rPr>
              <a:t>t</a:t>
            </a:r>
            <a:r>
              <a:rPr lang="en-US" sz="2400" dirty="0" smtClean="0">
                <a:latin typeface="+mj-lt"/>
                <a:sym typeface="Helvetica Neue" charset="0"/>
              </a:rPr>
              <a:t>he earth</a:t>
            </a:r>
            <a:endParaRPr lang="en-US" sz="2400" dirty="0">
              <a:solidFill>
                <a:schemeClr val="tx1"/>
              </a:solidFill>
              <a:latin typeface="+mj-lt"/>
              <a:sym typeface="Helvetica Neue" charset="0"/>
            </a:endParaRPr>
          </a:p>
        </p:txBody>
      </p:sp>
      <p:sp>
        <p:nvSpPr>
          <p:cNvPr id="36876" name="Rectangle 11"/>
          <p:cNvSpPr>
            <a:spLocks/>
          </p:cNvSpPr>
          <p:nvPr/>
        </p:nvSpPr>
        <p:spPr bwMode="auto">
          <a:xfrm>
            <a:off x="7826725" y="1428935"/>
            <a:ext cx="1156395" cy="700116"/>
          </a:xfrm>
          <a:prstGeom prst="rect">
            <a:avLst/>
          </a:prstGeom>
          <a:noFill/>
          <a:ln w="12700">
            <a:noFill/>
            <a:miter lim="800000"/>
            <a:headEnd/>
            <a:tailEnd/>
          </a:ln>
        </p:spPr>
        <p:txBody>
          <a:bodyPr lIns="0" tIns="0" rIns="0" bIns="0" anchor="ctr"/>
          <a:lstStyle/>
          <a:p>
            <a:r>
              <a:rPr lang="en-US" sz="2400" dirty="0">
                <a:latin typeface="+mj-lt"/>
                <a:sym typeface="Helvetica Neue" charset="0"/>
              </a:rPr>
              <a:t>f</a:t>
            </a:r>
            <a:r>
              <a:rPr lang="en-US" sz="2400" dirty="0" smtClean="0">
                <a:solidFill>
                  <a:schemeClr val="tx1"/>
                </a:solidFill>
                <a:latin typeface="+mj-lt"/>
                <a:sym typeface="Helvetica Neue" charset="0"/>
              </a:rPr>
              <a:t>ood and drink</a:t>
            </a:r>
            <a:endParaRPr lang="en-US" sz="2400" dirty="0">
              <a:solidFill>
                <a:schemeClr val="tx1"/>
              </a:solidFill>
              <a:latin typeface="+mj-lt"/>
              <a:sym typeface="Helvetica Neue" charset="0"/>
            </a:endParaRPr>
          </a:p>
        </p:txBody>
      </p:sp>
      <p:sp>
        <p:nvSpPr>
          <p:cNvPr id="36877" name="Rectangle 12"/>
          <p:cNvSpPr>
            <a:spLocks/>
          </p:cNvSpPr>
          <p:nvPr/>
        </p:nvSpPr>
        <p:spPr bwMode="auto">
          <a:xfrm>
            <a:off x="6653901" y="5259333"/>
            <a:ext cx="2329219" cy="741164"/>
          </a:xfrm>
          <a:prstGeom prst="rect">
            <a:avLst/>
          </a:prstGeom>
          <a:noFill/>
          <a:ln w="12700">
            <a:noFill/>
            <a:miter lim="800000"/>
            <a:headEnd/>
            <a:tailEnd/>
          </a:ln>
        </p:spPr>
        <p:txBody>
          <a:bodyPr lIns="0" tIns="0" rIns="0" bIns="0" anchor="ctr"/>
          <a:lstStyle/>
          <a:p>
            <a:r>
              <a:rPr lang="en-US" sz="2800" dirty="0">
                <a:latin typeface="+mj-lt"/>
                <a:sym typeface="Helvetica Neue" charset="0"/>
              </a:rPr>
              <a:t>i</a:t>
            </a:r>
            <a:r>
              <a:rPr lang="en-US" sz="2800" dirty="0" smtClean="0">
                <a:solidFill>
                  <a:schemeClr val="tx1"/>
                </a:solidFill>
                <a:latin typeface="+mj-lt"/>
                <a:sym typeface="Helvetica Neue" charset="0"/>
              </a:rPr>
              <a:t>tems used in hobbies/work</a:t>
            </a:r>
            <a:endParaRPr lang="en-US" sz="2800" dirty="0">
              <a:solidFill>
                <a:schemeClr val="tx1"/>
              </a:solidFill>
              <a:latin typeface="+mj-lt"/>
              <a:sym typeface="Helvetica Neue" charset="0"/>
            </a:endParaRPr>
          </a:p>
        </p:txBody>
      </p:sp>
      <p:sp>
        <p:nvSpPr>
          <p:cNvPr id="36879" name="Rectangle 14"/>
          <p:cNvSpPr>
            <a:spLocks/>
          </p:cNvSpPr>
          <p:nvPr/>
        </p:nvSpPr>
        <p:spPr bwMode="auto">
          <a:xfrm>
            <a:off x="3154114" y="6388259"/>
            <a:ext cx="2902148" cy="401836"/>
          </a:xfrm>
          <a:prstGeom prst="rect">
            <a:avLst/>
          </a:prstGeom>
          <a:noFill/>
          <a:ln w="12700">
            <a:noFill/>
            <a:miter lim="800000"/>
            <a:headEnd/>
            <a:tailEnd/>
          </a:ln>
        </p:spPr>
        <p:txBody>
          <a:bodyPr lIns="0" tIns="0" rIns="0" bIns="0" anchor="ctr"/>
          <a:lstStyle/>
          <a:p>
            <a:r>
              <a:rPr lang="en-US" sz="2800" dirty="0">
                <a:latin typeface="+mj-lt"/>
                <a:sym typeface="Helvetica Neue" charset="0"/>
              </a:rPr>
              <a:t>h</a:t>
            </a:r>
            <a:r>
              <a:rPr lang="en-US" sz="2800" dirty="0" smtClean="0">
                <a:solidFill>
                  <a:schemeClr val="tx1"/>
                </a:solidFill>
                <a:latin typeface="+mj-lt"/>
                <a:sym typeface="Helvetica Neue" charset="0"/>
              </a:rPr>
              <a:t>ousehold </a:t>
            </a:r>
            <a:r>
              <a:rPr lang="en-US" sz="2800" dirty="0">
                <a:latin typeface="+mj-lt"/>
                <a:sym typeface="Helvetica Neue" charset="0"/>
              </a:rPr>
              <a:t>i</a:t>
            </a:r>
            <a:r>
              <a:rPr lang="en-US" sz="2800" dirty="0" smtClean="0">
                <a:solidFill>
                  <a:schemeClr val="tx1"/>
                </a:solidFill>
                <a:latin typeface="+mj-lt"/>
                <a:sym typeface="Helvetica Neue" charset="0"/>
              </a:rPr>
              <a:t>tems</a:t>
            </a:r>
            <a:endParaRPr lang="en-US" sz="2800" dirty="0">
              <a:solidFill>
                <a:schemeClr val="tx1"/>
              </a:solidFill>
              <a:latin typeface="+mj-lt"/>
              <a:sym typeface="Helvetica Neue" charset="0"/>
            </a:endParaRPr>
          </a:p>
        </p:txBody>
      </p:sp>
      <p:sp>
        <p:nvSpPr>
          <p:cNvPr id="36880" name="Rectangle 15"/>
          <p:cNvSpPr>
            <a:spLocks/>
          </p:cNvSpPr>
          <p:nvPr/>
        </p:nvSpPr>
        <p:spPr bwMode="auto">
          <a:xfrm>
            <a:off x="185085" y="5112751"/>
            <a:ext cx="1991026" cy="401836"/>
          </a:xfrm>
          <a:prstGeom prst="rect">
            <a:avLst/>
          </a:prstGeom>
          <a:noFill/>
          <a:ln w="12700">
            <a:noFill/>
            <a:miter lim="800000"/>
            <a:headEnd/>
            <a:tailEnd/>
          </a:ln>
        </p:spPr>
        <p:txBody>
          <a:bodyPr lIns="0" tIns="0" rIns="0" bIns="0" anchor="ctr"/>
          <a:lstStyle/>
          <a:p>
            <a:r>
              <a:rPr lang="en-US" sz="2800" dirty="0">
                <a:sym typeface="Helvetica Neue" charset="0"/>
              </a:rPr>
              <a:t>h</a:t>
            </a:r>
            <a:r>
              <a:rPr lang="en-US" sz="2800" dirty="0" smtClean="0">
                <a:solidFill>
                  <a:schemeClr val="tx1"/>
                </a:solidFill>
                <a:sym typeface="Helvetica Neue" charset="0"/>
              </a:rPr>
              <a:t>ouse paint</a:t>
            </a:r>
            <a:endParaRPr lang="en-US" sz="2800" dirty="0">
              <a:solidFill>
                <a:schemeClr val="tx1"/>
              </a:solidFill>
              <a:sym typeface="Helvetica Neue" charset="0"/>
            </a:endParaRPr>
          </a:p>
        </p:txBody>
      </p:sp>
      <p:pic>
        <p:nvPicPr>
          <p:cNvPr id="2050" name="Picture 2" descr="C:\Documents and Settings\asugeng\Local Settings\Temporary Internet Files\Content.IE5\D3HA63P9\MC900445222[1].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14800" y="3053516"/>
            <a:ext cx="893400" cy="1816884"/>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flipV="1">
            <a:off x="2493522" y="3961130"/>
            <a:ext cx="1293291" cy="3793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flipV="1">
            <a:off x="5522513" y="4003138"/>
            <a:ext cx="1067498" cy="3793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5312028" y="2864298"/>
            <a:ext cx="937070" cy="4885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4718083" y="2558261"/>
            <a:ext cx="118615" cy="4684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4389998" y="4934529"/>
            <a:ext cx="0" cy="3791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6" name="Group 5"/>
          <p:cNvGrpSpPr/>
          <p:nvPr/>
        </p:nvGrpSpPr>
        <p:grpSpPr>
          <a:xfrm>
            <a:off x="164303" y="970297"/>
            <a:ext cx="4007915" cy="2843444"/>
            <a:chOff x="164303" y="970297"/>
            <a:chExt cx="4007915" cy="2843444"/>
          </a:xfrm>
        </p:grpSpPr>
        <p:pic>
          <p:nvPicPr>
            <p:cNvPr id="36867" name="Picture 2"/>
            <p:cNvPicPr>
              <a:picLocks noChangeAspect="1" noChangeArrowheads="1"/>
            </p:cNvPicPr>
            <p:nvPr/>
          </p:nvPicPr>
          <p:blipFill>
            <a:blip r:embed="rId9" cstate="print"/>
            <a:srcRect/>
            <a:stretch>
              <a:fillRect/>
            </a:stretch>
          </p:blipFill>
          <p:spPr bwMode="auto">
            <a:xfrm>
              <a:off x="164303" y="970297"/>
              <a:ext cx="2329219" cy="1607344"/>
            </a:xfrm>
            <a:prstGeom prst="rect">
              <a:avLst/>
            </a:prstGeom>
            <a:noFill/>
            <a:ln w="12700">
              <a:noFill/>
              <a:miter lim="800000"/>
              <a:headEnd/>
              <a:tailEnd/>
            </a:ln>
          </p:spPr>
        </p:pic>
        <p:sp>
          <p:nvSpPr>
            <p:cNvPr id="36874" name="Rectangle 9"/>
            <p:cNvSpPr>
              <a:spLocks/>
            </p:cNvSpPr>
            <p:nvPr/>
          </p:nvSpPr>
          <p:spPr bwMode="auto">
            <a:xfrm>
              <a:off x="356034" y="2558261"/>
              <a:ext cx="2329219" cy="468423"/>
            </a:xfrm>
            <a:prstGeom prst="rect">
              <a:avLst/>
            </a:prstGeom>
            <a:noFill/>
            <a:ln w="12700">
              <a:noFill/>
              <a:miter lim="800000"/>
              <a:headEnd/>
              <a:tailEnd/>
            </a:ln>
          </p:spPr>
          <p:txBody>
            <a:bodyPr lIns="0" tIns="0" rIns="0" bIns="0" anchor="ctr"/>
            <a:lstStyle/>
            <a:p>
              <a:pPr algn="l"/>
              <a:r>
                <a:rPr lang="en-US" sz="2400" dirty="0" smtClean="0">
                  <a:solidFill>
                    <a:schemeClr val="tx1"/>
                  </a:solidFill>
                  <a:sym typeface="Helvetica Neue" charset="0"/>
                </a:rPr>
                <a:t>Superfund Site</a:t>
              </a:r>
              <a:endParaRPr lang="en-US" sz="2400" dirty="0">
                <a:solidFill>
                  <a:schemeClr val="tx1"/>
                </a:solidFill>
                <a:sym typeface="Helvetica Neue" charset="0"/>
              </a:endParaRPr>
            </a:p>
          </p:txBody>
        </p:sp>
        <p:cxnSp>
          <p:nvCxnSpPr>
            <p:cNvPr id="20" name="Straight Arrow Connector 19"/>
            <p:cNvCxnSpPr/>
            <p:nvPr/>
          </p:nvCxnSpPr>
          <p:spPr>
            <a:xfrm>
              <a:off x="2493522" y="2817695"/>
              <a:ext cx="1253504" cy="9960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 name="Rectangle 3"/>
                <p:cNvSpPr/>
                <p:nvPr/>
              </p:nvSpPr>
              <p:spPr>
                <a:xfrm>
                  <a:off x="2068330" y="2207916"/>
                  <a:ext cx="2103888" cy="132343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14:m>
                    <m:oMathPara xmlns:m="http://schemas.openxmlformats.org/officeDocument/2006/math">
                      <m:oMathParaPr>
                        <m:jc m:val="centerGroup"/>
                      </m:oMathParaPr>
                      <m:oMath xmlns:m="http://schemas.openxmlformats.org/officeDocument/2006/math">
                        <m:r>
                          <a:rPr lang="en-US" sz="8000" b="1" i="1" cap="none"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mbria Math"/>
                          </a:rPr>
                          <m:t>?</m:t>
                        </m:r>
                      </m:oMath>
                    </m:oMathPara>
                  </a14:m>
                  <a:endParaRPr lang="en-US" sz="8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mc:Choice>
          <mc:Fallback xmlns="">
            <p:sp>
              <p:nvSpPr>
                <p:cNvPr id="4" name="Rectangle 3"/>
                <p:cNvSpPr>
                  <a:spLocks noRot="1" noChangeAspect="1" noMove="1" noResize="1" noEditPoints="1" noAdjustHandles="1" noChangeArrowheads="1" noChangeShapeType="1" noTextEdit="1"/>
                </p:cNvSpPr>
                <p:nvPr/>
              </p:nvSpPr>
              <p:spPr>
                <a:xfrm>
                  <a:off x="2068330" y="2207916"/>
                  <a:ext cx="2103888" cy="1323439"/>
                </a:xfrm>
                <a:prstGeom prst="rect">
                  <a:avLst/>
                </a:prstGeom>
                <a:blipFill rotWithShape="1">
                  <a:blip r:embed="rId10"/>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41352728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87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86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87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87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88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87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687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87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687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687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5" grpId="0"/>
      <p:bldP spid="36876" grpId="0"/>
      <p:bldP spid="36877" grpId="0"/>
      <p:bldP spid="36879" grpId="0"/>
      <p:bldP spid="3688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2117</TotalTime>
  <Words>1688</Words>
  <Application>Microsoft Office PowerPoint</Application>
  <PresentationFormat>On-screen Show (4:3)</PresentationFormat>
  <Paragraphs>441</Paragraphs>
  <Slides>35</Slides>
  <Notes>5</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The Metals Exposure Study in Homes (MESH):  Examining children’s exposure to metals near the Iron King Superfund Site.</vt:lpstr>
      <vt:lpstr>Acknowledgements</vt:lpstr>
      <vt:lpstr>Today’s Presentation</vt:lpstr>
      <vt:lpstr>Study Site</vt:lpstr>
      <vt:lpstr>Iron King Mine</vt:lpstr>
      <vt:lpstr>PowerPoint Presentation</vt:lpstr>
      <vt:lpstr>PowerPoint Presentation</vt:lpstr>
      <vt:lpstr>What is MESH trying to do?</vt:lpstr>
      <vt:lpstr>Potential Metal Sources</vt:lpstr>
      <vt:lpstr>Methods</vt:lpstr>
      <vt:lpstr>Recruitment &amp;  Community Interaction</vt:lpstr>
      <vt:lpstr>Home Visits Overview</vt:lpstr>
      <vt:lpstr>Sample Collection</vt:lpstr>
      <vt:lpstr>Sample Processing Overview</vt:lpstr>
      <vt:lpstr>Sample Processing and Analysis</vt:lpstr>
      <vt:lpstr>Data Analysis</vt:lpstr>
      <vt:lpstr>Interim Analysis Results*</vt:lpstr>
      <vt:lpstr>General Area Demographics</vt:lpstr>
      <vt:lpstr>Blood lead</vt:lpstr>
      <vt:lpstr>Sampling - Soil</vt:lpstr>
      <vt:lpstr>Sampling – Vacuum Bag</vt:lpstr>
      <vt:lpstr>Soil – vacuum bag correlations</vt:lpstr>
      <vt:lpstr>PowerPoint Presentation</vt:lpstr>
      <vt:lpstr>PowerPoint Presentation</vt:lpstr>
      <vt:lpstr>PowerPoint Presentation</vt:lpstr>
      <vt:lpstr>PowerPoint Presentation</vt:lpstr>
      <vt:lpstr>Sampling - Water</vt:lpstr>
      <vt:lpstr>Sampling – urine (total)</vt:lpstr>
      <vt:lpstr>Urine As species</vt:lpstr>
      <vt:lpstr>Sampling - Toenails</vt:lpstr>
      <vt:lpstr>Urine Correlations </vt:lpstr>
      <vt:lpstr>Toenail Correlations</vt:lpstr>
      <vt:lpstr>Discussion</vt:lpstr>
      <vt:lpstr>Further Work</vt:lpstr>
      <vt:lpstr>Questions?</vt:lpstr>
    </vt:vector>
  </TitlesOfParts>
  <Company>University of Arizona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MESH: Metals Exposure Study in Homes</dc:title>
  <dc:creator>mloh</dc:creator>
  <cp:lastModifiedBy>mloh</cp:lastModifiedBy>
  <cp:revision>152</cp:revision>
  <dcterms:created xsi:type="dcterms:W3CDTF">2012-05-14T22:12:24Z</dcterms:created>
  <dcterms:modified xsi:type="dcterms:W3CDTF">2013-08-28T18:49:54Z</dcterms:modified>
</cp:coreProperties>
</file>