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tiff" ContentType="image/tiff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627" r:id="rId2"/>
    <p:sldId id="628" r:id="rId3"/>
    <p:sldId id="675" r:id="rId4"/>
    <p:sldId id="623" r:id="rId5"/>
    <p:sldId id="386" r:id="rId6"/>
    <p:sldId id="632" r:id="rId7"/>
    <p:sldId id="674" r:id="rId8"/>
    <p:sldId id="633" r:id="rId9"/>
    <p:sldId id="372" r:id="rId10"/>
    <p:sldId id="635" r:id="rId11"/>
    <p:sldId id="636" r:id="rId12"/>
    <p:sldId id="631" r:id="rId13"/>
    <p:sldId id="624" r:id="rId14"/>
    <p:sldId id="517" r:id="rId15"/>
    <p:sldId id="518" r:id="rId16"/>
    <p:sldId id="596" r:id="rId17"/>
    <p:sldId id="572" r:id="rId18"/>
    <p:sldId id="591" r:id="rId19"/>
    <p:sldId id="395" r:id="rId20"/>
    <p:sldId id="618" r:id="rId21"/>
    <p:sldId id="645" r:id="rId22"/>
    <p:sldId id="647" r:id="rId23"/>
    <p:sldId id="576" r:id="rId24"/>
    <p:sldId id="649" r:id="rId25"/>
    <p:sldId id="651" r:id="rId26"/>
    <p:sldId id="423" r:id="rId27"/>
    <p:sldId id="653" r:id="rId28"/>
    <p:sldId id="593" r:id="rId29"/>
    <p:sldId id="429" r:id="rId30"/>
    <p:sldId id="594" r:id="rId31"/>
    <p:sldId id="604" r:id="rId32"/>
    <p:sldId id="658" r:id="rId33"/>
    <p:sldId id="659" r:id="rId34"/>
    <p:sldId id="619" r:id="rId35"/>
    <p:sldId id="625" r:id="rId36"/>
    <p:sldId id="676" r:id="rId37"/>
    <p:sldId id="609" r:id="rId38"/>
    <p:sldId id="406" r:id="rId39"/>
    <p:sldId id="666" r:id="rId40"/>
    <p:sldId id="626" r:id="rId41"/>
    <p:sldId id="352" r:id="rId42"/>
    <p:sldId id="582" r:id="rId43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FEB5B"/>
    <a:srgbClr val="FFF5A7"/>
    <a:srgbClr val="F78609"/>
    <a:srgbClr val="F636DB"/>
    <a:srgbClr val="FF0066"/>
    <a:srgbClr val="0DFF5E"/>
    <a:srgbClr val="A744E4"/>
    <a:srgbClr val="00FF00"/>
    <a:srgbClr val="BA08A1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258" autoAdjust="0"/>
    <p:restoredTop sz="93000" autoAdjust="0"/>
  </p:normalViewPr>
  <p:slideViewPr>
    <p:cSldViewPr>
      <p:cViewPr>
        <p:scale>
          <a:sx n="60" d="100"/>
          <a:sy n="60" d="100"/>
        </p:scale>
        <p:origin x="-1128" y="-2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757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1644" y="-96"/>
      </p:cViewPr>
      <p:guideLst>
        <p:guide orient="horz" pos="2928"/>
        <p:guide pos="2208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4105FFF-BD12-4A81-B64A-80044652C04F}" type="datetimeFigureOut">
              <a:rPr lang="en-US" smtClean="0"/>
              <a:pPr/>
              <a:t>8/28/2013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C43DFA1-F238-416B-A8A0-B5D4E1FFE08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989451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5991035-2BB9-4B04-A6AE-2E7B4726E119}" type="datetimeFigureOut">
              <a:rPr lang="en-US" smtClean="0"/>
              <a:pPr/>
              <a:t>8/28/2013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5BCF879-1228-4578-8656-28032EEA7D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5001962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BCF879-1228-4578-8656-28032EEA7D56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Too educational !!!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BCF879-1228-4578-8656-28032EEA7D56}" type="slidenum">
              <a:rPr lang="en-US" smtClean="0"/>
              <a:pPr/>
              <a:t>19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The gastric extraction dissolves SO4 salts and Fh first,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As is mostly associated as a sorbed species on Fh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The dissolution of Fh does not rel. all the As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A secondary precipitation of an amorphous FeAsSO4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Fh surface sites are reduced, As competes with SO4 in SC Jar and FeAsSO4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Low pH promotes ppt of FeAsSO4, which may not occur in high pH intestinal bioassay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BCF879-1228-4578-8656-28032EEA7D56}" type="slidenum">
              <a:rPr lang="en-US" smtClean="0"/>
              <a:pPr/>
              <a:t>20</a:t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Red notes</a:t>
            </a:r>
            <a:r>
              <a:rPr lang="en-US" baseline="0" dirty="0" smtClean="0"/>
              <a:t> reflections that dissolve, green notes reflections that precipitate</a:t>
            </a:r>
          </a:p>
          <a:p>
            <a:r>
              <a:rPr lang="en-US" baseline="0" dirty="0" smtClean="0"/>
              <a:t>The background flattens out with time for gastric, and becomes pronounced with time in lung fluid</a:t>
            </a:r>
          </a:p>
          <a:p>
            <a:endParaRPr lang="en-US" dirty="0" smtClean="0"/>
          </a:p>
          <a:p>
            <a:r>
              <a:rPr lang="en-US" dirty="0" smtClean="0"/>
              <a:t>Ferrihydrite is not observed in XRD (am phase</a:t>
            </a:r>
            <a:r>
              <a:rPr lang="en-US" baseline="0" dirty="0" smtClean="0"/>
              <a:t> is masked by xtl phases)</a:t>
            </a:r>
            <a:endParaRPr lang="en-US" dirty="0" smtClean="0"/>
          </a:p>
          <a:p>
            <a:r>
              <a:rPr lang="en-US" dirty="0" smtClean="0"/>
              <a:t>decrease gastric jarosite peak</a:t>
            </a:r>
          </a:p>
          <a:p>
            <a:r>
              <a:rPr lang="en-US" dirty="0" smtClean="0"/>
              <a:t>Could be ppt a new am FeAsO4</a:t>
            </a:r>
            <a:r>
              <a:rPr lang="en-US" baseline="0" dirty="0" smtClean="0"/>
              <a:t> phase similar to scorodite (Savage et al.)</a:t>
            </a:r>
            <a:endParaRPr lang="en-US" dirty="0" smtClean="0"/>
          </a:p>
          <a:p>
            <a:r>
              <a:rPr lang="en-US" dirty="0" smtClean="0"/>
              <a:t>lung gets new am phase – likely Al hydroxysulfate hydrobasaluminite –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65C023-EA7C-463D-B5A0-62179A176AAA}" type="slidenum">
              <a:rPr lang="en-US" smtClean="0"/>
              <a:pPr/>
              <a:t>23</a:t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BCF879-1228-4578-8656-28032EEA7D56}" type="slidenum">
              <a:rPr lang="en-US" smtClean="0"/>
              <a:pPr/>
              <a:t>24</a:t>
            </a:fld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Fe XAFS comparison of unreacted</a:t>
            </a:r>
            <a:r>
              <a:rPr lang="en-US" baseline="0" dirty="0" smtClean="0"/>
              <a:t> half hour and 48 hour in simulated gastric fluid. </a:t>
            </a:r>
          </a:p>
          <a:p>
            <a:r>
              <a:rPr lang="en-US" dirty="0" smtClean="0"/>
              <a:t>The gastric extraction dissolves SO4 salts and Fh first, </a:t>
            </a:r>
          </a:p>
          <a:p>
            <a:r>
              <a:rPr lang="en-US" dirty="0" smtClean="0"/>
              <a:t>As is mostly associated as a sorbed species on Fh</a:t>
            </a:r>
          </a:p>
          <a:p>
            <a:r>
              <a:rPr lang="en-US" dirty="0" smtClean="0"/>
              <a:t>The dissolution of Fh does not rel. all the As </a:t>
            </a:r>
          </a:p>
          <a:p>
            <a:r>
              <a:rPr lang="en-US" dirty="0" smtClean="0"/>
              <a:t>A secondary precipitation of an amorphous FeAsSO4 </a:t>
            </a:r>
          </a:p>
          <a:p>
            <a:r>
              <a:rPr lang="en-US" dirty="0" smtClean="0"/>
              <a:t>Fh surface sites are reduced, As competes with SO4 in SC Jar and FeAsSO4</a:t>
            </a:r>
          </a:p>
          <a:p>
            <a:r>
              <a:rPr lang="en-US" dirty="0" smtClean="0"/>
              <a:t>Low pH promotes ppt of FeAsSO4, which may not occur in high pH intestinal bioassay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9789F4-029E-4103-B002-2FFDD480A588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5642367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BCF879-1228-4578-8656-28032EEA7D56}" type="slidenum">
              <a:rPr lang="en-US" smtClean="0"/>
              <a:pPr/>
              <a:t>27</a:t>
            </a:fld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BCF879-1228-4578-8656-28032EEA7D56}" type="slidenum">
              <a:rPr lang="en-US" smtClean="0"/>
              <a:pPr/>
              <a:t>38</a:t>
            </a:fld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Dissolution of Gypsum release Ca and SO</a:t>
            </a:r>
            <a:r>
              <a:rPr lang="en-US" baseline="-25000" dirty="0" smtClean="0"/>
              <a:t>4</a:t>
            </a:r>
            <a:r>
              <a:rPr lang="en-US" baseline="30000" dirty="0" smtClean="0"/>
              <a:t>2- </a:t>
            </a:r>
          </a:p>
          <a:p>
            <a:r>
              <a:rPr lang="en-US" dirty="0" smtClean="0"/>
              <a:t>Dissolution of Ferrihydrite and release of Fe</a:t>
            </a:r>
            <a:r>
              <a:rPr lang="en-US" baseline="30000" dirty="0" smtClean="0"/>
              <a:t>2+</a:t>
            </a:r>
            <a:r>
              <a:rPr lang="en-US" dirty="0" smtClean="0"/>
              <a:t> sorbed As</a:t>
            </a:r>
          </a:p>
          <a:p>
            <a:r>
              <a:rPr lang="en-US" dirty="0" smtClean="0"/>
              <a:t>SO</a:t>
            </a:r>
            <a:r>
              <a:rPr lang="en-US" baseline="-25000" dirty="0" smtClean="0"/>
              <a:t>4</a:t>
            </a:r>
            <a:r>
              <a:rPr lang="en-US" baseline="30000" dirty="0" smtClean="0"/>
              <a:t>2- </a:t>
            </a:r>
            <a:r>
              <a:rPr lang="en-US" dirty="0" smtClean="0"/>
              <a:t>causes ppt of Fe</a:t>
            </a:r>
            <a:r>
              <a:rPr lang="en-US" baseline="30000" dirty="0" smtClean="0"/>
              <a:t>II</a:t>
            </a:r>
            <a:r>
              <a:rPr lang="en-US" dirty="0" smtClean="0"/>
              <a:t>SO4</a:t>
            </a:r>
          </a:p>
          <a:p>
            <a:r>
              <a:rPr lang="en-US" dirty="0" smtClean="0"/>
              <a:t>Hydrobasaluminite  [Al</a:t>
            </a:r>
            <a:r>
              <a:rPr lang="en-US" baseline="-25000" dirty="0" smtClean="0"/>
              <a:t>4</a:t>
            </a:r>
            <a:r>
              <a:rPr lang="en-US" dirty="0" smtClean="0"/>
              <a:t>(SO</a:t>
            </a:r>
            <a:r>
              <a:rPr lang="en-US" baseline="-25000" dirty="0" smtClean="0"/>
              <a:t>4</a:t>
            </a:r>
            <a:r>
              <a:rPr lang="en-US" dirty="0" smtClean="0"/>
              <a:t>)(OH)</a:t>
            </a:r>
            <a:r>
              <a:rPr lang="en-US" baseline="-25000" dirty="0" smtClean="0"/>
              <a:t>10</a:t>
            </a:r>
            <a:r>
              <a:rPr lang="en-US" dirty="0" smtClean="0"/>
              <a:t> ppt in lung fluid (100% removal of As in lab studies)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BCF879-1228-4578-8656-28032EEA7D56}" type="slidenum">
              <a:rPr lang="en-US" smtClean="0"/>
              <a:pPr/>
              <a:t>39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Bioaccessibility is the amount of a substance that</a:t>
            </a:r>
            <a:r>
              <a:rPr lang="en-US" baseline="0" dirty="0" smtClean="0"/>
              <a:t> will dissolve and be absorbed by a target biological region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Solubility is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Driven by T, logK and S</a:t>
            </a:r>
            <a:r>
              <a:rPr kumimoji="0" lang="en-US" sz="28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f(Ci, time –dose-, S</a:t>
            </a:r>
            <a:r>
              <a:rPr kumimoji="0" lang="en-US" sz="28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A,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logK, ionic strength, activity coef, Log KH</a:t>
            </a:r>
            <a:r>
              <a:rPr kumimoji="0" lang="en-US" sz="28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O, T, pH, env)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Env encompasses the parameters of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BCF879-1228-4578-8656-28032EEA7D56}" type="slidenum">
              <a:rPr lang="en-US" smtClean="0"/>
              <a:pPr/>
              <a:t>6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BCF879-1228-4578-8656-28032EEA7D56}" type="slidenum">
              <a:rPr lang="en-US" smtClean="0"/>
              <a:pPr/>
              <a:t>8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9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AZ mines are generally associated hydrothermal deposits: 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massive sulfide ore deposits (small, high-grade)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porphyry deposits (large, low-grade).</a:t>
            </a:r>
          </a:p>
          <a:p>
            <a:endParaRPr lang="en-US" dirty="0" smtClean="0">
              <a:solidFill>
                <a:srgbClr val="FFC000"/>
              </a:solidFill>
            </a:endParaRPr>
          </a:p>
          <a:p>
            <a:endParaRPr lang="en-US" dirty="0" smtClean="0">
              <a:solidFill>
                <a:srgbClr val="FFC000"/>
              </a:solidFill>
            </a:endParaRPr>
          </a:p>
          <a:p>
            <a:endParaRPr lang="en-US" dirty="0" smtClean="0">
              <a:solidFill>
                <a:srgbClr val="FFC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BCF879-1228-4578-8656-28032EEA7D56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Particles size: crushed to &lt;2 mm </a:t>
            </a:r>
          </a:p>
          <a:p>
            <a:r>
              <a:rPr lang="en-US" dirty="0" smtClean="0"/>
              <a:t>Tailings</a:t>
            </a:r>
            <a:r>
              <a:rPr lang="en-US" baseline="0" dirty="0" smtClean="0"/>
              <a:t> are barren, no rocks, no plants, no cryptobiotic crust, there is  a physical surface crust and a deeper ferricrete </a:t>
            </a:r>
            <a:endParaRPr lang="en-US" dirty="0" smtClean="0"/>
          </a:p>
          <a:p>
            <a:r>
              <a:rPr lang="en-US" dirty="0" smtClean="0"/>
              <a:t>we’ve</a:t>
            </a:r>
            <a:r>
              <a:rPr lang="en-US" baseline="0" dirty="0" smtClean="0"/>
              <a:t> seen a wide range of particles at the surface of the tailings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BCF879-1228-4578-8656-28032EEA7D56}" type="slidenum">
              <a:rPr lang="en-US" smtClean="0"/>
              <a:pPr/>
              <a:t>11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Define Bioaccessibility: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9789F4-029E-4103-B002-2FFDD480A588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836184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BCF879-1228-4578-8656-28032EEA7D56}" type="slidenum">
              <a:rPr lang="en-US" smtClean="0"/>
              <a:pPr/>
              <a:t>14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Specific to mine</a:t>
            </a:r>
            <a:r>
              <a:rPr lang="en-US" baseline="0" dirty="0" smtClean="0"/>
              <a:t> tailings as this is targeting As and Pb</a:t>
            </a:r>
          </a:p>
          <a:p>
            <a:r>
              <a:rPr lang="en-US" baseline="0" dirty="0" smtClean="0"/>
              <a:t>Limitations: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BCF879-1228-4578-8656-28032EEA7D56}" type="slidenum">
              <a:rPr lang="en-US" smtClean="0"/>
              <a:pPr/>
              <a:t>15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u="sng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Surface Tailings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Change in solubility over duration of extractions</a:t>
            </a:r>
          </a:p>
          <a:p>
            <a:pPr marL="0" indent="0">
              <a:buNone/>
            </a:pPr>
            <a:r>
              <a:rPr lang="en-US" dirty="0" smtClean="0"/>
              <a:t>	SLF: As, Pb increased with time</a:t>
            </a:r>
          </a:p>
          <a:p>
            <a:pPr marL="0" indent="0">
              <a:buNone/>
            </a:pPr>
            <a:r>
              <a:rPr lang="en-US" dirty="0" smtClean="0"/>
              <a:t>		Fe decreased</a:t>
            </a:r>
          </a:p>
          <a:p>
            <a:pPr marL="0" indent="0">
              <a:buNone/>
            </a:pPr>
            <a:r>
              <a:rPr lang="en-US" dirty="0" smtClean="0"/>
              <a:t>	SGF: Fe, As, Pb increased with time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BCF879-1228-4578-8656-28032EEA7D56}" type="slidenum">
              <a:rPr lang="en-US" smtClean="0"/>
              <a:pPr/>
              <a:t>18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9B219-2008-4AB5-A2A9-51ABA135EB40}" type="datetime3">
              <a:rPr lang="en-US" smtClean="0"/>
              <a:pPr/>
              <a:t>28 August 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4BC3-E668-4C2B-8566-9B0F102C239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C6125-FE7F-4442-A028-27A035B53B2F}" type="datetime3">
              <a:rPr lang="en-US" smtClean="0"/>
              <a:pPr/>
              <a:t>28 August 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4BC3-E668-4C2B-8566-9B0F102C239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0AF40-8118-4DDA-8B29-F5E111EC1BC4}" type="datetime3">
              <a:rPr lang="en-US" smtClean="0"/>
              <a:pPr/>
              <a:t>28 August 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4BC3-E668-4C2B-8566-9B0F102C239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291BC-C26C-48BF-8CF9-E0B1D3B321D8}" type="datetime3">
              <a:rPr lang="en-US" smtClean="0"/>
              <a:pPr/>
              <a:t>28 August 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4BC3-E668-4C2B-8566-9B0F102C239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C385D-98A1-491B-9314-DAAC13A913E8}" type="datetime3">
              <a:rPr lang="en-US" smtClean="0"/>
              <a:pPr/>
              <a:t>28 August 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4BC3-E668-4C2B-8566-9B0F102C239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29996-9B18-4993-A9B4-5D97EB5F57C6}" type="datetime3">
              <a:rPr lang="en-US" smtClean="0"/>
              <a:pPr/>
              <a:t>28 August 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4BC3-E668-4C2B-8566-9B0F102C239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2ED3E-ADAC-422A-8A5D-90417802EB27}" type="datetime3">
              <a:rPr lang="en-US" smtClean="0"/>
              <a:pPr/>
              <a:t>28 August 2013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4BC3-E668-4C2B-8566-9B0F102C239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C87CC-5DE3-48A9-B94F-83175E7AA568}" type="datetime3">
              <a:rPr lang="en-US" smtClean="0"/>
              <a:pPr/>
              <a:t>28 August 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4BC3-E668-4C2B-8566-9B0F102C239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67265-0216-4707-BE63-63E314217205}" type="datetime3">
              <a:rPr lang="en-US" smtClean="0"/>
              <a:pPr/>
              <a:t>28 August 2013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4BC3-E668-4C2B-8566-9B0F102C239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2C339-A101-463A-B219-6F7FA3B19393}" type="datetime3">
              <a:rPr lang="en-US" smtClean="0"/>
              <a:pPr/>
              <a:t>28 August 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4BC3-E668-4C2B-8566-9B0F102C239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026AC-C485-49EB-8EC8-6EBE98CE54B7}" type="datetime3">
              <a:rPr lang="en-US" smtClean="0"/>
              <a:pPr/>
              <a:t>28 August 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4BC3-E668-4C2B-8566-9B0F102C239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C51ECE-DA4A-4C73-968A-03D28415D3A8}" type="datetime3">
              <a:rPr lang="en-US" smtClean="0"/>
              <a:pPr/>
              <a:t>28 August 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1A4BC3-E668-4C2B-8566-9B0F102C239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gi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f"/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6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epa.gov/" TargetMode="External"/><Relationship Id="rId3" Type="http://schemas.openxmlformats.org/officeDocument/2006/relationships/image" Target="../media/image14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gif"/><Relationship Id="rId5" Type="http://schemas.openxmlformats.org/officeDocument/2006/relationships/hyperlink" Target="http://www.usda.gov/" TargetMode="External"/><Relationship Id="rId10" Type="http://schemas.openxmlformats.org/officeDocument/2006/relationships/hyperlink" Target="http://www.cdc.gov/" TargetMode="External"/><Relationship Id="rId4" Type="http://schemas.openxmlformats.org/officeDocument/2006/relationships/image" Target="../media/image15.jpeg"/><Relationship Id="rId9" Type="http://schemas.openxmlformats.org/officeDocument/2006/relationships/hyperlink" Target="http://www.usgs.gov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C:\Data\GRANTS\NIEHS\Iron King\Photos\Field prep photos\Iron King- Alexis\CIMG07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0" y="5638800"/>
            <a:ext cx="2209800" cy="1219200"/>
          </a:xfrm>
          <a:prstGeom prst="rect">
            <a:avLst/>
          </a:prstGeom>
          <a:solidFill>
            <a:schemeClr val="bg1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838200"/>
            <a:ext cx="8229600" cy="2133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4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Combining molecular-scale speciation </a:t>
            </a:r>
          </a:p>
          <a:p>
            <a:pPr algn="ctr">
              <a:spcBef>
                <a:spcPct val="0"/>
              </a:spcBef>
              <a:defRPr/>
            </a:pPr>
            <a:r>
              <a:rPr lang="en-US" sz="34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</a:t>
            </a:r>
            <a:r>
              <a:rPr lang="en-US" sz="3400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vitro </a:t>
            </a:r>
            <a:r>
              <a:rPr lang="en-US" sz="34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bioassays to interrogate the bioaccessibility of As in mine tailings</a:t>
            </a:r>
            <a:endParaRPr kumimoji="0" lang="en-US" sz="3400" i="1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4" name="Picture 56" descr="SRP_200x120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577841"/>
            <a:ext cx="2133600" cy="1280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381000" y="4667071"/>
            <a:ext cx="838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Sept. 3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81000" y="3368695"/>
            <a:ext cx="83820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effectLst>
                  <a:outerShdw blurRad="38100" dist="25400" dir="2700000" algn="tl">
                    <a:srgbClr val="000000">
                      <a:alpha val="50000"/>
                    </a:srgbClr>
                  </a:outerShdw>
                </a:effectLst>
              </a:rPr>
              <a:t>Robert Root PhD</a:t>
            </a:r>
          </a:p>
          <a:p>
            <a:pPr algn="ctr"/>
            <a:r>
              <a:rPr lang="en-US" sz="28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robroot.az@gmail.com</a:t>
            </a:r>
          </a:p>
          <a:p>
            <a:pPr algn="ctr"/>
            <a:endParaRPr lang="en-US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Picture 10" descr="UASBRP"/>
          <p:cNvPicPr>
            <a:picLocks noChangeAspect="1" noChangeArrowheads="1"/>
          </p:cNvPicPr>
          <p:nvPr/>
        </p:nvPicPr>
        <p:blipFill>
          <a:blip r:embed="rId4" cstate="print"/>
          <a:srcRect r="5577"/>
          <a:stretch>
            <a:fillRect/>
          </a:stretch>
        </p:blipFill>
        <p:spPr bwMode="auto">
          <a:xfrm>
            <a:off x="5273823" y="5665213"/>
            <a:ext cx="3870177" cy="1192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ap.jpg"/>
          <p:cNvPicPr>
            <a:picLocks noChangeAspect="1"/>
          </p:cNvPicPr>
          <p:nvPr/>
        </p:nvPicPr>
        <p:blipFill>
          <a:blip r:embed="rId2" cstate="print"/>
          <a:srcRect t="13294" r="28333" b="17882"/>
          <a:stretch>
            <a:fillRect/>
          </a:stretch>
        </p:blipFill>
        <p:spPr>
          <a:xfrm>
            <a:off x="103910" y="467834"/>
            <a:ext cx="8940799" cy="623776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8600" y="163033"/>
            <a:ext cx="4343400" cy="1600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127000" dir="2700000" sx="102000" sy="102000" algn="tl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buFont typeface="Arial" pitchFamily="34" charset="0"/>
              <a:buChar char="•"/>
            </a:pPr>
            <a:r>
              <a:rPr lang="en-US" sz="1900" dirty="0" smtClean="0">
                <a:solidFill>
                  <a:schemeClr val="tx1"/>
                </a:solidFill>
              </a:rPr>
              <a:t>  Sulfide ore body discovered in 1880</a:t>
            </a:r>
          </a:p>
          <a:p>
            <a:pPr>
              <a:buFont typeface="Arial" pitchFamily="34" charset="0"/>
              <a:buChar char="•"/>
            </a:pPr>
            <a:r>
              <a:rPr lang="en-US" sz="1900" dirty="0" smtClean="0">
                <a:solidFill>
                  <a:schemeClr val="tx1"/>
                </a:solidFill>
              </a:rPr>
              <a:t>  En echelon schist replacement </a:t>
            </a:r>
          </a:p>
          <a:p>
            <a:pPr>
              <a:buFont typeface="Arial" pitchFamily="34" charset="0"/>
              <a:buChar char="•"/>
            </a:pPr>
            <a:r>
              <a:rPr lang="en-US" sz="1900" dirty="0" smtClean="0">
                <a:solidFill>
                  <a:schemeClr val="tx1"/>
                </a:solidFill>
              </a:rPr>
              <a:t>  3250 ft deep and 40 miles of shafts</a:t>
            </a:r>
          </a:p>
          <a:p>
            <a:pPr>
              <a:buFont typeface="Arial" pitchFamily="34" charset="0"/>
              <a:buChar char="•"/>
            </a:pPr>
            <a:r>
              <a:rPr lang="en-US" sz="1900" dirty="0" smtClean="0">
                <a:solidFill>
                  <a:schemeClr val="tx1"/>
                </a:solidFill>
              </a:rPr>
              <a:t>  Most of AZ Pb &amp; Zn, #1 Ag, #3 Au</a:t>
            </a:r>
          </a:p>
          <a:p>
            <a:pPr>
              <a:buFont typeface="Arial" pitchFamily="34" charset="0"/>
              <a:buChar char="•"/>
            </a:pPr>
            <a:r>
              <a:rPr lang="en-US" sz="1900" dirty="0" smtClean="0">
                <a:solidFill>
                  <a:schemeClr val="tx1"/>
                </a:solidFill>
              </a:rPr>
              <a:t>  Closed 1967</a:t>
            </a:r>
            <a:endParaRPr lang="en-US" sz="1900" strike="sngStrike" dirty="0" smtClean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4BC3-E668-4C2B-8566-9B0F102C2392}" type="slidenum">
              <a:rPr lang="en-US" smtClean="0">
                <a:solidFill>
                  <a:schemeClr val="bg1"/>
                </a:solidFill>
              </a:rPr>
              <a:pPr/>
              <a:t>10</a:t>
            </a:fld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914400"/>
            <a:ext cx="8605837" cy="62878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6200"/>
            <a:ext cx="8229600" cy="762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Iron King Mine Tailings</a:t>
            </a:r>
            <a:endParaRPr lang="en-US" sz="4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4BC3-E668-4C2B-8566-9B0F102C2392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141156" y="1078468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6477000" y="4953000"/>
            <a:ext cx="1905000" cy="1295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5-Point Star 3"/>
          <p:cNvSpPr/>
          <p:nvPr/>
        </p:nvSpPr>
        <p:spPr>
          <a:xfrm>
            <a:off x="1066800" y="1524000"/>
            <a:ext cx="533400" cy="533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5-Point Star 7"/>
          <p:cNvSpPr/>
          <p:nvPr/>
        </p:nvSpPr>
        <p:spPr>
          <a:xfrm>
            <a:off x="7696200" y="609600"/>
            <a:ext cx="533400" cy="53077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1341906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786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Research Questions</a:t>
            </a:r>
            <a:endParaRPr lang="en-US" b="1" dirty="0">
              <a:solidFill>
                <a:srgbClr val="F7860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Slide Number Placeholder 4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1A4BC3-E668-4C2B-8566-9B0F102C23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699545" y="1524000"/>
            <a:ext cx="5758655" cy="4267200"/>
          </a:xfrm>
          <a:noFill/>
        </p:spPr>
        <p:txBody>
          <a:bodyPr>
            <a:normAutofit fontScale="92500"/>
          </a:bodyPr>
          <a:lstStyle/>
          <a:p>
            <a:pPr marL="288925" indent="-1588">
              <a:buNone/>
            </a:pPr>
            <a:endParaRPr lang="en-US" sz="2000" dirty="0" smtClean="0">
              <a:solidFill>
                <a:srgbClr val="FFF5A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8925" indent="-1588">
              <a:buNone/>
            </a:pPr>
            <a:r>
              <a:rPr lang="en-US" sz="3400" dirty="0" smtClean="0">
                <a:solidFill>
                  <a:srgbClr val="FFF5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does molecular speciation affect the bioaccessibility and release kinetics of metal(</a:t>
            </a:r>
            <a:r>
              <a:rPr lang="en-US" sz="3400" dirty="0" smtClean="0">
                <a:solidFill>
                  <a:srgbClr val="FFF5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loids</a:t>
            </a:r>
            <a:r>
              <a:rPr lang="en-US" sz="3400" dirty="0" smtClean="0">
                <a:solidFill>
                  <a:srgbClr val="FFF5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in geo-dusts from mine tailings?</a:t>
            </a:r>
          </a:p>
          <a:p>
            <a:pPr marL="288925" indent="-1588">
              <a:buNone/>
            </a:pPr>
            <a:endParaRPr lang="en-US" sz="3400" dirty="0" smtClean="0">
              <a:solidFill>
                <a:srgbClr val="FFF5A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8925" indent="-1588">
              <a:buNone/>
            </a:pPr>
            <a:r>
              <a:rPr lang="en-US" sz="3400" dirty="0" smtClean="0">
                <a:solidFill>
                  <a:srgbClr val="FFF5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there a predictable link between the molecular species and bioaccessibility?</a:t>
            </a:r>
          </a:p>
        </p:txBody>
      </p:sp>
      <p:pic>
        <p:nvPicPr>
          <p:cNvPr id="8" name="Picture 7" descr="IK_041310_road_0115.JPG"/>
          <p:cNvPicPr>
            <a:picLocks noChangeAspect="1"/>
          </p:cNvPicPr>
          <p:nvPr/>
        </p:nvPicPr>
        <p:blipFill>
          <a:blip r:embed="rId3" cstate="print"/>
          <a:srcRect t="1515" r="29835" b="12121"/>
          <a:stretch>
            <a:fillRect/>
          </a:stretch>
        </p:blipFill>
        <p:spPr>
          <a:xfrm>
            <a:off x="304800" y="1447800"/>
            <a:ext cx="23622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9033760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Data\GRANTS\NIEHS\Iron King\Photos\Field prep photos\Iron King- Alexis\CIMG07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3CC67265-0216-4707-BE63-63E314217205}" type="datetime3">
              <a:rPr lang="en-US" smtClean="0"/>
              <a:pPr/>
              <a:t>28 August 2013</a:t>
            </a:fld>
            <a:endParaRPr lang="en-US" dirty="0"/>
          </a:p>
        </p:txBody>
      </p:sp>
      <p:sp>
        <p:nvSpPr>
          <p:cNvPr id="1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881A4BC3-E668-4C2B-8566-9B0F102C2392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62000" y="865287"/>
            <a:ext cx="80010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buFont typeface="Arial" pitchFamily="34" charset="0"/>
              <a:buChar char="•"/>
              <a:tabLst>
                <a:tab pos="914400" algn="l"/>
              </a:tabLst>
            </a:pPr>
            <a:r>
              <a:rPr lang="en-US" sz="3600" dirty="0" smtClean="0">
                <a:solidFill>
                  <a:srgbClr val="F786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</a:p>
          <a:p>
            <a:pPr indent="457200">
              <a:buFont typeface="Arial" pitchFamily="34" charset="0"/>
              <a:buChar char="•"/>
              <a:tabLst>
                <a:tab pos="914400" algn="l"/>
              </a:tabLst>
            </a:pPr>
            <a:r>
              <a:rPr lang="en-US" sz="3600" dirty="0" smtClean="0">
                <a:solidFill>
                  <a:srgbClr val="F786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Problem</a:t>
            </a:r>
          </a:p>
          <a:p>
            <a:pPr indent="457200">
              <a:tabLst>
                <a:tab pos="914400" algn="l"/>
              </a:tabLst>
            </a:pPr>
            <a:r>
              <a:rPr lang="en-US" sz="3600" i="1" dirty="0" smtClean="0">
                <a:solidFill>
                  <a:srgbClr val="F786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Characterizing bioaccessibility of </a:t>
            </a:r>
          </a:p>
          <a:p>
            <a:pPr indent="457200">
              <a:tabLst>
                <a:tab pos="914400" algn="l"/>
              </a:tabLst>
            </a:pPr>
            <a:r>
              <a:rPr lang="en-US" sz="3600" i="1" dirty="0" smtClean="0">
                <a:solidFill>
                  <a:srgbClr val="F786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fugative dust from mine waste</a:t>
            </a:r>
          </a:p>
          <a:p>
            <a:pPr indent="457200">
              <a:buFont typeface="Arial" pitchFamily="34" charset="0"/>
              <a:buChar char="•"/>
              <a:tabLst>
                <a:tab pos="914400" algn="l"/>
              </a:tabLst>
            </a:pPr>
            <a:r>
              <a:rPr lang="en-US" sz="36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Procedures and results</a:t>
            </a:r>
          </a:p>
          <a:p>
            <a:pPr indent="457200">
              <a:tabLst>
                <a:tab pos="914400" algn="l"/>
              </a:tabLst>
            </a:pPr>
            <a:r>
              <a:rPr lang="en-US" sz="36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US" sz="3600" i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Bioassays</a:t>
            </a:r>
          </a:p>
          <a:p>
            <a:pPr indent="457200">
              <a:tabLst>
                <a:tab pos="914400" algn="l"/>
              </a:tabLst>
            </a:pPr>
            <a:r>
              <a:rPr lang="en-US" sz="3600" i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Spectroscopy and imaging</a:t>
            </a:r>
          </a:p>
          <a:p>
            <a:pPr indent="457200">
              <a:buFont typeface="Arial" pitchFamily="34" charset="0"/>
              <a:buChar char="•"/>
              <a:tabLst>
                <a:tab pos="914400" algn="l"/>
              </a:tabLst>
            </a:pPr>
            <a:r>
              <a:rPr lang="en-US" sz="3600" dirty="0" smtClean="0">
                <a:solidFill>
                  <a:srgbClr val="F786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Predicting bioaccessibility</a:t>
            </a:r>
          </a:p>
          <a:p>
            <a:pPr indent="457200">
              <a:buFont typeface="Arial" pitchFamily="34" charset="0"/>
              <a:buChar char="•"/>
              <a:tabLst>
                <a:tab pos="914400" algn="l"/>
              </a:tabLst>
            </a:pPr>
            <a:r>
              <a:rPr lang="en-US" sz="3600" dirty="0" smtClean="0">
                <a:solidFill>
                  <a:srgbClr val="F786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Conclusions</a:t>
            </a:r>
            <a:endParaRPr lang="en-US" sz="3600" dirty="0">
              <a:solidFill>
                <a:srgbClr val="F7860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Picture 15" descr="UASBRP"/>
          <p:cNvPicPr>
            <a:picLocks noChangeAspect="1" noChangeArrowheads="1"/>
          </p:cNvPicPr>
          <p:nvPr/>
        </p:nvPicPr>
        <p:blipFill>
          <a:blip r:embed="rId3" cstate="print"/>
          <a:srcRect r="5577"/>
          <a:stretch>
            <a:fillRect/>
          </a:stretch>
        </p:blipFill>
        <p:spPr bwMode="auto">
          <a:xfrm>
            <a:off x="5273823" y="0"/>
            <a:ext cx="3870177" cy="1192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4BC3-E668-4C2B-8566-9B0F102C2392}" type="slidenum">
              <a:rPr lang="en-US" smtClean="0">
                <a:solidFill>
                  <a:srgbClr val="FFC000"/>
                </a:solidFill>
              </a:rPr>
              <a:pPr/>
              <a:t>14</a:t>
            </a:fld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44330" y="4038600"/>
            <a:ext cx="74023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Bioavailable &lt; Bioaccessible &lt; Total Concentration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447800" y="5729645"/>
            <a:ext cx="7162538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nm							km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15516" y="5188804"/>
            <a:ext cx="117852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 smtClean="0">
                <a:solidFill>
                  <a:schemeClr val="bg1"/>
                </a:solidFill>
              </a:rPr>
              <a:t>redox -</a:t>
            </a:r>
          </a:p>
          <a:p>
            <a:pPr algn="ctr"/>
            <a:r>
              <a:rPr lang="en-US" sz="2200" dirty="0" smtClean="0">
                <a:solidFill>
                  <a:schemeClr val="bg1"/>
                </a:solidFill>
              </a:rPr>
              <a:t>biochem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486098" y="5196245"/>
            <a:ext cx="141397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 smtClean="0">
                <a:solidFill>
                  <a:schemeClr val="bg1"/>
                </a:solidFill>
              </a:rPr>
              <a:t>precip</a:t>
            </a:r>
            <a:r>
              <a:rPr lang="en-US" sz="2200" dirty="0" smtClean="0">
                <a:solidFill>
                  <a:schemeClr val="bg1"/>
                </a:solidFill>
              </a:rPr>
              <a:t>. - </a:t>
            </a:r>
          </a:p>
          <a:p>
            <a:pPr algn="ctr"/>
            <a:r>
              <a:rPr lang="en-US" sz="2200" dirty="0" smtClean="0">
                <a:solidFill>
                  <a:schemeClr val="bg1"/>
                </a:solidFill>
              </a:rPr>
              <a:t>nucleation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78912" y="4505980"/>
            <a:ext cx="70733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Fate of fugitive dust is a multiple scale process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994222" y="5196245"/>
            <a:ext cx="14827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 smtClean="0">
                <a:solidFill>
                  <a:schemeClr val="bg1"/>
                </a:solidFill>
              </a:rPr>
              <a:t>saltation -</a:t>
            </a:r>
          </a:p>
          <a:p>
            <a:pPr algn="ctr"/>
            <a:r>
              <a:rPr lang="en-US" sz="2200" dirty="0" smtClean="0">
                <a:solidFill>
                  <a:schemeClr val="bg1"/>
                </a:solidFill>
              </a:rPr>
              <a:t>weathering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553200" y="5348645"/>
            <a:ext cx="125290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</a:rPr>
              <a:t>transport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386445" y="6339245"/>
            <a:ext cx="96635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</a:rPr>
              <a:t>atomic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472992" y="6350913"/>
            <a:ext cx="13276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</a:rPr>
              <a:t>molecular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125118" y="6339245"/>
            <a:ext cx="104708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</a:rPr>
              <a:t>particle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858000" y="6339245"/>
            <a:ext cx="68800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</a:rPr>
              <a:t>field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27" name="Left-Right Arrow 26"/>
          <p:cNvSpPr/>
          <p:nvPr/>
        </p:nvSpPr>
        <p:spPr>
          <a:xfrm>
            <a:off x="2286000" y="5882045"/>
            <a:ext cx="5486400" cy="228600"/>
          </a:xfrm>
          <a:prstGeom prst="leftRightArrow">
            <a:avLst/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304800" y="5320605"/>
            <a:ext cx="148592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dirty="0" smtClean="0">
                <a:solidFill>
                  <a:srgbClr val="F78609"/>
                </a:solidFill>
              </a:rPr>
              <a:t>Process</a:t>
            </a:r>
          </a:p>
          <a:p>
            <a:pPr algn="ctr"/>
            <a:endParaRPr lang="en-US" dirty="0" smtClean="0">
              <a:solidFill>
                <a:srgbClr val="F78609"/>
              </a:solidFill>
            </a:endParaRPr>
          </a:p>
          <a:p>
            <a:pPr algn="ctr"/>
            <a:r>
              <a:rPr lang="en-US" sz="3300" dirty="0" smtClean="0">
                <a:solidFill>
                  <a:srgbClr val="F78609"/>
                </a:solidFill>
              </a:rPr>
              <a:t>Scale</a:t>
            </a:r>
            <a:r>
              <a:rPr lang="en-US" sz="3300" dirty="0" smtClean="0">
                <a:solidFill>
                  <a:schemeClr val="bg1"/>
                </a:solidFill>
              </a:rPr>
              <a:t>	</a:t>
            </a:r>
            <a:endParaRPr lang="en-US" sz="3300" dirty="0"/>
          </a:p>
        </p:txBody>
      </p:sp>
      <p:sp>
        <p:nvSpPr>
          <p:cNvPr id="29" name="TextBox 28"/>
          <p:cNvSpPr txBox="1"/>
          <p:nvPr/>
        </p:nvSpPr>
        <p:spPr>
          <a:xfrm>
            <a:off x="304800" y="3733800"/>
            <a:ext cx="18696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C000"/>
                </a:solidFill>
              </a:rPr>
              <a:t>Assumptions:</a:t>
            </a:r>
            <a:endParaRPr lang="en-US" sz="2400" dirty="0">
              <a:solidFill>
                <a:srgbClr val="FFC000"/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795" r="8580"/>
          <a:stretch/>
        </p:blipFill>
        <p:spPr>
          <a:xfrm>
            <a:off x="5715000" y="152400"/>
            <a:ext cx="2590800" cy="1741357"/>
          </a:xfrm>
          <a:prstGeom prst="rect">
            <a:avLst/>
          </a:prstGeom>
          <a:ln w="9525">
            <a:noFill/>
          </a:ln>
        </p:spPr>
      </p:pic>
      <p:pic>
        <p:nvPicPr>
          <p:cNvPr id="30" name="Picture 5"/>
          <p:cNvPicPr>
            <a:picLocks noChangeAspect="1" noChangeArrowheads="1"/>
          </p:cNvPicPr>
          <p:nvPr/>
        </p:nvPicPr>
        <p:blipFill>
          <a:blip r:embed="rId4" cstate="print">
            <a:lum bright="14000" contrast="-1000"/>
          </a:blip>
          <a:srcRect t="14147" b="12762"/>
          <a:stretch>
            <a:fillRect/>
          </a:stretch>
        </p:blipFill>
        <p:spPr bwMode="auto">
          <a:xfrm>
            <a:off x="609600" y="183933"/>
            <a:ext cx="3200400" cy="1710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86200" y="152400"/>
            <a:ext cx="1752600" cy="1760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057400"/>
            <a:ext cx="8229600" cy="1858963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rgbClr val="FFFF99"/>
                </a:solidFill>
              </a:rPr>
              <a:t>In vitro studies of synthetic body fluid extractions are bench  scale techniques</a:t>
            </a:r>
          </a:p>
          <a:p>
            <a:r>
              <a:rPr lang="en-US" sz="2400" dirty="0" smtClean="0">
                <a:solidFill>
                  <a:srgbClr val="FFFF99"/>
                </a:solidFill>
              </a:rPr>
              <a:t>The synergetic use of X-ray techniques and in vitro extractions offers unique molecular scale access to toxic release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57200" y="152400"/>
            <a:ext cx="82296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>
                <a:solidFill>
                  <a:srgbClr val="F78609"/>
                </a:solidFill>
                <a:latin typeface="Arial" pitchFamily="34" charset="0"/>
                <a:ea typeface="+mj-ea"/>
                <a:cs typeface="Arial" pitchFamily="34" charset="0"/>
              </a:rPr>
              <a:t>Modified from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78609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US EPA Bioavailable Pb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78609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533400" y="927628"/>
            <a:ext cx="8246804" cy="4648108"/>
            <a:chOff x="228600" y="685800"/>
            <a:chExt cx="8866298" cy="4997271"/>
          </a:xfrm>
        </p:grpSpPr>
        <p:sp>
          <p:nvSpPr>
            <p:cNvPr id="9" name="Snip Same Side Corner Rectangle 8"/>
            <p:cNvSpPr/>
            <p:nvPr/>
          </p:nvSpPr>
          <p:spPr>
            <a:xfrm rot="10800000">
              <a:off x="2503987" y="1985724"/>
              <a:ext cx="670560" cy="2011680"/>
            </a:xfrm>
            <a:prstGeom prst="snip2SameRect">
              <a:avLst>
                <a:gd name="adj1" fmla="val 40548"/>
                <a:gd name="adj2" fmla="val 0"/>
              </a:avLst>
            </a:prstGeom>
            <a:gradFill>
              <a:gsLst>
                <a:gs pos="21000">
                  <a:schemeClr val="accent6">
                    <a:lumMod val="60000"/>
                    <a:lumOff val="40000"/>
                  </a:schemeClr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0" name="Snip Same Side Corner Rectangle 89"/>
            <p:cNvSpPr/>
            <p:nvPr/>
          </p:nvSpPr>
          <p:spPr>
            <a:xfrm rot="10800000">
              <a:off x="2505974" y="3486575"/>
              <a:ext cx="670560" cy="501252"/>
            </a:xfrm>
            <a:prstGeom prst="snip2SameRect">
              <a:avLst>
                <a:gd name="adj1" fmla="val 50000"/>
                <a:gd name="adj2" fmla="val 0"/>
              </a:avLst>
            </a:prstGeom>
            <a:gradFill>
              <a:gsLst>
                <a:gs pos="61000">
                  <a:schemeClr val="accent2">
                    <a:lumMod val="75000"/>
                  </a:schemeClr>
                </a:gs>
                <a:gs pos="89999">
                  <a:srgbClr val="F2730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Snip Same Side Corner Rectangle 10"/>
            <p:cNvSpPr/>
            <p:nvPr/>
          </p:nvSpPr>
          <p:spPr>
            <a:xfrm rot="10800000">
              <a:off x="2503985" y="1762204"/>
              <a:ext cx="670560" cy="2235200"/>
            </a:xfrm>
            <a:prstGeom prst="snip2SameRect">
              <a:avLst>
                <a:gd name="adj1" fmla="val 40548"/>
                <a:gd name="adj2" fmla="val 0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Round Same Side Corner Rectangle 11"/>
            <p:cNvSpPr/>
            <p:nvPr/>
          </p:nvSpPr>
          <p:spPr>
            <a:xfrm>
              <a:off x="2473958" y="1544351"/>
              <a:ext cx="726442" cy="279400"/>
            </a:xfrm>
            <a:prstGeom prst="round2SameRect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70000">
                  <a:srgbClr val="181CC7"/>
                </a:gs>
                <a:gs pos="88000">
                  <a:srgbClr val="7005D4"/>
                </a:gs>
                <a:gs pos="100000">
                  <a:srgbClr val="8C3D91"/>
                </a:gs>
              </a:gsLst>
              <a:lin ang="21594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Snip Same Side Corner Rectangle 13"/>
            <p:cNvSpPr/>
            <p:nvPr/>
          </p:nvSpPr>
          <p:spPr>
            <a:xfrm rot="10800000">
              <a:off x="906181" y="3454426"/>
              <a:ext cx="670560" cy="501252"/>
            </a:xfrm>
            <a:prstGeom prst="snip2SameRect">
              <a:avLst>
                <a:gd name="adj1" fmla="val 50000"/>
                <a:gd name="adj2" fmla="val 0"/>
              </a:avLst>
            </a:prstGeom>
            <a:gradFill>
              <a:gsLst>
                <a:gs pos="61000">
                  <a:schemeClr val="accent2">
                    <a:lumMod val="75000"/>
                  </a:schemeClr>
                </a:gs>
                <a:gs pos="89999">
                  <a:srgbClr val="F2730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Snip Same Side Corner Rectangle 14"/>
            <p:cNvSpPr/>
            <p:nvPr/>
          </p:nvSpPr>
          <p:spPr>
            <a:xfrm rot="10800000">
              <a:off x="906180" y="1730773"/>
              <a:ext cx="670560" cy="2235200"/>
            </a:xfrm>
            <a:prstGeom prst="snip2SameRect">
              <a:avLst>
                <a:gd name="adj1" fmla="val 40548"/>
                <a:gd name="adj2" fmla="val 0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Round Same Side Corner Rectangle 15"/>
            <p:cNvSpPr/>
            <p:nvPr/>
          </p:nvSpPr>
          <p:spPr>
            <a:xfrm>
              <a:off x="876153" y="1518000"/>
              <a:ext cx="726442" cy="279400"/>
            </a:xfrm>
            <a:prstGeom prst="round2SameRect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70000">
                  <a:srgbClr val="181CC7"/>
                </a:gs>
                <a:gs pos="88000">
                  <a:srgbClr val="7005D4"/>
                </a:gs>
                <a:gs pos="100000">
                  <a:srgbClr val="8C3D91"/>
                </a:gs>
              </a:gsLst>
              <a:lin ang="21594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Snip Same Side Corner Rectangle 21"/>
            <p:cNvSpPr/>
            <p:nvPr/>
          </p:nvSpPr>
          <p:spPr>
            <a:xfrm rot="10800000">
              <a:off x="4180387" y="1955243"/>
              <a:ext cx="670560" cy="2011680"/>
            </a:xfrm>
            <a:prstGeom prst="snip2SameRect">
              <a:avLst>
                <a:gd name="adj1" fmla="val 40548"/>
                <a:gd name="adj2" fmla="val 0"/>
              </a:avLst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30000">
                  <a:srgbClr val="D49E6C"/>
                </a:gs>
                <a:gs pos="70000">
                  <a:srgbClr val="A65528"/>
                </a:gs>
                <a:gs pos="100000">
                  <a:srgbClr val="663012"/>
                </a:gs>
              </a:gsLst>
              <a:lin ang="162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" name="Snip Same Side Corner Rectangle 23"/>
            <p:cNvSpPr/>
            <p:nvPr/>
          </p:nvSpPr>
          <p:spPr>
            <a:xfrm rot="10800000">
              <a:off x="4180385" y="1731723"/>
              <a:ext cx="670560" cy="2235200"/>
            </a:xfrm>
            <a:prstGeom prst="snip2SameRect">
              <a:avLst>
                <a:gd name="adj1" fmla="val 40548"/>
                <a:gd name="adj2" fmla="val 0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Round Same Side Corner Rectangle 24"/>
            <p:cNvSpPr/>
            <p:nvPr/>
          </p:nvSpPr>
          <p:spPr>
            <a:xfrm>
              <a:off x="4150358" y="1518950"/>
              <a:ext cx="726442" cy="279400"/>
            </a:xfrm>
            <a:prstGeom prst="round2SameRect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70000">
                  <a:srgbClr val="181CC7"/>
                </a:gs>
                <a:gs pos="88000">
                  <a:srgbClr val="7005D4"/>
                </a:gs>
                <a:gs pos="100000">
                  <a:srgbClr val="8C3D91"/>
                </a:gs>
              </a:gsLst>
              <a:lin ang="21594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28600" y="4013872"/>
              <a:ext cx="1905000" cy="9177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dirty="0" smtClean="0">
                  <a:latin typeface="Arial" pitchFamily="34" charset="0"/>
                  <a:cs typeface="Arial" pitchFamily="34" charset="0"/>
                </a:rPr>
                <a:t>Mine dust</a:t>
              </a:r>
            </a:p>
            <a:p>
              <a:pPr algn="ctr"/>
              <a:r>
                <a:rPr lang="en-US" dirty="0" smtClean="0">
                  <a:latin typeface="Arial" pitchFamily="34" charset="0"/>
                  <a:cs typeface="Arial" pitchFamily="34" charset="0"/>
                </a:rPr>
                <a:t>mixed 1:100 </a:t>
              </a:r>
            </a:p>
            <a:p>
              <a:pPr algn="ctr"/>
              <a:r>
                <a:rPr lang="en-US" dirty="0" smtClean="0">
                  <a:latin typeface="Arial" pitchFamily="34" charset="0"/>
                  <a:cs typeface="Arial" pitchFamily="34" charset="0"/>
                </a:rPr>
                <a:t>solid:solution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733800" y="4073604"/>
              <a:ext cx="1524000" cy="11720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91440" tIns="0" rIns="91440" bIns="0" rtlCol="0">
              <a:spAutoFit/>
            </a:bodyPr>
            <a:lstStyle/>
            <a:p>
              <a:pPr algn="ctr"/>
              <a:r>
                <a:rPr lang="en-US" dirty="0" smtClean="0">
                  <a:latin typeface="Arial" pitchFamily="34" charset="0"/>
                  <a:cs typeface="Arial" pitchFamily="34" charset="0"/>
                </a:rPr>
                <a:t>Shake </a:t>
              </a:r>
            </a:p>
            <a:p>
              <a:pPr algn="ctr"/>
              <a:r>
                <a:rPr lang="en-US" dirty="0" smtClean="0">
                  <a:latin typeface="Arial" pitchFamily="34" charset="0"/>
                  <a:cs typeface="Arial" pitchFamily="34" charset="0"/>
                </a:rPr>
                <a:t>30s – 7d</a:t>
              </a:r>
            </a:p>
            <a:p>
              <a:pPr algn="ctr"/>
              <a:r>
                <a:rPr lang="en-US" dirty="0" smtClean="0">
                  <a:latin typeface="Arial" pitchFamily="34" charset="0"/>
                  <a:cs typeface="Arial" pitchFamily="34" charset="0"/>
                </a:rPr>
                <a:t>37</a:t>
              </a:r>
              <a:r>
                <a:rPr lang="en-US" baseline="30000" dirty="0" smtClean="0">
                  <a:latin typeface="Arial" pitchFamily="34" charset="0"/>
                  <a:cs typeface="Arial" pitchFamily="34" charset="0"/>
                </a:rPr>
                <a:t>o</a:t>
              </a:r>
              <a:r>
                <a:rPr lang="en-US" dirty="0" smtClean="0">
                  <a:latin typeface="Arial" pitchFamily="34" charset="0"/>
                  <a:cs typeface="Arial" pitchFamily="34" charset="0"/>
                </a:rPr>
                <a:t>C</a:t>
              </a:r>
            </a:p>
            <a:p>
              <a:pPr algn="ctr"/>
              <a:r>
                <a:rPr lang="en-US" dirty="0" smtClean="0">
                  <a:latin typeface="Arial" pitchFamily="34" charset="0"/>
                  <a:cs typeface="Arial" pitchFamily="34" charset="0"/>
                </a:rPr>
                <a:t>Dark</a:t>
              </a:r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>
              <a:off x="1616243" y="2603947"/>
              <a:ext cx="778783" cy="0"/>
            </a:xfrm>
            <a:prstGeom prst="straightConnector1">
              <a:avLst/>
            </a:prstGeom>
            <a:ln w="28575">
              <a:gradFill flip="none" rotWithShape="1">
                <a:gsLst>
                  <a:gs pos="0">
                    <a:srgbClr val="000082"/>
                  </a:gs>
                  <a:gs pos="25000">
                    <a:srgbClr val="66008F"/>
                  </a:gs>
                  <a:gs pos="56000">
                    <a:srgbClr val="BA0066"/>
                  </a:gs>
                  <a:gs pos="90000">
                    <a:srgbClr val="FF0000"/>
                  </a:gs>
                  <a:gs pos="100000">
                    <a:srgbClr val="FF8200"/>
                  </a:gs>
                </a:gsLst>
                <a:lin ang="0" scaled="0"/>
                <a:tileRect/>
              </a:gra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>
              <a:off x="3121468" y="2603947"/>
              <a:ext cx="778783" cy="0"/>
            </a:xfrm>
            <a:prstGeom prst="straightConnector1">
              <a:avLst/>
            </a:prstGeom>
            <a:ln w="28575">
              <a:gradFill flip="none" rotWithShape="1">
                <a:gsLst>
                  <a:gs pos="0">
                    <a:srgbClr val="000082"/>
                  </a:gs>
                  <a:gs pos="25000">
                    <a:srgbClr val="66008F"/>
                  </a:gs>
                  <a:gs pos="56000">
                    <a:srgbClr val="BA0066"/>
                  </a:gs>
                  <a:gs pos="90000">
                    <a:srgbClr val="FF0000"/>
                  </a:gs>
                  <a:gs pos="100000">
                    <a:srgbClr val="FF8200"/>
                  </a:gs>
                </a:gsLst>
                <a:lin ang="0" scaled="0"/>
                <a:tileRect/>
              </a:gra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>
              <a:off x="4653327" y="2603947"/>
              <a:ext cx="778783" cy="0"/>
            </a:xfrm>
            <a:prstGeom prst="straightConnector1">
              <a:avLst/>
            </a:prstGeom>
            <a:ln w="28575">
              <a:gradFill flip="none" rotWithShape="1">
                <a:gsLst>
                  <a:gs pos="0">
                    <a:srgbClr val="000082"/>
                  </a:gs>
                  <a:gs pos="25000">
                    <a:srgbClr val="66008F"/>
                  </a:gs>
                  <a:gs pos="56000">
                    <a:srgbClr val="BA0066"/>
                  </a:gs>
                  <a:gs pos="90000">
                    <a:srgbClr val="FF0000"/>
                  </a:gs>
                  <a:gs pos="100000">
                    <a:srgbClr val="FF8200"/>
                  </a:gs>
                </a:gsLst>
                <a:lin ang="0" scaled="0"/>
                <a:tileRect/>
              </a:gra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>
              <a:off x="6169064" y="2374921"/>
              <a:ext cx="1908136" cy="308212"/>
            </a:xfrm>
            <a:prstGeom prst="straightConnector1">
              <a:avLst/>
            </a:prstGeom>
            <a:ln w="28575">
              <a:gradFill flip="none" rotWithShape="1">
                <a:gsLst>
                  <a:gs pos="0">
                    <a:srgbClr val="000082"/>
                  </a:gs>
                  <a:gs pos="25000">
                    <a:srgbClr val="66008F"/>
                  </a:gs>
                  <a:gs pos="56000">
                    <a:srgbClr val="BA0066"/>
                  </a:gs>
                  <a:gs pos="90000">
                    <a:srgbClr val="FF0000"/>
                  </a:gs>
                  <a:gs pos="100000">
                    <a:srgbClr val="FF8200"/>
                  </a:gs>
                </a:gsLst>
                <a:lin ang="0" scaled="0"/>
                <a:tileRect/>
              </a:gra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>
              <a:endCxn id="46" idx="0"/>
            </p:cNvCxnSpPr>
            <p:nvPr/>
          </p:nvCxnSpPr>
          <p:spPr>
            <a:xfrm>
              <a:off x="6028199" y="2346085"/>
              <a:ext cx="1156549" cy="489420"/>
            </a:xfrm>
            <a:prstGeom prst="straightConnector1">
              <a:avLst/>
            </a:prstGeom>
            <a:ln w="28575">
              <a:gradFill flip="none" rotWithShape="1">
                <a:gsLst>
                  <a:gs pos="0">
                    <a:srgbClr val="000082"/>
                  </a:gs>
                  <a:gs pos="25000">
                    <a:srgbClr val="66008F"/>
                  </a:gs>
                  <a:gs pos="56000">
                    <a:srgbClr val="BA0066"/>
                  </a:gs>
                  <a:gs pos="90000">
                    <a:srgbClr val="FF0000"/>
                  </a:gs>
                  <a:gs pos="100000">
                    <a:srgbClr val="FF8200"/>
                  </a:gs>
                </a:gsLst>
                <a:lin ang="0" scaled="0"/>
                <a:tileRect/>
              </a:gra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/>
            <p:cNvSpPr txBox="1"/>
            <p:nvPr/>
          </p:nvSpPr>
          <p:spPr>
            <a:xfrm>
              <a:off x="6332998" y="2835506"/>
              <a:ext cx="1703497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dirty="0" smtClean="0">
                  <a:latin typeface="Arial" pitchFamily="34" charset="0"/>
                  <a:cs typeface="Arial" pitchFamily="34" charset="0"/>
                </a:rPr>
                <a:t>supernatant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1" name="Snip Same Side Corner Rectangle 90"/>
            <p:cNvSpPr/>
            <p:nvPr/>
          </p:nvSpPr>
          <p:spPr>
            <a:xfrm rot="10800000">
              <a:off x="5592629" y="1955244"/>
              <a:ext cx="670560" cy="2011680"/>
            </a:xfrm>
            <a:prstGeom prst="snip2SameRect">
              <a:avLst>
                <a:gd name="adj1" fmla="val 40548"/>
                <a:gd name="adj2" fmla="val 0"/>
              </a:avLst>
            </a:prstGeom>
            <a:gradFill>
              <a:gsLst>
                <a:gs pos="21000">
                  <a:schemeClr val="accent6">
                    <a:lumMod val="60000"/>
                    <a:lumOff val="40000"/>
                  </a:schemeClr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2" name="Snip Same Side Corner Rectangle 91"/>
            <p:cNvSpPr/>
            <p:nvPr/>
          </p:nvSpPr>
          <p:spPr>
            <a:xfrm rot="10800000">
              <a:off x="5594616" y="3456095"/>
              <a:ext cx="670560" cy="501252"/>
            </a:xfrm>
            <a:prstGeom prst="snip2SameRect">
              <a:avLst>
                <a:gd name="adj1" fmla="val 50000"/>
                <a:gd name="adj2" fmla="val 0"/>
              </a:avLst>
            </a:prstGeom>
            <a:gradFill>
              <a:gsLst>
                <a:gs pos="61000">
                  <a:schemeClr val="accent2">
                    <a:lumMod val="75000"/>
                  </a:schemeClr>
                </a:gs>
                <a:gs pos="89999">
                  <a:srgbClr val="F2730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3" name="Snip Same Side Corner Rectangle 92"/>
            <p:cNvSpPr/>
            <p:nvPr/>
          </p:nvSpPr>
          <p:spPr>
            <a:xfrm rot="10800000">
              <a:off x="5592627" y="1731724"/>
              <a:ext cx="670560" cy="2235200"/>
            </a:xfrm>
            <a:prstGeom prst="snip2SameRect">
              <a:avLst>
                <a:gd name="adj1" fmla="val 40548"/>
                <a:gd name="adj2" fmla="val 0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4" name="Round Same Side Corner Rectangle 93"/>
            <p:cNvSpPr/>
            <p:nvPr/>
          </p:nvSpPr>
          <p:spPr>
            <a:xfrm>
              <a:off x="5562600" y="1518951"/>
              <a:ext cx="726442" cy="279400"/>
            </a:xfrm>
            <a:prstGeom prst="round2SameRect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70000">
                  <a:srgbClr val="181CC7"/>
                </a:gs>
                <a:gs pos="88000">
                  <a:srgbClr val="7005D4"/>
                </a:gs>
                <a:gs pos="100000">
                  <a:srgbClr val="8C3D91"/>
                </a:gs>
              </a:gsLst>
              <a:lin ang="21594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5" name="Snip Same Side Corner Rectangle 94"/>
            <p:cNvSpPr/>
            <p:nvPr/>
          </p:nvSpPr>
          <p:spPr>
            <a:xfrm rot="10800000">
              <a:off x="6915127" y="3671391"/>
              <a:ext cx="670560" cy="2011680"/>
            </a:xfrm>
            <a:prstGeom prst="snip2SameRect">
              <a:avLst>
                <a:gd name="adj1" fmla="val 40548"/>
                <a:gd name="adj2" fmla="val 0"/>
              </a:avLst>
            </a:prstGeom>
            <a:gradFill>
              <a:gsLst>
                <a:gs pos="21000">
                  <a:schemeClr val="tx2">
                    <a:lumMod val="40000"/>
                    <a:lumOff val="60000"/>
                  </a:schemeClr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7" name="Snip Same Side Corner Rectangle 96"/>
            <p:cNvSpPr/>
            <p:nvPr/>
          </p:nvSpPr>
          <p:spPr>
            <a:xfrm rot="10800000">
              <a:off x="6915125" y="3447871"/>
              <a:ext cx="670560" cy="2235200"/>
            </a:xfrm>
            <a:prstGeom prst="snip2SameRect">
              <a:avLst>
                <a:gd name="adj1" fmla="val 40548"/>
                <a:gd name="adj2" fmla="val 0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8" name="Round Same Side Corner Rectangle 97"/>
            <p:cNvSpPr/>
            <p:nvPr/>
          </p:nvSpPr>
          <p:spPr>
            <a:xfrm>
              <a:off x="6893558" y="3168471"/>
              <a:ext cx="726442" cy="279400"/>
            </a:xfrm>
            <a:prstGeom prst="round2SameRect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70000">
                  <a:srgbClr val="181CC7"/>
                </a:gs>
                <a:gs pos="88000">
                  <a:srgbClr val="7005D4"/>
                </a:gs>
                <a:gs pos="100000">
                  <a:srgbClr val="8C3D91"/>
                </a:gs>
              </a:gsLst>
              <a:lin ang="21594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2239827" y="1147816"/>
              <a:ext cx="1183813" cy="2978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dirty="0" smtClean="0">
                  <a:latin typeface="Arial" pitchFamily="34" charset="0"/>
                  <a:cs typeface="Arial" pitchFamily="34" charset="0"/>
                </a:rPr>
                <a:t>Bio-fluid</a:t>
              </a: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381000" y="685800"/>
              <a:ext cx="16002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Arial" pitchFamily="34" charset="0"/>
                  <a:cs typeface="Arial" pitchFamily="34" charset="0"/>
                </a:rPr>
                <a:t>0.15 g dust (n=3)</a:t>
              </a:r>
            </a:p>
            <a:p>
              <a:pPr algn="ctr"/>
              <a:endParaRPr lang="en-US" sz="800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5" name="Snip Same Side Corner Rectangle 104"/>
            <p:cNvSpPr/>
            <p:nvPr/>
          </p:nvSpPr>
          <p:spPr>
            <a:xfrm rot="10800000">
              <a:off x="8373375" y="3083004"/>
              <a:ext cx="670560" cy="501252"/>
            </a:xfrm>
            <a:prstGeom prst="snip2SameRect">
              <a:avLst>
                <a:gd name="adj1" fmla="val 50000"/>
                <a:gd name="adj2" fmla="val 0"/>
              </a:avLst>
            </a:prstGeom>
            <a:gradFill>
              <a:gsLst>
                <a:gs pos="61000">
                  <a:schemeClr val="accent2">
                    <a:lumMod val="75000"/>
                  </a:schemeClr>
                </a:gs>
                <a:gs pos="89999">
                  <a:srgbClr val="F2730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7" name="Snip Same Side Corner Rectangle 106"/>
            <p:cNvSpPr>
              <a:spLocks noChangeAspect="1"/>
            </p:cNvSpPr>
            <p:nvPr/>
          </p:nvSpPr>
          <p:spPr>
            <a:xfrm rot="10800000">
              <a:off x="8305801" y="3723740"/>
              <a:ext cx="569969" cy="426064"/>
            </a:xfrm>
            <a:prstGeom prst="snip2SameRect">
              <a:avLst>
                <a:gd name="adj1" fmla="val 50000"/>
                <a:gd name="adj2" fmla="val 0"/>
              </a:avLst>
            </a:prstGeom>
            <a:gradFill>
              <a:gsLst>
                <a:gs pos="61000">
                  <a:schemeClr val="accent2">
                    <a:lumMod val="75000"/>
                  </a:schemeClr>
                </a:gs>
                <a:gs pos="89999">
                  <a:srgbClr val="F2730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8" name="Snip Same Side Corner Rectangle 107"/>
            <p:cNvSpPr>
              <a:spLocks noChangeAspect="1"/>
            </p:cNvSpPr>
            <p:nvPr/>
          </p:nvSpPr>
          <p:spPr>
            <a:xfrm rot="10800000">
              <a:off x="8153401" y="4321048"/>
              <a:ext cx="484473" cy="362154"/>
            </a:xfrm>
            <a:prstGeom prst="snip2SameRect">
              <a:avLst>
                <a:gd name="adj1" fmla="val 50000"/>
                <a:gd name="adj2" fmla="val 0"/>
              </a:avLst>
            </a:prstGeom>
            <a:gradFill>
              <a:gsLst>
                <a:gs pos="61000">
                  <a:schemeClr val="accent2">
                    <a:lumMod val="75000"/>
                  </a:schemeClr>
                </a:gs>
                <a:gs pos="89999">
                  <a:srgbClr val="F2730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8077200" y="2702004"/>
              <a:ext cx="1017698" cy="2859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dirty="0" smtClean="0">
                  <a:latin typeface="Arial" pitchFamily="34" charset="0"/>
                  <a:cs typeface="Arial" pitchFamily="34" charset="0"/>
                </a:rPr>
                <a:t>solids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696200" y="4835604"/>
              <a:ext cx="1371600" cy="5956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91440" tIns="0" rIns="91440" bIns="0" rtlCol="0">
              <a:spAutoFit/>
            </a:bodyPr>
            <a:lstStyle/>
            <a:p>
              <a:pPr algn="ctr"/>
              <a:r>
                <a:rPr lang="en-US" dirty="0" smtClean="0">
                  <a:latin typeface="Arial" pitchFamily="34" charset="0"/>
                  <a:cs typeface="Arial" pitchFamily="34" charset="0"/>
                </a:rPr>
                <a:t>Splits for  speciation</a:t>
              </a: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8480685" y="3109805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" pitchFamily="34" charset="0"/>
                  <a:cs typeface="Arial" pitchFamily="34" charset="0"/>
                </a:rPr>
                <a:t>1 h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264651" y="3668975"/>
              <a:ext cx="633507" cy="3693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" pitchFamily="34" charset="0"/>
                  <a:cs typeface="Arial" pitchFamily="34" charset="0"/>
                </a:rPr>
                <a:t>24 h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8062239" y="4273176"/>
              <a:ext cx="633507" cy="3693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" pitchFamily="34" charset="0"/>
                  <a:cs typeface="Arial" pitchFamily="34" charset="0"/>
                </a:rPr>
                <a:t>48 h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5175118" y="1103153"/>
              <a:ext cx="1462175" cy="3085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91440" tIns="0" rIns="91440" bIns="0" rtlCol="0">
              <a:spAutoFit/>
            </a:bodyPr>
            <a:lstStyle/>
            <a:p>
              <a:pPr algn="ctr"/>
              <a:r>
                <a:rPr lang="en-US" dirty="0" smtClean="0">
                  <a:latin typeface="Arial" pitchFamily="34" charset="0"/>
                  <a:cs typeface="Arial" pitchFamily="34" charset="0"/>
                </a:rPr>
                <a:t>Centrifuge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236298" y="4992469"/>
              <a:ext cx="169790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Aqueous:</a:t>
              </a:r>
            </a:p>
            <a:p>
              <a:pPr algn="ctr"/>
              <a:r>
                <a:rPr lang="en-US" b="1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bioaccessible</a:t>
              </a:r>
              <a:endParaRPr lang="en-US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47" name="Straight Arrow Connector 46"/>
            <p:cNvCxnSpPr>
              <a:endCxn id="45" idx="0"/>
            </p:cNvCxnSpPr>
            <p:nvPr/>
          </p:nvCxnSpPr>
          <p:spPr>
            <a:xfrm flipH="1">
              <a:off x="6085249" y="4267200"/>
              <a:ext cx="1153751" cy="725269"/>
            </a:xfrm>
            <a:prstGeom prst="straightConnector1">
              <a:avLst/>
            </a:prstGeom>
            <a:ln w="28575">
              <a:gradFill flip="none" rotWithShape="1">
                <a:gsLst>
                  <a:gs pos="0">
                    <a:srgbClr val="000082"/>
                  </a:gs>
                  <a:gs pos="25000">
                    <a:srgbClr val="66008F"/>
                  </a:gs>
                  <a:gs pos="56000">
                    <a:srgbClr val="BA0066"/>
                  </a:gs>
                  <a:gs pos="90000">
                    <a:srgbClr val="FF0000"/>
                  </a:gs>
                  <a:gs pos="100000">
                    <a:srgbClr val="FF8200"/>
                  </a:gs>
                </a:gsLst>
                <a:lin ang="0" scaled="0"/>
                <a:tileRect/>
              </a:gra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77000"/>
            <a:ext cx="2133600" cy="365125"/>
          </a:xfrm>
        </p:spPr>
        <p:txBody>
          <a:bodyPr/>
          <a:lstStyle/>
          <a:p>
            <a:fld id="{881A4BC3-E668-4C2B-8566-9B0F102C2392}" type="slidenum">
              <a:rPr lang="en-US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15</a:t>
            </a:fld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85800" y="5257800"/>
            <a:ext cx="8077200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08100"/>
            <a:endParaRPr lang="en-US" u="sng" dirty="0" smtClean="0"/>
          </a:p>
          <a:p>
            <a:pPr defTabSz="1308100">
              <a:lnSpc>
                <a:spcPct val="150000"/>
              </a:lnSpc>
            </a:pPr>
            <a:r>
              <a:rPr lang="en-US" u="sng" dirty="0" smtClean="0"/>
              <a:t>Target			Extractant			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Gastric fluid 		0.4 </a:t>
            </a:r>
            <a:r>
              <a:rPr lang="en-US" dirty="0"/>
              <a:t>M </a:t>
            </a:r>
            <a:r>
              <a:rPr lang="en-US" dirty="0" smtClean="0"/>
              <a:t>glycine, dark at 37°C, pH </a:t>
            </a:r>
            <a:r>
              <a:rPr lang="en-US" dirty="0"/>
              <a:t>1.5 </a:t>
            </a:r>
            <a:r>
              <a:rPr lang="en-US" dirty="0" smtClean="0"/>
              <a:t>with HCl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Lung Alveolar		Gamble’s solution, dark at 37°C, pH 7.4</a:t>
            </a:r>
          </a:p>
          <a:p>
            <a:endParaRPr lang="en-US" i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291BC-C26C-48BF-8CF9-E0B1D3B321D8}" type="datetime3">
              <a:rPr lang="en-US" smtClean="0"/>
              <a:pPr/>
              <a:t>28 August 2013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4BC3-E668-4C2B-8566-9B0F102C2392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038600" y="152400"/>
            <a:ext cx="4876800" cy="608012"/>
          </a:xfrm>
        </p:spPr>
        <p:txBody>
          <a:bodyPr>
            <a:normAutofit fontScale="90000"/>
          </a:bodyPr>
          <a:lstStyle/>
          <a:p>
            <a:r>
              <a:rPr lang="en-US" sz="4000" dirty="0" smtClean="0">
                <a:solidFill>
                  <a:srgbClr val="F786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Bioaccessible Arsenic</a:t>
            </a:r>
            <a:endParaRPr lang="en-US" sz="4000" dirty="0">
              <a:solidFill>
                <a:srgbClr val="F7860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086599" y="762000"/>
            <a:ext cx="160020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Efflorescent  salts formed from the percolation of irrigation water through IK mine tailings: &lt;75 </a:t>
            </a:r>
            <a:r>
              <a:rPr lang="en-US" sz="1600" dirty="0" smtClean="0">
                <a:solidFill>
                  <a:schemeClr val="bg1"/>
                </a:solidFill>
                <a:latin typeface="Symbol" pitchFamily="18" charset="2"/>
              </a:rPr>
              <a:t>m</a:t>
            </a:r>
            <a:r>
              <a:rPr lang="en-US" sz="1600" dirty="0" smtClean="0">
                <a:solidFill>
                  <a:schemeClr val="bg1"/>
                </a:solidFill>
              </a:rPr>
              <a:t>m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15" name="Picture 14" descr="IK_art_01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43400" y="2615360"/>
            <a:ext cx="2667000" cy="1785347"/>
          </a:xfrm>
          <a:prstGeom prst="rect">
            <a:avLst/>
          </a:prstGeom>
        </p:spPr>
      </p:pic>
      <p:pic>
        <p:nvPicPr>
          <p:cNvPr id="16" name="Picture 15" descr="DSC_06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43400" y="762000"/>
            <a:ext cx="2667000" cy="178534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086600" y="2819400"/>
            <a:ext cx="16002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Surface crust  (top 1 cm) formed at the IK tailings site :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&lt;150 </a:t>
            </a:r>
            <a:r>
              <a:rPr lang="en-US" sz="1600" dirty="0" smtClean="0">
                <a:solidFill>
                  <a:schemeClr val="bg1"/>
                </a:solidFill>
                <a:latin typeface="Symbol" pitchFamily="18" charset="2"/>
              </a:rPr>
              <a:t>m</a:t>
            </a:r>
            <a:r>
              <a:rPr lang="en-US" sz="1600" dirty="0" smtClean="0">
                <a:solidFill>
                  <a:schemeClr val="bg1"/>
                </a:solidFill>
              </a:rPr>
              <a:t>m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086599" y="4648200"/>
            <a:ext cx="16002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Bulk tailings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 (top 25 cm) homogenized and &lt;150 </a:t>
            </a:r>
            <a:r>
              <a:rPr lang="en-US" sz="1600" dirty="0" smtClean="0">
                <a:solidFill>
                  <a:schemeClr val="bg1"/>
                </a:solidFill>
                <a:latin typeface="Symbol" pitchFamily="18" charset="2"/>
              </a:rPr>
              <a:t>m</a:t>
            </a:r>
            <a:r>
              <a:rPr lang="en-US" sz="1600" dirty="0" smtClean="0">
                <a:solidFill>
                  <a:schemeClr val="bg1"/>
                </a:solidFill>
              </a:rPr>
              <a:t>m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19" name="Picture 18" descr="DSC_001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43400" y="4551848"/>
            <a:ext cx="2667000" cy="1785347"/>
          </a:xfrm>
          <a:prstGeom prst="rect">
            <a:avLst/>
          </a:prstGeom>
        </p:spPr>
      </p:pic>
      <p:pic>
        <p:nvPicPr>
          <p:cNvPr id="20" name="Picture 19" descr="Arsenic_crust_salt.jpg"/>
          <p:cNvPicPr>
            <a:picLocks noChangeAspect="1"/>
          </p:cNvPicPr>
          <p:nvPr/>
        </p:nvPicPr>
        <p:blipFill>
          <a:blip r:embed="rId5" cstate="print"/>
          <a:srcRect l="5098" t="5555" r="4836" b="5556"/>
          <a:stretch>
            <a:fillRect/>
          </a:stretch>
        </p:blipFill>
        <p:spPr>
          <a:xfrm>
            <a:off x="152400" y="304800"/>
            <a:ext cx="4038600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25"/>
          <p:cNvSpPr>
            <a:spLocks noGrp="1"/>
          </p:cNvSpPr>
          <p:nvPr>
            <p:ph type="title"/>
          </p:nvPr>
        </p:nvSpPr>
        <p:spPr>
          <a:xfrm>
            <a:off x="304800" y="1676400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en-US" sz="3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Gastric Bioassay (pH 1.7) </a:t>
            </a:r>
            <a:br>
              <a:rPr lang="en-US" sz="3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38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660773" y="2133600"/>
            <a:ext cx="12466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 smtClean="0"/>
              <a:t>Tailings</a:t>
            </a:r>
            <a:endParaRPr lang="en-US" sz="2800" u="sng" dirty="0"/>
          </a:p>
        </p:txBody>
      </p:sp>
      <p:sp>
        <p:nvSpPr>
          <p:cNvPr id="29" name="TextBox 28"/>
          <p:cNvSpPr txBox="1"/>
          <p:nvPr/>
        </p:nvSpPr>
        <p:spPr>
          <a:xfrm>
            <a:off x="5463592" y="2145268"/>
            <a:ext cx="25294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 smtClean="0"/>
              <a:t>Efflorescent Salt</a:t>
            </a:r>
            <a:endParaRPr lang="en-US" sz="2800" u="sng" dirty="0"/>
          </a:p>
        </p:txBody>
      </p:sp>
      <p:sp>
        <p:nvSpPr>
          <p:cNvPr id="30" name="TextBox 29"/>
          <p:cNvSpPr txBox="1"/>
          <p:nvPr/>
        </p:nvSpPr>
        <p:spPr>
          <a:xfrm>
            <a:off x="990600" y="2656679"/>
            <a:ext cx="2800767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smtClean="0"/>
              <a:t>[As] = 2570  (25.3%)</a:t>
            </a:r>
          </a:p>
          <a:p>
            <a:r>
              <a:rPr lang="en-US" sz="2500" dirty="0" smtClean="0"/>
              <a:t>[Pb] = 3180  (18.2%)</a:t>
            </a:r>
          </a:p>
          <a:p>
            <a:r>
              <a:rPr lang="en-US" sz="2500" dirty="0" smtClean="0"/>
              <a:t>[Fe] = 124,000(33%)</a:t>
            </a:r>
            <a:endParaRPr lang="en-US" sz="2500" dirty="0"/>
          </a:p>
        </p:txBody>
      </p:sp>
      <p:sp>
        <p:nvSpPr>
          <p:cNvPr id="31" name="TextBox 30"/>
          <p:cNvSpPr txBox="1"/>
          <p:nvPr/>
        </p:nvSpPr>
        <p:spPr>
          <a:xfrm>
            <a:off x="5333800" y="2656679"/>
            <a:ext cx="2994859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smtClean="0"/>
              <a:t>[As] = 1.56      (84.9%)</a:t>
            </a:r>
          </a:p>
          <a:p>
            <a:r>
              <a:rPr lang="en-US" sz="2500" dirty="0" smtClean="0"/>
              <a:t>[Pb] = 6.0        (66.7%)</a:t>
            </a:r>
          </a:p>
          <a:p>
            <a:r>
              <a:rPr lang="en-US" sz="2500" dirty="0" smtClean="0"/>
              <a:t>[Fe] = 7,200    (68.8%)</a:t>
            </a:r>
            <a:endParaRPr lang="en-US" sz="2500" dirty="0"/>
          </a:p>
        </p:txBody>
      </p:sp>
      <p:sp>
        <p:nvSpPr>
          <p:cNvPr id="41" name="TextBox 40"/>
          <p:cNvSpPr txBox="1"/>
          <p:nvPr/>
        </p:nvSpPr>
        <p:spPr>
          <a:xfrm>
            <a:off x="4191000" y="2618363"/>
            <a:ext cx="54373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&lt;&lt;</a:t>
            </a:r>
          </a:p>
          <a:p>
            <a:pPr algn="ctr"/>
            <a:r>
              <a:rPr lang="en-US" sz="2800" dirty="0" smtClean="0"/>
              <a:t>&lt;&lt;</a:t>
            </a:r>
          </a:p>
          <a:p>
            <a:pPr algn="ctr"/>
            <a:r>
              <a:rPr lang="en-US" sz="2800" dirty="0" smtClean="0"/>
              <a:t>&lt;&lt;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45925" y="2133600"/>
            <a:ext cx="13594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 smtClean="0"/>
              <a:t>Rel. </a:t>
            </a:r>
            <a:r>
              <a:rPr lang="en-US" sz="2800" u="sng" dirty="0" smtClean="0"/>
              <a:t>BAc</a:t>
            </a:r>
            <a:endParaRPr lang="en-US" sz="2800" u="sng" dirty="0"/>
          </a:p>
        </p:txBody>
      </p:sp>
      <p:sp>
        <p:nvSpPr>
          <p:cNvPr id="18" name="Title 25"/>
          <p:cNvSpPr txBox="1">
            <a:spLocks/>
          </p:cNvSpPr>
          <p:nvPr/>
        </p:nvSpPr>
        <p:spPr>
          <a:xfrm>
            <a:off x="304800" y="4038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Alveolar</a:t>
            </a:r>
            <a:r>
              <a:rPr kumimoji="0" lang="en-US" sz="34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Bioassay (pH 7.4) 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90600" y="4915116"/>
            <a:ext cx="3030125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smtClean="0"/>
              <a:t>[As] = 2570  (2.2%)</a:t>
            </a:r>
          </a:p>
          <a:p>
            <a:r>
              <a:rPr lang="en-US" sz="2500" dirty="0" smtClean="0"/>
              <a:t>[Pb] = 3180  (0.17%)</a:t>
            </a:r>
          </a:p>
          <a:p>
            <a:r>
              <a:rPr lang="en-US" sz="2500" dirty="0" smtClean="0"/>
              <a:t>[Fe] = 124,000(0.15%)</a:t>
            </a:r>
            <a:endParaRPr lang="en-US" sz="2500" dirty="0"/>
          </a:p>
        </p:txBody>
      </p:sp>
      <p:sp>
        <p:nvSpPr>
          <p:cNvPr id="22" name="TextBox 21"/>
          <p:cNvSpPr txBox="1"/>
          <p:nvPr/>
        </p:nvSpPr>
        <p:spPr>
          <a:xfrm>
            <a:off x="5333800" y="4915116"/>
            <a:ext cx="2994859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smtClean="0"/>
              <a:t>[As] = 1.56      (8.9%)</a:t>
            </a:r>
          </a:p>
          <a:p>
            <a:r>
              <a:rPr lang="en-US" sz="2500" dirty="0" smtClean="0"/>
              <a:t>[Pb] = 6.0        (100.%)</a:t>
            </a:r>
          </a:p>
          <a:p>
            <a:r>
              <a:rPr lang="en-US" sz="2500" dirty="0" smtClean="0"/>
              <a:t>[Fe] = 7,200    (20.8%)</a:t>
            </a:r>
            <a:endParaRPr lang="en-US" sz="2500" dirty="0"/>
          </a:p>
        </p:txBody>
      </p:sp>
      <p:sp>
        <p:nvSpPr>
          <p:cNvPr id="46" name="TextBox 45"/>
          <p:cNvSpPr txBox="1"/>
          <p:nvPr/>
        </p:nvSpPr>
        <p:spPr>
          <a:xfrm>
            <a:off x="4191000" y="4889718"/>
            <a:ext cx="54373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&lt;</a:t>
            </a:r>
          </a:p>
          <a:p>
            <a:pPr algn="ctr"/>
            <a:r>
              <a:rPr lang="en-US" sz="2800" dirty="0" smtClean="0"/>
              <a:t>&lt;&lt;</a:t>
            </a:r>
            <a:endParaRPr lang="en-US" sz="2500" dirty="0" smtClean="0"/>
          </a:p>
          <a:p>
            <a:pPr algn="ctr"/>
            <a:r>
              <a:rPr lang="en-US" sz="2800" dirty="0" smtClean="0"/>
              <a:t>&lt;&lt;</a:t>
            </a:r>
            <a:endParaRPr lang="en-US" sz="2800" dirty="0"/>
          </a:p>
        </p:txBody>
      </p:sp>
      <p:sp>
        <p:nvSpPr>
          <p:cNvPr id="48" name="Title 25"/>
          <p:cNvSpPr txBox="1">
            <a:spLocks/>
          </p:cNvSpPr>
          <p:nvPr/>
        </p:nvSpPr>
        <p:spPr>
          <a:xfrm>
            <a:off x="457200" y="152400"/>
            <a:ext cx="82296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786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In vitro </a:t>
            </a:r>
            <a:r>
              <a:rPr kumimoji="0" lang="en-US" sz="9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786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Bioaccessibility</a:t>
            </a:r>
            <a:endParaRPr lang="en-US" sz="9500" dirty="0" smtClean="0">
              <a:solidFill>
                <a:srgbClr val="F7860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786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[Total mg</a:t>
            </a:r>
            <a:r>
              <a:rPr kumimoji="0" lang="en-US" sz="3800" b="0" i="0" u="none" strike="noStrike" kern="1200" cap="none" spc="0" normalizeH="0" noProof="0" dirty="0" smtClean="0">
                <a:ln>
                  <a:noFill/>
                </a:ln>
                <a:solidFill>
                  <a:srgbClr val="F786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kg</a:t>
            </a:r>
            <a:r>
              <a:rPr kumimoji="0" lang="en-US" sz="38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F786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-1</a:t>
            </a:r>
            <a:r>
              <a:rPr kumimoji="0" lang="en-US" sz="3800" b="0" i="0" u="none" strike="noStrike" kern="1200" cap="none" spc="0" normalizeH="0" noProof="0" dirty="0" smtClean="0">
                <a:ln>
                  <a:noFill/>
                </a:ln>
                <a:solidFill>
                  <a:srgbClr val="F786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], (Max %</a:t>
            </a:r>
            <a:r>
              <a:rPr kumimoji="0" lang="en-US" sz="3800" b="0" i="0" u="none" strike="noStrike" kern="1200" cap="none" spc="0" normalizeH="0" noProof="0" dirty="0" smtClean="0">
                <a:ln>
                  <a:noFill/>
                </a:ln>
                <a:solidFill>
                  <a:srgbClr val="F786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BAc</a:t>
            </a:r>
            <a:r>
              <a:rPr kumimoji="0" lang="en-US" sz="3800" b="0" i="0" u="none" strike="noStrike" kern="1200" cap="none" spc="0" normalizeH="0" noProof="0" dirty="0" smtClean="0">
                <a:ln>
                  <a:noFill/>
                </a:ln>
                <a:solidFill>
                  <a:srgbClr val="F786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)</a:t>
            </a:r>
            <a:r>
              <a:rPr kumimoji="0" 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786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786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F7860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4" name="Slide Number Placeholder 4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1A4BC3-E668-4C2B-8566-9B0F102C23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14507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5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786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Bioassay Summary</a:t>
            </a:r>
            <a:endParaRPr lang="en-US" dirty="0">
              <a:solidFill>
                <a:srgbClr val="F7860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 descr="GI_Lung_Salt_Crust.jpg"/>
          <p:cNvPicPr>
            <a:picLocks noChangeAspect="1"/>
          </p:cNvPicPr>
          <p:nvPr/>
        </p:nvPicPr>
        <p:blipFill>
          <a:blip r:embed="rId3" cstate="print"/>
          <a:srcRect l="15657" t="8889" r="19091" b="21111"/>
          <a:stretch>
            <a:fillRect/>
          </a:stretch>
        </p:blipFill>
        <p:spPr>
          <a:xfrm>
            <a:off x="1676400" y="1371600"/>
            <a:ext cx="5791200" cy="4800600"/>
          </a:xfrm>
          <a:prstGeom prst="rect">
            <a:avLst/>
          </a:prstGeom>
        </p:spPr>
      </p:pic>
      <p:sp>
        <p:nvSpPr>
          <p:cNvPr id="21" name="Slide Number Placeholder 4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1A4BC3-E668-4C2B-8566-9B0F102C23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>
                <a:solidFill>
                  <a:srgbClr val="FFC000"/>
                </a:solidFill>
              </a:rPr>
              <a:t>Speciation and target organ</a:t>
            </a:r>
            <a:endParaRPr lang="en-US" sz="4000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657600"/>
          </a:xfrm>
        </p:spPr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en-US" dirty="0" smtClean="0">
                <a:solidFill>
                  <a:srgbClr val="FFC000"/>
                </a:solidFill>
              </a:rPr>
              <a:t>Mineral solubility product (K) </a:t>
            </a:r>
          </a:p>
          <a:p>
            <a:pPr algn="ctr">
              <a:buNone/>
            </a:pPr>
            <a:r>
              <a:rPr lang="en-US" dirty="0" smtClean="0">
                <a:solidFill>
                  <a:srgbClr val="FFFF99"/>
                </a:solidFill>
              </a:rPr>
              <a:t>Used to predict solubility and stability </a:t>
            </a:r>
          </a:p>
          <a:p>
            <a:pPr algn="ctr">
              <a:buNone/>
            </a:pPr>
            <a:r>
              <a:rPr lang="en-US" dirty="0" smtClean="0">
                <a:solidFill>
                  <a:srgbClr val="FFFF99"/>
                </a:solidFill>
              </a:rPr>
              <a:t>of contaminant and sorbents</a:t>
            </a:r>
          </a:p>
          <a:p>
            <a:endParaRPr lang="en-US" dirty="0" smtClean="0">
              <a:solidFill>
                <a:srgbClr val="FFFF99"/>
              </a:solidFill>
            </a:endParaRPr>
          </a:p>
          <a:p>
            <a:pPr algn="ctr">
              <a:buNone/>
            </a:pPr>
            <a:r>
              <a:rPr lang="en-US" sz="2800" u="sng" dirty="0" smtClean="0">
                <a:solidFill>
                  <a:srgbClr val="FFFF99"/>
                </a:solidFill>
                <a:sym typeface="Symbol"/>
              </a:rPr>
              <a:t>Thermodynamic equilibrium</a:t>
            </a:r>
            <a:r>
              <a:rPr lang="en-US" sz="2800" dirty="0" smtClean="0">
                <a:solidFill>
                  <a:srgbClr val="FFFF99"/>
                </a:solidFill>
                <a:sym typeface="Symbol"/>
              </a:rPr>
              <a:t>  </a:t>
            </a:r>
            <a:r>
              <a:rPr lang="en-US" sz="5800" baseline="-25000" dirty="0" smtClean="0">
                <a:solidFill>
                  <a:srgbClr val="FFFF99"/>
                </a:solidFill>
                <a:sym typeface="Symbol"/>
              </a:rPr>
              <a:t>=   </a:t>
            </a:r>
            <a:r>
              <a:rPr lang="en-US" sz="2900" u="sng" dirty="0" smtClean="0">
                <a:solidFill>
                  <a:srgbClr val="FFFF99"/>
                </a:solidFill>
                <a:sym typeface="Symbol"/>
              </a:rPr>
              <a:t>K</a:t>
            </a:r>
            <a:endParaRPr lang="en-US" sz="2900" dirty="0" smtClean="0">
              <a:solidFill>
                <a:srgbClr val="FFFF99"/>
              </a:solidFill>
              <a:latin typeface="+mj-lt"/>
              <a:sym typeface="Symbol"/>
            </a:endParaRPr>
          </a:p>
          <a:p>
            <a:pPr algn="ctr">
              <a:buNone/>
            </a:pPr>
            <a:r>
              <a:rPr lang="en-US" sz="2900" dirty="0" smtClean="0">
                <a:solidFill>
                  <a:srgbClr val="FFFF99"/>
                </a:solidFill>
                <a:latin typeface="+mj-lt"/>
                <a:sym typeface="Symbol"/>
              </a:rPr>
              <a:t>Instantaneous </a:t>
            </a:r>
            <a:r>
              <a:rPr lang="en-US" sz="2800" dirty="0" smtClean="0">
                <a:solidFill>
                  <a:srgbClr val="FFFF99"/>
                </a:solidFill>
                <a:sym typeface="Symbol"/>
              </a:rPr>
              <a:t>concentration         </a:t>
            </a:r>
            <a:r>
              <a:rPr lang="en-US" sz="2800" dirty="0" smtClean="0">
                <a:solidFill>
                  <a:srgbClr val="FFFF99"/>
                </a:solidFill>
                <a:cs typeface="Arial" pitchFamily="34" charset="0"/>
                <a:sym typeface="Symbol"/>
              </a:rPr>
              <a:t>Q</a:t>
            </a:r>
            <a:endParaRPr lang="en-US" sz="2800" dirty="0" smtClean="0">
              <a:solidFill>
                <a:srgbClr val="FFFF99"/>
              </a:solidFill>
              <a:sym typeface="Symbol"/>
            </a:endParaRPr>
          </a:p>
          <a:p>
            <a:pPr marL="0" lvl="2" indent="0" algn="ctr" defTabSz="742950">
              <a:buNone/>
            </a:pPr>
            <a:endParaRPr lang="en-US" sz="2800" dirty="0" smtClean="0">
              <a:solidFill>
                <a:srgbClr val="FFFF99"/>
              </a:solidFill>
              <a:sym typeface="Symbol"/>
            </a:endParaRPr>
          </a:p>
          <a:p>
            <a:pPr marL="0" lvl="2" indent="0" algn="ctr" defTabSz="742950">
              <a:buNone/>
            </a:pPr>
            <a:r>
              <a:rPr lang="en-US" sz="2800" dirty="0" smtClean="0">
                <a:solidFill>
                  <a:srgbClr val="FFFF99"/>
                </a:solidFill>
                <a:sym typeface="Symbol"/>
              </a:rPr>
              <a:t>K &lt; Q  = (super)saturated, expect precipitation</a:t>
            </a:r>
          </a:p>
          <a:p>
            <a:pPr marL="0" lvl="2" indent="0" algn="ctr" defTabSz="742950">
              <a:buNone/>
            </a:pPr>
            <a:r>
              <a:rPr lang="en-US" sz="2800" dirty="0" smtClean="0">
                <a:solidFill>
                  <a:srgbClr val="FFFF99"/>
                </a:solidFill>
                <a:sym typeface="Symbol"/>
              </a:rPr>
              <a:t>K &gt; Q   = under saturated, expect dissolution</a:t>
            </a:r>
          </a:p>
          <a:p>
            <a:pPr marL="0" lvl="2" indent="0" algn="ctr" defTabSz="742950">
              <a:buNone/>
            </a:pPr>
            <a:endParaRPr lang="en-US" sz="2800" dirty="0" smtClean="0">
              <a:solidFill>
                <a:srgbClr val="FFFF99"/>
              </a:solidFill>
              <a:sym typeface="Symbol"/>
            </a:endParaRPr>
          </a:p>
          <a:p>
            <a:pPr marL="0" lvl="2" indent="0" defTabSz="742950">
              <a:buNone/>
            </a:pPr>
            <a:endParaRPr lang="en-US" sz="2800" dirty="0" smtClean="0">
              <a:solidFill>
                <a:srgbClr val="FFFF99"/>
              </a:solidFill>
            </a:endParaRPr>
          </a:p>
          <a:p>
            <a:pPr lvl="2">
              <a:buNone/>
            </a:pPr>
            <a:endParaRPr lang="en-US" sz="2800" dirty="0">
              <a:solidFill>
                <a:srgbClr val="FFFF99"/>
              </a:solidFill>
            </a:endParaRPr>
          </a:p>
        </p:txBody>
      </p:sp>
      <p:grpSp>
        <p:nvGrpSpPr>
          <p:cNvPr id="6" name="Group 4"/>
          <p:cNvGrpSpPr/>
          <p:nvPr/>
        </p:nvGrpSpPr>
        <p:grpSpPr>
          <a:xfrm>
            <a:off x="76200" y="5410200"/>
            <a:ext cx="9017182" cy="1344146"/>
            <a:chOff x="50618" y="76200"/>
            <a:chExt cx="8178982" cy="1219200"/>
          </a:xfrm>
        </p:grpSpPr>
        <p:pic>
          <p:nvPicPr>
            <p:cNvPr id="7" name="Picture 6" descr="IK_041310_0089.JPG"/>
            <p:cNvPicPr>
              <a:picLocks noChangeAspect="1"/>
            </p:cNvPicPr>
            <p:nvPr/>
          </p:nvPicPr>
          <p:blipFill>
            <a:blip r:embed="rId3" cstate="print">
              <a:lum bright="-4000" contrast="-1000"/>
            </a:blip>
            <a:srcRect t="10000" b="10000"/>
            <a:stretch>
              <a:fillRect/>
            </a:stretch>
          </p:blipFill>
          <p:spPr>
            <a:xfrm>
              <a:off x="5953007" y="76200"/>
              <a:ext cx="2276593" cy="1219200"/>
            </a:xfrm>
            <a:prstGeom prst="rect">
              <a:avLst/>
            </a:prstGeom>
          </p:spPr>
        </p:pic>
        <p:pic>
          <p:nvPicPr>
            <p:cNvPr id="8" name="Picture 7" descr="IK_041310_0086.JPG"/>
            <p:cNvPicPr>
              <a:picLocks noChangeAspect="1"/>
            </p:cNvPicPr>
            <p:nvPr/>
          </p:nvPicPr>
          <p:blipFill>
            <a:blip r:embed="rId4" cstate="print"/>
            <a:srcRect t="5000" b="15000"/>
            <a:stretch>
              <a:fillRect/>
            </a:stretch>
          </p:blipFill>
          <p:spPr>
            <a:xfrm>
              <a:off x="1941839" y="76200"/>
              <a:ext cx="2276593" cy="1219200"/>
            </a:xfrm>
            <a:prstGeom prst="rect">
              <a:avLst/>
            </a:prstGeom>
          </p:spPr>
        </p:pic>
        <p:pic>
          <p:nvPicPr>
            <p:cNvPr id="9" name="Picture 8" descr="IK_041310_0088.JPG"/>
            <p:cNvPicPr>
              <a:picLocks noChangeAspect="1"/>
            </p:cNvPicPr>
            <p:nvPr/>
          </p:nvPicPr>
          <p:blipFill>
            <a:blip r:embed="rId5" cstate="print"/>
            <a:srcRect t="10739" b="9261"/>
            <a:stretch>
              <a:fillRect/>
            </a:stretch>
          </p:blipFill>
          <p:spPr>
            <a:xfrm>
              <a:off x="3993681" y="76200"/>
              <a:ext cx="2276593" cy="1219200"/>
            </a:xfrm>
            <a:prstGeom prst="rect">
              <a:avLst/>
            </a:prstGeom>
          </p:spPr>
        </p:pic>
        <p:pic>
          <p:nvPicPr>
            <p:cNvPr id="10" name="Picture 9" descr="IK_041310_0085.JPG"/>
            <p:cNvPicPr>
              <a:picLocks noChangeAspect="1"/>
            </p:cNvPicPr>
            <p:nvPr/>
          </p:nvPicPr>
          <p:blipFill>
            <a:blip r:embed="rId6" cstate="print">
              <a:lum bright="-4000"/>
            </a:blip>
            <a:srcRect t="1395" b="15835"/>
            <a:stretch>
              <a:fillRect/>
            </a:stretch>
          </p:blipFill>
          <p:spPr>
            <a:xfrm>
              <a:off x="50618" y="76200"/>
              <a:ext cx="2200393" cy="1219200"/>
            </a:xfrm>
            <a:prstGeom prst="rect">
              <a:avLst/>
            </a:prstGeom>
          </p:spPr>
        </p:pic>
      </p:grpSp>
      <p:sp>
        <p:nvSpPr>
          <p:cNvPr id="12" name="Slide Number Placeholder 4"/>
          <p:cNvSpPr txBox="1">
            <a:spLocks/>
          </p:cNvSpPr>
          <p:nvPr/>
        </p:nvSpPr>
        <p:spPr>
          <a:xfrm>
            <a:off x="6705600" y="63246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1A4BC3-E668-4C2B-8566-9B0F102C23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Slide Number Placeholder 4"/>
          <p:cNvSpPr txBox="1">
            <a:spLocks/>
          </p:cNvSpPr>
          <p:nvPr/>
        </p:nvSpPr>
        <p:spPr>
          <a:xfrm>
            <a:off x="6705600" y="63246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1A4BC3-E668-4C2B-8566-9B0F102C23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Data\GRANTS\NIEHS\Iron King\Photos\Field prep photos\Iron King- Alexis\CIMG07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67265-0216-4707-BE63-63E314217205}" type="datetime3">
              <a:rPr lang="en-US" smtClean="0"/>
              <a:pPr/>
              <a:t>28 August 2013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4BC3-E668-4C2B-8566-9B0F102C2392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62000" y="865287"/>
            <a:ext cx="80010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buFont typeface="Arial" pitchFamily="34" charset="0"/>
              <a:buChar char="•"/>
              <a:tabLst>
                <a:tab pos="914400" algn="l"/>
              </a:tabLst>
            </a:pPr>
            <a:r>
              <a:rPr lang="en-US" sz="36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</a:p>
          <a:p>
            <a:pPr indent="457200">
              <a:buFont typeface="Arial" pitchFamily="34" charset="0"/>
              <a:buChar char="•"/>
              <a:tabLst>
                <a:tab pos="914400" algn="l"/>
              </a:tabLst>
            </a:pPr>
            <a:r>
              <a:rPr lang="en-US" sz="36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Problem</a:t>
            </a:r>
          </a:p>
          <a:p>
            <a:pPr indent="457200">
              <a:tabLst>
                <a:tab pos="914400" algn="l"/>
              </a:tabLst>
            </a:pPr>
            <a:r>
              <a:rPr lang="en-US" sz="3600" i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Characterizing bioaccessibility of </a:t>
            </a:r>
          </a:p>
          <a:p>
            <a:pPr indent="457200">
              <a:tabLst>
                <a:tab pos="914400" algn="l"/>
              </a:tabLst>
            </a:pPr>
            <a:r>
              <a:rPr lang="en-US" sz="3600" i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fugative dust from mine waste</a:t>
            </a:r>
          </a:p>
          <a:p>
            <a:pPr indent="457200">
              <a:buFont typeface="Arial" pitchFamily="34" charset="0"/>
              <a:buChar char="•"/>
              <a:tabLst>
                <a:tab pos="914400" algn="l"/>
              </a:tabLst>
            </a:pPr>
            <a:r>
              <a:rPr lang="en-US" sz="36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Procedures and results</a:t>
            </a:r>
          </a:p>
          <a:p>
            <a:pPr indent="457200">
              <a:tabLst>
                <a:tab pos="914400" algn="l"/>
              </a:tabLst>
            </a:pPr>
            <a:r>
              <a:rPr lang="en-US" sz="36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US" sz="3600" i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Bioassay</a:t>
            </a:r>
          </a:p>
          <a:p>
            <a:pPr indent="457200">
              <a:tabLst>
                <a:tab pos="914400" algn="l"/>
              </a:tabLst>
            </a:pPr>
            <a:r>
              <a:rPr lang="en-US" sz="3600" i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Spectroscopy and imaging</a:t>
            </a:r>
          </a:p>
          <a:p>
            <a:pPr indent="457200">
              <a:buFont typeface="Arial" pitchFamily="34" charset="0"/>
              <a:buChar char="•"/>
              <a:tabLst>
                <a:tab pos="914400" algn="l"/>
              </a:tabLst>
            </a:pPr>
            <a:r>
              <a:rPr lang="en-US" sz="36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Predicting bioaccessibility</a:t>
            </a:r>
          </a:p>
          <a:p>
            <a:pPr indent="457200">
              <a:buFont typeface="Arial" pitchFamily="34" charset="0"/>
              <a:buChar char="•"/>
              <a:tabLst>
                <a:tab pos="914400" algn="l"/>
              </a:tabLst>
            </a:pPr>
            <a:r>
              <a:rPr lang="en-US" sz="36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Conclusions</a:t>
            </a:r>
            <a:endParaRPr lang="en-US" sz="36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Picture 10" descr="UASBRP"/>
          <p:cNvPicPr>
            <a:picLocks noChangeAspect="1" noChangeArrowheads="1"/>
          </p:cNvPicPr>
          <p:nvPr/>
        </p:nvPicPr>
        <p:blipFill>
          <a:blip r:embed="rId3" cstate="print"/>
          <a:srcRect r="5577"/>
          <a:stretch>
            <a:fillRect/>
          </a:stretch>
        </p:blipFill>
        <p:spPr bwMode="auto">
          <a:xfrm>
            <a:off x="5273823" y="17929"/>
            <a:ext cx="3870177" cy="1192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Bioaccessible As &amp; Fe</a:t>
            </a:r>
            <a:br>
              <a:rPr lang="en-US" dirty="0" smtClean="0">
                <a:solidFill>
                  <a:srgbClr val="FFC000"/>
                </a:solidFill>
              </a:rPr>
            </a:br>
            <a:r>
              <a:rPr lang="en-US" dirty="0" smtClean="0">
                <a:solidFill>
                  <a:srgbClr val="FFC000"/>
                </a:solidFill>
              </a:rPr>
              <a:t>from kinetic bioassay 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4BC3-E668-4C2B-8566-9B0F102C2392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10" name="Picture 9" descr="AsvFe-SGF.jpg"/>
          <p:cNvPicPr>
            <a:picLocks noChangeAspect="1"/>
          </p:cNvPicPr>
          <p:nvPr/>
        </p:nvPicPr>
        <p:blipFill>
          <a:blip r:embed="rId3" cstate="print"/>
          <a:srcRect t="15556" b="12222"/>
          <a:stretch>
            <a:fillRect/>
          </a:stretch>
        </p:blipFill>
        <p:spPr>
          <a:xfrm>
            <a:off x="145443" y="1492468"/>
            <a:ext cx="8875059" cy="4953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848600" y="5029200"/>
            <a:ext cx="7620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543800" y="5105400"/>
            <a:ext cx="8479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alveolar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52400" y="990600"/>
            <a:ext cx="8839200" cy="5715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4BC3-E668-4C2B-8566-9B0F102C2392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673100" y="842963"/>
            <a:ext cx="1841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b">
            <a:spAutoFit/>
          </a:bodyPr>
          <a:lstStyle/>
          <a:p>
            <a:endParaRPr lang="en-US" sz="4400" dirty="0">
              <a:latin typeface="Tahoma" pitchFamily="34" charset="0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1" y="1066800"/>
            <a:ext cx="2414499" cy="22098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Fe and As species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1146048"/>
            <a:ext cx="3090249" cy="3121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Content Placeholder 7" descr="3D-rotate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24400" y="3550227"/>
            <a:ext cx="3886200" cy="300297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57200" y="4540984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 smtClean="0"/>
              <a:t>In vitro Extractions</a:t>
            </a:r>
            <a:r>
              <a:rPr lang="en-US" sz="2000" dirty="0" smtClean="0"/>
              <a:t>	bioaccessible</a:t>
            </a:r>
            <a:endParaRPr lang="en-US" sz="2000" b="1" dirty="0" smtClean="0"/>
          </a:p>
          <a:p>
            <a:r>
              <a:rPr lang="en-US" sz="2000" b="1" dirty="0" smtClean="0"/>
              <a:t>Synchrotron X-ray </a:t>
            </a:r>
            <a:r>
              <a:rPr lang="en-US" sz="2000" dirty="0" smtClean="0"/>
              <a:t>		</a:t>
            </a:r>
          </a:p>
          <a:p>
            <a:pPr lvl="1"/>
            <a:r>
              <a:rPr lang="en-US" dirty="0" smtClean="0"/>
              <a:t>XRD</a:t>
            </a:r>
            <a:r>
              <a:rPr lang="en-US" sz="2000" dirty="0" smtClean="0"/>
              <a:t>			crystallite (um)</a:t>
            </a:r>
          </a:p>
          <a:p>
            <a:pPr lvl="1"/>
            <a:r>
              <a:rPr lang="en-US" dirty="0" smtClean="0"/>
              <a:t>XRF</a:t>
            </a:r>
            <a:r>
              <a:rPr lang="en-US" sz="2000" dirty="0" smtClean="0"/>
              <a:t>			crystallite (nm)</a:t>
            </a:r>
          </a:p>
          <a:p>
            <a:pPr lvl="1"/>
            <a:r>
              <a:rPr lang="en-US" dirty="0" smtClean="0"/>
              <a:t>XAS	</a:t>
            </a:r>
            <a:r>
              <a:rPr lang="en-US" sz="2000" dirty="0" smtClean="0"/>
              <a:t>		molecular (Å)</a:t>
            </a:r>
          </a:p>
        </p:txBody>
      </p:sp>
      <p:pic>
        <p:nvPicPr>
          <p:cNvPr id="17" name="Picture 103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15843" y="1752600"/>
            <a:ext cx="2941957" cy="2743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3"/>
          <p:cNvSpPr txBox="1">
            <a:spLocks noChangeArrowheads="1"/>
          </p:cNvSpPr>
          <p:nvPr/>
        </p:nvSpPr>
        <p:spPr>
          <a:xfrm>
            <a:off x="685800" y="76200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+mj-cs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57200" y="762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dirty="0" smtClean="0">
                <a:solidFill>
                  <a:srgbClr val="F786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Synchrotron X-ray source</a:t>
            </a:r>
            <a:endParaRPr lang="en-US" sz="4800" dirty="0">
              <a:solidFill>
                <a:srgbClr val="F7860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77000" y="6356350"/>
            <a:ext cx="2133600" cy="365125"/>
          </a:xfrm>
        </p:spPr>
        <p:txBody>
          <a:bodyPr/>
          <a:lstStyle/>
          <a:p>
            <a:fld id="{881A4BC3-E668-4C2B-8566-9B0F102C2392}" type="slidenum">
              <a:rPr lang="en-US" smtClean="0">
                <a:solidFill>
                  <a:srgbClr val="FFF5A7"/>
                </a:solidFill>
              </a:rPr>
              <a:pPr/>
              <a:t>22</a:t>
            </a:fld>
            <a:endParaRPr lang="en-US" dirty="0">
              <a:solidFill>
                <a:srgbClr val="FFF5A7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1981200" y="1600200"/>
            <a:ext cx="1187668" cy="3090038"/>
          </a:xfrm>
          <a:prstGeom prst="straightConnector1">
            <a:avLst/>
          </a:prstGeom>
          <a:ln w="2540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4" name="Picture 6" descr="http://pubs.acs.org/cen/_img/87/i31/SSRL-aerial1.jpg"/>
          <p:cNvPicPr>
            <a:picLocks noChangeAspect="1" noChangeArrowheads="1"/>
          </p:cNvPicPr>
          <p:nvPr/>
        </p:nvPicPr>
        <p:blipFill>
          <a:blip r:embed="rId2" cstate="print"/>
          <a:srcRect b="13253"/>
          <a:stretch>
            <a:fillRect/>
          </a:stretch>
        </p:blipFill>
        <p:spPr bwMode="auto">
          <a:xfrm>
            <a:off x="1143000" y="1371600"/>
            <a:ext cx="6858000" cy="480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Synchrotron X-Ray Diffraction</a:t>
            </a:r>
            <a:endParaRPr lang="en-US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881A4BC3-E668-4C2B-8566-9B0F102C2392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12" name="Picture 11" descr="XRD_IK_dusts.jpg"/>
          <p:cNvPicPr>
            <a:picLocks noChangeAspect="1"/>
          </p:cNvPicPr>
          <p:nvPr/>
        </p:nvPicPr>
        <p:blipFill>
          <a:blip r:embed="rId3" cstate="print"/>
          <a:srcRect l="12222" r="4495" b="4444"/>
          <a:stretch>
            <a:fillRect/>
          </a:stretch>
        </p:blipFill>
        <p:spPr>
          <a:xfrm>
            <a:off x="1263868" y="805097"/>
            <a:ext cx="6705600" cy="5945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008841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28600" y="1066800"/>
            <a:ext cx="8382000" cy="5105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s_SGF_crust_XAS.jpg"/>
          <p:cNvPicPr>
            <a:picLocks noChangeAspect="1"/>
          </p:cNvPicPr>
          <p:nvPr/>
        </p:nvPicPr>
        <p:blipFill>
          <a:blip r:embed="rId3" cstate="print"/>
          <a:srcRect l="7929" t="6987" r="69748" b="46020"/>
          <a:stretch>
            <a:fillRect/>
          </a:stretch>
        </p:blipFill>
        <p:spPr>
          <a:xfrm>
            <a:off x="3290948" y="1524000"/>
            <a:ext cx="2576452" cy="4191000"/>
          </a:xfrm>
          <a:prstGeom prst="rect">
            <a:avLst/>
          </a:prstGeom>
        </p:spPr>
      </p:pic>
      <p:pic>
        <p:nvPicPr>
          <p:cNvPr id="17" name="Picture 16" descr="As-XANES-edge-po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" y="1219200"/>
            <a:ext cx="2895600" cy="4901210"/>
          </a:xfrm>
          <a:prstGeom prst="rect">
            <a:avLst/>
          </a:prstGeom>
        </p:spPr>
      </p:pic>
      <p:sp>
        <p:nvSpPr>
          <p:cNvPr id="31" name="Title 1"/>
          <p:cNvSpPr txBox="1">
            <a:spLocks/>
          </p:cNvSpPr>
          <p:nvPr/>
        </p:nvSpPr>
        <p:spPr>
          <a:xfrm>
            <a:off x="533400" y="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400" dirty="0" smtClean="0">
                <a:solidFill>
                  <a:srgbClr val="F786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Arsenic Speciation</a:t>
            </a:r>
            <a:endParaRPr lang="en-US" sz="4400" dirty="0">
              <a:solidFill>
                <a:srgbClr val="F7860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52600" y="1545608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</a:t>
            </a:r>
            <a:r>
              <a:rPr lang="en-US" baseline="30000" dirty="0" smtClean="0"/>
              <a:t>(V)</a:t>
            </a:r>
            <a:endParaRPr lang="en-US" baseline="30000" dirty="0"/>
          </a:p>
        </p:txBody>
      </p:sp>
      <p:sp>
        <p:nvSpPr>
          <p:cNvPr id="19" name="TextBox 18"/>
          <p:cNvSpPr txBox="1"/>
          <p:nvPr/>
        </p:nvSpPr>
        <p:spPr>
          <a:xfrm>
            <a:off x="1371600" y="1785876"/>
            <a:ext cx="615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</a:t>
            </a:r>
            <a:r>
              <a:rPr lang="en-US" baseline="30000" dirty="0" smtClean="0"/>
              <a:t>(III)</a:t>
            </a:r>
            <a:endParaRPr lang="en-US" baseline="30000" dirty="0"/>
          </a:p>
        </p:txBody>
      </p:sp>
      <p:sp>
        <p:nvSpPr>
          <p:cNvPr id="22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40475"/>
            <a:ext cx="2133600" cy="365125"/>
          </a:xfrm>
        </p:spPr>
        <p:txBody>
          <a:bodyPr/>
          <a:lstStyle/>
          <a:p>
            <a:fld id="{881A4BC3-E668-4C2B-8566-9B0F102C2392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15" name="Picture 14" descr="As_SGF_crust_XAS.jpg"/>
          <p:cNvPicPr>
            <a:picLocks noChangeAspect="1"/>
          </p:cNvPicPr>
          <p:nvPr/>
        </p:nvPicPr>
        <p:blipFill>
          <a:blip r:embed="rId3" cstate="print"/>
          <a:srcRect l="4495" t="66458" r="73705" b="20521"/>
          <a:stretch>
            <a:fillRect/>
          </a:stretch>
        </p:blipFill>
        <p:spPr>
          <a:xfrm>
            <a:off x="6604000" y="1143000"/>
            <a:ext cx="1320800" cy="609600"/>
          </a:xfrm>
          <a:prstGeom prst="rect">
            <a:avLst/>
          </a:prstGeom>
        </p:spPr>
      </p:pic>
      <p:pic>
        <p:nvPicPr>
          <p:cNvPr id="23" name="Picture 22" descr="As-XANES-edge-pos.jpg"/>
          <p:cNvPicPr>
            <a:picLocks noChangeAspect="1"/>
          </p:cNvPicPr>
          <p:nvPr/>
        </p:nvPicPr>
        <p:blipFill>
          <a:blip r:embed="rId4" cstate="print"/>
          <a:srcRect t="91728" r="18421"/>
          <a:stretch>
            <a:fillRect/>
          </a:stretch>
        </p:blipFill>
        <p:spPr>
          <a:xfrm>
            <a:off x="3505200" y="5715000"/>
            <a:ext cx="2362200" cy="40541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7620000" y="4800600"/>
            <a:ext cx="624230" cy="780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 descr="As_SGF_crust_XAS.jpg"/>
          <p:cNvPicPr>
            <a:picLocks noChangeAspect="1"/>
          </p:cNvPicPr>
          <p:nvPr/>
        </p:nvPicPr>
        <p:blipFill>
          <a:blip r:embed="rId3" cstate="print"/>
          <a:srcRect l="64500" t="57778" r="18367" b="10000"/>
          <a:stretch>
            <a:fillRect/>
          </a:stretch>
        </p:blipFill>
        <p:spPr>
          <a:xfrm>
            <a:off x="6019800" y="4210305"/>
            <a:ext cx="1297534" cy="1885695"/>
          </a:xfrm>
          <a:prstGeom prst="rect">
            <a:avLst/>
          </a:prstGeom>
        </p:spPr>
      </p:pic>
      <p:pic>
        <p:nvPicPr>
          <p:cNvPr id="27" name="Picture 26" descr="As_SGF_crust_XAS.jpg"/>
          <p:cNvPicPr>
            <a:picLocks noChangeAspect="1"/>
          </p:cNvPicPr>
          <p:nvPr/>
        </p:nvPicPr>
        <p:blipFill>
          <a:blip r:embed="rId3" cstate="print"/>
          <a:srcRect l="29126" t="61354" r="55460" b="10000"/>
          <a:stretch>
            <a:fillRect/>
          </a:stretch>
        </p:blipFill>
        <p:spPr>
          <a:xfrm>
            <a:off x="5943600" y="1828800"/>
            <a:ext cx="1167335" cy="16764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6934200" y="4175250"/>
            <a:ext cx="457200" cy="91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4" name="Picture 23" descr="As_SGF_crust_XAS.jpg"/>
          <p:cNvPicPr>
            <a:picLocks noChangeAspect="1"/>
          </p:cNvPicPr>
          <p:nvPr/>
        </p:nvPicPr>
        <p:blipFill>
          <a:blip r:embed="rId3" cstate="print"/>
          <a:srcRect l="44741" t="60052" r="37148" b="10000"/>
          <a:stretch>
            <a:fillRect/>
          </a:stretch>
        </p:blipFill>
        <p:spPr>
          <a:xfrm>
            <a:off x="7162800" y="2971800"/>
            <a:ext cx="1371600" cy="1752600"/>
          </a:xfrm>
          <a:prstGeom prst="rect">
            <a:avLst/>
          </a:prstGeom>
        </p:spPr>
      </p:pic>
      <p:pic>
        <p:nvPicPr>
          <p:cNvPr id="33" name="Picture 32" descr="As-XANES-edge-pos.jpg"/>
          <p:cNvPicPr>
            <a:picLocks noChangeAspect="1"/>
          </p:cNvPicPr>
          <p:nvPr/>
        </p:nvPicPr>
        <p:blipFill>
          <a:blip r:embed="rId4" cstate="print"/>
          <a:srcRect b="93781"/>
          <a:stretch>
            <a:fillRect/>
          </a:stretch>
        </p:blipFill>
        <p:spPr>
          <a:xfrm>
            <a:off x="3352800" y="1219200"/>
            <a:ext cx="28956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Fe_SGF_crust_EXAFS-disc.jpg"/>
          <p:cNvPicPr>
            <a:picLocks noChangeAspect="1"/>
          </p:cNvPicPr>
          <p:nvPr/>
        </p:nvPicPr>
        <p:blipFill>
          <a:blip r:embed="rId3" cstate="print"/>
          <a:srcRect l="3894" t="8889" r="51594" b="42517"/>
          <a:stretch>
            <a:fillRect/>
          </a:stretch>
        </p:blipFill>
        <p:spPr>
          <a:xfrm>
            <a:off x="931985" y="838200"/>
            <a:ext cx="3868615" cy="3429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137886"/>
            <a:ext cx="8229600" cy="677108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786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 XAS speciation</a:t>
            </a:r>
            <a:endParaRPr lang="en-US" dirty="0"/>
          </a:p>
        </p:txBody>
      </p:sp>
      <p:sp>
        <p:nvSpPr>
          <p:cNvPr id="12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881A4BC3-E668-4C2B-8566-9B0F102C2392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914400" y="4343400"/>
            <a:ext cx="40386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solidFill>
                  <a:srgbClr val="FFFF99"/>
                </a:solidFill>
              </a:rPr>
              <a:t>SO4 salts and Fh dissolved first, </a:t>
            </a:r>
          </a:p>
          <a:p>
            <a:r>
              <a:rPr lang="en-US" sz="1700" dirty="0" smtClean="0">
                <a:solidFill>
                  <a:srgbClr val="FFFF99"/>
                </a:solidFill>
              </a:rPr>
              <a:t>As is mostly associated with Fh</a:t>
            </a:r>
          </a:p>
          <a:p>
            <a:r>
              <a:rPr lang="en-US" sz="1700" dirty="0" smtClean="0">
                <a:solidFill>
                  <a:srgbClr val="FFFF99"/>
                </a:solidFill>
              </a:rPr>
              <a:t>Dissolution of Fh does not rel. all the As </a:t>
            </a:r>
          </a:p>
          <a:p>
            <a:r>
              <a:rPr lang="en-US" sz="1700" dirty="0" smtClean="0">
                <a:solidFill>
                  <a:srgbClr val="FFFF99"/>
                </a:solidFill>
              </a:rPr>
              <a:t>A 2</a:t>
            </a:r>
            <a:r>
              <a:rPr lang="en-US" sz="1700" baseline="30000" dirty="0" smtClean="0">
                <a:solidFill>
                  <a:srgbClr val="FFFF99"/>
                </a:solidFill>
              </a:rPr>
              <a:t>0</a:t>
            </a:r>
            <a:r>
              <a:rPr lang="en-US" sz="1700" dirty="0" smtClean="0">
                <a:solidFill>
                  <a:srgbClr val="FFFF99"/>
                </a:solidFill>
              </a:rPr>
              <a:t> precipitation of an amorphous FeAsSO</a:t>
            </a:r>
            <a:r>
              <a:rPr lang="en-US" sz="1700" baseline="-25000" dirty="0" smtClean="0">
                <a:solidFill>
                  <a:srgbClr val="FFFF99"/>
                </a:solidFill>
              </a:rPr>
              <a:t>4</a:t>
            </a:r>
            <a:r>
              <a:rPr lang="en-US" sz="1700" dirty="0" smtClean="0">
                <a:solidFill>
                  <a:srgbClr val="FFFF99"/>
                </a:solidFill>
              </a:rPr>
              <a:t> </a:t>
            </a:r>
          </a:p>
          <a:p>
            <a:r>
              <a:rPr lang="en-US" sz="1700" dirty="0" smtClean="0">
                <a:solidFill>
                  <a:srgbClr val="FFFF99"/>
                </a:solidFill>
              </a:rPr>
              <a:t>Fh surface sites are reduced</a:t>
            </a:r>
          </a:p>
          <a:p>
            <a:r>
              <a:rPr lang="en-US" sz="1700" dirty="0" smtClean="0">
                <a:solidFill>
                  <a:srgbClr val="FFFF99"/>
                </a:solidFill>
              </a:rPr>
              <a:t>As competes with SO</a:t>
            </a:r>
            <a:r>
              <a:rPr lang="en-US" sz="1700" baseline="-25000" dirty="0" smtClean="0">
                <a:solidFill>
                  <a:srgbClr val="FFFF99"/>
                </a:solidFill>
              </a:rPr>
              <a:t>4</a:t>
            </a:r>
            <a:r>
              <a:rPr lang="en-US" sz="1700" dirty="0" smtClean="0">
                <a:solidFill>
                  <a:srgbClr val="FFFF99"/>
                </a:solidFill>
              </a:rPr>
              <a:t> in SC Jar and FeAsSO</a:t>
            </a:r>
            <a:r>
              <a:rPr lang="en-US" sz="1700" baseline="-25000" dirty="0" smtClean="0">
                <a:solidFill>
                  <a:srgbClr val="FFFF99"/>
                </a:solidFill>
              </a:rPr>
              <a:t>4</a:t>
            </a:r>
          </a:p>
          <a:p>
            <a:r>
              <a:rPr lang="en-US" sz="1700" dirty="0" smtClean="0">
                <a:solidFill>
                  <a:srgbClr val="FFFF99"/>
                </a:solidFill>
              </a:rPr>
              <a:t>Low pH promotes </a:t>
            </a:r>
            <a:r>
              <a:rPr lang="en-US" sz="1700" dirty="0" smtClean="0">
                <a:solidFill>
                  <a:srgbClr val="FFFF99"/>
                </a:solidFill>
              </a:rPr>
              <a:t>ppt</a:t>
            </a:r>
            <a:r>
              <a:rPr lang="en-US" sz="1700" dirty="0" smtClean="0">
                <a:solidFill>
                  <a:srgbClr val="FFFF99"/>
                </a:solidFill>
              </a:rPr>
              <a:t> of FeAsSO4, </a:t>
            </a:r>
          </a:p>
          <a:p>
            <a:r>
              <a:rPr lang="en-US" sz="1700" dirty="0" smtClean="0">
                <a:solidFill>
                  <a:srgbClr val="FFFF99"/>
                </a:solidFill>
              </a:rPr>
              <a:t>May not occur in high pH intestinal bioassay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620941" y="3761234"/>
            <a:ext cx="716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hours</a:t>
            </a:r>
            <a:endParaRPr lang="en-US" dirty="0"/>
          </a:p>
        </p:txBody>
      </p:sp>
      <p:pic>
        <p:nvPicPr>
          <p:cNvPr id="29" name="Picture 28" descr="Fe_SGF_crust_EXAFS-disc.jpg"/>
          <p:cNvPicPr>
            <a:picLocks noChangeAspect="1"/>
          </p:cNvPicPr>
          <p:nvPr/>
        </p:nvPicPr>
        <p:blipFill>
          <a:blip r:embed="rId4" cstate="print"/>
          <a:srcRect l="57511" t="8889"/>
          <a:stretch>
            <a:fillRect/>
          </a:stretch>
        </p:blipFill>
        <p:spPr>
          <a:xfrm>
            <a:off x="5257801" y="899673"/>
            <a:ext cx="3124199" cy="543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028049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4BC3-E668-4C2B-8566-9B0F102C2392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6" name="Picture 5" descr="uXRF_map-3D.gif"/>
          <p:cNvPicPr>
            <a:picLocks noChangeAspect="1"/>
          </p:cNvPicPr>
          <p:nvPr/>
        </p:nvPicPr>
        <p:blipFill>
          <a:blip r:embed="rId2" cstate="print"/>
          <a:srcRect l="15000" t="4520" r="20000"/>
          <a:stretch>
            <a:fillRect/>
          </a:stretch>
        </p:blipFill>
        <p:spPr>
          <a:xfrm>
            <a:off x="2133600" y="814953"/>
            <a:ext cx="5410200" cy="5960388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685800" y="0"/>
            <a:ext cx="8229600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300" dirty="0" smtClean="0">
                <a:solidFill>
                  <a:srgbClr val="F786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Multiple energy X-ray fluorescence </a:t>
            </a:r>
          </a:p>
          <a:p>
            <a:pPr algn="ctr"/>
            <a:r>
              <a:rPr lang="en-US" sz="3300" dirty="0" smtClean="0">
                <a:solidFill>
                  <a:srgbClr val="F786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(ME)</a:t>
            </a:r>
            <a:r>
              <a:rPr lang="el-GR" sz="3300" dirty="0" smtClean="0">
                <a:solidFill>
                  <a:srgbClr val="F786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</a:t>
            </a:r>
            <a:r>
              <a:rPr lang="en-US" sz="3300" dirty="0" smtClean="0">
                <a:solidFill>
                  <a:srgbClr val="F786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XRF</a:t>
            </a:r>
            <a:endParaRPr lang="en-US" sz="3300" dirty="0">
              <a:solidFill>
                <a:srgbClr val="F7860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86000" y="1219199"/>
            <a:ext cx="10337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F5A7"/>
                </a:solidFill>
              </a:rPr>
              <a:t>iron-rich </a:t>
            </a:r>
          </a:p>
          <a:p>
            <a:pPr algn="ctr"/>
            <a:r>
              <a:rPr lang="en-US" dirty="0" smtClean="0">
                <a:solidFill>
                  <a:srgbClr val="FFF5A7"/>
                </a:solidFill>
              </a:rPr>
              <a:t>grain</a:t>
            </a:r>
            <a:endParaRPr lang="en-US" dirty="0">
              <a:solidFill>
                <a:srgbClr val="FFF5A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ME-</a:t>
            </a:r>
            <a:r>
              <a:rPr lang="el-GR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</a:t>
            </a:r>
            <a:r>
              <a:rPr 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XRF mapping</a:t>
            </a:r>
            <a:endParaRPr lang="en-US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92610"/>
            <a:ext cx="2133600" cy="365125"/>
          </a:xfrm>
        </p:spPr>
        <p:txBody>
          <a:bodyPr/>
          <a:lstStyle/>
          <a:p>
            <a:fld id="{881A4BC3-E668-4C2B-8566-9B0F102C2392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 cstate="print"/>
          <a:srcRect l="4326" t="6512" r="22282" b="12088"/>
          <a:stretch>
            <a:fillRect/>
          </a:stretch>
        </p:blipFill>
        <p:spPr bwMode="auto">
          <a:xfrm>
            <a:off x="304800" y="4687669"/>
            <a:ext cx="14478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4" cstate="print"/>
          <a:srcRect l="2202" t="6512" r="20544" b="12088"/>
          <a:stretch>
            <a:fillRect/>
          </a:stretch>
        </p:blipFill>
        <p:spPr bwMode="auto">
          <a:xfrm>
            <a:off x="1981200" y="4687669"/>
            <a:ext cx="1524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5" cstate="print"/>
          <a:srcRect l="3863" t="6512" r="20544" b="12088"/>
          <a:stretch>
            <a:fillRect/>
          </a:stretch>
        </p:blipFill>
        <p:spPr bwMode="auto">
          <a:xfrm>
            <a:off x="3810000" y="4687669"/>
            <a:ext cx="1491234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Picture 7"/>
          <p:cNvPicPr>
            <a:picLocks noChangeAspect="1" noChangeArrowheads="1"/>
          </p:cNvPicPr>
          <p:nvPr/>
        </p:nvPicPr>
        <p:blipFill>
          <a:blip r:embed="rId6" cstate="print"/>
          <a:srcRect l="2202" t="6512" r="20544" b="12088"/>
          <a:stretch>
            <a:fillRect/>
          </a:stretch>
        </p:blipFill>
        <p:spPr bwMode="auto">
          <a:xfrm>
            <a:off x="5565842" y="4687669"/>
            <a:ext cx="1524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24"/>
          <p:cNvSpPr txBox="1"/>
          <p:nvPr/>
        </p:nvSpPr>
        <p:spPr>
          <a:xfrm>
            <a:off x="228600" y="4687669"/>
            <a:ext cx="1116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11869 -As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905000" y="4687669"/>
            <a:ext cx="1116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11872 -As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733800" y="4687669"/>
            <a:ext cx="1116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11875 -As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565842" y="4687669"/>
            <a:ext cx="1116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11880 -As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362200" y="914400"/>
            <a:ext cx="1073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Fe XANES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6595762" y="914400"/>
            <a:ext cx="1181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As XANES</a:t>
            </a:r>
            <a:endParaRPr lang="en-US" dirty="0"/>
          </a:p>
        </p:txBody>
      </p:sp>
      <p:pic>
        <p:nvPicPr>
          <p:cNvPr id="36" name="Picture 35" descr="AsFe-XANES-mapping.jpg"/>
          <p:cNvPicPr>
            <a:picLocks noChangeAspect="1"/>
          </p:cNvPicPr>
          <p:nvPr/>
        </p:nvPicPr>
        <p:blipFill>
          <a:blip r:embed="rId7" cstate="print"/>
          <a:srcRect l="51515" t="25555" r="2121" b="26667"/>
          <a:stretch>
            <a:fillRect/>
          </a:stretch>
        </p:blipFill>
        <p:spPr>
          <a:xfrm>
            <a:off x="381000" y="1066800"/>
            <a:ext cx="4114800" cy="3276600"/>
          </a:xfrm>
          <a:prstGeom prst="rect">
            <a:avLst/>
          </a:prstGeom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8" cstate="print"/>
          <a:srcRect l="3747" t="6531" r="2576" b="2041"/>
          <a:stretch>
            <a:fillRect/>
          </a:stretch>
        </p:blipFill>
        <p:spPr bwMode="auto">
          <a:xfrm>
            <a:off x="7315200" y="4651409"/>
            <a:ext cx="1529161" cy="1712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TextBox 38"/>
          <p:cNvSpPr txBox="1"/>
          <p:nvPr/>
        </p:nvSpPr>
        <p:spPr>
          <a:xfrm>
            <a:off x="7244161" y="5754469"/>
            <a:ext cx="8258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FF00"/>
                </a:solidFill>
              </a:rPr>
              <a:t>As(V)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Sulfide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167961" y="4687669"/>
            <a:ext cx="5533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40</a:t>
            </a:r>
            <a:r>
              <a:rPr lang="en-US" sz="1200" dirty="0" smtClean="0">
                <a:solidFill>
                  <a:schemeClr val="bg1"/>
                </a:solidFill>
                <a:latin typeface="Symbol" pitchFamily="18" charset="2"/>
              </a:rPr>
              <a:t>m</a:t>
            </a:r>
            <a:r>
              <a:rPr lang="en-US" sz="1200" dirty="0" smtClean="0">
                <a:solidFill>
                  <a:schemeClr val="bg1"/>
                </a:solidFill>
              </a:rPr>
              <a:t>m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7255591" y="4695289"/>
            <a:ext cx="158557" cy="388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029200" y="1536918"/>
            <a:ext cx="3276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99"/>
                </a:solidFill>
              </a:rPr>
              <a:t>Combine images collected at specific energies to create a multi-species image </a:t>
            </a:r>
            <a:endParaRPr lang="en-US" sz="2800" dirty="0">
              <a:solidFill>
                <a:srgbClr val="FFFF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04800"/>
            <a:ext cx="37338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786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 t</a:t>
            </a:r>
            <a:r>
              <a:rPr lang="en-US" baseline="-25000" dirty="0" smtClean="0">
                <a:solidFill>
                  <a:srgbClr val="F786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 </a:t>
            </a:r>
            <a:r>
              <a:rPr lang="en-US" dirty="0" smtClean="0">
                <a:solidFill>
                  <a:srgbClr val="F786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unreacted surface tailings</a:t>
            </a:r>
            <a:endParaRPr lang="en-US" dirty="0">
              <a:solidFill>
                <a:srgbClr val="F7860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Content Placeholder 5" descr="Fe_MEuXRF_Dust_unrx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079226" y="304800"/>
            <a:ext cx="4828309" cy="6248400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881A4BC3-E668-4C2B-8566-9B0F102C2392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81000" y="2122944"/>
            <a:ext cx="3276600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FFF5A7"/>
                </a:solidFill>
              </a:rPr>
              <a:t> As(V) is mostly  associated with ferrihydrite,  EXAFS showed innersphere complex</a:t>
            </a:r>
          </a:p>
          <a:p>
            <a:pPr>
              <a:buFont typeface="Arial" pitchFamily="34" charset="0"/>
              <a:buChar char="•"/>
            </a:pPr>
            <a:endParaRPr lang="en-US" sz="1600" dirty="0" smtClean="0">
              <a:solidFill>
                <a:srgbClr val="FFF5A7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FFF5A7"/>
                </a:solidFill>
              </a:rPr>
              <a:t> Jarosite and pyrite are present but not strongly associated  with As.</a:t>
            </a:r>
            <a:endParaRPr lang="en-US" sz="2800" dirty="0">
              <a:solidFill>
                <a:srgbClr val="FFF5A7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24800" y="2667000"/>
            <a:ext cx="93583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pitchFamily="18" charset="2"/>
              </a:rPr>
              <a:t>m</a:t>
            </a:r>
            <a:r>
              <a:rPr lang="en-US" dirty="0" smtClean="0"/>
              <a:t>XANES</a:t>
            </a:r>
            <a:endParaRPr lang="en-US" dirty="0"/>
          </a:p>
        </p:txBody>
      </p:sp>
      <p:cxnSp>
        <p:nvCxnSpPr>
          <p:cNvPr id="10" name="Straight Arrow Connector 9"/>
          <p:cNvCxnSpPr>
            <a:stCxn id="8" idx="1"/>
          </p:cNvCxnSpPr>
          <p:nvPr/>
        </p:nvCxnSpPr>
        <p:spPr>
          <a:xfrm flipH="1" flipV="1">
            <a:off x="6781800" y="2133600"/>
            <a:ext cx="1143000" cy="7180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8" idx="1"/>
          </p:cNvCxnSpPr>
          <p:nvPr/>
        </p:nvCxnSpPr>
        <p:spPr>
          <a:xfrm flipH="1" flipV="1">
            <a:off x="5562600" y="2514600"/>
            <a:ext cx="2362200" cy="3370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114800" y="2057400"/>
            <a:ext cx="85497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0070C0"/>
                </a:solidFill>
              </a:rPr>
              <a:t>Pyrite</a:t>
            </a:r>
            <a:endParaRPr lang="en-US" sz="2200" dirty="0">
              <a:solidFill>
                <a:srgbClr val="0070C0"/>
              </a:solidFill>
            </a:endParaRPr>
          </a:p>
        </p:txBody>
      </p:sp>
      <p:sp>
        <p:nvSpPr>
          <p:cNvPr id="15" name="Right Arrow 14"/>
          <p:cNvSpPr/>
          <p:nvPr/>
        </p:nvSpPr>
        <p:spPr>
          <a:xfrm rot="482393">
            <a:off x="4724400" y="2399127"/>
            <a:ext cx="533400" cy="76200"/>
          </a:xfrm>
          <a:prstGeom prst="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395112" y="609600"/>
            <a:ext cx="15202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C00000"/>
                </a:solidFill>
              </a:rPr>
              <a:t>Ferrihydrite</a:t>
            </a:r>
            <a:endParaRPr lang="en-US" sz="2200" dirty="0">
              <a:solidFill>
                <a:srgbClr val="C00000"/>
              </a:solidFill>
            </a:endParaRPr>
          </a:p>
        </p:txBody>
      </p:sp>
      <p:sp>
        <p:nvSpPr>
          <p:cNvPr id="17" name="Right Arrow 16"/>
          <p:cNvSpPr/>
          <p:nvPr/>
        </p:nvSpPr>
        <p:spPr>
          <a:xfrm rot="10226137">
            <a:off x="7470223" y="1034384"/>
            <a:ext cx="533400" cy="76200"/>
          </a:xfrm>
          <a:prstGeom prst="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7696200" y="2007513"/>
            <a:ext cx="1143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00B050"/>
                </a:solidFill>
              </a:rPr>
              <a:t>Jarosite</a:t>
            </a:r>
            <a:endParaRPr lang="en-US" sz="2200" dirty="0">
              <a:solidFill>
                <a:srgbClr val="00B050"/>
              </a:solidFill>
            </a:endParaRPr>
          </a:p>
        </p:txBody>
      </p:sp>
      <p:sp>
        <p:nvSpPr>
          <p:cNvPr id="19" name="Right Arrow 18"/>
          <p:cNvSpPr/>
          <p:nvPr/>
        </p:nvSpPr>
        <p:spPr>
          <a:xfrm rot="12055735">
            <a:off x="7389459" y="2128128"/>
            <a:ext cx="412099" cy="87144"/>
          </a:xfrm>
          <a:prstGeom prst="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4BC3-E668-4C2B-8566-9B0F102C2392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28600" y="1905000"/>
            <a:ext cx="30480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FFF5A7"/>
                </a:solidFill>
              </a:rPr>
              <a:t> As is all As(V) and still associated with ferrihydrite;</a:t>
            </a:r>
          </a:p>
          <a:p>
            <a:pPr>
              <a:buFont typeface="Arial" pitchFamily="34" charset="0"/>
              <a:buChar char="•"/>
            </a:pPr>
            <a:endParaRPr lang="en-US" sz="1600" dirty="0" smtClean="0">
              <a:solidFill>
                <a:srgbClr val="FFF5A7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FFF5A7"/>
                </a:solidFill>
              </a:rPr>
              <a:t> Jarosite and Fh are less isolated in  ~30 </a:t>
            </a:r>
            <a:r>
              <a:rPr lang="el-GR" sz="2800" dirty="0" smtClean="0">
                <a:solidFill>
                  <a:srgbClr val="FFF5A7"/>
                </a:solidFill>
              </a:rPr>
              <a:t>μ</a:t>
            </a:r>
            <a:r>
              <a:rPr lang="en-US" sz="2800" dirty="0" smtClean="0">
                <a:solidFill>
                  <a:srgbClr val="FFF5A7"/>
                </a:solidFill>
              </a:rPr>
              <a:t>m grains</a:t>
            </a:r>
          </a:p>
          <a:p>
            <a:pPr>
              <a:buFont typeface="Arial" pitchFamily="34" charset="0"/>
              <a:buChar char="•"/>
            </a:pPr>
            <a:endParaRPr lang="en-US" sz="1600" dirty="0" smtClean="0">
              <a:solidFill>
                <a:srgbClr val="FFF5A7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FFF5A7"/>
                </a:solidFill>
              </a:rPr>
              <a:t> Pyrite present but not assoc. with As.</a:t>
            </a:r>
            <a:endParaRPr lang="en-US" sz="2800" dirty="0">
              <a:solidFill>
                <a:srgbClr val="FFF5A7"/>
              </a:solidFill>
            </a:endParaRPr>
          </a:p>
        </p:txBody>
      </p:sp>
      <p:pic>
        <p:nvPicPr>
          <p:cNvPr id="20" name="Content Placeholder 19" descr="MeuXRF_Dust_60mi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4973" b="3394"/>
          <a:stretch>
            <a:fillRect/>
          </a:stretch>
        </p:blipFill>
        <p:spPr>
          <a:xfrm>
            <a:off x="3786693" y="228600"/>
            <a:ext cx="5204908" cy="6172200"/>
          </a:xfrm>
        </p:spPr>
      </p:pic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152400" y="304800"/>
            <a:ext cx="37338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786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 t</a:t>
            </a:r>
            <a:r>
              <a:rPr lang="en-US" baseline="-25000" dirty="0" smtClean="0">
                <a:solidFill>
                  <a:srgbClr val="F786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0.5h</a:t>
            </a:r>
            <a:r>
              <a:rPr lang="en-US" dirty="0" smtClean="0">
                <a:solidFill>
                  <a:srgbClr val="F786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n-US" dirty="0" smtClean="0">
                <a:solidFill>
                  <a:srgbClr val="F786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solidFill>
                  <a:srgbClr val="F786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surface tailings</a:t>
            </a:r>
            <a:endParaRPr lang="en-US" dirty="0">
              <a:solidFill>
                <a:srgbClr val="F7860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924800" y="2667000"/>
            <a:ext cx="93583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Symbol" pitchFamily="18" charset="2"/>
              </a:rPr>
              <a:t>m</a:t>
            </a:r>
            <a:r>
              <a:rPr lang="en-US" dirty="0" smtClean="0"/>
              <a:t>XANES</a:t>
            </a:r>
            <a:endParaRPr lang="en-US" dirty="0"/>
          </a:p>
        </p:txBody>
      </p:sp>
      <p:cxnSp>
        <p:nvCxnSpPr>
          <p:cNvPr id="7" name="Straight Arrow Connector 6"/>
          <p:cNvCxnSpPr>
            <a:stCxn id="6" idx="1"/>
          </p:cNvCxnSpPr>
          <p:nvPr/>
        </p:nvCxnSpPr>
        <p:spPr>
          <a:xfrm flipH="1" flipV="1">
            <a:off x="7010400" y="1676400"/>
            <a:ext cx="914400" cy="11752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6" idx="1"/>
          </p:cNvCxnSpPr>
          <p:nvPr/>
        </p:nvCxnSpPr>
        <p:spPr>
          <a:xfrm flipH="1">
            <a:off x="6248400" y="2851666"/>
            <a:ext cx="1676400" cy="80593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6" idx="1"/>
          </p:cNvCxnSpPr>
          <p:nvPr/>
        </p:nvCxnSpPr>
        <p:spPr>
          <a:xfrm flipH="1">
            <a:off x="7010400" y="2851666"/>
            <a:ext cx="914400" cy="149173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67265-0216-4707-BE63-63E314217205}" type="datetime3">
              <a:rPr lang="en-US" smtClean="0"/>
              <a:pPr/>
              <a:t>28 August 2013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4BC3-E668-4C2B-8566-9B0F102C2392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4" name="Picture 2" descr="C:\Data\GRANTS\NIEHS\Iron King\Photos\Field prep photos\Iron King- Alexis\CIMG07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ate Placeholder 1"/>
          <p:cNvSpPr txBox="1">
            <a:spLocks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67265-0216-4707-BE63-63E314217205}" type="datetime3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 August 2013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2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1A4BC3-E668-4C2B-8566-9B0F102C23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0" y="865287"/>
            <a:ext cx="80010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buFont typeface="Arial" pitchFamily="34" charset="0"/>
              <a:buChar char="•"/>
              <a:tabLst>
                <a:tab pos="914400" algn="l"/>
              </a:tabLst>
            </a:pPr>
            <a:r>
              <a:rPr lang="en-US" sz="36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</a:p>
          <a:p>
            <a:pPr indent="457200">
              <a:buFont typeface="Arial" pitchFamily="34" charset="0"/>
              <a:buChar char="•"/>
              <a:tabLst>
                <a:tab pos="914400" algn="l"/>
              </a:tabLst>
            </a:pPr>
            <a:r>
              <a:rPr lang="en-US" sz="3600" dirty="0" smtClean="0">
                <a:solidFill>
                  <a:srgbClr val="F786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Problem</a:t>
            </a:r>
          </a:p>
          <a:p>
            <a:pPr indent="457200">
              <a:tabLst>
                <a:tab pos="914400" algn="l"/>
              </a:tabLst>
            </a:pPr>
            <a:r>
              <a:rPr lang="en-US" sz="3600" i="1" dirty="0" smtClean="0">
                <a:solidFill>
                  <a:srgbClr val="F786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Characterizing bioaccessibility of </a:t>
            </a:r>
          </a:p>
          <a:p>
            <a:pPr indent="457200">
              <a:tabLst>
                <a:tab pos="914400" algn="l"/>
              </a:tabLst>
            </a:pPr>
            <a:r>
              <a:rPr lang="en-US" sz="3600" i="1" dirty="0" smtClean="0">
                <a:solidFill>
                  <a:srgbClr val="F786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fugative dust from mine waste</a:t>
            </a:r>
          </a:p>
          <a:p>
            <a:pPr indent="457200">
              <a:buFont typeface="Arial" pitchFamily="34" charset="0"/>
              <a:buChar char="•"/>
              <a:tabLst>
                <a:tab pos="914400" algn="l"/>
              </a:tabLst>
            </a:pPr>
            <a:r>
              <a:rPr lang="en-US" sz="3600" dirty="0" smtClean="0">
                <a:solidFill>
                  <a:srgbClr val="F786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Procedures and results</a:t>
            </a:r>
          </a:p>
          <a:p>
            <a:pPr indent="457200">
              <a:tabLst>
                <a:tab pos="914400" algn="l"/>
              </a:tabLst>
            </a:pPr>
            <a:r>
              <a:rPr lang="en-US" sz="3600" dirty="0" smtClean="0">
                <a:solidFill>
                  <a:srgbClr val="F786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US" sz="3600" i="1" dirty="0" smtClean="0">
                <a:solidFill>
                  <a:srgbClr val="F786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Bioassay</a:t>
            </a:r>
          </a:p>
          <a:p>
            <a:pPr indent="457200">
              <a:tabLst>
                <a:tab pos="914400" algn="l"/>
              </a:tabLst>
            </a:pPr>
            <a:r>
              <a:rPr lang="en-US" sz="3600" i="1" dirty="0" smtClean="0">
                <a:solidFill>
                  <a:srgbClr val="F786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Spectroscopy and imaging</a:t>
            </a:r>
          </a:p>
          <a:p>
            <a:pPr indent="457200">
              <a:buFont typeface="Arial" pitchFamily="34" charset="0"/>
              <a:buChar char="•"/>
              <a:tabLst>
                <a:tab pos="914400" algn="l"/>
              </a:tabLst>
            </a:pPr>
            <a:r>
              <a:rPr lang="en-US" sz="3600" dirty="0" smtClean="0">
                <a:solidFill>
                  <a:srgbClr val="F786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Predicting bioaccessibility</a:t>
            </a:r>
          </a:p>
          <a:p>
            <a:pPr indent="457200">
              <a:buFont typeface="Arial" pitchFamily="34" charset="0"/>
              <a:buChar char="•"/>
              <a:tabLst>
                <a:tab pos="914400" algn="l"/>
              </a:tabLst>
            </a:pPr>
            <a:r>
              <a:rPr lang="en-US" sz="3600" dirty="0" smtClean="0">
                <a:solidFill>
                  <a:srgbClr val="F786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Conclusions</a:t>
            </a:r>
            <a:endParaRPr lang="en-US" sz="3600" dirty="0">
              <a:solidFill>
                <a:srgbClr val="F7860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 descr="UASBRP"/>
          <p:cNvPicPr>
            <a:picLocks noChangeAspect="1" noChangeArrowheads="1"/>
          </p:cNvPicPr>
          <p:nvPr/>
        </p:nvPicPr>
        <p:blipFill>
          <a:blip r:embed="rId3" cstate="print"/>
          <a:srcRect r="5577"/>
          <a:stretch>
            <a:fillRect/>
          </a:stretch>
        </p:blipFill>
        <p:spPr bwMode="auto">
          <a:xfrm>
            <a:off x="5273823" y="17929"/>
            <a:ext cx="3870177" cy="1192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MEuXRF_Dust_48h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138108" y="228600"/>
            <a:ext cx="4769427" cy="6172200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4BC3-E668-4C2B-8566-9B0F102C2392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52400" y="1463219"/>
            <a:ext cx="38100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5888" indent="-115888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FFF5A7"/>
                </a:solidFill>
              </a:rPr>
              <a:t> No Ferrihydrite;</a:t>
            </a:r>
          </a:p>
          <a:p>
            <a:pPr marL="115888" indent="-115888"/>
            <a:r>
              <a:rPr lang="en-US" sz="1600" dirty="0" smtClean="0">
                <a:solidFill>
                  <a:srgbClr val="FFF5A7"/>
                </a:solidFill>
              </a:rPr>
              <a:t> </a:t>
            </a:r>
          </a:p>
          <a:p>
            <a:pPr marL="115888" indent="-115888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FFF5A7"/>
                </a:solidFill>
              </a:rPr>
              <a:t> As(V) assoc. with Jar or an Jar</a:t>
            </a:r>
            <a:r>
              <a:rPr lang="en-US" sz="2800" baseline="-25000" dirty="0" smtClean="0">
                <a:solidFill>
                  <a:srgbClr val="FFF5A7"/>
                </a:solidFill>
              </a:rPr>
              <a:t>(am) </a:t>
            </a:r>
            <a:r>
              <a:rPr lang="en-US" sz="2800" dirty="0" smtClean="0">
                <a:solidFill>
                  <a:srgbClr val="FFF5A7"/>
                </a:solidFill>
              </a:rPr>
              <a:t>phase and FeAsS;</a:t>
            </a:r>
          </a:p>
          <a:p>
            <a:pPr marL="115888" indent="-115888">
              <a:buFont typeface="Arial" pitchFamily="34" charset="0"/>
              <a:buChar char="•"/>
            </a:pPr>
            <a:endParaRPr lang="en-US" sz="1600" dirty="0" smtClean="0">
              <a:solidFill>
                <a:srgbClr val="FFF5A7"/>
              </a:solidFill>
            </a:endParaRPr>
          </a:p>
          <a:p>
            <a:pPr marL="115888" indent="-115888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FFF5A7"/>
                </a:solidFill>
              </a:rPr>
              <a:t> Jar</a:t>
            </a:r>
            <a:r>
              <a:rPr lang="en-US" sz="2800" baseline="-25000" dirty="0" smtClean="0">
                <a:solidFill>
                  <a:srgbClr val="FFF5A7"/>
                </a:solidFill>
              </a:rPr>
              <a:t>(am)</a:t>
            </a:r>
            <a:r>
              <a:rPr lang="en-US" sz="2800" dirty="0" smtClean="0">
                <a:solidFill>
                  <a:srgbClr val="FFF5A7"/>
                </a:solidFill>
              </a:rPr>
              <a:t> looks similar to reported ferric arsenate (Savage et al., 2005);</a:t>
            </a:r>
          </a:p>
          <a:p>
            <a:pPr marL="115888" indent="-115888">
              <a:buFont typeface="Arial" pitchFamily="34" charset="0"/>
              <a:buChar char="•"/>
            </a:pPr>
            <a:endParaRPr lang="en-US" sz="1600" dirty="0" smtClean="0">
              <a:solidFill>
                <a:srgbClr val="FFF5A7"/>
              </a:solidFill>
            </a:endParaRPr>
          </a:p>
          <a:p>
            <a:pPr marL="115888" indent="-115888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FFF5A7"/>
                </a:solidFill>
              </a:rPr>
              <a:t> Pyrite and arsenopyrite observed</a:t>
            </a:r>
            <a:endParaRPr lang="en-US" sz="2800" dirty="0">
              <a:solidFill>
                <a:srgbClr val="FFF5A7"/>
              </a:solidFill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52400" y="304800"/>
            <a:ext cx="37338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786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 t</a:t>
            </a:r>
            <a:r>
              <a:rPr lang="en-US" baseline="-25000" dirty="0" smtClean="0">
                <a:solidFill>
                  <a:srgbClr val="F786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48h</a:t>
            </a:r>
            <a:r>
              <a:rPr lang="en-US" dirty="0" smtClean="0">
                <a:solidFill>
                  <a:srgbClr val="F786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n-US" dirty="0" smtClean="0">
                <a:solidFill>
                  <a:srgbClr val="F786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solidFill>
                  <a:srgbClr val="F786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surface tailings</a:t>
            </a:r>
            <a:endParaRPr lang="en-US" dirty="0">
              <a:solidFill>
                <a:srgbClr val="F7860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924800" y="2667000"/>
            <a:ext cx="93583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Symbol" pitchFamily="18" charset="2"/>
              </a:rPr>
              <a:t>m</a:t>
            </a:r>
            <a:r>
              <a:rPr lang="en-US" dirty="0" smtClean="0"/>
              <a:t>XANES</a:t>
            </a:r>
            <a:endParaRPr lang="en-US" dirty="0"/>
          </a:p>
        </p:txBody>
      </p:sp>
      <p:cxnSp>
        <p:nvCxnSpPr>
          <p:cNvPr id="9" name="Straight Arrow Connector 8"/>
          <p:cNvCxnSpPr>
            <a:stCxn id="7" idx="1"/>
          </p:cNvCxnSpPr>
          <p:nvPr/>
        </p:nvCxnSpPr>
        <p:spPr>
          <a:xfrm flipH="1">
            <a:off x="6477000" y="2851666"/>
            <a:ext cx="1447800" cy="272534"/>
          </a:xfrm>
          <a:prstGeom prst="straightConnector1">
            <a:avLst/>
          </a:prstGeom>
          <a:ln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7" idx="1"/>
          </p:cNvCxnSpPr>
          <p:nvPr/>
        </p:nvCxnSpPr>
        <p:spPr>
          <a:xfrm flipH="1" flipV="1">
            <a:off x="7696200" y="1600200"/>
            <a:ext cx="228600" cy="12514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Unique findings from Gastric Bioassay </a:t>
            </a:r>
            <a:br>
              <a:rPr lang="en-US" dirty="0" smtClean="0">
                <a:solidFill>
                  <a:srgbClr val="FFC000"/>
                </a:solidFill>
              </a:rPr>
            </a:br>
            <a:r>
              <a:rPr lang="en-US" dirty="0" smtClean="0">
                <a:solidFill>
                  <a:srgbClr val="FFC000"/>
                </a:solidFill>
              </a:rPr>
              <a:t>by X-ray Techniques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981200"/>
            <a:ext cx="8229600" cy="37338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F78609"/>
                </a:solidFill>
              </a:rPr>
              <a:t>XRD  -  Gastric fluid dissolves sulfates jarosite</a:t>
            </a:r>
          </a:p>
          <a:p>
            <a:r>
              <a:rPr lang="en-US" sz="2800" dirty="0" smtClean="0">
                <a:solidFill>
                  <a:srgbClr val="F78609"/>
                </a:solidFill>
              </a:rPr>
              <a:t>XRD – FeSO</a:t>
            </a:r>
            <a:r>
              <a:rPr lang="en-US" sz="2800" baseline="-25000" dirty="0" smtClean="0">
                <a:solidFill>
                  <a:srgbClr val="F78609"/>
                </a:solidFill>
              </a:rPr>
              <a:t>4  </a:t>
            </a:r>
            <a:r>
              <a:rPr lang="en-US" sz="2800" dirty="0" smtClean="0">
                <a:solidFill>
                  <a:srgbClr val="F78609"/>
                </a:solidFill>
              </a:rPr>
              <a:t>and am. phases </a:t>
            </a:r>
            <a:r>
              <a:rPr lang="en-US" sz="2800" dirty="0" smtClean="0">
                <a:solidFill>
                  <a:srgbClr val="F78609"/>
                </a:solidFill>
              </a:rPr>
              <a:t>precip</a:t>
            </a:r>
            <a:r>
              <a:rPr lang="en-US" sz="2800" dirty="0" smtClean="0">
                <a:solidFill>
                  <a:srgbClr val="F78609"/>
                </a:solidFill>
              </a:rPr>
              <a:t>. in lung bioassay</a:t>
            </a:r>
          </a:p>
          <a:p>
            <a:r>
              <a:rPr lang="en-US" sz="2800" dirty="0" smtClean="0">
                <a:solidFill>
                  <a:srgbClr val="F78609"/>
                </a:solidFill>
              </a:rPr>
              <a:t>XANES - As species does not change in vitro</a:t>
            </a:r>
          </a:p>
          <a:p>
            <a:r>
              <a:rPr lang="en-US" sz="2800" dirty="0" smtClean="0">
                <a:solidFill>
                  <a:srgbClr val="F78609"/>
                </a:solidFill>
              </a:rPr>
              <a:t>EXAFS - Fe mineralogy changes in vitro </a:t>
            </a:r>
          </a:p>
          <a:p>
            <a:r>
              <a:rPr lang="en-US" sz="2800" dirty="0" smtClean="0">
                <a:solidFill>
                  <a:srgbClr val="F78609"/>
                </a:solidFill>
              </a:rPr>
              <a:t>ME- </a:t>
            </a:r>
            <a:r>
              <a:rPr lang="en-US" sz="2800" dirty="0" smtClean="0">
                <a:solidFill>
                  <a:srgbClr val="F78609"/>
                </a:solidFill>
                <a:latin typeface="Symbol" pitchFamily="18" charset="2"/>
              </a:rPr>
              <a:t>m</a:t>
            </a:r>
            <a:r>
              <a:rPr lang="en-US" sz="2800" dirty="0" smtClean="0">
                <a:solidFill>
                  <a:srgbClr val="F78609"/>
                </a:solidFill>
              </a:rPr>
              <a:t>XRF – As is strongly assoc. with Fh, not assoc. with pyrite.  Fe minerals change: Fh dissolves and a new </a:t>
            </a:r>
            <a:r>
              <a:rPr lang="en-US" sz="2800" dirty="0" smtClean="0">
                <a:solidFill>
                  <a:srgbClr val="F78609"/>
                </a:solidFill>
              </a:rPr>
              <a:t>Fe</a:t>
            </a:r>
            <a:r>
              <a:rPr lang="en-US" sz="2800" baseline="-25000" dirty="0" smtClean="0">
                <a:solidFill>
                  <a:srgbClr val="F78609"/>
                </a:solidFill>
              </a:rPr>
              <a:t>x</a:t>
            </a:r>
            <a:r>
              <a:rPr lang="en-US" sz="2800" dirty="0" smtClean="0">
                <a:solidFill>
                  <a:srgbClr val="F78609"/>
                </a:solidFill>
              </a:rPr>
              <a:t>(AsO</a:t>
            </a:r>
            <a:r>
              <a:rPr lang="en-US" sz="2800" baseline="-25000" dirty="0" smtClean="0">
                <a:solidFill>
                  <a:srgbClr val="F78609"/>
                </a:solidFill>
              </a:rPr>
              <a:t>4</a:t>
            </a:r>
            <a:r>
              <a:rPr lang="en-US" sz="2800" dirty="0" smtClean="0">
                <a:solidFill>
                  <a:srgbClr val="F78609"/>
                </a:solidFill>
              </a:rPr>
              <a:t> )</a:t>
            </a:r>
            <a:r>
              <a:rPr lang="en-US" sz="2800" baseline="-25000" dirty="0" smtClean="0">
                <a:solidFill>
                  <a:srgbClr val="F78609"/>
                </a:solidFill>
              </a:rPr>
              <a:t>y</a:t>
            </a:r>
            <a:r>
              <a:rPr lang="en-US" sz="2800" dirty="0" smtClean="0">
                <a:solidFill>
                  <a:srgbClr val="F78609"/>
                </a:solidFill>
              </a:rPr>
              <a:t>(SO</a:t>
            </a:r>
            <a:r>
              <a:rPr lang="en-US" sz="2800" baseline="-25000" dirty="0" smtClean="0">
                <a:solidFill>
                  <a:srgbClr val="F78609"/>
                </a:solidFill>
              </a:rPr>
              <a:t>4</a:t>
            </a:r>
            <a:r>
              <a:rPr lang="en-US" sz="2800" dirty="0" smtClean="0">
                <a:solidFill>
                  <a:srgbClr val="F78609"/>
                </a:solidFill>
              </a:rPr>
              <a:t>)</a:t>
            </a:r>
            <a:r>
              <a:rPr lang="en-US" sz="2800" baseline="-25000" dirty="0" smtClean="0">
                <a:solidFill>
                  <a:srgbClr val="F78609"/>
                </a:solidFill>
              </a:rPr>
              <a:t>z </a:t>
            </a:r>
            <a:r>
              <a:rPr lang="en-US" sz="2800" dirty="0" smtClean="0">
                <a:solidFill>
                  <a:srgbClr val="F78609"/>
                </a:solidFill>
              </a:rPr>
              <a:t>mineral precipitation.</a:t>
            </a:r>
          </a:p>
          <a:p>
            <a:endParaRPr lang="en-US" sz="2800" dirty="0" smtClean="0">
              <a:solidFill>
                <a:srgbClr val="F78609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4BC3-E668-4C2B-8566-9B0F102C2392}" type="slidenum">
              <a:rPr lang="en-US" smtClean="0"/>
              <a:pPr/>
              <a:t>31</a:t>
            </a:fld>
            <a:endParaRPr lang="en-US" dirty="0"/>
          </a:p>
        </p:txBody>
      </p:sp>
      <p:grpSp>
        <p:nvGrpSpPr>
          <p:cNvPr id="6" name="Group 4"/>
          <p:cNvGrpSpPr/>
          <p:nvPr/>
        </p:nvGrpSpPr>
        <p:grpSpPr>
          <a:xfrm>
            <a:off x="76200" y="5437654"/>
            <a:ext cx="9017182" cy="1344146"/>
            <a:chOff x="50618" y="76200"/>
            <a:chExt cx="8178982" cy="1219200"/>
          </a:xfrm>
        </p:grpSpPr>
        <p:pic>
          <p:nvPicPr>
            <p:cNvPr id="7" name="Picture 6" descr="IK_041310_0089.JPG"/>
            <p:cNvPicPr>
              <a:picLocks noChangeAspect="1"/>
            </p:cNvPicPr>
            <p:nvPr/>
          </p:nvPicPr>
          <p:blipFill>
            <a:blip r:embed="rId2" cstate="print">
              <a:lum bright="-4000" contrast="-1000"/>
            </a:blip>
            <a:srcRect t="10000" b="10000"/>
            <a:stretch>
              <a:fillRect/>
            </a:stretch>
          </p:blipFill>
          <p:spPr>
            <a:xfrm>
              <a:off x="5953007" y="76200"/>
              <a:ext cx="2276593" cy="1219200"/>
            </a:xfrm>
            <a:prstGeom prst="rect">
              <a:avLst/>
            </a:prstGeom>
          </p:spPr>
        </p:pic>
        <p:pic>
          <p:nvPicPr>
            <p:cNvPr id="8" name="Picture 7" descr="IK_041310_0086.JPG"/>
            <p:cNvPicPr>
              <a:picLocks noChangeAspect="1"/>
            </p:cNvPicPr>
            <p:nvPr/>
          </p:nvPicPr>
          <p:blipFill>
            <a:blip r:embed="rId3" cstate="print"/>
            <a:srcRect t="5000" b="15000"/>
            <a:stretch>
              <a:fillRect/>
            </a:stretch>
          </p:blipFill>
          <p:spPr>
            <a:xfrm>
              <a:off x="1941839" y="76200"/>
              <a:ext cx="2276593" cy="1219200"/>
            </a:xfrm>
            <a:prstGeom prst="rect">
              <a:avLst/>
            </a:prstGeom>
          </p:spPr>
        </p:pic>
        <p:pic>
          <p:nvPicPr>
            <p:cNvPr id="9" name="Picture 8" descr="IK_041310_0088.JPG"/>
            <p:cNvPicPr>
              <a:picLocks noChangeAspect="1"/>
            </p:cNvPicPr>
            <p:nvPr/>
          </p:nvPicPr>
          <p:blipFill>
            <a:blip r:embed="rId4" cstate="print"/>
            <a:srcRect t="10739" b="9261"/>
            <a:stretch>
              <a:fillRect/>
            </a:stretch>
          </p:blipFill>
          <p:spPr>
            <a:xfrm>
              <a:off x="3993681" y="76200"/>
              <a:ext cx="2276593" cy="1219200"/>
            </a:xfrm>
            <a:prstGeom prst="rect">
              <a:avLst/>
            </a:prstGeom>
          </p:spPr>
        </p:pic>
        <p:pic>
          <p:nvPicPr>
            <p:cNvPr id="10" name="Picture 9" descr="IK_041310_0085.JPG"/>
            <p:cNvPicPr>
              <a:picLocks noChangeAspect="1"/>
            </p:cNvPicPr>
            <p:nvPr/>
          </p:nvPicPr>
          <p:blipFill>
            <a:blip r:embed="rId5" cstate="print">
              <a:lum bright="-4000"/>
            </a:blip>
            <a:srcRect t="1395" b="15835"/>
            <a:stretch>
              <a:fillRect/>
            </a:stretch>
          </p:blipFill>
          <p:spPr>
            <a:xfrm>
              <a:off x="50618" y="76200"/>
              <a:ext cx="2200393" cy="121920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267200" cy="1143000"/>
          </a:xfrm>
        </p:spPr>
        <p:txBody>
          <a:bodyPr/>
          <a:lstStyle/>
          <a:p>
            <a:r>
              <a:rPr lang="en-US" dirty="0" smtClean="0">
                <a:solidFill>
                  <a:srgbClr val="F78609"/>
                </a:solidFill>
              </a:rPr>
              <a:t>SEM gastric</a:t>
            </a:r>
            <a:endParaRPr lang="en-US" dirty="0">
              <a:solidFill>
                <a:srgbClr val="F78609"/>
              </a:solidFill>
            </a:endParaRPr>
          </a:p>
        </p:txBody>
      </p:sp>
      <p:pic>
        <p:nvPicPr>
          <p:cNvPr id="6" name="Content Placeholder 5" descr="PM150 UNRX_m01.tif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6000" contrast="43000"/>
          </a:blip>
          <a:stretch>
            <a:fillRect/>
          </a:stretch>
        </p:blipFill>
        <p:spPr>
          <a:xfrm>
            <a:off x="354391" y="2285999"/>
            <a:ext cx="3531809" cy="2648857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4BC3-E668-4C2B-8566-9B0F102C2392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9" name="Picture 8" descr="PM150 G48_m02.tif"/>
          <p:cNvPicPr>
            <a:picLocks noChangeAspect="1"/>
          </p:cNvPicPr>
          <p:nvPr/>
        </p:nvPicPr>
        <p:blipFill>
          <a:blip r:embed="rId3" cstate="print">
            <a:lum bright="-4000" contrast="50000"/>
          </a:blip>
          <a:stretch>
            <a:fillRect/>
          </a:stretch>
        </p:blipFill>
        <p:spPr>
          <a:xfrm>
            <a:off x="4927600" y="3695700"/>
            <a:ext cx="3911600" cy="2933700"/>
          </a:xfrm>
          <a:prstGeom prst="rect">
            <a:avLst/>
          </a:prstGeom>
        </p:spPr>
      </p:pic>
      <p:pic>
        <p:nvPicPr>
          <p:cNvPr id="10" name="Picture 9" descr="PM150 G1_m01.tif"/>
          <p:cNvPicPr>
            <a:picLocks noChangeAspect="1"/>
          </p:cNvPicPr>
          <p:nvPr/>
        </p:nvPicPr>
        <p:blipFill>
          <a:blip r:embed="rId4" cstate="print">
            <a:lum bright="10000" contrast="35000"/>
          </a:blip>
          <a:stretch>
            <a:fillRect/>
          </a:stretch>
        </p:blipFill>
        <p:spPr>
          <a:xfrm>
            <a:off x="4953000" y="381000"/>
            <a:ext cx="3860800" cy="2895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04800" y="4953000"/>
            <a:ext cx="32059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Unreacted tailings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562600" y="3168868"/>
            <a:ext cx="35221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Gastric reacted 48h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15000" y="762000"/>
            <a:ext cx="8723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Pyrite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No (As)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924800" y="762000"/>
            <a:ext cx="957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Fe(OH)</a:t>
            </a:r>
            <a:r>
              <a:rPr lang="en-US" sz="1400" dirty="0" smtClean="0">
                <a:solidFill>
                  <a:schemeClr val="bg1"/>
                </a:solidFill>
              </a:rPr>
              <a:t>3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924800" y="3810000"/>
            <a:ext cx="9314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Fe(OH)</a:t>
            </a:r>
            <a:r>
              <a:rPr lang="en-US" sz="1400" dirty="0" smtClean="0">
                <a:solidFill>
                  <a:schemeClr val="bg1"/>
                </a:solidFill>
              </a:rPr>
              <a:t>3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Fe:As = 15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E:\SEM_130718\PM150 L1_m01.tif"/>
          <p:cNvPicPr/>
          <p:nvPr/>
        </p:nvPicPr>
        <p:blipFill>
          <a:blip r:embed="rId2" cstate="print">
            <a:lum contrast="45000"/>
          </a:blip>
          <a:srcRect/>
          <a:stretch>
            <a:fillRect/>
          </a:stretch>
        </p:blipFill>
        <p:spPr bwMode="auto">
          <a:xfrm>
            <a:off x="4136200" y="1752600"/>
            <a:ext cx="4900068" cy="3680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4BC3-E668-4C2B-8566-9B0F102C2392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2672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78609"/>
                </a:solidFill>
              </a:rPr>
              <a:t>SEM alveolar</a:t>
            </a:r>
            <a:endParaRPr lang="en-US" dirty="0">
              <a:solidFill>
                <a:srgbClr val="F78609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34000" y="5816025"/>
            <a:ext cx="36365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Alveolar reacted 48h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553200" y="5587425"/>
            <a:ext cx="22516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New “needle” morphologies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4" name="Content Placeholder 5" descr="PM150 UNRX_m01.tif"/>
          <p:cNvPicPr>
            <a:picLocks noChangeAspect="1"/>
          </p:cNvPicPr>
          <p:nvPr/>
        </p:nvPicPr>
        <p:blipFill>
          <a:blip r:embed="rId3" cstate="print">
            <a:lum bright="6000" contrast="43000"/>
          </a:blip>
          <a:stretch>
            <a:fillRect/>
          </a:stretch>
        </p:blipFill>
        <p:spPr>
          <a:xfrm>
            <a:off x="354391" y="2285999"/>
            <a:ext cx="3531809" cy="264885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04800" y="4953000"/>
            <a:ext cx="32059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Unreacted tailings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78609"/>
                </a:solidFill>
              </a:rPr>
              <a:t>PM10 (future experiments)</a:t>
            </a:r>
            <a:endParaRPr lang="en-US" dirty="0">
              <a:solidFill>
                <a:srgbClr val="F78609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4BC3-E668-4C2B-8566-9B0F102C2392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6" name="Picture 5" descr="E:\SEM_130718\PM10 UNRX_m01.tif"/>
          <p:cNvPicPr/>
          <p:nvPr/>
        </p:nvPicPr>
        <p:blipFill>
          <a:blip r:embed="rId2" cstate="print">
            <a:lum bright="-5000" contrast="40000"/>
          </a:blip>
          <a:srcRect/>
          <a:stretch>
            <a:fillRect/>
          </a:stretch>
        </p:blipFill>
        <p:spPr bwMode="auto">
          <a:xfrm>
            <a:off x="1355819" y="1371600"/>
            <a:ext cx="6492781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Data\GRANTS\NIEHS\Iron King\Photos\Field prep photos\Iron King- Alexis\CIMG07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3CC67265-0216-4707-BE63-63E314217205}" type="datetime3">
              <a:rPr lang="en-US" smtClean="0"/>
              <a:pPr/>
              <a:t>28 August 2013</a:t>
            </a:fld>
            <a:endParaRPr lang="en-US" dirty="0"/>
          </a:p>
        </p:txBody>
      </p:sp>
      <p:sp>
        <p:nvSpPr>
          <p:cNvPr id="1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881A4BC3-E668-4C2B-8566-9B0F102C2392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62000" y="865287"/>
            <a:ext cx="80010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buFont typeface="Arial" pitchFamily="34" charset="0"/>
              <a:buChar char="•"/>
              <a:tabLst>
                <a:tab pos="914400" algn="l"/>
              </a:tabLst>
            </a:pPr>
            <a:r>
              <a:rPr lang="en-US" sz="3600" dirty="0" smtClean="0">
                <a:solidFill>
                  <a:srgbClr val="F786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</a:p>
          <a:p>
            <a:pPr indent="457200">
              <a:buFont typeface="Arial" pitchFamily="34" charset="0"/>
              <a:buChar char="•"/>
              <a:tabLst>
                <a:tab pos="914400" algn="l"/>
              </a:tabLst>
            </a:pPr>
            <a:r>
              <a:rPr lang="en-US" sz="3600" dirty="0" smtClean="0">
                <a:solidFill>
                  <a:srgbClr val="F786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Problem</a:t>
            </a:r>
          </a:p>
          <a:p>
            <a:pPr indent="457200">
              <a:tabLst>
                <a:tab pos="914400" algn="l"/>
              </a:tabLst>
            </a:pPr>
            <a:r>
              <a:rPr lang="en-US" sz="3600" i="1" dirty="0" smtClean="0">
                <a:solidFill>
                  <a:srgbClr val="F786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Characterizing bioaccessibility of </a:t>
            </a:r>
          </a:p>
          <a:p>
            <a:pPr indent="457200">
              <a:tabLst>
                <a:tab pos="914400" algn="l"/>
              </a:tabLst>
            </a:pPr>
            <a:r>
              <a:rPr lang="en-US" sz="3600" i="1" dirty="0" smtClean="0">
                <a:solidFill>
                  <a:srgbClr val="F786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fugative dust from mine waste</a:t>
            </a:r>
          </a:p>
          <a:p>
            <a:pPr indent="457200">
              <a:buFont typeface="Arial" pitchFamily="34" charset="0"/>
              <a:buChar char="•"/>
              <a:tabLst>
                <a:tab pos="914400" algn="l"/>
              </a:tabLst>
            </a:pPr>
            <a:r>
              <a:rPr lang="en-US" sz="3600" dirty="0" smtClean="0">
                <a:solidFill>
                  <a:srgbClr val="F786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Procedures and results</a:t>
            </a:r>
          </a:p>
          <a:p>
            <a:pPr indent="457200">
              <a:tabLst>
                <a:tab pos="914400" algn="l"/>
              </a:tabLst>
            </a:pPr>
            <a:r>
              <a:rPr lang="en-US" sz="3600" dirty="0" smtClean="0">
                <a:solidFill>
                  <a:srgbClr val="F786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US" sz="3600" i="1" dirty="0" smtClean="0">
                <a:solidFill>
                  <a:srgbClr val="F786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Bioassay</a:t>
            </a:r>
          </a:p>
          <a:p>
            <a:pPr indent="457200">
              <a:tabLst>
                <a:tab pos="914400" algn="l"/>
              </a:tabLst>
            </a:pPr>
            <a:r>
              <a:rPr lang="en-US" sz="3600" i="1" dirty="0" smtClean="0">
                <a:solidFill>
                  <a:srgbClr val="F786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Spectroscopy and imaging</a:t>
            </a:r>
          </a:p>
          <a:p>
            <a:pPr indent="457200">
              <a:buFont typeface="Arial" pitchFamily="34" charset="0"/>
              <a:buChar char="•"/>
              <a:tabLst>
                <a:tab pos="914400" algn="l"/>
              </a:tabLst>
            </a:pPr>
            <a:r>
              <a:rPr lang="en-US" sz="36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Predicting bioaccessibility</a:t>
            </a:r>
          </a:p>
          <a:p>
            <a:pPr indent="457200">
              <a:buFont typeface="Arial" pitchFamily="34" charset="0"/>
              <a:buChar char="•"/>
              <a:tabLst>
                <a:tab pos="914400" algn="l"/>
              </a:tabLst>
            </a:pPr>
            <a:r>
              <a:rPr lang="en-US" sz="3600" dirty="0" smtClean="0">
                <a:solidFill>
                  <a:srgbClr val="F786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Conclusions</a:t>
            </a:r>
            <a:endParaRPr lang="en-US" sz="3600" dirty="0">
              <a:solidFill>
                <a:srgbClr val="F7860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Picture 15" descr="UASBRP"/>
          <p:cNvPicPr>
            <a:picLocks noChangeAspect="1" noChangeArrowheads="1"/>
          </p:cNvPicPr>
          <p:nvPr/>
        </p:nvPicPr>
        <p:blipFill>
          <a:blip r:embed="rId3" cstate="print"/>
          <a:srcRect r="5577"/>
          <a:stretch>
            <a:fillRect/>
          </a:stretch>
        </p:blipFill>
        <p:spPr bwMode="auto">
          <a:xfrm>
            <a:off x="5273823" y="0"/>
            <a:ext cx="3870177" cy="1192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C000"/>
                </a:solidFill>
              </a:rPr>
              <a:t>Findings: gastric fluid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36576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600" dirty="0" smtClean="0">
                <a:solidFill>
                  <a:srgbClr val="F78609"/>
                </a:solidFill>
              </a:rPr>
              <a:t>The in vitro gastric </a:t>
            </a:r>
            <a:r>
              <a:rPr lang="en-US" sz="2600" dirty="0" smtClean="0">
                <a:solidFill>
                  <a:srgbClr val="F78609"/>
                </a:solidFill>
              </a:rPr>
              <a:t>BAc</a:t>
            </a:r>
            <a:r>
              <a:rPr lang="en-US" sz="2600" dirty="0" smtClean="0">
                <a:solidFill>
                  <a:srgbClr val="F78609"/>
                </a:solidFill>
              </a:rPr>
              <a:t> As is ~25% and Fe is ~30</a:t>
            </a:r>
            <a:r>
              <a:rPr lang="en-US" sz="2600" dirty="0" smtClean="0">
                <a:solidFill>
                  <a:srgbClr val="F78609"/>
                </a:solidFill>
              </a:rPr>
              <a:t>%;</a:t>
            </a:r>
            <a:endParaRPr lang="en-US" sz="2600" dirty="0" smtClean="0">
              <a:solidFill>
                <a:srgbClr val="F78609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600" dirty="0" smtClean="0">
                <a:solidFill>
                  <a:srgbClr val="F78609"/>
                </a:solidFill>
              </a:rPr>
              <a:t>High surface area phases are removed </a:t>
            </a:r>
            <a:r>
              <a:rPr lang="en-US" sz="2600" dirty="0" smtClean="0">
                <a:solidFill>
                  <a:srgbClr val="F78609"/>
                </a:solidFill>
              </a:rPr>
              <a:t>first;</a:t>
            </a:r>
            <a:endParaRPr lang="en-US" sz="2600" dirty="0" smtClean="0">
              <a:solidFill>
                <a:srgbClr val="F78609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600" dirty="0" smtClean="0">
                <a:solidFill>
                  <a:srgbClr val="F78609"/>
                </a:solidFill>
              </a:rPr>
              <a:t>Ferrihydrite is removed by 48 </a:t>
            </a:r>
            <a:r>
              <a:rPr lang="en-US" sz="2600" dirty="0" smtClean="0">
                <a:solidFill>
                  <a:srgbClr val="F78609"/>
                </a:solidFill>
              </a:rPr>
              <a:t>hours;</a:t>
            </a:r>
            <a:endParaRPr lang="en-US" sz="2600" dirty="0" smtClean="0">
              <a:solidFill>
                <a:srgbClr val="F78609"/>
              </a:solidFill>
            </a:endParaRPr>
          </a:p>
          <a:p>
            <a:pPr lvl="1">
              <a:lnSpc>
                <a:spcPct val="150000"/>
              </a:lnSpc>
            </a:pPr>
            <a:r>
              <a:rPr lang="en-US" sz="2600" dirty="0" smtClean="0">
                <a:solidFill>
                  <a:srgbClr val="F78609"/>
                </a:solidFill>
              </a:rPr>
              <a:t>it has a high affinity for As, but As is not all </a:t>
            </a:r>
            <a:r>
              <a:rPr lang="en-US" sz="2600" dirty="0" smtClean="0">
                <a:solidFill>
                  <a:srgbClr val="F78609"/>
                </a:solidFill>
              </a:rPr>
              <a:t>released;</a:t>
            </a:r>
            <a:endParaRPr lang="en-US" sz="2600" dirty="0" smtClean="0">
              <a:solidFill>
                <a:srgbClr val="F78609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600" dirty="0" smtClean="0">
                <a:solidFill>
                  <a:srgbClr val="F78609"/>
                </a:solidFill>
              </a:rPr>
              <a:t>As in the gastric fluid for 100h, but decrease at </a:t>
            </a:r>
            <a:r>
              <a:rPr lang="en-US" sz="2600" dirty="0" smtClean="0">
                <a:solidFill>
                  <a:srgbClr val="F78609"/>
                </a:solidFill>
              </a:rPr>
              <a:t>7 d (168h)</a:t>
            </a:r>
            <a:endParaRPr lang="en-US" sz="2600" dirty="0" smtClean="0">
              <a:solidFill>
                <a:srgbClr val="F78609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600" dirty="0" smtClean="0">
                <a:solidFill>
                  <a:srgbClr val="F78609"/>
                </a:solidFill>
              </a:rPr>
              <a:t>Loss of jarosite and no new crystalline </a:t>
            </a:r>
            <a:r>
              <a:rPr lang="en-US" sz="2600" dirty="0" smtClean="0">
                <a:solidFill>
                  <a:srgbClr val="F78609"/>
                </a:solidFill>
              </a:rPr>
              <a:t>phases;</a:t>
            </a:r>
            <a:endParaRPr lang="en-US" sz="2600" dirty="0" smtClean="0">
              <a:solidFill>
                <a:srgbClr val="F78609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600" dirty="0" smtClean="0">
                <a:solidFill>
                  <a:srgbClr val="F78609"/>
                </a:solidFill>
              </a:rPr>
              <a:t>An amorphous phase with FeAsO</a:t>
            </a:r>
            <a:r>
              <a:rPr lang="en-US" sz="2600" baseline="-25000" dirty="0" smtClean="0">
                <a:solidFill>
                  <a:srgbClr val="F78609"/>
                </a:solidFill>
              </a:rPr>
              <a:t>4 </a:t>
            </a:r>
            <a:r>
              <a:rPr lang="en-US" sz="2600" dirty="0" smtClean="0">
                <a:solidFill>
                  <a:srgbClr val="F78609"/>
                </a:solidFill>
              </a:rPr>
              <a:t>forms – scavenging </a:t>
            </a:r>
            <a:r>
              <a:rPr lang="en-US" sz="2600" dirty="0" smtClean="0">
                <a:solidFill>
                  <a:srgbClr val="F78609"/>
                </a:solidFill>
              </a:rPr>
              <a:t>As.</a:t>
            </a:r>
            <a:endParaRPr lang="en-US" sz="2600" dirty="0" smtClean="0">
              <a:solidFill>
                <a:srgbClr val="F78609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4BC3-E668-4C2B-8566-9B0F102C2392}" type="slidenum">
              <a:rPr lang="en-US" smtClean="0"/>
              <a:pPr/>
              <a:t>36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33400" y="258762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Findings: alveolar fluid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570037"/>
            <a:ext cx="8229600" cy="4525963"/>
          </a:xfrm>
        </p:spPr>
        <p:txBody>
          <a:bodyPr>
            <a:normAutofit/>
          </a:bodyPr>
          <a:lstStyle/>
          <a:p>
            <a:r>
              <a:rPr lang="en-US" sz="2600" dirty="0" smtClean="0">
                <a:solidFill>
                  <a:srgbClr val="F78609"/>
                </a:solidFill>
              </a:rPr>
              <a:t>The in vitro alveolar </a:t>
            </a:r>
            <a:r>
              <a:rPr lang="en-US" sz="2600" dirty="0" smtClean="0">
                <a:solidFill>
                  <a:srgbClr val="F78609"/>
                </a:solidFill>
              </a:rPr>
              <a:t>BAc</a:t>
            </a:r>
            <a:r>
              <a:rPr lang="en-US" sz="2600" dirty="0" smtClean="0">
                <a:solidFill>
                  <a:srgbClr val="F78609"/>
                </a:solidFill>
              </a:rPr>
              <a:t> As is ~2% and Fe is ~0.2%</a:t>
            </a:r>
          </a:p>
          <a:p>
            <a:r>
              <a:rPr lang="en-US" sz="2600" dirty="0" smtClean="0">
                <a:solidFill>
                  <a:srgbClr val="F78609"/>
                </a:solidFill>
              </a:rPr>
              <a:t>Pb bioaccessibility is very low</a:t>
            </a:r>
          </a:p>
          <a:p>
            <a:r>
              <a:rPr lang="en-US" sz="2600" dirty="0" smtClean="0">
                <a:solidFill>
                  <a:srgbClr val="F78609"/>
                </a:solidFill>
              </a:rPr>
              <a:t>The Fe and As are not congruently released</a:t>
            </a:r>
          </a:p>
          <a:p>
            <a:r>
              <a:rPr lang="en-US" sz="2600" dirty="0" smtClean="0">
                <a:solidFill>
                  <a:srgbClr val="F78609"/>
                </a:solidFill>
              </a:rPr>
              <a:t>At 7 days, [As]&gt;[Fe] in SAF</a:t>
            </a:r>
          </a:p>
          <a:p>
            <a:r>
              <a:rPr lang="en-US" sz="2600" dirty="0" smtClean="0">
                <a:solidFill>
                  <a:srgbClr val="F78609"/>
                </a:solidFill>
              </a:rPr>
              <a:t>As release increases continuously for up to 7 days, </a:t>
            </a:r>
            <a:endParaRPr lang="en-US" sz="2600" dirty="0" smtClean="0">
              <a:solidFill>
                <a:srgbClr val="F78609"/>
              </a:solidFill>
            </a:endParaRPr>
          </a:p>
          <a:p>
            <a:r>
              <a:rPr lang="en-US" sz="2600" dirty="0" smtClean="0">
                <a:solidFill>
                  <a:srgbClr val="F78609"/>
                </a:solidFill>
              </a:rPr>
              <a:t>E</a:t>
            </a:r>
            <a:r>
              <a:rPr lang="en-US" sz="2600" dirty="0" smtClean="0">
                <a:solidFill>
                  <a:srgbClr val="F78609"/>
                </a:solidFill>
              </a:rPr>
              <a:t>xpected </a:t>
            </a:r>
            <a:r>
              <a:rPr lang="en-US" sz="2600" dirty="0" smtClean="0">
                <a:solidFill>
                  <a:srgbClr val="F78609"/>
                </a:solidFill>
              </a:rPr>
              <a:t>to continue </a:t>
            </a:r>
            <a:r>
              <a:rPr lang="en-US" sz="2600" dirty="0" smtClean="0">
                <a:solidFill>
                  <a:srgbClr val="F78609"/>
                </a:solidFill>
              </a:rPr>
              <a:t>as no </a:t>
            </a:r>
            <a:r>
              <a:rPr lang="en-US" sz="2600" dirty="0" smtClean="0">
                <a:solidFill>
                  <a:srgbClr val="F78609"/>
                </a:solidFill>
              </a:rPr>
              <a:t>new </a:t>
            </a:r>
            <a:r>
              <a:rPr lang="en-US" sz="2600" dirty="0" smtClean="0">
                <a:solidFill>
                  <a:srgbClr val="F78609"/>
                </a:solidFill>
              </a:rPr>
              <a:t>Fe-Ox surfaces </a:t>
            </a:r>
            <a:r>
              <a:rPr lang="en-US" sz="2600" dirty="0" smtClean="0">
                <a:solidFill>
                  <a:srgbClr val="F78609"/>
                </a:solidFill>
              </a:rPr>
              <a:t>formed</a:t>
            </a:r>
          </a:p>
          <a:p>
            <a:r>
              <a:rPr lang="en-US" sz="2600" dirty="0" smtClean="0">
                <a:solidFill>
                  <a:srgbClr val="F78609"/>
                </a:solidFill>
              </a:rPr>
              <a:t>Neophases are formed that </a:t>
            </a:r>
            <a:r>
              <a:rPr lang="en-US" sz="2600" dirty="0" smtClean="0">
                <a:solidFill>
                  <a:srgbClr val="F78609"/>
                </a:solidFill>
              </a:rPr>
              <a:t>precipitates Fe-SO</a:t>
            </a:r>
            <a:r>
              <a:rPr lang="en-US" sz="2600" baseline="-25000" dirty="0" smtClean="0">
                <a:solidFill>
                  <a:srgbClr val="F78609"/>
                </a:solidFill>
              </a:rPr>
              <a:t>4 </a:t>
            </a:r>
            <a:r>
              <a:rPr lang="en-US" sz="2600" dirty="0" smtClean="0">
                <a:solidFill>
                  <a:srgbClr val="F78609"/>
                </a:solidFill>
              </a:rPr>
              <a:t>surfaces</a:t>
            </a:r>
            <a:endParaRPr lang="en-US" sz="2600" dirty="0" smtClean="0">
              <a:solidFill>
                <a:srgbClr val="F78609"/>
              </a:solidFill>
            </a:endParaRPr>
          </a:p>
          <a:p>
            <a:pPr>
              <a:buNone/>
            </a:pPr>
            <a:endParaRPr lang="en-US" sz="2600" dirty="0">
              <a:solidFill>
                <a:srgbClr val="F78609"/>
              </a:solidFill>
            </a:endParaRPr>
          </a:p>
        </p:txBody>
      </p:sp>
      <p:sp>
        <p:nvSpPr>
          <p:cNvPr id="9" name="Slide Number Placeholder 4"/>
          <p:cNvSpPr txBox="1">
            <a:spLocks/>
          </p:cNvSpPr>
          <p:nvPr/>
        </p:nvSpPr>
        <p:spPr>
          <a:xfrm>
            <a:off x="6553200" y="63404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1A4BC3-E668-4C2B-8566-9B0F102C23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1971936" y="1109246"/>
            <a:ext cx="5029200" cy="4876800"/>
          </a:xfrm>
          <a:prstGeom prst="rect">
            <a:avLst/>
          </a:prstGeom>
          <a:solidFill>
            <a:srgbClr val="FFF5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786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 Speciation to Predict Solubilities </a:t>
            </a:r>
            <a:endParaRPr lang="en-US" dirty="0">
              <a:solidFill>
                <a:srgbClr val="F7860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Content Placeholder 5" descr="KspvQ_model-from-ODay.g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r="31072"/>
          <a:stretch>
            <a:fillRect/>
          </a:stretch>
        </p:blipFill>
        <p:spPr>
          <a:xfrm>
            <a:off x="2057400" y="1341437"/>
            <a:ext cx="4994755" cy="4525963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4BC3-E668-4C2B-8566-9B0F102C2392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905000" y="5909846"/>
            <a:ext cx="16326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From O’Day 1999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350037" y="4943455"/>
            <a:ext cx="123014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nontoxic</a:t>
            </a:r>
            <a:endParaRPr lang="en-US" sz="2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206094" y="1289158"/>
            <a:ext cx="146546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toxin in </a:t>
            </a:r>
          </a:p>
          <a:p>
            <a:pPr algn="r"/>
            <a:r>
              <a:rPr lang="en-US" sz="2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solid phase</a:t>
            </a:r>
            <a:endParaRPr lang="en-US" sz="2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27775" y="4917142"/>
            <a:ext cx="170271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Bioaccessible</a:t>
            </a:r>
            <a:endParaRPr lang="en-US" sz="2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Striped Right Arrow 31"/>
          <p:cNvSpPr/>
          <p:nvPr/>
        </p:nvSpPr>
        <p:spPr>
          <a:xfrm rot="16200000">
            <a:off x="1937490" y="3319046"/>
            <a:ext cx="2895600" cy="304800"/>
          </a:xfrm>
          <a:prstGeom prst="stripedRightArrow">
            <a:avLst/>
          </a:prstGeom>
          <a:gradFill>
            <a:gsLst>
              <a:gs pos="0">
                <a:srgbClr val="000082">
                  <a:alpha val="48000"/>
                </a:srgbClr>
              </a:gs>
              <a:gs pos="30000">
                <a:srgbClr val="66008F">
                  <a:alpha val="32000"/>
                </a:srgbClr>
              </a:gs>
              <a:gs pos="64999">
                <a:srgbClr val="BA0066">
                  <a:alpha val="66000"/>
                </a:srgbClr>
              </a:gs>
              <a:gs pos="89999">
                <a:srgbClr val="FF0000">
                  <a:alpha val="44000"/>
                </a:srgbClr>
              </a:gs>
              <a:gs pos="100000">
                <a:srgbClr val="FF8200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Striped Right Arrow 30"/>
          <p:cNvSpPr/>
          <p:nvPr/>
        </p:nvSpPr>
        <p:spPr>
          <a:xfrm>
            <a:off x="3537691" y="4800600"/>
            <a:ext cx="2895600" cy="304800"/>
          </a:xfrm>
          <a:prstGeom prst="stripedRightArrow">
            <a:avLst/>
          </a:prstGeom>
          <a:gradFill>
            <a:gsLst>
              <a:gs pos="0">
                <a:srgbClr val="000082">
                  <a:alpha val="48000"/>
                </a:srgbClr>
              </a:gs>
              <a:gs pos="30000">
                <a:srgbClr val="66008F">
                  <a:alpha val="32000"/>
                </a:srgbClr>
              </a:gs>
              <a:gs pos="64999">
                <a:srgbClr val="BA0066">
                  <a:alpha val="66000"/>
                </a:srgbClr>
              </a:gs>
              <a:gs pos="89999">
                <a:srgbClr val="FF0000">
                  <a:alpha val="44000"/>
                </a:srgbClr>
              </a:gs>
              <a:gs pos="100000">
                <a:srgbClr val="FF8200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2625776" y="1295400"/>
            <a:ext cx="16009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precip</a:t>
            </a:r>
            <a:r>
              <a:rPr lang="en-US" sz="2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toxin</a:t>
            </a:r>
          </a:p>
          <a:p>
            <a:r>
              <a:rPr lang="en-US" sz="22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kinetic ctrl</a:t>
            </a:r>
            <a:endParaRPr lang="en-US" sz="220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783542" y="3090446"/>
            <a:ext cx="762000" cy="533400"/>
          </a:xfrm>
          <a:prstGeom prst="rect">
            <a:avLst/>
          </a:prstGeom>
          <a:solidFill>
            <a:srgbClr val="FF0000">
              <a:alpha val="27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990600"/>
          </a:xfrm>
        </p:spPr>
        <p:txBody>
          <a:bodyPr/>
          <a:lstStyle/>
          <a:p>
            <a:r>
              <a:rPr lang="en-US" dirty="0" smtClean="0">
                <a:solidFill>
                  <a:srgbClr val="FFEB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Potential Arsenic “vectors”</a:t>
            </a:r>
            <a:endParaRPr lang="en-US" dirty="0">
              <a:solidFill>
                <a:srgbClr val="FFEB5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066800"/>
            <a:ext cx="7543800" cy="2362200"/>
          </a:xfrm>
        </p:spPr>
        <p:txBody>
          <a:bodyPr>
            <a:noAutofit/>
          </a:bodyPr>
          <a:lstStyle/>
          <a:p>
            <a:pPr>
              <a:lnSpc>
                <a:spcPts val="3800"/>
              </a:lnSpc>
              <a:buNone/>
            </a:pPr>
            <a:r>
              <a:rPr lang="en-US" sz="3000" dirty="0" smtClean="0">
                <a:solidFill>
                  <a:srgbClr val="FFF5A7"/>
                </a:solidFill>
              </a:rPr>
              <a:t>Efflorescent salt with substituted/adsorbed As</a:t>
            </a:r>
            <a:r>
              <a:rPr lang="en-US" sz="3000" baseline="30000" dirty="0" smtClean="0">
                <a:solidFill>
                  <a:srgbClr val="FFF5A7"/>
                </a:solidFill>
              </a:rPr>
              <a:t>V</a:t>
            </a:r>
            <a:endParaRPr lang="en-US" sz="3000" dirty="0" smtClean="0">
              <a:solidFill>
                <a:srgbClr val="FFF5A7"/>
              </a:solidFill>
            </a:endParaRPr>
          </a:p>
          <a:p>
            <a:pPr>
              <a:lnSpc>
                <a:spcPts val="3800"/>
              </a:lnSpc>
              <a:buNone/>
            </a:pPr>
            <a:r>
              <a:rPr lang="en-US" sz="3000" dirty="0" smtClean="0">
                <a:solidFill>
                  <a:srgbClr val="FFF5A7"/>
                </a:solidFill>
              </a:rPr>
              <a:t>Ferrihydrite with adsorbed As</a:t>
            </a:r>
            <a:r>
              <a:rPr lang="en-US" sz="3000" baseline="30000" dirty="0" smtClean="0">
                <a:solidFill>
                  <a:srgbClr val="FFF5A7"/>
                </a:solidFill>
              </a:rPr>
              <a:t>V  </a:t>
            </a:r>
            <a:r>
              <a:rPr lang="en-US" sz="3000" dirty="0" smtClean="0">
                <a:solidFill>
                  <a:srgbClr val="FFF5A7"/>
                </a:solidFill>
              </a:rPr>
              <a:t>(esp. GI)</a:t>
            </a:r>
          </a:p>
          <a:p>
            <a:pPr>
              <a:lnSpc>
                <a:spcPts val="3800"/>
              </a:lnSpc>
              <a:buNone/>
            </a:pPr>
            <a:r>
              <a:rPr lang="en-US" sz="3000" dirty="0" smtClean="0">
                <a:solidFill>
                  <a:srgbClr val="FFF5A7"/>
                </a:solidFill>
              </a:rPr>
              <a:t>Jarosite with substituted As</a:t>
            </a:r>
            <a:r>
              <a:rPr lang="en-US" sz="3000" baseline="30000" dirty="0" smtClean="0">
                <a:solidFill>
                  <a:srgbClr val="FFF5A7"/>
                </a:solidFill>
              </a:rPr>
              <a:t>V</a:t>
            </a:r>
          </a:p>
          <a:p>
            <a:pPr>
              <a:lnSpc>
                <a:spcPts val="3800"/>
              </a:lnSpc>
              <a:buNone/>
            </a:pPr>
            <a:r>
              <a:rPr lang="en-US" sz="3000" dirty="0" smtClean="0">
                <a:solidFill>
                  <a:srgbClr val="FFF5A7"/>
                </a:solidFill>
              </a:rPr>
              <a:t>Arsenopyrite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4BC3-E668-4C2B-8566-9B0F102C2392}" type="slidenum">
              <a:rPr lang="en-US" smtClean="0">
                <a:solidFill>
                  <a:srgbClr val="FFF5A7"/>
                </a:solidFill>
              </a:rPr>
              <a:pPr/>
              <a:t>39</a:t>
            </a:fld>
            <a:endParaRPr lang="en-US" dirty="0">
              <a:solidFill>
                <a:srgbClr val="FFF5A7"/>
              </a:solidFill>
            </a:endParaRPr>
          </a:p>
        </p:txBody>
      </p:sp>
      <p:sp>
        <p:nvSpPr>
          <p:cNvPr id="7" name="Down Arrow 6"/>
          <p:cNvSpPr/>
          <p:nvPr/>
        </p:nvSpPr>
        <p:spPr>
          <a:xfrm rot="10800000">
            <a:off x="304801" y="1066800"/>
            <a:ext cx="609600" cy="2133600"/>
          </a:xfrm>
          <a:prstGeom prst="downArrow">
            <a:avLst/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-349209" y="2028605"/>
            <a:ext cx="191270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Bioaccessibility</a:t>
            </a:r>
            <a:endParaRPr lang="en-US" sz="2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Slide Number Placeholder 4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1A4BC3-E668-4C2B-8566-9B0F102C23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Isosceles Triangle 11"/>
          <p:cNvSpPr/>
          <p:nvPr/>
        </p:nvSpPr>
        <p:spPr>
          <a:xfrm>
            <a:off x="2819400" y="3409890"/>
            <a:ext cx="3276600" cy="2824655"/>
          </a:xfrm>
          <a:prstGeom prst="triangle">
            <a:avLst/>
          </a:prstGeom>
          <a:solidFill>
            <a:srgbClr val="FFFF00"/>
          </a:solidFill>
          <a:ln w="889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5326880" y="6305490"/>
            <a:ext cx="17251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Human</a:t>
            </a:r>
            <a:endParaRPr lang="en-US" sz="3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09800" y="6300894"/>
            <a:ext cx="1591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Toxin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733800" y="2895600"/>
            <a:ext cx="16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Pathway</a:t>
            </a:r>
          </a:p>
        </p:txBody>
      </p:sp>
      <p:pic>
        <p:nvPicPr>
          <p:cNvPr id="16" name="Picture 15" descr="Skull_and_crossbone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81400" y="4324290"/>
            <a:ext cx="1823539" cy="1848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4BC3-E668-4C2B-8566-9B0F102C2392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786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Toxicological Geochemistry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7860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04800" y="1295400"/>
            <a:ext cx="8229600" cy="4525963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Interdisciplinary approach to investigating Earth Materials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Mineral dusts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Arsenic poisoning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Valley Fever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Asbestosis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Radiation poisoning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Understanding of the health effects resulting from occupational and environmental exposures to a wide variety of earth materials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Fate and transport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Exposure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Bioavailability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4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1A4BC3-E668-4C2B-8566-9B0F102C23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5939" y="1768366"/>
            <a:ext cx="14287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1768366"/>
            <a:ext cx="1417320" cy="1417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0139" y="1752600"/>
            <a:ext cx="2173453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48685" y="4661848"/>
            <a:ext cx="1570511" cy="2042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6" cstate="print"/>
          <a:srcRect l="21758" b="31180"/>
          <a:stretch>
            <a:fillRect/>
          </a:stretch>
        </p:blipFill>
        <p:spPr bwMode="auto">
          <a:xfrm>
            <a:off x="7430112" y="4659531"/>
            <a:ext cx="1646119" cy="2047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3655939" y="3163164"/>
            <a:ext cx="995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asbestos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79939" y="3151496"/>
            <a:ext cx="1627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rift valley fever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20156" y="4661334"/>
            <a:ext cx="1362075" cy="204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78297" y="4659158"/>
            <a:ext cx="1367831" cy="2051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6705600" y="3143828"/>
            <a:ext cx="2224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iron/metal(loid) dusts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Slide Number Placeholder 4"/>
          <p:cNvSpPr txBox="1">
            <a:spLocks/>
          </p:cNvSpPr>
          <p:nvPr/>
        </p:nvSpPr>
        <p:spPr>
          <a:xfrm>
            <a:off x="6705600" y="659282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1A4BC3-E668-4C2B-8566-9B0F102C23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Data\GRANTS\NIEHS\Iron King\Photos\Field prep photos\Iron King- Alexis\CIMG07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3CC67265-0216-4707-BE63-63E314217205}" type="datetime3">
              <a:rPr lang="en-US" smtClean="0"/>
              <a:pPr/>
              <a:t>28 August 2013</a:t>
            </a:fld>
            <a:endParaRPr lang="en-US" dirty="0"/>
          </a:p>
        </p:txBody>
      </p:sp>
      <p:sp>
        <p:nvSpPr>
          <p:cNvPr id="1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881A4BC3-E668-4C2B-8566-9B0F102C2392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62000" y="865287"/>
            <a:ext cx="80010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buFont typeface="Arial" pitchFamily="34" charset="0"/>
              <a:buChar char="•"/>
              <a:tabLst>
                <a:tab pos="914400" algn="l"/>
              </a:tabLst>
            </a:pPr>
            <a:r>
              <a:rPr lang="en-US" sz="3600" dirty="0" smtClean="0">
                <a:solidFill>
                  <a:srgbClr val="F786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</a:p>
          <a:p>
            <a:pPr indent="457200">
              <a:buFont typeface="Arial" pitchFamily="34" charset="0"/>
              <a:buChar char="•"/>
              <a:tabLst>
                <a:tab pos="914400" algn="l"/>
              </a:tabLst>
            </a:pPr>
            <a:r>
              <a:rPr lang="en-US" sz="3600" dirty="0" smtClean="0">
                <a:solidFill>
                  <a:srgbClr val="F786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Problem</a:t>
            </a:r>
          </a:p>
          <a:p>
            <a:pPr indent="457200">
              <a:tabLst>
                <a:tab pos="914400" algn="l"/>
              </a:tabLst>
            </a:pPr>
            <a:r>
              <a:rPr lang="en-US" sz="3600" i="1" dirty="0" smtClean="0">
                <a:solidFill>
                  <a:srgbClr val="F786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Characterizing bioaccessibility of </a:t>
            </a:r>
          </a:p>
          <a:p>
            <a:pPr indent="457200">
              <a:tabLst>
                <a:tab pos="914400" algn="l"/>
              </a:tabLst>
            </a:pPr>
            <a:r>
              <a:rPr lang="en-US" sz="3600" i="1" dirty="0" smtClean="0">
                <a:solidFill>
                  <a:srgbClr val="F786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fugative dust from mine waste</a:t>
            </a:r>
          </a:p>
          <a:p>
            <a:pPr indent="457200">
              <a:buFont typeface="Arial" pitchFamily="34" charset="0"/>
              <a:buChar char="•"/>
              <a:tabLst>
                <a:tab pos="914400" algn="l"/>
              </a:tabLst>
            </a:pPr>
            <a:r>
              <a:rPr lang="en-US" sz="3600" dirty="0" smtClean="0">
                <a:solidFill>
                  <a:srgbClr val="F786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Procedures and results</a:t>
            </a:r>
          </a:p>
          <a:p>
            <a:pPr indent="457200">
              <a:tabLst>
                <a:tab pos="914400" algn="l"/>
              </a:tabLst>
            </a:pPr>
            <a:r>
              <a:rPr lang="en-US" sz="3600" dirty="0" smtClean="0">
                <a:solidFill>
                  <a:srgbClr val="F786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US" sz="3600" i="1" dirty="0" smtClean="0">
                <a:solidFill>
                  <a:srgbClr val="F786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Bioassay</a:t>
            </a:r>
          </a:p>
          <a:p>
            <a:pPr indent="457200">
              <a:tabLst>
                <a:tab pos="914400" algn="l"/>
              </a:tabLst>
            </a:pPr>
            <a:r>
              <a:rPr lang="en-US" sz="3600" i="1" dirty="0" smtClean="0">
                <a:solidFill>
                  <a:srgbClr val="F786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Spectroscopy and imaging</a:t>
            </a:r>
          </a:p>
          <a:p>
            <a:pPr indent="457200">
              <a:buFont typeface="Arial" pitchFamily="34" charset="0"/>
              <a:buChar char="•"/>
              <a:tabLst>
                <a:tab pos="914400" algn="l"/>
              </a:tabLst>
            </a:pPr>
            <a:r>
              <a:rPr lang="en-US" sz="3600" dirty="0" smtClean="0">
                <a:solidFill>
                  <a:srgbClr val="F786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Predicting bioaccessibility</a:t>
            </a:r>
          </a:p>
          <a:p>
            <a:pPr indent="457200">
              <a:buFont typeface="Arial" pitchFamily="34" charset="0"/>
              <a:buChar char="•"/>
              <a:tabLst>
                <a:tab pos="914400" algn="l"/>
              </a:tabLst>
            </a:pPr>
            <a:r>
              <a:rPr lang="en-US" sz="36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Conclusions</a:t>
            </a:r>
            <a:endParaRPr lang="en-US" sz="36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Picture 15" descr="UASBRP"/>
          <p:cNvPicPr>
            <a:picLocks noChangeAspect="1" noChangeArrowheads="1"/>
          </p:cNvPicPr>
          <p:nvPr/>
        </p:nvPicPr>
        <p:blipFill>
          <a:blip r:embed="rId3" cstate="print"/>
          <a:srcRect r="5577"/>
          <a:stretch>
            <a:fillRect/>
          </a:stretch>
        </p:blipFill>
        <p:spPr bwMode="auto">
          <a:xfrm>
            <a:off x="5273823" y="0"/>
            <a:ext cx="3870177" cy="1192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763000" cy="3124200"/>
          </a:xfrm>
        </p:spPr>
        <p:txBody>
          <a:bodyPr>
            <a:noAutofit/>
          </a:bodyPr>
          <a:lstStyle/>
          <a:p>
            <a:pPr marL="457200" lvl="1" indent="-457200">
              <a:buFont typeface="+mj-lt"/>
              <a:buAutoNum type="arabicPeriod"/>
            </a:pPr>
            <a:r>
              <a:rPr lang="en-US" sz="2400" dirty="0" smtClean="0">
                <a:solidFill>
                  <a:srgbClr val="FFC000"/>
                </a:solidFill>
              </a:rPr>
              <a:t>The bioavailability of metals in tailings is controlled by metal speciation, not total mass concentration;</a:t>
            </a:r>
          </a:p>
          <a:p>
            <a:pPr marL="457200" lvl="1" indent="-457200">
              <a:buFont typeface="+mj-lt"/>
              <a:buAutoNum type="arabicPeriod"/>
            </a:pPr>
            <a:r>
              <a:rPr lang="en-US" sz="2400" dirty="0" smtClean="0">
                <a:solidFill>
                  <a:srgbClr val="FFEB5B"/>
                </a:solidFill>
              </a:rPr>
              <a:t>Secondary mineral precipitation (incl. ferric- and </a:t>
            </a:r>
            <a:r>
              <a:rPr lang="en-US" sz="2400" dirty="0" smtClean="0">
                <a:solidFill>
                  <a:srgbClr val="FFEB5B"/>
                </a:solidFill>
              </a:rPr>
              <a:t>alumino</a:t>
            </a:r>
            <a:r>
              <a:rPr lang="en-US" sz="2400" dirty="0" smtClean="0">
                <a:solidFill>
                  <a:srgbClr val="FFEB5B"/>
                </a:solidFill>
              </a:rPr>
              <a:t>-hydroxy sulfates and ferric arsenates) may play an important role in the availability of contaminants;</a:t>
            </a:r>
          </a:p>
          <a:p>
            <a:pPr marL="457200" lvl="1" indent="-457200">
              <a:buFont typeface="+mj-lt"/>
              <a:buAutoNum type="arabicPeriod"/>
            </a:pPr>
            <a:r>
              <a:rPr lang="en-US" sz="2400" dirty="0" smtClean="0">
                <a:solidFill>
                  <a:srgbClr val="FFFF99"/>
                </a:solidFill>
              </a:rPr>
              <a:t>Tailings in arid and semi-arid climates may present a greater human health risk associated with direct particulate exposure.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30480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400" dirty="0" smtClean="0">
                <a:solidFill>
                  <a:srgbClr val="F786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Conclusions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rgbClr val="F7860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881A4BC3-E668-4C2B-8566-9B0F102C2392}" type="slidenum">
              <a:rPr lang="en-US" smtClean="0">
                <a:solidFill>
                  <a:srgbClr val="FFF5A7"/>
                </a:solidFill>
              </a:rPr>
              <a:pPr/>
              <a:t>41</a:t>
            </a:fld>
            <a:endParaRPr lang="en-US" dirty="0">
              <a:solidFill>
                <a:srgbClr val="FFF5A7"/>
              </a:solidFill>
            </a:endParaRPr>
          </a:p>
        </p:txBody>
      </p:sp>
      <p:sp>
        <p:nvSpPr>
          <p:cNvPr id="8" name="Slide Number Placeholder 4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1A4BC3-E668-4C2B-8566-9B0F102C23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426720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400" dirty="0" smtClean="0">
                <a:solidFill>
                  <a:srgbClr val="F786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Follow up aim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rgbClr val="F7860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4800" y="5105400"/>
            <a:ext cx="8229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457200" algn="ctr"/>
            <a:r>
              <a:rPr lang="en-US" sz="2400" dirty="0" smtClean="0">
                <a:solidFill>
                  <a:schemeClr val="bg1"/>
                </a:solidFill>
              </a:rPr>
              <a:t>	Combine </a:t>
            </a:r>
            <a:r>
              <a:rPr lang="en-US" sz="2400" i="1" u="sng" dirty="0" smtClean="0">
                <a:solidFill>
                  <a:schemeClr val="bg1"/>
                </a:solidFill>
              </a:rPr>
              <a:t>in vitro </a:t>
            </a:r>
            <a:r>
              <a:rPr lang="en-US" sz="2400" dirty="0" smtClean="0">
                <a:solidFill>
                  <a:schemeClr val="bg1"/>
                </a:solidFill>
              </a:rPr>
              <a:t>extraction studies with </a:t>
            </a:r>
            <a:r>
              <a:rPr lang="en-US" sz="2400" i="1" u="sng" dirty="0" smtClean="0">
                <a:solidFill>
                  <a:schemeClr val="bg1"/>
                </a:solidFill>
              </a:rPr>
              <a:t>in situ </a:t>
            </a:r>
            <a:r>
              <a:rPr lang="en-US" sz="2400" dirty="0" smtClean="0">
                <a:solidFill>
                  <a:schemeClr val="bg1"/>
                </a:solidFill>
              </a:rPr>
              <a:t>molecular-scale spectroscopic studies to constrain </a:t>
            </a:r>
            <a:r>
              <a:rPr lang="en-US" sz="2400" i="1" u="sng" dirty="0" smtClean="0">
                <a:solidFill>
                  <a:schemeClr val="bg1"/>
                </a:solidFill>
              </a:rPr>
              <a:t>in silico</a:t>
            </a:r>
            <a:r>
              <a:rPr lang="en-US" sz="2400" u="sng" dirty="0" smtClean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models</a:t>
            </a:r>
          </a:p>
          <a:p>
            <a:pPr lvl="1" indent="-457200" algn="ctr"/>
            <a:r>
              <a:rPr lang="en-US" sz="2400" dirty="0" smtClean="0">
                <a:solidFill>
                  <a:schemeClr val="bg1"/>
                </a:solidFill>
              </a:rPr>
              <a:t>to create predictive assessment of bioavailability.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83661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EB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Acknowledgements</a:t>
            </a:r>
            <a:endParaRPr lang="en-US" dirty="0">
              <a:solidFill>
                <a:srgbClr val="FFEB5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 descr="SRP 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2700" y="1371600"/>
            <a:ext cx="2790603" cy="1882156"/>
          </a:xfrm>
          <a:prstGeom prst="rect">
            <a:avLst/>
          </a:prstGeom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171" y="4953000"/>
            <a:ext cx="2802790" cy="1576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290200"/>
            <a:ext cx="2792217" cy="6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UASBR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8090" y="4038600"/>
            <a:ext cx="2823233" cy="821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3048000" y="1219200"/>
            <a:ext cx="6096000" cy="44473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30238"/>
            <a:r>
              <a:rPr lang="en-US" sz="3200" dirty="0" smtClean="0">
                <a:solidFill>
                  <a:srgbClr val="FFF5A7"/>
                </a:solidFill>
              </a:rPr>
              <a:t>Many Thanks: </a:t>
            </a:r>
          </a:p>
          <a:p>
            <a:pPr defTabSz="630238"/>
            <a:endParaRPr lang="en-US" sz="900" dirty="0" smtClean="0">
              <a:solidFill>
                <a:srgbClr val="FFF5A7"/>
              </a:solidFill>
            </a:endParaRPr>
          </a:p>
          <a:p>
            <a:pPr defTabSz="630238"/>
            <a:r>
              <a:rPr lang="en-US" sz="2200" dirty="0" smtClean="0">
                <a:solidFill>
                  <a:srgbClr val="FFF5A7"/>
                </a:solidFill>
              </a:rPr>
              <a:t>Prof Jon Chorover	SRP co-PI (geochemist)</a:t>
            </a:r>
          </a:p>
          <a:p>
            <a:pPr defTabSz="630238"/>
            <a:r>
              <a:rPr lang="en-US" sz="2200" dirty="0" smtClean="0">
                <a:solidFill>
                  <a:srgbClr val="FFF5A7"/>
                </a:solidFill>
              </a:rPr>
              <a:t>Nazune Menka		PhD Student</a:t>
            </a:r>
          </a:p>
          <a:p>
            <a:pPr defTabSz="630238"/>
            <a:r>
              <a:rPr lang="en-US" sz="2200" dirty="0" smtClean="0">
                <a:solidFill>
                  <a:srgbClr val="FFF5A7"/>
                </a:solidFill>
              </a:rPr>
              <a:t>Steve </a:t>
            </a:r>
            <a:r>
              <a:rPr lang="en-US" sz="2200" dirty="0" smtClean="0">
                <a:solidFill>
                  <a:srgbClr val="FFF5A7"/>
                </a:solidFill>
              </a:rPr>
              <a:t>Schuchardt</a:t>
            </a:r>
            <a:r>
              <a:rPr lang="en-US" sz="2200" dirty="0" smtClean="0">
                <a:solidFill>
                  <a:srgbClr val="FFF5A7"/>
                </a:solidFill>
              </a:rPr>
              <a:t>	Site owner</a:t>
            </a:r>
          </a:p>
          <a:p>
            <a:pPr defTabSz="630238"/>
            <a:r>
              <a:rPr lang="en-US" sz="2200" dirty="0" smtClean="0">
                <a:solidFill>
                  <a:srgbClr val="FFF5A7"/>
                </a:solidFill>
              </a:rPr>
              <a:t>Mary Kay Amistadi	Director of ALEC Laboratory</a:t>
            </a:r>
          </a:p>
          <a:p>
            <a:pPr defTabSz="630238"/>
            <a:r>
              <a:rPr lang="en-US" sz="2200" dirty="0" smtClean="0">
                <a:solidFill>
                  <a:srgbClr val="FFF5A7"/>
                </a:solidFill>
              </a:rPr>
              <a:t>Corin Hammond	 	PhD Candidate</a:t>
            </a:r>
          </a:p>
          <a:p>
            <a:pPr defTabSz="630238"/>
            <a:r>
              <a:rPr lang="en-US" sz="2200" dirty="0" smtClean="0">
                <a:solidFill>
                  <a:srgbClr val="FFF5A7"/>
                </a:solidFill>
              </a:rPr>
              <a:t>Juliana </a:t>
            </a:r>
            <a:r>
              <a:rPr lang="en-US" sz="2200" dirty="0" smtClean="0">
                <a:solidFill>
                  <a:srgbClr val="FFF5A7"/>
                </a:solidFill>
              </a:rPr>
              <a:t>Gil			PhD Student</a:t>
            </a:r>
          </a:p>
          <a:p>
            <a:pPr defTabSz="630238"/>
            <a:r>
              <a:rPr lang="en-US" sz="2200" dirty="0" smtClean="0">
                <a:solidFill>
                  <a:srgbClr val="FFF5A7"/>
                </a:solidFill>
              </a:rPr>
              <a:t>Prof Eduardo Saez	SRP  co-</a:t>
            </a:r>
            <a:r>
              <a:rPr lang="en-US" sz="2200" dirty="0" smtClean="0">
                <a:solidFill>
                  <a:srgbClr val="FFF5A7"/>
                </a:solidFill>
              </a:rPr>
              <a:t>PI (As transport -dust)</a:t>
            </a:r>
            <a:endParaRPr lang="en-US" sz="2200" dirty="0" smtClean="0">
              <a:solidFill>
                <a:srgbClr val="FFF5A7"/>
              </a:solidFill>
            </a:endParaRPr>
          </a:p>
          <a:p>
            <a:pPr defTabSz="630238"/>
            <a:r>
              <a:rPr lang="en-US" sz="2200" dirty="0" smtClean="0">
                <a:solidFill>
                  <a:srgbClr val="FFF5A7"/>
                </a:solidFill>
              </a:rPr>
              <a:t>Prof Qin Chen		Director NIEHS Training Grant</a:t>
            </a:r>
          </a:p>
          <a:p>
            <a:pPr defTabSz="630238"/>
            <a:r>
              <a:rPr lang="en-US" sz="2200" dirty="0" smtClean="0">
                <a:solidFill>
                  <a:srgbClr val="FFF5A7"/>
                </a:solidFill>
              </a:rPr>
              <a:t>Prof Clark Lantz		Assoc SRP Dir and VP for Res. </a:t>
            </a:r>
          </a:p>
          <a:p>
            <a:pPr defTabSz="630238"/>
            <a:r>
              <a:rPr lang="en-US" sz="2200" dirty="0" smtClean="0">
                <a:solidFill>
                  <a:srgbClr val="FFF5A7"/>
                </a:solidFill>
              </a:rPr>
              <a:t>Prof Jay </a:t>
            </a:r>
            <a:r>
              <a:rPr lang="en-US" sz="2200" dirty="0" smtClean="0">
                <a:solidFill>
                  <a:srgbClr val="FFF5A7"/>
                </a:solidFill>
              </a:rPr>
              <a:t>Gandolfi </a:t>
            </a:r>
            <a:r>
              <a:rPr lang="en-US" sz="2200" dirty="0" smtClean="0">
                <a:solidFill>
                  <a:srgbClr val="FFF5A7"/>
                </a:solidFill>
              </a:rPr>
              <a:t>	Previous SPR Director</a:t>
            </a:r>
          </a:p>
          <a:p>
            <a:pPr defTabSz="630238"/>
            <a:r>
              <a:rPr lang="en-US" sz="2200" dirty="0" smtClean="0">
                <a:solidFill>
                  <a:srgbClr val="FFF5A7"/>
                </a:solidFill>
              </a:rPr>
              <a:t>Prof Raina </a:t>
            </a:r>
            <a:r>
              <a:rPr lang="en-US" sz="2200" dirty="0" smtClean="0">
                <a:solidFill>
                  <a:srgbClr val="FFF5A7"/>
                </a:solidFill>
              </a:rPr>
              <a:t>Maier </a:t>
            </a:r>
            <a:r>
              <a:rPr lang="en-US" sz="2200" dirty="0" smtClean="0">
                <a:solidFill>
                  <a:srgbClr val="FFF5A7"/>
                </a:solidFill>
              </a:rPr>
              <a:t>	SPR </a:t>
            </a:r>
            <a:r>
              <a:rPr lang="en-US" sz="2200" dirty="0" smtClean="0">
                <a:solidFill>
                  <a:srgbClr val="FFF5A7"/>
                </a:solidFill>
              </a:rPr>
              <a:t>Director</a:t>
            </a:r>
            <a:endParaRPr lang="en-US" sz="2200" dirty="0" smtClean="0">
              <a:solidFill>
                <a:srgbClr val="FFF5A7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48000" y="5745034"/>
            <a:ext cx="318035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00" b="1" i="1" dirty="0" smtClean="0">
                <a:solidFill>
                  <a:schemeClr val="bg1"/>
                </a:solidFill>
              </a:rPr>
              <a:t>NIEHS Grant R01 ES017079</a:t>
            </a:r>
            <a:endParaRPr lang="en-US" sz="2100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48001" y="6137702"/>
            <a:ext cx="5926431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00" b="1" i="1" dirty="0" smtClean="0">
                <a:solidFill>
                  <a:schemeClr val="bg1"/>
                </a:solidFill>
              </a:rPr>
              <a:t>NIEHS Toxicology postdoc training T32 ES007091-31</a:t>
            </a:r>
            <a:endParaRPr lang="en-US" sz="21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442070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 noChangeArrowheads="1"/>
          </p:cNvPicPr>
          <p:nvPr/>
        </p:nvPicPr>
        <p:blipFill>
          <a:blip r:embed="rId3" cstate="print"/>
          <a:srcRect l="24889" t="11111" r="31555" b="8333"/>
          <a:stretch>
            <a:fillRect/>
          </a:stretch>
        </p:blipFill>
        <p:spPr bwMode="auto">
          <a:xfrm>
            <a:off x="6332483" y="1524000"/>
            <a:ext cx="2811517" cy="2911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F786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Routes of Exposure</a:t>
            </a:r>
            <a:br>
              <a:rPr lang="en-US" sz="3600" dirty="0" smtClean="0">
                <a:solidFill>
                  <a:srgbClr val="F786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dirty="0" smtClean="0">
                <a:solidFill>
                  <a:srgbClr val="F786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Human Interaction with Earth Materials</a:t>
            </a:r>
            <a:endParaRPr lang="en-US" sz="3600" dirty="0">
              <a:solidFill>
                <a:srgbClr val="F7860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4BC3-E668-4C2B-8566-9B0F102C2392}" type="slidenum">
              <a:rPr lang="en-US" smtClean="0">
                <a:solidFill>
                  <a:srgbClr val="FFC000"/>
                </a:solidFill>
              </a:rPr>
              <a:pPr/>
              <a:t>5</a:t>
            </a:fld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3657600" cy="2438400"/>
          </a:xfrm>
        </p:spPr>
        <p:txBody>
          <a:bodyPr>
            <a:normAutofit/>
          </a:bodyPr>
          <a:lstStyle/>
          <a:p>
            <a:r>
              <a:rPr lang="en-US" sz="3000" dirty="0" smtClean="0">
                <a:solidFill>
                  <a:srgbClr val="FFEB5B"/>
                </a:solidFill>
              </a:rPr>
              <a:t>Inhalation</a:t>
            </a:r>
          </a:p>
          <a:p>
            <a:r>
              <a:rPr lang="en-US" sz="3000" dirty="0" smtClean="0">
                <a:solidFill>
                  <a:srgbClr val="FFEB5B"/>
                </a:solidFill>
              </a:rPr>
              <a:t>Ingestion</a:t>
            </a:r>
          </a:p>
          <a:p>
            <a:r>
              <a:rPr lang="en-US" sz="3000" dirty="0" smtClean="0">
                <a:solidFill>
                  <a:srgbClr val="FFEB5B"/>
                </a:solidFill>
              </a:rPr>
              <a:t>Dermal absorption</a:t>
            </a:r>
          </a:p>
          <a:p>
            <a:endParaRPr lang="en-US" sz="3000" dirty="0">
              <a:solidFill>
                <a:srgbClr val="FFEB5B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57200" y="5562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5A7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Physiological interactions are strongly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FFF5A7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influenced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FFF5A7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by the physical and chemical properties of the toxin</a:t>
            </a: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rgbClr val="FFF5A7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86200" y="1524000"/>
            <a:ext cx="28956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350726" y="3505200"/>
            <a:ext cx="8619604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C000"/>
                </a:solidFill>
              </a:rPr>
              <a:t>Airborne Particles</a:t>
            </a:r>
          </a:p>
          <a:p>
            <a:r>
              <a:rPr lang="en-US" dirty="0" smtClean="0">
                <a:solidFill>
                  <a:srgbClr val="FFC000"/>
                </a:solidFill>
              </a:rPr>
              <a:t>&gt;100 um fall out of the air quickly</a:t>
            </a:r>
          </a:p>
          <a:p>
            <a:r>
              <a:rPr lang="en-US" dirty="0" smtClean="0">
                <a:solidFill>
                  <a:srgbClr val="FFC000"/>
                </a:solidFill>
              </a:rPr>
              <a:t>&lt;1um can stay suspended for years	</a:t>
            </a:r>
          </a:p>
          <a:p>
            <a:r>
              <a:rPr lang="en-US" dirty="0" smtClean="0">
                <a:solidFill>
                  <a:srgbClr val="FFC000"/>
                </a:solidFill>
              </a:rPr>
              <a:t>				</a:t>
            </a:r>
            <a:r>
              <a:rPr lang="en-US" dirty="0" smtClean="0">
                <a:solidFill>
                  <a:srgbClr val="FFEB5B"/>
                </a:solidFill>
              </a:rPr>
              <a:t>&lt;150 um can enter the mouth and nose</a:t>
            </a:r>
          </a:p>
          <a:p>
            <a:r>
              <a:rPr lang="en-US" dirty="0" smtClean="0">
                <a:solidFill>
                  <a:srgbClr val="FFEB5B"/>
                </a:solidFill>
              </a:rPr>
              <a:t>				Respirable particles &lt;10 um pass to the lungs </a:t>
            </a:r>
          </a:p>
          <a:p>
            <a:r>
              <a:rPr lang="en-US" dirty="0">
                <a:solidFill>
                  <a:srgbClr val="FFEB5B"/>
                </a:solidFill>
              </a:rPr>
              <a:t>	</a:t>
            </a:r>
            <a:r>
              <a:rPr lang="en-US" dirty="0" smtClean="0">
                <a:solidFill>
                  <a:srgbClr val="FFEB5B"/>
                </a:solidFill>
              </a:rPr>
              <a:t>			&lt;2.5 um pass deeply into the lung.  </a:t>
            </a:r>
          </a:p>
          <a:p>
            <a:r>
              <a:rPr lang="en-US" dirty="0">
                <a:solidFill>
                  <a:srgbClr val="FFEB5B"/>
                </a:solidFill>
              </a:rPr>
              <a:t>	</a:t>
            </a:r>
            <a:r>
              <a:rPr lang="en-US" dirty="0" smtClean="0">
                <a:solidFill>
                  <a:srgbClr val="FFEB5B"/>
                </a:solidFill>
              </a:rPr>
              <a:t>			Cilia trapped particles are subsequently swallowed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urf-area_black.jpg"/>
          <p:cNvPicPr>
            <a:picLocks noChangeAspect="1"/>
          </p:cNvPicPr>
          <p:nvPr/>
        </p:nvPicPr>
        <p:blipFill>
          <a:blip r:embed="rId3" cstate="print"/>
          <a:srcRect b="47038"/>
          <a:stretch>
            <a:fillRect/>
          </a:stretch>
        </p:blipFill>
        <p:spPr>
          <a:xfrm>
            <a:off x="152400" y="2819400"/>
            <a:ext cx="3581400" cy="257390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1981200"/>
            <a:ext cx="3657600" cy="76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3505200" y="2041634"/>
            <a:ext cx="152400" cy="458776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i="1" dirty="0" smtClean="0">
                <a:solidFill>
                  <a:srgbClr val="F78609"/>
                </a:solidFill>
              </a:rPr>
              <a:t>in vitro </a:t>
            </a:r>
            <a:r>
              <a:rPr lang="en-US" dirty="0" smtClean="0">
                <a:solidFill>
                  <a:srgbClr val="F78609"/>
                </a:solidFill>
              </a:rPr>
              <a:t>Bioaccessibility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40475"/>
            <a:ext cx="2133600" cy="365125"/>
          </a:xfrm>
        </p:spPr>
        <p:txBody>
          <a:bodyPr/>
          <a:lstStyle/>
          <a:p>
            <a:fld id="{881A4BC3-E668-4C2B-8566-9B0F102C239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33400" y="1219200"/>
            <a:ext cx="8001000" cy="7216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600"/>
              </a:lnSpc>
            </a:pPr>
            <a:r>
              <a:rPr lang="en-US" sz="2000" i="1" dirty="0" smtClean="0">
                <a:solidFill>
                  <a:schemeClr val="bg1"/>
                </a:solidFill>
              </a:rPr>
              <a:t>		          metal(loid) released in syn. bio-fluid (</a:t>
            </a:r>
            <a:r>
              <a:rPr lang="en-US" sz="2000" i="1" dirty="0" smtClean="0">
                <a:solidFill>
                  <a:schemeClr val="bg1"/>
                </a:solidFill>
                <a:latin typeface="Symbol" pitchFamily="18" charset="2"/>
              </a:rPr>
              <a:t>m</a:t>
            </a:r>
            <a:r>
              <a:rPr lang="en-US" sz="2000" i="1" dirty="0" smtClean="0">
                <a:solidFill>
                  <a:schemeClr val="bg1"/>
                </a:solidFill>
              </a:rPr>
              <a:t>g) 	</a:t>
            </a:r>
          </a:p>
          <a:p>
            <a:pPr>
              <a:lnSpc>
                <a:spcPts val="1600"/>
              </a:lnSpc>
            </a:pPr>
            <a:r>
              <a:rPr lang="en-US" sz="2000" i="1" dirty="0" smtClean="0">
                <a:solidFill>
                  <a:schemeClr val="bg1"/>
                </a:solidFill>
              </a:rPr>
              <a:t>Bioaccessibility (%) = 				 	       x 100%</a:t>
            </a:r>
          </a:p>
          <a:p>
            <a:pPr>
              <a:lnSpc>
                <a:spcPts val="1600"/>
              </a:lnSpc>
            </a:pPr>
            <a:r>
              <a:rPr lang="en-US" sz="2000" i="1" dirty="0" smtClean="0">
                <a:solidFill>
                  <a:schemeClr val="bg1"/>
                </a:solidFill>
              </a:rPr>
              <a:t> 		         metal(loid) present in tailings sample (</a:t>
            </a:r>
            <a:r>
              <a:rPr lang="en-US" sz="2000" i="1" dirty="0" smtClean="0">
                <a:solidFill>
                  <a:schemeClr val="bg1"/>
                </a:solidFill>
                <a:latin typeface="Symbol" pitchFamily="18" charset="2"/>
              </a:rPr>
              <a:t>m</a:t>
            </a:r>
            <a:r>
              <a:rPr lang="en-US" sz="2000" i="1" dirty="0" smtClean="0">
                <a:solidFill>
                  <a:schemeClr val="bg1"/>
                </a:solidFill>
              </a:rPr>
              <a:t>g)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2934729" y="1548714"/>
            <a:ext cx="431662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 txBox="1">
            <a:spLocks/>
          </p:cNvSpPr>
          <p:nvPr/>
        </p:nvSpPr>
        <p:spPr>
          <a:xfrm>
            <a:off x="3886200" y="2362200"/>
            <a:ext cx="50292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 algn="ctr">
              <a:spcBef>
                <a:spcPct val="0"/>
              </a:spcBef>
            </a:pPr>
            <a:r>
              <a:rPr lang="en-US" sz="2500" dirty="0" smtClean="0">
                <a:solidFill>
                  <a:srgbClr val="FFF5A7"/>
                </a:solidFill>
              </a:rPr>
              <a:t>Bioaccessibility </a:t>
            </a:r>
            <a:r>
              <a:rPr kumimoji="0" lang="en-US" sz="2500" i="0" u="none" strike="noStrike" kern="1200" cap="none" spc="0" normalizeH="0" baseline="0" noProof="0" dirty="0" smtClean="0">
                <a:ln>
                  <a:noFill/>
                </a:ln>
                <a:solidFill>
                  <a:srgbClr val="FFF5A7"/>
                </a:solidFill>
                <a:effectLst/>
                <a:uLnTx/>
                <a:uFillTx/>
                <a:latin typeface="Symbol" pitchFamily="18" charset="2"/>
                <a:ea typeface="+mj-ea"/>
                <a:cs typeface="+mj-cs"/>
                <a:sym typeface="Symbol"/>
              </a:rPr>
              <a:t></a:t>
            </a:r>
            <a:r>
              <a:rPr kumimoji="0" lang="en-US" sz="2500" i="0" u="none" strike="noStrike" kern="1200" cap="none" spc="0" normalizeH="0" baseline="0" noProof="0" dirty="0" smtClean="0">
                <a:ln>
                  <a:noFill/>
                </a:ln>
                <a:solidFill>
                  <a:srgbClr val="FFF5A7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Solubility</a:t>
            </a:r>
            <a:endParaRPr kumimoji="0" lang="en-US" sz="25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962400" y="2971800"/>
            <a:ext cx="4648200" cy="2895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 smtClean="0"/>
              <a:t>Concentration + time (dose)</a:t>
            </a:r>
          </a:p>
          <a:p>
            <a:pPr algn="ctr"/>
            <a:r>
              <a:rPr lang="en-US" sz="2500" dirty="0" smtClean="0"/>
              <a:t>Surface area</a:t>
            </a:r>
          </a:p>
          <a:p>
            <a:pPr algn="ctr"/>
            <a:r>
              <a:rPr lang="en-US" sz="2500" dirty="0" smtClean="0"/>
              <a:t>Solubility constant</a:t>
            </a:r>
          </a:p>
          <a:p>
            <a:pPr algn="ctr"/>
            <a:r>
              <a:rPr lang="en-US" sz="2500" dirty="0" smtClean="0"/>
              <a:t>ionic strength, </a:t>
            </a:r>
            <a:r>
              <a:rPr lang="en-US" sz="2500" i="1" dirty="0" smtClean="0"/>
              <a:t>f</a:t>
            </a:r>
            <a:r>
              <a:rPr lang="en-US" sz="2500" dirty="0" smtClean="0"/>
              <a:t>(I) &amp; common ion</a:t>
            </a:r>
          </a:p>
          <a:p>
            <a:pPr algn="ctr"/>
            <a:r>
              <a:rPr lang="en-US" sz="2500" dirty="0" smtClean="0"/>
              <a:t>Temperature</a:t>
            </a:r>
          </a:p>
          <a:p>
            <a:pPr algn="ctr"/>
            <a:r>
              <a:rPr lang="en-US" sz="2500" dirty="0" smtClean="0"/>
              <a:t>Environment (pH, </a:t>
            </a:r>
            <a:r>
              <a:rPr lang="en-US" sz="2500" i="1" dirty="0" smtClean="0"/>
              <a:t>pe</a:t>
            </a:r>
            <a:r>
              <a:rPr lang="en-US" sz="2500" dirty="0" smtClean="0"/>
              <a:t>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2609196"/>
            <a:ext cx="3962400" cy="30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3581400" y="2777362"/>
            <a:ext cx="228600" cy="26512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57804" y="2929762"/>
            <a:ext cx="123498" cy="26512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Data\GRANTS\NIEHS\Iron King\Photos\Field prep photos\Iron King- Alexis\CIMG07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3CC67265-0216-4707-BE63-63E314217205}" type="datetime3">
              <a:rPr lang="en-US" smtClean="0"/>
              <a:pPr/>
              <a:t>28 August 2013</a:t>
            </a:fld>
            <a:endParaRPr lang="en-US" dirty="0"/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881A4BC3-E668-4C2B-8566-9B0F102C2392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62000" y="865287"/>
            <a:ext cx="80010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buFont typeface="Arial" pitchFamily="34" charset="0"/>
              <a:buChar char="•"/>
              <a:tabLst>
                <a:tab pos="914400" algn="l"/>
              </a:tabLst>
            </a:pPr>
            <a:r>
              <a:rPr lang="en-US" sz="3600" dirty="0" smtClean="0">
                <a:solidFill>
                  <a:srgbClr val="F786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</a:p>
          <a:p>
            <a:pPr indent="457200">
              <a:buFont typeface="Arial" pitchFamily="34" charset="0"/>
              <a:buChar char="•"/>
              <a:tabLst>
                <a:tab pos="914400" algn="l"/>
              </a:tabLst>
            </a:pPr>
            <a:r>
              <a:rPr lang="en-US" sz="3600" dirty="0" smtClean="0">
                <a:solidFill>
                  <a:srgbClr val="FFF5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Problem</a:t>
            </a:r>
          </a:p>
          <a:p>
            <a:pPr indent="457200">
              <a:tabLst>
                <a:tab pos="914400" algn="l"/>
              </a:tabLst>
            </a:pPr>
            <a:r>
              <a:rPr lang="en-US" sz="3600" i="1" dirty="0" smtClean="0">
                <a:solidFill>
                  <a:srgbClr val="FFF5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Characterizing bioaccessibility of </a:t>
            </a:r>
          </a:p>
          <a:p>
            <a:pPr indent="457200">
              <a:tabLst>
                <a:tab pos="914400" algn="l"/>
              </a:tabLst>
            </a:pPr>
            <a:r>
              <a:rPr lang="en-US" sz="3600" i="1" dirty="0" smtClean="0">
                <a:solidFill>
                  <a:srgbClr val="FFF5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fugative dust from mine waste</a:t>
            </a:r>
          </a:p>
          <a:p>
            <a:pPr indent="457200">
              <a:buFont typeface="Arial" pitchFamily="34" charset="0"/>
              <a:buChar char="•"/>
              <a:tabLst>
                <a:tab pos="914400" algn="l"/>
              </a:tabLst>
            </a:pPr>
            <a:r>
              <a:rPr lang="en-US" sz="3600" dirty="0" smtClean="0">
                <a:solidFill>
                  <a:srgbClr val="F786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Procedures and results</a:t>
            </a:r>
          </a:p>
          <a:p>
            <a:pPr indent="457200">
              <a:tabLst>
                <a:tab pos="914400" algn="l"/>
              </a:tabLst>
            </a:pPr>
            <a:r>
              <a:rPr lang="en-US" sz="3600" dirty="0" smtClean="0">
                <a:solidFill>
                  <a:srgbClr val="F786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US" sz="3600" i="1" dirty="0" smtClean="0">
                <a:solidFill>
                  <a:srgbClr val="F786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Bioassay</a:t>
            </a:r>
          </a:p>
          <a:p>
            <a:pPr indent="457200">
              <a:tabLst>
                <a:tab pos="914400" algn="l"/>
              </a:tabLst>
            </a:pPr>
            <a:r>
              <a:rPr lang="en-US" sz="3600" i="1" dirty="0" smtClean="0">
                <a:solidFill>
                  <a:srgbClr val="F786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Spectroscopy and imaging</a:t>
            </a:r>
          </a:p>
          <a:p>
            <a:pPr indent="457200">
              <a:buFont typeface="Arial" pitchFamily="34" charset="0"/>
              <a:buChar char="•"/>
              <a:tabLst>
                <a:tab pos="914400" algn="l"/>
              </a:tabLst>
            </a:pPr>
            <a:r>
              <a:rPr lang="en-US" sz="3600" dirty="0" smtClean="0">
                <a:solidFill>
                  <a:srgbClr val="F786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Predicting bioaccessibility</a:t>
            </a:r>
          </a:p>
          <a:p>
            <a:pPr indent="457200">
              <a:buFont typeface="Arial" pitchFamily="34" charset="0"/>
              <a:buChar char="•"/>
              <a:tabLst>
                <a:tab pos="914400" algn="l"/>
              </a:tabLst>
            </a:pPr>
            <a:r>
              <a:rPr lang="en-US" sz="3600" dirty="0" smtClean="0">
                <a:solidFill>
                  <a:srgbClr val="F786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Conclusions</a:t>
            </a:r>
            <a:endParaRPr lang="en-US" sz="3600" dirty="0">
              <a:solidFill>
                <a:srgbClr val="F7860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9" descr="UASBRP"/>
          <p:cNvPicPr>
            <a:picLocks noChangeAspect="1" noChangeArrowheads="1"/>
          </p:cNvPicPr>
          <p:nvPr/>
        </p:nvPicPr>
        <p:blipFill>
          <a:blip r:embed="rId3" cstate="print"/>
          <a:srcRect r="5577"/>
          <a:stretch>
            <a:fillRect/>
          </a:stretch>
        </p:blipFill>
        <p:spPr bwMode="auto">
          <a:xfrm>
            <a:off x="5273823" y="17929"/>
            <a:ext cx="3870177" cy="1192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Mining-jobs-in-USA.jpg"/>
          <p:cNvPicPr>
            <a:picLocks noChangeAspect="1"/>
          </p:cNvPicPr>
          <p:nvPr/>
        </p:nvPicPr>
        <p:blipFill>
          <a:blip r:embed="rId3" cstate="print"/>
          <a:srcRect l="1990" t="2222" r="4708" b="20000"/>
          <a:stretch>
            <a:fillRect/>
          </a:stretch>
        </p:blipFill>
        <p:spPr>
          <a:xfrm>
            <a:off x="4641668" y="990600"/>
            <a:ext cx="3587932" cy="2438400"/>
          </a:xfrm>
          <a:prstGeom prst="rect">
            <a:avLst/>
          </a:prstGeom>
        </p:spPr>
      </p:pic>
      <p:grpSp>
        <p:nvGrpSpPr>
          <p:cNvPr id="5" name="Group 34"/>
          <p:cNvGrpSpPr/>
          <p:nvPr/>
        </p:nvGrpSpPr>
        <p:grpSpPr>
          <a:xfrm>
            <a:off x="4876800" y="3951282"/>
            <a:ext cx="3733800" cy="2467174"/>
            <a:chOff x="5002492" y="3866976"/>
            <a:chExt cx="4065308" cy="2686224"/>
          </a:xfrm>
        </p:grpSpPr>
        <p:pic>
          <p:nvPicPr>
            <p:cNvPr id="31750" name="Picture 6" descr="http://thinkprogress.org/wp-content/uploads/2012/07/droughtmap1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002492" y="3866976"/>
              <a:ext cx="3553873" cy="2667000"/>
            </a:xfrm>
            <a:prstGeom prst="rect">
              <a:avLst/>
            </a:prstGeom>
            <a:noFill/>
          </p:spPr>
        </p:pic>
        <p:grpSp>
          <p:nvGrpSpPr>
            <p:cNvPr id="6" name="Group 33"/>
            <p:cNvGrpSpPr/>
            <p:nvPr/>
          </p:nvGrpSpPr>
          <p:grpSpPr>
            <a:xfrm>
              <a:off x="7977250" y="5906869"/>
              <a:ext cx="1090550" cy="646331"/>
              <a:chOff x="7977250" y="5906869"/>
              <a:chExt cx="1090550" cy="646331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7977250" y="6200900"/>
                <a:ext cx="228600" cy="3523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8179223" y="5906869"/>
                <a:ext cx="888577" cy="646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None</a:t>
                </a:r>
              </a:p>
              <a:p>
                <a:r>
                  <a:rPr lang="en-US" sz="1200" dirty="0" smtClean="0"/>
                  <a:t>Contiguous</a:t>
                </a:r>
              </a:p>
              <a:p>
                <a:r>
                  <a:rPr lang="en-US" sz="1200" dirty="0" smtClean="0"/>
                  <a:t>Drought</a:t>
                </a:r>
                <a:endParaRPr lang="en-US" sz="1200" dirty="0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8129650" y="6019800"/>
                <a:ext cx="76200" cy="762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8129650" y="6172200"/>
                <a:ext cx="76200" cy="762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8129650" y="6348350"/>
                <a:ext cx="76200" cy="762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13" name="Group 36"/>
          <p:cNvGrpSpPr/>
          <p:nvPr/>
        </p:nvGrpSpPr>
        <p:grpSpPr>
          <a:xfrm>
            <a:off x="5627552" y="3688994"/>
            <a:ext cx="1889628" cy="419917"/>
            <a:chOff x="5819900" y="3581400"/>
            <a:chExt cx="2057400" cy="457200"/>
          </a:xfrm>
        </p:grpSpPr>
        <p:sp>
          <p:nvSpPr>
            <p:cNvPr id="16" name="Oval 15"/>
            <p:cNvSpPr/>
            <p:nvPr/>
          </p:nvSpPr>
          <p:spPr>
            <a:xfrm>
              <a:off x="5819900" y="3733800"/>
              <a:ext cx="2057400" cy="3048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324600" y="3581400"/>
              <a:ext cx="9530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Drought</a:t>
              </a:r>
              <a:endParaRPr lang="en-US" dirty="0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4440201" y="6278484"/>
            <a:ext cx="1316399" cy="2968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>
                <a:hlinkClick r:id="rId5"/>
              </a:rPr>
              <a:t>www.USDA.gov</a:t>
            </a:r>
            <a:endParaRPr lang="en-US" sz="1500" dirty="0"/>
          </a:p>
        </p:txBody>
      </p:sp>
      <p:grpSp>
        <p:nvGrpSpPr>
          <p:cNvPr id="31" name="Group 29"/>
          <p:cNvGrpSpPr/>
          <p:nvPr/>
        </p:nvGrpSpPr>
        <p:grpSpPr>
          <a:xfrm>
            <a:off x="103432" y="762000"/>
            <a:ext cx="4336768" cy="5965696"/>
            <a:chOff x="-276833" y="228600"/>
            <a:chExt cx="4721810" cy="6495365"/>
          </a:xfrm>
        </p:grpSpPr>
        <p:pic>
          <p:nvPicPr>
            <p:cNvPr id="31752" name="Picture 8" descr="http://pubs.usgs.gov/fs/fs-128-01/images/map.gif"/>
            <p:cNvPicPr>
              <a:picLocks noChangeAspect="1" noChangeArrowheads="1"/>
            </p:cNvPicPr>
            <p:nvPr/>
          </p:nvPicPr>
          <p:blipFill>
            <a:blip r:embed="rId6" cstate="print"/>
            <a:srcRect b="2384"/>
            <a:stretch>
              <a:fillRect/>
            </a:stretch>
          </p:blipFill>
          <p:spPr bwMode="auto">
            <a:xfrm>
              <a:off x="482577" y="3574230"/>
              <a:ext cx="3733800" cy="3119495"/>
            </a:xfrm>
            <a:prstGeom prst="rect">
              <a:avLst/>
            </a:prstGeom>
            <a:noFill/>
          </p:spPr>
        </p:pic>
        <p:pic>
          <p:nvPicPr>
            <p:cNvPr id="87042" name="Picture 2" descr="http://upload.wikimedia.org/wikipedia/en/6/67/US-PM10-nonattainment-2007-06.png"/>
            <p:cNvPicPr>
              <a:picLocks noChangeAspect="1" noChangeArrowheads="1"/>
            </p:cNvPicPr>
            <p:nvPr/>
          </p:nvPicPr>
          <p:blipFill>
            <a:blip r:embed="rId7" cstate="print"/>
            <a:srcRect b="6918"/>
            <a:stretch>
              <a:fillRect/>
            </a:stretch>
          </p:blipFill>
          <p:spPr bwMode="auto">
            <a:xfrm>
              <a:off x="25377" y="228600"/>
              <a:ext cx="4419600" cy="3200400"/>
            </a:xfrm>
            <a:prstGeom prst="rect">
              <a:avLst/>
            </a:prstGeom>
            <a:noFill/>
          </p:spPr>
        </p:pic>
        <p:sp>
          <p:nvSpPr>
            <p:cNvPr id="7" name="TextBox 6"/>
            <p:cNvSpPr txBox="1"/>
            <p:nvPr/>
          </p:nvSpPr>
          <p:spPr>
            <a:xfrm>
              <a:off x="-228416" y="3048000"/>
              <a:ext cx="1249380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 smtClean="0">
                  <a:hlinkClick r:id="rId8"/>
                </a:rPr>
                <a:t>www.epa.gov</a:t>
              </a:r>
              <a:endParaRPr lang="en-US" sz="15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758823" y="240269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2010</a:t>
              </a:r>
              <a:endParaRPr lang="en-US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-276833" y="6400800"/>
              <a:ext cx="1380763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 smtClean="0">
                  <a:hlinkClick r:id="rId9"/>
                </a:rPr>
                <a:t>www.USGS.gov</a:t>
              </a:r>
              <a:endParaRPr lang="en-US" sz="1500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828800" y="3516868"/>
              <a:ext cx="10342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As in DW</a:t>
              </a:r>
              <a:endParaRPr lang="en-US" dirty="0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89101" y="240475"/>
              <a:ext cx="2971801" cy="152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103930" y="228600"/>
              <a:ext cx="22887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PM-10 Nonattainment</a:t>
              </a:r>
              <a:endParaRPr lang="en-US" dirty="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7986192" y="762000"/>
            <a:ext cx="599515" cy="339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2010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943600" y="762000"/>
            <a:ext cx="1378118" cy="339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Mine Workers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1540836" y="164275"/>
            <a:ext cx="53712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Confluence of Environmental Issues</a:t>
            </a:r>
            <a:endParaRPr lang="en-US" sz="2800" dirty="0"/>
          </a:p>
        </p:txBody>
      </p:sp>
      <p:sp>
        <p:nvSpPr>
          <p:cNvPr id="3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881A4BC3-E668-4C2B-8566-9B0F102C2392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4495799" y="3334435"/>
            <a:ext cx="122533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>
                <a:hlinkClick r:id="rId10"/>
              </a:rPr>
              <a:t>www.cdc.gov</a:t>
            </a:r>
            <a:endParaRPr lang="en-US" sz="15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K_041310_0130.JPG"/>
          <p:cNvPicPr>
            <a:picLocks noChangeAspect="1"/>
          </p:cNvPicPr>
          <p:nvPr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78609"/>
                </a:solidFill>
              </a:rPr>
              <a:t>Fugative Mine Dusts</a:t>
            </a:r>
            <a:endParaRPr lang="en-US" dirty="0">
              <a:solidFill>
                <a:srgbClr val="F7860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153400" cy="452596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5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Tailings piles are disproportionately in arid regions; </a:t>
            </a:r>
          </a:p>
          <a:p>
            <a:pPr>
              <a:lnSpc>
                <a:spcPct val="150000"/>
              </a:lnSpc>
            </a:pPr>
            <a:r>
              <a:rPr lang="en-US" sz="25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5x10</a:t>
            </a:r>
            <a:r>
              <a:rPr lang="en-US" sz="2500" baseline="300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9</a:t>
            </a:r>
            <a:r>
              <a:rPr lang="en-US" sz="25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tons of tailings worldwide;</a:t>
            </a:r>
          </a:p>
          <a:p>
            <a:pPr>
              <a:lnSpc>
                <a:spcPct val="150000"/>
              </a:lnSpc>
            </a:pPr>
            <a:r>
              <a:rPr lang="en-US" sz="25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700 million kg of metals in mine tailings;</a:t>
            </a:r>
          </a:p>
          <a:p>
            <a:pPr>
              <a:lnSpc>
                <a:spcPct val="150000"/>
              </a:lnSpc>
            </a:pPr>
            <a:r>
              <a:rPr lang="en-US" sz="25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&gt;95-99% of ore becomes tailings;</a:t>
            </a:r>
          </a:p>
          <a:p>
            <a:pPr>
              <a:lnSpc>
                <a:spcPct val="150000"/>
              </a:lnSpc>
            </a:pPr>
            <a:r>
              <a:rPr lang="en-US" sz="25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Mineable ore ca. 0.2% at metal of interest;</a:t>
            </a:r>
          </a:p>
          <a:p>
            <a:pPr>
              <a:lnSpc>
                <a:spcPct val="150000"/>
              </a:lnSpc>
            </a:pPr>
            <a:r>
              <a:rPr lang="en-US" sz="25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Sulfide tailings are the main source of heavy metals</a:t>
            </a:r>
          </a:p>
          <a:p>
            <a:pPr>
              <a:lnSpc>
                <a:spcPct val="150000"/>
              </a:lnSpc>
            </a:pPr>
            <a:r>
              <a:rPr lang="en-US" sz="25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Just in AZ 60k – 100k abandoned/inactive mines;</a:t>
            </a:r>
          </a:p>
          <a:p>
            <a:pPr>
              <a:lnSpc>
                <a:spcPct val="150000"/>
              </a:lnSpc>
            </a:pPr>
            <a:endParaRPr lang="en-US" sz="2500" dirty="0" smtClean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4BC3-E668-4C2B-8566-9B0F102C2392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24433</TotalTime>
  <Words>1782</Words>
  <Application>Microsoft Office PowerPoint</Application>
  <PresentationFormat>On-screen Show (4:3)</PresentationFormat>
  <Paragraphs>473</Paragraphs>
  <Slides>42</Slides>
  <Notes>17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Office Theme</vt:lpstr>
      <vt:lpstr>Slide 1</vt:lpstr>
      <vt:lpstr>Slide 2</vt:lpstr>
      <vt:lpstr>Slide 3</vt:lpstr>
      <vt:lpstr>Slide 4</vt:lpstr>
      <vt:lpstr>Routes of Exposure  Human Interaction with Earth Materials</vt:lpstr>
      <vt:lpstr>in vitro Bioaccessibility</vt:lpstr>
      <vt:lpstr>Slide 7</vt:lpstr>
      <vt:lpstr>Slide 8</vt:lpstr>
      <vt:lpstr>Fugative Mine Dusts</vt:lpstr>
      <vt:lpstr>Slide 10</vt:lpstr>
      <vt:lpstr>Iron King Mine Tailings</vt:lpstr>
      <vt:lpstr>Research Questions</vt:lpstr>
      <vt:lpstr>Slide 13</vt:lpstr>
      <vt:lpstr>Slide 14</vt:lpstr>
      <vt:lpstr>Slide 15</vt:lpstr>
      <vt:lpstr>Bioaccessible Arsenic</vt:lpstr>
      <vt:lpstr>Gastric Bioassay (pH 1.7)  </vt:lpstr>
      <vt:lpstr>Bioassay Summary</vt:lpstr>
      <vt:lpstr>Speciation and target organ</vt:lpstr>
      <vt:lpstr>Bioaccessible As &amp; Fe from kinetic bioassay </vt:lpstr>
      <vt:lpstr>Fe and As species</vt:lpstr>
      <vt:lpstr>Slide 22</vt:lpstr>
      <vt:lpstr>Synchrotron X-Ray Diffraction</vt:lpstr>
      <vt:lpstr>Slide 24</vt:lpstr>
      <vt:lpstr>Fe XAS speciation</vt:lpstr>
      <vt:lpstr>Slide 26</vt:lpstr>
      <vt:lpstr>ME-μXRF mapping</vt:lpstr>
      <vt:lpstr>GI t0 unreacted surface tailings</vt:lpstr>
      <vt:lpstr>GI t0.5h  surface tailings</vt:lpstr>
      <vt:lpstr>GI t48h  surface tailings</vt:lpstr>
      <vt:lpstr>Unique findings from Gastric Bioassay  by X-ray Techniques</vt:lpstr>
      <vt:lpstr>SEM gastric</vt:lpstr>
      <vt:lpstr>SEM alveolar</vt:lpstr>
      <vt:lpstr>PM10 (future experiments)</vt:lpstr>
      <vt:lpstr>Slide 35</vt:lpstr>
      <vt:lpstr>Findings: gastric fluid</vt:lpstr>
      <vt:lpstr>Findings: alveolar fluid</vt:lpstr>
      <vt:lpstr>Use Speciation to Predict Solubilities </vt:lpstr>
      <vt:lpstr>Potential Arsenic “vectors”</vt:lpstr>
      <vt:lpstr>Slide 40</vt:lpstr>
      <vt:lpstr>Slide 41</vt:lpstr>
      <vt:lpstr>Acknowledgements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Selling Proposed Work to Med Res.</dc:title>
  <dc:creator>Rob</dc:creator>
  <cp:lastModifiedBy>Rob</cp:lastModifiedBy>
  <cp:revision>79</cp:revision>
  <dcterms:created xsi:type="dcterms:W3CDTF">2012-04-30T23:42:46Z</dcterms:created>
  <dcterms:modified xsi:type="dcterms:W3CDTF">2013-08-28T16:02:32Z</dcterms:modified>
</cp:coreProperties>
</file>