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8" r:id="rId1"/>
  </p:sldMasterIdLst>
  <p:notesMasterIdLst>
    <p:notesMasterId r:id="rId102"/>
  </p:notesMasterIdLst>
  <p:handoutMasterIdLst>
    <p:handoutMasterId r:id="rId103"/>
  </p:handoutMasterIdLst>
  <p:sldIdLst>
    <p:sldId id="581" r:id="rId2"/>
    <p:sldId id="582" r:id="rId3"/>
    <p:sldId id="583" r:id="rId4"/>
    <p:sldId id="584" r:id="rId5"/>
    <p:sldId id="585" r:id="rId6"/>
    <p:sldId id="586" r:id="rId7"/>
    <p:sldId id="587" r:id="rId8"/>
    <p:sldId id="588" r:id="rId9"/>
    <p:sldId id="589" r:id="rId10"/>
    <p:sldId id="590" r:id="rId11"/>
    <p:sldId id="591" r:id="rId12"/>
    <p:sldId id="592" r:id="rId13"/>
    <p:sldId id="593" r:id="rId14"/>
    <p:sldId id="594" r:id="rId15"/>
    <p:sldId id="595" r:id="rId16"/>
    <p:sldId id="596" r:id="rId17"/>
    <p:sldId id="597" r:id="rId18"/>
    <p:sldId id="598" r:id="rId19"/>
    <p:sldId id="599" r:id="rId20"/>
    <p:sldId id="600" r:id="rId21"/>
    <p:sldId id="601" r:id="rId22"/>
    <p:sldId id="602" r:id="rId23"/>
    <p:sldId id="603" r:id="rId24"/>
    <p:sldId id="604" r:id="rId25"/>
    <p:sldId id="605" r:id="rId26"/>
    <p:sldId id="606" r:id="rId27"/>
    <p:sldId id="607" r:id="rId28"/>
    <p:sldId id="608" r:id="rId29"/>
    <p:sldId id="609" r:id="rId30"/>
    <p:sldId id="610" r:id="rId31"/>
    <p:sldId id="611" r:id="rId32"/>
    <p:sldId id="612" r:id="rId33"/>
    <p:sldId id="613" r:id="rId34"/>
    <p:sldId id="614" r:id="rId35"/>
    <p:sldId id="615" r:id="rId36"/>
    <p:sldId id="616" r:id="rId37"/>
    <p:sldId id="617" r:id="rId38"/>
    <p:sldId id="618" r:id="rId39"/>
    <p:sldId id="619" r:id="rId40"/>
    <p:sldId id="620" r:id="rId41"/>
    <p:sldId id="621" r:id="rId42"/>
    <p:sldId id="622" r:id="rId43"/>
    <p:sldId id="623" r:id="rId44"/>
    <p:sldId id="624" r:id="rId45"/>
    <p:sldId id="625" r:id="rId46"/>
    <p:sldId id="626" r:id="rId47"/>
    <p:sldId id="627" r:id="rId48"/>
    <p:sldId id="628" r:id="rId49"/>
    <p:sldId id="629" r:id="rId50"/>
    <p:sldId id="630" r:id="rId51"/>
    <p:sldId id="631" r:id="rId52"/>
    <p:sldId id="632" r:id="rId53"/>
    <p:sldId id="633" r:id="rId54"/>
    <p:sldId id="634" r:id="rId55"/>
    <p:sldId id="635" r:id="rId56"/>
    <p:sldId id="636" r:id="rId57"/>
    <p:sldId id="637" r:id="rId58"/>
    <p:sldId id="638" r:id="rId59"/>
    <p:sldId id="639" r:id="rId60"/>
    <p:sldId id="640" r:id="rId61"/>
    <p:sldId id="641" r:id="rId62"/>
    <p:sldId id="642" r:id="rId63"/>
    <p:sldId id="643" r:id="rId64"/>
    <p:sldId id="644" r:id="rId65"/>
    <p:sldId id="645" r:id="rId66"/>
    <p:sldId id="646" r:id="rId67"/>
    <p:sldId id="647" r:id="rId68"/>
    <p:sldId id="648" r:id="rId69"/>
    <p:sldId id="649" r:id="rId70"/>
    <p:sldId id="650" r:id="rId71"/>
    <p:sldId id="651" r:id="rId72"/>
    <p:sldId id="652" r:id="rId73"/>
    <p:sldId id="653" r:id="rId74"/>
    <p:sldId id="654" r:id="rId75"/>
    <p:sldId id="655" r:id="rId76"/>
    <p:sldId id="656" r:id="rId77"/>
    <p:sldId id="657" r:id="rId78"/>
    <p:sldId id="658" r:id="rId79"/>
    <p:sldId id="659" r:id="rId80"/>
    <p:sldId id="660" r:id="rId81"/>
    <p:sldId id="661" r:id="rId82"/>
    <p:sldId id="662" r:id="rId83"/>
    <p:sldId id="663" r:id="rId84"/>
    <p:sldId id="664" r:id="rId85"/>
    <p:sldId id="665" r:id="rId86"/>
    <p:sldId id="666" r:id="rId87"/>
    <p:sldId id="667" r:id="rId88"/>
    <p:sldId id="668" r:id="rId89"/>
    <p:sldId id="669" r:id="rId90"/>
    <p:sldId id="670" r:id="rId91"/>
    <p:sldId id="671" r:id="rId92"/>
    <p:sldId id="672" r:id="rId93"/>
    <p:sldId id="673" r:id="rId94"/>
    <p:sldId id="674" r:id="rId95"/>
    <p:sldId id="675" r:id="rId96"/>
    <p:sldId id="676" r:id="rId97"/>
    <p:sldId id="677" r:id="rId98"/>
    <p:sldId id="678" r:id="rId99"/>
    <p:sldId id="679" r:id="rId100"/>
    <p:sldId id="680" r:id="rId101"/>
  </p:sldIdLst>
  <p:sldSz cx="12192000" cy="6858000"/>
  <p:notesSz cx="7010400" cy="9296400"/>
  <p:custDataLst>
    <p:tags r:id="rId10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bach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8428"/>
    <a:srgbClr val="A0B84D"/>
    <a:srgbClr val="006666"/>
    <a:srgbClr val="B2B2B2"/>
    <a:srgbClr val="FF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7" autoAdjust="0"/>
    <p:restoredTop sz="97250" autoAdjust="0"/>
  </p:normalViewPr>
  <p:slideViewPr>
    <p:cSldViewPr>
      <p:cViewPr varScale="1">
        <p:scale>
          <a:sx n="86" d="100"/>
          <a:sy n="86" d="100"/>
        </p:scale>
        <p:origin x="77" y="29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1" d="100"/>
          <a:sy n="61" d="100"/>
        </p:scale>
        <p:origin x="-3187"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3723DE-1A20-451B-9A9B-46B6F0DCE4B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F2E6095-CBE1-495C-9B82-7AE548F41367}">
      <dgm:prSet phldrT="[Text]"/>
      <dgm:spPr>
        <a:solidFill>
          <a:srgbClr val="00B050"/>
        </a:solidFill>
      </dgm:spPr>
      <dgm:t>
        <a:bodyPr/>
        <a:lstStyle/>
        <a:p>
          <a:r>
            <a:rPr lang="en-US" dirty="0">
              <a:solidFill>
                <a:schemeClr val="tx1"/>
              </a:solidFill>
            </a:rPr>
            <a:t>Identification of Historic Properties</a:t>
          </a:r>
        </a:p>
        <a:p>
          <a:r>
            <a:rPr lang="en-US" dirty="0">
              <a:solidFill>
                <a:schemeClr val="tx1"/>
              </a:solidFill>
            </a:rPr>
            <a:t>36 CFR § 800.4</a:t>
          </a:r>
        </a:p>
      </dgm:t>
    </dgm:pt>
    <dgm:pt modelId="{7A6BF6F2-D1B0-4B30-92FE-76D8A2EB2EF6}" type="parTrans" cxnId="{9EE60E4D-93F4-4983-A732-987AF8104160}">
      <dgm:prSet/>
      <dgm:spPr/>
      <dgm:t>
        <a:bodyPr/>
        <a:lstStyle/>
        <a:p>
          <a:endParaRPr lang="en-US"/>
        </a:p>
      </dgm:t>
    </dgm:pt>
    <dgm:pt modelId="{E35A6748-32C1-437D-AE72-52FA13AAD70A}" type="sibTrans" cxnId="{9EE60E4D-93F4-4983-A732-987AF8104160}">
      <dgm:prSet/>
      <dgm:spPr>
        <a:solidFill>
          <a:schemeClr val="accent6">
            <a:lumMod val="50000"/>
            <a:alpha val="90000"/>
          </a:schemeClr>
        </a:solidFill>
      </dgm:spPr>
      <dgm:t>
        <a:bodyPr/>
        <a:lstStyle/>
        <a:p>
          <a:endParaRPr lang="en-US"/>
        </a:p>
      </dgm:t>
    </dgm:pt>
    <dgm:pt modelId="{EF96E9EA-D7A4-40B1-B6D6-9657099FEA86}">
      <dgm:prSet phldrT="[Text]"/>
      <dgm:spPr>
        <a:solidFill>
          <a:srgbClr val="00B0F0"/>
        </a:solidFill>
      </dgm:spPr>
      <dgm:t>
        <a:bodyPr/>
        <a:lstStyle/>
        <a:p>
          <a:r>
            <a:rPr lang="en-US" dirty="0">
              <a:solidFill>
                <a:schemeClr val="tx1"/>
              </a:solidFill>
            </a:rPr>
            <a:t>Assessment of Adverse Effects</a:t>
          </a:r>
        </a:p>
        <a:p>
          <a:r>
            <a:rPr lang="en-US" dirty="0">
              <a:solidFill>
                <a:schemeClr val="tx1"/>
              </a:solidFill>
            </a:rPr>
            <a:t>36 CFR § 800.5</a:t>
          </a:r>
        </a:p>
      </dgm:t>
    </dgm:pt>
    <dgm:pt modelId="{45D97E54-EDE7-42CF-8505-6B0A0BE5F7C3}" type="parTrans" cxnId="{4E2C3C5F-BCE4-471D-BA6E-C30773E16553}">
      <dgm:prSet/>
      <dgm:spPr/>
      <dgm:t>
        <a:bodyPr/>
        <a:lstStyle/>
        <a:p>
          <a:endParaRPr lang="en-US"/>
        </a:p>
      </dgm:t>
    </dgm:pt>
    <dgm:pt modelId="{F64429DC-47B2-49FF-9F06-AD909AE6D1AF}" type="sibTrans" cxnId="{4E2C3C5F-BCE4-471D-BA6E-C30773E16553}">
      <dgm:prSet/>
      <dgm:spPr>
        <a:solidFill>
          <a:schemeClr val="accent6">
            <a:lumMod val="50000"/>
            <a:alpha val="90000"/>
          </a:schemeClr>
        </a:solidFill>
      </dgm:spPr>
      <dgm:t>
        <a:bodyPr/>
        <a:lstStyle/>
        <a:p>
          <a:endParaRPr lang="en-US"/>
        </a:p>
      </dgm:t>
    </dgm:pt>
    <dgm:pt modelId="{A1F8A5FE-6B5D-4DDA-8C00-16415E9431C2}">
      <dgm:prSet phldrT="[Text]"/>
      <dgm:spPr>
        <a:solidFill>
          <a:srgbClr val="0070C0"/>
        </a:solidFill>
      </dgm:spPr>
      <dgm:t>
        <a:bodyPr/>
        <a:lstStyle/>
        <a:p>
          <a:r>
            <a:rPr lang="en-US" dirty="0">
              <a:solidFill>
                <a:schemeClr val="tx1"/>
              </a:solidFill>
            </a:rPr>
            <a:t>Resolution of Adverse Effects</a:t>
          </a:r>
        </a:p>
        <a:p>
          <a:r>
            <a:rPr lang="en-US" dirty="0">
              <a:solidFill>
                <a:schemeClr val="tx1"/>
              </a:solidFill>
            </a:rPr>
            <a:t>36 CFR § 800.6</a:t>
          </a:r>
        </a:p>
      </dgm:t>
    </dgm:pt>
    <dgm:pt modelId="{05BF65A0-4E54-44B1-9BB1-DE2C6D5744F1}" type="parTrans" cxnId="{799746BD-8541-4B19-9FA4-1F223DBFF4AE}">
      <dgm:prSet/>
      <dgm:spPr/>
      <dgm:t>
        <a:bodyPr/>
        <a:lstStyle/>
        <a:p>
          <a:endParaRPr lang="en-US"/>
        </a:p>
      </dgm:t>
    </dgm:pt>
    <dgm:pt modelId="{9230F301-F1B2-44F1-A77F-41A22D2DF4D7}" type="sibTrans" cxnId="{799746BD-8541-4B19-9FA4-1F223DBFF4AE}">
      <dgm:prSet/>
      <dgm:spPr/>
      <dgm:t>
        <a:bodyPr/>
        <a:lstStyle/>
        <a:p>
          <a:endParaRPr lang="en-US"/>
        </a:p>
      </dgm:t>
    </dgm:pt>
    <dgm:pt modelId="{637A23C8-F921-412E-94F2-CECEB28AE35C}">
      <dgm:prSet/>
      <dgm:spPr>
        <a:solidFill>
          <a:srgbClr val="92D050"/>
        </a:solidFill>
      </dgm:spPr>
      <dgm:t>
        <a:bodyPr/>
        <a:lstStyle/>
        <a:p>
          <a:r>
            <a:rPr lang="en-US" dirty="0">
              <a:solidFill>
                <a:schemeClr val="tx1"/>
              </a:solidFill>
            </a:rPr>
            <a:t>Initiation of Section 106 Process</a:t>
          </a:r>
        </a:p>
        <a:p>
          <a:r>
            <a:rPr lang="en-US" dirty="0">
              <a:solidFill>
                <a:schemeClr val="tx1"/>
              </a:solidFill>
            </a:rPr>
            <a:t>36 CFR § 800.3</a:t>
          </a:r>
        </a:p>
      </dgm:t>
    </dgm:pt>
    <dgm:pt modelId="{DEFBD910-B495-4883-9950-0E77904543D6}" type="parTrans" cxnId="{175A3429-FF58-4F90-AE27-3EF4FDC4CB72}">
      <dgm:prSet/>
      <dgm:spPr/>
      <dgm:t>
        <a:bodyPr/>
        <a:lstStyle/>
        <a:p>
          <a:endParaRPr lang="en-US"/>
        </a:p>
      </dgm:t>
    </dgm:pt>
    <dgm:pt modelId="{FCEAEA5F-6DBD-46F5-B90A-4689A6AE47C7}" type="sibTrans" cxnId="{175A3429-FF58-4F90-AE27-3EF4FDC4CB72}">
      <dgm:prSet/>
      <dgm:spPr>
        <a:solidFill>
          <a:schemeClr val="accent6">
            <a:lumMod val="50000"/>
            <a:alpha val="90000"/>
          </a:schemeClr>
        </a:solidFill>
      </dgm:spPr>
      <dgm:t>
        <a:bodyPr/>
        <a:lstStyle/>
        <a:p>
          <a:endParaRPr lang="en-US"/>
        </a:p>
      </dgm:t>
    </dgm:pt>
    <dgm:pt modelId="{A0A18A73-8F0E-42BA-9145-E8CB7205D964}" type="pres">
      <dgm:prSet presAssocID="{AC3723DE-1A20-451B-9A9B-46B6F0DCE4BA}" presName="outerComposite" presStyleCnt="0">
        <dgm:presLayoutVars>
          <dgm:chMax val="5"/>
          <dgm:dir/>
          <dgm:resizeHandles val="exact"/>
        </dgm:presLayoutVars>
      </dgm:prSet>
      <dgm:spPr/>
      <dgm:t>
        <a:bodyPr/>
        <a:lstStyle/>
        <a:p>
          <a:endParaRPr lang="en-US"/>
        </a:p>
      </dgm:t>
    </dgm:pt>
    <dgm:pt modelId="{341EE829-6BF6-452F-A687-B5580CF91A62}" type="pres">
      <dgm:prSet presAssocID="{AC3723DE-1A20-451B-9A9B-46B6F0DCE4BA}" presName="dummyMaxCanvas" presStyleCnt="0">
        <dgm:presLayoutVars/>
      </dgm:prSet>
      <dgm:spPr/>
    </dgm:pt>
    <dgm:pt modelId="{2EF6F024-3891-4BF1-9CED-4E91BCA44B50}" type="pres">
      <dgm:prSet presAssocID="{AC3723DE-1A20-451B-9A9B-46B6F0DCE4BA}" presName="FourNodes_1" presStyleLbl="node1" presStyleIdx="0" presStyleCnt="4" custLinFactNeighborX="425" custLinFactNeighborY="3689">
        <dgm:presLayoutVars>
          <dgm:bulletEnabled val="1"/>
        </dgm:presLayoutVars>
      </dgm:prSet>
      <dgm:spPr/>
      <dgm:t>
        <a:bodyPr/>
        <a:lstStyle/>
        <a:p>
          <a:endParaRPr lang="en-US"/>
        </a:p>
      </dgm:t>
    </dgm:pt>
    <dgm:pt modelId="{ECA22A45-67BD-459B-8F2E-A9F1CF4F4949}" type="pres">
      <dgm:prSet presAssocID="{AC3723DE-1A20-451B-9A9B-46B6F0DCE4BA}" presName="FourNodes_2" presStyleLbl="node1" presStyleIdx="1" presStyleCnt="4">
        <dgm:presLayoutVars>
          <dgm:bulletEnabled val="1"/>
        </dgm:presLayoutVars>
      </dgm:prSet>
      <dgm:spPr/>
      <dgm:t>
        <a:bodyPr/>
        <a:lstStyle/>
        <a:p>
          <a:endParaRPr lang="en-US"/>
        </a:p>
      </dgm:t>
    </dgm:pt>
    <dgm:pt modelId="{CC47EE46-5EF5-411F-89E5-D9FC7504D6F2}" type="pres">
      <dgm:prSet presAssocID="{AC3723DE-1A20-451B-9A9B-46B6F0DCE4BA}" presName="FourNodes_3" presStyleLbl="node1" presStyleIdx="2" presStyleCnt="4">
        <dgm:presLayoutVars>
          <dgm:bulletEnabled val="1"/>
        </dgm:presLayoutVars>
      </dgm:prSet>
      <dgm:spPr/>
      <dgm:t>
        <a:bodyPr/>
        <a:lstStyle/>
        <a:p>
          <a:endParaRPr lang="en-US"/>
        </a:p>
      </dgm:t>
    </dgm:pt>
    <dgm:pt modelId="{40247FFA-CDEB-40E9-A544-A18C1ED03B71}" type="pres">
      <dgm:prSet presAssocID="{AC3723DE-1A20-451B-9A9B-46B6F0DCE4BA}" presName="FourNodes_4" presStyleLbl="node1" presStyleIdx="3" presStyleCnt="4">
        <dgm:presLayoutVars>
          <dgm:bulletEnabled val="1"/>
        </dgm:presLayoutVars>
      </dgm:prSet>
      <dgm:spPr/>
      <dgm:t>
        <a:bodyPr/>
        <a:lstStyle/>
        <a:p>
          <a:endParaRPr lang="en-US"/>
        </a:p>
      </dgm:t>
    </dgm:pt>
    <dgm:pt modelId="{D59C2BA8-F78C-4763-9892-7976E9670236}" type="pres">
      <dgm:prSet presAssocID="{AC3723DE-1A20-451B-9A9B-46B6F0DCE4BA}" presName="FourConn_1-2" presStyleLbl="fgAccFollowNode1" presStyleIdx="0" presStyleCnt="3">
        <dgm:presLayoutVars>
          <dgm:bulletEnabled val="1"/>
        </dgm:presLayoutVars>
      </dgm:prSet>
      <dgm:spPr/>
      <dgm:t>
        <a:bodyPr/>
        <a:lstStyle/>
        <a:p>
          <a:endParaRPr lang="en-US"/>
        </a:p>
      </dgm:t>
    </dgm:pt>
    <dgm:pt modelId="{E1A46C26-0B67-49E5-BAB1-BEA8E17B5E46}" type="pres">
      <dgm:prSet presAssocID="{AC3723DE-1A20-451B-9A9B-46B6F0DCE4BA}" presName="FourConn_2-3" presStyleLbl="fgAccFollowNode1" presStyleIdx="1" presStyleCnt="3">
        <dgm:presLayoutVars>
          <dgm:bulletEnabled val="1"/>
        </dgm:presLayoutVars>
      </dgm:prSet>
      <dgm:spPr/>
      <dgm:t>
        <a:bodyPr/>
        <a:lstStyle/>
        <a:p>
          <a:endParaRPr lang="en-US"/>
        </a:p>
      </dgm:t>
    </dgm:pt>
    <dgm:pt modelId="{6716585B-C982-4826-9643-2E415A6C4406}" type="pres">
      <dgm:prSet presAssocID="{AC3723DE-1A20-451B-9A9B-46B6F0DCE4BA}" presName="FourConn_3-4" presStyleLbl="fgAccFollowNode1" presStyleIdx="2" presStyleCnt="3">
        <dgm:presLayoutVars>
          <dgm:bulletEnabled val="1"/>
        </dgm:presLayoutVars>
      </dgm:prSet>
      <dgm:spPr/>
      <dgm:t>
        <a:bodyPr/>
        <a:lstStyle/>
        <a:p>
          <a:endParaRPr lang="en-US"/>
        </a:p>
      </dgm:t>
    </dgm:pt>
    <dgm:pt modelId="{EC83F11C-754D-4183-A9C6-89B51120C3AE}" type="pres">
      <dgm:prSet presAssocID="{AC3723DE-1A20-451B-9A9B-46B6F0DCE4BA}" presName="FourNodes_1_text" presStyleLbl="node1" presStyleIdx="3" presStyleCnt="4">
        <dgm:presLayoutVars>
          <dgm:bulletEnabled val="1"/>
        </dgm:presLayoutVars>
      </dgm:prSet>
      <dgm:spPr/>
      <dgm:t>
        <a:bodyPr/>
        <a:lstStyle/>
        <a:p>
          <a:endParaRPr lang="en-US"/>
        </a:p>
      </dgm:t>
    </dgm:pt>
    <dgm:pt modelId="{BF69FFA9-08BA-49DF-9A46-880FF6F21A3F}" type="pres">
      <dgm:prSet presAssocID="{AC3723DE-1A20-451B-9A9B-46B6F0DCE4BA}" presName="FourNodes_2_text" presStyleLbl="node1" presStyleIdx="3" presStyleCnt="4">
        <dgm:presLayoutVars>
          <dgm:bulletEnabled val="1"/>
        </dgm:presLayoutVars>
      </dgm:prSet>
      <dgm:spPr/>
      <dgm:t>
        <a:bodyPr/>
        <a:lstStyle/>
        <a:p>
          <a:endParaRPr lang="en-US"/>
        </a:p>
      </dgm:t>
    </dgm:pt>
    <dgm:pt modelId="{D448D955-7E2C-4C20-8B19-7A82B81EA3F8}" type="pres">
      <dgm:prSet presAssocID="{AC3723DE-1A20-451B-9A9B-46B6F0DCE4BA}" presName="FourNodes_3_text" presStyleLbl="node1" presStyleIdx="3" presStyleCnt="4">
        <dgm:presLayoutVars>
          <dgm:bulletEnabled val="1"/>
        </dgm:presLayoutVars>
      </dgm:prSet>
      <dgm:spPr/>
      <dgm:t>
        <a:bodyPr/>
        <a:lstStyle/>
        <a:p>
          <a:endParaRPr lang="en-US"/>
        </a:p>
      </dgm:t>
    </dgm:pt>
    <dgm:pt modelId="{2139C8B5-DF4F-4F10-9A59-E21C0F152B8A}" type="pres">
      <dgm:prSet presAssocID="{AC3723DE-1A20-451B-9A9B-46B6F0DCE4BA}" presName="FourNodes_4_text" presStyleLbl="node1" presStyleIdx="3" presStyleCnt="4">
        <dgm:presLayoutVars>
          <dgm:bulletEnabled val="1"/>
        </dgm:presLayoutVars>
      </dgm:prSet>
      <dgm:spPr/>
      <dgm:t>
        <a:bodyPr/>
        <a:lstStyle/>
        <a:p>
          <a:endParaRPr lang="en-US"/>
        </a:p>
      </dgm:t>
    </dgm:pt>
  </dgm:ptLst>
  <dgm:cxnLst>
    <dgm:cxn modelId="{4E2C3C5F-BCE4-471D-BA6E-C30773E16553}" srcId="{AC3723DE-1A20-451B-9A9B-46B6F0DCE4BA}" destId="{EF96E9EA-D7A4-40B1-B6D6-9657099FEA86}" srcOrd="2" destOrd="0" parTransId="{45D97E54-EDE7-42CF-8505-6B0A0BE5F7C3}" sibTransId="{F64429DC-47B2-49FF-9F06-AD909AE6D1AF}"/>
    <dgm:cxn modelId="{9EE60E4D-93F4-4983-A732-987AF8104160}" srcId="{AC3723DE-1A20-451B-9A9B-46B6F0DCE4BA}" destId="{0F2E6095-CBE1-495C-9B82-7AE548F41367}" srcOrd="1" destOrd="0" parTransId="{7A6BF6F2-D1B0-4B30-92FE-76D8A2EB2EF6}" sibTransId="{E35A6748-32C1-437D-AE72-52FA13AAD70A}"/>
    <dgm:cxn modelId="{D5EF2B1A-3889-49A5-BD5C-75A3F6ECF8F7}" type="presOf" srcId="{637A23C8-F921-412E-94F2-CECEB28AE35C}" destId="{2EF6F024-3891-4BF1-9CED-4E91BCA44B50}" srcOrd="0" destOrd="0" presId="urn:microsoft.com/office/officeart/2005/8/layout/vProcess5"/>
    <dgm:cxn modelId="{88A06C7B-DECB-4351-AFA3-A40C62535D11}" type="presOf" srcId="{AC3723DE-1A20-451B-9A9B-46B6F0DCE4BA}" destId="{A0A18A73-8F0E-42BA-9145-E8CB7205D964}" srcOrd="0" destOrd="0" presId="urn:microsoft.com/office/officeart/2005/8/layout/vProcess5"/>
    <dgm:cxn modelId="{49A43F4A-E6D4-4F01-A620-2532139C947E}" type="presOf" srcId="{637A23C8-F921-412E-94F2-CECEB28AE35C}" destId="{EC83F11C-754D-4183-A9C6-89B51120C3AE}" srcOrd="1" destOrd="0" presId="urn:microsoft.com/office/officeart/2005/8/layout/vProcess5"/>
    <dgm:cxn modelId="{7BC6BA47-45F2-4252-95A1-4060DBF41C92}" type="presOf" srcId="{0F2E6095-CBE1-495C-9B82-7AE548F41367}" destId="{BF69FFA9-08BA-49DF-9A46-880FF6F21A3F}" srcOrd="1" destOrd="0" presId="urn:microsoft.com/office/officeart/2005/8/layout/vProcess5"/>
    <dgm:cxn modelId="{989E0D76-DC47-43A0-B458-73E94FB6425B}" type="presOf" srcId="{A1F8A5FE-6B5D-4DDA-8C00-16415E9431C2}" destId="{2139C8B5-DF4F-4F10-9A59-E21C0F152B8A}" srcOrd="1" destOrd="0" presId="urn:microsoft.com/office/officeart/2005/8/layout/vProcess5"/>
    <dgm:cxn modelId="{175A3429-FF58-4F90-AE27-3EF4FDC4CB72}" srcId="{AC3723DE-1A20-451B-9A9B-46B6F0DCE4BA}" destId="{637A23C8-F921-412E-94F2-CECEB28AE35C}" srcOrd="0" destOrd="0" parTransId="{DEFBD910-B495-4883-9950-0E77904543D6}" sibTransId="{FCEAEA5F-6DBD-46F5-B90A-4689A6AE47C7}"/>
    <dgm:cxn modelId="{799746BD-8541-4B19-9FA4-1F223DBFF4AE}" srcId="{AC3723DE-1A20-451B-9A9B-46B6F0DCE4BA}" destId="{A1F8A5FE-6B5D-4DDA-8C00-16415E9431C2}" srcOrd="3" destOrd="0" parTransId="{05BF65A0-4E54-44B1-9BB1-DE2C6D5744F1}" sibTransId="{9230F301-F1B2-44F1-A77F-41A22D2DF4D7}"/>
    <dgm:cxn modelId="{FE9CC216-2A50-44FD-AEDA-815A98856708}" type="presOf" srcId="{0F2E6095-CBE1-495C-9B82-7AE548F41367}" destId="{ECA22A45-67BD-459B-8F2E-A9F1CF4F4949}" srcOrd="0" destOrd="0" presId="urn:microsoft.com/office/officeart/2005/8/layout/vProcess5"/>
    <dgm:cxn modelId="{A95C44CF-5D4A-49B2-880A-BE19819D02A8}" type="presOf" srcId="{A1F8A5FE-6B5D-4DDA-8C00-16415E9431C2}" destId="{40247FFA-CDEB-40E9-A544-A18C1ED03B71}" srcOrd="0" destOrd="0" presId="urn:microsoft.com/office/officeart/2005/8/layout/vProcess5"/>
    <dgm:cxn modelId="{9B07D4A6-7E34-4740-A595-9D70C09EDB74}" type="presOf" srcId="{EF96E9EA-D7A4-40B1-B6D6-9657099FEA86}" destId="{CC47EE46-5EF5-411F-89E5-D9FC7504D6F2}" srcOrd="0" destOrd="0" presId="urn:microsoft.com/office/officeart/2005/8/layout/vProcess5"/>
    <dgm:cxn modelId="{EA03B469-148B-4F0E-8F3A-08333B25A501}" type="presOf" srcId="{F64429DC-47B2-49FF-9F06-AD909AE6D1AF}" destId="{6716585B-C982-4826-9643-2E415A6C4406}" srcOrd="0" destOrd="0" presId="urn:microsoft.com/office/officeart/2005/8/layout/vProcess5"/>
    <dgm:cxn modelId="{0C76C4B5-AC50-4673-A237-A65483406584}" type="presOf" srcId="{EF96E9EA-D7A4-40B1-B6D6-9657099FEA86}" destId="{D448D955-7E2C-4C20-8B19-7A82B81EA3F8}" srcOrd="1" destOrd="0" presId="urn:microsoft.com/office/officeart/2005/8/layout/vProcess5"/>
    <dgm:cxn modelId="{6843C303-0416-4A81-AC03-3255088BA947}" type="presOf" srcId="{FCEAEA5F-6DBD-46F5-B90A-4689A6AE47C7}" destId="{D59C2BA8-F78C-4763-9892-7976E9670236}" srcOrd="0" destOrd="0" presId="urn:microsoft.com/office/officeart/2005/8/layout/vProcess5"/>
    <dgm:cxn modelId="{729EC398-B04E-43C5-99C8-B1B01C8023B7}" type="presOf" srcId="{E35A6748-32C1-437D-AE72-52FA13AAD70A}" destId="{E1A46C26-0B67-49E5-BAB1-BEA8E17B5E46}" srcOrd="0" destOrd="0" presId="urn:microsoft.com/office/officeart/2005/8/layout/vProcess5"/>
    <dgm:cxn modelId="{C837C9C3-3B51-4757-9FA9-17218B1C1CC5}" type="presParOf" srcId="{A0A18A73-8F0E-42BA-9145-E8CB7205D964}" destId="{341EE829-6BF6-452F-A687-B5580CF91A62}" srcOrd="0" destOrd="0" presId="urn:microsoft.com/office/officeart/2005/8/layout/vProcess5"/>
    <dgm:cxn modelId="{71618003-A0A0-4518-AE30-F86B874F132E}" type="presParOf" srcId="{A0A18A73-8F0E-42BA-9145-E8CB7205D964}" destId="{2EF6F024-3891-4BF1-9CED-4E91BCA44B50}" srcOrd="1" destOrd="0" presId="urn:microsoft.com/office/officeart/2005/8/layout/vProcess5"/>
    <dgm:cxn modelId="{3F96C1D8-9A14-4D12-A8E8-7FB89AE2A5F8}" type="presParOf" srcId="{A0A18A73-8F0E-42BA-9145-E8CB7205D964}" destId="{ECA22A45-67BD-459B-8F2E-A9F1CF4F4949}" srcOrd="2" destOrd="0" presId="urn:microsoft.com/office/officeart/2005/8/layout/vProcess5"/>
    <dgm:cxn modelId="{A109E420-5E7F-4964-8177-124F111C604F}" type="presParOf" srcId="{A0A18A73-8F0E-42BA-9145-E8CB7205D964}" destId="{CC47EE46-5EF5-411F-89E5-D9FC7504D6F2}" srcOrd="3" destOrd="0" presId="urn:microsoft.com/office/officeart/2005/8/layout/vProcess5"/>
    <dgm:cxn modelId="{3F6BA5D3-5F14-40EC-B1DF-DCA3DC69B424}" type="presParOf" srcId="{A0A18A73-8F0E-42BA-9145-E8CB7205D964}" destId="{40247FFA-CDEB-40E9-A544-A18C1ED03B71}" srcOrd="4" destOrd="0" presId="urn:microsoft.com/office/officeart/2005/8/layout/vProcess5"/>
    <dgm:cxn modelId="{5992CC4A-D373-4C75-BA81-F9C24C4AE005}" type="presParOf" srcId="{A0A18A73-8F0E-42BA-9145-E8CB7205D964}" destId="{D59C2BA8-F78C-4763-9892-7976E9670236}" srcOrd="5" destOrd="0" presId="urn:microsoft.com/office/officeart/2005/8/layout/vProcess5"/>
    <dgm:cxn modelId="{5320AF81-AC88-49A8-99B0-3BC5784158D9}" type="presParOf" srcId="{A0A18A73-8F0E-42BA-9145-E8CB7205D964}" destId="{E1A46C26-0B67-49E5-BAB1-BEA8E17B5E46}" srcOrd="6" destOrd="0" presId="urn:microsoft.com/office/officeart/2005/8/layout/vProcess5"/>
    <dgm:cxn modelId="{4665D1E7-4EFF-4139-9AA6-6980210FAD9E}" type="presParOf" srcId="{A0A18A73-8F0E-42BA-9145-E8CB7205D964}" destId="{6716585B-C982-4826-9643-2E415A6C4406}" srcOrd="7" destOrd="0" presId="urn:microsoft.com/office/officeart/2005/8/layout/vProcess5"/>
    <dgm:cxn modelId="{CB70FBA0-2B4E-498B-9458-FFCB4A274D0E}" type="presParOf" srcId="{A0A18A73-8F0E-42BA-9145-E8CB7205D964}" destId="{EC83F11C-754D-4183-A9C6-89B51120C3AE}" srcOrd="8" destOrd="0" presId="urn:microsoft.com/office/officeart/2005/8/layout/vProcess5"/>
    <dgm:cxn modelId="{E78312DE-ABF4-4923-AD5B-D86419AA2F77}" type="presParOf" srcId="{A0A18A73-8F0E-42BA-9145-E8CB7205D964}" destId="{BF69FFA9-08BA-49DF-9A46-880FF6F21A3F}" srcOrd="9" destOrd="0" presId="urn:microsoft.com/office/officeart/2005/8/layout/vProcess5"/>
    <dgm:cxn modelId="{67AE4023-CF77-4253-A547-3AA5A852E616}" type="presParOf" srcId="{A0A18A73-8F0E-42BA-9145-E8CB7205D964}" destId="{D448D955-7E2C-4C20-8B19-7A82B81EA3F8}" srcOrd="10" destOrd="0" presId="urn:microsoft.com/office/officeart/2005/8/layout/vProcess5"/>
    <dgm:cxn modelId="{BE9E03CA-F4AE-4CC3-A99B-F775E6E3F006}" type="presParOf" srcId="{A0A18A73-8F0E-42BA-9145-E8CB7205D964}" destId="{2139C8B5-DF4F-4F10-9A59-E21C0F152B8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7BA474-7BF5-4EDD-B896-F9D25E0067B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6659481-FD3A-491A-9E39-B638597B9D22}">
      <dgm:prSet phldrT="[Text]" custT="1"/>
      <dgm:spPr>
        <a:solidFill>
          <a:srgbClr val="598428"/>
        </a:solidFill>
      </dgm:spPr>
      <dgm:t>
        <a:bodyPr/>
        <a:lstStyle/>
        <a:p>
          <a:r>
            <a:rPr lang="en-US" sz="1600" dirty="0">
              <a:solidFill>
                <a:schemeClr val="tx1"/>
              </a:solidFill>
              <a:latin typeface="Arial" panose="020B0604020202020204" pitchFamily="34" charset="0"/>
              <a:cs typeface="Arial" panose="020B0604020202020204" pitchFamily="34" charset="0"/>
            </a:rPr>
            <a:t>Identify specific geographic areas or types of areas where categorical exclusions may apply</a:t>
          </a:r>
        </a:p>
      </dgm:t>
    </dgm:pt>
    <dgm:pt modelId="{A6E4317A-18EF-457D-8278-71FD34FF4BCA}" type="parTrans" cxnId="{E0BDA930-B8D8-432C-8E26-EE5BE499C42B}">
      <dgm:prSet/>
      <dgm:spPr/>
      <dgm:t>
        <a:bodyPr/>
        <a:lstStyle/>
        <a:p>
          <a:endParaRPr lang="en-US"/>
        </a:p>
      </dgm:t>
    </dgm:pt>
    <dgm:pt modelId="{2BF4F1D6-096D-49FB-AD02-6502335B350C}" type="sibTrans" cxnId="{E0BDA930-B8D8-432C-8E26-EE5BE499C42B}">
      <dgm:prSet/>
      <dgm:spPr>
        <a:solidFill>
          <a:schemeClr val="accent3">
            <a:lumMod val="75000"/>
            <a:alpha val="90000"/>
          </a:schemeClr>
        </a:solidFill>
      </dgm:spPr>
      <dgm:t>
        <a:bodyPr/>
        <a:lstStyle/>
        <a:p>
          <a:endParaRPr lang="en-US"/>
        </a:p>
      </dgm:t>
    </dgm:pt>
    <dgm:pt modelId="{93B43F01-0758-4AB0-9088-A9854046CD7F}">
      <dgm:prSet custT="1"/>
      <dgm:spPr>
        <a:solidFill>
          <a:srgbClr val="006666"/>
        </a:solidFill>
      </dgm:spPr>
      <dgm:t>
        <a:bodyPr/>
        <a:lstStyle/>
        <a:p>
          <a:pPr>
            <a:buClrTx/>
            <a:buSzTx/>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Develop emergency response strategies that can be reasonably anticipated to protect historic properties</a:t>
          </a:r>
        </a:p>
      </dgm:t>
    </dgm:pt>
    <dgm:pt modelId="{5EF56F14-F165-4F83-81F8-C2CC4CBFED14}" type="parTrans" cxnId="{CF666C14-F805-4B1D-A53F-0F1ADEC0E35C}">
      <dgm:prSet/>
      <dgm:spPr/>
      <dgm:t>
        <a:bodyPr/>
        <a:lstStyle/>
        <a:p>
          <a:endParaRPr lang="en-US"/>
        </a:p>
      </dgm:t>
    </dgm:pt>
    <dgm:pt modelId="{B149E3E8-B77E-4B26-A449-87E8AAC57179}" type="sibTrans" cxnId="{CF666C14-F805-4B1D-A53F-0F1ADEC0E35C}">
      <dgm:prSet/>
      <dgm:spPr>
        <a:solidFill>
          <a:schemeClr val="accent3">
            <a:lumMod val="75000"/>
            <a:alpha val="90000"/>
          </a:schemeClr>
        </a:solidFill>
      </dgm:spPr>
      <dgm:t>
        <a:bodyPr/>
        <a:lstStyle/>
        <a:p>
          <a:endParaRPr lang="en-US"/>
        </a:p>
      </dgm:t>
    </dgm:pt>
    <dgm:pt modelId="{E2FED704-2E5C-4B81-AB1A-D3B5E5C04AB9}">
      <dgm:prSet custT="1"/>
      <dgm:spPr>
        <a:solidFill>
          <a:srgbClr val="00B0F0"/>
        </a:solidFill>
      </dgm:spPr>
      <dgm:t>
        <a:bodyPr/>
        <a:lstStyle/>
        <a:p>
          <a:r>
            <a:rPr lang="en-US" sz="1600" dirty="0">
              <a:solidFill>
                <a:schemeClr val="tx1"/>
              </a:solidFill>
              <a:latin typeface="Arial" panose="020B0604020202020204" pitchFamily="34" charset="0"/>
              <a:cs typeface="Arial" panose="020B0604020202020204" pitchFamily="34" charset="0"/>
            </a:rPr>
            <a:t>Develop a list of parties to be notified in the event of an incident in a non-excluded area</a:t>
          </a:r>
        </a:p>
      </dgm:t>
    </dgm:pt>
    <dgm:pt modelId="{42F9CAFC-AEF6-4B67-B520-4D267688A094}" type="parTrans" cxnId="{440B1D9A-4A27-46E7-8A55-2DC15E3B14F5}">
      <dgm:prSet/>
      <dgm:spPr/>
      <dgm:t>
        <a:bodyPr/>
        <a:lstStyle/>
        <a:p>
          <a:endParaRPr lang="en-US"/>
        </a:p>
      </dgm:t>
    </dgm:pt>
    <dgm:pt modelId="{806E7A2C-C141-47CA-82D1-7FB423974C2B}" type="sibTrans" cxnId="{440B1D9A-4A27-46E7-8A55-2DC15E3B14F5}">
      <dgm:prSet/>
      <dgm:spPr>
        <a:solidFill>
          <a:schemeClr val="accent3">
            <a:lumMod val="75000"/>
            <a:alpha val="90000"/>
          </a:schemeClr>
        </a:solidFill>
        <a:ln>
          <a:noFill/>
        </a:ln>
      </dgm:spPr>
      <dgm:t>
        <a:bodyPr/>
        <a:lstStyle/>
        <a:p>
          <a:endParaRPr lang="en-US"/>
        </a:p>
      </dgm:t>
    </dgm:pt>
    <dgm:pt modelId="{1D3512BF-4E37-45E9-BE0D-5B2E31CB2542}">
      <dgm:prSet custT="1"/>
      <dgm:spPr>
        <a:solidFill>
          <a:srgbClr val="00B050"/>
        </a:solidFill>
      </dgm:spPr>
      <dgm:t>
        <a:bodyPr/>
        <a:lstStyle/>
        <a:p>
          <a:r>
            <a:rPr lang="en-US" sz="1600" dirty="0">
              <a:solidFill>
                <a:schemeClr val="tx1"/>
              </a:solidFill>
              <a:latin typeface="Arial" panose="020B0604020202020204" pitchFamily="34" charset="0"/>
              <a:cs typeface="Arial" panose="020B0604020202020204" pitchFamily="34" charset="0"/>
            </a:rPr>
            <a:t>Identify historic properties that have been listed in or determined eligible for inclusion in the NRHP that might be affected by response to a release or a spill</a:t>
          </a:r>
        </a:p>
      </dgm:t>
    </dgm:pt>
    <dgm:pt modelId="{C4297AA0-A9A5-4E7E-9EC8-50B82A67C0E5}" type="parTrans" cxnId="{AD59EB72-C08A-465D-90A5-A4A29C12313C}">
      <dgm:prSet/>
      <dgm:spPr/>
      <dgm:t>
        <a:bodyPr/>
        <a:lstStyle/>
        <a:p>
          <a:endParaRPr lang="en-US"/>
        </a:p>
      </dgm:t>
    </dgm:pt>
    <dgm:pt modelId="{B74E1988-1AD4-485B-9D51-F21998547352}" type="sibTrans" cxnId="{AD59EB72-C08A-465D-90A5-A4A29C12313C}">
      <dgm:prSet/>
      <dgm:spPr>
        <a:solidFill>
          <a:schemeClr val="bg2">
            <a:lumMod val="50000"/>
            <a:alpha val="90000"/>
          </a:schemeClr>
        </a:solidFill>
      </dgm:spPr>
      <dgm:t>
        <a:bodyPr/>
        <a:lstStyle/>
        <a:p>
          <a:endParaRPr lang="en-US"/>
        </a:p>
      </dgm:t>
    </dgm:pt>
    <dgm:pt modelId="{4C7DF523-FCFB-4FF6-BA50-81B6FC92234F}" type="pres">
      <dgm:prSet presAssocID="{A37BA474-7BF5-4EDD-B896-F9D25E0067B9}" presName="outerComposite" presStyleCnt="0">
        <dgm:presLayoutVars>
          <dgm:chMax val="5"/>
          <dgm:dir/>
          <dgm:resizeHandles val="exact"/>
        </dgm:presLayoutVars>
      </dgm:prSet>
      <dgm:spPr/>
      <dgm:t>
        <a:bodyPr/>
        <a:lstStyle/>
        <a:p>
          <a:endParaRPr lang="en-US"/>
        </a:p>
      </dgm:t>
    </dgm:pt>
    <dgm:pt modelId="{4A93DB86-74A9-4FE1-B58D-829A83997205}" type="pres">
      <dgm:prSet presAssocID="{A37BA474-7BF5-4EDD-B896-F9D25E0067B9}" presName="dummyMaxCanvas" presStyleCnt="0">
        <dgm:presLayoutVars/>
      </dgm:prSet>
      <dgm:spPr/>
    </dgm:pt>
    <dgm:pt modelId="{442CAE02-F983-4096-80ED-13C09CB821C7}" type="pres">
      <dgm:prSet presAssocID="{A37BA474-7BF5-4EDD-B896-F9D25E0067B9}" presName="FourNodes_1" presStyleLbl="node1" presStyleIdx="0" presStyleCnt="4">
        <dgm:presLayoutVars>
          <dgm:bulletEnabled val="1"/>
        </dgm:presLayoutVars>
      </dgm:prSet>
      <dgm:spPr/>
      <dgm:t>
        <a:bodyPr/>
        <a:lstStyle/>
        <a:p>
          <a:endParaRPr lang="en-US"/>
        </a:p>
      </dgm:t>
    </dgm:pt>
    <dgm:pt modelId="{65AB0768-0D52-4291-BBC4-E78F8DA422D1}" type="pres">
      <dgm:prSet presAssocID="{A37BA474-7BF5-4EDD-B896-F9D25E0067B9}" presName="FourNodes_2" presStyleLbl="node1" presStyleIdx="1" presStyleCnt="4">
        <dgm:presLayoutVars>
          <dgm:bulletEnabled val="1"/>
        </dgm:presLayoutVars>
      </dgm:prSet>
      <dgm:spPr/>
      <dgm:t>
        <a:bodyPr/>
        <a:lstStyle/>
        <a:p>
          <a:endParaRPr lang="en-US"/>
        </a:p>
      </dgm:t>
    </dgm:pt>
    <dgm:pt modelId="{A8DADD92-14D8-4CF3-B0A6-95FFDC248F3C}" type="pres">
      <dgm:prSet presAssocID="{A37BA474-7BF5-4EDD-B896-F9D25E0067B9}" presName="FourNodes_3" presStyleLbl="node1" presStyleIdx="2" presStyleCnt="4">
        <dgm:presLayoutVars>
          <dgm:bulletEnabled val="1"/>
        </dgm:presLayoutVars>
      </dgm:prSet>
      <dgm:spPr/>
      <dgm:t>
        <a:bodyPr/>
        <a:lstStyle/>
        <a:p>
          <a:endParaRPr lang="en-US"/>
        </a:p>
      </dgm:t>
    </dgm:pt>
    <dgm:pt modelId="{AC2D61B8-FFC7-473E-9CDD-C9033A562AEE}" type="pres">
      <dgm:prSet presAssocID="{A37BA474-7BF5-4EDD-B896-F9D25E0067B9}" presName="FourNodes_4" presStyleLbl="node1" presStyleIdx="3" presStyleCnt="4">
        <dgm:presLayoutVars>
          <dgm:bulletEnabled val="1"/>
        </dgm:presLayoutVars>
      </dgm:prSet>
      <dgm:spPr/>
      <dgm:t>
        <a:bodyPr/>
        <a:lstStyle/>
        <a:p>
          <a:endParaRPr lang="en-US"/>
        </a:p>
      </dgm:t>
    </dgm:pt>
    <dgm:pt modelId="{A5255A94-5291-44E5-A965-2500026B2606}" type="pres">
      <dgm:prSet presAssocID="{A37BA474-7BF5-4EDD-B896-F9D25E0067B9}" presName="FourConn_1-2" presStyleLbl="fgAccFollowNode1" presStyleIdx="0" presStyleCnt="3">
        <dgm:presLayoutVars>
          <dgm:bulletEnabled val="1"/>
        </dgm:presLayoutVars>
      </dgm:prSet>
      <dgm:spPr/>
      <dgm:t>
        <a:bodyPr/>
        <a:lstStyle/>
        <a:p>
          <a:endParaRPr lang="en-US"/>
        </a:p>
      </dgm:t>
    </dgm:pt>
    <dgm:pt modelId="{7FAA58FB-6A3D-47BB-A74C-118135CDDA99}" type="pres">
      <dgm:prSet presAssocID="{A37BA474-7BF5-4EDD-B896-F9D25E0067B9}" presName="FourConn_2-3" presStyleLbl="fgAccFollowNode1" presStyleIdx="1" presStyleCnt="3">
        <dgm:presLayoutVars>
          <dgm:bulletEnabled val="1"/>
        </dgm:presLayoutVars>
      </dgm:prSet>
      <dgm:spPr/>
      <dgm:t>
        <a:bodyPr/>
        <a:lstStyle/>
        <a:p>
          <a:endParaRPr lang="en-US"/>
        </a:p>
      </dgm:t>
    </dgm:pt>
    <dgm:pt modelId="{9BACD023-EE4F-4C3B-BDB6-D07CD3F3CD43}" type="pres">
      <dgm:prSet presAssocID="{A37BA474-7BF5-4EDD-B896-F9D25E0067B9}" presName="FourConn_3-4" presStyleLbl="fgAccFollowNode1" presStyleIdx="2" presStyleCnt="3">
        <dgm:presLayoutVars>
          <dgm:bulletEnabled val="1"/>
        </dgm:presLayoutVars>
      </dgm:prSet>
      <dgm:spPr/>
      <dgm:t>
        <a:bodyPr/>
        <a:lstStyle/>
        <a:p>
          <a:endParaRPr lang="en-US"/>
        </a:p>
      </dgm:t>
    </dgm:pt>
    <dgm:pt modelId="{BF13594F-F49F-4FEA-AE10-497A73E8F8C6}" type="pres">
      <dgm:prSet presAssocID="{A37BA474-7BF5-4EDD-B896-F9D25E0067B9}" presName="FourNodes_1_text" presStyleLbl="node1" presStyleIdx="3" presStyleCnt="4">
        <dgm:presLayoutVars>
          <dgm:bulletEnabled val="1"/>
        </dgm:presLayoutVars>
      </dgm:prSet>
      <dgm:spPr/>
      <dgm:t>
        <a:bodyPr/>
        <a:lstStyle/>
        <a:p>
          <a:endParaRPr lang="en-US"/>
        </a:p>
      </dgm:t>
    </dgm:pt>
    <dgm:pt modelId="{6A0DE3A3-F1FA-4B68-A75E-02D4EAB9C931}" type="pres">
      <dgm:prSet presAssocID="{A37BA474-7BF5-4EDD-B896-F9D25E0067B9}" presName="FourNodes_2_text" presStyleLbl="node1" presStyleIdx="3" presStyleCnt="4">
        <dgm:presLayoutVars>
          <dgm:bulletEnabled val="1"/>
        </dgm:presLayoutVars>
      </dgm:prSet>
      <dgm:spPr/>
      <dgm:t>
        <a:bodyPr/>
        <a:lstStyle/>
        <a:p>
          <a:endParaRPr lang="en-US"/>
        </a:p>
      </dgm:t>
    </dgm:pt>
    <dgm:pt modelId="{60910816-7D63-46A9-9A44-8C07A5B466DB}" type="pres">
      <dgm:prSet presAssocID="{A37BA474-7BF5-4EDD-B896-F9D25E0067B9}" presName="FourNodes_3_text" presStyleLbl="node1" presStyleIdx="3" presStyleCnt="4">
        <dgm:presLayoutVars>
          <dgm:bulletEnabled val="1"/>
        </dgm:presLayoutVars>
      </dgm:prSet>
      <dgm:spPr/>
      <dgm:t>
        <a:bodyPr/>
        <a:lstStyle/>
        <a:p>
          <a:endParaRPr lang="en-US"/>
        </a:p>
      </dgm:t>
    </dgm:pt>
    <dgm:pt modelId="{33DCD150-38C2-4C82-918E-5949EE4BBA61}" type="pres">
      <dgm:prSet presAssocID="{A37BA474-7BF5-4EDD-B896-F9D25E0067B9}" presName="FourNodes_4_text" presStyleLbl="node1" presStyleIdx="3" presStyleCnt="4">
        <dgm:presLayoutVars>
          <dgm:bulletEnabled val="1"/>
        </dgm:presLayoutVars>
      </dgm:prSet>
      <dgm:spPr/>
      <dgm:t>
        <a:bodyPr/>
        <a:lstStyle/>
        <a:p>
          <a:endParaRPr lang="en-US"/>
        </a:p>
      </dgm:t>
    </dgm:pt>
  </dgm:ptLst>
  <dgm:cxnLst>
    <dgm:cxn modelId="{556FBAE0-5265-435A-9675-549B0BA4EFCB}" type="presOf" srcId="{1D3512BF-4E37-45E9-BE0D-5B2E31CB2542}" destId="{BF13594F-F49F-4FEA-AE10-497A73E8F8C6}" srcOrd="1" destOrd="0" presId="urn:microsoft.com/office/officeart/2005/8/layout/vProcess5"/>
    <dgm:cxn modelId="{38A98EE8-A87A-434C-97F1-1400FB85B7B2}" type="presOf" srcId="{E2FED704-2E5C-4B81-AB1A-D3B5E5C04AB9}" destId="{A8DADD92-14D8-4CF3-B0A6-95FFDC248F3C}" srcOrd="0" destOrd="0" presId="urn:microsoft.com/office/officeart/2005/8/layout/vProcess5"/>
    <dgm:cxn modelId="{756316CC-46C9-47C3-AC8F-C4F30B06994C}" type="presOf" srcId="{E6659481-FD3A-491A-9E39-B638597B9D22}" destId="{6A0DE3A3-F1FA-4B68-A75E-02D4EAB9C931}" srcOrd="1" destOrd="0" presId="urn:microsoft.com/office/officeart/2005/8/layout/vProcess5"/>
    <dgm:cxn modelId="{E0BDA930-B8D8-432C-8E26-EE5BE499C42B}" srcId="{A37BA474-7BF5-4EDD-B896-F9D25E0067B9}" destId="{E6659481-FD3A-491A-9E39-B638597B9D22}" srcOrd="1" destOrd="0" parTransId="{A6E4317A-18EF-457D-8278-71FD34FF4BCA}" sibTransId="{2BF4F1D6-096D-49FB-AD02-6502335B350C}"/>
    <dgm:cxn modelId="{76B4FA5D-253F-40A3-9A45-9C75641CBBF8}" type="presOf" srcId="{E2FED704-2E5C-4B81-AB1A-D3B5E5C04AB9}" destId="{60910816-7D63-46A9-9A44-8C07A5B466DB}" srcOrd="1" destOrd="0" presId="urn:microsoft.com/office/officeart/2005/8/layout/vProcess5"/>
    <dgm:cxn modelId="{CF666C14-F805-4B1D-A53F-0F1ADEC0E35C}" srcId="{A37BA474-7BF5-4EDD-B896-F9D25E0067B9}" destId="{93B43F01-0758-4AB0-9088-A9854046CD7F}" srcOrd="3" destOrd="0" parTransId="{5EF56F14-F165-4F83-81F8-C2CC4CBFED14}" sibTransId="{B149E3E8-B77E-4B26-A449-87E8AAC57179}"/>
    <dgm:cxn modelId="{0928CBFD-4CA7-4AC0-ABD1-BD9211A56DFF}" type="presOf" srcId="{1D3512BF-4E37-45E9-BE0D-5B2E31CB2542}" destId="{442CAE02-F983-4096-80ED-13C09CB821C7}" srcOrd="0" destOrd="0" presId="urn:microsoft.com/office/officeart/2005/8/layout/vProcess5"/>
    <dgm:cxn modelId="{ADD351FA-BB53-4E48-99BC-BE970483E6A5}" type="presOf" srcId="{A37BA474-7BF5-4EDD-B896-F9D25E0067B9}" destId="{4C7DF523-FCFB-4FF6-BA50-81B6FC92234F}" srcOrd="0" destOrd="0" presId="urn:microsoft.com/office/officeart/2005/8/layout/vProcess5"/>
    <dgm:cxn modelId="{440B1D9A-4A27-46E7-8A55-2DC15E3B14F5}" srcId="{A37BA474-7BF5-4EDD-B896-F9D25E0067B9}" destId="{E2FED704-2E5C-4B81-AB1A-D3B5E5C04AB9}" srcOrd="2" destOrd="0" parTransId="{42F9CAFC-AEF6-4B67-B520-4D267688A094}" sibTransId="{806E7A2C-C141-47CA-82D1-7FB423974C2B}"/>
    <dgm:cxn modelId="{93CA8F51-BEB6-4FFC-B398-7CA960E08912}" type="presOf" srcId="{93B43F01-0758-4AB0-9088-A9854046CD7F}" destId="{33DCD150-38C2-4C82-918E-5949EE4BBA61}" srcOrd="1" destOrd="0" presId="urn:microsoft.com/office/officeart/2005/8/layout/vProcess5"/>
    <dgm:cxn modelId="{65F4597E-8EAB-42AC-96AF-DD668904675D}" type="presOf" srcId="{2BF4F1D6-096D-49FB-AD02-6502335B350C}" destId="{7FAA58FB-6A3D-47BB-A74C-118135CDDA99}" srcOrd="0" destOrd="0" presId="urn:microsoft.com/office/officeart/2005/8/layout/vProcess5"/>
    <dgm:cxn modelId="{B6EBEE77-B326-4659-A781-23248115BA8B}" type="presOf" srcId="{93B43F01-0758-4AB0-9088-A9854046CD7F}" destId="{AC2D61B8-FFC7-473E-9CDD-C9033A562AEE}" srcOrd="0" destOrd="0" presId="urn:microsoft.com/office/officeart/2005/8/layout/vProcess5"/>
    <dgm:cxn modelId="{148103C5-0BDC-4164-BEF5-8D5D7B358520}" type="presOf" srcId="{E6659481-FD3A-491A-9E39-B638597B9D22}" destId="{65AB0768-0D52-4291-BBC4-E78F8DA422D1}" srcOrd="0" destOrd="0" presId="urn:microsoft.com/office/officeart/2005/8/layout/vProcess5"/>
    <dgm:cxn modelId="{AD59EB72-C08A-465D-90A5-A4A29C12313C}" srcId="{A37BA474-7BF5-4EDD-B896-F9D25E0067B9}" destId="{1D3512BF-4E37-45E9-BE0D-5B2E31CB2542}" srcOrd="0" destOrd="0" parTransId="{C4297AA0-A9A5-4E7E-9EC8-50B82A67C0E5}" sibTransId="{B74E1988-1AD4-485B-9D51-F21998547352}"/>
    <dgm:cxn modelId="{0E116CFD-2ACA-4807-B3B0-D2079FE6F8B8}" type="presOf" srcId="{806E7A2C-C141-47CA-82D1-7FB423974C2B}" destId="{9BACD023-EE4F-4C3B-BDB6-D07CD3F3CD43}" srcOrd="0" destOrd="0" presId="urn:microsoft.com/office/officeart/2005/8/layout/vProcess5"/>
    <dgm:cxn modelId="{C11EBFD5-2FEF-4E5D-B67B-E3B251B5DA9D}" type="presOf" srcId="{B74E1988-1AD4-485B-9D51-F21998547352}" destId="{A5255A94-5291-44E5-A965-2500026B2606}" srcOrd="0" destOrd="0" presId="urn:microsoft.com/office/officeart/2005/8/layout/vProcess5"/>
    <dgm:cxn modelId="{74648277-AEDF-4017-93DA-BA67098E5B0E}" type="presParOf" srcId="{4C7DF523-FCFB-4FF6-BA50-81B6FC92234F}" destId="{4A93DB86-74A9-4FE1-B58D-829A83997205}" srcOrd="0" destOrd="0" presId="urn:microsoft.com/office/officeart/2005/8/layout/vProcess5"/>
    <dgm:cxn modelId="{19929D77-BDD8-4E2E-A494-172A2675411A}" type="presParOf" srcId="{4C7DF523-FCFB-4FF6-BA50-81B6FC92234F}" destId="{442CAE02-F983-4096-80ED-13C09CB821C7}" srcOrd="1" destOrd="0" presId="urn:microsoft.com/office/officeart/2005/8/layout/vProcess5"/>
    <dgm:cxn modelId="{7B8131BE-0CCD-485F-A7FF-08008C506393}" type="presParOf" srcId="{4C7DF523-FCFB-4FF6-BA50-81B6FC92234F}" destId="{65AB0768-0D52-4291-BBC4-E78F8DA422D1}" srcOrd="2" destOrd="0" presId="urn:microsoft.com/office/officeart/2005/8/layout/vProcess5"/>
    <dgm:cxn modelId="{CAFF710C-BCF1-4B76-A49A-7B20D3F20E1C}" type="presParOf" srcId="{4C7DF523-FCFB-4FF6-BA50-81B6FC92234F}" destId="{A8DADD92-14D8-4CF3-B0A6-95FFDC248F3C}" srcOrd="3" destOrd="0" presId="urn:microsoft.com/office/officeart/2005/8/layout/vProcess5"/>
    <dgm:cxn modelId="{99E6D9D0-B026-4908-AA7C-6C973F7070FC}" type="presParOf" srcId="{4C7DF523-FCFB-4FF6-BA50-81B6FC92234F}" destId="{AC2D61B8-FFC7-473E-9CDD-C9033A562AEE}" srcOrd="4" destOrd="0" presId="urn:microsoft.com/office/officeart/2005/8/layout/vProcess5"/>
    <dgm:cxn modelId="{E33A218D-1D15-4774-ABB6-2A7EBA7812D9}" type="presParOf" srcId="{4C7DF523-FCFB-4FF6-BA50-81B6FC92234F}" destId="{A5255A94-5291-44E5-A965-2500026B2606}" srcOrd="5" destOrd="0" presId="urn:microsoft.com/office/officeart/2005/8/layout/vProcess5"/>
    <dgm:cxn modelId="{B4B6BE7E-B7E8-482B-AE27-87D6E1084160}" type="presParOf" srcId="{4C7DF523-FCFB-4FF6-BA50-81B6FC92234F}" destId="{7FAA58FB-6A3D-47BB-A74C-118135CDDA99}" srcOrd="6" destOrd="0" presId="urn:microsoft.com/office/officeart/2005/8/layout/vProcess5"/>
    <dgm:cxn modelId="{23259078-6088-4D1B-AFD4-B115A7569682}" type="presParOf" srcId="{4C7DF523-FCFB-4FF6-BA50-81B6FC92234F}" destId="{9BACD023-EE4F-4C3B-BDB6-D07CD3F3CD43}" srcOrd="7" destOrd="0" presId="urn:microsoft.com/office/officeart/2005/8/layout/vProcess5"/>
    <dgm:cxn modelId="{BFD5B528-1835-469C-A697-57956A00B28F}" type="presParOf" srcId="{4C7DF523-FCFB-4FF6-BA50-81B6FC92234F}" destId="{BF13594F-F49F-4FEA-AE10-497A73E8F8C6}" srcOrd="8" destOrd="0" presId="urn:microsoft.com/office/officeart/2005/8/layout/vProcess5"/>
    <dgm:cxn modelId="{B5102316-3C3B-4248-8554-2F24F0D284B7}" type="presParOf" srcId="{4C7DF523-FCFB-4FF6-BA50-81B6FC92234F}" destId="{6A0DE3A3-F1FA-4B68-A75E-02D4EAB9C931}" srcOrd="9" destOrd="0" presId="urn:microsoft.com/office/officeart/2005/8/layout/vProcess5"/>
    <dgm:cxn modelId="{012A72CA-5BDB-4EAE-BA37-DADAE5AE6E50}" type="presParOf" srcId="{4C7DF523-FCFB-4FF6-BA50-81B6FC92234F}" destId="{60910816-7D63-46A9-9A44-8C07A5B466DB}" srcOrd="10" destOrd="0" presId="urn:microsoft.com/office/officeart/2005/8/layout/vProcess5"/>
    <dgm:cxn modelId="{531635BA-823F-4EF6-A08E-1CDEFF6BEF88}" type="presParOf" srcId="{4C7DF523-FCFB-4FF6-BA50-81B6FC92234F}" destId="{33DCD150-38C2-4C82-918E-5949EE4BBA6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7BA474-7BF5-4EDD-B896-F9D25E0067B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6659481-FD3A-491A-9E39-B638597B9D22}">
      <dgm:prSet phldrT="[Text]" custT="1"/>
      <dgm:spPr>
        <a:solidFill>
          <a:srgbClr val="A0B84D"/>
        </a:solidFill>
      </dgm:spPr>
      <dgm:t>
        <a:bodyPr/>
        <a:lstStyle/>
        <a:p>
          <a:r>
            <a:rPr lang="en-US" sz="1600" dirty="0">
              <a:solidFill>
                <a:schemeClr val="tx1"/>
              </a:solidFill>
              <a:latin typeface="Arial" panose="020B0604020202020204" pitchFamily="34" charset="0"/>
              <a:cs typeface="Arial" panose="020B0604020202020204" pitchFamily="34" charset="0"/>
            </a:rPr>
            <a:t>Incident is categorically excluded from Section 106 compliance</a:t>
          </a:r>
        </a:p>
      </dgm:t>
    </dgm:pt>
    <dgm:pt modelId="{A6E4317A-18EF-457D-8278-71FD34FF4BCA}" type="parTrans" cxnId="{E0BDA930-B8D8-432C-8E26-EE5BE499C42B}">
      <dgm:prSet/>
      <dgm:spPr/>
      <dgm:t>
        <a:bodyPr/>
        <a:lstStyle/>
        <a:p>
          <a:endParaRPr lang="en-US"/>
        </a:p>
      </dgm:t>
    </dgm:pt>
    <dgm:pt modelId="{2BF4F1D6-096D-49FB-AD02-6502335B350C}" type="sibTrans" cxnId="{E0BDA930-B8D8-432C-8E26-EE5BE499C42B}">
      <dgm:prSet/>
      <dgm:spPr>
        <a:solidFill>
          <a:schemeClr val="accent3">
            <a:lumMod val="75000"/>
            <a:alpha val="90000"/>
          </a:schemeClr>
        </a:solidFill>
      </dgm:spPr>
      <dgm:t>
        <a:bodyPr/>
        <a:lstStyle/>
        <a:p>
          <a:endParaRPr lang="en-US"/>
        </a:p>
      </dgm:t>
    </dgm:pt>
    <dgm:pt modelId="{E2FED704-2E5C-4B81-AB1A-D3B5E5C04AB9}">
      <dgm:prSet custT="1"/>
      <dgm:spPr>
        <a:solidFill>
          <a:srgbClr val="006666"/>
        </a:solidFill>
      </dgm:spPr>
      <dgm:t>
        <a:bodyPr/>
        <a:lstStyle/>
        <a:p>
          <a:r>
            <a:rPr lang="en-US" sz="1600" dirty="0">
              <a:solidFill>
                <a:schemeClr val="tx1"/>
              </a:solidFill>
              <a:latin typeface="Arial" panose="020B0604020202020204" pitchFamily="34" charset="0"/>
              <a:cs typeface="Arial" panose="020B0604020202020204" pitchFamily="34" charset="0"/>
            </a:rPr>
            <a:t>Monitor for discovery of previously unidentified historic properties or SHPO categorically excluded release or spill may have potential to affect a significant historic property</a:t>
          </a:r>
        </a:p>
      </dgm:t>
    </dgm:pt>
    <dgm:pt modelId="{42F9CAFC-AEF6-4B67-B520-4D267688A094}" type="parTrans" cxnId="{440B1D9A-4A27-46E7-8A55-2DC15E3B14F5}">
      <dgm:prSet/>
      <dgm:spPr/>
      <dgm:t>
        <a:bodyPr/>
        <a:lstStyle/>
        <a:p>
          <a:endParaRPr lang="en-US"/>
        </a:p>
      </dgm:t>
    </dgm:pt>
    <dgm:pt modelId="{806E7A2C-C141-47CA-82D1-7FB423974C2B}" type="sibTrans" cxnId="{440B1D9A-4A27-46E7-8A55-2DC15E3B14F5}">
      <dgm:prSet/>
      <dgm:spPr>
        <a:solidFill>
          <a:schemeClr val="accent3">
            <a:lumMod val="75000"/>
            <a:alpha val="90000"/>
          </a:schemeClr>
        </a:solidFill>
        <a:ln>
          <a:noFill/>
        </a:ln>
      </dgm:spPr>
      <dgm:t>
        <a:bodyPr/>
        <a:lstStyle/>
        <a:p>
          <a:endParaRPr lang="en-US"/>
        </a:p>
      </dgm:t>
    </dgm:pt>
    <dgm:pt modelId="{1D3512BF-4E37-45E9-BE0D-5B2E31CB2542}">
      <dgm:prSet custT="1"/>
      <dgm:spPr>
        <a:solidFill>
          <a:srgbClr val="598428"/>
        </a:solidFill>
      </dgm:spPr>
      <dgm:t>
        <a:bodyPr/>
        <a:lstStyle/>
        <a:p>
          <a:r>
            <a:rPr lang="en-US" sz="1600" dirty="0">
              <a:solidFill>
                <a:schemeClr val="tx1"/>
              </a:solidFill>
              <a:latin typeface="Arial" panose="020B0604020202020204" pitchFamily="34" charset="0"/>
              <a:cs typeface="Arial" panose="020B0604020202020204" pitchFamily="34" charset="0"/>
            </a:rPr>
            <a:t>Initiate Section 106 Programmatic Agreement Process</a:t>
          </a:r>
        </a:p>
      </dgm:t>
    </dgm:pt>
    <dgm:pt modelId="{C4297AA0-A9A5-4E7E-9EC8-50B82A67C0E5}" type="parTrans" cxnId="{AD59EB72-C08A-465D-90A5-A4A29C12313C}">
      <dgm:prSet/>
      <dgm:spPr/>
      <dgm:t>
        <a:bodyPr/>
        <a:lstStyle/>
        <a:p>
          <a:endParaRPr lang="en-US"/>
        </a:p>
      </dgm:t>
    </dgm:pt>
    <dgm:pt modelId="{B74E1988-1AD4-485B-9D51-F21998547352}" type="sibTrans" cxnId="{AD59EB72-C08A-465D-90A5-A4A29C12313C}">
      <dgm:prSet/>
      <dgm:spPr>
        <a:solidFill>
          <a:schemeClr val="bg2">
            <a:lumMod val="50000"/>
            <a:alpha val="90000"/>
          </a:schemeClr>
        </a:solidFill>
      </dgm:spPr>
      <dgm:t>
        <a:bodyPr/>
        <a:lstStyle/>
        <a:p>
          <a:endParaRPr lang="en-US"/>
        </a:p>
      </dgm:t>
    </dgm:pt>
    <dgm:pt modelId="{4C7DF523-FCFB-4FF6-BA50-81B6FC92234F}" type="pres">
      <dgm:prSet presAssocID="{A37BA474-7BF5-4EDD-B896-F9D25E0067B9}" presName="outerComposite" presStyleCnt="0">
        <dgm:presLayoutVars>
          <dgm:chMax val="5"/>
          <dgm:dir/>
          <dgm:resizeHandles val="exact"/>
        </dgm:presLayoutVars>
      </dgm:prSet>
      <dgm:spPr/>
      <dgm:t>
        <a:bodyPr/>
        <a:lstStyle/>
        <a:p>
          <a:endParaRPr lang="en-US"/>
        </a:p>
      </dgm:t>
    </dgm:pt>
    <dgm:pt modelId="{4A93DB86-74A9-4FE1-B58D-829A83997205}" type="pres">
      <dgm:prSet presAssocID="{A37BA474-7BF5-4EDD-B896-F9D25E0067B9}" presName="dummyMaxCanvas" presStyleCnt="0">
        <dgm:presLayoutVars/>
      </dgm:prSet>
      <dgm:spPr/>
    </dgm:pt>
    <dgm:pt modelId="{9240A223-2699-44A2-BF73-AF452B07F0E2}" type="pres">
      <dgm:prSet presAssocID="{A37BA474-7BF5-4EDD-B896-F9D25E0067B9}" presName="ThreeNodes_1" presStyleLbl="node1" presStyleIdx="0" presStyleCnt="3">
        <dgm:presLayoutVars>
          <dgm:bulletEnabled val="1"/>
        </dgm:presLayoutVars>
      </dgm:prSet>
      <dgm:spPr/>
      <dgm:t>
        <a:bodyPr/>
        <a:lstStyle/>
        <a:p>
          <a:endParaRPr lang="en-US"/>
        </a:p>
      </dgm:t>
    </dgm:pt>
    <dgm:pt modelId="{46C22225-B59A-46C6-8CEC-CF17ACCB3A6D}" type="pres">
      <dgm:prSet presAssocID="{A37BA474-7BF5-4EDD-B896-F9D25E0067B9}" presName="ThreeNodes_2" presStyleLbl="node1" presStyleIdx="1" presStyleCnt="3">
        <dgm:presLayoutVars>
          <dgm:bulletEnabled val="1"/>
        </dgm:presLayoutVars>
      </dgm:prSet>
      <dgm:spPr/>
      <dgm:t>
        <a:bodyPr/>
        <a:lstStyle/>
        <a:p>
          <a:endParaRPr lang="en-US"/>
        </a:p>
      </dgm:t>
    </dgm:pt>
    <dgm:pt modelId="{75FDB585-273A-4C9D-8343-045A3E996B24}" type="pres">
      <dgm:prSet presAssocID="{A37BA474-7BF5-4EDD-B896-F9D25E0067B9}" presName="ThreeNodes_3" presStyleLbl="node1" presStyleIdx="2" presStyleCnt="3">
        <dgm:presLayoutVars>
          <dgm:bulletEnabled val="1"/>
        </dgm:presLayoutVars>
      </dgm:prSet>
      <dgm:spPr/>
      <dgm:t>
        <a:bodyPr/>
        <a:lstStyle/>
        <a:p>
          <a:endParaRPr lang="en-US"/>
        </a:p>
      </dgm:t>
    </dgm:pt>
    <dgm:pt modelId="{B52F6619-CB37-4E07-BE5F-C2097FA0785B}" type="pres">
      <dgm:prSet presAssocID="{A37BA474-7BF5-4EDD-B896-F9D25E0067B9}" presName="ThreeConn_1-2" presStyleLbl="fgAccFollowNode1" presStyleIdx="0" presStyleCnt="2">
        <dgm:presLayoutVars>
          <dgm:bulletEnabled val="1"/>
        </dgm:presLayoutVars>
      </dgm:prSet>
      <dgm:spPr/>
      <dgm:t>
        <a:bodyPr/>
        <a:lstStyle/>
        <a:p>
          <a:endParaRPr lang="en-US"/>
        </a:p>
      </dgm:t>
    </dgm:pt>
    <dgm:pt modelId="{5B61DE52-42CD-4535-BD7E-079455901306}" type="pres">
      <dgm:prSet presAssocID="{A37BA474-7BF5-4EDD-B896-F9D25E0067B9}" presName="ThreeConn_2-3" presStyleLbl="fgAccFollowNode1" presStyleIdx="1" presStyleCnt="2">
        <dgm:presLayoutVars>
          <dgm:bulletEnabled val="1"/>
        </dgm:presLayoutVars>
      </dgm:prSet>
      <dgm:spPr/>
      <dgm:t>
        <a:bodyPr/>
        <a:lstStyle/>
        <a:p>
          <a:endParaRPr lang="en-US"/>
        </a:p>
      </dgm:t>
    </dgm:pt>
    <dgm:pt modelId="{8F5490C2-61F6-4B9B-AA8A-BD89511F8AE7}" type="pres">
      <dgm:prSet presAssocID="{A37BA474-7BF5-4EDD-B896-F9D25E0067B9}" presName="ThreeNodes_1_text" presStyleLbl="node1" presStyleIdx="2" presStyleCnt="3">
        <dgm:presLayoutVars>
          <dgm:bulletEnabled val="1"/>
        </dgm:presLayoutVars>
      </dgm:prSet>
      <dgm:spPr/>
      <dgm:t>
        <a:bodyPr/>
        <a:lstStyle/>
        <a:p>
          <a:endParaRPr lang="en-US"/>
        </a:p>
      </dgm:t>
    </dgm:pt>
    <dgm:pt modelId="{A5858287-A17D-4211-8EEE-8FB3D2B68603}" type="pres">
      <dgm:prSet presAssocID="{A37BA474-7BF5-4EDD-B896-F9D25E0067B9}" presName="ThreeNodes_2_text" presStyleLbl="node1" presStyleIdx="2" presStyleCnt="3">
        <dgm:presLayoutVars>
          <dgm:bulletEnabled val="1"/>
        </dgm:presLayoutVars>
      </dgm:prSet>
      <dgm:spPr/>
      <dgm:t>
        <a:bodyPr/>
        <a:lstStyle/>
        <a:p>
          <a:endParaRPr lang="en-US"/>
        </a:p>
      </dgm:t>
    </dgm:pt>
    <dgm:pt modelId="{4E87DC5A-AA9A-4D69-88AA-6442F70CDBE3}" type="pres">
      <dgm:prSet presAssocID="{A37BA474-7BF5-4EDD-B896-F9D25E0067B9}" presName="ThreeNodes_3_text" presStyleLbl="node1" presStyleIdx="2" presStyleCnt="3">
        <dgm:presLayoutVars>
          <dgm:bulletEnabled val="1"/>
        </dgm:presLayoutVars>
      </dgm:prSet>
      <dgm:spPr/>
      <dgm:t>
        <a:bodyPr/>
        <a:lstStyle/>
        <a:p>
          <a:endParaRPr lang="en-US"/>
        </a:p>
      </dgm:t>
    </dgm:pt>
  </dgm:ptLst>
  <dgm:cxnLst>
    <dgm:cxn modelId="{9317810E-5973-46BC-B7F2-E34D56DBC4DA}" type="presOf" srcId="{1D3512BF-4E37-45E9-BE0D-5B2E31CB2542}" destId="{8F5490C2-61F6-4B9B-AA8A-BD89511F8AE7}" srcOrd="1" destOrd="0" presId="urn:microsoft.com/office/officeart/2005/8/layout/vProcess5"/>
    <dgm:cxn modelId="{9BA7CED9-D51A-425F-93B2-ED7CD094C5DF}" type="presOf" srcId="{E6659481-FD3A-491A-9E39-B638597B9D22}" destId="{46C22225-B59A-46C6-8CEC-CF17ACCB3A6D}" srcOrd="0" destOrd="0" presId="urn:microsoft.com/office/officeart/2005/8/layout/vProcess5"/>
    <dgm:cxn modelId="{E0BDA930-B8D8-432C-8E26-EE5BE499C42B}" srcId="{A37BA474-7BF5-4EDD-B896-F9D25E0067B9}" destId="{E6659481-FD3A-491A-9E39-B638597B9D22}" srcOrd="1" destOrd="0" parTransId="{A6E4317A-18EF-457D-8278-71FD34FF4BCA}" sibTransId="{2BF4F1D6-096D-49FB-AD02-6502335B350C}"/>
    <dgm:cxn modelId="{3A7FEFB8-6C77-41B1-8E45-9457BD8592ED}" type="presOf" srcId="{E2FED704-2E5C-4B81-AB1A-D3B5E5C04AB9}" destId="{4E87DC5A-AA9A-4D69-88AA-6442F70CDBE3}" srcOrd="1" destOrd="0" presId="urn:microsoft.com/office/officeart/2005/8/layout/vProcess5"/>
    <dgm:cxn modelId="{EA5EB036-8413-43EF-B3B3-9FC021B4EC55}" type="presOf" srcId="{E6659481-FD3A-491A-9E39-B638597B9D22}" destId="{A5858287-A17D-4211-8EEE-8FB3D2B68603}" srcOrd="1" destOrd="0" presId="urn:microsoft.com/office/officeart/2005/8/layout/vProcess5"/>
    <dgm:cxn modelId="{0E311CCE-59DC-4AB4-811C-893A6252A5E9}" type="presOf" srcId="{A37BA474-7BF5-4EDD-B896-F9D25E0067B9}" destId="{4C7DF523-FCFB-4FF6-BA50-81B6FC92234F}" srcOrd="0" destOrd="0" presId="urn:microsoft.com/office/officeart/2005/8/layout/vProcess5"/>
    <dgm:cxn modelId="{134FF2D2-F4EF-439C-BE07-32F287EDE0C4}" type="presOf" srcId="{E2FED704-2E5C-4B81-AB1A-D3B5E5C04AB9}" destId="{75FDB585-273A-4C9D-8343-045A3E996B24}" srcOrd="0" destOrd="0" presId="urn:microsoft.com/office/officeart/2005/8/layout/vProcess5"/>
    <dgm:cxn modelId="{CB138119-3413-469C-96CD-41ACDFA9A292}" type="presOf" srcId="{2BF4F1D6-096D-49FB-AD02-6502335B350C}" destId="{5B61DE52-42CD-4535-BD7E-079455901306}" srcOrd="0" destOrd="0" presId="urn:microsoft.com/office/officeart/2005/8/layout/vProcess5"/>
    <dgm:cxn modelId="{440B1D9A-4A27-46E7-8A55-2DC15E3B14F5}" srcId="{A37BA474-7BF5-4EDD-B896-F9D25E0067B9}" destId="{E2FED704-2E5C-4B81-AB1A-D3B5E5C04AB9}" srcOrd="2" destOrd="0" parTransId="{42F9CAFC-AEF6-4B67-B520-4D267688A094}" sibTransId="{806E7A2C-C141-47CA-82D1-7FB423974C2B}"/>
    <dgm:cxn modelId="{798E860B-E404-4BB5-B2FA-2EE88675BB19}" type="presOf" srcId="{B74E1988-1AD4-485B-9D51-F21998547352}" destId="{B52F6619-CB37-4E07-BE5F-C2097FA0785B}" srcOrd="0" destOrd="0" presId="urn:microsoft.com/office/officeart/2005/8/layout/vProcess5"/>
    <dgm:cxn modelId="{AD59EB72-C08A-465D-90A5-A4A29C12313C}" srcId="{A37BA474-7BF5-4EDD-B896-F9D25E0067B9}" destId="{1D3512BF-4E37-45E9-BE0D-5B2E31CB2542}" srcOrd="0" destOrd="0" parTransId="{C4297AA0-A9A5-4E7E-9EC8-50B82A67C0E5}" sibTransId="{B74E1988-1AD4-485B-9D51-F21998547352}"/>
    <dgm:cxn modelId="{9E657C9F-595B-4E29-A12A-D52797381815}" type="presOf" srcId="{1D3512BF-4E37-45E9-BE0D-5B2E31CB2542}" destId="{9240A223-2699-44A2-BF73-AF452B07F0E2}" srcOrd="0" destOrd="0" presId="urn:microsoft.com/office/officeart/2005/8/layout/vProcess5"/>
    <dgm:cxn modelId="{4FF27D29-8E53-434D-9851-2C97A34967CC}" type="presParOf" srcId="{4C7DF523-FCFB-4FF6-BA50-81B6FC92234F}" destId="{4A93DB86-74A9-4FE1-B58D-829A83997205}" srcOrd="0" destOrd="0" presId="urn:microsoft.com/office/officeart/2005/8/layout/vProcess5"/>
    <dgm:cxn modelId="{D1A98A5B-1BE1-4FC1-B190-31D425D98F57}" type="presParOf" srcId="{4C7DF523-FCFB-4FF6-BA50-81B6FC92234F}" destId="{9240A223-2699-44A2-BF73-AF452B07F0E2}" srcOrd="1" destOrd="0" presId="urn:microsoft.com/office/officeart/2005/8/layout/vProcess5"/>
    <dgm:cxn modelId="{BF08D6B8-B232-48F5-B834-F16196006B55}" type="presParOf" srcId="{4C7DF523-FCFB-4FF6-BA50-81B6FC92234F}" destId="{46C22225-B59A-46C6-8CEC-CF17ACCB3A6D}" srcOrd="2" destOrd="0" presId="urn:microsoft.com/office/officeart/2005/8/layout/vProcess5"/>
    <dgm:cxn modelId="{FA14E645-113D-4448-B600-2316CB4E2090}" type="presParOf" srcId="{4C7DF523-FCFB-4FF6-BA50-81B6FC92234F}" destId="{75FDB585-273A-4C9D-8343-045A3E996B24}" srcOrd="3" destOrd="0" presId="urn:microsoft.com/office/officeart/2005/8/layout/vProcess5"/>
    <dgm:cxn modelId="{314EC68F-71A5-48FD-B633-828C08969079}" type="presParOf" srcId="{4C7DF523-FCFB-4FF6-BA50-81B6FC92234F}" destId="{B52F6619-CB37-4E07-BE5F-C2097FA0785B}" srcOrd="4" destOrd="0" presId="urn:microsoft.com/office/officeart/2005/8/layout/vProcess5"/>
    <dgm:cxn modelId="{D3473AFC-D3B2-4194-9D99-6359BB52A43B}" type="presParOf" srcId="{4C7DF523-FCFB-4FF6-BA50-81B6FC92234F}" destId="{5B61DE52-42CD-4535-BD7E-079455901306}" srcOrd="5" destOrd="0" presId="urn:microsoft.com/office/officeart/2005/8/layout/vProcess5"/>
    <dgm:cxn modelId="{2A2BC39D-65BA-4CDC-A166-9F8B53782228}" type="presParOf" srcId="{4C7DF523-FCFB-4FF6-BA50-81B6FC92234F}" destId="{8F5490C2-61F6-4B9B-AA8A-BD89511F8AE7}" srcOrd="6" destOrd="0" presId="urn:microsoft.com/office/officeart/2005/8/layout/vProcess5"/>
    <dgm:cxn modelId="{7F312F39-75A3-471F-9EC3-9641FB10AEC2}" type="presParOf" srcId="{4C7DF523-FCFB-4FF6-BA50-81B6FC92234F}" destId="{A5858287-A17D-4211-8EEE-8FB3D2B68603}" srcOrd="7" destOrd="0" presId="urn:microsoft.com/office/officeart/2005/8/layout/vProcess5"/>
    <dgm:cxn modelId="{ECD19E7A-10DC-4623-A9F7-6455061FC9BE}" type="presParOf" srcId="{4C7DF523-FCFB-4FF6-BA50-81B6FC92234F}" destId="{4E87DC5A-AA9A-4D69-88AA-6442F70CDBE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7BA474-7BF5-4EDD-B896-F9D25E0067B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6659481-FD3A-491A-9E39-B638597B9D22}">
      <dgm:prSet phldrT="[Text]" custT="1"/>
      <dgm:spPr>
        <a:solidFill>
          <a:srgbClr val="598428"/>
        </a:solidFill>
      </dgm:spPr>
      <dgm:t>
        <a:bodyPr/>
        <a:lstStyle/>
        <a:p>
          <a:r>
            <a:rPr lang="en-US" sz="1600" dirty="0">
              <a:solidFill>
                <a:schemeClr val="tx1"/>
              </a:solidFill>
              <a:latin typeface="Arial" panose="020B0604020202020204" pitchFamily="34" charset="0"/>
              <a:cs typeface="Arial" panose="020B0604020202020204" pitchFamily="34" charset="0"/>
            </a:rPr>
            <a:t>Determine if emergency is categorically excluded from Section 106</a:t>
          </a:r>
        </a:p>
      </dgm:t>
    </dgm:pt>
    <dgm:pt modelId="{A6E4317A-18EF-457D-8278-71FD34FF4BCA}" type="parTrans" cxnId="{E0BDA930-B8D8-432C-8E26-EE5BE499C42B}">
      <dgm:prSet/>
      <dgm:spPr/>
      <dgm:t>
        <a:bodyPr/>
        <a:lstStyle/>
        <a:p>
          <a:endParaRPr lang="en-US"/>
        </a:p>
      </dgm:t>
    </dgm:pt>
    <dgm:pt modelId="{2BF4F1D6-096D-49FB-AD02-6502335B350C}" type="sibTrans" cxnId="{E0BDA930-B8D8-432C-8E26-EE5BE499C42B}">
      <dgm:prSet/>
      <dgm:spPr>
        <a:solidFill>
          <a:schemeClr val="accent3">
            <a:lumMod val="75000"/>
            <a:alpha val="90000"/>
          </a:schemeClr>
        </a:solidFill>
      </dgm:spPr>
      <dgm:t>
        <a:bodyPr/>
        <a:lstStyle/>
        <a:p>
          <a:endParaRPr lang="en-US"/>
        </a:p>
      </dgm:t>
    </dgm:pt>
    <dgm:pt modelId="{93B43F01-0758-4AB0-9088-A9854046CD7F}">
      <dgm:prSet custT="1"/>
      <dgm:spPr>
        <a:solidFill>
          <a:srgbClr val="00B0F0"/>
        </a:solidFill>
      </dgm:spPr>
      <dgm:t>
        <a:bodyPr/>
        <a:lstStyle/>
        <a:p>
          <a:pPr>
            <a:buClrTx/>
            <a:buSzTx/>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Activate qualified Historic Specialist (HPS) and develop protective measures for historic properties or cultural resources if determined by consultation</a:t>
          </a:r>
        </a:p>
      </dgm:t>
    </dgm:pt>
    <dgm:pt modelId="{5EF56F14-F165-4F83-81F8-C2CC4CBFED14}" type="parTrans" cxnId="{CF666C14-F805-4B1D-A53F-0F1ADEC0E35C}">
      <dgm:prSet/>
      <dgm:spPr/>
      <dgm:t>
        <a:bodyPr/>
        <a:lstStyle/>
        <a:p>
          <a:endParaRPr lang="en-US"/>
        </a:p>
      </dgm:t>
    </dgm:pt>
    <dgm:pt modelId="{B149E3E8-B77E-4B26-A449-87E8AAC57179}" type="sibTrans" cxnId="{CF666C14-F805-4B1D-A53F-0F1ADEC0E35C}">
      <dgm:prSet/>
      <dgm:spPr>
        <a:solidFill>
          <a:schemeClr val="accent3">
            <a:lumMod val="75000"/>
            <a:alpha val="90000"/>
          </a:schemeClr>
        </a:solidFill>
      </dgm:spPr>
      <dgm:t>
        <a:bodyPr/>
        <a:lstStyle/>
        <a:p>
          <a:endParaRPr lang="en-US"/>
        </a:p>
      </dgm:t>
    </dgm:pt>
    <dgm:pt modelId="{E2FED704-2E5C-4B81-AB1A-D3B5E5C04AB9}">
      <dgm:prSet custT="1"/>
      <dgm:spPr>
        <a:solidFill>
          <a:srgbClr val="006666"/>
        </a:solidFill>
      </dgm:spPr>
      <dgm:t>
        <a:bodyPr/>
        <a:lstStyle/>
        <a:p>
          <a:r>
            <a:rPr lang="en-US" sz="1600" dirty="0">
              <a:solidFill>
                <a:schemeClr val="tx1"/>
              </a:solidFill>
              <a:latin typeface="Arial" panose="020B0604020202020204" pitchFamily="34" charset="0"/>
              <a:cs typeface="Arial" panose="020B0604020202020204" pitchFamily="34" charset="0"/>
            </a:rPr>
            <a:t>Notify SHPO/THPO for consultation because of overriding factors to categorical exclusion if OSC determines there are historic properties or cultural resources that need to be considered</a:t>
          </a:r>
        </a:p>
      </dgm:t>
    </dgm:pt>
    <dgm:pt modelId="{42F9CAFC-AEF6-4B67-B520-4D267688A094}" type="parTrans" cxnId="{440B1D9A-4A27-46E7-8A55-2DC15E3B14F5}">
      <dgm:prSet/>
      <dgm:spPr/>
      <dgm:t>
        <a:bodyPr/>
        <a:lstStyle/>
        <a:p>
          <a:endParaRPr lang="en-US"/>
        </a:p>
      </dgm:t>
    </dgm:pt>
    <dgm:pt modelId="{806E7A2C-C141-47CA-82D1-7FB423974C2B}" type="sibTrans" cxnId="{440B1D9A-4A27-46E7-8A55-2DC15E3B14F5}">
      <dgm:prSet/>
      <dgm:spPr>
        <a:solidFill>
          <a:schemeClr val="accent3">
            <a:lumMod val="75000"/>
            <a:alpha val="90000"/>
          </a:schemeClr>
        </a:solidFill>
        <a:ln>
          <a:noFill/>
        </a:ln>
      </dgm:spPr>
      <dgm:t>
        <a:bodyPr/>
        <a:lstStyle/>
        <a:p>
          <a:endParaRPr lang="en-US"/>
        </a:p>
      </dgm:t>
    </dgm:pt>
    <dgm:pt modelId="{74407FCA-3C3C-4D63-BBE3-7B35FEE6128B}">
      <dgm:prSet custT="1"/>
      <dgm:spPr>
        <a:solidFill>
          <a:srgbClr val="0070C0"/>
        </a:solidFill>
      </dgm:spPr>
      <dgm:t>
        <a:bodyPr/>
        <a:lstStyle/>
        <a:p>
          <a:r>
            <a:rPr lang="en-US" sz="1600" dirty="0">
              <a:solidFill>
                <a:schemeClr val="tx1"/>
              </a:solidFill>
              <a:latin typeface="Arial" panose="020B0604020202020204" pitchFamily="34" charset="0"/>
              <a:cs typeface="Arial" panose="020B0604020202020204" pitchFamily="34" charset="0"/>
            </a:rPr>
            <a:t>Assess potential adverse effects of response actions on historic properties; notify SHPO/THPO when emergency response has formally concluded</a:t>
          </a:r>
        </a:p>
      </dgm:t>
    </dgm:pt>
    <dgm:pt modelId="{9F92527C-2570-4AF7-A137-24C40E1E58D3}" type="parTrans" cxnId="{A74D7D8B-82CD-4361-BE51-6F46611A8AE8}">
      <dgm:prSet/>
      <dgm:spPr/>
      <dgm:t>
        <a:bodyPr/>
        <a:lstStyle/>
        <a:p>
          <a:endParaRPr lang="en-US"/>
        </a:p>
      </dgm:t>
    </dgm:pt>
    <dgm:pt modelId="{6D246C45-2ED0-4D46-B99D-BF2351B4F3C4}" type="sibTrans" cxnId="{A74D7D8B-82CD-4361-BE51-6F46611A8AE8}">
      <dgm:prSet/>
      <dgm:spPr>
        <a:solidFill>
          <a:schemeClr val="accent3">
            <a:lumMod val="75000"/>
            <a:alpha val="90000"/>
          </a:schemeClr>
        </a:solidFill>
      </dgm:spPr>
      <dgm:t>
        <a:bodyPr/>
        <a:lstStyle/>
        <a:p>
          <a:endParaRPr lang="en-US"/>
        </a:p>
      </dgm:t>
    </dgm:pt>
    <dgm:pt modelId="{1D3512BF-4E37-45E9-BE0D-5B2E31CB2542}">
      <dgm:prSet custT="1"/>
      <dgm:spPr>
        <a:solidFill>
          <a:srgbClr val="A0B84D"/>
        </a:solidFill>
      </dgm:spPr>
      <dgm:t>
        <a:bodyPr/>
        <a:lstStyle/>
        <a:p>
          <a:r>
            <a:rPr lang="en-US" sz="1600" dirty="0">
              <a:solidFill>
                <a:schemeClr val="tx1"/>
              </a:solidFill>
              <a:latin typeface="Arial" panose="020B0604020202020204" pitchFamily="34" charset="0"/>
              <a:cs typeface="Arial" panose="020B0604020202020204" pitchFamily="34" charset="0"/>
            </a:rPr>
            <a:t>Initiate Section 106  Programmatic Agreement Process</a:t>
          </a:r>
        </a:p>
      </dgm:t>
    </dgm:pt>
    <dgm:pt modelId="{C4297AA0-A9A5-4E7E-9EC8-50B82A67C0E5}" type="parTrans" cxnId="{AD59EB72-C08A-465D-90A5-A4A29C12313C}">
      <dgm:prSet/>
      <dgm:spPr/>
      <dgm:t>
        <a:bodyPr/>
        <a:lstStyle/>
        <a:p>
          <a:endParaRPr lang="en-US"/>
        </a:p>
      </dgm:t>
    </dgm:pt>
    <dgm:pt modelId="{B74E1988-1AD4-485B-9D51-F21998547352}" type="sibTrans" cxnId="{AD59EB72-C08A-465D-90A5-A4A29C12313C}">
      <dgm:prSet/>
      <dgm:spPr>
        <a:solidFill>
          <a:schemeClr val="bg2">
            <a:lumMod val="50000"/>
            <a:alpha val="90000"/>
          </a:schemeClr>
        </a:solidFill>
      </dgm:spPr>
      <dgm:t>
        <a:bodyPr/>
        <a:lstStyle/>
        <a:p>
          <a:endParaRPr lang="en-US"/>
        </a:p>
      </dgm:t>
    </dgm:pt>
    <dgm:pt modelId="{4C7DF523-FCFB-4FF6-BA50-81B6FC92234F}" type="pres">
      <dgm:prSet presAssocID="{A37BA474-7BF5-4EDD-B896-F9D25E0067B9}" presName="outerComposite" presStyleCnt="0">
        <dgm:presLayoutVars>
          <dgm:chMax val="5"/>
          <dgm:dir/>
          <dgm:resizeHandles val="exact"/>
        </dgm:presLayoutVars>
      </dgm:prSet>
      <dgm:spPr/>
      <dgm:t>
        <a:bodyPr/>
        <a:lstStyle/>
        <a:p>
          <a:endParaRPr lang="en-US"/>
        </a:p>
      </dgm:t>
    </dgm:pt>
    <dgm:pt modelId="{4A93DB86-74A9-4FE1-B58D-829A83997205}" type="pres">
      <dgm:prSet presAssocID="{A37BA474-7BF5-4EDD-B896-F9D25E0067B9}" presName="dummyMaxCanvas" presStyleCnt="0">
        <dgm:presLayoutVars/>
      </dgm:prSet>
      <dgm:spPr/>
    </dgm:pt>
    <dgm:pt modelId="{75180C3F-6FC6-4116-B29F-3F00FF86335A}" type="pres">
      <dgm:prSet presAssocID="{A37BA474-7BF5-4EDD-B896-F9D25E0067B9}" presName="FiveNodes_1" presStyleLbl="node1" presStyleIdx="0" presStyleCnt="5">
        <dgm:presLayoutVars>
          <dgm:bulletEnabled val="1"/>
        </dgm:presLayoutVars>
      </dgm:prSet>
      <dgm:spPr/>
      <dgm:t>
        <a:bodyPr/>
        <a:lstStyle/>
        <a:p>
          <a:endParaRPr lang="en-US"/>
        </a:p>
      </dgm:t>
    </dgm:pt>
    <dgm:pt modelId="{EF036F23-4A97-421D-ABBC-C42ACB4AEA5C}" type="pres">
      <dgm:prSet presAssocID="{A37BA474-7BF5-4EDD-B896-F9D25E0067B9}" presName="FiveNodes_2" presStyleLbl="node1" presStyleIdx="1" presStyleCnt="5">
        <dgm:presLayoutVars>
          <dgm:bulletEnabled val="1"/>
        </dgm:presLayoutVars>
      </dgm:prSet>
      <dgm:spPr/>
      <dgm:t>
        <a:bodyPr/>
        <a:lstStyle/>
        <a:p>
          <a:endParaRPr lang="en-US"/>
        </a:p>
      </dgm:t>
    </dgm:pt>
    <dgm:pt modelId="{774D1BB7-511C-4AA2-B5DE-67ADDAD334C5}" type="pres">
      <dgm:prSet presAssocID="{A37BA474-7BF5-4EDD-B896-F9D25E0067B9}" presName="FiveNodes_3" presStyleLbl="node1" presStyleIdx="2" presStyleCnt="5">
        <dgm:presLayoutVars>
          <dgm:bulletEnabled val="1"/>
        </dgm:presLayoutVars>
      </dgm:prSet>
      <dgm:spPr/>
      <dgm:t>
        <a:bodyPr/>
        <a:lstStyle/>
        <a:p>
          <a:endParaRPr lang="en-US"/>
        </a:p>
      </dgm:t>
    </dgm:pt>
    <dgm:pt modelId="{1AEE218D-18E7-4DA6-9677-814A76D822E2}" type="pres">
      <dgm:prSet presAssocID="{A37BA474-7BF5-4EDD-B896-F9D25E0067B9}" presName="FiveNodes_4" presStyleLbl="node1" presStyleIdx="3" presStyleCnt="5">
        <dgm:presLayoutVars>
          <dgm:bulletEnabled val="1"/>
        </dgm:presLayoutVars>
      </dgm:prSet>
      <dgm:spPr/>
      <dgm:t>
        <a:bodyPr/>
        <a:lstStyle/>
        <a:p>
          <a:endParaRPr lang="en-US"/>
        </a:p>
      </dgm:t>
    </dgm:pt>
    <dgm:pt modelId="{62052B0F-68E9-4B7C-848E-E60D9D4A291C}" type="pres">
      <dgm:prSet presAssocID="{A37BA474-7BF5-4EDD-B896-F9D25E0067B9}" presName="FiveNodes_5" presStyleLbl="node1" presStyleIdx="4" presStyleCnt="5">
        <dgm:presLayoutVars>
          <dgm:bulletEnabled val="1"/>
        </dgm:presLayoutVars>
      </dgm:prSet>
      <dgm:spPr/>
      <dgm:t>
        <a:bodyPr/>
        <a:lstStyle/>
        <a:p>
          <a:endParaRPr lang="en-US"/>
        </a:p>
      </dgm:t>
    </dgm:pt>
    <dgm:pt modelId="{28E794AD-AB4E-4CBA-8D1E-5FD5E8C88DF4}" type="pres">
      <dgm:prSet presAssocID="{A37BA474-7BF5-4EDD-B896-F9D25E0067B9}" presName="FiveConn_1-2" presStyleLbl="fgAccFollowNode1" presStyleIdx="0" presStyleCnt="4">
        <dgm:presLayoutVars>
          <dgm:bulletEnabled val="1"/>
        </dgm:presLayoutVars>
      </dgm:prSet>
      <dgm:spPr/>
      <dgm:t>
        <a:bodyPr/>
        <a:lstStyle/>
        <a:p>
          <a:endParaRPr lang="en-US"/>
        </a:p>
      </dgm:t>
    </dgm:pt>
    <dgm:pt modelId="{3B698EFF-E6E5-4E4B-B28C-A6543EC604FF}" type="pres">
      <dgm:prSet presAssocID="{A37BA474-7BF5-4EDD-B896-F9D25E0067B9}" presName="FiveConn_2-3" presStyleLbl="fgAccFollowNode1" presStyleIdx="1" presStyleCnt="4">
        <dgm:presLayoutVars>
          <dgm:bulletEnabled val="1"/>
        </dgm:presLayoutVars>
      </dgm:prSet>
      <dgm:spPr/>
      <dgm:t>
        <a:bodyPr/>
        <a:lstStyle/>
        <a:p>
          <a:endParaRPr lang="en-US"/>
        </a:p>
      </dgm:t>
    </dgm:pt>
    <dgm:pt modelId="{C9B9F4BC-52A8-4B21-AAB9-74846415826E}" type="pres">
      <dgm:prSet presAssocID="{A37BA474-7BF5-4EDD-B896-F9D25E0067B9}" presName="FiveConn_3-4" presStyleLbl="fgAccFollowNode1" presStyleIdx="2" presStyleCnt="4">
        <dgm:presLayoutVars>
          <dgm:bulletEnabled val="1"/>
        </dgm:presLayoutVars>
      </dgm:prSet>
      <dgm:spPr/>
      <dgm:t>
        <a:bodyPr/>
        <a:lstStyle/>
        <a:p>
          <a:endParaRPr lang="en-US"/>
        </a:p>
      </dgm:t>
    </dgm:pt>
    <dgm:pt modelId="{12B1EAF2-EA48-4FC3-9B8A-5D64CB6E34AD}" type="pres">
      <dgm:prSet presAssocID="{A37BA474-7BF5-4EDD-B896-F9D25E0067B9}" presName="FiveConn_4-5" presStyleLbl="fgAccFollowNode1" presStyleIdx="3" presStyleCnt="4">
        <dgm:presLayoutVars>
          <dgm:bulletEnabled val="1"/>
        </dgm:presLayoutVars>
      </dgm:prSet>
      <dgm:spPr/>
      <dgm:t>
        <a:bodyPr/>
        <a:lstStyle/>
        <a:p>
          <a:endParaRPr lang="en-US"/>
        </a:p>
      </dgm:t>
    </dgm:pt>
    <dgm:pt modelId="{AF2245C8-4FBF-4439-9635-4F2DF1BD2B29}" type="pres">
      <dgm:prSet presAssocID="{A37BA474-7BF5-4EDD-B896-F9D25E0067B9}" presName="FiveNodes_1_text" presStyleLbl="node1" presStyleIdx="4" presStyleCnt="5">
        <dgm:presLayoutVars>
          <dgm:bulletEnabled val="1"/>
        </dgm:presLayoutVars>
      </dgm:prSet>
      <dgm:spPr/>
      <dgm:t>
        <a:bodyPr/>
        <a:lstStyle/>
        <a:p>
          <a:endParaRPr lang="en-US"/>
        </a:p>
      </dgm:t>
    </dgm:pt>
    <dgm:pt modelId="{49E85C7B-78FB-4844-A7DC-D8BA447C8F21}" type="pres">
      <dgm:prSet presAssocID="{A37BA474-7BF5-4EDD-B896-F9D25E0067B9}" presName="FiveNodes_2_text" presStyleLbl="node1" presStyleIdx="4" presStyleCnt="5">
        <dgm:presLayoutVars>
          <dgm:bulletEnabled val="1"/>
        </dgm:presLayoutVars>
      </dgm:prSet>
      <dgm:spPr/>
      <dgm:t>
        <a:bodyPr/>
        <a:lstStyle/>
        <a:p>
          <a:endParaRPr lang="en-US"/>
        </a:p>
      </dgm:t>
    </dgm:pt>
    <dgm:pt modelId="{4B3402E0-57F3-4AAB-B56A-69DF0F316941}" type="pres">
      <dgm:prSet presAssocID="{A37BA474-7BF5-4EDD-B896-F9D25E0067B9}" presName="FiveNodes_3_text" presStyleLbl="node1" presStyleIdx="4" presStyleCnt="5">
        <dgm:presLayoutVars>
          <dgm:bulletEnabled val="1"/>
        </dgm:presLayoutVars>
      </dgm:prSet>
      <dgm:spPr/>
      <dgm:t>
        <a:bodyPr/>
        <a:lstStyle/>
        <a:p>
          <a:endParaRPr lang="en-US"/>
        </a:p>
      </dgm:t>
    </dgm:pt>
    <dgm:pt modelId="{96E4CEAF-9CF4-4483-97D3-141C6FF483BB}" type="pres">
      <dgm:prSet presAssocID="{A37BA474-7BF5-4EDD-B896-F9D25E0067B9}" presName="FiveNodes_4_text" presStyleLbl="node1" presStyleIdx="4" presStyleCnt="5">
        <dgm:presLayoutVars>
          <dgm:bulletEnabled val="1"/>
        </dgm:presLayoutVars>
      </dgm:prSet>
      <dgm:spPr/>
      <dgm:t>
        <a:bodyPr/>
        <a:lstStyle/>
        <a:p>
          <a:endParaRPr lang="en-US"/>
        </a:p>
      </dgm:t>
    </dgm:pt>
    <dgm:pt modelId="{ED71DC0E-255C-4290-9BD5-B5439B83B5FF}" type="pres">
      <dgm:prSet presAssocID="{A37BA474-7BF5-4EDD-B896-F9D25E0067B9}" presName="FiveNodes_5_text" presStyleLbl="node1" presStyleIdx="4" presStyleCnt="5">
        <dgm:presLayoutVars>
          <dgm:bulletEnabled val="1"/>
        </dgm:presLayoutVars>
      </dgm:prSet>
      <dgm:spPr/>
      <dgm:t>
        <a:bodyPr/>
        <a:lstStyle/>
        <a:p>
          <a:endParaRPr lang="en-US"/>
        </a:p>
      </dgm:t>
    </dgm:pt>
  </dgm:ptLst>
  <dgm:cxnLst>
    <dgm:cxn modelId="{9B46B877-E12B-4E84-A314-C2FC6AF5B086}" type="presOf" srcId="{74407FCA-3C3C-4D63-BBE3-7B35FEE6128B}" destId="{ED71DC0E-255C-4290-9BD5-B5439B83B5FF}" srcOrd="1" destOrd="0" presId="urn:microsoft.com/office/officeart/2005/8/layout/vProcess5"/>
    <dgm:cxn modelId="{E0BDA930-B8D8-432C-8E26-EE5BE499C42B}" srcId="{A37BA474-7BF5-4EDD-B896-F9D25E0067B9}" destId="{E6659481-FD3A-491A-9E39-B638597B9D22}" srcOrd="1" destOrd="0" parTransId="{A6E4317A-18EF-457D-8278-71FD34FF4BCA}" sibTransId="{2BF4F1D6-096D-49FB-AD02-6502335B350C}"/>
    <dgm:cxn modelId="{3EA28F1B-31BB-4C6D-8F26-C0F4461BD09C}" type="presOf" srcId="{1D3512BF-4E37-45E9-BE0D-5B2E31CB2542}" destId="{AF2245C8-4FBF-4439-9635-4F2DF1BD2B29}" srcOrd="1" destOrd="0" presId="urn:microsoft.com/office/officeart/2005/8/layout/vProcess5"/>
    <dgm:cxn modelId="{F8CDEA22-A0A3-475A-999F-3EC48EDBB138}" type="presOf" srcId="{A37BA474-7BF5-4EDD-B896-F9D25E0067B9}" destId="{4C7DF523-FCFB-4FF6-BA50-81B6FC92234F}" srcOrd="0" destOrd="0" presId="urn:microsoft.com/office/officeart/2005/8/layout/vProcess5"/>
    <dgm:cxn modelId="{A74D7D8B-82CD-4361-BE51-6F46611A8AE8}" srcId="{A37BA474-7BF5-4EDD-B896-F9D25E0067B9}" destId="{74407FCA-3C3C-4D63-BBE3-7B35FEE6128B}" srcOrd="4" destOrd="0" parTransId="{9F92527C-2570-4AF7-A137-24C40E1E58D3}" sibTransId="{6D246C45-2ED0-4D46-B99D-BF2351B4F3C4}"/>
    <dgm:cxn modelId="{957F8A38-0CD2-4B74-B96D-7BB5AB8EBF30}" type="presOf" srcId="{E2FED704-2E5C-4B81-AB1A-D3B5E5C04AB9}" destId="{4B3402E0-57F3-4AAB-B56A-69DF0F316941}" srcOrd="1" destOrd="0" presId="urn:microsoft.com/office/officeart/2005/8/layout/vProcess5"/>
    <dgm:cxn modelId="{2F7E2480-6013-47F6-A083-BBBF65D2191C}" type="presOf" srcId="{1D3512BF-4E37-45E9-BE0D-5B2E31CB2542}" destId="{75180C3F-6FC6-4116-B29F-3F00FF86335A}" srcOrd="0" destOrd="0" presId="urn:microsoft.com/office/officeart/2005/8/layout/vProcess5"/>
    <dgm:cxn modelId="{1C3B9208-0F0E-4ABE-B28C-3982383F424F}" type="presOf" srcId="{74407FCA-3C3C-4D63-BBE3-7B35FEE6128B}" destId="{62052B0F-68E9-4B7C-848E-E60D9D4A291C}" srcOrd="0" destOrd="0" presId="urn:microsoft.com/office/officeart/2005/8/layout/vProcess5"/>
    <dgm:cxn modelId="{0E486A34-0066-4508-A029-E8928F3D11AD}" type="presOf" srcId="{B74E1988-1AD4-485B-9D51-F21998547352}" destId="{28E794AD-AB4E-4CBA-8D1E-5FD5E8C88DF4}" srcOrd="0" destOrd="0" presId="urn:microsoft.com/office/officeart/2005/8/layout/vProcess5"/>
    <dgm:cxn modelId="{440B1D9A-4A27-46E7-8A55-2DC15E3B14F5}" srcId="{A37BA474-7BF5-4EDD-B896-F9D25E0067B9}" destId="{E2FED704-2E5C-4B81-AB1A-D3B5E5C04AB9}" srcOrd="2" destOrd="0" parTransId="{42F9CAFC-AEF6-4B67-B520-4D267688A094}" sibTransId="{806E7A2C-C141-47CA-82D1-7FB423974C2B}"/>
    <dgm:cxn modelId="{EF1533EB-026F-4A31-A980-B6DC20CA5376}" type="presOf" srcId="{93B43F01-0758-4AB0-9088-A9854046CD7F}" destId="{96E4CEAF-9CF4-4483-97D3-141C6FF483BB}" srcOrd="1" destOrd="0" presId="urn:microsoft.com/office/officeart/2005/8/layout/vProcess5"/>
    <dgm:cxn modelId="{536C8ABA-1359-4DFC-AF7B-DCFE2E8397FA}" type="presOf" srcId="{93B43F01-0758-4AB0-9088-A9854046CD7F}" destId="{1AEE218D-18E7-4DA6-9677-814A76D822E2}" srcOrd="0" destOrd="0" presId="urn:microsoft.com/office/officeart/2005/8/layout/vProcess5"/>
    <dgm:cxn modelId="{3933B40A-82E7-42B3-8583-5D6341E1E025}" type="presOf" srcId="{806E7A2C-C141-47CA-82D1-7FB423974C2B}" destId="{C9B9F4BC-52A8-4B21-AAB9-74846415826E}" srcOrd="0" destOrd="0" presId="urn:microsoft.com/office/officeart/2005/8/layout/vProcess5"/>
    <dgm:cxn modelId="{2320D293-402D-45E1-84B9-25D9B868934D}" type="presOf" srcId="{E6659481-FD3A-491A-9E39-B638597B9D22}" destId="{49E85C7B-78FB-4844-A7DC-D8BA447C8F21}" srcOrd="1" destOrd="0" presId="urn:microsoft.com/office/officeart/2005/8/layout/vProcess5"/>
    <dgm:cxn modelId="{D20F4002-CC59-4261-9FD5-B99E42801FE1}" type="presOf" srcId="{2BF4F1D6-096D-49FB-AD02-6502335B350C}" destId="{3B698EFF-E6E5-4E4B-B28C-A6543EC604FF}" srcOrd="0" destOrd="0" presId="urn:microsoft.com/office/officeart/2005/8/layout/vProcess5"/>
    <dgm:cxn modelId="{EADA8735-ABA9-4A08-B9E4-60AF8437B197}" type="presOf" srcId="{E6659481-FD3A-491A-9E39-B638597B9D22}" destId="{EF036F23-4A97-421D-ABBC-C42ACB4AEA5C}" srcOrd="0" destOrd="0" presId="urn:microsoft.com/office/officeart/2005/8/layout/vProcess5"/>
    <dgm:cxn modelId="{1B453767-0BD1-440A-9BA0-6AD102F05607}" type="presOf" srcId="{E2FED704-2E5C-4B81-AB1A-D3B5E5C04AB9}" destId="{774D1BB7-511C-4AA2-B5DE-67ADDAD334C5}" srcOrd="0" destOrd="0" presId="urn:microsoft.com/office/officeart/2005/8/layout/vProcess5"/>
    <dgm:cxn modelId="{AD59EB72-C08A-465D-90A5-A4A29C12313C}" srcId="{A37BA474-7BF5-4EDD-B896-F9D25E0067B9}" destId="{1D3512BF-4E37-45E9-BE0D-5B2E31CB2542}" srcOrd="0" destOrd="0" parTransId="{C4297AA0-A9A5-4E7E-9EC8-50B82A67C0E5}" sibTransId="{B74E1988-1AD4-485B-9D51-F21998547352}"/>
    <dgm:cxn modelId="{CF666C14-F805-4B1D-A53F-0F1ADEC0E35C}" srcId="{A37BA474-7BF5-4EDD-B896-F9D25E0067B9}" destId="{93B43F01-0758-4AB0-9088-A9854046CD7F}" srcOrd="3" destOrd="0" parTransId="{5EF56F14-F165-4F83-81F8-C2CC4CBFED14}" sibTransId="{B149E3E8-B77E-4B26-A449-87E8AAC57179}"/>
    <dgm:cxn modelId="{83AC7B57-C325-4DDA-8BEC-9688D9FAE8A4}" type="presOf" srcId="{B149E3E8-B77E-4B26-A449-87E8AAC57179}" destId="{12B1EAF2-EA48-4FC3-9B8A-5D64CB6E34AD}" srcOrd="0" destOrd="0" presId="urn:microsoft.com/office/officeart/2005/8/layout/vProcess5"/>
    <dgm:cxn modelId="{602781A8-689A-4095-AB11-EBFD26E52DF8}" type="presParOf" srcId="{4C7DF523-FCFB-4FF6-BA50-81B6FC92234F}" destId="{4A93DB86-74A9-4FE1-B58D-829A83997205}" srcOrd="0" destOrd="0" presId="urn:microsoft.com/office/officeart/2005/8/layout/vProcess5"/>
    <dgm:cxn modelId="{B5A97DAE-8DCF-474F-AFD5-71B3F7241C60}" type="presParOf" srcId="{4C7DF523-FCFB-4FF6-BA50-81B6FC92234F}" destId="{75180C3F-6FC6-4116-B29F-3F00FF86335A}" srcOrd="1" destOrd="0" presId="urn:microsoft.com/office/officeart/2005/8/layout/vProcess5"/>
    <dgm:cxn modelId="{365B9F98-F11C-464E-B458-8EC98D0B17BF}" type="presParOf" srcId="{4C7DF523-FCFB-4FF6-BA50-81B6FC92234F}" destId="{EF036F23-4A97-421D-ABBC-C42ACB4AEA5C}" srcOrd="2" destOrd="0" presId="urn:microsoft.com/office/officeart/2005/8/layout/vProcess5"/>
    <dgm:cxn modelId="{8DB1D964-453A-4E50-A8E9-1155AE7078B9}" type="presParOf" srcId="{4C7DF523-FCFB-4FF6-BA50-81B6FC92234F}" destId="{774D1BB7-511C-4AA2-B5DE-67ADDAD334C5}" srcOrd="3" destOrd="0" presId="urn:microsoft.com/office/officeart/2005/8/layout/vProcess5"/>
    <dgm:cxn modelId="{56C7F5F0-51FB-47DE-B577-CA33AF6CF60B}" type="presParOf" srcId="{4C7DF523-FCFB-4FF6-BA50-81B6FC92234F}" destId="{1AEE218D-18E7-4DA6-9677-814A76D822E2}" srcOrd="4" destOrd="0" presId="urn:microsoft.com/office/officeart/2005/8/layout/vProcess5"/>
    <dgm:cxn modelId="{8DC4263D-CFE4-4A69-B4D6-61E6D573E5C0}" type="presParOf" srcId="{4C7DF523-FCFB-4FF6-BA50-81B6FC92234F}" destId="{62052B0F-68E9-4B7C-848E-E60D9D4A291C}" srcOrd="5" destOrd="0" presId="urn:microsoft.com/office/officeart/2005/8/layout/vProcess5"/>
    <dgm:cxn modelId="{F439B98C-9F29-4CF5-8B2F-228BA44680F0}" type="presParOf" srcId="{4C7DF523-FCFB-4FF6-BA50-81B6FC92234F}" destId="{28E794AD-AB4E-4CBA-8D1E-5FD5E8C88DF4}" srcOrd="6" destOrd="0" presId="urn:microsoft.com/office/officeart/2005/8/layout/vProcess5"/>
    <dgm:cxn modelId="{5E00CA2C-EE2C-4432-A12F-8112A6375542}" type="presParOf" srcId="{4C7DF523-FCFB-4FF6-BA50-81B6FC92234F}" destId="{3B698EFF-E6E5-4E4B-B28C-A6543EC604FF}" srcOrd="7" destOrd="0" presId="urn:microsoft.com/office/officeart/2005/8/layout/vProcess5"/>
    <dgm:cxn modelId="{82A2D987-D940-4643-9A01-797125851A61}" type="presParOf" srcId="{4C7DF523-FCFB-4FF6-BA50-81B6FC92234F}" destId="{C9B9F4BC-52A8-4B21-AAB9-74846415826E}" srcOrd="8" destOrd="0" presId="urn:microsoft.com/office/officeart/2005/8/layout/vProcess5"/>
    <dgm:cxn modelId="{FAA72386-95A6-4A99-A559-23152516BD00}" type="presParOf" srcId="{4C7DF523-FCFB-4FF6-BA50-81B6FC92234F}" destId="{12B1EAF2-EA48-4FC3-9B8A-5D64CB6E34AD}" srcOrd="9" destOrd="0" presId="urn:microsoft.com/office/officeart/2005/8/layout/vProcess5"/>
    <dgm:cxn modelId="{35F4D90D-CFFD-44AA-9913-E903B9CCA406}" type="presParOf" srcId="{4C7DF523-FCFB-4FF6-BA50-81B6FC92234F}" destId="{AF2245C8-4FBF-4439-9635-4F2DF1BD2B29}" srcOrd="10" destOrd="0" presId="urn:microsoft.com/office/officeart/2005/8/layout/vProcess5"/>
    <dgm:cxn modelId="{9C8FEF56-A962-4A7E-85BB-829E70BB7C05}" type="presParOf" srcId="{4C7DF523-FCFB-4FF6-BA50-81B6FC92234F}" destId="{49E85C7B-78FB-4844-A7DC-D8BA447C8F21}" srcOrd="11" destOrd="0" presId="urn:microsoft.com/office/officeart/2005/8/layout/vProcess5"/>
    <dgm:cxn modelId="{49E1DF94-F17A-4802-82B3-0935911F8D0A}" type="presParOf" srcId="{4C7DF523-FCFB-4FF6-BA50-81B6FC92234F}" destId="{4B3402E0-57F3-4AAB-B56A-69DF0F316941}" srcOrd="12" destOrd="0" presId="urn:microsoft.com/office/officeart/2005/8/layout/vProcess5"/>
    <dgm:cxn modelId="{F11AB477-96F1-4E97-A50C-4F6131256F76}" type="presParOf" srcId="{4C7DF523-FCFB-4FF6-BA50-81B6FC92234F}" destId="{96E4CEAF-9CF4-4483-97D3-141C6FF483BB}" srcOrd="13" destOrd="0" presId="urn:microsoft.com/office/officeart/2005/8/layout/vProcess5"/>
    <dgm:cxn modelId="{C0897662-66B4-41DB-BF35-A1C98051049A}" type="presParOf" srcId="{4C7DF523-FCFB-4FF6-BA50-81B6FC92234F}" destId="{ED71DC0E-255C-4290-9BD5-B5439B83B5F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000FF4-DF5C-4F3E-AC5A-2B62D06C3FE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7E8E7B8C-BF7B-4706-941E-1110391C61FA}">
      <dgm:prSet phldrT="[Text]"/>
      <dgm:spPr/>
      <dgm:t>
        <a:bodyPr/>
        <a:lstStyle/>
        <a:p>
          <a:r>
            <a:rPr lang="en-US" dirty="0">
              <a:solidFill>
                <a:schemeClr val="tx1"/>
              </a:solidFill>
            </a:rPr>
            <a:t>Key Elements of Section 106 Process</a:t>
          </a:r>
        </a:p>
      </dgm:t>
    </dgm:pt>
    <dgm:pt modelId="{A7FA5F59-D596-4CF8-BE47-E77AD646E990}" type="parTrans" cxnId="{93E4B874-ADA9-4B82-A5A3-8C58A5A59602}">
      <dgm:prSet/>
      <dgm:spPr/>
      <dgm:t>
        <a:bodyPr/>
        <a:lstStyle/>
        <a:p>
          <a:endParaRPr lang="en-US"/>
        </a:p>
      </dgm:t>
    </dgm:pt>
    <dgm:pt modelId="{E9F38542-7200-4FFB-B876-24A0BD978847}" type="sibTrans" cxnId="{93E4B874-ADA9-4B82-A5A3-8C58A5A59602}">
      <dgm:prSet/>
      <dgm:spPr/>
      <dgm:t>
        <a:bodyPr/>
        <a:lstStyle/>
        <a:p>
          <a:endParaRPr lang="en-US"/>
        </a:p>
      </dgm:t>
    </dgm:pt>
    <dgm:pt modelId="{E4A2A131-5C48-405C-89D1-2F3848F39809}">
      <dgm:prSet phldrT="[Text]"/>
      <dgm:spPr>
        <a:solidFill>
          <a:schemeClr val="accent6">
            <a:lumMod val="60000"/>
            <a:lumOff val="40000"/>
          </a:schemeClr>
        </a:solidFill>
      </dgm:spPr>
      <dgm:t>
        <a:bodyPr/>
        <a:lstStyle/>
        <a:p>
          <a:r>
            <a:rPr lang="en-US" dirty="0">
              <a:solidFill>
                <a:schemeClr val="tx1"/>
              </a:solidFill>
            </a:rPr>
            <a:t>Roles of Participants</a:t>
          </a:r>
        </a:p>
      </dgm:t>
    </dgm:pt>
    <dgm:pt modelId="{66E16BC2-3467-492D-BA72-B26DDA364FCF}" type="parTrans" cxnId="{3B38C758-9B5E-430F-A6E8-2704CCCFE86D}">
      <dgm:prSet/>
      <dgm:spPr/>
      <dgm:t>
        <a:bodyPr/>
        <a:lstStyle/>
        <a:p>
          <a:endParaRPr lang="en-US"/>
        </a:p>
      </dgm:t>
    </dgm:pt>
    <dgm:pt modelId="{B787A4A3-9D60-4ADB-8A03-EE47F0783B58}" type="sibTrans" cxnId="{3B38C758-9B5E-430F-A6E8-2704CCCFE86D}">
      <dgm:prSet/>
      <dgm:spPr/>
      <dgm:t>
        <a:bodyPr/>
        <a:lstStyle/>
        <a:p>
          <a:endParaRPr lang="en-US"/>
        </a:p>
      </dgm:t>
    </dgm:pt>
    <dgm:pt modelId="{586C9CD2-2FAD-4EB3-8CBA-0499F6847E9C}">
      <dgm:prSet phldrT="[Text]"/>
      <dgm:spPr>
        <a:solidFill>
          <a:schemeClr val="accent3"/>
        </a:solidFill>
      </dgm:spPr>
      <dgm:t>
        <a:bodyPr/>
        <a:lstStyle/>
        <a:p>
          <a:r>
            <a:rPr lang="en-US" dirty="0">
              <a:solidFill>
                <a:schemeClr val="tx1"/>
              </a:solidFill>
            </a:rPr>
            <a:t>Involving the Public</a:t>
          </a:r>
        </a:p>
      </dgm:t>
    </dgm:pt>
    <dgm:pt modelId="{2B811B3B-F289-4A13-AFDF-4E47DEA0DD64}" type="parTrans" cxnId="{A9FF2699-0DD7-490F-BEA3-883CC61EC469}">
      <dgm:prSet/>
      <dgm:spPr/>
      <dgm:t>
        <a:bodyPr/>
        <a:lstStyle/>
        <a:p>
          <a:endParaRPr lang="en-US"/>
        </a:p>
      </dgm:t>
    </dgm:pt>
    <dgm:pt modelId="{13BC6838-0F6E-4851-AF27-CFF584450602}" type="sibTrans" cxnId="{A9FF2699-0DD7-490F-BEA3-883CC61EC469}">
      <dgm:prSet/>
      <dgm:spPr/>
      <dgm:t>
        <a:bodyPr/>
        <a:lstStyle/>
        <a:p>
          <a:endParaRPr lang="en-US"/>
        </a:p>
      </dgm:t>
    </dgm:pt>
    <dgm:pt modelId="{3493F7E9-0D10-48B8-A3F1-5EEFD12CF9E6}">
      <dgm:prSet phldrT="[Text]"/>
      <dgm:spPr>
        <a:solidFill>
          <a:schemeClr val="accent2">
            <a:lumMod val="60000"/>
            <a:lumOff val="40000"/>
          </a:schemeClr>
        </a:solidFill>
      </dgm:spPr>
      <dgm:t>
        <a:bodyPr/>
        <a:lstStyle/>
        <a:p>
          <a:r>
            <a:rPr lang="en-US" dirty="0">
              <a:solidFill>
                <a:schemeClr val="tx1"/>
              </a:solidFill>
            </a:rPr>
            <a:t>Consultation</a:t>
          </a:r>
        </a:p>
      </dgm:t>
    </dgm:pt>
    <dgm:pt modelId="{C5EB3AD5-80DA-4BBF-A0F6-68E6ED33472F}" type="parTrans" cxnId="{DD5971AB-2207-48F3-A8AF-13CCFD851E76}">
      <dgm:prSet/>
      <dgm:spPr/>
      <dgm:t>
        <a:bodyPr/>
        <a:lstStyle/>
        <a:p>
          <a:endParaRPr lang="en-US"/>
        </a:p>
      </dgm:t>
    </dgm:pt>
    <dgm:pt modelId="{F7AD7EF4-470A-44E2-8CED-4F9145ADA77F}" type="sibTrans" cxnId="{DD5971AB-2207-48F3-A8AF-13CCFD851E76}">
      <dgm:prSet/>
      <dgm:spPr/>
      <dgm:t>
        <a:bodyPr/>
        <a:lstStyle/>
        <a:p>
          <a:endParaRPr lang="en-US"/>
        </a:p>
      </dgm:t>
    </dgm:pt>
    <dgm:pt modelId="{E86932F8-D08C-45BA-ABE8-686F702A43FF}">
      <dgm:prSet phldrT="[Text]"/>
      <dgm:spPr>
        <a:solidFill>
          <a:schemeClr val="accent5">
            <a:lumMod val="60000"/>
            <a:lumOff val="40000"/>
          </a:schemeClr>
        </a:solidFill>
      </dgm:spPr>
      <dgm:t>
        <a:bodyPr/>
        <a:lstStyle/>
        <a:p>
          <a:r>
            <a:rPr lang="en-US" dirty="0">
              <a:solidFill>
                <a:schemeClr val="tx1"/>
              </a:solidFill>
            </a:rPr>
            <a:t>Documentation</a:t>
          </a:r>
        </a:p>
      </dgm:t>
    </dgm:pt>
    <dgm:pt modelId="{C7429315-94C0-4CAE-9EC0-A9B57CC03BEE}" type="parTrans" cxnId="{2FCC889A-3FA5-4144-A859-554578E51954}">
      <dgm:prSet/>
      <dgm:spPr/>
      <dgm:t>
        <a:bodyPr/>
        <a:lstStyle/>
        <a:p>
          <a:endParaRPr lang="en-US"/>
        </a:p>
      </dgm:t>
    </dgm:pt>
    <dgm:pt modelId="{7287E3B4-2688-4B36-BA74-AA17A72A1A11}" type="sibTrans" cxnId="{2FCC889A-3FA5-4144-A859-554578E51954}">
      <dgm:prSet/>
      <dgm:spPr/>
      <dgm:t>
        <a:bodyPr/>
        <a:lstStyle/>
        <a:p>
          <a:endParaRPr lang="en-US"/>
        </a:p>
      </dgm:t>
    </dgm:pt>
    <dgm:pt modelId="{C7F13A91-94A7-47FF-9120-C6958F3BBC49}" type="pres">
      <dgm:prSet presAssocID="{44000FF4-DF5C-4F3E-AC5A-2B62D06C3FE8}" presName="Name0" presStyleCnt="0">
        <dgm:presLayoutVars>
          <dgm:chMax val="1"/>
          <dgm:dir/>
          <dgm:animLvl val="ctr"/>
          <dgm:resizeHandles val="exact"/>
        </dgm:presLayoutVars>
      </dgm:prSet>
      <dgm:spPr/>
      <dgm:t>
        <a:bodyPr/>
        <a:lstStyle/>
        <a:p>
          <a:endParaRPr lang="en-US"/>
        </a:p>
      </dgm:t>
    </dgm:pt>
    <dgm:pt modelId="{3013698D-0FDB-411A-85D0-AE4F86847748}" type="pres">
      <dgm:prSet presAssocID="{7E8E7B8C-BF7B-4706-941E-1110391C61FA}" presName="centerShape" presStyleLbl="node0" presStyleIdx="0" presStyleCnt="1" custLinFactNeighborX="0" custLinFactNeighborY="0"/>
      <dgm:spPr/>
      <dgm:t>
        <a:bodyPr/>
        <a:lstStyle/>
        <a:p>
          <a:endParaRPr lang="en-US"/>
        </a:p>
      </dgm:t>
    </dgm:pt>
    <dgm:pt modelId="{75595DBD-977A-4465-AC86-D4A7D23E2175}" type="pres">
      <dgm:prSet presAssocID="{E4A2A131-5C48-405C-89D1-2F3848F39809}" presName="node" presStyleLbl="node1" presStyleIdx="0" presStyleCnt="4">
        <dgm:presLayoutVars>
          <dgm:bulletEnabled val="1"/>
        </dgm:presLayoutVars>
      </dgm:prSet>
      <dgm:spPr/>
      <dgm:t>
        <a:bodyPr/>
        <a:lstStyle/>
        <a:p>
          <a:endParaRPr lang="en-US"/>
        </a:p>
      </dgm:t>
    </dgm:pt>
    <dgm:pt modelId="{72619647-5FF8-40AA-9E3C-C40016F4F4BA}" type="pres">
      <dgm:prSet presAssocID="{E4A2A131-5C48-405C-89D1-2F3848F39809}" presName="dummy" presStyleCnt="0"/>
      <dgm:spPr/>
    </dgm:pt>
    <dgm:pt modelId="{8E320E6A-E5F6-4EF5-9039-067E039C83DD}" type="pres">
      <dgm:prSet presAssocID="{B787A4A3-9D60-4ADB-8A03-EE47F0783B58}" presName="sibTrans" presStyleLbl="sibTrans2D1" presStyleIdx="0" presStyleCnt="4"/>
      <dgm:spPr/>
      <dgm:t>
        <a:bodyPr/>
        <a:lstStyle/>
        <a:p>
          <a:endParaRPr lang="en-US"/>
        </a:p>
      </dgm:t>
    </dgm:pt>
    <dgm:pt modelId="{006FBB81-EE01-48CC-823F-AD7DB8BC7964}" type="pres">
      <dgm:prSet presAssocID="{586C9CD2-2FAD-4EB3-8CBA-0499F6847E9C}" presName="node" presStyleLbl="node1" presStyleIdx="1" presStyleCnt="4">
        <dgm:presLayoutVars>
          <dgm:bulletEnabled val="1"/>
        </dgm:presLayoutVars>
      </dgm:prSet>
      <dgm:spPr/>
      <dgm:t>
        <a:bodyPr/>
        <a:lstStyle/>
        <a:p>
          <a:endParaRPr lang="en-US"/>
        </a:p>
      </dgm:t>
    </dgm:pt>
    <dgm:pt modelId="{BF1FE362-2B90-4F9E-B546-20651E07C2DA}" type="pres">
      <dgm:prSet presAssocID="{586C9CD2-2FAD-4EB3-8CBA-0499F6847E9C}" presName="dummy" presStyleCnt="0"/>
      <dgm:spPr/>
    </dgm:pt>
    <dgm:pt modelId="{1FE1363B-A9E7-42C4-BAA7-BF5EF940C918}" type="pres">
      <dgm:prSet presAssocID="{13BC6838-0F6E-4851-AF27-CFF584450602}" presName="sibTrans" presStyleLbl="sibTrans2D1" presStyleIdx="1" presStyleCnt="4"/>
      <dgm:spPr/>
      <dgm:t>
        <a:bodyPr/>
        <a:lstStyle/>
        <a:p>
          <a:endParaRPr lang="en-US"/>
        </a:p>
      </dgm:t>
    </dgm:pt>
    <dgm:pt modelId="{944ED93D-ADB9-4208-A1FB-524F0FE6B12C}" type="pres">
      <dgm:prSet presAssocID="{3493F7E9-0D10-48B8-A3F1-5EEFD12CF9E6}" presName="node" presStyleLbl="node1" presStyleIdx="2" presStyleCnt="4">
        <dgm:presLayoutVars>
          <dgm:bulletEnabled val="1"/>
        </dgm:presLayoutVars>
      </dgm:prSet>
      <dgm:spPr/>
      <dgm:t>
        <a:bodyPr/>
        <a:lstStyle/>
        <a:p>
          <a:endParaRPr lang="en-US"/>
        </a:p>
      </dgm:t>
    </dgm:pt>
    <dgm:pt modelId="{436FDAF0-48AA-46DA-8203-7E7C429DCF0B}" type="pres">
      <dgm:prSet presAssocID="{3493F7E9-0D10-48B8-A3F1-5EEFD12CF9E6}" presName="dummy" presStyleCnt="0"/>
      <dgm:spPr/>
    </dgm:pt>
    <dgm:pt modelId="{3A9E0F30-9098-400D-A672-EA2C4A1F3EAF}" type="pres">
      <dgm:prSet presAssocID="{F7AD7EF4-470A-44E2-8CED-4F9145ADA77F}" presName="sibTrans" presStyleLbl="sibTrans2D1" presStyleIdx="2" presStyleCnt="4"/>
      <dgm:spPr/>
      <dgm:t>
        <a:bodyPr/>
        <a:lstStyle/>
        <a:p>
          <a:endParaRPr lang="en-US"/>
        </a:p>
      </dgm:t>
    </dgm:pt>
    <dgm:pt modelId="{90395F62-9E40-4C84-9735-B8FA7CF275F9}" type="pres">
      <dgm:prSet presAssocID="{E86932F8-D08C-45BA-ABE8-686F702A43FF}" presName="node" presStyleLbl="node1" presStyleIdx="3" presStyleCnt="4">
        <dgm:presLayoutVars>
          <dgm:bulletEnabled val="1"/>
        </dgm:presLayoutVars>
      </dgm:prSet>
      <dgm:spPr/>
      <dgm:t>
        <a:bodyPr/>
        <a:lstStyle/>
        <a:p>
          <a:endParaRPr lang="en-US"/>
        </a:p>
      </dgm:t>
    </dgm:pt>
    <dgm:pt modelId="{12049799-970B-4C1A-8A83-6D46A3E95A89}" type="pres">
      <dgm:prSet presAssocID="{E86932F8-D08C-45BA-ABE8-686F702A43FF}" presName="dummy" presStyleCnt="0"/>
      <dgm:spPr/>
    </dgm:pt>
    <dgm:pt modelId="{3C81E095-78F6-43DB-8F88-98D16EB8BF76}" type="pres">
      <dgm:prSet presAssocID="{7287E3B4-2688-4B36-BA74-AA17A72A1A11}" presName="sibTrans" presStyleLbl="sibTrans2D1" presStyleIdx="3" presStyleCnt="4"/>
      <dgm:spPr/>
      <dgm:t>
        <a:bodyPr/>
        <a:lstStyle/>
        <a:p>
          <a:endParaRPr lang="en-US"/>
        </a:p>
      </dgm:t>
    </dgm:pt>
  </dgm:ptLst>
  <dgm:cxnLst>
    <dgm:cxn modelId="{93E4B874-ADA9-4B82-A5A3-8C58A5A59602}" srcId="{44000FF4-DF5C-4F3E-AC5A-2B62D06C3FE8}" destId="{7E8E7B8C-BF7B-4706-941E-1110391C61FA}" srcOrd="0" destOrd="0" parTransId="{A7FA5F59-D596-4CF8-BE47-E77AD646E990}" sibTransId="{E9F38542-7200-4FFB-B876-24A0BD978847}"/>
    <dgm:cxn modelId="{3B38C758-9B5E-430F-A6E8-2704CCCFE86D}" srcId="{7E8E7B8C-BF7B-4706-941E-1110391C61FA}" destId="{E4A2A131-5C48-405C-89D1-2F3848F39809}" srcOrd="0" destOrd="0" parTransId="{66E16BC2-3467-492D-BA72-B26DDA364FCF}" sibTransId="{B787A4A3-9D60-4ADB-8A03-EE47F0783B58}"/>
    <dgm:cxn modelId="{A9FF2699-0DD7-490F-BEA3-883CC61EC469}" srcId="{7E8E7B8C-BF7B-4706-941E-1110391C61FA}" destId="{586C9CD2-2FAD-4EB3-8CBA-0499F6847E9C}" srcOrd="1" destOrd="0" parTransId="{2B811B3B-F289-4A13-AFDF-4E47DEA0DD64}" sibTransId="{13BC6838-0F6E-4851-AF27-CFF584450602}"/>
    <dgm:cxn modelId="{F72FECA2-5886-4BC0-8C1E-EC3FA37CF99E}" type="presOf" srcId="{B787A4A3-9D60-4ADB-8A03-EE47F0783B58}" destId="{8E320E6A-E5F6-4EF5-9039-067E039C83DD}" srcOrd="0" destOrd="0" presId="urn:microsoft.com/office/officeart/2005/8/layout/radial6"/>
    <dgm:cxn modelId="{BA1AD3B7-E9F9-413B-9D90-90E8263217D9}" type="presOf" srcId="{44000FF4-DF5C-4F3E-AC5A-2B62D06C3FE8}" destId="{C7F13A91-94A7-47FF-9120-C6958F3BBC49}" srcOrd="0" destOrd="0" presId="urn:microsoft.com/office/officeart/2005/8/layout/radial6"/>
    <dgm:cxn modelId="{6CE3403C-1B6A-4931-972A-F7452443AC4D}" type="presOf" srcId="{E4A2A131-5C48-405C-89D1-2F3848F39809}" destId="{75595DBD-977A-4465-AC86-D4A7D23E2175}" srcOrd="0" destOrd="0" presId="urn:microsoft.com/office/officeart/2005/8/layout/radial6"/>
    <dgm:cxn modelId="{79DB6333-E420-4128-8B42-1535211B21BB}" type="presOf" srcId="{7E8E7B8C-BF7B-4706-941E-1110391C61FA}" destId="{3013698D-0FDB-411A-85D0-AE4F86847748}" srcOrd="0" destOrd="0" presId="urn:microsoft.com/office/officeart/2005/8/layout/radial6"/>
    <dgm:cxn modelId="{2FCC889A-3FA5-4144-A859-554578E51954}" srcId="{7E8E7B8C-BF7B-4706-941E-1110391C61FA}" destId="{E86932F8-D08C-45BA-ABE8-686F702A43FF}" srcOrd="3" destOrd="0" parTransId="{C7429315-94C0-4CAE-9EC0-A9B57CC03BEE}" sibTransId="{7287E3B4-2688-4B36-BA74-AA17A72A1A11}"/>
    <dgm:cxn modelId="{0D76F1DD-FEF3-4F92-84BD-0D6771BE53CD}" type="presOf" srcId="{E86932F8-D08C-45BA-ABE8-686F702A43FF}" destId="{90395F62-9E40-4C84-9735-B8FA7CF275F9}" srcOrd="0" destOrd="0" presId="urn:microsoft.com/office/officeart/2005/8/layout/radial6"/>
    <dgm:cxn modelId="{1F4B1130-DE38-45E2-9B18-61E09073A415}" type="presOf" srcId="{586C9CD2-2FAD-4EB3-8CBA-0499F6847E9C}" destId="{006FBB81-EE01-48CC-823F-AD7DB8BC7964}" srcOrd="0" destOrd="0" presId="urn:microsoft.com/office/officeart/2005/8/layout/radial6"/>
    <dgm:cxn modelId="{F6FFA83E-80E8-479C-90DF-A8D45897D55C}" type="presOf" srcId="{F7AD7EF4-470A-44E2-8CED-4F9145ADA77F}" destId="{3A9E0F30-9098-400D-A672-EA2C4A1F3EAF}" srcOrd="0" destOrd="0" presId="urn:microsoft.com/office/officeart/2005/8/layout/radial6"/>
    <dgm:cxn modelId="{7854B5F0-ED57-432B-822E-CA5B28B3BA60}" type="presOf" srcId="{13BC6838-0F6E-4851-AF27-CFF584450602}" destId="{1FE1363B-A9E7-42C4-BAA7-BF5EF940C918}" srcOrd="0" destOrd="0" presId="urn:microsoft.com/office/officeart/2005/8/layout/radial6"/>
    <dgm:cxn modelId="{2A74FD99-44B2-42CA-993A-DB4ADB94C9CD}" type="presOf" srcId="{7287E3B4-2688-4B36-BA74-AA17A72A1A11}" destId="{3C81E095-78F6-43DB-8F88-98D16EB8BF76}" srcOrd="0" destOrd="0" presId="urn:microsoft.com/office/officeart/2005/8/layout/radial6"/>
    <dgm:cxn modelId="{DD5971AB-2207-48F3-A8AF-13CCFD851E76}" srcId="{7E8E7B8C-BF7B-4706-941E-1110391C61FA}" destId="{3493F7E9-0D10-48B8-A3F1-5EEFD12CF9E6}" srcOrd="2" destOrd="0" parTransId="{C5EB3AD5-80DA-4BBF-A0F6-68E6ED33472F}" sibTransId="{F7AD7EF4-470A-44E2-8CED-4F9145ADA77F}"/>
    <dgm:cxn modelId="{FEFB348D-84FC-4115-AD5B-DFA1C66BBA49}" type="presOf" srcId="{3493F7E9-0D10-48B8-A3F1-5EEFD12CF9E6}" destId="{944ED93D-ADB9-4208-A1FB-524F0FE6B12C}" srcOrd="0" destOrd="0" presId="urn:microsoft.com/office/officeart/2005/8/layout/radial6"/>
    <dgm:cxn modelId="{53561380-8335-4D72-9D79-F4ADB641ADAE}" type="presParOf" srcId="{C7F13A91-94A7-47FF-9120-C6958F3BBC49}" destId="{3013698D-0FDB-411A-85D0-AE4F86847748}" srcOrd="0" destOrd="0" presId="urn:microsoft.com/office/officeart/2005/8/layout/radial6"/>
    <dgm:cxn modelId="{463BB172-2C6F-4624-B2F4-039295102013}" type="presParOf" srcId="{C7F13A91-94A7-47FF-9120-C6958F3BBC49}" destId="{75595DBD-977A-4465-AC86-D4A7D23E2175}" srcOrd="1" destOrd="0" presId="urn:microsoft.com/office/officeart/2005/8/layout/radial6"/>
    <dgm:cxn modelId="{1C073896-539E-448B-8B6A-A6BCC3F01063}" type="presParOf" srcId="{C7F13A91-94A7-47FF-9120-C6958F3BBC49}" destId="{72619647-5FF8-40AA-9E3C-C40016F4F4BA}" srcOrd="2" destOrd="0" presId="urn:microsoft.com/office/officeart/2005/8/layout/radial6"/>
    <dgm:cxn modelId="{C50B7A39-ED52-4273-A3E5-F957DAC65B4D}" type="presParOf" srcId="{C7F13A91-94A7-47FF-9120-C6958F3BBC49}" destId="{8E320E6A-E5F6-4EF5-9039-067E039C83DD}" srcOrd="3" destOrd="0" presId="urn:microsoft.com/office/officeart/2005/8/layout/radial6"/>
    <dgm:cxn modelId="{EDEE1301-814D-4F18-8816-12FC7AD43C53}" type="presParOf" srcId="{C7F13A91-94A7-47FF-9120-C6958F3BBC49}" destId="{006FBB81-EE01-48CC-823F-AD7DB8BC7964}" srcOrd="4" destOrd="0" presId="urn:microsoft.com/office/officeart/2005/8/layout/radial6"/>
    <dgm:cxn modelId="{C30FAD5F-FEE7-45F4-A18D-6C7E34030813}" type="presParOf" srcId="{C7F13A91-94A7-47FF-9120-C6958F3BBC49}" destId="{BF1FE362-2B90-4F9E-B546-20651E07C2DA}" srcOrd="5" destOrd="0" presId="urn:microsoft.com/office/officeart/2005/8/layout/radial6"/>
    <dgm:cxn modelId="{C8461A5D-4EBB-448C-8B03-9D1502A34046}" type="presParOf" srcId="{C7F13A91-94A7-47FF-9120-C6958F3BBC49}" destId="{1FE1363B-A9E7-42C4-BAA7-BF5EF940C918}" srcOrd="6" destOrd="0" presId="urn:microsoft.com/office/officeart/2005/8/layout/radial6"/>
    <dgm:cxn modelId="{7B47CDA5-DF8A-497A-888D-966C006D3173}" type="presParOf" srcId="{C7F13A91-94A7-47FF-9120-C6958F3BBC49}" destId="{944ED93D-ADB9-4208-A1FB-524F0FE6B12C}" srcOrd="7" destOrd="0" presId="urn:microsoft.com/office/officeart/2005/8/layout/radial6"/>
    <dgm:cxn modelId="{BB81DDAB-5CB1-42E0-8E9B-BE35453AE330}" type="presParOf" srcId="{C7F13A91-94A7-47FF-9120-C6958F3BBC49}" destId="{436FDAF0-48AA-46DA-8203-7E7C429DCF0B}" srcOrd="8" destOrd="0" presId="urn:microsoft.com/office/officeart/2005/8/layout/radial6"/>
    <dgm:cxn modelId="{D0C2AFBF-CBB2-45CF-A8EF-80A2F9C02D18}" type="presParOf" srcId="{C7F13A91-94A7-47FF-9120-C6958F3BBC49}" destId="{3A9E0F30-9098-400D-A672-EA2C4A1F3EAF}" srcOrd="9" destOrd="0" presId="urn:microsoft.com/office/officeart/2005/8/layout/radial6"/>
    <dgm:cxn modelId="{D0E74696-B8EF-4B97-91B4-5C4D5E1A3C3A}" type="presParOf" srcId="{C7F13A91-94A7-47FF-9120-C6958F3BBC49}" destId="{90395F62-9E40-4C84-9735-B8FA7CF275F9}" srcOrd="10" destOrd="0" presId="urn:microsoft.com/office/officeart/2005/8/layout/radial6"/>
    <dgm:cxn modelId="{4D5FB281-DE69-4FC4-BD9D-084C6B7DB77D}" type="presParOf" srcId="{C7F13A91-94A7-47FF-9120-C6958F3BBC49}" destId="{12049799-970B-4C1A-8A83-6D46A3E95A89}" srcOrd="11" destOrd="0" presId="urn:microsoft.com/office/officeart/2005/8/layout/radial6"/>
    <dgm:cxn modelId="{79FD6C2E-107E-41D5-9287-04678CB70797}" type="presParOf" srcId="{C7F13A91-94A7-47FF-9120-C6958F3BBC49}" destId="{3C81E095-78F6-43DB-8F88-98D16EB8BF7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6F024-3891-4BF1-9CED-4E91BCA44B50}">
      <dsp:nvSpPr>
        <dsp:cNvPr id="0" name=""/>
        <dsp:cNvSpPr/>
      </dsp:nvSpPr>
      <dsp:spPr>
        <a:xfrm>
          <a:off x="22554" y="34013"/>
          <a:ext cx="5306960" cy="922013"/>
        </a:xfrm>
        <a:prstGeom prst="roundRect">
          <a:avLst>
            <a:gd name="adj" fmla="val 10000"/>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chemeClr val="tx1"/>
              </a:solidFill>
            </a:rPr>
            <a:t>Initiation of Section 106 Process</a:t>
          </a:r>
        </a:p>
        <a:p>
          <a:pPr lvl="0" algn="l" defTabSz="933450">
            <a:lnSpc>
              <a:spcPct val="90000"/>
            </a:lnSpc>
            <a:spcBef>
              <a:spcPct val="0"/>
            </a:spcBef>
            <a:spcAft>
              <a:spcPct val="35000"/>
            </a:spcAft>
          </a:pPr>
          <a:r>
            <a:rPr lang="en-US" sz="2100" kern="1200" dirty="0">
              <a:solidFill>
                <a:schemeClr val="tx1"/>
              </a:solidFill>
            </a:rPr>
            <a:t>36 CFR § 800.3</a:t>
          </a:r>
        </a:p>
      </dsp:txBody>
      <dsp:txXfrm>
        <a:off x="49559" y="61018"/>
        <a:ext cx="4234124" cy="868003"/>
      </dsp:txXfrm>
    </dsp:sp>
    <dsp:sp modelId="{ECA22A45-67BD-459B-8F2E-A9F1CF4F4949}">
      <dsp:nvSpPr>
        <dsp:cNvPr id="0" name=""/>
        <dsp:cNvSpPr/>
      </dsp:nvSpPr>
      <dsp:spPr>
        <a:xfrm>
          <a:off x="444457" y="1089652"/>
          <a:ext cx="5306960" cy="922013"/>
        </a:xfrm>
        <a:prstGeom prst="roundRect">
          <a:avLst>
            <a:gd name="adj" fmla="val 10000"/>
          </a:avLst>
        </a:prstGeom>
        <a:solidFill>
          <a:srgbClr val="00B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chemeClr val="tx1"/>
              </a:solidFill>
            </a:rPr>
            <a:t>Identification of Historic Properties</a:t>
          </a:r>
        </a:p>
        <a:p>
          <a:pPr lvl="0" algn="l" defTabSz="933450">
            <a:lnSpc>
              <a:spcPct val="90000"/>
            </a:lnSpc>
            <a:spcBef>
              <a:spcPct val="0"/>
            </a:spcBef>
            <a:spcAft>
              <a:spcPct val="35000"/>
            </a:spcAft>
          </a:pPr>
          <a:r>
            <a:rPr lang="en-US" sz="2100" kern="1200" dirty="0">
              <a:solidFill>
                <a:schemeClr val="tx1"/>
              </a:solidFill>
            </a:rPr>
            <a:t>36 CFR § 800.4</a:t>
          </a:r>
        </a:p>
      </dsp:txBody>
      <dsp:txXfrm>
        <a:off x="471462" y="1116657"/>
        <a:ext cx="4209183" cy="868003"/>
      </dsp:txXfrm>
    </dsp:sp>
    <dsp:sp modelId="{CC47EE46-5EF5-411F-89E5-D9FC7504D6F2}">
      <dsp:nvSpPr>
        <dsp:cNvPr id="0" name=""/>
        <dsp:cNvSpPr/>
      </dsp:nvSpPr>
      <dsp:spPr>
        <a:xfrm>
          <a:off x="882282" y="2179304"/>
          <a:ext cx="5306960" cy="922013"/>
        </a:xfrm>
        <a:prstGeom prst="roundRect">
          <a:avLst>
            <a:gd name="adj" fmla="val 10000"/>
          </a:avLst>
        </a:prstGeom>
        <a:solidFill>
          <a:srgbClr val="00B0F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chemeClr val="tx1"/>
              </a:solidFill>
            </a:rPr>
            <a:t>Assessment of Adverse Effects</a:t>
          </a:r>
        </a:p>
        <a:p>
          <a:pPr lvl="0" algn="l" defTabSz="933450">
            <a:lnSpc>
              <a:spcPct val="90000"/>
            </a:lnSpc>
            <a:spcBef>
              <a:spcPct val="0"/>
            </a:spcBef>
            <a:spcAft>
              <a:spcPct val="35000"/>
            </a:spcAft>
          </a:pPr>
          <a:r>
            <a:rPr lang="en-US" sz="2100" kern="1200" dirty="0">
              <a:solidFill>
                <a:schemeClr val="tx1"/>
              </a:solidFill>
            </a:rPr>
            <a:t>36 CFR § 800.5</a:t>
          </a:r>
        </a:p>
      </dsp:txBody>
      <dsp:txXfrm>
        <a:off x="909287" y="2206309"/>
        <a:ext cx="4215816" cy="868003"/>
      </dsp:txXfrm>
    </dsp:sp>
    <dsp:sp modelId="{40247FFA-CDEB-40E9-A544-A18C1ED03B71}">
      <dsp:nvSpPr>
        <dsp:cNvPr id="0" name=""/>
        <dsp:cNvSpPr/>
      </dsp:nvSpPr>
      <dsp:spPr>
        <a:xfrm>
          <a:off x="1326740" y="3268957"/>
          <a:ext cx="5306960" cy="922013"/>
        </a:xfrm>
        <a:prstGeom prst="roundRect">
          <a:avLst>
            <a:gd name="adj" fmla="val 10000"/>
          </a:avLst>
        </a:prstGeom>
        <a:solidFill>
          <a:srgbClr val="0070C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chemeClr val="tx1"/>
              </a:solidFill>
            </a:rPr>
            <a:t>Resolution of Adverse Effects</a:t>
          </a:r>
        </a:p>
        <a:p>
          <a:pPr lvl="0" algn="l" defTabSz="933450">
            <a:lnSpc>
              <a:spcPct val="90000"/>
            </a:lnSpc>
            <a:spcBef>
              <a:spcPct val="0"/>
            </a:spcBef>
            <a:spcAft>
              <a:spcPct val="35000"/>
            </a:spcAft>
          </a:pPr>
          <a:r>
            <a:rPr lang="en-US" sz="2100" kern="1200" dirty="0">
              <a:solidFill>
                <a:schemeClr val="tx1"/>
              </a:solidFill>
            </a:rPr>
            <a:t>36 CFR § 800.6</a:t>
          </a:r>
        </a:p>
      </dsp:txBody>
      <dsp:txXfrm>
        <a:off x="1353745" y="3295962"/>
        <a:ext cx="4209183" cy="868003"/>
      </dsp:txXfrm>
    </dsp:sp>
    <dsp:sp modelId="{D59C2BA8-F78C-4763-9892-7976E9670236}">
      <dsp:nvSpPr>
        <dsp:cNvPr id="0" name=""/>
        <dsp:cNvSpPr/>
      </dsp:nvSpPr>
      <dsp:spPr>
        <a:xfrm>
          <a:off x="4707651" y="706178"/>
          <a:ext cx="599308" cy="599308"/>
        </a:xfrm>
        <a:prstGeom prst="downArrow">
          <a:avLst>
            <a:gd name="adj1" fmla="val 55000"/>
            <a:gd name="adj2" fmla="val 45000"/>
          </a:avLst>
        </a:prstGeom>
        <a:solidFill>
          <a:schemeClr val="accent6">
            <a:lumMod val="50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4842495" y="706178"/>
        <a:ext cx="329620" cy="450979"/>
      </dsp:txXfrm>
    </dsp:sp>
    <dsp:sp modelId="{E1A46C26-0B67-49E5-BAB1-BEA8E17B5E46}">
      <dsp:nvSpPr>
        <dsp:cNvPr id="0" name=""/>
        <dsp:cNvSpPr/>
      </dsp:nvSpPr>
      <dsp:spPr>
        <a:xfrm>
          <a:off x="5152109" y="1795831"/>
          <a:ext cx="599308" cy="599308"/>
        </a:xfrm>
        <a:prstGeom prst="downArrow">
          <a:avLst>
            <a:gd name="adj1" fmla="val 55000"/>
            <a:gd name="adj2" fmla="val 45000"/>
          </a:avLst>
        </a:prstGeom>
        <a:solidFill>
          <a:schemeClr val="accent6">
            <a:lumMod val="50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286953" y="1795831"/>
        <a:ext cx="329620" cy="450979"/>
      </dsp:txXfrm>
    </dsp:sp>
    <dsp:sp modelId="{6716585B-C982-4826-9643-2E415A6C4406}">
      <dsp:nvSpPr>
        <dsp:cNvPr id="0" name=""/>
        <dsp:cNvSpPr/>
      </dsp:nvSpPr>
      <dsp:spPr>
        <a:xfrm>
          <a:off x="5589933" y="2885483"/>
          <a:ext cx="599308" cy="599308"/>
        </a:xfrm>
        <a:prstGeom prst="downArrow">
          <a:avLst>
            <a:gd name="adj1" fmla="val 55000"/>
            <a:gd name="adj2" fmla="val 45000"/>
          </a:avLst>
        </a:prstGeom>
        <a:solidFill>
          <a:schemeClr val="accent6">
            <a:lumMod val="50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724777" y="2885483"/>
        <a:ext cx="329620" cy="450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CAE02-F983-4096-80ED-13C09CB821C7}">
      <dsp:nvSpPr>
        <dsp:cNvPr id="0" name=""/>
        <dsp:cNvSpPr/>
      </dsp:nvSpPr>
      <dsp:spPr>
        <a:xfrm>
          <a:off x="0" y="0"/>
          <a:ext cx="6502400" cy="1192106"/>
        </a:xfrm>
        <a:prstGeom prst="roundRect">
          <a:avLst>
            <a:gd name="adj" fmla="val 10000"/>
          </a:avLst>
        </a:prstGeom>
        <a:solidFill>
          <a:srgbClr val="00B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Identify historic properties that have been listed in or determined eligible for inclusion in the NRHP that might be affected by response to a release or a spill</a:t>
          </a:r>
        </a:p>
      </dsp:txBody>
      <dsp:txXfrm>
        <a:off x="34916" y="34916"/>
        <a:ext cx="5115290" cy="1122274"/>
      </dsp:txXfrm>
    </dsp:sp>
    <dsp:sp modelId="{65AB0768-0D52-4291-BBC4-E78F8DA422D1}">
      <dsp:nvSpPr>
        <dsp:cNvPr id="0" name=""/>
        <dsp:cNvSpPr/>
      </dsp:nvSpPr>
      <dsp:spPr>
        <a:xfrm>
          <a:off x="544575" y="1408853"/>
          <a:ext cx="6502400" cy="1192106"/>
        </a:xfrm>
        <a:prstGeom prst="roundRect">
          <a:avLst>
            <a:gd name="adj" fmla="val 10000"/>
          </a:avLst>
        </a:prstGeom>
        <a:solidFill>
          <a:srgbClr val="598428"/>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Identify specific geographic areas or types of areas where categorical exclusions may apply</a:t>
          </a:r>
        </a:p>
      </dsp:txBody>
      <dsp:txXfrm>
        <a:off x="579491" y="1443769"/>
        <a:ext cx="5113122" cy="1122274"/>
      </dsp:txXfrm>
    </dsp:sp>
    <dsp:sp modelId="{A8DADD92-14D8-4CF3-B0A6-95FFDC248F3C}">
      <dsp:nvSpPr>
        <dsp:cNvPr id="0" name=""/>
        <dsp:cNvSpPr/>
      </dsp:nvSpPr>
      <dsp:spPr>
        <a:xfrm>
          <a:off x="1081024" y="2817706"/>
          <a:ext cx="6502400" cy="1192106"/>
        </a:xfrm>
        <a:prstGeom prst="roundRect">
          <a:avLst>
            <a:gd name="adj" fmla="val 10000"/>
          </a:avLst>
        </a:prstGeom>
        <a:solidFill>
          <a:srgbClr val="00B0F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Develop a list of parties to be notified in the event of an incident in a non-excluded area</a:t>
          </a:r>
        </a:p>
      </dsp:txBody>
      <dsp:txXfrm>
        <a:off x="1115940" y="2852622"/>
        <a:ext cx="5121250" cy="1122274"/>
      </dsp:txXfrm>
    </dsp:sp>
    <dsp:sp modelId="{AC2D61B8-FFC7-473E-9CDD-C9033A562AEE}">
      <dsp:nvSpPr>
        <dsp:cNvPr id="0" name=""/>
        <dsp:cNvSpPr/>
      </dsp:nvSpPr>
      <dsp:spPr>
        <a:xfrm>
          <a:off x="1625599" y="4226560"/>
          <a:ext cx="6502400" cy="1192106"/>
        </a:xfrm>
        <a:prstGeom prst="roundRect">
          <a:avLst>
            <a:gd name="adj" fmla="val 10000"/>
          </a:avLst>
        </a:prstGeom>
        <a:solidFill>
          <a:srgbClr val="006666"/>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ClrTx/>
            <a:buSzTx/>
            <a:buFont typeface="Arial" panose="020B0604020202020204" pitchFamily="34" charset="0"/>
            <a:buChar char="•"/>
          </a:pPr>
          <a:r>
            <a:rPr lang="en-US" sz="1600" kern="1200" dirty="0">
              <a:solidFill>
                <a:schemeClr val="tx1"/>
              </a:solidFill>
              <a:latin typeface="Arial" panose="020B0604020202020204" pitchFamily="34" charset="0"/>
              <a:cs typeface="Arial" panose="020B0604020202020204" pitchFamily="34" charset="0"/>
            </a:rPr>
            <a:t>Develop emergency response strategies that can be reasonably anticipated to protect historic properties</a:t>
          </a:r>
        </a:p>
      </dsp:txBody>
      <dsp:txXfrm>
        <a:off x="1660515" y="4261476"/>
        <a:ext cx="5113122" cy="1122274"/>
      </dsp:txXfrm>
    </dsp:sp>
    <dsp:sp modelId="{A5255A94-5291-44E5-A965-2500026B2606}">
      <dsp:nvSpPr>
        <dsp:cNvPr id="0" name=""/>
        <dsp:cNvSpPr/>
      </dsp:nvSpPr>
      <dsp:spPr>
        <a:xfrm>
          <a:off x="5727530" y="913045"/>
          <a:ext cx="774869" cy="774869"/>
        </a:xfrm>
        <a:prstGeom prst="downArrow">
          <a:avLst>
            <a:gd name="adj1" fmla="val 55000"/>
            <a:gd name="adj2" fmla="val 45000"/>
          </a:avLst>
        </a:prstGeom>
        <a:solidFill>
          <a:schemeClr val="bg2">
            <a:lumMod val="50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901876" y="913045"/>
        <a:ext cx="426177" cy="583089"/>
      </dsp:txXfrm>
    </dsp:sp>
    <dsp:sp modelId="{7FAA58FB-6A3D-47BB-A74C-118135CDDA99}">
      <dsp:nvSpPr>
        <dsp:cNvPr id="0" name=""/>
        <dsp:cNvSpPr/>
      </dsp:nvSpPr>
      <dsp:spPr>
        <a:xfrm>
          <a:off x="6272106" y="2321898"/>
          <a:ext cx="774869" cy="774869"/>
        </a:xfrm>
        <a:prstGeom prst="downArrow">
          <a:avLst>
            <a:gd name="adj1" fmla="val 55000"/>
            <a:gd name="adj2" fmla="val 45000"/>
          </a:avLst>
        </a:prstGeom>
        <a:solidFill>
          <a:schemeClr val="accent3">
            <a:lumMod val="75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446452" y="2321898"/>
        <a:ext cx="426177" cy="583089"/>
      </dsp:txXfrm>
    </dsp:sp>
    <dsp:sp modelId="{9BACD023-EE4F-4C3B-BDB6-D07CD3F3CD43}">
      <dsp:nvSpPr>
        <dsp:cNvPr id="0" name=""/>
        <dsp:cNvSpPr/>
      </dsp:nvSpPr>
      <dsp:spPr>
        <a:xfrm>
          <a:off x="6808554" y="3730752"/>
          <a:ext cx="774869" cy="774869"/>
        </a:xfrm>
        <a:prstGeom prst="downArrow">
          <a:avLst>
            <a:gd name="adj1" fmla="val 55000"/>
            <a:gd name="adj2" fmla="val 45000"/>
          </a:avLst>
        </a:prstGeom>
        <a:solidFill>
          <a:schemeClr val="accent3">
            <a:lumMod val="75000"/>
            <a:alpha val="90000"/>
          </a:schemeClr>
        </a:solidFill>
        <a:ln w="55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982900" y="3730752"/>
        <a:ext cx="426177" cy="583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0A223-2699-44A2-BF73-AF452B07F0E2}">
      <dsp:nvSpPr>
        <dsp:cNvPr id="0" name=""/>
        <dsp:cNvSpPr/>
      </dsp:nvSpPr>
      <dsp:spPr>
        <a:xfrm>
          <a:off x="0" y="0"/>
          <a:ext cx="6908800" cy="1625600"/>
        </a:xfrm>
        <a:prstGeom prst="roundRect">
          <a:avLst>
            <a:gd name="adj" fmla="val 10000"/>
          </a:avLst>
        </a:prstGeom>
        <a:solidFill>
          <a:srgbClr val="598428"/>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Initiate Section 106 Programmatic Agreement Process</a:t>
          </a:r>
        </a:p>
      </dsp:txBody>
      <dsp:txXfrm>
        <a:off x="47612" y="47612"/>
        <a:ext cx="5154651" cy="1530376"/>
      </dsp:txXfrm>
    </dsp:sp>
    <dsp:sp modelId="{46C22225-B59A-46C6-8CEC-CF17ACCB3A6D}">
      <dsp:nvSpPr>
        <dsp:cNvPr id="0" name=""/>
        <dsp:cNvSpPr/>
      </dsp:nvSpPr>
      <dsp:spPr>
        <a:xfrm>
          <a:off x="609599" y="1896533"/>
          <a:ext cx="6908800" cy="1625600"/>
        </a:xfrm>
        <a:prstGeom prst="roundRect">
          <a:avLst>
            <a:gd name="adj" fmla="val 10000"/>
          </a:avLst>
        </a:prstGeom>
        <a:solidFill>
          <a:srgbClr val="A0B84D"/>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Incident is categorically excluded from Section 106 compliance</a:t>
          </a:r>
        </a:p>
      </dsp:txBody>
      <dsp:txXfrm>
        <a:off x="657211" y="1944145"/>
        <a:ext cx="5147335" cy="1530376"/>
      </dsp:txXfrm>
    </dsp:sp>
    <dsp:sp modelId="{75FDB585-273A-4C9D-8343-045A3E996B24}">
      <dsp:nvSpPr>
        <dsp:cNvPr id="0" name=""/>
        <dsp:cNvSpPr/>
      </dsp:nvSpPr>
      <dsp:spPr>
        <a:xfrm>
          <a:off x="1219199" y="3793066"/>
          <a:ext cx="6908800" cy="1625600"/>
        </a:xfrm>
        <a:prstGeom prst="roundRect">
          <a:avLst>
            <a:gd name="adj" fmla="val 10000"/>
          </a:avLst>
        </a:prstGeom>
        <a:solidFill>
          <a:srgbClr val="006666"/>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Monitor for discovery of previously unidentified historic properties or SHPO categorically excluded release or spill may have potential to affect a significant historic property</a:t>
          </a:r>
        </a:p>
      </dsp:txBody>
      <dsp:txXfrm>
        <a:off x="1266811" y="3840678"/>
        <a:ext cx="5147335" cy="1530376"/>
      </dsp:txXfrm>
    </dsp:sp>
    <dsp:sp modelId="{B52F6619-CB37-4E07-BE5F-C2097FA0785B}">
      <dsp:nvSpPr>
        <dsp:cNvPr id="0" name=""/>
        <dsp:cNvSpPr/>
      </dsp:nvSpPr>
      <dsp:spPr>
        <a:xfrm>
          <a:off x="5852159" y="1232746"/>
          <a:ext cx="1056640" cy="1056640"/>
        </a:xfrm>
        <a:prstGeom prst="downArrow">
          <a:avLst>
            <a:gd name="adj1" fmla="val 55000"/>
            <a:gd name="adj2" fmla="val 45000"/>
          </a:avLst>
        </a:prstGeom>
        <a:solidFill>
          <a:schemeClr val="bg2">
            <a:lumMod val="50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089903" y="1232746"/>
        <a:ext cx="581152" cy="795122"/>
      </dsp:txXfrm>
    </dsp:sp>
    <dsp:sp modelId="{5B61DE52-42CD-4535-BD7E-079455901306}">
      <dsp:nvSpPr>
        <dsp:cNvPr id="0" name=""/>
        <dsp:cNvSpPr/>
      </dsp:nvSpPr>
      <dsp:spPr>
        <a:xfrm>
          <a:off x="6461759" y="3118442"/>
          <a:ext cx="1056640" cy="1056640"/>
        </a:xfrm>
        <a:prstGeom prst="downArrow">
          <a:avLst>
            <a:gd name="adj1" fmla="val 55000"/>
            <a:gd name="adj2" fmla="val 45000"/>
          </a:avLst>
        </a:prstGeom>
        <a:solidFill>
          <a:schemeClr val="accent3">
            <a:lumMod val="75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699503" y="3118442"/>
        <a:ext cx="581152" cy="795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80C3F-6FC6-4116-B29F-3F00FF86335A}">
      <dsp:nvSpPr>
        <dsp:cNvPr id="0" name=""/>
        <dsp:cNvSpPr/>
      </dsp:nvSpPr>
      <dsp:spPr>
        <a:xfrm>
          <a:off x="0" y="0"/>
          <a:ext cx="6258560" cy="975360"/>
        </a:xfrm>
        <a:prstGeom prst="roundRect">
          <a:avLst>
            <a:gd name="adj" fmla="val 10000"/>
          </a:avLst>
        </a:prstGeom>
        <a:solidFill>
          <a:srgbClr val="A0B84D"/>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Initiate Section 106  Programmatic Agreement Process</a:t>
          </a:r>
        </a:p>
      </dsp:txBody>
      <dsp:txXfrm>
        <a:off x="28567" y="28567"/>
        <a:ext cx="5091953" cy="918226"/>
      </dsp:txXfrm>
    </dsp:sp>
    <dsp:sp modelId="{EF036F23-4A97-421D-ABBC-C42ACB4AEA5C}">
      <dsp:nvSpPr>
        <dsp:cNvPr id="0" name=""/>
        <dsp:cNvSpPr/>
      </dsp:nvSpPr>
      <dsp:spPr>
        <a:xfrm>
          <a:off x="467360" y="1110826"/>
          <a:ext cx="6258560" cy="975360"/>
        </a:xfrm>
        <a:prstGeom prst="roundRect">
          <a:avLst>
            <a:gd name="adj" fmla="val 10000"/>
          </a:avLst>
        </a:prstGeom>
        <a:solidFill>
          <a:srgbClr val="598428"/>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Determine if emergency is categorically excluded from Section 106</a:t>
          </a:r>
        </a:p>
      </dsp:txBody>
      <dsp:txXfrm>
        <a:off x="495927" y="1139393"/>
        <a:ext cx="5100081" cy="918226"/>
      </dsp:txXfrm>
    </dsp:sp>
    <dsp:sp modelId="{774D1BB7-511C-4AA2-B5DE-67ADDAD334C5}">
      <dsp:nvSpPr>
        <dsp:cNvPr id="0" name=""/>
        <dsp:cNvSpPr/>
      </dsp:nvSpPr>
      <dsp:spPr>
        <a:xfrm>
          <a:off x="934719" y="2221653"/>
          <a:ext cx="6258560" cy="975360"/>
        </a:xfrm>
        <a:prstGeom prst="roundRect">
          <a:avLst>
            <a:gd name="adj" fmla="val 10000"/>
          </a:avLst>
        </a:prstGeom>
        <a:solidFill>
          <a:srgbClr val="006666"/>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Notify SHPO/THPO for consultation because of overriding factors to categorical exclusion if OSC determines there are historic properties or cultural resources that need to be considered</a:t>
          </a:r>
        </a:p>
      </dsp:txBody>
      <dsp:txXfrm>
        <a:off x="963286" y="2250220"/>
        <a:ext cx="5100081" cy="918226"/>
      </dsp:txXfrm>
    </dsp:sp>
    <dsp:sp modelId="{1AEE218D-18E7-4DA6-9677-814A76D822E2}">
      <dsp:nvSpPr>
        <dsp:cNvPr id="0" name=""/>
        <dsp:cNvSpPr/>
      </dsp:nvSpPr>
      <dsp:spPr>
        <a:xfrm>
          <a:off x="1402079" y="3332480"/>
          <a:ext cx="6258560" cy="975360"/>
        </a:xfrm>
        <a:prstGeom prst="roundRect">
          <a:avLst>
            <a:gd name="adj" fmla="val 10000"/>
          </a:avLst>
        </a:prstGeom>
        <a:solidFill>
          <a:srgbClr val="00B0F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ClrTx/>
            <a:buSzTx/>
            <a:buFont typeface="Arial" panose="020B0604020202020204" pitchFamily="34" charset="0"/>
            <a:buChar char="•"/>
          </a:pPr>
          <a:r>
            <a:rPr lang="en-US" sz="1600" kern="1200" dirty="0">
              <a:solidFill>
                <a:schemeClr val="tx1"/>
              </a:solidFill>
              <a:latin typeface="Arial" panose="020B0604020202020204" pitchFamily="34" charset="0"/>
              <a:cs typeface="Arial" panose="020B0604020202020204" pitchFamily="34" charset="0"/>
            </a:rPr>
            <a:t>Activate qualified Historic Specialist (HPS) and develop protective measures for historic properties or cultural resources if determined by consultation</a:t>
          </a:r>
        </a:p>
      </dsp:txBody>
      <dsp:txXfrm>
        <a:off x="1430646" y="3361047"/>
        <a:ext cx="5100081" cy="918226"/>
      </dsp:txXfrm>
    </dsp:sp>
    <dsp:sp modelId="{62052B0F-68E9-4B7C-848E-E60D9D4A291C}">
      <dsp:nvSpPr>
        <dsp:cNvPr id="0" name=""/>
        <dsp:cNvSpPr/>
      </dsp:nvSpPr>
      <dsp:spPr>
        <a:xfrm>
          <a:off x="1869439" y="4443306"/>
          <a:ext cx="6258560" cy="975360"/>
        </a:xfrm>
        <a:prstGeom prst="roundRect">
          <a:avLst>
            <a:gd name="adj" fmla="val 10000"/>
          </a:avLst>
        </a:prstGeom>
        <a:solidFill>
          <a:srgbClr val="0070C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Assess potential adverse effects of response actions on historic properties; notify SHPO/THPO when emergency response has formally concluded</a:t>
          </a:r>
        </a:p>
      </dsp:txBody>
      <dsp:txXfrm>
        <a:off x="1898006" y="4471873"/>
        <a:ext cx="5100081" cy="918226"/>
      </dsp:txXfrm>
    </dsp:sp>
    <dsp:sp modelId="{28E794AD-AB4E-4CBA-8D1E-5FD5E8C88DF4}">
      <dsp:nvSpPr>
        <dsp:cNvPr id="0" name=""/>
        <dsp:cNvSpPr/>
      </dsp:nvSpPr>
      <dsp:spPr>
        <a:xfrm>
          <a:off x="5624575" y="712554"/>
          <a:ext cx="633984" cy="633984"/>
        </a:xfrm>
        <a:prstGeom prst="downArrow">
          <a:avLst>
            <a:gd name="adj1" fmla="val 55000"/>
            <a:gd name="adj2" fmla="val 45000"/>
          </a:avLst>
        </a:prstGeom>
        <a:solidFill>
          <a:schemeClr val="bg2">
            <a:lumMod val="50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767221" y="712554"/>
        <a:ext cx="348692" cy="477073"/>
      </dsp:txXfrm>
    </dsp:sp>
    <dsp:sp modelId="{3B698EFF-E6E5-4E4B-B28C-A6543EC604FF}">
      <dsp:nvSpPr>
        <dsp:cNvPr id="0" name=""/>
        <dsp:cNvSpPr/>
      </dsp:nvSpPr>
      <dsp:spPr>
        <a:xfrm>
          <a:off x="6091935" y="1823381"/>
          <a:ext cx="633984" cy="633984"/>
        </a:xfrm>
        <a:prstGeom prst="downArrow">
          <a:avLst>
            <a:gd name="adj1" fmla="val 55000"/>
            <a:gd name="adj2" fmla="val 45000"/>
          </a:avLst>
        </a:prstGeom>
        <a:solidFill>
          <a:schemeClr val="accent3">
            <a:lumMod val="75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234581" y="1823381"/>
        <a:ext cx="348692" cy="477073"/>
      </dsp:txXfrm>
    </dsp:sp>
    <dsp:sp modelId="{C9B9F4BC-52A8-4B21-AAB9-74846415826E}">
      <dsp:nvSpPr>
        <dsp:cNvPr id="0" name=""/>
        <dsp:cNvSpPr/>
      </dsp:nvSpPr>
      <dsp:spPr>
        <a:xfrm>
          <a:off x="6559295" y="2917952"/>
          <a:ext cx="633984" cy="633984"/>
        </a:xfrm>
        <a:prstGeom prst="downArrow">
          <a:avLst>
            <a:gd name="adj1" fmla="val 55000"/>
            <a:gd name="adj2" fmla="val 45000"/>
          </a:avLst>
        </a:prstGeom>
        <a:solidFill>
          <a:schemeClr val="accent3">
            <a:lumMod val="75000"/>
            <a:alpha val="90000"/>
          </a:schemeClr>
        </a:solidFill>
        <a:ln w="55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701941" y="2917952"/>
        <a:ext cx="348692" cy="477073"/>
      </dsp:txXfrm>
    </dsp:sp>
    <dsp:sp modelId="{12B1EAF2-EA48-4FC3-9B8A-5D64CB6E34AD}">
      <dsp:nvSpPr>
        <dsp:cNvPr id="0" name=""/>
        <dsp:cNvSpPr/>
      </dsp:nvSpPr>
      <dsp:spPr>
        <a:xfrm>
          <a:off x="7026655" y="4039616"/>
          <a:ext cx="633984" cy="633984"/>
        </a:xfrm>
        <a:prstGeom prst="downArrow">
          <a:avLst>
            <a:gd name="adj1" fmla="val 55000"/>
            <a:gd name="adj2" fmla="val 45000"/>
          </a:avLst>
        </a:prstGeom>
        <a:solidFill>
          <a:schemeClr val="accent3">
            <a:lumMod val="75000"/>
            <a:alpha val="9000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7169301" y="4039616"/>
        <a:ext cx="348692" cy="4770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1E095-78F6-43DB-8F88-98D16EB8BF76}">
      <dsp:nvSpPr>
        <dsp:cNvPr id="0" name=""/>
        <dsp:cNvSpPr/>
      </dsp:nvSpPr>
      <dsp:spPr>
        <a:xfrm>
          <a:off x="2526350" y="723293"/>
          <a:ext cx="4830644" cy="4830644"/>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9E0F30-9098-400D-A672-EA2C4A1F3EAF}">
      <dsp:nvSpPr>
        <dsp:cNvPr id="0" name=""/>
        <dsp:cNvSpPr/>
      </dsp:nvSpPr>
      <dsp:spPr>
        <a:xfrm>
          <a:off x="2526350" y="723293"/>
          <a:ext cx="4830644" cy="4830644"/>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E1363B-A9E7-42C4-BAA7-BF5EF940C918}">
      <dsp:nvSpPr>
        <dsp:cNvPr id="0" name=""/>
        <dsp:cNvSpPr/>
      </dsp:nvSpPr>
      <dsp:spPr>
        <a:xfrm>
          <a:off x="2526350" y="723293"/>
          <a:ext cx="4830644" cy="4830644"/>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320E6A-E5F6-4EF5-9039-067E039C83DD}">
      <dsp:nvSpPr>
        <dsp:cNvPr id="0" name=""/>
        <dsp:cNvSpPr/>
      </dsp:nvSpPr>
      <dsp:spPr>
        <a:xfrm>
          <a:off x="2526350" y="723293"/>
          <a:ext cx="4830644" cy="4830644"/>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13698D-0FDB-411A-85D0-AE4F86847748}">
      <dsp:nvSpPr>
        <dsp:cNvPr id="0" name=""/>
        <dsp:cNvSpPr/>
      </dsp:nvSpPr>
      <dsp:spPr>
        <a:xfrm>
          <a:off x="3829313" y="2026256"/>
          <a:ext cx="2224718" cy="222471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Key Elements of Section 106 Process</a:t>
          </a:r>
        </a:p>
      </dsp:txBody>
      <dsp:txXfrm>
        <a:off x="4155115" y="2352058"/>
        <a:ext cx="1573114" cy="1573114"/>
      </dsp:txXfrm>
    </dsp:sp>
    <dsp:sp modelId="{75595DBD-977A-4465-AC86-D4A7D23E2175}">
      <dsp:nvSpPr>
        <dsp:cNvPr id="0" name=""/>
        <dsp:cNvSpPr/>
      </dsp:nvSpPr>
      <dsp:spPr>
        <a:xfrm>
          <a:off x="4163021" y="705"/>
          <a:ext cx="1557302" cy="1557302"/>
        </a:xfrm>
        <a:prstGeom prst="ellipse">
          <a:avLst/>
        </a:prstGeom>
        <a:solidFill>
          <a:schemeClr val="accent6">
            <a:lumMod val="60000"/>
            <a:lumOff val="4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Roles of Participants</a:t>
          </a:r>
        </a:p>
      </dsp:txBody>
      <dsp:txXfrm>
        <a:off x="4391083" y="228767"/>
        <a:ext cx="1101178" cy="1101178"/>
      </dsp:txXfrm>
    </dsp:sp>
    <dsp:sp modelId="{006FBB81-EE01-48CC-823F-AD7DB8BC7964}">
      <dsp:nvSpPr>
        <dsp:cNvPr id="0" name=""/>
        <dsp:cNvSpPr/>
      </dsp:nvSpPr>
      <dsp:spPr>
        <a:xfrm>
          <a:off x="6522280" y="2359964"/>
          <a:ext cx="1557302" cy="1557302"/>
        </a:xfrm>
        <a:prstGeom prst="ellipse">
          <a:avLst/>
        </a:prstGeom>
        <a:solidFill>
          <a:schemeClr val="accent3"/>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Involving the Public</a:t>
          </a:r>
        </a:p>
      </dsp:txBody>
      <dsp:txXfrm>
        <a:off x="6750342" y="2588026"/>
        <a:ext cx="1101178" cy="1101178"/>
      </dsp:txXfrm>
    </dsp:sp>
    <dsp:sp modelId="{944ED93D-ADB9-4208-A1FB-524F0FE6B12C}">
      <dsp:nvSpPr>
        <dsp:cNvPr id="0" name=""/>
        <dsp:cNvSpPr/>
      </dsp:nvSpPr>
      <dsp:spPr>
        <a:xfrm>
          <a:off x="4163021" y="4719223"/>
          <a:ext cx="1557302" cy="1557302"/>
        </a:xfrm>
        <a:prstGeom prst="ellipse">
          <a:avLst/>
        </a:prstGeom>
        <a:solidFill>
          <a:schemeClr val="accent2">
            <a:lumMod val="60000"/>
            <a:lumOff val="4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Consultation</a:t>
          </a:r>
        </a:p>
      </dsp:txBody>
      <dsp:txXfrm>
        <a:off x="4391083" y="4947285"/>
        <a:ext cx="1101178" cy="1101178"/>
      </dsp:txXfrm>
    </dsp:sp>
    <dsp:sp modelId="{90395F62-9E40-4C84-9735-B8FA7CF275F9}">
      <dsp:nvSpPr>
        <dsp:cNvPr id="0" name=""/>
        <dsp:cNvSpPr/>
      </dsp:nvSpPr>
      <dsp:spPr>
        <a:xfrm>
          <a:off x="1803762" y="2359964"/>
          <a:ext cx="1557302" cy="1557302"/>
        </a:xfrm>
        <a:prstGeom prst="ellipse">
          <a:avLst/>
        </a:prstGeom>
        <a:solidFill>
          <a:schemeClr val="accent5">
            <a:lumMod val="60000"/>
            <a:lumOff val="4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Documentation</a:t>
          </a:r>
        </a:p>
      </dsp:txBody>
      <dsp:txXfrm>
        <a:off x="2031824" y="2588026"/>
        <a:ext cx="1101178" cy="110117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04B040-DA3F-4CFB-8CE9-E2B2E7F67915}" type="datetimeFigureOut">
              <a:rPr lang="en-US" smtClean="0"/>
              <a:t>8/6/2018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0215C7F-4A89-4F4D-82B7-9A5E7FFAF356}" type="slidenum">
              <a:rPr lang="en-US" smtClean="0"/>
              <a:t>‹#›</a:t>
            </a:fld>
            <a:endParaRPr lang="en-US"/>
          </a:p>
        </p:txBody>
      </p:sp>
    </p:spTree>
    <p:extLst>
      <p:ext uri="{BB962C8B-B14F-4D97-AF65-F5344CB8AC3E}">
        <p14:creationId xmlns:p14="http://schemas.microsoft.com/office/powerpoint/2010/main" val="506511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AE37DE3D-63B3-430C-B6DB-D80EF92FB56C}" type="datetimeFigureOut">
              <a:rPr lang="en-US"/>
              <a:pPr>
                <a:defRPr/>
              </a:pPr>
              <a:t>8/6/2018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457200" y="4416425"/>
            <a:ext cx="6096000" cy="4346575"/>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915399"/>
            <a:ext cx="3038475" cy="379413"/>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7812" y="8915399"/>
            <a:ext cx="3038475" cy="379413"/>
          </a:xfrm>
          <a:prstGeom prst="rect">
            <a:avLst/>
          </a:prstGeom>
        </p:spPr>
        <p:txBody>
          <a:bodyPr vert="horz" lIns="93177" tIns="46589" rIns="93177" bIns="46589" rtlCol="0" anchor="b"/>
          <a:lstStyle>
            <a:lvl1pPr algn="r">
              <a:defRPr sz="1200"/>
            </a:lvl1pPr>
          </a:lstStyle>
          <a:p>
            <a:pPr>
              <a:defRPr/>
            </a:pPr>
            <a:fld id="{04F83D3C-EE73-46F8-B5A9-A8F4D715F754}" type="slidenum">
              <a:rPr lang="en-US"/>
              <a:pPr>
                <a:defRPr/>
              </a:pPr>
              <a:t>‹#›</a:t>
            </a:fld>
            <a:endParaRPr lang="en-US" dirty="0"/>
          </a:p>
        </p:txBody>
      </p:sp>
    </p:spTree>
    <p:extLst>
      <p:ext uri="{BB962C8B-B14F-4D97-AF65-F5344CB8AC3E}">
        <p14:creationId xmlns:p14="http://schemas.microsoft.com/office/powerpoint/2010/main" val="2062067242"/>
      </p:ext>
    </p:extLst>
  </p:cSld>
  <p:clrMap bg1="lt1" tx1="dk1" bg2="lt2" tx2="dk2" accent1="accent1" accent2="accent2" accent3="accent3" accent4="accent4" accent5="accent5" accent6="accent6" hlink="hlink" folHlink="folHlink"/>
  <p:notesStyle>
    <a:lvl1pPr marL="112713" indent="-112713" algn="l" rtl="0" eaLnBrk="0" fontAlgn="base" hangingPunct="0">
      <a:spcBef>
        <a:spcPct val="30000"/>
      </a:spcBef>
      <a:spcAft>
        <a:spcPct val="0"/>
      </a:spcAft>
      <a:buFont typeface="Arial" pitchFamily="34" charset="0"/>
      <a:buChar char="♦"/>
      <a:defRPr sz="1200" kern="1200">
        <a:solidFill>
          <a:schemeClr val="tx1"/>
        </a:solidFill>
        <a:latin typeface="+mn-lt"/>
        <a:ea typeface="+mn-ea"/>
        <a:cs typeface="+mn-cs"/>
      </a:defRPr>
    </a:lvl1pPr>
    <a:lvl2pPr marL="338138" indent="-112713" algn="l" rtl="0" eaLnBrk="0" fontAlgn="base" hangingPunct="0">
      <a:spcBef>
        <a:spcPct val="30000"/>
      </a:spcBef>
      <a:spcAft>
        <a:spcPct val="0"/>
      </a:spcAft>
      <a:buFont typeface="Arial" pitchFamily="34" charset="0"/>
      <a:buChar char="«"/>
      <a:defRPr sz="1200" kern="1200">
        <a:solidFill>
          <a:schemeClr val="tx1"/>
        </a:solidFill>
        <a:latin typeface="+mn-lt"/>
        <a:ea typeface="+mn-ea"/>
        <a:cs typeface="+mn-cs"/>
      </a:defRPr>
    </a:lvl2pPr>
    <a:lvl3pPr marL="576263" indent="-112713" algn="l" rtl="0" eaLnBrk="0" fontAlgn="base" hangingPunct="0">
      <a:spcBef>
        <a:spcPct val="30000"/>
      </a:spcBef>
      <a:spcAft>
        <a:spcPct val="0"/>
      </a:spcAft>
      <a:buFont typeface="Arial" pitchFamily="34" charset="0"/>
      <a:buChar char="&lt;"/>
      <a:defRPr sz="1200" kern="1200">
        <a:solidFill>
          <a:schemeClr val="tx1"/>
        </a:solidFill>
        <a:latin typeface="+mn-lt"/>
        <a:ea typeface="+mn-ea"/>
        <a:cs typeface="+mn-cs"/>
      </a:defRPr>
    </a:lvl3pPr>
    <a:lvl4pPr marL="801688" indent="-112713" algn="l" rtl="0" eaLnBrk="0" fontAlgn="base" hangingPunct="0">
      <a:spcBef>
        <a:spcPct val="30000"/>
      </a:spcBef>
      <a:spcAft>
        <a:spcPct val="0"/>
      </a:spcAft>
      <a:buFont typeface="Arial" charset="0"/>
      <a:buChar char="•"/>
      <a:defRPr sz="1200" kern="1200">
        <a:solidFill>
          <a:schemeClr val="tx1"/>
        </a:solidFill>
        <a:latin typeface="+mn-lt"/>
        <a:ea typeface="+mn-ea"/>
        <a:cs typeface="+mn-cs"/>
      </a:defRPr>
    </a:lvl4pPr>
    <a:lvl5pPr marL="1027113" indent="-112713" algn="l" rtl="0" eaLnBrk="0" fontAlgn="base" hangingPunct="0">
      <a:spcBef>
        <a:spcPct val="30000"/>
      </a:spcBef>
      <a:spcAft>
        <a:spcPct val="0"/>
      </a:spcAft>
      <a:buFont typeface="Arial"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Throughout this presentation, a variety of sites included in or eligible the National Register of Historic Places are shown to provide a sense of the diversity of such sites: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Unity Ranger Station Cabin  (1986), Baker County, OR; areas of significance – architecture, conservation, politics/government</a:t>
            </a:r>
          </a:p>
        </p:txBody>
      </p:sp>
      <p:sp>
        <p:nvSpPr>
          <p:cNvPr id="4" name="Slide Number Placeholder 3"/>
          <p:cNvSpPr>
            <a:spLocks noGrp="1"/>
          </p:cNvSpPr>
          <p:nvPr>
            <p:ph type="sldNum" sz="quarter" idx="10"/>
          </p:nvPr>
        </p:nvSpPr>
        <p:spPr/>
        <p:txBody>
          <a:bodyPr/>
          <a:lstStyle/>
          <a:p>
            <a:fld id="{AAD604BB-1ADB-41F3-8838-6D962F973681}" type="slidenum">
              <a:rPr lang="en-US" smtClean="0"/>
              <a:t>1</a:t>
            </a:fld>
            <a:endParaRPr lang="en-US"/>
          </a:p>
        </p:txBody>
      </p:sp>
    </p:spTree>
    <p:extLst>
      <p:ext uri="{BB962C8B-B14F-4D97-AF65-F5344CB8AC3E}">
        <p14:creationId xmlns:p14="http://schemas.microsoft.com/office/powerpoint/2010/main" val="405947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Crystal Lake Cemetery (2004), Benton County, OR; areas of significance – social history, exploration/settlement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Barlow Road (1992), Clackamas County, OR; areas of significance – transportation, exploration/settlement</a:t>
            </a:r>
          </a:p>
        </p:txBody>
      </p:sp>
      <p:sp>
        <p:nvSpPr>
          <p:cNvPr id="4" name="Slide Number Placeholder 3"/>
          <p:cNvSpPr>
            <a:spLocks noGrp="1"/>
          </p:cNvSpPr>
          <p:nvPr>
            <p:ph type="sldNum" sz="quarter" idx="10"/>
          </p:nvPr>
        </p:nvSpPr>
        <p:spPr/>
        <p:txBody>
          <a:bodyPr/>
          <a:lstStyle/>
          <a:p>
            <a:fld id="{AAD604BB-1ADB-41F3-8838-6D962F973681}" type="slidenum">
              <a:rPr lang="en-US" smtClean="0"/>
              <a:t>10</a:t>
            </a:fld>
            <a:endParaRPr lang="en-US"/>
          </a:p>
        </p:txBody>
      </p:sp>
    </p:spTree>
    <p:extLst>
      <p:ext uri="{BB962C8B-B14F-4D97-AF65-F5344CB8AC3E}">
        <p14:creationId xmlns:p14="http://schemas.microsoft.com/office/powerpoint/2010/main" val="413968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a:t>
            </a:r>
            <a:r>
              <a:rPr lang="en-US" sz="1200" b="0" i="0" kern="1200" dirty="0">
                <a:solidFill>
                  <a:schemeClr val="tx1"/>
                </a:solidFill>
                <a:effectLst/>
                <a:latin typeface="+mn-lt"/>
                <a:ea typeface="+mn-ea"/>
                <a:cs typeface="+mn-cs"/>
              </a:rPr>
              <a:t>re than </a:t>
            </a:r>
            <a:r>
              <a:rPr lang="en-US" sz="1200" b="1" i="0" kern="1200" dirty="0">
                <a:solidFill>
                  <a:schemeClr val="tx1"/>
                </a:solidFill>
                <a:effectLst/>
                <a:latin typeface="+mn-lt"/>
                <a:ea typeface="+mn-ea"/>
                <a:cs typeface="+mn-cs"/>
              </a:rPr>
              <a:t>90,000 properties listed </a:t>
            </a:r>
            <a:r>
              <a:rPr lang="en-US" sz="1200" b="0" i="0" kern="1200" dirty="0">
                <a:solidFill>
                  <a:schemeClr val="tx1"/>
                </a:solidFill>
                <a:effectLst/>
                <a:latin typeface="+mn-lt"/>
                <a:ea typeface="+mn-ea"/>
                <a:cs typeface="+mn-cs"/>
              </a:rPr>
              <a:t>in the National Register represent 1.4 million individual resources - buildings, sites, districts, structures, and objects; </a:t>
            </a:r>
            <a:r>
              <a:rPr lang="en-US" sz="1200" b="1" i="0" kern="1200" dirty="0">
                <a:solidFill>
                  <a:schemeClr val="tx1"/>
                </a:solidFill>
                <a:effectLst/>
                <a:latin typeface="+mn-lt"/>
                <a:ea typeface="+mn-ea"/>
                <a:cs typeface="+mn-cs"/>
              </a:rPr>
              <a:t>almost every county </a:t>
            </a:r>
            <a:r>
              <a:rPr lang="en-US" sz="1200" b="0" i="0" kern="1200" dirty="0">
                <a:solidFill>
                  <a:schemeClr val="tx1"/>
                </a:solidFill>
                <a:effectLst/>
                <a:latin typeface="+mn-lt"/>
                <a:ea typeface="+mn-ea"/>
                <a:cs typeface="+mn-cs"/>
              </a:rPr>
              <a:t>in the United States has at least one place listed in the National Register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dirty="0"/>
              <a:t>36 CFR Part 60 (National Register of Historic Places)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Significance</a:t>
            </a:r>
            <a:r>
              <a:rPr lang="en-US" dirty="0"/>
              <a:t>.  Is the property associated with events, activities, or developments that were important in the past?; with the lives of people who were historically important?; with distinctive architectural history, landscape history, or engineering achievements?; is there the potential to yield important information through archaeological investigation about the past?</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b="1" dirty="0"/>
              <a:t>Age</a:t>
            </a:r>
            <a:r>
              <a:rPr lang="en-US" dirty="0"/>
              <a:t>.  Is the property old enough to be considered historic (</a:t>
            </a:r>
            <a:r>
              <a:rPr lang="en-US" b="1" dirty="0"/>
              <a:t>generally at least 50 years old</a:t>
            </a:r>
            <a:r>
              <a:rPr lang="en-US" dirty="0"/>
              <a:t>)</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b="1" dirty="0"/>
              <a:t>Integrity</a:t>
            </a:r>
            <a:r>
              <a:rPr lang="en-US" dirty="0"/>
              <a:t>.  Ability of property to convey its significance based on its location, design, setting, materials, workmanship, feeling, and association</a:t>
            </a: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11</a:t>
            </a:fld>
            <a:endParaRPr lang="en-US"/>
          </a:p>
        </p:txBody>
      </p:sp>
    </p:spTree>
    <p:extLst>
      <p:ext uri="{BB962C8B-B14F-4D97-AF65-F5344CB8AC3E}">
        <p14:creationId xmlns:p14="http://schemas.microsoft.com/office/powerpoint/2010/main" val="3264908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Avery Depot (1984), Shoshone County, ID; area of significance – conservation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Illustrates how historic places can be used</a:t>
            </a:r>
          </a:p>
        </p:txBody>
      </p:sp>
      <p:sp>
        <p:nvSpPr>
          <p:cNvPr id="4" name="Slide Number Placeholder 3"/>
          <p:cNvSpPr>
            <a:spLocks noGrp="1"/>
          </p:cNvSpPr>
          <p:nvPr>
            <p:ph type="sldNum" sz="quarter" idx="10"/>
          </p:nvPr>
        </p:nvSpPr>
        <p:spPr/>
        <p:txBody>
          <a:bodyPr/>
          <a:lstStyle/>
          <a:p>
            <a:fld id="{AAD604BB-1ADB-41F3-8838-6D962F973681}" type="slidenum">
              <a:rPr lang="en-US" smtClean="0"/>
              <a:t>12</a:t>
            </a:fld>
            <a:endParaRPr lang="en-US"/>
          </a:p>
        </p:txBody>
      </p:sp>
    </p:spTree>
    <p:extLst>
      <p:ext uri="{BB962C8B-B14F-4D97-AF65-F5344CB8AC3E}">
        <p14:creationId xmlns:p14="http://schemas.microsoft.com/office/powerpoint/2010/main" val="2369657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13</a:t>
            </a:fld>
            <a:endParaRPr lang="en-US"/>
          </a:p>
        </p:txBody>
      </p:sp>
    </p:spTree>
    <p:extLst>
      <p:ext uri="{BB962C8B-B14F-4D97-AF65-F5344CB8AC3E}">
        <p14:creationId xmlns:p14="http://schemas.microsoft.com/office/powerpoint/2010/main" val="1358641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Sumpter Valley Gold Dredge (1971), Baker County, OR; areas of significance –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Tx/>
              <a:buNone/>
            </a:pPr>
            <a:r>
              <a:rPr lang="en-US" dirty="0"/>
              <a:t>Could a SHPO or THPO be viewed as a “trustee” of historic property, similar to a natural resource trustee for natural resources?  </a:t>
            </a:r>
            <a:r>
              <a:rPr lang="en-US" b="1" dirty="0"/>
              <a:t>Probably not</a:t>
            </a:r>
            <a:r>
              <a:rPr lang="en-US" dirty="0"/>
              <a: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14</a:t>
            </a:fld>
            <a:endParaRPr lang="en-US"/>
          </a:p>
        </p:txBody>
      </p:sp>
    </p:spTree>
    <p:extLst>
      <p:ext uri="{BB962C8B-B14F-4D97-AF65-F5344CB8AC3E}">
        <p14:creationId xmlns:p14="http://schemas.microsoft.com/office/powerpoint/2010/main" val="422186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Lovelock Cave (1984), </a:t>
            </a:r>
            <a:r>
              <a:rPr lang="en-US" dirty="0" err="1"/>
              <a:t>Churchhill</a:t>
            </a:r>
            <a:r>
              <a:rPr lang="en-US" dirty="0"/>
              <a:t> County, NV; area of significance cultural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Tx/>
              <a:buNone/>
            </a:pPr>
            <a:r>
              <a:rPr lang="en-US" dirty="0"/>
              <a:t>Could a SHPO or THPO be viewed as a “trustee” of historic property, similar to a natural resource trustee for natural resources?  </a:t>
            </a:r>
            <a:r>
              <a:rPr lang="en-US" b="1" dirty="0"/>
              <a:t>Probably not</a:t>
            </a:r>
            <a:r>
              <a:rPr lang="en-US" dirty="0"/>
              <a: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15</a:t>
            </a:fld>
            <a:endParaRPr lang="en-US"/>
          </a:p>
        </p:txBody>
      </p:sp>
    </p:spTree>
    <p:extLst>
      <p:ext uri="{BB962C8B-B14F-4D97-AF65-F5344CB8AC3E}">
        <p14:creationId xmlns:p14="http://schemas.microsoft.com/office/powerpoint/2010/main" val="2224054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Important reminder:</a:t>
            </a:r>
          </a:p>
          <a:p>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Under Section 106, a federal agency determines whether its action constitutes an </a:t>
            </a:r>
            <a:r>
              <a:rPr lang="en-US" b="1" dirty="0">
                <a:latin typeface="Arial" panose="020B0604020202020204" pitchFamily="34" charset="0"/>
                <a:cs typeface="Arial" panose="020B0604020202020204" pitchFamily="34" charset="0"/>
              </a:rPr>
              <a:t>undertaking</a:t>
            </a:r>
            <a:r>
              <a:rPr lang="en-US" dirty="0">
                <a:latin typeface="Arial" panose="020B0604020202020204" pitchFamily="34" charset="0"/>
                <a:cs typeface="Arial" panose="020B0604020202020204" pitchFamily="34" charset="0"/>
              </a:rPr>
              <a:t>, and if so, whether the undertaking has the potential to affect </a:t>
            </a:r>
            <a:r>
              <a:rPr lang="en-US" b="1" dirty="0">
                <a:latin typeface="Arial" panose="020B0604020202020204" pitchFamily="34" charset="0"/>
                <a:cs typeface="Arial" panose="020B0604020202020204" pitchFamily="34" charset="0"/>
              </a:rPr>
              <a:t>historic properties</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There is </a:t>
            </a:r>
            <a:r>
              <a:rPr lang="en-US" b="1" dirty="0">
                <a:latin typeface="Arial" panose="020B0604020202020204" pitchFamily="34" charset="0"/>
                <a:cs typeface="Arial" panose="020B0604020202020204" pitchFamily="34" charset="0"/>
              </a:rPr>
              <a:t>no explicit obligation </a:t>
            </a:r>
            <a:r>
              <a:rPr lang="en-US" dirty="0">
                <a:latin typeface="Arial" panose="020B0604020202020204" pitchFamily="34" charset="0"/>
                <a:cs typeface="Arial" panose="020B0604020202020204" pitchFamily="34" charset="0"/>
              </a:rPr>
              <a:t>to actually avoid or minimize adverse effects; Section 106 review encourages, but does not mandate, preservation</a:t>
            </a: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16</a:t>
            </a:fld>
            <a:endParaRPr lang="en-US"/>
          </a:p>
        </p:txBody>
      </p:sp>
    </p:spTree>
    <p:extLst>
      <p:ext uri="{BB962C8B-B14F-4D97-AF65-F5344CB8AC3E}">
        <p14:creationId xmlns:p14="http://schemas.microsoft.com/office/powerpoint/2010/main" val="423463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17</a:t>
            </a:fld>
            <a:endParaRPr lang="en-US"/>
          </a:p>
        </p:txBody>
      </p:sp>
    </p:spTree>
    <p:extLst>
      <p:ext uri="{BB962C8B-B14F-4D97-AF65-F5344CB8AC3E}">
        <p14:creationId xmlns:p14="http://schemas.microsoft.com/office/powerpoint/2010/main" val="682221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Emphasize importance of concept → analogous to importance of definition of “site”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Areas where land-disturbing activities are expected to occur</a:t>
            </a:r>
          </a:p>
        </p:txBody>
      </p:sp>
      <p:sp>
        <p:nvSpPr>
          <p:cNvPr id="4" name="Slide Number Placeholder 3"/>
          <p:cNvSpPr>
            <a:spLocks noGrp="1"/>
          </p:cNvSpPr>
          <p:nvPr>
            <p:ph type="sldNum" sz="quarter" idx="10"/>
          </p:nvPr>
        </p:nvSpPr>
        <p:spPr/>
        <p:txBody>
          <a:bodyPr/>
          <a:lstStyle/>
          <a:p>
            <a:fld id="{AAD604BB-1ADB-41F3-8838-6D962F973681}" type="slidenum">
              <a:rPr lang="en-US" smtClean="0"/>
              <a:t>18</a:t>
            </a:fld>
            <a:endParaRPr lang="en-US"/>
          </a:p>
        </p:txBody>
      </p:sp>
    </p:spTree>
    <p:extLst>
      <p:ext uri="{BB962C8B-B14F-4D97-AF65-F5344CB8AC3E}">
        <p14:creationId xmlns:p14="http://schemas.microsoft.com/office/powerpoint/2010/main" val="392598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Emphasize importance of concept </a:t>
            </a:r>
          </a:p>
        </p:txBody>
      </p:sp>
      <p:sp>
        <p:nvSpPr>
          <p:cNvPr id="4" name="Slide Number Placeholder 3"/>
          <p:cNvSpPr>
            <a:spLocks noGrp="1"/>
          </p:cNvSpPr>
          <p:nvPr>
            <p:ph type="sldNum" sz="quarter" idx="10"/>
          </p:nvPr>
        </p:nvSpPr>
        <p:spPr/>
        <p:txBody>
          <a:bodyPr/>
          <a:lstStyle/>
          <a:p>
            <a:fld id="{AAD604BB-1ADB-41F3-8838-6D962F973681}" type="slidenum">
              <a:rPr lang="en-US" smtClean="0"/>
              <a:t>19</a:t>
            </a:fld>
            <a:endParaRPr lang="en-US"/>
          </a:p>
        </p:txBody>
      </p:sp>
    </p:spTree>
    <p:extLst>
      <p:ext uri="{BB962C8B-B14F-4D97-AF65-F5344CB8AC3E}">
        <p14:creationId xmlns:p14="http://schemas.microsoft.com/office/powerpoint/2010/main" val="51267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2</a:t>
            </a:fld>
            <a:endParaRPr lang="en-US"/>
          </a:p>
        </p:txBody>
      </p:sp>
    </p:spTree>
    <p:extLst>
      <p:ext uri="{BB962C8B-B14F-4D97-AF65-F5344CB8AC3E}">
        <p14:creationId xmlns:p14="http://schemas.microsoft.com/office/powerpoint/2010/main" val="303515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Emphasize importance of concept </a:t>
            </a:r>
          </a:p>
        </p:txBody>
      </p:sp>
      <p:sp>
        <p:nvSpPr>
          <p:cNvPr id="4" name="Slide Number Placeholder 3"/>
          <p:cNvSpPr>
            <a:spLocks noGrp="1"/>
          </p:cNvSpPr>
          <p:nvPr>
            <p:ph type="sldNum" sz="quarter" idx="10"/>
          </p:nvPr>
        </p:nvSpPr>
        <p:spPr/>
        <p:txBody>
          <a:bodyPr/>
          <a:lstStyle/>
          <a:p>
            <a:fld id="{AAD604BB-1ADB-41F3-8838-6D962F973681}" type="slidenum">
              <a:rPr lang="en-US" smtClean="0"/>
              <a:t>20</a:t>
            </a:fld>
            <a:endParaRPr lang="en-US"/>
          </a:p>
        </p:txBody>
      </p:sp>
    </p:spTree>
    <p:extLst>
      <p:ext uri="{BB962C8B-B14F-4D97-AF65-F5344CB8AC3E}">
        <p14:creationId xmlns:p14="http://schemas.microsoft.com/office/powerpoint/2010/main" val="4235732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Section 106 does not trigger any other environmental compliance requirements; however, other statutes may come into play dependent on the site-specific situation.  For example . . . .</a:t>
            </a:r>
          </a:p>
        </p:txBody>
      </p:sp>
      <p:sp>
        <p:nvSpPr>
          <p:cNvPr id="4" name="Slide Number Placeholder 3"/>
          <p:cNvSpPr>
            <a:spLocks noGrp="1"/>
          </p:cNvSpPr>
          <p:nvPr>
            <p:ph type="sldNum" sz="quarter" idx="10"/>
          </p:nvPr>
        </p:nvSpPr>
        <p:spPr/>
        <p:txBody>
          <a:bodyPr/>
          <a:lstStyle/>
          <a:p>
            <a:fld id="{AAD604BB-1ADB-41F3-8838-6D962F973681}" type="slidenum">
              <a:rPr lang="en-US" smtClean="0"/>
              <a:t>21</a:t>
            </a:fld>
            <a:endParaRPr lang="en-US"/>
          </a:p>
        </p:txBody>
      </p:sp>
    </p:spTree>
    <p:extLst>
      <p:ext uri="{BB962C8B-B14F-4D97-AF65-F5344CB8AC3E}">
        <p14:creationId xmlns:p14="http://schemas.microsoft.com/office/powerpoint/2010/main" val="1632707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22</a:t>
            </a:fld>
            <a:endParaRPr lang="en-US"/>
          </a:p>
        </p:txBody>
      </p:sp>
    </p:spTree>
    <p:extLst>
      <p:ext uri="{BB962C8B-B14F-4D97-AF65-F5344CB8AC3E}">
        <p14:creationId xmlns:p14="http://schemas.microsoft.com/office/powerpoint/2010/main" val="628037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23</a:t>
            </a:fld>
            <a:endParaRPr lang="en-US"/>
          </a:p>
        </p:txBody>
      </p:sp>
    </p:spTree>
    <p:extLst>
      <p:ext uri="{BB962C8B-B14F-4D97-AF65-F5344CB8AC3E}">
        <p14:creationId xmlns:p14="http://schemas.microsoft.com/office/powerpoint/2010/main" val="263614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24</a:t>
            </a:fld>
            <a:endParaRPr lang="en-US"/>
          </a:p>
        </p:txBody>
      </p:sp>
    </p:spTree>
    <p:extLst>
      <p:ext uri="{BB962C8B-B14F-4D97-AF65-F5344CB8AC3E}">
        <p14:creationId xmlns:p14="http://schemas.microsoft.com/office/powerpoint/2010/main" val="2783946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Objectives of this module: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 discussion of certain provisions that authorize and govern response actions under CERCLA and the NCP</a:t>
            </a: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25</a:t>
            </a:fld>
            <a:endParaRPr lang="en-US"/>
          </a:p>
        </p:txBody>
      </p:sp>
    </p:spTree>
    <p:extLst>
      <p:ext uri="{BB962C8B-B14F-4D97-AF65-F5344CB8AC3E}">
        <p14:creationId xmlns:p14="http://schemas.microsoft.com/office/powerpoint/2010/main" val="2372386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NHPA:</a:t>
            </a:r>
            <a:r>
              <a:rPr lang="en-US" dirty="0"/>
              <a:t>  massive government-sponsored projects such as construction of interstate highways and urban renewal projects which did much to change, bisect, and in some instances destroy communities and ways of life – in the name of progress</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Instead of trying to address contamination from the effects of the cleanup action, NHPA is aimed at protecting historic properties that may be present from those same effects</a:t>
            </a:r>
          </a:p>
        </p:txBody>
      </p:sp>
      <p:sp>
        <p:nvSpPr>
          <p:cNvPr id="4" name="Slide Number Placeholder 3"/>
          <p:cNvSpPr>
            <a:spLocks noGrp="1"/>
          </p:cNvSpPr>
          <p:nvPr>
            <p:ph type="sldNum" sz="quarter" idx="10"/>
          </p:nvPr>
        </p:nvSpPr>
        <p:spPr/>
        <p:txBody>
          <a:bodyPr/>
          <a:lstStyle/>
          <a:p>
            <a:fld id="{AAD604BB-1ADB-41F3-8838-6D962F973681}" type="slidenum">
              <a:rPr lang="en-US" smtClean="0"/>
              <a:t>26</a:t>
            </a:fld>
            <a:endParaRPr lang="en-US"/>
          </a:p>
        </p:txBody>
      </p:sp>
    </p:spTree>
    <p:extLst>
      <p:ext uri="{BB962C8B-B14F-4D97-AF65-F5344CB8AC3E}">
        <p14:creationId xmlns:p14="http://schemas.microsoft.com/office/powerpoint/2010/main" val="233139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CERCLA:</a:t>
            </a:r>
            <a:r>
              <a:rPr lang="en-US" dirty="0"/>
              <a:t>  arose out of a need to take action to address hazardous substances that were threatening or had the potential to threaten human health or the environment</a:t>
            </a:r>
          </a:p>
        </p:txBody>
      </p:sp>
      <p:sp>
        <p:nvSpPr>
          <p:cNvPr id="4" name="Slide Number Placeholder 3"/>
          <p:cNvSpPr>
            <a:spLocks noGrp="1"/>
          </p:cNvSpPr>
          <p:nvPr>
            <p:ph type="sldNum" sz="quarter" idx="10"/>
          </p:nvPr>
        </p:nvSpPr>
        <p:spPr/>
        <p:txBody>
          <a:bodyPr/>
          <a:lstStyle/>
          <a:p>
            <a:fld id="{AAD604BB-1ADB-41F3-8838-6D962F973681}" type="slidenum">
              <a:rPr lang="en-US" smtClean="0"/>
              <a:t>27</a:t>
            </a:fld>
            <a:endParaRPr lang="en-US"/>
          </a:p>
        </p:txBody>
      </p:sp>
    </p:spTree>
    <p:extLst>
      <p:ext uri="{BB962C8B-B14F-4D97-AF65-F5344CB8AC3E}">
        <p14:creationId xmlns:p14="http://schemas.microsoft.com/office/powerpoint/2010/main" val="28463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Painted Rocks (1977), AZ; area of significance – cultural/religious</a:t>
            </a:r>
          </a:p>
        </p:txBody>
      </p:sp>
      <p:sp>
        <p:nvSpPr>
          <p:cNvPr id="4" name="Slide Number Placeholder 3"/>
          <p:cNvSpPr>
            <a:spLocks noGrp="1"/>
          </p:cNvSpPr>
          <p:nvPr>
            <p:ph type="sldNum" sz="quarter" idx="10"/>
          </p:nvPr>
        </p:nvSpPr>
        <p:spPr/>
        <p:txBody>
          <a:bodyPr/>
          <a:lstStyle/>
          <a:p>
            <a:fld id="{AAD604BB-1ADB-41F3-8838-6D962F973681}" type="slidenum">
              <a:rPr lang="en-US" smtClean="0"/>
              <a:t>28</a:t>
            </a:fld>
            <a:endParaRPr lang="en-US"/>
          </a:p>
        </p:txBody>
      </p:sp>
    </p:spTree>
    <p:extLst>
      <p:ext uri="{BB962C8B-B14F-4D97-AF65-F5344CB8AC3E}">
        <p14:creationId xmlns:p14="http://schemas.microsoft.com/office/powerpoint/2010/main" val="96670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Ritzville Historic District, Ritzville, Adams County, WA);  area of significance – architecture/ commerce; applicable criteria – architecture/engineering;  </a:t>
            </a:r>
          </a:p>
        </p:txBody>
      </p:sp>
      <p:sp>
        <p:nvSpPr>
          <p:cNvPr id="4" name="Slide Number Placeholder 3"/>
          <p:cNvSpPr>
            <a:spLocks noGrp="1"/>
          </p:cNvSpPr>
          <p:nvPr>
            <p:ph type="sldNum" sz="quarter" idx="10"/>
          </p:nvPr>
        </p:nvSpPr>
        <p:spPr/>
        <p:txBody>
          <a:bodyPr/>
          <a:lstStyle/>
          <a:p>
            <a:fld id="{AAD604BB-1ADB-41F3-8838-6D962F973681}" type="slidenum">
              <a:rPr lang="en-US" smtClean="0"/>
              <a:t>29</a:t>
            </a:fld>
            <a:endParaRPr lang="en-US"/>
          </a:p>
        </p:txBody>
      </p:sp>
    </p:spTree>
    <p:extLst>
      <p:ext uri="{BB962C8B-B14F-4D97-AF65-F5344CB8AC3E}">
        <p14:creationId xmlns:p14="http://schemas.microsoft.com/office/powerpoint/2010/main" val="297351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Objectives of this module: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An introduction to the National Historic Preservation Act</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 discussion of the Section 106 Process regulatory framework </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 discussion of the definition of certain key terms used in Section 106</a:t>
            </a: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a:t>
            </a:fld>
            <a:endParaRPr lang="en-US"/>
          </a:p>
        </p:txBody>
      </p:sp>
    </p:spTree>
    <p:extLst>
      <p:ext uri="{BB962C8B-B14F-4D97-AF65-F5344CB8AC3E}">
        <p14:creationId xmlns:p14="http://schemas.microsoft.com/office/powerpoint/2010/main" val="1775318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Nez Perce Traditional Site (1989), Wallowa County, OR; areas of significance – native American</a:t>
            </a:r>
          </a:p>
        </p:txBody>
      </p:sp>
      <p:sp>
        <p:nvSpPr>
          <p:cNvPr id="4" name="Slide Number Placeholder 3"/>
          <p:cNvSpPr>
            <a:spLocks noGrp="1"/>
          </p:cNvSpPr>
          <p:nvPr>
            <p:ph type="sldNum" sz="quarter" idx="10"/>
          </p:nvPr>
        </p:nvSpPr>
        <p:spPr/>
        <p:txBody>
          <a:bodyPr/>
          <a:lstStyle/>
          <a:p>
            <a:fld id="{AAD604BB-1ADB-41F3-8838-6D962F973681}" type="slidenum">
              <a:rPr lang="en-US" smtClean="0"/>
              <a:t>30</a:t>
            </a:fld>
            <a:endParaRPr lang="en-US"/>
          </a:p>
        </p:txBody>
      </p:sp>
    </p:spTree>
    <p:extLst>
      <p:ext uri="{BB962C8B-B14F-4D97-AF65-F5344CB8AC3E}">
        <p14:creationId xmlns:p14="http://schemas.microsoft.com/office/powerpoint/2010/main" val="972641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Diversion Dam and Deer Flats Embankments (1976), Ada County, ID; areas of significance – industry, conservation, engineering, agriculture</a:t>
            </a:r>
          </a:p>
          <a:p>
            <a:pPr marL="800100" lvl="1"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Substantive requirements that pertain directly to actions or conditions in the environment</a:t>
            </a:r>
          </a:p>
          <a:p>
            <a:pPr marL="800100" lvl="1"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Examples:  </a:t>
            </a:r>
          </a:p>
          <a:p>
            <a:pPr lvl="1"/>
            <a:endParaRPr lang="en-US" sz="12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Administrative requirements are those mechanisms that facilitate implementation of substantive requirements of statute or regulation</a:t>
            </a:r>
          </a:p>
          <a:p>
            <a:pPr marL="800100" lvl="1"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Examples:  Approval by or consultation with administrative bodies, application for permits, documentation, reporting, recordkeeping (</a:t>
            </a:r>
            <a:r>
              <a:rPr lang="en-US" i="1" dirty="0">
                <a:latin typeface="Arial" panose="020B0604020202020204" pitchFamily="34" charset="0"/>
                <a:cs typeface="Arial" panose="020B0604020202020204" pitchFamily="34" charset="0"/>
              </a:rPr>
              <a:t>CERCLA/Superfund Orientation Manual</a:t>
            </a:r>
            <a:r>
              <a:rPr lang="en-US" dirty="0">
                <a:latin typeface="Arial" panose="020B0604020202020204" pitchFamily="34" charset="0"/>
                <a:cs typeface="Arial" panose="020B0604020202020204" pitchFamily="34" charset="0"/>
              </a:rPr>
              <a:t>, EPA/542/R-92-005, October 1992)</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However, EPA recognizes the benefits of consultation, coordination, reporting, and other such practices and strongly encourages decision-makers to engage in these activities, as well</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CERCLA has its own set of procedures designed to promote the type of consultation and public review, including systematic State, Tribal, and community involvement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31</a:t>
            </a:fld>
            <a:endParaRPr lang="en-US"/>
          </a:p>
        </p:txBody>
      </p:sp>
    </p:spTree>
    <p:extLst>
      <p:ext uri="{BB962C8B-B14F-4D97-AF65-F5344CB8AC3E}">
        <p14:creationId xmlns:p14="http://schemas.microsoft.com/office/powerpoint/2010/main" val="2735190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00" dirty="0" err="1">
                <a:latin typeface="Arial" panose="020B0604020202020204" pitchFamily="34" charset="0"/>
                <a:cs typeface="Arial" panose="020B0604020202020204" pitchFamily="34" charset="0"/>
              </a:rPr>
              <a:t>Oysterville</a:t>
            </a:r>
            <a:r>
              <a:rPr lang="en-US" sz="1200" dirty="0">
                <a:latin typeface="Arial" panose="020B0604020202020204" pitchFamily="34" charset="0"/>
                <a:cs typeface="Arial" panose="020B0604020202020204" pitchFamily="34" charset="0"/>
              </a:rPr>
              <a:t> Historic District (1976), Pacific County, WA; applicable criteria – architecture/engineering</a:t>
            </a: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32</a:t>
            </a:fld>
            <a:endParaRPr lang="en-US"/>
          </a:p>
        </p:txBody>
      </p:sp>
    </p:spTree>
    <p:extLst>
      <p:ext uri="{BB962C8B-B14F-4D97-AF65-F5344CB8AC3E}">
        <p14:creationId xmlns:p14="http://schemas.microsoft.com/office/powerpoint/2010/main" val="1355914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John Green Mausoleum (1982), Boise, Ada County, ID: areas of significance:  architecture</a:t>
            </a: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33</a:t>
            </a:fld>
            <a:endParaRPr lang="en-US"/>
          </a:p>
        </p:txBody>
      </p:sp>
    </p:spTree>
    <p:extLst>
      <p:ext uri="{BB962C8B-B14F-4D97-AF65-F5344CB8AC3E}">
        <p14:creationId xmlns:p14="http://schemas.microsoft.com/office/powerpoint/2010/main" val="1948569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34</a:t>
            </a:fld>
            <a:endParaRPr lang="en-US"/>
          </a:p>
        </p:txBody>
      </p:sp>
    </p:spTree>
    <p:extLst>
      <p:ext uri="{BB962C8B-B14F-4D97-AF65-F5344CB8AC3E}">
        <p14:creationId xmlns:p14="http://schemas.microsoft.com/office/powerpoint/2010/main" val="54275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35</a:t>
            </a:fld>
            <a:endParaRPr lang="en-US"/>
          </a:p>
        </p:txBody>
      </p:sp>
    </p:spTree>
    <p:extLst>
      <p:ext uri="{BB962C8B-B14F-4D97-AF65-F5344CB8AC3E}">
        <p14:creationId xmlns:p14="http://schemas.microsoft.com/office/powerpoint/2010/main" val="3480459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Objectives of this module: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Discussion about pre-incident planning and emergency response under Section 106</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36</a:t>
            </a:fld>
            <a:endParaRPr lang="en-US"/>
          </a:p>
        </p:txBody>
      </p:sp>
    </p:spTree>
    <p:extLst>
      <p:ext uri="{BB962C8B-B14F-4D97-AF65-F5344CB8AC3E}">
        <p14:creationId xmlns:p14="http://schemas.microsoft.com/office/powerpoint/2010/main" val="1062873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37</a:t>
            </a:fld>
            <a:endParaRPr lang="en-US"/>
          </a:p>
        </p:txBody>
      </p:sp>
    </p:spTree>
    <p:extLst>
      <p:ext uri="{BB962C8B-B14F-4D97-AF65-F5344CB8AC3E}">
        <p14:creationId xmlns:p14="http://schemas.microsoft.com/office/powerpoint/2010/main" val="979207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38</a:t>
            </a:fld>
            <a:endParaRPr lang="en-US"/>
          </a:p>
        </p:txBody>
      </p:sp>
    </p:spTree>
    <p:extLst>
      <p:ext uri="{BB962C8B-B14F-4D97-AF65-F5344CB8AC3E}">
        <p14:creationId xmlns:p14="http://schemas.microsoft.com/office/powerpoint/2010/main" val="2305106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example:  downstream of mid-2000 oil spill; searching for crossover point and equipment staging area; UC (EPA, USFS, Nez Perce Tribe) agree to site use; Forest archeologist arrives and informs antidotal historical use</a:t>
            </a:r>
          </a:p>
        </p:txBody>
      </p:sp>
      <p:sp>
        <p:nvSpPr>
          <p:cNvPr id="4" name="Slide Number Placeholder 3"/>
          <p:cNvSpPr>
            <a:spLocks noGrp="1"/>
          </p:cNvSpPr>
          <p:nvPr>
            <p:ph type="sldNum" sz="quarter" idx="10"/>
          </p:nvPr>
        </p:nvSpPr>
        <p:spPr/>
        <p:txBody>
          <a:bodyPr/>
          <a:lstStyle/>
          <a:p>
            <a:fld id="{AAD604BB-1ADB-41F3-8838-6D962F973681}" type="slidenum">
              <a:rPr lang="en-US" smtClean="0"/>
              <a:t>39</a:t>
            </a:fld>
            <a:endParaRPr lang="en-US"/>
          </a:p>
        </p:txBody>
      </p:sp>
    </p:spTree>
    <p:extLst>
      <p:ext uri="{BB962C8B-B14F-4D97-AF65-F5344CB8AC3E}">
        <p14:creationId xmlns:p14="http://schemas.microsoft.com/office/powerpoint/2010/main" val="285546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As massive government-sponsored construction projects, such as the interstate highway system and urban renewal in older cities became commonplace after World War II, an estimated 25% of the nation’s finest historic sites were lost</a:t>
            </a:r>
          </a:p>
          <a:p>
            <a:endParaRPr lang="en-US" dirty="0"/>
          </a:p>
          <a:p>
            <a:pPr marL="176679" indent="-176679">
              <a:buFont typeface="Arial" panose="020B0604020202020204" pitchFamily="34" charset="0"/>
              <a:buChar char="•"/>
            </a:pPr>
            <a:r>
              <a:rPr lang="en-US" dirty="0"/>
              <a:t>In response to growing public concern about the loss of historic sites, Congress passed the NHPA in1966</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Law established a national policy for protection of important historic buildings and archaeological sites, and outlined responsibilities for federal and state governments to preserve the nation’s heritage</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Section 106 is the portion of the NHPA that is concerned with Federal undertakings</a:t>
            </a:r>
          </a:p>
          <a:p>
            <a:pPr marL="176679" indent="-176679">
              <a:buFont typeface="Arial" panose="020B0604020202020204" pitchFamily="34" charset="0"/>
              <a:buChar char="•"/>
            </a:pPr>
            <a:endParaRPr lang="en-US" dirty="0"/>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NHPA requires federal officials to “stop, look, and listen” before making decisions that may impact </a:t>
            </a:r>
            <a:r>
              <a:rPr lang="en-US" sz="1200" b="1" dirty="0">
                <a:latin typeface="Arial" panose="020B0604020202020204" pitchFamily="34" charset="0"/>
                <a:cs typeface="Arial" panose="020B0604020202020204" pitchFamily="34" charset="0"/>
              </a:rPr>
              <a:t>historic properties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NHPA also authorizes the National Register of Historic Places, 36 CFR Part 60 and National Historic Landmarks Program, 36 CFR Part 65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4</a:t>
            </a:fld>
            <a:endParaRPr lang="en-US"/>
          </a:p>
        </p:txBody>
      </p:sp>
    </p:spTree>
    <p:extLst>
      <p:ext uri="{BB962C8B-B14F-4D97-AF65-F5344CB8AC3E}">
        <p14:creationId xmlns:p14="http://schemas.microsoft.com/office/powerpoint/2010/main" val="3328326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Programmatic Agreement provides an alternative to Section 106 requirements to ensure appropriate consideration of historic properties during emergency response actions</a:t>
            </a:r>
          </a:p>
        </p:txBody>
      </p:sp>
      <p:sp>
        <p:nvSpPr>
          <p:cNvPr id="4" name="Slide Number Placeholder 3"/>
          <p:cNvSpPr>
            <a:spLocks noGrp="1"/>
          </p:cNvSpPr>
          <p:nvPr>
            <p:ph type="sldNum" sz="quarter" idx="10"/>
          </p:nvPr>
        </p:nvSpPr>
        <p:spPr/>
        <p:txBody>
          <a:bodyPr/>
          <a:lstStyle/>
          <a:p>
            <a:fld id="{AAD604BB-1ADB-41F3-8838-6D962F973681}" type="slidenum">
              <a:rPr lang="en-US" smtClean="0"/>
              <a:t>40</a:t>
            </a:fld>
            <a:endParaRPr lang="en-US"/>
          </a:p>
        </p:txBody>
      </p:sp>
    </p:spTree>
    <p:extLst>
      <p:ext uri="{BB962C8B-B14F-4D97-AF65-F5344CB8AC3E}">
        <p14:creationId xmlns:p14="http://schemas.microsoft.com/office/powerpoint/2010/main" val="2071224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Neither Section 106 or the PA are intended to interfere with an emergency response; rather they require that the potential effects of undertakings on historic structures be considered</a:t>
            </a:r>
          </a:p>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41</a:t>
            </a:fld>
            <a:endParaRPr lang="en-US"/>
          </a:p>
        </p:txBody>
      </p:sp>
    </p:spTree>
    <p:extLst>
      <p:ext uri="{BB962C8B-B14F-4D97-AF65-F5344CB8AC3E}">
        <p14:creationId xmlns:p14="http://schemas.microsoft.com/office/powerpoint/2010/main" val="50608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42</a:t>
            </a:fld>
            <a:endParaRPr lang="en-US"/>
          </a:p>
        </p:txBody>
      </p:sp>
    </p:spTree>
    <p:extLst>
      <p:ext uri="{BB962C8B-B14F-4D97-AF65-F5344CB8AC3E}">
        <p14:creationId xmlns:p14="http://schemas.microsoft.com/office/powerpoint/2010/main" val="1750341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43</a:t>
            </a:fld>
            <a:endParaRPr lang="en-US"/>
          </a:p>
        </p:txBody>
      </p:sp>
    </p:spTree>
    <p:extLst>
      <p:ext uri="{BB962C8B-B14F-4D97-AF65-F5344CB8AC3E}">
        <p14:creationId xmlns:p14="http://schemas.microsoft.com/office/powerpoint/2010/main" val="1324475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44</a:t>
            </a:fld>
            <a:endParaRPr lang="en-US"/>
          </a:p>
        </p:txBody>
      </p:sp>
    </p:spTree>
    <p:extLst>
      <p:ext uri="{BB962C8B-B14F-4D97-AF65-F5344CB8AC3E}">
        <p14:creationId xmlns:p14="http://schemas.microsoft.com/office/powerpoint/2010/main" val="3413833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45</a:t>
            </a:fld>
            <a:endParaRPr lang="en-US"/>
          </a:p>
        </p:txBody>
      </p:sp>
    </p:spTree>
    <p:extLst>
      <p:ext uri="{BB962C8B-B14F-4D97-AF65-F5344CB8AC3E}">
        <p14:creationId xmlns:p14="http://schemas.microsoft.com/office/powerpoint/2010/main" val="2682651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46</a:t>
            </a:fld>
            <a:endParaRPr lang="en-US"/>
          </a:p>
        </p:txBody>
      </p:sp>
    </p:spTree>
    <p:extLst>
      <p:ext uri="{BB962C8B-B14F-4D97-AF65-F5344CB8AC3E}">
        <p14:creationId xmlns:p14="http://schemas.microsoft.com/office/powerpoint/2010/main" val="23783127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47</a:t>
            </a:fld>
            <a:endParaRPr lang="en-US"/>
          </a:p>
        </p:txBody>
      </p:sp>
    </p:spTree>
    <p:extLst>
      <p:ext uri="{BB962C8B-B14F-4D97-AF65-F5344CB8AC3E}">
        <p14:creationId xmlns:p14="http://schemas.microsoft.com/office/powerpoint/2010/main" val="3232601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48</a:t>
            </a:fld>
            <a:endParaRPr lang="en-US"/>
          </a:p>
        </p:txBody>
      </p:sp>
    </p:spTree>
    <p:extLst>
      <p:ext uri="{BB962C8B-B14F-4D97-AF65-F5344CB8AC3E}">
        <p14:creationId xmlns:p14="http://schemas.microsoft.com/office/powerpoint/2010/main" val="2973393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49</a:t>
            </a:fld>
            <a:endParaRPr lang="en-US"/>
          </a:p>
        </p:txBody>
      </p:sp>
    </p:spTree>
    <p:extLst>
      <p:ext uri="{BB962C8B-B14F-4D97-AF65-F5344CB8AC3E}">
        <p14:creationId xmlns:p14="http://schemas.microsoft.com/office/powerpoint/2010/main" val="393813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dirty="0"/>
              <a:t>Before beginning any project associated with a federal agency, you must determine whether any NHPA requirements apply to your project (accomplished through Section 106 process):  the following steps provide a broad overview of the 106 Process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1</a:t>
            </a:r>
            <a:r>
              <a:rPr lang="en-US" dirty="0"/>
              <a:t>.  Federal agency determines whether the proposed action is </a:t>
            </a:r>
            <a:r>
              <a:rPr lang="en-US" b="1" dirty="0"/>
              <a:t>an undertaking </a:t>
            </a:r>
            <a:r>
              <a:rPr lang="en-US" dirty="0"/>
              <a:t>and if it is the type of activity that has the potential to cause effects on a property that is eligible for or included in the National Register of Historic Places; identify appropriate consulting parties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2</a:t>
            </a:r>
            <a:r>
              <a:rPr lang="en-US" dirty="0"/>
              <a:t>.  Determine the area of potential effects of the undertaking; identify any historic properties within that area</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3</a:t>
            </a:r>
            <a:r>
              <a:rPr lang="en-US" dirty="0"/>
              <a:t>.  When historic resources may be affected, determine whether the undertaking will affect such properties, and if so, whether the effects may be </a:t>
            </a:r>
            <a:r>
              <a:rPr lang="en-US" b="1" dirty="0"/>
              <a:t>adverse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4</a:t>
            </a:r>
            <a:r>
              <a:rPr lang="en-US" dirty="0"/>
              <a:t>.  After a finding of adverse effects, develop and evaluate alternatives or modifications to the undertaking that could </a:t>
            </a:r>
            <a:r>
              <a:rPr lang="en-US" b="1" dirty="0"/>
              <a:t>avoid, minimize, or mitigate </a:t>
            </a:r>
            <a:r>
              <a:rPr lang="en-US" b="0" dirty="0"/>
              <a:t>any identified </a:t>
            </a:r>
            <a:r>
              <a:rPr lang="en-US" dirty="0"/>
              <a:t>adverse effects on historic properties</a:t>
            </a:r>
          </a:p>
          <a:p>
            <a:pPr marL="628650" lvl="1" indent="-171450">
              <a:buFont typeface="Arial" panose="020B0604020202020204" pitchFamily="34" charset="0"/>
              <a:buChar char="•"/>
            </a:pPr>
            <a:endParaRPr lang="en-US" dirty="0"/>
          </a:p>
          <a:p>
            <a:pPr marL="0" indent="0">
              <a:buFontTx/>
              <a:buNone/>
            </a:pPr>
            <a:r>
              <a:rPr lang="en-US" sz="1600" b="1" dirty="0"/>
              <a:t>→</a:t>
            </a:r>
            <a:r>
              <a:rPr lang="en-US" dirty="0"/>
              <a:t>  </a:t>
            </a:r>
            <a:r>
              <a:rPr lang="en-US" b="1" dirty="0"/>
              <a:t>NOTE:  </a:t>
            </a:r>
            <a:r>
              <a:rPr lang="en-US" dirty="0"/>
              <a:t>more to come later in a separate module regarding the 106 Process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5</a:t>
            </a:fld>
            <a:endParaRPr lang="en-US"/>
          </a:p>
        </p:txBody>
      </p:sp>
    </p:spTree>
    <p:extLst>
      <p:ext uri="{BB962C8B-B14F-4D97-AF65-F5344CB8AC3E}">
        <p14:creationId xmlns:p14="http://schemas.microsoft.com/office/powerpoint/2010/main" val="2503174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50</a:t>
            </a:fld>
            <a:endParaRPr lang="en-US"/>
          </a:p>
        </p:txBody>
      </p:sp>
    </p:spTree>
    <p:extLst>
      <p:ext uri="{BB962C8B-B14F-4D97-AF65-F5344CB8AC3E}">
        <p14:creationId xmlns:p14="http://schemas.microsoft.com/office/powerpoint/2010/main" val="3172973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OSC</a:t>
            </a:r>
          </a:p>
        </p:txBody>
      </p:sp>
      <p:sp>
        <p:nvSpPr>
          <p:cNvPr id="4" name="Slide Number Placeholder 3"/>
          <p:cNvSpPr>
            <a:spLocks noGrp="1"/>
          </p:cNvSpPr>
          <p:nvPr>
            <p:ph type="sldNum" sz="quarter" idx="10"/>
          </p:nvPr>
        </p:nvSpPr>
        <p:spPr/>
        <p:txBody>
          <a:bodyPr/>
          <a:lstStyle/>
          <a:p>
            <a:fld id="{AAD604BB-1ADB-41F3-8838-6D962F973681}" type="slidenum">
              <a:rPr lang="en-US" smtClean="0"/>
              <a:t>51</a:t>
            </a:fld>
            <a:endParaRPr lang="en-US"/>
          </a:p>
        </p:txBody>
      </p:sp>
    </p:spTree>
    <p:extLst>
      <p:ext uri="{BB962C8B-B14F-4D97-AF65-F5344CB8AC3E}">
        <p14:creationId xmlns:p14="http://schemas.microsoft.com/office/powerpoint/2010/main" val="246761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52</a:t>
            </a:fld>
            <a:endParaRPr lang="en-US"/>
          </a:p>
        </p:txBody>
      </p:sp>
    </p:spTree>
    <p:extLst>
      <p:ext uri="{BB962C8B-B14F-4D97-AF65-F5344CB8AC3E}">
        <p14:creationId xmlns:p14="http://schemas.microsoft.com/office/powerpoint/2010/main" val="2756153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Objectives of this module: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Discuss the Section 106 process under NHPA and CERCLA</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Compare the key elements of the Section 106 process under NHPA and CERCLA </a:t>
            </a:r>
          </a:p>
        </p:txBody>
      </p:sp>
      <p:sp>
        <p:nvSpPr>
          <p:cNvPr id="4" name="Slide Number Placeholder 3"/>
          <p:cNvSpPr>
            <a:spLocks noGrp="1"/>
          </p:cNvSpPr>
          <p:nvPr>
            <p:ph type="sldNum" sz="quarter" idx="10"/>
          </p:nvPr>
        </p:nvSpPr>
        <p:spPr/>
        <p:txBody>
          <a:bodyPr/>
          <a:lstStyle/>
          <a:p>
            <a:fld id="{AAD604BB-1ADB-41F3-8838-6D962F973681}" type="slidenum">
              <a:rPr lang="en-US" smtClean="0"/>
              <a:t>53</a:t>
            </a:fld>
            <a:endParaRPr lang="en-US"/>
          </a:p>
        </p:txBody>
      </p:sp>
    </p:spTree>
    <p:extLst>
      <p:ext uri="{BB962C8B-B14F-4D97-AF65-F5344CB8AC3E}">
        <p14:creationId xmlns:p14="http://schemas.microsoft.com/office/powerpoint/2010/main" val="2185914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accent6">
                    <a:lumMod val="75000"/>
                  </a:schemeClr>
                </a:solidFill>
              </a:rPr>
              <a:t>N</a:t>
            </a:r>
            <a:r>
              <a:rPr lang="en-US" dirty="0"/>
              <a:t>on-emergency, not categorically excluded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MOA</a:t>
            </a:r>
            <a:r>
              <a:rPr lang="en-US" dirty="0"/>
              <a:t>s are appropriate to record agreed upon resolution for a specific undertaking with a defined beginning and conclusion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PAs </a:t>
            </a:r>
            <a:r>
              <a:rPr lang="en-US" dirty="0"/>
              <a:t>are appropriate for multiple or complex federal undertakings where (1) effects to historic properties cannot be fully determined in advance, (2) for federal agency programs, (3) for routine management activities by an agency, or (4) tailor to the standard Section 106 process to better fit in with agency management or decision making</a:t>
            </a:r>
          </a:p>
        </p:txBody>
      </p:sp>
      <p:sp>
        <p:nvSpPr>
          <p:cNvPr id="4" name="Slide Number Placeholder 3"/>
          <p:cNvSpPr>
            <a:spLocks noGrp="1"/>
          </p:cNvSpPr>
          <p:nvPr>
            <p:ph type="sldNum" sz="quarter" idx="10"/>
          </p:nvPr>
        </p:nvSpPr>
        <p:spPr/>
        <p:txBody>
          <a:bodyPr/>
          <a:lstStyle/>
          <a:p>
            <a:fld id="{AAD604BB-1ADB-41F3-8838-6D962F973681}" type="slidenum">
              <a:rPr lang="en-US" smtClean="0"/>
              <a:t>54</a:t>
            </a:fld>
            <a:endParaRPr lang="en-US"/>
          </a:p>
        </p:txBody>
      </p:sp>
    </p:spTree>
    <p:extLst>
      <p:ext uri="{BB962C8B-B14F-4D97-AF65-F5344CB8AC3E}">
        <p14:creationId xmlns:p14="http://schemas.microsoft.com/office/powerpoint/2010/main" val="1744437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Congress was clear about its intent for EPA to provide opportunities for members of affected communities to become active participants in the Superfund cleanup process and to have a say in the decisions that affect their communities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Congress wanted EPA to be guided by the people whose lives are affected by Superfund sites and cleanup actions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55</a:t>
            </a:fld>
            <a:endParaRPr lang="en-US"/>
          </a:p>
        </p:txBody>
      </p:sp>
    </p:spTree>
    <p:extLst>
      <p:ext uri="{BB962C8B-B14F-4D97-AF65-F5344CB8AC3E}">
        <p14:creationId xmlns:p14="http://schemas.microsoft.com/office/powerpoint/2010/main" val="1298910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Consistent with the NCP is key [CERCLA section 104(e)]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See Sections 300.5 (definition of community relations), 300.135 (Response Operations); 300.155 (Public Information and community relations); 300.170 and .175 (Federal agency participation and Federal agencies additional responsibilities and assistance); 300.180 (State and local participation in response); Subparts F and 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“Community relations”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NCP requires specific community involvement activities be undertaken at certain points throughout the Superfund process</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56</a:t>
            </a:fld>
            <a:endParaRPr lang="en-US"/>
          </a:p>
        </p:txBody>
      </p:sp>
    </p:spTree>
    <p:extLst>
      <p:ext uri="{BB962C8B-B14F-4D97-AF65-F5344CB8AC3E}">
        <p14:creationId xmlns:p14="http://schemas.microsoft.com/office/powerpoint/2010/main" val="2425128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Section 106</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Approach should plan public involvement appropriate to scale of undertaking and scope of Federal involvement [36 CFR 800.2(a)(4)]</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Agencies are encouraged to use their own procedures to satisfy Section 106 general public outreach requirements [36 CFR 800.2(a)(2)]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NCP:  </a:t>
            </a:r>
            <a:r>
              <a:rPr lang="en-US" sz="1200" dirty="0">
                <a:latin typeface="Arial" panose="020B0604020202020204" pitchFamily="34" charset="0"/>
                <a:cs typeface="Arial" panose="020B0604020202020204" pitchFamily="34" charset="0"/>
              </a:rPr>
              <a:t>NCP requires specific community involvement activities be undertaken at certain points throughout the Superfund process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57</a:t>
            </a:fld>
            <a:endParaRPr lang="en-US"/>
          </a:p>
        </p:txBody>
      </p:sp>
    </p:spTree>
    <p:extLst>
      <p:ext uri="{BB962C8B-B14F-4D97-AF65-F5344CB8AC3E}">
        <p14:creationId xmlns:p14="http://schemas.microsoft.com/office/powerpoint/2010/main" val="3513425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58</a:t>
            </a:fld>
            <a:endParaRPr lang="en-US"/>
          </a:p>
        </p:txBody>
      </p:sp>
    </p:spTree>
    <p:extLst>
      <p:ext uri="{BB962C8B-B14F-4D97-AF65-F5344CB8AC3E}">
        <p14:creationId xmlns:p14="http://schemas.microsoft.com/office/powerpoint/2010/main" val="1608090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CERCLA: An administrative record shall be established that contains the documents that form the basis for selection of a response action [40 C.F.R. 300.800]</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a:t>
            </a:r>
          </a:p>
        </p:txBody>
      </p:sp>
      <p:sp>
        <p:nvSpPr>
          <p:cNvPr id="4" name="Slide Number Placeholder 3"/>
          <p:cNvSpPr>
            <a:spLocks noGrp="1"/>
          </p:cNvSpPr>
          <p:nvPr>
            <p:ph type="sldNum" sz="quarter" idx="10"/>
          </p:nvPr>
        </p:nvSpPr>
        <p:spPr/>
        <p:txBody>
          <a:bodyPr/>
          <a:lstStyle/>
          <a:p>
            <a:fld id="{AAD604BB-1ADB-41F3-8838-6D962F973681}" type="slidenum">
              <a:rPr lang="en-US" smtClean="0"/>
              <a:t>59</a:t>
            </a:fld>
            <a:endParaRPr lang="en-US"/>
          </a:p>
        </p:txBody>
      </p:sp>
    </p:spTree>
    <p:extLst>
      <p:ext uri="{BB962C8B-B14F-4D97-AF65-F5344CB8AC3E}">
        <p14:creationId xmlns:p14="http://schemas.microsoft.com/office/powerpoint/2010/main" val="879306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Mention Executive Order No. 12580 and 13016 which delegate President’s response authority to EPA, USCG, DoD, DOE and other Federal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40 CFR § 300.120</a:t>
            </a:r>
          </a:p>
        </p:txBody>
      </p:sp>
      <p:sp>
        <p:nvSpPr>
          <p:cNvPr id="4" name="Slide Number Placeholder 3"/>
          <p:cNvSpPr>
            <a:spLocks noGrp="1"/>
          </p:cNvSpPr>
          <p:nvPr>
            <p:ph type="sldNum" sz="quarter" idx="10"/>
          </p:nvPr>
        </p:nvSpPr>
        <p:spPr/>
        <p:txBody>
          <a:bodyPr/>
          <a:lstStyle/>
          <a:p>
            <a:fld id="{AAD604BB-1ADB-41F3-8838-6D962F973681}" type="slidenum">
              <a:rPr lang="en-US" smtClean="0"/>
              <a:t>6</a:t>
            </a:fld>
            <a:endParaRPr lang="en-US"/>
          </a:p>
        </p:txBody>
      </p:sp>
    </p:spTree>
    <p:extLst>
      <p:ext uri="{BB962C8B-B14F-4D97-AF65-F5344CB8AC3E}">
        <p14:creationId xmlns:p14="http://schemas.microsoft.com/office/powerpoint/2010/main" val="42675656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60</a:t>
            </a:fld>
            <a:endParaRPr lang="en-US"/>
          </a:p>
        </p:txBody>
      </p:sp>
    </p:spTree>
    <p:extLst>
      <p:ext uri="{BB962C8B-B14F-4D97-AF65-F5344CB8AC3E}">
        <p14:creationId xmlns:p14="http://schemas.microsoft.com/office/powerpoint/2010/main" val="3474572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61</a:t>
            </a:fld>
            <a:endParaRPr lang="en-US"/>
          </a:p>
        </p:txBody>
      </p:sp>
    </p:spTree>
    <p:extLst>
      <p:ext uri="{BB962C8B-B14F-4D97-AF65-F5344CB8AC3E}">
        <p14:creationId xmlns:p14="http://schemas.microsoft.com/office/powerpoint/2010/main" val="21786909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62</a:t>
            </a:fld>
            <a:endParaRPr lang="en-US"/>
          </a:p>
        </p:txBody>
      </p:sp>
    </p:spTree>
    <p:extLst>
      <p:ext uri="{BB962C8B-B14F-4D97-AF65-F5344CB8AC3E}">
        <p14:creationId xmlns:p14="http://schemas.microsoft.com/office/powerpoint/2010/main" val="3346514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Objectives of this module: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Describe and discussion certain case studies involving implementation of NHPA under CERCLA</a:t>
            </a: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63</a:t>
            </a:fld>
            <a:endParaRPr lang="en-US"/>
          </a:p>
        </p:txBody>
      </p:sp>
    </p:spTree>
    <p:extLst>
      <p:ext uri="{BB962C8B-B14F-4D97-AF65-F5344CB8AC3E}">
        <p14:creationId xmlns:p14="http://schemas.microsoft.com/office/powerpoint/2010/main" val="22716557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64</a:t>
            </a:fld>
            <a:endParaRPr lang="en-US"/>
          </a:p>
        </p:txBody>
      </p:sp>
    </p:spTree>
    <p:extLst>
      <p:ext uri="{BB962C8B-B14F-4D97-AF65-F5344CB8AC3E}">
        <p14:creationId xmlns:p14="http://schemas.microsoft.com/office/powerpoint/2010/main" val="3330797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65</a:t>
            </a:fld>
            <a:endParaRPr lang="en-US"/>
          </a:p>
        </p:txBody>
      </p:sp>
    </p:spTree>
    <p:extLst>
      <p:ext uri="{BB962C8B-B14F-4D97-AF65-F5344CB8AC3E}">
        <p14:creationId xmlns:p14="http://schemas.microsoft.com/office/powerpoint/2010/main" val="19453481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66</a:t>
            </a:fld>
            <a:endParaRPr lang="en-US"/>
          </a:p>
        </p:txBody>
      </p:sp>
    </p:spTree>
    <p:extLst>
      <p:ext uri="{BB962C8B-B14F-4D97-AF65-F5344CB8AC3E}">
        <p14:creationId xmlns:p14="http://schemas.microsoft.com/office/powerpoint/2010/main" val="3752638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67</a:t>
            </a:fld>
            <a:endParaRPr lang="en-US"/>
          </a:p>
        </p:txBody>
      </p:sp>
    </p:spTree>
    <p:extLst>
      <p:ext uri="{BB962C8B-B14F-4D97-AF65-F5344CB8AC3E}">
        <p14:creationId xmlns:p14="http://schemas.microsoft.com/office/powerpoint/2010/main" val="3743593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Railroad rail imbedded in concrete leading to a storage bay</a:t>
            </a:r>
          </a:p>
          <a:p>
            <a:pPr marL="171450" indent="-171450">
              <a:buFont typeface="Arial" panose="020B0604020202020204" pitchFamily="34" charset="0"/>
              <a:buChar char="•"/>
            </a:pPr>
            <a:r>
              <a:rPr lang="en-US" dirty="0"/>
              <a:t>Closeup of brick</a:t>
            </a:r>
          </a:p>
        </p:txBody>
      </p:sp>
      <p:sp>
        <p:nvSpPr>
          <p:cNvPr id="4" name="Slide Number Placeholder 3"/>
          <p:cNvSpPr>
            <a:spLocks noGrp="1"/>
          </p:cNvSpPr>
          <p:nvPr>
            <p:ph type="sldNum" sz="quarter" idx="10"/>
          </p:nvPr>
        </p:nvSpPr>
        <p:spPr/>
        <p:txBody>
          <a:bodyPr/>
          <a:lstStyle/>
          <a:p>
            <a:fld id="{AAD604BB-1ADB-41F3-8838-6D962F973681}" type="slidenum">
              <a:rPr lang="en-US" smtClean="0"/>
              <a:t>68</a:t>
            </a:fld>
            <a:endParaRPr lang="en-US"/>
          </a:p>
        </p:txBody>
      </p:sp>
    </p:spTree>
    <p:extLst>
      <p:ext uri="{BB962C8B-B14F-4D97-AF65-F5344CB8AC3E}">
        <p14:creationId xmlns:p14="http://schemas.microsoft.com/office/powerpoint/2010/main" val="3811462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Railroad rail imbedded in concrete used to move locomotives and train cars between turntable and storage bays in roundhouse</a:t>
            </a:r>
          </a:p>
          <a:p>
            <a:pPr marL="171450" indent="-171450">
              <a:buFont typeface="Arial" panose="020B0604020202020204" pitchFamily="34" charset="0"/>
              <a:buChar char="•"/>
            </a:pPr>
            <a:r>
              <a:rPr lang="en-US" dirty="0"/>
              <a:t>Turntable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69</a:t>
            </a:fld>
            <a:endParaRPr lang="en-US"/>
          </a:p>
        </p:txBody>
      </p:sp>
    </p:spTree>
    <p:extLst>
      <p:ext uri="{BB962C8B-B14F-4D97-AF65-F5344CB8AC3E}">
        <p14:creationId xmlns:p14="http://schemas.microsoft.com/office/powerpoint/2010/main" val="305749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define a number of key terms associated with the NHPA beginning with “</a:t>
            </a:r>
            <a:r>
              <a:rPr lang="en-US" b="0" dirty="0"/>
              <a:t>undertaking”</a:t>
            </a:r>
          </a:p>
        </p:txBody>
      </p:sp>
      <p:sp>
        <p:nvSpPr>
          <p:cNvPr id="4" name="Slide Number Placeholder 3"/>
          <p:cNvSpPr>
            <a:spLocks noGrp="1"/>
          </p:cNvSpPr>
          <p:nvPr>
            <p:ph type="sldNum" sz="quarter" idx="10"/>
          </p:nvPr>
        </p:nvSpPr>
        <p:spPr/>
        <p:txBody>
          <a:bodyPr/>
          <a:lstStyle/>
          <a:p>
            <a:fld id="{AAD604BB-1ADB-41F3-8838-6D962F973681}" type="slidenum">
              <a:rPr lang="en-US" smtClean="0"/>
              <a:t>7</a:t>
            </a:fld>
            <a:endParaRPr lang="en-US"/>
          </a:p>
        </p:txBody>
      </p:sp>
    </p:spTree>
    <p:extLst>
      <p:ext uri="{BB962C8B-B14F-4D97-AF65-F5344CB8AC3E}">
        <p14:creationId xmlns:p14="http://schemas.microsoft.com/office/powerpoint/2010/main" val="25236302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Railroad-related debris</a:t>
            </a:r>
          </a:p>
          <a:p>
            <a:pPr marL="171450" indent="-171450">
              <a:buFont typeface="Arial" panose="020B0604020202020204" pitchFamily="34" charset="0"/>
              <a:buChar char="•"/>
            </a:pPr>
            <a:r>
              <a:rPr lang="en-US" dirty="0"/>
              <a:t>Structural debris</a:t>
            </a:r>
          </a:p>
        </p:txBody>
      </p:sp>
      <p:sp>
        <p:nvSpPr>
          <p:cNvPr id="4" name="Slide Number Placeholder 3"/>
          <p:cNvSpPr>
            <a:spLocks noGrp="1"/>
          </p:cNvSpPr>
          <p:nvPr>
            <p:ph type="sldNum" sz="quarter" idx="10"/>
          </p:nvPr>
        </p:nvSpPr>
        <p:spPr/>
        <p:txBody>
          <a:bodyPr/>
          <a:lstStyle/>
          <a:p>
            <a:fld id="{AAD604BB-1ADB-41F3-8838-6D962F973681}" type="slidenum">
              <a:rPr lang="en-US" smtClean="0"/>
              <a:t>70</a:t>
            </a:fld>
            <a:endParaRPr lang="en-US"/>
          </a:p>
        </p:txBody>
      </p:sp>
    </p:spTree>
    <p:extLst>
      <p:ext uri="{BB962C8B-B14F-4D97-AF65-F5344CB8AC3E}">
        <p14:creationId xmlns:p14="http://schemas.microsoft.com/office/powerpoint/2010/main" val="13721702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71</a:t>
            </a:fld>
            <a:endParaRPr lang="en-US"/>
          </a:p>
        </p:txBody>
      </p:sp>
    </p:spTree>
    <p:extLst>
      <p:ext uri="{BB962C8B-B14F-4D97-AF65-F5344CB8AC3E}">
        <p14:creationId xmlns:p14="http://schemas.microsoft.com/office/powerpoint/2010/main" val="16333544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72</a:t>
            </a:fld>
            <a:endParaRPr lang="en-US"/>
          </a:p>
        </p:txBody>
      </p:sp>
    </p:spTree>
    <p:extLst>
      <p:ext uri="{BB962C8B-B14F-4D97-AF65-F5344CB8AC3E}">
        <p14:creationId xmlns:p14="http://schemas.microsoft.com/office/powerpoint/2010/main" val="13468477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73</a:t>
            </a:fld>
            <a:endParaRPr lang="en-US"/>
          </a:p>
        </p:txBody>
      </p:sp>
    </p:spTree>
    <p:extLst>
      <p:ext uri="{BB962C8B-B14F-4D97-AF65-F5344CB8AC3E}">
        <p14:creationId xmlns:p14="http://schemas.microsoft.com/office/powerpoint/2010/main" val="19265681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74</a:t>
            </a:fld>
            <a:endParaRPr lang="en-US"/>
          </a:p>
        </p:txBody>
      </p:sp>
    </p:spTree>
    <p:extLst>
      <p:ext uri="{BB962C8B-B14F-4D97-AF65-F5344CB8AC3E}">
        <p14:creationId xmlns:p14="http://schemas.microsoft.com/office/powerpoint/2010/main" val="26718551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75</a:t>
            </a:fld>
            <a:endParaRPr lang="en-US"/>
          </a:p>
        </p:txBody>
      </p:sp>
    </p:spTree>
    <p:extLst>
      <p:ext uri="{BB962C8B-B14F-4D97-AF65-F5344CB8AC3E}">
        <p14:creationId xmlns:p14="http://schemas.microsoft.com/office/powerpoint/2010/main" val="34652915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76</a:t>
            </a:fld>
            <a:endParaRPr lang="en-US"/>
          </a:p>
        </p:txBody>
      </p:sp>
    </p:spTree>
    <p:extLst>
      <p:ext uri="{BB962C8B-B14F-4D97-AF65-F5344CB8AC3E}">
        <p14:creationId xmlns:p14="http://schemas.microsoft.com/office/powerpoint/2010/main" val="42573516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77</a:t>
            </a:fld>
            <a:endParaRPr lang="en-US"/>
          </a:p>
        </p:txBody>
      </p:sp>
    </p:spTree>
    <p:extLst>
      <p:ext uri="{BB962C8B-B14F-4D97-AF65-F5344CB8AC3E}">
        <p14:creationId xmlns:p14="http://schemas.microsoft.com/office/powerpoint/2010/main" val="19301559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78</a:t>
            </a:fld>
            <a:endParaRPr lang="en-US"/>
          </a:p>
        </p:txBody>
      </p:sp>
    </p:spTree>
    <p:extLst>
      <p:ext uri="{BB962C8B-B14F-4D97-AF65-F5344CB8AC3E}">
        <p14:creationId xmlns:p14="http://schemas.microsoft.com/office/powerpoint/2010/main" val="1202724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79</a:t>
            </a:fld>
            <a:endParaRPr lang="en-US"/>
          </a:p>
        </p:txBody>
      </p:sp>
    </p:spTree>
    <p:extLst>
      <p:ext uri="{BB962C8B-B14F-4D97-AF65-F5344CB8AC3E}">
        <p14:creationId xmlns:p14="http://schemas.microsoft.com/office/powerpoint/2010/main" val="17696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a:t>
            </a:fld>
            <a:endParaRPr lang="en-US"/>
          </a:p>
        </p:txBody>
      </p:sp>
    </p:spTree>
    <p:extLst>
      <p:ext uri="{BB962C8B-B14F-4D97-AF65-F5344CB8AC3E}">
        <p14:creationId xmlns:p14="http://schemas.microsoft.com/office/powerpoint/2010/main" val="32038478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80</a:t>
            </a:fld>
            <a:endParaRPr lang="en-US"/>
          </a:p>
        </p:txBody>
      </p:sp>
    </p:spTree>
    <p:extLst>
      <p:ext uri="{BB962C8B-B14F-4D97-AF65-F5344CB8AC3E}">
        <p14:creationId xmlns:p14="http://schemas.microsoft.com/office/powerpoint/2010/main" val="33700705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81</a:t>
            </a:fld>
            <a:endParaRPr lang="en-US"/>
          </a:p>
        </p:txBody>
      </p:sp>
    </p:spTree>
    <p:extLst>
      <p:ext uri="{BB962C8B-B14F-4D97-AF65-F5344CB8AC3E}">
        <p14:creationId xmlns:p14="http://schemas.microsoft.com/office/powerpoint/2010/main" val="3482231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82</a:t>
            </a:fld>
            <a:endParaRPr lang="en-US"/>
          </a:p>
        </p:txBody>
      </p:sp>
    </p:spTree>
    <p:extLst>
      <p:ext uri="{BB962C8B-B14F-4D97-AF65-F5344CB8AC3E}">
        <p14:creationId xmlns:p14="http://schemas.microsoft.com/office/powerpoint/2010/main" val="3812202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83</a:t>
            </a:fld>
            <a:endParaRPr lang="en-US"/>
          </a:p>
        </p:txBody>
      </p:sp>
    </p:spTree>
    <p:extLst>
      <p:ext uri="{BB962C8B-B14F-4D97-AF65-F5344CB8AC3E}">
        <p14:creationId xmlns:p14="http://schemas.microsoft.com/office/powerpoint/2010/main" val="2269127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84</a:t>
            </a:fld>
            <a:endParaRPr lang="en-US"/>
          </a:p>
        </p:txBody>
      </p:sp>
    </p:spTree>
    <p:extLst>
      <p:ext uri="{BB962C8B-B14F-4D97-AF65-F5344CB8AC3E}">
        <p14:creationId xmlns:p14="http://schemas.microsoft.com/office/powerpoint/2010/main" val="2399052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85</a:t>
            </a:fld>
            <a:endParaRPr lang="en-US"/>
          </a:p>
        </p:txBody>
      </p:sp>
    </p:spTree>
    <p:extLst>
      <p:ext uri="{BB962C8B-B14F-4D97-AF65-F5344CB8AC3E}">
        <p14:creationId xmlns:p14="http://schemas.microsoft.com/office/powerpoint/2010/main" val="30583222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86</a:t>
            </a:fld>
            <a:endParaRPr lang="en-US"/>
          </a:p>
        </p:txBody>
      </p:sp>
    </p:spTree>
    <p:extLst>
      <p:ext uri="{BB962C8B-B14F-4D97-AF65-F5344CB8AC3E}">
        <p14:creationId xmlns:p14="http://schemas.microsoft.com/office/powerpoint/2010/main" val="40872099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87</a:t>
            </a:fld>
            <a:endParaRPr lang="en-US"/>
          </a:p>
        </p:txBody>
      </p:sp>
    </p:spTree>
    <p:extLst>
      <p:ext uri="{BB962C8B-B14F-4D97-AF65-F5344CB8AC3E}">
        <p14:creationId xmlns:p14="http://schemas.microsoft.com/office/powerpoint/2010/main" val="1352859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88</a:t>
            </a:fld>
            <a:endParaRPr lang="en-US"/>
          </a:p>
        </p:txBody>
      </p:sp>
    </p:spTree>
    <p:extLst>
      <p:ext uri="{BB962C8B-B14F-4D97-AF65-F5344CB8AC3E}">
        <p14:creationId xmlns:p14="http://schemas.microsoft.com/office/powerpoint/2010/main" val="17406989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89</a:t>
            </a:fld>
            <a:endParaRPr lang="en-US"/>
          </a:p>
        </p:txBody>
      </p:sp>
    </p:spTree>
    <p:extLst>
      <p:ext uri="{BB962C8B-B14F-4D97-AF65-F5344CB8AC3E}">
        <p14:creationId xmlns:p14="http://schemas.microsoft.com/office/powerpoint/2010/main" val="298701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National Register-listed or -eligible properties fall into five broad categories:</a:t>
            </a:r>
          </a:p>
          <a:p>
            <a:pPr marL="171450" indent="-171450">
              <a:buFont typeface="Arial" panose="020B0604020202020204" pitchFamily="34" charset="0"/>
              <a:buChar cha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1" kern="1200" dirty="0">
                <a:solidFill>
                  <a:schemeClr val="tx1"/>
                </a:solidFill>
                <a:effectLst/>
                <a:latin typeface="Arial" panose="020B0604020202020204" pitchFamily="34" charset="0"/>
                <a:ea typeface="+mn-ea"/>
                <a:cs typeface="Arial" panose="020B0604020202020204" pitchFamily="34" charset="0"/>
              </a:rPr>
              <a:t>Buildings:</a:t>
            </a:r>
            <a:r>
              <a:rPr lang="en-US" sz="1200" b="0" i="0" kern="1200" dirty="0">
                <a:solidFill>
                  <a:schemeClr val="tx1"/>
                </a:solidFill>
                <a:effectLst/>
                <a:latin typeface="Arial" panose="020B0604020202020204" pitchFamily="34" charset="0"/>
                <a:ea typeface="+mn-ea"/>
                <a:cs typeface="Arial" panose="020B0604020202020204" pitchFamily="34" charset="0"/>
              </a:rPr>
              <a:t> constructions designed principally to shelter human activity, including houses, barns, commercial buildings, government buildings, etc.</a:t>
            </a:r>
          </a:p>
          <a:p>
            <a:pPr marL="628650" lvl="1" indent="-171450">
              <a:buFont typeface="Arial" panose="020B0604020202020204" pitchFamily="34" charset="0"/>
              <a:buChar cha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1" kern="1200" dirty="0">
                <a:solidFill>
                  <a:schemeClr val="tx1"/>
                </a:solidFill>
                <a:effectLst/>
                <a:latin typeface="Arial" panose="020B0604020202020204" pitchFamily="34" charset="0"/>
                <a:ea typeface="+mn-ea"/>
                <a:cs typeface="Arial" panose="020B0604020202020204" pitchFamily="34" charset="0"/>
              </a:rPr>
              <a:t>Structures:</a:t>
            </a:r>
            <a:r>
              <a:rPr lang="en-US" sz="1200" b="0" i="0" kern="1200" dirty="0">
                <a:solidFill>
                  <a:schemeClr val="tx1"/>
                </a:solidFill>
                <a:effectLst/>
                <a:latin typeface="Arial" panose="020B0604020202020204" pitchFamily="34" charset="0"/>
                <a:ea typeface="+mn-ea"/>
                <a:cs typeface="Arial" panose="020B0604020202020204" pitchFamily="34" charset="0"/>
              </a:rPr>
              <a:t> functional constructions not principally designed for human shelter, including bridges, canals, lighthouses, dams, boats, aircrafts, etc.</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1" kern="1200" dirty="0">
                <a:solidFill>
                  <a:schemeClr val="tx1"/>
                </a:solidFill>
                <a:effectLst/>
                <a:latin typeface="Arial" panose="020B0604020202020204" pitchFamily="34" charset="0"/>
                <a:ea typeface="+mn-ea"/>
                <a:cs typeface="Arial" panose="020B0604020202020204" pitchFamily="34" charset="0"/>
              </a:rPr>
              <a:t>Sites:</a:t>
            </a:r>
            <a:r>
              <a:rPr lang="en-US" sz="1200" b="0" i="0" kern="1200" dirty="0">
                <a:solidFill>
                  <a:schemeClr val="tx1"/>
                </a:solidFill>
                <a:effectLst/>
                <a:latin typeface="Arial" panose="020B0604020202020204" pitchFamily="34" charset="0"/>
                <a:ea typeface="+mn-ea"/>
                <a:cs typeface="Arial" panose="020B0604020202020204" pitchFamily="34" charset="0"/>
              </a:rPr>
              <a:t> Locations of significant events, or prehistoric or historic occupation or activity, including ceremonial sites, battlefields, shipwrecks, trails, designed landscapes, archaeological remains of habitation sites, natural features having cultural significance, etc.</a:t>
            </a:r>
          </a:p>
          <a:p>
            <a:pPr marL="628650" lvl="1" indent="-171450">
              <a:buFont typeface="Arial" panose="020B0604020202020204" pitchFamily="34" charset="0"/>
              <a:buChar cha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1" kern="1200" dirty="0">
                <a:solidFill>
                  <a:schemeClr val="tx1"/>
                </a:solidFill>
                <a:effectLst/>
                <a:latin typeface="Arial" panose="020B0604020202020204" pitchFamily="34" charset="0"/>
                <a:ea typeface="+mn-ea"/>
                <a:cs typeface="Arial" panose="020B0604020202020204" pitchFamily="34" charset="0"/>
              </a:rPr>
              <a:t>Objects:</a:t>
            </a:r>
            <a:r>
              <a:rPr lang="en-US" sz="1200" b="0" i="0" kern="1200" dirty="0">
                <a:solidFill>
                  <a:schemeClr val="tx1"/>
                </a:solidFill>
                <a:effectLst/>
                <a:latin typeface="Arial" panose="020B0604020202020204" pitchFamily="34" charset="0"/>
                <a:ea typeface="+mn-ea"/>
                <a:cs typeface="Arial" panose="020B0604020202020204" pitchFamily="34" charset="0"/>
              </a:rPr>
              <a:t> Constructions that are relatively small in scale, frequently artistic in nature, and associated with a specific setting or environment. They are not museum objects, but include sculptures, monuments, fountains, boundary markers, etc.</a:t>
            </a:r>
          </a:p>
          <a:p>
            <a:pPr marL="628650" lvl="1" indent="-171450">
              <a:buFont typeface="Arial" panose="020B0604020202020204" pitchFamily="34" charset="0"/>
              <a:buChar cha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r>
              <a:rPr lang="en-US" sz="1200" b="0" i="1" kern="1200" dirty="0">
                <a:solidFill>
                  <a:schemeClr val="tx1"/>
                </a:solidFill>
                <a:effectLst/>
                <a:latin typeface="Arial" panose="020B0604020202020204" pitchFamily="34" charset="0"/>
                <a:ea typeface="+mn-ea"/>
                <a:cs typeface="Arial" panose="020B0604020202020204" pitchFamily="34" charset="0"/>
              </a:rPr>
              <a:t>Districts:</a:t>
            </a:r>
            <a:r>
              <a:rPr lang="en-US" sz="1200" b="0" i="0" kern="1200" dirty="0">
                <a:solidFill>
                  <a:schemeClr val="tx1"/>
                </a:solidFill>
                <a:effectLst/>
                <a:latin typeface="Arial" panose="020B0604020202020204" pitchFamily="34" charset="0"/>
                <a:ea typeface="+mn-ea"/>
                <a:cs typeface="Arial" panose="020B0604020202020204" pitchFamily="34" charset="0"/>
              </a:rPr>
              <a:t> A concentration or continuity of sites, buildings, structures, or objects that are united by their history or aesthetics. The identity of a district results from the interrelationship of its resources. Frequently encountered districts include residential areas, commercial areas, transportation networks, large farms, rural villages, groupings of habitation sites or ceremonial sites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AD604BB-1ADB-41F3-8838-6D962F973681}" type="slidenum">
              <a:rPr lang="en-US" smtClean="0"/>
              <a:t>9</a:t>
            </a:fld>
            <a:endParaRPr lang="en-US"/>
          </a:p>
        </p:txBody>
      </p:sp>
    </p:spTree>
    <p:extLst>
      <p:ext uri="{BB962C8B-B14F-4D97-AF65-F5344CB8AC3E}">
        <p14:creationId xmlns:p14="http://schemas.microsoft.com/office/powerpoint/2010/main" val="8077193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90</a:t>
            </a:fld>
            <a:endParaRPr lang="en-US"/>
          </a:p>
        </p:txBody>
      </p:sp>
    </p:spTree>
    <p:extLst>
      <p:ext uri="{BB962C8B-B14F-4D97-AF65-F5344CB8AC3E}">
        <p14:creationId xmlns:p14="http://schemas.microsoft.com/office/powerpoint/2010/main" val="12932099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91</a:t>
            </a:fld>
            <a:endParaRPr lang="en-US"/>
          </a:p>
        </p:txBody>
      </p:sp>
    </p:spTree>
    <p:extLst>
      <p:ext uri="{BB962C8B-B14F-4D97-AF65-F5344CB8AC3E}">
        <p14:creationId xmlns:p14="http://schemas.microsoft.com/office/powerpoint/2010/main" val="25650056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92</a:t>
            </a:fld>
            <a:endParaRPr lang="en-US"/>
          </a:p>
        </p:txBody>
      </p:sp>
    </p:spTree>
    <p:extLst>
      <p:ext uri="{BB962C8B-B14F-4D97-AF65-F5344CB8AC3E}">
        <p14:creationId xmlns:p14="http://schemas.microsoft.com/office/powerpoint/2010/main" val="17359460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Objectives of this module: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Share several observations regarding compliance with Section 106 CERCLA</a:t>
            </a: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93</a:t>
            </a:fld>
            <a:endParaRPr lang="en-US"/>
          </a:p>
        </p:txBody>
      </p:sp>
    </p:spTree>
    <p:extLst>
      <p:ext uri="{BB962C8B-B14F-4D97-AF65-F5344CB8AC3E}">
        <p14:creationId xmlns:p14="http://schemas.microsoft.com/office/powerpoint/2010/main" val="17615863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Quivik</a:t>
            </a:r>
            <a:r>
              <a:rPr lang="en-US" dirty="0"/>
              <a:t>, Frederic.  </a:t>
            </a:r>
            <a:r>
              <a:rPr lang="en-US" i="1" dirty="0"/>
              <a:t>Integrating the Preservation of Cultural Resources with Remediation of Hazardous Materials:  An Assessment of Superfund’s Record</a:t>
            </a:r>
            <a:r>
              <a:rPr lang="en-US" dirty="0"/>
              <a:t>.  The Public Historian, Vol. 23, No. 2, pp. 47-61.  Spring 2001.</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94</a:t>
            </a:fld>
            <a:endParaRPr lang="en-US"/>
          </a:p>
        </p:txBody>
      </p:sp>
    </p:spTree>
    <p:extLst>
      <p:ext uri="{BB962C8B-B14F-4D97-AF65-F5344CB8AC3E}">
        <p14:creationId xmlns:p14="http://schemas.microsoft.com/office/powerpoint/2010/main" val="30211718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95</a:t>
            </a:fld>
            <a:endParaRPr lang="en-US"/>
          </a:p>
        </p:txBody>
      </p:sp>
    </p:spTree>
    <p:extLst>
      <p:ext uri="{BB962C8B-B14F-4D97-AF65-F5344CB8AC3E}">
        <p14:creationId xmlns:p14="http://schemas.microsoft.com/office/powerpoint/2010/main" val="7327671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96</a:t>
            </a:fld>
            <a:endParaRPr lang="en-US"/>
          </a:p>
        </p:txBody>
      </p:sp>
    </p:spTree>
    <p:extLst>
      <p:ext uri="{BB962C8B-B14F-4D97-AF65-F5344CB8AC3E}">
        <p14:creationId xmlns:p14="http://schemas.microsoft.com/office/powerpoint/2010/main" val="30681393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 federal agency determines whether its action constitutes an undertaking, and, if so, whether the undertaking has the potential to affect historic properties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Federal agency with jurisdiction over an undertaking is responsible for compliance with Section 106; absent statutory authority to do so, this responsibility cannot be delegated; the agency must independently make and is legally responsible for the findings and recommendations required by NHPA regulations</a:t>
            </a:r>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97</a:t>
            </a:fld>
            <a:endParaRPr lang="en-US"/>
          </a:p>
        </p:txBody>
      </p:sp>
    </p:spTree>
    <p:extLst>
      <p:ext uri="{BB962C8B-B14F-4D97-AF65-F5344CB8AC3E}">
        <p14:creationId xmlns:p14="http://schemas.microsoft.com/office/powerpoint/2010/main" val="18763154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604BB-1ADB-41F3-8838-6D962F973681}" type="slidenum">
              <a:rPr lang="en-US" smtClean="0"/>
              <a:t>98</a:t>
            </a:fld>
            <a:endParaRPr lang="en-US"/>
          </a:p>
        </p:txBody>
      </p:sp>
    </p:spTree>
    <p:extLst>
      <p:ext uri="{BB962C8B-B14F-4D97-AF65-F5344CB8AC3E}">
        <p14:creationId xmlns:p14="http://schemas.microsoft.com/office/powerpoint/2010/main" val="28698707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604BB-1ADB-41F3-8838-6D962F973681}" type="slidenum">
              <a:rPr lang="en-US" smtClean="0"/>
              <a:t>100</a:t>
            </a:fld>
            <a:endParaRPr lang="en-US"/>
          </a:p>
        </p:txBody>
      </p:sp>
    </p:spTree>
    <p:extLst>
      <p:ext uri="{BB962C8B-B14F-4D97-AF65-F5344CB8AC3E}">
        <p14:creationId xmlns:p14="http://schemas.microsoft.com/office/powerpoint/2010/main" val="134538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p:nvPr userDrawn="1"/>
        </p:nvSpPr>
        <p:spPr bwMode="auto">
          <a:xfrm>
            <a:off x="0" y="0"/>
            <a:ext cx="12192000" cy="3429000"/>
          </a:xfrm>
          <a:prstGeom prst="rect">
            <a:avLst/>
          </a:prstGeom>
          <a:gradFill flip="none" rotWithShape="1">
            <a:gsLst>
              <a:gs pos="0">
                <a:srgbClr val="598428">
                  <a:shade val="30000"/>
                  <a:satMod val="115000"/>
                </a:srgbClr>
              </a:gs>
              <a:gs pos="50000">
                <a:srgbClr val="598428">
                  <a:shade val="67500"/>
                  <a:satMod val="115000"/>
                </a:srgbClr>
              </a:gs>
              <a:gs pos="100000">
                <a:srgbClr val="598428">
                  <a:shade val="100000"/>
                  <a:satMod val="115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Rectangle 51"/>
          <p:cNvSpPr/>
          <p:nvPr userDrawn="1"/>
        </p:nvSpPr>
        <p:spPr bwMode="auto">
          <a:xfrm>
            <a:off x="0" y="3429000"/>
            <a:ext cx="12192000" cy="3429000"/>
          </a:xfrm>
          <a:prstGeom prst="rect">
            <a:avLst/>
          </a:prstGeom>
          <a:gradFill flip="none" rotWithShape="1">
            <a:gsLst>
              <a:gs pos="0">
                <a:schemeClr val="dk2">
                  <a:shade val="30000"/>
                  <a:satMod val="115000"/>
                </a:schemeClr>
              </a:gs>
              <a:gs pos="50000">
                <a:schemeClr val="dk2">
                  <a:shade val="67500"/>
                  <a:satMod val="115000"/>
                </a:schemeClr>
              </a:gs>
              <a:gs pos="100000">
                <a:schemeClr val="dk2">
                  <a:shade val="100000"/>
                  <a:satMod val="115000"/>
                </a:schemeClr>
              </a:gs>
            </a:gsLst>
            <a:lin ang="16200000" scaled="1"/>
            <a:tileRect/>
          </a:gradFill>
          <a:ln>
            <a:noFill/>
            <a:headEnd type="none" w="med" len="med"/>
            <a:tailEnd type="none" w="med" len="med"/>
          </a:ln>
        </p:spPr>
        <p:style>
          <a:lnRef idx="1">
            <a:schemeClr val="accent2"/>
          </a:lnRef>
          <a:fillRef idx="1001">
            <a:schemeClr val="dk2"/>
          </a:fillRef>
          <a:effectRef idx="2">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ctrTitle"/>
          </p:nvPr>
        </p:nvSpPr>
        <p:spPr>
          <a:xfrm>
            <a:off x="532884" y="533401"/>
            <a:ext cx="11074401" cy="2742695"/>
          </a:xfrm>
        </p:spPr>
        <p:txBody>
          <a:bodyPr>
            <a:noAutofit/>
          </a:bodyPr>
          <a:lstStyle>
            <a:lvl1pPr algn="ct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06401" y="4038601"/>
            <a:ext cx="10242551" cy="461665"/>
          </a:xfrm>
          <a:prstGeom prst="rect">
            <a:avLst/>
          </a:prstGeom>
        </p:spPr>
        <p:txBody>
          <a:bodyPr>
            <a:noAutofit/>
          </a:bodyPr>
          <a:lstStyle>
            <a:lvl1pPr marL="228600" indent="-228600" algn="l">
              <a:lnSpc>
                <a:spcPct val="90000"/>
              </a:lnSpc>
              <a:spcBef>
                <a:spcPts val="600"/>
              </a:spcBef>
              <a:buFont typeface="Arial" pitchFamily="34" charset="0"/>
              <a:buChar char="•"/>
              <a:defRPr sz="20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7" name="Title 1"/>
          <p:cNvSpPr>
            <a:spLocks noGrp="1"/>
          </p:cNvSpPr>
          <p:nvPr>
            <p:ph type="title"/>
          </p:nvPr>
        </p:nvSpPr>
        <p:spPr>
          <a:xfrm>
            <a:off x="508000" y="319088"/>
            <a:ext cx="11176000" cy="442912"/>
          </a:xfrm>
        </p:spPr>
        <p:txBody>
          <a:bodyPr/>
          <a:lstStyle/>
          <a:p>
            <a:r>
              <a:rPr lang="en-US" dirty="0" smtClean="0"/>
              <a:t>Click to edit Master title style</a:t>
            </a:r>
            <a:endParaRPr lang="en-US" dirty="0"/>
          </a:p>
        </p:txBody>
      </p:sp>
      <p:sp>
        <p:nvSpPr>
          <p:cNvPr id="8" name="Slide Number Placeholder 2"/>
          <p:cNvSpPr>
            <a:spLocks noGrp="1"/>
          </p:cNvSpPr>
          <p:nvPr>
            <p:ph type="sldNum" sz="quarter" idx="10"/>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9" name="Content Placeholder 2"/>
          <p:cNvSpPr>
            <a:spLocks noGrp="1"/>
          </p:cNvSpPr>
          <p:nvPr>
            <p:ph sz="quarter" idx="1"/>
          </p:nvPr>
        </p:nvSpPr>
        <p:spPr>
          <a:xfrm>
            <a:off x="532384" y="1371600"/>
            <a:ext cx="5486400" cy="2286000"/>
          </a:xfrm>
          <a:prstGeom prst="rect">
            <a:avLst/>
          </a:prstGeom>
        </p:spPr>
        <p:txBody>
          <a:bodyPr/>
          <a:lstStyle>
            <a:lvl1pPr marL="287338" indent="-287338">
              <a:buFont typeface="Arial" pitchFamily="34" charset="0"/>
              <a:buChar char="♦"/>
              <a:defRPr/>
            </a:lvl1pPr>
            <a:lvl2pPr marL="796925" indent="-279400">
              <a:buFont typeface="Calibri" pitchFamily="34" charset="0"/>
              <a:buChar char="»"/>
              <a:defRPr/>
            </a:lvl2pPr>
            <a:lvl3pPr marL="1147763" indent="-233363">
              <a:buFont typeface="Calibri" pitchFamily="34" charset="0"/>
              <a:buChar char="›"/>
              <a:defRPr/>
            </a:lvl3pPr>
            <a:lvl4pPr marL="1489075" indent="-230188">
              <a:buFont typeface="Calibri" pitchFamily="34" charset="0"/>
              <a:buChar char="–"/>
              <a:defRPr/>
            </a:lvl4pPr>
            <a:lvl5pPr marL="1828800" indent="-223838">
              <a:buFont typeface="Calibri"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0" name="Content Placeholder 3"/>
          <p:cNvSpPr>
            <a:spLocks noGrp="1"/>
          </p:cNvSpPr>
          <p:nvPr>
            <p:ph sz="quarter" idx="2"/>
          </p:nvPr>
        </p:nvSpPr>
        <p:spPr>
          <a:xfrm>
            <a:off x="6274816" y="1371600"/>
            <a:ext cx="5384800" cy="2286000"/>
          </a:xfrm>
          <a:prstGeom prst="rect">
            <a:avLst/>
          </a:prstGeom>
        </p:spPr>
        <p:txBody>
          <a:bodyPr/>
          <a:lstStyle>
            <a:lvl1pPr marL="287338" indent="-287338">
              <a:buFont typeface="Arial" pitchFamily="34" charset="0"/>
              <a:buChar char="♦"/>
              <a:defRPr/>
            </a:lvl1pPr>
            <a:lvl2pPr marL="796925" indent="-279400">
              <a:buFont typeface="Calibri" pitchFamily="34" charset="0"/>
              <a:buChar char="»"/>
              <a:defRPr/>
            </a:lvl2pPr>
            <a:lvl3pPr marL="1147763" indent="-233363">
              <a:buFont typeface="Calibri" pitchFamily="34" charset="0"/>
              <a:buChar char="›"/>
              <a:defRPr/>
            </a:lvl3pPr>
            <a:lvl4pPr marL="1489075" indent="-230188">
              <a:buFont typeface="Calibri" pitchFamily="34" charset="0"/>
              <a:buChar char="–"/>
              <a:defRPr/>
            </a:lvl4pPr>
            <a:lvl5pPr marL="1828800" indent="-223838">
              <a:buFont typeface="Calibri"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4"/>
          <p:cNvSpPr>
            <a:spLocks noGrp="1"/>
          </p:cNvSpPr>
          <p:nvPr>
            <p:ph sz="quarter" idx="3"/>
          </p:nvPr>
        </p:nvSpPr>
        <p:spPr>
          <a:xfrm>
            <a:off x="532384" y="3810000"/>
            <a:ext cx="5486400" cy="2286000"/>
          </a:xfrm>
          <a:prstGeom prst="rect">
            <a:avLst/>
          </a:prstGeom>
        </p:spPr>
        <p:txBody>
          <a:bodyPr/>
          <a:lstStyle>
            <a:lvl1pPr marL="287338" indent="-287338">
              <a:buFont typeface="Arial" pitchFamily="34" charset="0"/>
              <a:buChar char="♦"/>
              <a:defRPr/>
            </a:lvl1pPr>
            <a:lvl2pPr marL="796925" indent="-279400">
              <a:buFont typeface="Calibri" pitchFamily="34" charset="0"/>
              <a:buChar char="»"/>
              <a:defRPr/>
            </a:lvl2pPr>
            <a:lvl3pPr marL="1147763" indent="-233363">
              <a:buFont typeface="Calibri" pitchFamily="34" charset="0"/>
              <a:buChar char="›"/>
              <a:defRPr/>
            </a:lvl3pPr>
            <a:lvl4pPr marL="1489075" indent="-230188">
              <a:buFont typeface="Calibri" pitchFamily="34" charset="0"/>
              <a:buChar char="–"/>
              <a:defRPr/>
            </a:lvl4pPr>
            <a:lvl5pPr marL="1828800" indent="-223838">
              <a:buFont typeface="Calibri"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2" name="Content Placeholder 5"/>
          <p:cNvSpPr>
            <a:spLocks noGrp="1"/>
          </p:cNvSpPr>
          <p:nvPr>
            <p:ph sz="quarter" idx="4"/>
          </p:nvPr>
        </p:nvSpPr>
        <p:spPr>
          <a:xfrm>
            <a:off x="6274816" y="3810000"/>
            <a:ext cx="5384800" cy="2286000"/>
          </a:xfrm>
          <a:prstGeom prst="rect">
            <a:avLst/>
          </a:prstGeom>
        </p:spPr>
        <p:txBody>
          <a:bodyPr/>
          <a:lstStyle>
            <a:lvl1pPr marL="287338" indent="-287338">
              <a:buFont typeface="Arial" pitchFamily="34" charset="0"/>
              <a:buChar char="♦"/>
              <a:defRPr/>
            </a:lvl1pPr>
            <a:lvl2pPr marL="796925" indent="-279400">
              <a:buFont typeface="Calibri" pitchFamily="34" charset="0"/>
              <a:buChar char="»"/>
              <a:defRPr/>
            </a:lvl2pPr>
            <a:lvl3pPr marL="1147763" indent="-233363">
              <a:buFont typeface="Calibri" pitchFamily="34" charset="0"/>
              <a:buChar char="›"/>
              <a:defRPr/>
            </a:lvl3pPr>
            <a:lvl4pPr marL="1489075" indent="-230188">
              <a:buFont typeface="Calibri" pitchFamily="34" charset="0"/>
              <a:buChar char="–"/>
              <a:defRPr/>
            </a:lvl4pPr>
            <a:lvl5pPr marL="1828800" indent="-223838">
              <a:buFont typeface="Calibri"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54107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508000" y="319088"/>
            <a:ext cx="11176000" cy="442912"/>
          </a:xfrm>
        </p:spPr>
        <p:txBody>
          <a:bodyPr/>
          <a:lstStyle/>
          <a:p>
            <a:r>
              <a:rPr lang="en-US" dirty="0" smtClean="0"/>
              <a:t>Click to edit Master title style</a:t>
            </a:r>
            <a:endParaRPr lang="en-US" dirty="0"/>
          </a:p>
        </p:txBody>
      </p:sp>
      <p:sp>
        <p:nvSpPr>
          <p:cNvPr id="8" name="Slide Number Placeholder 2"/>
          <p:cNvSpPr>
            <a:spLocks noGrp="1"/>
          </p:cNvSpPr>
          <p:nvPr>
            <p:ph type="sldNum" sz="quarter" idx="10"/>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9" name="Content Placeholder 2"/>
          <p:cNvSpPr>
            <a:spLocks noGrp="1"/>
          </p:cNvSpPr>
          <p:nvPr>
            <p:ph sz="half" idx="11"/>
          </p:nvPr>
        </p:nvSpPr>
        <p:spPr>
          <a:xfrm>
            <a:off x="6197600" y="1450282"/>
            <a:ext cx="5486400" cy="4648200"/>
          </a:xfrm>
          <a:prstGeom prst="rect">
            <a:avLst/>
          </a:prstGeom>
        </p:spPr>
        <p:txBody>
          <a:bodyPr/>
          <a:lstStyle>
            <a:lvl1pPr marL="284163" indent="-284163">
              <a:lnSpc>
                <a:spcPct val="80000"/>
              </a:lnSpc>
              <a:spcBef>
                <a:spcPts val="1200"/>
              </a:spcBef>
              <a:buFont typeface="Arial" pitchFamily="34" charset="0"/>
              <a:buChar char="♦"/>
              <a:defRPr sz="2800">
                <a:solidFill>
                  <a:schemeClr val="bg1"/>
                </a:solidFill>
              </a:defRPr>
            </a:lvl1pPr>
            <a:lvl2pPr marL="685800" indent="-271463">
              <a:lnSpc>
                <a:spcPct val="80000"/>
              </a:lnSpc>
              <a:buFont typeface="Calibri" pitchFamily="34" charset="0"/>
              <a:buChar char="»"/>
              <a:defRPr sz="2400">
                <a:solidFill>
                  <a:schemeClr val="bg1"/>
                </a:solidFill>
              </a:defRPr>
            </a:lvl2pPr>
            <a:lvl3pPr marL="1033463" indent="-228600">
              <a:lnSpc>
                <a:spcPct val="80000"/>
              </a:lnSpc>
              <a:buFont typeface="Calibri" pitchFamily="34" charset="0"/>
              <a:buChar char="›"/>
              <a:defRPr sz="24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400">
                <a:solidFill>
                  <a:schemeClr val="bg1"/>
                </a:solidFill>
              </a:defRPr>
            </a:lvl6pPr>
            <a:lvl7pPr marL="1717675" indent="-227013">
              <a:lnSpc>
                <a:spcPct val="80000"/>
              </a:lnSpc>
              <a:spcBef>
                <a:spcPts val="600"/>
              </a:spcBef>
              <a:buFont typeface="Calibri" pitchFamily="34" charset="0"/>
              <a:buChar char="‐"/>
              <a:defRPr sz="24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
        <p:nvSpPr>
          <p:cNvPr id="10" name="Text Placeholder 5"/>
          <p:cNvSpPr>
            <a:spLocks noGrp="1"/>
          </p:cNvSpPr>
          <p:nvPr>
            <p:ph type="body" sz="quarter" idx="12"/>
          </p:nvPr>
        </p:nvSpPr>
        <p:spPr>
          <a:xfrm>
            <a:off x="508000" y="1447800"/>
            <a:ext cx="5486400" cy="4648200"/>
          </a:xfrm>
          <a:prstGeom prst="rect">
            <a:avLst/>
          </a:prstGeom>
        </p:spPr>
        <p:txBody>
          <a:bodyPr/>
          <a:lstStyle>
            <a:lvl1pPr marL="287338" indent="-287338">
              <a:lnSpc>
                <a:spcPct val="80000"/>
              </a:lnSpc>
              <a:spcBef>
                <a:spcPts val="1200"/>
              </a:spcBef>
              <a:buSzPct val="100000"/>
              <a:buFont typeface="Arial" pitchFamily="34" charset="0"/>
              <a:buChar char="♦"/>
              <a:defRPr sz="2800"/>
            </a:lvl1pPr>
            <a:lvl2pPr marL="687388" indent="-279400">
              <a:lnSpc>
                <a:spcPct val="80000"/>
              </a:lnSpc>
              <a:spcBef>
                <a:spcPts val="600"/>
              </a:spcBef>
              <a:buFont typeface="Calibri" pitchFamily="34" charset="0"/>
              <a:buChar char="»"/>
              <a:defRPr sz="2400">
                <a:solidFill>
                  <a:schemeClr val="bg1"/>
                </a:solidFill>
              </a:defRPr>
            </a:lvl2pPr>
            <a:lvl3pPr marL="1028700" indent="-233363">
              <a:lnSpc>
                <a:spcPct val="80000"/>
              </a:lnSpc>
              <a:buFont typeface="Calibri" pitchFamily="34" charset="0"/>
              <a:buChar char="›"/>
              <a:defRPr sz="2400">
                <a:solidFill>
                  <a:schemeClr val="bg1"/>
                </a:solidFill>
              </a:defRPr>
            </a:lvl3pPr>
            <a:lvl4pPr marL="1370013" indent="-222250">
              <a:lnSpc>
                <a:spcPct val="80000"/>
              </a:lnSpc>
              <a:buFont typeface="Calibri" pitchFamily="34" charset="0"/>
              <a:buChar char="–"/>
              <a:defRPr sz="2400">
                <a:solidFill>
                  <a:schemeClr val="bg1"/>
                </a:solidFill>
              </a:defRPr>
            </a:lvl4pPr>
            <a:lvl5pPr marL="1716088" indent="-228600">
              <a:lnSpc>
                <a:spcPct val="80000"/>
              </a:lnSpc>
              <a:buFont typeface="Calibri" pitchFamily="34" charset="0"/>
              <a:buChar char="‐"/>
              <a:defRPr sz="2400">
                <a:solidFill>
                  <a:schemeClr val="bg1"/>
                </a:solidFill>
              </a:defRPr>
            </a:lvl5pPr>
            <a:lvl6pPr marL="1374775" indent="-227013">
              <a:buFont typeface="Calibri" pitchFamily="34" charset="0"/>
              <a:buChar char="–"/>
              <a:defRPr lang="en-US" sz="2400" kern="1200" dirty="0" smtClean="0">
                <a:solidFill>
                  <a:schemeClr val="bg1"/>
                </a:solidFill>
                <a:latin typeface="+mn-lt"/>
                <a:ea typeface="+mn-ea"/>
                <a:cs typeface="+mn-cs"/>
              </a:defRPr>
            </a:lvl6pPr>
            <a:lvl7pPr marL="1719263" indent="-227013">
              <a:buFont typeface="Calibri" pitchFamily="34" charset="0"/>
              <a:buChar char="‐"/>
              <a:defRPr lang="en-US" sz="2400" kern="1200" dirty="0" smtClean="0">
                <a:solidFill>
                  <a:schemeClr val="bg1"/>
                </a:solidFill>
                <a:latin typeface="+mn-lt"/>
                <a:ea typeface="+mn-ea"/>
                <a:cs typeface="+mn-cs"/>
              </a:defRPr>
            </a:lvl7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Tree>
    <p:extLst>
      <p:ext uri="{BB962C8B-B14F-4D97-AF65-F5344CB8AC3E}">
        <p14:creationId xmlns:p14="http://schemas.microsoft.com/office/powerpoint/2010/main" val="2812684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7" name="Title 1"/>
          <p:cNvSpPr>
            <a:spLocks noGrp="1"/>
          </p:cNvSpPr>
          <p:nvPr>
            <p:ph type="title"/>
          </p:nvPr>
        </p:nvSpPr>
        <p:spPr>
          <a:xfrm>
            <a:off x="508000" y="319088"/>
            <a:ext cx="11176000" cy="442912"/>
          </a:xfrm>
        </p:spPr>
        <p:txBody>
          <a:bodyPr/>
          <a:lstStyle/>
          <a:p>
            <a:r>
              <a:rPr lang="en-US" dirty="0" smtClean="0"/>
              <a:t>Click to edit Master title style</a:t>
            </a:r>
            <a:endParaRPr lang="en-US" dirty="0"/>
          </a:p>
        </p:txBody>
      </p:sp>
      <p:sp>
        <p:nvSpPr>
          <p:cNvPr id="8" name="Text Placeholder 5"/>
          <p:cNvSpPr>
            <a:spLocks noGrp="1"/>
          </p:cNvSpPr>
          <p:nvPr>
            <p:ph type="body" sz="quarter" idx="12"/>
          </p:nvPr>
        </p:nvSpPr>
        <p:spPr>
          <a:xfrm>
            <a:off x="6197600" y="1447800"/>
            <a:ext cx="5486400" cy="4648200"/>
          </a:xfrm>
          <a:prstGeom prst="rect">
            <a:avLst/>
          </a:prstGeom>
        </p:spPr>
        <p:txBody>
          <a:bodyPr/>
          <a:lstStyle>
            <a:lvl1pPr marL="287338" indent="-287338">
              <a:lnSpc>
                <a:spcPct val="80000"/>
              </a:lnSpc>
              <a:spcBef>
                <a:spcPts val="1200"/>
              </a:spcBef>
              <a:buSzPct val="100000"/>
              <a:buFont typeface="Arial" pitchFamily="34" charset="0"/>
              <a:buChar char="♦"/>
              <a:defRPr sz="2800"/>
            </a:lvl1pPr>
            <a:lvl2pPr marL="687388" indent="-279400">
              <a:lnSpc>
                <a:spcPct val="80000"/>
              </a:lnSpc>
              <a:spcBef>
                <a:spcPts val="600"/>
              </a:spcBef>
              <a:buFont typeface="Calibri" pitchFamily="34" charset="0"/>
              <a:buChar char="»"/>
              <a:defRPr sz="2400">
                <a:solidFill>
                  <a:schemeClr val="bg1"/>
                </a:solidFill>
              </a:defRPr>
            </a:lvl2pPr>
            <a:lvl3pPr marL="1028700" indent="-233363">
              <a:lnSpc>
                <a:spcPct val="80000"/>
              </a:lnSpc>
              <a:buFont typeface="Calibri" pitchFamily="34" charset="0"/>
              <a:buChar char="›"/>
              <a:defRPr sz="2400">
                <a:solidFill>
                  <a:schemeClr val="bg1"/>
                </a:solidFill>
              </a:defRPr>
            </a:lvl3pPr>
            <a:lvl4pPr marL="1370013" indent="-222250">
              <a:lnSpc>
                <a:spcPct val="80000"/>
              </a:lnSpc>
              <a:buFont typeface="Calibri" pitchFamily="34" charset="0"/>
              <a:buChar char="–"/>
              <a:defRPr sz="2400">
                <a:solidFill>
                  <a:schemeClr val="bg1"/>
                </a:solidFill>
              </a:defRPr>
            </a:lvl4pPr>
            <a:lvl5pPr marL="1716088" indent="-228600">
              <a:lnSpc>
                <a:spcPct val="80000"/>
              </a:lnSpc>
              <a:buFont typeface="Calibri" pitchFamily="34" charset="0"/>
              <a:buChar char="‐"/>
              <a:defRPr sz="2400">
                <a:solidFill>
                  <a:schemeClr val="bg1"/>
                </a:solidFill>
              </a:defRPr>
            </a:lvl5pPr>
            <a:lvl6pPr marL="1374775" indent="-227013">
              <a:buFont typeface="Calibri" pitchFamily="34" charset="0"/>
              <a:buChar char="–"/>
              <a:defRPr lang="en-US" sz="2400" kern="1200" dirty="0" smtClean="0">
                <a:solidFill>
                  <a:schemeClr val="bg1"/>
                </a:solidFill>
                <a:latin typeface="+mn-lt"/>
                <a:ea typeface="+mn-ea"/>
                <a:cs typeface="+mn-cs"/>
              </a:defRPr>
            </a:lvl6pPr>
            <a:lvl7pPr marL="1719263" indent="-227013">
              <a:buFont typeface="Calibri" pitchFamily="34" charset="0"/>
              <a:buChar char="‐"/>
              <a:defRPr lang="en-US" sz="2400" kern="1200" dirty="0" smtClean="0">
                <a:solidFill>
                  <a:schemeClr val="bg1"/>
                </a:solidFill>
                <a:latin typeface="+mn-lt"/>
                <a:ea typeface="+mn-ea"/>
                <a:cs typeface="+mn-cs"/>
              </a:defRPr>
            </a:lvl7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
        <p:nvSpPr>
          <p:cNvPr id="10" name="Content Placeholder 2"/>
          <p:cNvSpPr>
            <a:spLocks noGrp="1"/>
          </p:cNvSpPr>
          <p:nvPr>
            <p:ph sz="half" idx="11"/>
          </p:nvPr>
        </p:nvSpPr>
        <p:spPr>
          <a:xfrm>
            <a:off x="508000" y="1450282"/>
            <a:ext cx="5486400" cy="4648200"/>
          </a:xfrm>
          <a:prstGeom prst="rect">
            <a:avLst/>
          </a:prstGeom>
        </p:spPr>
        <p:txBody>
          <a:bodyPr/>
          <a:lstStyle>
            <a:lvl1pPr marL="284163" indent="-284163">
              <a:lnSpc>
                <a:spcPct val="80000"/>
              </a:lnSpc>
              <a:spcBef>
                <a:spcPts val="1200"/>
              </a:spcBef>
              <a:buFont typeface="Arial" pitchFamily="34" charset="0"/>
              <a:buChar char="♦"/>
              <a:defRPr sz="2800">
                <a:solidFill>
                  <a:schemeClr val="bg1"/>
                </a:solidFill>
              </a:defRPr>
            </a:lvl1pPr>
            <a:lvl2pPr marL="685800" indent="-271463">
              <a:lnSpc>
                <a:spcPct val="80000"/>
              </a:lnSpc>
              <a:buFont typeface="Calibri" pitchFamily="34" charset="0"/>
              <a:buChar char="»"/>
              <a:defRPr sz="2400">
                <a:solidFill>
                  <a:schemeClr val="bg1"/>
                </a:solidFill>
              </a:defRPr>
            </a:lvl2pPr>
            <a:lvl3pPr marL="1033463" indent="-228600">
              <a:lnSpc>
                <a:spcPct val="80000"/>
              </a:lnSpc>
              <a:buFont typeface="Calibri" pitchFamily="34" charset="0"/>
              <a:buChar char="›"/>
              <a:defRPr sz="24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400">
                <a:solidFill>
                  <a:schemeClr val="bg1"/>
                </a:solidFill>
              </a:defRPr>
            </a:lvl6pPr>
            <a:lvl7pPr marL="1717675" indent="-227013">
              <a:lnSpc>
                <a:spcPct val="80000"/>
              </a:lnSpc>
              <a:spcBef>
                <a:spcPts val="600"/>
              </a:spcBef>
              <a:buFont typeface="Calibri" pitchFamily="34" charset="0"/>
              <a:buChar char="‐"/>
              <a:defRPr sz="24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
        <p:nvSpPr>
          <p:cNvPr id="11" name="Slide Number Placeholder 2"/>
          <p:cNvSpPr>
            <a:spLocks noGrp="1"/>
          </p:cNvSpPr>
          <p:nvPr>
            <p:ph type="sldNum" sz="quarter" idx="10"/>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Tree>
    <p:extLst>
      <p:ext uri="{BB962C8B-B14F-4D97-AF65-F5344CB8AC3E}">
        <p14:creationId xmlns:p14="http://schemas.microsoft.com/office/powerpoint/2010/main" val="33044562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D24601A-4991-42D3-83EC-A414BE9533D1}" type="slidenum">
              <a:rPr lang="en-US" smtClean="0"/>
              <a:t>‹#›</a:t>
            </a:fld>
            <a:endParaRPr lang="en-US"/>
          </a:p>
        </p:txBody>
      </p:sp>
    </p:spTree>
    <p:extLst>
      <p:ext uri="{BB962C8B-B14F-4D97-AF65-F5344CB8AC3E}">
        <p14:creationId xmlns:p14="http://schemas.microsoft.com/office/powerpoint/2010/main" val="181808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6"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14131"/>
            <a:ext cx="11176000" cy="443198"/>
          </a:xfrm>
        </p:spPr>
        <p:txBody>
          <a:bodyPr/>
          <a:lstStyle>
            <a:lvl1pPr>
              <a:lnSpc>
                <a:spcPct val="90000"/>
              </a:lnSpc>
              <a:defRPr/>
            </a:lvl1p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6" name="Text Placeholder 5"/>
          <p:cNvSpPr>
            <a:spLocks noGrp="1"/>
          </p:cNvSpPr>
          <p:nvPr>
            <p:ph type="body" sz="quarter" idx="10"/>
          </p:nvPr>
        </p:nvSpPr>
        <p:spPr>
          <a:xfrm>
            <a:off x="508000" y="1371600"/>
            <a:ext cx="11176000" cy="4724400"/>
          </a:xfrm>
          <a:prstGeom prst="rect">
            <a:avLst/>
          </a:prstGeom>
        </p:spPr>
        <p:txBody>
          <a:bodyPr/>
          <a:lstStyle>
            <a:lvl1pPr marL="287338" indent="-287338">
              <a:lnSpc>
                <a:spcPct val="80000"/>
              </a:lnSpc>
              <a:spcBef>
                <a:spcPts val="1200"/>
              </a:spcBef>
              <a:buSzPct val="100000"/>
              <a:buFont typeface="Arial" pitchFamily="34" charset="0"/>
              <a:buChar char="♦"/>
              <a:defRPr sz="2800"/>
            </a:lvl1pPr>
            <a:lvl2pPr marL="687388" indent="-279400">
              <a:lnSpc>
                <a:spcPct val="80000"/>
              </a:lnSpc>
              <a:spcBef>
                <a:spcPts val="600"/>
              </a:spcBef>
              <a:buFont typeface="Calibri" pitchFamily="34" charset="0"/>
              <a:buChar char="»"/>
              <a:defRPr sz="2400">
                <a:solidFill>
                  <a:schemeClr val="bg1"/>
                </a:solidFill>
              </a:defRPr>
            </a:lvl2pPr>
            <a:lvl3pPr marL="1028700" indent="-233363">
              <a:lnSpc>
                <a:spcPct val="80000"/>
              </a:lnSpc>
              <a:buFont typeface="Calibri" pitchFamily="34" charset="0"/>
              <a:buChar char="›"/>
              <a:defRPr sz="2400">
                <a:solidFill>
                  <a:schemeClr val="bg1"/>
                </a:solidFill>
              </a:defRPr>
            </a:lvl3pPr>
            <a:lvl4pPr marL="1370013" indent="-222250">
              <a:lnSpc>
                <a:spcPct val="80000"/>
              </a:lnSpc>
              <a:buFont typeface="Calibri" pitchFamily="34" charset="0"/>
              <a:buChar char="–"/>
              <a:defRPr sz="2400">
                <a:solidFill>
                  <a:schemeClr val="bg1"/>
                </a:solidFill>
              </a:defRPr>
            </a:lvl4pPr>
            <a:lvl5pPr marL="1716088" indent="-228600">
              <a:lnSpc>
                <a:spcPct val="80000"/>
              </a:lnSpc>
              <a:buFont typeface="Calibri" pitchFamily="34" charset="0"/>
              <a:buChar cha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6" name="Content Placeholder 2"/>
          <p:cNvSpPr>
            <a:spLocks noGrp="1"/>
          </p:cNvSpPr>
          <p:nvPr>
            <p:ph idx="1"/>
          </p:nvPr>
        </p:nvSpPr>
        <p:spPr>
          <a:xfrm>
            <a:off x="508000" y="1371600"/>
            <a:ext cx="11176000" cy="4724400"/>
          </a:xfrm>
          <a:prstGeom prst="rect">
            <a:avLst/>
          </a:prstGeom>
        </p:spPr>
        <p:txBody>
          <a:bodyPr/>
          <a:lstStyle>
            <a:lvl1pPr marL="287338" indent="-287338">
              <a:lnSpc>
                <a:spcPct val="80000"/>
              </a:lnSpc>
              <a:spcBef>
                <a:spcPts val="1200"/>
              </a:spcBef>
              <a:buFont typeface="Arial" pitchFamily="34" charset="0"/>
              <a:buChar char="♦"/>
              <a:defRPr sz="2800"/>
            </a:lvl1pPr>
            <a:lvl2pPr marL="687388" indent="-279400">
              <a:lnSpc>
                <a:spcPct val="80000"/>
              </a:lnSpc>
              <a:spcBef>
                <a:spcPts val="600"/>
              </a:spcBef>
              <a:buFont typeface="Calibri" pitchFamily="34" charset="0"/>
              <a:buChar char="»"/>
              <a:defRPr sz="2400">
                <a:solidFill>
                  <a:schemeClr val="bg1"/>
                </a:solidFill>
              </a:defRPr>
            </a:lvl2pPr>
            <a:lvl3pPr marL="1028700" indent="-233363">
              <a:lnSpc>
                <a:spcPct val="80000"/>
              </a:lnSpc>
              <a:buFont typeface="Calibri" pitchFamily="34" charset="0"/>
              <a:buChar char="›"/>
              <a:defRPr sz="2400">
                <a:solidFill>
                  <a:schemeClr val="bg1"/>
                </a:solidFill>
              </a:defRPr>
            </a:lvl3pPr>
            <a:lvl4pPr marL="1368425" indent="-225425">
              <a:lnSpc>
                <a:spcPct val="80000"/>
              </a:lnSpc>
              <a:buFont typeface="Calibri" pitchFamily="34" charset="0"/>
              <a:buChar char="–"/>
              <a:defRPr sz="2400">
                <a:solidFill>
                  <a:schemeClr val="bg1"/>
                </a:solidFill>
              </a:defRPr>
            </a:lvl4pPr>
            <a:lvl5pPr marL="1714500" indent="-228600">
              <a:lnSpc>
                <a:spcPct val="80000"/>
              </a:lnSpc>
              <a:buFont typeface="Calibri" pitchFamily="34" charset="0"/>
              <a:buChar cha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7" name="Content Placeholder 2"/>
          <p:cNvSpPr>
            <a:spLocks noGrp="1"/>
          </p:cNvSpPr>
          <p:nvPr>
            <p:ph sz="half" idx="1"/>
          </p:nvPr>
        </p:nvSpPr>
        <p:spPr>
          <a:xfrm>
            <a:off x="508000" y="1447800"/>
            <a:ext cx="5486400" cy="4648200"/>
          </a:xfrm>
          <a:prstGeom prst="rect">
            <a:avLst/>
          </a:prstGeom>
        </p:spPr>
        <p:txBody>
          <a:bodyPr/>
          <a:lstStyle>
            <a:lvl1pPr marL="284163" indent="-284163">
              <a:lnSpc>
                <a:spcPct val="80000"/>
              </a:lnSpc>
              <a:spcBef>
                <a:spcPts val="1200"/>
              </a:spcBef>
              <a:buFont typeface="Arial" pitchFamily="34" charset="0"/>
              <a:buChar char="♦"/>
              <a:defRPr sz="2800">
                <a:solidFill>
                  <a:schemeClr val="bg1"/>
                </a:solidFill>
              </a:defRPr>
            </a:lvl1pPr>
            <a:lvl2pPr marL="685800" indent="-271463">
              <a:lnSpc>
                <a:spcPct val="80000"/>
              </a:lnSpc>
              <a:buFont typeface="Calibri" pitchFamily="34" charset="0"/>
              <a:buChar char="»"/>
              <a:defRPr sz="2400">
                <a:solidFill>
                  <a:schemeClr val="bg1"/>
                </a:solidFill>
              </a:defRPr>
            </a:lvl2pPr>
            <a:lvl3pPr marL="1033463" indent="-228600">
              <a:lnSpc>
                <a:spcPct val="80000"/>
              </a:lnSpc>
              <a:buFont typeface="Calibri" pitchFamily="34" charset="0"/>
              <a:buChar char="›"/>
              <a:defRPr sz="24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400">
                <a:solidFill>
                  <a:schemeClr val="bg1"/>
                </a:solidFill>
              </a:defRPr>
            </a:lvl6pPr>
            <a:lvl7pPr marL="1717675" indent="-227013">
              <a:lnSpc>
                <a:spcPct val="80000"/>
              </a:lnSpc>
              <a:spcBef>
                <a:spcPts val="600"/>
              </a:spcBef>
              <a:buFont typeface="Calibri" pitchFamily="34" charset="0"/>
              <a:buChar char="‐"/>
              <a:defRPr sz="24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
        <p:nvSpPr>
          <p:cNvPr id="8" name="Content Placeholder 2"/>
          <p:cNvSpPr>
            <a:spLocks noGrp="1"/>
          </p:cNvSpPr>
          <p:nvPr>
            <p:ph sz="half" idx="10"/>
          </p:nvPr>
        </p:nvSpPr>
        <p:spPr>
          <a:xfrm>
            <a:off x="6197600" y="1450282"/>
            <a:ext cx="5486400" cy="4648200"/>
          </a:xfrm>
          <a:prstGeom prst="rect">
            <a:avLst/>
          </a:prstGeom>
        </p:spPr>
        <p:txBody>
          <a:bodyPr/>
          <a:lstStyle>
            <a:lvl1pPr marL="284163" indent="-284163">
              <a:lnSpc>
                <a:spcPct val="80000"/>
              </a:lnSpc>
              <a:spcBef>
                <a:spcPts val="1200"/>
              </a:spcBef>
              <a:buFont typeface="Arial" pitchFamily="34" charset="0"/>
              <a:buChar char="♦"/>
              <a:defRPr sz="2800">
                <a:solidFill>
                  <a:schemeClr val="bg1"/>
                </a:solidFill>
              </a:defRPr>
            </a:lvl1pPr>
            <a:lvl2pPr marL="685800" indent="-271463">
              <a:lnSpc>
                <a:spcPct val="80000"/>
              </a:lnSpc>
              <a:buFont typeface="Calibri" pitchFamily="34" charset="0"/>
              <a:buChar char="»"/>
              <a:defRPr sz="2400">
                <a:solidFill>
                  <a:schemeClr val="bg1"/>
                </a:solidFill>
              </a:defRPr>
            </a:lvl2pPr>
            <a:lvl3pPr marL="1033463" indent="-228600">
              <a:lnSpc>
                <a:spcPct val="80000"/>
              </a:lnSpc>
              <a:buFont typeface="Calibri" pitchFamily="34" charset="0"/>
              <a:buChar char="›"/>
              <a:defRPr sz="24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400">
                <a:solidFill>
                  <a:schemeClr val="bg1"/>
                </a:solidFill>
              </a:defRPr>
            </a:lvl6pPr>
            <a:lvl7pPr marL="1717675" indent="-227013">
              <a:lnSpc>
                <a:spcPct val="80000"/>
              </a:lnSpc>
              <a:spcBef>
                <a:spcPts val="600"/>
              </a:spcBef>
              <a:buFont typeface="Calibri" pitchFamily="34" charset="0"/>
              <a:buChar char="‐"/>
              <a:defRPr sz="24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1281804"/>
            <a:ext cx="5486400" cy="775597"/>
          </a:xfrm>
          <a:prstGeom prst="rect">
            <a:avLst/>
          </a:prstGeom>
        </p:spPr>
        <p:txBody>
          <a:bodyPr anchor="b"/>
          <a:lstStyle>
            <a:lvl1pPr marL="0" indent="0">
              <a:lnSpc>
                <a:spcPct val="90000"/>
              </a:lnSpc>
              <a:spcBef>
                <a:spcPts val="0"/>
              </a:spcBef>
              <a:buNone/>
              <a:defRPr sz="28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6194642" y="1281804"/>
            <a:ext cx="5489359" cy="775597"/>
          </a:xfrm>
          <a:prstGeom prst="rect">
            <a:avLst/>
          </a:prstGeom>
        </p:spPr>
        <p:txBody>
          <a:bodyPr anchor="b"/>
          <a:lstStyle>
            <a:lvl1pPr marL="0" indent="0">
              <a:lnSpc>
                <a:spcPct val="90000"/>
              </a:lnSpc>
              <a:spcBef>
                <a:spcPts val="0"/>
              </a:spcBef>
              <a:buNone/>
              <a:defRPr sz="28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8" name="Slide Number Placeholder 2"/>
          <p:cNvSpPr>
            <a:spLocks noGrp="1"/>
          </p:cNvSpPr>
          <p:nvPr>
            <p:ph type="sldNum" sz="quarter" idx="10"/>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11" name="Content Placeholder 2"/>
          <p:cNvSpPr>
            <a:spLocks noGrp="1"/>
          </p:cNvSpPr>
          <p:nvPr>
            <p:ph sz="half" idx="11"/>
          </p:nvPr>
        </p:nvSpPr>
        <p:spPr>
          <a:xfrm>
            <a:off x="508000" y="2209800"/>
            <a:ext cx="5486400" cy="3886200"/>
          </a:xfrm>
          <a:prstGeom prst="rect">
            <a:avLst/>
          </a:prstGeom>
        </p:spPr>
        <p:txBody>
          <a:bodyPr/>
          <a:lstStyle>
            <a:lvl1pPr marL="284163" indent="-284163">
              <a:lnSpc>
                <a:spcPct val="80000"/>
              </a:lnSpc>
              <a:spcBef>
                <a:spcPts val="1200"/>
              </a:spcBef>
              <a:buFont typeface="Arial" pitchFamily="34" charset="0"/>
              <a:buChar char="♦"/>
              <a:defRPr sz="2400">
                <a:solidFill>
                  <a:schemeClr val="bg1"/>
                </a:solidFill>
              </a:defRPr>
            </a:lvl1pPr>
            <a:lvl2pPr marL="685800" indent="-271463">
              <a:lnSpc>
                <a:spcPct val="80000"/>
              </a:lnSpc>
              <a:buFont typeface="Calibri" pitchFamily="34" charset="0"/>
              <a:buChar char="»"/>
              <a:defRPr sz="2000">
                <a:solidFill>
                  <a:schemeClr val="bg1"/>
                </a:solidFill>
              </a:defRPr>
            </a:lvl2pPr>
            <a:lvl3pPr marL="1033463" indent="-228600">
              <a:lnSpc>
                <a:spcPct val="80000"/>
              </a:lnSpc>
              <a:buFont typeface="Calibri" pitchFamily="34" charset="0"/>
              <a:buChar char="›"/>
              <a:defRPr sz="20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000">
                <a:solidFill>
                  <a:schemeClr val="bg1"/>
                </a:solidFill>
              </a:defRPr>
            </a:lvl6pPr>
            <a:lvl7pPr marL="1717675" indent="-227013">
              <a:lnSpc>
                <a:spcPct val="80000"/>
              </a:lnSpc>
              <a:spcBef>
                <a:spcPts val="600"/>
              </a:spcBef>
              <a:buFont typeface="Calibri" pitchFamily="34" charset="0"/>
              <a:buChar char="‐"/>
              <a:defRPr sz="20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
        <p:nvSpPr>
          <p:cNvPr id="12" name="Content Placeholder 2"/>
          <p:cNvSpPr>
            <a:spLocks noGrp="1"/>
          </p:cNvSpPr>
          <p:nvPr>
            <p:ph sz="half" idx="12"/>
          </p:nvPr>
        </p:nvSpPr>
        <p:spPr>
          <a:xfrm>
            <a:off x="6197600" y="2212282"/>
            <a:ext cx="5486400" cy="3886200"/>
          </a:xfrm>
          <a:prstGeom prst="rect">
            <a:avLst/>
          </a:prstGeom>
        </p:spPr>
        <p:txBody>
          <a:bodyPr/>
          <a:lstStyle>
            <a:lvl1pPr marL="284163" indent="-284163">
              <a:lnSpc>
                <a:spcPct val="80000"/>
              </a:lnSpc>
              <a:spcBef>
                <a:spcPts val="1200"/>
              </a:spcBef>
              <a:buFont typeface="Arial" pitchFamily="34" charset="0"/>
              <a:buChar char="♦"/>
              <a:defRPr sz="2400">
                <a:solidFill>
                  <a:schemeClr val="bg1"/>
                </a:solidFill>
              </a:defRPr>
            </a:lvl1pPr>
            <a:lvl2pPr marL="685800" indent="-271463">
              <a:lnSpc>
                <a:spcPct val="80000"/>
              </a:lnSpc>
              <a:buFont typeface="Calibri" pitchFamily="34" charset="0"/>
              <a:buChar char="»"/>
              <a:defRPr sz="2000">
                <a:solidFill>
                  <a:schemeClr val="bg1"/>
                </a:solidFill>
              </a:defRPr>
            </a:lvl2pPr>
            <a:lvl3pPr marL="1033463" indent="-228600">
              <a:lnSpc>
                <a:spcPct val="80000"/>
              </a:lnSpc>
              <a:buFont typeface="Calibri" pitchFamily="34" charset="0"/>
              <a:buChar char="›"/>
              <a:defRPr sz="20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000">
                <a:solidFill>
                  <a:schemeClr val="bg1"/>
                </a:solidFill>
              </a:defRPr>
            </a:lvl6pPr>
            <a:lvl7pPr marL="1717675" indent="-227013">
              <a:lnSpc>
                <a:spcPct val="80000"/>
              </a:lnSpc>
              <a:spcBef>
                <a:spcPts val="600"/>
              </a:spcBef>
              <a:buFont typeface="Calibri" pitchFamily="34" charset="0"/>
              <a:buChar char="‐"/>
              <a:defRPr sz="20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08000" y="314131"/>
            <a:ext cx="11176000" cy="443198"/>
          </a:xfrm>
        </p:spPr>
        <p:txBody>
          <a:bodyPr/>
          <a:lstStyle>
            <a:lvl1pPr>
              <a:lnSpc>
                <a:spcPct val="90000"/>
              </a:lnSpc>
              <a:defRPr/>
            </a:lvl1pPr>
          </a:lstStyle>
          <a:p>
            <a:r>
              <a:rPr lang="en-US" dirty="0" smtClean="0"/>
              <a:t>Click to edit Master title style</a:t>
            </a:r>
            <a:endParaRPr lang="en-US" dirty="0"/>
          </a:p>
        </p:txBody>
      </p:sp>
      <p:sp>
        <p:nvSpPr>
          <p:cNvPr id="9"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
        <p:nvSpPr>
          <p:cNvPr id="10" name="Content Placeholder 2"/>
          <p:cNvSpPr>
            <a:spLocks noGrp="1"/>
          </p:cNvSpPr>
          <p:nvPr>
            <p:ph sz="half" idx="1"/>
          </p:nvPr>
        </p:nvSpPr>
        <p:spPr>
          <a:xfrm>
            <a:off x="508000" y="1447800"/>
            <a:ext cx="5486400" cy="4648200"/>
          </a:xfrm>
          <a:prstGeom prst="rect">
            <a:avLst/>
          </a:prstGeom>
        </p:spPr>
        <p:txBody>
          <a:bodyPr/>
          <a:lstStyle>
            <a:lvl1pPr marL="284163" indent="-284163">
              <a:lnSpc>
                <a:spcPct val="80000"/>
              </a:lnSpc>
              <a:spcBef>
                <a:spcPts val="1200"/>
              </a:spcBef>
              <a:buFont typeface="Arial" pitchFamily="34" charset="0"/>
              <a:buChar char="♦"/>
              <a:defRPr sz="2800">
                <a:solidFill>
                  <a:schemeClr val="bg1"/>
                </a:solidFill>
              </a:defRPr>
            </a:lvl1pPr>
            <a:lvl2pPr marL="685800" indent="-271463">
              <a:lnSpc>
                <a:spcPct val="80000"/>
              </a:lnSpc>
              <a:buFont typeface="Calibri" pitchFamily="34" charset="0"/>
              <a:buChar char="»"/>
              <a:defRPr sz="2400">
                <a:solidFill>
                  <a:schemeClr val="bg1"/>
                </a:solidFill>
              </a:defRPr>
            </a:lvl2pPr>
            <a:lvl3pPr marL="1033463" indent="-228600">
              <a:lnSpc>
                <a:spcPct val="80000"/>
              </a:lnSpc>
              <a:buFont typeface="Calibri" pitchFamily="34" charset="0"/>
              <a:buChar char="›"/>
              <a:defRPr sz="24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400">
                <a:solidFill>
                  <a:schemeClr val="bg1"/>
                </a:solidFill>
              </a:defRPr>
            </a:lvl6pPr>
            <a:lvl7pPr marL="1717675" indent="-227013">
              <a:lnSpc>
                <a:spcPct val="80000"/>
              </a:lnSpc>
              <a:spcBef>
                <a:spcPts val="600"/>
              </a:spcBef>
              <a:buFont typeface="Calibri" pitchFamily="34" charset="0"/>
              <a:buChar char="‐"/>
              <a:defRPr sz="24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
        <p:nvSpPr>
          <p:cNvPr id="12" name="Content Placeholder 2"/>
          <p:cNvSpPr>
            <a:spLocks noGrp="1"/>
          </p:cNvSpPr>
          <p:nvPr>
            <p:ph sz="half" idx="1"/>
          </p:nvPr>
        </p:nvSpPr>
        <p:spPr>
          <a:xfrm>
            <a:off x="6197600" y="1450282"/>
            <a:ext cx="5486400" cy="4648200"/>
          </a:xfrm>
          <a:prstGeom prst="rect">
            <a:avLst/>
          </a:prstGeom>
        </p:spPr>
        <p:txBody>
          <a:bodyPr/>
          <a:lstStyle>
            <a:lvl1pPr marL="284163" indent="-284163">
              <a:lnSpc>
                <a:spcPct val="80000"/>
              </a:lnSpc>
              <a:spcBef>
                <a:spcPts val="1200"/>
              </a:spcBef>
              <a:buFont typeface="Arial" pitchFamily="34" charset="0"/>
              <a:buChar char="♦"/>
              <a:defRPr sz="2800">
                <a:solidFill>
                  <a:schemeClr val="bg1"/>
                </a:solidFill>
              </a:defRPr>
            </a:lvl1pPr>
            <a:lvl2pPr marL="685800" indent="-271463">
              <a:lnSpc>
                <a:spcPct val="80000"/>
              </a:lnSpc>
              <a:buFont typeface="Calibri" pitchFamily="34" charset="0"/>
              <a:buChar char="»"/>
              <a:defRPr sz="2400">
                <a:solidFill>
                  <a:schemeClr val="bg1"/>
                </a:solidFill>
              </a:defRPr>
            </a:lvl2pPr>
            <a:lvl3pPr marL="1033463" indent="-228600">
              <a:lnSpc>
                <a:spcPct val="80000"/>
              </a:lnSpc>
              <a:buFont typeface="Calibri" pitchFamily="34" charset="0"/>
              <a:buChar char="›"/>
              <a:defRPr sz="2400">
                <a:solidFill>
                  <a:schemeClr val="bg1"/>
                </a:solidFill>
              </a:defRPr>
            </a:lvl3pPr>
            <a:lvl4pPr marL="1227618" indent="-273833">
              <a:lnSpc>
                <a:spcPct val="90000"/>
              </a:lnSpc>
              <a:defRPr sz="1600" baseline="0"/>
            </a:lvl4pPr>
            <a:lvl5pPr marL="1516002" indent="-280447">
              <a:lnSpc>
                <a:spcPct val="90000"/>
              </a:lnSpc>
              <a:defRPr sz="1600">
                <a:solidFill>
                  <a:schemeClr val="bg1"/>
                </a:solidFill>
              </a:defRPr>
            </a:lvl5pPr>
            <a:lvl6pPr marL="1371600" indent="-228600">
              <a:lnSpc>
                <a:spcPct val="80000"/>
              </a:lnSpc>
              <a:spcBef>
                <a:spcPts val="600"/>
              </a:spcBef>
              <a:buFont typeface="Calibri" pitchFamily="34" charset="0"/>
              <a:buChar char="–"/>
              <a:defRPr sz="2400">
                <a:solidFill>
                  <a:schemeClr val="bg1"/>
                </a:solidFill>
              </a:defRPr>
            </a:lvl6pPr>
            <a:lvl7pPr marL="1717675" indent="-227013">
              <a:lnSpc>
                <a:spcPct val="80000"/>
              </a:lnSpc>
              <a:spcBef>
                <a:spcPts val="600"/>
              </a:spcBef>
              <a:buFont typeface="Calibri" pitchFamily="34" charset="0"/>
              <a:buChar char="‐"/>
              <a:defRPr sz="2400">
                <a:solidFill>
                  <a:schemeClr val="bg1"/>
                </a:solidFill>
              </a:defRPr>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5"/>
            <a:r>
              <a:rPr lang="en-US" dirty="0" smtClean="0"/>
              <a:t>Fourth level</a:t>
            </a:r>
          </a:p>
          <a:p>
            <a:pPr lvl="6"/>
            <a:r>
              <a:rPr lang="en-US" dirty="0" smtClean="0"/>
              <a:t>Fifth level</a:t>
            </a:r>
          </a:p>
        </p:txBody>
      </p:sp>
    </p:spTree>
    <p:extLst>
      <p:ext uri="{BB962C8B-B14F-4D97-AF65-F5344CB8AC3E}">
        <p14:creationId xmlns:p14="http://schemas.microsoft.com/office/powerpoint/2010/main" val="410607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0"/>
            <a:ext cx="12192000" cy="1066800"/>
          </a:xfrm>
          <a:prstGeom prst="rect">
            <a:avLst/>
          </a:prstGeom>
          <a:gradFill flip="none" rotWithShape="1">
            <a:gsLst>
              <a:gs pos="0">
                <a:srgbClr val="598428">
                  <a:shade val="30000"/>
                  <a:satMod val="115000"/>
                </a:srgbClr>
              </a:gs>
              <a:gs pos="50000">
                <a:srgbClr val="598428">
                  <a:shade val="67500"/>
                  <a:satMod val="115000"/>
                </a:srgbClr>
              </a:gs>
              <a:gs pos="100000">
                <a:srgbClr val="598428">
                  <a:shade val="100000"/>
                  <a:satMod val="115000"/>
                </a:srgbClr>
              </a:gs>
            </a:gsLst>
            <a:lin ang="1620000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Rectangle 4"/>
          <p:cNvSpPr/>
          <p:nvPr userDrawn="1"/>
        </p:nvSpPr>
        <p:spPr bwMode="auto">
          <a:xfrm>
            <a:off x="0" y="6477000"/>
            <a:ext cx="12192000" cy="381000"/>
          </a:xfrm>
          <a:prstGeom prst="rect">
            <a:avLst/>
          </a:prstGeom>
          <a:ln>
            <a:noFill/>
            <a:headEnd type="none" w="med" len="med"/>
            <a:tailEnd type="none" w="med" len="med"/>
          </a:ln>
        </p:spPr>
        <p:style>
          <a:lnRef idx="1">
            <a:schemeClr val="accent2"/>
          </a:lnRef>
          <a:fillRef idx="1001">
            <a:schemeClr val="dk2"/>
          </a:fillRef>
          <a:effectRef idx="2">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Placeholder 1"/>
          <p:cNvSpPr>
            <a:spLocks noGrp="1"/>
          </p:cNvSpPr>
          <p:nvPr>
            <p:ph type="title"/>
          </p:nvPr>
        </p:nvSpPr>
        <p:spPr>
          <a:xfrm>
            <a:off x="152400" y="319088"/>
            <a:ext cx="11938000" cy="442912"/>
          </a:xfrm>
          <a:prstGeom prst="rect">
            <a:avLst/>
          </a:prstGeom>
          <a:effectLst>
            <a:outerShdw blurRad="50800" dist="38100" dir="2700000" algn="tl" rotWithShape="0">
              <a:prstClr val="black">
                <a:alpha val="80000"/>
              </a:prstClr>
            </a:outerShdw>
          </a:effectLst>
        </p:spPr>
        <p:txBody>
          <a:bodyPr vert="horz" wrap="square" lIns="0" tIns="0" rIns="0" bIns="0" rtlCol="0" anchor="ctr" anchorCtr="0">
            <a:spAutoFit/>
          </a:bodyPr>
          <a:lstStyle/>
          <a:p>
            <a:r>
              <a:rPr lang="en-US" dirty="0" smtClean="0"/>
              <a:t>Click to edit Master title style</a:t>
            </a:r>
            <a:endParaRPr lang="en-US" dirty="0"/>
          </a:p>
        </p:txBody>
      </p:sp>
      <p:pic>
        <p:nvPicPr>
          <p:cNvPr id="1030" name="Picture 6" descr="epaLogoWhite.png"/>
          <p:cNvPicPr>
            <a:picLocks noChangeAspect="1"/>
          </p:cNvPicPr>
          <p:nvPr userDrawn="1"/>
        </p:nvPicPr>
        <p:blipFill>
          <a:blip r:embed="rId15" cstate="email">
            <a:extLst>
              <a:ext uri="{28A0092B-C50C-407E-A947-70E740481C1C}">
                <a14:useLocalDpi xmlns:a14="http://schemas.microsoft.com/office/drawing/2010/main"/>
              </a:ext>
            </a:extLst>
          </a:blip>
          <a:srcRect r="56546"/>
          <a:stretch>
            <a:fillRect/>
          </a:stretch>
        </p:blipFill>
        <p:spPr bwMode="auto">
          <a:xfrm>
            <a:off x="55035" y="6553201"/>
            <a:ext cx="935566" cy="282575"/>
          </a:xfrm>
          <a:prstGeom prst="rect">
            <a:avLst/>
          </a:prstGeom>
          <a:noFill/>
          <a:ln w="9525">
            <a:noFill/>
            <a:miter lim="800000"/>
            <a:headEnd/>
            <a:tailEnd/>
          </a:ln>
        </p:spPr>
      </p:pic>
      <p:sp>
        <p:nvSpPr>
          <p:cNvPr id="8" name="Slide Number Placeholder 2"/>
          <p:cNvSpPr>
            <a:spLocks noGrp="1"/>
          </p:cNvSpPr>
          <p:nvPr>
            <p:ph type="sldNum" sz="quarter" idx="4"/>
          </p:nvPr>
        </p:nvSpPr>
        <p:spPr>
          <a:xfrm>
            <a:off x="11176000" y="6511925"/>
            <a:ext cx="9144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1-</a:t>
            </a:r>
            <a:fld id="{11C1CDDD-26A6-4238-A94D-3281FBF69CD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049" r:id="rId1"/>
    <p:sldLayoutId id="2147484040" r:id="rId2"/>
    <p:sldLayoutId id="2147484041" r:id="rId3"/>
    <p:sldLayoutId id="2147484042" r:id="rId4"/>
    <p:sldLayoutId id="2147484043" r:id="rId5"/>
    <p:sldLayoutId id="2147484044" r:id="rId6"/>
    <p:sldLayoutId id="2147484045" r:id="rId7"/>
    <p:sldLayoutId id="2147484046" r:id="rId8"/>
    <p:sldLayoutId id="2147484052" r:id="rId9"/>
    <p:sldLayoutId id="2147484053" r:id="rId10"/>
    <p:sldLayoutId id="2147484055" r:id="rId11"/>
    <p:sldLayoutId id="2147484056" r:id="rId12"/>
    <p:sldLayoutId id="2147484057" r:id="rId13"/>
  </p:sldLayoutIdLst>
  <p:transition>
    <p:fade/>
  </p:transition>
  <p:hf hdr="0" dt="0"/>
  <p:txStyles>
    <p:titleStyle>
      <a:lvl1pPr algn="l" defTabSz="912813" rtl="0" eaLnBrk="0" fontAlgn="base" hangingPunct="0">
        <a:lnSpc>
          <a:spcPct val="90000"/>
        </a:lnSpc>
        <a:spcBef>
          <a:spcPct val="0"/>
        </a:spcBef>
        <a:spcAft>
          <a:spcPct val="0"/>
        </a:spcAft>
        <a:defRPr lang="en-US" sz="3200" kern="1200" spc="-150" dirty="0">
          <a:ln w="3175">
            <a:noFill/>
          </a:ln>
          <a:solidFill>
            <a:schemeClr val="tx1"/>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32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32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32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32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32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32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3200">
          <a:solidFill>
            <a:schemeClr val="tx1"/>
          </a:solidFill>
          <a:latin typeface="Calibri" pitchFamily="34" charset="0"/>
          <a:cs typeface="Arial" charset="0"/>
        </a:defRPr>
      </a:lvl9pPr>
    </p:titleStyle>
    <p:bodyStyle>
      <a:lvl1pPr marL="287338" indent="-287338" algn="l" defTabSz="912813" rtl="0" eaLnBrk="0" fontAlgn="base" hangingPunct="0">
        <a:lnSpc>
          <a:spcPct val="90000"/>
        </a:lnSpc>
        <a:spcBef>
          <a:spcPts val="1800"/>
        </a:spcBef>
        <a:spcAft>
          <a:spcPct val="0"/>
        </a:spcAft>
        <a:buFont typeface="Wingdings" pitchFamily="2" charset="2"/>
        <a:buChar char="§"/>
        <a:defRPr sz="2200" b="1" kern="1200">
          <a:solidFill>
            <a:schemeClr val="bg1"/>
          </a:solidFill>
          <a:latin typeface="+mn-lt"/>
          <a:ea typeface="+mn-ea"/>
          <a:cs typeface="+mn-cs"/>
        </a:defRPr>
      </a:lvl1pPr>
      <a:lvl2pPr marL="796925" indent="-279400" algn="l" defTabSz="912813" rtl="0" eaLnBrk="0" fontAlgn="base" hangingPunct="0">
        <a:lnSpc>
          <a:spcPct val="90000"/>
        </a:lnSpc>
        <a:spcBef>
          <a:spcPts val="600"/>
        </a:spcBef>
        <a:spcAft>
          <a:spcPct val="0"/>
        </a:spcAft>
        <a:buFont typeface="Arial" charset="0"/>
        <a:buChar char="•"/>
        <a:defRPr kern="1200">
          <a:solidFill>
            <a:srgbClr val="595959"/>
          </a:solidFill>
          <a:latin typeface="+mn-lt"/>
          <a:ea typeface="+mn-ea"/>
          <a:cs typeface="+mn-cs"/>
        </a:defRPr>
      </a:lvl2pPr>
      <a:lvl3pPr marL="1147763" indent="-233363" algn="l" defTabSz="912813" rtl="0" eaLnBrk="0" fontAlgn="base" hangingPunct="0">
        <a:lnSpc>
          <a:spcPct val="90000"/>
        </a:lnSpc>
        <a:spcBef>
          <a:spcPts val="600"/>
        </a:spcBef>
        <a:spcAft>
          <a:spcPct val="0"/>
        </a:spcAft>
        <a:buFont typeface="Calibri" pitchFamily="34" charset="0"/>
        <a:buChar char="—"/>
        <a:defRPr kern="1200">
          <a:solidFill>
            <a:srgbClr val="595959"/>
          </a:solidFill>
          <a:latin typeface="+mn-lt"/>
          <a:ea typeface="+mn-ea"/>
          <a:cs typeface="+mn-cs"/>
        </a:defRPr>
      </a:lvl3pPr>
      <a:lvl4pPr marL="1489075" indent="-230188" algn="l" defTabSz="912813" rtl="0" eaLnBrk="0" fontAlgn="base" hangingPunct="0">
        <a:lnSpc>
          <a:spcPct val="90000"/>
        </a:lnSpc>
        <a:spcBef>
          <a:spcPts val="600"/>
        </a:spcBef>
        <a:spcAft>
          <a:spcPct val="0"/>
        </a:spcAft>
        <a:buFont typeface="Calibri" pitchFamily="34" charset="0"/>
        <a:buChar char="‐"/>
        <a:defRPr kern="1200">
          <a:solidFill>
            <a:srgbClr val="595959"/>
          </a:solidFill>
          <a:latin typeface="+mn-lt"/>
          <a:ea typeface="+mn-ea"/>
          <a:cs typeface="+mn-cs"/>
        </a:defRPr>
      </a:lvl4pPr>
      <a:lvl5pPr marL="1828800" indent="-223838" algn="l" defTabSz="912813" rtl="0" eaLnBrk="0" fontAlgn="base" hangingPunct="0">
        <a:lnSpc>
          <a:spcPct val="90000"/>
        </a:lnSpc>
        <a:spcBef>
          <a:spcPts val="600"/>
        </a:spcBef>
        <a:spcAft>
          <a:spcPct val="0"/>
        </a:spcAft>
        <a:buFont typeface="Calibri" pitchFamily="34" charset="0"/>
        <a:buChar char="›"/>
        <a:defRPr kern="1200">
          <a:solidFill>
            <a:srgbClr val="595959"/>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achp.gov/"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www.cr,nps.gov/n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www.epa.gov/superfund-cercla-overview"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www.epa.gov/emergency-response/national-oil-and-hazardous-substances-pollution-contingency-plan-ncp-overview"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achp.gov/NCP-PA.html"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www.semspub.epa.gov/"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hyperlink" Target="http://www.achp.gov/regsflow.html"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6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7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7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7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7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79.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hyperlink" Target="https://www.epa.gov/tribal/epa-policy-consultation-and-coordination-indian-tribe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020" y="1219200"/>
            <a:ext cx="10515600" cy="1325563"/>
          </a:xfrm>
        </p:spPr>
        <p:txBody>
          <a:bodyPr>
            <a:noAutofit/>
          </a:bodyPr>
          <a:lstStyle/>
          <a:p>
            <a:pPr algn="ctr"/>
            <a:r>
              <a:rPr lang="en-US" sz="2800" dirty="0" smtClean="0">
                <a:solidFill>
                  <a:schemeClr val="bg1"/>
                </a:solidFill>
                <a:latin typeface="Arial" panose="020B0604020202020204" pitchFamily="34" charset="0"/>
                <a:cs typeface="Arial" panose="020B0604020202020204" pitchFamily="34" charset="0"/>
              </a:rPr>
              <a:t>National Historic Preservation Act Section 106 Review Under the Comprehensive Environmental Response, Compensation, and Liability Act</a:t>
            </a: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Earl Liverman, US EPA R10 On-Scene Coordinator (Ret.)</a:t>
            </a:r>
          </a:p>
        </p:txBody>
      </p:sp>
      <p:pic>
        <p:nvPicPr>
          <p:cNvPr id="1026" name="Picture 2" descr="Unity Ranger Station">
            <a:extLst>
              <a:ext uri="{FF2B5EF4-FFF2-40B4-BE49-F238E27FC236}">
                <a16:creationId xmlns="" xmlns:a16="http://schemas.microsoft.com/office/drawing/2014/main" id="{69888B29-D48E-4F25-81BD-EFAD8305A4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3872" y="2774611"/>
            <a:ext cx="5164255" cy="37182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1</a:t>
            </a:fld>
            <a:endParaRPr lang="en-US" dirty="0"/>
          </a:p>
        </p:txBody>
      </p:sp>
    </p:spTree>
    <p:extLst>
      <p:ext uri="{BB962C8B-B14F-4D97-AF65-F5344CB8AC3E}">
        <p14:creationId xmlns:p14="http://schemas.microsoft.com/office/powerpoint/2010/main" val="179120481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npgallery.nps.gov/NRHP/GetAsset/ba27e90a-fecd-4435-8bee-d086b0655ba6/proxy/lores">
            <a:extLst>
              <a:ext uri="{FF2B5EF4-FFF2-40B4-BE49-F238E27FC236}">
                <a16:creationId xmlns="" xmlns:a16="http://schemas.microsoft.com/office/drawing/2014/main" id="{6854C7A1-6ADB-4159-B89A-6212B44782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3226" y="1664925"/>
            <a:ext cx="5406574" cy="41687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134929C-FF47-409B-A8ED-FCC8108D25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672" y="1664925"/>
            <a:ext cx="5582328" cy="4168715"/>
          </a:xfrm>
          <a:prstGeom prst="rect">
            <a:avLst/>
          </a:prstGeom>
        </p:spPr>
      </p:pic>
      <p:sp>
        <p:nvSpPr>
          <p:cNvPr id="2" name="Rectangle 1">
            <a:extLst>
              <a:ext uri="{FF2B5EF4-FFF2-40B4-BE49-F238E27FC236}">
                <a16:creationId xmlns="" xmlns:a16="http://schemas.microsoft.com/office/drawing/2014/main" id="{EB73CE14-C8FF-49F6-A18E-113524EAF082}"/>
              </a:ext>
            </a:extLst>
          </p:cNvPr>
          <p:cNvSpPr/>
          <p:nvPr/>
        </p:nvSpPr>
        <p:spPr>
          <a:xfrm>
            <a:off x="1950598" y="1114815"/>
            <a:ext cx="2708476" cy="561373"/>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Crystal Lake Cemetery</a:t>
            </a:r>
          </a:p>
        </p:txBody>
      </p:sp>
      <p:sp>
        <p:nvSpPr>
          <p:cNvPr id="5" name="Rectangle 4">
            <a:extLst>
              <a:ext uri="{FF2B5EF4-FFF2-40B4-BE49-F238E27FC236}">
                <a16:creationId xmlns="" xmlns:a16="http://schemas.microsoft.com/office/drawing/2014/main" id="{A7714CCC-33DA-4B61-9BB4-C04970B3725C}"/>
              </a:ext>
            </a:extLst>
          </p:cNvPr>
          <p:cNvSpPr/>
          <p:nvPr/>
        </p:nvSpPr>
        <p:spPr>
          <a:xfrm>
            <a:off x="7924800" y="1133820"/>
            <a:ext cx="2708476" cy="561373"/>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Barlow Road</a:t>
            </a:r>
          </a:p>
        </p:txBody>
      </p:sp>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10</a:t>
            </a:fld>
            <a:endParaRPr lang="en-US" dirty="0"/>
          </a:p>
        </p:txBody>
      </p:sp>
    </p:spTree>
    <p:extLst>
      <p:ext uri="{BB962C8B-B14F-4D97-AF65-F5344CB8AC3E}">
        <p14:creationId xmlns:p14="http://schemas.microsoft.com/office/powerpoint/2010/main" val="3766316212"/>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722" y="3103815"/>
            <a:ext cx="10515600" cy="553998"/>
          </a:xfrm>
        </p:spPr>
        <p:txBody>
          <a:bodyPr/>
          <a:lstStyle/>
          <a:p>
            <a:pPr algn="ctr"/>
            <a:r>
              <a:rPr lang="en-US" sz="4000" dirty="0">
                <a:solidFill>
                  <a:schemeClr val="bg1"/>
                </a:solidFill>
              </a:rPr>
              <a:t>Questions</a:t>
            </a:r>
          </a:p>
        </p:txBody>
      </p:sp>
      <p:sp>
        <p:nvSpPr>
          <p:cNvPr id="2" name="Slide Number Placeholder 1"/>
          <p:cNvSpPr>
            <a:spLocks noGrp="1"/>
          </p:cNvSpPr>
          <p:nvPr>
            <p:ph type="sldNum" sz="quarter" idx="4"/>
          </p:nvPr>
        </p:nvSpPr>
        <p:spPr/>
        <p:txBody>
          <a:bodyPr/>
          <a:lstStyle/>
          <a:p>
            <a:r>
              <a:rPr lang="en-US" dirty="0" smtClean="0"/>
              <a:t>1-</a:t>
            </a:r>
            <a:fld id="{11C1CDDD-26A6-4238-A94D-3281FBF69CDD}" type="slidenum">
              <a:rPr lang="en-US" smtClean="0"/>
              <a:pPr/>
              <a:t>100</a:t>
            </a:fld>
            <a:endParaRPr lang="en-US" dirty="0"/>
          </a:p>
        </p:txBody>
      </p:sp>
    </p:spTree>
    <p:extLst>
      <p:ext uri="{BB962C8B-B14F-4D97-AF65-F5344CB8AC3E}">
        <p14:creationId xmlns:p14="http://schemas.microsoft.com/office/powerpoint/2010/main" val="35424763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3603"/>
            <a:ext cx="11277599" cy="976787"/>
          </a:xfrm>
        </p:spPr>
        <p:txBody>
          <a:bodyPr>
            <a:noAutofit/>
          </a:bodyPr>
          <a:lstStyle/>
          <a:p>
            <a:r>
              <a:rPr lang="en-US" sz="4000" dirty="0">
                <a:latin typeface="Arial" panose="020B0604020202020204" pitchFamily="34" charset="0"/>
                <a:cs typeface="Arial" panose="020B0604020202020204" pitchFamily="34" charset="0"/>
              </a:rPr>
              <a:t>What is the National Register of Historic Places?</a:t>
            </a:r>
            <a:endParaRPr lang="en-US" sz="4000" dirty="0"/>
          </a:p>
        </p:txBody>
      </p:sp>
      <p:sp>
        <p:nvSpPr>
          <p:cNvPr id="3" name="Content Placeholder 2"/>
          <p:cNvSpPr>
            <a:spLocks noGrp="1"/>
          </p:cNvSpPr>
          <p:nvPr>
            <p:ph sz="half" idx="1"/>
          </p:nvPr>
        </p:nvSpPr>
        <p:spPr>
          <a:xfrm>
            <a:off x="228600" y="1215183"/>
            <a:ext cx="6262535" cy="4573794"/>
          </a:xfrm>
        </p:spPr>
        <p:txBody>
          <a:bodyPr>
            <a:noAutofit/>
          </a:bodyPr>
          <a:lstStyle/>
          <a:p>
            <a:pPr>
              <a:lnSpc>
                <a:spcPct val="100000"/>
              </a:lnSpc>
            </a:pPr>
            <a:r>
              <a:rPr lang="en-US" sz="2400" dirty="0">
                <a:latin typeface="Arial" panose="020B0604020202020204" pitchFamily="34" charset="0"/>
                <a:cs typeface="Arial" panose="020B0604020202020204" pitchFamily="34" charset="0"/>
              </a:rPr>
              <a:t>Nation’s official list of properties recognized for their significance in American history, architecture, archaeology, engineering, and                                                        </a:t>
            </a:r>
            <a:r>
              <a:rPr lang="en-US" sz="2400" dirty="0" smtClean="0">
                <a:latin typeface="Arial" panose="020B0604020202020204" pitchFamily="34" charset="0"/>
                <a:cs typeface="Arial" panose="020B0604020202020204" pitchFamily="34" charset="0"/>
              </a:rPr>
              <a:t>culture</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Criteria for evaluating the eligibility of properties for the National Register </a:t>
            </a:r>
            <a:r>
              <a:rPr lang="en-US" sz="2400" dirty="0" smtClean="0">
                <a:latin typeface="Arial" panose="020B0604020202020204" pitchFamily="34" charset="0"/>
                <a:cs typeface="Arial" panose="020B0604020202020204" pitchFamily="34" charset="0"/>
              </a:rPr>
              <a:t>are</a:t>
            </a:r>
            <a:endParaRPr lang="en-US" sz="2400" dirty="0">
              <a:latin typeface="Arial" panose="020B0604020202020204" pitchFamily="34" charset="0"/>
              <a:cs typeface="Arial" panose="020B0604020202020204" pitchFamily="34" charset="0"/>
            </a:endParaRPr>
          </a:p>
          <a:p>
            <a:pPr lvl="1">
              <a:lnSpc>
                <a:spcPct val="100000"/>
              </a:lnSpc>
            </a:pPr>
            <a:r>
              <a:rPr lang="en-US" dirty="0" smtClean="0">
                <a:latin typeface="Arial" panose="020B0604020202020204" pitchFamily="34" charset="0"/>
                <a:cs typeface="Arial" panose="020B0604020202020204" pitchFamily="34" charset="0"/>
              </a:rPr>
              <a:t>Significance</a:t>
            </a: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Age (50 years old or older; ≤ 1916</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Integrity</a:t>
            </a:r>
          </a:p>
          <a:p>
            <a:pPr lvl="1">
              <a:lnSpc>
                <a:spcPct val="100000"/>
              </a:lnSpc>
            </a:pPr>
            <a:endParaRPr lang="en-US" sz="2000" dirty="0">
              <a:latin typeface="Arial" panose="020B0604020202020204" pitchFamily="34" charset="0"/>
              <a:cs typeface="Arial" panose="020B0604020202020204" pitchFamily="34" charset="0"/>
            </a:endParaRPr>
          </a:p>
          <a:p>
            <a:pPr marL="0" lvl="1" indent="0">
              <a:lnSpc>
                <a:spcPct val="100000"/>
              </a:lnSpc>
              <a:buNone/>
            </a:pPr>
            <a:r>
              <a:rPr lang="en-US" sz="2000" dirty="0">
                <a:latin typeface="Arial" panose="020B0604020202020204" pitchFamily="34" charset="0"/>
                <a:cs typeface="Arial" panose="020B0604020202020204" pitchFamily="34" charset="0"/>
              </a:rPr>
              <a:t>[36 CFR § 60.4]</a:t>
            </a:r>
          </a:p>
        </p:txBody>
      </p:sp>
      <p:sp>
        <p:nvSpPr>
          <p:cNvPr id="4" name="Content Placeholder 3">
            <a:extLst>
              <a:ext uri="{FF2B5EF4-FFF2-40B4-BE49-F238E27FC236}">
                <a16:creationId xmlns="" xmlns:a16="http://schemas.microsoft.com/office/drawing/2014/main" id="{7DD0473C-440B-450B-9B79-565D0007533D}"/>
              </a:ext>
            </a:extLst>
          </p:cNvPr>
          <p:cNvSpPr>
            <a:spLocks noGrp="1"/>
          </p:cNvSpPr>
          <p:nvPr>
            <p:ph sz="half" idx="4294967295"/>
          </p:nvPr>
        </p:nvSpPr>
        <p:spPr>
          <a:xfrm>
            <a:off x="7267074" y="1825625"/>
            <a:ext cx="4086726" cy="3317978"/>
          </a:xfrm>
          <a:prstGeom prst="rect">
            <a:avLst/>
          </a:prstGeom>
        </p:spPr>
        <p:txBody>
          <a:bodyPr>
            <a:normAutofit/>
          </a:bodyPr>
          <a:lstStyle/>
          <a:p>
            <a:endParaRPr lang="en-US"/>
          </a:p>
        </p:txBody>
      </p:sp>
      <p:pic>
        <p:nvPicPr>
          <p:cNvPr id="6" name="Picture 5">
            <a:extLst>
              <a:ext uri="{FF2B5EF4-FFF2-40B4-BE49-F238E27FC236}">
                <a16:creationId xmlns="" xmlns:a16="http://schemas.microsoft.com/office/drawing/2014/main" id="{053A3FCE-FB69-4748-BDC8-CFC4013A91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7074" y="1714397"/>
            <a:ext cx="4525780" cy="3575366"/>
          </a:xfrm>
          <a:prstGeom prst="rect">
            <a:avLst/>
          </a:prstGeom>
        </p:spPr>
      </p:pic>
      <p:sp>
        <p:nvSpPr>
          <p:cNvPr id="5" name="Slide Number Placeholder 4"/>
          <p:cNvSpPr>
            <a:spLocks noGrp="1"/>
          </p:cNvSpPr>
          <p:nvPr>
            <p:ph type="sldNum" sz="quarter" idx="4"/>
          </p:nvPr>
        </p:nvSpPr>
        <p:spPr/>
        <p:txBody>
          <a:bodyPr/>
          <a:lstStyle/>
          <a:p>
            <a:r>
              <a:rPr lang="en-US" smtClean="0"/>
              <a:t>1-</a:t>
            </a:r>
            <a:fld id="{11C1CDDD-26A6-4238-A94D-3281FBF69CDD}" type="slidenum">
              <a:rPr lang="en-US" smtClean="0"/>
              <a:pPr/>
              <a:t>11</a:t>
            </a:fld>
            <a:endParaRPr lang="en-US" dirty="0"/>
          </a:p>
        </p:txBody>
      </p:sp>
    </p:spTree>
    <p:extLst>
      <p:ext uri="{BB962C8B-B14F-4D97-AF65-F5344CB8AC3E}">
        <p14:creationId xmlns:p14="http://schemas.microsoft.com/office/powerpoint/2010/main" val="29174484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npgallery.nps.gov/GetAsset/892d25dc-e712-4540-8b9b-fd953a1a80d2/proxy/lores">
            <a:extLst>
              <a:ext uri="{FF2B5EF4-FFF2-40B4-BE49-F238E27FC236}">
                <a16:creationId xmlns="" xmlns:a16="http://schemas.microsoft.com/office/drawing/2014/main" id="{9FFB995D-C5AE-407C-A871-4E2518E4CE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2653" y="465942"/>
            <a:ext cx="4762500" cy="3819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very Depot">
            <a:extLst>
              <a:ext uri="{FF2B5EF4-FFF2-40B4-BE49-F238E27FC236}">
                <a16:creationId xmlns="" xmlns:a16="http://schemas.microsoft.com/office/drawing/2014/main" id="{A5BDE660-DAA0-4961-9EEB-977F6E424B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7720" y="3062467"/>
            <a:ext cx="6090741" cy="33499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1D0E532F-D71F-4BD1-840A-85C89B09B397}"/>
              </a:ext>
            </a:extLst>
          </p:cNvPr>
          <p:cNvSpPr/>
          <p:nvPr/>
        </p:nvSpPr>
        <p:spPr>
          <a:xfrm>
            <a:off x="7543800" y="1524000"/>
            <a:ext cx="2708476" cy="561373"/>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Avery Depot</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12</a:t>
            </a:fld>
            <a:endParaRPr lang="en-US" dirty="0"/>
          </a:p>
        </p:txBody>
      </p:sp>
    </p:spTree>
    <p:extLst>
      <p:ext uri="{BB962C8B-B14F-4D97-AF65-F5344CB8AC3E}">
        <p14:creationId xmlns:p14="http://schemas.microsoft.com/office/powerpoint/2010/main" val="4737228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a:extLst>
              <a:ext uri="{FF2B5EF4-FFF2-40B4-BE49-F238E27FC236}">
                <a16:creationId xmlns="" xmlns:a16="http://schemas.microsoft.com/office/drawing/2014/main" id="{92B3E50C-8924-45D9-8C11-D379B39505F3}"/>
              </a:ext>
            </a:extLst>
          </p:cNvPr>
          <p:cNvSpPr>
            <a:spLocks noGrp="1"/>
          </p:cNvSpPr>
          <p:nvPr>
            <p:ph type="title"/>
          </p:nvPr>
        </p:nvSpPr>
        <p:spPr>
          <a:xfrm>
            <a:off x="152400" y="220442"/>
            <a:ext cx="10515600" cy="805878"/>
          </a:xfrm>
        </p:spPr>
        <p:txBody>
          <a:bodyPr>
            <a:normAutofit/>
          </a:bodyPr>
          <a:lstStyle/>
          <a:p>
            <a:r>
              <a:rPr lang="en-US" altLang="en-US" sz="4000" dirty="0">
                <a:latin typeface="Arial" panose="020B0604020202020204" pitchFamily="34" charset="0"/>
                <a:cs typeface="Arial" panose="020B0604020202020204" pitchFamily="34" charset="0"/>
              </a:rPr>
              <a:t>Advisory Council on Historic Preservation</a:t>
            </a:r>
          </a:p>
        </p:txBody>
      </p:sp>
      <p:sp>
        <p:nvSpPr>
          <p:cNvPr id="24579" name="Content Placeholder 5">
            <a:extLst>
              <a:ext uri="{FF2B5EF4-FFF2-40B4-BE49-F238E27FC236}">
                <a16:creationId xmlns="" xmlns:a16="http://schemas.microsoft.com/office/drawing/2014/main" id="{57CD3256-DE23-4A43-8426-32B4F66AD525}"/>
              </a:ext>
            </a:extLst>
          </p:cNvPr>
          <p:cNvSpPr>
            <a:spLocks noGrp="1"/>
          </p:cNvSpPr>
          <p:nvPr>
            <p:ph sz="half" idx="1"/>
          </p:nvPr>
        </p:nvSpPr>
        <p:spPr>
          <a:xfrm>
            <a:off x="152400" y="1360995"/>
            <a:ext cx="8077200" cy="4658805"/>
          </a:xfrm>
        </p:spPr>
        <p:txBody>
          <a:bodyPr>
            <a:noAutofit/>
          </a:bodyPr>
          <a:lstStyle/>
          <a:p>
            <a:pPr>
              <a:lnSpc>
                <a:spcPct val="100000"/>
              </a:lnSpc>
            </a:pPr>
            <a:r>
              <a:rPr lang="en-US" dirty="0" smtClean="0">
                <a:latin typeface="Arial" panose="020B0604020202020204" pitchFamily="34" charset="0"/>
                <a:cs typeface="Arial" panose="020B0604020202020204" pitchFamily="34" charset="0"/>
              </a:rPr>
              <a:t>Advisory </a:t>
            </a:r>
            <a:r>
              <a:rPr lang="en-US" dirty="0">
                <a:latin typeface="Arial" panose="020B0604020202020204" pitchFamily="34" charset="0"/>
                <a:cs typeface="Arial" panose="020B0604020202020204" pitchFamily="34" charset="0"/>
              </a:rPr>
              <a:t>Council on Historic Preservation (ACHP) generally oversees Section 106 regulations found at 36 CFR Part 800, </a:t>
            </a:r>
            <a:r>
              <a:rPr lang="en-US" i="1" dirty="0">
                <a:latin typeface="Arial" panose="020B0604020202020204" pitchFamily="34" charset="0"/>
                <a:cs typeface="Arial" panose="020B0604020202020204" pitchFamily="34" charset="0"/>
              </a:rPr>
              <a:t>Protection of Historic </a:t>
            </a:r>
            <a:r>
              <a:rPr lang="en-US" i="1" dirty="0" smtClean="0">
                <a:latin typeface="Arial" panose="020B0604020202020204" pitchFamily="34" charset="0"/>
                <a:cs typeface="Arial" panose="020B0604020202020204" pitchFamily="34" charset="0"/>
              </a:rPr>
              <a:t>Properties</a:t>
            </a:r>
            <a:endParaRPr lang="en-US" alt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ACHP also consults with and comments to agency officials on individual undertakings and programs that affect historic properties</a:t>
            </a:r>
            <a:endParaRPr lang="en-US" altLang="en-US" dirty="0">
              <a:latin typeface="Arial" panose="020B0604020202020204" pitchFamily="34" charset="0"/>
              <a:cs typeface="Arial" panose="020B0604020202020204" pitchFamily="34" charset="0"/>
            </a:endParaRPr>
          </a:p>
        </p:txBody>
      </p:sp>
      <p:pic>
        <p:nvPicPr>
          <p:cNvPr id="7" name="Picture 2" descr="http://www.achp.gov/achplogo.gif">
            <a:extLst>
              <a:ext uri="{FF2B5EF4-FFF2-40B4-BE49-F238E27FC236}">
                <a16:creationId xmlns="" xmlns:a16="http://schemas.microsoft.com/office/drawing/2014/main" id="{E6465CAD-8CD5-430C-A399-F7354027A81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8811022" y="1524000"/>
            <a:ext cx="2342356" cy="368704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11176000" y="6511925"/>
            <a:ext cx="914400" cy="346076"/>
          </a:xfrm>
        </p:spPr>
        <p:txBody>
          <a:bodyPr/>
          <a:lstStyle/>
          <a:p>
            <a:r>
              <a:rPr lang="en-US" dirty="0" smtClean="0"/>
              <a:t>1-</a:t>
            </a:r>
            <a:fld id="{11C1CDDD-26A6-4238-A94D-3281FBF69CDD}" type="slidenum">
              <a:rPr lang="en-US" smtClean="0"/>
              <a:pPr/>
              <a:t>13</a:t>
            </a:fld>
            <a:endParaRPr lang="en-US" dirty="0"/>
          </a:p>
        </p:txBody>
      </p:sp>
    </p:spTree>
    <p:extLst>
      <p:ext uri="{BB962C8B-B14F-4D97-AF65-F5344CB8AC3E}">
        <p14:creationId xmlns:p14="http://schemas.microsoft.com/office/powerpoint/2010/main" val="42470790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id="{BB741068-944B-4F7C-9246-3767364E7032}"/>
              </a:ext>
            </a:extLst>
          </p:cNvPr>
          <p:cNvSpPr>
            <a:spLocks noGrp="1"/>
          </p:cNvSpPr>
          <p:nvPr>
            <p:ph type="title"/>
          </p:nvPr>
        </p:nvSpPr>
        <p:spPr>
          <a:xfrm>
            <a:off x="228600" y="315409"/>
            <a:ext cx="10325100" cy="741780"/>
          </a:xfrm>
        </p:spPr>
        <p:txBody>
          <a:bodyPr>
            <a:noAutofit/>
          </a:bodyPr>
          <a:lstStyle/>
          <a:p>
            <a:r>
              <a:rPr lang="en-US" sz="4000" dirty="0">
                <a:latin typeface="Arial" panose="020B0604020202020204" pitchFamily="34" charset="0"/>
                <a:cs typeface="Arial" panose="020B0604020202020204" pitchFamily="34" charset="0"/>
              </a:rPr>
              <a:t>State Historic Preservation Officer (SHPO)</a:t>
            </a:r>
          </a:p>
        </p:txBody>
      </p:sp>
      <p:sp>
        <p:nvSpPr>
          <p:cNvPr id="13" name="Content Placeholder 12">
            <a:extLst>
              <a:ext uri="{FF2B5EF4-FFF2-40B4-BE49-F238E27FC236}">
                <a16:creationId xmlns="" xmlns:a16="http://schemas.microsoft.com/office/drawing/2014/main" id="{601A2D2C-5732-4AB7-A8F3-7F8D58B49E88}"/>
              </a:ext>
            </a:extLst>
          </p:cNvPr>
          <p:cNvSpPr>
            <a:spLocks noGrp="1"/>
          </p:cNvSpPr>
          <p:nvPr>
            <p:ph sz="half" idx="1"/>
          </p:nvPr>
        </p:nvSpPr>
        <p:spPr>
          <a:xfrm>
            <a:off x="254000" y="1322415"/>
            <a:ext cx="5370786" cy="5189510"/>
          </a:xfrm>
        </p:spPr>
        <p:txBody>
          <a:bodyPr>
            <a:noAutofit/>
          </a:bodyPr>
          <a:lstStyle/>
          <a:p>
            <a:pPr>
              <a:lnSpc>
                <a:spcPct val="100000"/>
              </a:lnSpc>
            </a:pPr>
            <a:r>
              <a:rPr lang="en-US" sz="2400" dirty="0">
                <a:latin typeface="Arial" panose="020B0604020202020204" pitchFamily="34" charset="0"/>
                <a:cs typeface="Arial" panose="020B0604020202020204" pitchFamily="34" charset="0"/>
              </a:rPr>
              <a:t>SHPOs administer the national historic preservation program at the state level; SHPOs advise and assist Federal </a:t>
            </a:r>
            <a:r>
              <a:rPr lang="en-US" sz="2400" dirty="0" smtClean="0">
                <a:latin typeface="Arial" panose="020B0604020202020204" pitchFamily="34" charset="0"/>
                <a:cs typeface="Arial" panose="020B0604020202020204" pitchFamily="34" charset="0"/>
              </a:rPr>
              <a:t>agencies</a:t>
            </a:r>
            <a:endParaRPr lang="en-US" sz="2400" dirty="0">
              <a:latin typeface="Arial" panose="020B0604020202020204" pitchFamily="34" charset="0"/>
              <a:cs typeface="Arial" panose="020B0604020202020204" pitchFamily="34" charset="0"/>
            </a:endParaRPr>
          </a:p>
          <a:p>
            <a:pPr>
              <a:lnSpc>
                <a:spcPct val="100000"/>
              </a:lnSpc>
              <a:tabLst>
                <a:tab pos="231775" algn="l"/>
              </a:tabLst>
            </a:pPr>
            <a:r>
              <a:rPr lang="en-US" sz="2400" dirty="0" smtClean="0">
                <a:latin typeface="Arial" panose="020B0604020202020204" pitchFamily="34" charset="0"/>
                <a:cs typeface="Arial" panose="020B0604020202020204" pitchFamily="34" charset="0"/>
              </a:rPr>
              <a:t>Most </a:t>
            </a:r>
            <a:r>
              <a:rPr lang="en-US" sz="2400" dirty="0">
                <a:latin typeface="Arial" panose="020B0604020202020204" pitchFamily="34" charset="0"/>
                <a:cs typeface="Arial" panose="020B0604020202020204" pitchFamily="34" charset="0"/>
              </a:rPr>
              <a:t>Section 106 consultation takes place between federal agency and SHPO and ACHP  (agencies may also consult with THPOs)</a:t>
            </a:r>
          </a:p>
          <a:p>
            <a:pPr>
              <a:tabLst>
                <a:tab pos="231775" algn="l"/>
              </a:tabLst>
            </a:pPr>
            <a:endParaRPr lang="en-US" sz="2400" dirty="0">
              <a:latin typeface="Arial" panose="020B0604020202020204" pitchFamily="34" charset="0"/>
              <a:cs typeface="Arial" panose="020B0604020202020204" pitchFamily="34" charset="0"/>
            </a:endParaRPr>
          </a:p>
          <a:p>
            <a:pPr marL="0" indent="0">
              <a:buNone/>
              <a:tabLst>
                <a:tab pos="231775" algn="l"/>
              </a:tabLst>
            </a:pPr>
            <a:r>
              <a:rPr lang="en-US" sz="2400" dirty="0">
                <a:latin typeface="Arial" panose="020B0604020202020204" pitchFamily="34" charset="0"/>
                <a:cs typeface="Arial" panose="020B0604020202020204" pitchFamily="34" charset="0"/>
              </a:rPr>
              <a:t>[36 CFR §§ 800.2(c)(1</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5" name="Picture 4" descr="https://upload.wikimedia.org/wikipedia/commons/6/67/Sumpter_Dredge_%28Baker_County%2C_Oregon_scenic_images%29_%28bakD0076%29.jpg">
            <a:extLst>
              <a:ext uri="{FF2B5EF4-FFF2-40B4-BE49-F238E27FC236}">
                <a16:creationId xmlns="" xmlns:a16="http://schemas.microsoft.com/office/drawing/2014/main" id="{6025399E-148B-4088-A4A6-81E7F62B1A03}"/>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6446576" y="1455821"/>
            <a:ext cx="5142981" cy="39677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0ADB3665-2FA5-474C-BE4F-FEC7540D5D5D}"/>
              </a:ext>
            </a:extLst>
          </p:cNvPr>
          <p:cNvSpPr/>
          <p:nvPr/>
        </p:nvSpPr>
        <p:spPr>
          <a:xfrm>
            <a:off x="7582110" y="5822219"/>
            <a:ext cx="2871911" cy="561373"/>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Sumpter Valley Gold Dredge</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14</a:t>
            </a:fld>
            <a:endParaRPr lang="en-US" dirty="0"/>
          </a:p>
        </p:txBody>
      </p:sp>
    </p:spTree>
    <p:extLst>
      <p:ext uri="{BB962C8B-B14F-4D97-AF65-F5344CB8AC3E}">
        <p14:creationId xmlns:p14="http://schemas.microsoft.com/office/powerpoint/2010/main" val="690901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id="{BB741068-944B-4F7C-9246-3767364E7032}"/>
              </a:ext>
            </a:extLst>
          </p:cNvPr>
          <p:cNvSpPr>
            <a:spLocks noGrp="1"/>
          </p:cNvSpPr>
          <p:nvPr>
            <p:ph type="title"/>
          </p:nvPr>
        </p:nvSpPr>
        <p:spPr>
          <a:xfrm>
            <a:off x="304800" y="207806"/>
            <a:ext cx="10515600" cy="850217"/>
          </a:xfrm>
        </p:spPr>
        <p:txBody>
          <a:bodyPr>
            <a:noAutofit/>
          </a:bodyPr>
          <a:lstStyle/>
          <a:p>
            <a:r>
              <a:rPr lang="en-US" sz="4000" dirty="0">
                <a:latin typeface="Arial" panose="020B0604020202020204" pitchFamily="34" charset="0"/>
                <a:cs typeface="Arial" panose="020B0604020202020204" pitchFamily="34" charset="0"/>
              </a:rPr>
              <a:t>Tribal Historic Preservation Officer (THPO) </a:t>
            </a:r>
          </a:p>
        </p:txBody>
      </p:sp>
      <p:sp>
        <p:nvSpPr>
          <p:cNvPr id="13" name="Content Placeholder 12">
            <a:extLst>
              <a:ext uri="{FF2B5EF4-FFF2-40B4-BE49-F238E27FC236}">
                <a16:creationId xmlns="" xmlns:a16="http://schemas.microsoft.com/office/drawing/2014/main" id="{601A2D2C-5732-4AB7-A8F3-7F8D58B49E88}"/>
              </a:ext>
            </a:extLst>
          </p:cNvPr>
          <p:cNvSpPr>
            <a:spLocks noGrp="1"/>
          </p:cNvSpPr>
          <p:nvPr>
            <p:ph sz="half" idx="1"/>
          </p:nvPr>
        </p:nvSpPr>
        <p:spPr>
          <a:xfrm>
            <a:off x="228600" y="1298352"/>
            <a:ext cx="5626768" cy="5213573"/>
          </a:xfrm>
        </p:spPr>
        <p:txBody>
          <a:bodyPr>
            <a:noAutofit/>
          </a:bodyPr>
          <a:lstStyle/>
          <a:p>
            <a:pPr>
              <a:lnSpc>
                <a:spcPct val="100000"/>
              </a:lnSpc>
            </a:pPr>
            <a:r>
              <a:rPr lang="en-US" sz="2000" dirty="0">
                <a:latin typeface="Arial" panose="020B0604020202020204" pitchFamily="34" charset="0"/>
                <a:cs typeface="Arial" panose="020B0604020202020204" pitchFamily="34" charset="0"/>
              </a:rPr>
              <a:t>Section 106 places particular emphasis on consultation with THPOs, Tribes, and Native Hawaiian organizations (</a:t>
            </a:r>
            <a:r>
              <a:rPr lang="en-US" sz="2000" dirty="0" smtClean="0">
                <a:latin typeface="Arial" panose="020B0604020202020204" pitchFamily="34" charset="0"/>
                <a:cs typeface="Arial" panose="020B0604020202020204" pitchFamily="34" charset="0"/>
              </a:rPr>
              <a:t>NHOs</a:t>
            </a: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Federal agencies must consult THPOs, Tribes, and NHOs about undertakings when they may affect historic properties to which a Tribe or NHO attach religious or cultural </a:t>
            </a:r>
            <a:r>
              <a:rPr lang="en-US" sz="2000" dirty="0" smtClean="0">
                <a:latin typeface="Arial" panose="020B0604020202020204" pitchFamily="34" charset="0"/>
                <a:cs typeface="Arial" panose="020B0604020202020204" pitchFamily="34" charset="0"/>
              </a:rPr>
              <a:t>significance</a:t>
            </a: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Applies regardless of whether the property is located on or off tribal lands</a:t>
            </a:r>
          </a:p>
          <a:p>
            <a:pPr>
              <a:lnSpc>
                <a:spcPct val="100000"/>
              </a:lnSpc>
              <a:tabLst>
                <a:tab pos="231775" algn="l"/>
              </a:tabLst>
            </a:pPr>
            <a:endParaRPr lang="en-US" sz="2000" dirty="0">
              <a:latin typeface="Arial" panose="020B0604020202020204" pitchFamily="34" charset="0"/>
              <a:cs typeface="Arial" panose="020B0604020202020204" pitchFamily="34" charset="0"/>
            </a:endParaRPr>
          </a:p>
          <a:p>
            <a:pPr marL="0" indent="0">
              <a:buNone/>
              <a:tabLst>
                <a:tab pos="231775" algn="l"/>
              </a:tabLst>
            </a:pPr>
            <a:r>
              <a:rPr lang="en-US" sz="2000" dirty="0">
                <a:latin typeface="Arial" panose="020B0604020202020204" pitchFamily="34" charset="0"/>
                <a:cs typeface="Arial" panose="020B0604020202020204" pitchFamily="34" charset="0"/>
              </a:rPr>
              <a:t>[36 CFR §§ 800.2(c)(2)]</a:t>
            </a:r>
          </a:p>
        </p:txBody>
      </p:sp>
      <p:sp>
        <p:nvSpPr>
          <p:cNvPr id="16" name="Rectangle 15">
            <a:extLst>
              <a:ext uri="{FF2B5EF4-FFF2-40B4-BE49-F238E27FC236}">
                <a16:creationId xmlns="" xmlns:a16="http://schemas.microsoft.com/office/drawing/2014/main" id="{0ADB3665-2FA5-474C-BE4F-FEC7540D5D5D}"/>
              </a:ext>
            </a:extLst>
          </p:cNvPr>
          <p:cNvSpPr/>
          <p:nvPr/>
        </p:nvSpPr>
        <p:spPr>
          <a:xfrm>
            <a:off x="7582110" y="5822219"/>
            <a:ext cx="2871911" cy="561373"/>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Lovelock Cave</a:t>
            </a:r>
          </a:p>
        </p:txBody>
      </p:sp>
      <p:pic>
        <p:nvPicPr>
          <p:cNvPr id="1028" name="Picture 4" descr="Image result for image lovelock cave national historic preservation tribal rock shelter">
            <a:extLst>
              <a:ext uri="{FF2B5EF4-FFF2-40B4-BE49-F238E27FC236}">
                <a16:creationId xmlns="" xmlns:a16="http://schemas.microsoft.com/office/drawing/2014/main" id="{0D5FBB4C-50CC-4966-89AC-61C3A5B3AD2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6207355" y="2153653"/>
            <a:ext cx="5515413" cy="31879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15</a:t>
            </a:fld>
            <a:endParaRPr lang="en-US" dirty="0"/>
          </a:p>
        </p:txBody>
      </p:sp>
    </p:spTree>
    <p:extLst>
      <p:ext uri="{BB962C8B-B14F-4D97-AF65-F5344CB8AC3E}">
        <p14:creationId xmlns:p14="http://schemas.microsoft.com/office/powerpoint/2010/main" val="41115306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44050-127D-4F7E-928A-FDD6FC5140F9}"/>
              </a:ext>
            </a:extLst>
          </p:cNvPr>
          <p:cNvSpPr>
            <a:spLocks noGrp="1"/>
          </p:cNvSpPr>
          <p:nvPr>
            <p:ph type="title"/>
          </p:nvPr>
        </p:nvSpPr>
        <p:spPr>
          <a:xfrm>
            <a:off x="304800" y="189820"/>
            <a:ext cx="11277600" cy="868589"/>
          </a:xfrm>
        </p:spPr>
        <p:txBody>
          <a:bodyPr>
            <a:normAutofit/>
          </a:bodyPr>
          <a:lstStyle/>
          <a:p>
            <a:r>
              <a:rPr lang="en-US" sz="4000" dirty="0">
                <a:latin typeface="Arial" panose="020B0604020202020204" pitchFamily="34" charset="0"/>
                <a:cs typeface="Arial" panose="020B0604020202020204" pitchFamily="34" charset="0"/>
              </a:rPr>
              <a:t>What is an “Adverse Effect” in Section 106?</a:t>
            </a:r>
          </a:p>
        </p:txBody>
      </p:sp>
      <p:sp>
        <p:nvSpPr>
          <p:cNvPr id="3" name="Content Placeholder 2">
            <a:extLst>
              <a:ext uri="{FF2B5EF4-FFF2-40B4-BE49-F238E27FC236}">
                <a16:creationId xmlns="" xmlns:a16="http://schemas.microsoft.com/office/drawing/2014/main" id="{F8F34D3A-F32A-4461-949A-AF0F5E063D1F}"/>
              </a:ext>
            </a:extLst>
          </p:cNvPr>
          <p:cNvSpPr>
            <a:spLocks noGrp="1"/>
          </p:cNvSpPr>
          <p:nvPr>
            <p:ph idx="1"/>
          </p:nvPr>
        </p:nvSpPr>
        <p:spPr>
          <a:xfrm>
            <a:off x="292100" y="1295400"/>
            <a:ext cx="11595100" cy="4783592"/>
          </a:xfrm>
        </p:spPr>
        <p:txBody>
          <a:bodyPr>
            <a:normAutofit lnSpcReduction="10000"/>
          </a:bodyPr>
          <a:lstStyle/>
          <a:p>
            <a:pPr>
              <a:lnSpc>
                <a:spcPct val="100000"/>
              </a:lnSpc>
            </a:pPr>
            <a:r>
              <a:rPr lang="en-US" dirty="0">
                <a:latin typeface="Arial" panose="020B0604020202020204" pitchFamily="34" charset="0"/>
                <a:cs typeface="Arial" panose="020B0604020202020204" pitchFamily="34" charset="0"/>
              </a:rPr>
              <a:t>An adverse effect is found when an undertaking may alter, </a:t>
            </a:r>
            <a:r>
              <a:rPr lang="en-US" b="1" dirty="0">
                <a:latin typeface="Arial" panose="020B0604020202020204" pitchFamily="34" charset="0"/>
                <a:cs typeface="Arial" panose="020B0604020202020204" pitchFamily="34" charset="0"/>
              </a:rPr>
              <a:t>directly or indirectly</a:t>
            </a:r>
            <a:r>
              <a:rPr lang="en-US" dirty="0">
                <a:latin typeface="Arial" panose="020B0604020202020204" pitchFamily="34" charset="0"/>
                <a:cs typeface="Arial" panose="020B0604020202020204" pitchFamily="34" charset="0"/>
              </a:rPr>
              <a:t>, any of the characteristics of a historic property that qualify the property for inclusion in the National Register in a manner that would diminish the property’s integrity</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Adverse effects may include reasonably foreseeable effects caused by the undertaking that may occur later in time, be farther removed in distance, or be cumulative</a:t>
            </a:r>
          </a:p>
          <a:p>
            <a:endParaRPr lang="en-US" dirty="0">
              <a:latin typeface="Arial" panose="020B0604020202020204" pitchFamily="34" charset="0"/>
              <a:cs typeface="Arial" panose="020B0604020202020204" pitchFamily="34" charset="0"/>
            </a:endParaRPr>
          </a:p>
          <a:p>
            <a:pPr marL="0" indent="0">
              <a:buNone/>
            </a:pPr>
            <a:r>
              <a:rPr lang="pt-BR" dirty="0">
                <a:latin typeface="Arial" panose="020B0604020202020204" pitchFamily="34" charset="0"/>
                <a:cs typeface="Arial" panose="020B0604020202020204" pitchFamily="34" charset="0"/>
              </a:rPr>
              <a:t>[36 CFR § 800.5]</a:t>
            </a:r>
          </a:p>
          <a:p>
            <a:pPr marL="0" indent="0">
              <a:buNone/>
            </a:pPr>
            <a:endParaRPr lang="pt-BR"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16</a:t>
            </a:fld>
            <a:endParaRPr lang="en-US" dirty="0"/>
          </a:p>
        </p:txBody>
      </p:sp>
    </p:spTree>
    <p:extLst>
      <p:ext uri="{BB962C8B-B14F-4D97-AF65-F5344CB8AC3E}">
        <p14:creationId xmlns:p14="http://schemas.microsoft.com/office/powerpoint/2010/main" val="38490228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Examples of Adverse Effect Activities</a:t>
            </a:r>
            <a:endParaRPr lang="en-US" sz="4000" dirty="0"/>
          </a:p>
        </p:txBody>
      </p:sp>
      <p:sp>
        <p:nvSpPr>
          <p:cNvPr id="5" name="Slide Number Placeholder 4"/>
          <p:cNvSpPr>
            <a:spLocks noGrp="1"/>
          </p:cNvSpPr>
          <p:nvPr>
            <p:ph type="sldNum" sz="quarter" idx="10"/>
          </p:nvPr>
        </p:nvSpPr>
        <p:spPr/>
        <p:txBody>
          <a:bodyPr/>
          <a:lstStyle/>
          <a:p>
            <a:r>
              <a:rPr lang="en-US" smtClean="0"/>
              <a:t>1-</a:t>
            </a:r>
            <a:fld id="{11C1CDDD-26A6-4238-A94D-3281FBF69CDD}" type="slidenum">
              <a:rPr lang="en-US" smtClean="0"/>
              <a:pPr/>
              <a:t>17</a:t>
            </a:fld>
            <a:endParaRPr lang="en-US" dirty="0"/>
          </a:p>
        </p:txBody>
      </p:sp>
      <p:sp>
        <p:nvSpPr>
          <p:cNvPr id="3" name="Content Placeholder 2"/>
          <p:cNvSpPr>
            <a:spLocks noGrp="1"/>
          </p:cNvSpPr>
          <p:nvPr>
            <p:ph sz="half" idx="11"/>
          </p:nvPr>
        </p:nvSpPr>
        <p:spPr/>
        <p:txBody>
          <a:bodyPr>
            <a:normAutofit fontScale="92500"/>
          </a:bodyPr>
          <a:lstStyle/>
          <a:p>
            <a:pPr>
              <a:lnSpc>
                <a:spcPct val="100000"/>
              </a:lnSpc>
            </a:pPr>
            <a:r>
              <a:rPr lang="en-US" dirty="0">
                <a:latin typeface="Arial" panose="020B0604020202020204" pitchFamily="34" charset="0"/>
                <a:cs typeface="Arial" panose="020B0604020202020204" pitchFamily="34" charset="0"/>
              </a:rPr>
              <a:t>Physical destruction or </a:t>
            </a:r>
            <a:r>
              <a:rPr lang="en-US" dirty="0" smtClean="0">
                <a:latin typeface="Arial" panose="020B0604020202020204" pitchFamily="34" charset="0"/>
                <a:cs typeface="Arial" panose="020B0604020202020204" pitchFamily="34" charset="0"/>
              </a:rPr>
              <a:t>damage</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Relocation of the </a:t>
            </a:r>
            <a:r>
              <a:rPr lang="en-US" dirty="0" smtClean="0">
                <a:latin typeface="Arial" panose="020B0604020202020204" pitchFamily="34" charset="0"/>
                <a:cs typeface="Arial" panose="020B0604020202020204" pitchFamily="34" charset="0"/>
              </a:rPr>
              <a:t>property</a:t>
            </a:r>
          </a:p>
          <a:p>
            <a:pPr>
              <a:lnSpc>
                <a:spcPct val="100000"/>
              </a:lnSpc>
            </a:pPr>
            <a:r>
              <a:rPr lang="en-US" dirty="0" smtClean="0">
                <a:latin typeface="Arial" panose="020B0604020202020204" pitchFamily="34" charset="0"/>
                <a:cs typeface="Arial" panose="020B0604020202020204" pitchFamily="34" charset="0"/>
              </a:rPr>
              <a:t>Change </a:t>
            </a:r>
            <a:r>
              <a:rPr lang="en-US" dirty="0">
                <a:latin typeface="Arial" panose="020B0604020202020204" pitchFamily="34" charset="0"/>
                <a:cs typeface="Arial" panose="020B0604020202020204" pitchFamily="34" charset="0"/>
              </a:rPr>
              <a:t>in the character of the property’s use or </a:t>
            </a:r>
            <a:r>
              <a:rPr lang="en-US" dirty="0" smtClean="0">
                <a:latin typeface="Arial" panose="020B0604020202020204" pitchFamily="34" charset="0"/>
                <a:cs typeface="Arial" panose="020B0604020202020204" pitchFamily="34" charset="0"/>
              </a:rPr>
              <a:t>setting</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Introduction of incompatible visual, atmospheric, or audible elements</a:t>
            </a:r>
          </a:p>
          <a:p>
            <a:pPr>
              <a:lnSpc>
                <a:spcPct val="100000"/>
              </a:lnSpc>
            </a:pPr>
            <a:endParaRPr lang="en-US" dirty="0">
              <a:latin typeface="Arial" panose="020B0604020202020204" pitchFamily="34" charset="0"/>
              <a:cs typeface="Arial" panose="020B0604020202020204" pitchFamily="34" charset="0"/>
            </a:endParaRPr>
          </a:p>
          <a:p>
            <a:pPr marL="0" indent="0">
              <a:lnSpc>
                <a:spcPct val="100000"/>
              </a:lnSpc>
              <a:buNone/>
            </a:pPr>
            <a:r>
              <a:rPr lang="en-US" dirty="0" smtClean="0"/>
              <a:t>	[</a:t>
            </a:r>
            <a:r>
              <a:rPr lang="en-US" dirty="0"/>
              <a:t>36 CFR § 800.5(a)(2)]</a:t>
            </a:r>
          </a:p>
          <a:p>
            <a:pPr>
              <a:lnSpc>
                <a:spcPct val="100000"/>
              </a:lnSpc>
            </a:pPr>
            <a:endParaRPr lang="en-US" dirty="0">
              <a:latin typeface="Arial" panose="020B0604020202020204" pitchFamily="34" charset="0"/>
              <a:cs typeface="Arial" panose="020B0604020202020204" pitchFamily="34" charset="0"/>
            </a:endParaRPr>
          </a:p>
          <a:p>
            <a:pPr lvl="1">
              <a:lnSpc>
                <a:spcPct val="100000"/>
              </a:lnSpc>
            </a:pPr>
            <a:endParaRPr lang="en-US" sz="1900" dirty="0"/>
          </a:p>
        </p:txBody>
      </p:sp>
      <p:sp>
        <p:nvSpPr>
          <p:cNvPr id="4" name="Content Placeholder 3">
            <a:extLst>
              <a:ext uri="{FF2B5EF4-FFF2-40B4-BE49-F238E27FC236}">
                <a16:creationId xmlns="" xmlns:a16="http://schemas.microsoft.com/office/drawing/2014/main" id="{57B0F996-9DBC-4717-A5D8-93CC942913D7}"/>
              </a:ext>
            </a:extLst>
          </p:cNvPr>
          <p:cNvSpPr>
            <a:spLocks noGrp="1"/>
          </p:cNvSpPr>
          <p:nvPr>
            <p:ph type="body" sz="quarter" idx="12"/>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Neglect of a property which causes its </a:t>
            </a:r>
            <a:r>
              <a:rPr lang="en-US" dirty="0" smtClean="0">
                <a:latin typeface="Arial" panose="020B0604020202020204" pitchFamily="34" charset="0"/>
                <a:cs typeface="Arial" panose="020B0604020202020204" pitchFamily="34" charset="0"/>
              </a:rPr>
              <a:t>deterioration</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Transfer, lease, or sale of property out of Federal ownership or control without adequate restrictions or conditions to ensure long-term preservation of property’s historic significance </a:t>
            </a:r>
          </a:p>
        </p:txBody>
      </p:sp>
    </p:spTree>
    <p:extLst>
      <p:ext uri="{BB962C8B-B14F-4D97-AF65-F5344CB8AC3E}">
        <p14:creationId xmlns:p14="http://schemas.microsoft.com/office/powerpoint/2010/main" val="39055325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2929D7-D28B-4CF5-A258-AD5A971CAC88}"/>
              </a:ext>
            </a:extLst>
          </p:cNvPr>
          <p:cNvSpPr>
            <a:spLocks noGrp="1"/>
          </p:cNvSpPr>
          <p:nvPr>
            <p:ph type="title"/>
          </p:nvPr>
        </p:nvSpPr>
        <p:spPr>
          <a:xfrm>
            <a:off x="228600" y="301855"/>
            <a:ext cx="10261600" cy="756104"/>
          </a:xfrm>
        </p:spPr>
        <p:txBody>
          <a:bodyPr>
            <a:normAutofit/>
          </a:bodyPr>
          <a:lstStyle/>
          <a:p>
            <a:r>
              <a:rPr lang="en-US" sz="4000" dirty="0">
                <a:latin typeface="Arial" panose="020B0604020202020204" pitchFamily="34" charset="0"/>
                <a:cs typeface="Arial" panose="020B0604020202020204" pitchFamily="34" charset="0"/>
              </a:rPr>
              <a:t>What is an “Area of Potential Effect?”</a:t>
            </a:r>
          </a:p>
        </p:txBody>
      </p:sp>
      <p:sp>
        <p:nvSpPr>
          <p:cNvPr id="3" name="Content Placeholder 2">
            <a:extLst>
              <a:ext uri="{FF2B5EF4-FFF2-40B4-BE49-F238E27FC236}">
                <a16:creationId xmlns="" xmlns:a16="http://schemas.microsoft.com/office/drawing/2014/main" id="{9E1C7689-9FEF-4BD8-A1BA-C6F98B425494}"/>
              </a:ext>
            </a:extLst>
          </p:cNvPr>
          <p:cNvSpPr>
            <a:spLocks noGrp="1"/>
          </p:cNvSpPr>
          <p:nvPr>
            <p:ph idx="1"/>
          </p:nvPr>
        </p:nvSpPr>
        <p:spPr>
          <a:xfrm>
            <a:off x="213665" y="1143000"/>
            <a:ext cx="10515600" cy="4845874"/>
          </a:xfrm>
        </p:spPr>
        <p:txBody>
          <a:bodyPr>
            <a:normAutofit/>
          </a:bodyPr>
          <a:lstStyle/>
          <a:p>
            <a:pPr>
              <a:lnSpc>
                <a:spcPct val="100000"/>
              </a:lnSpc>
            </a:pPr>
            <a:r>
              <a:rPr lang="en-US" sz="2000" dirty="0">
                <a:latin typeface="Arial" panose="020B0604020202020204" pitchFamily="34" charset="0"/>
                <a:cs typeface="Arial" panose="020B0604020202020204" pitchFamily="34" charset="0"/>
              </a:rPr>
              <a:t>Geographic area or areas within which an undertaking may directly or indirectly cause alterations in the character or use of historic properties, if any such properties exist </a:t>
            </a:r>
          </a:p>
          <a:p>
            <a:pPr>
              <a:lnSpc>
                <a:spcPct val="100000"/>
              </a:lnSpc>
            </a:pPr>
            <a:r>
              <a:rPr lang="en-US" sz="2000" dirty="0">
                <a:latin typeface="Arial" panose="020B0604020202020204" pitchFamily="34" charset="0"/>
                <a:cs typeface="Arial" panose="020B0604020202020204" pitchFamily="34" charset="0"/>
              </a:rPr>
              <a:t>APE is influenced by the scale and nature of an undertaking and may be different for different kinds of effects caused by the undertaking</a:t>
            </a:r>
          </a:p>
          <a:p>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[36 CFR §§ 800.4(a)(1), 800.16(d)]</a:t>
            </a:r>
          </a:p>
        </p:txBody>
      </p:sp>
      <p:pic>
        <p:nvPicPr>
          <p:cNvPr id="6" name="Picture 5">
            <a:extLst>
              <a:ext uri="{FF2B5EF4-FFF2-40B4-BE49-F238E27FC236}">
                <a16:creationId xmlns="" xmlns:a16="http://schemas.microsoft.com/office/drawing/2014/main" id="{460AC55C-C75A-40C8-80EA-DA38513AAF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7510" y="3058045"/>
            <a:ext cx="3381755" cy="3328777"/>
          </a:xfrm>
          <a:prstGeom prst="rect">
            <a:avLst/>
          </a:prstGeom>
        </p:spPr>
      </p:pic>
      <p:sp>
        <p:nvSpPr>
          <p:cNvPr id="7" name="Freeform: Shape 6">
            <a:extLst>
              <a:ext uri="{FF2B5EF4-FFF2-40B4-BE49-F238E27FC236}">
                <a16:creationId xmlns="" xmlns:a16="http://schemas.microsoft.com/office/drawing/2014/main" id="{90F79A5C-DE98-40A7-9116-B6BC0093ADBE}"/>
              </a:ext>
            </a:extLst>
          </p:cNvPr>
          <p:cNvSpPr/>
          <p:nvPr/>
        </p:nvSpPr>
        <p:spPr>
          <a:xfrm>
            <a:off x="8558778" y="4458330"/>
            <a:ext cx="1249084" cy="1315844"/>
          </a:xfrm>
          <a:custGeom>
            <a:avLst/>
            <a:gdLst>
              <a:gd name="connsiteX0" fmla="*/ 223172 w 1249084"/>
              <a:gd name="connsiteY0" fmla="*/ 457200 h 1315844"/>
              <a:gd name="connsiteX1" fmla="*/ 223172 w 1249084"/>
              <a:gd name="connsiteY1" fmla="*/ 457200 h 1315844"/>
              <a:gd name="connsiteX2" fmla="*/ 223172 w 1249084"/>
              <a:gd name="connsiteY2" fmla="*/ 646771 h 1315844"/>
              <a:gd name="connsiteX3" fmla="*/ 212021 w 1249084"/>
              <a:gd name="connsiteY3" fmla="*/ 680225 h 1315844"/>
              <a:gd name="connsiteX4" fmla="*/ 145113 w 1249084"/>
              <a:gd name="connsiteY4" fmla="*/ 747132 h 1315844"/>
              <a:gd name="connsiteX5" fmla="*/ 122811 w 1249084"/>
              <a:gd name="connsiteY5" fmla="*/ 769435 h 1315844"/>
              <a:gd name="connsiteX6" fmla="*/ 100509 w 1249084"/>
              <a:gd name="connsiteY6" fmla="*/ 836342 h 1315844"/>
              <a:gd name="connsiteX7" fmla="*/ 55904 w 1249084"/>
              <a:gd name="connsiteY7" fmla="*/ 892098 h 1315844"/>
              <a:gd name="connsiteX8" fmla="*/ 33601 w 1249084"/>
              <a:gd name="connsiteY8" fmla="*/ 914400 h 1315844"/>
              <a:gd name="connsiteX9" fmla="*/ 11299 w 1249084"/>
              <a:gd name="connsiteY9" fmla="*/ 970157 h 1315844"/>
              <a:gd name="connsiteX10" fmla="*/ 148 w 1249084"/>
              <a:gd name="connsiteY10" fmla="*/ 1003610 h 1315844"/>
              <a:gd name="connsiteX11" fmla="*/ 11299 w 1249084"/>
              <a:gd name="connsiteY11" fmla="*/ 1159727 h 1315844"/>
              <a:gd name="connsiteX12" fmla="*/ 44752 w 1249084"/>
              <a:gd name="connsiteY12" fmla="*/ 1170879 h 1315844"/>
              <a:gd name="connsiteX13" fmla="*/ 133962 w 1249084"/>
              <a:gd name="connsiteY13" fmla="*/ 1215483 h 1315844"/>
              <a:gd name="connsiteX14" fmla="*/ 167416 w 1249084"/>
              <a:gd name="connsiteY14" fmla="*/ 1226635 h 1315844"/>
              <a:gd name="connsiteX15" fmla="*/ 200870 w 1249084"/>
              <a:gd name="connsiteY15" fmla="*/ 1237786 h 1315844"/>
              <a:gd name="connsiteX16" fmla="*/ 223172 w 1249084"/>
              <a:gd name="connsiteY16" fmla="*/ 1271239 h 1315844"/>
              <a:gd name="connsiteX17" fmla="*/ 267777 w 1249084"/>
              <a:gd name="connsiteY17" fmla="*/ 1315844 h 1315844"/>
              <a:gd name="connsiteX18" fmla="*/ 356987 w 1249084"/>
              <a:gd name="connsiteY18" fmla="*/ 1304693 h 1315844"/>
              <a:gd name="connsiteX19" fmla="*/ 390440 w 1249084"/>
              <a:gd name="connsiteY19" fmla="*/ 1293542 h 1315844"/>
              <a:gd name="connsiteX20" fmla="*/ 435045 w 1249084"/>
              <a:gd name="connsiteY20" fmla="*/ 1282391 h 1315844"/>
              <a:gd name="connsiteX21" fmla="*/ 479650 w 1249084"/>
              <a:gd name="connsiteY21" fmla="*/ 1260088 h 1315844"/>
              <a:gd name="connsiteX22" fmla="*/ 546557 w 1249084"/>
              <a:gd name="connsiteY22" fmla="*/ 1237786 h 1315844"/>
              <a:gd name="connsiteX23" fmla="*/ 658070 w 1249084"/>
              <a:gd name="connsiteY23" fmla="*/ 1248937 h 1315844"/>
              <a:gd name="connsiteX24" fmla="*/ 959152 w 1249084"/>
              <a:gd name="connsiteY24" fmla="*/ 1271239 h 1315844"/>
              <a:gd name="connsiteX25" fmla="*/ 1059513 w 1249084"/>
              <a:gd name="connsiteY25" fmla="*/ 1226635 h 1315844"/>
              <a:gd name="connsiteX26" fmla="*/ 1081816 w 1249084"/>
              <a:gd name="connsiteY26" fmla="*/ 1159727 h 1315844"/>
              <a:gd name="connsiteX27" fmla="*/ 1092967 w 1249084"/>
              <a:gd name="connsiteY27" fmla="*/ 1126274 h 1315844"/>
              <a:gd name="connsiteX28" fmla="*/ 1081816 w 1249084"/>
              <a:gd name="connsiteY28" fmla="*/ 1092820 h 1315844"/>
              <a:gd name="connsiteX29" fmla="*/ 1059513 w 1249084"/>
              <a:gd name="connsiteY29" fmla="*/ 1070518 h 1315844"/>
              <a:gd name="connsiteX30" fmla="*/ 1037211 w 1249084"/>
              <a:gd name="connsiteY30" fmla="*/ 1037064 h 1315844"/>
              <a:gd name="connsiteX31" fmla="*/ 1014909 w 1249084"/>
              <a:gd name="connsiteY31" fmla="*/ 947854 h 1315844"/>
              <a:gd name="connsiteX32" fmla="*/ 992606 w 1249084"/>
              <a:gd name="connsiteY32" fmla="*/ 858644 h 1315844"/>
              <a:gd name="connsiteX33" fmla="*/ 981455 w 1249084"/>
              <a:gd name="connsiteY33" fmla="*/ 825191 h 1315844"/>
              <a:gd name="connsiteX34" fmla="*/ 925699 w 1249084"/>
              <a:gd name="connsiteY34" fmla="*/ 780586 h 1315844"/>
              <a:gd name="connsiteX35" fmla="*/ 903396 w 1249084"/>
              <a:gd name="connsiteY35" fmla="*/ 758283 h 1315844"/>
              <a:gd name="connsiteX36" fmla="*/ 914548 w 1249084"/>
              <a:gd name="connsiteY36" fmla="*/ 412596 h 1315844"/>
              <a:gd name="connsiteX37" fmla="*/ 948001 w 1249084"/>
              <a:gd name="connsiteY37" fmla="*/ 401444 h 1315844"/>
              <a:gd name="connsiteX38" fmla="*/ 970304 w 1249084"/>
              <a:gd name="connsiteY38" fmla="*/ 379142 h 1315844"/>
              <a:gd name="connsiteX39" fmla="*/ 1037211 w 1249084"/>
              <a:gd name="connsiteY39" fmla="*/ 367991 h 1315844"/>
              <a:gd name="connsiteX40" fmla="*/ 1070665 w 1249084"/>
              <a:gd name="connsiteY40" fmla="*/ 345688 h 1315844"/>
              <a:gd name="connsiteX41" fmla="*/ 1115270 w 1249084"/>
              <a:gd name="connsiteY41" fmla="*/ 323386 h 1315844"/>
              <a:gd name="connsiteX42" fmla="*/ 1171026 w 1249084"/>
              <a:gd name="connsiteY42" fmla="*/ 267630 h 1315844"/>
              <a:gd name="connsiteX43" fmla="*/ 1193328 w 1249084"/>
              <a:gd name="connsiteY43" fmla="*/ 200722 h 1315844"/>
              <a:gd name="connsiteX44" fmla="*/ 1237933 w 1249084"/>
              <a:gd name="connsiteY44" fmla="*/ 122664 h 1315844"/>
              <a:gd name="connsiteX45" fmla="*/ 1249084 w 1249084"/>
              <a:gd name="connsiteY45" fmla="*/ 89210 h 1315844"/>
              <a:gd name="connsiteX46" fmla="*/ 1237933 w 1249084"/>
              <a:gd name="connsiteY46" fmla="*/ 22303 h 1315844"/>
              <a:gd name="connsiteX47" fmla="*/ 1193328 w 1249084"/>
              <a:gd name="connsiteY47" fmla="*/ 0 h 1315844"/>
              <a:gd name="connsiteX48" fmla="*/ 970304 w 1249084"/>
              <a:gd name="connsiteY48" fmla="*/ 11152 h 1315844"/>
              <a:gd name="connsiteX49" fmla="*/ 892245 w 1249084"/>
              <a:gd name="connsiteY49" fmla="*/ 44605 h 1315844"/>
              <a:gd name="connsiteX50" fmla="*/ 825338 w 1249084"/>
              <a:gd name="connsiteY50" fmla="*/ 66908 h 1315844"/>
              <a:gd name="connsiteX51" fmla="*/ 758431 w 1249084"/>
              <a:gd name="connsiteY51" fmla="*/ 100361 h 1315844"/>
              <a:gd name="connsiteX52" fmla="*/ 724977 w 1249084"/>
              <a:gd name="connsiteY52" fmla="*/ 167269 h 1315844"/>
              <a:gd name="connsiteX53" fmla="*/ 702674 w 1249084"/>
              <a:gd name="connsiteY53" fmla="*/ 200722 h 1315844"/>
              <a:gd name="connsiteX54" fmla="*/ 646918 w 1249084"/>
              <a:gd name="connsiteY54" fmla="*/ 245327 h 1315844"/>
              <a:gd name="connsiteX55" fmla="*/ 580011 w 1249084"/>
              <a:gd name="connsiteY55" fmla="*/ 267630 h 1315844"/>
              <a:gd name="connsiteX56" fmla="*/ 546557 w 1249084"/>
              <a:gd name="connsiteY56" fmla="*/ 278781 h 1315844"/>
              <a:gd name="connsiteX57" fmla="*/ 457348 w 1249084"/>
              <a:gd name="connsiteY57" fmla="*/ 256479 h 1315844"/>
              <a:gd name="connsiteX58" fmla="*/ 345835 w 1249084"/>
              <a:gd name="connsiteY58" fmla="*/ 267630 h 1315844"/>
              <a:gd name="connsiteX59" fmla="*/ 323533 w 1249084"/>
              <a:gd name="connsiteY59" fmla="*/ 301083 h 1315844"/>
              <a:gd name="connsiteX60" fmla="*/ 290079 w 1249084"/>
              <a:gd name="connsiteY60" fmla="*/ 312235 h 1315844"/>
              <a:gd name="connsiteX61" fmla="*/ 278928 w 1249084"/>
              <a:gd name="connsiteY61" fmla="*/ 345688 h 1315844"/>
              <a:gd name="connsiteX62" fmla="*/ 234323 w 1249084"/>
              <a:gd name="connsiteY62" fmla="*/ 401444 h 1315844"/>
              <a:gd name="connsiteX63" fmla="*/ 223172 w 1249084"/>
              <a:gd name="connsiteY63" fmla="*/ 457200 h 13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49084" h="1315844">
                <a:moveTo>
                  <a:pt x="223172" y="457200"/>
                </a:moveTo>
                <a:lnTo>
                  <a:pt x="223172" y="457200"/>
                </a:lnTo>
                <a:cubicBezTo>
                  <a:pt x="234664" y="560634"/>
                  <a:pt x="241140" y="547943"/>
                  <a:pt x="223172" y="646771"/>
                </a:cubicBezTo>
                <a:cubicBezTo>
                  <a:pt x="221069" y="658336"/>
                  <a:pt x="218853" y="670660"/>
                  <a:pt x="212021" y="680225"/>
                </a:cubicBezTo>
                <a:cubicBezTo>
                  <a:pt x="212013" y="680237"/>
                  <a:pt x="156269" y="735976"/>
                  <a:pt x="145113" y="747132"/>
                </a:cubicBezTo>
                <a:lnTo>
                  <a:pt x="122811" y="769435"/>
                </a:lnTo>
                <a:cubicBezTo>
                  <a:pt x="115377" y="791737"/>
                  <a:pt x="117133" y="819719"/>
                  <a:pt x="100509" y="836342"/>
                </a:cubicBezTo>
                <a:cubicBezTo>
                  <a:pt x="46658" y="890190"/>
                  <a:pt x="112173" y="821762"/>
                  <a:pt x="55904" y="892098"/>
                </a:cubicBezTo>
                <a:cubicBezTo>
                  <a:pt x="49336" y="900308"/>
                  <a:pt x="41035" y="906966"/>
                  <a:pt x="33601" y="914400"/>
                </a:cubicBezTo>
                <a:cubicBezTo>
                  <a:pt x="26167" y="932986"/>
                  <a:pt x="18327" y="951414"/>
                  <a:pt x="11299" y="970157"/>
                </a:cubicBezTo>
                <a:cubicBezTo>
                  <a:pt x="7172" y="981163"/>
                  <a:pt x="148" y="991856"/>
                  <a:pt x="148" y="1003610"/>
                </a:cubicBezTo>
                <a:cubicBezTo>
                  <a:pt x="148" y="1055782"/>
                  <a:pt x="-2143" y="1109317"/>
                  <a:pt x="11299" y="1159727"/>
                </a:cubicBezTo>
                <a:cubicBezTo>
                  <a:pt x="14328" y="1171084"/>
                  <a:pt x="33601" y="1167162"/>
                  <a:pt x="44752" y="1170879"/>
                </a:cubicBezTo>
                <a:cubicBezTo>
                  <a:pt x="83679" y="1209804"/>
                  <a:pt x="57080" y="1189855"/>
                  <a:pt x="133962" y="1215483"/>
                </a:cubicBezTo>
                <a:lnTo>
                  <a:pt x="167416" y="1226635"/>
                </a:lnTo>
                <a:lnTo>
                  <a:pt x="200870" y="1237786"/>
                </a:lnTo>
                <a:cubicBezTo>
                  <a:pt x="208304" y="1248937"/>
                  <a:pt x="214450" y="1261064"/>
                  <a:pt x="223172" y="1271239"/>
                </a:cubicBezTo>
                <a:cubicBezTo>
                  <a:pt x="236856" y="1287204"/>
                  <a:pt x="267777" y="1315844"/>
                  <a:pt x="267777" y="1315844"/>
                </a:cubicBezTo>
                <a:cubicBezTo>
                  <a:pt x="297514" y="1312127"/>
                  <a:pt x="327502" y="1310054"/>
                  <a:pt x="356987" y="1304693"/>
                </a:cubicBezTo>
                <a:cubicBezTo>
                  <a:pt x="368552" y="1302590"/>
                  <a:pt x="379138" y="1296771"/>
                  <a:pt x="390440" y="1293542"/>
                </a:cubicBezTo>
                <a:cubicBezTo>
                  <a:pt x="405176" y="1289332"/>
                  <a:pt x="420177" y="1286108"/>
                  <a:pt x="435045" y="1282391"/>
                </a:cubicBezTo>
                <a:cubicBezTo>
                  <a:pt x="449913" y="1274957"/>
                  <a:pt x="464216" y="1266262"/>
                  <a:pt x="479650" y="1260088"/>
                </a:cubicBezTo>
                <a:cubicBezTo>
                  <a:pt x="501477" y="1251357"/>
                  <a:pt x="546557" y="1237786"/>
                  <a:pt x="546557" y="1237786"/>
                </a:cubicBezTo>
                <a:lnTo>
                  <a:pt x="658070" y="1248937"/>
                </a:lnTo>
                <a:lnTo>
                  <a:pt x="959152" y="1271239"/>
                </a:lnTo>
                <a:cubicBezTo>
                  <a:pt x="1024733" y="1261871"/>
                  <a:pt x="1035759" y="1280082"/>
                  <a:pt x="1059513" y="1226635"/>
                </a:cubicBezTo>
                <a:cubicBezTo>
                  <a:pt x="1069061" y="1205152"/>
                  <a:pt x="1074382" y="1182030"/>
                  <a:pt x="1081816" y="1159727"/>
                </a:cubicBezTo>
                <a:lnTo>
                  <a:pt x="1092967" y="1126274"/>
                </a:lnTo>
                <a:cubicBezTo>
                  <a:pt x="1089250" y="1115123"/>
                  <a:pt x="1087864" y="1102899"/>
                  <a:pt x="1081816" y="1092820"/>
                </a:cubicBezTo>
                <a:cubicBezTo>
                  <a:pt x="1076407" y="1083805"/>
                  <a:pt x="1066081" y="1078728"/>
                  <a:pt x="1059513" y="1070518"/>
                </a:cubicBezTo>
                <a:cubicBezTo>
                  <a:pt x="1051141" y="1060053"/>
                  <a:pt x="1044645" y="1048215"/>
                  <a:pt x="1037211" y="1037064"/>
                </a:cubicBezTo>
                <a:cubicBezTo>
                  <a:pt x="1009936" y="900687"/>
                  <a:pt x="1040624" y="1042140"/>
                  <a:pt x="1014909" y="947854"/>
                </a:cubicBezTo>
                <a:cubicBezTo>
                  <a:pt x="1006844" y="918282"/>
                  <a:pt x="1002299" y="887723"/>
                  <a:pt x="992606" y="858644"/>
                </a:cubicBezTo>
                <a:cubicBezTo>
                  <a:pt x="988889" y="847493"/>
                  <a:pt x="987503" y="835270"/>
                  <a:pt x="981455" y="825191"/>
                </a:cubicBezTo>
                <a:cubicBezTo>
                  <a:pt x="969028" y="804479"/>
                  <a:pt x="943232" y="794612"/>
                  <a:pt x="925699" y="780586"/>
                </a:cubicBezTo>
                <a:cubicBezTo>
                  <a:pt x="917489" y="774018"/>
                  <a:pt x="910830" y="765717"/>
                  <a:pt x="903396" y="758283"/>
                </a:cubicBezTo>
                <a:cubicBezTo>
                  <a:pt x="907113" y="643054"/>
                  <a:pt x="900248" y="526995"/>
                  <a:pt x="914548" y="412596"/>
                </a:cubicBezTo>
                <a:cubicBezTo>
                  <a:pt x="916006" y="400932"/>
                  <a:pt x="937922" y="407492"/>
                  <a:pt x="948001" y="401444"/>
                </a:cubicBezTo>
                <a:cubicBezTo>
                  <a:pt x="957016" y="396035"/>
                  <a:pt x="960460" y="382833"/>
                  <a:pt x="970304" y="379142"/>
                </a:cubicBezTo>
                <a:cubicBezTo>
                  <a:pt x="991474" y="371203"/>
                  <a:pt x="1014909" y="371708"/>
                  <a:pt x="1037211" y="367991"/>
                </a:cubicBezTo>
                <a:cubicBezTo>
                  <a:pt x="1048362" y="360557"/>
                  <a:pt x="1059029" y="352337"/>
                  <a:pt x="1070665" y="345688"/>
                </a:cubicBezTo>
                <a:cubicBezTo>
                  <a:pt x="1085098" y="337441"/>
                  <a:pt x="1102148" y="333592"/>
                  <a:pt x="1115270" y="323386"/>
                </a:cubicBezTo>
                <a:cubicBezTo>
                  <a:pt x="1136017" y="307249"/>
                  <a:pt x="1171026" y="267630"/>
                  <a:pt x="1171026" y="267630"/>
                </a:cubicBezTo>
                <a:cubicBezTo>
                  <a:pt x="1178460" y="245327"/>
                  <a:pt x="1180287" y="220282"/>
                  <a:pt x="1193328" y="200722"/>
                </a:cubicBezTo>
                <a:cubicBezTo>
                  <a:pt x="1215728" y="167123"/>
                  <a:pt x="1220955" y="162281"/>
                  <a:pt x="1237933" y="122664"/>
                </a:cubicBezTo>
                <a:cubicBezTo>
                  <a:pt x="1242563" y="111860"/>
                  <a:pt x="1245367" y="100361"/>
                  <a:pt x="1249084" y="89210"/>
                </a:cubicBezTo>
                <a:cubicBezTo>
                  <a:pt x="1245367" y="66908"/>
                  <a:pt x="1249916" y="41476"/>
                  <a:pt x="1237933" y="22303"/>
                </a:cubicBezTo>
                <a:cubicBezTo>
                  <a:pt x="1229123" y="8206"/>
                  <a:pt x="1209937" y="692"/>
                  <a:pt x="1193328" y="0"/>
                </a:cubicBezTo>
                <a:lnTo>
                  <a:pt x="970304" y="11152"/>
                </a:lnTo>
                <a:cubicBezTo>
                  <a:pt x="862635" y="47041"/>
                  <a:pt x="1030016" y="-10504"/>
                  <a:pt x="892245" y="44605"/>
                </a:cubicBezTo>
                <a:cubicBezTo>
                  <a:pt x="870418" y="53336"/>
                  <a:pt x="844899" y="53868"/>
                  <a:pt x="825338" y="66908"/>
                </a:cubicBezTo>
                <a:cubicBezTo>
                  <a:pt x="782104" y="95730"/>
                  <a:pt x="804598" y="84972"/>
                  <a:pt x="758431" y="100361"/>
                </a:cubicBezTo>
                <a:cubicBezTo>
                  <a:pt x="713541" y="145251"/>
                  <a:pt x="755806" y="95336"/>
                  <a:pt x="724977" y="167269"/>
                </a:cubicBezTo>
                <a:cubicBezTo>
                  <a:pt x="719698" y="179587"/>
                  <a:pt x="711046" y="190257"/>
                  <a:pt x="702674" y="200722"/>
                </a:cubicBezTo>
                <a:cubicBezTo>
                  <a:pt x="689888" y="216705"/>
                  <a:pt x="664909" y="237331"/>
                  <a:pt x="646918" y="245327"/>
                </a:cubicBezTo>
                <a:cubicBezTo>
                  <a:pt x="625435" y="254875"/>
                  <a:pt x="602313" y="260196"/>
                  <a:pt x="580011" y="267630"/>
                </a:cubicBezTo>
                <a:lnTo>
                  <a:pt x="546557" y="278781"/>
                </a:lnTo>
                <a:cubicBezTo>
                  <a:pt x="520158" y="269981"/>
                  <a:pt x="484261" y="256479"/>
                  <a:pt x="457348" y="256479"/>
                </a:cubicBezTo>
                <a:cubicBezTo>
                  <a:pt x="419992" y="256479"/>
                  <a:pt x="383006" y="263913"/>
                  <a:pt x="345835" y="267630"/>
                </a:cubicBezTo>
                <a:cubicBezTo>
                  <a:pt x="338401" y="278781"/>
                  <a:pt x="333998" y="292711"/>
                  <a:pt x="323533" y="301083"/>
                </a:cubicBezTo>
                <a:cubicBezTo>
                  <a:pt x="314354" y="308426"/>
                  <a:pt x="298391" y="303923"/>
                  <a:pt x="290079" y="312235"/>
                </a:cubicBezTo>
                <a:cubicBezTo>
                  <a:pt x="281768" y="320546"/>
                  <a:pt x="285760" y="336123"/>
                  <a:pt x="278928" y="345688"/>
                </a:cubicBezTo>
                <a:cubicBezTo>
                  <a:pt x="231695" y="411814"/>
                  <a:pt x="234323" y="365926"/>
                  <a:pt x="234323" y="401444"/>
                </a:cubicBezTo>
                <a:lnTo>
                  <a:pt x="223172" y="457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llout: Line 7">
            <a:extLst>
              <a:ext uri="{FF2B5EF4-FFF2-40B4-BE49-F238E27FC236}">
                <a16:creationId xmlns="" xmlns:a16="http://schemas.microsoft.com/office/drawing/2014/main" id="{F521744D-BD63-4E37-B251-05123AD762E6}"/>
              </a:ext>
            </a:extLst>
          </p:cNvPr>
          <p:cNvSpPr/>
          <p:nvPr/>
        </p:nvSpPr>
        <p:spPr>
          <a:xfrm>
            <a:off x="5514892" y="3754026"/>
            <a:ext cx="1340803" cy="612648"/>
          </a:xfrm>
          <a:prstGeom prst="borderCallout1">
            <a:avLst>
              <a:gd name="adj1" fmla="val 50076"/>
              <a:gd name="adj2" fmla="val 101327"/>
              <a:gd name="adj3" fmla="val 48172"/>
              <a:gd name="adj4" fmla="val 254322"/>
            </a:avLst>
          </a:prstGeom>
          <a:solidFill>
            <a:srgbClr val="A0B8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Site</a:t>
            </a:r>
          </a:p>
        </p:txBody>
      </p:sp>
      <p:sp>
        <p:nvSpPr>
          <p:cNvPr id="9" name="Callout: Line 8">
            <a:extLst>
              <a:ext uri="{FF2B5EF4-FFF2-40B4-BE49-F238E27FC236}">
                <a16:creationId xmlns="" xmlns:a16="http://schemas.microsoft.com/office/drawing/2014/main" id="{B93B8DEF-4251-4CA6-855E-17A577BC1CF0}"/>
              </a:ext>
            </a:extLst>
          </p:cNvPr>
          <p:cNvSpPr/>
          <p:nvPr/>
        </p:nvSpPr>
        <p:spPr>
          <a:xfrm>
            <a:off x="4174090" y="4912934"/>
            <a:ext cx="1340802" cy="717769"/>
          </a:xfrm>
          <a:prstGeom prst="borderCallout1">
            <a:avLst>
              <a:gd name="adj1" fmla="val 52950"/>
              <a:gd name="adj2" fmla="val 99434"/>
              <a:gd name="adj3" fmla="val 48886"/>
              <a:gd name="adj4" fmla="val 362039"/>
            </a:avLst>
          </a:prstGeom>
          <a:solidFill>
            <a:srgbClr val="5984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APE</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18</a:t>
            </a:fld>
            <a:endParaRPr lang="en-US" dirty="0"/>
          </a:p>
        </p:txBody>
      </p:sp>
    </p:spTree>
    <p:extLst>
      <p:ext uri="{BB962C8B-B14F-4D97-AF65-F5344CB8AC3E}">
        <p14:creationId xmlns:p14="http://schemas.microsoft.com/office/powerpoint/2010/main" val="8154404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53F236-5ABC-41EA-8C53-0B4AE5C30CA5}"/>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What is Consultation in Section 106?</a:t>
            </a:r>
          </a:p>
        </p:txBody>
      </p:sp>
      <p:sp>
        <p:nvSpPr>
          <p:cNvPr id="3" name="Content Placeholder 2">
            <a:extLst>
              <a:ext uri="{FF2B5EF4-FFF2-40B4-BE49-F238E27FC236}">
                <a16:creationId xmlns="" xmlns:a16="http://schemas.microsoft.com/office/drawing/2014/main" id="{7D4A7235-59DA-46C2-ACC8-64192036A8A2}"/>
              </a:ext>
            </a:extLst>
          </p:cNvPr>
          <p:cNvSpPr>
            <a:spLocks noGrp="1"/>
          </p:cNvSpPr>
          <p:nvPr>
            <p:ph idx="1"/>
          </p:nvPr>
        </p:nvSpPr>
        <p:spPr>
          <a:xfrm>
            <a:off x="152400" y="1371600"/>
            <a:ext cx="11531600" cy="4724400"/>
          </a:xfrm>
        </p:spPr>
        <p:txBody>
          <a:bodyPr>
            <a:normAutofit/>
          </a:bodyPr>
          <a:lstStyle/>
          <a:p>
            <a:pPr>
              <a:lnSpc>
                <a:spcPct val="100000"/>
              </a:lnSpc>
            </a:pPr>
            <a:r>
              <a:rPr lang="en-US" dirty="0">
                <a:latin typeface="Arial" panose="020B0604020202020204" pitchFamily="34" charset="0"/>
                <a:cs typeface="Arial" panose="020B0604020202020204" pitchFamily="34" charset="0"/>
              </a:rPr>
              <a:t>Process of seeking, discussing, and considering the views of other participants, and where feasible, seeking agreement with them regarding matters arising in the Section 106 process </a:t>
            </a:r>
            <a:r>
              <a:rPr lang="es-ES" dirty="0">
                <a:latin typeface="Arial" panose="020B0604020202020204" pitchFamily="34" charset="0"/>
                <a:cs typeface="Arial" panose="020B0604020202020204" pitchFamily="34" charset="0"/>
              </a:rPr>
              <a:t>[36 CFR § 800.16(f)]</a:t>
            </a:r>
          </a:p>
          <a:p>
            <a:pPr>
              <a:lnSpc>
                <a:spcPct val="100000"/>
              </a:lnSpc>
            </a:pPr>
            <a:endParaRPr lang="es-E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Agency official should plan consultations appropriate to the scale of the undertaking and scope of federal involvement </a:t>
            </a:r>
            <a:r>
              <a:rPr lang="es-ES" dirty="0">
                <a:latin typeface="Arial" panose="020B0604020202020204" pitchFamily="34" charset="0"/>
                <a:cs typeface="Arial" panose="020B0604020202020204" pitchFamily="34" charset="0"/>
              </a:rPr>
              <a:t>[36 CFR § 800.2(a)(4)]</a:t>
            </a:r>
          </a:p>
          <a:p>
            <a:pPr>
              <a:lnSpc>
                <a:spcPct val="100000"/>
              </a:lnSpc>
            </a:pPr>
            <a:endParaRPr lang="es-ES" dirty="0">
              <a:latin typeface="Arial" panose="020B0604020202020204" pitchFamily="34" charset="0"/>
              <a:cs typeface="Arial" panose="020B0604020202020204" pitchFamily="34" charset="0"/>
            </a:endParaRPr>
          </a:p>
          <a:p>
            <a:pPr>
              <a:lnSpc>
                <a:spcPct val="100000"/>
              </a:lnSpc>
            </a:pPr>
            <a:endParaRPr lang="es-E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19</a:t>
            </a:fld>
            <a:endParaRPr lang="en-US" dirty="0"/>
          </a:p>
        </p:txBody>
      </p:sp>
    </p:spTree>
    <p:extLst>
      <p:ext uri="{BB962C8B-B14F-4D97-AF65-F5344CB8AC3E}">
        <p14:creationId xmlns:p14="http://schemas.microsoft.com/office/powerpoint/2010/main" val="28918550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11887200" cy="734332"/>
          </a:xfrm>
        </p:spPr>
        <p:txBody>
          <a:bodyPr>
            <a:normAutofit/>
          </a:bodyPr>
          <a:lstStyle/>
          <a:p>
            <a:r>
              <a:rPr lang="en-US" sz="4000" dirty="0">
                <a:latin typeface="Arial" panose="020B0604020202020204" pitchFamily="34" charset="0"/>
                <a:cs typeface="Arial" panose="020B0604020202020204" pitchFamily="34" charset="0"/>
              </a:rPr>
              <a:t>Overview</a:t>
            </a:r>
          </a:p>
        </p:txBody>
      </p:sp>
      <p:sp>
        <p:nvSpPr>
          <p:cNvPr id="3" name="Content Placeholder 2"/>
          <p:cNvSpPr>
            <a:spLocks noGrp="1"/>
          </p:cNvSpPr>
          <p:nvPr>
            <p:ph idx="1"/>
          </p:nvPr>
        </p:nvSpPr>
        <p:spPr>
          <a:xfrm>
            <a:off x="76200" y="1219200"/>
            <a:ext cx="12115800" cy="5377542"/>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Course provides participants with an overview of the National Historic Preservation Act (NHPA) and Section 106 requirements under the Comprehensive Environmental Response, Compensation, and Liability Act (CERCLA)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Topics covered:</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Overview of the NHPA</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NHPA under CERCLA</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Pre-Incident Planning and Emergency Response Under Section 106</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Comparison of Key Elements of the Section 106 Process under NHPA and CERCLA</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Section 106 Process:  Case Studies Under CERCLA</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Summary:  Compliance with Section 106 Under CERCLA</a:t>
            </a:r>
          </a:p>
          <a:p>
            <a:pPr algn="just"/>
            <a:endParaRPr lang="en-US" dirty="0">
              <a:latin typeface="Arial" panose="020B0604020202020204" pitchFamily="34" charset="0"/>
              <a:cs typeface="Arial" panose="020B0604020202020204" pitchFamily="34" charset="0"/>
            </a:endParaRPr>
          </a:p>
          <a:p>
            <a:pPr marL="0" indent="0" algn="ctr">
              <a:buNone/>
            </a:pPr>
            <a:endParaRPr lang="en-US" dirty="0"/>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a:t>
            </a:fld>
            <a:endParaRPr lang="en-US" dirty="0"/>
          </a:p>
        </p:txBody>
      </p:sp>
    </p:spTree>
    <p:extLst>
      <p:ext uri="{BB962C8B-B14F-4D97-AF65-F5344CB8AC3E}">
        <p14:creationId xmlns:p14="http://schemas.microsoft.com/office/powerpoint/2010/main" val="347370517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53F236-5ABC-41EA-8C53-0B4AE5C30CA5}"/>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Consultation vs. Concurrence</a:t>
            </a:r>
          </a:p>
        </p:txBody>
      </p:sp>
      <p:sp>
        <p:nvSpPr>
          <p:cNvPr id="3" name="Content Placeholder 2">
            <a:extLst>
              <a:ext uri="{FF2B5EF4-FFF2-40B4-BE49-F238E27FC236}">
                <a16:creationId xmlns="" xmlns:a16="http://schemas.microsoft.com/office/drawing/2014/main" id="{7D4A7235-59DA-46C2-ACC8-64192036A8A2}"/>
              </a:ext>
            </a:extLst>
          </p:cNvPr>
          <p:cNvSpPr>
            <a:spLocks noGrp="1"/>
          </p:cNvSpPr>
          <p:nvPr>
            <p:ph idx="1"/>
          </p:nvPr>
        </p:nvSpPr>
        <p:spPr>
          <a:xfrm>
            <a:off x="127000" y="1348581"/>
            <a:ext cx="11201400" cy="4576763"/>
          </a:xfrm>
        </p:spPr>
        <p:txBody>
          <a:bodyPr>
            <a:normAutofit/>
          </a:bodyPr>
          <a:lstStyle/>
          <a:p>
            <a:pPr>
              <a:lnSpc>
                <a:spcPct val="100000"/>
              </a:lnSpc>
            </a:pPr>
            <a:r>
              <a:rPr lang="en-US" dirty="0">
                <a:latin typeface="Arial" panose="020B0604020202020204" pitchFamily="34" charset="0"/>
                <a:cs typeface="Arial" panose="020B0604020202020204" pitchFamily="34" charset="0"/>
              </a:rPr>
              <a:t>Section 106 regulations require the Federal agency to make eligibility and effects findings in consultation with the SHPO/THPO; they do not require the Federal agency to obtain the SHPO/THPO’s concurrence in those </a:t>
            </a:r>
            <a:r>
              <a:rPr lang="en-US" dirty="0" smtClean="0">
                <a:latin typeface="Arial" panose="020B0604020202020204" pitchFamily="34" charset="0"/>
                <a:cs typeface="Arial" panose="020B0604020202020204" pitchFamily="34" charset="0"/>
              </a:rPr>
              <a:t>findings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Regulations prescribe steps that should be followed when a SHPO/THPO disagrees with a Federal agency’s findings; if agreement cannot be reached, then the ACHP issues formal comments on the undertaking, which the agency must consider before proceeding </a:t>
            </a:r>
          </a:p>
          <a:p>
            <a:endParaRPr lang="en-U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20</a:t>
            </a:fld>
            <a:endParaRPr lang="en-US" dirty="0"/>
          </a:p>
        </p:txBody>
      </p:sp>
    </p:spTree>
    <p:extLst>
      <p:ext uri="{BB962C8B-B14F-4D97-AF65-F5344CB8AC3E}">
        <p14:creationId xmlns:p14="http://schemas.microsoft.com/office/powerpoint/2010/main" val="59312529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53F236-5ABC-41EA-8C53-0B4AE5C30CA5}"/>
              </a:ext>
            </a:extLst>
          </p:cNvPr>
          <p:cNvSpPr>
            <a:spLocks noGrp="1"/>
          </p:cNvSpPr>
          <p:nvPr>
            <p:ph type="title"/>
          </p:nvPr>
        </p:nvSpPr>
        <p:spPr>
          <a:xfrm>
            <a:off x="0" y="136764"/>
            <a:ext cx="11201400" cy="1000536"/>
          </a:xfrm>
        </p:spPr>
        <p:txBody>
          <a:bodyPr>
            <a:noAutofit/>
          </a:bodyPr>
          <a:lstStyle/>
          <a:p>
            <a:pPr algn="ctr"/>
            <a:r>
              <a:rPr lang="en-US" sz="3600" dirty="0">
                <a:latin typeface="Arial" panose="020B0604020202020204" pitchFamily="34" charset="0"/>
                <a:cs typeface="Arial" panose="020B0604020202020204" pitchFamily="34" charset="0"/>
              </a:rPr>
              <a:t>Other Statutes Defining and Protecting Historic Properties</a:t>
            </a:r>
          </a:p>
        </p:txBody>
      </p:sp>
      <p:sp>
        <p:nvSpPr>
          <p:cNvPr id="3" name="Content Placeholder 2">
            <a:extLst>
              <a:ext uri="{FF2B5EF4-FFF2-40B4-BE49-F238E27FC236}">
                <a16:creationId xmlns="" xmlns:a16="http://schemas.microsoft.com/office/drawing/2014/main" id="{7D4A7235-59DA-46C2-ACC8-64192036A8A2}"/>
              </a:ext>
            </a:extLst>
          </p:cNvPr>
          <p:cNvSpPr>
            <a:spLocks noGrp="1"/>
          </p:cNvSpPr>
          <p:nvPr>
            <p:ph idx="1"/>
          </p:nvPr>
        </p:nvSpPr>
        <p:spPr>
          <a:xfrm>
            <a:off x="152400" y="1371600"/>
            <a:ext cx="11582400" cy="4371914"/>
          </a:xfrm>
        </p:spPr>
        <p:txBody>
          <a:bodyPr>
            <a:normAutofit/>
          </a:bodyPr>
          <a:lstStyle/>
          <a:p>
            <a:pPr>
              <a:lnSpc>
                <a:spcPct val="100000"/>
              </a:lnSpc>
            </a:pPr>
            <a:r>
              <a:rPr lang="en-US" dirty="0">
                <a:latin typeface="Arial" panose="020B0604020202020204" pitchFamily="34" charset="0"/>
                <a:cs typeface="Arial" panose="020B0604020202020204" pitchFamily="34" charset="0"/>
              </a:rPr>
              <a:t>Archaeological Resources Protection Act, 16 USC § 470aa, which provides for the protection of archaeological sites and other </a:t>
            </a:r>
            <a:r>
              <a:rPr lang="en-US" dirty="0" smtClean="0">
                <a:latin typeface="Arial" panose="020B0604020202020204" pitchFamily="34" charset="0"/>
                <a:cs typeface="Arial" panose="020B0604020202020204" pitchFamily="34" charset="0"/>
              </a:rPr>
              <a:t>resources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 Native American Graves Protection and Repatriation Act, 25 USC § 3001, which provides for the protection of Native American human remains and other defined classes of cultural </a:t>
            </a:r>
            <a:r>
              <a:rPr lang="en-US" dirty="0" smtClean="0">
                <a:latin typeface="Arial" panose="020B0604020202020204" pitchFamily="34" charset="0"/>
                <a:cs typeface="Arial" panose="020B0604020202020204" pitchFamily="34" charset="0"/>
              </a:rPr>
              <a:t>items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National Marine Sanctuaries Act, 16 USC § 1431, which establishes civil penalties for destruction, loss of, or injury to a sanctuary resource, including historic properties</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21</a:t>
            </a:fld>
            <a:endParaRPr lang="en-US" dirty="0"/>
          </a:p>
        </p:txBody>
      </p:sp>
    </p:spTree>
    <p:extLst>
      <p:ext uri="{BB962C8B-B14F-4D97-AF65-F5344CB8AC3E}">
        <p14:creationId xmlns:p14="http://schemas.microsoft.com/office/powerpoint/2010/main" val="38281021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53F236-5ABC-41EA-8C53-0B4AE5C30CA5}"/>
              </a:ext>
            </a:extLst>
          </p:cNvPr>
          <p:cNvSpPr>
            <a:spLocks noGrp="1"/>
          </p:cNvSpPr>
          <p:nvPr>
            <p:ph type="title"/>
          </p:nvPr>
        </p:nvSpPr>
        <p:spPr>
          <a:xfrm>
            <a:off x="152400" y="0"/>
            <a:ext cx="10515600" cy="1202417"/>
          </a:xfrm>
        </p:spPr>
        <p:txBody>
          <a:bodyPr>
            <a:noAutofit/>
          </a:bodyPr>
          <a:lstStyle/>
          <a:p>
            <a:r>
              <a:rPr lang="en-US" sz="3600" dirty="0">
                <a:latin typeface="Arial" panose="020B0604020202020204" pitchFamily="34" charset="0"/>
                <a:cs typeface="Arial" panose="020B0604020202020204" pitchFamily="34" charset="0"/>
              </a:rPr>
              <a:t>Other Statutes Defining and Protecting Historic Properties . . .</a:t>
            </a:r>
          </a:p>
        </p:txBody>
      </p:sp>
      <p:sp>
        <p:nvSpPr>
          <p:cNvPr id="3" name="Content Placeholder 2">
            <a:extLst>
              <a:ext uri="{FF2B5EF4-FFF2-40B4-BE49-F238E27FC236}">
                <a16:creationId xmlns="" xmlns:a16="http://schemas.microsoft.com/office/drawing/2014/main" id="{7D4A7235-59DA-46C2-ACC8-64192036A8A2}"/>
              </a:ext>
            </a:extLst>
          </p:cNvPr>
          <p:cNvSpPr>
            <a:spLocks noGrp="1"/>
          </p:cNvSpPr>
          <p:nvPr>
            <p:ph idx="1"/>
          </p:nvPr>
        </p:nvSpPr>
        <p:spPr>
          <a:xfrm>
            <a:off x="127000" y="1240517"/>
            <a:ext cx="11963400" cy="4383789"/>
          </a:xfrm>
        </p:spPr>
        <p:txBody>
          <a:bodyPr/>
          <a:lstStyle/>
          <a:p>
            <a:pPr>
              <a:lnSpc>
                <a:spcPct val="100000"/>
              </a:lnSpc>
            </a:pPr>
            <a:r>
              <a:rPr lang="en-US" dirty="0">
                <a:latin typeface="Arial" panose="020B0604020202020204" pitchFamily="34" charset="0"/>
                <a:cs typeface="Arial" panose="020B0604020202020204" pitchFamily="34" charset="0"/>
              </a:rPr>
              <a:t>Antiquities Act of 1906, 16 USC § 433, which establishes criminal penalties for non-permitted appropriations, excavation, injury, or destruction of any historic ore prehistoric ruin or monument, or any object of antiquity, situated on lands owned or controlled by the federal </a:t>
            </a:r>
            <a:r>
              <a:rPr lang="en-US" dirty="0" smtClean="0">
                <a:latin typeface="Arial" panose="020B0604020202020204" pitchFamily="34" charset="0"/>
                <a:cs typeface="Arial" panose="020B0604020202020204" pitchFamily="34" charset="0"/>
              </a:rPr>
              <a:t>government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Many </a:t>
            </a:r>
            <a:r>
              <a:rPr lang="en-US" dirty="0">
                <a:latin typeface="Arial" panose="020B0604020202020204" pitchFamily="34" charset="0"/>
                <a:cs typeface="Arial" panose="020B0604020202020204" pitchFamily="34" charset="0"/>
              </a:rPr>
              <a:t>States also have laws defining and protecting historic properties</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22</a:t>
            </a:fld>
            <a:endParaRPr lang="en-US" dirty="0"/>
          </a:p>
        </p:txBody>
      </p:sp>
    </p:spTree>
    <p:extLst>
      <p:ext uri="{BB962C8B-B14F-4D97-AF65-F5344CB8AC3E}">
        <p14:creationId xmlns:p14="http://schemas.microsoft.com/office/powerpoint/2010/main" val="4600415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E3E1B99-8920-465A-99FC-6277B91FE7C9}"/>
              </a:ext>
            </a:extLst>
          </p:cNvPr>
          <p:cNvSpPr>
            <a:spLocks noGrp="1"/>
          </p:cNvSpPr>
          <p:nvPr>
            <p:ph type="title"/>
          </p:nvPr>
        </p:nvSpPr>
        <p:spPr>
          <a:xfrm>
            <a:off x="152400" y="263545"/>
            <a:ext cx="11938000" cy="553998"/>
          </a:xfrm>
        </p:spPr>
        <p:txBody>
          <a:bodyPr/>
          <a:lstStyle/>
          <a:p>
            <a:r>
              <a:rPr lang="en-US" sz="4000" dirty="0">
                <a:latin typeface="Arial" panose="020B0604020202020204" pitchFamily="34" charset="0"/>
                <a:cs typeface="Arial" panose="020B0604020202020204" pitchFamily="34" charset="0"/>
              </a:rPr>
              <a:t>References</a:t>
            </a:r>
          </a:p>
        </p:txBody>
      </p:sp>
      <p:sp>
        <p:nvSpPr>
          <p:cNvPr id="8" name="Content Placeholder 7">
            <a:extLst>
              <a:ext uri="{FF2B5EF4-FFF2-40B4-BE49-F238E27FC236}">
                <a16:creationId xmlns="" xmlns:a16="http://schemas.microsoft.com/office/drawing/2014/main" id="{6F1E1A94-1A95-4AE4-AAB2-27AA29156ECB}"/>
              </a:ext>
            </a:extLst>
          </p:cNvPr>
          <p:cNvSpPr>
            <a:spLocks noGrp="1"/>
          </p:cNvSpPr>
          <p:nvPr>
            <p:ph idx="1"/>
          </p:nvPr>
        </p:nvSpPr>
        <p:spPr>
          <a:xfrm>
            <a:off x="152400" y="1219200"/>
            <a:ext cx="11734800" cy="4351338"/>
          </a:xfrm>
        </p:spPr>
        <p:txBody>
          <a:bodyPr/>
          <a:lstStyle/>
          <a:p>
            <a:pPr>
              <a:lnSpc>
                <a:spcPct val="100000"/>
              </a:lnSpc>
            </a:pPr>
            <a:r>
              <a:rPr lang="en-US" dirty="0">
                <a:latin typeface="Arial" panose="020B0604020202020204" pitchFamily="34" charset="0"/>
                <a:cs typeface="Arial" panose="020B0604020202020204" pitchFamily="34" charset="0"/>
              </a:rPr>
              <a:t>The ACHP’s web page provides the most comprehensive information about NHPA requirements (</a:t>
            </a:r>
            <a:r>
              <a:rPr lang="en-US" dirty="0">
                <a:latin typeface="Arial" panose="020B0604020202020204" pitchFamily="34" charset="0"/>
                <a:cs typeface="Arial" panose="020B0604020202020204" pitchFamily="34" charset="0"/>
                <a:hlinkClick r:id="rId3"/>
              </a:rPr>
              <a:t>http://www.achp.gov</a:t>
            </a:r>
            <a:r>
              <a:rPr lang="en-US" dirty="0">
                <a:latin typeface="Arial" panose="020B0604020202020204" pitchFamily="34" charset="0"/>
                <a:cs typeface="Arial" panose="020B0604020202020204" pitchFamily="34" charset="0"/>
              </a:rPr>
              <a:t>), including links to contact information for federal, state, and tribal historic preservation officers</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The National Park Service’s web page (</a:t>
            </a:r>
            <a:r>
              <a:rPr lang="en-US" dirty="0">
                <a:latin typeface="Arial" panose="020B0604020202020204" pitchFamily="34" charset="0"/>
                <a:cs typeface="Arial" panose="020B0604020202020204" pitchFamily="34" charset="0"/>
                <a:hlinkClick r:id="rId4"/>
              </a:rPr>
              <a:t>http://www.cr,nps.gov/nr/</a:t>
            </a:r>
            <a:r>
              <a:rPr lang="en-US" dirty="0">
                <a:latin typeface="Arial" panose="020B0604020202020204" pitchFamily="34" charset="0"/>
                <a:cs typeface="Arial" panose="020B0604020202020204" pitchFamily="34" charset="0"/>
              </a:rPr>
              <a:t>) provides additional information on properties listed on the NRHP such as location and historic nature of these properties</a:t>
            </a:r>
          </a:p>
          <a:p>
            <a:pPr>
              <a:lnSpc>
                <a:spcPct val="100000"/>
              </a:lnSpc>
            </a:pPr>
            <a:endParaRPr lang="en-US" dirty="0"/>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23</a:t>
            </a:fld>
            <a:endParaRPr lang="en-US" dirty="0"/>
          </a:p>
        </p:txBody>
      </p:sp>
    </p:spTree>
    <p:extLst>
      <p:ext uri="{BB962C8B-B14F-4D97-AF65-F5344CB8AC3E}">
        <p14:creationId xmlns:p14="http://schemas.microsoft.com/office/powerpoint/2010/main" val="29653801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1B63729-E87B-419E-AEAC-D7AA3F5E850A}"/>
              </a:ext>
            </a:extLst>
          </p:cNvPr>
          <p:cNvSpPr>
            <a:spLocks noGrp="1"/>
          </p:cNvSpPr>
          <p:nvPr>
            <p:ph type="title"/>
          </p:nvPr>
        </p:nvSpPr>
        <p:spPr>
          <a:xfrm>
            <a:off x="838200" y="3204458"/>
            <a:ext cx="10515600" cy="609398"/>
          </a:xfrm>
        </p:spPr>
        <p:txBody>
          <a:bodyPr/>
          <a:lstStyle/>
          <a:p>
            <a:pPr algn="ctr"/>
            <a:r>
              <a:rPr lang="en-US" sz="4400" dirty="0">
                <a:solidFill>
                  <a:schemeClr val="bg1"/>
                </a:solidFill>
              </a:rPr>
              <a:t>Questions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24</a:t>
            </a:fld>
            <a:endParaRPr lang="en-US" dirty="0"/>
          </a:p>
        </p:txBody>
      </p:sp>
    </p:spTree>
    <p:extLst>
      <p:ext uri="{BB962C8B-B14F-4D97-AF65-F5344CB8AC3E}">
        <p14:creationId xmlns:p14="http://schemas.microsoft.com/office/powerpoint/2010/main" val="8384523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116" y="2897694"/>
            <a:ext cx="11243205" cy="609398"/>
          </a:xfrm>
        </p:spPr>
        <p:txBody>
          <a:bodyPr/>
          <a:lstStyle/>
          <a:p>
            <a:pPr algn="ctr"/>
            <a:r>
              <a:rPr lang="en-US" sz="4400" dirty="0">
                <a:solidFill>
                  <a:schemeClr val="bg1"/>
                </a:solidFill>
                <a:latin typeface="Arial" panose="020B0604020202020204" pitchFamily="34" charset="0"/>
                <a:cs typeface="Arial" panose="020B0604020202020204" pitchFamily="34" charset="0"/>
              </a:rPr>
              <a:t>II.  NHPA under CERCLA</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25</a:t>
            </a:fld>
            <a:endParaRPr lang="en-US" dirty="0"/>
          </a:p>
        </p:txBody>
      </p:sp>
    </p:spTree>
    <p:extLst>
      <p:ext uri="{BB962C8B-B14F-4D97-AF65-F5344CB8AC3E}">
        <p14:creationId xmlns:p14="http://schemas.microsoft.com/office/powerpoint/2010/main" val="138500325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101600" y="25400"/>
            <a:ext cx="12090400" cy="1151158"/>
          </a:xfrm>
        </p:spPr>
        <p:txBody>
          <a:bodyPr>
            <a:noAutofit/>
          </a:bodyPr>
          <a:lstStyle/>
          <a:p>
            <a:r>
              <a:rPr lang="en-US" sz="3600" dirty="0">
                <a:latin typeface="Arial" panose="020B0604020202020204" pitchFamily="34" charset="0"/>
                <a:cs typeface="Arial" panose="020B0604020202020204" pitchFamily="34" charset="0"/>
              </a:rPr>
              <a:t>One Designed to Change Effects, the Other to Effect Change</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152400" y="1371600"/>
            <a:ext cx="5388980" cy="3757854"/>
          </a:xfrm>
        </p:spPr>
        <p:txBody>
          <a:bodyPr>
            <a:normAutofit/>
          </a:bodyPr>
          <a:lstStyle/>
          <a:p>
            <a:pPr>
              <a:lnSpc>
                <a:spcPct val="100000"/>
              </a:lnSpc>
            </a:pPr>
            <a:r>
              <a:rPr lang="en-US" dirty="0" smtClean="0">
                <a:latin typeface="Arial" panose="020B0604020202020204" pitchFamily="34" charset="0"/>
                <a:cs typeface="Arial" panose="020B0604020202020204" pitchFamily="34" charset="0"/>
              </a:rPr>
              <a:t>NHPA </a:t>
            </a:r>
            <a:r>
              <a:rPr lang="en-US" dirty="0">
                <a:latin typeface="Arial" panose="020B0604020202020204" pitchFamily="34" charset="0"/>
                <a:cs typeface="Arial" panose="020B0604020202020204" pitchFamily="34" charset="0"/>
              </a:rPr>
              <a:t>was designed to </a:t>
            </a:r>
            <a:r>
              <a:rPr lang="en-US" b="1" dirty="0">
                <a:latin typeface="Arial" panose="020B0604020202020204" pitchFamily="34" charset="0"/>
                <a:cs typeface="Arial" panose="020B0604020202020204" pitchFamily="34" charset="0"/>
              </a:rPr>
              <a:t>change the effects </a:t>
            </a:r>
            <a:r>
              <a:rPr lang="en-US" dirty="0">
                <a:latin typeface="Arial" panose="020B0604020202020204" pitchFamily="34" charset="0"/>
                <a:cs typeface="Arial" panose="020B0604020202020204" pitchFamily="34" charset="0"/>
              </a:rPr>
              <a:t>of progress on the places important to communities</a:t>
            </a:r>
          </a:p>
        </p:txBody>
      </p:sp>
      <p:pic>
        <p:nvPicPr>
          <p:cNvPr id="5" name="Picture 2" descr="Image result for image of interstate highways">
            <a:extLst>
              <a:ext uri="{FF2B5EF4-FFF2-40B4-BE49-F238E27FC236}">
                <a16:creationId xmlns="" xmlns:a16="http://schemas.microsoft.com/office/drawing/2014/main" id="{C53FB89D-732F-4509-AE78-81905E54C425}"/>
              </a:ext>
            </a:extLst>
          </p:cNvPr>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6104941" y="1397000"/>
            <a:ext cx="5502859"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26</a:t>
            </a:fld>
            <a:endParaRPr lang="en-US" dirty="0"/>
          </a:p>
        </p:txBody>
      </p:sp>
    </p:spTree>
    <p:extLst>
      <p:ext uri="{BB962C8B-B14F-4D97-AF65-F5344CB8AC3E}">
        <p14:creationId xmlns:p14="http://schemas.microsoft.com/office/powerpoint/2010/main" val="83019839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64625" y="0"/>
            <a:ext cx="11898775" cy="1151158"/>
          </a:xfrm>
        </p:spPr>
        <p:txBody>
          <a:bodyPr>
            <a:noAutofit/>
          </a:bodyPr>
          <a:lstStyle/>
          <a:p>
            <a:pPr algn="ctr"/>
            <a:r>
              <a:rPr lang="en-US" sz="3600" dirty="0">
                <a:latin typeface="Arial" panose="020B0604020202020204" pitchFamily="34" charset="0"/>
                <a:cs typeface="Arial" panose="020B0604020202020204" pitchFamily="34" charset="0"/>
              </a:rPr>
              <a:t>One Designed to Change Effects, the Other to Effect Change . . .</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6244220" y="1447800"/>
            <a:ext cx="5388980" cy="3757854"/>
          </a:xfrm>
        </p:spPr>
        <p:txBody>
          <a:bodyPr>
            <a:normAutofit/>
          </a:bodyPr>
          <a:lstStyle/>
          <a:p>
            <a:pPr>
              <a:lnSpc>
                <a:spcPct val="100000"/>
              </a:lnSpc>
            </a:pPr>
            <a:r>
              <a:rPr lang="en-US" dirty="0" smtClean="0">
                <a:latin typeface="Arial" panose="020B0604020202020204" pitchFamily="34" charset="0"/>
                <a:cs typeface="Arial" panose="020B0604020202020204" pitchFamily="34" charset="0"/>
              </a:rPr>
              <a:t>CERCLA </a:t>
            </a:r>
            <a:r>
              <a:rPr lang="en-US" dirty="0">
                <a:latin typeface="Arial" panose="020B0604020202020204" pitchFamily="34" charset="0"/>
                <a:cs typeface="Arial" panose="020B0604020202020204" pitchFamily="34" charset="0"/>
              </a:rPr>
              <a:t>was designed and determined to do the opposite of NPHA – to </a:t>
            </a:r>
            <a:r>
              <a:rPr lang="en-US" b="1" dirty="0">
                <a:latin typeface="Arial" panose="020B0604020202020204" pitchFamily="34" charset="0"/>
                <a:cs typeface="Arial" panose="020B0604020202020204" pitchFamily="34" charset="0"/>
              </a:rPr>
              <a:t>effect change</a:t>
            </a:r>
          </a:p>
        </p:txBody>
      </p:sp>
      <p:pic>
        <p:nvPicPr>
          <p:cNvPr id="6" name="Content Placeholder 6">
            <a:extLst>
              <a:ext uri="{FF2B5EF4-FFF2-40B4-BE49-F238E27FC236}">
                <a16:creationId xmlns="" xmlns:a16="http://schemas.microsoft.com/office/drawing/2014/main" id="{0BED5DFD-5F46-4C9C-BF7F-5EA38E7D1D5F}"/>
              </a:ext>
            </a:extLst>
          </p:cNvPr>
          <p:cNvPicPr>
            <a:picLocks noGrp="1" noChangeAspect="1"/>
          </p:cNvPicPr>
          <p:nvPr>
            <p:ph sz="half" idx="4294967295"/>
          </p:nvPr>
        </p:nvPicPr>
        <p:blipFill>
          <a:blip r:embed="rId3">
            <a:extLst>
              <a:ext uri="{28A0092B-C50C-407E-A947-70E740481C1C}">
                <a14:useLocalDpi xmlns:a14="http://schemas.microsoft.com/office/drawing/2010/main"/>
              </a:ext>
            </a:extLst>
          </a:blip>
          <a:stretch>
            <a:fillRect/>
          </a:stretch>
        </p:blipFill>
        <p:spPr>
          <a:xfrm>
            <a:off x="304800" y="1447800"/>
            <a:ext cx="5486974" cy="4147131"/>
          </a:xfrm>
          <a:prstGeom prst="rect">
            <a:avLst/>
          </a:prstGeom>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27</a:t>
            </a:fld>
            <a:endParaRPr lang="en-US" dirty="0"/>
          </a:p>
        </p:txBody>
      </p:sp>
    </p:spTree>
    <p:extLst>
      <p:ext uri="{BB962C8B-B14F-4D97-AF65-F5344CB8AC3E}">
        <p14:creationId xmlns:p14="http://schemas.microsoft.com/office/powerpoint/2010/main" val="29743945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152400" y="16575"/>
            <a:ext cx="11938000" cy="1070768"/>
          </a:xfrm>
        </p:spPr>
        <p:txBody>
          <a:bodyPr>
            <a:noAutofit/>
          </a:bodyPr>
          <a:lstStyle/>
          <a:p>
            <a:r>
              <a:rPr lang="en-US" sz="4000" dirty="0">
                <a:latin typeface="Arial" panose="020B0604020202020204" pitchFamily="34" charset="0"/>
                <a:cs typeface="Arial" panose="020B0604020202020204" pitchFamily="34" charset="0"/>
              </a:rPr>
              <a:t>Emergency Response, Removal, and Remedial Actions</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190500" y="1219200"/>
            <a:ext cx="5181600" cy="4957762"/>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Each year, EPA responds to hundreds of hazardous substance releases and oil spill discharges and performs long-term actions to protect the public and the environment</a:t>
            </a:r>
          </a:p>
          <a:p>
            <a:pPr lvl="1"/>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decisions may affect historic properties, including those that are of traditional religious and cultural significance</a:t>
            </a:r>
            <a:endParaRPr lang="en-US" sz="2400" dirty="0"/>
          </a:p>
        </p:txBody>
      </p:sp>
      <p:pic>
        <p:nvPicPr>
          <p:cNvPr id="2050" name="Picture 2" descr="Image result for painted rocks, arizona">
            <a:extLst>
              <a:ext uri="{FF2B5EF4-FFF2-40B4-BE49-F238E27FC236}">
                <a16:creationId xmlns="" xmlns:a16="http://schemas.microsoft.com/office/drawing/2014/main" id="{8FC8C9C3-FFB6-4D05-83DC-1DC358EB1088}"/>
              </a:ext>
            </a:extLst>
          </p:cNvPr>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6156350" y="1219200"/>
            <a:ext cx="5502250" cy="43994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28</a:t>
            </a:fld>
            <a:endParaRPr lang="en-US" dirty="0"/>
          </a:p>
        </p:txBody>
      </p:sp>
    </p:spTree>
    <p:extLst>
      <p:ext uri="{BB962C8B-B14F-4D97-AF65-F5344CB8AC3E}">
        <p14:creationId xmlns:p14="http://schemas.microsoft.com/office/powerpoint/2010/main" val="52893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152400" y="99057"/>
            <a:ext cx="11734800" cy="937450"/>
          </a:xfrm>
        </p:spPr>
        <p:txBody>
          <a:bodyPr>
            <a:noAutofit/>
          </a:bodyPr>
          <a:lstStyle/>
          <a:p>
            <a:r>
              <a:rPr lang="en-US" sz="3200" dirty="0">
                <a:latin typeface="Arial" panose="020B0604020202020204" pitchFamily="34" charset="0"/>
                <a:cs typeface="Arial" panose="020B0604020202020204" pitchFamily="34" charset="0"/>
              </a:rPr>
              <a:t>CERCLA and the National Oil and Hazardous Substances Pollution Contingency Plan</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152400" y="1219200"/>
            <a:ext cx="5909838" cy="4351338"/>
          </a:xfrm>
        </p:spPr>
        <p:txBody>
          <a:bodyPr>
            <a:normAutofit fontScale="92500" lnSpcReduction="20000"/>
          </a:bodyPr>
          <a:lstStyle/>
          <a:p>
            <a:pPr>
              <a:lnSpc>
                <a:spcPct val="120000"/>
              </a:lnSpc>
            </a:pPr>
            <a:r>
              <a:rPr lang="en-US" sz="2400" dirty="0">
                <a:latin typeface="Arial" panose="020B0604020202020204" pitchFamily="34" charset="0"/>
                <a:cs typeface="Arial" panose="020B0604020202020204" pitchFamily="34" charset="0"/>
              </a:rPr>
              <a:t>Section 104(a) of CERCLA directs EPA to be </a:t>
            </a:r>
            <a:r>
              <a:rPr lang="en-US" sz="2400" b="1" dirty="0">
                <a:latin typeface="Arial" panose="020B0604020202020204" pitchFamily="34" charset="0"/>
                <a:cs typeface="Arial" panose="020B0604020202020204" pitchFamily="34" charset="0"/>
              </a:rPr>
              <a:t>consistent </a:t>
            </a:r>
            <a:r>
              <a:rPr lang="en-US" sz="2400" dirty="0">
                <a:latin typeface="Arial" panose="020B0604020202020204" pitchFamily="34" charset="0"/>
                <a:cs typeface="Arial" panose="020B0604020202020204" pitchFamily="34" charset="0"/>
              </a:rPr>
              <a:t>with</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National Oil and Hazardous Substances Pollution Contingency Plan (NCP), 40 CFR Part 300 when implementing any removal action or remedial action</a:t>
            </a:r>
          </a:p>
          <a:p>
            <a:pPr>
              <a:lnSpc>
                <a:spcPct val="110000"/>
              </a:lnSpc>
            </a:pPr>
            <a:endParaRPr lang="en-US" sz="2400" dirty="0">
              <a:latin typeface="Arial" panose="020B0604020202020204" pitchFamily="34" charset="0"/>
              <a:cs typeface="Arial" panose="020B0604020202020204" pitchFamily="34" charset="0"/>
            </a:endParaRPr>
          </a:p>
          <a:p>
            <a:pPr>
              <a:lnSpc>
                <a:spcPct val="110000"/>
              </a:lnSpc>
            </a:pPr>
            <a:r>
              <a:rPr lang="en-US" sz="2400" dirty="0">
                <a:latin typeface="Arial" panose="020B0604020202020204" pitchFamily="34" charset="0"/>
                <a:cs typeface="Arial" panose="020B0604020202020204" pitchFamily="34" charset="0"/>
              </a:rPr>
              <a:t>Section 121(e)(1) of CERCLA states </a:t>
            </a:r>
            <a:r>
              <a:rPr lang="en-US" sz="2400" b="1" dirty="0">
                <a:latin typeface="Arial" panose="020B0604020202020204" pitchFamily="34" charset="0"/>
                <a:cs typeface="Arial" panose="020B0604020202020204" pitchFamily="34" charset="0"/>
              </a:rPr>
              <a:t>no</a:t>
            </a:r>
            <a:r>
              <a:rPr lang="en-US" sz="2400" dirty="0">
                <a:latin typeface="Arial" panose="020B0604020202020204" pitchFamily="34" charset="0"/>
                <a:cs typeface="Arial" panose="020B0604020202020204" pitchFamily="34" charset="0"/>
              </a:rPr>
              <a:t> Federal, State, or local permit shall be required for the portion of any removal or remedial action conducted entirely on-site</a:t>
            </a:r>
          </a:p>
          <a:p>
            <a:pPr>
              <a:lnSpc>
                <a:spcPct val="110000"/>
              </a:lnSpc>
            </a:pPr>
            <a:endParaRPr lang="en-US" sz="2400" dirty="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p:txBody>
      </p:sp>
      <p:pic>
        <p:nvPicPr>
          <p:cNvPr id="1026" name="Picture 2" descr="https://npgallery.nps.gov/NRHP/GetAsset/3009cc84-67dc-461a-9c20-e72dedf3652c/proxy/lores">
            <a:extLst>
              <a:ext uri="{FF2B5EF4-FFF2-40B4-BE49-F238E27FC236}">
                <a16:creationId xmlns="" xmlns:a16="http://schemas.microsoft.com/office/drawing/2014/main" id="{14346D2E-D4C3-4BB0-A0AD-FF948DF22A62}"/>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6553200" y="1447800"/>
            <a:ext cx="4757737" cy="33684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29</a:t>
            </a:fld>
            <a:endParaRPr lang="en-US" dirty="0"/>
          </a:p>
        </p:txBody>
      </p:sp>
    </p:spTree>
    <p:extLst>
      <p:ext uri="{BB962C8B-B14F-4D97-AF65-F5344CB8AC3E}">
        <p14:creationId xmlns:p14="http://schemas.microsoft.com/office/powerpoint/2010/main" val="36418367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117" y="2980794"/>
            <a:ext cx="11231330" cy="443198"/>
          </a:xfrm>
        </p:spPr>
        <p:txBody>
          <a:bodyPr/>
          <a:lstStyle/>
          <a:p>
            <a:pPr algn="ctr"/>
            <a:r>
              <a:rPr lang="en-US" dirty="0">
                <a:solidFill>
                  <a:schemeClr val="bg1"/>
                </a:solidFill>
                <a:latin typeface="Arial" panose="020B0604020202020204" pitchFamily="34" charset="0"/>
                <a:cs typeface="Arial" panose="020B0604020202020204" pitchFamily="34" charset="0"/>
              </a:rPr>
              <a:t>I.  Overview of the National Historic Preservation Act</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3</a:t>
            </a:fld>
            <a:endParaRPr lang="en-US" dirty="0"/>
          </a:p>
        </p:txBody>
      </p:sp>
    </p:spTree>
    <p:extLst>
      <p:ext uri="{BB962C8B-B14F-4D97-AF65-F5344CB8AC3E}">
        <p14:creationId xmlns:p14="http://schemas.microsoft.com/office/powerpoint/2010/main" val="349733071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152400" y="0"/>
            <a:ext cx="11582400" cy="1036163"/>
          </a:xfrm>
        </p:spPr>
        <p:txBody>
          <a:bodyPr>
            <a:noAutofit/>
          </a:bodyPr>
          <a:lstStyle/>
          <a:p>
            <a:r>
              <a:rPr lang="en-US" sz="4000" dirty="0">
                <a:latin typeface="Arial" panose="020B0604020202020204" pitchFamily="34" charset="0"/>
                <a:cs typeface="Arial" panose="020B0604020202020204" pitchFamily="34" charset="0"/>
              </a:rPr>
              <a:t>Applicable or Relevant and Appropriate Requirements</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6108148" y="1295400"/>
            <a:ext cx="5779052" cy="4953000"/>
          </a:xfrm>
        </p:spPr>
        <p:txBody>
          <a:bodyPr>
            <a:normAutofit/>
          </a:bodyPr>
          <a:lstStyle/>
          <a:p>
            <a:pPr>
              <a:lnSpc>
                <a:spcPct val="100000"/>
              </a:lnSpc>
            </a:pPr>
            <a:r>
              <a:rPr lang="en-US" sz="2000" dirty="0">
                <a:latin typeface="Arial" panose="020B0604020202020204" pitchFamily="34" charset="0"/>
                <a:cs typeface="Arial" panose="020B0604020202020204" pitchFamily="34" charset="0"/>
              </a:rPr>
              <a:t>NCP requires </a:t>
            </a:r>
            <a:r>
              <a:rPr lang="en-US" sz="2000" b="1" dirty="0">
                <a:latin typeface="Arial" panose="020B0604020202020204" pitchFamily="34" charset="0"/>
                <a:cs typeface="Arial" panose="020B0604020202020204" pitchFamily="34" charset="0"/>
              </a:rPr>
              <a:t>only</a:t>
            </a:r>
            <a:r>
              <a:rPr lang="en-US" sz="2000" dirty="0">
                <a:latin typeface="Arial" panose="020B0604020202020204" pitchFamily="34" charset="0"/>
                <a:cs typeface="Arial" panose="020B0604020202020204" pitchFamily="34" charset="0"/>
              </a:rPr>
              <a:t> those state standards that are promulgated, are identified by the state in a timely manner, and are more stringent than federal requirements may be applicable or relevant and appropriate (ARARs) </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300.400(g)(4</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NCP requires </a:t>
            </a:r>
            <a:r>
              <a:rPr lang="en-US" sz="2000" b="1" dirty="0">
                <a:latin typeface="Arial" panose="020B0604020202020204" pitchFamily="34" charset="0"/>
                <a:cs typeface="Arial" panose="020B0604020202020204" pitchFamily="34" charset="0"/>
              </a:rPr>
              <a:t>removal actions </a:t>
            </a:r>
            <a:r>
              <a:rPr lang="en-US" sz="2000" dirty="0">
                <a:latin typeface="Arial" panose="020B0604020202020204" pitchFamily="34" charset="0"/>
                <a:cs typeface="Arial" panose="020B0604020202020204" pitchFamily="34" charset="0"/>
              </a:rPr>
              <a:t>to attain ARARs of Federal and State laws to the extent practicable considering the exigencies of the situation [§ 300.415(j</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NCP requires </a:t>
            </a:r>
            <a:r>
              <a:rPr lang="en-US" sz="2000" b="1" dirty="0">
                <a:latin typeface="Arial" panose="020B0604020202020204" pitchFamily="34" charset="0"/>
                <a:cs typeface="Arial" panose="020B0604020202020204" pitchFamily="34" charset="0"/>
              </a:rPr>
              <a:t>remedial actions </a:t>
            </a:r>
            <a:r>
              <a:rPr lang="en-US" sz="2000" dirty="0">
                <a:latin typeface="Arial" panose="020B0604020202020204" pitchFamily="34" charset="0"/>
                <a:cs typeface="Arial" panose="020B0604020202020204" pitchFamily="34" charset="0"/>
              </a:rPr>
              <a:t>to meet ARARs at the completion of an action (or justify a waiver) [§ 300.435.(b)(1)]</a:t>
            </a:r>
          </a:p>
          <a:p>
            <a:pPr>
              <a:lnSpc>
                <a:spcPct val="100000"/>
              </a:lnSpc>
            </a:pPr>
            <a:endParaRPr lang="en-US" sz="1800" dirty="0">
              <a:latin typeface="Arial" panose="020B0604020202020204" pitchFamily="34" charset="0"/>
              <a:cs typeface="Arial" panose="020B0604020202020204" pitchFamily="34" charset="0"/>
            </a:endParaRPr>
          </a:p>
          <a:p>
            <a:pPr>
              <a:lnSpc>
                <a:spcPct val="100000"/>
              </a:lnSpc>
            </a:pPr>
            <a:endParaRPr lang="en-US" sz="1800" dirty="0">
              <a:latin typeface="Arial" panose="020B0604020202020204" pitchFamily="34" charset="0"/>
              <a:cs typeface="Arial" panose="020B0604020202020204" pitchFamily="34" charset="0"/>
            </a:endParaRPr>
          </a:p>
        </p:txBody>
      </p:sp>
      <p:pic>
        <p:nvPicPr>
          <p:cNvPr id="6" name="Picture 2" descr="https://npgallery.nps.gov/NRHP/GetAsset/e414c418-ada5-443d-9ef3-98418941af3e/proxy/lores">
            <a:extLst>
              <a:ext uri="{FF2B5EF4-FFF2-40B4-BE49-F238E27FC236}">
                <a16:creationId xmlns="" xmlns:a16="http://schemas.microsoft.com/office/drawing/2014/main" id="{313CC64A-7FD3-4A63-A9D3-AD11468D08B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397881" y="1447800"/>
            <a:ext cx="4953000" cy="333832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30</a:t>
            </a:fld>
            <a:endParaRPr lang="en-US" dirty="0"/>
          </a:p>
        </p:txBody>
      </p:sp>
    </p:spTree>
    <p:extLst>
      <p:ext uri="{BB962C8B-B14F-4D97-AF65-F5344CB8AC3E}">
        <p14:creationId xmlns:p14="http://schemas.microsoft.com/office/powerpoint/2010/main" val="24087079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304800" y="135313"/>
            <a:ext cx="11658600" cy="998482"/>
          </a:xfrm>
        </p:spPr>
        <p:txBody>
          <a:bodyPr>
            <a:noAutofit/>
          </a:bodyPr>
          <a:lstStyle/>
          <a:p>
            <a:r>
              <a:rPr lang="en-US" sz="4000" dirty="0">
                <a:latin typeface="Arial" panose="020B0604020202020204" pitchFamily="34" charset="0"/>
                <a:cs typeface="Arial" panose="020B0604020202020204" pitchFamily="34" charset="0"/>
              </a:rPr>
              <a:t>Applicable or Relevant and Appropriate Requirements . </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304800" y="1133795"/>
            <a:ext cx="5181600" cy="5002924"/>
          </a:xfrm>
        </p:spPr>
        <p:txBody>
          <a:bodyPr>
            <a:normAutofit/>
          </a:bodyPr>
          <a:lstStyle/>
          <a:p>
            <a:r>
              <a:rPr lang="en-US" dirty="0" smtClean="0">
                <a:latin typeface="Arial" panose="020B0604020202020204" pitchFamily="34" charset="0"/>
                <a:cs typeface="Arial" panose="020B0604020202020204" pitchFamily="34" charset="0"/>
              </a:rPr>
              <a:t>Scope </a:t>
            </a:r>
            <a:r>
              <a:rPr lang="en-US" dirty="0">
                <a:latin typeface="Arial" panose="020B0604020202020204" pitchFamily="34" charset="0"/>
                <a:cs typeface="Arial" panose="020B0604020202020204" pitchFamily="34" charset="0"/>
              </a:rPr>
              <a:t>of ARARs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Substantive requirements usually specify a level or standard of </a:t>
            </a:r>
            <a:r>
              <a:rPr lang="en-US" dirty="0" smtClean="0">
                <a:latin typeface="Arial" panose="020B0604020202020204" pitchFamily="34" charset="0"/>
                <a:cs typeface="Arial" panose="020B0604020202020204" pitchFamily="34" charset="0"/>
              </a:rPr>
              <a:t>control</a:t>
            </a:r>
          </a:p>
          <a:p>
            <a:pPr marL="414337" lvl="1"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Administrative requirements facilitate implementation of substantive requirements</a:t>
            </a:r>
          </a:p>
          <a:p>
            <a:endParaRPr lang="en-US" dirty="0">
              <a:latin typeface="Arial" panose="020B0604020202020204" pitchFamily="34" charset="0"/>
              <a:cs typeface="Arial" panose="020B0604020202020204" pitchFamily="34" charset="0"/>
            </a:endParaRPr>
          </a:p>
          <a:p>
            <a:pPr marL="0" indent="0" defTabSz="463550">
              <a:buNone/>
            </a:pPr>
            <a:endParaRPr lang="en-US" sz="2400" dirty="0">
              <a:latin typeface="Arial" panose="020B0604020202020204" pitchFamily="34" charset="0"/>
              <a:cs typeface="Arial" panose="020B0604020202020204" pitchFamily="34" charset="0"/>
            </a:endParaRPr>
          </a:p>
        </p:txBody>
      </p:sp>
      <p:pic>
        <p:nvPicPr>
          <p:cNvPr id="2050" name="Picture 2" descr="https://npgallery.nps.gov/NRHP/GetAsset/b01baa8a-296a-42e8-9d83-9d1d7daf8596/proxy/lores">
            <a:extLst>
              <a:ext uri="{FF2B5EF4-FFF2-40B4-BE49-F238E27FC236}">
                <a16:creationId xmlns="" xmlns:a16="http://schemas.microsoft.com/office/drawing/2014/main" id="{BBF200D6-BDB0-44A4-9890-6FAB78DEA4F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6019800" y="1295400"/>
            <a:ext cx="5552262"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31</a:t>
            </a:fld>
            <a:endParaRPr lang="en-US" dirty="0"/>
          </a:p>
        </p:txBody>
      </p:sp>
    </p:spTree>
    <p:extLst>
      <p:ext uri="{BB962C8B-B14F-4D97-AF65-F5344CB8AC3E}">
        <p14:creationId xmlns:p14="http://schemas.microsoft.com/office/powerpoint/2010/main" val="209228031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152400" y="0"/>
            <a:ext cx="12039600" cy="1325563"/>
          </a:xfrm>
        </p:spPr>
        <p:txBody>
          <a:bodyPr>
            <a:noAutofit/>
          </a:bodyPr>
          <a:lstStyle/>
          <a:p>
            <a:r>
              <a:rPr lang="en-US" sz="4000" dirty="0">
                <a:latin typeface="Arial" panose="020B0604020202020204" pitchFamily="34" charset="0"/>
                <a:cs typeface="Arial" panose="020B0604020202020204" pitchFamily="34" charset="0"/>
              </a:rPr>
              <a:t>Applicable or Relevant and Appropriate Requirements . . .</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177800" y="1234281"/>
            <a:ext cx="5486400" cy="4648200"/>
          </a:xfrm>
        </p:spPr>
        <p:txBody>
          <a:bodyPr>
            <a:normAutofit/>
          </a:bodyPr>
          <a:lstStyle/>
          <a:p>
            <a:r>
              <a:rPr lang="en-US" dirty="0">
                <a:latin typeface="Arial" panose="020B0604020202020204" pitchFamily="34" charset="0"/>
                <a:cs typeface="Arial" panose="020B0604020202020204" pitchFamily="34" charset="0"/>
              </a:rPr>
              <a:t>NCP requires that only </a:t>
            </a:r>
            <a:r>
              <a:rPr lang="en-US" b="1" dirty="0">
                <a:latin typeface="Arial" panose="020B0604020202020204" pitchFamily="34" charset="0"/>
                <a:cs typeface="Arial" panose="020B0604020202020204" pitchFamily="34" charset="0"/>
              </a:rPr>
              <a:t>on-site</a:t>
            </a:r>
            <a:r>
              <a:rPr lang="en-US" dirty="0">
                <a:latin typeface="Arial" panose="020B0604020202020204" pitchFamily="34" charset="0"/>
                <a:cs typeface="Arial" panose="020B0604020202020204" pitchFamily="34" charset="0"/>
              </a:rPr>
              <a:t> actions need comply with substantive requirements of ARARs  [40 C.F.R. § 300.5]</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Types of ARARs:</a:t>
            </a:r>
          </a:p>
          <a:p>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Action-specific</a:t>
            </a:r>
          </a:p>
          <a:p>
            <a:pPr lvl="1"/>
            <a:r>
              <a:rPr lang="en-US" dirty="0">
                <a:latin typeface="Arial" panose="020B0604020202020204" pitchFamily="34" charset="0"/>
                <a:cs typeface="Arial" panose="020B0604020202020204" pitchFamily="34" charset="0"/>
              </a:rPr>
              <a:t>Chemical-specific</a:t>
            </a:r>
          </a:p>
          <a:p>
            <a:pPr lvl="1"/>
            <a:r>
              <a:rPr lang="en-US" dirty="0">
                <a:latin typeface="Arial" panose="020B0604020202020204" pitchFamily="34" charset="0"/>
                <a:cs typeface="Arial" panose="020B0604020202020204" pitchFamily="34" charset="0"/>
              </a:rPr>
              <a:t>Location-specific </a:t>
            </a:r>
          </a:p>
          <a:p>
            <a:pPr marL="0" indent="0" defTabSz="463550">
              <a:buNone/>
            </a:pPr>
            <a:endParaRPr lang="en-US" sz="2400" dirty="0">
              <a:latin typeface="Arial" panose="020B0604020202020204" pitchFamily="34" charset="0"/>
              <a:cs typeface="Arial" panose="020B0604020202020204" pitchFamily="34" charset="0"/>
            </a:endParaRPr>
          </a:p>
        </p:txBody>
      </p:sp>
      <p:pic>
        <p:nvPicPr>
          <p:cNvPr id="4098" name="Picture 2" descr="https://npgallery.nps.gov/NRHP/GetAsset/9fe23daa-9bd7-46d8-b08a-c10e8b7ba69e/proxy/lores">
            <a:extLst>
              <a:ext uri="{FF2B5EF4-FFF2-40B4-BE49-F238E27FC236}">
                <a16:creationId xmlns="" xmlns:a16="http://schemas.microsoft.com/office/drawing/2014/main" id="{91971391-B18A-4C7B-899C-878AC8E9A4F0}"/>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6248400" y="1581944"/>
            <a:ext cx="5555159" cy="40441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32</a:t>
            </a:fld>
            <a:endParaRPr lang="en-US" dirty="0"/>
          </a:p>
        </p:txBody>
      </p:sp>
    </p:spTree>
    <p:extLst>
      <p:ext uri="{BB962C8B-B14F-4D97-AF65-F5344CB8AC3E}">
        <p14:creationId xmlns:p14="http://schemas.microsoft.com/office/powerpoint/2010/main" val="27211995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E85F1-E3DA-47BA-9BBD-D15BC734954D}"/>
              </a:ext>
            </a:extLst>
          </p:cNvPr>
          <p:cNvSpPr>
            <a:spLocks noGrp="1"/>
          </p:cNvSpPr>
          <p:nvPr>
            <p:ph type="title"/>
          </p:nvPr>
        </p:nvSpPr>
        <p:spPr>
          <a:xfrm>
            <a:off x="77076" y="221445"/>
            <a:ext cx="12191124" cy="791013"/>
          </a:xfrm>
        </p:spPr>
        <p:txBody>
          <a:bodyPr>
            <a:noAutofit/>
          </a:bodyPr>
          <a:lstStyle/>
          <a:p>
            <a:r>
              <a:rPr lang="en-US" sz="4000" dirty="0">
                <a:latin typeface="Arial" panose="020B0604020202020204" pitchFamily="34" charset="0"/>
                <a:cs typeface="Arial" panose="020B0604020202020204" pitchFamily="34" charset="0"/>
              </a:rPr>
              <a:t>Applicable or Relevant and Appropriate Requirements . . .</a:t>
            </a:r>
          </a:p>
        </p:txBody>
      </p:sp>
      <p:sp>
        <p:nvSpPr>
          <p:cNvPr id="3" name="Content Placeholder 2">
            <a:extLst>
              <a:ext uri="{FF2B5EF4-FFF2-40B4-BE49-F238E27FC236}">
                <a16:creationId xmlns="" xmlns:a16="http://schemas.microsoft.com/office/drawing/2014/main" id="{BB692075-8BF2-4D40-968B-B049B316EA6B}"/>
              </a:ext>
            </a:extLst>
          </p:cNvPr>
          <p:cNvSpPr>
            <a:spLocks noGrp="1"/>
          </p:cNvSpPr>
          <p:nvPr>
            <p:ph sz="half" idx="1"/>
          </p:nvPr>
        </p:nvSpPr>
        <p:spPr>
          <a:xfrm>
            <a:off x="77076" y="1219200"/>
            <a:ext cx="5181600" cy="3743217"/>
          </a:xfrm>
        </p:spPr>
        <p:txBody>
          <a:bodyPr>
            <a:normAutofit/>
          </a:bodyPr>
          <a:lstStyle/>
          <a:p>
            <a:pPr>
              <a:lnSpc>
                <a:spcPct val="100000"/>
              </a:lnSpc>
            </a:pPr>
            <a:r>
              <a:rPr lang="en-US" dirty="0">
                <a:latin typeface="Arial" panose="020B0604020202020204" pitchFamily="34" charset="0"/>
                <a:cs typeface="Arial" panose="020B0604020202020204" pitchFamily="34" charset="0"/>
              </a:rPr>
              <a:t>Under CERCLA, if NHPA is identified as a </a:t>
            </a:r>
            <a:r>
              <a:rPr lang="en-US" b="1" dirty="0">
                <a:latin typeface="Arial" panose="020B0604020202020204" pitchFamily="34" charset="0"/>
                <a:cs typeface="Arial" panose="020B0604020202020204" pitchFamily="34" charset="0"/>
              </a:rPr>
              <a:t>location-specific </a:t>
            </a:r>
            <a:r>
              <a:rPr lang="en-US" dirty="0">
                <a:latin typeface="Arial" panose="020B0604020202020204" pitchFamily="34" charset="0"/>
                <a:cs typeface="Arial" panose="020B0604020202020204" pitchFamily="34" charset="0"/>
              </a:rPr>
              <a:t>ARAR, the applicable requirements of the NHPA include those that are substantive, rather than those portions that are administrative</a:t>
            </a:r>
          </a:p>
        </p:txBody>
      </p:sp>
      <p:pic>
        <p:nvPicPr>
          <p:cNvPr id="1026" name="Picture 2" descr="https://npgallery.nps.gov/NRHP/GetAsset/10176689-1c4f-4ca4-9388-b4781412cd36/proxy/lores">
            <a:extLst>
              <a:ext uri="{FF2B5EF4-FFF2-40B4-BE49-F238E27FC236}">
                <a16:creationId xmlns="" xmlns:a16="http://schemas.microsoft.com/office/drawing/2014/main" id="{0AB74D80-1C98-47D6-BEEF-04FBAFA7454E}"/>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6008209" y="1371600"/>
            <a:ext cx="5586891" cy="37432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33</a:t>
            </a:fld>
            <a:endParaRPr lang="en-US" dirty="0"/>
          </a:p>
        </p:txBody>
      </p:sp>
    </p:spTree>
    <p:extLst>
      <p:ext uri="{BB962C8B-B14F-4D97-AF65-F5344CB8AC3E}">
        <p14:creationId xmlns:p14="http://schemas.microsoft.com/office/powerpoint/2010/main" val="16649666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E3E1B99-8920-465A-99FC-6277B91FE7C9}"/>
              </a:ext>
            </a:extLst>
          </p:cNvPr>
          <p:cNvSpPr>
            <a:spLocks noGrp="1"/>
          </p:cNvSpPr>
          <p:nvPr>
            <p:ph type="title"/>
          </p:nvPr>
        </p:nvSpPr>
        <p:spPr>
          <a:xfrm>
            <a:off x="152400" y="263545"/>
            <a:ext cx="11938000" cy="553998"/>
          </a:xfrm>
        </p:spPr>
        <p:txBody>
          <a:bodyPr/>
          <a:lstStyle/>
          <a:p>
            <a:r>
              <a:rPr lang="en-US" sz="4000" dirty="0">
                <a:latin typeface="Arial" panose="020B0604020202020204" pitchFamily="34" charset="0"/>
                <a:cs typeface="Arial" panose="020B0604020202020204" pitchFamily="34" charset="0"/>
              </a:rPr>
              <a:t>References</a:t>
            </a:r>
          </a:p>
        </p:txBody>
      </p:sp>
      <p:sp>
        <p:nvSpPr>
          <p:cNvPr id="8" name="Content Placeholder 7">
            <a:extLst>
              <a:ext uri="{FF2B5EF4-FFF2-40B4-BE49-F238E27FC236}">
                <a16:creationId xmlns="" xmlns:a16="http://schemas.microsoft.com/office/drawing/2014/main" id="{6F1E1A94-1A95-4AE4-AAB2-27AA29156ECB}"/>
              </a:ext>
            </a:extLst>
          </p:cNvPr>
          <p:cNvSpPr>
            <a:spLocks noGrp="1"/>
          </p:cNvSpPr>
          <p:nvPr>
            <p:ph idx="1"/>
          </p:nvPr>
        </p:nvSpPr>
        <p:spPr>
          <a:xfrm>
            <a:off x="0" y="1219200"/>
            <a:ext cx="11248570" cy="4351338"/>
          </a:xfrm>
        </p:spPr>
        <p:txBody>
          <a:bodyPr>
            <a:normAutofit/>
          </a:bodyPr>
          <a:lstStyle/>
          <a:p>
            <a:pPr>
              <a:lnSpc>
                <a:spcPct val="100000"/>
              </a:lnSpc>
            </a:pPr>
            <a:r>
              <a:rPr lang="en-US" dirty="0">
                <a:latin typeface="Arial" panose="020B0604020202020204" pitchFamily="34" charset="0"/>
                <a:cs typeface="Arial" panose="020B0604020202020204" pitchFamily="34" charset="0"/>
              </a:rPr>
              <a:t>Additional information about CERCLA can be found on the EPA Web site:  </a:t>
            </a:r>
            <a:r>
              <a:rPr lang="en-US" dirty="0">
                <a:latin typeface="Arial" panose="020B0604020202020204" pitchFamily="34" charset="0"/>
                <a:cs typeface="Arial" panose="020B0604020202020204" pitchFamily="34" charset="0"/>
                <a:hlinkClick r:id="rId3"/>
              </a:rPr>
              <a:t>http://www.epa.gov/superfund-cercla-overview</a:t>
            </a: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Additional information about the NCP can be found on the EPA Web site:  </a:t>
            </a:r>
            <a:r>
              <a:rPr lang="en-US" dirty="0">
                <a:latin typeface="Arial" panose="020B0604020202020204" pitchFamily="34" charset="0"/>
                <a:cs typeface="Arial" panose="020B0604020202020204" pitchFamily="34" charset="0"/>
                <a:hlinkClick r:id="rId4"/>
              </a:rPr>
              <a:t>https://www.epa.gov/emergency-response/national-oil-and-hazardous-substances-pollution-contingency-plan-ncp-overview</a:t>
            </a:r>
            <a:endParaRPr lang="en-US" dirty="0">
              <a:latin typeface="Arial" panose="020B0604020202020204" pitchFamily="34" charset="0"/>
              <a:cs typeface="Arial" panose="020B0604020202020204" pitchFamily="34" charset="0"/>
            </a:endParaRPr>
          </a:p>
          <a:p>
            <a:pPr>
              <a:lnSpc>
                <a:spcPct val="100000"/>
              </a:lnSpc>
            </a:pPr>
            <a:endParaRPr lang="en-US" dirty="0"/>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34</a:t>
            </a:fld>
            <a:endParaRPr lang="en-US" dirty="0"/>
          </a:p>
        </p:txBody>
      </p:sp>
    </p:spTree>
    <p:extLst>
      <p:ext uri="{BB962C8B-B14F-4D97-AF65-F5344CB8AC3E}">
        <p14:creationId xmlns:p14="http://schemas.microsoft.com/office/powerpoint/2010/main" val="22329860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1B63729-E87B-419E-AEAC-D7AA3F5E850A}"/>
              </a:ext>
            </a:extLst>
          </p:cNvPr>
          <p:cNvSpPr>
            <a:spLocks noGrp="1"/>
          </p:cNvSpPr>
          <p:nvPr>
            <p:ph type="title"/>
          </p:nvPr>
        </p:nvSpPr>
        <p:spPr>
          <a:xfrm>
            <a:off x="838200" y="3204458"/>
            <a:ext cx="10515600" cy="609398"/>
          </a:xfrm>
        </p:spPr>
        <p:txBody>
          <a:bodyPr/>
          <a:lstStyle/>
          <a:p>
            <a:pPr algn="ctr"/>
            <a:r>
              <a:rPr lang="en-US" sz="4400" dirty="0">
                <a:solidFill>
                  <a:schemeClr val="bg1"/>
                </a:solidFill>
              </a:rPr>
              <a:t>Questions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35</a:t>
            </a:fld>
            <a:endParaRPr lang="en-US" dirty="0"/>
          </a:p>
        </p:txBody>
      </p:sp>
    </p:spTree>
    <p:extLst>
      <p:ext uri="{BB962C8B-B14F-4D97-AF65-F5344CB8AC3E}">
        <p14:creationId xmlns:p14="http://schemas.microsoft.com/office/powerpoint/2010/main" val="18120277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F87F305-1866-4CC7-A72C-8CD29288401E}"/>
              </a:ext>
            </a:extLst>
          </p:cNvPr>
          <p:cNvSpPr>
            <a:spLocks noGrp="1"/>
          </p:cNvSpPr>
          <p:nvPr>
            <p:ph type="title"/>
          </p:nvPr>
        </p:nvSpPr>
        <p:spPr>
          <a:xfrm>
            <a:off x="838200" y="2569028"/>
            <a:ext cx="10515600" cy="1861457"/>
          </a:xfrm>
        </p:spPr>
        <p:txBody>
          <a:bodyPr>
            <a:normAutofit/>
          </a:bodyPr>
          <a:lstStyle/>
          <a:p>
            <a:pPr algn="ctr"/>
            <a:r>
              <a:rPr lang="en-US" sz="4400" dirty="0">
                <a:solidFill>
                  <a:schemeClr val="bg1"/>
                </a:solidFill>
                <a:latin typeface="Arial" panose="020B0604020202020204" pitchFamily="34" charset="0"/>
                <a:cs typeface="Arial" panose="020B0604020202020204" pitchFamily="34" charset="0"/>
              </a:rPr>
              <a:t>III.  Pre-Incident Planning and Emergency Response Under Section 106 </a:t>
            </a:r>
            <a:endParaRPr lang="en-US" sz="4400" dirty="0">
              <a:solidFill>
                <a:schemeClr val="bg1"/>
              </a:solidFill>
            </a:endParaRP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36</a:t>
            </a:fld>
            <a:endParaRPr lang="en-US" dirty="0"/>
          </a:p>
        </p:txBody>
      </p:sp>
    </p:spTree>
    <p:extLst>
      <p:ext uri="{BB962C8B-B14F-4D97-AF65-F5344CB8AC3E}">
        <p14:creationId xmlns:p14="http://schemas.microsoft.com/office/powerpoint/2010/main" val="134141932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683402-A147-48B0-99E2-29C82F796B16}"/>
              </a:ext>
            </a:extLst>
          </p:cNvPr>
          <p:cNvSpPr>
            <a:spLocks noGrp="1"/>
          </p:cNvSpPr>
          <p:nvPr>
            <p:ph type="title"/>
          </p:nvPr>
        </p:nvSpPr>
        <p:spPr>
          <a:xfrm>
            <a:off x="76200" y="463705"/>
            <a:ext cx="11277600" cy="553998"/>
          </a:xfrm>
        </p:spPr>
        <p:txBody>
          <a:bodyPr/>
          <a:lstStyle/>
          <a:p>
            <a:r>
              <a:rPr lang="en-US" sz="4000" dirty="0">
                <a:latin typeface="Arial" panose="020B0604020202020204" pitchFamily="34" charset="0"/>
                <a:cs typeface="Arial" panose="020B0604020202020204" pitchFamily="34" charset="0"/>
              </a:rPr>
              <a:t>Pre-Incident Planning</a:t>
            </a:r>
          </a:p>
        </p:txBody>
      </p:sp>
      <p:sp>
        <p:nvSpPr>
          <p:cNvPr id="3" name="Content Placeholder 2">
            <a:extLst>
              <a:ext uri="{FF2B5EF4-FFF2-40B4-BE49-F238E27FC236}">
                <a16:creationId xmlns="" xmlns:a16="http://schemas.microsoft.com/office/drawing/2014/main" id="{13FF0F20-45D7-4A94-8912-6D3BE617B176}"/>
              </a:ext>
            </a:extLst>
          </p:cNvPr>
          <p:cNvSpPr>
            <a:spLocks noGrp="1"/>
          </p:cNvSpPr>
          <p:nvPr>
            <p:ph idx="1"/>
          </p:nvPr>
        </p:nvSpPr>
        <p:spPr>
          <a:xfrm>
            <a:off x="76200" y="1343339"/>
            <a:ext cx="11277600" cy="4787550"/>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40 CFR 300.210 defines objectives, authority, and scope of Federal Contingency Plans, including the NCP, Regional Contingency Plans (RCPs), and Area Contingency Plans (ACPs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lnSpc>
                <a:spcPct val="100000"/>
              </a:lnSpc>
            </a:pPr>
            <a:r>
              <a:rPr lang="en-US" sz="2000" dirty="0">
                <a:latin typeface="Arial" panose="020B0604020202020204" pitchFamily="34" charset="0"/>
                <a:cs typeface="Arial" panose="020B0604020202020204" pitchFamily="34" charset="0"/>
              </a:rPr>
              <a:t>ACPs [§ 300.210(c)] have been developed as a reference document for use of all agencies engaged in responding to environmental emergencies in a defined geographic </a:t>
            </a:r>
            <a:r>
              <a:rPr lang="en-US" sz="2000" dirty="0" smtClean="0">
                <a:latin typeface="Arial" panose="020B0604020202020204" pitchFamily="34" charset="0"/>
                <a:cs typeface="Arial" panose="020B0604020202020204" pitchFamily="34" charset="0"/>
              </a:rPr>
              <a:t>area</a:t>
            </a:r>
            <a:endParaRPr lang="en-US" sz="2000" dirty="0">
              <a:latin typeface="Arial" panose="020B0604020202020204" pitchFamily="34" charset="0"/>
              <a:cs typeface="Arial" panose="020B0604020202020204" pitchFamily="34" charset="0"/>
            </a:endParaRPr>
          </a:p>
          <a:p>
            <a:pPr lvl="1">
              <a:lnSpc>
                <a:spcPct val="100000"/>
              </a:lnSpc>
            </a:pPr>
            <a:r>
              <a:rPr lang="en-US" sz="2000" dirty="0">
                <a:latin typeface="Arial" panose="020B0604020202020204" pitchFamily="34" charset="0"/>
                <a:cs typeface="Arial" panose="020B0604020202020204" pitchFamily="34" charset="0"/>
              </a:rPr>
              <a:t>ACPs adopt national </a:t>
            </a:r>
            <a:r>
              <a:rPr lang="en-US" sz="2000" i="1" dirty="0">
                <a:latin typeface="Arial" panose="020B0604020202020204" pitchFamily="34" charset="0"/>
                <a:cs typeface="Arial" panose="020B0604020202020204" pitchFamily="34" charset="0"/>
              </a:rPr>
              <a:t>Programmatic </a:t>
            </a:r>
            <a:r>
              <a:rPr lang="en-US" sz="2000" i="1" dirty="0" smtClean="0">
                <a:latin typeface="Arial" panose="020B0604020202020204" pitchFamily="34" charset="0"/>
                <a:cs typeface="Arial" panose="020B0604020202020204" pitchFamily="34" charset="0"/>
              </a:rPr>
              <a:t>Agreement</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Under ACPs, Geographic Response Plans (GRPs) guide response actions for a particular shore of waterway, including culturally and historically sensitive sites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37</a:t>
            </a:fld>
            <a:endParaRPr lang="en-US" dirty="0"/>
          </a:p>
        </p:txBody>
      </p:sp>
    </p:spTree>
    <p:extLst>
      <p:ext uri="{BB962C8B-B14F-4D97-AF65-F5344CB8AC3E}">
        <p14:creationId xmlns:p14="http://schemas.microsoft.com/office/powerpoint/2010/main" val="88817669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0CA34-9E36-4ACE-9CE2-889A76A12051}"/>
              </a:ext>
            </a:extLst>
          </p:cNvPr>
          <p:cNvSpPr>
            <a:spLocks noGrp="1"/>
          </p:cNvSpPr>
          <p:nvPr>
            <p:ph type="title"/>
          </p:nvPr>
        </p:nvSpPr>
        <p:spPr>
          <a:xfrm>
            <a:off x="152400" y="166256"/>
            <a:ext cx="11414166" cy="760020"/>
          </a:xfrm>
        </p:spPr>
        <p:txBody>
          <a:bodyPr>
            <a:noAutofit/>
          </a:bodyPr>
          <a:lstStyle/>
          <a:p>
            <a:r>
              <a:rPr lang="en-US" sz="4400" dirty="0">
                <a:latin typeface="Arial" panose="020B0604020202020204" pitchFamily="34" charset="0"/>
                <a:cs typeface="Arial" panose="020B0604020202020204" pitchFamily="34" charset="0"/>
              </a:rPr>
              <a:t>Pre-Incident Planning Flow Chart</a:t>
            </a:r>
          </a:p>
        </p:txBody>
      </p:sp>
      <p:graphicFrame>
        <p:nvGraphicFramePr>
          <p:cNvPr id="3" name="Diagram 2">
            <a:extLst>
              <a:ext uri="{FF2B5EF4-FFF2-40B4-BE49-F238E27FC236}">
                <a16:creationId xmlns="" xmlns:a16="http://schemas.microsoft.com/office/drawing/2014/main" id="{CC438A9E-0C2B-4488-A7C4-30BB2AAB532F}"/>
              </a:ext>
            </a:extLst>
          </p:cNvPr>
          <p:cNvGraphicFramePr/>
          <p:nvPr>
            <p:extLst>
              <p:ext uri="{D42A27DB-BD31-4B8C-83A1-F6EECF244321}">
                <p14:modId xmlns:p14="http://schemas.microsoft.com/office/powerpoint/2010/main" val="4089594497"/>
              </p:ext>
            </p:extLst>
          </p:nvPr>
        </p:nvGraphicFramePr>
        <p:xfrm>
          <a:off x="2032000" y="10865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38</a:t>
            </a:fld>
            <a:endParaRPr lang="en-US" dirty="0"/>
          </a:p>
        </p:txBody>
      </p:sp>
    </p:spTree>
    <p:extLst>
      <p:ext uri="{BB962C8B-B14F-4D97-AF65-F5344CB8AC3E}">
        <p14:creationId xmlns:p14="http://schemas.microsoft.com/office/powerpoint/2010/main" val="369959814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683402-A147-48B0-99E2-29C82F796B16}"/>
              </a:ext>
            </a:extLst>
          </p:cNvPr>
          <p:cNvSpPr>
            <a:spLocks noGrp="1"/>
          </p:cNvSpPr>
          <p:nvPr>
            <p:ph type="title"/>
          </p:nvPr>
        </p:nvSpPr>
        <p:spPr>
          <a:xfrm>
            <a:off x="76200" y="204232"/>
            <a:ext cx="11277600" cy="553998"/>
          </a:xfrm>
        </p:spPr>
        <p:txBody>
          <a:bodyPr/>
          <a:lstStyle/>
          <a:p>
            <a:r>
              <a:rPr lang="en-US" sz="4000" dirty="0">
                <a:latin typeface="Arial" panose="020B0604020202020204" pitchFamily="34" charset="0"/>
                <a:cs typeface="Arial" panose="020B0604020202020204" pitchFamily="34" charset="0"/>
              </a:rPr>
              <a:t>Pre-Incident Planning . . .</a:t>
            </a:r>
          </a:p>
        </p:txBody>
      </p:sp>
      <p:sp>
        <p:nvSpPr>
          <p:cNvPr id="3" name="Content Placeholder 2">
            <a:extLst>
              <a:ext uri="{FF2B5EF4-FFF2-40B4-BE49-F238E27FC236}">
                <a16:creationId xmlns="" xmlns:a16="http://schemas.microsoft.com/office/drawing/2014/main" id="{13FF0F20-45D7-4A94-8912-6D3BE617B176}"/>
              </a:ext>
            </a:extLst>
          </p:cNvPr>
          <p:cNvSpPr>
            <a:spLocks noGrp="1"/>
          </p:cNvSpPr>
          <p:nvPr>
            <p:ph idx="1"/>
          </p:nvPr>
        </p:nvSpPr>
        <p:spPr>
          <a:xfrm>
            <a:off x="114300" y="1219200"/>
            <a:ext cx="11696700" cy="4787550"/>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May not adequately address federal regional planning and preparedness activities before a response action </a:t>
            </a:r>
          </a:p>
          <a:p>
            <a:endParaRPr lang="en-US" sz="2400" dirty="0">
              <a:latin typeface="Arial" panose="020B0604020202020204" pitchFamily="34" charset="0"/>
              <a:cs typeface="Arial" panose="020B0604020202020204" pitchFamily="34" charset="0"/>
            </a:endParaRPr>
          </a:p>
        </p:txBody>
      </p:sp>
      <p:pic>
        <p:nvPicPr>
          <p:cNvPr id="5" name="Picture 4" descr="Image result for images lochsa river">
            <a:extLst>
              <a:ext uri="{FF2B5EF4-FFF2-40B4-BE49-F238E27FC236}">
                <a16:creationId xmlns="" xmlns:a16="http://schemas.microsoft.com/office/drawing/2014/main" id="{82AF853D-0ECB-448D-BC8F-9A5AD326BE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8889" y="2549854"/>
            <a:ext cx="5697442" cy="38022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48CC8F25-1E62-42D0-9F03-2C6354C063E6}"/>
              </a:ext>
            </a:extLst>
          </p:cNvPr>
          <p:cNvSpPr/>
          <p:nvPr/>
        </p:nvSpPr>
        <p:spPr>
          <a:xfrm>
            <a:off x="9167751" y="4206414"/>
            <a:ext cx="2186049" cy="489147"/>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Lochsa</a:t>
            </a:r>
            <a:r>
              <a:rPr lang="en-US" dirty="0">
                <a:solidFill>
                  <a:schemeClr val="tx1"/>
                </a:solidFill>
              </a:rPr>
              <a:t> River, ID</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39</a:t>
            </a:fld>
            <a:endParaRPr lang="en-US" dirty="0"/>
          </a:p>
        </p:txBody>
      </p:sp>
    </p:spTree>
    <p:extLst>
      <p:ext uri="{BB962C8B-B14F-4D97-AF65-F5344CB8AC3E}">
        <p14:creationId xmlns:p14="http://schemas.microsoft.com/office/powerpoint/2010/main" val="11088501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a:extLst>
              <a:ext uri="{FF2B5EF4-FFF2-40B4-BE49-F238E27FC236}">
                <a16:creationId xmlns="" xmlns:a16="http://schemas.microsoft.com/office/drawing/2014/main" id="{92B3E50C-8924-45D9-8C11-D379B39505F3}"/>
              </a:ext>
            </a:extLst>
          </p:cNvPr>
          <p:cNvSpPr>
            <a:spLocks noGrp="1"/>
          </p:cNvSpPr>
          <p:nvPr>
            <p:ph type="title"/>
          </p:nvPr>
        </p:nvSpPr>
        <p:spPr>
          <a:xfrm>
            <a:off x="76200" y="264388"/>
            <a:ext cx="10515600" cy="815493"/>
          </a:xfrm>
        </p:spPr>
        <p:txBody>
          <a:bodyPr>
            <a:normAutofit/>
          </a:bodyPr>
          <a:lstStyle/>
          <a:p>
            <a:r>
              <a:rPr lang="en-US" altLang="en-US" sz="4000" dirty="0">
                <a:latin typeface="Arial" panose="020B0604020202020204" pitchFamily="34" charset="0"/>
                <a:cs typeface="Arial" panose="020B0604020202020204" pitchFamily="34" charset="0"/>
              </a:rPr>
              <a:t>National Historic Preservation Act</a:t>
            </a:r>
          </a:p>
        </p:txBody>
      </p:sp>
      <p:sp>
        <p:nvSpPr>
          <p:cNvPr id="24579" name="Content Placeholder 5">
            <a:extLst>
              <a:ext uri="{FF2B5EF4-FFF2-40B4-BE49-F238E27FC236}">
                <a16:creationId xmlns="" xmlns:a16="http://schemas.microsoft.com/office/drawing/2014/main" id="{57CD3256-DE23-4A43-8426-32B4F66AD525}"/>
              </a:ext>
            </a:extLst>
          </p:cNvPr>
          <p:cNvSpPr>
            <a:spLocks noGrp="1"/>
          </p:cNvSpPr>
          <p:nvPr>
            <p:ph sz="half" idx="1"/>
          </p:nvPr>
        </p:nvSpPr>
        <p:spPr>
          <a:xfrm>
            <a:off x="95250" y="1229288"/>
            <a:ext cx="6991350" cy="5127062"/>
          </a:xfrm>
        </p:spPr>
        <p:txBody>
          <a:bodyPr>
            <a:normAutofit/>
          </a:bodyPr>
          <a:lstStyle/>
          <a:p>
            <a:pPr>
              <a:lnSpc>
                <a:spcPct val="100000"/>
              </a:lnSpc>
            </a:pPr>
            <a:r>
              <a:rPr lang="en-US" sz="2000" dirty="0">
                <a:latin typeface="Arial" panose="020B0604020202020204" pitchFamily="34" charset="0"/>
                <a:cs typeface="Arial" panose="020B0604020202020204" pitchFamily="34" charset="0"/>
              </a:rPr>
              <a:t>Environmental review process initiated with passage of the 1966 National Historic Preservation Act (NHPA), as amended (P.L. 89-665; 80 Stat. 915; 16 U.S.C. 470</a:t>
            </a:r>
            <a:r>
              <a:rPr lang="en-US" sz="2000" dirty="0" smtClean="0">
                <a:latin typeface="Arial" panose="020B0604020202020204" pitchFamily="34" charset="0"/>
                <a:cs typeface="Arial" panose="020B0604020202020204" pitchFamily="34" charset="0"/>
              </a:rPr>
              <a:t>)</a:t>
            </a:r>
          </a:p>
          <a:p>
            <a:pPr>
              <a:lnSpc>
                <a:spcPct val="100000"/>
              </a:lnSpc>
            </a:pPr>
            <a:r>
              <a:rPr lang="en-US" sz="2000" dirty="0" smtClean="0">
                <a:latin typeface="Arial" panose="020B0604020202020204" pitchFamily="34" charset="0"/>
                <a:cs typeface="Arial" panose="020B0604020202020204" pitchFamily="34" charset="0"/>
              </a:rPr>
              <a:t>Section </a:t>
            </a:r>
            <a:r>
              <a:rPr lang="en-US" sz="2000" dirty="0">
                <a:latin typeface="Arial" panose="020B0604020202020204" pitchFamily="34" charset="0"/>
                <a:cs typeface="Arial" panose="020B0604020202020204" pitchFamily="34" charset="0"/>
              </a:rPr>
              <a:t>106 requires federal agencies to</a:t>
            </a:r>
            <a:r>
              <a:rPr lang="en-US" sz="20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lnSpc>
                <a:spcPct val="100000"/>
              </a:lnSpc>
            </a:pPr>
            <a:r>
              <a:rPr lang="en-US" sz="1800" dirty="0">
                <a:latin typeface="Arial" panose="020B0604020202020204" pitchFamily="34" charset="0"/>
                <a:cs typeface="Arial" panose="020B0604020202020204" pitchFamily="34" charset="0"/>
              </a:rPr>
              <a:t>Take into account effects of </a:t>
            </a:r>
            <a:r>
              <a:rPr lang="en-US" sz="1800" b="1" dirty="0">
                <a:latin typeface="Arial" panose="020B0604020202020204" pitchFamily="34" charset="0"/>
                <a:cs typeface="Arial" panose="020B0604020202020204" pitchFamily="34" charset="0"/>
              </a:rPr>
              <a:t>undertakings</a:t>
            </a:r>
            <a:r>
              <a:rPr lang="en-US" sz="1800" dirty="0">
                <a:latin typeface="Arial" panose="020B0604020202020204" pitchFamily="34" charset="0"/>
                <a:cs typeface="Arial" panose="020B0604020202020204" pitchFamily="34" charset="0"/>
              </a:rPr>
              <a:t> on historic </a:t>
            </a:r>
            <a:r>
              <a:rPr lang="en-US" sz="1800" dirty="0" smtClean="0">
                <a:latin typeface="Arial" panose="020B0604020202020204" pitchFamily="34" charset="0"/>
                <a:cs typeface="Arial" panose="020B0604020202020204" pitchFamily="34" charset="0"/>
              </a:rPr>
              <a:t>properties</a:t>
            </a:r>
            <a:endParaRPr lang="en-US" sz="1800" dirty="0">
              <a:latin typeface="Arial" panose="020B0604020202020204" pitchFamily="34" charset="0"/>
              <a:cs typeface="Arial" panose="020B0604020202020204" pitchFamily="34" charset="0"/>
            </a:endParaRPr>
          </a:p>
          <a:p>
            <a:pPr lvl="1">
              <a:lnSpc>
                <a:spcPct val="100000"/>
              </a:lnSpc>
            </a:pPr>
            <a:r>
              <a:rPr lang="en-US" sz="1800" dirty="0">
                <a:latin typeface="Arial" panose="020B0604020202020204" pitchFamily="34" charset="0"/>
                <a:cs typeface="Arial" panose="020B0604020202020204" pitchFamily="34" charset="0"/>
              </a:rPr>
              <a:t>Provide the Advisory Council on Historic Preservation (ACHP) with a reasonable opportunity to </a:t>
            </a:r>
            <a:r>
              <a:rPr lang="en-US" sz="1800" dirty="0" smtClean="0">
                <a:latin typeface="Arial" panose="020B0604020202020204" pitchFamily="34" charset="0"/>
                <a:cs typeface="Arial" panose="020B0604020202020204" pitchFamily="34" charset="0"/>
              </a:rPr>
              <a:t>comment</a:t>
            </a:r>
            <a:endParaRPr lang="en-US" sz="1800" dirty="0">
              <a:latin typeface="Arial" panose="020B0604020202020204" pitchFamily="34" charset="0"/>
              <a:cs typeface="Arial" panose="020B0604020202020204" pitchFamily="34" charset="0"/>
            </a:endParaRPr>
          </a:p>
          <a:p>
            <a:pPr lvl="1">
              <a:lnSpc>
                <a:spcPct val="100000"/>
              </a:lnSpc>
            </a:pPr>
            <a:r>
              <a:rPr lang="en-US" sz="1800" dirty="0">
                <a:latin typeface="Arial" panose="020B0604020202020204" pitchFamily="34" charset="0"/>
                <a:cs typeface="Arial" panose="020B0604020202020204" pitchFamily="34" charset="0"/>
              </a:rPr>
              <a:t>Consult with State Historic Preservation and Tribal Historic Preservation Offices, Indian tribes, and Native Hawaiian Organizations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2" name="AutoShape 2" descr="Image result for what is the national register of historic places">
            <a:extLst>
              <a:ext uri="{FF2B5EF4-FFF2-40B4-BE49-F238E27FC236}">
                <a16:creationId xmlns="" xmlns:a16="http://schemas.microsoft.com/office/drawing/2014/main" id="{42FC727B-FE8D-43F4-AFED-016DB73895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a:extLst>
              <a:ext uri="{FF2B5EF4-FFF2-40B4-BE49-F238E27FC236}">
                <a16:creationId xmlns="" xmlns:a16="http://schemas.microsoft.com/office/drawing/2014/main" id="{26BA11F6-E11B-41E8-9AC2-1674D8ECF1ED}"/>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7668260" y="1423145"/>
            <a:ext cx="3352041" cy="5012398"/>
          </a:xfrm>
          <a:prstGeom prst="rect">
            <a:avLst/>
          </a:prstGeom>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4</a:t>
            </a:fld>
            <a:endParaRPr lang="en-US" dirty="0"/>
          </a:p>
        </p:txBody>
      </p:sp>
    </p:spTree>
    <p:extLst>
      <p:ext uri="{BB962C8B-B14F-4D97-AF65-F5344CB8AC3E}">
        <p14:creationId xmlns:p14="http://schemas.microsoft.com/office/powerpoint/2010/main" val="212170073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2955A7B-5800-47BB-8877-EBF2A6E1A042}"/>
              </a:ext>
            </a:extLst>
          </p:cNvPr>
          <p:cNvSpPr>
            <a:spLocks noGrp="1"/>
          </p:cNvSpPr>
          <p:nvPr>
            <p:ph type="title"/>
          </p:nvPr>
        </p:nvSpPr>
        <p:spPr>
          <a:xfrm>
            <a:off x="152400" y="164533"/>
            <a:ext cx="11201400" cy="838200"/>
          </a:xfrm>
        </p:spPr>
        <p:txBody>
          <a:bodyPr>
            <a:normAutofit/>
          </a:bodyPr>
          <a:lstStyle/>
          <a:p>
            <a:r>
              <a:rPr lang="en-US" sz="4000" dirty="0">
                <a:latin typeface="Arial" panose="020B0604020202020204" pitchFamily="34" charset="0"/>
                <a:cs typeface="Arial" panose="020B0604020202020204" pitchFamily="34" charset="0"/>
              </a:rPr>
              <a:t>Programmatic Agreement </a:t>
            </a:r>
          </a:p>
        </p:txBody>
      </p:sp>
      <p:sp>
        <p:nvSpPr>
          <p:cNvPr id="4" name="Content Placeholder 3">
            <a:extLst>
              <a:ext uri="{FF2B5EF4-FFF2-40B4-BE49-F238E27FC236}">
                <a16:creationId xmlns="" xmlns:a16="http://schemas.microsoft.com/office/drawing/2014/main" id="{C5E41016-FCC7-4D3A-A14D-9AAEFB024B20}"/>
              </a:ext>
            </a:extLst>
          </p:cNvPr>
          <p:cNvSpPr>
            <a:spLocks noGrp="1"/>
          </p:cNvSpPr>
          <p:nvPr>
            <p:ph idx="1"/>
          </p:nvPr>
        </p:nvSpPr>
        <p:spPr>
          <a:xfrm>
            <a:off x="152400" y="1219200"/>
            <a:ext cx="11734800" cy="4587649"/>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NHPA was written for planned actions and does not adequately address federal actions under an emergency </a:t>
            </a:r>
            <a:r>
              <a:rPr lang="en-US" sz="2400" dirty="0" smtClean="0">
                <a:latin typeface="Arial" panose="020B0604020202020204" pitchFamily="34" charset="0"/>
                <a:cs typeface="Arial" panose="020B0604020202020204" pitchFamily="34" charset="0"/>
              </a:rPr>
              <a:t>response</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To fill that gap for environmental emergencies, ACHP, National Conference of State Historic Preservation Officers, and eight federal agencies, including United States Coast Guard and EPA, developed and signed the</a:t>
            </a:r>
          </a:p>
          <a:p>
            <a:pPr>
              <a:lnSpc>
                <a:spcPct val="100000"/>
              </a:lnSpc>
            </a:pPr>
            <a:endParaRPr lang="en-US" sz="2400" dirty="0">
              <a:latin typeface="Arial" panose="020B0604020202020204" pitchFamily="34" charset="0"/>
              <a:cs typeface="Arial" panose="020B0604020202020204" pitchFamily="34" charset="0"/>
            </a:endParaRPr>
          </a:p>
          <a:p>
            <a:pPr marL="457200" lvl="1" indent="0">
              <a:lnSpc>
                <a:spcPct val="100000"/>
              </a:lnSpc>
              <a:buNone/>
            </a:pPr>
            <a:r>
              <a:rPr lang="en-US" i="1" dirty="0">
                <a:latin typeface="Arial" panose="020B0604020202020204" pitchFamily="34" charset="0"/>
                <a:cs typeface="Arial" panose="020B0604020202020204" pitchFamily="34" charset="0"/>
              </a:rPr>
              <a:t>Programmatic Agreement on Protection of Historic Properties During Emergency Response Under the National Oil and Hazardous Substance Pollution Contingency Plan </a:t>
            </a:r>
            <a:r>
              <a:rPr lang="en-US" dirty="0">
                <a:latin typeface="Arial" panose="020B0604020202020204" pitchFamily="34" charset="0"/>
                <a:cs typeface="Arial" panose="020B0604020202020204" pitchFamily="34" charset="0"/>
              </a:rPr>
              <a:t>(Programmatic Agreement)</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40</a:t>
            </a:fld>
            <a:endParaRPr lang="en-US" dirty="0"/>
          </a:p>
        </p:txBody>
      </p:sp>
    </p:spTree>
    <p:extLst>
      <p:ext uri="{BB962C8B-B14F-4D97-AF65-F5344CB8AC3E}">
        <p14:creationId xmlns:p14="http://schemas.microsoft.com/office/powerpoint/2010/main" val="417776411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2955A7B-5800-47BB-8877-EBF2A6E1A042}"/>
              </a:ext>
            </a:extLst>
          </p:cNvPr>
          <p:cNvSpPr>
            <a:spLocks noGrp="1"/>
          </p:cNvSpPr>
          <p:nvPr>
            <p:ph type="title"/>
          </p:nvPr>
        </p:nvSpPr>
        <p:spPr>
          <a:xfrm>
            <a:off x="101600" y="228600"/>
            <a:ext cx="11277600" cy="838200"/>
          </a:xfrm>
        </p:spPr>
        <p:txBody>
          <a:bodyPr>
            <a:normAutofit/>
          </a:bodyPr>
          <a:lstStyle/>
          <a:p>
            <a:r>
              <a:rPr lang="en-US" sz="3600" dirty="0">
                <a:latin typeface="Arial" panose="020B0604020202020204" pitchFamily="34" charset="0"/>
                <a:cs typeface="Arial" panose="020B0604020202020204" pitchFamily="34" charset="0"/>
              </a:rPr>
              <a:t>Programmatic Agreement . . . </a:t>
            </a:r>
          </a:p>
        </p:txBody>
      </p:sp>
      <p:sp>
        <p:nvSpPr>
          <p:cNvPr id="4" name="Content Placeholder 3">
            <a:extLst>
              <a:ext uri="{FF2B5EF4-FFF2-40B4-BE49-F238E27FC236}">
                <a16:creationId xmlns="" xmlns:a16="http://schemas.microsoft.com/office/drawing/2014/main" id="{C5E41016-FCC7-4D3A-A14D-9AAEFB024B20}"/>
              </a:ext>
            </a:extLst>
          </p:cNvPr>
          <p:cNvSpPr>
            <a:spLocks noGrp="1"/>
          </p:cNvSpPr>
          <p:nvPr>
            <p:ph idx="1"/>
          </p:nvPr>
        </p:nvSpPr>
        <p:spPr>
          <a:xfrm>
            <a:off x="114300" y="1219200"/>
            <a:ext cx="10515600" cy="4587649"/>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Programmatic Agreement provides an alternative process to standard Section 106 procedures that allows agencies to meet their responsibilities to protect public health and safety while considering potential impacts to historic properties</a:t>
            </a:r>
          </a:p>
          <a:p>
            <a:pPr>
              <a:lnSpc>
                <a:spcPct val="100000"/>
              </a:lnSpc>
            </a:pP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A copy of the </a:t>
            </a:r>
            <a:r>
              <a:rPr lang="en-US" sz="2400" i="1" dirty="0">
                <a:latin typeface="Arial" panose="020B0604020202020204" pitchFamily="34" charset="0"/>
                <a:cs typeface="Arial" panose="020B0604020202020204" pitchFamily="34" charset="0"/>
              </a:rPr>
              <a:t>Programmatic Agreement </a:t>
            </a:r>
            <a:r>
              <a:rPr lang="en-US" sz="2400" dirty="0">
                <a:latin typeface="Arial" panose="020B0604020202020204" pitchFamily="34" charset="0"/>
                <a:cs typeface="Arial" panose="020B0604020202020204" pitchFamily="34" charset="0"/>
              </a:rPr>
              <a:t>can be found on the ACHP Web site: </a:t>
            </a:r>
            <a:r>
              <a:rPr lang="en-US" sz="2400" dirty="0">
                <a:latin typeface="Arial" panose="020B0604020202020204" pitchFamily="34" charset="0"/>
                <a:cs typeface="Arial" panose="020B0604020202020204" pitchFamily="34" charset="0"/>
                <a:hlinkClick r:id="rId3"/>
              </a:rPr>
              <a:t>http://www.achp.gov/NCP-PA.html</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5" name="Picture 2" descr="RRT 10 NWAC">
            <a:extLst>
              <a:ext uri="{FF2B5EF4-FFF2-40B4-BE49-F238E27FC236}">
                <a16:creationId xmlns="" xmlns:a16="http://schemas.microsoft.com/office/drawing/2014/main" id="{06D223C8-2800-43B6-B007-E38FB90BCB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0" y="4555899"/>
            <a:ext cx="4806847"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41</a:t>
            </a:fld>
            <a:endParaRPr lang="en-US" dirty="0"/>
          </a:p>
        </p:txBody>
      </p:sp>
    </p:spTree>
    <p:extLst>
      <p:ext uri="{BB962C8B-B14F-4D97-AF65-F5344CB8AC3E}">
        <p14:creationId xmlns:p14="http://schemas.microsoft.com/office/powerpoint/2010/main" val="324136809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2955A7B-5800-47BB-8877-EBF2A6E1A042}"/>
              </a:ext>
            </a:extLst>
          </p:cNvPr>
          <p:cNvSpPr>
            <a:spLocks noGrp="1"/>
          </p:cNvSpPr>
          <p:nvPr>
            <p:ph type="title"/>
          </p:nvPr>
        </p:nvSpPr>
        <p:spPr>
          <a:xfrm>
            <a:off x="152400" y="76200"/>
            <a:ext cx="10515600" cy="838200"/>
          </a:xfrm>
        </p:spPr>
        <p:txBody>
          <a:bodyPr>
            <a:noAutofit/>
          </a:bodyPr>
          <a:lstStyle/>
          <a:p>
            <a:r>
              <a:rPr lang="en-US" sz="3600" dirty="0">
                <a:latin typeface="Arial" panose="020B0604020202020204" pitchFamily="34" charset="0"/>
                <a:cs typeface="Arial" panose="020B0604020202020204" pitchFamily="34" charset="0"/>
              </a:rPr>
              <a:t>Emergency Response Actions</a:t>
            </a:r>
          </a:p>
        </p:txBody>
      </p:sp>
      <p:sp>
        <p:nvSpPr>
          <p:cNvPr id="4" name="Content Placeholder 3">
            <a:extLst>
              <a:ext uri="{FF2B5EF4-FFF2-40B4-BE49-F238E27FC236}">
                <a16:creationId xmlns="" xmlns:a16="http://schemas.microsoft.com/office/drawing/2014/main" id="{C5E41016-FCC7-4D3A-A14D-9AAEFB024B20}"/>
              </a:ext>
            </a:extLst>
          </p:cNvPr>
          <p:cNvSpPr>
            <a:spLocks noGrp="1"/>
          </p:cNvSpPr>
          <p:nvPr>
            <p:ph idx="1"/>
          </p:nvPr>
        </p:nvSpPr>
        <p:spPr>
          <a:xfrm>
            <a:off x="152400" y="1219200"/>
            <a:ext cx="10515600" cy="4565877"/>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Programmatic Agreement defines an “emergency” as that which shall be deemed to exist whenever circumstances dictate that a response action to a release or spill must be taken so expeditiously that normal consideration of the Section 106 process is not </a:t>
            </a:r>
            <a:r>
              <a:rPr lang="en-US" sz="2400" i="1" dirty="0">
                <a:latin typeface="Arial" panose="020B0604020202020204" pitchFamily="34" charset="0"/>
                <a:cs typeface="Arial" panose="020B0604020202020204" pitchFamily="34" charset="0"/>
              </a:rPr>
              <a:t>reasonably practicable </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On-Scene Coordinator (OSC) would make determination as to when such an emergency ceases to </a:t>
            </a:r>
            <a:r>
              <a:rPr lang="en-US" sz="2400" dirty="0" smtClean="0">
                <a:latin typeface="Arial" panose="020B0604020202020204" pitchFamily="34" charset="0"/>
                <a:cs typeface="Arial" panose="020B0604020202020204" pitchFamily="34" charset="0"/>
              </a:rPr>
              <a:t>exist</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Once the emergency response phase is over, the standard 106 process would apply</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42</a:t>
            </a:fld>
            <a:endParaRPr lang="en-US" dirty="0"/>
          </a:p>
        </p:txBody>
      </p:sp>
    </p:spTree>
    <p:extLst>
      <p:ext uri="{BB962C8B-B14F-4D97-AF65-F5344CB8AC3E}">
        <p14:creationId xmlns:p14="http://schemas.microsoft.com/office/powerpoint/2010/main" val="40687507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2955A7B-5800-47BB-8877-EBF2A6E1A042}"/>
              </a:ext>
            </a:extLst>
          </p:cNvPr>
          <p:cNvSpPr>
            <a:spLocks noGrp="1"/>
          </p:cNvSpPr>
          <p:nvPr>
            <p:ph type="title"/>
          </p:nvPr>
        </p:nvSpPr>
        <p:spPr>
          <a:xfrm>
            <a:off x="152400" y="133124"/>
            <a:ext cx="11734800" cy="838200"/>
          </a:xfrm>
        </p:spPr>
        <p:txBody>
          <a:bodyPr>
            <a:noAutofit/>
          </a:bodyPr>
          <a:lstStyle/>
          <a:p>
            <a:r>
              <a:rPr lang="en-US" sz="2800" dirty="0">
                <a:latin typeface="Arial" panose="020B0604020202020204" pitchFamily="34" charset="0"/>
                <a:cs typeface="Arial" panose="020B0604020202020204" pitchFamily="34" charset="0"/>
              </a:rPr>
              <a:t>What types of adverse effects on historic properties may result from emergency response actions? </a:t>
            </a:r>
          </a:p>
        </p:txBody>
      </p:sp>
      <p:sp>
        <p:nvSpPr>
          <p:cNvPr id="4" name="Content Placeholder 3">
            <a:extLst>
              <a:ext uri="{FF2B5EF4-FFF2-40B4-BE49-F238E27FC236}">
                <a16:creationId xmlns="" xmlns:a16="http://schemas.microsoft.com/office/drawing/2014/main" id="{C5E41016-FCC7-4D3A-A14D-9AAEFB024B20}"/>
              </a:ext>
            </a:extLst>
          </p:cNvPr>
          <p:cNvSpPr>
            <a:spLocks noGrp="1"/>
          </p:cNvSpPr>
          <p:nvPr>
            <p:ph idx="1"/>
          </p:nvPr>
        </p:nvSpPr>
        <p:spPr>
          <a:xfrm>
            <a:off x="177800" y="1143000"/>
            <a:ext cx="11709400" cy="4870677"/>
          </a:xfrm>
        </p:spPr>
        <p:txBody>
          <a:bodyPr>
            <a:normAutofit lnSpcReduction="10000"/>
          </a:bodyPr>
          <a:lstStyle/>
          <a:p>
            <a:r>
              <a:rPr lang="en-US" sz="2400" dirty="0" smtClean="0">
                <a:latin typeface="Arial" panose="020B0604020202020204" pitchFamily="34" charset="0"/>
                <a:cs typeface="Arial" panose="020B0604020202020204" pitchFamily="34" charset="0"/>
              </a:rPr>
              <a:t>Certain </a:t>
            </a:r>
            <a:r>
              <a:rPr lang="en-US" sz="2400" dirty="0">
                <a:latin typeface="Arial" panose="020B0604020202020204" pitchFamily="34" charset="0"/>
                <a:cs typeface="Arial" panose="020B0604020202020204" pitchFamily="34" charset="0"/>
              </a:rPr>
              <a:t>emergency response actions may include</a:t>
            </a:r>
          </a:p>
          <a:p>
            <a:endParaRPr lang="en-US" sz="24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Placement of physical barriers to deter the spread of released or spilled substances</a:t>
            </a:r>
          </a:p>
          <a:p>
            <a:pPr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Excavation of trenches to stop the spread of the released or spilled substances</a:t>
            </a:r>
          </a:p>
          <a:p>
            <a:pPr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Ground disturbing shoreline clean up methods</a:t>
            </a:r>
          </a:p>
          <a:p>
            <a:pPr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Establishment of field camps for personnel</a:t>
            </a:r>
          </a:p>
          <a:p>
            <a:pPr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Creation of staging areas for materials or equipment</a:t>
            </a:r>
          </a:p>
          <a:p>
            <a:pPr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Excavation of borrow pits for fill materials</a:t>
            </a:r>
          </a:p>
          <a:p>
            <a:pPr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Construction of access roads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43</a:t>
            </a:fld>
            <a:endParaRPr lang="en-US" dirty="0"/>
          </a:p>
        </p:txBody>
      </p:sp>
    </p:spTree>
    <p:extLst>
      <p:ext uri="{BB962C8B-B14F-4D97-AF65-F5344CB8AC3E}">
        <p14:creationId xmlns:p14="http://schemas.microsoft.com/office/powerpoint/2010/main" val="177886873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farm5.staticflickr.com/4074/4855267114_ff66477c7d.jpg">
            <a:extLst>
              <a:ext uri="{FF2B5EF4-FFF2-40B4-BE49-F238E27FC236}">
                <a16:creationId xmlns="" xmlns:a16="http://schemas.microsoft.com/office/drawing/2014/main" id="{F030141F-68E7-440E-BCAA-0CB7194997DD}"/>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249904" y="1491915"/>
            <a:ext cx="8280209" cy="4872789"/>
          </a:xfrm>
          <a:prstGeom prst="rect">
            <a:avLst/>
          </a:prstGeom>
          <a:noFill/>
          <a:ln w="9525">
            <a:noFill/>
            <a:miter lim="800000"/>
            <a:headEnd/>
            <a:tailEnd/>
          </a:ln>
        </p:spPr>
      </p:pic>
      <p:sp>
        <p:nvSpPr>
          <p:cNvPr id="4" name="Title 3">
            <a:extLst>
              <a:ext uri="{FF2B5EF4-FFF2-40B4-BE49-F238E27FC236}">
                <a16:creationId xmlns="" xmlns:a16="http://schemas.microsoft.com/office/drawing/2014/main" id="{B93A53C0-D652-483F-B2A8-813BDB39D187}"/>
              </a:ext>
            </a:extLst>
          </p:cNvPr>
          <p:cNvSpPr>
            <a:spLocks noGrp="1"/>
          </p:cNvSpPr>
          <p:nvPr>
            <p:ph type="title"/>
          </p:nvPr>
        </p:nvSpPr>
        <p:spPr>
          <a:xfrm>
            <a:off x="228600" y="76200"/>
            <a:ext cx="10515600" cy="1058779"/>
          </a:xfrm>
        </p:spPr>
        <p:txBody>
          <a:bodyPr>
            <a:normAutofit/>
          </a:bodyPr>
          <a:lstStyle/>
          <a:p>
            <a:r>
              <a:rPr lang="en-US" dirty="0">
                <a:latin typeface="Arial" panose="020B0604020202020204" pitchFamily="34" charset="0"/>
                <a:cs typeface="Arial" panose="020B0604020202020204" pitchFamily="34" charset="0"/>
              </a:rPr>
              <a:t>Examples of Potential Emergency Response “Adverse Effect” Activities</a:t>
            </a:r>
            <a:endParaRPr lang="en-US" dirty="0"/>
          </a:p>
        </p:txBody>
      </p:sp>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44</a:t>
            </a:fld>
            <a:endParaRPr lang="en-US" dirty="0"/>
          </a:p>
        </p:txBody>
      </p:sp>
    </p:spTree>
    <p:extLst>
      <p:ext uri="{BB962C8B-B14F-4D97-AF65-F5344CB8AC3E}">
        <p14:creationId xmlns:p14="http://schemas.microsoft.com/office/powerpoint/2010/main" val="186349396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93A53C0-D652-483F-B2A8-813BDB39D187}"/>
              </a:ext>
            </a:extLst>
          </p:cNvPr>
          <p:cNvSpPr>
            <a:spLocks noGrp="1"/>
          </p:cNvSpPr>
          <p:nvPr>
            <p:ph type="title"/>
          </p:nvPr>
        </p:nvSpPr>
        <p:spPr>
          <a:xfrm>
            <a:off x="228600" y="25400"/>
            <a:ext cx="10515600" cy="1058779"/>
          </a:xfrm>
        </p:spPr>
        <p:txBody>
          <a:bodyPr>
            <a:normAutofit/>
          </a:bodyPr>
          <a:lstStyle/>
          <a:p>
            <a:r>
              <a:rPr lang="en-US" dirty="0">
                <a:latin typeface="Arial" panose="020B0604020202020204" pitchFamily="34" charset="0"/>
                <a:cs typeface="Arial" panose="020B0604020202020204" pitchFamily="34" charset="0"/>
              </a:rPr>
              <a:t>Examples of Potential Emergency Response “Adverse Effect” Activities</a:t>
            </a:r>
            <a:endParaRPr lang="en-US" dirty="0"/>
          </a:p>
        </p:txBody>
      </p:sp>
      <p:pic>
        <p:nvPicPr>
          <p:cNvPr id="5" name="Picture 4" descr="http://media.mlive.com/kalamazoogazette/photo/8957751-large.jpg">
            <a:extLst>
              <a:ext uri="{FF2B5EF4-FFF2-40B4-BE49-F238E27FC236}">
                <a16:creationId xmlns="" xmlns:a16="http://schemas.microsoft.com/office/drawing/2014/main" id="{BF0A730E-7DF1-4F84-BBDD-2F9E6DCDE3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2066" y="1589857"/>
            <a:ext cx="7787868" cy="4631786"/>
          </a:xfrm>
          <a:prstGeom prst="rect">
            <a:avLst/>
          </a:prstGeom>
          <a:noFill/>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45</a:t>
            </a:fld>
            <a:endParaRPr lang="en-US" dirty="0"/>
          </a:p>
        </p:txBody>
      </p:sp>
    </p:spTree>
    <p:extLst>
      <p:ext uri="{BB962C8B-B14F-4D97-AF65-F5344CB8AC3E}">
        <p14:creationId xmlns:p14="http://schemas.microsoft.com/office/powerpoint/2010/main" val="321165650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93A53C0-D652-483F-B2A8-813BDB39D187}"/>
              </a:ext>
            </a:extLst>
          </p:cNvPr>
          <p:cNvSpPr>
            <a:spLocks noGrp="1"/>
          </p:cNvSpPr>
          <p:nvPr>
            <p:ph type="title"/>
          </p:nvPr>
        </p:nvSpPr>
        <p:spPr>
          <a:xfrm>
            <a:off x="228600" y="38100"/>
            <a:ext cx="10515600" cy="1058779"/>
          </a:xfrm>
        </p:spPr>
        <p:txBody>
          <a:bodyPr>
            <a:normAutofit/>
          </a:bodyPr>
          <a:lstStyle/>
          <a:p>
            <a:r>
              <a:rPr lang="en-US" dirty="0">
                <a:latin typeface="Arial" panose="020B0604020202020204" pitchFamily="34" charset="0"/>
                <a:cs typeface="Arial" panose="020B0604020202020204" pitchFamily="34" charset="0"/>
              </a:rPr>
              <a:t>Examples of Potential Emergency Response “Adverse Effect” Activities</a:t>
            </a:r>
            <a:endParaRPr lang="en-US" dirty="0"/>
          </a:p>
        </p:txBody>
      </p:sp>
      <p:pic>
        <p:nvPicPr>
          <p:cNvPr id="6" name="Picture 2">
            <a:extLst>
              <a:ext uri="{FF2B5EF4-FFF2-40B4-BE49-F238E27FC236}">
                <a16:creationId xmlns="" xmlns:a16="http://schemas.microsoft.com/office/drawing/2014/main" id="{6E231233-6847-4729-BA73-671D0F5960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4163" y="1799649"/>
            <a:ext cx="5442857" cy="430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response.restoration.noaa.gov/sites/default/files/images/6/physical-herding.jpg">
            <a:extLst>
              <a:ext uri="{FF2B5EF4-FFF2-40B4-BE49-F238E27FC236}">
                <a16:creationId xmlns="" xmlns:a16="http://schemas.microsoft.com/office/drawing/2014/main" id="{BF2D5FEE-6DE1-4701-A78F-CA6B1C05878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14982" y="1799649"/>
            <a:ext cx="5646057" cy="4302654"/>
          </a:xfrm>
          <a:prstGeom prst="rect">
            <a:avLst/>
          </a:prstGeom>
          <a:noFill/>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46</a:t>
            </a:fld>
            <a:endParaRPr lang="en-US" dirty="0"/>
          </a:p>
        </p:txBody>
      </p:sp>
    </p:spTree>
    <p:extLst>
      <p:ext uri="{BB962C8B-B14F-4D97-AF65-F5344CB8AC3E}">
        <p14:creationId xmlns:p14="http://schemas.microsoft.com/office/powerpoint/2010/main" val="169461630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93A53C0-D652-483F-B2A8-813BDB39D187}"/>
              </a:ext>
            </a:extLst>
          </p:cNvPr>
          <p:cNvSpPr>
            <a:spLocks noGrp="1"/>
          </p:cNvSpPr>
          <p:nvPr>
            <p:ph type="title"/>
          </p:nvPr>
        </p:nvSpPr>
        <p:spPr>
          <a:xfrm>
            <a:off x="152400" y="12700"/>
            <a:ext cx="10515600" cy="1058779"/>
          </a:xfrm>
        </p:spPr>
        <p:txBody>
          <a:bodyPr>
            <a:normAutofit/>
          </a:bodyPr>
          <a:lstStyle/>
          <a:p>
            <a:r>
              <a:rPr lang="en-US" dirty="0">
                <a:latin typeface="Arial" panose="020B0604020202020204" pitchFamily="34" charset="0"/>
                <a:cs typeface="Arial" panose="020B0604020202020204" pitchFamily="34" charset="0"/>
              </a:rPr>
              <a:t>Examples of Potential Emergency Response “Adverse Effect” Activities</a:t>
            </a:r>
            <a:endParaRPr lang="en-US" dirty="0"/>
          </a:p>
        </p:txBody>
      </p:sp>
      <p:pic>
        <p:nvPicPr>
          <p:cNvPr id="6" name="Picture 4" descr="Clearcreek 2nd Berm">
            <a:extLst>
              <a:ext uri="{FF2B5EF4-FFF2-40B4-BE49-F238E27FC236}">
                <a16:creationId xmlns="" xmlns:a16="http://schemas.microsoft.com/office/drawing/2014/main" id="{22C8E482-286F-4156-BBE8-41283CA8C6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6367" y="1143000"/>
            <a:ext cx="6959266" cy="521945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47</a:t>
            </a:fld>
            <a:endParaRPr lang="en-US" dirty="0"/>
          </a:p>
        </p:txBody>
      </p:sp>
    </p:spTree>
    <p:extLst>
      <p:ext uri="{BB962C8B-B14F-4D97-AF65-F5344CB8AC3E}">
        <p14:creationId xmlns:p14="http://schemas.microsoft.com/office/powerpoint/2010/main" val="139571644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0CA34-9E36-4ACE-9CE2-889A76A12051}"/>
              </a:ext>
            </a:extLst>
          </p:cNvPr>
          <p:cNvSpPr>
            <a:spLocks noGrp="1"/>
          </p:cNvSpPr>
          <p:nvPr>
            <p:ph type="title"/>
          </p:nvPr>
        </p:nvSpPr>
        <p:spPr>
          <a:xfrm>
            <a:off x="152400" y="166256"/>
            <a:ext cx="11506200" cy="760020"/>
          </a:xfrm>
        </p:spPr>
        <p:txBody>
          <a:bodyPr>
            <a:noAutofit/>
          </a:bodyPr>
          <a:lstStyle/>
          <a:p>
            <a:r>
              <a:rPr lang="en-US" sz="4000" dirty="0">
                <a:latin typeface="Arial" panose="020B0604020202020204" pitchFamily="34" charset="0"/>
                <a:cs typeface="Arial" panose="020B0604020202020204" pitchFamily="34" charset="0"/>
              </a:rPr>
              <a:t>Emergency Response Flow Chart:  Categorically Excluded</a:t>
            </a:r>
          </a:p>
        </p:txBody>
      </p:sp>
      <p:graphicFrame>
        <p:nvGraphicFramePr>
          <p:cNvPr id="3" name="Diagram 2">
            <a:extLst>
              <a:ext uri="{FF2B5EF4-FFF2-40B4-BE49-F238E27FC236}">
                <a16:creationId xmlns="" xmlns:a16="http://schemas.microsoft.com/office/drawing/2014/main" id="{CC438A9E-0C2B-4488-A7C4-30BB2AAB532F}"/>
              </a:ext>
            </a:extLst>
          </p:cNvPr>
          <p:cNvGraphicFramePr/>
          <p:nvPr>
            <p:extLst>
              <p:ext uri="{D42A27DB-BD31-4B8C-83A1-F6EECF244321}">
                <p14:modId xmlns:p14="http://schemas.microsoft.com/office/powerpoint/2010/main" val="529988719"/>
              </p:ext>
            </p:extLst>
          </p:nvPr>
        </p:nvGraphicFramePr>
        <p:xfrm>
          <a:off x="2032000" y="10865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48</a:t>
            </a:fld>
            <a:endParaRPr lang="en-US" dirty="0"/>
          </a:p>
        </p:txBody>
      </p:sp>
    </p:spTree>
    <p:extLst>
      <p:ext uri="{BB962C8B-B14F-4D97-AF65-F5344CB8AC3E}">
        <p14:creationId xmlns:p14="http://schemas.microsoft.com/office/powerpoint/2010/main" val="54558713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A81E62-FFBC-4270-8600-9C8F98E59245}"/>
              </a:ext>
            </a:extLst>
          </p:cNvPr>
          <p:cNvSpPr>
            <a:spLocks noGrp="1"/>
          </p:cNvSpPr>
          <p:nvPr>
            <p:ph type="title"/>
          </p:nvPr>
        </p:nvSpPr>
        <p:spPr>
          <a:xfrm>
            <a:off x="121392" y="185903"/>
            <a:ext cx="11058896" cy="617517"/>
          </a:xfrm>
        </p:spPr>
        <p:txBody>
          <a:bodyPr>
            <a:normAutofit/>
          </a:bodyPr>
          <a:lstStyle/>
          <a:p>
            <a:r>
              <a:rPr lang="en-US" sz="4000" dirty="0">
                <a:latin typeface="Arial" panose="020B0604020202020204" pitchFamily="34" charset="0"/>
                <a:cs typeface="Arial" panose="020B0604020202020204" pitchFamily="34" charset="0"/>
              </a:rPr>
              <a:t>Categorically Excluded Areas from Section 106</a:t>
            </a:r>
          </a:p>
        </p:txBody>
      </p:sp>
      <p:sp>
        <p:nvSpPr>
          <p:cNvPr id="3" name="Rectangle 2">
            <a:extLst>
              <a:ext uri="{FF2B5EF4-FFF2-40B4-BE49-F238E27FC236}">
                <a16:creationId xmlns="" xmlns:a16="http://schemas.microsoft.com/office/drawing/2014/main" id="{8C2F761D-C247-4012-B310-B847F3F92BB7}"/>
              </a:ext>
            </a:extLst>
          </p:cNvPr>
          <p:cNvSpPr/>
          <p:nvPr/>
        </p:nvSpPr>
        <p:spPr>
          <a:xfrm>
            <a:off x="652648" y="1205347"/>
            <a:ext cx="10704616" cy="2505693"/>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Spills/releases onto (which stay on):</a:t>
            </a:r>
          </a:p>
          <a:p>
            <a:pPr marL="285750" indent="-285750">
              <a:buFont typeface="Arial" panose="020B0604020202020204" pitchFamily="34" charset="0"/>
              <a:buChar char="•"/>
            </a:pPr>
            <a:r>
              <a:rPr lang="en-US" dirty="0">
                <a:solidFill>
                  <a:schemeClr val="tx1"/>
                </a:solidFill>
              </a:rPr>
              <a:t>Gravel pads</a:t>
            </a:r>
          </a:p>
          <a:p>
            <a:pPr marL="285750" indent="-285750">
              <a:buFont typeface="Arial" panose="020B0604020202020204" pitchFamily="34" charset="0"/>
              <a:buChar char="•"/>
            </a:pPr>
            <a:r>
              <a:rPr lang="en-US" dirty="0">
                <a:solidFill>
                  <a:schemeClr val="tx1"/>
                </a:solidFill>
              </a:rPr>
              <a:t>Roads (gravel or paved, not including undeveloped right-of-way)</a:t>
            </a:r>
          </a:p>
          <a:p>
            <a:pPr marL="285750" indent="-285750">
              <a:buFont typeface="Arial" panose="020B0604020202020204" pitchFamily="34" charset="0"/>
              <a:buChar char="•"/>
            </a:pPr>
            <a:r>
              <a:rPr lang="en-US" dirty="0">
                <a:solidFill>
                  <a:schemeClr val="tx1"/>
                </a:solidFill>
              </a:rPr>
              <a:t>Parking areas (graded or paved)</a:t>
            </a:r>
          </a:p>
          <a:p>
            <a:pPr marL="285750" indent="-285750">
              <a:buFont typeface="Arial" panose="020B0604020202020204" pitchFamily="34" charset="0"/>
              <a:buChar char="•"/>
            </a:pPr>
            <a:r>
              <a:rPr lang="en-US" dirty="0">
                <a:solidFill>
                  <a:schemeClr val="tx1"/>
                </a:solidFill>
              </a:rPr>
              <a:t>Dock staging areas less than 50 years old</a:t>
            </a:r>
          </a:p>
          <a:p>
            <a:pPr marL="285750" indent="-285750">
              <a:buFont typeface="Arial" panose="020B0604020202020204" pitchFamily="34" charset="0"/>
              <a:buChar char="•"/>
            </a:pPr>
            <a:r>
              <a:rPr lang="en-US" dirty="0">
                <a:solidFill>
                  <a:schemeClr val="tx1"/>
                </a:solidFill>
              </a:rPr>
              <a:t>Gravel causeways</a:t>
            </a:r>
          </a:p>
          <a:p>
            <a:pPr marL="285750" indent="-285750">
              <a:buFont typeface="Arial" panose="020B0604020202020204" pitchFamily="34" charset="0"/>
              <a:buChar char="•"/>
            </a:pPr>
            <a:r>
              <a:rPr lang="en-US" dirty="0">
                <a:solidFill>
                  <a:schemeClr val="tx1"/>
                </a:solidFill>
              </a:rPr>
              <a:t>Artificial gravel islands</a:t>
            </a:r>
          </a:p>
          <a:p>
            <a:pPr marL="285750" indent="-285750">
              <a:buFont typeface="Arial" panose="020B0604020202020204" pitchFamily="34" charset="0"/>
              <a:buChar char="•"/>
            </a:pPr>
            <a:r>
              <a:rPr lang="en-US" dirty="0">
                <a:solidFill>
                  <a:schemeClr val="tx1"/>
                </a:solidFill>
              </a:rPr>
              <a:t>Drilling mats, pads, and/or berms</a:t>
            </a:r>
          </a:p>
          <a:p>
            <a:pPr marL="285750" indent="-285750">
              <a:buFont typeface="Arial" panose="020B0604020202020204" pitchFamily="34" charset="0"/>
              <a:buChar char="•"/>
            </a:pPr>
            <a:r>
              <a:rPr lang="en-US" dirty="0">
                <a:solidFill>
                  <a:schemeClr val="tx1"/>
                </a:solidFill>
              </a:rPr>
              <a:t>Airport runways (improved gravel strips and/or paved runways)</a:t>
            </a:r>
          </a:p>
        </p:txBody>
      </p:sp>
      <p:sp>
        <p:nvSpPr>
          <p:cNvPr id="4" name="Rectangle 3">
            <a:extLst>
              <a:ext uri="{FF2B5EF4-FFF2-40B4-BE49-F238E27FC236}">
                <a16:creationId xmlns="" xmlns:a16="http://schemas.microsoft.com/office/drawing/2014/main" id="{F18CAC1C-BD38-4216-8A29-F9F97DD0DE80}"/>
              </a:ext>
            </a:extLst>
          </p:cNvPr>
          <p:cNvSpPr/>
          <p:nvPr/>
        </p:nvSpPr>
        <p:spPr>
          <a:xfrm>
            <a:off x="652648" y="3920838"/>
            <a:ext cx="10704616" cy="1650669"/>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Spills/releases into (that stay in):</a:t>
            </a:r>
          </a:p>
          <a:p>
            <a:pPr marL="285750" indent="-285750">
              <a:buFont typeface="Arial" panose="020B0604020202020204" pitchFamily="34" charset="0"/>
              <a:buChar char="•"/>
            </a:pPr>
            <a:r>
              <a:rPr lang="en-US" dirty="0">
                <a:solidFill>
                  <a:schemeClr val="tx1"/>
                </a:solidFill>
              </a:rPr>
              <a:t>Lined pits (e.g., drilling mud pits and reserve pits)</a:t>
            </a:r>
          </a:p>
          <a:p>
            <a:pPr marL="285750" indent="-285750">
              <a:buFont typeface="Arial" panose="020B0604020202020204" pitchFamily="34" charset="0"/>
              <a:buChar char="•"/>
            </a:pPr>
            <a:r>
              <a:rPr lang="en-US" dirty="0">
                <a:solidFill>
                  <a:schemeClr val="tx1"/>
                </a:solidFill>
              </a:rPr>
              <a:t>Water bodies where releases/spills will not :  reach land/submerged land; and include any emergency response activities with land/submerged land-disturbing components</a:t>
            </a:r>
          </a:p>
          <a:p>
            <a:pPr marL="285750" indent="-285750">
              <a:buFont typeface="Arial" panose="020B0604020202020204" pitchFamily="34" charset="0"/>
              <a:buChar char="•"/>
            </a:pPr>
            <a:r>
              <a:rPr lang="en-US" dirty="0">
                <a:solidFill>
                  <a:schemeClr val="tx1"/>
                </a:solidFill>
              </a:rPr>
              <a:t>Borrow pits</a:t>
            </a:r>
          </a:p>
          <a:p>
            <a:pPr marL="285750" indent="-285750">
              <a:buFont typeface="Arial" panose="020B0604020202020204" pitchFamily="34" charset="0"/>
              <a:buChar char="•"/>
            </a:pPr>
            <a:r>
              <a:rPr lang="en-US" dirty="0">
                <a:solidFill>
                  <a:schemeClr val="tx1"/>
                </a:solidFill>
              </a:rPr>
              <a:t>Concrete containment area</a:t>
            </a:r>
          </a:p>
        </p:txBody>
      </p:sp>
      <p:sp>
        <p:nvSpPr>
          <p:cNvPr id="5" name="Rectangle 4">
            <a:extLst>
              <a:ext uri="{FF2B5EF4-FFF2-40B4-BE49-F238E27FC236}">
                <a16:creationId xmlns="" xmlns:a16="http://schemas.microsoft.com/office/drawing/2014/main" id="{19881561-933D-4532-88C8-753BAA6BA40D}"/>
              </a:ext>
            </a:extLst>
          </p:cNvPr>
          <p:cNvSpPr/>
          <p:nvPr/>
        </p:nvSpPr>
        <p:spPr>
          <a:xfrm>
            <a:off x="601188" y="5781305"/>
            <a:ext cx="10704616" cy="619495"/>
          </a:xfrm>
          <a:prstGeom prst="rect">
            <a:avLst/>
          </a:prstGeom>
          <a:solidFill>
            <a:srgbClr val="A0B8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Spills/releases of:</a:t>
            </a:r>
          </a:p>
          <a:p>
            <a:pPr marL="285750" indent="-285750">
              <a:buFont typeface="Arial" panose="020B0604020202020204" pitchFamily="34" charset="0"/>
              <a:buChar char="•"/>
            </a:pPr>
            <a:r>
              <a:rPr lang="en-US" dirty="0">
                <a:solidFill>
                  <a:schemeClr val="tx1"/>
                </a:solidFill>
              </a:rPr>
              <a:t>Gases (e.g., chlorine gas)</a:t>
            </a:r>
          </a:p>
        </p:txBody>
      </p:sp>
      <p:sp>
        <p:nvSpPr>
          <p:cNvPr id="6" name="Slide Number Placeholder 5"/>
          <p:cNvSpPr>
            <a:spLocks noGrp="1"/>
          </p:cNvSpPr>
          <p:nvPr>
            <p:ph type="sldNum" sz="quarter" idx="4"/>
          </p:nvPr>
        </p:nvSpPr>
        <p:spPr/>
        <p:txBody>
          <a:bodyPr/>
          <a:lstStyle/>
          <a:p>
            <a:r>
              <a:rPr lang="en-US" smtClean="0"/>
              <a:t>1-</a:t>
            </a:r>
            <a:fld id="{11C1CDDD-26A6-4238-A94D-3281FBF69CDD}" type="slidenum">
              <a:rPr lang="en-US" smtClean="0"/>
              <a:pPr/>
              <a:t>49</a:t>
            </a:fld>
            <a:endParaRPr lang="en-US" dirty="0"/>
          </a:p>
        </p:txBody>
      </p:sp>
    </p:spTree>
    <p:extLst>
      <p:ext uri="{BB962C8B-B14F-4D97-AF65-F5344CB8AC3E}">
        <p14:creationId xmlns:p14="http://schemas.microsoft.com/office/powerpoint/2010/main" val="11661743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F394D37-4CD7-45C4-80E1-3D784521B774}"/>
              </a:ext>
            </a:extLst>
          </p:cNvPr>
          <p:cNvSpPr>
            <a:spLocks noGrp="1"/>
          </p:cNvSpPr>
          <p:nvPr>
            <p:ph type="title"/>
          </p:nvPr>
        </p:nvSpPr>
        <p:spPr>
          <a:xfrm>
            <a:off x="76200" y="276726"/>
            <a:ext cx="11277600" cy="661738"/>
          </a:xfrm>
        </p:spPr>
        <p:txBody>
          <a:bodyPr>
            <a:normAutofit/>
          </a:bodyPr>
          <a:lstStyle/>
          <a:p>
            <a:r>
              <a:rPr lang="en-US" sz="3600" dirty="0">
                <a:latin typeface="Arial" panose="020B0604020202020204" pitchFamily="34" charset="0"/>
                <a:cs typeface="Arial" panose="020B0604020202020204" pitchFamily="34" charset="0"/>
              </a:rPr>
              <a:t>Overview of the Section 106 Review Process</a:t>
            </a:r>
            <a:endParaRPr lang="en-US" sz="3600" dirty="0"/>
          </a:p>
        </p:txBody>
      </p:sp>
      <p:sp>
        <p:nvSpPr>
          <p:cNvPr id="2" name="Content Placeholder 1">
            <a:extLst>
              <a:ext uri="{FF2B5EF4-FFF2-40B4-BE49-F238E27FC236}">
                <a16:creationId xmlns="" xmlns:a16="http://schemas.microsoft.com/office/drawing/2014/main" id="{CA50DEAA-D60C-4371-8400-E6BE879A5D38}"/>
              </a:ext>
            </a:extLst>
          </p:cNvPr>
          <p:cNvSpPr>
            <a:spLocks noGrp="1"/>
          </p:cNvSpPr>
          <p:nvPr>
            <p:ph idx="1"/>
          </p:nvPr>
        </p:nvSpPr>
        <p:spPr>
          <a:xfrm>
            <a:off x="76201" y="1058779"/>
            <a:ext cx="11750842" cy="4545890"/>
          </a:xfrm>
        </p:spPr>
        <p:txBody>
          <a:bodyPr/>
          <a:lstStyle/>
          <a:p>
            <a:pPr marL="0" indent="0">
              <a:lnSpc>
                <a:spcPct val="100000"/>
              </a:lnSpc>
              <a:buNone/>
            </a:pPr>
            <a:r>
              <a:rPr lang="en-US" sz="2400" dirty="0">
                <a:latin typeface="Arial" panose="020B0604020202020204" pitchFamily="34" charset="0"/>
                <a:cs typeface="Arial" panose="020B0604020202020204" pitchFamily="34" charset="0"/>
              </a:rPr>
              <a:t>NHPA applies to your project if your project constitutes an undertaking and will have a potential effect on a property that is eligible for or included in the National Register of Historic Places</a:t>
            </a:r>
            <a:endParaRPr lang="en-US" sz="2400" dirty="0"/>
          </a:p>
        </p:txBody>
      </p:sp>
      <p:graphicFrame>
        <p:nvGraphicFramePr>
          <p:cNvPr id="7" name="Diagram 6">
            <a:extLst>
              <a:ext uri="{FF2B5EF4-FFF2-40B4-BE49-F238E27FC236}">
                <a16:creationId xmlns="" xmlns:a16="http://schemas.microsoft.com/office/drawing/2014/main" id="{3D9ECF01-35D3-43F7-BBC9-40E7CF89E6DB}"/>
              </a:ext>
            </a:extLst>
          </p:cNvPr>
          <p:cNvGraphicFramePr/>
          <p:nvPr>
            <p:extLst>
              <p:ext uri="{D42A27DB-BD31-4B8C-83A1-F6EECF244321}">
                <p14:modId xmlns:p14="http://schemas.microsoft.com/office/powerpoint/2010/main" val="2790766006"/>
              </p:ext>
            </p:extLst>
          </p:nvPr>
        </p:nvGraphicFramePr>
        <p:xfrm>
          <a:off x="2634772" y="2320954"/>
          <a:ext cx="6633700" cy="4190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5</a:t>
            </a:fld>
            <a:endParaRPr lang="en-US" dirty="0"/>
          </a:p>
        </p:txBody>
      </p:sp>
    </p:spTree>
    <p:extLst>
      <p:ext uri="{BB962C8B-B14F-4D97-AF65-F5344CB8AC3E}">
        <p14:creationId xmlns:p14="http://schemas.microsoft.com/office/powerpoint/2010/main" val="115560098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0CA34-9E36-4ACE-9CE2-889A76A12051}"/>
              </a:ext>
            </a:extLst>
          </p:cNvPr>
          <p:cNvSpPr>
            <a:spLocks noGrp="1"/>
          </p:cNvSpPr>
          <p:nvPr>
            <p:ph type="title"/>
          </p:nvPr>
        </p:nvSpPr>
        <p:spPr>
          <a:xfrm>
            <a:off x="152400" y="166256"/>
            <a:ext cx="11414166" cy="760020"/>
          </a:xfrm>
        </p:spPr>
        <p:txBody>
          <a:bodyPr>
            <a:noAutofit/>
          </a:bodyPr>
          <a:lstStyle/>
          <a:p>
            <a:r>
              <a:rPr lang="en-US" sz="4000" dirty="0">
                <a:latin typeface="Arial" panose="020B0604020202020204" pitchFamily="34" charset="0"/>
                <a:cs typeface="Arial" panose="020B0604020202020204" pitchFamily="34" charset="0"/>
              </a:rPr>
              <a:t>Emergency Response Flow Chart:  Not Categorically Excluded</a:t>
            </a:r>
          </a:p>
        </p:txBody>
      </p:sp>
      <p:graphicFrame>
        <p:nvGraphicFramePr>
          <p:cNvPr id="3" name="Diagram 2">
            <a:extLst>
              <a:ext uri="{FF2B5EF4-FFF2-40B4-BE49-F238E27FC236}">
                <a16:creationId xmlns="" xmlns:a16="http://schemas.microsoft.com/office/drawing/2014/main" id="{CC438A9E-0C2B-4488-A7C4-30BB2AAB532F}"/>
              </a:ext>
            </a:extLst>
          </p:cNvPr>
          <p:cNvGraphicFramePr/>
          <p:nvPr>
            <p:extLst>
              <p:ext uri="{D42A27DB-BD31-4B8C-83A1-F6EECF244321}">
                <p14:modId xmlns:p14="http://schemas.microsoft.com/office/powerpoint/2010/main" val="1753724711"/>
              </p:ext>
            </p:extLst>
          </p:nvPr>
        </p:nvGraphicFramePr>
        <p:xfrm>
          <a:off x="2032000" y="10865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50</a:t>
            </a:fld>
            <a:endParaRPr lang="en-US" dirty="0"/>
          </a:p>
        </p:txBody>
      </p:sp>
    </p:spTree>
    <p:extLst>
      <p:ext uri="{BB962C8B-B14F-4D97-AF65-F5344CB8AC3E}">
        <p14:creationId xmlns:p14="http://schemas.microsoft.com/office/powerpoint/2010/main" val="268332252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702CCCE-234F-4756-8976-3DD1F32F0056}"/>
              </a:ext>
            </a:extLst>
          </p:cNvPr>
          <p:cNvSpPr>
            <a:spLocks noGrp="1"/>
          </p:cNvSpPr>
          <p:nvPr>
            <p:ph type="title"/>
          </p:nvPr>
        </p:nvSpPr>
        <p:spPr>
          <a:xfrm>
            <a:off x="152400" y="152400"/>
            <a:ext cx="10515600" cy="869909"/>
          </a:xfrm>
        </p:spPr>
        <p:txBody>
          <a:bodyPr>
            <a:noAutofit/>
          </a:bodyPr>
          <a:lstStyle/>
          <a:p>
            <a:r>
              <a:rPr lang="en-US" sz="4000" dirty="0">
                <a:latin typeface="Arial" panose="020B0604020202020204" pitchFamily="34" charset="0"/>
                <a:cs typeface="Arial" panose="020B0604020202020204" pitchFamily="34" charset="0"/>
              </a:rPr>
              <a:t>Important Concepts about Section 106 for the Federal On-Scene Coordinator</a:t>
            </a:r>
          </a:p>
        </p:txBody>
      </p:sp>
      <p:sp>
        <p:nvSpPr>
          <p:cNvPr id="4" name="Content Placeholder 3">
            <a:extLst>
              <a:ext uri="{FF2B5EF4-FFF2-40B4-BE49-F238E27FC236}">
                <a16:creationId xmlns="" xmlns:a16="http://schemas.microsoft.com/office/drawing/2014/main" id="{651042B7-0C48-45B6-9C4E-E804280ECD42}"/>
              </a:ext>
            </a:extLst>
          </p:cNvPr>
          <p:cNvSpPr>
            <a:spLocks noGrp="1"/>
          </p:cNvSpPr>
          <p:nvPr>
            <p:ph idx="1"/>
          </p:nvPr>
        </p:nvSpPr>
        <p:spPr>
          <a:xfrm>
            <a:off x="165100" y="1219200"/>
            <a:ext cx="11925300" cy="4217534"/>
          </a:xfrm>
        </p:spPr>
        <p:txBody>
          <a:bodyPr>
            <a:normAutofit/>
          </a:bodyPr>
          <a:lstStyle/>
          <a:p>
            <a:r>
              <a:rPr lang="en-US" dirty="0"/>
              <a:t>OSC may have to make an emergency response decision that adversely affects historic properties and cultural resources; however, the emergency response decision must be an informed </a:t>
            </a:r>
            <a:r>
              <a:rPr lang="en-US" dirty="0" smtClean="0"/>
              <a:t>decision</a:t>
            </a:r>
            <a:endParaRPr lang="en-US" dirty="0"/>
          </a:p>
          <a:p>
            <a:r>
              <a:rPr lang="en-US" dirty="0"/>
              <a:t>OSC must conduct formal consultation with the SHPO/THPO on newly discovered or unanticipated potential historic properties or cultural resources encountered and on adverse impacts due to the response on those properties or resources</a:t>
            </a:r>
          </a:p>
          <a:p>
            <a:endParaRPr lang="en-US" dirty="0"/>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51</a:t>
            </a:fld>
            <a:endParaRPr lang="en-US" dirty="0"/>
          </a:p>
        </p:txBody>
      </p:sp>
    </p:spTree>
    <p:extLst>
      <p:ext uri="{BB962C8B-B14F-4D97-AF65-F5344CB8AC3E}">
        <p14:creationId xmlns:p14="http://schemas.microsoft.com/office/powerpoint/2010/main" val="18271298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1B63729-E87B-419E-AEAC-D7AA3F5E850A}"/>
              </a:ext>
            </a:extLst>
          </p:cNvPr>
          <p:cNvSpPr>
            <a:spLocks noGrp="1"/>
          </p:cNvSpPr>
          <p:nvPr>
            <p:ph type="title"/>
          </p:nvPr>
        </p:nvSpPr>
        <p:spPr>
          <a:xfrm>
            <a:off x="838200" y="3204458"/>
            <a:ext cx="10515600" cy="609398"/>
          </a:xfrm>
        </p:spPr>
        <p:txBody>
          <a:bodyPr/>
          <a:lstStyle/>
          <a:p>
            <a:pPr algn="ctr"/>
            <a:r>
              <a:rPr lang="en-US" sz="4400" dirty="0">
                <a:solidFill>
                  <a:schemeClr val="bg1"/>
                </a:solidFill>
              </a:rPr>
              <a:t>Questions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52</a:t>
            </a:fld>
            <a:endParaRPr lang="en-US" dirty="0"/>
          </a:p>
        </p:txBody>
      </p:sp>
    </p:spTree>
    <p:extLst>
      <p:ext uri="{BB962C8B-B14F-4D97-AF65-F5344CB8AC3E}">
        <p14:creationId xmlns:p14="http://schemas.microsoft.com/office/powerpoint/2010/main" val="140766362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117" y="2539612"/>
            <a:ext cx="11231330" cy="1325563"/>
          </a:xfrm>
        </p:spPr>
        <p:txBody>
          <a:bodyPr>
            <a:normAutofit/>
          </a:bodyPr>
          <a:lstStyle/>
          <a:p>
            <a:pPr algn="ctr"/>
            <a:r>
              <a:rPr lang="en-US" sz="4000" dirty="0">
                <a:solidFill>
                  <a:schemeClr val="bg1"/>
                </a:solidFill>
                <a:latin typeface="Arial" panose="020B0604020202020204" pitchFamily="34" charset="0"/>
                <a:cs typeface="Arial" panose="020B0604020202020204" pitchFamily="34" charset="0"/>
              </a:rPr>
              <a:t>IV.  Comparison of Key Elements of the Section 106 Process Under NHPA and CERCLA</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53</a:t>
            </a:fld>
            <a:endParaRPr lang="en-US" dirty="0"/>
          </a:p>
        </p:txBody>
      </p:sp>
    </p:spTree>
    <p:extLst>
      <p:ext uri="{BB962C8B-B14F-4D97-AF65-F5344CB8AC3E}">
        <p14:creationId xmlns:p14="http://schemas.microsoft.com/office/powerpoint/2010/main" val="65649604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F7DEEE-D26B-4FCB-BAFF-0432D1DB622B}"/>
              </a:ext>
            </a:extLst>
          </p:cNvPr>
          <p:cNvSpPr>
            <a:spLocks noGrp="1"/>
          </p:cNvSpPr>
          <p:nvPr>
            <p:ph type="title"/>
          </p:nvPr>
        </p:nvSpPr>
        <p:spPr>
          <a:xfrm>
            <a:off x="152400" y="190006"/>
            <a:ext cx="11353800" cy="685800"/>
          </a:xfrm>
        </p:spPr>
        <p:txBody>
          <a:bodyPr>
            <a:normAutofit/>
          </a:bodyPr>
          <a:lstStyle/>
          <a:p>
            <a:r>
              <a:rPr lang="en-US" sz="3600" dirty="0">
                <a:latin typeface="Arial" panose="020B0604020202020204" pitchFamily="34" charset="0"/>
                <a:cs typeface="Arial" panose="020B0604020202020204" pitchFamily="34" charset="0"/>
              </a:rPr>
              <a:t>Section 106 Process Flow Chart</a:t>
            </a:r>
          </a:p>
        </p:txBody>
      </p:sp>
      <p:sp>
        <p:nvSpPr>
          <p:cNvPr id="3" name="Rectangle 2">
            <a:extLst>
              <a:ext uri="{FF2B5EF4-FFF2-40B4-BE49-F238E27FC236}">
                <a16:creationId xmlns="" xmlns:a16="http://schemas.microsoft.com/office/drawing/2014/main" id="{094D831A-AABE-4500-BE9D-204A78464665}"/>
              </a:ext>
            </a:extLst>
          </p:cNvPr>
          <p:cNvSpPr/>
          <p:nvPr/>
        </p:nvSpPr>
        <p:spPr>
          <a:xfrm>
            <a:off x="743196" y="1162915"/>
            <a:ext cx="4999511" cy="6016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Initiate Section 106 Process; establish undertaking; </a:t>
            </a:r>
            <a:r>
              <a:rPr lang="en-US" dirty="0">
                <a:solidFill>
                  <a:srgbClr val="FF0000"/>
                </a:solidFill>
              </a:rPr>
              <a:t>undertaking might affect historic properties</a:t>
            </a:r>
          </a:p>
        </p:txBody>
      </p:sp>
      <p:sp>
        <p:nvSpPr>
          <p:cNvPr id="8" name="Rectangle 7">
            <a:extLst>
              <a:ext uri="{FF2B5EF4-FFF2-40B4-BE49-F238E27FC236}">
                <a16:creationId xmlns="" xmlns:a16="http://schemas.microsoft.com/office/drawing/2014/main" id="{964DEC12-DAEB-4472-B5ED-84C65A5F8CFD}"/>
              </a:ext>
            </a:extLst>
          </p:cNvPr>
          <p:cNvSpPr/>
          <p:nvPr/>
        </p:nvSpPr>
        <p:spPr>
          <a:xfrm>
            <a:off x="743193" y="2455231"/>
            <a:ext cx="4999511" cy="60168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Identify area that might be affected by undertaking;  </a:t>
            </a:r>
            <a:r>
              <a:rPr lang="en-US" dirty="0">
                <a:solidFill>
                  <a:srgbClr val="FF0000"/>
                </a:solidFill>
              </a:rPr>
              <a:t>historic properties are affected</a:t>
            </a:r>
          </a:p>
        </p:txBody>
      </p:sp>
      <p:sp>
        <p:nvSpPr>
          <p:cNvPr id="9" name="Rectangle 8">
            <a:extLst>
              <a:ext uri="{FF2B5EF4-FFF2-40B4-BE49-F238E27FC236}">
                <a16:creationId xmlns="" xmlns:a16="http://schemas.microsoft.com/office/drawing/2014/main" id="{101D0EF2-EBDF-4B07-8B91-B0F1239CD69F}"/>
              </a:ext>
            </a:extLst>
          </p:cNvPr>
          <p:cNvSpPr/>
          <p:nvPr/>
        </p:nvSpPr>
        <p:spPr>
          <a:xfrm>
            <a:off x="743192" y="3707822"/>
            <a:ext cx="4999511" cy="60168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Assess adverse effects; </a:t>
            </a:r>
            <a:r>
              <a:rPr lang="en-US" dirty="0">
                <a:solidFill>
                  <a:srgbClr val="FF0000"/>
                </a:solidFill>
              </a:rPr>
              <a:t>historic properties are adversely affected</a:t>
            </a:r>
          </a:p>
        </p:txBody>
      </p:sp>
      <p:sp>
        <p:nvSpPr>
          <p:cNvPr id="10" name="Rectangle 9">
            <a:extLst>
              <a:ext uri="{FF2B5EF4-FFF2-40B4-BE49-F238E27FC236}">
                <a16:creationId xmlns="" xmlns:a16="http://schemas.microsoft.com/office/drawing/2014/main" id="{4A51E64A-BA6C-4CBE-B354-6BF626699328}"/>
              </a:ext>
            </a:extLst>
          </p:cNvPr>
          <p:cNvSpPr/>
          <p:nvPr/>
        </p:nvSpPr>
        <p:spPr>
          <a:xfrm>
            <a:off x="743192" y="4908587"/>
            <a:ext cx="4999511" cy="786498"/>
          </a:xfrm>
          <a:prstGeom prst="rect">
            <a:avLst/>
          </a:prstGeom>
          <a:solidFill>
            <a:srgbClr val="F490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u="sng" dirty="0">
                <a:solidFill>
                  <a:schemeClr val="tx1"/>
                </a:solidFill>
              </a:rPr>
              <a:t>____________Resolve adverse effects________</a:t>
            </a:r>
          </a:p>
          <a:p>
            <a:pPr algn="ctr"/>
            <a:r>
              <a:rPr lang="en-US" dirty="0">
                <a:solidFill>
                  <a:schemeClr val="tx1"/>
                </a:solidFill>
              </a:rPr>
              <a:t>Resolve adverse effects to the extent practicable considering the exigencies of the situation</a:t>
            </a:r>
          </a:p>
          <a:p>
            <a:pPr lvl="0" algn="ctr"/>
            <a:endParaRPr lang="en-US" dirty="0">
              <a:solidFill>
                <a:schemeClr val="tx1"/>
              </a:solidFill>
            </a:endParaRPr>
          </a:p>
        </p:txBody>
      </p:sp>
      <p:sp>
        <p:nvSpPr>
          <p:cNvPr id="15" name="Arrow: Right 14">
            <a:extLst>
              <a:ext uri="{FF2B5EF4-FFF2-40B4-BE49-F238E27FC236}">
                <a16:creationId xmlns="" xmlns:a16="http://schemas.microsoft.com/office/drawing/2014/main" id="{3EB94F93-1A2A-409A-A571-D30EAAA78D91}"/>
              </a:ext>
            </a:extLst>
          </p:cNvPr>
          <p:cNvSpPr/>
          <p:nvPr/>
        </p:nvSpPr>
        <p:spPr>
          <a:xfrm>
            <a:off x="5879278" y="1277212"/>
            <a:ext cx="475014" cy="310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 xmlns:a16="http://schemas.microsoft.com/office/drawing/2014/main" id="{1C1F42E6-9929-48D3-92C0-26BE282BE153}"/>
              </a:ext>
            </a:extLst>
          </p:cNvPr>
          <p:cNvSpPr/>
          <p:nvPr/>
        </p:nvSpPr>
        <p:spPr>
          <a:xfrm>
            <a:off x="5879277" y="2645725"/>
            <a:ext cx="475014" cy="310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 xmlns:a16="http://schemas.microsoft.com/office/drawing/2014/main" id="{6249A468-CBE6-4CD4-A26D-572E62E729CD}"/>
              </a:ext>
            </a:extLst>
          </p:cNvPr>
          <p:cNvSpPr/>
          <p:nvPr/>
        </p:nvSpPr>
        <p:spPr>
          <a:xfrm>
            <a:off x="5879277" y="3821244"/>
            <a:ext cx="475014" cy="310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 xmlns:a16="http://schemas.microsoft.com/office/drawing/2014/main" id="{6AC47D12-9C0B-4DA0-B355-F888F696AC20}"/>
              </a:ext>
            </a:extLst>
          </p:cNvPr>
          <p:cNvSpPr/>
          <p:nvPr/>
        </p:nvSpPr>
        <p:spPr>
          <a:xfrm>
            <a:off x="5879277" y="5142602"/>
            <a:ext cx="475014" cy="310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 xmlns:a16="http://schemas.microsoft.com/office/drawing/2014/main" id="{4624F004-AAC6-4C0E-8E85-829CDF9916CE}"/>
              </a:ext>
            </a:extLst>
          </p:cNvPr>
          <p:cNvSpPr/>
          <p:nvPr/>
        </p:nvSpPr>
        <p:spPr>
          <a:xfrm>
            <a:off x="3092528" y="1903517"/>
            <a:ext cx="300843" cy="412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 xmlns:a16="http://schemas.microsoft.com/office/drawing/2014/main" id="{2A7710BC-6AFC-4B64-A764-A8622250F778}"/>
              </a:ext>
            </a:extLst>
          </p:cNvPr>
          <p:cNvSpPr/>
          <p:nvPr/>
        </p:nvSpPr>
        <p:spPr>
          <a:xfrm>
            <a:off x="3092528" y="3191987"/>
            <a:ext cx="300843" cy="412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 xmlns:a16="http://schemas.microsoft.com/office/drawing/2014/main" id="{D901975B-7211-4F5D-9B74-BE7A5F05FFCE}"/>
              </a:ext>
            </a:extLst>
          </p:cNvPr>
          <p:cNvSpPr/>
          <p:nvPr/>
        </p:nvSpPr>
        <p:spPr>
          <a:xfrm>
            <a:off x="3092528" y="4401536"/>
            <a:ext cx="300843" cy="412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 xmlns:a16="http://schemas.microsoft.com/office/drawing/2014/main" id="{4F81C959-81B9-44C4-B41E-C560E930A360}"/>
              </a:ext>
            </a:extLst>
          </p:cNvPr>
          <p:cNvSpPr/>
          <p:nvPr/>
        </p:nvSpPr>
        <p:spPr>
          <a:xfrm>
            <a:off x="3092528" y="5753338"/>
            <a:ext cx="300843" cy="412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1F550C06-62D3-41F7-8635-34301B2A34C5}"/>
              </a:ext>
            </a:extLst>
          </p:cNvPr>
          <p:cNvSpPr/>
          <p:nvPr/>
        </p:nvSpPr>
        <p:spPr>
          <a:xfrm>
            <a:off x="743192" y="6165509"/>
            <a:ext cx="4999511" cy="3916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Failure to Agree</a:t>
            </a:r>
          </a:p>
        </p:txBody>
      </p:sp>
      <p:sp>
        <p:nvSpPr>
          <p:cNvPr id="26" name="Rectangle 25">
            <a:extLst>
              <a:ext uri="{FF2B5EF4-FFF2-40B4-BE49-F238E27FC236}">
                <a16:creationId xmlns="" xmlns:a16="http://schemas.microsoft.com/office/drawing/2014/main" id="{77867714-8FD8-4BB6-86CF-0326DA22FBF2}"/>
              </a:ext>
            </a:extLst>
          </p:cNvPr>
          <p:cNvSpPr/>
          <p:nvPr/>
        </p:nvSpPr>
        <p:spPr>
          <a:xfrm>
            <a:off x="6514613" y="1186113"/>
            <a:ext cx="4999511" cy="6016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No undertaking; no potential to cause effects</a:t>
            </a:r>
          </a:p>
        </p:txBody>
      </p:sp>
      <p:sp>
        <p:nvSpPr>
          <p:cNvPr id="27" name="Rectangle 26">
            <a:extLst>
              <a:ext uri="{FF2B5EF4-FFF2-40B4-BE49-F238E27FC236}">
                <a16:creationId xmlns="" xmlns:a16="http://schemas.microsoft.com/office/drawing/2014/main" id="{87630966-4247-4AA1-B4C8-864D10DD497F}"/>
              </a:ext>
            </a:extLst>
          </p:cNvPr>
          <p:cNvSpPr/>
          <p:nvPr/>
        </p:nvSpPr>
        <p:spPr>
          <a:xfrm>
            <a:off x="6514612" y="2454540"/>
            <a:ext cx="4999511" cy="6016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No historic properties affected</a:t>
            </a:r>
          </a:p>
        </p:txBody>
      </p:sp>
      <p:sp>
        <p:nvSpPr>
          <p:cNvPr id="28" name="Rectangle 27">
            <a:extLst>
              <a:ext uri="{FF2B5EF4-FFF2-40B4-BE49-F238E27FC236}">
                <a16:creationId xmlns="" xmlns:a16="http://schemas.microsoft.com/office/drawing/2014/main" id="{BCE40328-E4C7-4230-892B-E98FB012D9C6}"/>
              </a:ext>
            </a:extLst>
          </p:cNvPr>
          <p:cNvSpPr/>
          <p:nvPr/>
        </p:nvSpPr>
        <p:spPr>
          <a:xfrm>
            <a:off x="6514612" y="3656170"/>
            <a:ext cx="4999511" cy="6016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No historic properties adversely affected</a:t>
            </a:r>
          </a:p>
        </p:txBody>
      </p:sp>
      <p:sp>
        <p:nvSpPr>
          <p:cNvPr id="30" name="Arrow: Right 29">
            <a:extLst>
              <a:ext uri="{FF2B5EF4-FFF2-40B4-BE49-F238E27FC236}">
                <a16:creationId xmlns="" xmlns:a16="http://schemas.microsoft.com/office/drawing/2014/main" id="{A8CC4CD3-E5DC-4D30-B439-AC036A954C64}"/>
              </a:ext>
            </a:extLst>
          </p:cNvPr>
          <p:cNvSpPr/>
          <p:nvPr/>
        </p:nvSpPr>
        <p:spPr>
          <a:xfrm>
            <a:off x="5879277" y="6247164"/>
            <a:ext cx="475014" cy="310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CC549979-1093-4C58-916F-52CB7C63D9E7}"/>
              </a:ext>
            </a:extLst>
          </p:cNvPr>
          <p:cNvSpPr/>
          <p:nvPr/>
        </p:nvSpPr>
        <p:spPr>
          <a:xfrm>
            <a:off x="6490865" y="6101325"/>
            <a:ext cx="4999511" cy="4558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ACHP Comment</a:t>
            </a:r>
          </a:p>
        </p:txBody>
      </p:sp>
      <p:sp>
        <p:nvSpPr>
          <p:cNvPr id="33" name="Rectangle 32">
            <a:extLst>
              <a:ext uri="{FF2B5EF4-FFF2-40B4-BE49-F238E27FC236}">
                <a16:creationId xmlns="" xmlns:a16="http://schemas.microsoft.com/office/drawing/2014/main" id="{DD195B94-A684-4372-9155-360E6BEC5ADD}"/>
              </a:ext>
            </a:extLst>
          </p:cNvPr>
          <p:cNvSpPr/>
          <p:nvPr/>
        </p:nvSpPr>
        <p:spPr>
          <a:xfrm>
            <a:off x="228600" y="1162915"/>
            <a:ext cx="300843" cy="47307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Consultation</a:t>
            </a:r>
          </a:p>
        </p:txBody>
      </p:sp>
      <p:sp>
        <p:nvSpPr>
          <p:cNvPr id="34" name="Rectangle 33">
            <a:extLst>
              <a:ext uri="{FF2B5EF4-FFF2-40B4-BE49-F238E27FC236}">
                <a16:creationId xmlns="" xmlns:a16="http://schemas.microsoft.com/office/drawing/2014/main" id="{2E3358B3-7E6E-4A61-963D-812E315364A5}"/>
              </a:ext>
            </a:extLst>
          </p:cNvPr>
          <p:cNvSpPr/>
          <p:nvPr/>
        </p:nvSpPr>
        <p:spPr>
          <a:xfrm>
            <a:off x="7669494" y="4899695"/>
            <a:ext cx="2689745" cy="812774"/>
          </a:xfrm>
          <a:prstGeom prst="rect">
            <a:avLst/>
          </a:prstGeom>
          <a:solidFill>
            <a:srgbClr val="F490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tx1"/>
                </a:solidFill>
              </a:rPr>
              <a:t>____36 CFR 800.6(b)___</a:t>
            </a:r>
          </a:p>
          <a:p>
            <a:pPr algn="ctr"/>
            <a:r>
              <a:rPr lang="en-US" dirty="0">
                <a:solidFill>
                  <a:schemeClr val="tx1"/>
                </a:solidFill>
              </a:rPr>
              <a:t>Section 104(a) of CERCLA</a:t>
            </a:r>
          </a:p>
        </p:txBody>
      </p:sp>
      <p:sp>
        <p:nvSpPr>
          <p:cNvPr id="25" name="Rectangle 24">
            <a:extLst>
              <a:ext uri="{FF2B5EF4-FFF2-40B4-BE49-F238E27FC236}">
                <a16:creationId xmlns="" xmlns:a16="http://schemas.microsoft.com/office/drawing/2014/main" id="{DF13EF4B-30FC-40CC-A73E-C8CE47DF6016}"/>
              </a:ext>
            </a:extLst>
          </p:cNvPr>
          <p:cNvSpPr/>
          <p:nvPr/>
        </p:nvSpPr>
        <p:spPr>
          <a:xfrm>
            <a:off x="11639118" y="1128860"/>
            <a:ext cx="300843" cy="495059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cs typeface="Arial" panose="020B0604020202020204" pitchFamily="34" charset="0"/>
              </a:rPr>
              <a:t>Process</a:t>
            </a:r>
          </a:p>
          <a:p>
            <a:pPr algn="ctr"/>
            <a:endParaRPr lang="en-US" sz="2000" dirty="0">
              <a:solidFill>
                <a:schemeClr val="tx1"/>
              </a:solidFill>
              <a:latin typeface="Arial" panose="020B0604020202020204" pitchFamily="34" charset="0"/>
              <a:cs typeface="Arial" panose="020B0604020202020204" pitchFamily="34" charset="0"/>
            </a:endParaRPr>
          </a:p>
          <a:p>
            <a:pPr algn="ctr"/>
            <a:r>
              <a:rPr lang="en-US" sz="2000" dirty="0">
                <a:solidFill>
                  <a:schemeClr val="bg1"/>
                </a:solidFill>
                <a:latin typeface="Arial" panose="020B0604020202020204" pitchFamily="34" charset="0"/>
                <a:cs typeface="Arial" panose="020B0604020202020204" pitchFamily="34" charset="0"/>
              </a:rPr>
              <a:t>Complete</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54</a:t>
            </a:fld>
            <a:endParaRPr lang="en-US" dirty="0"/>
          </a:p>
        </p:txBody>
      </p:sp>
    </p:spTree>
    <p:extLst>
      <p:ext uri="{BB962C8B-B14F-4D97-AF65-F5344CB8AC3E}">
        <p14:creationId xmlns:p14="http://schemas.microsoft.com/office/powerpoint/2010/main" val="423920185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 xmlns:a16="http://schemas.microsoft.com/office/drawing/2014/main" id="{0B507B46-E23B-4837-BD28-7D67BACE9A2B}"/>
              </a:ext>
            </a:extLst>
          </p:cNvPr>
          <p:cNvGraphicFramePr/>
          <p:nvPr>
            <p:extLst/>
          </p:nvPr>
        </p:nvGraphicFramePr>
        <p:xfrm>
          <a:off x="1154327" y="290384"/>
          <a:ext cx="9883346" cy="6277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55</a:t>
            </a:fld>
            <a:endParaRPr lang="en-US" dirty="0"/>
          </a:p>
        </p:txBody>
      </p:sp>
    </p:spTree>
    <p:extLst>
      <p:ext uri="{BB962C8B-B14F-4D97-AF65-F5344CB8AC3E}">
        <p14:creationId xmlns:p14="http://schemas.microsoft.com/office/powerpoint/2010/main" val="32740954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FA2BB73-04D2-4677-A694-6944A87DBC05}"/>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Comparison of Key Elements:  Roles of Participant’s</a:t>
            </a:r>
          </a:p>
        </p:txBody>
      </p:sp>
      <p:sp>
        <p:nvSpPr>
          <p:cNvPr id="5" name="Text Placeholder 4">
            <a:extLst>
              <a:ext uri="{FF2B5EF4-FFF2-40B4-BE49-F238E27FC236}">
                <a16:creationId xmlns="" xmlns:a16="http://schemas.microsoft.com/office/drawing/2014/main" id="{99531EBE-0FD3-4B6C-AF79-6D43E1936D44}"/>
              </a:ext>
            </a:extLst>
          </p:cNvPr>
          <p:cNvSpPr>
            <a:spLocks noGrp="1"/>
          </p:cNvSpPr>
          <p:nvPr>
            <p:ph type="body" idx="1"/>
          </p:nvPr>
        </p:nvSpPr>
        <p:spPr/>
        <p:txBody>
          <a:bodyPr/>
          <a:lstStyle/>
          <a:p>
            <a:pPr algn="ctr"/>
            <a:r>
              <a:rPr lang="en-US" dirty="0">
                <a:latin typeface="Arial" panose="020B0604020202020204" pitchFamily="34" charset="0"/>
                <a:cs typeface="Arial" panose="020B0604020202020204" pitchFamily="34" charset="0"/>
              </a:rPr>
              <a:t>Section 106 Process</a:t>
            </a:r>
          </a:p>
        </p:txBody>
      </p:sp>
      <p:sp>
        <p:nvSpPr>
          <p:cNvPr id="7" name="Text Placeholder 6">
            <a:extLst>
              <a:ext uri="{FF2B5EF4-FFF2-40B4-BE49-F238E27FC236}">
                <a16:creationId xmlns="" xmlns:a16="http://schemas.microsoft.com/office/drawing/2014/main" id="{E23B7E1F-8E3D-4469-870D-0EBEDBC9AE47}"/>
              </a:ext>
            </a:extLst>
          </p:cNvPr>
          <p:cNvSpPr>
            <a:spLocks noGrp="1"/>
          </p:cNvSpPr>
          <p:nvPr>
            <p:ph type="body" sz="quarter" idx="3"/>
          </p:nvPr>
        </p:nvSpPr>
        <p:spPr/>
        <p:txBody>
          <a:bodyPr/>
          <a:lstStyle/>
          <a:p>
            <a:pPr algn="ctr"/>
            <a:r>
              <a:rPr lang="en-US" dirty="0">
                <a:latin typeface="Arial" panose="020B0604020202020204" pitchFamily="34" charset="0"/>
                <a:cs typeface="Arial" panose="020B0604020202020204" pitchFamily="34" charset="0"/>
              </a:rPr>
              <a:t>NCP</a:t>
            </a:r>
          </a:p>
        </p:txBody>
      </p:sp>
      <p:sp>
        <p:nvSpPr>
          <p:cNvPr id="2" name="Slide Number Placeholder 1"/>
          <p:cNvSpPr>
            <a:spLocks noGrp="1"/>
          </p:cNvSpPr>
          <p:nvPr>
            <p:ph type="sldNum" sz="quarter" idx="10"/>
          </p:nvPr>
        </p:nvSpPr>
        <p:spPr/>
        <p:txBody>
          <a:bodyPr/>
          <a:lstStyle/>
          <a:p>
            <a:r>
              <a:rPr lang="en-US" smtClean="0"/>
              <a:t>1-</a:t>
            </a:r>
            <a:fld id="{11C1CDDD-26A6-4238-A94D-3281FBF69CDD}" type="slidenum">
              <a:rPr lang="en-US" smtClean="0"/>
              <a:pPr/>
              <a:t>56</a:t>
            </a:fld>
            <a:endParaRPr lang="en-US" dirty="0"/>
          </a:p>
        </p:txBody>
      </p:sp>
      <p:sp>
        <p:nvSpPr>
          <p:cNvPr id="6" name="Content Placeholder 5">
            <a:extLst>
              <a:ext uri="{FF2B5EF4-FFF2-40B4-BE49-F238E27FC236}">
                <a16:creationId xmlns="" xmlns:a16="http://schemas.microsoft.com/office/drawing/2014/main" id="{88CB6D53-210E-4D60-85F6-620AE4837554}"/>
              </a:ext>
            </a:extLst>
          </p:cNvPr>
          <p:cNvSpPr>
            <a:spLocks noGrp="1"/>
          </p:cNvSpPr>
          <p:nvPr>
            <p:ph sz="half" idx="11"/>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 800.2 identifies participants in 106 review process and outlines their roles and responsibilities</a:t>
            </a:r>
          </a:p>
        </p:txBody>
      </p:sp>
      <p:sp>
        <p:nvSpPr>
          <p:cNvPr id="8" name="Content Placeholder 7">
            <a:extLst>
              <a:ext uri="{FF2B5EF4-FFF2-40B4-BE49-F238E27FC236}">
                <a16:creationId xmlns="" xmlns:a16="http://schemas.microsoft.com/office/drawing/2014/main" id="{380508C0-927C-4590-AB36-C8764F0C45BA}"/>
              </a:ext>
            </a:extLst>
          </p:cNvPr>
          <p:cNvSpPr>
            <a:spLocks noGrp="1"/>
          </p:cNvSpPr>
          <p:nvPr>
            <p:ph sz="half" idx="12"/>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Participants roles and responsibilities in CERCLA response process are stated in the NCP such as §§ 300.135, 300.175 and 300.500, and 300.600 </a:t>
            </a:r>
          </a:p>
          <a:p>
            <a:pPr>
              <a:lnSpc>
                <a:spcPct val="100000"/>
              </a:lnSpc>
            </a:pPr>
            <a:endParaRPr lang="en-US" dirty="0"/>
          </a:p>
          <a:p>
            <a:pPr>
              <a:lnSpc>
                <a:spcPct val="100000"/>
              </a:lnSpc>
            </a:pPr>
            <a:endParaRPr lang="en-US" dirty="0"/>
          </a:p>
        </p:txBody>
      </p:sp>
    </p:spTree>
    <p:extLst>
      <p:ext uri="{BB962C8B-B14F-4D97-AF65-F5344CB8AC3E}">
        <p14:creationId xmlns:p14="http://schemas.microsoft.com/office/powerpoint/2010/main" val="85793787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FA2BB73-04D2-4677-A694-6944A87DBC05}"/>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Comparison of Key Elements:  Involving the Public</a:t>
            </a:r>
          </a:p>
        </p:txBody>
      </p:sp>
      <p:sp>
        <p:nvSpPr>
          <p:cNvPr id="5" name="Text Placeholder 4">
            <a:extLst>
              <a:ext uri="{FF2B5EF4-FFF2-40B4-BE49-F238E27FC236}">
                <a16:creationId xmlns="" xmlns:a16="http://schemas.microsoft.com/office/drawing/2014/main" id="{99531EBE-0FD3-4B6C-AF79-6D43E1936D44}"/>
              </a:ext>
            </a:extLst>
          </p:cNvPr>
          <p:cNvSpPr>
            <a:spLocks noGrp="1"/>
          </p:cNvSpPr>
          <p:nvPr>
            <p:ph type="body" idx="1"/>
          </p:nvPr>
        </p:nvSpPr>
        <p:spPr/>
        <p:txBody>
          <a:bodyPr/>
          <a:lstStyle/>
          <a:p>
            <a:pPr algn="ctr"/>
            <a:r>
              <a:rPr lang="en-US" dirty="0">
                <a:latin typeface="Arial" panose="020B0604020202020204" pitchFamily="34" charset="0"/>
                <a:cs typeface="Arial" panose="020B0604020202020204" pitchFamily="34" charset="0"/>
              </a:rPr>
              <a:t>Section 106 Process</a:t>
            </a:r>
          </a:p>
        </p:txBody>
      </p:sp>
      <p:sp>
        <p:nvSpPr>
          <p:cNvPr id="7" name="Text Placeholder 6">
            <a:extLst>
              <a:ext uri="{FF2B5EF4-FFF2-40B4-BE49-F238E27FC236}">
                <a16:creationId xmlns="" xmlns:a16="http://schemas.microsoft.com/office/drawing/2014/main" id="{E23B7E1F-8E3D-4469-870D-0EBEDBC9AE47}"/>
              </a:ext>
            </a:extLst>
          </p:cNvPr>
          <p:cNvSpPr>
            <a:spLocks noGrp="1"/>
          </p:cNvSpPr>
          <p:nvPr>
            <p:ph type="body" sz="quarter" idx="3"/>
          </p:nvPr>
        </p:nvSpPr>
        <p:spPr/>
        <p:txBody>
          <a:bodyPr/>
          <a:lstStyle/>
          <a:p>
            <a:pPr algn="ctr"/>
            <a:r>
              <a:rPr lang="en-US" dirty="0">
                <a:latin typeface="Arial" panose="020B0604020202020204" pitchFamily="34" charset="0"/>
                <a:cs typeface="Arial" panose="020B0604020202020204" pitchFamily="34" charset="0"/>
              </a:rPr>
              <a:t>NCP</a:t>
            </a:r>
          </a:p>
        </p:txBody>
      </p:sp>
      <p:sp>
        <p:nvSpPr>
          <p:cNvPr id="2" name="Slide Number Placeholder 1"/>
          <p:cNvSpPr>
            <a:spLocks noGrp="1"/>
          </p:cNvSpPr>
          <p:nvPr>
            <p:ph type="sldNum" sz="quarter" idx="10"/>
          </p:nvPr>
        </p:nvSpPr>
        <p:spPr/>
        <p:txBody>
          <a:bodyPr/>
          <a:lstStyle/>
          <a:p>
            <a:r>
              <a:rPr lang="en-US" smtClean="0"/>
              <a:t>1-</a:t>
            </a:r>
            <a:fld id="{11C1CDDD-26A6-4238-A94D-3281FBF69CDD}" type="slidenum">
              <a:rPr lang="en-US" smtClean="0"/>
              <a:pPr/>
              <a:t>57</a:t>
            </a:fld>
            <a:endParaRPr lang="en-US" dirty="0"/>
          </a:p>
        </p:txBody>
      </p:sp>
      <p:sp>
        <p:nvSpPr>
          <p:cNvPr id="6" name="Content Placeholder 5">
            <a:extLst>
              <a:ext uri="{FF2B5EF4-FFF2-40B4-BE49-F238E27FC236}">
                <a16:creationId xmlns="" xmlns:a16="http://schemas.microsoft.com/office/drawing/2014/main" id="{88CB6D53-210E-4D60-85F6-620AE4837554}"/>
              </a:ext>
            </a:extLst>
          </p:cNvPr>
          <p:cNvSpPr>
            <a:spLocks noGrp="1"/>
          </p:cNvSpPr>
          <p:nvPr>
            <p:ph sz="half" idx="11"/>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Section 106 requires that agencies provide the public with information about an undertaking and its effects and seek public comment</a:t>
            </a:r>
          </a:p>
          <a:p>
            <a:pPr>
              <a:lnSpc>
                <a:spcPct val="100000"/>
              </a:lnSpc>
            </a:pPr>
            <a:endParaRPr lang="en-US" dirty="0">
              <a:latin typeface="Arial" panose="020B0604020202020204" pitchFamily="34" charset="0"/>
              <a:cs typeface="Arial" panose="020B0604020202020204" pitchFamily="34" charset="0"/>
            </a:endParaRPr>
          </a:p>
          <a:p>
            <a:pPr marL="0" indent="0">
              <a:lnSpc>
                <a:spcPct val="100000"/>
              </a:lnSpc>
              <a:buNone/>
            </a:pPr>
            <a:r>
              <a:rPr lang="en-US" dirty="0">
                <a:latin typeface="Arial" panose="020B0604020202020204" pitchFamily="34" charset="0"/>
                <a:cs typeface="Arial" panose="020B0604020202020204" pitchFamily="34" charset="0"/>
              </a:rPr>
              <a:t> [36 CFR 800(d)(2)]</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p>
        </p:txBody>
      </p:sp>
      <p:sp>
        <p:nvSpPr>
          <p:cNvPr id="8" name="Content Placeholder 7">
            <a:extLst>
              <a:ext uri="{FF2B5EF4-FFF2-40B4-BE49-F238E27FC236}">
                <a16:creationId xmlns="" xmlns:a16="http://schemas.microsoft.com/office/drawing/2014/main" id="{380508C0-927C-4590-AB36-C8764F0C45BA}"/>
              </a:ext>
            </a:extLst>
          </p:cNvPr>
          <p:cNvSpPr>
            <a:spLocks noGrp="1"/>
          </p:cNvSpPr>
          <p:nvPr>
            <p:ph sz="half" idx="12"/>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Activities to inform and encourage public participation in the CERCLA response process are stated in the NCP such as §§ 300.135, 300.415, 300.430, and 300.800</a:t>
            </a:r>
          </a:p>
          <a:p>
            <a:pPr>
              <a:lnSpc>
                <a:spcPct val="100000"/>
              </a:lnSpc>
            </a:pPr>
            <a:endParaRPr lang="en-US" sz="4000" dirty="0">
              <a:latin typeface="Arial" panose="020B0604020202020204" pitchFamily="34" charset="0"/>
              <a:cs typeface="Arial" panose="020B0604020202020204" pitchFamily="34" charset="0"/>
            </a:endParaRPr>
          </a:p>
          <a:p>
            <a:pPr>
              <a:lnSpc>
                <a:spcPct val="100000"/>
              </a:lnSpc>
            </a:pPr>
            <a:endParaRPr lang="en-US" dirty="0"/>
          </a:p>
        </p:txBody>
      </p:sp>
    </p:spTree>
    <p:extLst>
      <p:ext uri="{BB962C8B-B14F-4D97-AF65-F5344CB8AC3E}">
        <p14:creationId xmlns:p14="http://schemas.microsoft.com/office/powerpoint/2010/main" val="291302221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FA2BB73-04D2-4677-A694-6944A87DBC05}"/>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Comparison of Key Elements:  Consultation</a:t>
            </a:r>
          </a:p>
        </p:txBody>
      </p:sp>
      <p:sp>
        <p:nvSpPr>
          <p:cNvPr id="5" name="Text Placeholder 4">
            <a:extLst>
              <a:ext uri="{FF2B5EF4-FFF2-40B4-BE49-F238E27FC236}">
                <a16:creationId xmlns="" xmlns:a16="http://schemas.microsoft.com/office/drawing/2014/main" id="{99531EBE-0FD3-4B6C-AF79-6D43E1936D44}"/>
              </a:ext>
            </a:extLst>
          </p:cNvPr>
          <p:cNvSpPr>
            <a:spLocks noGrp="1"/>
          </p:cNvSpPr>
          <p:nvPr>
            <p:ph type="body" idx="1"/>
          </p:nvPr>
        </p:nvSpPr>
        <p:spPr/>
        <p:txBody>
          <a:bodyPr/>
          <a:lstStyle/>
          <a:p>
            <a:pPr algn="ctr"/>
            <a:r>
              <a:rPr lang="en-US" dirty="0">
                <a:latin typeface="Arial" panose="020B0604020202020204" pitchFamily="34" charset="0"/>
                <a:cs typeface="Arial" panose="020B0604020202020204" pitchFamily="34" charset="0"/>
              </a:rPr>
              <a:t>Section 106 Process</a:t>
            </a:r>
          </a:p>
        </p:txBody>
      </p:sp>
      <p:sp>
        <p:nvSpPr>
          <p:cNvPr id="7" name="Text Placeholder 6">
            <a:extLst>
              <a:ext uri="{FF2B5EF4-FFF2-40B4-BE49-F238E27FC236}">
                <a16:creationId xmlns="" xmlns:a16="http://schemas.microsoft.com/office/drawing/2014/main" id="{E23B7E1F-8E3D-4469-870D-0EBEDBC9AE47}"/>
              </a:ext>
            </a:extLst>
          </p:cNvPr>
          <p:cNvSpPr>
            <a:spLocks noGrp="1"/>
          </p:cNvSpPr>
          <p:nvPr>
            <p:ph type="body" sz="quarter" idx="3"/>
          </p:nvPr>
        </p:nvSpPr>
        <p:spPr/>
        <p:txBody>
          <a:bodyPr/>
          <a:lstStyle/>
          <a:p>
            <a:pPr algn="ctr"/>
            <a:r>
              <a:rPr lang="en-US" dirty="0">
                <a:latin typeface="Arial" panose="020B0604020202020204" pitchFamily="34" charset="0"/>
                <a:cs typeface="Arial" panose="020B0604020202020204" pitchFamily="34" charset="0"/>
              </a:rPr>
              <a:t>NCP</a:t>
            </a:r>
          </a:p>
        </p:txBody>
      </p:sp>
      <p:sp>
        <p:nvSpPr>
          <p:cNvPr id="2" name="Slide Number Placeholder 1"/>
          <p:cNvSpPr>
            <a:spLocks noGrp="1"/>
          </p:cNvSpPr>
          <p:nvPr>
            <p:ph type="sldNum" sz="quarter" idx="10"/>
          </p:nvPr>
        </p:nvSpPr>
        <p:spPr/>
        <p:txBody>
          <a:bodyPr/>
          <a:lstStyle/>
          <a:p>
            <a:r>
              <a:rPr lang="en-US" smtClean="0"/>
              <a:t>1-</a:t>
            </a:r>
            <a:fld id="{11C1CDDD-26A6-4238-A94D-3281FBF69CDD}" type="slidenum">
              <a:rPr lang="en-US" smtClean="0"/>
              <a:pPr/>
              <a:t>58</a:t>
            </a:fld>
            <a:endParaRPr lang="en-US" dirty="0"/>
          </a:p>
        </p:txBody>
      </p:sp>
      <p:sp>
        <p:nvSpPr>
          <p:cNvPr id="6" name="Content Placeholder 5">
            <a:extLst>
              <a:ext uri="{FF2B5EF4-FFF2-40B4-BE49-F238E27FC236}">
                <a16:creationId xmlns="" xmlns:a16="http://schemas.microsoft.com/office/drawing/2014/main" id="{88CB6D53-210E-4D60-85F6-620AE4837554}"/>
              </a:ext>
            </a:extLst>
          </p:cNvPr>
          <p:cNvSpPr>
            <a:spLocks noGrp="1"/>
          </p:cNvSpPr>
          <p:nvPr>
            <p:ph sz="half" idx="11"/>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Seeking, discussing, and considering views of other participants, and where feasible, seeking agreement with them regarding matters arising in Section 106 process</a:t>
            </a:r>
          </a:p>
          <a:p>
            <a:pPr>
              <a:lnSpc>
                <a:spcPct val="100000"/>
              </a:lnSpc>
            </a:pPr>
            <a:endParaRPr lang="en-US" dirty="0">
              <a:latin typeface="Arial" panose="020B0604020202020204" pitchFamily="34" charset="0"/>
              <a:cs typeface="Arial" panose="020B0604020202020204" pitchFamily="34" charset="0"/>
            </a:endParaRPr>
          </a:p>
          <a:p>
            <a:pPr marL="0" indent="0">
              <a:lnSpc>
                <a:spcPct val="100000"/>
              </a:lnSpc>
              <a:buNone/>
            </a:pPr>
            <a:r>
              <a:rPr lang="en-US" dirty="0">
                <a:latin typeface="Arial" panose="020B0604020202020204" pitchFamily="34" charset="0"/>
                <a:cs typeface="Arial" panose="020B0604020202020204" pitchFamily="34" charset="0"/>
              </a:rPr>
              <a:t>[36 CFR 800.16(f)] </a:t>
            </a:r>
          </a:p>
          <a:p>
            <a:pPr>
              <a:lnSpc>
                <a:spcPct val="100000"/>
              </a:lnSpc>
            </a:pPr>
            <a:endParaRPr lang="en-US" dirty="0"/>
          </a:p>
        </p:txBody>
      </p:sp>
      <p:sp>
        <p:nvSpPr>
          <p:cNvPr id="8" name="Content Placeholder 7">
            <a:extLst>
              <a:ext uri="{FF2B5EF4-FFF2-40B4-BE49-F238E27FC236}">
                <a16:creationId xmlns="" xmlns:a16="http://schemas.microsoft.com/office/drawing/2014/main" id="{380508C0-927C-4590-AB36-C8764F0C45BA}"/>
              </a:ext>
            </a:extLst>
          </p:cNvPr>
          <p:cNvSpPr>
            <a:spLocks noGrp="1"/>
          </p:cNvSpPr>
          <p:nvPr>
            <p:ph sz="half" idx="12"/>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Activities to engage in dialogue, consultation, and coordination with communities affected by the CERCLA response process are stated in the NCP such as §§ 300.135, 300.415,300.430, and 300.800</a:t>
            </a:r>
          </a:p>
        </p:txBody>
      </p:sp>
    </p:spTree>
    <p:extLst>
      <p:ext uri="{BB962C8B-B14F-4D97-AF65-F5344CB8AC3E}">
        <p14:creationId xmlns:p14="http://schemas.microsoft.com/office/powerpoint/2010/main" val="330063051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FA2BB73-04D2-4677-A694-6944A87DBC05}"/>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Comparison of Key Elements:  Documentation</a:t>
            </a:r>
          </a:p>
        </p:txBody>
      </p:sp>
      <p:sp>
        <p:nvSpPr>
          <p:cNvPr id="5" name="Text Placeholder 4">
            <a:extLst>
              <a:ext uri="{FF2B5EF4-FFF2-40B4-BE49-F238E27FC236}">
                <a16:creationId xmlns="" xmlns:a16="http://schemas.microsoft.com/office/drawing/2014/main" id="{99531EBE-0FD3-4B6C-AF79-6D43E1936D44}"/>
              </a:ext>
            </a:extLst>
          </p:cNvPr>
          <p:cNvSpPr>
            <a:spLocks noGrp="1"/>
          </p:cNvSpPr>
          <p:nvPr>
            <p:ph type="body" idx="1"/>
          </p:nvPr>
        </p:nvSpPr>
        <p:spPr/>
        <p:txBody>
          <a:bodyPr/>
          <a:lstStyle/>
          <a:p>
            <a:pPr algn="ctr"/>
            <a:r>
              <a:rPr lang="en-US" dirty="0">
                <a:latin typeface="Arial" panose="020B0604020202020204" pitchFamily="34" charset="0"/>
                <a:cs typeface="Arial" panose="020B0604020202020204" pitchFamily="34" charset="0"/>
              </a:rPr>
              <a:t>Section 106 Process</a:t>
            </a:r>
          </a:p>
        </p:txBody>
      </p:sp>
      <p:sp>
        <p:nvSpPr>
          <p:cNvPr id="7" name="Text Placeholder 6">
            <a:extLst>
              <a:ext uri="{FF2B5EF4-FFF2-40B4-BE49-F238E27FC236}">
                <a16:creationId xmlns="" xmlns:a16="http://schemas.microsoft.com/office/drawing/2014/main" id="{E23B7E1F-8E3D-4469-870D-0EBEDBC9AE47}"/>
              </a:ext>
            </a:extLst>
          </p:cNvPr>
          <p:cNvSpPr>
            <a:spLocks noGrp="1"/>
          </p:cNvSpPr>
          <p:nvPr>
            <p:ph type="body" sz="quarter" idx="3"/>
          </p:nvPr>
        </p:nvSpPr>
        <p:spPr/>
        <p:txBody>
          <a:bodyPr/>
          <a:lstStyle/>
          <a:p>
            <a:pPr algn="ctr"/>
            <a:r>
              <a:rPr lang="en-US" dirty="0">
                <a:latin typeface="Arial" panose="020B0604020202020204" pitchFamily="34" charset="0"/>
                <a:cs typeface="Arial" panose="020B0604020202020204" pitchFamily="34" charset="0"/>
              </a:rPr>
              <a:t>NCP</a:t>
            </a:r>
          </a:p>
        </p:txBody>
      </p:sp>
      <p:sp>
        <p:nvSpPr>
          <p:cNvPr id="2" name="Slide Number Placeholder 1"/>
          <p:cNvSpPr>
            <a:spLocks noGrp="1"/>
          </p:cNvSpPr>
          <p:nvPr>
            <p:ph type="sldNum" sz="quarter" idx="10"/>
          </p:nvPr>
        </p:nvSpPr>
        <p:spPr/>
        <p:txBody>
          <a:bodyPr/>
          <a:lstStyle/>
          <a:p>
            <a:r>
              <a:rPr lang="en-US" smtClean="0"/>
              <a:t>1-</a:t>
            </a:r>
            <a:fld id="{11C1CDDD-26A6-4238-A94D-3281FBF69CDD}" type="slidenum">
              <a:rPr lang="en-US" smtClean="0"/>
              <a:pPr/>
              <a:t>59</a:t>
            </a:fld>
            <a:endParaRPr lang="en-US" dirty="0"/>
          </a:p>
        </p:txBody>
      </p:sp>
      <p:sp>
        <p:nvSpPr>
          <p:cNvPr id="6" name="Content Placeholder 5">
            <a:extLst>
              <a:ext uri="{FF2B5EF4-FFF2-40B4-BE49-F238E27FC236}">
                <a16:creationId xmlns="" xmlns:a16="http://schemas.microsoft.com/office/drawing/2014/main" id="{88CB6D53-210E-4D60-85F6-620AE4837554}"/>
              </a:ext>
            </a:extLst>
          </p:cNvPr>
          <p:cNvSpPr>
            <a:spLocks noGrp="1"/>
          </p:cNvSpPr>
          <p:nvPr>
            <p:ph sz="half" idx="11"/>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Agency official shall ensure that a determination, finding, or agreement is supported by sufficient documentation to enable any reviewing parties to understand its basis</a:t>
            </a:r>
          </a:p>
          <a:p>
            <a:pPr>
              <a:lnSpc>
                <a:spcPct val="100000"/>
              </a:lnSpc>
            </a:pPr>
            <a:endParaRPr lang="en-US" dirty="0">
              <a:latin typeface="Arial" panose="020B0604020202020204" pitchFamily="34" charset="0"/>
              <a:cs typeface="Arial" panose="020B0604020202020204" pitchFamily="34" charset="0"/>
            </a:endParaRPr>
          </a:p>
          <a:p>
            <a:pPr marL="0" indent="0">
              <a:lnSpc>
                <a:spcPct val="100000"/>
              </a:lnSpc>
              <a:buNone/>
            </a:pPr>
            <a:r>
              <a:rPr lang="en-US" dirty="0">
                <a:latin typeface="Arial" panose="020B0604020202020204" pitchFamily="34" charset="0"/>
                <a:cs typeface="Arial" panose="020B0604020202020204" pitchFamily="34" charset="0"/>
              </a:rPr>
              <a:t>  [36 CFR 800.11] </a:t>
            </a:r>
          </a:p>
          <a:p>
            <a:pPr>
              <a:lnSpc>
                <a:spcPct val="100000"/>
              </a:lnSpc>
            </a:pPr>
            <a:endParaRPr lang="en-US"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 xmlns:a16="http://schemas.microsoft.com/office/drawing/2014/main" id="{380508C0-927C-4590-AB36-C8764F0C45BA}"/>
              </a:ext>
            </a:extLst>
          </p:cNvPr>
          <p:cNvSpPr>
            <a:spLocks noGrp="1"/>
          </p:cNvSpPr>
          <p:nvPr>
            <p:ph sz="half" idx="12"/>
          </p:nvPr>
        </p:nvSpPr>
        <p:spPr>
          <a:prstGeom prst="rect">
            <a:avLst/>
          </a:prstGeom>
        </p:spPr>
        <p:txBody>
          <a:bodyPr>
            <a:normAutofit/>
          </a:bodyPr>
          <a:lstStyle/>
          <a:p>
            <a:pPr>
              <a:lnSpc>
                <a:spcPct val="100000"/>
              </a:lnSpc>
            </a:pPr>
            <a:r>
              <a:rPr lang="en-US" dirty="0">
                <a:latin typeface="Arial" panose="020B0604020202020204" pitchFamily="34" charset="0"/>
                <a:cs typeface="Arial" panose="020B0604020202020204" pitchFamily="34" charset="0"/>
              </a:rPr>
              <a:t>During all phases of response, the lead agency shall complete and maintain documentation to support all response actions taken under the NCP</a:t>
            </a:r>
          </a:p>
          <a:p>
            <a:pPr>
              <a:lnSpc>
                <a:spcPct val="100000"/>
              </a:lnSpc>
            </a:pPr>
            <a:endParaRPr lang="en-US" dirty="0">
              <a:latin typeface="Arial" panose="020B0604020202020204" pitchFamily="34" charset="0"/>
              <a:cs typeface="Arial" panose="020B0604020202020204" pitchFamily="34" charset="0"/>
            </a:endParaRPr>
          </a:p>
          <a:p>
            <a:pPr marL="0" indent="0">
              <a:lnSpc>
                <a:spcPct val="100000"/>
              </a:lnSpc>
              <a:buNone/>
            </a:pPr>
            <a:r>
              <a:rPr lang="en-US" dirty="0">
                <a:latin typeface="Arial" panose="020B0604020202020204" pitchFamily="34" charset="0"/>
                <a:cs typeface="Arial" panose="020B0604020202020204" pitchFamily="34" charset="0"/>
              </a:rPr>
              <a:t>  [40 CFR 300.16(a)(1)]</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1421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a:extLst>
              <a:ext uri="{FF2B5EF4-FFF2-40B4-BE49-F238E27FC236}">
                <a16:creationId xmlns="" xmlns:a16="http://schemas.microsoft.com/office/drawing/2014/main" id="{92B3E50C-8924-45D9-8C11-D379B39505F3}"/>
              </a:ext>
            </a:extLst>
          </p:cNvPr>
          <p:cNvSpPr>
            <a:spLocks noGrp="1"/>
          </p:cNvSpPr>
          <p:nvPr>
            <p:ph type="title"/>
          </p:nvPr>
        </p:nvSpPr>
        <p:spPr>
          <a:xfrm>
            <a:off x="152400" y="136525"/>
            <a:ext cx="11201400" cy="1044093"/>
          </a:xfrm>
        </p:spPr>
        <p:txBody>
          <a:bodyPr>
            <a:normAutofit/>
          </a:bodyPr>
          <a:lstStyle/>
          <a:p>
            <a:r>
              <a:rPr lang="en-US" altLang="en-US" sz="4000" dirty="0">
                <a:latin typeface="Arial" panose="020B0604020202020204" pitchFamily="34" charset="0"/>
                <a:cs typeface="Arial" panose="020B0604020202020204" pitchFamily="34" charset="0"/>
              </a:rPr>
              <a:t>Responsibility for Compliance with Section 106</a:t>
            </a:r>
          </a:p>
        </p:txBody>
      </p:sp>
      <p:sp>
        <p:nvSpPr>
          <p:cNvPr id="24579" name="Content Placeholder 5">
            <a:extLst>
              <a:ext uri="{FF2B5EF4-FFF2-40B4-BE49-F238E27FC236}">
                <a16:creationId xmlns="" xmlns:a16="http://schemas.microsoft.com/office/drawing/2014/main" id="{57CD3256-DE23-4A43-8426-32B4F66AD525}"/>
              </a:ext>
            </a:extLst>
          </p:cNvPr>
          <p:cNvSpPr>
            <a:spLocks noGrp="1"/>
          </p:cNvSpPr>
          <p:nvPr>
            <p:ph sz="half" idx="1"/>
          </p:nvPr>
        </p:nvSpPr>
        <p:spPr>
          <a:xfrm>
            <a:off x="133247" y="1323474"/>
            <a:ext cx="6761823" cy="4764174"/>
          </a:xfrm>
        </p:spPr>
        <p:txBody>
          <a:bodyPr>
            <a:normAutofit/>
          </a:bodyPr>
          <a:lstStyle/>
          <a:p>
            <a:r>
              <a:rPr lang="en-US" dirty="0">
                <a:latin typeface="Arial" panose="020B0604020202020204" pitchFamily="34" charset="0"/>
                <a:cs typeface="Arial" panose="020B0604020202020204" pitchFamily="34" charset="0"/>
              </a:rPr>
              <a:t>Responsibility for Section 106 compliance lies with the federal agency funding the project or </a:t>
            </a:r>
            <a:r>
              <a:rPr lang="en-US" dirty="0" smtClean="0">
                <a:latin typeface="Arial" panose="020B0604020202020204" pitchFamily="34" charset="0"/>
                <a:cs typeface="Arial" panose="020B0604020202020204" pitchFamily="34" charset="0"/>
              </a:rPr>
              <a:t>action</a:t>
            </a:r>
          </a:p>
          <a:p>
            <a:pPr marL="0" indent="0">
              <a:buNone/>
            </a:pP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36 C.F.R. § 800.2]</a:t>
            </a:r>
          </a:p>
          <a:p>
            <a:endParaRPr lang="en-US" dirty="0">
              <a:latin typeface="Arial" panose="020B0604020202020204" pitchFamily="34" charset="0"/>
              <a:cs typeface="Arial" panose="020B0604020202020204" pitchFamily="34" charset="0"/>
            </a:endParaRPr>
          </a:p>
          <a:p>
            <a:r>
              <a:rPr lang="en-US" dirty="0"/>
              <a:t>Section 106 regulations do not mandate a timeframe within which a federal agency must complete its review</a:t>
            </a:r>
          </a:p>
          <a:p>
            <a:endParaRPr lang="en-US" dirty="0"/>
          </a:p>
          <a:p>
            <a:pPr marL="0" indent="0" defTabSz="114300">
              <a:buNone/>
            </a:pPr>
            <a:r>
              <a:rPr lang="en-US" dirty="0">
                <a:latin typeface="Arial" panose="020B0604020202020204" pitchFamily="34" charset="0"/>
                <a:cs typeface="Arial" panose="020B0604020202020204" pitchFamily="34" charset="0"/>
              </a:rPr>
              <a:t>	[36 C.F.R. § 800.1]</a:t>
            </a:r>
          </a:p>
          <a:p>
            <a:endParaRPr lang="en-US" sz="2400" dirty="0">
              <a:latin typeface="Arial" panose="020B0604020202020204" pitchFamily="34" charset="0"/>
              <a:cs typeface="Arial" panose="020B0604020202020204" pitchFamily="34" charset="0"/>
            </a:endParaRPr>
          </a:p>
        </p:txBody>
      </p:sp>
      <p:sp>
        <p:nvSpPr>
          <p:cNvPr id="2" name="AutoShape 2" descr="Image result for what is the national register of historic places">
            <a:extLst>
              <a:ext uri="{FF2B5EF4-FFF2-40B4-BE49-F238E27FC236}">
                <a16:creationId xmlns="" xmlns:a16="http://schemas.microsoft.com/office/drawing/2014/main" id="{42FC727B-FE8D-43F4-AFED-016DB73895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Content Placeholder 8">
            <a:extLst>
              <a:ext uri="{FF2B5EF4-FFF2-40B4-BE49-F238E27FC236}">
                <a16:creationId xmlns="" xmlns:a16="http://schemas.microsoft.com/office/drawing/2014/main" id="{68A63541-45C1-4D5A-AD89-38402D18B4D8}"/>
              </a:ext>
            </a:extLst>
          </p:cNvPr>
          <p:cNvPicPr>
            <a:picLocks noGrp="1" noChangeAspect="1"/>
          </p:cNvPicPr>
          <p:nvPr>
            <p:ph sz="half" idx="4294967295"/>
          </p:nvPr>
        </p:nvPicPr>
        <p:blipFill>
          <a:blip r:embed="rId3">
            <a:extLst>
              <a:ext uri="{28A0092B-C50C-407E-A947-70E740481C1C}">
                <a14:useLocalDpi xmlns:a14="http://schemas.microsoft.com/office/drawing/2010/main"/>
              </a:ext>
            </a:extLst>
          </a:blip>
          <a:stretch>
            <a:fillRect/>
          </a:stretch>
        </p:blipFill>
        <p:spPr bwMode="auto">
          <a:xfrm>
            <a:off x="7277438" y="1449319"/>
            <a:ext cx="4261713" cy="463832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p:cNvSpPr>
            <a:spLocks noGrp="1"/>
          </p:cNvSpPr>
          <p:nvPr>
            <p:ph type="sldNum" sz="quarter" idx="4"/>
          </p:nvPr>
        </p:nvSpPr>
        <p:spPr>
          <a:xfrm>
            <a:off x="11176000" y="6511925"/>
            <a:ext cx="914400" cy="346076"/>
          </a:xfrm>
        </p:spPr>
        <p:txBody>
          <a:bodyPr/>
          <a:lstStyle/>
          <a:p>
            <a:r>
              <a:rPr lang="en-US" dirty="0" smtClean="0"/>
              <a:t>1-</a:t>
            </a:r>
            <a:fld id="{11C1CDDD-26A6-4238-A94D-3281FBF69CDD}" type="slidenum">
              <a:rPr lang="en-US" smtClean="0"/>
              <a:pPr/>
              <a:t>6</a:t>
            </a:fld>
            <a:endParaRPr lang="en-US" dirty="0"/>
          </a:p>
        </p:txBody>
      </p:sp>
    </p:spTree>
    <p:extLst>
      <p:ext uri="{BB962C8B-B14F-4D97-AF65-F5344CB8AC3E}">
        <p14:creationId xmlns:p14="http://schemas.microsoft.com/office/powerpoint/2010/main" val="150507257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E3E1B99-8920-465A-99FC-6277B91FE7C9}"/>
              </a:ext>
            </a:extLst>
          </p:cNvPr>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EPA Options for Completing Section 106 Process at Mixed Ownership Sites</a:t>
            </a:r>
          </a:p>
        </p:txBody>
      </p:sp>
      <p:sp>
        <p:nvSpPr>
          <p:cNvPr id="8" name="Content Placeholder 7">
            <a:extLst>
              <a:ext uri="{FF2B5EF4-FFF2-40B4-BE49-F238E27FC236}">
                <a16:creationId xmlns="" xmlns:a16="http://schemas.microsoft.com/office/drawing/2014/main" id="{6F1E1A94-1A95-4AE4-AAB2-27AA29156ECB}"/>
              </a:ext>
            </a:extLst>
          </p:cNvPr>
          <p:cNvSpPr>
            <a:spLocks noGrp="1"/>
          </p:cNvSpPr>
          <p:nvPr>
            <p:ph idx="1"/>
          </p:nvPr>
        </p:nvSpPr>
        <p:spPr>
          <a:xfrm>
            <a:off x="177800" y="1295400"/>
            <a:ext cx="11709400" cy="4351338"/>
          </a:xfrm>
        </p:spPr>
        <p:txBody>
          <a:bodyPr>
            <a:normAutofit/>
          </a:bodyPr>
          <a:lstStyle/>
          <a:p>
            <a:pPr>
              <a:lnSpc>
                <a:spcPct val="100000"/>
              </a:lnSpc>
            </a:pPr>
            <a:r>
              <a:rPr lang="en-US" dirty="0" smtClean="0">
                <a:latin typeface="Arial" panose="020B0604020202020204" pitchFamily="34" charset="0"/>
                <a:cs typeface="Arial" panose="020B0604020202020204" pitchFamily="34" charset="0"/>
              </a:rPr>
              <a:t>Rely </a:t>
            </a:r>
            <a:r>
              <a:rPr lang="en-US" dirty="0">
                <a:latin typeface="Arial" panose="020B0604020202020204" pitchFamily="34" charset="0"/>
                <a:cs typeface="Arial" panose="020B0604020202020204" pitchFamily="34" charset="0"/>
              </a:rPr>
              <a:t>solely on another federal agency’s Section 106 review and consultation, which likely would be accomplished by adopting the other agency’s Programmatic Agreement or Memorandum of </a:t>
            </a:r>
            <a:r>
              <a:rPr lang="en-US" dirty="0" smtClean="0">
                <a:latin typeface="Arial" panose="020B0604020202020204" pitchFamily="34" charset="0"/>
                <a:cs typeface="Arial" panose="020B0604020202020204" pitchFamily="34" charset="0"/>
              </a:rPr>
              <a:t>Agreement</a:t>
            </a: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Complete a separate Section 106 Process</a:t>
            </a:r>
            <a:endParaRPr lang="en-US" dirty="0"/>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60</a:t>
            </a:fld>
            <a:endParaRPr lang="en-US" dirty="0"/>
          </a:p>
        </p:txBody>
      </p:sp>
    </p:spTree>
    <p:extLst>
      <p:ext uri="{BB962C8B-B14F-4D97-AF65-F5344CB8AC3E}">
        <p14:creationId xmlns:p14="http://schemas.microsoft.com/office/powerpoint/2010/main" val="7667372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E3E1B99-8920-465A-99FC-6277B91FE7C9}"/>
              </a:ext>
            </a:extLst>
          </p:cNvPr>
          <p:cNvSpPr>
            <a:spLocks noGrp="1"/>
          </p:cNvSpPr>
          <p:nvPr>
            <p:ph type="title"/>
          </p:nvPr>
        </p:nvSpPr>
        <p:spPr>
          <a:xfrm>
            <a:off x="152400" y="263545"/>
            <a:ext cx="11938000" cy="553998"/>
          </a:xfrm>
        </p:spPr>
        <p:txBody>
          <a:bodyPr/>
          <a:lstStyle/>
          <a:p>
            <a:r>
              <a:rPr lang="en-US" sz="4000" dirty="0">
                <a:latin typeface="Arial" panose="020B0604020202020204" pitchFamily="34" charset="0"/>
                <a:cs typeface="Arial" panose="020B0604020202020204" pitchFamily="34" charset="0"/>
              </a:rPr>
              <a:t>References</a:t>
            </a:r>
          </a:p>
        </p:txBody>
      </p:sp>
      <p:sp>
        <p:nvSpPr>
          <p:cNvPr id="8" name="Content Placeholder 7">
            <a:extLst>
              <a:ext uri="{FF2B5EF4-FFF2-40B4-BE49-F238E27FC236}">
                <a16:creationId xmlns="" xmlns:a16="http://schemas.microsoft.com/office/drawing/2014/main" id="{6F1E1A94-1A95-4AE4-AAB2-27AA29156ECB}"/>
              </a:ext>
            </a:extLst>
          </p:cNvPr>
          <p:cNvSpPr>
            <a:spLocks noGrp="1"/>
          </p:cNvSpPr>
          <p:nvPr>
            <p:ph idx="1"/>
          </p:nvPr>
        </p:nvSpPr>
        <p:spPr>
          <a:xfrm>
            <a:off x="165100" y="1295400"/>
            <a:ext cx="10813143" cy="4351338"/>
          </a:xfrm>
        </p:spPr>
        <p:txBody>
          <a:bodyPr/>
          <a:lstStyle/>
          <a:p>
            <a:r>
              <a:rPr lang="en-US" dirty="0">
                <a:latin typeface="Arial" panose="020B0604020202020204" pitchFamily="34" charset="0"/>
                <a:cs typeface="Arial" panose="020B0604020202020204" pitchFamily="34" charset="0"/>
              </a:rPr>
              <a:t>A copy of the EPA </a:t>
            </a:r>
            <a:r>
              <a:rPr lang="en-US" i="1" dirty="0">
                <a:latin typeface="Arial" panose="020B0604020202020204" pitchFamily="34" charset="0"/>
                <a:cs typeface="Arial" panose="020B0604020202020204" pitchFamily="34" charset="0"/>
              </a:rPr>
              <a:t>Superfund Community Involvement Handbook</a:t>
            </a:r>
            <a:r>
              <a:rPr lang="en-US" dirty="0">
                <a:latin typeface="Arial" panose="020B0604020202020204" pitchFamily="34" charset="0"/>
                <a:cs typeface="Arial" panose="020B0604020202020204" pitchFamily="34" charset="0"/>
              </a:rPr>
              <a:t> (2016) can be found at:  </a:t>
            </a:r>
            <a:r>
              <a:rPr lang="en-US" dirty="0">
                <a:latin typeface="Arial" panose="020B0604020202020204" pitchFamily="34" charset="0"/>
                <a:cs typeface="Arial" panose="020B0604020202020204" pitchFamily="34" charset="0"/>
                <a:hlinkClick r:id="rId3"/>
              </a:rPr>
              <a:t>http://www.semspub.epa.gov</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A copy of the Section 106 Regulations Flow Chart and Key Elements of the Section 106 Process can be found on the ACHP Web site: </a:t>
            </a:r>
            <a:r>
              <a:rPr lang="en-US" dirty="0">
                <a:latin typeface="Arial" panose="020B0604020202020204" pitchFamily="34" charset="0"/>
                <a:cs typeface="Arial" panose="020B0604020202020204" pitchFamily="34" charset="0"/>
                <a:hlinkClick r:id="rId4"/>
              </a:rPr>
              <a:t>http://www.achp.gov/regsflow.html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61</a:t>
            </a:fld>
            <a:endParaRPr lang="en-US" dirty="0"/>
          </a:p>
        </p:txBody>
      </p:sp>
    </p:spTree>
    <p:extLst>
      <p:ext uri="{BB962C8B-B14F-4D97-AF65-F5344CB8AC3E}">
        <p14:creationId xmlns:p14="http://schemas.microsoft.com/office/powerpoint/2010/main" val="237876645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1B63729-E87B-419E-AEAC-D7AA3F5E850A}"/>
              </a:ext>
            </a:extLst>
          </p:cNvPr>
          <p:cNvSpPr>
            <a:spLocks noGrp="1"/>
          </p:cNvSpPr>
          <p:nvPr>
            <p:ph type="title"/>
          </p:nvPr>
        </p:nvSpPr>
        <p:spPr>
          <a:xfrm>
            <a:off x="838200" y="3204458"/>
            <a:ext cx="10515600" cy="609398"/>
          </a:xfrm>
        </p:spPr>
        <p:txBody>
          <a:bodyPr/>
          <a:lstStyle/>
          <a:p>
            <a:pPr algn="ctr"/>
            <a:r>
              <a:rPr lang="en-US" sz="4400" dirty="0">
                <a:solidFill>
                  <a:schemeClr val="bg1"/>
                </a:solidFill>
              </a:rPr>
              <a:t>Questions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62</a:t>
            </a:fld>
            <a:endParaRPr lang="en-US" dirty="0"/>
          </a:p>
        </p:txBody>
      </p:sp>
    </p:spTree>
    <p:extLst>
      <p:ext uri="{BB962C8B-B14F-4D97-AF65-F5344CB8AC3E}">
        <p14:creationId xmlns:p14="http://schemas.microsoft.com/office/powerpoint/2010/main" val="346430116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117" y="2592996"/>
            <a:ext cx="11231330" cy="1218795"/>
          </a:xfrm>
        </p:spPr>
        <p:txBody>
          <a:bodyPr/>
          <a:lstStyle/>
          <a:p>
            <a:pPr algn="ctr"/>
            <a:r>
              <a:rPr lang="en-US" sz="4400" dirty="0">
                <a:solidFill>
                  <a:schemeClr val="bg1"/>
                </a:solidFill>
                <a:latin typeface="Arial" panose="020B0604020202020204" pitchFamily="34" charset="0"/>
                <a:cs typeface="Arial" panose="020B0604020202020204" pitchFamily="34" charset="0"/>
              </a:rPr>
              <a:t>V.  Section 106 Process:  Case Studies under CERCLA</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63</a:t>
            </a:fld>
            <a:endParaRPr lang="en-US" dirty="0"/>
          </a:p>
        </p:txBody>
      </p:sp>
    </p:spTree>
    <p:extLst>
      <p:ext uri="{BB962C8B-B14F-4D97-AF65-F5344CB8AC3E}">
        <p14:creationId xmlns:p14="http://schemas.microsoft.com/office/powerpoint/2010/main" val="325218122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9697A2-BA69-49AD-A9A7-32AE5C148A5F}"/>
              </a:ext>
            </a:extLst>
          </p:cNvPr>
          <p:cNvSpPr>
            <a:spLocks noGrp="1"/>
          </p:cNvSpPr>
          <p:nvPr>
            <p:ph type="title"/>
          </p:nvPr>
        </p:nvSpPr>
        <p:spPr>
          <a:xfrm>
            <a:off x="152400" y="228600"/>
            <a:ext cx="10515600" cy="908090"/>
          </a:xfrm>
        </p:spPr>
        <p:txBody>
          <a:bodyPr>
            <a:normAutofit/>
          </a:bodyPr>
          <a:lstStyle/>
          <a:p>
            <a:r>
              <a:rPr lang="en-US" sz="4000" dirty="0"/>
              <a:t>Case Study:  Avery Landing</a:t>
            </a:r>
          </a:p>
        </p:txBody>
      </p:sp>
      <p:pic>
        <p:nvPicPr>
          <p:cNvPr id="5" name="Picture 4">
            <a:extLst>
              <a:ext uri="{FF2B5EF4-FFF2-40B4-BE49-F238E27FC236}">
                <a16:creationId xmlns="" xmlns:a16="http://schemas.microsoft.com/office/drawing/2014/main" id="{2CC753AA-9304-4E49-B523-52E0CC81CA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0934" y="1516284"/>
            <a:ext cx="7670131" cy="4572000"/>
          </a:xfrm>
          <a:prstGeom prst="rect">
            <a:avLst/>
          </a:prstGeom>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64</a:t>
            </a:fld>
            <a:endParaRPr lang="en-US" dirty="0"/>
          </a:p>
        </p:txBody>
      </p:sp>
    </p:spTree>
    <p:extLst>
      <p:ext uri="{BB962C8B-B14F-4D97-AF65-F5344CB8AC3E}">
        <p14:creationId xmlns:p14="http://schemas.microsoft.com/office/powerpoint/2010/main" val="44627611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FBD4BE3-711C-4EFD-9E54-FB035DCE60D2}"/>
              </a:ext>
            </a:extLst>
          </p:cNvPr>
          <p:cNvSpPr>
            <a:spLocks noGrp="1"/>
          </p:cNvSpPr>
          <p:nvPr>
            <p:ph type="title"/>
          </p:nvPr>
        </p:nvSpPr>
        <p:spPr>
          <a:xfrm>
            <a:off x="152400" y="365125"/>
            <a:ext cx="11201400" cy="688171"/>
          </a:xfrm>
        </p:spPr>
        <p:txBody>
          <a:bodyPr>
            <a:normAutofit/>
          </a:bodyPr>
          <a:lstStyle/>
          <a:p>
            <a:r>
              <a:rPr lang="en-US" sz="4000" dirty="0">
                <a:latin typeface="Arial" panose="020B0604020202020204" pitchFamily="34" charset="0"/>
                <a:cs typeface="Arial" panose="020B0604020202020204" pitchFamily="34" charset="0"/>
              </a:rPr>
              <a:t>Background</a:t>
            </a:r>
          </a:p>
        </p:txBody>
      </p:sp>
      <p:sp>
        <p:nvSpPr>
          <p:cNvPr id="4" name="Content Placeholder 3">
            <a:extLst>
              <a:ext uri="{FF2B5EF4-FFF2-40B4-BE49-F238E27FC236}">
                <a16:creationId xmlns="" xmlns:a16="http://schemas.microsoft.com/office/drawing/2014/main" id="{F82047DE-853D-4188-8A2B-D857400E0A3F}"/>
              </a:ext>
            </a:extLst>
          </p:cNvPr>
          <p:cNvSpPr>
            <a:spLocks noGrp="1"/>
          </p:cNvSpPr>
          <p:nvPr>
            <p:ph idx="1"/>
          </p:nvPr>
        </p:nvSpPr>
        <p:spPr>
          <a:xfrm>
            <a:off x="152400" y="1143000"/>
            <a:ext cx="11734800" cy="4961621"/>
          </a:xfrm>
        </p:spPr>
        <p:txBody>
          <a:bodyPr>
            <a:normAutofit fontScale="77500" lnSpcReduction="20000"/>
          </a:bodyPr>
          <a:lstStyle/>
          <a:p>
            <a:pPr>
              <a:lnSpc>
                <a:spcPct val="120000"/>
              </a:lnSpc>
            </a:pPr>
            <a:r>
              <a:rPr lang="en-US" dirty="0">
                <a:latin typeface="Arial" panose="020B0604020202020204" pitchFamily="34" charset="0"/>
                <a:cs typeface="Arial" panose="020B0604020202020204" pitchFamily="34" charset="0"/>
              </a:rPr>
              <a:t>Site (located in Shoshone County, ID) is a former location of a railroad light maintenance and refueling facility used between 1907 and 1977 by the Chicago, Milwaukee, St. Paul &amp; Pacific (Milwaukee) Railroad</a:t>
            </a:r>
          </a:p>
          <a:p>
            <a:pPr>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Initial PRP-lead non-time-critical removal action (NTCRA) engineering evaluation/cost analysis (EE/CA) effort pursuant to an Administrative Settlement Agreement and Order on Consent (ASAOC) (08/08), including a cultural resources survey (CRS)</a:t>
            </a:r>
          </a:p>
          <a:p>
            <a:pPr>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Due primarily to an excess of deficiencies associated with the EE/CA, EPA assumed responsibility for completion of project documents, including the CRS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65</a:t>
            </a:fld>
            <a:endParaRPr lang="en-US" dirty="0"/>
          </a:p>
        </p:txBody>
      </p:sp>
    </p:spTree>
    <p:extLst>
      <p:ext uri="{BB962C8B-B14F-4D97-AF65-F5344CB8AC3E}">
        <p14:creationId xmlns:p14="http://schemas.microsoft.com/office/powerpoint/2010/main" val="343097242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FBD4BE3-711C-4EFD-9E54-FB035DCE60D2}"/>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Section 106 Activities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66</a:t>
            </a:fld>
            <a:endParaRPr lang="en-US" dirty="0"/>
          </a:p>
        </p:txBody>
      </p:sp>
      <p:sp>
        <p:nvSpPr>
          <p:cNvPr id="4" name="Content Placeholder 3">
            <a:extLst>
              <a:ext uri="{FF2B5EF4-FFF2-40B4-BE49-F238E27FC236}">
                <a16:creationId xmlns="" xmlns:a16="http://schemas.microsoft.com/office/drawing/2014/main" id="{F82047DE-853D-4188-8A2B-D857400E0A3F}"/>
              </a:ext>
            </a:extLst>
          </p:cNvPr>
          <p:cNvSpPr>
            <a:spLocks noGrp="1"/>
          </p:cNvSpPr>
          <p:nvPr>
            <p:ph type="body" sz="quarter" idx="10"/>
          </p:nvPr>
        </p:nvSpPr>
        <p:spPr>
          <a:xfrm>
            <a:off x="76200" y="1272427"/>
            <a:ext cx="11176000" cy="4724400"/>
          </a:xfrm>
        </p:spPr>
        <p:txBody>
          <a:bodyPr>
            <a:normAutofit fontScale="77500" lnSpcReduction="20000"/>
          </a:bodyPr>
          <a:lstStyle/>
          <a:p>
            <a:pPr>
              <a:lnSpc>
                <a:spcPct val="120000"/>
              </a:lnSpc>
            </a:pPr>
            <a:r>
              <a:rPr lang="en-US" dirty="0">
                <a:latin typeface="Arial" panose="020B0604020202020204" pitchFamily="34" charset="0"/>
                <a:cs typeface="Arial" panose="020B0604020202020204" pitchFamily="34" charset="0"/>
              </a:rPr>
              <a:t>06/04/2011 - 09/11/2012.  Initiated and completed substantive requirements of Section 106 Process under </a:t>
            </a:r>
            <a:r>
              <a:rPr lang="en-US" dirty="0" smtClean="0">
                <a:latin typeface="Arial" panose="020B0604020202020204" pitchFamily="34" charset="0"/>
                <a:cs typeface="Arial" panose="020B0604020202020204" pitchFamily="34" charset="0"/>
              </a:rPr>
              <a:t>CERCLA</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06/04/11.  EPA submits two reports to ID State SHPO requesting comments, suggestions, or recommendations regarding report conclusions and recommendations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PRP-prepared Cultural Resources </a:t>
            </a:r>
            <a:r>
              <a:rPr lang="en-US" dirty="0" smtClean="0">
                <a:latin typeface="Arial" panose="020B0604020202020204" pitchFamily="34" charset="0"/>
                <a:cs typeface="Arial" panose="020B0604020202020204" pitchFamily="34" charset="0"/>
              </a:rPr>
              <a:t>Assessment</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EPA-prepared Cultural Resources Survey (CRS); recommends pedestrian survey and archaeological field study of Site and finding of </a:t>
            </a:r>
            <a:r>
              <a:rPr lang="en-US" b="1" dirty="0">
                <a:latin typeface="Arial" panose="020B0604020202020204" pitchFamily="34" charset="0"/>
                <a:cs typeface="Arial" panose="020B0604020202020204" pitchFamily="34" charset="0"/>
              </a:rPr>
              <a:t>no adverse </a:t>
            </a:r>
            <a:r>
              <a:rPr lang="en-US" b="1" dirty="0" smtClean="0">
                <a:latin typeface="Arial" panose="020B0604020202020204" pitchFamily="34" charset="0"/>
                <a:cs typeface="Arial" panose="020B0604020202020204" pitchFamily="34" charset="0"/>
              </a:rPr>
              <a:t>effect</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08/25/11.  SHPO concurs with recommendation and requests additional field activities (any remains associated with CCC camp or Japanese settlement); and other recommendations for additional actions to mitigate effects from cleanup</a:t>
            </a:r>
          </a:p>
        </p:txBody>
      </p:sp>
    </p:spTree>
    <p:extLst>
      <p:ext uri="{BB962C8B-B14F-4D97-AF65-F5344CB8AC3E}">
        <p14:creationId xmlns:p14="http://schemas.microsoft.com/office/powerpoint/2010/main" val="356341568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FBD4BE3-711C-4EFD-9E54-FB035DCE60D2}"/>
              </a:ext>
            </a:extLst>
          </p:cNvPr>
          <p:cNvSpPr>
            <a:spLocks noGrp="1"/>
          </p:cNvSpPr>
          <p:nvPr>
            <p:ph type="title"/>
          </p:nvPr>
        </p:nvSpPr>
        <p:spPr>
          <a:xfrm>
            <a:off x="152400" y="228600"/>
            <a:ext cx="11201400" cy="688171"/>
          </a:xfrm>
        </p:spPr>
        <p:txBody>
          <a:bodyPr>
            <a:normAutofit/>
          </a:bodyPr>
          <a:lstStyle/>
          <a:p>
            <a:r>
              <a:rPr lang="en-US" sz="4000" dirty="0">
                <a:latin typeface="Arial" panose="020B0604020202020204" pitchFamily="34" charset="0"/>
                <a:cs typeface="Arial" panose="020B0604020202020204" pitchFamily="34" charset="0"/>
              </a:rPr>
              <a:t>Section 106 Activities . . .</a:t>
            </a:r>
          </a:p>
        </p:txBody>
      </p:sp>
      <p:sp>
        <p:nvSpPr>
          <p:cNvPr id="4" name="Content Placeholder 3">
            <a:extLst>
              <a:ext uri="{FF2B5EF4-FFF2-40B4-BE49-F238E27FC236}">
                <a16:creationId xmlns="" xmlns:a16="http://schemas.microsoft.com/office/drawing/2014/main" id="{F82047DE-853D-4188-8A2B-D857400E0A3F}"/>
              </a:ext>
            </a:extLst>
          </p:cNvPr>
          <p:cNvSpPr>
            <a:spLocks noGrp="1"/>
          </p:cNvSpPr>
          <p:nvPr>
            <p:ph idx="1"/>
          </p:nvPr>
        </p:nvSpPr>
        <p:spPr>
          <a:xfrm>
            <a:off x="152400" y="1286779"/>
            <a:ext cx="11201400" cy="4961621"/>
          </a:xfrm>
        </p:spPr>
        <p:txBody>
          <a:bodyPr>
            <a:normAutofit fontScale="85000" lnSpcReduction="10000"/>
          </a:bodyPr>
          <a:lstStyle/>
          <a:p>
            <a:pPr>
              <a:lnSpc>
                <a:spcPct val="120000"/>
              </a:lnSpc>
            </a:pPr>
            <a:r>
              <a:rPr lang="en-US" dirty="0">
                <a:latin typeface="Arial" panose="020B0604020202020204" pitchFamily="34" charset="0"/>
                <a:cs typeface="Arial" panose="020B0604020202020204" pitchFamily="34" charset="0"/>
              </a:rPr>
              <a:t>08/25/12. EPA submits final CRS report to ID State SHPO; advises EPA initiated cleanup 06/12; additional field activities requested by SHPO were either performed or taken into account during survey and field </a:t>
            </a:r>
            <a:r>
              <a:rPr lang="en-US" dirty="0" smtClean="0">
                <a:latin typeface="Arial" panose="020B0604020202020204" pitchFamily="34" charset="0"/>
                <a:cs typeface="Arial" panose="020B0604020202020204" pitchFamily="34" charset="0"/>
              </a:rPr>
              <a:t>work</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08/30/12.  SHPO responds report is</a:t>
            </a:r>
          </a:p>
          <a:p>
            <a:pPr lvl="1">
              <a:lnSpc>
                <a:spcPct val="120000"/>
              </a:lnSpc>
            </a:pPr>
            <a:r>
              <a:rPr lang="en-US" dirty="0" smtClean="0">
                <a:latin typeface="Arial" panose="020B0604020202020204" pitchFamily="34" charset="0"/>
                <a:cs typeface="Arial" panose="020B0604020202020204" pitchFamily="34" charset="0"/>
              </a:rPr>
              <a:t>CRS </a:t>
            </a:r>
            <a:r>
              <a:rPr lang="en-US" dirty="0">
                <a:latin typeface="Arial" panose="020B0604020202020204" pitchFamily="34" charset="0"/>
                <a:cs typeface="Arial" panose="020B0604020202020204" pitchFamily="34" charset="0"/>
              </a:rPr>
              <a:t>is “well done and meets the Secretary of the Interior’s Standard’s.”</a:t>
            </a:r>
          </a:p>
          <a:p>
            <a:pPr lvl="1">
              <a:lnSpc>
                <a:spcPct val="120000"/>
              </a:lnSpc>
            </a:pP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In the future, EPA should have final comments in hand prior to any ground-disturbing activities associated with the project.  Without final comments, EPA is not meeting the requirements of Section 106</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09/11/12.  EPA offers government-to-government consultation with Coeur d’Alene Tribe regarding 2012 CRS report; no comments received  </a:t>
            </a:r>
          </a:p>
          <a:p>
            <a:pPr>
              <a:lnSpc>
                <a:spcPct val="120000"/>
              </a:lnSpc>
            </a:pPr>
            <a:endParaRPr lang="en-US" dirty="0">
              <a:latin typeface="Arial" panose="020B0604020202020204" pitchFamily="34" charset="0"/>
              <a:cs typeface="Arial" panose="020B0604020202020204" pitchFamily="34" charset="0"/>
            </a:endParaRPr>
          </a:p>
          <a:p>
            <a:pPr>
              <a:lnSpc>
                <a:spcPct val="120000"/>
              </a:lnSpc>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67</a:t>
            </a:fld>
            <a:endParaRPr lang="en-US" dirty="0"/>
          </a:p>
        </p:txBody>
      </p:sp>
    </p:spTree>
    <p:extLst>
      <p:ext uri="{BB962C8B-B14F-4D97-AF65-F5344CB8AC3E}">
        <p14:creationId xmlns:p14="http://schemas.microsoft.com/office/powerpoint/2010/main" val="148666866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0CBAB-9BFF-4F36-9542-EAF0579426D1}"/>
              </a:ext>
            </a:extLst>
          </p:cNvPr>
          <p:cNvSpPr>
            <a:spLocks noGrp="1"/>
          </p:cNvSpPr>
          <p:nvPr>
            <p:ph type="title"/>
          </p:nvPr>
        </p:nvSpPr>
        <p:spPr>
          <a:xfrm>
            <a:off x="76200" y="304800"/>
            <a:ext cx="11277600" cy="746045"/>
          </a:xfrm>
        </p:spPr>
        <p:txBody>
          <a:bodyPr>
            <a:normAutofit/>
          </a:bodyPr>
          <a:lstStyle/>
          <a:p>
            <a:r>
              <a:rPr lang="en-US" sz="4000" dirty="0"/>
              <a:t>Site Architectural Features Identified During CRS</a:t>
            </a:r>
          </a:p>
        </p:txBody>
      </p:sp>
      <p:pic>
        <p:nvPicPr>
          <p:cNvPr id="4" name="Picture 3">
            <a:extLst>
              <a:ext uri="{FF2B5EF4-FFF2-40B4-BE49-F238E27FC236}">
                <a16:creationId xmlns="" xmlns:a16="http://schemas.microsoft.com/office/drawing/2014/main" id="{A4933CCA-F9F2-45A0-9B18-33E70B4F2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3110" y="1276035"/>
            <a:ext cx="4940690" cy="5204404"/>
          </a:xfrm>
          <a:prstGeom prst="rect">
            <a:avLst/>
          </a:prstGeom>
        </p:spPr>
      </p:pic>
      <p:pic>
        <p:nvPicPr>
          <p:cNvPr id="5" name="Picture 4">
            <a:extLst>
              <a:ext uri="{FF2B5EF4-FFF2-40B4-BE49-F238E27FC236}">
                <a16:creationId xmlns="" xmlns:a16="http://schemas.microsoft.com/office/drawing/2014/main" id="{CE6D9CB1-6249-438D-A691-444B83408C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481" y="1277420"/>
            <a:ext cx="4940689" cy="5203019"/>
          </a:xfrm>
          <a:prstGeom prst="rect">
            <a:avLst/>
          </a:prstGeom>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68</a:t>
            </a:fld>
            <a:endParaRPr lang="en-US" dirty="0"/>
          </a:p>
        </p:txBody>
      </p:sp>
    </p:spTree>
    <p:extLst>
      <p:ext uri="{BB962C8B-B14F-4D97-AF65-F5344CB8AC3E}">
        <p14:creationId xmlns:p14="http://schemas.microsoft.com/office/powerpoint/2010/main" val="375532002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0CBAB-9BFF-4F36-9542-EAF0579426D1}"/>
              </a:ext>
            </a:extLst>
          </p:cNvPr>
          <p:cNvSpPr>
            <a:spLocks noGrp="1"/>
          </p:cNvSpPr>
          <p:nvPr>
            <p:ph type="title"/>
          </p:nvPr>
        </p:nvSpPr>
        <p:spPr>
          <a:xfrm>
            <a:off x="228600" y="304800"/>
            <a:ext cx="10515600" cy="746045"/>
          </a:xfrm>
        </p:spPr>
        <p:txBody>
          <a:bodyPr>
            <a:normAutofit/>
          </a:bodyPr>
          <a:lstStyle/>
          <a:p>
            <a:r>
              <a:rPr lang="en-US" sz="4000" dirty="0"/>
              <a:t>Site Architectural Features Identified During CRS</a:t>
            </a:r>
          </a:p>
        </p:txBody>
      </p:sp>
      <p:pic>
        <p:nvPicPr>
          <p:cNvPr id="5" name="Picture 4">
            <a:extLst>
              <a:ext uri="{FF2B5EF4-FFF2-40B4-BE49-F238E27FC236}">
                <a16:creationId xmlns="" xmlns:a16="http://schemas.microsoft.com/office/drawing/2014/main" id="{5063C251-80EA-44BE-81B3-FE8EF3A1A2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296730"/>
            <a:ext cx="4849793" cy="5287763"/>
          </a:xfrm>
          <a:prstGeom prst="rect">
            <a:avLst/>
          </a:prstGeom>
        </p:spPr>
      </p:pic>
      <p:pic>
        <p:nvPicPr>
          <p:cNvPr id="6" name="Picture 5">
            <a:extLst>
              <a:ext uri="{FF2B5EF4-FFF2-40B4-BE49-F238E27FC236}">
                <a16:creationId xmlns="" xmlns:a16="http://schemas.microsoft.com/office/drawing/2014/main" id="{D389F68B-6F5A-44CA-AD2F-DCF7FE5DA6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7789" y="1296730"/>
            <a:ext cx="4849793" cy="5287397"/>
          </a:xfrm>
          <a:prstGeom prst="rect">
            <a:avLst/>
          </a:prstGeom>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69</a:t>
            </a:fld>
            <a:endParaRPr lang="en-US" dirty="0"/>
          </a:p>
        </p:txBody>
      </p:sp>
    </p:spTree>
    <p:extLst>
      <p:ext uri="{BB962C8B-B14F-4D97-AF65-F5344CB8AC3E}">
        <p14:creationId xmlns:p14="http://schemas.microsoft.com/office/powerpoint/2010/main" val="40208646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D18EEF4-FF12-4397-AF64-E349C23E6205}"/>
              </a:ext>
            </a:extLst>
          </p:cNvPr>
          <p:cNvSpPr>
            <a:spLocks noGrp="1"/>
          </p:cNvSpPr>
          <p:nvPr>
            <p:ph type="title"/>
          </p:nvPr>
        </p:nvSpPr>
        <p:spPr/>
        <p:txBody>
          <a:bodyPr>
            <a:noAutofit/>
          </a:bodyPr>
          <a:lstStyle/>
          <a:p>
            <a:r>
              <a:rPr lang="en-US" sz="3600" dirty="0">
                <a:latin typeface="Arial" panose="020B0604020202020204" pitchFamily="34" charset="0"/>
                <a:cs typeface="Arial" panose="020B0604020202020204" pitchFamily="34" charset="0"/>
              </a:rPr>
              <a:t>What is a Federal “Undertaking?”</a:t>
            </a:r>
            <a:endParaRPr lang="en-US" sz="3600" dirty="0"/>
          </a:p>
        </p:txBody>
      </p:sp>
      <p:sp>
        <p:nvSpPr>
          <p:cNvPr id="5" name="Content Placeholder 4">
            <a:extLst>
              <a:ext uri="{FF2B5EF4-FFF2-40B4-BE49-F238E27FC236}">
                <a16:creationId xmlns="" xmlns:a16="http://schemas.microsoft.com/office/drawing/2014/main" id="{6E654BB5-7A4E-4EB7-AA02-FEA2759EE6D3}"/>
              </a:ext>
            </a:extLst>
          </p:cNvPr>
          <p:cNvSpPr>
            <a:spLocks noGrp="1"/>
          </p:cNvSpPr>
          <p:nvPr>
            <p:ph sz="half" idx="11"/>
          </p:nvPr>
        </p:nvSpPr>
        <p:spPr>
          <a:xfrm>
            <a:off x="6197600" y="1447800"/>
            <a:ext cx="5486400" cy="4648200"/>
          </a:xfrm>
        </p:spPr>
        <p:txBody>
          <a:bodyPr>
            <a:normAutofit fontScale="92500" lnSpcReduction="20000"/>
          </a:bodyPr>
          <a:lstStyle/>
          <a:p>
            <a:pPr>
              <a:lnSpc>
                <a:spcPct val="110000"/>
              </a:lnSpc>
            </a:pPr>
            <a:r>
              <a:rPr lang="en-US" sz="2800" dirty="0">
                <a:latin typeface="Arial" panose="020B0604020202020204" pitchFamily="34" charset="0"/>
                <a:cs typeface="Arial" panose="020B0604020202020204" pitchFamily="34" charset="0"/>
              </a:rPr>
              <a:t>A project, activity, or program either funded, permitted, licensed, or approved by a Federal </a:t>
            </a:r>
            <a:r>
              <a:rPr lang="en-US" sz="2800" dirty="0" smtClean="0">
                <a:latin typeface="Arial" panose="020B0604020202020204" pitchFamily="34" charset="0"/>
                <a:cs typeface="Arial" panose="020B0604020202020204" pitchFamily="34" charset="0"/>
              </a:rPr>
              <a:t>Agency</a:t>
            </a:r>
            <a:endParaRPr lang="en-US" sz="2800" dirty="0">
              <a:latin typeface="Arial" panose="020B0604020202020204" pitchFamily="34" charset="0"/>
              <a:cs typeface="Arial" panose="020B0604020202020204" pitchFamily="34" charset="0"/>
            </a:endParaRPr>
          </a:p>
          <a:p>
            <a:pPr>
              <a:lnSpc>
                <a:spcPct val="110000"/>
              </a:lnSpc>
            </a:pPr>
            <a:r>
              <a:rPr lang="en-US" sz="2800" dirty="0">
                <a:latin typeface="Arial" panose="020B0604020202020204" pitchFamily="34" charset="0"/>
                <a:cs typeface="Arial" panose="020B0604020202020204" pitchFamily="34" charset="0"/>
              </a:rPr>
              <a:t>May take place on or off federally controlled property and include new and continuing projects, activities, or programs</a:t>
            </a:r>
          </a:p>
          <a:p>
            <a:endParaRPr lang="en-US" sz="2800" dirty="0">
              <a:latin typeface="Arial" panose="020B0604020202020204" pitchFamily="34" charset="0"/>
              <a:cs typeface="Arial" panose="020B0604020202020204" pitchFamily="34" charset="0"/>
            </a:endParaRPr>
          </a:p>
          <a:p>
            <a:pPr marL="225425" indent="0">
              <a:buNone/>
            </a:pPr>
            <a:r>
              <a:rPr lang="es-ES" sz="2800" dirty="0">
                <a:latin typeface="Arial" panose="020B0604020202020204" pitchFamily="34" charset="0"/>
                <a:cs typeface="Arial" panose="020B0604020202020204" pitchFamily="34" charset="0"/>
              </a:rPr>
              <a:t>[36 CFR §§ 800.3, 800.16(y)]</a:t>
            </a:r>
          </a:p>
          <a:p>
            <a:pPr marL="225425" indent="0">
              <a:buNone/>
            </a:pPr>
            <a:endParaRPr lang="es-ES" dirty="0">
              <a:latin typeface="Arial" panose="020B0604020202020204" pitchFamily="34" charset="0"/>
              <a:cs typeface="Arial" panose="020B0604020202020204" pitchFamily="34" charset="0"/>
            </a:endParaRPr>
          </a:p>
          <a:p>
            <a:endParaRPr lang="en-US" dirty="0"/>
          </a:p>
        </p:txBody>
      </p:sp>
      <p:sp>
        <p:nvSpPr>
          <p:cNvPr id="3" name="Slide Number Placeholder 2"/>
          <p:cNvSpPr>
            <a:spLocks noGrp="1"/>
          </p:cNvSpPr>
          <p:nvPr>
            <p:ph type="sldNum" sz="quarter" idx="10"/>
          </p:nvPr>
        </p:nvSpPr>
        <p:spPr/>
        <p:txBody>
          <a:bodyPr/>
          <a:lstStyle/>
          <a:p>
            <a:fld id="{9D24601A-4991-42D3-83EC-A414BE9533D1}" type="slidenum">
              <a:rPr lang="en-US" smtClean="0"/>
              <a:t>7</a:t>
            </a:fld>
            <a:endParaRPr lang="en-US"/>
          </a:p>
        </p:txBody>
      </p:sp>
      <p:pic>
        <p:nvPicPr>
          <p:cNvPr id="7" name="Picture 6">
            <a:extLst>
              <a:ext uri="{FF2B5EF4-FFF2-40B4-BE49-F238E27FC236}">
                <a16:creationId xmlns="" xmlns:a16="http://schemas.microsoft.com/office/drawing/2014/main" id="{AC7FBFB0-AACE-463C-8F83-065C6BDA9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447800"/>
            <a:ext cx="5377275" cy="4032957"/>
          </a:xfrm>
          <a:prstGeom prst="rect">
            <a:avLst/>
          </a:prstGeom>
        </p:spPr>
      </p:pic>
    </p:spTree>
    <p:extLst>
      <p:ext uri="{BB962C8B-B14F-4D97-AF65-F5344CB8AC3E}">
        <p14:creationId xmlns:p14="http://schemas.microsoft.com/office/powerpoint/2010/main" val="3002691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0CBAB-9BFF-4F36-9542-EAF0579426D1}"/>
              </a:ext>
            </a:extLst>
          </p:cNvPr>
          <p:cNvSpPr>
            <a:spLocks noGrp="1"/>
          </p:cNvSpPr>
          <p:nvPr>
            <p:ph type="title"/>
          </p:nvPr>
        </p:nvSpPr>
        <p:spPr>
          <a:xfrm>
            <a:off x="152400" y="305807"/>
            <a:ext cx="11201400" cy="746045"/>
          </a:xfrm>
        </p:spPr>
        <p:txBody>
          <a:bodyPr>
            <a:normAutofit/>
          </a:bodyPr>
          <a:lstStyle/>
          <a:p>
            <a:r>
              <a:rPr lang="en-US" sz="4000" dirty="0"/>
              <a:t>Site Artifact Scatters</a:t>
            </a:r>
          </a:p>
        </p:txBody>
      </p:sp>
      <p:pic>
        <p:nvPicPr>
          <p:cNvPr id="3" name="Picture 2">
            <a:extLst>
              <a:ext uri="{FF2B5EF4-FFF2-40B4-BE49-F238E27FC236}">
                <a16:creationId xmlns="" xmlns:a16="http://schemas.microsoft.com/office/drawing/2014/main" id="{62C3A54A-4D06-4030-96DE-1A68FFD455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1" y="1167386"/>
            <a:ext cx="4915381" cy="5229003"/>
          </a:xfrm>
          <a:prstGeom prst="rect">
            <a:avLst/>
          </a:prstGeom>
        </p:spPr>
      </p:pic>
      <p:pic>
        <p:nvPicPr>
          <p:cNvPr id="4" name="Picture 3">
            <a:extLst>
              <a:ext uri="{FF2B5EF4-FFF2-40B4-BE49-F238E27FC236}">
                <a16:creationId xmlns="" xmlns:a16="http://schemas.microsoft.com/office/drawing/2014/main" id="{7D0377AF-B07A-4253-BA0E-E482570F62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8419" y="1148648"/>
            <a:ext cx="4915381" cy="5266481"/>
          </a:xfrm>
          <a:prstGeom prst="rect">
            <a:avLst/>
          </a:prstGeom>
        </p:spPr>
      </p:pic>
      <p:sp>
        <p:nvSpPr>
          <p:cNvPr id="5" name="Slide Number Placeholder 4"/>
          <p:cNvSpPr>
            <a:spLocks noGrp="1"/>
          </p:cNvSpPr>
          <p:nvPr>
            <p:ph type="sldNum" sz="quarter" idx="4"/>
          </p:nvPr>
        </p:nvSpPr>
        <p:spPr/>
        <p:txBody>
          <a:bodyPr/>
          <a:lstStyle/>
          <a:p>
            <a:r>
              <a:rPr lang="en-US" smtClean="0"/>
              <a:t>1-</a:t>
            </a:r>
            <a:fld id="{11C1CDDD-26A6-4238-A94D-3281FBF69CDD}" type="slidenum">
              <a:rPr lang="en-US" smtClean="0"/>
              <a:pPr/>
              <a:t>70</a:t>
            </a:fld>
            <a:endParaRPr lang="en-US" dirty="0"/>
          </a:p>
        </p:txBody>
      </p:sp>
    </p:spTree>
    <p:extLst>
      <p:ext uri="{BB962C8B-B14F-4D97-AF65-F5344CB8AC3E}">
        <p14:creationId xmlns:p14="http://schemas.microsoft.com/office/powerpoint/2010/main" val="238614454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10515600" cy="608652"/>
          </a:xfrm>
        </p:spPr>
        <p:txBody>
          <a:bodyPr>
            <a:normAutofit/>
          </a:bodyPr>
          <a:lstStyle/>
          <a:p>
            <a:r>
              <a:rPr lang="en-US" sz="4000" dirty="0">
                <a:latin typeface="Arial" panose="020B0604020202020204" pitchFamily="34" charset="0"/>
                <a:cs typeface="Arial" panose="020B0604020202020204" pitchFamily="34" charset="0"/>
              </a:rPr>
              <a:t>Case Study:  Bonanza Mine and Mill</a:t>
            </a:r>
          </a:p>
        </p:txBody>
      </p:sp>
      <p:pic>
        <p:nvPicPr>
          <p:cNvPr id="5" name="Picture 4">
            <a:extLst>
              <a:ext uri="{FF2B5EF4-FFF2-40B4-BE49-F238E27FC236}">
                <a16:creationId xmlns="" xmlns:a16="http://schemas.microsoft.com/office/drawing/2014/main" id="{D3B3CA4E-BC61-44F3-9C32-F7A30ED86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399" y="1445489"/>
            <a:ext cx="6553201" cy="4940800"/>
          </a:xfrm>
          <a:prstGeom prst="rect">
            <a:avLst/>
          </a:prstGeom>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71</a:t>
            </a:fld>
            <a:endParaRPr lang="en-US" dirty="0"/>
          </a:p>
        </p:txBody>
      </p:sp>
    </p:spTree>
    <p:extLst>
      <p:ext uri="{BB962C8B-B14F-4D97-AF65-F5344CB8AC3E}">
        <p14:creationId xmlns:p14="http://schemas.microsoft.com/office/powerpoint/2010/main" val="236896302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7161B8-A70B-4E61-B86A-56EAE4411C8A}"/>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 xmlns:a16="http://schemas.microsoft.com/office/drawing/2014/main" id="{6E64D1B6-4FB5-445C-9102-FC5C704D8C55}"/>
              </a:ext>
            </a:extLst>
          </p:cNvPr>
          <p:cNvSpPr>
            <a:spLocks noGrp="1"/>
          </p:cNvSpPr>
          <p:nvPr>
            <p:ph sz="half" idx="1"/>
          </p:nvPr>
        </p:nvSpPr>
        <p:spPr/>
        <p:txBody>
          <a:bodyPr>
            <a:normAutofit/>
          </a:bodyPr>
          <a:lstStyle/>
          <a:p>
            <a:r>
              <a:rPr lang="en-US" dirty="0"/>
              <a:t>Former mercury mine and mill that operated from the mid-1860s to the 1960s and produced more than 3,000,000 pounds of mercury</a:t>
            </a:r>
          </a:p>
          <a:p>
            <a:endParaRPr lang="en-US" dirty="0"/>
          </a:p>
          <a:p>
            <a:r>
              <a:rPr lang="en-US" dirty="0"/>
              <a:t>In 2014 EPA performed a TCRA at the Site located in Douglas County, OR </a:t>
            </a:r>
          </a:p>
        </p:txBody>
      </p:sp>
      <p:pic>
        <p:nvPicPr>
          <p:cNvPr id="6" name="Content Placeholder 5">
            <a:extLst>
              <a:ext uri="{FF2B5EF4-FFF2-40B4-BE49-F238E27FC236}">
                <a16:creationId xmlns="" xmlns:a16="http://schemas.microsoft.com/office/drawing/2014/main" id="{51BCB90B-2027-464A-BBF8-25D347BAFFEA}"/>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341423" y="1825625"/>
            <a:ext cx="5181600" cy="4351338"/>
          </a:xfrm>
          <a:prstGeom prst="rect">
            <a:avLst/>
          </a:prstGeom>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72</a:t>
            </a:fld>
            <a:endParaRPr lang="en-US" dirty="0"/>
          </a:p>
        </p:txBody>
      </p:sp>
    </p:spTree>
    <p:extLst>
      <p:ext uri="{BB962C8B-B14F-4D97-AF65-F5344CB8AC3E}">
        <p14:creationId xmlns:p14="http://schemas.microsoft.com/office/powerpoint/2010/main" val="395105428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35AC720-2F48-49AA-9A26-77A903BF9986}"/>
              </a:ext>
            </a:extLst>
          </p:cNvPr>
          <p:cNvSpPr>
            <a:spLocks noGrp="1"/>
          </p:cNvSpPr>
          <p:nvPr>
            <p:ph type="title"/>
          </p:nvPr>
        </p:nvSpPr>
        <p:spPr>
          <a:xfrm>
            <a:off x="152400" y="228600"/>
            <a:ext cx="11125200" cy="727405"/>
          </a:xfrm>
        </p:spPr>
        <p:txBody>
          <a:bodyPr>
            <a:normAutofit/>
          </a:bodyPr>
          <a:lstStyle/>
          <a:p>
            <a:r>
              <a:rPr lang="en-US" sz="4000" dirty="0">
                <a:latin typeface="Arial" panose="020B0604020202020204" pitchFamily="34" charset="0"/>
                <a:cs typeface="Arial" panose="020B0604020202020204" pitchFamily="34" charset="0"/>
              </a:rPr>
              <a:t>Section 106 Activities</a:t>
            </a:r>
          </a:p>
        </p:txBody>
      </p:sp>
      <p:sp>
        <p:nvSpPr>
          <p:cNvPr id="6" name="Content Placeholder 5">
            <a:extLst>
              <a:ext uri="{FF2B5EF4-FFF2-40B4-BE49-F238E27FC236}">
                <a16:creationId xmlns="" xmlns:a16="http://schemas.microsoft.com/office/drawing/2014/main" id="{BED5AB17-0E1C-4FF1-B8D7-0DB84770031B}"/>
              </a:ext>
            </a:extLst>
          </p:cNvPr>
          <p:cNvSpPr>
            <a:spLocks noGrp="1"/>
          </p:cNvSpPr>
          <p:nvPr>
            <p:ph idx="1"/>
          </p:nvPr>
        </p:nvSpPr>
        <p:spPr>
          <a:xfrm>
            <a:off x="152400" y="1282720"/>
            <a:ext cx="11125200" cy="4965680"/>
          </a:xfrm>
        </p:spPr>
        <p:txBody>
          <a:bodyPr>
            <a:normAutofit fontScale="85000" lnSpcReduction="20000"/>
          </a:bodyPr>
          <a:lstStyle/>
          <a:p>
            <a:pPr>
              <a:lnSpc>
                <a:spcPct val="110000"/>
              </a:lnSpc>
            </a:pPr>
            <a:r>
              <a:rPr lang="en-US" sz="2400" dirty="0">
                <a:latin typeface="Arial" panose="020B0604020202020204" pitchFamily="34" charset="0"/>
                <a:cs typeface="Arial" panose="020B0604020202020204" pitchFamily="34" charset="0"/>
              </a:rPr>
              <a:t>06/03/2014 – 09/30/2014.  Initiated and completed substantive requirements of Section 106 Process under CERCLA, including</a:t>
            </a:r>
          </a:p>
          <a:p>
            <a:pPr>
              <a:lnSpc>
                <a:spcPct val="110000"/>
              </a:lnSpc>
            </a:pPr>
            <a:endParaRPr lang="en-US" sz="2400" dirty="0">
              <a:latin typeface="Arial" panose="020B0604020202020204" pitchFamily="34" charset="0"/>
              <a:cs typeface="Arial" panose="020B0604020202020204" pitchFamily="34" charset="0"/>
            </a:endParaRPr>
          </a:p>
          <a:p>
            <a:pPr lvl="1">
              <a:lnSpc>
                <a:spcPct val="110000"/>
              </a:lnSpc>
            </a:pPr>
            <a:r>
              <a:rPr lang="en-US" sz="2000" dirty="0">
                <a:latin typeface="Arial" panose="020B0604020202020204" pitchFamily="34" charset="0"/>
                <a:cs typeface="Arial" panose="020B0604020202020204" pitchFamily="34" charset="0"/>
              </a:rPr>
              <a:t>Consultation with OR SHPO (throughout 106 Process) and interested Tribes</a:t>
            </a:r>
          </a:p>
          <a:p>
            <a:pPr lvl="1">
              <a:lnSpc>
                <a:spcPct val="110000"/>
              </a:lnSpc>
            </a:pPr>
            <a:endParaRPr lang="en-US" sz="2000" dirty="0">
              <a:latin typeface="Arial" panose="020B0604020202020204" pitchFamily="34" charset="0"/>
              <a:cs typeface="Arial" panose="020B0604020202020204" pitchFamily="34" charset="0"/>
            </a:endParaRPr>
          </a:p>
          <a:p>
            <a:pPr lvl="1">
              <a:lnSpc>
                <a:spcPct val="110000"/>
              </a:lnSpc>
            </a:pPr>
            <a:r>
              <a:rPr lang="en-US" sz="2000" dirty="0">
                <a:latin typeface="Arial" panose="020B0604020202020204" pitchFamily="34" charset="0"/>
                <a:cs typeface="Arial" panose="020B0604020202020204" pitchFamily="34" charset="0"/>
              </a:rPr>
              <a:t>Completion of a Cultural Resources Survey (CRS) </a:t>
            </a:r>
          </a:p>
          <a:p>
            <a:pPr lvl="1">
              <a:lnSpc>
                <a:spcPct val="110000"/>
              </a:lnSpc>
            </a:pPr>
            <a:endParaRPr lang="en-US" sz="2000" dirty="0">
              <a:latin typeface="Arial" panose="020B0604020202020204" pitchFamily="34" charset="0"/>
              <a:cs typeface="Arial" panose="020B0604020202020204" pitchFamily="34" charset="0"/>
            </a:endParaRPr>
          </a:p>
          <a:p>
            <a:pPr lvl="1">
              <a:lnSpc>
                <a:spcPct val="110000"/>
              </a:lnSpc>
            </a:pPr>
            <a:r>
              <a:rPr lang="en-US" sz="2000" dirty="0">
                <a:latin typeface="Arial" panose="020B0604020202020204" pitchFamily="34" charset="0"/>
                <a:cs typeface="Arial" panose="020B0604020202020204" pitchFamily="34" charset="0"/>
              </a:rPr>
              <a:t>EPA determined that the TCRA had </a:t>
            </a:r>
            <a:r>
              <a:rPr lang="en-US" sz="2000" b="1" dirty="0">
                <a:latin typeface="Arial" panose="020B0604020202020204" pitchFamily="34" charset="0"/>
                <a:cs typeface="Arial" panose="020B0604020202020204" pitchFamily="34" charset="0"/>
              </a:rPr>
              <a:t>no potential to have an adverse effect </a:t>
            </a:r>
            <a:r>
              <a:rPr lang="en-US" sz="2000" dirty="0">
                <a:latin typeface="Arial" panose="020B0604020202020204" pitchFamily="34" charset="0"/>
                <a:cs typeface="Arial" panose="020B0604020202020204" pitchFamily="34" charset="0"/>
              </a:rPr>
              <a:t>on historic properties because no such properties remained at the Site</a:t>
            </a:r>
          </a:p>
          <a:p>
            <a:pPr lvl="1">
              <a:lnSpc>
                <a:spcPct val="110000"/>
              </a:lnSpc>
            </a:pPr>
            <a:endParaRPr lang="en-US" sz="2000" dirty="0">
              <a:latin typeface="Arial" panose="020B0604020202020204" pitchFamily="34" charset="0"/>
              <a:cs typeface="Arial" panose="020B0604020202020204" pitchFamily="34" charset="0"/>
            </a:endParaRPr>
          </a:p>
          <a:p>
            <a:pPr lvl="1">
              <a:lnSpc>
                <a:spcPct val="110000"/>
              </a:lnSpc>
            </a:pPr>
            <a:r>
              <a:rPr lang="en-US" sz="2000" dirty="0">
                <a:latin typeface="Arial" panose="020B0604020202020204" pitchFamily="34" charset="0"/>
                <a:cs typeface="Arial" panose="020B0604020202020204" pitchFamily="34" charset="0"/>
              </a:rPr>
              <a:t>CRS forwarded to OR SHPO, interested Tribes, and Douglas County Historical Society</a:t>
            </a:r>
          </a:p>
          <a:p>
            <a:pPr lvl="1">
              <a:lnSpc>
                <a:spcPct val="110000"/>
              </a:lnSpc>
            </a:pPr>
            <a:endParaRPr lang="en-US" sz="2000" dirty="0">
              <a:latin typeface="Arial" panose="020B0604020202020204" pitchFamily="34" charset="0"/>
              <a:cs typeface="Arial" panose="020B0604020202020204" pitchFamily="34" charset="0"/>
            </a:endParaRPr>
          </a:p>
          <a:p>
            <a:pPr lvl="1">
              <a:lnSpc>
                <a:spcPct val="110000"/>
              </a:lnSpc>
            </a:pPr>
            <a:r>
              <a:rPr lang="en-US" sz="2000" dirty="0">
                <a:latin typeface="Arial" panose="020B0604020202020204" pitchFamily="34" charset="0"/>
                <a:cs typeface="Arial" panose="020B0604020202020204" pitchFamily="34" charset="0"/>
              </a:rPr>
              <a:t>SHPO concurred with no effect determination</a:t>
            </a:r>
          </a:p>
          <a:p>
            <a:pPr>
              <a:lnSpc>
                <a:spcPct val="110000"/>
              </a:lnSpc>
            </a:pPr>
            <a:endParaRPr lang="en-US" sz="2400" dirty="0">
              <a:latin typeface="Arial" panose="020B0604020202020204" pitchFamily="34" charset="0"/>
              <a:cs typeface="Arial" panose="020B0604020202020204" pitchFamily="34" charset="0"/>
            </a:endParaRPr>
          </a:p>
          <a:p>
            <a:pPr>
              <a:lnSpc>
                <a:spcPct val="110000"/>
              </a:lnSpc>
            </a:pPr>
            <a:r>
              <a:rPr lang="en-US" sz="2400" dirty="0">
                <a:latin typeface="Arial" panose="020B0604020202020204" pitchFamily="34" charset="0"/>
                <a:cs typeface="Arial" panose="020B0604020202020204" pitchFamily="34" charset="0"/>
              </a:rPr>
              <a:t>State OSC played an influential consultation role throughout the 106 Process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73</a:t>
            </a:fld>
            <a:endParaRPr lang="en-US" dirty="0"/>
          </a:p>
        </p:txBody>
      </p:sp>
    </p:spTree>
    <p:extLst>
      <p:ext uri="{BB962C8B-B14F-4D97-AF65-F5344CB8AC3E}">
        <p14:creationId xmlns:p14="http://schemas.microsoft.com/office/powerpoint/2010/main" val="328510903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9FB20D-163C-4CE4-8541-F433BE7E90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3981" y="1143000"/>
            <a:ext cx="7464037" cy="4914698"/>
          </a:xfrm>
          <a:prstGeom prst="rect">
            <a:avLst/>
          </a:prstGeom>
        </p:spPr>
      </p:pic>
      <p:sp>
        <p:nvSpPr>
          <p:cNvPr id="4" name="Title 3">
            <a:extLst>
              <a:ext uri="{FF2B5EF4-FFF2-40B4-BE49-F238E27FC236}">
                <a16:creationId xmlns="" xmlns:a16="http://schemas.microsoft.com/office/drawing/2014/main" id="{7EC7992F-72B4-4399-AC52-1DDAB2D49B3A}"/>
              </a:ext>
            </a:extLst>
          </p:cNvPr>
          <p:cNvSpPr>
            <a:spLocks noGrp="1"/>
          </p:cNvSpPr>
          <p:nvPr>
            <p:ph type="title"/>
          </p:nvPr>
        </p:nvSpPr>
        <p:spPr>
          <a:xfrm>
            <a:off x="152400" y="228600"/>
            <a:ext cx="10515600" cy="774906"/>
          </a:xfrm>
        </p:spPr>
        <p:txBody>
          <a:bodyPr>
            <a:normAutofit/>
          </a:bodyPr>
          <a:lstStyle/>
          <a:p>
            <a:r>
              <a:rPr lang="en-US" sz="4000" dirty="0">
                <a:latin typeface="Arial" panose="020B0604020202020204" pitchFamily="34" charset="0"/>
                <a:cs typeface="Arial" panose="020B0604020202020204" pitchFamily="34" charset="0"/>
              </a:rPr>
              <a:t>Bonanza Mine and Mill:  mid-970s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74</a:t>
            </a:fld>
            <a:endParaRPr lang="en-US" dirty="0"/>
          </a:p>
        </p:txBody>
      </p:sp>
    </p:spTree>
    <p:extLst>
      <p:ext uri="{BB962C8B-B14F-4D97-AF65-F5344CB8AC3E}">
        <p14:creationId xmlns:p14="http://schemas.microsoft.com/office/powerpoint/2010/main" val="401713131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00ED23-0D60-45E5-8DA8-A463464997E2}"/>
              </a:ext>
            </a:extLst>
          </p:cNvPr>
          <p:cNvSpPr>
            <a:spLocks noGrp="1"/>
          </p:cNvSpPr>
          <p:nvPr>
            <p:ph type="title"/>
          </p:nvPr>
        </p:nvSpPr>
        <p:spPr>
          <a:xfrm>
            <a:off x="38100" y="304800"/>
            <a:ext cx="11201400" cy="763031"/>
          </a:xfrm>
        </p:spPr>
        <p:txBody>
          <a:bodyPr>
            <a:normAutofit/>
          </a:bodyPr>
          <a:lstStyle/>
          <a:p>
            <a:r>
              <a:rPr lang="en-US" sz="4000" dirty="0">
                <a:latin typeface="Arial" panose="020B0604020202020204" pitchFamily="34" charset="0"/>
                <a:cs typeface="Arial" panose="020B0604020202020204" pitchFamily="34" charset="0"/>
              </a:rPr>
              <a:t>Mine Workings and Mill Site:  2014</a:t>
            </a:r>
          </a:p>
        </p:txBody>
      </p:sp>
      <p:pic>
        <p:nvPicPr>
          <p:cNvPr id="3" name="Picture 2">
            <a:extLst>
              <a:ext uri="{FF2B5EF4-FFF2-40B4-BE49-F238E27FC236}">
                <a16:creationId xmlns="" xmlns:a16="http://schemas.microsoft.com/office/drawing/2014/main" id="{97DC456F-7827-46F3-B7A7-969E2F647A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0" y="1255795"/>
            <a:ext cx="6761214" cy="5057807"/>
          </a:xfrm>
          <a:prstGeom prst="rect">
            <a:avLst/>
          </a:prstGeom>
        </p:spPr>
      </p:pic>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75</a:t>
            </a:fld>
            <a:endParaRPr lang="en-US" dirty="0"/>
          </a:p>
        </p:txBody>
      </p:sp>
    </p:spTree>
    <p:extLst>
      <p:ext uri="{BB962C8B-B14F-4D97-AF65-F5344CB8AC3E}">
        <p14:creationId xmlns:p14="http://schemas.microsoft.com/office/powerpoint/2010/main" val="321552220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E789F38-9436-4F73-A1B3-28906B7B40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2265" y="1341477"/>
            <a:ext cx="5455726" cy="3611700"/>
          </a:xfrm>
          <a:prstGeom prst="rect">
            <a:avLst/>
          </a:prstGeom>
        </p:spPr>
      </p:pic>
      <p:pic>
        <p:nvPicPr>
          <p:cNvPr id="4" name="Picture 3">
            <a:extLst>
              <a:ext uri="{FF2B5EF4-FFF2-40B4-BE49-F238E27FC236}">
                <a16:creationId xmlns="" xmlns:a16="http://schemas.microsoft.com/office/drawing/2014/main" id="{385916AB-FD60-4409-BF64-2F4153BDCF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735" y="2455778"/>
            <a:ext cx="5455725" cy="3734412"/>
          </a:xfrm>
          <a:prstGeom prst="rect">
            <a:avLst/>
          </a:prstGeom>
        </p:spPr>
      </p:pic>
      <p:sp>
        <p:nvSpPr>
          <p:cNvPr id="5" name="Title 4">
            <a:extLst>
              <a:ext uri="{FF2B5EF4-FFF2-40B4-BE49-F238E27FC236}">
                <a16:creationId xmlns="" xmlns:a16="http://schemas.microsoft.com/office/drawing/2014/main" id="{4474E55F-198A-4CD8-AF17-1A4C2D0821CD}"/>
              </a:ext>
            </a:extLst>
          </p:cNvPr>
          <p:cNvSpPr>
            <a:spLocks noGrp="1"/>
          </p:cNvSpPr>
          <p:nvPr>
            <p:ph type="title"/>
          </p:nvPr>
        </p:nvSpPr>
        <p:spPr>
          <a:xfrm>
            <a:off x="228600" y="186525"/>
            <a:ext cx="11125200" cy="751156"/>
          </a:xfrm>
        </p:spPr>
        <p:txBody>
          <a:bodyPr>
            <a:normAutofit/>
          </a:bodyPr>
          <a:lstStyle/>
          <a:p>
            <a:r>
              <a:rPr lang="en-US" sz="4000" dirty="0">
                <a:latin typeface="Arial" panose="020B0604020202020204" pitchFamily="34" charset="0"/>
                <a:cs typeface="Arial" panose="020B0604020202020204" pitchFamily="34" charset="0"/>
              </a:rPr>
              <a:t>Mine Waste Dumps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76</a:t>
            </a:fld>
            <a:endParaRPr lang="en-US" dirty="0"/>
          </a:p>
        </p:txBody>
      </p:sp>
    </p:spTree>
    <p:extLst>
      <p:ext uri="{BB962C8B-B14F-4D97-AF65-F5344CB8AC3E}">
        <p14:creationId xmlns:p14="http://schemas.microsoft.com/office/powerpoint/2010/main" val="237720509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50A14-35CC-45F5-82DA-E67863AA0B7A}"/>
              </a:ext>
            </a:extLst>
          </p:cNvPr>
          <p:cNvSpPr>
            <a:spLocks noGrp="1"/>
          </p:cNvSpPr>
          <p:nvPr>
            <p:ph type="title"/>
          </p:nvPr>
        </p:nvSpPr>
        <p:spPr>
          <a:xfrm>
            <a:off x="152400" y="228600"/>
            <a:ext cx="11004449" cy="917410"/>
          </a:xfrm>
        </p:spPr>
        <p:txBody>
          <a:bodyPr>
            <a:normAutofit/>
          </a:bodyPr>
          <a:lstStyle/>
          <a:p>
            <a:r>
              <a:rPr lang="en-US" sz="3600" dirty="0">
                <a:latin typeface="Arial" panose="020B0604020202020204" pitchFamily="34" charset="0"/>
                <a:cs typeface="Arial" panose="020B0604020202020204" pitchFamily="34" charset="0"/>
              </a:rPr>
              <a:t>On-Site Residences</a:t>
            </a:r>
          </a:p>
        </p:txBody>
      </p:sp>
      <p:pic>
        <p:nvPicPr>
          <p:cNvPr id="5" name="Picture 4">
            <a:extLst>
              <a:ext uri="{FF2B5EF4-FFF2-40B4-BE49-F238E27FC236}">
                <a16:creationId xmlns="" xmlns:a16="http://schemas.microsoft.com/office/drawing/2014/main" id="{B30B6558-CFCD-46DE-AE18-4E59ED03E7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249" y="1733797"/>
            <a:ext cx="5127729" cy="3835859"/>
          </a:xfrm>
          <a:prstGeom prst="rect">
            <a:avLst/>
          </a:prstGeom>
        </p:spPr>
      </p:pic>
      <p:pic>
        <p:nvPicPr>
          <p:cNvPr id="6" name="Picture 5">
            <a:extLst>
              <a:ext uri="{FF2B5EF4-FFF2-40B4-BE49-F238E27FC236}">
                <a16:creationId xmlns="" xmlns:a16="http://schemas.microsoft.com/office/drawing/2014/main" id="{6FAFB362-1081-43B9-9FC9-712D015C37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3024" y="1733797"/>
            <a:ext cx="5127729" cy="3835859"/>
          </a:xfrm>
          <a:prstGeom prst="rect">
            <a:avLst/>
          </a:prstGeom>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77</a:t>
            </a:fld>
            <a:endParaRPr lang="en-US" dirty="0"/>
          </a:p>
        </p:txBody>
      </p:sp>
    </p:spTree>
    <p:extLst>
      <p:ext uri="{BB962C8B-B14F-4D97-AF65-F5344CB8AC3E}">
        <p14:creationId xmlns:p14="http://schemas.microsoft.com/office/powerpoint/2010/main" val="80634728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50A14-35CC-45F5-82DA-E67863AA0B7A}"/>
              </a:ext>
            </a:extLst>
          </p:cNvPr>
          <p:cNvSpPr>
            <a:spLocks noGrp="1"/>
          </p:cNvSpPr>
          <p:nvPr>
            <p:ph type="title"/>
          </p:nvPr>
        </p:nvSpPr>
        <p:spPr>
          <a:xfrm>
            <a:off x="152400" y="228600"/>
            <a:ext cx="11201400" cy="917410"/>
          </a:xfrm>
        </p:spPr>
        <p:txBody>
          <a:bodyPr>
            <a:normAutofit/>
          </a:bodyPr>
          <a:lstStyle/>
          <a:p>
            <a:r>
              <a:rPr lang="en-US" sz="4000" dirty="0">
                <a:latin typeface="Arial" panose="020B0604020202020204" pitchFamily="34" charset="0"/>
                <a:cs typeface="Arial" panose="020B0604020202020204" pitchFamily="34" charset="0"/>
              </a:rPr>
              <a:t>On-Site Residences . . .</a:t>
            </a:r>
          </a:p>
        </p:txBody>
      </p:sp>
      <p:pic>
        <p:nvPicPr>
          <p:cNvPr id="7" name="Picture 6">
            <a:extLst>
              <a:ext uri="{FF2B5EF4-FFF2-40B4-BE49-F238E27FC236}">
                <a16:creationId xmlns="" xmlns:a16="http://schemas.microsoft.com/office/drawing/2014/main" id="{7A9F8C35-8B5A-45A3-9302-A4C83342D7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983180"/>
            <a:ext cx="4732660" cy="3638691"/>
          </a:xfrm>
          <a:prstGeom prst="rect">
            <a:avLst/>
          </a:prstGeom>
        </p:spPr>
      </p:pic>
      <p:pic>
        <p:nvPicPr>
          <p:cNvPr id="8" name="Picture 7">
            <a:extLst>
              <a:ext uri="{FF2B5EF4-FFF2-40B4-BE49-F238E27FC236}">
                <a16:creationId xmlns="" xmlns:a16="http://schemas.microsoft.com/office/drawing/2014/main" id="{B7911A01-AB4B-40A2-890C-0558188595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2133" y="1983180"/>
            <a:ext cx="4836765" cy="3618200"/>
          </a:xfrm>
          <a:prstGeom prst="rect">
            <a:avLst/>
          </a:prstGeom>
        </p:spPr>
      </p:pic>
      <p:sp>
        <p:nvSpPr>
          <p:cNvPr id="3" name="Slide Number Placeholder 2"/>
          <p:cNvSpPr>
            <a:spLocks noGrp="1"/>
          </p:cNvSpPr>
          <p:nvPr>
            <p:ph type="sldNum" sz="quarter" idx="4"/>
          </p:nvPr>
        </p:nvSpPr>
        <p:spPr/>
        <p:txBody>
          <a:bodyPr/>
          <a:lstStyle/>
          <a:p>
            <a:r>
              <a:rPr lang="en-US" smtClean="0"/>
              <a:t>1-</a:t>
            </a:r>
            <a:fld id="{11C1CDDD-26A6-4238-A94D-3281FBF69CDD}" type="slidenum">
              <a:rPr lang="en-US" smtClean="0"/>
              <a:pPr/>
              <a:t>78</a:t>
            </a:fld>
            <a:endParaRPr lang="en-US" dirty="0"/>
          </a:p>
        </p:txBody>
      </p:sp>
    </p:spTree>
    <p:extLst>
      <p:ext uri="{BB962C8B-B14F-4D97-AF65-F5344CB8AC3E}">
        <p14:creationId xmlns:p14="http://schemas.microsoft.com/office/powerpoint/2010/main" val="204978912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
            <a:ext cx="10588083" cy="1215482"/>
          </a:xfrm>
        </p:spPr>
        <p:txBody>
          <a:bodyPr>
            <a:noAutofit/>
          </a:bodyPr>
          <a:lstStyle/>
          <a:p>
            <a:r>
              <a:rPr lang="en-US" sz="4000" dirty="0"/>
              <a:t/>
            </a:r>
            <a:br>
              <a:rPr lang="en-US" sz="4000" dirty="0"/>
            </a:br>
            <a:r>
              <a:rPr lang="en-US" sz="4000" dirty="0"/>
              <a:t>Case Study:  Josephine Mill No. 1</a:t>
            </a:r>
            <a:br>
              <a:rPr lang="en-US" sz="4000" dirty="0"/>
            </a:br>
            <a:endParaRPr lang="en-US" sz="4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62400" y="2514601"/>
            <a:ext cx="4229100" cy="2762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62400" y="2743201"/>
            <a:ext cx="4229100" cy="27622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62400" y="2971801"/>
            <a:ext cx="4229100" cy="276225"/>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62400" y="3200400"/>
            <a:ext cx="4229100" cy="247650"/>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962400" y="3657601"/>
            <a:ext cx="4229100" cy="276225"/>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962400" y="3429001"/>
            <a:ext cx="4229100" cy="276225"/>
          </a:xfrm>
          <a:prstGeom prst="rect">
            <a:avLst/>
          </a:prstGeom>
          <a:noFill/>
          <a:ln w="9525">
            <a:noFill/>
            <a:miter lim="800000"/>
            <a:headEnd/>
            <a:tailEnd/>
          </a:ln>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62400" y="3886201"/>
            <a:ext cx="4229100" cy="276225"/>
          </a:xfrm>
          <a:prstGeom prst="rect">
            <a:avLst/>
          </a:prstGeom>
          <a:noFill/>
          <a:ln w="9525">
            <a:noFill/>
            <a:miter lim="800000"/>
            <a:headEnd/>
            <a:tailEnd/>
          </a:ln>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62400" y="4114800"/>
            <a:ext cx="4229100" cy="266700"/>
          </a:xfrm>
          <a:prstGeom prst="rect">
            <a:avLst/>
          </a:prstGeom>
          <a:noFill/>
          <a:ln w="9525">
            <a:noFill/>
            <a:miter lim="800000"/>
            <a:headEnd/>
            <a:tailEnd/>
          </a:ln>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62400" y="4343401"/>
            <a:ext cx="4229100" cy="276225"/>
          </a:xfrm>
          <a:prstGeom prst="rect">
            <a:avLst/>
          </a:prstGeom>
          <a:noFill/>
          <a:ln w="9525">
            <a:noFill/>
            <a:miter lim="800000"/>
            <a:headEnd/>
            <a:tailEnd/>
          </a:ln>
        </p:spPr>
      </p:pic>
      <p:pic>
        <p:nvPicPr>
          <p:cNvPr id="2059" name="Picture 1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962400" y="4572001"/>
            <a:ext cx="4229100" cy="276225"/>
          </a:xfrm>
          <a:prstGeom prst="rect">
            <a:avLst/>
          </a:prstGeom>
          <a:noFill/>
          <a:ln w="9525">
            <a:noFill/>
            <a:miter lim="800000"/>
            <a:headEnd/>
            <a:tailEnd/>
          </a:ln>
        </p:spPr>
      </p:pic>
      <p:pic>
        <p:nvPicPr>
          <p:cNvPr id="2060" name="Picture 1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962400" y="4800601"/>
            <a:ext cx="4229100" cy="276225"/>
          </a:xfrm>
          <a:prstGeom prst="rect">
            <a:avLst/>
          </a:prstGeom>
          <a:noFill/>
          <a:ln w="9525">
            <a:noFill/>
            <a:miter lim="800000"/>
            <a:headEnd/>
            <a:tailEnd/>
          </a:ln>
        </p:spPr>
      </p:pic>
      <p:pic>
        <p:nvPicPr>
          <p:cNvPr id="2061" name="Picture 13"/>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962400" y="5029200"/>
            <a:ext cx="4229100" cy="266700"/>
          </a:xfrm>
          <a:prstGeom prst="rect">
            <a:avLst/>
          </a:prstGeom>
          <a:noFill/>
          <a:ln w="9525">
            <a:noFill/>
            <a:miter lim="800000"/>
            <a:headEnd/>
            <a:tailEnd/>
          </a:ln>
        </p:spPr>
      </p:pic>
      <p:pic>
        <p:nvPicPr>
          <p:cNvPr id="2062" name="Picture 14"/>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962400" y="5257801"/>
            <a:ext cx="4229100" cy="276225"/>
          </a:xfrm>
          <a:prstGeom prst="rect">
            <a:avLst/>
          </a:prstGeom>
          <a:noFill/>
          <a:ln w="9525">
            <a:noFill/>
            <a:miter lim="800000"/>
            <a:headEnd/>
            <a:tailEnd/>
          </a:ln>
        </p:spPr>
      </p:pic>
      <p:pic>
        <p:nvPicPr>
          <p:cNvPr id="2063" name="Picture 15"/>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962400" y="5486401"/>
            <a:ext cx="4229100" cy="276225"/>
          </a:xfrm>
          <a:prstGeom prst="rect">
            <a:avLst/>
          </a:prstGeom>
          <a:noFill/>
          <a:ln w="9525">
            <a:noFill/>
            <a:miter lim="800000"/>
            <a:headEnd/>
            <a:tailEnd/>
          </a:ln>
        </p:spPr>
      </p:pic>
      <p:pic>
        <p:nvPicPr>
          <p:cNvPr id="2064" name="Picture 16"/>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962400" y="5715001"/>
            <a:ext cx="4229100" cy="276225"/>
          </a:xfrm>
          <a:prstGeom prst="rect">
            <a:avLst/>
          </a:prstGeom>
          <a:noFill/>
          <a:ln w="9525">
            <a:noFill/>
            <a:miter lim="800000"/>
            <a:headEnd/>
            <a:tailEnd/>
          </a:ln>
        </p:spPr>
      </p:pic>
      <p:pic>
        <p:nvPicPr>
          <p:cNvPr id="2065" name="Picture 17"/>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962400" y="5943600"/>
            <a:ext cx="4229100" cy="26670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79</a:t>
            </a:fld>
            <a:endParaRPr lang="en-US" dirty="0"/>
          </a:p>
        </p:txBody>
      </p:sp>
    </p:spTree>
    <p:extLst>
      <p:ext uri="{BB962C8B-B14F-4D97-AF65-F5344CB8AC3E}">
        <p14:creationId xmlns:p14="http://schemas.microsoft.com/office/powerpoint/2010/main" val="42509400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FDC3E20-88E3-4807-A514-3C3FE717456B}"/>
              </a:ext>
            </a:extLst>
          </p:cNvPr>
          <p:cNvSpPr>
            <a:spLocks noGrp="1"/>
          </p:cNvSpPr>
          <p:nvPr>
            <p:ph type="title"/>
          </p:nvPr>
        </p:nvSpPr>
        <p:spPr>
          <a:xfrm>
            <a:off x="304800" y="249400"/>
            <a:ext cx="11176000" cy="553998"/>
          </a:xfrm>
        </p:spPr>
        <p:txBody>
          <a:bodyPr/>
          <a:lstStyle/>
          <a:p>
            <a:r>
              <a:rPr lang="en-US" sz="4000" dirty="0">
                <a:latin typeface="Arial" panose="020B0604020202020204" pitchFamily="34" charset="0"/>
                <a:cs typeface="Arial" panose="020B0604020202020204" pitchFamily="34" charset="0"/>
              </a:rPr>
              <a:t>Examples of Federal Undertakings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8</a:t>
            </a:fld>
            <a:endParaRPr lang="en-US" dirty="0"/>
          </a:p>
        </p:txBody>
      </p:sp>
      <p:sp>
        <p:nvSpPr>
          <p:cNvPr id="7" name="Content Placeholder 6">
            <a:extLst>
              <a:ext uri="{FF2B5EF4-FFF2-40B4-BE49-F238E27FC236}">
                <a16:creationId xmlns="" xmlns:a16="http://schemas.microsoft.com/office/drawing/2014/main" id="{1F5129CC-10FD-4544-AACC-AA37670FFEAD}"/>
              </a:ext>
            </a:extLst>
          </p:cNvPr>
          <p:cNvSpPr>
            <a:spLocks noGrp="1"/>
          </p:cNvSpPr>
          <p:nvPr>
            <p:ph sz="half" idx="1"/>
          </p:nvPr>
        </p:nvSpPr>
        <p:spPr>
          <a:xfrm>
            <a:off x="6477000" y="1447800"/>
            <a:ext cx="5486400" cy="4648200"/>
          </a:xfrm>
          <a:prstGeom prst="rect">
            <a:avLst/>
          </a:prstGeom>
        </p:spPr>
        <p:txBody>
          <a:bodyPr>
            <a:normAutofit/>
          </a:bodyPr>
          <a:lstStyle/>
          <a:p>
            <a:r>
              <a:rPr lang="en-US" dirty="0"/>
              <a:t>Federal Energy Regulatory Commission relicensing of a private hydroelectric facility </a:t>
            </a:r>
          </a:p>
          <a:p>
            <a:endParaRPr lang="en-US" dirty="0"/>
          </a:p>
          <a:p>
            <a:r>
              <a:rPr lang="en-US" dirty="0"/>
              <a:t>US Army Corps of Engineers building or modifying a dike</a:t>
            </a:r>
          </a:p>
          <a:p>
            <a:endParaRPr lang="en-US" dirty="0"/>
          </a:p>
          <a:p>
            <a:r>
              <a:rPr lang="en-US" dirty="0"/>
              <a:t>US Forest Service building a recreation site on National Forest System land</a:t>
            </a:r>
          </a:p>
          <a:p>
            <a:endParaRPr lang="en-US" dirty="0"/>
          </a:p>
          <a:p>
            <a:endParaRPr lang="en-US" dirty="0"/>
          </a:p>
          <a:p>
            <a:endParaRPr lang="en-US" dirty="0"/>
          </a:p>
        </p:txBody>
      </p:sp>
      <p:sp>
        <p:nvSpPr>
          <p:cNvPr id="6" name="Content Placeholder 5">
            <a:extLst>
              <a:ext uri="{FF2B5EF4-FFF2-40B4-BE49-F238E27FC236}">
                <a16:creationId xmlns="" xmlns:a16="http://schemas.microsoft.com/office/drawing/2014/main" id="{D8085B20-73B1-43E2-9F6F-8C57CA829D4E}"/>
              </a:ext>
            </a:extLst>
          </p:cNvPr>
          <p:cNvSpPr>
            <a:spLocks noGrp="1"/>
          </p:cNvSpPr>
          <p:nvPr>
            <p:ph sz="half" idx="1"/>
          </p:nvPr>
        </p:nvSpPr>
        <p:spPr>
          <a:xfrm>
            <a:off x="609600" y="1453763"/>
            <a:ext cx="5486400" cy="4648200"/>
          </a:xfrm>
        </p:spPr>
        <p:txBody>
          <a:bodyPr>
            <a:normAutofit/>
          </a:bodyPr>
          <a:lstStyle/>
          <a:p>
            <a:r>
              <a:rPr lang="en-US" dirty="0"/>
              <a:t>EPA conducting Fund-lead cleanup action; EPA oversight of a PRP-lead cleanup action</a:t>
            </a:r>
          </a:p>
          <a:p>
            <a:endParaRPr lang="en-US" dirty="0" smtClean="0"/>
          </a:p>
          <a:p>
            <a:r>
              <a:rPr lang="en-US" dirty="0" smtClean="0"/>
              <a:t>Bureau </a:t>
            </a:r>
            <a:r>
              <a:rPr lang="en-US" dirty="0"/>
              <a:t>of Land Management permitting a company to build a road on public land</a:t>
            </a:r>
          </a:p>
          <a:p>
            <a:endParaRPr lang="en-US" dirty="0"/>
          </a:p>
          <a:p>
            <a:r>
              <a:rPr lang="en-US" dirty="0"/>
              <a:t>County highway construction financed in part with federal funds </a:t>
            </a:r>
          </a:p>
          <a:p>
            <a:endParaRPr lang="en-US" dirty="0"/>
          </a:p>
        </p:txBody>
      </p:sp>
    </p:spTree>
    <p:extLst>
      <p:ext uri="{BB962C8B-B14F-4D97-AF65-F5344CB8AC3E}">
        <p14:creationId xmlns:p14="http://schemas.microsoft.com/office/powerpoint/2010/main" val="2751981258"/>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0666"/>
            <a:ext cx="11201400" cy="553998"/>
          </a:xfrm>
        </p:spPr>
        <p:txBody>
          <a:bodyPr/>
          <a:lstStyle/>
          <a:p>
            <a:r>
              <a:rPr lang="en-US" sz="4000" dirty="0"/>
              <a:t>Background</a:t>
            </a:r>
          </a:p>
        </p:txBody>
      </p:sp>
      <p:sp>
        <p:nvSpPr>
          <p:cNvPr id="3" name="Content Placeholder 2"/>
          <p:cNvSpPr>
            <a:spLocks noGrp="1"/>
          </p:cNvSpPr>
          <p:nvPr>
            <p:ph idx="1"/>
          </p:nvPr>
        </p:nvSpPr>
        <p:spPr>
          <a:xfrm>
            <a:off x="152400" y="1355834"/>
            <a:ext cx="11201400" cy="4821129"/>
          </a:xfrm>
        </p:spPr>
        <p:txBody>
          <a:bodyPr>
            <a:normAutofit lnSpcReduction="10000"/>
          </a:bodyPr>
          <a:lstStyle/>
          <a:p>
            <a:pPr>
              <a:lnSpc>
                <a:spcPct val="110000"/>
              </a:lnSpc>
            </a:pPr>
            <a:r>
              <a:rPr lang="en-US" dirty="0">
                <a:latin typeface="Arial" panose="020B0604020202020204" pitchFamily="34" charset="0"/>
                <a:cs typeface="Arial" panose="020B0604020202020204" pitchFamily="34" charset="0"/>
              </a:rPr>
              <a:t>Josephine Mill No. 1 Site is an inactive mill located in northeast </a:t>
            </a:r>
            <a:r>
              <a:rPr lang="en-US" dirty="0" smtClean="0">
                <a:latin typeface="Arial" panose="020B0604020202020204" pitchFamily="34" charset="0"/>
                <a:cs typeface="Arial" panose="020B0604020202020204" pitchFamily="34" charset="0"/>
              </a:rPr>
              <a:t>WA</a:t>
            </a:r>
            <a:endParaRPr lang="en-US" dirty="0">
              <a:latin typeface="Arial" panose="020B0604020202020204" pitchFamily="34" charset="0"/>
              <a:cs typeface="Arial" panose="020B0604020202020204" pitchFamily="34" charset="0"/>
            </a:endParaRPr>
          </a:p>
          <a:p>
            <a:pPr>
              <a:lnSpc>
                <a:spcPct val="110000"/>
              </a:lnSpc>
            </a:pPr>
            <a:r>
              <a:rPr lang="en-US" dirty="0">
                <a:latin typeface="Arial" panose="020B0604020202020204" pitchFamily="34" charset="0"/>
                <a:cs typeface="Arial" panose="020B0604020202020204" pitchFamily="34" charset="0"/>
              </a:rPr>
              <a:t>Site consists of approximately 5.3 acres of land that contains a partially forested steep rock slope with remnant wood and concrete mill structures, tailings and waste rock piles, and miscellaneous </a:t>
            </a:r>
            <a:r>
              <a:rPr lang="en-US" dirty="0" smtClean="0">
                <a:latin typeface="Arial" panose="020B0604020202020204" pitchFamily="34" charset="0"/>
                <a:cs typeface="Arial" panose="020B0604020202020204" pitchFamily="34" charset="0"/>
              </a:rPr>
              <a:t>metal</a:t>
            </a:r>
            <a:endParaRPr lang="en-US" dirty="0">
              <a:latin typeface="Arial" panose="020B0604020202020204" pitchFamily="34" charset="0"/>
              <a:cs typeface="Arial" panose="020B0604020202020204" pitchFamily="34" charset="0"/>
            </a:endParaRPr>
          </a:p>
          <a:p>
            <a:pPr>
              <a:lnSpc>
                <a:spcPct val="110000"/>
              </a:lnSpc>
            </a:pPr>
            <a:r>
              <a:rPr lang="en-US" dirty="0">
                <a:latin typeface="Arial" panose="020B0604020202020204" pitchFamily="34" charset="0"/>
                <a:cs typeface="Arial" panose="020B0604020202020204" pitchFamily="34" charset="0"/>
              </a:rPr>
              <a:t>Processing at the mill ended in the mid-1930’s and the mill has generally been abandoned since that </a:t>
            </a:r>
            <a:r>
              <a:rPr lang="en-US" dirty="0" smtClean="0">
                <a:latin typeface="Arial" panose="020B0604020202020204" pitchFamily="34" charset="0"/>
                <a:cs typeface="Arial" panose="020B0604020202020204" pitchFamily="34" charset="0"/>
              </a:rPr>
              <a:t>time</a:t>
            </a:r>
            <a:endParaRPr lang="en-US" dirty="0">
              <a:latin typeface="Arial" panose="020B0604020202020204" pitchFamily="34" charset="0"/>
              <a:cs typeface="Arial" panose="020B0604020202020204" pitchFamily="34" charset="0"/>
            </a:endParaRPr>
          </a:p>
          <a:p>
            <a:pPr>
              <a:lnSpc>
                <a:spcPct val="110000"/>
              </a:lnSpc>
            </a:pPr>
            <a:r>
              <a:rPr lang="en-US" dirty="0">
                <a:latin typeface="Arial" panose="020B0604020202020204" pitchFamily="34" charset="0"/>
                <a:cs typeface="Arial" panose="020B0604020202020204" pitchFamily="34" charset="0"/>
              </a:rPr>
              <a:t>EPA overseeing performance of PRP-lead non-time-critical removal action; PRP is owner of Site</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80</a:t>
            </a:fld>
            <a:endParaRPr lang="en-US" dirty="0"/>
          </a:p>
        </p:txBody>
      </p:sp>
    </p:spTree>
    <p:extLst>
      <p:ext uri="{BB962C8B-B14F-4D97-AF65-F5344CB8AC3E}">
        <p14:creationId xmlns:p14="http://schemas.microsoft.com/office/powerpoint/2010/main" val="425235566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45683"/>
            <a:ext cx="10896600" cy="609398"/>
          </a:xfrm>
        </p:spPr>
        <p:txBody>
          <a:bodyPr/>
          <a:lstStyle/>
          <a:p>
            <a:r>
              <a:rPr lang="en-US" sz="4400" dirty="0"/>
              <a:t>Overview of Mill Site:   </a:t>
            </a:r>
          </a:p>
        </p:txBody>
      </p:sp>
      <p:pic>
        <p:nvPicPr>
          <p:cNvPr id="4" name="Picture 2" descr="C:\Documents and Settings\eliverma\Desktop\Work Documents\Josephine Mill No.1\Pictures\Josephine 1.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2378" y="1598341"/>
            <a:ext cx="8305800" cy="4876800"/>
          </a:xfrm>
          <a:prstGeom prst="rect">
            <a:avLst/>
          </a:prstGeom>
          <a:noFill/>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81</a:t>
            </a:fld>
            <a:endParaRPr lang="en-US" dirty="0"/>
          </a:p>
        </p:txBody>
      </p:sp>
    </p:spTree>
    <p:extLst>
      <p:ext uri="{BB962C8B-B14F-4D97-AF65-F5344CB8AC3E}">
        <p14:creationId xmlns:p14="http://schemas.microsoft.com/office/powerpoint/2010/main" val="320611687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04800"/>
            <a:ext cx="11125200" cy="609398"/>
          </a:xfrm>
        </p:spPr>
        <p:txBody>
          <a:bodyPr/>
          <a:lstStyle/>
          <a:p>
            <a:r>
              <a:rPr lang="en-US" sz="4400" dirty="0"/>
              <a:t>Overview of Mill Site: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2501" y="1561172"/>
            <a:ext cx="8391646" cy="4689157"/>
          </a:xfrm>
          <a:prstGeom prst="rect">
            <a:avLst/>
          </a:prstGeom>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82</a:t>
            </a:fld>
            <a:endParaRPr lang="en-US" dirty="0"/>
          </a:p>
        </p:txBody>
      </p:sp>
    </p:spTree>
    <p:extLst>
      <p:ext uri="{BB962C8B-B14F-4D97-AF65-F5344CB8AC3E}">
        <p14:creationId xmlns:p14="http://schemas.microsoft.com/office/powerpoint/2010/main" val="217631769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10744200" cy="609398"/>
          </a:xfrm>
        </p:spPr>
        <p:txBody>
          <a:bodyPr/>
          <a:lstStyle/>
          <a:p>
            <a:r>
              <a:rPr lang="en-US" sz="4400" dirty="0"/>
              <a:t>Overview of Mill Site:  Wood Flume Remnant</a:t>
            </a:r>
          </a:p>
        </p:txBody>
      </p:sp>
      <p:pic>
        <p:nvPicPr>
          <p:cNvPr id="4" name="Picture 2" descr="C:\Documents and Settings\eliverma\Desktop\Work Documents\Josephine Mill No.1\Pictures\Josephine 1.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9300" y="1609492"/>
            <a:ext cx="8153400" cy="4953000"/>
          </a:xfrm>
          <a:prstGeom prst="rect">
            <a:avLst/>
          </a:prstGeom>
          <a:noFill/>
        </p:spPr>
      </p:pic>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83</a:t>
            </a:fld>
            <a:endParaRPr lang="en-US" dirty="0"/>
          </a:p>
        </p:txBody>
      </p:sp>
    </p:spTree>
    <p:extLst>
      <p:ext uri="{BB962C8B-B14F-4D97-AF65-F5344CB8AC3E}">
        <p14:creationId xmlns:p14="http://schemas.microsoft.com/office/powerpoint/2010/main" val="955138927"/>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FBD4BE3-711C-4EFD-9E54-FB035DCE60D2}"/>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Section 106 Activities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84</a:t>
            </a:fld>
            <a:endParaRPr lang="en-US" dirty="0"/>
          </a:p>
        </p:txBody>
      </p:sp>
      <p:sp>
        <p:nvSpPr>
          <p:cNvPr id="4" name="Content Placeholder 3">
            <a:extLst>
              <a:ext uri="{FF2B5EF4-FFF2-40B4-BE49-F238E27FC236}">
                <a16:creationId xmlns="" xmlns:a16="http://schemas.microsoft.com/office/drawing/2014/main" id="{F82047DE-853D-4188-8A2B-D857400E0A3F}"/>
              </a:ext>
            </a:extLst>
          </p:cNvPr>
          <p:cNvSpPr>
            <a:spLocks noGrp="1"/>
          </p:cNvSpPr>
          <p:nvPr>
            <p:ph type="body" sz="quarter" idx="10"/>
          </p:nvPr>
        </p:nvSpPr>
        <p:spPr>
          <a:xfrm>
            <a:off x="152400" y="1272427"/>
            <a:ext cx="11379200" cy="4724400"/>
          </a:xfrm>
        </p:spPr>
        <p:txBody>
          <a:bodyPr>
            <a:normAutofit fontScale="85000" lnSpcReduction="10000"/>
          </a:bodyPr>
          <a:lstStyle/>
          <a:p>
            <a:pPr>
              <a:lnSpc>
                <a:spcPct val="120000"/>
              </a:lnSpc>
            </a:pPr>
            <a:r>
              <a:rPr lang="en-US" dirty="0">
                <a:latin typeface="Arial" panose="020B0604020202020204" pitchFamily="34" charset="0"/>
                <a:cs typeface="Arial" panose="020B0604020202020204" pitchFamily="34" charset="0"/>
              </a:rPr>
              <a:t>01/2010.  PRP-prepared Cultural Resources Survey (CRS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Identified three features likely to be adversely affected by removal action (JM-1, JM-2, JM-3</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Recommended development of an Memorandum of Agreement (MOA) between State of Washington Department of Archaeology and Historic Preservation (DAHP) and EPA, and preliminary excavation at these three features be monitored by qualified archaeologist </a:t>
            </a:r>
          </a:p>
          <a:p>
            <a:pPr lvl="1">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09/2010.  Project monitoring of features did not identify cultural resources that would significantly add to knowledge of mill; </a:t>
            </a:r>
            <a:r>
              <a:rPr lang="en-US" b="1" dirty="0">
                <a:latin typeface="Arial" panose="020B0604020202020204" pitchFamily="34" charset="0"/>
                <a:cs typeface="Arial" panose="020B0604020202020204" pitchFamily="34" charset="0"/>
              </a:rPr>
              <a:t>no further cultural resources work</a:t>
            </a:r>
            <a:r>
              <a:rPr lang="en-US" dirty="0">
                <a:latin typeface="Arial" panose="020B0604020202020204" pitchFamily="34" charset="0"/>
                <a:cs typeface="Arial" panose="020B0604020202020204" pitchFamily="34" charset="0"/>
              </a:rPr>
              <a:t> recommended for removal </a:t>
            </a:r>
            <a:r>
              <a:rPr lang="en-US" dirty="0" smtClean="0">
                <a:latin typeface="Arial" panose="020B0604020202020204" pitchFamily="34" charset="0"/>
                <a:cs typeface="Arial" panose="020B0604020202020204" pitchFamily="34" charset="0"/>
              </a:rPr>
              <a:t>action</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DAHP agreed to allow removal action to proceed with preliminary excavation into three features being monitored by a qualified archaeologist</a:t>
            </a:r>
          </a:p>
        </p:txBody>
      </p:sp>
    </p:spTree>
    <p:extLst>
      <p:ext uri="{BB962C8B-B14F-4D97-AF65-F5344CB8AC3E}">
        <p14:creationId xmlns:p14="http://schemas.microsoft.com/office/powerpoint/2010/main" val="14154328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15567"/>
            <a:ext cx="12014200" cy="1166792"/>
          </a:xfrm>
        </p:spPr>
        <p:txBody>
          <a:bodyPr>
            <a:normAutofit/>
          </a:bodyPr>
          <a:lstStyle/>
          <a:p>
            <a:r>
              <a:rPr lang="en-US" sz="3600" dirty="0">
                <a:latin typeface="Arial" panose="020B0604020202020204" pitchFamily="34" charset="0"/>
                <a:cs typeface="Arial" panose="020B0604020202020204" pitchFamily="34" charset="0"/>
              </a:rPr>
              <a:t>Site Architectural Features:  JM-1 Collapsed Wooden Building; JM-3 Remnant Wood Crib Structure</a:t>
            </a:r>
          </a:p>
        </p:txBody>
      </p:sp>
      <p:pic>
        <p:nvPicPr>
          <p:cNvPr id="5" name="Picture 2" descr="C:\Documents and Settings\eliverma\Desktop\Work Documents\Josephine Mill No.1\Pictures\Josephine 1.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6587" y="1371600"/>
            <a:ext cx="7738826" cy="4585971"/>
          </a:xfrm>
          <a:prstGeom prst="rect">
            <a:avLst/>
          </a:prstGeom>
          <a:noFill/>
        </p:spPr>
      </p:pic>
      <p:sp>
        <p:nvSpPr>
          <p:cNvPr id="2" name="Rectangle 1">
            <a:extLst>
              <a:ext uri="{FF2B5EF4-FFF2-40B4-BE49-F238E27FC236}">
                <a16:creationId xmlns="" xmlns:a16="http://schemas.microsoft.com/office/drawing/2014/main" id="{B8D82D49-59B2-4A15-8FF3-74C6A194B013}"/>
              </a:ext>
            </a:extLst>
          </p:cNvPr>
          <p:cNvSpPr/>
          <p:nvPr/>
        </p:nvSpPr>
        <p:spPr>
          <a:xfrm>
            <a:off x="581891" y="2244002"/>
            <a:ext cx="914400" cy="605642"/>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JM-1</a:t>
            </a:r>
          </a:p>
        </p:txBody>
      </p:sp>
      <p:sp>
        <p:nvSpPr>
          <p:cNvPr id="9" name="Rectangle 8">
            <a:extLst>
              <a:ext uri="{FF2B5EF4-FFF2-40B4-BE49-F238E27FC236}">
                <a16:creationId xmlns="" xmlns:a16="http://schemas.microsoft.com/office/drawing/2014/main" id="{EFDB68FD-447E-490D-894F-EAFAE0676C3F}"/>
              </a:ext>
            </a:extLst>
          </p:cNvPr>
          <p:cNvSpPr/>
          <p:nvPr/>
        </p:nvSpPr>
        <p:spPr>
          <a:xfrm>
            <a:off x="10695709" y="4702194"/>
            <a:ext cx="914400" cy="605642"/>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JM-3</a:t>
            </a:r>
          </a:p>
        </p:txBody>
      </p:sp>
      <p:cxnSp>
        <p:nvCxnSpPr>
          <p:cNvPr id="11" name="Straight Arrow Connector 10">
            <a:extLst>
              <a:ext uri="{FF2B5EF4-FFF2-40B4-BE49-F238E27FC236}">
                <a16:creationId xmlns="" xmlns:a16="http://schemas.microsoft.com/office/drawing/2014/main" id="{5F4986E8-D228-4D62-807F-55C3BC9FF9B9}"/>
              </a:ext>
            </a:extLst>
          </p:cNvPr>
          <p:cNvCxnSpPr>
            <a:cxnSpLocks/>
          </p:cNvCxnSpPr>
          <p:nvPr/>
        </p:nvCxnSpPr>
        <p:spPr>
          <a:xfrm>
            <a:off x="1496291" y="2849644"/>
            <a:ext cx="2434441" cy="18525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E8329A40-4324-4513-80A5-335AAD5D457E}"/>
              </a:ext>
            </a:extLst>
          </p:cNvPr>
          <p:cNvCxnSpPr>
            <a:cxnSpLocks/>
          </p:cNvCxnSpPr>
          <p:nvPr/>
        </p:nvCxnSpPr>
        <p:spPr>
          <a:xfrm flipH="1" flipV="1">
            <a:off x="8775865" y="4250932"/>
            <a:ext cx="1919844" cy="451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85</a:t>
            </a:fld>
            <a:endParaRPr lang="en-US" dirty="0"/>
          </a:p>
        </p:txBody>
      </p:sp>
    </p:spTree>
    <p:extLst>
      <p:ext uri="{BB962C8B-B14F-4D97-AF65-F5344CB8AC3E}">
        <p14:creationId xmlns:p14="http://schemas.microsoft.com/office/powerpoint/2010/main" val="1813499080"/>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08262"/>
            <a:ext cx="10515600" cy="609398"/>
          </a:xfrm>
        </p:spPr>
        <p:txBody>
          <a:bodyPr/>
          <a:lstStyle/>
          <a:p>
            <a:r>
              <a:rPr lang="en-US" sz="4400" dirty="0">
                <a:latin typeface="Arial" panose="020B0604020202020204" pitchFamily="34" charset="0"/>
                <a:cs typeface="Arial" panose="020B0604020202020204" pitchFamily="34" charset="0"/>
              </a:rPr>
              <a:t>Site Artifact Scatter:  JM-2 Trash Scatter</a:t>
            </a:r>
          </a:p>
        </p:txBody>
      </p:sp>
      <p:pic>
        <p:nvPicPr>
          <p:cNvPr id="4" name="Picture 2" descr="C:\Documents and Settings\eliverma\Desktop\Work Documents\Josephine Mill No.1\Pictures\Josephine 1.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4117" y="1690688"/>
            <a:ext cx="6096000" cy="4724400"/>
          </a:xfrm>
          <a:prstGeom prst="rect">
            <a:avLst/>
          </a:prstGeom>
          <a:noFill/>
        </p:spPr>
      </p:pic>
      <p:sp>
        <p:nvSpPr>
          <p:cNvPr id="5" name="Rectangle 4">
            <a:extLst>
              <a:ext uri="{FF2B5EF4-FFF2-40B4-BE49-F238E27FC236}">
                <a16:creationId xmlns="" xmlns:a16="http://schemas.microsoft.com/office/drawing/2014/main" id="{CE0944E8-80A6-4829-A183-A9738D43C11E}"/>
              </a:ext>
            </a:extLst>
          </p:cNvPr>
          <p:cNvSpPr/>
          <p:nvPr/>
        </p:nvSpPr>
        <p:spPr>
          <a:xfrm>
            <a:off x="581891" y="2933205"/>
            <a:ext cx="914400" cy="605642"/>
          </a:xfrm>
          <a:prstGeom prst="rect">
            <a:avLst/>
          </a:prstGeom>
          <a:solidFill>
            <a:srgbClr val="A0B8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JM-2</a:t>
            </a:r>
          </a:p>
        </p:txBody>
      </p:sp>
      <p:cxnSp>
        <p:nvCxnSpPr>
          <p:cNvPr id="6" name="Straight Arrow Connector 5">
            <a:extLst>
              <a:ext uri="{FF2B5EF4-FFF2-40B4-BE49-F238E27FC236}">
                <a16:creationId xmlns="" xmlns:a16="http://schemas.microsoft.com/office/drawing/2014/main" id="{6C36BDA2-BDA1-4E3A-93E0-0F9FE57A77AB}"/>
              </a:ext>
            </a:extLst>
          </p:cNvPr>
          <p:cNvCxnSpPr>
            <a:cxnSpLocks/>
          </p:cNvCxnSpPr>
          <p:nvPr/>
        </p:nvCxnSpPr>
        <p:spPr>
          <a:xfrm>
            <a:off x="1496291" y="3538847"/>
            <a:ext cx="2030680" cy="20781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86</a:t>
            </a:fld>
            <a:endParaRPr lang="en-US" dirty="0"/>
          </a:p>
        </p:txBody>
      </p:sp>
    </p:spTree>
    <p:extLst>
      <p:ext uri="{BB962C8B-B14F-4D97-AF65-F5344CB8AC3E}">
        <p14:creationId xmlns:p14="http://schemas.microsoft.com/office/powerpoint/2010/main" val="72850805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Arial" panose="020B0604020202020204" pitchFamily="34" charset="0"/>
                <a:cs typeface="Arial" panose="020B0604020202020204" pitchFamily="34" charset="0"/>
              </a:rPr>
              <a:t>A Tale of Two Perspectives:  SHPO</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87</a:t>
            </a:fld>
            <a:endParaRPr lang="en-US" dirty="0"/>
          </a:p>
        </p:txBody>
      </p:sp>
      <p:sp>
        <p:nvSpPr>
          <p:cNvPr id="3" name="Content Placeholder 2"/>
          <p:cNvSpPr>
            <a:spLocks noGrp="1"/>
          </p:cNvSpPr>
          <p:nvPr>
            <p:ph type="body" sz="quarter" idx="10"/>
          </p:nvPr>
        </p:nvSpPr>
        <p:spPr/>
        <p:txBody>
          <a:bodyPr>
            <a:normAutofit/>
          </a:bodyPr>
          <a:lstStyle/>
          <a:p>
            <a:r>
              <a:rPr lang="en-US" sz="3200" dirty="0">
                <a:latin typeface="Arial" panose="020B0604020202020204" pitchFamily="34" charset="0"/>
                <a:cs typeface="Arial" panose="020B0604020202020204" pitchFamily="34" charset="0"/>
              </a:rPr>
              <a:t>SHPO asserts EPA</a:t>
            </a:r>
            <a:r>
              <a:rPr lang="en-US" sz="3200" dirty="0" smtClean="0">
                <a:latin typeface="Arial" panose="020B0604020202020204" pitchFamily="34" charset="0"/>
                <a:cs typeface="Arial" panose="020B0604020202020204" pitchFamily="34" charset="0"/>
              </a:rPr>
              <a:t>:</a:t>
            </a:r>
            <a:endParaRPr lang="en-US" dirty="0"/>
          </a:p>
          <a:p>
            <a:pPr lvl="1"/>
            <a:r>
              <a:rPr lang="en-US" sz="2800" dirty="0"/>
              <a:t>Is required to comply with the administrative and  the substantive requirements of Section 106 of NHPA and its implementing regulations, and counterpart State </a:t>
            </a:r>
            <a:r>
              <a:rPr lang="en-US" sz="2800" dirty="0" smtClean="0"/>
              <a:t>statutes</a:t>
            </a:r>
          </a:p>
          <a:p>
            <a:pPr lvl="1"/>
            <a:endParaRPr lang="en-US" sz="2800" dirty="0" smtClean="0"/>
          </a:p>
          <a:p>
            <a:pPr lvl="1"/>
            <a:r>
              <a:rPr lang="en-US" sz="2800" dirty="0" smtClean="0"/>
              <a:t>Failed </a:t>
            </a:r>
            <a:r>
              <a:rPr lang="en-US" sz="2800" dirty="0"/>
              <a:t>to comply with Section 106 by not entering into MOA with DAHP, and not obtaining an permit from the Department enabling it with the capacity to assure appropriate treatment of archaeological resources at the Site   </a:t>
            </a:r>
          </a:p>
        </p:txBody>
      </p:sp>
    </p:spTree>
    <p:extLst>
      <p:ext uri="{BB962C8B-B14F-4D97-AF65-F5344CB8AC3E}">
        <p14:creationId xmlns:p14="http://schemas.microsoft.com/office/powerpoint/2010/main" val="127259916"/>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11277600" cy="810531"/>
          </a:xfrm>
        </p:spPr>
        <p:txBody>
          <a:bodyPr>
            <a:normAutofit/>
          </a:bodyPr>
          <a:lstStyle/>
          <a:p>
            <a:r>
              <a:rPr lang="en-US" sz="4000" dirty="0">
                <a:latin typeface="Arial" panose="020B0604020202020204" pitchFamily="34" charset="0"/>
                <a:cs typeface="Arial" panose="020B0604020202020204" pitchFamily="34" charset="0"/>
              </a:rPr>
              <a:t>A Tale of Two Perspectives:  EPA</a:t>
            </a:r>
          </a:p>
        </p:txBody>
      </p:sp>
      <p:sp>
        <p:nvSpPr>
          <p:cNvPr id="3" name="Content Placeholder 2"/>
          <p:cNvSpPr>
            <a:spLocks noGrp="1"/>
          </p:cNvSpPr>
          <p:nvPr>
            <p:ph idx="1"/>
          </p:nvPr>
        </p:nvSpPr>
        <p:spPr>
          <a:xfrm>
            <a:off x="228600" y="1660743"/>
            <a:ext cx="11277600" cy="4379694"/>
          </a:xfrm>
        </p:spPr>
        <p:txBody>
          <a:bodyPr>
            <a:normAutofit/>
          </a:bodyPr>
          <a:lstStyle/>
          <a:p>
            <a:r>
              <a:rPr lang="en-US" sz="3200" dirty="0">
                <a:latin typeface="Arial" panose="020B0604020202020204" pitchFamily="34" charset="0"/>
                <a:cs typeface="Arial" panose="020B0604020202020204" pitchFamily="34" charset="0"/>
              </a:rPr>
              <a:t>EPA asserts:</a:t>
            </a:r>
          </a:p>
          <a:p>
            <a:endParaRPr lang="en-US"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It has been following the dictates of CERCLA and NCP; EPA has sought to have the removal action comport with substantive aspects of NHPA</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88</a:t>
            </a:fld>
            <a:endParaRPr lang="en-US" dirty="0"/>
          </a:p>
        </p:txBody>
      </p:sp>
    </p:spTree>
    <p:extLst>
      <p:ext uri="{BB962C8B-B14F-4D97-AF65-F5344CB8AC3E}">
        <p14:creationId xmlns:p14="http://schemas.microsoft.com/office/powerpoint/2010/main" val="2279897507"/>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744200" cy="675398"/>
          </a:xfrm>
        </p:spPr>
        <p:txBody>
          <a:bodyPr>
            <a:normAutofit/>
          </a:bodyPr>
          <a:lstStyle/>
          <a:p>
            <a:r>
              <a:rPr lang="en-US" sz="4000" dirty="0">
                <a:latin typeface="Arial" panose="020B0604020202020204" pitchFamily="34" charset="0"/>
                <a:cs typeface="Arial" panose="020B0604020202020204" pitchFamily="34" charset="0"/>
              </a:rPr>
              <a:t>Specific Concerns/Issues - ARARs</a:t>
            </a:r>
          </a:p>
        </p:txBody>
      </p:sp>
      <p:sp>
        <p:nvSpPr>
          <p:cNvPr id="3" name="Content Placeholder 2"/>
          <p:cNvSpPr>
            <a:spLocks noGrp="1"/>
          </p:cNvSpPr>
          <p:nvPr>
            <p:ph idx="1"/>
          </p:nvPr>
        </p:nvSpPr>
        <p:spPr>
          <a:xfrm>
            <a:off x="304800" y="1219200"/>
            <a:ext cx="11049000" cy="5181600"/>
          </a:xfrm>
        </p:spPr>
        <p:txBody>
          <a:bodyPr>
            <a:normAutofit fontScale="70000" lnSpcReduction="20000"/>
          </a:bodyPr>
          <a:lstStyle/>
          <a:p>
            <a:pPr>
              <a:lnSpc>
                <a:spcPct val="120000"/>
              </a:lnSpc>
            </a:pPr>
            <a:r>
              <a:rPr lang="en-US" sz="2900" dirty="0">
                <a:latin typeface="Arial" panose="020B0604020202020204" pitchFamily="34" charset="0"/>
                <a:cs typeface="Arial" panose="020B0604020202020204" pitchFamily="34" charset="0"/>
              </a:rPr>
              <a:t>NCP requires removal actions to attain ARARs of Federal and State laws to the extent practicable considering the exigencies of the situation [40 CFR § 300.415(j</a:t>
            </a:r>
            <a:r>
              <a:rPr lang="en-US" sz="290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Need for prompt and thorough response to contamination which presents an ongoing risk to public health and environment, short work season and need to conserve limited work </a:t>
            </a:r>
            <a:r>
              <a:rPr lang="en-US" sz="2500" dirty="0" smtClean="0">
                <a:latin typeface="Arial" panose="020B0604020202020204" pitchFamily="34" charset="0"/>
                <a:cs typeface="Arial" panose="020B0604020202020204" pitchFamily="34" charset="0"/>
              </a:rPr>
              <a:t>resources</a:t>
            </a:r>
            <a:endParaRPr lang="en-US" sz="2400" dirty="0">
              <a:latin typeface="Arial" panose="020B0604020202020204" pitchFamily="34" charset="0"/>
              <a:cs typeface="Arial" panose="020B0604020202020204" pitchFamily="34" charset="0"/>
            </a:endParaRPr>
          </a:p>
          <a:p>
            <a:pPr>
              <a:lnSpc>
                <a:spcPct val="120000"/>
              </a:lnSpc>
            </a:pPr>
            <a:r>
              <a:rPr lang="en-US" sz="2900" dirty="0">
                <a:latin typeface="Arial" panose="020B0604020202020204" pitchFamily="34" charset="0"/>
                <a:cs typeface="Arial" panose="020B0604020202020204" pitchFamily="34" charset="0"/>
              </a:rPr>
              <a:t>NCP requires </a:t>
            </a:r>
            <a:r>
              <a:rPr lang="en-US" sz="2900" b="1" dirty="0">
                <a:latin typeface="Arial" panose="020B0604020202020204" pitchFamily="34" charset="0"/>
                <a:cs typeface="Arial" panose="020B0604020202020204" pitchFamily="34" charset="0"/>
              </a:rPr>
              <a:t>only</a:t>
            </a:r>
            <a:r>
              <a:rPr lang="en-US" sz="2900" dirty="0">
                <a:latin typeface="Arial" panose="020B0604020202020204" pitchFamily="34" charset="0"/>
                <a:cs typeface="Arial" panose="020B0604020202020204" pitchFamily="34" charset="0"/>
              </a:rPr>
              <a:t> those state standards that are promulgated, are identified by the state in a timely manner, and are more stringent than federal requirements may be ARARs  [§ 300.400(g)(4</a:t>
            </a:r>
            <a:r>
              <a:rPr lang="en-US" sz="2900" dirty="0" smtClean="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No comments were received from SHPO (or anyone else) about historic preservation laws during early planning, review of the CRE and engineering evaluation/cost analysis (EE/CA)                     (both produced in March 2010), or in response to listing NHPA as an ARAR in the Action Memorandum (produced 08/26/10</a:t>
            </a:r>
            <a:r>
              <a:rPr lang="en-US" sz="2500" dirty="0" smtClean="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Comments were received from SHPO about State historic preservation laws on 09/14/2010 </a:t>
            </a:r>
            <a:endParaRPr lang="en-US" dirty="0">
              <a:latin typeface="Arial" panose="020B0604020202020204" pitchFamily="34" charset="0"/>
              <a:cs typeface="Arial" panose="020B0604020202020204" pitchFamily="34" charset="0"/>
            </a:endParaRPr>
          </a:p>
          <a:p>
            <a:pPr marL="688975" lvl="2">
              <a:lnSpc>
                <a:spcPct val="120000"/>
              </a:lnSpc>
            </a:pPr>
            <a:r>
              <a:rPr lang="en-US" sz="2500" dirty="0">
                <a:latin typeface="Arial" panose="020B0604020202020204" pitchFamily="34" charset="0"/>
                <a:cs typeface="Arial" panose="020B0604020202020204" pitchFamily="34" charset="0"/>
              </a:rPr>
              <a:t>SHPO did not provide a satisfactory explanation as to why the historic preservation laws were substantively more stringent than NHPA</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89</a:t>
            </a:fld>
            <a:endParaRPr lang="en-US" dirty="0"/>
          </a:p>
        </p:txBody>
      </p:sp>
    </p:spTree>
    <p:extLst>
      <p:ext uri="{BB962C8B-B14F-4D97-AF65-F5344CB8AC3E}">
        <p14:creationId xmlns:p14="http://schemas.microsoft.com/office/powerpoint/2010/main" val="21807661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FDC23C-54DE-4B1C-9A3D-8A9399B29954}"/>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What is a “Historic Property</a:t>
            </a:r>
            <a:r>
              <a:rPr lang="en-US" sz="4400"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 xmlns:a16="http://schemas.microsoft.com/office/drawing/2014/main" id="{9F85E66F-C2A4-494E-8549-469FD9BBCD1E}"/>
              </a:ext>
            </a:extLst>
          </p:cNvPr>
          <p:cNvSpPr>
            <a:spLocks noGrp="1"/>
          </p:cNvSpPr>
          <p:nvPr>
            <p:ph sz="half" idx="11"/>
          </p:nvPr>
        </p:nvSpPr>
        <p:spPr>
          <a:xfrm>
            <a:off x="6248400" y="1338262"/>
            <a:ext cx="5638800" cy="4648200"/>
          </a:xfrm>
        </p:spPr>
        <p:txBody>
          <a:bodyPr>
            <a:normAutofit fontScale="77500" lnSpcReduction="20000"/>
          </a:bodyPr>
          <a:lstStyle/>
          <a:p>
            <a:pPr>
              <a:lnSpc>
                <a:spcPct val="120000"/>
              </a:lnSpc>
            </a:pPr>
            <a:r>
              <a:rPr lang="en-US" dirty="0" smtClean="0">
                <a:latin typeface="Arial" panose="020B0604020202020204" pitchFamily="34" charset="0"/>
                <a:cs typeface="Arial" panose="020B0604020202020204" pitchFamily="34" charset="0"/>
              </a:rPr>
              <a:t>Any </a:t>
            </a:r>
            <a:r>
              <a:rPr lang="en-US" dirty="0">
                <a:latin typeface="Arial" panose="020B0604020202020204" pitchFamily="34" charset="0"/>
                <a:cs typeface="Arial" panose="020B0604020202020204" pitchFamily="34" charset="0"/>
              </a:rPr>
              <a:t>prehistoric or historic district, site, building structure, or object included </a:t>
            </a:r>
            <a:r>
              <a:rPr lang="en-US" b="1" i="1" dirty="0">
                <a:latin typeface="Arial" panose="020B0604020202020204" pitchFamily="34" charset="0"/>
                <a:cs typeface="Arial" panose="020B0604020202020204" pitchFamily="34" charset="0"/>
              </a:rPr>
              <a:t>in or eligible for </a:t>
            </a:r>
            <a:r>
              <a:rPr lang="en-US" dirty="0">
                <a:latin typeface="Arial" panose="020B0604020202020204" pitchFamily="34" charset="0"/>
                <a:cs typeface="Arial" panose="020B0604020202020204" pitchFamily="34" charset="0"/>
              </a:rPr>
              <a:t>inclusion in the National Register of Historic Places (NRHP</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nSpc>
                <a:spcPct val="120000"/>
              </a:lnSpc>
            </a:pPr>
            <a:r>
              <a:rPr lang="en-US" dirty="0">
                <a:latin typeface="Arial" panose="020B0604020202020204" pitchFamily="34" charset="0"/>
                <a:cs typeface="Arial" panose="020B0604020202020204" pitchFamily="34" charset="0"/>
              </a:rPr>
              <a:t>Includes properties of traditional religious and cultural importance to an Indian tribe or Native Hawaiian organization</a:t>
            </a:r>
          </a:p>
          <a:p>
            <a:pPr>
              <a:lnSpc>
                <a:spcPct val="120000"/>
              </a:lnSpc>
            </a:pPr>
            <a:endParaRPr lang="en-US" dirty="0">
              <a:latin typeface="Arial" panose="020B0604020202020204" pitchFamily="34" charset="0"/>
              <a:cs typeface="Arial" panose="020B0604020202020204" pitchFamily="34" charset="0"/>
            </a:endParaRPr>
          </a:p>
          <a:p>
            <a:pPr marL="0" indent="0" defTabSz="114300">
              <a:lnSpc>
                <a:spcPct val="120000"/>
              </a:lnSpc>
              <a:buNone/>
            </a:pPr>
            <a:r>
              <a:rPr lang="en-US" dirty="0">
                <a:latin typeface="Arial" panose="020B0604020202020204" pitchFamily="34" charset="0"/>
                <a:cs typeface="Arial" panose="020B0604020202020204" pitchFamily="34" charset="0"/>
              </a:rPr>
              <a:t>	 [36 CFR §§ 800.4(a),(b),(c</a:t>
            </a:r>
            <a:r>
              <a:rPr lang="en-US" dirty="0" smtClean="0">
                <a:latin typeface="Arial" panose="020B0604020202020204" pitchFamily="34" charset="0"/>
                <a:cs typeface="Arial" panose="020B0604020202020204" pitchFamily="34" charset="0"/>
              </a:rPr>
              <a:t>), 800.16(l</a:t>
            </a:r>
            <a:r>
              <a:rPr lang="en-US" dirty="0">
                <a:latin typeface="Arial" panose="020B0604020202020204" pitchFamily="34" charset="0"/>
                <a:cs typeface="Arial" panose="020B0604020202020204" pitchFamily="34" charset="0"/>
              </a:rPr>
              <a:t>)(1)]</a:t>
            </a:r>
          </a:p>
        </p:txBody>
      </p:sp>
      <p:sp>
        <p:nvSpPr>
          <p:cNvPr id="7" name="Slide Number Placeholder 6"/>
          <p:cNvSpPr>
            <a:spLocks noGrp="1"/>
          </p:cNvSpPr>
          <p:nvPr>
            <p:ph type="sldNum" sz="quarter" idx="10"/>
          </p:nvPr>
        </p:nvSpPr>
        <p:spPr/>
        <p:txBody>
          <a:bodyPr/>
          <a:lstStyle/>
          <a:p>
            <a:r>
              <a:rPr lang="en-US" dirty="0" smtClean="0"/>
              <a:t>1-</a:t>
            </a:r>
            <a:fld id="{9D24601A-4991-42D3-83EC-A414BE9533D1}" type="slidenum">
              <a:rPr lang="en-US" smtClean="0"/>
              <a:t>9</a:t>
            </a:fld>
            <a:endParaRPr lang="en-US" dirty="0"/>
          </a:p>
        </p:txBody>
      </p:sp>
      <p:pic>
        <p:nvPicPr>
          <p:cNvPr id="5" name="Picture 4">
            <a:extLst>
              <a:ext uri="{FF2B5EF4-FFF2-40B4-BE49-F238E27FC236}">
                <a16:creationId xmlns="" xmlns:a16="http://schemas.microsoft.com/office/drawing/2014/main" id="{974782E2-0E90-4E67-829A-28480A816C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661" y="1902238"/>
            <a:ext cx="4622490" cy="3966750"/>
          </a:xfrm>
          <a:prstGeom prst="rect">
            <a:avLst/>
          </a:prstGeom>
        </p:spPr>
      </p:pic>
    </p:spTree>
    <p:extLst>
      <p:ext uri="{BB962C8B-B14F-4D97-AF65-F5344CB8AC3E}">
        <p14:creationId xmlns:p14="http://schemas.microsoft.com/office/powerpoint/2010/main" val="8841609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5985"/>
            <a:ext cx="10515600" cy="675398"/>
          </a:xfrm>
        </p:spPr>
        <p:txBody>
          <a:bodyPr>
            <a:normAutofit/>
          </a:bodyPr>
          <a:lstStyle/>
          <a:p>
            <a:r>
              <a:rPr lang="en-US" sz="4000" dirty="0">
                <a:latin typeface="Arial" panose="020B0604020202020204" pitchFamily="34" charset="0"/>
                <a:cs typeface="Arial" panose="020B0604020202020204" pitchFamily="34" charset="0"/>
              </a:rPr>
              <a:t>Specific Concerns/Issues – MOU and Permits</a:t>
            </a:r>
          </a:p>
        </p:txBody>
      </p:sp>
      <p:sp>
        <p:nvSpPr>
          <p:cNvPr id="3" name="Content Placeholder 2"/>
          <p:cNvSpPr>
            <a:spLocks noGrp="1"/>
          </p:cNvSpPr>
          <p:nvPr>
            <p:ph idx="1"/>
          </p:nvPr>
        </p:nvSpPr>
        <p:spPr>
          <a:xfrm>
            <a:off x="266700" y="1295400"/>
            <a:ext cx="10515600" cy="4810618"/>
          </a:xfrm>
        </p:spPr>
        <p:txBody>
          <a:bodyPr>
            <a:normAutofit/>
          </a:bodyPr>
          <a:lstStyle/>
          <a:p>
            <a:pPr>
              <a:lnSpc>
                <a:spcPct val="100000"/>
              </a:lnSpc>
            </a:pPr>
            <a:r>
              <a:rPr lang="en-US" dirty="0">
                <a:latin typeface="Arial" panose="020B0604020202020204" pitchFamily="34" charset="0"/>
                <a:cs typeface="Arial" panose="020B0604020202020204" pitchFamily="34" charset="0"/>
              </a:rPr>
              <a:t>Section 121(e)(1) of CERCLA states </a:t>
            </a:r>
            <a:r>
              <a:rPr lang="en-US" b="1" dirty="0">
                <a:latin typeface="Arial" panose="020B0604020202020204" pitchFamily="34" charset="0"/>
                <a:cs typeface="Arial" panose="020B0604020202020204" pitchFamily="34" charset="0"/>
              </a:rPr>
              <a:t>no</a:t>
            </a:r>
            <a:r>
              <a:rPr lang="en-US" dirty="0">
                <a:latin typeface="Arial" panose="020B0604020202020204" pitchFamily="34" charset="0"/>
                <a:cs typeface="Arial" panose="020B0604020202020204" pitchFamily="34" charset="0"/>
              </a:rPr>
              <a:t> Federal, State, or local permit shall be required for the portion of any removal or remedial action conducted entirely </a:t>
            </a:r>
            <a:r>
              <a:rPr lang="en-US" dirty="0" smtClean="0">
                <a:latin typeface="Arial" panose="020B0604020202020204" pitchFamily="34" charset="0"/>
                <a:cs typeface="Arial" panose="020B0604020202020204" pitchFamily="34" charset="0"/>
              </a:rPr>
              <a:t>on-site</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NCP requires that only </a:t>
            </a:r>
            <a:r>
              <a:rPr lang="en-US" b="1" dirty="0">
                <a:latin typeface="Arial" panose="020B0604020202020204" pitchFamily="34" charset="0"/>
                <a:cs typeface="Arial" panose="020B0604020202020204" pitchFamily="34" charset="0"/>
              </a:rPr>
              <a:t>on-site</a:t>
            </a:r>
            <a:r>
              <a:rPr lang="en-US" dirty="0">
                <a:latin typeface="Arial" panose="020B0604020202020204" pitchFamily="34" charset="0"/>
                <a:cs typeface="Arial" panose="020B0604020202020204" pitchFamily="34" charset="0"/>
              </a:rPr>
              <a:t> actions need comply with substantive requirements of ARARs  [40 CFR § 300.5</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Approval by or consultation with administrative bodies, application for permits, documentation, reporting, recordkeeping are examples of administrative requirements</a:t>
            </a:r>
          </a:p>
          <a:p>
            <a:pPr>
              <a:lnSpc>
                <a:spcPct val="100000"/>
              </a:lnSpc>
            </a:pPr>
            <a:endParaRPr lang="en-US" sz="2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90</a:t>
            </a:fld>
            <a:endParaRPr lang="en-US" dirty="0"/>
          </a:p>
        </p:txBody>
      </p:sp>
    </p:spTree>
    <p:extLst>
      <p:ext uri="{BB962C8B-B14F-4D97-AF65-F5344CB8AC3E}">
        <p14:creationId xmlns:p14="http://schemas.microsoft.com/office/powerpoint/2010/main" val="45992111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52A55F-888E-4E67-96BA-1B18D9431B4B}"/>
              </a:ext>
            </a:extLst>
          </p:cNvPr>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ACHP Review of Section 106 Compliance</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91</a:t>
            </a:fld>
            <a:endParaRPr lang="en-US" dirty="0"/>
          </a:p>
        </p:txBody>
      </p:sp>
      <p:sp>
        <p:nvSpPr>
          <p:cNvPr id="3" name="Content Placeholder 2">
            <a:extLst>
              <a:ext uri="{FF2B5EF4-FFF2-40B4-BE49-F238E27FC236}">
                <a16:creationId xmlns="" xmlns:a16="http://schemas.microsoft.com/office/drawing/2014/main" id="{9D009018-FD54-4A67-A5B3-5252E85BE8E6}"/>
              </a:ext>
            </a:extLst>
          </p:cNvPr>
          <p:cNvSpPr>
            <a:spLocks noGrp="1"/>
          </p:cNvSpPr>
          <p:nvPr>
            <p:ph type="body" sz="quarter" idx="10"/>
          </p:nvPr>
        </p:nvSpPr>
        <p:spPr>
          <a:xfrm>
            <a:off x="228600" y="1272427"/>
            <a:ext cx="11176000" cy="4724400"/>
          </a:xfrm>
        </p:spPr>
        <p:txBody>
          <a:bodyPr>
            <a:normAutofit lnSpcReduction="10000"/>
          </a:bodyPr>
          <a:lstStyle/>
          <a:p>
            <a:pPr>
              <a:lnSpc>
                <a:spcPct val="100000"/>
              </a:lnSpc>
            </a:pPr>
            <a:r>
              <a:rPr lang="en-US" sz="2400" dirty="0">
                <a:latin typeface="Arial" panose="020B0604020202020204" pitchFamily="34" charset="0"/>
                <a:cs typeface="Arial" panose="020B0604020202020204" pitchFamily="34" charset="0"/>
              </a:rPr>
              <a:t>SHPO notifies ACHP about alleged inadequacy of EPA’s compliance with the </a:t>
            </a:r>
            <a:r>
              <a:rPr lang="en-US" sz="2400" dirty="0" smtClean="0">
                <a:latin typeface="Arial" panose="020B0604020202020204" pitchFamily="34" charset="0"/>
                <a:cs typeface="Arial" panose="020B0604020202020204" pitchFamily="34" charset="0"/>
              </a:rPr>
              <a:t>NHPA</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EPA and SHPO provided documentation to ACHP; ACHP held a hearing/conference call with EPA and SHPO to discuss compliance issues; EPA and SHPO provided additional information as requested by </a:t>
            </a:r>
            <a:r>
              <a:rPr lang="en-US" sz="2400" dirty="0" smtClean="0">
                <a:latin typeface="Arial" panose="020B0604020202020204" pitchFamily="34" charset="0"/>
                <a:cs typeface="Arial" panose="020B0604020202020204" pitchFamily="34" charset="0"/>
              </a:rPr>
              <a:t>ACHP</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ACHP issued a decision basically stating that EPA had not followed proper protocol under the NHPA regulations by failing to </a:t>
            </a:r>
            <a:r>
              <a:rPr lang="en-US" sz="2400" b="1" dirty="0">
                <a:latin typeface="Arial" panose="020B0604020202020204" pitchFamily="34" charset="0"/>
                <a:cs typeface="Arial" panose="020B0604020202020204" pitchFamily="34" charset="0"/>
              </a:rPr>
              <a:t>timely consult </a:t>
            </a:r>
            <a:r>
              <a:rPr lang="en-US" sz="2400" dirty="0">
                <a:latin typeface="Arial" panose="020B0604020202020204" pitchFamily="34" charset="0"/>
                <a:cs typeface="Arial" panose="020B0604020202020204" pitchFamily="34" charset="0"/>
              </a:rPr>
              <a:t>with the SHPO; but that this failure did not require any further consideration because EPA had already mitigated for the loss of potential historic properties by providing SHPO with appropriate documentation and historic evaluation of the properties</a:t>
            </a:r>
          </a:p>
        </p:txBody>
      </p:sp>
    </p:spTree>
    <p:extLst>
      <p:ext uri="{BB962C8B-B14F-4D97-AF65-F5344CB8AC3E}">
        <p14:creationId xmlns:p14="http://schemas.microsoft.com/office/powerpoint/2010/main" val="119593185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722" y="3103815"/>
            <a:ext cx="10515600" cy="553998"/>
          </a:xfrm>
        </p:spPr>
        <p:txBody>
          <a:bodyPr/>
          <a:lstStyle/>
          <a:p>
            <a:pPr algn="ctr"/>
            <a:r>
              <a:rPr lang="en-US" sz="4000" dirty="0">
                <a:solidFill>
                  <a:schemeClr val="bg1"/>
                </a:solidFill>
              </a:rPr>
              <a:t>Questions</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92</a:t>
            </a:fld>
            <a:endParaRPr lang="en-US" dirty="0"/>
          </a:p>
        </p:txBody>
      </p:sp>
    </p:spTree>
    <p:extLst>
      <p:ext uri="{BB962C8B-B14F-4D97-AF65-F5344CB8AC3E}">
        <p14:creationId xmlns:p14="http://schemas.microsoft.com/office/powerpoint/2010/main" val="100944133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117" y="2648395"/>
            <a:ext cx="11231330" cy="1107996"/>
          </a:xfrm>
        </p:spPr>
        <p:txBody>
          <a:bodyPr/>
          <a:lstStyle/>
          <a:p>
            <a:pPr algn="ctr"/>
            <a:r>
              <a:rPr lang="en-US" sz="4000" dirty="0">
                <a:solidFill>
                  <a:schemeClr val="bg1"/>
                </a:solidFill>
                <a:latin typeface="Arial" panose="020B0604020202020204" pitchFamily="34" charset="0"/>
                <a:cs typeface="Arial" panose="020B0604020202020204" pitchFamily="34" charset="0"/>
              </a:rPr>
              <a:t>VI.  Summary:  Compliance with Section 106 Under CERCLA</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93</a:t>
            </a:fld>
            <a:endParaRPr lang="en-US" dirty="0"/>
          </a:p>
        </p:txBody>
      </p:sp>
    </p:spTree>
    <p:extLst>
      <p:ext uri="{BB962C8B-B14F-4D97-AF65-F5344CB8AC3E}">
        <p14:creationId xmlns:p14="http://schemas.microsoft.com/office/powerpoint/2010/main" val="1039181050"/>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58A5B50-875F-4F9E-BD3E-FBBDBD1B759C}"/>
              </a:ext>
            </a:extLst>
          </p:cNvPr>
          <p:cNvSpPr>
            <a:spLocks noGrp="1"/>
          </p:cNvSpPr>
          <p:nvPr>
            <p:ph type="title"/>
          </p:nvPr>
        </p:nvSpPr>
        <p:spPr>
          <a:xfrm>
            <a:off x="304800" y="152400"/>
            <a:ext cx="11207922" cy="902043"/>
          </a:xfrm>
        </p:spPr>
        <p:txBody>
          <a:bodyPr>
            <a:noAutofit/>
          </a:bodyPr>
          <a:lstStyle/>
          <a:p>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Section 106 Process under CERCLA:  SHPO Survey</a:t>
            </a:r>
            <a:br>
              <a:rPr lang="en-US" sz="4000" dirty="0">
                <a:latin typeface="Arial" panose="020B0604020202020204" pitchFamily="34" charset="0"/>
                <a:cs typeface="Arial" panose="020B0604020202020204" pitchFamily="34" charset="0"/>
              </a:rPr>
            </a:br>
            <a:endParaRPr lang="en-US" sz="4000" dirty="0"/>
          </a:p>
        </p:txBody>
      </p:sp>
      <p:sp>
        <p:nvSpPr>
          <p:cNvPr id="4" name="Content Placeholder 3">
            <a:extLst>
              <a:ext uri="{FF2B5EF4-FFF2-40B4-BE49-F238E27FC236}">
                <a16:creationId xmlns="" xmlns:a16="http://schemas.microsoft.com/office/drawing/2014/main" id="{372BE7B8-325D-4A55-A727-ABDB9D063CFF}"/>
              </a:ext>
            </a:extLst>
          </p:cNvPr>
          <p:cNvSpPr>
            <a:spLocks noGrp="1"/>
          </p:cNvSpPr>
          <p:nvPr>
            <p:ph idx="1"/>
          </p:nvPr>
        </p:nvSpPr>
        <p:spPr>
          <a:xfrm>
            <a:off x="304800" y="1378465"/>
            <a:ext cx="10909299" cy="4703763"/>
          </a:xfrm>
        </p:spPr>
        <p:txBody>
          <a:bodyPr/>
          <a:lstStyle/>
          <a:p>
            <a:pPr>
              <a:lnSpc>
                <a:spcPct val="100000"/>
              </a:lnSpc>
            </a:pPr>
            <a:r>
              <a:rPr lang="en-US" dirty="0">
                <a:latin typeface="Arial" panose="020B0604020202020204" pitchFamily="34" charset="0"/>
                <a:cs typeface="Arial" panose="020B0604020202020204" pitchFamily="34" charset="0"/>
              </a:rPr>
              <a:t>Article titled, </a:t>
            </a:r>
            <a:r>
              <a:rPr lang="en-US" i="1" dirty="0">
                <a:latin typeface="Arial" panose="020B0604020202020204" pitchFamily="34" charset="0"/>
                <a:cs typeface="Arial" panose="020B0604020202020204" pitchFamily="34" charset="0"/>
              </a:rPr>
              <a:t>Integrating the Preservation of Cultural Resources with Remediation of Hazardous Materials:  An Assessment of Superfund’s Record</a:t>
            </a:r>
            <a:r>
              <a:rPr lang="en-US" dirty="0">
                <a:latin typeface="Arial" panose="020B0604020202020204" pitchFamily="34" charset="0"/>
                <a:cs typeface="Arial" panose="020B0604020202020204" pitchFamily="34" charset="0"/>
              </a:rPr>
              <a:t>, presents findings of a survey circulated among SHPOs in December 1999</a:t>
            </a:r>
          </a:p>
          <a:p>
            <a:pPr>
              <a:lnSpc>
                <a:spcPct val="100000"/>
              </a:lnSpc>
            </a:pP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Survey asked SHPOs to describe experiences with EPA and its willingness to administer Superfund in compliance with NHPA</a:t>
            </a:r>
          </a:p>
          <a:p>
            <a:pPr lvl="1">
              <a:lnSpc>
                <a:spcPct val="100000"/>
              </a:lnSpc>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About 30 SHPOs responded to questionnaire</a:t>
            </a: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94</a:t>
            </a:fld>
            <a:endParaRPr lang="en-US" dirty="0"/>
          </a:p>
        </p:txBody>
      </p:sp>
    </p:spTree>
    <p:extLst>
      <p:ext uri="{BB962C8B-B14F-4D97-AF65-F5344CB8AC3E}">
        <p14:creationId xmlns:p14="http://schemas.microsoft.com/office/powerpoint/2010/main" val="132456447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58A5B50-875F-4F9E-BD3E-FBBDBD1B759C}"/>
              </a:ext>
            </a:extLst>
          </p:cNvPr>
          <p:cNvSpPr>
            <a:spLocks noGrp="1"/>
          </p:cNvSpPr>
          <p:nvPr>
            <p:ph type="title"/>
          </p:nvPr>
        </p:nvSpPr>
        <p:spPr>
          <a:xfrm>
            <a:off x="152400" y="314131"/>
            <a:ext cx="11811000" cy="443198"/>
          </a:xfrm>
        </p:spPr>
        <p:txBody>
          <a:bodyPr>
            <a:noAutofit/>
          </a:bodyPr>
          <a:lstStyle/>
          <a:p>
            <a:r>
              <a:rPr lang="en-US" sz="4000" dirty="0">
                <a:latin typeface="Arial" panose="020B0604020202020204" pitchFamily="34" charset="0"/>
                <a:cs typeface="Arial" panose="020B0604020202020204" pitchFamily="34" charset="0"/>
              </a:rPr>
              <a:t>Section 106 Process under CERCLA:  SHPO Survey . . .</a:t>
            </a:r>
            <a:endParaRPr lang="en-US" sz="4000" dirty="0"/>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95</a:t>
            </a:fld>
            <a:endParaRPr lang="en-US" dirty="0"/>
          </a:p>
        </p:txBody>
      </p:sp>
      <p:sp>
        <p:nvSpPr>
          <p:cNvPr id="4" name="Content Placeholder 3">
            <a:extLst>
              <a:ext uri="{FF2B5EF4-FFF2-40B4-BE49-F238E27FC236}">
                <a16:creationId xmlns="" xmlns:a16="http://schemas.microsoft.com/office/drawing/2014/main" id="{372BE7B8-325D-4A55-A727-ABDB9D063CFF}"/>
              </a:ext>
            </a:extLst>
          </p:cNvPr>
          <p:cNvSpPr>
            <a:spLocks noGrp="1"/>
          </p:cNvSpPr>
          <p:nvPr>
            <p:ph type="body" sz="quarter" idx="10"/>
          </p:nvPr>
        </p:nvSpPr>
        <p:spPr>
          <a:xfrm>
            <a:off x="304800" y="1272427"/>
            <a:ext cx="11176000" cy="4724400"/>
          </a:xfrm>
        </p:spPr>
        <p:txBody>
          <a:bodyPr>
            <a:normAutofit/>
          </a:bodyPr>
          <a:lstStyle/>
          <a:p>
            <a:pPr>
              <a:lnSpc>
                <a:spcPct val="110000"/>
              </a:lnSpc>
            </a:pPr>
            <a:r>
              <a:rPr lang="en-US" dirty="0">
                <a:latin typeface="Arial" panose="020B0604020202020204" pitchFamily="34" charset="0"/>
                <a:cs typeface="Arial" panose="020B0604020202020204" pitchFamily="34" charset="0"/>
              </a:rPr>
              <a:t>Conclusions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Are you aware of one or more Superfund projects in state that have (potentially) had an effect cultural resources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2">
              <a:lnSpc>
                <a:spcPct val="110000"/>
              </a:lnSpc>
            </a:pPr>
            <a:r>
              <a:rPr lang="en-US" b="1" dirty="0">
                <a:latin typeface="Arial" panose="020B0604020202020204" pitchFamily="34" charset="0"/>
                <a:cs typeface="Arial" panose="020B0604020202020204" pitchFamily="34" charset="0"/>
              </a:rPr>
              <a:t>12/30 Yes; 17/30 No; 1/30 </a:t>
            </a:r>
            <a:r>
              <a:rPr lang="en-US" b="1" dirty="0" smtClean="0">
                <a:latin typeface="Arial" panose="020B0604020202020204" pitchFamily="34" charset="0"/>
                <a:cs typeface="Arial" panose="020B0604020202020204" pitchFamily="34" charset="0"/>
              </a:rPr>
              <a:t>Unaware</a:t>
            </a: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Has EPA complied with section 106 NHPA and related regulations while planning to implement Superfund remediation in your state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2">
              <a:lnSpc>
                <a:spcPct val="110000"/>
              </a:lnSpc>
            </a:pPr>
            <a:r>
              <a:rPr lang="en-US" b="1" dirty="0">
                <a:latin typeface="Arial" panose="020B0604020202020204" pitchFamily="34" charset="0"/>
                <a:cs typeface="Arial" panose="020B0604020202020204" pitchFamily="34" charset="0"/>
              </a:rPr>
              <a:t>8/29 Yes; 7/29 No; 14/29 Other (unknown) </a:t>
            </a: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If so, did EPA step forward voluntarily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2">
              <a:lnSpc>
                <a:spcPct val="110000"/>
              </a:lnSpc>
            </a:pPr>
            <a:r>
              <a:rPr lang="en-US" b="1" dirty="0">
                <a:latin typeface="Arial" panose="020B0604020202020204" pitchFamily="34" charset="0"/>
                <a:cs typeface="Arial" panose="020B0604020202020204" pitchFamily="34" charset="0"/>
              </a:rPr>
              <a:t>6/11 Yes; 4/11 No; Other 1</a:t>
            </a:r>
          </a:p>
          <a:p>
            <a:pPr>
              <a:lnSpc>
                <a:spcPct val="11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065347"/>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58A5B50-875F-4F9E-BD3E-FBBDBD1B759C}"/>
              </a:ext>
            </a:extLst>
          </p:cNvPr>
          <p:cNvSpPr>
            <a:spLocks noGrp="1"/>
          </p:cNvSpPr>
          <p:nvPr>
            <p:ph type="title"/>
          </p:nvPr>
        </p:nvSpPr>
        <p:spPr>
          <a:xfrm>
            <a:off x="228600" y="228600"/>
            <a:ext cx="11811000" cy="676275"/>
          </a:xfrm>
        </p:spPr>
        <p:txBody>
          <a:bodyPr>
            <a:noAutofit/>
          </a:bodyPr>
          <a:lstStyle/>
          <a:p>
            <a:r>
              <a:rPr lang="en-US" sz="4000" dirty="0">
                <a:latin typeface="Arial" panose="020B0604020202020204" pitchFamily="34" charset="0"/>
                <a:cs typeface="Arial" panose="020B0604020202020204" pitchFamily="34" charset="0"/>
              </a:rPr>
              <a:t>Section 106 Process under CERCLA:  SHPO Survey . . .</a:t>
            </a:r>
            <a:endParaRPr lang="en-US" sz="4000" dirty="0"/>
          </a:p>
        </p:txBody>
      </p:sp>
      <p:sp>
        <p:nvSpPr>
          <p:cNvPr id="4" name="Content Placeholder 3">
            <a:extLst>
              <a:ext uri="{FF2B5EF4-FFF2-40B4-BE49-F238E27FC236}">
                <a16:creationId xmlns="" xmlns:a16="http://schemas.microsoft.com/office/drawing/2014/main" id="{372BE7B8-325D-4A55-A727-ABDB9D063CFF}"/>
              </a:ext>
            </a:extLst>
          </p:cNvPr>
          <p:cNvSpPr>
            <a:spLocks noGrp="1"/>
          </p:cNvSpPr>
          <p:nvPr>
            <p:ph idx="1"/>
          </p:nvPr>
        </p:nvSpPr>
        <p:spPr>
          <a:xfrm>
            <a:off x="228600" y="1160119"/>
            <a:ext cx="11734800" cy="5096561"/>
          </a:xfrm>
        </p:spPr>
        <p:txBody>
          <a:bodyPr>
            <a:normAutofit fontScale="85000" lnSpcReduction="20000"/>
          </a:bodyPr>
          <a:lstStyle/>
          <a:p>
            <a:pPr>
              <a:lnSpc>
                <a:spcPct val="110000"/>
              </a:lnSpc>
            </a:pPr>
            <a:r>
              <a:rPr lang="en-US" dirty="0">
                <a:latin typeface="Arial" panose="020B0604020202020204" pitchFamily="34" charset="0"/>
                <a:cs typeface="Arial" panose="020B0604020202020204" pitchFamily="34" charset="0"/>
              </a:rPr>
              <a:t>Has your office had difficulty convincing EPA personnel that EPA is required to comply with section 106?</a:t>
            </a:r>
          </a:p>
          <a:p>
            <a:pPr lvl="1">
              <a:lnSpc>
                <a:spcPct val="110000"/>
              </a:lnSpc>
            </a:pPr>
            <a:endParaRPr lang="en-US" dirty="0">
              <a:latin typeface="Arial" panose="020B0604020202020204" pitchFamily="34" charset="0"/>
              <a:cs typeface="Arial" panose="020B0604020202020204" pitchFamily="34" charset="0"/>
            </a:endParaRPr>
          </a:p>
          <a:p>
            <a:pPr lvl="1">
              <a:lnSpc>
                <a:spcPct val="110000"/>
              </a:lnSpc>
            </a:pPr>
            <a:r>
              <a:rPr lang="en-US" b="1" dirty="0">
                <a:latin typeface="Arial" panose="020B0604020202020204" pitchFamily="34" charset="0"/>
                <a:cs typeface="Arial" panose="020B0604020202020204" pitchFamily="34" charset="0"/>
              </a:rPr>
              <a:t>8/25 Yes; 6/25 No; 11/25 Other</a:t>
            </a:r>
          </a:p>
          <a:p>
            <a:pPr lvl="1">
              <a:lnSpc>
                <a:spcPct val="110000"/>
              </a:lnSpc>
            </a:pPr>
            <a:endParaRPr lang="en-US" dirty="0">
              <a:latin typeface="Arial" panose="020B0604020202020204" pitchFamily="34" charset="0"/>
              <a:cs typeface="Arial" panose="020B0604020202020204" pitchFamily="34" charset="0"/>
            </a:endParaRPr>
          </a:p>
          <a:p>
            <a:pPr>
              <a:lnSpc>
                <a:spcPct val="110000"/>
              </a:lnSpc>
            </a:pPr>
            <a:r>
              <a:rPr lang="en-US" dirty="0">
                <a:latin typeface="Arial" panose="020B0604020202020204" pitchFamily="34" charset="0"/>
                <a:cs typeface="Arial" panose="020B0604020202020204" pitchFamily="34" charset="0"/>
              </a:rPr>
              <a:t>If EPA complied has complied with section 106 on one or more Superfund projects in your state, how would you rate EPA’s performance compared with other agencies which your office works?</a:t>
            </a:r>
          </a:p>
          <a:p>
            <a:pPr lvl="1">
              <a:lnSpc>
                <a:spcPct val="110000"/>
              </a:lnSpc>
            </a:pP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Determinations of Eligibility:  </a:t>
            </a:r>
            <a:r>
              <a:rPr lang="en-US" b="1" dirty="0">
                <a:latin typeface="Arial" panose="020B0604020202020204" pitchFamily="34" charset="0"/>
                <a:cs typeface="Arial" panose="020B0604020202020204" pitchFamily="34" charset="0"/>
              </a:rPr>
              <a:t>Poorer 4/13; Typical 8/13; Better </a:t>
            </a:r>
            <a:r>
              <a:rPr lang="en-US" b="1" dirty="0" smtClean="0">
                <a:latin typeface="Arial" panose="020B0604020202020204" pitchFamily="34" charset="0"/>
                <a:cs typeface="Arial" panose="020B0604020202020204" pitchFamily="34" charset="0"/>
              </a:rPr>
              <a:t>1/13</a:t>
            </a: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Determinations of Effect:  </a:t>
            </a:r>
            <a:r>
              <a:rPr lang="en-US" b="1" dirty="0">
                <a:latin typeface="Arial" panose="020B0604020202020204" pitchFamily="34" charset="0"/>
                <a:cs typeface="Arial" panose="020B0604020202020204" pitchFamily="34" charset="0"/>
              </a:rPr>
              <a:t>4/11; Typical 6/11; Better </a:t>
            </a:r>
            <a:r>
              <a:rPr lang="en-US" b="1" dirty="0" smtClean="0">
                <a:latin typeface="Arial" panose="020B0604020202020204" pitchFamily="34" charset="0"/>
                <a:cs typeface="Arial" panose="020B0604020202020204" pitchFamily="34" charset="0"/>
              </a:rPr>
              <a:t>1/11</a:t>
            </a: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Considerations of Alternatives:  </a:t>
            </a:r>
            <a:r>
              <a:rPr lang="en-US" b="1" dirty="0">
                <a:latin typeface="Arial" panose="020B0604020202020204" pitchFamily="34" charset="0"/>
                <a:cs typeface="Arial" panose="020B0604020202020204" pitchFamily="34" charset="0"/>
              </a:rPr>
              <a:t>Poorer 7/11; Typical 4/11; Better </a:t>
            </a:r>
            <a:r>
              <a:rPr lang="en-US" b="1" dirty="0" smtClean="0">
                <a:latin typeface="Arial" panose="020B0604020202020204" pitchFamily="34" charset="0"/>
                <a:cs typeface="Arial" panose="020B0604020202020204" pitchFamily="34" charset="0"/>
              </a:rPr>
              <a:t>0/11</a:t>
            </a:r>
            <a:endParaRPr lang="en-US" dirty="0">
              <a:latin typeface="Arial" panose="020B0604020202020204" pitchFamily="34" charset="0"/>
              <a:cs typeface="Arial" panose="020B0604020202020204" pitchFamily="34" charset="0"/>
            </a:endParaRPr>
          </a:p>
          <a:p>
            <a:pPr lvl="1">
              <a:lnSpc>
                <a:spcPct val="110000"/>
              </a:lnSpc>
            </a:pPr>
            <a:r>
              <a:rPr lang="en-US" dirty="0">
                <a:latin typeface="Arial" panose="020B0604020202020204" pitchFamily="34" charset="0"/>
                <a:cs typeface="Arial" panose="020B0604020202020204" pitchFamily="34" charset="0"/>
              </a:rPr>
              <a:t>Mitigation of Adverse Effect:  </a:t>
            </a:r>
            <a:r>
              <a:rPr lang="en-US" b="1" dirty="0">
                <a:latin typeface="Arial" panose="020B0604020202020204" pitchFamily="34" charset="0"/>
                <a:cs typeface="Arial" panose="020B0604020202020204" pitchFamily="34" charset="0"/>
              </a:rPr>
              <a:t>Poorer 4/11; Typical 4/11; Better 3/11</a:t>
            </a: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96</a:t>
            </a:fld>
            <a:endParaRPr lang="en-US" dirty="0"/>
          </a:p>
        </p:txBody>
      </p:sp>
    </p:spTree>
    <p:extLst>
      <p:ext uri="{BB962C8B-B14F-4D97-AF65-F5344CB8AC3E}">
        <p14:creationId xmlns:p14="http://schemas.microsoft.com/office/powerpoint/2010/main" val="426255009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702CCCE-234F-4756-8976-3DD1F32F0056}"/>
              </a:ext>
            </a:extLst>
          </p:cNvPr>
          <p:cNvSpPr>
            <a:spLocks noGrp="1"/>
          </p:cNvSpPr>
          <p:nvPr>
            <p:ph type="title"/>
          </p:nvPr>
        </p:nvSpPr>
        <p:spPr>
          <a:xfrm>
            <a:off x="409073" y="240632"/>
            <a:ext cx="11333747" cy="757990"/>
          </a:xfrm>
        </p:spPr>
        <p:txBody>
          <a:bodyPr>
            <a:normAutofit/>
          </a:bodyPr>
          <a:lstStyle/>
          <a:p>
            <a:r>
              <a:rPr lang="en-US" sz="4000" dirty="0">
                <a:latin typeface="Arial" panose="020B0604020202020204" pitchFamily="34" charset="0"/>
                <a:cs typeface="Arial" panose="020B0604020202020204" pitchFamily="34" charset="0"/>
              </a:rPr>
              <a:t>Observations About Section 106</a:t>
            </a:r>
          </a:p>
        </p:txBody>
      </p:sp>
      <p:sp>
        <p:nvSpPr>
          <p:cNvPr id="4" name="Content Placeholder 3">
            <a:extLst>
              <a:ext uri="{FF2B5EF4-FFF2-40B4-BE49-F238E27FC236}">
                <a16:creationId xmlns="" xmlns:a16="http://schemas.microsoft.com/office/drawing/2014/main" id="{651042B7-0C48-45B6-9C4E-E804280ECD42}"/>
              </a:ext>
            </a:extLst>
          </p:cNvPr>
          <p:cNvSpPr>
            <a:spLocks noGrp="1"/>
          </p:cNvSpPr>
          <p:nvPr>
            <p:ph idx="1"/>
          </p:nvPr>
        </p:nvSpPr>
        <p:spPr>
          <a:xfrm>
            <a:off x="409073" y="1219200"/>
            <a:ext cx="10515600" cy="4656221"/>
          </a:xfrm>
        </p:spPr>
        <p:txBody>
          <a:bodyPr>
            <a:noAutofit/>
          </a:bodyPr>
          <a:lstStyle/>
          <a:p>
            <a:pPr>
              <a:lnSpc>
                <a:spcPct val="100000"/>
              </a:lnSpc>
            </a:pPr>
            <a:r>
              <a:rPr lang="en-US" dirty="0">
                <a:latin typeface="Arial" panose="020B0604020202020204" pitchFamily="34" charset="0"/>
                <a:cs typeface="Arial" panose="020B0604020202020204" pitchFamily="34" charset="0"/>
              </a:rPr>
              <a:t>NHPA applies to your project if your project constitutes an undertaking </a:t>
            </a:r>
            <a:r>
              <a:rPr lang="en-US" b="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will have a potential effect on a property that is eligible for </a:t>
            </a:r>
            <a:r>
              <a:rPr lang="en-US" b="1" dirty="0">
                <a:latin typeface="Arial" panose="020B0604020202020204" pitchFamily="34" charset="0"/>
                <a:cs typeface="Arial" panose="020B0604020202020204" pitchFamily="34" charset="0"/>
              </a:rPr>
              <a:t>or</a:t>
            </a:r>
            <a:r>
              <a:rPr lang="en-US" dirty="0">
                <a:latin typeface="Arial" panose="020B0604020202020204" pitchFamily="34" charset="0"/>
                <a:cs typeface="Arial" panose="020B0604020202020204" pitchFamily="34" charset="0"/>
              </a:rPr>
              <a:t> included in the Register of Historic </a:t>
            </a:r>
            <a:r>
              <a:rPr lang="en-US" dirty="0" smtClean="0">
                <a:latin typeface="Arial" panose="020B0604020202020204" pitchFamily="34" charset="0"/>
                <a:cs typeface="Arial" panose="020B0604020202020204" pitchFamily="34" charset="0"/>
              </a:rPr>
              <a:t>Places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Federal agencies retain the responsibility for final decisions regarding the impacts of cleanup activities on cultural </a:t>
            </a:r>
            <a:r>
              <a:rPr lang="en-US" dirty="0" smtClean="0">
                <a:latin typeface="Arial" panose="020B0604020202020204" pitchFamily="34" charset="0"/>
                <a:cs typeface="Arial" panose="020B0604020202020204" pitchFamily="34" charset="0"/>
              </a:rPr>
              <a:t>resources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Anticipate having to explain to SHPOs and others the legal parameters of CERCLA such as Section 104(a) and Section 121(e)(1), and the NCP, including 40 CFR § 300.415(j)</a:t>
            </a:r>
          </a:p>
          <a:p>
            <a:pPr>
              <a:lnSpc>
                <a:spcPct val="100000"/>
              </a:lnSpc>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97</a:t>
            </a:fld>
            <a:endParaRPr lang="en-US" dirty="0"/>
          </a:p>
        </p:txBody>
      </p:sp>
    </p:spTree>
    <p:extLst>
      <p:ext uri="{BB962C8B-B14F-4D97-AF65-F5344CB8AC3E}">
        <p14:creationId xmlns:p14="http://schemas.microsoft.com/office/powerpoint/2010/main" val="194219510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702CCCE-234F-4756-8976-3DD1F32F0056}"/>
              </a:ext>
            </a:extLst>
          </p:cNvPr>
          <p:cNvSpPr>
            <a:spLocks noGrp="1"/>
          </p:cNvSpPr>
          <p:nvPr>
            <p:ph type="title"/>
          </p:nvPr>
        </p:nvSpPr>
        <p:spPr>
          <a:xfrm>
            <a:off x="152400" y="236411"/>
            <a:ext cx="10784305" cy="757990"/>
          </a:xfrm>
        </p:spPr>
        <p:txBody>
          <a:bodyPr>
            <a:normAutofit/>
          </a:bodyPr>
          <a:lstStyle/>
          <a:p>
            <a:r>
              <a:rPr lang="en-US" sz="4000" dirty="0">
                <a:latin typeface="Arial" panose="020B0604020202020204" pitchFamily="34" charset="0"/>
                <a:cs typeface="Arial" panose="020B0604020202020204" pitchFamily="34" charset="0"/>
              </a:rPr>
              <a:t>Observations About Section 106 . . .</a:t>
            </a:r>
          </a:p>
        </p:txBody>
      </p:sp>
      <p:sp>
        <p:nvSpPr>
          <p:cNvPr id="4" name="Content Placeholder 3">
            <a:extLst>
              <a:ext uri="{FF2B5EF4-FFF2-40B4-BE49-F238E27FC236}">
                <a16:creationId xmlns="" xmlns:a16="http://schemas.microsoft.com/office/drawing/2014/main" id="{651042B7-0C48-45B6-9C4E-E804280ECD42}"/>
              </a:ext>
            </a:extLst>
          </p:cNvPr>
          <p:cNvSpPr>
            <a:spLocks noGrp="1"/>
          </p:cNvSpPr>
          <p:nvPr>
            <p:ph idx="1"/>
          </p:nvPr>
        </p:nvSpPr>
        <p:spPr>
          <a:xfrm>
            <a:off x="152400" y="1129591"/>
            <a:ext cx="11582400" cy="5382334"/>
          </a:xfrm>
        </p:spPr>
        <p:txBody>
          <a:bodyPr>
            <a:noAutofit/>
          </a:bodyPr>
          <a:lstStyle/>
          <a:p>
            <a:pPr>
              <a:lnSpc>
                <a:spcPct val="100000"/>
              </a:lnSpc>
            </a:pPr>
            <a:r>
              <a:rPr lang="en-US" sz="2400" dirty="0">
                <a:latin typeface="Arial" panose="020B0604020202020204" pitchFamily="34" charset="0"/>
                <a:cs typeface="Arial" panose="020B0604020202020204" pitchFamily="34" charset="0"/>
              </a:rPr>
              <a:t>NHPA does not prohibit federal agencies from having an adverse effect on cultural resources included on (or eligible for inclusion on) the National Register; rather, the act requires agencies to </a:t>
            </a:r>
            <a:r>
              <a:rPr lang="en-US" sz="2400" i="1" dirty="0">
                <a:latin typeface="Arial" panose="020B0604020202020204" pitchFamily="34" charset="0"/>
                <a:cs typeface="Arial" panose="020B0604020202020204" pitchFamily="34" charset="0"/>
              </a:rPr>
              <a:t>consider</a:t>
            </a:r>
            <a:r>
              <a:rPr lang="en-US" sz="2400" dirty="0">
                <a:latin typeface="Arial" panose="020B0604020202020204" pitchFamily="34" charset="0"/>
                <a:cs typeface="Arial" panose="020B0604020202020204" pitchFamily="34" charset="0"/>
              </a:rPr>
              <a:t> the effects of their </a:t>
            </a:r>
            <a:r>
              <a:rPr lang="en-US" sz="2400" dirty="0" smtClean="0">
                <a:latin typeface="Arial" panose="020B0604020202020204" pitchFamily="34" charset="0"/>
                <a:cs typeface="Arial" panose="020B0604020202020204" pitchFamily="34" charset="0"/>
              </a:rPr>
              <a:t>undertakings</a:t>
            </a:r>
            <a:endParaRPr lang="en-US" sz="2400" dirty="0">
              <a:latin typeface="Arial" panose="020B0604020202020204" pitchFamily="34" charset="0"/>
              <a:cs typeface="Arial" panose="020B0604020202020204" pitchFamily="34" charset="0"/>
            </a:endParaRPr>
          </a:p>
          <a:p>
            <a:pPr marL="228600" lvl="1" indent="0">
              <a:lnSpc>
                <a:spcPct val="100000"/>
              </a:lnSpc>
              <a:buNone/>
            </a:pPr>
            <a:r>
              <a:rPr lang="en-US" dirty="0">
                <a:latin typeface="Arial" panose="020B0604020202020204" pitchFamily="34" charset="0"/>
                <a:cs typeface="Arial" panose="020B0604020202020204" pitchFamily="34" charset="0"/>
              </a:rPr>
              <a:t>There is no substantive requirement to actually avoid or minimize adverse </a:t>
            </a:r>
            <a:r>
              <a:rPr lang="en-US" dirty="0" smtClean="0">
                <a:latin typeface="Arial" panose="020B0604020202020204" pitchFamily="34" charset="0"/>
                <a:cs typeface="Arial" panose="020B0604020202020204" pitchFamily="34" charset="0"/>
              </a:rPr>
              <a:t>effects</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Initiate the Section 106 process as early as possible with the </a:t>
            </a:r>
            <a:r>
              <a:rPr lang="en-US" sz="2400" dirty="0" smtClean="0">
                <a:latin typeface="Arial" panose="020B0604020202020204" pitchFamily="34" charset="0"/>
                <a:cs typeface="Arial" panose="020B0604020202020204" pitchFamily="34" charset="0"/>
              </a:rPr>
              <a:t>SHPO/THPO</a:t>
            </a:r>
            <a:endParaRPr lang="en-US" sz="2400" dirty="0">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Carefully screen archaeological consultant and draft documents (e.g., definition of APE, recommendations, anything outside of context of CERCLA)</a:t>
            </a:r>
          </a:p>
          <a:p>
            <a:endParaRPr lang="en-US"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
          </p:nvPr>
        </p:nvSpPr>
        <p:spPr/>
        <p:txBody>
          <a:bodyPr/>
          <a:lstStyle/>
          <a:p>
            <a:r>
              <a:rPr lang="en-US" smtClean="0"/>
              <a:t>1-</a:t>
            </a:r>
            <a:fld id="{11C1CDDD-26A6-4238-A94D-3281FBF69CDD}" type="slidenum">
              <a:rPr lang="en-US" smtClean="0"/>
              <a:pPr/>
              <a:t>98</a:t>
            </a:fld>
            <a:endParaRPr lang="en-US" dirty="0"/>
          </a:p>
        </p:txBody>
      </p:sp>
    </p:spTree>
    <p:extLst>
      <p:ext uri="{BB962C8B-B14F-4D97-AF65-F5344CB8AC3E}">
        <p14:creationId xmlns:p14="http://schemas.microsoft.com/office/powerpoint/2010/main" val="2130669625"/>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F52D5-CEEF-4FE8-9147-EA3EBF537338}"/>
              </a:ext>
            </a:extLst>
          </p:cNvPr>
          <p:cNvSpPr>
            <a:spLocks noGrp="1"/>
          </p:cNvSpPr>
          <p:nvPr>
            <p:ph type="title"/>
          </p:nvPr>
        </p:nvSpPr>
        <p:spPr>
          <a:xfrm>
            <a:off x="228600" y="68263"/>
            <a:ext cx="10515600" cy="1006475"/>
          </a:xfrm>
        </p:spPr>
        <p:txBody>
          <a:bodyPr>
            <a:normAutofit/>
          </a:bodyPr>
          <a:lstStyle/>
          <a:p>
            <a:r>
              <a:rPr lang="en-US" sz="4000" dirty="0">
                <a:latin typeface="Arial" panose="020B0604020202020204" pitchFamily="34" charset="0"/>
                <a:cs typeface="Arial" panose="020B0604020202020204" pitchFamily="34" charset="0"/>
              </a:rPr>
              <a:t>Observations About Section 106 . . .</a:t>
            </a:r>
            <a:endParaRPr lang="en-US" sz="4000" dirty="0"/>
          </a:p>
        </p:txBody>
      </p:sp>
      <p:sp>
        <p:nvSpPr>
          <p:cNvPr id="3" name="Content Placeholder 2">
            <a:extLst>
              <a:ext uri="{FF2B5EF4-FFF2-40B4-BE49-F238E27FC236}">
                <a16:creationId xmlns="" xmlns:a16="http://schemas.microsoft.com/office/drawing/2014/main" id="{FA5F2DDE-3B80-49ED-9CFD-821E4ABDD79C}"/>
              </a:ext>
            </a:extLst>
          </p:cNvPr>
          <p:cNvSpPr>
            <a:spLocks noGrp="1"/>
          </p:cNvSpPr>
          <p:nvPr>
            <p:ph idx="1"/>
          </p:nvPr>
        </p:nvSpPr>
        <p:spPr>
          <a:xfrm>
            <a:off x="228600" y="1219200"/>
            <a:ext cx="10515600" cy="4805363"/>
          </a:xfrm>
        </p:spPr>
        <p:txBody>
          <a:bodyPr>
            <a:normAutofit/>
          </a:bodyPr>
          <a:lstStyle/>
          <a:p>
            <a:pPr>
              <a:lnSpc>
                <a:spcPct val="100000"/>
              </a:lnSpc>
            </a:pPr>
            <a:r>
              <a:rPr lang="en-US" dirty="0">
                <a:latin typeface="Arial" panose="020B0604020202020204" pitchFamily="34" charset="0"/>
                <a:cs typeface="Arial" panose="020B0604020202020204" pitchFamily="34" charset="0"/>
              </a:rPr>
              <a:t>Federal agencies have an obligation to consult with tribes that may attach religious or cultural significance to historic properties that may be affected by an undertaking </a:t>
            </a:r>
          </a:p>
          <a:p>
            <a:pPr>
              <a:lnSpc>
                <a:spcPct val="100000"/>
              </a:lnSpc>
            </a:pPr>
            <a:r>
              <a:rPr lang="en-US" i="1" dirty="0">
                <a:latin typeface="Arial" panose="020B0604020202020204" pitchFamily="34" charset="0"/>
                <a:cs typeface="Arial" panose="020B0604020202020204" pitchFamily="34" charset="0"/>
              </a:rPr>
              <a:t>See also </a:t>
            </a:r>
            <a:r>
              <a:rPr lang="en-US" dirty="0">
                <a:latin typeface="Arial" panose="020B0604020202020204" pitchFamily="34" charset="0"/>
                <a:cs typeface="Arial" panose="020B0604020202020204" pitchFamily="34" charset="0"/>
              </a:rPr>
              <a:t>EPA Policy on Consultation and Coordination with Indian Tribes (Policy), available at </a:t>
            </a:r>
            <a:r>
              <a:rPr lang="en-US" dirty="0">
                <a:latin typeface="Arial" panose="020B0604020202020204" pitchFamily="34" charset="0"/>
                <a:cs typeface="Arial" panose="020B0604020202020204" pitchFamily="34" charset="0"/>
                <a:hlinkClick r:id="rId2"/>
              </a:rPr>
              <a:t>https://</a:t>
            </a:r>
            <a:r>
              <a:rPr lang="en-US" dirty="0" smtClean="0">
                <a:latin typeface="Arial" panose="020B0604020202020204" pitchFamily="34" charset="0"/>
                <a:cs typeface="Arial" panose="020B0604020202020204" pitchFamily="34" charset="0"/>
                <a:hlinkClick r:id="rId2"/>
              </a:rPr>
              <a:t>www.epa.gov/tribal/epa-policy-consultation-and-coordination-indian-tribes</a:t>
            </a: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This policy describes a separate obligation to consult with federally recognized tribes based on the federal government’s trust responsibility</a:t>
            </a:r>
          </a:p>
        </p:txBody>
      </p:sp>
      <p:sp>
        <p:nvSpPr>
          <p:cNvPr id="4" name="Slide Number Placeholder 3"/>
          <p:cNvSpPr>
            <a:spLocks noGrp="1"/>
          </p:cNvSpPr>
          <p:nvPr>
            <p:ph type="sldNum" sz="quarter" idx="4"/>
          </p:nvPr>
        </p:nvSpPr>
        <p:spPr/>
        <p:txBody>
          <a:bodyPr/>
          <a:lstStyle/>
          <a:p>
            <a:r>
              <a:rPr lang="en-US" smtClean="0"/>
              <a:t>1-</a:t>
            </a:r>
            <a:fld id="{11C1CDDD-26A6-4238-A94D-3281FBF69CDD}" type="slidenum">
              <a:rPr lang="en-US" smtClean="0"/>
              <a:pPr/>
              <a:t>99</a:t>
            </a:fld>
            <a:endParaRPr lang="en-US" dirty="0"/>
          </a:p>
        </p:txBody>
      </p:sp>
    </p:spTree>
    <p:extLst>
      <p:ext uri="{BB962C8B-B14F-4D97-AF65-F5344CB8AC3E}">
        <p14:creationId xmlns:p14="http://schemas.microsoft.com/office/powerpoint/2010/main" val="210339218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9010"/>
  <p:tag name="ARTICULATE_PROJECT_CHECK" val="0"/>
  <p:tag name="LMS_COMPLETION_TITLE" val="IA Basic Training for Managers"/>
  <p:tag name="LMS_COMPLETION_ID" val="IA_Basic_Training_for_Managers"/>
  <p:tag name="LMS_COMPLETION_DESC" val="Provides basic information about interagency agreements (IA), types of IAs, IA transactions, policies and guidance, and the Interagency Agreement Shared Service Center (IASSC)"/>
  <p:tag name="LMS_COMPLETION_SUBJECT" val="interagency agreement, interagency acquisition, IASSC, Interagency Agreement shared Service Center"/>
  <p:tag name="LMS_COMPLETION_VERSION" val="1.0"/>
  <p:tag name="LMS_COMPLETION_DURATION" val="01:00:00"/>
  <p:tag name="LMS_COMPLETION_SCO_TITLE" val="IA Basic Training for Managers"/>
  <p:tag name="LMS_COMPLETION_SCO_ID" val="IA_Basic_Training_for_Managers"/>
  <p:tag name="LMS_COMPLETION_EDITION" val="0"/>
  <p:tag name="LMS_COMPLETION_INTERACTION" val="568"/>
  <p:tag name="LMS_COMPLETION_THRESHOLD" val="100"/>
  <p:tag name="LMS_COMPLETION_METHOD" val="QUIZ"/>
  <p:tag name="LMS_COMPLETION_TARGET" val="15971738-8644-49d0-9ebd-9100795ffff4"/>
  <p:tag name="LMS_COMPLETION_TARGET_ID" val="568"/>
  <p:tag name="LMS_COMPLETION_TARGET_INDEX" val="41"/>
  <p:tag name="LMS_QUIZ_INSERT" val="1"/>
  <p:tag name="LMS_REPORTING" val="2"/>
  <p:tag name="LMS_DATA_SCORM" val="Yes"/>
  <p:tag name="PUBLISH_TITLE" val="IA Basic Training for Managers"/>
  <p:tag name="ARTICULATE_PUBLISH_PATH" val="C:\Users\chris.bachman\Desktop"/>
  <p:tag name="ARTICULATE_LOGO" val="epaLogoWhite.png"/>
  <p:tag name="ARTICULATE_PRESENTER" val="(None selected)"/>
  <p:tag name="ARTICULATE_PRESENTER_GUID" val="9869030842"/>
  <p:tag name="ARTICULATE_LMS" val="0"/>
  <p:tag name="ARTICULATE_TEMPLATE" val="iaBasic"/>
  <p:tag name="ARTICULATE_TEMPLATE_GUID" val="f3508353-a8cf-4683-904d-126d7ce20c7a"/>
  <p:tag name="LMS_PUBLISH" val="Yes"/>
  <p:tag name="PRESENTER_PREVIEW_MODE" val="0"/>
  <p:tag name="PRESENTER_PREVIEW_START" val="1"/>
  <p:tag name="LMS_PROTOCOL_METHOD" val="SCORM"/>
  <p:tag name="LMS_PROTOCOL_VERSION" val="1.2"/>
  <p:tag name="PLAYERLOGOHEIGHT" val="45"/>
  <p:tag name="PLAYERLOGOWIDTH" val="320"/>
  <p:tag name="LAUNCHINNEWWINDOW" val="1"/>
  <p:tag name="LASTPUBLISHED" val="C:\Users\chris.bachman\Desktop\IA Basic Training for Managers\player.html"/>
  <p:tag name="ARTICULATE_PROJECT_OPEN" val="1"/>
  <p:tag name="PRESENTATION_PLAYLIST_COUNT" val="0"/>
  <p:tag name="PRESENTATION_PRESENTER_SLIDE_LEVEL" val="0"/>
  <p:tag name="ARTICULATE_REFERENCE_COUNT" val="14"/>
  <p:tag name="ARTICULATE_REFERENCE_TYPE_1" val="1"/>
  <p:tag name="ARTICULATE_REFERENCE_TITLE_1" val="Delegation of Authority 1-11, Interagency Agreements and Memoranda of Understanding"/>
  <p:tag name="ARTICULATE_REFERENCE_1" val="C:\Users\chris.bachman\Desktop\Local LMS courses for export\iaresources\1-11.pdf"/>
  <p:tag name="ARTICULATE_REFERENCE_TYPE_2" val="1"/>
  <p:tag name="ARTICULATE_REFERENCE_TITLE_2" val="EPA Order 1130.2A, Senior Resources Officials and Resource Management Committee"/>
  <p:tag name="ARTICULATE_REFERENCE_2" val="C:\Users\chris.bachman\Desktop\Local LMS courses for export\iaresources\1130_2a.pdf"/>
  <p:tag name="ARTICULATE_REFERENCE_TYPE_3" val="1"/>
  <p:tag name="ARTICULATE_REFERENCE_TITLE_3" val="Final Interim Policy Notice Interagency Acquisitions"/>
  <p:tag name="ARTICULATE_REFERENCE_3" val="C:\Users\chris.bachman\Desktop\Local LMS courses for export\iaresources\FINAL_INTERIM_POLICY_NOTICE_OAM.pdf"/>
  <p:tag name="ARTICULATE_REFERENCE_TYPE_4" val="1"/>
  <p:tag name="ARTICULATE_REFERENCE_TITLE_4" val="Interagency Agreement Shared Service Center Level Agreement"/>
  <p:tag name="ARTICULATE_REFERENCE_4" val="C:\Users\chris.bachman\Desktop\Local LMS courses for export\iaresources\service_level_agreement_final_signed_7_16_09.pdf"/>
  <p:tag name="ARTICULATE_REFERENCE_TYPE_5" val="1"/>
  <p:tag name="ARTICULATE_REFERENCE_TITLE_5" val="Improving the Management and Use of Interagency Acquisitions"/>
  <p:tag name="ARTICULATE_REFERENCE_5" val="C:\Users\chris.bachman\Desktop\Local LMS courses for export\iaresources\iac_revised.pdf"/>
  <p:tag name="ARTICULATE_REFERENCE_TYPE_6" val="1"/>
  <p:tag name="ARTICULATE_REFERENCE_TITLE_6" val="Interagency Agreement Policies, Procedures, and Guidance Manual"/>
  <p:tag name="ARTICULATE_REFERENCE_6" val="C:\Users\chris.bachman\Desktop\Local LMS courses for export\iaresources\DirectivesClearanceVersion.pdf"/>
  <p:tag name="ARTICULATE_REFERENCE_TYPE_7" val="1"/>
  <p:tag name="ARTICULATE_REFERENCE_TITLE_7" val="IPI 08-02"/>
  <p:tag name="ARTICULATE_REFERENCE_7" val="C:\Users\chris.bachman\Desktop\Local LMS courses for export\iaresources\8.0-IAG-08-02.pdf"/>
  <p:tag name="ARTICULATE_REFERENCE_TYPE_8" val="1"/>
  <p:tag name="ARTICULATE_REFERENCE_TITLE_8" val="IPI 11-01"/>
  <p:tag name="ARTICULATE_REFERENCE_8" val="C:\Users\chris.bachman\Desktop\Local LMS courses for export\iaresources\ipi_11_01_12_02_10.pdf"/>
  <p:tag name="ARTICULATE_REFERENCE_TYPE_9" val="1"/>
  <p:tag name="ARTICULATE_REFERENCE_TITLE_9" val="IPI 11-02"/>
  <p:tag name="ARTICULATE_REFERENCE_9" val="C:\Users\chris.bachman\Desktop\Local LMS courses for export\iaresources\ipi_sro_clarification.pdf"/>
  <p:tag name="ARTICULATE_REFERENCE_TYPE_10" val="1"/>
  <p:tag name="ARTICULATE_REFERENCE_TITLE_10" val="IPI 11-03"/>
  <p:tag name="ARTICULATE_REFERENCE_10" val="C:\Users\chris.bachman\Desktop\Local LMS courses for export\iaresources\final_ia_post_award_monitoring_policy_ipi_03_02_01_2011_sec.pdf"/>
  <p:tag name="ARTICULATE_REFERENCE_TYPE_11" val="0"/>
  <p:tag name="ARTICULATE_REFERENCE_TITLE_11" val="List of Environmental Statutes"/>
  <p:tag name="ARTICULATE_REFERENCE_11" val="http://www.epa.gov/history/org/origins/laws.htm"/>
  <p:tag name="ARTICULATE_REFERENCE_TYPE_12" val="1"/>
  <p:tag name="ARTICULATE_REFERENCE_TITLE_12" val="Guidance for Monitoring IAs funded under the Recovery Act"/>
  <p:tag name="ARTICULATE_REFERENCE_12" val="C:\Users\chris.bachman\Desktop\Local LMS courses for export\iaresources\Guidance_for_Monitoring_Recovery_Act_IAs.pdf"/>
  <p:tag name="ARTICULATE_REFERENCE_TYPE_13" val="1"/>
  <p:tag name="ARTICULATE_REFERENCE_TITLE_13" val="Reimbursable IA Indirect Costs Process Guide, Attachment A"/>
  <p:tag name="ARTICULATE_REFERENCE_13" val="C:\Users\chris.bachman\Desktop\Local LMS courses for export\iaresources\Attachment_A_FY_2011_Reimbursable_IA_Indirect_Costs_Process_Guide.pdf"/>
  <p:tag name="ARTICULATE_REFERENCE_TYPE_14" val="1"/>
  <p:tag name="ARTICULATE_REFERENCE_TITLE_14" val="Resource Management Directive Systems 2540-13.1, Chapter 13 - Agency Indirect Cost Allocation System"/>
  <p:tag name="ARTICULATE_REFERENCE_14" val="C:\Users\chris.bachman\Desktop\Local LMS courses for export\iaresources\2540-13-p1_agency_indirect.pdf"/>
  <p:tag name="ARTICULATE_PRESENTER_VERSION" val="6"/>
</p:tagLst>
</file>

<file path=ppt/theme/theme1.xml><?xml version="1.0" encoding="utf-8"?>
<a:theme xmlns:a="http://schemas.openxmlformats.org/drawingml/2006/main" name="Customer_and_Partner_Experience_Sego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28247</TotalTime>
  <Words>6853</Words>
  <Application>Microsoft Office PowerPoint</Application>
  <PresentationFormat>Widescreen</PresentationFormat>
  <Paragraphs>809</Paragraphs>
  <Slides>100</Slides>
  <Notes>99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Calibri</vt:lpstr>
      <vt:lpstr>Courier New</vt:lpstr>
      <vt:lpstr>Segoe</vt:lpstr>
      <vt:lpstr>Wingdings</vt:lpstr>
      <vt:lpstr>Customer_and_Partner_Experience_Segoe</vt:lpstr>
      <vt:lpstr>National Historic Preservation Act Section 106 Review Under the Comprehensive Environmental Response, Compensation, and Liability Act  Earl Liverman, US EPA R10 On-Scene Coordinator (Ret.)</vt:lpstr>
      <vt:lpstr>Overview</vt:lpstr>
      <vt:lpstr>I.  Overview of the National Historic Preservation Act</vt:lpstr>
      <vt:lpstr>National Historic Preservation Act</vt:lpstr>
      <vt:lpstr>Overview of the Section 106 Review Process</vt:lpstr>
      <vt:lpstr>Responsibility for Compliance with Section 106</vt:lpstr>
      <vt:lpstr>What is a Federal “Undertaking?”</vt:lpstr>
      <vt:lpstr>Examples of Federal Undertakings</vt:lpstr>
      <vt:lpstr>What is a “Historic Property?”</vt:lpstr>
      <vt:lpstr>PowerPoint Presentation</vt:lpstr>
      <vt:lpstr>What is the National Register of Historic Places?</vt:lpstr>
      <vt:lpstr>PowerPoint Presentation</vt:lpstr>
      <vt:lpstr>Advisory Council on Historic Preservation</vt:lpstr>
      <vt:lpstr>State Historic Preservation Officer (SHPO)</vt:lpstr>
      <vt:lpstr>Tribal Historic Preservation Officer (THPO) </vt:lpstr>
      <vt:lpstr>What is an “Adverse Effect” in Section 106?</vt:lpstr>
      <vt:lpstr>Examples of Adverse Effect Activities</vt:lpstr>
      <vt:lpstr>What is an “Area of Potential Effect?”</vt:lpstr>
      <vt:lpstr>What is Consultation in Section 106?</vt:lpstr>
      <vt:lpstr>Consultation vs. Concurrence</vt:lpstr>
      <vt:lpstr>Other Statutes Defining and Protecting Historic Properties</vt:lpstr>
      <vt:lpstr>Other Statutes Defining and Protecting Historic Properties . . .</vt:lpstr>
      <vt:lpstr>References</vt:lpstr>
      <vt:lpstr>Questions</vt:lpstr>
      <vt:lpstr>II.  NHPA under CERCLA</vt:lpstr>
      <vt:lpstr>One Designed to Change Effects, the Other to Effect Change</vt:lpstr>
      <vt:lpstr>One Designed to Change Effects, the Other to Effect Change . . .</vt:lpstr>
      <vt:lpstr>Emergency Response, Removal, and Remedial Actions</vt:lpstr>
      <vt:lpstr>CERCLA and the National Oil and Hazardous Substances Pollution Contingency Plan</vt:lpstr>
      <vt:lpstr>Applicable or Relevant and Appropriate Requirements</vt:lpstr>
      <vt:lpstr>Applicable or Relevant and Appropriate Requirements . . </vt:lpstr>
      <vt:lpstr>Applicable or Relevant and Appropriate Requirements . . .</vt:lpstr>
      <vt:lpstr>Applicable or Relevant and Appropriate Requirements . . .</vt:lpstr>
      <vt:lpstr>References</vt:lpstr>
      <vt:lpstr>Questions</vt:lpstr>
      <vt:lpstr>III.  Pre-Incident Planning and Emergency Response Under Section 106 </vt:lpstr>
      <vt:lpstr>Pre-Incident Planning</vt:lpstr>
      <vt:lpstr>Pre-Incident Planning Flow Chart</vt:lpstr>
      <vt:lpstr>Pre-Incident Planning . . .</vt:lpstr>
      <vt:lpstr>Programmatic Agreement </vt:lpstr>
      <vt:lpstr>Programmatic Agreement . . . </vt:lpstr>
      <vt:lpstr>Emergency Response Actions</vt:lpstr>
      <vt:lpstr>What types of adverse effects on historic properties may result from emergency response actions? </vt:lpstr>
      <vt:lpstr>Examples of Potential Emergency Response “Adverse Effect” Activities</vt:lpstr>
      <vt:lpstr>Examples of Potential Emergency Response “Adverse Effect” Activities</vt:lpstr>
      <vt:lpstr>Examples of Potential Emergency Response “Adverse Effect” Activities</vt:lpstr>
      <vt:lpstr>Examples of Potential Emergency Response “Adverse Effect” Activities</vt:lpstr>
      <vt:lpstr>Emergency Response Flow Chart:  Categorically Excluded</vt:lpstr>
      <vt:lpstr>Categorically Excluded Areas from Section 106</vt:lpstr>
      <vt:lpstr>Emergency Response Flow Chart:  Not Categorically Excluded</vt:lpstr>
      <vt:lpstr>Important Concepts about Section 106 for the Federal On-Scene Coordinator</vt:lpstr>
      <vt:lpstr>Questions</vt:lpstr>
      <vt:lpstr>IV.  Comparison of Key Elements of the Section 106 Process Under NHPA and CERCLA</vt:lpstr>
      <vt:lpstr>Section 106 Process Flow Chart</vt:lpstr>
      <vt:lpstr>PowerPoint Presentation</vt:lpstr>
      <vt:lpstr>Comparison of Key Elements:  Roles of Participant’s</vt:lpstr>
      <vt:lpstr>Comparison of Key Elements:  Involving the Public</vt:lpstr>
      <vt:lpstr>Comparison of Key Elements:  Consultation</vt:lpstr>
      <vt:lpstr>Comparison of Key Elements:  Documentation</vt:lpstr>
      <vt:lpstr>EPA Options for Completing Section 106 Process at Mixed Ownership Sites</vt:lpstr>
      <vt:lpstr>References</vt:lpstr>
      <vt:lpstr>Questions</vt:lpstr>
      <vt:lpstr>V.  Section 106 Process:  Case Studies under CERCLA</vt:lpstr>
      <vt:lpstr>Case Study:  Avery Landing</vt:lpstr>
      <vt:lpstr>Background</vt:lpstr>
      <vt:lpstr>Section 106 Activities</vt:lpstr>
      <vt:lpstr>Section 106 Activities . . .</vt:lpstr>
      <vt:lpstr>Site Architectural Features Identified During CRS</vt:lpstr>
      <vt:lpstr>Site Architectural Features Identified During CRS</vt:lpstr>
      <vt:lpstr>Site Artifact Scatters</vt:lpstr>
      <vt:lpstr>Case Study:  Bonanza Mine and Mill</vt:lpstr>
      <vt:lpstr>Background</vt:lpstr>
      <vt:lpstr>Section 106 Activities</vt:lpstr>
      <vt:lpstr>Bonanza Mine and Mill:  mid-970s</vt:lpstr>
      <vt:lpstr>Mine Workings and Mill Site:  2014</vt:lpstr>
      <vt:lpstr>Mine Waste Dumps</vt:lpstr>
      <vt:lpstr>On-Site Residences</vt:lpstr>
      <vt:lpstr>On-Site Residences . . .</vt:lpstr>
      <vt:lpstr> Case Study:  Josephine Mill No. 1 </vt:lpstr>
      <vt:lpstr>Background</vt:lpstr>
      <vt:lpstr>Overview of Mill Site:   </vt:lpstr>
      <vt:lpstr>Overview of Mill Site:  </vt:lpstr>
      <vt:lpstr>Overview of Mill Site:  Wood Flume Remnant</vt:lpstr>
      <vt:lpstr>Section 106 Activities</vt:lpstr>
      <vt:lpstr>Site Architectural Features:  JM-1 Collapsed Wooden Building; JM-3 Remnant Wood Crib Structure</vt:lpstr>
      <vt:lpstr>Site Artifact Scatter:  JM-2 Trash Scatter</vt:lpstr>
      <vt:lpstr>A Tale of Two Perspectives:  SHPO</vt:lpstr>
      <vt:lpstr>A Tale of Two Perspectives:  EPA</vt:lpstr>
      <vt:lpstr>Specific Concerns/Issues - ARARs</vt:lpstr>
      <vt:lpstr>Specific Concerns/Issues – MOU and Permits</vt:lpstr>
      <vt:lpstr>ACHP Review of Section 106 Compliance</vt:lpstr>
      <vt:lpstr>Questions</vt:lpstr>
      <vt:lpstr>VI.  Summary:  Compliance with Section 106 Under CERCLA</vt:lpstr>
      <vt:lpstr> Section 106 Process under CERCLA:  SHPO Survey </vt:lpstr>
      <vt:lpstr>Section 106 Process under CERCLA:  SHPO Survey . . .</vt:lpstr>
      <vt:lpstr>Section 106 Process under CERCLA:  SHPO Survey . . .</vt:lpstr>
      <vt:lpstr>Observations About Section 106</vt:lpstr>
      <vt:lpstr>Observations About Section 106 . . .</vt:lpstr>
      <vt:lpstr>Observations About Section 106 . . .</vt:lpstr>
      <vt:lpstr>Questions</vt:lpstr>
    </vt:vector>
  </TitlesOfParts>
  <Company>US-EPA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Interagency Agreements Training for Managers</dc:title>
  <dc:subject>Interagency Agreements Training for Managers</dc:subject>
  <dc:creator>Alexandria Mincey</dc:creator>
  <dc:description>Interagency Agreements Training for Managers</dc:description>
  <cp:lastModifiedBy>Oelschlager, Austin</cp:lastModifiedBy>
  <cp:revision>976</cp:revision>
  <cp:lastPrinted>2011-10-26T17:48:03Z</cp:lastPrinted>
  <dcterms:created xsi:type="dcterms:W3CDTF">2011-01-21T21:41:27Z</dcterms:created>
  <dcterms:modified xsi:type="dcterms:W3CDTF">2018-08-06T20:08:14Z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Interagency Agreement Basic Training for Managers _revised 9-1-11</vt:lpwstr>
  </property>
  <property fmtid="{D5CDD505-2E9C-101B-9397-08002B2CF9AE}" pid="4" name="ArticulateGUID">
    <vt:lpwstr>42659C5B-BA4C-4DA2-BC74-DA2618B4E993</vt:lpwstr>
  </property>
  <property fmtid="{D5CDD505-2E9C-101B-9397-08002B2CF9AE}" pid="5" name="ArticulateProjectFull">
    <vt:lpwstr>G:\Contracts\GSA\EPA OGD (2010-2015)\Task 5 - Training &amp; Event Mgmt\Task 05.04 IA Training\IA Basic Course\IABasicManagers _26Oct.ppta</vt:lpwstr>
  </property>
</Properties>
</file>