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360" r:id="rId3"/>
    <p:sldId id="361" r:id="rId4"/>
    <p:sldId id="362" r:id="rId5"/>
    <p:sldId id="363" r:id="rId6"/>
    <p:sldId id="364" r:id="rId7"/>
    <p:sldId id="365" r:id="rId8"/>
    <p:sldId id="353" r:id="rId9"/>
    <p:sldId id="286" r:id="rId10"/>
    <p:sldId id="291" r:id="rId11"/>
    <p:sldId id="397" r:id="rId12"/>
    <p:sldId id="354" r:id="rId13"/>
    <p:sldId id="404" r:id="rId14"/>
    <p:sldId id="293" r:id="rId15"/>
    <p:sldId id="294" r:id="rId16"/>
    <p:sldId id="295" r:id="rId17"/>
    <p:sldId id="296" r:id="rId18"/>
    <p:sldId id="402" r:id="rId19"/>
    <p:sldId id="403" r:id="rId20"/>
    <p:sldId id="396" r:id="rId21"/>
    <p:sldId id="297" r:id="rId22"/>
    <p:sldId id="378" r:id="rId23"/>
    <p:sldId id="377" r:id="rId24"/>
    <p:sldId id="300" r:id="rId25"/>
    <p:sldId id="358" r:id="rId26"/>
    <p:sldId id="301" r:id="rId27"/>
    <p:sldId id="302" r:id="rId28"/>
    <p:sldId id="303" r:id="rId29"/>
    <p:sldId id="304" r:id="rId30"/>
    <p:sldId id="305" r:id="rId31"/>
    <p:sldId id="306" r:id="rId32"/>
    <p:sldId id="307" r:id="rId33"/>
    <p:sldId id="379" r:id="rId34"/>
    <p:sldId id="372" r:id="rId35"/>
    <p:sldId id="373" r:id="rId36"/>
    <p:sldId id="374" r:id="rId37"/>
    <p:sldId id="375" r:id="rId38"/>
    <p:sldId id="376" r:id="rId39"/>
    <p:sldId id="308" r:id="rId40"/>
    <p:sldId id="355" r:id="rId41"/>
    <p:sldId id="356" r:id="rId42"/>
    <p:sldId id="357" r:id="rId43"/>
    <p:sldId id="309" r:id="rId44"/>
    <p:sldId id="398" r:id="rId45"/>
    <p:sldId id="311" r:id="rId46"/>
    <p:sldId id="312" r:id="rId47"/>
    <p:sldId id="313" r:id="rId48"/>
    <p:sldId id="314" r:id="rId49"/>
    <p:sldId id="315" r:id="rId50"/>
    <p:sldId id="316" r:id="rId51"/>
    <p:sldId id="317" r:id="rId52"/>
    <p:sldId id="318" r:id="rId53"/>
    <p:sldId id="411" r:id="rId54"/>
    <p:sldId id="405" r:id="rId55"/>
    <p:sldId id="406" r:id="rId56"/>
    <p:sldId id="407" r:id="rId57"/>
    <p:sldId id="408" r:id="rId58"/>
    <p:sldId id="409" r:id="rId59"/>
    <p:sldId id="410" r:id="rId60"/>
    <p:sldId id="412" r:id="rId61"/>
    <p:sldId id="414" r:id="rId62"/>
    <p:sldId id="413" r:id="rId63"/>
    <p:sldId id="399" r:id="rId64"/>
    <p:sldId id="400" r:id="rId65"/>
    <p:sldId id="401"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00"/>
    <a:srgbClr val="028802"/>
    <a:srgbClr val="FFFF00"/>
    <a:srgbClr val="23C2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3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4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182142A-4076-4413-B939-D2CCD0EC25B7}" type="datetimeFigureOut">
              <a:rPr lang="en-US" smtClean="0"/>
              <a:pPr/>
              <a:t>4/25/2013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7F86D83-5EB2-49C5-8EAE-99103B54B97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A9603F-CA19-4467-803D-2A6CF6697342}" type="datetimeFigureOut">
              <a:rPr lang="en-US" smtClean="0"/>
              <a:pPr/>
              <a:t>4/25/2013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F06296-750F-4187-BC3F-2C55263624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F06296-750F-4187-BC3F-2C552636243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EE4D3CE-B314-41FF-9B9D-2E3065896BE6}" type="slidenum">
              <a:rPr lang="en-US"/>
              <a:pPr/>
              <a:t>11</a:t>
            </a:fld>
            <a:endParaRPr lang="en-US"/>
          </a:p>
        </p:txBody>
      </p:sp>
      <p:sp>
        <p:nvSpPr>
          <p:cNvPr id="55299" name="Rectangle 2"/>
          <p:cNvSpPr>
            <a:spLocks noChangeArrowheads="1" noTextEdit="1"/>
          </p:cNvSpPr>
          <p:nvPr>
            <p:ph type="sldImg"/>
          </p:nvPr>
        </p:nvSpPr>
        <p:spPr>
          <a:solidFill>
            <a:srgbClr val="FFFFFF"/>
          </a:solidFill>
          <a:ln/>
        </p:spPr>
      </p:sp>
      <p:sp>
        <p:nvSpPr>
          <p:cNvPr id="55300" name="Rectangle 3"/>
          <p:cNvSpPr>
            <a:spLocks noChangeArrowheads="1"/>
          </p:cNvSpPr>
          <p:nvPr>
            <p:ph type="body" idx="1"/>
          </p:nvPr>
        </p:nvSpPr>
        <p:spPr>
          <a:solidFill>
            <a:srgbClr val="FFFFFF"/>
          </a:solidFill>
          <a:ln>
            <a:solidFill>
              <a:srgbClr val="000000"/>
            </a:solidFill>
          </a:ln>
        </p:spPr>
        <p:txBody>
          <a:bodyPr/>
          <a:lstStyle/>
          <a:p>
            <a:r>
              <a:rPr lang="en-US" smtClean="0"/>
              <a:t>Sick colt at Palmerton.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F06296-750F-4187-BC3F-2C552636243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F06296-750F-4187-BC3F-2C5526362430}"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B45E327A-9B90-4171-BC3B-FA50570FE88B}"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29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en-US" smtClean="0"/>
          </a:p>
        </p:txBody>
      </p:sp>
      <p:sp>
        <p:nvSpPr>
          <p:cNvPr id="167940" name="Slide Number Placeholder 3"/>
          <p:cNvSpPr>
            <a:spLocks noGrp="1"/>
          </p:cNvSpPr>
          <p:nvPr>
            <p:ph type="sldNum" sz="quarter" idx="5"/>
          </p:nvPr>
        </p:nvSpPr>
        <p:spPr>
          <a:noFill/>
        </p:spPr>
        <p:txBody>
          <a:bodyPr/>
          <a:lstStyle/>
          <a:p>
            <a:fld id="{409D2067-5617-4710-B39F-3407A3E12E52}" type="slidenum">
              <a:rPr lang="en-US" smtClean="0"/>
              <a:pPr/>
              <a:t>34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smtClean="0"/>
          </a:p>
        </p:txBody>
      </p:sp>
      <p:sp>
        <p:nvSpPr>
          <p:cNvPr id="168964" name="Slide Number Placeholder 3"/>
          <p:cNvSpPr>
            <a:spLocks noGrp="1"/>
          </p:cNvSpPr>
          <p:nvPr>
            <p:ph type="sldNum" sz="quarter" idx="5"/>
          </p:nvPr>
        </p:nvSpPr>
        <p:spPr>
          <a:noFill/>
        </p:spPr>
        <p:txBody>
          <a:bodyPr/>
          <a:lstStyle/>
          <a:p>
            <a:fld id="{E8013E5E-C805-4C76-BF4C-6979123C8442}" type="slidenum">
              <a:rPr lang="en-US" smtClean="0"/>
              <a:pPr/>
              <a:t>35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US" smtClean="0"/>
          </a:p>
        </p:txBody>
      </p:sp>
      <p:sp>
        <p:nvSpPr>
          <p:cNvPr id="169988" name="Slide Number Placeholder 3"/>
          <p:cNvSpPr>
            <a:spLocks noGrp="1"/>
          </p:cNvSpPr>
          <p:nvPr>
            <p:ph type="sldNum" sz="quarter" idx="5"/>
          </p:nvPr>
        </p:nvSpPr>
        <p:spPr>
          <a:noFill/>
        </p:spPr>
        <p:txBody>
          <a:bodyPr/>
          <a:lstStyle/>
          <a:p>
            <a:fld id="{1DBB9560-4029-4B92-AB39-0D9C93DE4FC1}" type="slidenum">
              <a:rPr lang="en-US" smtClean="0"/>
              <a:pPr/>
              <a:t>36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p>
        </p:txBody>
      </p:sp>
      <p:sp>
        <p:nvSpPr>
          <p:cNvPr id="155652" name="Slide Number Placeholder 3"/>
          <p:cNvSpPr>
            <a:spLocks noGrp="1"/>
          </p:cNvSpPr>
          <p:nvPr>
            <p:ph type="sldNum" sz="quarter" idx="5"/>
          </p:nvPr>
        </p:nvSpPr>
        <p:spPr>
          <a:noFill/>
        </p:spPr>
        <p:txBody>
          <a:bodyPr/>
          <a:lstStyle/>
          <a:p>
            <a:fld id="{E820B2E3-6F34-42E4-A296-8187B6D3F8C3}"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smtClean="0"/>
          </a:p>
        </p:txBody>
      </p:sp>
      <p:sp>
        <p:nvSpPr>
          <p:cNvPr id="171012" name="Slide Number Placeholder 3"/>
          <p:cNvSpPr>
            <a:spLocks noGrp="1"/>
          </p:cNvSpPr>
          <p:nvPr>
            <p:ph type="sldNum" sz="quarter" idx="5"/>
          </p:nvPr>
        </p:nvSpPr>
        <p:spPr>
          <a:noFill/>
        </p:spPr>
        <p:txBody>
          <a:bodyPr/>
          <a:lstStyle/>
          <a:p>
            <a:fld id="{2F7162E5-6D0D-4F30-9126-14A5C34287C8}" type="slidenum">
              <a:rPr lang="en-US" smtClean="0"/>
              <a:pPr/>
              <a:t>37</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smtClean="0"/>
          </a:p>
        </p:txBody>
      </p:sp>
      <p:sp>
        <p:nvSpPr>
          <p:cNvPr id="172036" name="Slide Number Placeholder 3"/>
          <p:cNvSpPr>
            <a:spLocks noGrp="1"/>
          </p:cNvSpPr>
          <p:nvPr>
            <p:ph type="sldNum" sz="quarter" idx="5"/>
          </p:nvPr>
        </p:nvSpPr>
        <p:spPr>
          <a:noFill/>
        </p:spPr>
        <p:txBody>
          <a:bodyPr/>
          <a:lstStyle/>
          <a:p>
            <a:fld id="{C05DAFE4-D7D0-4AB7-B26F-273F77A2B71F}" type="slidenum">
              <a:rPr lang="en-US" smtClean="0"/>
              <a:pPr/>
              <a:t>38</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39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F06296-750F-4187-BC3F-2C5526362430}" type="slidenum">
              <a:rPr lang="en-US" smtClean="0"/>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F06296-750F-4187-BC3F-2C5526362430}" type="slidenum">
              <a:rPr lang="en-US" smtClean="0"/>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F06296-750F-4187-BC3F-2C5526362430}" type="slidenum">
              <a:rPr lang="en-US" smtClean="0"/>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43</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dirty="0" smtClean="0"/>
          </a:p>
        </p:txBody>
      </p:sp>
      <p:sp>
        <p:nvSpPr>
          <p:cNvPr id="119812" name="Slide Number Placeholder 3"/>
          <p:cNvSpPr>
            <a:spLocks noGrp="1"/>
          </p:cNvSpPr>
          <p:nvPr>
            <p:ph type="sldNum" sz="quarter" idx="5"/>
          </p:nvPr>
        </p:nvSpPr>
        <p:spPr>
          <a:noFill/>
        </p:spPr>
        <p:txBody>
          <a:bodyPr/>
          <a:lstStyle/>
          <a:p>
            <a:fld id="{71930D76-4B53-424F-8D39-6738AC924FC8}" type="slidenum">
              <a:rPr lang="en-US" smtClean="0"/>
              <a:pPr/>
              <a:t>44</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3FACFC7-212D-4329-9028-17F7FC468707}" type="slidenum">
              <a:rPr lang="en-US" smtClean="0"/>
              <a:pPr/>
              <a:t>45</a:t>
            </a:fld>
            <a:endParaRPr lang="en-US" dirty="0" smtClean="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dirty="0" smtClean="0"/>
          </a:p>
        </p:txBody>
      </p:sp>
      <p:sp>
        <p:nvSpPr>
          <p:cNvPr id="121860" name="Slide Number Placeholder 3"/>
          <p:cNvSpPr>
            <a:spLocks noGrp="1"/>
          </p:cNvSpPr>
          <p:nvPr>
            <p:ph type="sldNum" sz="quarter" idx="5"/>
          </p:nvPr>
        </p:nvSpPr>
        <p:spPr>
          <a:noFill/>
        </p:spPr>
        <p:txBody>
          <a:bodyPr/>
          <a:lstStyle/>
          <a:p>
            <a:fld id="{9D7F7A21-839A-4516-9C17-BCFE448B6534}" type="slidenum">
              <a:rPr lang="en-US" smtClean="0"/>
              <a:pPr/>
              <a:t>46</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smtClean="0"/>
          </a:p>
        </p:txBody>
      </p:sp>
      <p:sp>
        <p:nvSpPr>
          <p:cNvPr id="156676" name="Slide Number Placeholder 3"/>
          <p:cNvSpPr>
            <a:spLocks noGrp="1"/>
          </p:cNvSpPr>
          <p:nvPr>
            <p:ph type="sldNum" sz="quarter" idx="5"/>
          </p:nvPr>
        </p:nvSpPr>
        <p:spPr>
          <a:noFill/>
        </p:spPr>
        <p:txBody>
          <a:bodyPr/>
          <a:lstStyle/>
          <a:p>
            <a:fld id="{8E626E56-772F-41D7-8585-397D2E9F52B2}"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dirty="0" smtClean="0"/>
          </a:p>
        </p:txBody>
      </p:sp>
      <p:sp>
        <p:nvSpPr>
          <p:cNvPr id="122884" name="Slide Number Placeholder 3"/>
          <p:cNvSpPr>
            <a:spLocks noGrp="1"/>
          </p:cNvSpPr>
          <p:nvPr>
            <p:ph type="sldNum" sz="quarter" idx="5"/>
          </p:nvPr>
        </p:nvSpPr>
        <p:spPr>
          <a:noFill/>
        </p:spPr>
        <p:txBody>
          <a:bodyPr/>
          <a:lstStyle/>
          <a:p>
            <a:fld id="{C646226C-D51A-472E-86C5-CFEBDBDC84C0}" type="slidenum">
              <a:rPr lang="en-US" smtClean="0"/>
              <a:pPr/>
              <a:t>47</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dirty="0" smtClean="0"/>
          </a:p>
        </p:txBody>
      </p:sp>
      <p:sp>
        <p:nvSpPr>
          <p:cNvPr id="123908" name="Slide Number Placeholder 3"/>
          <p:cNvSpPr>
            <a:spLocks noGrp="1"/>
          </p:cNvSpPr>
          <p:nvPr>
            <p:ph type="sldNum" sz="quarter" idx="5"/>
          </p:nvPr>
        </p:nvSpPr>
        <p:spPr>
          <a:noFill/>
        </p:spPr>
        <p:txBody>
          <a:bodyPr/>
          <a:lstStyle/>
          <a:p>
            <a:fld id="{F950C7D0-ADF2-4CB4-B9C1-6FF4480C639F}" type="slidenum">
              <a:rPr lang="en-US" smtClean="0"/>
              <a:pPr/>
              <a:t>48</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49</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50</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51</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52</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en-US" smtClean="0"/>
          </a:p>
        </p:txBody>
      </p:sp>
      <p:sp>
        <p:nvSpPr>
          <p:cNvPr id="167940" name="Slide Number Placeholder 3"/>
          <p:cNvSpPr>
            <a:spLocks noGrp="1"/>
          </p:cNvSpPr>
          <p:nvPr>
            <p:ph type="sldNum" sz="quarter" idx="5"/>
          </p:nvPr>
        </p:nvSpPr>
        <p:spPr>
          <a:noFill/>
        </p:spPr>
        <p:txBody>
          <a:bodyPr/>
          <a:lstStyle/>
          <a:p>
            <a:fld id="{409D2067-5617-4710-B39F-3407A3E12E52}" type="slidenum">
              <a:rPr lang="en-US" smtClean="0"/>
              <a:pPr/>
              <a:t>63</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smtClean="0"/>
          </a:p>
        </p:txBody>
      </p:sp>
      <p:sp>
        <p:nvSpPr>
          <p:cNvPr id="168964" name="Slide Number Placeholder 3"/>
          <p:cNvSpPr>
            <a:spLocks noGrp="1"/>
          </p:cNvSpPr>
          <p:nvPr>
            <p:ph type="sldNum" sz="quarter" idx="5"/>
          </p:nvPr>
        </p:nvSpPr>
        <p:spPr>
          <a:noFill/>
        </p:spPr>
        <p:txBody>
          <a:bodyPr/>
          <a:lstStyle/>
          <a:p>
            <a:fld id="{E8013E5E-C805-4C76-BF4C-6979123C8442}" type="slidenum">
              <a:rPr lang="en-US" smtClean="0"/>
              <a:pPr/>
              <a:t>64</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smtClean="0"/>
          </a:p>
        </p:txBody>
      </p:sp>
      <p:sp>
        <p:nvSpPr>
          <p:cNvPr id="172036" name="Slide Number Placeholder 3"/>
          <p:cNvSpPr>
            <a:spLocks noGrp="1"/>
          </p:cNvSpPr>
          <p:nvPr>
            <p:ph type="sldNum" sz="quarter" idx="5"/>
          </p:nvPr>
        </p:nvSpPr>
        <p:spPr>
          <a:noFill/>
        </p:spPr>
        <p:txBody>
          <a:bodyPr/>
          <a:lstStyle/>
          <a:p>
            <a:fld id="{C05DAFE4-D7D0-4AB7-B26F-273F77A2B71F}" type="slidenum">
              <a:rPr lang="en-US" smtClean="0"/>
              <a:pPr/>
              <a:t>65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smtClean="0"/>
          </a:p>
        </p:txBody>
      </p:sp>
      <p:sp>
        <p:nvSpPr>
          <p:cNvPr id="157700" name="Slide Number Placeholder 3"/>
          <p:cNvSpPr>
            <a:spLocks noGrp="1"/>
          </p:cNvSpPr>
          <p:nvPr>
            <p:ph type="sldNum" sz="quarter" idx="5"/>
          </p:nvPr>
        </p:nvSpPr>
        <p:spPr>
          <a:noFill/>
        </p:spPr>
        <p:txBody>
          <a:bodyPr/>
          <a:lstStyle/>
          <a:p>
            <a:fld id="{9766FDD6-331F-4F7B-B07E-9C46C4B0C19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smtClean="0"/>
          </a:p>
        </p:txBody>
      </p:sp>
      <p:sp>
        <p:nvSpPr>
          <p:cNvPr id="158724" name="Slide Number Placeholder 3"/>
          <p:cNvSpPr>
            <a:spLocks noGrp="1"/>
          </p:cNvSpPr>
          <p:nvPr>
            <p:ph type="sldNum" sz="quarter" idx="5"/>
          </p:nvPr>
        </p:nvSpPr>
        <p:spPr>
          <a:noFill/>
        </p:spPr>
        <p:txBody>
          <a:bodyPr/>
          <a:lstStyle/>
          <a:p>
            <a:fld id="{E58327F3-E96F-47B8-907B-0470E4DC7E3A}"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US" smtClean="0"/>
          </a:p>
        </p:txBody>
      </p:sp>
      <p:sp>
        <p:nvSpPr>
          <p:cNvPr id="159748" name="Slide Number Placeholder 3"/>
          <p:cNvSpPr>
            <a:spLocks noGrp="1"/>
          </p:cNvSpPr>
          <p:nvPr>
            <p:ph type="sldNum" sz="quarter" idx="5"/>
          </p:nvPr>
        </p:nvSpPr>
        <p:spPr>
          <a:noFill/>
        </p:spPr>
        <p:txBody>
          <a:bodyPr/>
          <a:lstStyle/>
          <a:p>
            <a:fld id="{DE02F857-50D3-4FD1-A9BA-B7C44FE35CB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F06296-750F-4187-BC3F-2C552636243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6E9A94-F894-40F9-A656-D8368C2E716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E4B2BF-7739-476A-A134-49B04A59EB07}"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DB65-DC2D-4A79-8A8E-CD036F3A85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4B2BF-7739-476A-A134-49B04A59EB07}"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DB65-DC2D-4A79-8A8E-CD036F3A85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4B2BF-7739-476A-A134-49B04A59EB07}"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DB65-DC2D-4A79-8A8E-CD036F3A85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4B2BF-7739-476A-A134-49B04A59EB07}"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DB65-DC2D-4A79-8A8E-CD036F3A85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E4B2BF-7739-476A-A134-49B04A59EB07}"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DB65-DC2D-4A79-8A8E-CD036F3A85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E4B2BF-7739-476A-A134-49B04A59EB07}"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DB65-DC2D-4A79-8A8E-CD036F3A85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E4B2BF-7739-476A-A134-49B04A59EB07}" type="datetimeFigureOut">
              <a:rPr lang="en-US" smtClean="0"/>
              <a:pPr/>
              <a:t>4/25/2013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DB65-DC2D-4A79-8A8E-CD036F3A85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E4B2BF-7739-476A-A134-49B04A59EB07}" type="datetimeFigureOut">
              <a:rPr lang="en-US" smtClean="0"/>
              <a:pPr/>
              <a:t>4/25/2013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DB65-DC2D-4A79-8A8E-CD036F3A85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4B2BF-7739-476A-A134-49B04A59EB07}" type="datetimeFigureOut">
              <a:rPr lang="en-US" smtClean="0"/>
              <a:pPr/>
              <a:t>4/25/2013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DB65-DC2D-4A79-8A8E-CD036F3A85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4B2BF-7739-476A-A134-49B04A59EB07}"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DB65-DC2D-4A79-8A8E-CD036F3A85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4B2BF-7739-476A-A134-49B04A59EB07}"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DB65-DC2D-4A79-8A8E-CD036F3A85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4B2BF-7739-476A-A134-49B04A59EB07}" type="datetimeFigureOut">
              <a:rPr lang="en-US" smtClean="0"/>
              <a:pPr/>
              <a:t>4/25/2013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7DB65-DC2D-4A79-8A8E-CD036F3A85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1.png"/><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7.jpeg"/><Relationship Id="rId5" Type="http://schemas.openxmlformats.org/officeDocument/2006/relationships/image" Target="../media/image34.png"/><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2362199"/>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sz="4200" b="1" dirty="0" smtClean="0">
                <a:solidFill>
                  <a:srgbClr val="FF0000"/>
                </a:solidFill>
                <a:latin typeface="Arial" pitchFamily="34" charset="0"/>
                <a:cs typeface="Arial" pitchFamily="34" charset="0"/>
              </a:rPr>
              <a:t>Using Organic Amendments. Byproducts and Agronomy in Remediation of </a:t>
            </a:r>
            <a:r>
              <a:rPr lang="en-US" sz="4200" b="1" dirty="0" smtClean="0">
                <a:solidFill>
                  <a:srgbClr val="FF0000"/>
                </a:solidFill>
                <a:latin typeface="Arial" pitchFamily="34" charset="0"/>
                <a:cs typeface="Arial" pitchFamily="34" charset="0"/>
              </a:rPr>
              <a:t>Contaminated </a:t>
            </a:r>
            <a:r>
              <a:rPr lang="en-US" sz="4200" b="1" dirty="0" smtClean="0">
                <a:solidFill>
                  <a:srgbClr val="FF0000"/>
                </a:solidFill>
                <a:latin typeface="Arial" pitchFamily="34" charset="0"/>
                <a:cs typeface="Arial" pitchFamily="34" charset="0"/>
              </a:rPr>
              <a:t>Sites.</a:t>
            </a:r>
            <a:r>
              <a:rPr lang="en-US" sz="4000" b="1" dirty="0">
                <a:solidFill>
                  <a:srgbClr val="FF0000"/>
                </a:solidFill>
                <a:latin typeface="Arial" pitchFamily="34" charset="0"/>
                <a:cs typeface="Arial" pitchFamily="34" charset="0"/>
              </a:rPr>
              <a:t/>
            </a:r>
            <a:br>
              <a:rPr lang="en-US" sz="4000" b="1" dirty="0">
                <a:solidFill>
                  <a:srgbClr val="FF0000"/>
                </a:solidFill>
                <a:latin typeface="Arial" pitchFamily="34" charset="0"/>
                <a:cs typeface="Arial" pitchFamily="34" charset="0"/>
              </a:rPr>
            </a:br>
            <a:r>
              <a:rPr lang="en-US" b="1" dirty="0">
                <a:solidFill>
                  <a:srgbClr val="23C20E"/>
                </a:solidFill>
              </a:rPr>
              <a:t/>
            </a:r>
            <a:br>
              <a:rPr lang="en-US" b="1" dirty="0">
                <a:solidFill>
                  <a:srgbClr val="23C20E"/>
                </a:solidFill>
              </a:rPr>
            </a:br>
            <a:r>
              <a:rPr lang="en-US" dirty="0"/>
              <a:t/>
            </a:r>
            <a:br>
              <a:rPr lang="en-US" dirty="0"/>
            </a:br>
            <a:endParaRPr lang="en-US" dirty="0"/>
          </a:p>
        </p:txBody>
      </p:sp>
      <p:sp>
        <p:nvSpPr>
          <p:cNvPr id="5" name="Subtitle 4"/>
          <p:cNvSpPr>
            <a:spLocks noGrp="1"/>
          </p:cNvSpPr>
          <p:nvPr>
            <p:ph type="subTitle" idx="1"/>
          </p:nvPr>
        </p:nvSpPr>
        <p:spPr>
          <a:xfrm>
            <a:off x="0" y="3429000"/>
            <a:ext cx="9144000" cy="4419600"/>
          </a:xfrm>
        </p:spPr>
        <p:txBody>
          <a:bodyPr>
            <a:normAutofit/>
          </a:bodyPr>
          <a:lstStyle/>
          <a:p>
            <a:r>
              <a:rPr lang="en-US" b="1" dirty="0" smtClean="0">
                <a:solidFill>
                  <a:srgbClr val="0000FF"/>
                </a:solidFill>
                <a:latin typeface="Arial" pitchFamily="34" charset="0"/>
                <a:cs typeface="Arial" pitchFamily="34" charset="0"/>
              </a:rPr>
              <a:t>Rufus L. </a:t>
            </a:r>
            <a:r>
              <a:rPr lang="en-US" b="1" dirty="0" smtClean="0">
                <a:solidFill>
                  <a:srgbClr val="0000FF"/>
                </a:solidFill>
                <a:latin typeface="Arial" pitchFamily="34" charset="0"/>
                <a:cs typeface="Arial" pitchFamily="34" charset="0"/>
              </a:rPr>
              <a:t>Chaney</a:t>
            </a:r>
            <a:r>
              <a:rPr lang="en-US" sz="800" b="1" dirty="0" smtClean="0">
                <a:latin typeface="Arial" pitchFamily="34" charset="0"/>
                <a:cs typeface="Arial" pitchFamily="34" charset="0"/>
              </a:rPr>
              <a:t/>
            </a:r>
            <a:br>
              <a:rPr lang="en-US" sz="800" b="1" dirty="0" smtClean="0">
                <a:latin typeface="Arial" pitchFamily="34" charset="0"/>
                <a:cs typeface="Arial" pitchFamily="34" charset="0"/>
              </a:rPr>
            </a:br>
            <a:r>
              <a:rPr lang="en-US" sz="2800" b="1" dirty="0" smtClean="0">
                <a:solidFill>
                  <a:schemeClr val="tx1"/>
                </a:solidFill>
                <a:latin typeface="Arial" pitchFamily="34" charset="0"/>
                <a:cs typeface="Arial" pitchFamily="34" charset="0"/>
              </a:rPr>
              <a:t>USDA-ARS-EMBUL</a:t>
            </a:r>
            <a:r>
              <a:rPr lang="en-US" sz="2800" b="1" dirty="0" smtClean="0">
                <a:solidFill>
                  <a:schemeClr val="tx1"/>
                </a:solidFill>
                <a:latin typeface="Arial" pitchFamily="34" charset="0"/>
                <a:cs typeface="Arial" pitchFamily="34" charset="0"/>
              </a:rPr>
              <a:t>, Beltsville, MD,</a:t>
            </a:r>
          </a:p>
          <a:p>
            <a:endParaRPr lang="en-US" sz="2800" b="1" dirty="0">
              <a:solidFill>
                <a:schemeClr val="tx1"/>
              </a:solidFill>
              <a:latin typeface="Arial" pitchFamily="34" charset="0"/>
              <a:cs typeface="Arial" pitchFamily="34" charset="0"/>
            </a:endParaRPr>
          </a:p>
          <a:p>
            <a:r>
              <a:rPr lang="en-US" sz="2800" b="1" dirty="0" smtClean="0">
                <a:solidFill>
                  <a:schemeClr val="tx1"/>
                </a:solidFill>
                <a:latin typeface="Arial" pitchFamily="34" charset="0"/>
                <a:cs typeface="Arial" pitchFamily="34" charset="0"/>
              </a:rPr>
              <a:t>Webinar, </a:t>
            </a:r>
          </a:p>
          <a:p>
            <a:r>
              <a:rPr lang="en-US" sz="2800" b="1" dirty="0" smtClean="0">
                <a:solidFill>
                  <a:schemeClr val="tx1"/>
                </a:solidFill>
                <a:latin typeface="Arial" pitchFamily="34" charset="0"/>
                <a:cs typeface="Arial" pitchFamily="34" charset="0"/>
              </a:rPr>
              <a:t>May</a:t>
            </a:r>
            <a:r>
              <a:rPr lang="en-US" sz="2800" b="1" dirty="0" smtClean="0">
                <a:solidFill>
                  <a:schemeClr val="tx1"/>
                </a:solidFill>
                <a:latin typeface="Arial" pitchFamily="34" charset="0"/>
                <a:cs typeface="Arial" pitchFamily="34" charset="0"/>
              </a:rPr>
              <a:t>, 2013</a:t>
            </a:r>
            <a:endParaRPr lang="en-US" sz="2800" b="1" dirty="0">
              <a:solidFill>
                <a:schemeClr val="tx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88925" y="6019800"/>
            <a:ext cx="8855075" cy="830997"/>
          </a:xfrm>
          <a:prstGeom prst="rect">
            <a:avLst/>
          </a:prstGeom>
          <a:noFill/>
          <a:ln w="9525">
            <a:noFill/>
            <a:miter lim="800000"/>
            <a:headEnd/>
            <a:tailEnd/>
          </a:ln>
        </p:spPr>
        <p:txBody>
          <a:bodyPr>
            <a:spAutoFit/>
          </a:bodyPr>
          <a:lstStyle/>
          <a:p>
            <a:pPr algn="ctr" eaLnBrk="1" hangingPunct="1"/>
            <a:r>
              <a:rPr lang="en-US" sz="2400" b="1" dirty="0">
                <a:solidFill>
                  <a:srgbClr val="FF0000"/>
                </a:solidFill>
                <a:latin typeface="Arial" charset="0"/>
              </a:rPr>
              <a:t>Palmerton, PA, 1980; because lawn grasses died from Zn, many residents covered their lawns with stones or mulch.</a:t>
            </a:r>
          </a:p>
        </p:txBody>
      </p:sp>
      <p:pic>
        <p:nvPicPr>
          <p:cNvPr id="10243" name="Picture 3" descr="C:\Photos\Palmerton Slides\PALM-1984-CoveredLawnArea-1-Cropped.JPG"/>
          <p:cNvPicPr>
            <a:picLocks noChangeAspect="1" noChangeArrowheads="1"/>
          </p:cNvPicPr>
          <p:nvPr/>
        </p:nvPicPr>
        <p:blipFill>
          <a:blip r:embed="rId3" cstate="print"/>
          <a:srcRect/>
          <a:stretch>
            <a:fillRect/>
          </a:stretch>
        </p:blipFill>
        <p:spPr bwMode="auto">
          <a:xfrm>
            <a:off x="0" y="0"/>
            <a:ext cx="9144000" cy="60134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Photos\Palmerton Slides\Sick-Pony-1979.jpg"/>
          <p:cNvPicPr>
            <a:picLocks noChangeAspect="1" noChangeArrowheads="1"/>
          </p:cNvPicPr>
          <p:nvPr/>
        </p:nvPicPr>
        <p:blipFill>
          <a:blip r:embed="rId3" cstate="print"/>
          <a:srcRect/>
          <a:stretch>
            <a:fillRect/>
          </a:stretch>
        </p:blipFill>
        <p:spPr bwMode="auto">
          <a:xfrm>
            <a:off x="0" y="0"/>
            <a:ext cx="9144000" cy="6170613"/>
          </a:xfrm>
          <a:prstGeom prst="rect">
            <a:avLst/>
          </a:prstGeom>
          <a:noFill/>
          <a:ln w="9525">
            <a:noFill/>
            <a:miter lim="800000"/>
            <a:headEnd/>
            <a:tailEnd/>
          </a:ln>
        </p:spPr>
      </p:pic>
      <p:sp>
        <p:nvSpPr>
          <p:cNvPr id="11267" name="Text Box 3"/>
          <p:cNvSpPr txBox="1">
            <a:spLocks noChangeArrowheads="1"/>
          </p:cNvSpPr>
          <p:nvPr/>
        </p:nvSpPr>
        <p:spPr bwMode="auto">
          <a:xfrm>
            <a:off x="212725" y="6324600"/>
            <a:ext cx="8931275" cy="523220"/>
          </a:xfrm>
          <a:prstGeom prst="rect">
            <a:avLst/>
          </a:prstGeom>
          <a:noFill/>
          <a:ln w="9525">
            <a:noFill/>
            <a:miter lim="800000"/>
            <a:headEnd/>
            <a:tailEnd/>
          </a:ln>
        </p:spPr>
        <p:txBody>
          <a:bodyPr>
            <a:spAutoFit/>
          </a:bodyPr>
          <a:lstStyle/>
          <a:p>
            <a:pPr algn="ctr" eaLnBrk="1" hangingPunct="1"/>
            <a:r>
              <a:rPr lang="en-US" sz="2800" b="1" dirty="0">
                <a:solidFill>
                  <a:srgbClr val="FF0000"/>
                </a:solidFill>
                <a:latin typeface="Arial" pitchFamily="34" charset="0"/>
              </a:rPr>
              <a:t>Zn-toxic pony near Palmerton in 1979.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fontScale="90000"/>
          </a:bodyPr>
          <a:lstStyle/>
          <a:p>
            <a:r>
              <a:rPr lang="en-US" sz="4000" b="1" dirty="0" err="1" smtClean="0">
                <a:solidFill>
                  <a:srgbClr val="FF0000"/>
                </a:solidFill>
                <a:latin typeface="Arial" pitchFamily="34" charset="0"/>
                <a:cs typeface="Arial" pitchFamily="34" charset="0"/>
              </a:rPr>
              <a:t>Phytostabilization</a:t>
            </a:r>
            <a:r>
              <a:rPr lang="en-US" sz="4000" b="1" dirty="0" smtClean="0">
                <a:solidFill>
                  <a:srgbClr val="FF0000"/>
                </a:solidFill>
                <a:latin typeface="Arial" pitchFamily="34" charset="0"/>
                <a:cs typeface="Arial" pitchFamily="34" charset="0"/>
              </a:rPr>
              <a:t> -- </a:t>
            </a:r>
            <a:r>
              <a:rPr lang="en-US" sz="4000" b="1" i="1" dirty="0" smtClean="0">
                <a:solidFill>
                  <a:srgbClr val="FF0000"/>
                </a:solidFill>
                <a:latin typeface="Arial" pitchFamily="34" charset="0"/>
                <a:cs typeface="Arial" pitchFamily="34" charset="0"/>
              </a:rPr>
              <a:t>in situ </a:t>
            </a:r>
            <a:r>
              <a:rPr lang="en-US" sz="4000" b="1" dirty="0" smtClean="0">
                <a:solidFill>
                  <a:srgbClr val="FF0000"/>
                </a:solidFill>
                <a:latin typeface="Arial" pitchFamily="34" charset="0"/>
                <a:cs typeface="Arial" pitchFamily="34" charset="0"/>
              </a:rPr>
              <a:t>Remediation</a:t>
            </a:r>
            <a:endParaRPr lang="en-US" sz="4000" b="1" dirty="0">
              <a:solidFill>
                <a:srgbClr val="FF0000"/>
              </a:solidFill>
              <a:latin typeface="Arial" pitchFamily="34" charset="0"/>
              <a:cs typeface="Arial" pitchFamily="34" charset="0"/>
            </a:endParaRPr>
          </a:p>
        </p:txBody>
      </p:sp>
      <p:sp>
        <p:nvSpPr>
          <p:cNvPr id="5" name="Content Placeholder 4"/>
          <p:cNvSpPr>
            <a:spLocks noGrp="1"/>
          </p:cNvSpPr>
          <p:nvPr>
            <p:ph idx="1"/>
          </p:nvPr>
        </p:nvSpPr>
        <p:spPr>
          <a:xfrm>
            <a:off x="0" y="762000"/>
            <a:ext cx="9144000" cy="6172200"/>
          </a:xfrm>
        </p:spPr>
        <p:txBody>
          <a:bodyPr>
            <a:normAutofit/>
          </a:bodyPr>
          <a:lstStyle/>
          <a:p>
            <a:pPr>
              <a:buClr>
                <a:srgbClr val="FF0000"/>
              </a:buClr>
              <a:buSzPct val="150000"/>
            </a:pPr>
            <a:r>
              <a:rPr lang="en-US" sz="2800" b="1" dirty="0">
                <a:solidFill>
                  <a:srgbClr val="0000FF"/>
                </a:solidFill>
                <a:latin typeface="Arial" pitchFamily="34" charset="0"/>
                <a:cs typeface="Arial" pitchFamily="34" charset="0"/>
              </a:rPr>
              <a:t>Using biosolids, composts, and byproducts in </a:t>
            </a:r>
            <a:r>
              <a:rPr lang="en-US" sz="2800" b="1" dirty="0" smtClean="0">
                <a:solidFill>
                  <a:srgbClr val="0000FF"/>
                </a:solidFill>
                <a:latin typeface="Arial" pitchFamily="34" charset="0"/>
                <a:cs typeface="Arial" pitchFamily="34" charset="0"/>
              </a:rPr>
              <a:t>remediation of phytotoxic or infertile soils.</a:t>
            </a:r>
          </a:p>
          <a:p>
            <a:pPr>
              <a:buClr>
                <a:srgbClr val="FF0000"/>
              </a:buClr>
              <a:buSzPct val="150000"/>
            </a:pPr>
            <a:r>
              <a:rPr lang="en-US" sz="2800" b="1" dirty="0" smtClean="0">
                <a:solidFill>
                  <a:srgbClr val="0000FF"/>
                </a:solidFill>
                <a:latin typeface="Arial" pitchFamily="34" charset="0"/>
                <a:cs typeface="Arial" pitchFamily="34" charset="0"/>
              </a:rPr>
              <a:t>Soil chemistry management may provide persistent/sustainable remediation:</a:t>
            </a:r>
          </a:p>
          <a:p>
            <a:pPr lvl="1">
              <a:buClr>
                <a:srgbClr val="FF0000"/>
              </a:buClr>
              <a:buSzPct val="150000"/>
            </a:pPr>
            <a:r>
              <a:rPr lang="en-US" sz="2400" b="1" dirty="0" smtClean="0">
                <a:latin typeface="Arial" pitchFamily="34" charset="0"/>
                <a:cs typeface="Arial" pitchFamily="34" charset="0"/>
              </a:rPr>
              <a:t>Nearly all sites are intensely P deficient.</a:t>
            </a:r>
          </a:p>
          <a:p>
            <a:pPr lvl="2">
              <a:buClr>
                <a:srgbClr val="FF0000"/>
              </a:buClr>
              <a:buSzPct val="150000"/>
            </a:pPr>
            <a:r>
              <a:rPr lang="en-US" sz="2000" b="1" dirty="0" smtClean="0">
                <a:latin typeface="Arial" pitchFamily="34" charset="0"/>
                <a:cs typeface="Arial" pitchFamily="34" charset="0"/>
              </a:rPr>
              <a:t>Manure, biosolids and their composts are richer in N and P than yard debris composts and many other organic amendments.</a:t>
            </a:r>
          </a:p>
          <a:p>
            <a:pPr lvl="2">
              <a:buClr>
                <a:srgbClr val="FF0000"/>
              </a:buClr>
              <a:buSzPct val="150000"/>
            </a:pPr>
            <a:r>
              <a:rPr lang="en-US" sz="2000" b="1" dirty="0" smtClean="0">
                <a:latin typeface="Arial" pitchFamily="34" charset="0"/>
                <a:cs typeface="Arial" pitchFamily="34" charset="0"/>
              </a:rPr>
              <a:t>Inorganic N fertilizers cannot persist in root zone.</a:t>
            </a:r>
          </a:p>
          <a:p>
            <a:pPr lvl="1">
              <a:buClr>
                <a:srgbClr val="FF0000"/>
              </a:buClr>
              <a:buSzPct val="150000"/>
            </a:pPr>
            <a:r>
              <a:rPr lang="en-US" sz="2400" b="1" dirty="0" smtClean="0">
                <a:latin typeface="Arial" pitchFamily="34" charset="0"/>
                <a:cs typeface="Arial" pitchFamily="34" charset="0"/>
              </a:rPr>
              <a:t>Zn, Cu, Ni and Mn are commonly phytotoxic if acidic.</a:t>
            </a:r>
          </a:p>
          <a:p>
            <a:pPr lvl="1">
              <a:buClr>
                <a:srgbClr val="FF0000"/>
              </a:buClr>
              <a:buSzPct val="150000"/>
            </a:pPr>
            <a:r>
              <a:rPr lang="en-US" sz="2400" b="1" dirty="0" smtClean="0">
                <a:latin typeface="Arial" pitchFamily="34" charset="0"/>
                <a:cs typeface="Arial" pitchFamily="34" charset="0"/>
              </a:rPr>
              <a:t>Make calcareous to prevent metal cation phytotoxicity.</a:t>
            </a:r>
          </a:p>
          <a:p>
            <a:pPr lvl="1">
              <a:buClr>
                <a:srgbClr val="FF0000"/>
              </a:buClr>
              <a:buSzPct val="150000"/>
            </a:pPr>
            <a:r>
              <a:rPr lang="en-US" sz="2400" b="1" dirty="0" smtClean="0">
                <a:latin typeface="Arial" pitchFamily="34" charset="0"/>
                <a:cs typeface="Arial" pitchFamily="34" charset="0"/>
              </a:rPr>
              <a:t>Leaching of alkalinity may alleviate metal toxicity at some sites where metals are in near-surface soil depth.</a:t>
            </a:r>
          </a:p>
          <a:p>
            <a:pPr lvl="1">
              <a:buClr>
                <a:srgbClr val="FF0000"/>
              </a:buClr>
              <a:buSzPct val="150000"/>
            </a:pPr>
            <a:r>
              <a:rPr lang="en-US" sz="2400" b="1" dirty="0" smtClean="0">
                <a:latin typeface="Arial" pitchFamily="34" charset="0"/>
                <a:cs typeface="Arial" pitchFamily="34" charset="0"/>
              </a:rPr>
              <a:t>Amorphous Fe and Mn oxides provide increased metals adsorption and may be built into amendment mixture.</a:t>
            </a:r>
          </a:p>
        </p:txBody>
      </p:sp>
      <p:cxnSp>
        <p:nvCxnSpPr>
          <p:cNvPr id="6" name="Straight Connector 5"/>
          <p:cNvCxnSpPr/>
          <p:nvPr/>
        </p:nvCxnSpPr>
        <p:spPr>
          <a:xfrm>
            <a:off x="0" y="685800"/>
            <a:ext cx="9144000" cy="76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06363" y="6107113"/>
            <a:ext cx="9029700" cy="793750"/>
          </a:xfrm>
          <a:prstGeom prst="rect">
            <a:avLst/>
          </a:prstGeom>
          <a:noFill/>
          <a:ln w="9525">
            <a:noFill/>
            <a:miter lim="800000"/>
            <a:headEnd/>
            <a:tailEnd/>
          </a:ln>
        </p:spPr>
        <p:txBody>
          <a:bodyPr wrap="none">
            <a:spAutoFit/>
          </a:bodyPr>
          <a:lstStyle/>
          <a:p>
            <a:pPr algn="ctr" eaLnBrk="1" hangingPunct="1"/>
            <a:r>
              <a:rPr lang="en-US" sz="2300" b="1" dirty="0">
                <a:solidFill>
                  <a:srgbClr val="FF0000"/>
                </a:solidFill>
                <a:latin typeface="Arial" pitchFamily="34" charset="0"/>
              </a:rPr>
              <a:t>Spread of Zn-Resistant ‘Merlin’ Red Fescue on Blue Mt., </a:t>
            </a:r>
          </a:p>
          <a:p>
            <a:pPr algn="ctr" eaLnBrk="1" hangingPunct="1"/>
            <a:r>
              <a:rPr lang="en-US" sz="2300" b="1" dirty="0">
                <a:solidFill>
                  <a:srgbClr val="FF0000"/>
                </a:solidFill>
                <a:latin typeface="Arial" pitchFamily="34" charset="0"/>
              </a:rPr>
              <a:t>Palmerton, PA. Helicopter applied seed, fertilizer and limestone.</a:t>
            </a:r>
          </a:p>
        </p:txBody>
      </p:sp>
      <p:pic>
        <p:nvPicPr>
          <p:cNvPr id="17411" name="Picture 3" descr="C:\Photos\Palmerton Slides\PALM-1994-MerlinSpreading-BlueMt-Oyler-Cropped.JPG"/>
          <p:cNvPicPr>
            <a:picLocks noChangeAspect="1" noChangeArrowheads="1"/>
          </p:cNvPicPr>
          <p:nvPr/>
        </p:nvPicPr>
        <p:blipFill>
          <a:blip r:embed="rId2" cstate="print"/>
          <a:srcRect/>
          <a:stretch>
            <a:fillRect/>
          </a:stretch>
        </p:blipFill>
        <p:spPr bwMode="auto">
          <a:xfrm>
            <a:off x="0" y="0"/>
            <a:ext cx="9144000" cy="61134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6046788"/>
            <a:ext cx="9144000" cy="793750"/>
          </a:xfrm>
          <a:prstGeom prst="rect">
            <a:avLst/>
          </a:prstGeom>
          <a:noFill/>
          <a:ln w="9525">
            <a:noFill/>
            <a:miter lim="800000"/>
            <a:headEnd/>
            <a:tailEnd/>
          </a:ln>
        </p:spPr>
        <p:txBody>
          <a:bodyPr>
            <a:spAutoFit/>
          </a:bodyPr>
          <a:lstStyle/>
          <a:p>
            <a:pPr algn="ctr" eaLnBrk="1" hangingPunct="1"/>
            <a:r>
              <a:rPr lang="en-US" sz="2300" b="1" dirty="0">
                <a:solidFill>
                  <a:srgbClr val="FF0000"/>
                </a:solidFill>
                <a:latin typeface="Arial" charset="0"/>
              </a:rPr>
              <a:t>Palmerton, PA, 1990: Oyler’s First Test Plot Using Biosolids + FlyAsh + Limestone, with </a:t>
            </a:r>
            <a:r>
              <a:rPr lang="en-US" sz="2300" b="1" dirty="0">
                <a:solidFill>
                  <a:srgbClr val="009900"/>
                </a:solidFill>
                <a:latin typeface="Arial" charset="0"/>
              </a:rPr>
              <a:t>‘Merlin’ Red Fescue</a:t>
            </a:r>
            <a:r>
              <a:rPr lang="en-US" sz="2300" b="1" dirty="0">
                <a:solidFill>
                  <a:srgbClr val="FF0000"/>
                </a:solidFill>
                <a:latin typeface="Arial" charset="0"/>
              </a:rPr>
              <a:t>; adjacent control</a:t>
            </a:r>
            <a:r>
              <a:rPr lang="en-US" sz="2300" b="1" dirty="0">
                <a:solidFill>
                  <a:srgbClr val="FFFF00"/>
                </a:solidFill>
                <a:latin typeface="Arial" charset="0"/>
              </a:rPr>
              <a:t>.</a:t>
            </a:r>
          </a:p>
        </p:txBody>
      </p:sp>
      <p:pic>
        <p:nvPicPr>
          <p:cNvPr id="23555" name="Picture 3" descr="C:\Photos\Palmerton Slides\PALM-1994-Oyler-First-EPA-Test-Merlin-Cropped.JPG"/>
          <p:cNvPicPr>
            <a:picLocks noChangeAspect="1" noChangeArrowheads="1"/>
          </p:cNvPicPr>
          <p:nvPr/>
        </p:nvPicPr>
        <p:blipFill>
          <a:blip r:embed="rId3" cstate="print"/>
          <a:srcRect/>
          <a:stretch>
            <a:fillRect/>
          </a:stretch>
        </p:blipFill>
        <p:spPr bwMode="auto">
          <a:xfrm>
            <a:off x="0" y="0"/>
            <a:ext cx="9144000" cy="600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2812971"/>
            <a:ext cx="2031325" cy="3816429"/>
          </a:xfrm>
          <a:prstGeom prst="rect">
            <a:avLst/>
          </a:prstGeom>
          <a:noFill/>
        </p:spPr>
        <p:txBody>
          <a:bodyPr wrap="none" rtlCol="0">
            <a:spAutoFit/>
          </a:bodyPr>
          <a:lstStyle/>
          <a:p>
            <a:r>
              <a:rPr lang="en-US" sz="2800" b="1" baseline="0" dirty="0" smtClean="0">
                <a:latin typeface="Arial" pitchFamily="34" charset="0"/>
                <a:cs typeface="Arial" pitchFamily="34" charset="0"/>
              </a:rPr>
              <a:t>mg/kg DW</a:t>
            </a:r>
          </a:p>
          <a:p>
            <a:endParaRPr lang="en-US" sz="2800" b="1" baseline="0" dirty="0" smtClean="0">
              <a:latin typeface="Arial" pitchFamily="34" charset="0"/>
              <a:cs typeface="Arial" pitchFamily="34" charset="0"/>
            </a:endParaRPr>
          </a:p>
          <a:p>
            <a:r>
              <a:rPr lang="en-US" sz="2800" b="1" baseline="0" dirty="0" smtClean="0">
                <a:latin typeface="Arial" pitchFamily="34" charset="0"/>
                <a:cs typeface="Arial" pitchFamily="34" charset="0"/>
              </a:rPr>
              <a:t>44,100 Zn</a:t>
            </a:r>
          </a:p>
          <a:p>
            <a:r>
              <a:rPr lang="en-US" sz="2800" b="1" dirty="0" smtClean="0">
                <a:latin typeface="Arial" pitchFamily="34" charset="0"/>
                <a:cs typeface="Arial" pitchFamily="34" charset="0"/>
              </a:rPr>
              <a:t>25,500 Fe</a:t>
            </a:r>
            <a:r>
              <a:rPr lang="en-US" sz="2800" b="1" baseline="0" dirty="0" smtClean="0">
                <a:latin typeface="Arial" pitchFamily="34" charset="0"/>
                <a:cs typeface="Arial" pitchFamily="34" charset="0"/>
              </a:rPr>
              <a:t>	</a:t>
            </a:r>
          </a:p>
          <a:p>
            <a:r>
              <a:rPr lang="en-US" sz="2800" b="1" baseline="0" dirty="0" smtClean="0">
                <a:latin typeface="Arial" pitchFamily="34" charset="0"/>
                <a:cs typeface="Arial" pitchFamily="34" charset="0"/>
              </a:rPr>
              <a:t>  8,920 Mn</a:t>
            </a:r>
          </a:p>
          <a:p>
            <a:r>
              <a:rPr lang="en-US" sz="2800" b="1" baseline="0" dirty="0" smtClean="0">
                <a:latin typeface="Arial" pitchFamily="34" charset="0"/>
                <a:cs typeface="Arial" pitchFamily="34" charset="0"/>
              </a:rPr>
              <a:t>     863 Cd</a:t>
            </a:r>
          </a:p>
          <a:p>
            <a:endParaRPr lang="en-US" sz="2800" b="1" dirty="0">
              <a:latin typeface="Arial" pitchFamily="34" charset="0"/>
              <a:cs typeface="Arial" pitchFamily="34" charset="0"/>
            </a:endParaRPr>
          </a:p>
          <a:p>
            <a:r>
              <a:rPr lang="en-US" sz="2800" b="1" baseline="0" dirty="0" smtClean="0">
                <a:latin typeface="Arial" pitchFamily="34" charset="0"/>
                <a:cs typeface="Arial" pitchFamily="34" charset="0"/>
              </a:rPr>
              <a:t>   pH 6.25</a:t>
            </a:r>
          </a:p>
          <a:p>
            <a:endParaRPr lang="en-US" dirty="0"/>
          </a:p>
        </p:txBody>
      </p:sp>
      <p:sp>
        <p:nvSpPr>
          <p:cNvPr id="4" name="TextBox 3"/>
          <p:cNvSpPr txBox="1"/>
          <p:nvPr/>
        </p:nvSpPr>
        <p:spPr>
          <a:xfrm>
            <a:off x="0" y="0"/>
            <a:ext cx="9144000" cy="2431435"/>
          </a:xfrm>
          <a:prstGeom prst="rect">
            <a:avLst/>
          </a:prstGeom>
          <a:noFill/>
        </p:spPr>
        <p:txBody>
          <a:bodyPr wrap="square" rtlCol="0">
            <a:spAutoFit/>
          </a:bodyPr>
          <a:lstStyle/>
          <a:p>
            <a:pPr algn="ctr"/>
            <a:r>
              <a:rPr lang="en-US" sz="3800" b="1" dirty="0" smtClean="0">
                <a:solidFill>
                  <a:srgbClr val="FF0000"/>
                </a:solidFill>
                <a:latin typeface="Arial" pitchFamily="34" charset="0"/>
                <a:cs typeface="Arial" pitchFamily="34" charset="0"/>
              </a:rPr>
              <a:t>Characteristics of the  Blue Mountain  North Slope Soils Sampled in bulk in 1998 for </a:t>
            </a:r>
            <a:r>
              <a:rPr lang="en-US" sz="3800" b="1" i="1" dirty="0" smtClean="0">
                <a:solidFill>
                  <a:srgbClr val="FF0000"/>
                </a:solidFill>
                <a:latin typeface="Arial" pitchFamily="34" charset="0"/>
                <a:cs typeface="Arial" pitchFamily="34" charset="0"/>
              </a:rPr>
              <a:t>Thlaspi</a:t>
            </a:r>
            <a:r>
              <a:rPr lang="en-US" sz="3800" b="1" dirty="0" smtClean="0">
                <a:solidFill>
                  <a:srgbClr val="FF0000"/>
                </a:solidFill>
                <a:latin typeface="Arial" pitchFamily="34" charset="0"/>
                <a:cs typeface="Arial" pitchFamily="34" charset="0"/>
              </a:rPr>
              <a:t> </a:t>
            </a:r>
            <a:r>
              <a:rPr lang="en-US" sz="3800" b="1" dirty="0" smtClean="0">
                <a:solidFill>
                  <a:srgbClr val="FF0000"/>
                </a:solidFill>
                <a:latin typeface="Arial" pitchFamily="34" charset="0"/>
                <a:cs typeface="Arial" pitchFamily="34" charset="0"/>
              </a:rPr>
              <a:t>studies in the greenhouse (Brown </a:t>
            </a:r>
            <a:r>
              <a:rPr lang="en-US" sz="3800" b="1" dirty="0" smtClean="0">
                <a:solidFill>
                  <a:srgbClr val="FF0000"/>
                </a:solidFill>
                <a:latin typeface="Arial" pitchFamily="34" charset="0"/>
                <a:cs typeface="Arial" pitchFamily="34" charset="0"/>
              </a:rPr>
              <a:t>et al.)</a:t>
            </a:r>
            <a:endParaRPr lang="en-US" sz="3800" b="1" dirty="0">
              <a:solidFill>
                <a:srgbClr val="FF0000"/>
              </a:solidFill>
              <a:latin typeface="Arial" pitchFamily="34" charset="0"/>
              <a:cs typeface="Arial" pitchFamily="34" charset="0"/>
            </a:endParaRPr>
          </a:p>
        </p:txBody>
      </p:sp>
      <p:sp>
        <p:nvSpPr>
          <p:cNvPr id="5" name="Line 1027"/>
          <p:cNvSpPr>
            <a:spLocks noChangeShapeType="1"/>
          </p:cNvSpPr>
          <p:nvPr/>
        </p:nvSpPr>
        <p:spPr bwMode="auto">
          <a:xfrm>
            <a:off x="0" y="2514600"/>
            <a:ext cx="9144000" cy="0"/>
          </a:xfrm>
          <a:prstGeom prst="line">
            <a:avLst/>
          </a:prstGeom>
          <a:noFill/>
          <a:ln w="38100">
            <a:solidFill>
              <a:srgbClr val="993366"/>
            </a:solidFill>
            <a:round/>
            <a:headEnd/>
            <a:tailEnd/>
          </a:ln>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6324600"/>
            <a:ext cx="9144000" cy="461963"/>
          </a:xfrm>
          <a:prstGeom prst="rect">
            <a:avLst/>
          </a:prstGeom>
          <a:noFill/>
          <a:ln w="9525">
            <a:noFill/>
            <a:miter lim="800000"/>
            <a:headEnd/>
            <a:tailEnd/>
          </a:ln>
        </p:spPr>
        <p:txBody>
          <a:bodyPr>
            <a:spAutoFit/>
          </a:bodyPr>
          <a:lstStyle/>
          <a:p>
            <a:pPr algn="ctr" eaLnBrk="1" hangingPunct="1"/>
            <a:r>
              <a:rPr lang="en-US" sz="2400" b="1" dirty="0">
                <a:solidFill>
                  <a:srgbClr val="FF0000"/>
                </a:solidFill>
                <a:latin typeface="Arial" charset="0"/>
              </a:rPr>
              <a:t>Palmerton, PA, 1999: Looking down revegetated Blue Mt.</a:t>
            </a:r>
          </a:p>
        </p:txBody>
      </p:sp>
      <p:pic>
        <p:nvPicPr>
          <p:cNvPr id="24579" name="Picture 3" descr="C:\Photos\Palmerton Slides\PALM-1999-BlueMt-ViewDownSlope-Cropped.JPG"/>
          <p:cNvPicPr>
            <a:picLocks noChangeAspect="1" noChangeArrowheads="1"/>
          </p:cNvPicPr>
          <p:nvPr/>
        </p:nvPicPr>
        <p:blipFill>
          <a:blip r:embed="rId3" cstate="print"/>
          <a:srcRect/>
          <a:stretch>
            <a:fillRect/>
          </a:stretch>
        </p:blipFill>
        <p:spPr bwMode="auto">
          <a:xfrm>
            <a:off x="0" y="0"/>
            <a:ext cx="9144000" cy="6248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6019800"/>
            <a:ext cx="9144000" cy="892552"/>
          </a:xfrm>
          <a:prstGeom prst="rect">
            <a:avLst/>
          </a:prstGeom>
          <a:noFill/>
          <a:ln w="9525">
            <a:noFill/>
            <a:miter lim="800000"/>
            <a:headEnd/>
            <a:tailEnd/>
          </a:ln>
        </p:spPr>
        <p:txBody>
          <a:bodyPr>
            <a:spAutoFit/>
          </a:bodyPr>
          <a:lstStyle/>
          <a:p>
            <a:pPr algn="ctr" eaLnBrk="1" hangingPunct="1"/>
            <a:r>
              <a:rPr lang="en-US" sz="2600" b="1" dirty="0">
                <a:solidFill>
                  <a:srgbClr val="FF0000"/>
                </a:solidFill>
                <a:latin typeface="Arial" pitchFamily="34" charset="0"/>
                <a:cs typeface="Arial" pitchFamily="34" charset="0"/>
              </a:rPr>
              <a:t>Palmerton, PA --</a:t>
            </a:r>
            <a:r>
              <a:rPr lang="en-US" sz="2600" dirty="0">
                <a:solidFill>
                  <a:srgbClr val="FF0000"/>
                </a:solidFill>
                <a:latin typeface="Arial" pitchFamily="34" charset="0"/>
                <a:cs typeface="Arial" pitchFamily="34" charset="0"/>
              </a:rPr>
              <a:t> </a:t>
            </a:r>
            <a:r>
              <a:rPr lang="en-US" sz="2600" b="1" dirty="0">
                <a:solidFill>
                  <a:srgbClr val="FF0000"/>
                </a:solidFill>
                <a:latin typeface="Arial" pitchFamily="34" charset="0"/>
                <a:cs typeface="Arial" pitchFamily="34" charset="0"/>
              </a:rPr>
              <a:t>Revegetated Area in 1999: </a:t>
            </a:r>
            <a:r>
              <a:rPr lang="en-US" sz="2600" b="1" dirty="0" smtClean="0">
                <a:solidFill>
                  <a:srgbClr val="FF0000"/>
                </a:solidFill>
                <a:latin typeface="Arial" pitchFamily="34" charset="0"/>
                <a:cs typeface="Arial" pitchFamily="34" charset="0"/>
              </a:rPr>
              <a:t>Area </a:t>
            </a:r>
          </a:p>
          <a:p>
            <a:pPr algn="ctr" eaLnBrk="1" hangingPunct="1"/>
            <a:r>
              <a:rPr lang="en-US" sz="2600" b="1" dirty="0" smtClean="0">
                <a:solidFill>
                  <a:srgbClr val="FF0000"/>
                </a:solidFill>
                <a:latin typeface="Arial" pitchFamily="34" charset="0"/>
                <a:cs typeface="Arial" pitchFamily="34" charset="0"/>
              </a:rPr>
              <a:t>with </a:t>
            </a:r>
            <a:r>
              <a:rPr lang="en-US" sz="2600" b="1" dirty="0">
                <a:solidFill>
                  <a:srgbClr val="FF0000"/>
                </a:solidFill>
                <a:latin typeface="Arial" pitchFamily="34" charset="0"/>
                <a:cs typeface="Arial" pitchFamily="34" charset="0"/>
              </a:rPr>
              <a:t>good </a:t>
            </a:r>
            <a:r>
              <a:rPr lang="en-US" sz="2600" b="1" dirty="0" smtClean="0">
                <a:solidFill>
                  <a:srgbClr val="FF0000"/>
                </a:solidFill>
                <a:latin typeface="Arial" pitchFamily="34" charset="0"/>
                <a:cs typeface="Arial" pitchFamily="34" charset="0"/>
              </a:rPr>
              <a:t>intermediate wheatgrass </a:t>
            </a:r>
            <a:r>
              <a:rPr lang="en-US" sz="2600" b="1" dirty="0">
                <a:solidFill>
                  <a:srgbClr val="FF0000"/>
                </a:solidFill>
                <a:latin typeface="Arial" pitchFamily="34" charset="0"/>
                <a:cs typeface="Arial" pitchFamily="34" charset="0"/>
              </a:rPr>
              <a:t>and lespedeza cover.</a:t>
            </a:r>
          </a:p>
        </p:txBody>
      </p:sp>
      <p:pic>
        <p:nvPicPr>
          <p:cNvPr id="25603" name="Picture 3" descr="C:\Photos\Palmerton Slides\PALM-1999-BlueMt-RevegArea-Lespedeza&amp;Wheatgrass-Cropped.JPG"/>
          <p:cNvPicPr>
            <a:picLocks noChangeAspect="1" noChangeArrowheads="1"/>
          </p:cNvPicPr>
          <p:nvPr/>
        </p:nvPicPr>
        <p:blipFill>
          <a:blip r:embed="rId3" cstate="print"/>
          <a:srcRect/>
          <a:stretch>
            <a:fillRect/>
          </a:stretch>
        </p:blipFill>
        <p:spPr bwMode="auto">
          <a:xfrm>
            <a:off x="0" y="0"/>
            <a:ext cx="9144000" cy="6096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6324600"/>
            <a:ext cx="9144000" cy="461665"/>
          </a:xfrm>
          <a:prstGeom prst="rect">
            <a:avLst/>
          </a:prstGeom>
          <a:noFill/>
          <a:ln w="9525">
            <a:noFill/>
            <a:miter lim="800000"/>
            <a:headEnd/>
            <a:tailEnd/>
          </a:ln>
        </p:spPr>
        <p:txBody>
          <a:bodyPr wrap="square">
            <a:spAutoFit/>
          </a:bodyPr>
          <a:lstStyle/>
          <a:p>
            <a:pPr algn="ctr" eaLnBrk="1" hangingPunct="1"/>
            <a:r>
              <a:rPr lang="en-US" sz="2400" b="1" dirty="0">
                <a:solidFill>
                  <a:srgbClr val="FF0000"/>
                </a:solidFill>
                <a:latin typeface="Arial" pitchFamily="34" charset="0"/>
              </a:rPr>
              <a:t>Palmerton, PA: Dead Ecosystem on </a:t>
            </a:r>
            <a:r>
              <a:rPr lang="en-US" sz="2400" b="1" dirty="0" err="1">
                <a:solidFill>
                  <a:srgbClr val="FF0000"/>
                </a:solidFill>
                <a:latin typeface="Arial" pitchFamily="34" charset="0"/>
              </a:rPr>
              <a:t>Stoney</a:t>
            </a:r>
            <a:r>
              <a:rPr lang="en-US" sz="2400" b="1" dirty="0">
                <a:solidFill>
                  <a:srgbClr val="FF0000"/>
                </a:solidFill>
                <a:latin typeface="Arial" pitchFamily="34" charset="0"/>
              </a:rPr>
              <a:t> Ridge in 1998.</a:t>
            </a:r>
          </a:p>
        </p:txBody>
      </p:sp>
      <p:pic>
        <p:nvPicPr>
          <p:cNvPr id="10243" name="Picture 3" descr="C:\Photos\Palmerton Slides\PALM-1994-StoneyRidgeArea-1994-Cropped.JPG"/>
          <p:cNvPicPr>
            <a:picLocks noChangeAspect="1" noChangeArrowheads="1"/>
          </p:cNvPicPr>
          <p:nvPr/>
        </p:nvPicPr>
        <p:blipFill>
          <a:blip r:embed="rId2" cstate="print"/>
          <a:srcRect/>
          <a:stretch>
            <a:fillRect/>
          </a:stretch>
        </p:blipFill>
        <p:spPr bwMode="auto">
          <a:xfrm>
            <a:off x="0" y="0"/>
            <a:ext cx="9144000" cy="6248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82550" y="6096000"/>
            <a:ext cx="9226550" cy="762000"/>
          </a:xfrm>
          <a:prstGeom prst="rect">
            <a:avLst/>
          </a:prstGeom>
          <a:noFill/>
          <a:ln w="9525">
            <a:noFill/>
            <a:miter lim="800000"/>
            <a:headEnd/>
            <a:tailEnd/>
          </a:ln>
        </p:spPr>
        <p:txBody>
          <a:bodyPr>
            <a:spAutoFit/>
          </a:bodyPr>
          <a:lstStyle/>
          <a:p>
            <a:pPr algn="ctr" eaLnBrk="1" hangingPunct="1"/>
            <a:r>
              <a:rPr lang="en-US" sz="2200" b="1">
                <a:solidFill>
                  <a:srgbClr val="3333FF"/>
                </a:solidFill>
                <a:latin typeface="Arial" pitchFamily="34" charset="0"/>
              </a:rPr>
              <a:t>Palmerton, PA 1999; Untreated area adjacent to revegetated</a:t>
            </a:r>
            <a:r>
              <a:rPr lang="en-US" sz="2200">
                <a:solidFill>
                  <a:srgbClr val="3333FF"/>
                </a:solidFill>
                <a:latin typeface="Arial" pitchFamily="34" charset="0"/>
              </a:rPr>
              <a:t>.a</a:t>
            </a:r>
            <a:r>
              <a:rPr lang="en-US" sz="2200" b="1">
                <a:solidFill>
                  <a:srgbClr val="3333FF"/>
                </a:solidFill>
                <a:latin typeface="Arial" pitchFamily="34" charset="0"/>
              </a:rPr>
              <a:t>rea of Blue Mountain, with John Oyler and Tom Stuczynski.</a:t>
            </a:r>
          </a:p>
        </p:txBody>
      </p:sp>
      <p:pic>
        <p:nvPicPr>
          <p:cNvPr id="23555" name="Picture 3" descr="C:\Photos\Palmerton Slides\PALM-1999-BlueMt-Edge of Reveg-Oyler&amp;Stuczynski-Cropped.JPG"/>
          <p:cNvPicPr>
            <a:picLocks noChangeAspect="1" noChangeArrowheads="1"/>
          </p:cNvPicPr>
          <p:nvPr/>
        </p:nvPicPr>
        <p:blipFill>
          <a:blip r:embed="rId2" cstate="print"/>
          <a:srcRect/>
          <a:stretch>
            <a:fillRect/>
          </a:stretch>
        </p:blipFill>
        <p:spPr bwMode="auto">
          <a:xfrm>
            <a:off x="228600" y="0"/>
            <a:ext cx="9144000" cy="6096000"/>
          </a:xfrm>
          <a:prstGeom prst="rect">
            <a:avLst/>
          </a:prstGeom>
          <a:noFill/>
          <a:ln w="9525">
            <a:noFill/>
            <a:miter lim="800000"/>
            <a:headEnd/>
            <a:tailEnd/>
          </a:ln>
        </p:spPr>
      </p:pic>
      <p:sp>
        <p:nvSpPr>
          <p:cNvPr id="23556" name="Text Box 4"/>
          <p:cNvSpPr txBox="1">
            <a:spLocks noChangeArrowheads="1"/>
          </p:cNvSpPr>
          <p:nvPr/>
        </p:nvSpPr>
        <p:spPr bwMode="auto">
          <a:xfrm>
            <a:off x="7037388" y="3316288"/>
            <a:ext cx="963612" cy="457200"/>
          </a:xfrm>
          <a:prstGeom prst="rect">
            <a:avLst/>
          </a:prstGeom>
          <a:solidFill>
            <a:srgbClr val="FFFF00"/>
          </a:solidFill>
          <a:ln w="9525">
            <a:noFill/>
            <a:miter lim="800000"/>
            <a:headEnd/>
            <a:tailEnd/>
          </a:ln>
        </p:spPr>
        <p:txBody>
          <a:bodyPr wrap="none">
            <a:spAutoFit/>
          </a:bodyPr>
          <a:lstStyle/>
          <a:p>
            <a:r>
              <a:rPr lang="en-US" b="1">
                <a:solidFill>
                  <a:srgbClr val="FF3300"/>
                </a:solidFill>
                <a:latin typeface="Arial" pitchFamily="34" charset="0"/>
              </a:rPr>
              <a:t>Oyler</a:t>
            </a:r>
          </a:p>
        </p:txBody>
      </p:sp>
      <p:sp>
        <p:nvSpPr>
          <p:cNvPr id="23557" name="Text Box 5"/>
          <p:cNvSpPr txBox="1">
            <a:spLocks noChangeArrowheads="1"/>
          </p:cNvSpPr>
          <p:nvPr/>
        </p:nvSpPr>
        <p:spPr bwMode="auto">
          <a:xfrm>
            <a:off x="1889125" y="2097088"/>
            <a:ext cx="1776413" cy="457200"/>
          </a:xfrm>
          <a:prstGeom prst="rect">
            <a:avLst/>
          </a:prstGeom>
          <a:solidFill>
            <a:srgbClr val="FFFF00"/>
          </a:solidFill>
          <a:ln w="9525">
            <a:noFill/>
            <a:miter lim="800000"/>
            <a:headEnd/>
            <a:tailEnd/>
          </a:ln>
        </p:spPr>
        <p:txBody>
          <a:bodyPr wrap="none">
            <a:spAutoFit/>
          </a:bodyPr>
          <a:lstStyle/>
          <a:p>
            <a:r>
              <a:rPr lang="en-US" b="1">
                <a:solidFill>
                  <a:srgbClr val="FF3300"/>
                </a:solidFill>
                <a:latin typeface="Arial" pitchFamily="34" charset="0"/>
              </a:rPr>
              <a:t>Stuczynski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6200" y="0"/>
            <a:ext cx="9372600" cy="1295400"/>
          </a:xfrm>
        </p:spPr>
        <p:txBody>
          <a:bodyPr/>
          <a:lstStyle/>
          <a:p>
            <a:pPr eaLnBrk="1" hangingPunct="1"/>
            <a:r>
              <a:rPr lang="en-US" sz="3200" b="1" smtClean="0">
                <a:solidFill>
                  <a:srgbClr val="C00000"/>
                </a:solidFill>
                <a:latin typeface="Arial" charset="0"/>
              </a:rPr>
              <a:t>Pathways for Assessment of Risks From Metal Rich Soils to Highly Exposed Individuals.</a:t>
            </a:r>
            <a:r>
              <a:rPr lang="en-US" sz="3600" b="1" smtClean="0">
                <a:solidFill>
                  <a:srgbClr val="C00000"/>
                </a:solidFill>
              </a:rPr>
              <a:t> </a:t>
            </a:r>
          </a:p>
        </p:txBody>
      </p:sp>
      <p:sp>
        <p:nvSpPr>
          <p:cNvPr id="16387" name="Rectangle 3"/>
          <p:cNvSpPr>
            <a:spLocks noGrp="1" noChangeArrowheads="1"/>
          </p:cNvSpPr>
          <p:nvPr>
            <p:ph type="subTitle" idx="1"/>
          </p:nvPr>
        </p:nvSpPr>
        <p:spPr>
          <a:xfrm>
            <a:off x="0" y="1447800"/>
            <a:ext cx="9144000" cy="5410200"/>
          </a:xfrm>
        </p:spPr>
        <p:txBody>
          <a:bodyPr/>
          <a:lstStyle/>
          <a:p>
            <a:pPr algn="l" eaLnBrk="1" hangingPunct="1"/>
            <a:r>
              <a:rPr lang="en-US" dirty="0" smtClean="0"/>
              <a:t>   </a:t>
            </a:r>
            <a:r>
              <a:rPr lang="en-US" sz="3000" b="1" dirty="0" smtClean="0">
                <a:solidFill>
                  <a:srgbClr val="0000FF"/>
                </a:solidFill>
                <a:latin typeface="Arial" charset="0"/>
              </a:rPr>
              <a:t>Pathway                      Highly Exposed Individual</a:t>
            </a:r>
            <a:endParaRPr lang="en-US" sz="1000" dirty="0" smtClean="0">
              <a:solidFill>
                <a:srgbClr val="0000FF"/>
              </a:solidFill>
            </a:endParaRPr>
          </a:p>
          <a:p>
            <a:pPr algn="l" eaLnBrk="1" hangingPunct="1"/>
            <a:endParaRPr lang="en-US" sz="1000" dirty="0" smtClean="0"/>
          </a:p>
          <a:p>
            <a:pPr algn="l" eaLnBrk="1" hangingPunct="1"/>
            <a:r>
              <a:rPr lang="en-US" sz="2200" b="1" dirty="0" smtClean="0">
                <a:solidFill>
                  <a:srgbClr val="002060"/>
                </a:solidFill>
                <a:latin typeface="Arial" charset="0"/>
              </a:rPr>
              <a:t>1. </a:t>
            </a:r>
            <a:r>
              <a:rPr lang="en-US" sz="2200" b="1" dirty="0" err="1" smtClean="0">
                <a:solidFill>
                  <a:srgbClr val="002060"/>
                </a:solidFill>
                <a:latin typeface="Arial" charset="0"/>
              </a:rPr>
              <a:t>Soil</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Plant</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Human</a:t>
            </a:r>
            <a:r>
              <a:rPr lang="en-US" sz="2200" b="1" dirty="0" smtClean="0">
                <a:solidFill>
                  <a:srgbClr val="002060"/>
                </a:solidFill>
                <a:latin typeface="Arial" charset="0"/>
              </a:rPr>
              <a:t>		Farm markets; 2.5% of food.</a:t>
            </a:r>
          </a:p>
          <a:p>
            <a:pPr algn="l" eaLnBrk="1" hangingPunct="1"/>
            <a:r>
              <a:rPr lang="en-US" sz="2200" b="1" dirty="0" smtClean="0">
                <a:solidFill>
                  <a:srgbClr val="FF0000"/>
                </a:solidFill>
                <a:latin typeface="Arial" charset="0"/>
              </a:rPr>
              <a:t>2. </a:t>
            </a:r>
            <a:r>
              <a:rPr lang="en-US" sz="2200" b="1" dirty="0" err="1" smtClean="0">
                <a:solidFill>
                  <a:srgbClr val="FF0000"/>
                </a:solidFill>
                <a:latin typeface="Arial" charset="0"/>
              </a:rPr>
              <a:t>Soil</a:t>
            </a:r>
            <a:r>
              <a:rPr lang="en-US" sz="1800" b="1" dirty="0" err="1" smtClean="0">
                <a:solidFill>
                  <a:srgbClr val="FF0000"/>
                </a:solidFill>
                <a:latin typeface="Arial" charset="0"/>
                <a:sym typeface="Wingdings" pitchFamily="2" charset="2"/>
              </a:rPr>
              <a:t></a:t>
            </a:r>
            <a:r>
              <a:rPr lang="en-US" sz="2200" b="1" dirty="0" err="1" smtClean="0">
                <a:solidFill>
                  <a:srgbClr val="FF0000"/>
                </a:solidFill>
                <a:latin typeface="Arial" charset="0"/>
              </a:rPr>
              <a:t>Plant</a:t>
            </a:r>
            <a:r>
              <a:rPr lang="en-US" sz="1800" b="1" dirty="0" err="1" smtClean="0">
                <a:solidFill>
                  <a:srgbClr val="FF0000"/>
                </a:solidFill>
                <a:latin typeface="Arial" charset="0"/>
                <a:sym typeface="Wingdings" pitchFamily="2" charset="2"/>
              </a:rPr>
              <a:t></a:t>
            </a:r>
            <a:r>
              <a:rPr lang="en-US" sz="2200" b="1" dirty="0" err="1" smtClean="0">
                <a:solidFill>
                  <a:srgbClr val="FF0000"/>
                </a:solidFill>
                <a:latin typeface="Arial" charset="0"/>
              </a:rPr>
              <a:t>Human</a:t>
            </a:r>
            <a:r>
              <a:rPr lang="en-US" sz="2200" b="1" dirty="0" smtClean="0">
                <a:solidFill>
                  <a:srgbClr val="FF0000"/>
                </a:solidFill>
                <a:latin typeface="Arial" charset="0"/>
              </a:rPr>
              <a:t>		Home gardens; 60% of garden 					    foods; lifetime</a:t>
            </a:r>
          </a:p>
          <a:p>
            <a:pPr algn="l" eaLnBrk="1" hangingPunct="1"/>
            <a:r>
              <a:rPr lang="en-US" sz="2200" b="1" dirty="0" smtClean="0">
                <a:solidFill>
                  <a:srgbClr val="FF0000"/>
                </a:solidFill>
                <a:latin typeface="Arial" charset="0"/>
              </a:rPr>
              <a:t>3. </a:t>
            </a:r>
            <a:r>
              <a:rPr lang="en-US" sz="2200" b="1" dirty="0" err="1" smtClean="0">
                <a:solidFill>
                  <a:srgbClr val="FF0000"/>
                </a:solidFill>
                <a:latin typeface="Arial" charset="0"/>
              </a:rPr>
              <a:t>Soil</a:t>
            </a:r>
            <a:r>
              <a:rPr lang="en-US" sz="1800" b="1" dirty="0" err="1" smtClean="0">
                <a:solidFill>
                  <a:srgbClr val="FF0000"/>
                </a:solidFill>
                <a:latin typeface="Arial" charset="0"/>
                <a:sym typeface="Wingdings" pitchFamily="2" charset="2"/>
              </a:rPr>
              <a:t></a:t>
            </a:r>
            <a:r>
              <a:rPr lang="en-US" sz="2200" b="1" dirty="0" err="1" smtClean="0">
                <a:solidFill>
                  <a:srgbClr val="FF0000"/>
                </a:solidFill>
                <a:latin typeface="Arial" charset="0"/>
              </a:rPr>
              <a:t>Human</a:t>
            </a:r>
            <a:r>
              <a:rPr lang="en-US" sz="2200" b="1" dirty="0" smtClean="0">
                <a:solidFill>
                  <a:srgbClr val="FF0000"/>
                </a:solidFill>
                <a:latin typeface="Arial" charset="0"/>
              </a:rPr>
              <a:t>			Soil ingestion; 200 mg/day</a:t>
            </a:r>
            <a:endParaRPr lang="en-US" sz="800" b="1" dirty="0" smtClean="0">
              <a:solidFill>
                <a:srgbClr val="FF0000"/>
              </a:solidFill>
              <a:latin typeface="Arial" charset="0"/>
            </a:endParaRPr>
          </a:p>
          <a:p>
            <a:pPr algn="l" eaLnBrk="1" hangingPunct="1"/>
            <a:endParaRPr lang="en-US" sz="800" b="1" dirty="0" smtClean="0">
              <a:solidFill>
                <a:srgbClr val="002060"/>
              </a:solidFill>
              <a:latin typeface="Arial" charset="0"/>
            </a:endParaRPr>
          </a:p>
          <a:p>
            <a:pPr algn="l" eaLnBrk="1" hangingPunct="1"/>
            <a:r>
              <a:rPr lang="en-US" sz="2200" b="1" dirty="0" smtClean="0">
                <a:solidFill>
                  <a:srgbClr val="002060"/>
                </a:solidFill>
                <a:latin typeface="Arial" charset="0"/>
              </a:rPr>
              <a:t>4. </a:t>
            </a:r>
            <a:r>
              <a:rPr lang="en-US" sz="2200" b="1" dirty="0" err="1" smtClean="0">
                <a:solidFill>
                  <a:srgbClr val="002060"/>
                </a:solidFill>
                <a:latin typeface="Arial" charset="0"/>
              </a:rPr>
              <a:t>Soil</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Plant</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Animal</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Human</a:t>
            </a:r>
            <a:r>
              <a:rPr lang="en-US" sz="2200" b="1" dirty="0" smtClean="0">
                <a:solidFill>
                  <a:srgbClr val="002060"/>
                </a:solidFill>
                <a:latin typeface="Arial" charset="0"/>
              </a:rPr>
              <a:t>	Farms; 45% homegrown  meat.</a:t>
            </a:r>
          </a:p>
          <a:p>
            <a:pPr algn="l" eaLnBrk="1" hangingPunct="1"/>
            <a:r>
              <a:rPr lang="en-US" sz="2200" b="1" dirty="0" smtClean="0">
                <a:solidFill>
                  <a:srgbClr val="002060"/>
                </a:solidFill>
                <a:latin typeface="Arial" charset="0"/>
              </a:rPr>
              <a:t>5. </a:t>
            </a:r>
            <a:r>
              <a:rPr lang="en-US" sz="2200" b="1" dirty="0" err="1" smtClean="0">
                <a:solidFill>
                  <a:srgbClr val="002060"/>
                </a:solidFill>
                <a:latin typeface="Arial" charset="0"/>
              </a:rPr>
              <a:t>Soil</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Animal</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Human</a:t>
            </a:r>
            <a:r>
              <a:rPr lang="en-US" sz="2200" b="1" dirty="0" smtClean="0">
                <a:solidFill>
                  <a:srgbClr val="002060"/>
                </a:solidFill>
                <a:latin typeface="Arial" charset="0"/>
              </a:rPr>
              <a:t>		Farms; 45% homegrown  meat.</a:t>
            </a:r>
          </a:p>
          <a:p>
            <a:pPr algn="l" eaLnBrk="1" hangingPunct="1"/>
            <a:endParaRPr lang="en-US" sz="2200" b="1" dirty="0" smtClean="0">
              <a:solidFill>
                <a:srgbClr val="002060"/>
              </a:solidFill>
              <a:latin typeface="Arial" charset="0"/>
            </a:endParaRPr>
          </a:p>
          <a:p>
            <a:pPr algn="l" eaLnBrk="1" hangingPunct="1"/>
            <a:r>
              <a:rPr lang="en-US" sz="2200" b="1" dirty="0" smtClean="0">
                <a:solidFill>
                  <a:srgbClr val="002060"/>
                </a:solidFill>
                <a:latin typeface="Arial" charset="0"/>
              </a:rPr>
              <a:t>6. </a:t>
            </a:r>
            <a:r>
              <a:rPr lang="en-US" sz="2200" b="1" dirty="0" err="1" smtClean="0">
                <a:solidFill>
                  <a:srgbClr val="002060"/>
                </a:solidFill>
                <a:latin typeface="Arial" charset="0"/>
              </a:rPr>
              <a:t>Soil</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Plant</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Animal</a:t>
            </a:r>
            <a:r>
              <a:rPr lang="en-US" sz="2200" b="1" dirty="0" smtClean="0">
                <a:solidFill>
                  <a:srgbClr val="002060"/>
                </a:solidFill>
                <a:latin typeface="Arial" charset="0"/>
              </a:rPr>
              <a:t>		100% of livestock feeds grown					     on metal enriched soil.</a:t>
            </a:r>
          </a:p>
          <a:p>
            <a:pPr algn="l" eaLnBrk="1" hangingPunct="1"/>
            <a:r>
              <a:rPr lang="en-US" sz="2200" b="1" dirty="0" smtClean="0">
                <a:solidFill>
                  <a:srgbClr val="FF0000"/>
                </a:solidFill>
                <a:latin typeface="Arial" charset="0"/>
              </a:rPr>
              <a:t>7. </a:t>
            </a:r>
            <a:r>
              <a:rPr lang="en-US" sz="2200" b="1" dirty="0" err="1" smtClean="0">
                <a:solidFill>
                  <a:srgbClr val="FF0000"/>
                </a:solidFill>
                <a:latin typeface="Arial" charset="0"/>
              </a:rPr>
              <a:t>Soil</a:t>
            </a:r>
            <a:r>
              <a:rPr lang="en-US" sz="1800" b="1" dirty="0" err="1" smtClean="0">
                <a:solidFill>
                  <a:srgbClr val="FF0000"/>
                </a:solidFill>
                <a:latin typeface="Arial" charset="0"/>
                <a:sym typeface="Wingdings" pitchFamily="2" charset="2"/>
              </a:rPr>
              <a:t></a:t>
            </a:r>
            <a:r>
              <a:rPr lang="en-US" sz="2200" b="1" dirty="0" err="1" smtClean="0">
                <a:solidFill>
                  <a:srgbClr val="FF0000"/>
                </a:solidFill>
                <a:latin typeface="Arial" charset="0"/>
              </a:rPr>
              <a:t>Animal</a:t>
            </a:r>
            <a:r>
              <a:rPr lang="en-US" sz="2200" b="1" dirty="0" smtClean="0">
                <a:solidFill>
                  <a:srgbClr val="FF0000"/>
                </a:solidFill>
                <a:latin typeface="Arial" charset="0"/>
              </a:rPr>
              <a:t>			Grazing ruminants; soil at 1.5% 					     of diet.</a:t>
            </a:r>
          </a:p>
        </p:txBody>
      </p:sp>
      <p:sp>
        <p:nvSpPr>
          <p:cNvPr id="16388" name="Line 4"/>
          <p:cNvSpPr>
            <a:spLocks noChangeShapeType="1"/>
          </p:cNvSpPr>
          <p:nvPr/>
        </p:nvSpPr>
        <p:spPr bwMode="auto">
          <a:xfrm>
            <a:off x="0" y="1371600"/>
            <a:ext cx="9144000" cy="0"/>
          </a:xfrm>
          <a:prstGeom prst="line">
            <a:avLst/>
          </a:prstGeom>
          <a:noFill/>
          <a:ln w="38100">
            <a:solidFill>
              <a:srgbClr val="800000"/>
            </a:solidFill>
            <a:round/>
            <a:headEnd/>
            <a:tailEnd/>
          </a:ln>
        </p:spPr>
        <p:txBody>
          <a:bodyPr wrap="none" anchor="ctr"/>
          <a:lstStyle/>
          <a:p>
            <a:endParaRPr lang="en-US"/>
          </a:p>
        </p:txBody>
      </p:sp>
      <p:sp>
        <p:nvSpPr>
          <p:cNvPr id="16389" name="Line 5"/>
          <p:cNvSpPr>
            <a:spLocks noChangeShapeType="1"/>
          </p:cNvSpPr>
          <p:nvPr/>
        </p:nvSpPr>
        <p:spPr bwMode="auto">
          <a:xfrm>
            <a:off x="0" y="2057400"/>
            <a:ext cx="9144000" cy="0"/>
          </a:xfrm>
          <a:prstGeom prst="line">
            <a:avLst/>
          </a:prstGeom>
          <a:noFill/>
          <a:ln w="38100">
            <a:solidFill>
              <a:srgbClr val="800000"/>
            </a:solidFill>
            <a:round/>
            <a:headEnd/>
            <a:tailEnd/>
          </a:ln>
        </p:spPr>
        <p:txBody>
          <a:bodyPr wrap="none" anchor="ct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6324600"/>
            <a:ext cx="9144000" cy="461665"/>
          </a:xfrm>
          <a:prstGeom prst="rect">
            <a:avLst/>
          </a:prstGeom>
          <a:noFill/>
          <a:ln w="9525">
            <a:noFill/>
            <a:miter lim="800000"/>
            <a:headEnd/>
            <a:tailEnd/>
          </a:ln>
        </p:spPr>
        <p:txBody>
          <a:bodyPr>
            <a:spAutoFit/>
          </a:bodyPr>
          <a:lstStyle/>
          <a:p>
            <a:pPr algn="ctr" eaLnBrk="1" hangingPunct="1"/>
            <a:r>
              <a:rPr lang="en-US" sz="2400" b="1" dirty="0">
                <a:solidFill>
                  <a:srgbClr val="FF0000"/>
                </a:solidFill>
                <a:latin typeface="Arial" pitchFamily="34" charset="0"/>
              </a:rPr>
              <a:t>Untreated </a:t>
            </a:r>
            <a:r>
              <a:rPr lang="en-US" sz="2400" b="1" dirty="0" err="1">
                <a:solidFill>
                  <a:srgbClr val="FF0000"/>
                </a:solidFill>
                <a:latin typeface="Arial" pitchFamily="34" charset="0"/>
              </a:rPr>
              <a:t>Stoney</a:t>
            </a:r>
            <a:r>
              <a:rPr lang="en-US" sz="2400" b="1" dirty="0">
                <a:solidFill>
                  <a:srgbClr val="FF0000"/>
                </a:solidFill>
                <a:latin typeface="Arial" pitchFamily="34" charset="0"/>
              </a:rPr>
              <a:t> Ridge (North Palmerton), still barren today</a:t>
            </a:r>
          </a:p>
        </p:txBody>
      </p:sp>
      <p:pic>
        <p:nvPicPr>
          <p:cNvPr id="22531" name="Picture 3" descr="C:\Photos\Palmerton Slides\PALM-1994-StoneyRidge-OverlookDown-Cropped.JPG"/>
          <p:cNvPicPr>
            <a:picLocks noChangeAspect="1" noChangeArrowheads="1"/>
          </p:cNvPicPr>
          <p:nvPr/>
        </p:nvPicPr>
        <p:blipFill>
          <a:blip r:embed="rId2" cstate="print"/>
          <a:srcRect/>
          <a:stretch>
            <a:fillRect/>
          </a:stretch>
        </p:blipFill>
        <p:spPr bwMode="auto">
          <a:xfrm>
            <a:off x="0" y="0"/>
            <a:ext cx="9144000" cy="6248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76200" y="6096000"/>
            <a:ext cx="9315450" cy="830997"/>
          </a:xfrm>
          <a:prstGeom prst="rect">
            <a:avLst/>
          </a:prstGeom>
          <a:noFill/>
          <a:ln w="9525">
            <a:noFill/>
            <a:miter lim="800000"/>
            <a:headEnd/>
            <a:tailEnd/>
          </a:ln>
        </p:spPr>
        <p:txBody>
          <a:bodyPr>
            <a:spAutoFit/>
          </a:bodyPr>
          <a:lstStyle/>
          <a:p>
            <a:pPr algn="ctr" eaLnBrk="1" hangingPunct="1"/>
            <a:r>
              <a:rPr lang="en-US" sz="2400" b="1" dirty="0">
                <a:solidFill>
                  <a:srgbClr val="FF0000"/>
                </a:solidFill>
                <a:latin typeface="Arial" charset="0"/>
              </a:rPr>
              <a:t>Palmerton, PA: Blue Mountain – 1999; </a:t>
            </a:r>
            <a:r>
              <a:rPr lang="en-US" sz="2400" b="1" dirty="0">
                <a:solidFill>
                  <a:srgbClr val="028802"/>
                </a:solidFill>
                <a:latin typeface="Arial" charset="0"/>
              </a:rPr>
              <a:t>Foreground</a:t>
            </a:r>
            <a:r>
              <a:rPr lang="en-US" sz="2400" b="1" dirty="0">
                <a:solidFill>
                  <a:srgbClr val="FF0000"/>
                </a:solidFill>
                <a:latin typeface="Arial" charset="0"/>
              </a:rPr>
              <a:t> = </a:t>
            </a:r>
          </a:p>
          <a:p>
            <a:pPr algn="ctr" eaLnBrk="1" hangingPunct="1"/>
            <a:r>
              <a:rPr lang="en-US" sz="2400" b="1" dirty="0">
                <a:solidFill>
                  <a:srgbClr val="FF0000"/>
                </a:solidFill>
                <a:latin typeface="Arial" charset="0"/>
              </a:rPr>
              <a:t>Biosolids+Limestone+FlyAsh; </a:t>
            </a:r>
            <a:r>
              <a:rPr lang="en-US" sz="2400" b="1" dirty="0">
                <a:solidFill>
                  <a:srgbClr val="0000FF"/>
                </a:solidFill>
                <a:latin typeface="Arial" charset="0"/>
              </a:rPr>
              <a:t>Background</a:t>
            </a:r>
            <a:r>
              <a:rPr lang="en-US" sz="2400" b="1" dirty="0">
                <a:solidFill>
                  <a:srgbClr val="FF0000"/>
                </a:solidFill>
                <a:latin typeface="Arial" charset="0"/>
              </a:rPr>
              <a:t> = untreated Control</a:t>
            </a:r>
          </a:p>
        </p:txBody>
      </p:sp>
      <p:pic>
        <p:nvPicPr>
          <p:cNvPr id="26627" name="Picture 3" descr="C:\Photos\Palmerton Slides\PALM-1999-BlueMt-Overview-Up-Slope-Cropped.JPG"/>
          <p:cNvPicPr>
            <a:picLocks noChangeAspect="1" noChangeArrowheads="1"/>
          </p:cNvPicPr>
          <p:nvPr/>
        </p:nvPicPr>
        <p:blipFill>
          <a:blip r:embed="rId3" cstate="print"/>
          <a:srcRect/>
          <a:stretch>
            <a:fillRect/>
          </a:stretch>
        </p:blipFill>
        <p:spPr bwMode="auto">
          <a:xfrm>
            <a:off x="0" y="0"/>
            <a:ext cx="9144000" cy="6096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b="1" dirty="0" smtClean="0">
                <a:solidFill>
                  <a:srgbClr val="FF0000"/>
                </a:solidFill>
                <a:latin typeface="Arial" pitchFamily="34" charset="0"/>
                <a:cs typeface="Arial" pitchFamily="34" charset="0"/>
              </a:rPr>
              <a:t>Analysis of Soils to Identify Needed Soil Metal Remediation Actions:</a:t>
            </a:r>
            <a:endParaRPr lang="en-US" sz="36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76200" y="1371600"/>
            <a:ext cx="8915400" cy="5486400"/>
          </a:xfrm>
        </p:spPr>
        <p:txBody>
          <a:bodyPr>
            <a:normAutofit lnSpcReduction="10000"/>
          </a:bodyPr>
          <a:lstStyle/>
          <a:p>
            <a:pPr>
              <a:buClr>
                <a:srgbClr val="FF0000"/>
              </a:buClr>
              <a:buSzPct val="150000"/>
            </a:pPr>
            <a:r>
              <a:rPr lang="en-US" sz="2800" b="1" dirty="0" smtClean="0">
                <a:solidFill>
                  <a:srgbClr val="002060"/>
                </a:solidFill>
                <a:latin typeface="Arial" pitchFamily="34" charset="0"/>
                <a:cs typeface="Arial" pitchFamily="34" charset="0"/>
              </a:rPr>
              <a:t>Total Metals (Zn, Cd, Pb, Ni, Cu, Fe, Mn, ….)</a:t>
            </a:r>
            <a:endParaRPr lang="en-US" sz="2800" b="1" dirty="0" smtClean="0">
              <a:solidFill>
                <a:srgbClr val="002060"/>
              </a:solidFill>
              <a:latin typeface="Arial" pitchFamily="34" charset="0"/>
              <a:cs typeface="Arial" pitchFamily="34" charset="0"/>
            </a:endParaRPr>
          </a:p>
          <a:p>
            <a:pPr>
              <a:buClr>
                <a:srgbClr val="FF0000"/>
              </a:buClr>
              <a:buSzPct val="150000"/>
            </a:pPr>
            <a:r>
              <a:rPr lang="en-US" sz="2800" b="1" dirty="0" smtClean="0">
                <a:solidFill>
                  <a:srgbClr val="002060"/>
                </a:solidFill>
                <a:latin typeface="Arial" pitchFamily="34" charset="0"/>
                <a:cs typeface="Arial" pitchFamily="34" charset="0"/>
              </a:rPr>
              <a:t>Soil pH in water (most important single variable)</a:t>
            </a:r>
          </a:p>
          <a:p>
            <a:pPr lvl="1">
              <a:buClr>
                <a:srgbClr val="FF0000"/>
              </a:buClr>
              <a:buSzPct val="150000"/>
            </a:pPr>
            <a:r>
              <a:rPr lang="en-US" sz="2400" b="1" dirty="0" smtClean="0">
                <a:solidFill>
                  <a:srgbClr val="002060"/>
                </a:solidFill>
                <a:latin typeface="Arial" pitchFamily="34" charset="0"/>
                <a:cs typeface="Arial" pitchFamily="34" charset="0"/>
              </a:rPr>
              <a:t> </a:t>
            </a:r>
            <a:r>
              <a:rPr lang="en-US" sz="2400" b="1" dirty="0" smtClean="0">
                <a:latin typeface="Arial" pitchFamily="34" charset="0"/>
                <a:cs typeface="Arial" pitchFamily="34" charset="0"/>
              </a:rPr>
              <a:t>Buffer pH if very acidic so determine limestone needed to neutralize soil acidity.</a:t>
            </a:r>
          </a:p>
          <a:p>
            <a:pPr>
              <a:buClr>
                <a:srgbClr val="FF0000"/>
              </a:buClr>
              <a:buSzPct val="150000"/>
            </a:pPr>
            <a:r>
              <a:rPr lang="en-US" sz="2800" b="1" dirty="0" smtClean="0">
                <a:solidFill>
                  <a:srgbClr val="002060"/>
                </a:solidFill>
                <a:latin typeface="Arial" pitchFamily="34" charset="0"/>
                <a:cs typeface="Arial" pitchFamily="34" charset="0"/>
              </a:rPr>
              <a:t>Soil fertility (usual soil test for P, K, Ca, Mg).</a:t>
            </a:r>
          </a:p>
          <a:p>
            <a:pPr lvl="1">
              <a:buClr>
                <a:srgbClr val="FF0000"/>
              </a:buClr>
              <a:buSzPct val="150000"/>
            </a:pPr>
            <a:r>
              <a:rPr lang="en-US" sz="2400" b="1" dirty="0" smtClean="0">
                <a:latin typeface="Arial" pitchFamily="34" charset="0"/>
                <a:cs typeface="Arial" pitchFamily="34" charset="0"/>
              </a:rPr>
              <a:t>Identify need for P, K, or Mg applications</a:t>
            </a:r>
          </a:p>
          <a:p>
            <a:pPr lvl="1">
              <a:buClr>
                <a:srgbClr val="FF0000"/>
              </a:buClr>
              <a:buSzPct val="150000"/>
            </a:pPr>
            <a:r>
              <a:rPr lang="en-US" sz="2400" b="1" dirty="0" smtClean="0">
                <a:latin typeface="Arial" pitchFamily="34" charset="0"/>
                <a:cs typeface="Arial" pitchFamily="34" charset="0"/>
              </a:rPr>
              <a:t>If Mg is low, dolomitic limestone can be used to prevent future lime-induced Mg deficiency.</a:t>
            </a:r>
          </a:p>
          <a:p>
            <a:pPr>
              <a:buClr>
                <a:srgbClr val="FF0000"/>
              </a:buClr>
              <a:buSzPct val="150000"/>
            </a:pPr>
            <a:r>
              <a:rPr lang="en-US" sz="2800" b="1" dirty="0" smtClean="0">
                <a:solidFill>
                  <a:srgbClr val="002060"/>
                </a:solidFill>
                <a:latin typeface="Arial" pitchFamily="34" charset="0"/>
                <a:cs typeface="Arial" pitchFamily="34" charset="0"/>
              </a:rPr>
              <a:t>Organic matter/carbon</a:t>
            </a:r>
          </a:p>
          <a:p>
            <a:pPr>
              <a:buClr>
                <a:srgbClr val="FF0000"/>
              </a:buClr>
              <a:buSzPct val="150000"/>
            </a:pPr>
            <a:r>
              <a:rPr lang="en-US" sz="2800" b="1" dirty="0" smtClean="0">
                <a:solidFill>
                  <a:srgbClr val="002060"/>
                </a:solidFill>
                <a:latin typeface="Arial" pitchFamily="34" charset="0"/>
                <a:cs typeface="Arial" pitchFamily="34" charset="0"/>
              </a:rPr>
              <a:t>Plant available metals (instantaneous toxic)</a:t>
            </a:r>
          </a:p>
          <a:p>
            <a:pPr lvl="1">
              <a:buClr>
                <a:srgbClr val="FF0000"/>
              </a:buClr>
              <a:buSzPct val="150000"/>
            </a:pPr>
            <a:r>
              <a:rPr lang="en-US" sz="2400" b="1" dirty="0" smtClean="0">
                <a:latin typeface="Arial" pitchFamily="34" charset="0"/>
                <a:cs typeface="Arial" pitchFamily="34" charset="0"/>
              </a:rPr>
              <a:t>Use water or 0.01 M Ca or Sr(NO</a:t>
            </a:r>
            <a:r>
              <a:rPr lang="en-US" sz="2400" b="1" baseline="-25000" dirty="0" smtClean="0">
                <a:latin typeface="Arial" pitchFamily="34" charset="0"/>
                <a:cs typeface="Arial" pitchFamily="34" charset="0"/>
              </a:rPr>
              <a:t>3</a:t>
            </a:r>
            <a:r>
              <a:rPr lang="en-US" sz="2400" b="1" dirty="0" smtClean="0">
                <a:latin typeface="Arial" pitchFamily="34" charset="0"/>
                <a:cs typeface="Arial" pitchFamily="34" charset="0"/>
              </a:rPr>
              <a:t>)</a:t>
            </a:r>
            <a:r>
              <a:rPr lang="en-US" sz="2400" b="1" baseline="-25000" dirty="0" smtClean="0">
                <a:latin typeface="Arial" pitchFamily="34" charset="0"/>
                <a:cs typeface="Arial" pitchFamily="34" charset="0"/>
              </a:rPr>
              <a:t>2</a:t>
            </a:r>
            <a:r>
              <a:rPr lang="en-US" sz="2400" b="1" dirty="0" smtClean="0">
                <a:latin typeface="Arial" pitchFamily="34" charset="0"/>
                <a:cs typeface="Arial" pitchFamily="34" charset="0"/>
              </a:rPr>
              <a:t>, or soil solution.</a:t>
            </a:r>
          </a:p>
          <a:p>
            <a:pPr lvl="1">
              <a:buClr>
                <a:srgbClr val="FF0000"/>
              </a:buClr>
              <a:buSzPct val="150000"/>
            </a:pPr>
            <a:r>
              <a:rPr lang="en-US" sz="2400" b="1" dirty="0" smtClean="0">
                <a:latin typeface="Arial" pitchFamily="34" charset="0"/>
                <a:cs typeface="Arial" pitchFamily="34" charset="0"/>
              </a:rPr>
              <a:t>Not acid extractable such as Mehlich-3 method.</a:t>
            </a:r>
          </a:p>
          <a:p>
            <a:pPr lvl="1">
              <a:buClr>
                <a:srgbClr val="FF0000"/>
              </a:buClr>
              <a:buSzPct val="150000"/>
            </a:pPr>
            <a:r>
              <a:rPr lang="en-US" sz="2400" b="1" dirty="0" smtClean="0">
                <a:latin typeface="Arial" pitchFamily="34" charset="0"/>
                <a:cs typeface="Arial" pitchFamily="34" charset="0"/>
              </a:rPr>
              <a:t>Soluble metals are the toxic form.</a:t>
            </a:r>
            <a:endParaRPr lang="en-US" sz="2400" b="1" dirty="0">
              <a:latin typeface="Arial" pitchFamily="34" charset="0"/>
              <a:cs typeface="Arial" pitchFamily="34" charset="0"/>
            </a:endParaRPr>
          </a:p>
        </p:txBody>
      </p:sp>
      <p:sp>
        <p:nvSpPr>
          <p:cNvPr id="4" name="Line 1027"/>
          <p:cNvSpPr>
            <a:spLocks noChangeShapeType="1"/>
          </p:cNvSpPr>
          <p:nvPr/>
        </p:nvSpPr>
        <p:spPr bwMode="auto">
          <a:xfrm>
            <a:off x="0" y="1295400"/>
            <a:ext cx="9144000" cy="0"/>
          </a:xfrm>
          <a:prstGeom prst="line">
            <a:avLst/>
          </a:prstGeom>
          <a:ln w="38100">
            <a:solidFill>
              <a:srgbClr val="C00000"/>
            </a:solidFill>
            <a:headEnd/>
            <a:tailEnd/>
          </a:ln>
        </p:spPr>
        <p:style>
          <a:lnRef idx="1">
            <a:schemeClr val="dk1"/>
          </a:lnRef>
          <a:fillRef idx="0">
            <a:schemeClr val="dk1"/>
          </a:fillRef>
          <a:effectRef idx="0">
            <a:schemeClr val="dk1"/>
          </a:effectRef>
          <a:fontRef idx="minor">
            <a:schemeClr val="tx1"/>
          </a:fontRef>
        </p:style>
        <p:txBody>
          <a:bodyPr/>
          <a:lstStyle/>
          <a:p>
            <a:endParaRPr lang="en-US" dirty="0">
              <a:solidFill>
                <a:srgbClr val="99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4000" cy="1143000"/>
          </a:xfrm>
        </p:spPr>
        <p:txBody>
          <a:bodyPr>
            <a:noAutofit/>
          </a:bodyPr>
          <a:lstStyle/>
          <a:p>
            <a:r>
              <a:rPr lang="en-US" sz="3300" b="1" dirty="0" smtClean="0">
                <a:solidFill>
                  <a:srgbClr val="FF0000"/>
                </a:solidFill>
                <a:latin typeface="Arial" pitchFamily="34" charset="0"/>
                <a:cs typeface="Arial" pitchFamily="34" charset="0"/>
              </a:rPr>
              <a:t>DTPA Extractions can be Saturated in High Metal Soils and Give Wrong Results.</a:t>
            </a:r>
            <a:endParaRPr lang="en-US" sz="3300" b="1" dirty="0">
              <a:solidFill>
                <a:srgbClr val="FF0000"/>
              </a:solidFill>
              <a:latin typeface="Arial" pitchFamily="34" charset="0"/>
              <a:cs typeface="Arial" pitchFamily="34" charset="0"/>
            </a:endParaRPr>
          </a:p>
        </p:txBody>
      </p:sp>
      <p:sp>
        <p:nvSpPr>
          <p:cNvPr id="4" name="Content Placeholder 3"/>
          <p:cNvSpPr>
            <a:spLocks noGrp="1"/>
          </p:cNvSpPr>
          <p:nvPr>
            <p:ph idx="1"/>
          </p:nvPr>
        </p:nvSpPr>
        <p:spPr>
          <a:xfrm>
            <a:off x="228600" y="1295400"/>
            <a:ext cx="8686800" cy="5562600"/>
          </a:xfrm>
        </p:spPr>
        <p:txBody>
          <a:bodyPr/>
          <a:lstStyle/>
          <a:p>
            <a:pPr>
              <a:buClr>
                <a:srgbClr val="FF0000"/>
              </a:buClr>
              <a:buSzPct val="150000"/>
            </a:pPr>
            <a:r>
              <a:rPr lang="en-US" sz="2800" b="1" dirty="0" smtClean="0">
                <a:solidFill>
                  <a:srgbClr val="002060"/>
                </a:solidFill>
                <a:latin typeface="Arial" pitchFamily="34" charset="0"/>
                <a:cs typeface="Arial" pitchFamily="34" charset="0"/>
              </a:rPr>
              <a:t>Standard DTPA-TEA Extractions use 10 g soil per 20 mL of 5 mM DTPA (1 g soil/2 mL)</a:t>
            </a:r>
            <a:r>
              <a:rPr lang="en-US" dirty="0" smtClean="0"/>
              <a:t>.</a:t>
            </a:r>
          </a:p>
          <a:p>
            <a:pPr lvl="1">
              <a:buClr>
                <a:srgbClr val="FF0000"/>
              </a:buClr>
              <a:buSzPct val="150000"/>
            </a:pPr>
            <a:r>
              <a:rPr lang="en-US" sz="2400" b="1" dirty="0" smtClean="0">
                <a:latin typeface="Arial" pitchFamily="34" charset="0"/>
                <a:cs typeface="Arial" pitchFamily="34" charset="0"/>
              </a:rPr>
              <a:t>5 mM Zn is 318 mg/L</a:t>
            </a:r>
          </a:p>
          <a:p>
            <a:pPr lvl="1">
              <a:buClr>
                <a:srgbClr val="FF0000"/>
              </a:buClr>
              <a:buSzPct val="150000"/>
            </a:pPr>
            <a:r>
              <a:rPr lang="en-US" sz="2400" b="1" dirty="0" smtClean="0">
                <a:latin typeface="Arial" pitchFamily="34" charset="0"/>
                <a:cs typeface="Arial" pitchFamily="34" charset="0"/>
              </a:rPr>
              <a:t>On soil basis, that could be 635 mg Zn/kg</a:t>
            </a:r>
          </a:p>
          <a:p>
            <a:pPr lvl="1">
              <a:buClr>
                <a:srgbClr val="FF0000"/>
              </a:buClr>
              <a:buSzPct val="150000"/>
            </a:pPr>
            <a:r>
              <a:rPr lang="en-US" sz="2400" b="1" dirty="0" smtClean="0">
                <a:latin typeface="Arial" pitchFamily="34" charset="0"/>
                <a:cs typeface="Arial" pitchFamily="34" charset="0"/>
              </a:rPr>
              <a:t>For soils rich in metals, unless one increases the ratio of solution to soil, one will underestimate the plant available metal.</a:t>
            </a:r>
          </a:p>
          <a:p>
            <a:pPr>
              <a:buClr>
                <a:srgbClr val="FF0000"/>
              </a:buClr>
              <a:buSzPct val="150000"/>
            </a:pPr>
            <a:r>
              <a:rPr lang="en-US" sz="2800" b="1" dirty="0" smtClean="0">
                <a:solidFill>
                  <a:srgbClr val="002060"/>
                </a:solidFill>
                <a:latin typeface="Arial" pitchFamily="34" charset="0"/>
                <a:cs typeface="Arial" pitchFamily="34" charset="0"/>
              </a:rPr>
              <a:t>For highly contaminated soils, we had to use as high as 50 mL/g soil</a:t>
            </a:r>
          </a:p>
          <a:p>
            <a:pPr>
              <a:buClr>
                <a:srgbClr val="FF0000"/>
              </a:buClr>
              <a:buSzPct val="150000"/>
            </a:pPr>
            <a:r>
              <a:rPr lang="en-US" sz="2800" b="1" dirty="0" smtClean="0">
                <a:solidFill>
                  <a:srgbClr val="002060"/>
                </a:solidFill>
                <a:latin typeface="Arial" pitchFamily="34" charset="0"/>
                <a:cs typeface="Arial" pitchFamily="34" charset="0"/>
              </a:rPr>
              <a:t>The next slide is an example of extracting metals from the Palmerton Borough soil.</a:t>
            </a:r>
          </a:p>
          <a:p>
            <a:pPr>
              <a:buClr>
                <a:srgbClr val="FF0000"/>
              </a:buClr>
              <a:buSzPct val="150000"/>
            </a:pPr>
            <a:r>
              <a:rPr lang="en-US" sz="2800" b="1" dirty="0" smtClean="0">
                <a:solidFill>
                  <a:srgbClr val="002060"/>
                </a:solidFill>
                <a:latin typeface="Arial" pitchFamily="34" charset="0"/>
                <a:cs typeface="Arial" pitchFamily="34" charset="0"/>
              </a:rPr>
              <a:t>DTPA metals are potentially toxic – </a:t>
            </a:r>
            <a:r>
              <a:rPr lang="en-US" sz="2800" b="1" dirty="0" smtClean="0">
                <a:solidFill>
                  <a:srgbClr val="FF0000"/>
                </a:solidFill>
                <a:latin typeface="Arial" pitchFamily="34" charset="0"/>
                <a:cs typeface="Arial" pitchFamily="34" charset="0"/>
              </a:rPr>
              <a:t>pH</a:t>
            </a:r>
            <a:r>
              <a:rPr lang="en-US" sz="2800" b="1" dirty="0" smtClean="0">
                <a:solidFill>
                  <a:srgbClr val="002060"/>
                </a:solidFill>
                <a:latin typeface="Arial" pitchFamily="34" charset="0"/>
                <a:cs typeface="Arial" pitchFamily="34" charset="0"/>
              </a:rPr>
              <a:t> controls.</a:t>
            </a:r>
          </a:p>
          <a:p>
            <a:pPr>
              <a:buNone/>
            </a:pPr>
            <a:endParaRPr lang="en-US" dirty="0"/>
          </a:p>
        </p:txBody>
      </p:sp>
      <p:sp>
        <p:nvSpPr>
          <p:cNvPr id="5" name="Line 1027"/>
          <p:cNvSpPr>
            <a:spLocks noChangeShapeType="1"/>
          </p:cNvSpPr>
          <p:nvPr/>
        </p:nvSpPr>
        <p:spPr bwMode="auto">
          <a:xfrm>
            <a:off x="0" y="1295400"/>
            <a:ext cx="9144000" cy="0"/>
          </a:xfrm>
          <a:prstGeom prst="line">
            <a:avLst/>
          </a:prstGeom>
          <a:ln w="38100">
            <a:solidFill>
              <a:srgbClr val="C00000"/>
            </a:solidFill>
            <a:headEnd/>
            <a:tailEnd/>
          </a:ln>
        </p:spPr>
        <p:style>
          <a:lnRef idx="1">
            <a:schemeClr val="dk1"/>
          </a:lnRef>
          <a:fillRef idx="0">
            <a:schemeClr val="dk1"/>
          </a:fillRef>
          <a:effectRef idx="0">
            <a:schemeClr val="dk1"/>
          </a:effectRef>
          <a:fontRef idx="minor">
            <a:schemeClr val="tx1"/>
          </a:fontRef>
        </p:style>
        <p:txBody>
          <a:bodyPr/>
          <a:lstStyle/>
          <a:p>
            <a:endParaRPr lang="en-US" dirty="0">
              <a:solidFill>
                <a:srgbClr val="99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6"/>
          <p:cNvSpPr txBox="1">
            <a:spLocks noChangeArrowheads="1"/>
          </p:cNvSpPr>
          <p:nvPr/>
        </p:nvSpPr>
        <p:spPr bwMode="auto">
          <a:xfrm>
            <a:off x="0" y="0"/>
            <a:ext cx="9144000" cy="6765955"/>
          </a:xfrm>
          <a:prstGeom prst="rect">
            <a:avLst/>
          </a:prstGeom>
          <a:noFill/>
          <a:ln w="9525">
            <a:noFill/>
            <a:miter lim="800000"/>
            <a:headEnd/>
            <a:tailEnd/>
          </a:ln>
        </p:spPr>
        <p:txBody>
          <a:bodyPr wrap="square">
            <a:spAutoFit/>
          </a:bodyPr>
          <a:lstStyle/>
          <a:p>
            <a:pPr eaLnBrk="1" hangingPunct="1">
              <a:tabLst>
                <a:tab pos="2514600" algn="dec"/>
                <a:tab pos="3602038" algn="dec"/>
                <a:tab pos="4748213" algn="dec"/>
                <a:tab pos="6340475" algn="dec"/>
                <a:tab pos="7664450" algn="dec"/>
              </a:tabLst>
            </a:pPr>
            <a:r>
              <a:rPr lang="en-US" sz="2800" b="1" dirty="0">
                <a:solidFill>
                  <a:srgbClr val="FF0000"/>
                </a:solidFill>
                <a:latin typeface="Arial" charset="0"/>
              </a:rPr>
              <a:t>Mean total Zn, Cd and Pb, and DTPA-extractable Zn and </a:t>
            </a:r>
            <a:r>
              <a:rPr lang="en-US" sz="2800" b="1" dirty="0" err="1" smtClean="0">
                <a:solidFill>
                  <a:srgbClr val="FF0000"/>
                </a:solidFill>
                <a:latin typeface="Arial" charset="0"/>
              </a:rPr>
              <a:t>Cd</a:t>
            </a:r>
            <a:r>
              <a:rPr lang="en-US" sz="2800" b="1" dirty="0" smtClean="0">
                <a:solidFill>
                  <a:srgbClr val="FF0000"/>
                </a:solidFill>
                <a:latin typeface="Arial" charset="0"/>
              </a:rPr>
              <a:t>  </a:t>
            </a:r>
            <a:r>
              <a:rPr lang="en-US" sz="2800" b="1" dirty="0">
                <a:solidFill>
                  <a:srgbClr val="FF0000"/>
                </a:solidFill>
                <a:latin typeface="Arial" charset="0"/>
              </a:rPr>
              <a:t>(at 100 mL extractant/2 g soil) in Palmerton “Revival Field” </a:t>
            </a:r>
            <a:r>
              <a:rPr lang="en-US" sz="2800" b="1" dirty="0" smtClean="0">
                <a:solidFill>
                  <a:srgbClr val="FF0000"/>
                </a:solidFill>
                <a:latin typeface="Arial" charset="0"/>
              </a:rPr>
              <a:t>Test </a:t>
            </a:r>
            <a:r>
              <a:rPr lang="en-US" sz="2800" b="1" dirty="0">
                <a:solidFill>
                  <a:srgbClr val="FF0000"/>
                </a:solidFill>
                <a:latin typeface="Arial" charset="0"/>
              </a:rPr>
              <a:t>Plots Comparing Traditional and Biosolids Compost </a:t>
            </a:r>
            <a:r>
              <a:rPr lang="en-US" sz="2800" b="1" dirty="0" smtClean="0">
                <a:solidFill>
                  <a:srgbClr val="FF0000"/>
                </a:solidFill>
                <a:latin typeface="Arial" charset="0"/>
              </a:rPr>
              <a:t>Remediation </a:t>
            </a:r>
            <a:r>
              <a:rPr lang="en-US" sz="2800" b="1" dirty="0">
                <a:solidFill>
                  <a:srgbClr val="FF0000"/>
                </a:solidFill>
                <a:latin typeface="Arial" charset="0"/>
              </a:rPr>
              <a:t>Treatments (Li et al., 2000).</a:t>
            </a:r>
          </a:p>
          <a:p>
            <a:pPr eaLnBrk="1" hangingPunct="1">
              <a:tabLst>
                <a:tab pos="2514600" algn="dec"/>
                <a:tab pos="3602038" algn="dec"/>
                <a:tab pos="4748213" algn="dec"/>
                <a:tab pos="6340475" algn="dec"/>
                <a:tab pos="7664450" algn="dec"/>
              </a:tabLst>
            </a:pPr>
            <a:endParaRPr lang="en-US" b="1" dirty="0">
              <a:solidFill>
                <a:srgbClr val="FFFF00"/>
              </a:solidFill>
              <a:latin typeface="Arial" charset="0"/>
            </a:endParaRPr>
          </a:p>
          <a:p>
            <a:pPr eaLnBrk="1" hangingPunct="1">
              <a:tabLst>
                <a:tab pos="2514600" algn="dec"/>
                <a:tab pos="3602038" algn="dec"/>
                <a:tab pos="4748213" algn="dec"/>
                <a:tab pos="6340475" algn="dec"/>
                <a:tab pos="7664450" algn="dec"/>
              </a:tabLst>
            </a:pPr>
            <a:r>
              <a:rPr lang="en-US" sz="2400" b="1" dirty="0">
                <a:solidFill>
                  <a:srgbClr val="3333FF"/>
                </a:solidFill>
                <a:latin typeface="Arial" charset="0"/>
              </a:rPr>
              <a:t>Treatment                   Total                     DTPA-Extractable </a:t>
            </a:r>
            <a:endParaRPr lang="en-US" sz="800" b="1" dirty="0">
              <a:solidFill>
                <a:srgbClr val="3333FF"/>
              </a:solidFill>
              <a:latin typeface="Arial" charset="0"/>
            </a:endParaRPr>
          </a:p>
          <a:p>
            <a:pPr eaLnBrk="1" hangingPunct="1">
              <a:tabLst>
                <a:tab pos="2514600" algn="dec"/>
                <a:tab pos="3602038" algn="dec"/>
                <a:tab pos="4748213" algn="dec"/>
                <a:tab pos="6340475" algn="dec"/>
                <a:tab pos="7664450" algn="dec"/>
              </a:tabLst>
            </a:pPr>
            <a:endParaRPr lang="en-US" sz="800" b="1" dirty="0">
              <a:solidFill>
                <a:srgbClr val="3333FF"/>
              </a:solidFill>
              <a:latin typeface="Arial" charset="0"/>
            </a:endParaRPr>
          </a:p>
          <a:p>
            <a:pPr eaLnBrk="1" hangingPunct="1">
              <a:tabLst>
                <a:tab pos="2514600" algn="dec"/>
                <a:tab pos="3602038" algn="dec"/>
                <a:tab pos="4748213" algn="dec"/>
                <a:tab pos="6340475" algn="dec"/>
                <a:tab pos="7664450" algn="dec"/>
              </a:tabLst>
            </a:pPr>
            <a:r>
              <a:rPr lang="en-US" sz="2400" b="1" dirty="0">
                <a:solidFill>
                  <a:srgbClr val="3333FF"/>
                </a:solidFill>
                <a:latin typeface="Arial" charset="0"/>
              </a:rPr>
              <a:t>                         Zn        Cd         Pb               Zn          </a:t>
            </a:r>
            <a:r>
              <a:rPr lang="en-US" sz="2400" b="1" dirty="0" smtClean="0">
                <a:solidFill>
                  <a:srgbClr val="3333FF"/>
                </a:solidFill>
                <a:latin typeface="Arial" charset="0"/>
              </a:rPr>
              <a:t>   </a:t>
            </a:r>
            <a:r>
              <a:rPr lang="en-US" sz="2400" b="1" dirty="0">
                <a:solidFill>
                  <a:srgbClr val="3333FF"/>
                </a:solidFill>
                <a:latin typeface="Arial" charset="0"/>
              </a:rPr>
              <a:t>Cd  </a:t>
            </a:r>
          </a:p>
          <a:p>
            <a:pPr eaLnBrk="1" hangingPunct="1">
              <a:tabLst>
                <a:tab pos="2514600" algn="dec"/>
                <a:tab pos="3602038" algn="dec"/>
                <a:tab pos="4748213" algn="dec"/>
                <a:tab pos="6340475" algn="dec"/>
                <a:tab pos="7664450" algn="dec"/>
              </a:tabLst>
            </a:pPr>
            <a:endParaRPr lang="en-US" sz="800" b="1" dirty="0">
              <a:solidFill>
                <a:srgbClr val="FF3300"/>
              </a:solidFill>
              <a:latin typeface="Arial" charset="0"/>
            </a:endParaRPr>
          </a:p>
          <a:p>
            <a:pPr eaLnBrk="1" hangingPunct="1">
              <a:tabLst>
                <a:tab pos="2514600" algn="dec"/>
                <a:tab pos="3602038" algn="dec"/>
                <a:tab pos="4748213" algn="dec"/>
                <a:tab pos="6340475" algn="dec"/>
                <a:tab pos="7664450" algn="dec"/>
              </a:tabLst>
            </a:pPr>
            <a:r>
              <a:rPr lang="en-US" sz="800" b="1" dirty="0">
                <a:latin typeface="Arial" charset="0"/>
              </a:rPr>
              <a:t> </a:t>
            </a:r>
            <a:r>
              <a:rPr lang="en-US" sz="2400" b="1" dirty="0">
                <a:latin typeface="Arial" charset="0"/>
              </a:rPr>
              <a:t>                   </a:t>
            </a:r>
            <a:r>
              <a:rPr lang="en-US" sz="2400" b="1" dirty="0" smtClean="0">
                <a:latin typeface="Arial" charset="0"/>
              </a:rPr>
              <a:t>  </a:t>
            </a:r>
            <a:r>
              <a:rPr lang="en-US" sz="2400" b="1" dirty="0" smtClean="0">
                <a:solidFill>
                  <a:srgbClr val="002060"/>
                </a:solidFill>
                <a:latin typeface="Arial" charset="0"/>
              </a:rPr>
              <a:t>-------------------------- </a:t>
            </a:r>
            <a:r>
              <a:rPr lang="en-US" sz="2400" b="1" dirty="0">
                <a:solidFill>
                  <a:srgbClr val="002060"/>
                </a:solidFill>
                <a:latin typeface="Arial" charset="0"/>
              </a:rPr>
              <a:t>mg kg</a:t>
            </a:r>
            <a:r>
              <a:rPr lang="en-US" sz="2400" b="1" baseline="30000" dirty="0">
                <a:solidFill>
                  <a:srgbClr val="002060"/>
                </a:solidFill>
                <a:latin typeface="Arial" charset="0"/>
              </a:rPr>
              <a:t>-1</a:t>
            </a:r>
            <a:r>
              <a:rPr lang="en-US" sz="2400" b="1" dirty="0">
                <a:solidFill>
                  <a:srgbClr val="002060"/>
                </a:solidFill>
                <a:latin typeface="Arial" charset="0"/>
              </a:rPr>
              <a:t> ------------------------</a:t>
            </a:r>
          </a:p>
          <a:p>
            <a:pPr eaLnBrk="1" hangingPunct="1">
              <a:tabLst>
                <a:tab pos="2514600" algn="dec"/>
                <a:tab pos="3602038" algn="dec"/>
                <a:tab pos="4748213" algn="dec"/>
                <a:tab pos="6340475" algn="dec"/>
                <a:tab pos="7664450" algn="dec"/>
              </a:tabLst>
            </a:pPr>
            <a:r>
              <a:rPr lang="en-US" sz="800" b="1" dirty="0">
                <a:latin typeface="Arial" charset="0"/>
              </a:rPr>
              <a:t> </a:t>
            </a:r>
          </a:p>
          <a:p>
            <a:pPr eaLnBrk="1" hangingPunct="1">
              <a:tabLst>
                <a:tab pos="2514600" algn="dec"/>
                <a:tab pos="3602038" algn="dec"/>
                <a:tab pos="4748213" algn="dec"/>
                <a:tab pos="6340475" algn="dec"/>
                <a:tab pos="7664450" algn="dec"/>
              </a:tabLst>
            </a:pPr>
            <a:r>
              <a:rPr lang="en-US" sz="2400" b="1" dirty="0">
                <a:latin typeface="Arial" charset="0"/>
              </a:rPr>
              <a:t>Control	14900 a†	164. a	687. a	4940. a 	83.1 a	</a:t>
            </a:r>
          </a:p>
          <a:p>
            <a:pPr eaLnBrk="1" hangingPunct="1">
              <a:tabLst>
                <a:tab pos="2514600" algn="dec"/>
                <a:tab pos="3602038" algn="dec"/>
                <a:tab pos="4748213" algn="dec"/>
                <a:tab pos="6340475" algn="dec"/>
                <a:tab pos="7664450" algn="dec"/>
              </a:tabLst>
            </a:pPr>
            <a:r>
              <a:rPr lang="en-US" sz="2400" b="1" dirty="0">
                <a:latin typeface="Arial" charset="0"/>
              </a:rPr>
              <a:t>Limestone	15700 a	161. a	680. a	4980. a	82.9 a	</a:t>
            </a:r>
          </a:p>
          <a:p>
            <a:pPr eaLnBrk="1" hangingPunct="1">
              <a:tabLst>
                <a:tab pos="2514600" algn="dec"/>
                <a:tab pos="3602038" algn="dec"/>
                <a:tab pos="4748213" algn="dec"/>
                <a:tab pos="6340475" algn="dec"/>
                <a:tab pos="7664450" algn="dec"/>
              </a:tabLst>
            </a:pPr>
            <a:r>
              <a:rPr lang="en-US" sz="2400" b="1" dirty="0">
                <a:latin typeface="Arial" charset="0"/>
              </a:rPr>
              <a:t>Compost	16000 a	170. a	767. a	4550. a	69.1 b</a:t>
            </a:r>
            <a:endParaRPr lang="en-US" sz="800" b="1" dirty="0">
              <a:latin typeface="Arial" charset="0"/>
            </a:endParaRPr>
          </a:p>
          <a:p>
            <a:pPr eaLnBrk="1" hangingPunct="1">
              <a:tabLst>
                <a:tab pos="2514600" algn="dec"/>
                <a:tab pos="3602038" algn="dec"/>
                <a:tab pos="4748213" algn="dec"/>
                <a:tab pos="6340475" algn="dec"/>
                <a:tab pos="7664450" algn="dec"/>
              </a:tabLst>
            </a:pPr>
            <a:r>
              <a:rPr lang="en-US" sz="800" b="1" dirty="0">
                <a:latin typeface="Arial" charset="0"/>
              </a:rPr>
              <a:t> </a:t>
            </a:r>
          </a:p>
          <a:p>
            <a:pPr eaLnBrk="1" hangingPunct="1">
              <a:spcBef>
                <a:spcPts val="713"/>
              </a:spcBef>
              <a:tabLst>
                <a:tab pos="2514600" algn="dec"/>
                <a:tab pos="3602038" algn="dec"/>
                <a:tab pos="4748213" algn="dec"/>
                <a:tab pos="6340475" algn="dec"/>
                <a:tab pos="7664450" algn="dec"/>
              </a:tabLst>
            </a:pPr>
            <a:r>
              <a:rPr lang="en-US" sz="2000" b="1" dirty="0">
                <a:latin typeface="Arial" charset="0"/>
              </a:rPr>
              <a:t>†Treatment means followed by the same letter are not </a:t>
            </a:r>
            <a:r>
              <a:rPr lang="en-US" sz="2000" b="1" dirty="0" smtClean="0">
                <a:latin typeface="Arial" charset="0"/>
              </a:rPr>
              <a:t>significantly   </a:t>
            </a:r>
            <a:r>
              <a:rPr lang="en-US" sz="2000" b="1" dirty="0">
                <a:latin typeface="Arial" charset="0"/>
              </a:rPr>
              <a:t>different at the 5% level (Duncan-Waller-test</a:t>
            </a:r>
            <a:r>
              <a:rPr lang="en-US" sz="2000" b="1" dirty="0" smtClean="0">
                <a:latin typeface="Arial" charset="0"/>
              </a:rPr>
              <a:t>).</a:t>
            </a:r>
          </a:p>
          <a:p>
            <a:pPr eaLnBrk="1" hangingPunct="1">
              <a:spcBef>
                <a:spcPts val="713"/>
              </a:spcBef>
              <a:tabLst>
                <a:tab pos="2514600" algn="dec"/>
                <a:tab pos="3602038" algn="dec"/>
                <a:tab pos="4748213" algn="dec"/>
                <a:tab pos="6340475" algn="dec"/>
                <a:tab pos="7664450" algn="dec"/>
              </a:tabLst>
            </a:pPr>
            <a:r>
              <a:rPr lang="en-US" sz="2000" b="1" dirty="0" smtClean="0">
                <a:solidFill>
                  <a:srgbClr val="009900"/>
                </a:solidFill>
                <a:latin typeface="Arial" charset="0"/>
              </a:rPr>
              <a:t>Use of DTPA-TEA extraction required using 5 g/50 mL rather than 10 g/20 mL because high soil metals saturated DTPA chelation capacity.</a:t>
            </a:r>
            <a:endParaRPr lang="en-US" sz="2000" b="1" dirty="0">
              <a:solidFill>
                <a:srgbClr val="009900"/>
              </a:solidFill>
              <a:latin typeface="Arial" charset="0"/>
            </a:endParaRPr>
          </a:p>
        </p:txBody>
      </p:sp>
      <p:sp>
        <p:nvSpPr>
          <p:cNvPr id="30723" name="Line 1027"/>
          <p:cNvSpPr>
            <a:spLocks noChangeShapeType="1"/>
          </p:cNvSpPr>
          <p:nvPr/>
        </p:nvSpPr>
        <p:spPr bwMode="auto">
          <a:xfrm>
            <a:off x="0" y="2286000"/>
            <a:ext cx="9144000" cy="0"/>
          </a:xfrm>
          <a:prstGeom prst="line">
            <a:avLst/>
          </a:prstGeom>
          <a:ln w="38100">
            <a:solidFill>
              <a:srgbClr val="C00000"/>
            </a:solidFill>
            <a:headEnd/>
            <a:tailEnd/>
          </a:ln>
        </p:spPr>
        <p:style>
          <a:lnRef idx="1">
            <a:schemeClr val="dk1"/>
          </a:lnRef>
          <a:fillRef idx="0">
            <a:schemeClr val="dk1"/>
          </a:fillRef>
          <a:effectRef idx="0">
            <a:schemeClr val="dk1"/>
          </a:effectRef>
          <a:fontRef idx="minor">
            <a:schemeClr val="tx1"/>
          </a:fontRef>
        </p:style>
        <p:txBody>
          <a:bodyPr/>
          <a:lstStyle/>
          <a:p>
            <a:endParaRPr lang="en-US" dirty="0">
              <a:solidFill>
                <a:srgbClr val="990000"/>
              </a:solidFill>
            </a:endParaRPr>
          </a:p>
        </p:txBody>
      </p:sp>
      <p:sp>
        <p:nvSpPr>
          <p:cNvPr id="30724" name="Line 1028"/>
          <p:cNvSpPr>
            <a:spLocks noChangeShapeType="1"/>
          </p:cNvSpPr>
          <p:nvPr/>
        </p:nvSpPr>
        <p:spPr bwMode="auto">
          <a:xfrm>
            <a:off x="0" y="5029200"/>
            <a:ext cx="9144000" cy="0"/>
          </a:xfrm>
          <a:prstGeom prst="line">
            <a:avLst/>
          </a:prstGeom>
          <a:noFill/>
          <a:ln w="38100">
            <a:solidFill>
              <a:srgbClr val="C00000"/>
            </a:solidFill>
            <a:round/>
            <a:headEnd/>
            <a:tailEnd/>
          </a:ln>
        </p:spPr>
        <p:txBody>
          <a:bodyPr/>
          <a:lstStyle/>
          <a:p>
            <a:endParaRPr lang="en-US" dirty="0"/>
          </a:p>
        </p:txBody>
      </p:sp>
      <p:sp>
        <p:nvSpPr>
          <p:cNvPr id="30725" name="Line 1029"/>
          <p:cNvSpPr>
            <a:spLocks noChangeShapeType="1"/>
          </p:cNvSpPr>
          <p:nvPr/>
        </p:nvSpPr>
        <p:spPr bwMode="auto">
          <a:xfrm>
            <a:off x="0" y="3429000"/>
            <a:ext cx="9144000" cy="0"/>
          </a:xfrm>
          <a:prstGeom prst="line">
            <a:avLst/>
          </a:prstGeom>
          <a:noFill/>
          <a:ln w="38100">
            <a:solidFill>
              <a:srgbClr val="C00000"/>
            </a:solidFill>
            <a:round/>
            <a:headEnd/>
            <a:tailEnd/>
          </a:ln>
        </p:spPr>
        <p:txBody>
          <a:bodyPr/>
          <a:lstStyle/>
          <a:p>
            <a:endParaRPr lang="en-US" dirty="0"/>
          </a:p>
        </p:txBody>
      </p:sp>
      <p:sp>
        <p:nvSpPr>
          <p:cNvPr id="8" name="Line 1029"/>
          <p:cNvSpPr>
            <a:spLocks noChangeShapeType="1"/>
          </p:cNvSpPr>
          <p:nvPr/>
        </p:nvSpPr>
        <p:spPr bwMode="auto">
          <a:xfrm>
            <a:off x="2133600" y="2895600"/>
            <a:ext cx="2743200" cy="0"/>
          </a:xfrm>
          <a:prstGeom prst="line">
            <a:avLst/>
          </a:prstGeom>
          <a:noFill/>
          <a:ln w="38100">
            <a:solidFill>
              <a:srgbClr val="993366"/>
            </a:solidFill>
            <a:round/>
            <a:headEnd/>
            <a:tailEnd/>
          </a:ln>
        </p:spPr>
        <p:txBody>
          <a:bodyPr/>
          <a:lstStyle/>
          <a:p>
            <a:endParaRPr lang="en-US" dirty="0"/>
          </a:p>
        </p:txBody>
      </p:sp>
      <p:sp>
        <p:nvSpPr>
          <p:cNvPr id="9" name="Line 1029"/>
          <p:cNvSpPr>
            <a:spLocks noChangeShapeType="1"/>
          </p:cNvSpPr>
          <p:nvPr/>
        </p:nvSpPr>
        <p:spPr bwMode="auto">
          <a:xfrm>
            <a:off x="5562600" y="2895600"/>
            <a:ext cx="2743200" cy="0"/>
          </a:xfrm>
          <a:prstGeom prst="line">
            <a:avLst/>
          </a:prstGeom>
          <a:noFill/>
          <a:ln w="38100">
            <a:solidFill>
              <a:srgbClr val="993366"/>
            </a:solidFill>
            <a:round/>
            <a:headEnd/>
            <a:tailEnd/>
          </a:ln>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2"/>
          <p:cNvGraphicFramePr>
            <a:graphicFrameLocks noChangeAspect="1"/>
          </p:cNvGraphicFramePr>
          <p:nvPr/>
        </p:nvGraphicFramePr>
        <p:xfrm>
          <a:off x="-30163" y="-263525"/>
          <a:ext cx="9204326" cy="7131050"/>
        </p:xfrm>
        <a:graphic>
          <a:graphicData uri="http://schemas.openxmlformats.org/presentationml/2006/ole">
            <p:oleObj spid="_x0000_s103426" name="Graph" r:id="rId4" imgW="3653280" imgH="3087360" progId="">
              <p:embed/>
            </p:oleObj>
          </a:graphicData>
        </a:graphic>
      </p:graphicFrame>
      <p:sp>
        <p:nvSpPr>
          <p:cNvPr id="3" name="TextBox 2"/>
          <p:cNvSpPr txBox="1"/>
          <p:nvPr/>
        </p:nvSpPr>
        <p:spPr>
          <a:xfrm>
            <a:off x="0" y="6400800"/>
            <a:ext cx="9144000" cy="492443"/>
          </a:xfrm>
          <a:prstGeom prst="rect">
            <a:avLst/>
          </a:prstGeom>
          <a:noFill/>
        </p:spPr>
        <p:txBody>
          <a:bodyPr wrap="square" rtlCol="0">
            <a:spAutoFit/>
          </a:bodyPr>
          <a:lstStyle/>
          <a:p>
            <a:pPr algn="ctr"/>
            <a:r>
              <a:rPr lang="en-US" sz="2600" b="1" dirty="0" smtClean="0">
                <a:solidFill>
                  <a:srgbClr val="FF0000"/>
                </a:solidFill>
                <a:latin typeface="Arial" pitchFamily="34" charset="0"/>
                <a:cs typeface="Arial" pitchFamily="34" charset="0"/>
              </a:rPr>
              <a:t>Effect of </a:t>
            </a:r>
            <a:r>
              <a:rPr lang="en-US" sz="2600" b="1" dirty="0" err="1" smtClean="0">
                <a:solidFill>
                  <a:srgbClr val="FF0000"/>
                </a:solidFill>
                <a:latin typeface="Arial" pitchFamily="34" charset="0"/>
                <a:cs typeface="Arial" pitchFamily="34" charset="0"/>
              </a:rPr>
              <a:t>Solution:Soil</a:t>
            </a:r>
            <a:r>
              <a:rPr lang="en-US" sz="2600" b="1" dirty="0" smtClean="0">
                <a:solidFill>
                  <a:srgbClr val="FF0000"/>
                </a:solidFill>
                <a:latin typeface="Arial" pitchFamily="34" charset="0"/>
                <a:cs typeface="Arial" pitchFamily="34" charset="0"/>
              </a:rPr>
              <a:t> Ratio on DTPA-Extractable Metals.</a:t>
            </a:r>
            <a:endParaRPr lang="en-US" sz="2600" b="1" dirty="0">
              <a:solidFill>
                <a:srgbClr val="FF0000"/>
              </a:solidFill>
              <a:latin typeface="Arial" pitchFamily="34" charset="0"/>
              <a:cs typeface="Arial" pitchFamily="34" charset="0"/>
            </a:endParaRPr>
          </a:p>
        </p:txBody>
      </p:sp>
      <p:sp>
        <p:nvSpPr>
          <p:cNvPr id="4" name="TextBox 3"/>
          <p:cNvSpPr txBox="1"/>
          <p:nvPr/>
        </p:nvSpPr>
        <p:spPr>
          <a:xfrm>
            <a:off x="3048000" y="3581400"/>
            <a:ext cx="5047792" cy="769441"/>
          </a:xfrm>
          <a:prstGeom prst="rect">
            <a:avLst/>
          </a:prstGeom>
          <a:noFill/>
        </p:spPr>
        <p:txBody>
          <a:bodyPr wrap="none" rtlCol="0">
            <a:spAutoFit/>
          </a:bodyPr>
          <a:lstStyle/>
          <a:p>
            <a:pPr algn="ctr"/>
            <a:r>
              <a:rPr lang="en-US" sz="2400" b="1" dirty="0" smtClean="0">
                <a:solidFill>
                  <a:srgbClr val="C00000"/>
                </a:solidFill>
                <a:latin typeface="Arial" pitchFamily="34" charset="0"/>
                <a:cs typeface="Arial" pitchFamily="34" charset="0"/>
              </a:rPr>
              <a:t>Zn Phytotoxic Soil-Palmerton, PA</a:t>
            </a:r>
          </a:p>
          <a:p>
            <a:pPr algn="ctr"/>
            <a:r>
              <a:rPr lang="en-US" sz="2000" b="1" dirty="0" smtClean="0">
                <a:solidFill>
                  <a:srgbClr val="C00000"/>
                </a:solidFill>
                <a:latin typeface="Arial" pitchFamily="34" charset="0"/>
                <a:cs typeface="Arial" pitchFamily="34" charset="0"/>
              </a:rPr>
              <a:t>14,000 mg Zn/kg DW, pH 6.0</a:t>
            </a:r>
            <a:endParaRPr lang="en-US" sz="2000" b="1" dirty="0">
              <a:solidFill>
                <a:srgbClr val="C00000"/>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9144000" cy="5766900"/>
          </a:xfrm>
          <a:prstGeom prst="rect">
            <a:avLst/>
          </a:prstGeom>
          <a:noFill/>
          <a:ln w="9525">
            <a:noFill/>
            <a:miter lim="800000"/>
            <a:headEnd/>
            <a:tailEnd/>
          </a:ln>
        </p:spPr>
        <p:txBody>
          <a:bodyPr wrap="square">
            <a:spAutoFit/>
          </a:bodyPr>
          <a:lstStyle/>
          <a:p>
            <a:pPr eaLnBrk="1" hangingPunct="1">
              <a:tabLst>
                <a:tab pos="2292350" algn="dec"/>
                <a:tab pos="3422650" algn="dec"/>
                <a:tab pos="4851400" algn="dec"/>
                <a:tab pos="5834063" algn="dec"/>
                <a:tab pos="6800850" algn="dec"/>
                <a:tab pos="8110538" algn="dec"/>
              </a:tabLst>
            </a:pPr>
            <a:r>
              <a:rPr lang="en-US" sz="2400" b="1" dirty="0">
                <a:solidFill>
                  <a:srgbClr val="FF0000"/>
                </a:solidFill>
                <a:latin typeface="Arial" charset="0"/>
              </a:rPr>
              <a:t>Mean pH, Sr-extractable metals, pH, organic matter and </a:t>
            </a:r>
          </a:p>
          <a:p>
            <a:pPr eaLnBrk="1" hangingPunct="1">
              <a:tabLst>
                <a:tab pos="2292350" algn="dec"/>
                <a:tab pos="3422650" algn="dec"/>
                <a:tab pos="4851400" algn="dec"/>
                <a:tab pos="5834063" algn="dec"/>
                <a:tab pos="6800850" algn="dec"/>
                <a:tab pos="8110538" algn="dec"/>
              </a:tabLst>
            </a:pPr>
            <a:r>
              <a:rPr lang="en-US" sz="2400" b="1" dirty="0">
                <a:solidFill>
                  <a:srgbClr val="FF0000"/>
                </a:solidFill>
                <a:latin typeface="Arial" charset="0"/>
              </a:rPr>
              <a:t>oxalate Extractable Fe and Mn in Palmerton “Revival Field” </a:t>
            </a:r>
          </a:p>
          <a:p>
            <a:pPr eaLnBrk="1" hangingPunct="1">
              <a:tabLst>
                <a:tab pos="2292350" algn="dec"/>
                <a:tab pos="3422650" algn="dec"/>
                <a:tab pos="4851400" algn="dec"/>
                <a:tab pos="5834063" algn="dec"/>
                <a:tab pos="6800850" algn="dec"/>
                <a:tab pos="8110538" algn="dec"/>
              </a:tabLst>
            </a:pPr>
            <a:r>
              <a:rPr lang="en-US" sz="2400" b="1" dirty="0">
                <a:solidFill>
                  <a:srgbClr val="FF0000"/>
                </a:solidFill>
                <a:latin typeface="Arial" charset="0"/>
              </a:rPr>
              <a:t>Plots comparing remediation using traditional or biosolids </a:t>
            </a:r>
          </a:p>
          <a:p>
            <a:pPr eaLnBrk="1" hangingPunct="1">
              <a:tabLst>
                <a:tab pos="2292350" algn="dec"/>
                <a:tab pos="3422650" algn="dec"/>
                <a:tab pos="4851400" algn="dec"/>
                <a:tab pos="5834063" algn="dec"/>
                <a:tab pos="6800850" algn="dec"/>
                <a:tab pos="8110538" algn="dec"/>
              </a:tabLst>
            </a:pPr>
            <a:r>
              <a:rPr lang="en-US" sz="2400" b="1" dirty="0">
                <a:solidFill>
                  <a:srgbClr val="FF0000"/>
                </a:solidFill>
                <a:latin typeface="Arial" charset="0"/>
              </a:rPr>
              <a:t>compost methods; plots Installed in 1993, last sampled </a:t>
            </a:r>
          </a:p>
          <a:p>
            <a:pPr eaLnBrk="1" hangingPunct="1">
              <a:tabLst>
                <a:tab pos="2292350" algn="dec"/>
                <a:tab pos="3422650" algn="dec"/>
                <a:tab pos="4851400" algn="dec"/>
                <a:tab pos="5834063" algn="dec"/>
                <a:tab pos="6800850" algn="dec"/>
                <a:tab pos="8110538" algn="dec"/>
              </a:tabLst>
            </a:pPr>
            <a:r>
              <a:rPr lang="en-US" sz="2400" b="1" dirty="0">
                <a:solidFill>
                  <a:srgbClr val="FF0000"/>
                </a:solidFill>
                <a:latin typeface="Arial" charset="0"/>
              </a:rPr>
              <a:t>in 1998 (Li et al., 2000).</a:t>
            </a:r>
          </a:p>
          <a:p>
            <a:pPr eaLnBrk="1" hangingPunct="1">
              <a:tabLst>
                <a:tab pos="2292350" algn="dec"/>
                <a:tab pos="3422650" algn="dec"/>
                <a:tab pos="4851400" algn="dec"/>
                <a:tab pos="5834063" algn="dec"/>
                <a:tab pos="6800850" algn="dec"/>
                <a:tab pos="8110538" algn="dec"/>
              </a:tabLst>
            </a:pPr>
            <a:endParaRPr lang="en-US" sz="800" b="1" dirty="0">
              <a:solidFill>
                <a:srgbClr val="3333FF"/>
              </a:solidFill>
              <a:latin typeface="Arial" charset="0"/>
            </a:endParaRPr>
          </a:p>
          <a:p>
            <a:pPr eaLnBrk="1" hangingPunct="1">
              <a:tabLst>
                <a:tab pos="2292350" algn="dec"/>
                <a:tab pos="3422650" algn="dec"/>
                <a:tab pos="4851400" algn="dec"/>
                <a:tab pos="5834063" algn="dec"/>
                <a:tab pos="6800850" algn="dec"/>
                <a:tab pos="8110538" algn="dec"/>
              </a:tabLst>
            </a:pPr>
            <a:r>
              <a:rPr lang="en-US" sz="2400" b="1" dirty="0">
                <a:solidFill>
                  <a:srgbClr val="3333FF"/>
                </a:solidFill>
                <a:latin typeface="Arial" charset="0"/>
              </a:rPr>
              <a:t>Treatment      Sr(NO</a:t>
            </a:r>
            <a:r>
              <a:rPr lang="en-US" sz="2400" b="1" baseline="-25000" dirty="0">
                <a:solidFill>
                  <a:srgbClr val="3333FF"/>
                </a:solidFill>
                <a:latin typeface="Arial" charset="0"/>
              </a:rPr>
              <a:t>3</a:t>
            </a:r>
            <a:r>
              <a:rPr lang="en-US" sz="2400" b="1" dirty="0">
                <a:solidFill>
                  <a:srgbClr val="3333FF"/>
                </a:solidFill>
                <a:latin typeface="Arial" charset="0"/>
              </a:rPr>
              <a:t>)</a:t>
            </a:r>
            <a:r>
              <a:rPr lang="en-US" sz="2400" b="1" baseline="-25000" dirty="0">
                <a:solidFill>
                  <a:srgbClr val="3333FF"/>
                </a:solidFill>
                <a:latin typeface="Arial" charset="0"/>
              </a:rPr>
              <a:t>2</a:t>
            </a:r>
            <a:r>
              <a:rPr lang="en-US" sz="2400" b="1" dirty="0">
                <a:solidFill>
                  <a:srgbClr val="3333FF"/>
                </a:solidFill>
                <a:latin typeface="Arial" charset="0"/>
              </a:rPr>
              <a:t>-Extr.        pH  Organic   Oxalate-Extr.</a:t>
            </a:r>
          </a:p>
          <a:p>
            <a:pPr eaLnBrk="1" hangingPunct="1">
              <a:tabLst>
                <a:tab pos="2292350" algn="dec"/>
                <a:tab pos="3422650" algn="dec"/>
                <a:tab pos="4851400" algn="dec"/>
                <a:tab pos="5834063" algn="dec"/>
                <a:tab pos="6800850" algn="dec"/>
                <a:tab pos="8110538" algn="dec"/>
              </a:tabLst>
            </a:pPr>
            <a:r>
              <a:rPr lang="en-US" sz="2400" b="1" dirty="0">
                <a:solidFill>
                  <a:srgbClr val="3333FF"/>
                </a:solidFill>
                <a:latin typeface="Arial" charset="0"/>
              </a:rPr>
              <a:t>                       	 Zn            Cd                  Matter    Fe             Mn</a:t>
            </a:r>
            <a:endParaRPr lang="en-US" sz="800" b="1" dirty="0">
              <a:solidFill>
                <a:srgbClr val="3333FF"/>
              </a:solidFill>
              <a:latin typeface="Arial" charset="0"/>
            </a:endParaRPr>
          </a:p>
          <a:p>
            <a:pPr eaLnBrk="1" hangingPunct="1">
              <a:tabLst>
                <a:tab pos="2292350" algn="dec"/>
                <a:tab pos="3422650" algn="dec"/>
                <a:tab pos="4851400" algn="dec"/>
                <a:tab pos="5834063" algn="dec"/>
                <a:tab pos="6800850" algn="dec"/>
                <a:tab pos="8110538" algn="dec"/>
              </a:tabLst>
            </a:pPr>
            <a:endParaRPr lang="en-US" sz="800" b="1" dirty="0">
              <a:solidFill>
                <a:srgbClr val="FF6699"/>
              </a:solidFill>
              <a:latin typeface="Arial" charset="0"/>
            </a:endParaRPr>
          </a:p>
          <a:p>
            <a:pPr eaLnBrk="1" hangingPunct="1">
              <a:lnSpc>
                <a:spcPct val="0"/>
              </a:lnSpc>
              <a:spcBef>
                <a:spcPts val="575"/>
              </a:spcBef>
              <a:tabLst>
                <a:tab pos="2292350" algn="dec"/>
                <a:tab pos="3422650" algn="dec"/>
                <a:tab pos="4851400" algn="dec"/>
                <a:tab pos="5834063" algn="dec"/>
                <a:tab pos="6800850" algn="dec"/>
                <a:tab pos="8110538" algn="dec"/>
              </a:tabLst>
            </a:pPr>
            <a:endParaRPr lang="en-US" sz="800" b="1" dirty="0">
              <a:latin typeface="Arial" charset="0"/>
            </a:endParaRPr>
          </a:p>
          <a:p>
            <a:pPr eaLnBrk="1" hangingPunct="1">
              <a:tabLst>
                <a:tab pos="2292350" algn="dec"/>
                <a:tab pos="3422650" algn="dec"/>
                <a:tab pos="4851400" algn="dec"/>
                <a:tab pos="5834063" algn="dec"/>
                <a:tab pos="6800850" algn="dec"/>
                <a:tab pos="8110538" algn="dec"/>
              </a:tabLst>
            </a:pPr>
            <a:r>
              <a:rPr lang="en-US" sz="2400" b="1" dirty="0">
                <a:latin typeface="Arial" charset="0"/>
              </a:rPr>
              <a:t>                      ----- mg kg</a:t>
            </a:r>
            <a:r>
              <a:rPr lang="en-US" sz="2400" b="1" baseline="30000" dirty="0">
                <a:latin typeface="Arial" charset="0"/>
              </a:rPr>
              <a:t>-1</a:t>
            </a:r>
            <a:r>
              <a:rPr lang="en-US" sz="2400" b="1" dirty="0">
                <a:latin typeface="Arial" charset="0"/>
              </a:rPr>
              <a:t> ------                  %        ----- g kg</a:t>
            </a:r>
            <a:r>
              <a:rPr lang="en-US" sz="2400" b="1" baseline="30000" dirty="0">
                <a:latin typeface="Arial" charset="0"/>
              </a:rPr>
              <a:t>-1</a:t>
            </a:r>
            <a:r>
              <a:rPr lang="en-US" sz="2400" b="1" dirty="0">
                <a:latin typeface="Arial" charset="0"/>
              </a:rPr>
              <a:t> -----</a:t>
            </a:r>
          </a:p>
          <a:p>
            <a:pPr eaLnBrk="1" hangingPunct="1">
              <a:tabLst>
                <a:tab pos="2292350" algn="dec"/>
                <a:tab pos="3422650" algn="dec"/>
                <a:tab pos="4851400" algn="dec"/>
                <a:tab pos="5834063" algn="dec"/>
                <a:tab pos="6800850" algn="dec"/>
                <a:tab pos="8110538" algn="dec"/>
              </a:tabLst>
            </a:pPr>
            <a:endParaRPr lang="en-US" sz="2400" b="1" dirty="0">
              <a:solidFill>
                <a:schemeClr val="hlink"/>
              </a:solidFill>
              <a:latin typeface="Arial" charset="0"/>
            </a:endParaRPr>
          </a:p>
          <a:p>
            <a:pPr eaLnBrk="1" hangingPunct="1">
              <a:tabLst>
                <a:tab pos="2292350" algn="dec"/>
                <a:tab pos="3422650" algn="dec"/>
                <a:tab pos="4851400" algn="dec"/>
                <a:tab pos="5834063" algn="dec"/>
                <a:tab pos="6800850" algn="dec"/>
                <a:tab pos="8110538" algn="dec"/>
              </a:tabLst>
            </a:pPr>
            <a:r>
              <a:rPr lang="en-US" sz="2400" b="1" dirty="0">
                <a:latin typeface="Arial" charset="0"/>
              </a:rPr>
              <a:t>Control	195.   a	1.99 </a:t>
            </a:r>
            <a:r>
              <a:rPr lang="en-US" sz="2400" b="1" dirty="0" smtClean="0">
                <a:latin typeface="Arial" charset="0"/>
              </a:rPr>
              <a:t>  a</a:t>
            </a:r>
            <a:r>
              <a:rPr lang="en-US" sz="2400" b="1" dirty="0">
                <a:latin typeface="Arial" charset="0"/>
              </a:rPr>
              <a:t>	5.9	4.6	5.74 a	2.12</a:t>
            </a:r>
          </a:p>
          <a:p>
            <a:pPr eaLnBrk="1" hangingPunct="1">
              <a:tabLst>
                <a:tab pos="2292350" algn="dec"/>
                <a:tab pos="3422650" algn="dec"/>
                <a:tab pos="4851400" algn="dec"/>
                <a:tab pos="5834063" algn="dec"/>
                <a:tab pos="6800850" algn="dec"/>
                <a:tab pos="8110538" algn="dec"/>
              </a:tabLst>
            </a:pPr>
            <a:r>
              <a:rPr lang="en-US" sz="2400" b="1" dirty="0">
                <a:latin typeface="Arial" charset="0"/>
              </a:rPr>
              <a:t>Limestone	156.   a	1.65 </a:t>
            </a:r>
            <a:r>
              <a:rPr lang="en-US" sz="2400" b="1" dirty="0" smtClean="0">
                <a:latin typeface="Arial" charset="0"/>
              </a:rPr>
              <a:t>  a </a:t>
            </a:r>
            <a:r>
              <a:rPr lang="en-US" sz="2400" b="1" dirty="0">
                <a:latin typeface="Arial" charset="0"/>
              </a:rPr>
              <a:t>	6.5	4.7	5.61 a	1.92</a:t>
            </a:r>
          </a:p>
          <a:p>
            <a:pPr eaLnBrk="1" hangingPunct="1">
              <a:tabLst>
                <a:tab pos="2292350" algn="dec"/>
                <a:tab pos="3422650" algn="dec"/>
                <a:tab pos="4851400" algn="dec"/>
                <a:tab pos="5834063" algn="dec"/>
                <a:tab pos="6800850" algn="dec"/>
                <a:tab pos="8110538" algn="dec"/>
              </a:tabLst>
            </a:pPr>
            <a:r>
              <a:rPr lang="en-US" sz="2400" b="1" dirty="0">
                <a:latin typeface="Arial" charset="0"/>
              </a:rPr>
              <a:t>Compost	 4.8 b	0.033 b	7.2	9.5	16.7   b	2.44</a:t>
            </a:r>
          </a:p>
          <a:p>
            <a:pPr eaLnBrk="1" hangingPunct="1">
              <a:tabLst>
                <a:tab pos="2292350" algn="dec"/>
                <a:tab pos="3422650" algn="dec"/>
                <a:tab pos="4851400" algn="dec"/>
                <a:tab pos="5834063" algn="dec"/>
                <a:tab pos="6800850" algn="dec"/>
                <a:tab pos="8110538" algn="dec"/>
              </a:tabLst>
            </a:pPr>
            <a:endParaRPr lang="en-US" sz="800" b="1" dirty="0">
              <a:latin typeface="Arial" charset="0"/>
            </a:endParaRPr>
          </a:p>
          <a:p>
            <a:pPr eaLnBrk="1" hangingPunct="1">
              <a:spcBef>
                <a:spcPts val="713"/>
              </a:spcBef>
              <a:tabLst>
                <a:tab pos="2292350" algn="dec"/>
                <a:tab pos="3422650" algn="dec"/>
                <a:tab pos="4851400" algn="dec"/>
                <a:tab pos="5834063" algn="dec"/>
                <a:tab pos="6800850" algn="dec"/>
                <a:tab pos="8110538" algn="dec"/>
              </a:tabLst>
            </a:pPr>
            <a:r>
              <a:rPr lang="en-US" sz="2000" b="1" dirty="0">
                <a:latin typeface="Arial" charset="0"/>
              </a:rPr>
              <a:t>†Treatment means followed by the same letter are not significantly</a:t>
            </a:r>
          </a:p>
          <a:p>
            <a:pPr eaLnBrk="1" hangingPunct="1">
              <a:spcBef>
                <a:spcPts val="713"/>
              </a:spcBef>
              <a:tabLst>
                <a:tab pos="2292350" algn="dec"/>
                <a:tab pos="3422650" algn="dec"/>
                <a:tab pos="4851400" algn="dec"/>
                <a:tab pos="5834063" algn="dec"/>
                <a:tab pos="6800850" algn="dec"/>
                <a:tab pos="8110538" algn="dec"/>
              </a:tabLst>
            </a:pPr>
            <a:r>
              <a:rPr lang="en-US" sz="2000" b="1" dirty="0">
                <a:latin typeface="Arial" charset="0"/>
              </a:rPr>
              <a:t>  different at the 5% level (Waller-Duncan test.)</a:t>
            </a:r>
          </a:p>
        </p:txBody>
      </p:sp>
      <p:sp>
        <p:nvSpPr>
          <p:cNvPr id="31747" name="Line 3"/>
          <p:cNvSpPr>
            <a:spLocks noChangeShapeType="1"/>
          </p:cNvSpPr>
          <p:nvPr/>
        </p:nvSpPr>
        <p:spPr bwMode="auto">
          <a:xfrm>
            <a:off x="0" y="2819400"/>
            <a:ext cx="9144000" cy="0"/>
          </a:xfrm>
          <a:prstGeom prst="line">
            <a:avLst/>
          </a:prstGeom>
          <a:noFill/>
          <a:ln w="38100">
            <a:solidFill>
              <a:srgbClr val="800000"/>
            </a:solidFill>
            <a:round/>
            <a:headEnd/>
            <a:tailEnd/>
          </a:ln>
        </p:spPr>
        <p:txBody>
          <a:bodyPr/>
          <a:lstStyle/>
          <a:p>
            <a:endParaRPr lang="en-US" dirty="0"/>
          </a:p>
        </p:txBody>
      </p:sp>
      <p:sp>
        <p:nvSpPr>
          <p:cNvPr id="31748" name="Line 4"/>
          <p:cNvSpPr>
            <a:spLocks noChangeShapeType="1"/>
          </p:cNvSpPr>
          <p:nvPr/>
        </p:nvSpPr>
        <p:spPr bwMode="auto">
          <a:xfrm>
            <a:off x="0" y="4876800"/>
            <a:ext cx="9144000" cy="0"/>
          </a:xfrm>
          <a:prstGeom prst="line">
            <a:avLst/>
          </a:prstGeom>
          <a:noFill/>
          <a:ln w="38100">
            <a:solidFill>
              <a:srgbClr val="800000"/>
            </a:solidFill>
            <a:round/>
            <a:headEnd/>
            <a:tailEnd/>
          </a:ln>
        </p:spPr>
        <p:txBody>
          <a:bodyPr/>
          <a:lstStyle/>
          <a:p>
            <a:endParaRPr lang="en-US" dirty="0"/>
          </a:p>
        </p:txBody>
      </p:sp>
      <p:sp>
        <p:nvSpPr>
          <p:cNvPr id="31749" name="Line 5"/>
          <p:cNvSpPr>
            <a:spLocks noChangeShapeType="1"/>
          </p:cNvSpPr>
          <p:nvPr/>
        </p:nvSpPr>
        <p:spPr bwMode="auto">
          <a:xfrm>
            <a:off x="0" y="1905000"/>
            <a:ext cx="9144000" cy="0"/>
          </a:xfrm>
          <a:prstGeom prst="line">
            <a:avLst/>
          </a:prstGeom>
          <a:noFill/>
          <a:ln w="38100">
            <a:solidFill>
              <a:srgbClr val="800000"/>
            </a:solidFill>
            <a:round/>
            <a:headEnd/>
            <a:tailEnd/>
          </a:ln>
        </p:spPr>
        <p:txBody>
          <a:bodyPr/>
          <a:lstStyle/>
          <a:p>
            <a:endParaRPr lang="en-US" dirty="0"/>
          </a:p>
        </p:txBody>
      </p:sp>
      <p:sp>
        <p:nvSpPr>
          <p:cNvPr id="31750" name="Line 6"/>
          <p:cNvSpPr>
            <a:spLocks noChangeShapeType="1"/>
          </p:cNvSpPr>
          <p:nvPr/>
        </p:nvSpPr>
        <p:spPr bwMode="auto">
          <a:xfrm>
            <a:off x="2133600" y="2362200"/>
            <a:ext cx="2057400" cy="0"/>
          </a:xfrm>
          <a:prstGeom prst="line">
            <a:avLst/>
          </a:prstGeom>
          <a:noFill/>
          <a:ln w="28575">
            <a:solidFill>
              <a:srgbClr val="993366"/>
            </a:solidFill>
            <a:round/>
            <a:headEnd/>
            <a:tailEnd/>
          </a:ln>
        </p:spPr>
        <p:txBody>
          <a:bodyPr/>
          <a:lstStyle/>
          <a:p>
            <a:endParaRPr lang="en-US" dirty="0"/>
          </a:p>
        </p:txBody>
      </p:sp>
      <p:sp>
        <p:nvSpPr>
          <p:cNvPr id="31751" name="Line 7"/>
          <p:cNvSpPr>
            <a:spLocks noChangeShapeType="1"/>
          </p:cNvSpPr>
          <p:nvPr/>
        </p:nvSpPr>
        <p:spPr bwMode="auto">
          <a:xfrm>
            <a:off x="6705600" y="2362200"/>
            <a:ext cx="2057400" cy="0"/>
          </a:xfrm>
          <a:prstGeom prst="line">
            <a:avLst/>
          </a:prstGeom>
          <a:noFill/>
          <a:ln w="28575">
            <a:solidFill>
              <a:srgbClr val="993366"/>
            </a:solidFill>
            <a:round/>
            <a:headEnd/>
            <a:tailEnd/>
          </a:ln>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REVIVAL FIELD-ARS PHOTO.JPG"/>
          <p:cNvPicPr>
            <a:picLocks noChangeAspect="1"/>
          </p:cNvPicPr>
          <p:nvPr/>
        </p:nvPicPr>
        <p:blipFill>
          <a:blip r:embed="rId3" cstate="print"/>
          <a:srcRect/>
          <a:stretch>
            <a:fillRect/>
          </a:stretch>
        </p:blipFill>
        <p:spPr bwMode="auto">
          <a:xfrm>
            <a:off x="-63500" y="0"/>
            <a:ext cx="9207500" cy="5902325"/>
          </a:xfrm>
          <a:prstGeom prst="rect">
            <a:avLst/>
          </a:prstGeom>
          <a:noFill/>
          <a:ln w="9525">
            <a:noFill/>
            <a:miter lim="800000"/>
            <a:headEnd/>
            <a:tailEnd/>
          </a:ln>
        </p:spPr>
      </p:pic>
      <p:sp>
        <p:nvSpPr>
          <p:cNvPr id="33795" name="TextBox 2"/>
          <p:cNvSpPr txBox="1">
            <a:spLocks noChangeArrowheads="1"/>
          </p:cNvSpPr>
          <p:nvPr/>
        </p:nvSpPr>
        <p:spPr bwMode="auto">
          <a:xfrm>
            <a:off x="0" y="5943600"/>
            <a:ext cx="9144000" cy="892175"/>
          </a:xfrm>
          <a:prstGeom prst="rect">
            <a:avLst/>
          </a:prstGeom>
          <a:noFill/>
          <a:ln w="9525">
            <a:noFill/>
            <a:miter lim="800000"/>
            <a:headEnd/>
            <a:tailEnd/>
          </a:ln>
        </p:spPr>
        <p:txBody>
          <a:bodyPr>
            <a:spAutoFit/>
          </a:bodyPr>
          <a:lstStyle/>
          <a:p>
            <a:pPr algn="ctr"/>
            <a:r>
              <a:rPr lang="en-US" sz="2600" b="1" dirty="0">
                <a:solidFill>
                  <a:srgbClr val="FF0000"/>
                </a:solidFill>
                <a:latin typeface="Arial" charset="0"/>
                <a:cs typeface="Arial" charset="0"/>
              </a:rPr>
              <a:t>Revival Field-Palmerton: Yin-Ming Li </a:t>
            </a:r>
          </a:p>
          <a:p>
            <a:pPr algn="ctr"/>
            <a:r>
              <a:rPr lang="en-US" sz="2600" b="1" dirty="0">
                <a:solidFill>
                  <a:srgbClr val="FF0000"/>
                </a:solidFill>
                <a:latin typeface="Arial" charset="0"/>
                <a:cs typeface="Arial" charset="0"/>
              </a:rPr>
              <a:t>and Bev Kershner in ARS photograph.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050"/>
          <p:cNvSpPr txBox="1">
            <a:spLocks noChangeArrowheads="1"/>
          </p:cNvSpPr>
          <p:nvPr/>
        </p:nvSpPr>
        <p:spPr bwMode="auto">
          <a:xfrm>
            <a:off x="-96838" y="6019800"/>
            <a:ext cx="9388476" cy="762000"/>
          </a:xfrm>
          <a:prstGeom prst="rect">
            <a:avLst/>
          </a:prstGeom>
          <a:noFill/>
          <a:ln w="9525">
            <a:noFill/>
            <a:miter lim="800000"/>
            <a:headEnd/>
            <a:tailEnd/>
          </a:ln>
        </p:spPr>
        <p:txBody>
          <a:bodyPr wrap="none">
            <a:spAutoFit/>
          </a:bodyPr>
          <a:lstStyle/>
          <a:p>
            <a:pPr algn="ctr" eaLnBrk="1" hangingPunct="1"/>
            <a:r>
              <a:rPr lang="en-US" sz="2200" b="1" dirty="0">
                <a:solidFill>
                  <a:srgbClr val="FF0000"/>
                </a:solidFill>
                <a:latin typeface="Arial" charset="0"/>
              </a:rPr>
              <a:t>Palmerton, PA, Revival Field, Year-3: Grasses thrive only on Alkaline </a:t>
            </a:r>
          </a:p>
          <a:p>
            <a:pPr algn="ctr" eaLnBrk="1" hangingPunct="1"/>
            <a:r>
              <a:rPr lang="en-US" sz="2200" b="1" dirty="0">
                <a:solidFill>
                  <a:srgbClr val="FF0000"/>
                </a:solidFill>
                <a:latin typeface="Arial" charset="0"/>
              </a:rPr>
              <a:t>Biosolids Compost Treatment (Cooperator Bev Kershner).</a:t>
            </a:r>
          </a:p>
        </p:txBody>
      </p:sp>
      <p:pic>
        <p:nvPicPr>
          <p:cNvPr id="36867" name="Picture 2051" descr="C:\Photos\Palmerton Slides\PALM-RevivalField-1996-Kershner-Cropped.JPG"/>
          <p:cNvPicPr>
            <a:picLocks noChangeAspect="1" noChangeArrowheads="1"/>
          </p:cNvPicPr>
          <p:nvPr/>
        </p:nvPicPr>
        <p:blipFill>
          <a:blip r:embed="rId3" cstate="print"/>
          <a:srcRect/>
          <a:stretch>
            <a:fillRect/>
          </a:stretch>
        </p:blipFill>
        <p:spPr bwMode="auto">
          <a:xfrm>
            <a:off x="0" y="0"/>
            <a:ext cx="9144000" cy="5978525"/>
          </a:xfrm>
          <a:prstGeom prst="rect">
            <a:avLst/>
          </a:prstGeom>
          <a:noFill/>
          <a:ln w="9525">
            <a:noFill/>
            <a:miter lim="800000"/>
            <a:headEnd/>
            <a:tailEnd/>
          </a:ln>
        </p:spPr>
      </p:pic>
      <p:sp>
        <p:nvSpPr>
          <p:cNvPr id="4" name="TextBox 3"/>
          <p:cNvSpPr txBox="1"/>
          <p:nvPr/>
        </p:nvSpPr>
        <p:spPr>
          <a:xfrm>
            <a:off x="2667000" y="3276600"/>
            <a:ext cx="864339" cy="369332"/>
          </a:xfrm>
          <a:prstGeom prst="rect">
            <a:avLst/>
          </a:prstGeom>
          <a:noFill/>
        </p:spPr>
        <p:txBody>
          <a:bodyPr wrap="none" rtlCol="0">
            <a:spAutoFit/>
          </a:bodyPr>
          <a:lstStyle/>
          <a:p>
            <a:r>
              <a:rPr lang="en-US" b="1" dirty="0" smtClean="0">
                <a:solidFill>
                  <a:srgbClr val="FF0000"/>
                </a:solidFill>
                <a:latin typeface="Arial" pitchFamily="34" charset="0"/>
                <a:cs typeface="Arial" pitchFamily="34" charset="0"/>
              </a:rPr>
              <a:t>Merlin</a:t>
            </a:r>
            <a:endParaRPr lang="en-US" b="1" dirty="0">
              <a:solidFill>
                <a:srgbClr val="FF0000"/>
              </a:solidFill>
              <a:latin typeface="Arial" pitchFamily="34" charset="0"/>
              <a:cs typeface="Arial" pitchFamily="34" charset="0"/>
            </a:endParaRPr>
          </a:p>
        </p:txBody>
      </p:sp>
      <p:sp>
        <p:nvSpPr>
          <p:cNvPr id="5" name="TextBox 4"/>
          <p:cNvSpPr txBox="1"/>
          <p:nvPr/>
        </p:nvSpPr>
        <p:spPr>
          <a:xfrm>
            <a:off x="4114800" y="5562600"/>
            <a:ext cx="864339" cy="369332"/>
          </a:xfrm>
          <a:prstGeom prst="rect">
            <a:avLst/>
          </a:prstGeom>
          <a:noFill/>
        </p:spPr>
        <p:txBody>
          <a:bodyPr wrap="none" rtlCol="0">
            <a:spAutoFit/>
          </a:bodyPr>
          <a:lstStyle/>
          <a:p>
            <a:r>
              <a:rPr lang="en-US" b="1" dirty="0" smtClean="0">
                <a:solidFill>
                  <a:srgbClr val="FF0000"/>
                </a:solidFill>
                <a:latin typeface="Arial" pitchFamily="34" charset="0"/>
                <a:cs typeface="Arial" pitchFamily="34" charset="0"/>
              </a:rPr>
              <a:t>Merlin</a:t>
            </a:r>
            <a:endParaRPr lang="en-US" b="1" dirty="0">
              <a:solidFill>
                <a:srgbClr val="FF0000"/>
              </a:solidFill>
              <a:latin typeface="Arial" pitchFamily="34" charset="0"/>
              <a:cs typeface="Arial" pitchFamily="34" charset="0"/>
            </a:endParaRPr>
          </a:p>
        </p:txBody>
      </p:sp>
      <p:sp>
        <p:nvSpPr>
          <p:cNvPr id="6" name="TextBox 5"/>
          <p:cNvSpPr txBox="1"/>
          <p:nvPr/>
        </p:nvSpPr>
        <p:spPr>
          <a:xfrm>
            <a:off x="1066800" y="4114800"/>
            <a:ext cx="1277914" cy="461665"/>
          </a:xfrm>
          <a:prstGeom prst="rect">
            <a:avLst/>
          </a:prstGeom>
          <a:noFill/>
        </p:spPr>
        <p:txBody>
          <a:bodyPr wrap="none" rtlCol="0">
            <a:spAutoFit/>
          </a:bodyPr>
          <a:lstStyle/>
          <a:p>
            <a:r>
              <a:rPr lang="en-US" sz="2400" b="1" dirty="0" smtClean="0">
                <a:solidFill>
                  <a:srgbClr val="0000FF"/>
                </a:solidFill>
                <a:latin typeface="Arial" pitchFamily="34" charset="0"/>
                <a:cs typeface="Arial" pitchFamily="34" charset="0"/>
              </a:rPr>
              <a:t>Control</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2667000" y="2057400"/>
            <a:ext cx="1518364" cy="461665"/>
          </a:xfrm>
          <a:prstGeom prst="rect">
            <a:avLst/>
          </a:prstGeom>
          <a:noFill/>
        </p:spPr>
        <p:txBody>
          <a:bodyPr wrap="none" rtlCol="0">
            <a:spAutoFit/>
          </a:bodyPr>
          <a:lstStyle/>
          <a:p>
            <a:r>
              <a:rPr lang="en-US" sz="2400" b="1" dirty="0" smtClean="0">
                <a:solidFill>
                  <a:srgbClr val="0000FF"/>
                </a:solidFill>
                <a:latin typeface="Arial" pitchFamily="34" charset="0"/>
                <a:cs typeface="Arial" pitchFamily="34" charset="0"/>
              </a:rPr>
              <a:t>Compost</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2209800" y="4495800"/>
            <a:ext cx="1424301" cy="369332"/>
          </a:xfrm>
          <a:prstGeom prst="rect">
            <a:avLst/>
          </a:prstGeom>
          <a:noFill/>
        </p:spPr>
        <p:txBody>
          <a:bodyPr wrap="none" rtlCol="0">
            <a:spAutoFit/>
          </a:bodyPr>
          <a:lstStyle/>
          <a:p>
            <a:r>
              <a:rPr lang="en-US" b="1" dirty="0" smtClean="0">
                <a:solidFill>
                  <a:srgbClr val="FF0000"/>
                </a:solidFill>
                <a:latin typeface="Arial" pitchFamily="34" charset="0"/>
                <a:cs typeface="Arial" pitchFamily="34" charset="0"/>
              </a:rPr>
              <a:t>Tall Fescue</a:t>
            </a:r>
            <a:endParaRPr lang="en-US" b="1" dirty="0">
              <a:solidFill>
                <a:srgbClr val="FF0000"/>
              </a:solidFill>
              <a:latin typeface="Arial" pitchFamily="34" charset="0"/>
              <a:cs typeface="Arial" pitchFamily="34" charset="0"/>
            </a:endParaRPr>
          </a:p>
        </p:txBody>
      </p:sp>
      <p:sp>
        <p:nvSpPr>
          <p:cNvPr id="9" name="TextBox 8"/>
          <p:cNvSpPr txBox="1"/>
          <p:nvPr/>
        </p:nvSpPr>
        <p:spPr>
          <a:xfrm>
            <a:off x="4114800" y="2819400"/>
            <a:ext cx="1424301" cy="369332"/>
          </a:xfrm>
          <a:prstGeom prst="rect">
            <a:avLst/>
          </a:prstGeom>
          <a:noFill/>
        </p:spPr>
        <p:txBody>
          <a:bodyPr wrap="none" rtlCol="0">
            <a:spAutoFit/>
          </a:bodyPr>
          <a:lstStyle/>
          <a:p>
            <a:r>
              <a:rPr lang="en-US" b="1" dirty="0" smtClean="0">
                <a:solidFill>
                  <a:srgbClr val="FF0000"/>
                </a:solidFill>
                <a:latin typeface="Arial" pitchFamily="34" charset="0"/>
                <a:cs typeface="Arial" pitchFamily="34" charset="0"/>
              </a:rPr>
              <a:t>Tall Fescue</a:t>
            </a:r>
            <a:endParaRPr lang="en-US" b="1" dirty="0">
              <a:solidFill>
                <a:srgbClr val="FF0000"/>
              </a:solidFill>
              <a:latin typeface="Arial" pitchFamily="34" charset="0"/>
              <a:cs typeface="Arial" pitchFamily="34" charset="0"/>
            </a:endParaRPr>
          </a:p>
        </p:txBody>
      </p:sp>
      <p:sp>
        <p:nvSpPr>
          <p:cNvPr id="10" name="TextBox 9"/>
          <p:cNvSpPr txBox="1"/>
          <p:nvPr/>
        </p:nvSpPr>
        <p:spPr>
          <a:xfrm>
            <a:off x="2667000" y="2297668"/>
            <a:ext cx="1300356" cy="369332"/>
          </a:xfrm>
          <a:prstGeom prst="rect">
            <a:avLst/>
          </a:prstGeom>
          <a:noFill/>
        </p:spPr>
        <p:txBody>
          <a:bodyPr wrap="none" rtlCol="0">
            <a:spAutoFit/>
          </a:bodyPr>
          <a:lstStyle/>
          <a:p>
            <a:r>
              <a:rPr lang="en-US" b="1" dirty="0" smtClean="0">
                <a:solidFill>
                  <a:srgbClr val="FF0000"/>
                </a:solidFill>
                <a:latin typeface="Arial" pitchFamily="34" charset="0"/>
                <a:cs typeface="Arial" pitchFamily="34" charset="0"/>
              </a:rPr>
              <a:t>Bluegrass</a:t>
            </a:r>
            <a:endParaRPr lang="en-US" b="1" dirty="0">
              <a:solidFill>
                <a:srgbClr val="FF0000"/>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41275" y="0"/>
            <a:ext cx="9185275" cy="6219825"/>
          </a:xfrm>
          <a:prstGeom prst="rect">
            <a:avLst/>
          </a:prstGeom>
          <a:noFill/>
          <a:ln w="9525">
            <a:noFill/>
            <a:miter lim="800000"/>
            <a:headEnd/>
            <a:tailEnd/>
          </a:ln>
        </p:spPr>
      </p:pic>
      <p:sp>
        <p:nvSpPr>
          <p:cNvPr id="37891" name="TextBox 2"/>
          <p:cNvSpPr txBox="1">
            <a:spLocks noChangeArrowheads="1"/>
          </p:cNvSpPr>
          <p:nvPr/>
        </p:nvSpPr>
        <p:spPr bwMode="auto">
          <a:xfrm>
            <a:off x="0" y="6396037"/>
            <a:ext cx="9204325" cy="461963"/>
          </a:xfrm>
          <a:prstGeom prst="rect">
            <a:avLst/>
          </a:prstGeom>
          <a:noFill/>
          <a:ln w="9525">
            <a:noFill/>
            <a:miter lim="800000"/>
            <a:headEnd/>
            <a:tailEnd/>
          </a:ln>
        </p:spPr>
        <p:txBody>
          <a:bodyPr wrap="none">
            <a:spAutoFit/>
          </a:bodyPr>
          <a:lstStyle/>
          <a:p>
            <a:r>
              <a:rPr lang="en-US" sz="2400" b="1" dirty="0">
                <a:solidFill>
                  <a:srgbClr val="FF0000"/>
                </a:solidFill>
                <a:latin typeface="Arial" charset="0"/>
                <a:cs typeface="Arial" charset="0"/>
              </a:rPr>
              <a:t>Cd and Zn in grasses grown on Palmerton Remediation Plots.</a:t>
            </a:r>
          </a:p>
        </p:txBody>
      </p:sp>
      <p:sp>
        <p:nvSpPr>
          <p:cNvPr id="37892" name="TextBox 3"/>
          <p:cNvSpPr txBox="1">
            <a:spLocks noChangeArrowheads="1"/>
          </p:cNvSpPr>
          <p:nvPr/>
        </p:nvSpPr>
        <p:spPr bwMode="auto">
          <a:xfrm>
            <a:off x="1600200" y="6091237"/>
            <a:ext cx="6529388" cy="461963"/>
          </a:xfrm>
          <a:prstGeom prst="rect">
            <a:avLst/>
          </a:prstGeom>
          <a:noFill/>
          <a:ln w="9525">
            <a:noFill/>
            <a:miter lim="800000"/>
            <a:headEnd/>
            <a:tailEnd/>
          </a:ln>
        </p:spPr>
        <p:txBody>
          <a:bodyPr wrap="none">
            <a:spAutoFit/>
          </a:bodyPr>
          <a:lstStyle/>
          <a:p>
            <a:r>
              <a:rPr lang="en-US" sz="2400" b="1" dirty="0">
                <a:solidFill>
                  <a:srgbClr val="3333FF"/>
                </a:solidFill>
                <a:latin typeface="Arial" charset="0"/>
                <a:cs typeface="Arial" charset="0"/>
              </a:rPr>
              <a:t>Compost             Limestone               Control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76200"/>
            <a:ext cx="9144000" cy="1219200"/>
          </a:xfrm>
        </p:spPr>
        <p:txBody>
          <a:bodyPr/>
          <a:lstStyle/>
          <a:p>
            <a:pPr eaLnBrk="1" hangingPunct="1"/>
            <a:r>
              <a:rPr lang="en-US" sz="3300" b="1" smtClean="0">
                <a:solidFill>
                  <a:srgbClr val="C00000"/>
                </a:solidFill>
                <a:latin typeface="Arial" charset="0"/>
              </a:rPr>
              <a:t>Pathways for Assessment of Metal Enriched Soils Risk to Highly Exposed Individuals.</a:t>
            </a:r>
          </a:p>
        </p:txBody>
      </p:sp>
      <p:sp>
        <p:nvSpPr>
          <p:cNvPr id="17411" name="Rectangle 3"/>
          <p:cNvSpPr>
            <a:spLocks noGrp="1" noChangeArrowheads="1"/>
          </p:cNvSpPr>
          <p:nvPr>
            <p:ph type="subTitle" idx="1"/>
          </p:nvPr>
        </p:nvSpPr>
        <p:spPr>
          <a:xfrm>
            <a:off x="0" y="1371600"/>
            <a:ext cx="9144000" cy="5105400"/>
          </a:xfrm>
        </p:spPr>
        <p:txBody>
          <a:bodyPr/>
          <a:lstStyle/>
          <a:p>
            <a:pPr algn="l" eaLnBrk="1" hangingPunct="1"/>
            <a:r>
              <a:rPr lang="en-US" sz="2800" b="1" dirty="0" smtClean="0">
                <a:solidFill>
                  <a:srgbClr val="0000FF"/>
                </a:solidFill>
                <a:latin typeface="Arial" charset="0"/>
              </a:rPr>
              <a:t>     </a:t>
            </a:r>
            <a:r>
              <a:rPr lang="en-US" sz="3000" b="1" dirty="0" smtClean="0">
                <a:solidFill>
                  <a:srgbClr val="0000FF"/>
                </a:solidFill>
                <a:latin typeface="Arial" charset="0"/>
              </a:rPr>
              <a:t>Pathway                    Highly Exposed Individual</a:t>
            </a:r>
            <a:endParaRPr lang="en-US" sz="2800" b="1" dirty="0" smtClean="0">
              <a:solidFill>
                <a:srgbClr val="0000FF"/>
              </a:solidFill>
              <a:latin typeface="Arial" charset="0"/>
            </a:endParaRPr>
          </a:p>
          <a:p>
            <a:pPr algn="l" eaLnBrk="1" hangingPunct="1"/>
            <a:endParaRPr lang="en-US" sz="2800" b="1" dirty="0" smtClean="0">
              <a:solidFill>
                <a:srgbClr val="FFFF00"/>
              </a:solidFill>
              <a:latin typeface="Arial" charset="0"/>
            </a:endParaRPr>
          </a:p>
          <a:p>
            <a:pPr algn="l" eaLnBrk="1" hangingPunct="1"/>
            <a:r>
              <a:rPr lang="en-US" sz="2200" b="1" dirty="0" smtClean="0">
                <a:solidFill>
                  <a:srgbClr val="FF0000"/>
                </a:solidFill>
                <a:latin typeface="Arial" charset="0"/>
              </a:rPr>
              <a:t>8. </a:t>
            </a:r>
            <a:r>
              <a:rPr lang="en-US" sz="2200" b="1" dirty="0" err="1" smtClean="0">
                <a:solidFill>
                  <a:srgbClr val="FF0000"/>
                </a:solidFill>
                <a:latin typeface="Arial" charset="0"/>
              </a:rPr>
              <a:t>Soil</a:t>
            </a:r>
            <a:r>
              <a:rPr lang="en-US" sz="1800" b="1" dirty="0" err="1" smtClean="0">
                <a:solidFill>
                  <a:srgbClr val="FF0000"/>
                </a:solidFill>
                <a:latin typeface="Arial" charset="0"/>
                <a:sym typeface="Wingdings" pitchFamily="2" charset="2"/>
              </a:rPr>
              <a:t></a:t>
            </a:r>
            <a:r>
              <a:rPr lang="en-US" sz="2200" b="1" dirty="0" err="1" smtClean="0">
                <a:solidFill>
                  <a:srgbClr val="FF0000"/>
                </a:solidFill>
                <a:latin typeface="Arial" charset="0"/>
              </a:rPr>
              <a:t>Plant</a:t>
            </a:r>
            <a:r>
              <a:rPr lang="en-US" sz="2200" b="1" dirty="0" smtClean="0">
                <a:solidFill>
                  <a:srgbClr val="FF0000"/>
                </a:solidFill>
                <a:latin typeface="Arial" charset="0"/>
              </a:rPr>
              <a:t>				Sensitive crops; strongly acidic.</a:t>
            </a:r>
            <a:endParaRPr lang="en-US" sz="800" b="1" dirty="0" smtClean="0">
              <a:solidFill>
                <a:srgbClr val="FF0000"/>
              </a:solidFill>
              <a:latin typeface="Arial" charset="0"/>
            </a:endParaRPr>
          </a:p>
          <a:p>
            <a:pPr algn="l" eaLnBrk="1" hangingPunct="1"/>
            <a:endParaRPr lang="en-US" sz="800" b="1" dirty="0" smtClean="0">
              <a:solidFill>
                <a:srgbClr val="FF6600"/>
              </a:solidFill>
              <a:latin typeface="Arial" charset="0"/>
            </a:endParaRPr>
          </a:p>
          <a:p>
            <a:pPr algn="l" eaLnBrk="1" hangingPunct="1"/>
            <a:r>
              <a:rPr lang="en-US" sz="2200" b="1" dirty="0" smtClean="0">
                <a:solidFill>
                  <a:srgbClr val="002060"/>
                </a:solidFill>
                <a:latin typeface="Arial" charset="0"/>
              </a:rPr>
              <a:t>9. </a:t>
            </a:r>
            <a:r>
              <a:rPr lang="en-US" sz="2200" b="1" dirty="0" err="1" smtClean="0">
                <a:solidFill>
                  <a:srgbClr val="002060"/>
                </a:solidFill>
                <a:latin typeface="Arial" charset="0"/>
              </a:rPr>
              <a:t>Soil</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SoilBiota</a:t>
            </a:r>
            <a:r>
              <a:rPr lang="en-US" sz="2200" b="1" dirty="0" smtClean="0">
                <a:solidFill>
                  <a:srgbClr val="002060"/>
                </a:solidFill>
                <a:latin typeface="Arial" charset="0"/>
              </a:rPr>
              <a:t>			Earthworms; microbes;						   metabolic function of soil.</a:t>
            </a:r>
          </a:p>
          <a:p>
            <a:pPr algn="l" eaLnBrk="1" hangingPunct="1"/>
            <a:r>
              <a:rPr lang="en-US" sz="2200" b="1" dirty="0" smtClean="0">
                <a:solidFill>
                  <a:srgbClr val="FF0000"/>
                </a:solidFill>
                <a:latin typeface="Arial" charset="0"/>
              </a:rPr>
              <a:t>10. Soil </a:t>
            </a:r>
            <a:r>
              <a:rPr lang="en-US" sz="2200" b="1" dirty="0" err="1" smtClean="0">
                <a:solidFill>
                  <a:srgbClr val="FF0000"/>
                </a:solidFill>
                <a:latin typeface="Arial" charset="0"/>
              </a:rPr>
              <a:t>Biota</a:t>
            </a:r>
            <a:r>
              <a:rPr lang="en-US" sz="1800" b="1" dirty="0" err="1" smtClean="0">
                <a:solidFill>
                  <a:srgbClr val="FF0000"/>
                </a:solidFill>
                <a:latin typeface="Arial" charset="0"/>
                <a:sym typeface="Wingdings" pitchFamily="2" charset="2"/>
              </a:rPr>
              <a:t></a:t>
            </a:r>
            <a:r>
              <a:rPr lang="en-US" sz="2200" b="1" dirty="0" err="1" smtClean="0">
                <a:solidFill>
                  <a:srgbClr val="FF0000"/>
                </a:solidFill>
                <a:latin typeface="Arial" charset="0"/>
              </a:rPr>
              <a:t>Predator</a:t>
            </a:r>
            <a:r>
              <a:rPr lang="en-US" sz="2200" b="1" dirty="0" smtClean="0">
                <a:solidFill>
                  <a:srgbClr val="FF0000"/>
                </a:solidFill>
                <a:latin typeface="Arial" charset="0"/>
              </a:rPr>
              <a:t>		Shrews; 1/3 of diet is 						</a:t>
            </a:r>
            <a:r>
              <a:rPr lang="en-US" sz="2200" b="1" smtClean="0">
                <a:solidFill>
                  <a:srgbClr val="FF0000"/>
                </a:solidFill>
                <a:latin typeface="Arial" charset="0"/>
              </a:rPr>
              <a:t>     earthworms </a:t>
            </a:r>
            <a:r>
              <a:rPr lang="en-US" sz="2200" b="1" dirty="0" smtClean="0">
                <a:solidFill>
                  <a:srgbClr val="FF0000"/>
                </a:solidFill>
                <a:latin typeface="Arial" charset="0"/>
              </a:rPr>
              <a:t>full of soil.</a:t>
            </a:r>
            <a:endParaRPr lang="en-US" sz="800" b="1" dirty="0" smtClean="0">
              <a:solidFill>
                <a:srgbClr val="FF0000"/>
              </a:solidFill>
              <a:latin typeface="Arial" charset="0"/>
            </a:endParaRPr>
          </a:p>
          <a:p>
            <a:pPr algn="l" eaLnBrk="1" hangingPunct="1"/>
            <a:endParaRPr lang="en-US" sz="800" b="1" dirty="0" smtClean="0">
              <a:solidFill>
                <a:srgbClr val="002060"/>
              </a:solidFill>
              <a:latin typeface="Arial" charset="0"/>
            </a:endParaRPr>
          </a:p>
          <a:p>
            <a:pPr algn="l" eaLnBrk="1" hangingPunct="1"/>
            <a:r>
              <a:rPr lang="en-US" sz="2200" b="1" dirty="0" smtClean="0">
                <a:solidFill>
                  <a:srgbClr val="002060"/>
                </a:solidFill>
                <a:latin typeface="Arial" charset="0"/>
              </a:rPr>
              <a:t>11. </a:t>
            </a:r>
            <a:r>
              <a:rPr lang="en-US" sz="2200" b="1" dirty="0" err="1" smtClean="0">
                <a:solidFill>
                  <a:srgbClr val="002060"/>
                </a:solidFill>
                <a:latin typeface="Arial" charset="0"/>
              </a:rPr>
              <a:t>Soil</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Airborne</a:t>
            </a:r>
            <a:r>
              <a:rPr lang="en-US" sz="2200" b="1" dirty="0" smtClean="0">
                <a:solidFill>
                  <a:srgbClr val="002060"/>
                </a:solidFill>
                <a:latin typeface="Arial" charset="0"/>
              </a:rPr>
              <a:t> </a:t>
            </a:r>
            <a:r>
              <a:rPr lang="en-US" sz="2200" b="1" dirty="0" err="1" smtClean="0">
                <a:solidFill>
                  <a:srgbClr val="002060"/>
                </a:solidFill>
                <a:latin typeface="Arial" charset="0"/>
              </a:rPr>
              <a:t>Dust</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Human</a:t>
            </a:r>
            <a:r>
              <a:rPr lang="en-US" sz="2200" b="1" dirty="0" smtClean="0">
                <a:solidFill>
                  <a:srgbClr val="002060"/>
                </a:solidFill>
                <a:latin typeface="Arial" charset="0"/>
              </a:rPr>
              <a:t>	Tractor operator.</a:t>
            </a:r>
          </a:p>
          <a:p>
            <a:pPr algn="l" eaLnBrk="1" hangingPunct="1"/>
            <a:r>
              <a:rPr lang="en-US" sz="2200" b="1" dirty="0" smtClean="0">
                <a:solidFill>
                  <a:srgbClr val="002060"/>
                </a:solidFill>
                <a:latin typeface="Arial" charset="0"/>
              </a:rPr>
              <a:t>12. </a:t>
            </a:r>
            <a:r>
              <a:rPr lang="en-US" sz="2200" b="1" dirty="0" err="1" smtClean="0">
                <a:solidFill>
                  <a:srgbClr val="002060"/>
                </a:solidFill>
                <a:latin typeface="Arial" charset="0"/>
              </a:rPr>
              <a:t>Soil</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Surface</a:t>
            </a:r>
            <a:r>
              <a:rPr lang="en-US" sz="2200" b="1" dirty="0" smtClean="0">
                <a:solidFill>
                  <a:srgbClr val="002060"/>
                </a:solidFill>
                <a:latin typeface="Arial" charset="0"/>
              </a:rPr>
              <a:t> </a:t>
            </a:r>
            <a:r>
              <a:rPr lang="en-US" sz="2200" b="1" dirty="0" err="1" smtClean="0">
                <a:solidFill>
                  <a:srgbClr val="002060"/>
                </a:solidFill>
                <a:latin typeface="Arial" charset="0"/>
              </a:rPr>
              <a:t>water</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Human</a:t>
            </a:r>
            <a:r>
              <a:rPr lang="en-US" sz="2200" b="1" dirty="0" smtClean="0">
                <a:solidFill>
                  <a:srgbClr val="002060"/>
                </a:solidFill>
                <a:latin typeface="Arial" charset="0"/>
              </a:rPr>
              <a:t>	Subsistence fishers.</a:t>
            </a:r>
          </a:p>
          <a:p>
            <a:pPr algn="l" eaLnBrk="1" hangingPunct="1"/>
            <a:r>
              <a:rPr lang="en-US" sz="2200" b="1" dirty="0" smtClean="0">
                <a:solidFill>
                  <a:srgbClr val="002060"/>
                </a:solidFill>
                <a:latin typeface="Arial" charset="0"/>
              </a:rPr>
              <a:t>13. </a:t>
            </a:r>
            <a:r>
              <a:rPr lang="en-US" sz="2200" b="1" dirty="0" err="1" smtClean="0">
                <a:solidFill>
                  <a:srgbClr val="002060"/>
                </a:solidFill>
                <a:latin typeface="Arial" charset="0"/>
              </a:rPr>
              <a:t>Soil</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Air</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Human</a:t>
            </a:r>
            <a:r>
              <a:rPr lang="en-US" sz="2200" b="1" dirty="0" smtClean="0">
                <a:solidFill>
                  <a:srgbClr val="002060"/>
                </a:solidFill>
                <a:latin typeface="Arial" charset="0"/>
              </a:rPr>
              <a:t>		Farm households</a:t>
            </a:r>
          </a:p>
          <a:p>
            <a:pPr algn="l" eaLnBrk="1" hangingPunct="1"/>
            <a:r>
              <a:rPr lang="en-US" sz="2200" b="1" dirty="0" smtClean="0">
                <a:solidFill>
                  <a:srgbClr val="002060"/>
                </a:solidFill>
                <a:latin typeface="Arial" charset="0"/>
              </a:rPr>
              <a:t>14. </a:t>
            </a:r>
            <a:r>
              <a:rPr lang="en-US" sz="2200" b="1" dirty="0" err="1" smtClean="0">
                <a:solidFill>
                  <a:srgbClr val="002060"/>
                </a:solidFill>
                <a:latin typeface="Arial" charset="0"/>
              </a:rPr>
              <a:t>Soil</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groundwater</a:t>
            </a:r>
            <a:r>
              <a:rPr lang="en-US" sz="1800" b="1" dirty="0" err="1" smtClean="0">
                <a:solidFill>
                  <a:srgbClr val="002060"/>
                </a:solidFill>
                <a:latin typeface="Arial" charset="0"/>
                <a:sym typeface="Wingdings" pitchFamily="2" charset="2"/>
              </a:rPr>
              <a:t></a:t>
            </a:r>
            <a:r>
              <a:rPr lang="en-US" sz="2200" b="1" dirty="0" err="1" smtClean="0">
                <a:solidFill>
                  <a:srgbClr val="002060"/>
                </a:solidFill>
                <a:latin typeface="Arial" charset="0"/>
              </a:rPr>
              <a:t>Human</a:t>
            </a:r>
            <a:r>
              <a:rPr lang="en-US" sz="2200" b="1" dirty="0" smtClean="0">
                <a:solidFill>
                  <a:srgbClr val="002060"/>
                </a:solidFill>
                <a:latin typeface="Arial" charset="0"/>
              </a:rPr>
              <a:t>	Well water on farms; 100%.</a:t>
            </a:r>
          </a:p>
          <a:p>
            <a:pPr algn="l" eaLnBrk="1" hangingPunct="1"/>
            <a:endParaRPr lang="en-US" b="1" dirty="0" smtClean="0">
              <a:solidFill>
                <a:schemeClr val="bg1"/>
              </a:solidFill>
            </a:endParaRPr>
          </a:p>
        </p:txBody>
      </p:sp>
      <p:sp>
        <p:nvSpPr>
          <p:cNvPr id="17412" name="Line 4"/>
          <p:cNvSpPr>
            <a:spLocks noChangeShapeType="1"/>
          </p:cNvSpPr>
          <p:nvPr/>
        </p:nvSpPr>
        <p:spPr bwMode="auto">
          <a:xfrm>
            <a:off x="0" y="1295400"/>
            <a:ext cx="9144000" cy="0"/>
          </a:xfrm>
          <a:prstGeom prst="line">
            <a:avLst/>
          </a:prstGeom>
          <a:noFill/>
          <a:ln w="38100">
            <a:solidFill>
              <a:srgbClr val="800000"/>
            </a:solidFill>
            <a:round/>
            <a:headEnd/>
            <a:tailEnd/>
          </a:ln>
        </p:spPr>
        <p:txBody>
          <a:bodyPr wrap="none" anchor="ctr"/>
          <a:lstStyle/>
          <a:p>
            <a:endParaRPr lang="en-US"/>
          </a:p>
        </p:txBody>
      </p:sp>
      <p:sp>
        <p:nvSpPr>
          <p:cNvPr id="17413" name="Line 5"/>
          <p:cNvSpPr>
            <a:spLocks noChangeShapeType="1"/>
          </p:cNvSpPr>
          <p:nvPr/>
        </p:nvSpPr>
        <p:spPr bwMode="auto">
          <a:xfrm>
            <a:off x="0" y="1981200"/>
            <a:ext cx="9144000" cy="0"/>
          </a:xfrm>
          <a:prstGeom prst="line">
            <a:avLst/>
          </a:prstGeom>
          <a:noFill/>
          <a:ln w="38100">
            <a:solidFill>
              <a:srgbClr val="800000"/>
            </a:solidFill>
            <a:round/>
            <a:headEnd/>
            <a:tailEnd/>
          </a:ln>
        </p:spPr>
        <p:txBody>
          <a:bodyPr wrap="none" anchor="ct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DSC_0007.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 y="6400800"/>
            <a:ext cx="9144000" cy="430887"/>
          </a:xfrm>
          <a:prstGeom prst="rect">
            <a:avLst/>
          </a:prstGeom>
          <a:blipFill>
            <a:blip r:embed="rId4" cstate="print"/>
            <a:tile tx="0" ty="0" sx="100000" sy="100000" flip="none" algn="tl"/>
          </a:blipFill>
        </p:spPr>
        <p:txBody>
          <a:bodyPr wrap="square" rtlCol="0">
            <a:spAutoFit/>
          </a:bodyPr>
          <a:lstStyle/>
          <a:p>
            <a:pPr algn="ctr"/>
            <a:r>
              <a:rPr lang="en-US" sz="2200" b="1" dirty="0" smtClean="0">
                <a:solidFill>
                  <a:srgbClr val="FF0000"/>
                </a:solidFill>
                <a:latin typeface="Arial" pitchFamily="34" charset="0"/>
                <a:cs typeface="Arial" pitchFamily="34" charset="0"/>
              </a:rPr>
              <a:t>Appalachian Trail remained barren due to Zn phytotoxicity in 2008.</a:t>
            </a:r>
            <a:endParaRPr lang="en-US" sz="2200" b="1" dirty="0">
              <a:solidFill>
                <a:srgbClr val="FF0000"/>
              </a:solidFill>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DSC_0017B.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GS-Beyer\Beyer Palmerton Photos\Sassafras Palmerton-6-21-2006-Severe Interveinal Chlorosis.JPG"/>
          <p:cNvPicPr>
            <a:picLocks noChangeAspect="1" noChangeArrowheads="1"/>
          </p:cNvPicPr>
          <p:nvPr/>
        </p:nvPicPr>
        <p:blipFill>
          <a:blip r:embed="rId3" cstate="print"/>
          <a:srcRect/>
          <a:stretch>
            <a:fillRect/>
          </a:stretch>
        </p:blipFill>
        <p:spPr bwMode="auto">
          <a:xfrm>
            <a:off x="0" y="0"/>
            <a:ext cx="9144000" cy="6080125"/>
          </a:xfrm>
          <a:prstGeom prst="rect">
            <a:avLst/>
          </a:prstGeom>
          <a:noFill/>
          <a:ln w="9525">
            <a:noFill/>
            <a:miter lim="800000"/>
            <a:headEnd/>
            <a:tailEnd/>
          </a:ln>
        </p:spPr>
      </p:pic>
      <p:sp>
        <p:nvSpPr>
          <p:cNvPr id="47107" name="Text Box 4"/>
          <p:cNvSpPr txBox="1">
            <a:spLocks noChangeArrowheads="1"/>
          </p:cNvSpPr>
          <p:nvPr/>
        </p:nvSpPr>
        <p:spPr bwMode="auto">
          <a:xfrm>
            <a:off x="0" y="6181725"/>
            <a:ext cx="9086850" cy="641350"/>
          </a:xfrm>
          <a:prstGeom prst="rect">
            <a:avLst/>
          </a:prstGeom>
          <a:noFill/>
          <a:ln w="9525">
            <a:noFill/>
            <a:miter lim="800000"/>
            <a:headEnd/>
            <a:tailEnd/>
          </a:ln>
        </p:spPr>
        <p:txBody>
          <a:bodyPr wrap="none">
            <a:spAutoFit/>
          </a:bodyPr>
          <a:lstStyle/>
          <a:p>
            <a:r>
              <a:rPr lang="en-US" sz="1800" b="1" dirty="0">
                <a:solidFill>
                  <a:srgbClr val="FF0000"/>
                </a:solidFill>
                <a:latin typeface="Arial" charset="0"/>
              </a:rPr>
              <a:t>Sassafras growing on south face of Blue Mountain near Palmerton, PA., 6-21-2006</a:t>
            </a:r>
          </a:p>
          <a:p>
            <a:r>
              <a:rPr lang="en-US" sz="1800" b="1" dirty="0">
                <a:solidFill>
                  <a:srgbClr val="FF0000"/>
                </a:solidFill>
                <a:latin typeface="Arial" charset="0"/>
              </a:rPr>
              <a:t>Leaves show severe interveinal chlorosis expected from Zn phytotoxicity.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2" cstate="print"/>
          <a:srcRect/>
          <a:stretch>
            <a:fillRect/>
          </a:stretch>
        </p:blipFill>
        <p:spPr bwMode="auto">
          <a:xfrm>
            <a:off x="0" y="-24396"/>
            <a:ext cx="6324600" cy="6824568"/>
          </a:xfrm>
          <a:prstGeom prst="rect">
            <a:avLst/>
          </a:prstGeom>
          <a:noFill/>
          <a:ln w="9525">
            <a:noFill/>
            <a:miter lim="800000"/>
            <a:headEnd/>
            <a:tailEnd/>
          </a:ln>
        </p:spPr>
      </p:pic>
      <p:sp>
        <p:nvSpPr>
          <p:cNvPr id="3" name="TextBox 2"/>
          <p:cNvSpPr txBox="1"/>
          <p:nvPr/>
        </p:nvSpPr>
        <p:spPr>
          <a:xfrm>
            <a:off x="6324600" y="1752600"/>
            <a:ext cx="2791149" cy="3170099"/>
          </a:xfrm>
          <a:prstGeom prst="rect">
            <a:avLst/>
          </a:prstGeom>
          <a:noFill/>
        </p:spPr>
        <p:txBody>
          <a:bodyPr wrap="none" rtlCol="0">
            <a:spAutoFit/>
          </a:bodyPr>
          <a:lstStyle/>
          <a:p>
            <a:r>
              <a:rPr lang="en-US" sz="2000" b="1" dirty="0" smtClean="0">
                <a:solidFill>
                  <a:srgbClr val="FF0000"/>
                </a:solidFill>
                <a:latin typeface="Arial" pitchFamily="34" charset="0"/>
                <a:cs typeface="Arial" pitchFamily="34" charset="0"/>
              </a:rPr>
              <a:t>Toxicity of metals in</a:t>
            </a:r>
          </a:p>
          <a:p>
            <a:r>
              <a:rPr lang="en-US" sz="2000" b="1" dirty="0" smtClean="0">
                <a:solidFill>
                  <a:srgbClr val="FF0000"/>
                </a:solidFill>
                <a:latin typeface="Arial" pitchFamily="34" charset="0"/>
                <a:cs typeface="Arial" pitchFamily="34" charset="0"/>
              </a:rPr>
              <a:t>Palmerton (Blue </a:t>
            </a:r>
          </a:p>
          <a:p>
            <a:r>
              <a:rPr lang="en-US" sz="2000" b="1" dirty="0" smtClean="0">
                <a:solidFill>
                  <a:srgbClr val="FF0000"/>
                </a:solidFill>
                <a:latin typeface="Arial" pitchFamily="34" charset="0"/>
                <a:cs typeface="Arial" pitchFamily="34" charset="0"/>
              </a:rPr>
              <a:t>Mountain) soils is</a:t>
            </a:r>
          </a:p>
          <a:p>
            <a:r>
              <a:rPr lang="en-US" sz="2000" b="1" dirty="0" smtClean="0">
                <a:solidFill>
                  <a:srgbClr val="FF0000"/>
                </a:solidFill>
                <a:latin typeface="Arial" pitchFamily="34" charset="0"/>
                <a:cs typeface="Arial" pitchFamily="34" charset="0"/>
              </a:rPr>
              <a:t>i</a:t>
            </a:r>
            <a:r>
              <a:rPr lang="en-US" sz="2000" b="1" dirty="0" smtClean="0">
                <a:solidFill>
                  <a:srgbClr val="FF0000"/>
                </a:solidFill>
                <a:latin typeface="Arial" pitchFamily="34" charset="0"/>
                <a:cs typeface="Arial" pitchFamily="34" charset="0"/>
              </a:rPr>
              <a:t>ncreasing as soil pH</a:t>
            </a:r>
          </a:p>
          <a:p>
            <a:r>
              <a:rPr lang="en-US" sz="2000" b="1" dirty="0" smtClean="0">
                <a:solidFill>
                  <a:srgbClr val="FF0000"/>
                </a:solidFill>
                <a:latin typeface="Arial" pitchFamily="34" charset="0"/>
                <a:cs typeface="Arial" pitchFamily="34" charset="0"/>
              </a:rPr>
              <a:t>declines due to </a:t>
            </a:r>
          </a:p>
          <a:p>
            <a:r>
              <a:rPr lang="en-US" sz="2000" b="1" dirty="0" smtClean="0">
                <a:solidFill>
                  <a:srgbClr val="FF0000"/>
                </a:solidFill>
                <a:latin typeface="Arial" pitchFamily="34" charset="0"/>
                <a:cs typeface="Arial" pitchFamily="34" charset="0"/>
              </a:rPr>
              <a:t>acidic rainfall. Plants</a:t>
            </a:r>
          </a:p>
          <a:p>
            <a:r>
              <a:rPr lang="en-US" sz="2000" b="1" dirty="0" smtClean="0">
                <a:solidFill>
                  <a:srgbClr val="FF0000"/>
                </a:solidFill>
                <a:latin typeface="Arial" pitchFamily="34" charset="0"/>
                <a:cs typeface="Arial" pitchFamily="34" charset="0"/>
              </a:rPr>
              <a:t>so not survive during</a:t>
            </a:r>
          </a:p>
          <a:p>
            <a:r>
              <a:rPr lang="en-US" sz="2000" b="1" dirty="0" smtClean="0">
                <a:solidFill>
                  <a:srgbClr val="FF0000"/>
                </a:solidFill>
                <a:latin typeface="Arial" pitchFamily="34" charset="0"/>
                <a:cs typeface="Arial" pitchFamily="34" charset="0"/>
              </a:rPr>
              <a:t>germination when</a:t>
            </a:r>
          </a:p>
          <a:p>
            <a:r>
              <a:rPr lang="en-US" sz="2000" b="1" dirty="0" smtClean="0">
                <a:solidFill>
                  <a:srgbClr val="FF0000"/>
                </a:solidFill>
                <a:latin typeface="Arial" pitchFamily="34" charset="0"/>
                <a:cs typeface="Arial" pitchFamily="34" charset="0"/>
              </a:rPr>
              <a:t>soil Zn is too high.</a:t>
            </a:r>
          </a:p>
          <a:p>
            <a:r>
              <a:rPr lang="en-US" sz="2000" b="1" dirty="0" smtClean="0">
                <a:solidFill>
                  <a:srgbClr val="002060"/>
                </a:solidFill>
                <a:latin typeface="Arial" pitchFamily="34" charset="0"/>
                <a:cs typeface="Arial" pitchFamily="34" charset="0"/>
              </a:rPr>
              <a:t>Beyer et al., 2011</a:t>
            </a:r>
            <a:endParaRPr lang="en-US" sz="2000" b="1" dirty="0">
              <a:solidFill>
                <a:srgbClr val="002060"/>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4000" cy="1143000"/>
          </a:xfrm>
        </p:spPr>
        <p:txBody>
          <a:bodyPr>
            <a:normAutofit fontScale="90000"/>
          </a:bodyPr>
          <a:lstStyle/>
          <a:p>
            <a:pPr eaLnBrk="1" hangingPunct="1"/>
            <a:r>
              <a:rPr lang="en-US" sz="4000" b="1" smtClean="0">
                <a:solidFill>
                  <a:srgbClr val="C00000"/>
                </a:solidFill>
                <a:latin typeface="Arial" charset="0"/>
              </a:rPr>
              <a:t>Revegetation/Remediation of Heavy Metal Contaminated Soils: Problems.</a:t>
            </a:r>
            <a:endParaRPr lang="en-US" smtClean="0">
              <a:solidFill>
                <a:srgbClr val="C00000"/>
              </a:solidFill>
            </a:endParaRPr>
          </a:p>
        </p:txBody>
      </p:sp>
      <p:sp>
        <p:nvSpPr>
          <p:cNvPr id="29699" name="Rectangle 3"/>
          <p:cNvSpPr>
            <a:spLocks noGrp="1" noChangeArrowheads="1"/>
          </p:cNvSpPr>
          <p:nvPr>
            <p:ph type="body" idx="1"/>
          </p:nvPr>
        </p:nvSpPr>
        <p:spPr>
          <a:xfrm>
            <a:off x="0" y="1447800"/>
            <a:ext cx="9144000" cy="5181600"/>
          </a:xfrm>
        </p:spPr>
        <p:txBody>
          <a:bodyPr/>
          <a:lstStyle/>
          <a:p>
            <a:pPr eaLnBrk="1" hangingPunct="1">
              <a:lnSpc>
                <a:spcPct val="90000"/>
              </a:lnSpc>
              <a:buClr>
                <a:srgbClr val="FF0000"/>
              </a:buClr>
              <a:buSzPct val="150000"/>
            </a:pPr>
            <a:r>
              <a:rPr lang="en-US" sz="2800" b="1" smtClean="0">
                <a:solidFill>
                  <a:srgbClr val="0000FF"/>
                </a:solidFill>
                <a:latin typeface="Arial" charset="0"/>
              </a:rPr>
              <a:t>Low soil pH or pH decline from pyrite oxidation.</a:t>
            </a:r>
          </a:p>
          <a:p>
            <a:pPr lvl="1" eaLnBrk="1" hangingPunct="1">
              <a:lnSpc>
                <a:spcPct val="90000"/>
              </a:lnSpc>
              <a:buClr>
                <a:srgbClr val="FF0000"/>
              </a:buClr>
              <a:buSzPct val="150000"/>
            </a:pPr>
            <a:r>
              <a:rPr lang="en-US" sz="2200" b="1" smtClean="0">
                <a:solidFill>
                  <a:srgbClr val="008000"/>
                </a:solidFill>
                <a:latin typeface="Arial" charset="0"/>
              </a:rPr>
              <a:t>Make site calcareous</a:t>
            </a:r>
            <a:r>
              <a:rPr lang="en-US" sz="2200" b="1" smtClean="0">
                <a:latin typeface="Arial" charset="0"/>
              </a:rPr>
              <a:t>; balance Ca and Mg; Mn if needed.</a:t>
            </a:r>
          </a:p>
          <a:p>
            <a:pPr lvl="1" eaLnBrk="1" hangingPunct="1">
              <a:lnSpc>
                <a:spcPct val="90000"/>
              </a:lnSpc>
              <a:buClr>
                <a:srgbClr val="FF0000"/>
              </a:buClr>
              <a:buSzPct val="150000"/>
            </a:pPr>
            <a:r>
              <a:rPr lang="en-US" sz="2200" b="1" smtClean="0">
                <a:latin typeface="Arial" charset="0"/>
              </a:rPr>
              <a:t>Limestone with biodegradable organic matter aids leaching</a:t>
            </a:r>
          </a:p>
          <a:p>
            <a:pPr eaLnBrk="1" hangingPunct="1">
              <a:lnSpc>
                <a:spcPct val="90000"/>
              </a:lnSpc>
              <a:buClr>
                <a:srgbClr val="FF0000"/>
              </a:buClr>
              <a:buSzPct val="150000"/>
            </a:pPr>
            <a:r>
              <a:rPr lang="en-US" sz="2800" b="1" smtClean="0">
                <a:solidFill>
                  <a:srgbClr val="0000FF"/>
                </a:solidFill>
                <a:latin typeface="Arial" charset="0"/>
              </a:rPr>
              <a:t>Nutrient Deficiencies, especially P and N.</a:t>
            </a:r>
          </a:p>
          <a:p>
            <a:pPr lvl="1" eaLnBrk="1" hangingPunct="1">
              <a:lnSpc>
                <a:spcPct val="90000"/>
              </a:lnSpc>
              <a:buClr>
                <a:srgbClr val="FF0000"/>
              </a:buClr>
              <a:buSzPct val="150000"/>
            </a:pPr>
            <a:r>
              <a:rPr lang="en-US" sz="2200" b="1" smtClean="0">
                <a:latin typeface="Arial" charset="0"/>
              </a:rPr>
              <a:t>High Pb soils need higher P addition to precipitate Pb.</a:t>
            </a:r>
          </a:p>
          <a:p>
            <a:pPr lvl="1" eaLnBrk="1" hangingPunct="1">
              <a:lnSpc>
                <a:spcPct val="90000"/>
              </a:lnSpc>
              <a:buClr>
                <a:srgbClr val="FF0000"/>
              </a:buClr>
              <a:buSzPct val="150000"/>
            </a:pPr>
            <a:r>
              <a:rPr lang="en-US" sz="2200" b="1" smtClean="0">
                <a:solidFill>
                  <a:srgbClr val="008000"/>
                </a:solidFill>
                <a:latin typeface="Arial" charset="0"/>
              </a:rPr>
              <a:t>Higher available soil P </a:t>
            </a:r>
            <a:r>
              <a:rPr lang="en-US" sz="2200" b="1" smtClean="0">
                <a:latin typeface="Arial" charset="0"/>
              </a:rPr>
              <a:t>needed to maintain legumes.</a:t>
            </a:r>
          </a:p>
          <a:p>
            <a:pPr lvl="1" eaLnBrk="1" hangingPunct="1">
              <a:lnSpc>
                <a:spcPct val="90000"/>
              </a:lnSpc>
              <a:buClr>
                <a:srgbClr val="FF0000"/>
              </a:buClr>
              <a:buSzPct val="150000"/>
            </a:pPr>
            <a:r>
              <a:rPr lang="en-US" sz="2200" b="1" smtClean="0">
                <a:latin typeface="Arial" charset="0"/>
              </a:rPr>
              <a:t>No metal tolerant legumes to supply N to grasses.</a:t>
            </a:r>
          </a:p>
          <a:p>
            <a:pPr eaLnBrk="1" hangingPunct="1">
              <a:lnSpc>
                <a:spcPct val="90000"/>
              </a:lnSpc>
              <a:buClr>
                <a:srgbClr val="FF0000"/>
              </a:buClr>
              <a:buSzPct val="150000"/>
            </a:pPr>
            <a:r>
              <a:rPr lang="en-US" sz="2600" b="1" smtClean="0">
                <a:solidFill>
                  <a:srgbClr val="0000FF"/>
                </a:solidFill>
                <a:latin typeface="Arial" charset="0"/>
              </a:rPr>
              <a:t>Need more metal sorption by soil, Fe for grasses.</a:t>
            </a:r>
          </a:p>
          <a:p>
            <a:pPr lvl="1" eaLnBrk="1" hangingPunct="1">
              <a:lnSpc>
                <a:spcPct val="90000"/>
              </a:lnSpc>
              <a:buClr>
                <a:srgbClr val="FF0000"/>
              </a:buClr>
              <a:buSzPct val="150000"/>
            </a:pPr>
            <a:r>
              <a:rPr lang="en-US" sz="2200" b="1" smtClean="0">
                <a:latin typeface="Arial" charset="0"/>
              </a:rPr>
              <a:t>Grasses obtain Fe using secreted phytosiderophores (chelators), so </a:t>
            </a:r>
            <a:r>
              <a:rPr lang="en-US" sz="2200" b="1" smtClean="0">
                <a:solidFill>
                  <a:srgbClr val="008000"/>
                </a:solidFill>
                <a:latin typeface="Arial" charset="0"/>
              </a:rPr>
              <a:t>higher soil Fe</a:t>
            </a:r>
            <a:r>
              <a:rPr lang="en-US" sz="2200" b="1" smtClean="0">
                <a:latin typeface="Arial" charset="0"/>
              </a:rPr>
              <a:t> aids grasses metal resistance.</a:t>
            </a:r>
          </a:p>
          <a:p>
            <a:pPr eaLnBrk="1" hangingPunct="1">
              <a:lnSpc>
                <a:spcPct val="90000"/>
              </a:lnSpc>
              <a:buClr>
                <a:srgbClr val="FF0000"/>
              </a:buClr>
              <a:buSzPct val="150000"/>
            </a:pPr>
            <a:r>
              <a:rPr lang="en-US" sz="2600" b="1" smtClean="0">
                <a:solidFill>
                  <a:srgbClr val="0000FF"/>
                </a:solidFill>
                <a:latin typeface="Arial" charset="0"/>
              </a:rPr>
              <a:t>Low organic matter and lack of microbes -- Zn Toxicity</a:t>
            </a:r>
          </a:p>
          <a:p>
            <a:pPr lvl="1" eaLnBrk="1" hangingPunct="1">
              <a:lnSpc>
                <a:spcPct val="90000"/>
              </a:lnSpc>
              <a:buClr>
                <a:srgbClr val="FF0000"/>
              </a:buClr>
              <a:buSzPct val="150000"/>
            </a:pPr>
            <a:r>
              <a:rPr lang="en-US" sz="2200" b="1" smtClean="0">
                <a:solidFill>
                  <a:srgbClr val="008000"/>
                </a:solidFill>
                <a:latin typeface="Arial" charset="0"/>
              </a:rPr>
              <a:t>Biosolids, manures and composts </a:t>
            </a:r>
            <a:r>
              <a:rPr lang="en-US" sz="2200" b="1" smtClean="0">
                <a:latin typeface="Arial" charset="0"/>
              </a:rPr>
              <a:t>– inexpensive source of Organic Matter and microbial innoculant.</a:t>
            </a:r>
          </a:p>
        </p:txBody>
      </p:sp>
      <p:sp>
        <p:nvSpPr>
          <p:cNvPr id="29700" name="Line 4"/>
          <p:cNvSpPr>
            <a:spLocks noChangeShapeType="1"/>
          </p:cNvSpPr>
          <p:nvPr/>
        </p:nvSpPr>
        <p:spPr bwMode="auto">
          <a:xfrm>
            <a:off x="0" y="1371600"/>
            <a:ext cx="9144000" cy="0"/>
          </a:xfrm>
          <a:prstGeom prst="line">
            <a:avLst/>
          </a:prstGeom>
          <a:noFill/>
          <a:ln w="38100">
            <a:solidFill>
              <a:srgbClr val="993366"/>
            </a:solidFill>
            <a:round/>
            <a:headEnd/>
            <a:tailEnd/>
          </a:ln>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76200"/>
            <a:ext cx="9144000" cy="1143000"/>
          </a:xfrm>
        </p:spPr>
        <p:txBody>
          <a:bodyPr>
            <a:normAutofit fontScale="90000"/>
          </a:bodyPr>
          <a:lstStyle/>
          <a:p>
            <a:pPr eaLnBrk="1" hangingPunct="1"/>
            <a:r>
              <a:rPr lang="en-US" sz="4000" b="1" dirty="0" smtClean="0">
                <a:solidFill>
                  <a:srgbClr val="C00000"/>
                </a:solidFill>
                <a:latin typeface="Arial" charset="0"/>
              </a:rPr>
              <a:t>Revegetation/Remediation of Heavy Metal Contaminated Soils: </a:t>
            </a:r>
            <a:r>
              <a:rPr lang="en-US" sz="4000" b="1" dirty="0" smtClean="0">
                <a:solidFill>
                  <a:schemeClr val="accent3">
                    <a:lumMod val="50000"/>
                  </a:schemeClr>
                </a:solidFill>
                <a:latin typeface="Arial" charset="0"/>
              </a:rPr>
              <a:t>Solutions.</a:t>
            </a:r>
            <a:endParaRPr lang="en-US" sz="4000" dirty="0" smtClean="0">
              <a:solidFill>
                <a:schemeClr val="accent3">
                  <a:lumMod val="50000"/>
                </a:schemeClr>
              </a:solidFill>
              <a:latin typeface="Arial" charset="0"/>
            </a:endParaRPr>
          </a:p>
        </p:txBody>
      </p:sp>
      <p:sp>
        <p:nvSpPr>
          <p:cNvPr id="30723" name="Rectangle 3"/>
          <p:cNvSpPr>
            <a:spLocks noGrp="1" noChangeArrowheads="1"/>
          </p:cNvSpPr>
          <p:nvPr>
            <p:ph type="body" idx="1"/>
          </p:nvPr>
        </p:nvSpPr>
        <p:spPr>
          <a:xfrm>
            <a:off x="0" y="1295400"/>
            <a:ext cx="9144000" cy="5334000"/>
          </a:xfrm>
        </p:spPr>
        <p:txBody>
          <a:bodyPr/>
          <a:lstStyle/>
          <a:p>
            <a:pPr eaLnBrk="1" hangingPunct="1">
              <a:buClr>
                <a:srgbClr val="FF0000"/>
              </a:buClr>
              <a:buSzPct val="150000"/>
            </a:pPr>
            <a:r>
              <a:rPr lang="en-US" sz="2800" b="1" dirty="0" smtClean="0">
                <a:solidFill>
                  <a:srgbClr val="0000FF"/>
                </a:solidFill>
                <a:latin typeface="Arial" charset="0"/>
              </a:rPr>
              <a:t>Make Soil Calcareous Using By-Product Lime</a:t>
            </a:r>
          </a:p>
          <a:p>
            <a:pPr lvl="1" eaLnBrk="1" hangingPunct="1">
              <a:buClr>
                <a:srgbClr val="FF0000"/>
              </a:buClr>
              <a:buSzPct val="150000"/>
            </a:pPr>
            <a:r>
              <a:rPr lang="en-US" sz="2400" b="1" dirty="0" smtClean="0">
                <a:latin typeface="Arial" charset="0"/>
              </a:rPr>
              <a:t>Increases metal adsorption and occlusion.</a:t>
            </a:r>
          </a:p>
          <a:p>
            <a:pPr lvl="1" eaLnBrk="1" hangingPunct="1">
              <a:buClr>
                <a:srgbClr val="FF0000"/>
              </a:buClr>
              <a:buSzPct val="150000"/>
            </a:pPr>
            <a:r>
              <a:rPr lang="en-US" sz="2400" b="1" dirty="0" smtClean="0">
                <a:latin typeface="Arial" charset="0"/>
              </a:rPr>
              <a:t>Protects against pH falling in future.</a:t>
            </a:r>
          </a:p>
          <a:p>
            <a:pPr eaLnBrk="1" hangingPunct="1">
              <a:buClr>
                <a:srgbClr val="FF0000"/>
              </a:buClr>
              <a:buSzPct val="150000"/>
            </a:pPr>
            <a:r>
              <a:rPr lang="en-US" sz="2800" b="1" dirty="0" smtClean="0">
                <a:solidFill>
                  <a:srgbClr val="0000FF"/>
                </a:solidFill>
                <a:latin typeface="Arial" charset="0"/>
              </a:rPr>
              <a:t>Increase Metal Adsorption Capacity</a:t>
            </a:r>
            <a:endParaRPr lang="en-US" sz="2800" dirty="0" smtClean="0">
              <a:solidFill>
                <a:srgbClr val="0000FF"/>
              </a:solidFill>
              <a:latin typeface="Arial" charset="0"/>
            </a:endParaRPr>
          </a:p>
          <a:p>
            <a:pPr lvl="1" eaLnBrk="1" hangingPunct="1">
              <a:buClr>
                <a:srgbClr val="FF0000"/>
              </a:buClr>
              <a:buSzPct val="150000"/>
            </a:pPr>
            <a:r>
              <a:rPr lang="en-US" sz="2400" b="1" dirty="0" smtClean="0">
                <a:latin typeface="Arial" charset="0"/>
              </a:rPr>
              <a:t>Include Fe, Mn hydrous oxides and phosphate.</a:t>
            </a:r>
          </a:p>
          <a:p>
            <a:pPr lvl="1" eaLnBrk="1" hangingPunct="1">
              <a:buClr>
                <a:srgbClr val="FF0000"/>
              </a:buClr>
              <a:buSzPct val="150000"/>
            </a:pPr>
            <a:r>
              <a:rPr lang="en-US" sz="2400" b="1" dirty="0" smtClean="0">
                <a:latin typeface="Arial" charset="0"/>
              </a:rPr>
              <a:t>Provides persistent in crease in metal adsorption, and thus reduction in metal phytotoxicity.</a:t>
            </a:r>
          </a:p>
          <a:p>
            <a:pPr eaLnBrk="1" hangingPunct="1">
              <a:buClr>
                <a:srgbClr val="FF0000"/>
              </a:buClr>
              <a:buSzPct val="150000"/>
            </a:pPr>
            <a:r>
              <a:rPr lang="en-US" sz="2800" b="1" dirty="0" smtClean="0">
                <a:solidFill>
                  <a:srgbClr val="0000FF"/>
                </a:solidFill>
                <a:latin typeface="Arial" charset="0"/>
              </a:rPr>
              <a:t>Remediated Soil Must Support Legumes</a:t>
            </a:r>
            <a:r>
              <a:rPr lang="en-US" sz="2800" dirty="0" smtClean="0">
                <a:solidFill>
                  <a:srgbClr val="0000FF"/>
                </a:solidFill>
                <a:latin typeface="Arial" charset="0"/>
              </a:rPr>
              <a:t>.</a:t>
            </a:r>
          </a:p>
          <a:p>
            <a:pPr lvl="1" eaLnBrk="1" hangingPunct="1">
              <a:buClr>
                <a:srgbClr val="FF0000"/>
              </a:buClr>
              <a:buSzPct val="150000"/>
            </a:pPr>
            <a:r>
              <a:rPr lang="en-US" sz="2400" b="1" dirty="0" smtClean="0">
                <a:latin typeface="Arial" charset="0"/>
              </a:rPr>
              <a:t>Calcareous pH and high soil P aids legume competition, alleviating need for annual N fertilization. Legumes more susceptible to metal phytotoxicity than grasses.</a:t>
            </a:r>
          </a:p>
        </p:txBody>
      </p:sp>
      <p:sp>
        <p:nvSpPr>
          <p:cNvPr id="30724" name="Line 4"/>
          <p:cNvSpPr>
            <a:spLocks noChangeShapeType="1"/>
          </p:cNvSpPr>
          <p:nvPr/>
        </p:nvSpPr>
        <p:spPr bwMode="auto">
          <a:xfrm>
            <a:off x="0" y="1295400"/>
            <a:ext cx="9144000" cy="0"/>
          </a:xfrm>
          <a:prstGeom prst="line">
            <a:avLst/>
          </a:prstGeom>
          <a:noFill/>
          <a:ln w="38100">
            <a:solidFill>
              <a:srgbClr val="993366"/>
            </a:solidFill>
            <a:round/>
            <a:headEnd/>
            <a:tailEnd/>
          </a:ln>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76200"/>
            <a:ext cx="9144000" cy="1143000"/>
          </a:xfrm>
        </p:spPr>
        <p:txBody>
          <a:bodyPr>
            <a:normAutofit fontScale="90000"/>
          </a:bodyPr>
          <a:lstStyle/>
          <a:p>
            <a:pPr eaLnBrk="1" hangingPunct="1"/>
            <a:r>
              <a:rPr lang="en-US" sz="4000" b="1" dirty="0" smtClean="0">
                <a:solidFill>
                  <a:srgbClr val="C00000"/>
                </a:solidFill>
                <a:latin typeface="Arial" charset="0"/>
              </a:rPr>
              <a:t>Revegetation/Remediation of Heavy Metal Contaminated Soils: </a:t>
            </a:r>
            <a:r>
              <a:rPr lang="en-US" sz="4000" b="1" dirty="0" smtClean="0">
                <a:solidFill>
                  <a:schemeClr val="accent3">
                    <a:lumMod val="50000"/>
                  </a:schemeClr>
                </a:solidFill>
                <a:latin typeface="Arial" charset="0"/>
              </a:rPr>
              <a:t>Solutions.</a:t>
            </a:r>
            <a:endParaRPr lang="en-US" sz="4000" dirty="0" smtClean="0">
              <a:solidFill>
                <a:schemeClr val="accent3">
                  <a:lumMod val="50000"/>
                </a:schemeClr>
              </a:solidFill>
              <a:latin typeface="Arial" charset="0"/>
            </a:endParaRPr>
          </a:p>
        </p:txBody>
      </p:sp>
      <p:sp>
        <p:nvSpPr>
          <p:cNvPr id="31747" name="Rectangle 3"/>
          <p:cNvSpPr>
            <a:spLocks noGrp="1" noChangeArrowheads="1"/>
          </p:cNvSpPr>
          <p:nvPr>
            <p:ph type="body" idx="1"/>
          </p:nvPr>
        </p:nvSpPr>
        <p:spPr>
          <a:xfrm>
            <a:off x="0" y="1295400"/>
            <a:ext cx="9144000" cy="5562600"/>
          </a:xfrm>
        </p:spPr>
        <p:txBody>
          <a:bodyPr>
            <a:normAutofit lnSpcReduction="10000"/>
          </a:bodyPr>
          <a:lstStyle/>
          <a:p>
            <a:pPr eaLnBrk="1" hangingPunct="1">
              <a:lnSpc>
                <a:spcPct val="90000"/>
              </a:lnSpc>
              <a:buClr>
                <a:srgbClr val="FF0000"/>
              </a:buClr>
              <a:buSzPct val="150000"/>
            </a:pPr>
            <a:r>
              <a:rPr lang="en-US" sz="2700" b="1" smtClean="0">
                <a:solidFill>
                  <a:srgbClr val="0000FF"/>
                </a:solidFill>
                <a:latin typeface="Arial" charset="0"/>
              </a:rPr>
              <a:t>Food Chain Protection: Cd/Zn ratio; calcareous.</a:t>
            </a:r>
          </a:p>
          <a:p>
            <a:pPr lvl="1" eaLnBrk="1" hangingPunct="1">
              <a:lnSpc>
                <a:spcPct val="90000"/>
              </a:lnSpc>
              <a:buClr>
                <a:srgbClr val="FF0000"/>
              </a:buClr>
              <a:buSzPct val="150000"/>
            </a:pPr>
            <a:r>
              <a:rPr lang="en-US" sz="2400" b="1" smtClean="0">
                <a:latin typeface="Arial" charset="0"/>
              </a:rPr>
              <a:t>Preventing Zn phytotoxicity makes plants safe for wildlife ecosystems.</a:t>
            </a:r>
          </a:p>
          <a:p>
            <a:pPr lvl="1" eaLnBrk="1" hangingPunct="1">
              <a:lnSpc>
                <a:spcPct val="90000"/>
              </a:lnSpc>
              <a:buClr>
                <a:srgbClr val="FF0000"/>
              </a:buClr>
              <a:buSzPct val="150000"/>
            </a:pPr>
            <a:r>
              <a:rPr lang="en-US" sz="2400" b="1" smtClean="0">
                <a:latin typeface="Arial" charset="0"/>
              </a:rPr>
              <a:t>With Cd:Zn &lt; 0.01, Zn prevents risk from Cd.</a:t>
            </a:r>
          </a:p>
          <a:p>
            <a:pPr eaLnBrk="1" hangingPunct="1">
              <a:lnSpc>
                <a:spcPct val="90000"/>
              </a:lnSpc>
              <a:buClr>
                <a:srgbClr val="FF0000"/>
              </a:buClr>
              <a:buSzPct val="150000"/>
            </a:pPr>
            <a:r>
              <a:rPr lang="en-US" sz="2700" b="1" smtClean="0">
                <a:solidFill>
                  <a:srgbClr val="0000FF"/>
                </a:solidFill>
                <a:latin typeface="Arial" charset="0"/>
              </a:rPr>
              <a:t>Reduced bioavailability of soil Pb, As, Cd, etc. to animals with soil exposure at remediated site.</a:t>
            </a:r>
          </a:p>
          <a:p>
            <a:pPr lvl="1" eaLnBrk="1" hangingPunct="1">
              <a:lnSpc>
                <a:spcPct val="90000"/>
              </a:lnSpc>
              <a:buClr>
                <a:srgbClr val="FF0000"/>
              </a:buClr>
              <a:buSzPct val="150000"/>
            </a:pPr>
            <a:r>
              <a:rPr lang="en-US" sz="2400" b="1" smtClean="0">
                <a:latin typeface="Arial" charset="0"/>
              </a:rPr>
              <a:t>Phosphate increases formation of pyromorphite, a very insoluble and low bioavailability form of soil Pb.</a:t>
            </a:r>
          </a:p>
          <a:p>
            <a:pPr lvl="1" eaLnBrk="1" hangingPunct="1">
              <a:lnSpc>
                <a:spcPct val="90000"/>
              </a:lnSpc>
              <a:buClr>
                <a:srgbClr val="FF0000"/>
              </a:buClr>
              <a:buSzPct val="150000"/>
            </a:pPr>
            <a:r>
              <a:rPr lang="en-US" sz="2400" b="1" smtClean="0">
                <a:latin typeface="Arial" charset="0"/>
              </a:rPr>
              <a:t>Adsorption on Fe and Mn oxides also reduces bioavailability of soil Pb, As, Cd, etc.</a:t>
            </a:r>
          </a:p>
          <a:p>
            <a:pPr eaLnBrk="1" hangingPunct="1">
              <a:lnSpc>
                <a:spcPct val="90000"/>
              </a:lnSpc>
              <a:buClr>
                <a:srgbClr val="FF0000"/>
              </a:buClr>
              <a:buSzPct val="150000"/>
            </a:pPr>
            <a:r>
              <a:rPr lang="en-US" sz="2700" b="1" smtClean="0">
                <a:solidFill>
                  <a:srgbClr val="0000FF"/>
                </a:solidFill>
                <a:latin typeface="Arial" charset="0"/>
              </a:rPr>
              <a:t>Effective plant cover reduces soil ingestion.</a:t>
            </a:r>
          </a:p>
          <a:p>
            <a:pPr eaLnBrk="1" hangingPunct="1">
              <a:lnSpc>
                <a:spcPct val="90000"/>
              </a:lnSpc>
              <a:buClr>
                <a:srgbClr val="FF0000"/>
              </a:buClr>
              <a:buSzPct val="150000"/>
            </a:pPr>
            <a:r>
              <a:rPr lang="en-US" sz="2700" b="1" smtClean="0">
                <a:solidFill>
                  <a:srgbClr val="0000FF"/>
                </a:solidFill>
                <a:latin typeface="Arial" charset="0"/>
              </a:rPr>
              <a:t>OM and microbes help recovery of soil fertility and plant friendly soil properties.</a:t>
            </a:r>
          </a:p>
          <a:p>
            <a:pPr eaLnBrk="1" hangingPunct="1">
              <a:lnSpc>
                <a:spcPct val="90000"/>
              </a:lnSpc>
              <a:buClr>
                <a:srgbClr val="FF0000"/>
              </a:buClr>
              <a:buSzPct val="150000"/>
            </a:pPr>
            <a:r>
              <a:rPr lang="en-US" sz="2700" b="1" smtClean="0">
                <a:solidFill>
                  <a:srgbClr val="0000FF"/>
                </a:solidFill>
                <a:latin typeface="Arial" charset="0"/>
              </a:rPr>
              <a:t>OM aids water infiltration and soil water holding.</a:t>
            </a:r>
          </a:p>
        </p:txBody>
      </p:sp>
      <p:sp>
        <p:nvSpPr>
          <p:cNvPr id="31748" name="Line 4"/>
          <p:cNvSpPr>
            <a:spLocks noChangeShapeType="1"/>
          </p:cNvSpPr>
          <p:nvPr/>
        </p:nvSpPr>
        <p:spPr bwMode="auto">
          <a:xfrm>
            <a:off x="0" y="1295400"/>
            <a:ext cx="9144000" cy="0"/>
          </a:xfrm>
          <a:prstGeom prst="line">
            <a:avLst/>
          </a:prstGeom>
          <a:noFill/>
          <a:ln w="38100">
            <a:solidFill>
              <a:srgbClr val="993366"/>
            </a:solidFill>
            <a:round/>
            <a:headEnd/>
            <a:tailEnd/>
          </a:ln>
        </p:spPr>
        <p:txBody>
          <a:bodyPr wrap="none" anchor="ct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143000"/>
          </a:xfrm>
        </p:spPr>
        <p:txBody>
          <a:bodyPr>
            <a:normAutofit fontScale="90000"/>
          </a:bodyPr>
          <a:lstStyle/>
          <a:p>
            <a:pPr eaLnBrk="1" hangingPunct="1"/>
            <a:r>
              <a:rPr lang="en-US" sz="4000" b="1" dirty="0" smtClean="0">
                <a:solidFill>
                  <a:schemeClr val="accent3">
                    <a:lumMod val="50000"/>
                  </a:schemeClr>
                </a:solidFill>
                <a:latin typeface="Arial" charset="0"/>
              </a:rPr>
              <a:t>Tailor-Made Mixtures </a:t>
            </a:r>
            <a:r>
              <a:rPr lang="en-US" sz="4000" b="1" dirty="0" smtClean="0">
                <a:solidFill>
                  <a:srgbClr val="C00000"/>
                </a:solidFill>
                <a:latin typeface="Arial" charset="0"/>
              </a:rPr>
              <a:t>For Remediation of Metal Toxic Soils</a:t>
            </a:r>
            <a:endParaRPr lang="en-US" sz="4000" dirty="0" smtClean="0">
              <a:solidFill>
                <a:srgbClr val="C00000"/>
              </a:solidFill>
              <a:latin typeface="Arial" charset="0"/>
            </a:endParaRPr>
          </a:p>
        </p:txBody>
      </p:sp>
      <p:sp>
        <p:nvSpPr>
          <p:cNvPr id="32771" name="Rectangle 3"/>
          <p:cNvSpPr>
            <a:spLocks noGrp="1" noChangeArrowheads="1"/>
          </p:cNvSpPr>
          <p:nvPr>
            <p:ph type="body" idx="1"/>
          </p:nvPr>
        </p:nvSpPr>
        <p:spPr>
          <a:xfrm>
            <a:off x="0" y="1371600"/>
            <a:ext cx="9144000" cy="5638800"/>
          </a:xfrm>
        </p:spPr>
        <p:txBody>
          <a:bodyPr>
            <a:normAutofit lnSpcReduction="10000"/>
          </a:bodyPr>
          <a:lstStyle/>
          <a:p>
            <a:pPr eaLnBrk="1" hangingPunct="1">
              <a:buClr>
                <a:srgbClr val="FF0000"/>
              </a:buClr>
              <a:buSzPct val="150000"/>
            </a:pPr>
            <a:r>
              <a:rPr lang="en-US" sz="2800" b="1" dirty="0" smtClean="0">
                <a:solidFill>
                  <a:srgbClr val="0000FF"/>
                </a:solidFill>
                <a:latin typeface="Arial" charset="0"/>
              </a:rPr>
              <a:t>Mix Composts, </a:t>
            </a:r>
            <a:r>
              <a:rPr lang="en-US" sz="2800" b="1" dirty="0" smtClean="0">
                <a:solidFill>
                  <a:srgbClr val="0000FF"/>
                </a:solidFill>
                <a:latin typeface="Arial" charset="0"/>
              </a:rPr>
              <a:t>manures, </a:t>
            </a:r>
            <a:r>
              <a:rPr lang="en-US" sz="2800" b="1" dirty="0" smtClean="0">
                <a:solidFill>
                  <a:srgbClr val="0000FF"/>
                </a:solidFill>
                <a:latin typeface="Arial" charset="0"/>
              </a:rPr>
              <a:t>biosolids and byproducts to complement benefits &amp; improve metal sorption:</a:t>
            </a:r>
          </a:p>
          <a:p>
            <a:pPr lvl="1" eaLnBrk="1" hangingPunct="1">
              <a:buClr>
                <a:srgbClr val="FF0000"/>
              </a:buClr>
              <a:buSzPct val="150000"/>
            </a:pPr>
            <a:r>
              <a:rPr lang="en-US" sz="2600" b="1" dirty="0" smtClean="0">
                <a:latin typeface="Arial" charset="0"/>
              </a:rPr>
              <a:t>APL Biosolids and composts</a:t>
            </a:r>
          </a:p>
          <a:p>
            <a:pPr lvl="1" eaLnBrk="1" hangingPunct="1">
              <a:buClr>
                <a:srgbClr val="FF0000"/>
              </a:buClr>
              <a:buSzPct val="150000"/>
            </a:pPr>
            <a:r>
              <a:rPr lang="en-US" sz="2600" b="1" dirty="0" smtClean="0">
                <a:latin typeface="Arial" charset="0"/>
              </a:rPr>
              <a:t>Composts of Yard Debris or pre-separated MSW.</a:t>
            </a:r>
          </a:p>
          <a:p>
            <a:pPr lvl="1" eaLnBrk="1" hangingPunct="1">
              <a:buClr>
                <a:srgbClr val="FF0000"/>
              </a:buClr>
              <a:buSzPct val="150000"/>
            </a:pPr>
            <a:r>
              <a:rPr lang="en-US" sz="2600" b="1" dirty="0" smtClean="0">
                <a:latin typeface="Arial" charset="0"/>
              </a:rPr>
              <a:t>Agricultural Organic Byproducts</a:t>
            </a:r>
          </a:p>
          <a:p>
            <a:pPr lvl="2" eaLnBrk="1" hangingPunct="1">
              <a:buClr>
                <a:srgbClr val="FF0000"/>
              </a:buClr>
              <a:buSzPct val="150000"/>
            </a:pPr>
            <a:r>
              <a:rPr lang="en-US" b="1" dirty="0" smtClean="0">
                <a:latin typeface="Arial" charset="0"/>
              </a:rPr>
              <a:t>Manures; crop residues; food processing byproducts</a:t>
            </a:r>
          </a:p>
          <a:p>
            <a:pPr lvl="1" eaLnBrk="1" hangingPunct="1">
              <a:buClr>
                <a:srgbClr val="FF0000"/>
              </a:buClr>
              <a:buSzPct val="150000"/>
            </a:pPr>
            <a:r>
              <a:rPr lang="en-US" sz="2600" b="1" dirty="0" smtClean="0">
                <a:latin typeface="Arial" charset="0"/>
              </a:rPr>
              <a:t>Fe, Mn </a:t>
            </a:r>
            <a:r>
              <a:rPr lang="en-US" sz="2600" b="1" dirty="0" smtClean="0">
                <a:latin typeface="Arial" charset="0"/>
              </a:rPr>
              <a:t>rich Byproducts </a:t>
            </a:r>
            <a:r>
              <a:rPr lang="en-US" sz="2600" b="1" dirty="0" smtClean="0">
                <a:latin typeface="Arial" charset="0"/>
              </a:rPr>
              <a:t>from industry.</a:t>
            </a:r>
          </a:p>
          <a:p>
            <a:pPr lvl="1" eaLnBrk="1" hangingPunct="1">
              <a:buClr>
                <a:srgbClr val="FF0000"/>
              </a:buClr>
              <a:buSzPct val="150000"/>
            </a:pPr>
            <a:r>
              <a:rPr lang="en-US" sz="2600" b="1" dirty="0" smtClean="0">
                <a:latin typeface="Arial" charset="0"/>
              </a:rPr>
              <a:t>Coal Combustion Byproducts, FGDB, Ash.</a:t>
            </a:r>
          </a:p>
          <a:p>
            <a:pPr lvl="1" eaLnBrk="1" hangingPunct="1">
              <a:buClr>
                <a:srgbClr val="FF0000"/>
              </a:buClr>
              <a:buSzPct val="150000"/>
            </a:pPr>
            <a:r>
              <a:rPr lang="en-US" sz="2600" b="1" dirty="0" smtClean="0">
                <a:latin typeface="Arial" charset="0"/>
              </a:rPr>
              <a:t>Drinking Water Treatment Residues</a:t>
            </a:r>
          </a:p>
          <a:p>
            <a:pPr lvl="1" eaLnBrk="1" hangingPunct="1">
              <a:buClr>
                <a:srgbClr val="FF0000"/>
              </a:buClr>
              <a:buSzPct val="150000"/>
            </a:pPr>
            <a:r>
              <a:rPr lang="en-US" sz="2600" b="1" dirty="0" smtClean="0">
                <a:latin typeface="Arial" charset="0"/>
              </a:rPr>
              <a:t>Limestone equivalent byproducts.</a:t>
            </a:r>
          </a:p>
          <a:p>
            <a:pPr lvl="2" eaLnBrk="1" hangingPunct="1">
              <a:buClr>
                <a:srgbClr val="FF0000"/>
              </a:buClr>
              <a:buSzPct val="150000"/>
            </a:pPr>
            <a:r>
              <a:rPr lang="en-US" sz="2200" b="1" dirty="0" smtClean="0">
                <a:latin typeface="Arial" charset="0"/>
              </a:rPr>
              <a:t>Wood ash; waste lime; fly ash; sugar beet lime; acetylene production lime; etc.</a:t>
            </a:r>
          </a:p>
        </p:txBody>
      </p:sp>
      <p:sp>
        <p:nvSpPr>
          <p:cNvPr id="32772" name="Line 4"/>
          <p:cNvSpPr>
            <a:spLocks noChangeShapeType="1"/>
          </p:cNvSpPr>
          <p:nvPr/>
        </p:nvSpPr>
        <p:spPr bwMode="auto">
          <a:xfrm>
            <a:off x="0" y="1295400"/>
            <a:ext cx="9144000" cy="0"/>
          </a:xfrm>
          <a:prstGeom prst="line">
            <a:avLst/>
          </a:prstGeom>
          <a:noFill/>
          <a:ln w="38100">
            <a:solidFill>
              <a:srgbClr val="993366"/>
            </a:solidFill>
            <a:round/>
            <a:headEnd/>
            <a:tailEnd/>
          </a:ln>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76200"/>
            <a:ext cx="9144000" cy="1143000"/>
          </a:xfrm>
        </p:spPr>
        <p:txBody>
          <a:bodyPr>
            <a:normAutofit fontScale="90000"/>
          </a:bodyPr>
          <a:lstStyle/>
          <a:p>
            <a:pPr eaLnBrk="1" hangingPunct="1"/>
            <a:r>
              <a:rPr lang="en-US" sz="4000" b="1" dirty="0" smtClean="0">
                <a:solidFill>
                  <a:schemeClr val="accent3">
                    <a:lumMod val="50000"/>
                  </a:schemeClr>
                </a:solidFill>
                <a:latin typeface="Arial" charset="0"/>
              </a:rPr>
              <a:t>Tailor-Made Biosolids </a:t>
            </a:r>
            <a:r>
              <a:rPr lang="en-US" sz="4000" b="1" dirty="0" smtClean="0">
                <a:solidFill>
                  <a:srgbClr val="C00000"/>
                </a:solidFill>
                <a:latin typeface="Arial" charset="0"/>
              </a:rPr>
              <a:t>Mixtures For Beneficial Use and Remediation</a:t>
            </a:r>
          </a:p>
        </p:txBody>
      </p:sp>
      <p:sp>
        <p:nvSpPr>
          <p:cNvPr id="33795" name="Rectangle 3"/>
          <p:cNvSpPr>
            <a:spLocks noGrp="1" noChangeArrowheads="1"/>
          </p:cNvSpPr>
          <p:nvPr>
            <p:ph type="body" idx="1"/>
          </p:nvPr>
        </p:nvSpPr>
        <p:spPr>
          <a:xfrm>
            <a:off x="0" y="1371600"/>
            <a:ext cx="9144000" cy="5334000"/>
          </a:xfrm>
        </p:spPr>
        <p:txBody>
          <a:bodyPr/>
          <a:lstStyle/>
          <a:p>
            <a:pPr eaLnBrk="1" hangingPunct="1">
              <a:buClr>
                <a:srgbClr val="FF0000"/>
              </a:buClr>
              <a:buSzPct val="150000"/>
            </a:pPr>
            <a:r>
              <a:rPr lang="en-US" sz="2600" b="1" smtClean="0">
                <a:solidFill>
                  <a:srgbClr val="0000FF"/>
                </a:solidFill>
                <a:latin typeface="Arial" charset="0"/>
              </a:rPr>
              <a:t>Apply mixture of limestone equivalent, metal adsorbent, organic soil amendment, and fertilizer value to correct all risks/problems of the contaminated soils:</a:t>
            </a:r>
          </a:p>
          <a:p>
            <a:pPr lvl="1" eaLnBrk="1" hangingPunct="1">
              <a:buClr>
                <a:srgbClr val="FF0000"/>
              </a:buClr>
              <a:buSzPct val="150000"/>
            </a:pPr>
            <a:r>
              <a:rPr lang="en-US" sz="2400" b="1" smtClean="0">
                <a:latin typeface="Arial" charset="0"/>
              </a:rPr>
              <a:t>Zn or Ni Phytotoxicity; make soil calcareous.</a:t>
            </a:r>
          </a:p>
          <a:p>
            <a:pPr lvl="1" eaLnBrk="1" hangingPunct="1">
              <a:buClr>
                <a:srgbClr val="FF0000"/>
              </a:buClr>
              <a:buSzPct val="150000"/>
            </a:pPr>
            <a:r>
              <a:rPr lang="en-US" sz="2400" b="1" smtClean="0">
                <a:latin typeface="Arial" charset="0"/>
              </a:rPr>
              <a:t>Food-chain risks from Cd prevented by Zn.</a:t>
            </a:r>
          </a:p>
          <a:p>
            <a:pPr lvl="1" eaLnBrk="1" hangingPunct="1">
              <a:buClr>
                <a:srgbClr val="FF0000"/>
              </a:buClr>
              <a:buSzPct val="150000"/>
            </a:pPr>
            <a:r>
              <a:rPr lang="en-US" sz="2400" b="1" smtClean="0">
                <a:latin typeface="Arial" charset="0"/>
              </a:rPr>
              <a:t>Soil ingestion risk from soil Pb, As, etc.</a:t>
            </a:r>
          </a:p>
          <a:p>
            <a:pPr lvl="1" eaLnBrk="1" hangingPunct="1">
              <a:buClr>
                <a:srgbClr val="FF0000"/>
              </a:buClr>
              <a:buSzPct val="150000"/>
            </a:pPr>
            <a:r>
              <a:rPr lang="en-US" sz="2400" b="1" smtClean="0">
                <a:latin typeface="Arial" charset="0"/>
              </a:rPr>
              <a:t>N fixation by legumes made possible.</a:t>
            </a:r>
          </a:p>
          <a:p>
            <a:pPr lvl="1" eaLnBrk="1" hangingPunct="1">
              <a:buClr>
                <a:srgbClr val="FF0000"/>
              </a:buClr>
              <a:buSzPct val="150000"/>
            </a:pPr>
            <a:r>
              <a:rPr lang="en-US" sz="2400" b="1" smtClean="0">
                <a:latin typeface="Arial" charset="0"/>
              </a:rPr>
              <a:t>Leaching of limestone equivalent corrects surface and subsurface soil metal phytotoxicity.</a:t>
            </a:r>
          </a:p>
          <a:p>
            <a:pPr eaLnBrk="1" hangingPunct="1">
              <a:buSzPct val="150000"/>
            </a:pPr>
            <a:r>
              <a:rPr lang="en-US" sz="2600" b="1" smtClean="0">
                <a:solidFill>
                  <a:srgbClr val="008000"/>
                </a:solidFill>
                <a:latin typeface="Arial" charset="0"/>
              </a:rPr>
              <a:t>One-Shot treatment for comprehensive remediation or Revitalization of contaminated soils.</a:t>
            </a:r>
            <a:endParaRPr lang="en-US" sz="2600" smtClean="0">
              <a:solidFill>
                <a:srgbClr val="008000"/>
              </a:solidFill>
            </a:endParaRPr>
          </a:p>
        </p:txBody>
      </p:sp>
      <p:sp>
        <p:nvSpPr>
          <p:cNvPr id="33796" name="Line 4"/>
          <p:cNvSpPr>
            <a:spLocks noChangeShapeType="1"/>
          </p:cNvSpPr>
          <p:nvPr/>
        </p:nvSpPr>
        <p:spPr bwMode="auto">
          <a:xfrm>
            <a:off x="0" y="1371600"/>
            <a:ext cx="9144000" cy="0"/>
          </a:xfrm>
          <a:prstGeom prst="line">
            <a:avLst/>
          </a:prstGeom>
          <a:noFill/>
          <a:ln w="38100">
            <a:solidFill>
              <a:srgbClr val="993366"/>
            </a:solidFill>
            <a:round/>
            <a:headEnd/>
            <a:tailEnd/>
          </a:ln>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1143000"/>
          </a:xfrm>
        </p:spPr>
        <p:txBody>
          <a:bodyPr/>
          <a:lstStyle/>
          <a:p>
            <a:pPr eaLnBrk="1" hangingPunct="1"/>
            <a:r>
              <a:rPr lang="en-US" sz="3200" b="1" dirty="0" smtClean="0">
                <a:solidFill>
                  <a:srgbClr val="FF0000"/>
                </a:solidFill>
                <a:latin typeface="Arial" charset="0"/>
              </a:rPr>
              <a:t>Why Use High Quality Tailor-Made Biosolids Mixtures in Remediation of Soil Metals?</a:t>
            </a:r>
            <a:endParaRPr lang="en-US" sz="3200" dirty="0" smtClean="0">
              <a:solidFill>
                <a:srgbClr val="FF0000"/>
              </a:solidFill>
              <a:latin typeface="Arial" charset="0"/>
            </a:endParaRPr>
          </a:p>
        </p:txBody>
      </p:sp>
      <p:sp>
        <p:nvSpPr>
          <p:cNvPr id="49155" name="Rectangle 3"/>
          <p:cNvSpPr>
            <a:spLocks noGrp="1" noChangeArrowheads="1"/>
          </p:cNvSpPr>
          <p:nvPr>
            <p:ph idx="1"/>
          </p:nvPr>
        </p:nvSpPr>
        <p:spPr>
          <a:xfrm>
            <a:off x="0" y="1143000"/>
            <a:ext cx="9144000" cy="5715000"/>
          </a:xfrm>
        </p:spPr>
        <p:txBody>
          <a:bodyPr>
            <a:normAutofit fontScale="92500" lnSpcReduction="20000"/>
          </a:bodyPr>
          <a:lstStyle/>
          <a:p>
            <a:pPr eaLnBrk="1" hangingPunct="1">
              <a:buClr>
                <a:srgbClr val="FF3300"/>
              </a:buClr>
              <a:buSzPct val="150000"/>
            </a:pPr>
            <a:r>
              <a:rPr lang="en-US" sz="2600" b="1" dirty="0" smtClean="0">
                <a:solidFill>
                  <a:srgbClr val="3333FF"/>
                </a:solidFill>
                <a:latin typeface="Arial" charset="0"/>
              </a:rPr>
              <a:t>Fe and phosphate in biosolids increase metal “specific adsorption” ability of the amended soil, reducing metal phytoavailability.</a:t>
            </a:r>
          </a:p>
          <a:p>
            <a:pPr lvl="1" eaLnBrk="1" hangingPunct="1">
              <a:buClr>
                <a:srgbClr val="FF3300"/>
              </a:buClr>
              <a:buSzPct val="150000"/>
            </a:pPr>
            <a:r>
              <a:rPr lang="en-US" sz="2200" b="1" dirty="0" smtClean="0">
                <a:latin typeface="Arial" charset="0"/>
              </a:rPr>
              <a:t>Can remediate Zn </a:t>
            </a:r>
            <a:r>
              <a:rPr lang="en-US" sz="2200" b="1" dirty="0" err="1" smtClean="0">
                <a:latin typeface="Arial" charset="0"/>
              </a:rPr>
              <a:t>phytotoxicity</a:t>
            </a:r>
            <a:r>
              <a:rPr lang="en-US" sz="2200" b="1" dirty="0" smtClean="0">
                <a:latin typeface="Arial" charset="0"/>
              </a:rPr>
              <a:t> and food chain </a:t>
            </a:r>
            <a:r>
              <a:rPr lang="en-US" sz="2200" b="1" dirty="0" err="1" smtClean="0">
                <a:latin typeface="Arial" charset="0"/>
              </a:rPr>
              <a:t>Cd</a:t>
            </a:r>
            <a:r>
              <a:rPr lang="en-US" sz="2200" b="1" dirty="0" smtClean="0">
                <a:latin typeface="Arial" charset="0"/>
              </a:rPr>
              <a:t> risk.</a:t>
            </a:r>
          </a:p>
          <a:p>
            <a:pPr lvl="1" eaLnBrk="1" hangingPunct="1">
              <a:buClr>
                <a:srgbClr val="FF3300"/>
              </a:buClr>
              <a:buSzPct val="150000"/>
            </a:pPr>
            <a:r>
              <a:rPr lang="en-US" sz="2200" b="1" dirty="0" smtClean="0">
                <a:latin typeface="Arial" charset="0"/>
              </a:rPr>
              <a:t>Can reduce soil Pb bioavailability by forming Pb </a:t>
            </a:r>
            <a:r>
              <a:rPr lang="en-US" sz="2200" b="1" dirty="0" err="1" smtClean="0">
                <a:latin typeface="Arial" charset="0"/>
              </a:rPr>
              <a:t>pyromorphite</a:t>
            </a:r>
            <a:endParaRPr lang="en-US" sz="2200" b="1" dirty="0" smtClean="0">
              <a:solidFill>
                <a:schemeClr val="bg1"/>
              </a:solidFill>
              <a:latin typeface="Arial" charset="0"/>
            </a:endParaRPr>
          </a:p>
          <a:p>
            <a:pPr eaLnBrk="1" hangingPunct="1">
              <a:buClr>
                <a:srgbClr val="FF3300"/>
              </a:buClr>
              <a:buSzPct val="150000"/>
            </a:pPr>
            <a:r>
              <a:rPr lang="en-US" sz="2600" b="1" dirty="0" smtClean="0">
                <a:solidFill>
                  <a:srgbClr val="3333FF"/>
                </a:solidFill>
                <a:latin typeface="Arial" charset="0"/>
              </a:rPr>
              <a:t>Combining limestone equivalent and biodegradable organic matter causes alkalinity to leach down soil profile.</a:t>
            </a:r>
          </a:p>
          <a:p>
            <a:pPr lvl="1">
              <a:buClr>
                <a:srgbClr val="FF3300"/>
              </a:buClr>
              <a:buSzPct val="150000"/>
            </a:pPr>
            <a:r>
              <a:rPr lang="en-US" sz="2200" b="1" dirty="0" smtClean="0">
                <a:latin typeface="Arial" charset="0"/>
              </a:rPr>
              <a:t>Incorporation to depth of contamination best alternative when possible to create fertile and non-toxic rooting depth.</a:t>
            </a:r>
          </a:p>
          <a:p>
            <a:pPr lvl="1" eaLnBrk="1" hangingPunct="1">
              <a:buClr>
                <a:srgbClr val="FF3300"/>
              </a:buClr>
              <a:buSzPct val="150000"/>
            </a:pPr>
            <a:r>
              <a:rPr lang="en-US" sz="2200" b="1" dirty="0" smtClean="0">
                <a:latin typeface="Arial" charset="0"/>
              </a:rPr>
              <a:t>Lime corrects subsoil acidity and metal phytotoxicity/leachability.</a:t>
            </a:r>
          </a:p>
          <a:p>
            <a:pPr eaLnBrk="1" hangingPunct="1">
              <a:buClr>
                <a:srgbClr val="FF3300"/>
              </a:buClr>
              <a:buSzPct val="150000"/>
            </a:pPr>
            <a:r>
              <a:rPr lang="en-US" sz="2600" b="1" dirty="0" smtClean="0">
                <a:solidFill>
                  <a:srgbClr val="3333FF"/>
                </a:solidFill>
                <a:latin typeface="Arial" charset="0"/>
              </a:rPr>
              <a:t>With pH buffered by applied limestone equivalent, metal adsorption is maximized, and occlusion promoted.</a:t>
            </a:r>
          </a:p>
          <a:p>
            <a:pPr lvl="1" eaLnBrk="1" hangingPunct="1">
              <a:buClr>
                <a:srgbClr val="FF3300"/>
              </a:buClr>
              <a:buSzPct val="150000"/>
            </a:pPr>
            <a:r>
              <a:rPr lang="en-US" sz="2200" b="1" dirty="0" smtClean="0">
                <a:latin typeface="Arial" charset="0"/>
              </a:rPr>
              <a:t>Some metals are occluded in crystalline Fe oxides, Mn oxides; LDH</a:t>
            </a:r>
          </a:p>
          <a:p>
            <a:pPr eaLnBrk="1" hangingPunct="1">
              <a:buClr>
                <a:srgbClr val="FF3300"/>
              </a:buClr>
              <a:buSzPct val="150000"/>
            </a:pPr>
            <a:r>
              <a:rPr lang="en-US" sz="2600" b="1" dirty="0" smtClean="0">
                <a:solidFill>
                  <a:srgbClr val="3333FF"/>
                </a:solidFill>
                <a:latin typeface="Arial" charset="0"/>
              </a:rPr>
              <a:t>Organic matter and balanced nutrient supply supports persistent plant cover especially if include legumes!</a:t>
            </a:r>
          </a:p>
          <a:p>
            <a:pPr eaLnBrk="1" hangingPunct="1">
              <a:buClr>
                <a:srgbClr val="FF3300"/>
              </a:buClr>
              <a:buSzPct val="150000"/>
            </a:pPr>
            <a:r>
              <a:rPr lang="en-US" sz="2600" b="1" dirty="0" smtClean="0">
                <a:solidFill>
                  <a:srgbClr val="028802"/>
                </a:solidFill>
                <a:latin typeface="Arial" charset="0"/>
              </a:rPr>
              <a:t>Tailor-Made Remediation Mixtures </a:t>
            </a:r>
            <a:r>
              <a:rPr lang="en-US" sz="2600" b="1" dirty="0" smtClean="0">
                <a:solidFill>
                  <a:srgbClr val="3333FF"/>
                </a:solidFill>
                <a:latin typeface="Arial" charset="0"/>
              </a:rPr>
              <a:t>can immediately inactivate metals, provide microbial inoculum, add energy and nutrients.</a:t>
            </a:r>
          </a:p>
        </p:txBody>
      </p:sp>
      <p:sp>
        <p:nvSpPr>
          <p:cNvPr id="49156" name="Line 4"/>
          <p:cNvSpPr>
            <a:spLocks noChangeShapeType="1"/>
          </p:cNvSpPr>
          <p:nvPr/>
        </p:nvSpPr>
        <p:spPr bwMode="auto">
          <a:xfrm>
            <a:off x="0" y="1143000"/>
            <a:ext cx="9144000" cy="0"/>
          </a:xfrm>
          <a:prstGeom prst="line">
            <a:avLst/>
          </a:prstGeom>
          <a:noFill/>
          <a:ln w="38100">
            <a:solidFill>
              <a:srgbClr val="800000"/>
            </a:solidFill>
            <a:round/>
            <a:headEnd/>
            <a:tailEnd/>
          </a:ln>
        </p:spPr>
        <p:txBody>
          <a:bodyPr wrap="none" anchor="ct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76200"/>
            <a:ext cx="9144000" cy="1524000"/>
          </a:xfrm>
        </p:spPr>
        <p:txBody>
          <a:bodyPr>
            <a:normAutofit fontScale="90000"/>
          </a:bodyPr>
          <a:lstStyle/>
          <a:p>
            <a:pPr eaLnBrk="1" hangingPunct="1"/>
            <a:r>
              <a:rPr lang="en-US" sz="4000" b="1" smtClean="0">
                <a:solidFill>
                  <a:srgbClr val="C00000"/>
                </a:solidFill>
                <a:latin typeface="Arial" charset="0"/>
              </a:rPr>
              <a:t>SOIL-PLANT BARRIER</a:t>
            </a:r>
            <a:r>
              <a:rPr lang="en-US" smtClean="0">
                <a:latin typeface="Arial" charset="0"/>
              </a:rPr>
              <a:t/>
            </a:r>
            <a:br>
              <a:rPr lang="en-US" smtClean="0">
                <a:latin typeface="Arial" charset="0"/>
              </a:rPr>
            </a:br>
            <a:r>
              <a:rPr lang="en-US" sz="3200" b="1" smtClean="0">
                <a:solidFill>
                  <a:srgbClr val="FF0000"/>
                </a:solidFill>
                <a:latin typeface="Arial" charset="0"/>
              </a:rPr>
              <a:t>Processes in Soils or Plants Which Limit Excessive Plant Uptake of Elements</a:t>
            </a:r>
            <a:endParaRPr lang="en-US" smtClean="0">
              <a:solidFill>
                <a:srgbClr val="FF0000"/>
              </a:solidFill>
            </a:endParaRPr>
          </a:p>
        </p:txBody>
      </p:sp>
      <p:sp>
        <p:nvSpPr>
          <p:cNvPr id="18435" name="Rectangle 3"/>
          <p:cNvSpPr>
            <a:spLocks noGrp="1" noChangeArrowheads="1"/>
          </p:cNvSpPr>
          <p:nvPr>
            <p:ph type="body" idx="1"/>
          </p:nvPr>
        </p:nvSpPr>
        <p:spPr>
          <a:xfrm>
            <a:off x="0" y="1676400"/>
            <a:ext cx="9144000" cy="5181600"/>
          </a:xfrm>
        </p:spPr>
        <p:txBody>
          <a:bodyPr/>
          <a:lstStyle/>
          <a:p>
            <a:pPr eaLnBrk="1" hangingPunct="1">
              <a:lnSpc>
                <a:spcPct val="90000"/>
              </a:lnSpc>
              <a:buClr>
                <a:srgbClr val="FF0000"/>
              </a:buClr>
              <a:buSzPct val="150000"/>
            </a:pPr>
            <a:r>
              <a:rPr lang="en-US" sz="2600" b="1" smtClean="0">
                <a:solidFill>
                  <a:srgbClr val="0000FF"/>
                </a:solidFill>
                <a:latin typeface="Arial" charset="0"/>
              </a:rPr>
              <a:t>Insolubility/adsorption in soil or plants roots:</a:t>
            </a:r>
            <a:r>
              <a:rPr lang="en-US" sz="2600" b="1" smtClean="0">
                <a:latin typeface="Arial" charset="0"/>
              </a:rPr>
              <a:t>	</a:t>
            </a:r>
            <a:r>
              <a:rPr lang="en-US" sz="2800" b="1" smtClean="0">
                <a:latin typeface="Arial" charset="0"/>
              </a:rPr>
              <a:t>	</a:t>
            </a:r>
            <a:r>
              <a:rPr lang="en-US" sz="2400" b="1" smtClean="0">
                <a:solidFill>
                  <a:srgbClr val="FF0000"/>
                </a:solidFill>
                <a:latin typeface="Arial" charset="0"/>
              </a:rPr>
              <a:t>Cr, Ti, Pb, Fe, Hg, Sn, Au, Ag, Zr, Al, F, etc.</a:t>
            </a:r>
            <a:endParaRPr lang="en-US" smtClean="0">
              <a:solidFill>
                <a:srgbClr val="FF0000"/>
              </a:solidFill>
              <a:latin typeface="Arial" charset="0"/>
            </a:endParaRPr>
          </a:p>
          <a:p>
            <a:pPr eaLnBrk="1" hangingPunct="1">
              <a:lnSpc>
                <a:spcPct val="90000"/>
              </a:lnSpc>
              <a:buClr>
                <a:srgbClr val="FF0000"/>
              </a:buClr>
              <a:buSzPct val="150000"/>
            </a:pPr>
            <a:r>
              <a:rPr lang="en-US" sz="2600" b="1" smtClean="0">
                <a:solidFill>
                  <a:srgbClr val="0000FF"/>
                </a:solidFill>
                <a:latin typeface="Arial" charset="0"/>
              </a:rPr>
              <a:t>Phytotoxicity limits plant yield at plant metal levels which are not toxic for lifetime consumption by livestock (based on NRC):</a:t>
            </a:r>
          </a:p>
          <a:p>
            <a:pPr lvl="1" eaLnBrk="1" hangingPunct="1">
              <a:lnSpc>
                <a:spcPct val="90000"/>
              </a:lnSpc>
              <a:buClr>
                <a:srgbClr val="FF0000"/>
              </a:buClr>
              <a:buSzPct val="150000"/>
            </a:pPr>
            <a:r>
              <a:rPr lang="en-US" sz="2400" b="1" smtClean="0">
                <a:latin typeface="Arial" charset="0"/>
              </a:rPr>
              <a:t>	</a:t>
            </a:r>
            <a:r>
              <a:rPr lang="en-US" sz="2400" b="1" smtClean="0">
                <a:solidFill>
                  <a:srgbClr val="FF0000"/>
                </a:solidFill>
                <a:latin typeface="Arial" charset="0"/>
              </a:rPr>
              <a:t>Zn, Cu, Ni, As, Mn, B, etc.</a:t>
            </a:r>
          </a:p>
          <a:p>
            <a:pPr eaLnBrk="1" hangingPunct="1">
              <a:lnSpc>
                <a:spcPct val="90000"/>
              </a:lnSpc>
              <a:buClr>
                <a:srgbClr val="FF0000"/>
              </a:buClr>
              <a:buSzPct val="150000"/>
            </a:pPr>
            <a:r>
              <a:rPr lang="en-US" sz="2600" b="1" smtClean="0">
                <a:solidFill>
                  <a:srgbClr val="0000FF"/>
                </a:solidFill>
                <a:latin typeface="Arial" charset="0"/>
              </a:rPr>
              <a:t>Exceptions to Soil-Plant Barrier Protections:</a:t>
            </a:r>
            <a:endParaRPr lang="en-US" sz="2800" b="1" smtClean="0">
              <a:solidFill>
                <a:srgbClr val="0000FF"/>
              </a:solidFill>
              <a:latin typeface="Arial" charset="0"/>
            </a:endParaRPr>
          </a:p>
          <a:p>
            <a:pPr lvl="1" eaLnBrk="1" hangingPunct="1">
              <a:lnSpc>
                <a:spcPct val="90000"/>
              </a:lnSpc>
              <a:buClr>
                <a:srgbClr val="FF0000"/>
              </a:buClr>
              <a:buSzPct val="150000"/>
            </a:pPr>
            <a:r>
              <a:rPr lang="en-US" sz="2400" b="1" smtClean="0">
                <a:solidFill>
                  <a:srgbClr val="FF0000"/>
                </a:solidFill>
                <a:latin typeface="Arial" charset="0"/>
              </a:rPr>
              <a:t>Cd</a:t>
            </a:r>
            <a:r>
              <a:rPr lang="en-US" sz="2400" b="1" smtClean="0">
                <a:latin typeface="Arial" charset="0"/>
              </a:rPr>
              <a:t> risk to subsistence rice consumers; </a:t>
            </a:r>
            <a:r>
              <a:rPr lang="en-US" sz="2400" b="1" smtClean="0">
                <a:solidFill>
                  <a:srgbClr val="FF0000"/>
                </a:solidFill>
                <a:latin typeface="Arial" charset="0"/>
              </a:rPr>
              <a:t>Se</a:t>
            </a:r>
            <a:r>
              <a:rPr lang="en-US" sz="2400" b="1" smtClean="0">
                <a:latin typeface="Arial" charset="0"/>
              </a:rPr>
              <a:t> possible but livestock more sensitive (one case in China from Se).</a:t>
            </a:r>
          </a:p>
          <a:p>
            <a:pPr lvl="1" eaLnBrk="1" hangingPunct="1">
              <a:lnSpc>
                <a:spcPct val="90000"/>
              </a:lnSpc>
              <a:buClr>
                <a:srgbClr val="FF0000"/>
              </a:buClr>
              <a:buSzPct val="150000"/>
            </a:pPr>
            <a:r>
              <a:rPr lang="en-US" sz="2400" b="1" smtClean="0">
                <a:solidFill>
                  <a:srgbClr val="FF0000"/>
                </a:solidFill>
                <a:latin typeface="Arial" charset="0"/>
              </a:rPr>
              <a:t>Mo, Se, Co </a:t>
            </a:r>
            <a:r>
              <a:rPr lang="en-US" sz="2400" b="1" smtClean="0">
                <a:latin typeface="Arial" charset="0"/>
              </a:rPr>
              <a:t>possible risk to livestock; Ni inhibits Co availability to plants and of plant Co to animals.</a:t>
            </a:r>
          </a:p>
          <a:p>
            <a:pPr eaLnBrk="1" hangingPunct="1">
              <a:lnSpc>
                <a:spcPct val="90000"/>
              </a:lnSpc>
              <a:buClr>
                <a:srgbClr val="FF0000"/>
              </a:buClr>
              <a:buSzPct val="150000"/>
            </a:pPr>
            <a:r>
              <a:rPr lang="en-US" sz="2600" b="1" smtClean="0">
                <a:solidFill>
                  <a:srgbClr val="0000FF"/>
                </a:solidFill>
                <a:latin typeface="Arial" charset="0"/>
              </a:rPr>
              <a:t>Barrier can be circumvented by ingestion of soils</a:t>
            </a:r>
            <a:r>
              <a:rPr lang="en-US" sz="2600" smtClean="0">
                <a:solidFill>
                  <a:srgbClr val="0000FF"/>
                </a:solidFill>
                <a:latin typeface="Arial" charset="0"/>
              </a:rPr>
              <a:t>.</a:t>
            </a:r>
          </a:p>
          <a:p>
            <a:pPr lvl="1" eaLnBrk="1" hangingPunct="1">
              <a:lnSpc>
                <a:spcPct val="90000"/>
              </a:lnSpc>
              <a:buSzPct val="150000"/>
            </a:pPr>
            <a:r>
              <a:rPr lang="en-US" sz="2400" b="1" smtClean="0">
                <a:solidFill>
                  <a:srgbClr val="FF0000"/>
                </a:solidFill>
                <a:latin typeface="Arial" charset="0"/>
              </a:rPr>
              <a:t>F, Pb, Fe, Hg, As, </a:t>
            </a:r>
          </a:p>
        </p:txBody>
      </p:sp>
      <p:sp>
        <p:nvSpPr>
          <p:cNvPr id="18436" name="Line 5"/>
          <p:cNvSpPr>
            <a:spLocks noChangeShapeType="1"/>
          </p:cNvSpPr>
          <p:nvPr/>
        </p:nvSpPr>
        <p:spPr bwMode="auto">
          <a:xfrm>
            <a:off x="0" y="1676400"/>
            <a:ext cx="9144000" cy="0"/>
          </a:xfrm>
          <a:prstGeom prst="line">
            <a:avLst/>
          </a:prstGeom>
          <a:noFill/>
          <a:ln w="38100">
            <a:solidFill>
              <a:srgbClr val="993366"/>
            </a:solidFill>
            <a:round/>
            <a:headEnd/>
            <a:tailEnd/>
          </a:ln>
        </p:spPr>
        <p:txBody>
          <a:bodyPr wrap="none" anchor="ct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NetShare\ChaneyR\20011114\brown_fig4.bmp"/>
          <p:cNvPicPr>
            <a:picLocks noChangeAspect="1" noChangeArrowheads="1"/>
          </p:cNvPicPr>
          <p:nvPr/>
        </p:nvPicPr>
        <p:blipFill>
          <a:blip r:embed="rId3" cstate="print"/>
          <a:srcRect/>
          <a:stretch>
            <a:fillRect/>
          </a:stretch>
        </p:blipFill>
        <p:spPr bwMode="auto">
          <a:xfrm>
            <a:off x="0" y="0"/>
            <a:ext cx="9144000" cy="6096000"/>
          </a:xfrm>
          <a:prstGeom prst="rect">
            <a:avLst/>
          </a:prstGeom>
          <a:noFill/>
          <a:ln w="9525">
            <a:noFill/>
            <a:miter lim="800000"/>
            <a:headEnd/>
            <a:tailEnd/>
          </a:ln>
        </p:spPr>
      </p:pic>
      <p:sp>
        <p:nvSpPr>
          <p:cNvPr id="27651" name="Text Box 3"/>
          <p:cNvSpPr txBox="1">
            <a:spLocks noChangeArrowheads="1"/>
          </p:cNvSpPr>
          <p:nvPr/>
        </p:nvSpPr>
        <p:spPr bwMode="auto">
          <a:xfrm>
            <a:off x="-76200" y="6096000"/>
            <a:ext cx="9372599" cy="769441"/>
          </a:xfrm>
          <a:prstGeom prst="rect">
            <a:avLst/>
          </a:prstGeom>
          <a:noFill/>
          <a:ln w="9525">
            <a:noFill/>
            <a:miter lim="800000"/>
            <a:headEnd/>
            <a:tailEnd/>
          </a:ln>
        </p:spPr>
        <p:txBody>
          <a:bodyPr wrap="square">
            <a:spAutoFit/>
          </a:bodyPr>
          <a:lstStyle/>
          <a:p>
            <a:pPr eaLnBrk="1" hangingPunct="1"/>
            <a:r>
              <a:rPr lang="en-US" sz="2200" b="1" dirty="0">
                <a:solidFill>
                  <a:srgbClr val="3333FF"/>
                </a:solidFill>
                <a:latin typeface="Arial" charset="0"/>
              </a:rPr>
              <a:t>Effect of rates of limed digested biosolids applied to</a:t>
            </a:r>
            <a:r>
              <a:rPr lang="en-US" sz="2200" b="1" dirty="0">
                <a:solidFill>
                  <a:srgbClr val="FFFF00"/>
                </a:solidFill>
                <a:latin typeface="Arial" charset="0"/>
              </a:rPr>
              <a:t> </a:t>
            </a:r>
            <a:r>
              <a:rPr lang="en-US" sz="2200" b="1" dirty="0">
                <a:solidFill>
                  <a:srgbClr val="FF0000"/>
                </a:solidFill>
                <a:latin typeface="Arial" charset="0"/>
              </a:rPr>
              <a:t>Galestown</a:t>
            </a:r>
          </a:p>
          <a:p>
            <a:pPr eaLnBrk="1" hangingPunct="1"/>
            <a:r>
              <a:rPr lang="en-US" sz="2200" b="1" dirty="0">
                <a:solidFill>
                  <a:srgbClr val="FF0000"/>
                </a:solidFill>
                <a:latin typeface="Arial" charset="0"/>
              </a:rPr>
              <a:t>loamy </a:t>
            </a:r>
            <a:r>
              <a:rPr lang="en-US" sz="2200" b="1" dirty="0" smtClean="0">
                <a:solidFill>
                  <a:srgbClr val="FF0000"/>
                </a:solidFill>
                <a:latin typeface="Arial" charset="0"/>
              </a:rPr>
              <a:t>sand </a:t>
            </a:r>
            <a:r>
              <a:rPr lang="en-US" sz="2200" b="1" dirty="0">
                <a:solidFill>
                  <a:srgbClr val="3333FF"/>
                </a:solidFill>
                <a:latin typeface="Arial" charset="0"/>
              </a:rPr>
              <a:t>in 1976 on pH at soil depths in 1992 (Brown et al., 1997).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NetShare\ChaneyR\20011114\brown_fig3.bmp"/>
          <p:cNvPicPr>
            <a:picLocks noChangeAspect="1" noChangeArrowheads="1"/>
          </p:cNvPicPr>
          <p:nvPr/>
        </p:nvPicPr>
        <p:blipFill>
          <a:blip r:embed="rId3" cstate="print"/>
          <a:srcRect/>
          <a:stretch>
            <a:fillRect/>
          </a:stretch>
        </p:blipFill>
        <p:spPr bwMode="auto">
          <a:xfrm>
            <a:off x="0" y="-76200"/>
            <a:ext cx="9144000" cy="6172200"/>
          </a:xfrm>
          <a:prstGeom prst="rect">
            <a:avLst/>
          </a:prstGeom>
          <a:noFill/>
          <a:ln w="9525">
            <a:noFill/>
            <a:miter lim="800000"/>
            <a:headEnd/>
            <a:tailEnd/>
          </a:ln>
        </p:spPr>
      </p:pic>
      <p:sp>
        <p:nvSpPr>
          <p:cNvPr id="28675" name="Text Box 3"/>
          <p:cNvSpPr txBox="1">
            <a:spLocks noChangeArrowheads="1"/>
          </p:cNvSpPr>
          <p:nvPr/>
        </p:nvSpPr>
        <p:spPr bwMode="auto">
          <a:xfrm>
            <a:off x="-92075" y="6083300"/>
            <a:ext cx="9271000" cy="762000"/>
          </a:xfrm>
          <a:prstGeom prst="rect">
            <a:avLst/>
          </a:prstGeom>
          <a:noFill/>
          <a:ln w="9525">
            <a:noFill/>
            <a:miter lim="800000"/>
            <a:headEnd/>
            <a:tailEnd/>
          </a:ln>
        </p:spPr>
        <p:txBody>
          <a:bodyPr wrap="none">
            <a:spAutoFit/>
          </a:bodyPr>
          <a:lstStyle/>
          <a:p>
            <a:pPr eaLnBrk="1" hangingPunct="1"/>
            <a:r>
              <a:rPr lang="en-US" sz="2200" b="1" dirty="0">
                <a:solidFill>
                  <a:srgbClr val="3333FF"/>
                </a:solidFill>
                <a:latin typeface="Arial" charset="0"/>
              </a:rPr>
              <a:t>Effect of rates of limed digested biosolids applied to</a:t>
            </a:r>
            <a:r>
              <a:rPr lang="en-US" sz="2200" b="1" dirty="0">
                <a:solidFill>
                  <a:srgbClr val="FFFF00"/>
                </a:solidFill>
                <a:latin typeface="Arial" charset="0"/>
              </a:rPr>
              <a:t> </a:t>
            </a:r>
            <a:r>
              <a:rPr lang="en-US" sz="2200" b="1" dirty="0">
                <a:solidFill>
                  <a:srgbClr val="FF0000"/>
                </a:solidFill>
                <a:latin typeface="Arial" charset="0"/>
              </a:rPr>
              <a:t>Christiana fine</a:t>
            </a:r>
          </a:p>
          <a:p>
            <a:pPr eaLnBrk="1" hangingPunct="1"/>
            <a:r>
              <a:rPr lang="en-US" sz="2200" b="1" dirty="0">
                <a:solidFill>
                  <a:srgbClr val="FF0000"/>
                </a:solidFill>
                <a:latin typeface="Arial" charset="0"/>
              </a:rPr>
              <a:t>s</a:t>
            </a:r>
            <a:r>
              <a:rPr lang="en-US" sz="2200" b="1" dirty="0" smtClean="0">
                <a:solidFill>
                  <a:srgbClr val="FF0000"/>
                </a:solidFill>
                <a:latin typeface="Arial" charset="0"/>
              </a:rPr>
              <a:t>andy </a:t>
            </a:r>
            <a:r>
              <a:rPr lang="en-US" sz="2200" b="1" dirty="0">
                <a:solidFill>
                  <a:srgbClr val="FF0000"/>
                </a:solidFill>
                <a:latin typeface="Arial" charset="0"/>
              </a:rPr>
              <a:t>loam </a:t>
            </a:r>
            <a:r>
              <a:rPr lang="en-US" sz="2200" b="1" dirty="0">
                <a:solidFill>
                  <a:srgbClr val="3333FF"/>
                </a:solidFill>
                <a:latin typeface="Arial" charset="0"/>
              </a:rPr>
              <a:t>in 1976 on pH at soil depths in 1992 (Brown et al., 1997).</a:t>
            </a:r>
            <a:endParaRPr lang="en-US" dirty="0">
              <a:solidFill>
                <a:srgbClr val="3333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NetShare\ChaneyR\20011114\brown_fig2.bmp"/>
          <p:cNvPicPr>
            <a:picLocks noChangeAspect="1" noChangeArrowheads="1"/>
          </p:cNvPicPr>
          <p:nvPr/>
        </p:nvPicPr>
        <p:blipFill>
          <a:blip r:embed="rId3" cstate="print"/>
          <a:srcRect/>
          <a:stretch>
            <a:fillRect/>
          </a:stretch>
        </p:blipFill>
        <p:spPr bwMode="auto">
          <a:xfrm>
            <a:off x="0" y="0"/>
            <a:ext cx="9144000" cy="6096000"/>
          </a:xfrm>
          <a:prstGeom prst="rect">
            <a:avLst/>
          </a:prstGeom>
          <a:noFill/>
          <a:ln w="9525">
            <a:noFill/>
            <a:miter lim="800000"/>
            <a:headEnd/>
            <a:tailEnd/>
          </a:ln>
        </p:spPr>
      </p:pic>
      <p:sp>
        <p:nvSpPr>
          <p:cNvPr id="29699" name="Text Box 3"/>
          <p:cNvSpPr txBox="1">
            <a:spLocks noChangeArrowheads="1"/>
          </p:cNvSpPr>
          <p:nvPr/>
        </p:nvSpPr>
        <p:spPr bwMode="auto">
          <a:xfrm>
            <a:off x="-92075" y="6096000"/>
            <a:ext cx="9517349" cy="769441"/>
          </a:xfrm>
          <a:prstGeom prst="rect">
            <a:avLst/>
          </a:prstGeom>
          <a:noFill/>
          <a:ln w="9525">
            <a:noFill/>
            <a:miter lim="800000"/>
            <a:headEnd/>
            <a:tailEnd/>
          </a:ln>
        </p:spPr>
        <p:txBody>
          <a:bodyPr wrap="none">
            <a:spAutoFit/>
          </a:bodyPr>
          <a:lstStyle/>
          <a:p>
            <a:pPr eaLnBrk="1" hangingPunct="1"/>
            <a:r>
              <a:rPr lang="en-US" sz="2200" b="1" dirty="0">
                <a:solidFill>
                  <a:srgbClr val="3333FF"/>
                </a:solidFill>
                <a:latin typeface="Arial" charset="0"/>
              </a:rPr>
              <a:t>Effect of limed biosolids or composts applied to</a:t>
            </a:r>
            <a:r>
              <a:rPr lang="en-US" sz="2200" b="1" dirty="0">
                <a:solidFill>
                  <a:srgbClr val="FFFF00"/>
                </a:solidFill>
                <a:latin typeface="Arial" charset="0"/>
              </a:rPr>
              <a:t> </a:t>
            </a:r>
            <a:r>
              <a:rPr lang="en-US" sz="2200" b="1" dirty="0">
                <a:solidFill>
                  <a:srgbClr val="FF0000"/>
                </a:solidFill>
                <a:latin typeface="Arial" charset="0"/>
              </a:rPr>
              <a:t>Christiana fine</a:t>
            </a:r>
          </a:p>
          <a:p>
            <a:pPr eaLnBrk="1" hangingPunct="1"/>
            <a:r>
              <a:rPr lang="en-US" sz="2200" b="1" dirty="0" smtClean="0">
                <a:solidFill>
                  <a:srgbClr val="FF0000"/>
                </a:solidFill>
                <a:latin typeface="Arial" charset="0"/>
              </a:rPr>
              <a:t>sandy </a:t>
            </a:r>
            <a:r>
              <a:rPr lang="en-US" sz="2200" b="1" dirty="0">
                <a:solidFill>
                  <a:srgbClr val="FF0000"/>
                </a:solidFill>
                <a:latin typeface="Arial" charset="0"/>
              </a:rPr>
              <a:t>loam</a:t>
            </a:r>
            <a:r>
              <a:rPr lang="en-US" sz="2200" b="1" dirty="0">
                <a:solidFill>
                  <a:srgbClr val="3333FF"/>
                </a:solidFill>
                <a:latin typeface="Arial" charset="0"/>
              </a:rPr>
              <a:t> in 1976 on pH at soil depths in 1992 (Brown et al., 1997).</a:t>
            </a:r>
            <a:endParaRPr lang="en-US" dirty="0">
              <a:solidFill>
                <a:srgbClr val="3333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143000"/>
          </a:xfrm>
        </p:spPr>
        <p:txBody>
          <a:bodyPr rtlCol="0">
            <a:normAutofit fontScale="90000"/>
          </a:bodyPr>
          <a:lstStyle/>
          <a:p>
            <a:pPr eaLnBrk="1" fontAlgn="auto" hangingPunct="1">
              <a:spcAft>
                <a:spcPts val="0"/>
              </a:spcAft>
              <a:defRPr/>
            </a:pPr>
            <a:r>
              <a:rPr lang="en-US" sz="4000" b="1" dirty="0" smtClean="0">
                <a:solidFill>
                  <a:srgbClr val="FF3300"/>
                </a:solidFill>
                <a:latin typeface="Arial" charset="0"/>
              </a:rPr>
              <a:t>What Does it Take To Develop Local Tailor-Made Remediation Products?</a:t>
            </a:r>
            <a:endParaRPr lang="en-US" dirty="0" smtClean="0">
              <a:solidFill>
                <a:srgbClr val="FF3300"/>
              </a:solidFill>
            </a:endParaRPr>
          </a:p>
        </p:txBody>
      </p:sp>
      <p:sp>
        <p:nvSpPr>
          <p:cNvPr id="51203" name="Rectangle 3"/>
          <p:cNvSpPr>
            <a:spLocks noGrp="1" noChangeArrowheads="1"/>
          </p:cNvSpPr>
          <p:nvPr>
            <p:ph idx="1"/>
          </p:nvPr>
        </p:nvSpPr>
        <p:spPr>
          <a:xfrm>
            <a:off x="0" y="1295400"/>
            <a:ext cx="9144000" cy="5562600"/>
          </a:xfrm>
        </p:spPr>
        <p:txBody>
          <a:bodyPr/>
          <a:lstStyle/>
          <a:p>
            <a:pPr eaLnBrk="1" hangingPunct="1">
              <a:buClr>
                <a:srgbClr val="FF0000"/>
              </a:buClr>
              <a:buSzPct val="150000"/>
            </a:pPr>
            <a:r>
              <a:rPr lang="en-US" sz="2600" b="1" dirty="0" smtClean="0">
                <a:solidFill>
                  <a:srgbClr val="3333FF"/>
                </a:solidFill>
                <a:latin typeface="Arial" charset="0"/>
              </a:rPr>
              <a:t>Risk assessment and value information from testing in field studies of product utilization.</a:t>
            </a:r>
          </a:p>
          <a:p>
            <a:pPr eaLnBrk="1" hangingPunct="1">
              <a:buClr>
                <a:srgbClr val="FF0000"/>
              </a:buClr>
              <a:buSzPct val="150000"/>
            </a:pPr>
            <a:r>
              <a:rPr lang="en-US" sz="2600" b="1" dirty="0" smtClean="0">
                <a:solidFill>
                  <a:srgbClr val="3333FF"/>
                </a:solidFill>
                <a:latin typeface="Arial" charset="0"/>
              </a:rPr>
              <a:t>Courageous agencies and businesspersons who will seek out such combinations of biosolids, byproducts, and valuable commercial uses of the products.</a:t>
            </a:r>
          </a:p>
          <a:p>
            <a:pPr eaLnBrk="1" hangingPunct="1">
              <a:buClr>
                <a:srgbClr val="FF0000"/>
              </a:buClr>
              <a:buSzPct val="150000"/>
            </a:pPr>
            <a:r>
              <a:rPr lang="en-US" sz="2600" b="1" dirty="0" smtClean="0">
                <a:solidFill>
                  <a:srgbClr val="3333FF"/>
                </a:solidFill>
                <a:latin typeface="Arial" charset="0"/>
              </a:rPr>
              <a:t>Organized valid risk assessment information on:</a:t>
            </a:r>
          </a:p>
          <a:p>
            <a:pPr lvl="1" eaLnBrk="1" hangingPunct="1">
              <a:buClr>
                <a:srgbClr val="FF0000"/>
              </a:buClr>
              <a:buSzPct val="125000"/>
            </a:pPr>
            <a:r>
              <a:rPr lang="en-US" sz="2200" b="1" dirty="0" smtClean="0">
                <a:latin typeface="Arial" charset="0"/>
              </a:rPr>
              <a:t>Phytoavailability of applied and soil elements in field.</a:t>
            </a:r>
          </a:p>
          <a:p>
            <a:pPr lvl="1" eaLnBrk="1" hangingPunct="1">
              <a:buClr>
                <a:srgbClr val="FF0000"/>
              </a:buClr>
              <a:buSzPct val="125000"/>
            </a:pPr>
            <a:r>
              <a:rPr lang="en-US" sz="2200" b="1" dirty="0" smtClean="0">
                <a:latin typeface="Arial" charset="0"/>
              </a:rPr>
              <a:t>Bioavailability of soil and crop elements.</a:t>
            </a:r>
            <a:endParaRPr lang="en-US" sz="2400" dirty="0" smtClean="0">
              <a:latin typeface="Arial" charset="0"/>
            </a:endParaRPr>
          </a:p>
          <a:p>
            <a:pPr eaLnBrk="1" hangingPunct="1">
              <a:buClr>
                <a:srgbClr val="FF0000"/>
              </a:buClr>
              <a:buSzPct val="150000"/>
            </a:pPr>
            <a:r>
              <a:rPr lang="en-US" sz="2600" b="1" dirty="0" smtClean="0">
                <a:solidFill>
                  <a:srgbClr val="3333FF"/>
                </a:solidFill>
                <a:latin typeface="Arial" charset="0"/>
              </a:rPr>
              <a:t>Improved risk communication, and honest risk assessments. Examples from Cd food-chain risk, soil Pb and As risk, and phytotoxicity risks from biosolids show massive errors of conservative assumptions.</a:t>
            </a:r>
          </a:p>
        </p:txBody>
      </p:sp>
      <p:sp>
        <p:nvSpPr>
          <p:cNvPr id="51204" name="Line 4"/>
          <p:cNvSpPr>
            <a:spLocks noChangeShapeType="1"/>
          </p:cNvSpPr>
          <p:nvPr/>
        </p:nvSpPr>
        <p:spPr bwMode="auto">
          <a:xfrm>
            <a:off x="0" y="1219200"/>
            <a:ext cx="9144000" cy="0"/>
          </a:xfrm>
          <a:prstGeom prst="line">
            <a:avLst/>
          </a:prstGeom>
          <a:noFill/>
          <a:ln w="38100">
            <a:solidFill>
              <a:srgbClr val="993366"/>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026" descr="http://faculty.washington.edu/clh/bunker/terrace.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8371" name="Text Box 1027"/>
          <p:cNvSpPr txBox="1">
            <a:spLocks noChangeArrowheads="1"/>
          </p:cNvSpPr>
          <p:nvPr/>
        </p:nvSpPr>
        <p:spPr bwMode="auto">
          <a:xfrm>
            <a:off x="0" y="39688"/>
            <a:ext cx="9144000" cy="461665"/>
          </a:xfrm>
          <a:prstGeom prst="rect">
            <a:avLst/>
          </a:prstGeom>
          <a:noFill/>
          <a:ln w="9525">
            <a:noFill/>
            <a:miter lim="800000"/>
            <a:headEnd/>
            <a:tailEnd/>
          </a:ln>
        </p:spPr>
        <p:txBody>
          <a:bodyPr wrap="square">
            <a:spAutoFit/>
          </a:bodyPr>
          <a:lstStyle/>
          <a:p>
            <a:pPr algn="ctr"/>
            <a:r>
              <a:rPr lang="en-US" sz="2400" b="1" dirty="0">
                <a:solidFill>
                  <a:srgbClr val="CC0000"/>
                </a:solidFill>
                <a:latin typeface="Arial" charset="0"/>
              </a:rPr>
              <a:t>Bunker Hill, Kellogg, </a:t>
            </a:r>
            <a:r>
              <a:rPr lang="en-US" sz="2400" b="1" dirty="0" smtClean="0">
                <a:solidFill>
                  <a:srgbClr val="CC0000"/>
                </a:solidFill>
                <a:latin typeface="Arial" charset="0"/>
              </a:rPr>
              <a:t>Idaho-Superfund Site – Zn, Cd, Pb</a:t>
            </a:r>
            <a:endParaRPr lang="en-US" sz="2400" b="1" dirty="0">
              <a:solidFill>
                <a:srgbClr val="CC0000"/>
              </a:solidFill>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1024"/>
          <p:cNvGraphicFramePr>
            <a:graphicFrameLocks noChangeAspect="1"/>
          </p:cNvGraphicFramePr>
          <p:nvPr/>
        </p:nvGraphicFramePr>
        <p:xfrm>
          <a:off x="14288" y="15875"/>
          <a:ext cx="9115425" cy="6834188"/>
        </p:xfrm>
        <a:graphic>
          <a:graphicData uri="http://schemas.openxmlformats.org/presentationml/2006/ole">
            <p:oleObj spid="_x0000_s4098" name="Slide" r:id="rId4" imgW="4514760" imgH="3381480" progId="PowerPoint.Slide.8">
              <p:embed/>
            </p:oleObj>
          </a:graphicData>
        </a:graphic>
      </p:graphicFrame>
      <p:pic>
        <p:nvPicPr>
          <p:cNvPr id="14340" name="Picture 1027" descr="C:\Share\idaho mountainside.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14341" name="Text Box 1028" descr="Parchment"/>
          <p:cNvSpPr txBox="1">
            <a:spLocks noChangeArrowheads="1"/>
          </p:cNvSpPr>
          <p:nvPr/>
        </p:nvSpPr>
        <p:spPr bwMode="auto">
          <a:xfrm>
            <a:off x="0" y="6396335"/>
            <a:ext cx="9207970" cy="461665"/>
          </a:xfrm>
          <a:prstGeom prst="rect">
            <a:avLst/>
          </a:prstGeom>
          <a:blipFill dpi="0" rotWithShape="0">
            <a:blip r:embed="rId6" cstate="print"/>
            <a:srcRect/>
            <a:tile tx="0" ty="0" sx="100000" sy="100000" flip="none" algn="tl"/>
          </a:blipFill>
          <a:ln w="9525">
            <a:noFill/>
            <a:miter lim="800000"/>
            <a:headEnd/>
            <a:tailEnd/>
          </a:ln>
        </p:spPr>
        <p:txBody>
          <a:bodyPr wrap="none">
            <a:spAutoFit/>
          </a:bodyPr>
          <a:lstStyle/>
          <a:p>
            <a:pPr eaLnBrk="0" hangingPunct="0"/>
            <a:r>
              <a:rPr lang="en-US" sz="2400" b="1" dirty="0">
                <a:solidFill>
                  <a:srgbClr val="CC0000"/>
                </a:solidFill>
                <a:latin typeface="Arial" charset="0"/>
              </a:rPr>
              <a:t>Bunker Hill, Idaho -- Smelter killed ecosystem Superfund Site.</a:t>
            </a:r>
            <a:endParaRPr lang="en-US" sz="2400" dirty="0">
              <a:solidFill>
                <a:srgbClr val="CC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026" descr="C:\PowerpointFiles\MetalRevegSlides\BunkerHill-CIA Plots-I-9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9395" name="Text Box 1027" descr="Parchment"/>
          <p:cNvSpPr txBox="1">
            <a:spLocks noChangeArrowheads="1"/>
          </p:cNvSpPr>
          <p:nvPr/>
        </p:nvSpPr>
        <p:spPr bwMode="auto">
          <a:xfrm>
            <a:off x="-92075" y="6430963"/>
            <a:ext cx="9236075" cy="427037"/>
          </a:xfrm>
          <a:prstGeom prst="rect">
            <a:avLst/>
          </a:prstGeom>
          <a:blipFill dpi="0" rotWithShape="0">
            <a:blip r:embed="rId4" cstate="print"/>
            <a:srcRect/>
            <a:tile tx="0" ty="0" sx="100000" sy="100000" flip="none" algn="tl"/>
          </a:blipFill>
          <a:ln w="9525">
            <a:noFill/>
            <a:miter lim="800000"/>
            <a:headEnd/>
            <a:tailEnd/>
          </a:ln>
        </p:spPr>
        <p:txBody>
          <a:bodyPr>
            <a:spAutoFit/>
          </a:bodyPr>
          <a:lstStyle/>
          <a:p>
            <a:pPr eaLnBrk="0" hangingPunct="0"/>
            <a:r>
              <a:rPr lang="en-US" sz="2200" b="1" dirty="0">
                <a:solidFill>
                  <a:srgbClr val="FF0000"/>
                </a:solidFill>
                <a:latin typeface="Arial" charset="0"/>
              </a:rPr>
              <a:t>Aerospreader Applying </a:t>
            </a:r>
            <a:r>
              <a:rPr lang="en-US" sz="2200" b="1" dirty="0">
                <a:solidFill>
                  <a:srgbClr val="009900"/>
                </a:solidFill>
                <a:latin typeface="Arial" charset="0"/>
              </a:rPr>
              <a:t>Biosolids-Wood Ash Mixture </a:t>
            </a:r>
            <a:r>
              <a:rPr lang="en-US" sz="2200" b="1" dirty="0">
                <a:solidFill>
                  <a:srgbClr val="FF0000"/>
                </a:solidFill>
                <a:latin typeface="Arial" charset="0"/>
              </a:rPr>
              <a:t>at Bunker Hill</a:t>
            </a:r>
            <a:endParaRPr lang="en-US"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Share\idaho revegetatio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0419" name="Text Box 3"/>
          <p:cNvSpPr txBox="1">
            <a:spLocks noChangeArrowheads="1"/>
          </p:cNvSpPr>
          <p:nvPr/>
        </p:nvSpPr>
        <p:spPr bwMode="auto">
          <a:xfrm>
            <a:off x="-380999" y="5487650"/>
            <a:ext cx="9525000" cy="1446550"/>
          </a:xfrm>
          <a:prstGeom prst="rect">
            <a:avLst/>
          </a:prstGeom>
          <a:blipFill>
            <a:blip r:embed="rId4" cstate="print"/>
            <a:tile tx="0" ty="0" sx="100000" sy="100000" flip="none" algn="tl"/>
          </a:blipFill>
          <a:ln w="9525">
            <a:noFill/>
            <a:miter lim="800000"/>
            <a:headEnd/>
            <a:tailEnd/>
          </a:ln>
        </p:spPr>
        <p:txBody>
          <a:bodyPr wrap="square">
            <a:spAutoFit/>
          </a:bodyPr>
          <a:lstStyle/>
          <a:p>
            <a:pPr eaLnBrk="0" hangingPunct="0"/>
            <a:r>
              <a:rPr lang="en-US" sz="2200" b="1" dirty="0" smtClean="0">
                <a:solidFill>
                  <a:srgbClr val="FF0000"/>
                </a:solidFill>
                <a:latin typeface="Arial" charset="0"/>
              </a:rPr>
              <a:t>	Highly </a:t>
            </a:r>
            <a:r>
              <a:rPr lang="en-US" sz="2200" b="1" dirty="0">
                <a:solidFill>
                  <a:srgbClr val="FF0000"/>
                </a:solidFill>
                <a:latin typeface="Arial" charset="0"/>
              </a:rPr>
              <a:t>Zn-phytotoxic smelter and mine waste </a:t>
            </a:r>
            <a:r>
              <a:rPr lang="en-US" sz="2200" b="1" dirty="0" smtClean="0">
                <a:solidFill>
                  <a:srgbClr val="FF0000"/>
                </a:solidFill>
                <a:latin typeface="Arial" charset="0"/>
              </a:rPr>
              <a:t>contaminated 	soils </a:t>
            </a:r>
            <a:r>
              <a:rPr lang="en-US" sz="2200" b="1" dirty="0">
                <a:solidFill>
                  <a:srgbClr val="FF0000"/>
                </a:solidFill>
                <a:latin typeface="Arial" charset="0"/>
              </a:rPr>
              <a:t>at Bunker Hill, ID (15,000 mg Zn/kg); </a:t>
            </a:r>
          </a:p>
          <a:p>
            <a:pPr algn="ctr" eaLnBrk="0" hangingPunct="0"/>
            <a:r>
              <a:rPr lang="en-US" sz="2200" b="1" dirty="0">
                <a:solidFill>
                  <a:schemeClr val="bg1"/>
                </a:solidFill>
                <a:latin typeface="Arial" charset="0"/>
              </a:rPr>
              <a:t>	</a:t>
            </a:r>
            <a:r>
              <a:rPr lang="en-US" sz="2200" b="1" dirty="0">
                <a:solidFill>
                  <a:srgbClr val="3333FF"/>
                </a:solidFill>
                <a:latin typeface="Arial" charset="0"/>
              </a:rPr>
              <a:t>Background = Biosolids+Wood-Ash Remediated</a:t>
            </a:r>
          </a:p>
          <a:p>
            <a:pPr algn="ctr" eaLnBrk="0" hangingPunct="0"/>
            <a:r>
              <a:rPr lang="en-US" sz="2200" b="1" dirty="0">
                <a:solidFill>
                  <a:srgbClr val="3333FF"/>
                </a:solidFill>
                <a:latin typeface="Arial" charset="0"/>
              </a:rPr>
              <a:t> </a:t>
            </a:r>
            <a:r>
              <a:rPr lang="en-US" sz="2200" b="1" dirty="0" smtClean="0">
                <a:solidFill>
                  <a:srgbClr val="3333FF"/>
                </a:solidFill>
                <a:latin typeface="Arial" charset="0"/>
              </a:rPr>
              <a:t>      Foreground </a:t>
            </a:r>
            <a:r>
              <a:rPr lang="en-US" sz="2200" b="1" dirty="0">
                <a:solidFill>
                  <a:srgbClr val="3333FF"/>
                </a:solidFill>
                <a:latin typeface="Arial" charset="0"/>
              </a:rPr>
              <a:t>= Seeded control hazardous soil</a:t>
            </a:r>
            <a:r>
              <a:rPr lang="en-US" sz="2200" b="1" dirty="0" smtClean="0">
                <a:solidFill>
                  <a:srgbClr val="3333FF"/>
                </a:solidFill>
                <a:latin typeface="Arial" charset="0"/>
              </a:rPr>
              <a:t>. </a:t>
            </a:r>
            <a:endParaRPr lang="en-US" sz="2200" b="1" dirty="0">
              <a:solidFill>
                <a:srgbClr val="3333FF"/>
              </a:solidFill>
              <a:latin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6111875"/>
            <a:ext cx="9144000" cy="830997"/>
          </a:xfrm>
          <a:prstGeom prst="rect">
            <a:avLst/>
          </a:prstGeom>
          <a:noFill/>
          <a:ln w="9525">
            <a:noFill/>
            <a:miter lim="800000"/>
            <a:headEnd/>
            <a:tailEnd/>
          </a:ln>
        </p:spPr>
        <p:txBody>
          <a:bodyPr>
            <a:spAutoFit/>
          </a:bodyPr>
          <a:lstStyle/>
          <a:p>
            <a:pPr algn="ctr"/>
            <a:r>
              <a:rPr lang="en-US" sz="2400" b="1" dirty="0">
                <a:solidFill>
                  <a:srgbClr val="FF0000"/>
                </a:solidFill>
                <a:latin typeface="Arial" charset="0"/>
              </a:rPr>
              <a:t>Revegetation of Bunker Hill Hillsides using mixture of biosolids, woodash and logyard debris, after 2 years.</a:t>
            </a:r>
          </a:p>
        </p:txBody>
      </p:sp>
      <p:pic>
        <p:nvPicPr>
          <p:cNvPr id="61443" name="Picture 3" descr="C:\Photos\BunkerHillSlides\BUNKER-HILLSIDE-99-REVEGETATED01-CR.JPG"/>
          <p:cNvPicPr>
            <a:picLocks noChangeAspect="1" noChangeArrowheads="1"/>
          </p:cNvPicPr>
          <p:nvPr/>
        </p:nvPicPr>
        <p:blipFill>
          <a:blip r:embed="rId3" cstate="print"/>
          <a:srcRect/>
          <a:stretch>
            <a:fillRect/>
          </a:stretch>
        </p:blipFill>
        <p:spPr bwMode="auto">
          <a:xfrm>
            <a:off x="0" y="0"/>
            <a:ext cx="9144000" cy="6172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76200"/>
            <a:ext cx="8610600" cy="762000"/>
          </a:xfrm>
        </p:spPr>
        <p:txBody>
          <a:bodyPr/>
          <a:lstStyle/>
          <a:p>
            <a:pPr eaLnBrk="1" hangingPunct="1"/>
            <a:r>
              <a:rPr lang="en-US" b="1" dirty="0" smtClean="0">
                <a:solidFill>
                  <a:srgbClr val="FF3300"/>
                </a:solidFill>
                <a:latin typeface="Arial" charset="0"/>
              </a:rPr>
              <a:t>Remediation of Page Swamp</a:t>
            </a:r>
          </a:p>
        </p:txBody>
      </p:sp>
      <p:sp>
        <p:nvSpPr>
          <p:cNvPr id="50179" name="Rectangle 3"/>
          <p:cNvSpPr>
            <a:spLocks noGrp="1" noChangeArrowheads="1"/>
          </p:cNvSpPr>
          <p:nvPr>
            <p:ph idx="1"/>
          </p:nvPr>
        </p:nvSpPr>
        <p:spPr>
          <a:xfrm>
            <a:off x="0" y="838200"/>
            <a:ext cx="9144000" cy="6019800"/>
          </a:xfrm>
        </p:spPr>
        <p:txBody>
          <a:bodyPr/>
          <a:lstStyle/>
          <a:p>
            <a:pPr eaLnBrk="1" hangingPunct="1">
              <a:buClr>
                <a:srgbClr val="FF3300"/>
              </a:buClr>
              <a:buSzPct val="150000"/>
            </a:pPr>
            <a:r>
              <a:rPr lang="en-US" sz="2400" b="1" dirty="0" smtClean="0">
                <a:solidFill>
                  <a:srgbClr val="3333FF"/>
                </a:solidFill>
                <a:latin typeface="Arial" charset="0"/>
              </a:rPr>
              <a:t>The Page Swamp is a wetland constructed in a Pb-Zn-Cd mining waste storage pile near Kellogg, ID.</a:t>
            </a:r>
          </a:p>
          <a:p>
            <a:pPr eaLnBrk="1" hangingPunct="1">
              <a:buClr>
                <a:srgbClr val="FF3300"/>
              </a:buClr>
              <a:buSzPct val="150000"/>
            </a:pPr>
            <a:r>
              <a:rPr lang="en-US" sz="2400" b="1" dirty="0" smtClean="0">
                <a:solidFill>
                  <a:srgbClr val="3333FF"/>
                </a:solidFill>
                <a:latin typeface="Arial" charset="0"/>
              </a:rPr>
              <a:t>In cooperation with US-EPA Superfund ERT, Henry and Brown of Univ. Washington, Chaney et al. tested application of organic amendment plus alkaline byproducts to remediate the highly contaminated site soils.</a:t>
            </a:r>
          </a:p>
          <a:p>
            <a:pPr eaLnBrk="1" hangingPunct="1">
              <a:buClr>
                <a:srgbClr val="FF3300"/>
              </a:buClr>
              <a:buSzPct val="150000"/>
            </a:pPr>
            <a:r>
              <a:rPr lang="en-US" sz="2400" b="1" dirty="0" smtClean="0">
                <a:solidFill>
                  <a:srgbClr val="3333FF"/>
                </a:solidFill>
                <a:latin typeface="Arial" charset="0"/>
              </a:rPr>
              <a:t>Before treatment, the site lacked vegetation even when flooded. Further, the acidity allowed soil metals to inhibit soil microbes so that flooded soil did not become sufficiently reducing to form PbS.</a:t>
            </a:r>
          </a:p>
          <a:p>
            <a:pPr eaLnBrk="1" hangingPunct="1">
              <a:buClr>
                <a:srgbClr val="FF3300"/>
              </a:buClr>
              <a:buSzPct val="150000"/>
            </a:pPr>
            <a:r>
              <a:rPr lang="en-US" sz="2400" b="1" dirty="0" smtClean="0">
                <a:solidFill>
                  <a:srgbClr val="3333FF"/>
                </a:solidFill>
                <a:latin typeface="Arial" charset="0"/>
              </a:rPr>
              <a:t>Application of the composted biosolids plus wood ash mixture prevented toxicity to microbes or plants, soil became highly reducing and PbS was formed.</a:t>
            </a:r>
          </a:p>
          <a:p>
            <a:pPr lvl="1" eaLnBrk="1" hangingPunct="1">
              <a:buClr>
                <a:srgbClr val="FF3300"/>
              </a:buClr>
              <a:buSzPct val="150000"/>
            </a:pPr>
            <a:r>
              <a:rPr lang="en-US" sz="2000" b="1" dirty="0" smtClean="0">
                <a:latin typeface="Arial" charset="0"/>
              </a:rPr>
              <a:t>Formation of PbS reduces risk to birds which ingest sediments.</a:t>
            </a:r>
          </a:p>
          <a:p>
            <a:pPr lvl="1" eaLnBrk="1" hangingPunct="1">
              <a:buClr>
                <a:srgbClr val="FF3300"/>
              </a:buClr>
              <a:buSzPct val="150000"/>
            </a:pPr>
            <a:r>
              <a:rPr lang="en-US" sz="2000" b="1" dirty="0" smtClean="0">
                <a:latin typeface="Arial" charset="0"/>
              </a:rPr>
              <a:t>Vegetation was low in metals and safe for wildlife consumption.</a:t>
            </a:r>
          </a:p>
        </p:txBody>
      </p:sp>
      <p:sp>
        <p:nvSpPr>
          <p:cNvPr id="50180" name="Line 4"/>
          <p:cNvSpPr>
            <a:spLocks noChangeShapeType="1"/>
          </p:cNvSpPr>
          <p:nvPr/>
        </p:nvSpPr>
        <p:spPr bwMode="auto">
          <a:xfrm>
            <a:off x="0" y="838200"/>
            <a:ext cx="9144000" cy="0"/>
          </a:xfrm>
          <a:prstGeom prst="line">
            <a:avLst/>
          </a:prstGeom>
          <a:noFill/>
          <a:ln w="38100">
            <a:solidFill>
              <a:srgbClr val="993366"/>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053"/>
          <p:cNvSpPr txBox="1">
            <a:spLocks noChangeArrowheads="1"/>
          </p:cNvSpPr>
          <p:nvPr/>
        </p:nvSpPr>
        <p:spPr bwMode="auto">
          <a:xfrm>
            <a:off x="457200" y="3124200"/>
            <a:ext cx="2116138" cy="830263"/>
          </a:xfrm>
          <a:prstGeom prst="rect">
            <a:avLst/>
          </a:prstGeom>
          <a:noFill/>
          <a:ln w="9525">
            <a:noFill/>
            <a:miter lim="800000"/>
            <a:headEnd/>
            <a:tailEnd/>
          </a:ln>
        </p:spPr>
        <p:txBody>
          <a:bodyPr wrap="none">
            <a:spAutoFit/>
          </a:bodyPr>
          <a:lstStyle/>
          <a:p>
            <a:r>
              <a:rPr lang="en-US" b="1">
                <a:solidFill>
                  <a:srgbClr val="0000FF"/>
                </a:solidFill>
                <a:latin typeface="Arial" charset="0"/>
              </a:rPr>
              <a:t>Adsorbed </a:t>
            </a:r>
            <a:r>
              <a:rPr lang="en-US" b="1">
                <a:solidFill>
                  <a:srgbClr val="FF0000"/>
                </a:solidFill>
                <a:latin typeface="Arial" charset="0"/>
                <a:sym typeface="Wingdings" pitchFamily="2" charset="2"/>
              </a:rPr>
              <a:t></a:t>
            </a:r>
            <a:endParaRPr lang="en-US" b="1">
              <a:solidFill>
                <a:srgbClr val="FF0000"/>
              </a:solidFill>
              <a:latin typeface="Arial" charset="0"/>
            </a:endParaRPr>
          </a:p>
          <a:p>
            <a:r>
              <a:rPr lang="en-US" b="1">
                <a:solidFill>
                  <a:srgbClr val="0000FF"/>
                </a:solidFill>
                <a:latin typeface="Arial" charset="0"/>
              </a:rPr>
              <a:t>on Fe/Mn   </a:t>
            </a:r>
            <a:r>
              <a:rPr lang="en-US" b="1">
                <a:solidFill>
                  <a:srgbClr val="FF0000"/>
                </a:solidFill>
                <a:latin typeface="Arial" charset="0"/>
                <a:sym typeface="Wingdings" pitchFamily="2" charset="2"/>
              </a:rPr>
              <a:t></a:t>
            </a:r>
          </a:p>
        </p:txBody>
      </p:sp>
      <p:sp>
        <p:nvSpPr>
          <p:cNvPr id="19459" name="Text Box 2054"/>
          <p:cNvSpPr txBox="1">
            <a:spLocks noChangeArrowheads="1"/>
          </p:cNvSpPr>
          <p:nvPr/>
        </p:nvSpPr>
        <p:spPr bwMode="auto">
          <a:xfrm>
            <a:off x="295275" y="4724400"/>
            <a:ext cx="2132013" cy="830263"/>
          </a:xfrm>
          <a:prstGeom prst="rect">
            <a:avLst/>
          </a:prstGeom>
          <a:noFill/>
          <a:ln w="9525">
            <a:noFill/>
            <a:miter lim="800000"/>
            <a:headEnd/>
            <a:tailEnd/>
          </a:ln>
        </p:spPr>
        <p:txBody>
          <a:bodyPr wrap="none">
            <a:spAutoFit/>
          </a:bodyPr>
          <a:lstStyle/>
          <a:p>
            <a:pPr algn="ctr"/>
            <a:r>
              <a:rPr lang="en-US" b="1">
                <a:solidFill>
                  <a:srgbClr val="0000FF"/>
                </a:solidFill>
                <a:latin typeface="Arial" charset="0"/>
              </a:rPr>
              <a:t>Occluded in </a:t>
            </a:r>
          </a:p>
          <a:p>
            <a:pPr algn="ctr"/>
            <a:r>
              <a:rPr lang="en-US" b="1">
                <a:solidFill>
                  <a:srgbClr val="0000FF"/>
                </a:solidFill>
                <a:latin typeface="Arial" charset="0"/>
              </a:rPr>
              <a:t>Fe/Mn oxides</a:t>
            </a:r>
            <a:endParaRPr lang="en-US">
              <a:solidFill>
                <a:srgbClr val="0000FF"/>
              </a:solidFill>
            </a:endParaRPr>
          </a:p>
        </p:txBody>
      </p:sp>
      <p:sp>
        <p:nvSpPr>
          <p:cNvPr id="19460" name="Text Box 2055"/>
          <p:cNvSpPr txBox="1">
            <a:spLocks noChangeArrowheads="1"/>
          </p:cNvSpPr>
          <p:nvPr/>
        </p:nvSpPr>
        <p:spPr bwMode="auto">
          <a:xfrm>
            <a:off x="0" y="1676400"/>
            <a:ext cx="4078288" cy="884238"/>
          </a:xfrm>
          <a:prstGeom prst="rect">
            <a:avLst/>
          </a:prstGeom>
          <a:noFill/>
          <a:ln w="9525">
            <a:noFill/>
            <a:miter lim="800000"/>
            <a:headEnd/>
            <a:tailEnd/>
          </a:ln>
        </p:spPr>
        <p:txBody>
          <a:bodyPr wrap="none">
            <a:spAutoFit/>
          </a:bodyPr>
          <a:lstStyle/>
          <a:p>
            <a:r>
              <a:rPr lang="en-US" b="1">
                <a:solidFill>
                  <a:srgbClr val="0000FF"/>
                </a:solidFill>
                <a:latin typeface="Arial" charset="0"/>
              </a:rPr>
              <a:t>Chelated to Organic Matter</a:t>
            </a:r>
          </a:p>
          <a:p>
            <a:r>
              <a:rPr lang="en-US" b="1">
                <a:solidFill>
                  <a:srgbClr val="0000FF"/>
                </a:solidFill>
                <a:latin typeface="Arial" charset="0"/>
              </a:rPr>
              <a:t>  Humics; fulvics   </a:t>
            </a:r>
            <a:r>
              <a:rPr lang="en-US" sz="2800" b="1">
                <a:solidFill>
                  <a:srgbClr val="0000FF"/>
                </a:solidFill>
                <a:latin typeface="Arial" charset="0"/>
                <a:sym typeface="Symbol" pitchFamily="18" charset="2"/>
              </a:rPr>
              <a:t> </a:t>
            </a:r>
            <a:r>
              <a:rPr lang="en-US" b="1">
                <a:solidFill>
                  <a:srgbClr val="FF0000"/>
                </a:solidFill>
                <a:latin typeface="Arial" charset="0"/>
                <a:sym typeface="Wingdings" pitchFamily="2" charset="2"/>
              </a:rPr>
              <a:t></a:t>
            </a:r>
            <a:endParaRPr lang="en-US" sz="2800" b="1">
              <a:solidFill>
                <a:srgbClr val="FF0000"/>
              </a:solidFill>
              <a:latin typeface="Arial" charset="0"/>
              <a:sym typeface="Wingdings" pitchFamily="2" charset="2"/>
            </a:endParaRPr>
          </a:p>
        </p:txBody>
      </p:sp>
      <p:sp>
        <p:nvSpPr>
          <p:cNvPr id="19461" name="Text Box 2058"/>
          <p:cNvSpPr txBox="1">
            <a:spLocks noChangeArrowheads="1"/>
          </p:cNvSpPr>
          <p:nvPr/>
        </p:nvSpPr>
        <p:spPr bwMode="auto">
          <a:xfrm>
            <a:off x="5867400" y="2895600"/>
            <a:ext cx="717550" cy="457200"/>
          </a:xfrm>
          <a:prstGeom prst="rect">
            <a:avLst/>
          </a:prstGeom>
          <a:noFill/>
          <a:ln w="9525">
            <a:noFill/>
            <a:miter lim="800000"/>
            <a:headEnd/>
            <a:tailEnd/>
          </a:ln>
        </p:spPr>
        <p:txBody>
          <a:bodyPr wrap="none">
            <a:spAutoFit/>
          </a:bodyPr>
          <a:lstStyle/>
          <a:p>
            <a:r>
              <a:rPr lang="en-US" b="1">
                <a:solidFill>
                  <a:srgbClr val="FF0000"/>
                </a:solidFill>
                <a:sym typeface="Wingdings" pitchFamily="2" charset="2"/>
              </a:rPr>
              <a:t></a:t>
            </a:r>
            <a:endParaRPr lang="en-US">
              <a:solidFill>
                <a:srgbClr val="FF0000"/>
              </a:solidFill>
            </a:endParaRPr>
          </a:p>
        </p:txBody>
      </p:sp>
      <p:sp>
        <p:nvSpPr>
          <p:cNvPr id="108555" name="Text Box 2059"/>
          <p:cNvSpPr txBox="1">
            <a:spLocks noChangeArrowheads="1"/>
          </p:cNvSpPr>
          <p:nvPr/>
        </p:nvSpPr>
        <p:spPr bwMode="auto">
          <a:xfrm>
            <a:off x="6700838" y="2286000"/>
            <a:ext cx="1057275" cy="830263"/>
          </a:xfrm>
          <a:prstGeom prst="rect">
            <a:avLst/>
          </a:prstGeom>
          <a:noFill/>
          <a:ln w="9525">
            <a:noFill/>
            <a:miter lim="800000"/>
            <a:headEnd/>
            <a:tailEnd/>
          </a:ln>
          <a:effectLst/>
        </p:spPr>
        <p:txBody>
          <a:bodyPr wrap="none">
            <a:spAutoFit/>
          </a:bodyPr>
          <a:lstStyle/>
          <a:p>
            <a:pPr algn="ctr">
              <a:defRPr/>
            </a:pPr>
            <a:r>
              <a:rPr lang="en-US" b="1" dirty="0">
                <a:solidFill>
                  <a:srgbClr val="0000FF"/>
                </a:solidFill>
                <a:effectLst>
                  <a:outerShdw blurRad="38100" dist="38100" dir="2700000" algn="tl">
                    <a:srgbClr val="000000"/>
                  </a:outerShdw>
                </a:effectLst>
                <a:latin typeface="Arial" charset="0"/>
              </a:rPr>
              <a:t>Plant</a:t>
            </a:r>
          </a:p>
          <a:p>
            <a:pPr algn="ctr">
              <a:defRPr/>
            </a:pPr>
            <a:r>
              <a:rPr lang="en-US" b="1" dirty="0">
                <a:solidFill>
                  <a:srgbClr val="0000FF"/>
                </a:solidFill>
                <a:effectLst>
                  <a:outerShdw blurRad="38100" dist="38100" dir="2700000" algn="tl">
                    <a:srgbClr val="000000"/>
                  </a:outerShdw>
                </a:effectLst>
                <a:latin typeface="Arial" charset="0"/>
              </a:rPr>
              <a:t>Roots</a:t>
            </a:r>
          </a:p>
        </p:txBody>
      </p:sp>
      <p:sp>
        <p:nvSpPr>
          <p:cNvPr id="19463" name="Text Box 2060"/>
          <p:cNvSpPr txBox="1">
            <a:spLocks noChangeArrowheads="1"/>
          </p:cNvSpPr>
          <p:nvPr/>
        </p:nvSpPr>
        <p:spPr bwMode="auto">
          <a:xfrm>
            <a:off x="5943600" y="3733800"/>
            <a:ext cx="717550" cy="457200"/>
          </a:xfrm>
          <a:prstGeom prst="rect">
            <a:avLst/>
          </a:prstGeom>
          <a:noFill/>
          <a:ln w="9525">
            <a:noFill/>
            <a:miter lim="800000"/>
            <a:headEnd/>
            <a:tailEnd/>
          </a:ln>
        </p:spPr>
        <p:txBody>
          <a:bodyPr wrap="none">
            <a:spAutoFit/>
          </a:bodyPr>
          <a:lstStyle/>
          <a:p>
            <a:r>
              <a:rPr lang="en-US" b="1">
                <a:solidFill>
                  <a:srgbClr val="FF0000"/>
                </a:solidFill>
                <a:latin typeface="Arial" charset="0"/>
                <a:sym typeface="Wingdings" pitchFamily="2" charset="2"/>
              </a:rPr>
              <a:t></a:t>
            </a:r>
          </a:p>
        </p:txBody>
      </p:sp>
      <p:sp>
        <p:nvSpPr>
          <p:cNvPr id="19464" name="Text Box 2061"/>
          <p:cNvSpPr txBox="1">
            <a:spLocks noChangeArrowheads="1"/>
          </p:cNvSpPr>
          <p:nvPr/>
        </p:nvSpPr>
        <p:spPr bwMode="auto">
          <a:xfrm>
            <a:off x="6243638" y="4267200"/>
            <a:ext cx="1535112" cy="830263"/>
          </a:xfrm>
          <a:prstGeom prst="rect">
            <a:avLst/>
          </a:prstGeom>
          <a:noFill/>
          <a:ln w="9525">
            <a:noFill/>
            <a:miter lim="800000"/>
            <a:headEnd/>
            <a:tailEnd/>
          </a:ln>
        </p:spPr>
        <p:txBody>
          <a:bodyPr wrap="none">
            <a:spAutoFit/>
          </a:bodyPr>
          <a:lstStyle/>
          <a:p>
            <a:pPr algn="ctr"/>
            <a:r>
              <a:rPr lang="en-US" b="1">
                <a:solidFill>
                  <a:srgbClr val="0000FF"/>
                </a:solidFill>
                <a:latin typeface="Arial" charset="0"/>
              </a:rPr>
              <a:t>Soil</a:t>
            </a:r>
          </a:p>
          <a:p>
            <a:pPr algn="ctr"/>
            <a:r>
              <a:rPr lang="en-US" b="1">
                <a:solidFill>
                  <a:srgbClr val="0000FF"/>
                </a:solidFill>
                <a:latin typeface="Arial" charset="0"/>
              </a:rPr>
              <a:t>Microbes</a:t>
            </a:r>
            <a:endParaRPr lang="en-US">
              <a:solidFill>
                <a:srgbClr val="0000FF"/>
              </a:solidFill>
            </a:endParaRPr>
          </a:p>
        </p:txBody>
      </p:sp>
      <p:sp>
        <p:nvSpPr>
          <p:cNvPr id="19465" name="Text Box 2063"/>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ctr"/>
            <a:r>
              <a:rPr lang="en-US" sz="3200" b="1" dirty="0">
                <a:solidFill>
                  <a:srgbClr val="C00000"/>
                </a:solidFill>
                <a:latin typeface="Arial" charset="0"/>
              </a:rPr>
              <a:t>Complex Equilibria of </a:t>
            </a:r>
            <a:r>
              <a:rPr lang="en-US" sz="3200" b="1" dirty="0" smtClean="0">
                <a:solidFill>
                  <a:srgbClr val="C00000"/>
                </a:solidFill>
                <a:latin typeface="Arial" charset="0"/>
              </a:rPr>
              <a:t>Nickel </a:t>
            </a:r>
            <a:r>
              <a:rPr lang="en-US" sz="3200" b="1" dirty="0">
                <a:solidFill>
                  <a:srgbClr val="C00000"/>
                </a:solidFill>
                <a:latin typeface="Arial" charset="0"/>
              </a:rPr>
              <a:t>Ions with </a:t>
            </a:r>
          </a:p>
          <a:p>
            <a:pPr algn="ctr"/>
            <a:r>
              <a:rPr lang="en-US" sz="3200" b="1" dirty="0">
                <a:solidFill>
                  <a:srgbClr val="C00000"/>
                </a:solidFill>
                <a:latin typeface="Arial" charset="0"/>
              </a:rPr>
              <a:t>Components of Soil Environments</a:t>
            </a:r>
            <a:endParaRPr lang="en-US" sz="3200" dirty="0">
              <a:solidFill>
                <a:srgbClr val="C00000"/>
              </a:solidFill>
              <a:latin typeface="Arial" charset="0"/>
            </a:endParaRPr>
          </a:p>
        </p:txBody>
      </p:sp>
      <p:sp>
        <p:nvSpPr>
          <p:cNvPr id="19466" name="Text Box 2064"/>
          <p:cNvSpPr txBox="1">
            <a:spLocks noChangeArrowheads="1"/>
          </p:cNvSpPr>
          <p:nvPr/>
        </p:nvSpPr>
        <p:spPr bwMode="auto">
          <a:xfrm>
            <a:off x="7010400" y="1828800"/>
            <a:ext cx="455613" cy="457200"/>
          </a:xfrm>
          <a:prstGeom prst="rect">
            <a:avLst/>
          </a:prstGeom>
          <a:noFill/>
          <a:ln w="9525">
            <a:noFill/>
            <a:miter lim="800000"/>
            <a:headEnd/>
            <a:tailEnd/>
          </a:ln>
        </p:spPr>
        <p:txBody>
          <a:bodyPr wrap="none">
            <a:spAutoFit/>
          </a:bodyPr>
          <a:lstStyle/>
          <a:p>
            <a:r>
              <a:rPr lang="en-US">
                <a:solidFill>
                  <a:srgbClr val="FF0000"/>
                </a:solidFill>
                <a:sym typeface="Wingdings" pitchFamily="2" charset="2"/>
              </a:rPr>
              <a:t></a:t>
            </a:r>
          </a:p>
        </p:txBody>
      </p:sp>
      <p:sp>
        <p:nvSpPr>
          <p:cNvPr id="19467" name="Text Box 2065"/>
          <p:cNvSpPr txBox="1">
            <a:spLocks noChangeArrowheads="1"/>
          </p:cNvSpPr>
          <p:nvPr/>
        </p:nvSpPr>
        <p:spPr bwMode="auto">
          <a:xfrm>
            <a:off x="6629400" y="1066800"/>
            <a:ext cx="1216025" cy="822325"/>
          </a:xfrm>
          <a:prstGeom prst="rect">
            <a:avLst/>
          </a:prstGeom>
          <a:noFill/>
          <a:ln w="9525">
            <a:noFill/>
            <a:miter lim="800000"/>
            <a:headEnd/>
            <a:tailEnd/>
          </a:ln>
        </p:spPr>
        <p:txBody>
          <a:bodyPr wrap="none">
            <a:spAutoFit/>
          </a:bodyPr>
          <a:lstStyle/>
          <a:p>
            <a:pPr algn="ctr"/>
            <a:r>
              <a:rPr lang="en-US" b="1">
                <a:solidFill>
                  <a:srgbClr val="008000"/>
                </a:solidFill>
                <a:latin typeface="Arial" charset="0"/>
              </a:rPr>
              <a:t>Plant</a:t>
            </a:r>
          </a:p>
          <a:p>
            <a:pPr algn="ctr"/>
            <a:r>
              <a:rPr lang="en-US" b="1">
                <a:solidFill>
                  <a:srgbClr val="008000"/>
                </a:solidFill>
                <a:latin typeface="Arial" charset="0"/>
              </a:rPr>
              <a:t>Shoots</a:t>
            </a:r>
            <a:endParaRPr lang="en-US">
              <a:solidFill>
                <a:srgbClr val="008000"/>
              </a:solidFill>
            </a:endParaRPr>
          </a:p>
        </p:txBody>
      </p:sp>
      <p:sp>
        <p:nvSpPr>
          <p:cNvPr id="19468" name="Text Box 2066"/>
          <p:cNvSpPr txBox="1">
            <a:spLocks noChangeArrowheads="1"/>
          </p:cNvSpPr>
          <p:nvPr/>
        </p:nvSpPr>
        <p:spPr bwMode="auto">
          <a:xfrm>
            <a:off x="2286000" y="4191000"/>
            <a:ext cx="793750" cy="457200"/>
          </a:xfrm>
          <a:prstGeom prst="rect">
            <a:avLst/>
          </a:prstGeom>
          <a:noFill/>
          <a:ln w="9525">
            <a:noFill/>
            <a:miter lim="800000"/>
            <a:headEnd/>
            <a:tailEnd/>
          </a:ln>
        </p:spPr>
        <p:txBody>
          <a:bodyPr wrap="none">
            <a:spAutoFit/>
          </a:bodyPr>
          <a:lstStyle/>
          <a:p>
            <a:r>
              <a:rPr lang="en-US" b="1">
                <a:solidFill>
                  <a:srgbClr val="FF0000"/>
                </a:solidFill>
                <a:sym typeface="Wingdings" pitchFamily="2" charset="2"/>
              </a:rPr>
              <a:t></a:t>
            </a:r>
            <a:r>
              <a:rPr lang="en-US">
                <a:solidFill>
                  <a:srgbClr val="FF3399"/>
                </a:solidFill>
                <a:sym typeface="Wingdings" pitchFamily="2" charset="2"/>
              </a:rPr>
              <a:t> </a:t>
            </a:r>
          </a:p>
        </p:txBody>
      </p:sp>
      <p:sp>
        <p:nvSpPr>
          <p:cNvPr id="19469" name="Text Box 2067"/>
          <p:cNvSpPr txBox="1">
            <a:spLocks noChangeArrowheads="1"/>
          </p:cNvSpPr>
          <p:nvPr/>
        </p:nvSpPr>
        <p:spPr bwMode="auto">
          <a:xfrm>
            <a:off x="3200400" y="3200400"/>
            <a:ext cx="2606675" cy="946150"/>
          </a:xfrm>
          <a:prstGeom prst="rect">
            <a:avLst/>
          </a:prstGeom>
          <a:noFill/>
          <a:ln w="9525">
            <a:noFill/>
            <a:miter lim="800000"/>
            <a:headEnd/>
            <a:tailEnd/>
          </a:ln>
        </p:spPr>
        <p:txBody>
          <a:bodyPr>
            <a:spAutoFit/>
          </a:bodyPr>
          <a:lstStyle/>
          <a:p>
            <a:r>
              <a:rPr lang="en-US" sz="2800" b="1">
                <a:solidFill>
                  <a:srgbClr val="FF0000"/>
                </a:solidFill>
                <a:latin typeface="Arial" charset="0"/>
              </a:rPr>
              <a:t>Soil Solution</a:t>
            </a:r>
            <a:endParaRPr lang="en-US" sz="2800" b="1">
              <a:latin typeface="Arial" charset="0"/>
            </a:endParaRPr>
          </a:p>
          <a:p>
            <a:r>
              <a:rPr lang="en-US" sz="2800" b="1">
                <a:solidFill>
                  <a:srgbClr val="00FF00"/>
                </a:solidFill>
                <a:latin typeface="Arial" charset="0"/>
              </a:rPr>
              <a:t>Ni</a:t>
            </a:r>
            <a:r>
              <a:rPr lang="en-US" sz="2800" b="1" baseline="30000">
                <a:solidFill>
                  <a:srgbClr val="00FF00"/>
                </a:solidFill>
                <a:latin typeface="Arial" charset="0"/>
              </a:rPr>
              <a:t>2+</a:t>
            </a:r>
            <a:r>
              <a:rPr lang="en-US" sz="2800" b="1">
                <a:latin typeface="Arial" charset="0"/>
              </a:rPr>
              <a:t> + </a:t>
            </a:r>
            <a:r>
              <a:rPr lang="en-US" sz="2800" b="1">
                <a:solidFill>
                  <a:srgbClr val="FF6600"/>
                </a:solidFill>
                <a:latin typeface="Arial" charset="0"/>
              </a:rPr>
              <a:t>L</a:t>
            </a:r>
            <a:r>
              <a:rPr lang="en-US" sz="2800" b="1">
                <a:latin typeface="Arial" charset="0"/>
              </a:rPr>
              <a:t> </a:t>
            </a:r>
            <a:r>
              <a:rPr lang="en-US" sz="2800" b="1">
                <a:latin typeface="Arial" charset="0"/>
                <a:sym typeface="Symbol" pitchFamily="18" charset="2"/>
              </a:rPr>
              <a:t> </a:t>
            </a:r>
            <a:r>
              <a:rPr lang="en-US" sz="2800" b="1">
                <a:solidFill>
                  <a:srgbClr val="00FF00"/>
                </a:solidFill>
                <a:latin typeface="Arial" charset="0"/>
                <a:sym typeface="Symbol" pitchFamily="18" charset="2"/>
              </a:rPr>
              <a:t>Ni</a:t>
            </a:r>
            <a:r>
              <a:rPr lang="en-US" sz="2800" b="1">
                <a:solidFill>
                  <a:srgbClr val="FF6600"/>
                </a:solidFill>
                <a:latin typeface="Arial" charset="0"/>
                <a:sym typeface="Symbol" pitchFamily="18" charset="2"/>
              </a:rPr>
              <a:t>L</a:t>
            </a:r>
            <a:endParaRPr lang="en-US">
              <a:solidFill>
                <a:srgbClr val="FF6600"/>
              </a:solidFill>
            </a:endParaRPr>
          </a:p>
        </p:txBody>
      </p:sp>
      <p:sp>
        <p:nvSpPr>
          <p:cNvPr id="19470" name="Text Box 2068"/>
          <p:cNvSpPr txBox="1">
            <a:spLocks noChangeArrowheads="1"/>
          </p:cNvSpPr>
          <p:nvPr/>
        </p:nvSpPr>
        <p:spPr bwMode="auto">
          <a:xfrm>
            <a:off x="4191000" y="4419600"/>
            <a:ext cx="727075" cy="457200"/>
          </a:xfrm>
          <a:prstGeom prst="rect">
            <a:avLst/>
          </a:prstGeom>
          <a:noFill/>
          <a:ln w="9525">
            <a:noFill/>
            <a:miter lim="800000"/>
            <a:headEnd/>
            <a:tailEnd/>
          </a:ln>
        </p:spPr>
        <p:txBody>
          <a:bodyPr wrap="none">
            <a:spAutoFit/>
          </a:bodyPr>
          <a:lstStyle/>
          <a:p>
            <a:r>
              <a:rPr lang="en-US">
                <a:solidFill>
                  <a:srgbClr val="FF0000"/>
                </a:solidFill>
                <a:sym typeface="Wingdings" pitchFamily="2" charset="2"/>
              </a:rPr>
              <a:t></a:t>
            </a:r>
          </a:p>
        </p:txBody>
      </p:sp>
      <p:sp>
        <p:nvSpPr>
          <p:cNvPr id="19471" name="Text Box 2069"/>
          <p:cNvSpPr txBox="1">
            <a:spLocks noChangeArrowheads="1"/>
          </p:cNvSpPr>
          <p:nvPr/>
        </p:nvSpPr>
        <p:spPr bwMode="auto">
          <a:xfrm>
            <a:off x="3697288" y="5105400"/>
            <a:ext cx="1566862" cy="830263"/>
          </a:xfrm>
          <a:prstGeom prst="rect">
            <a:avLst/>
          </a:prstGeom>
          <a:noFill/>
          <a:ln w="9525">
            <a:noFill/>
            <a:miter lim="800000"/>
            <a:headEnd/>
            <a:tailEnd/>
          </a:ln>
        </p:spPr>
        <p:txBody>
          <a:bodyPr wrap="none">
            <a:spAutoFit/>
          </a:bodyPr>
          <a:lstStyle/>
          <a:p>
            <a:pPr algn="ctr"/>
            <a:r>
              <a:rPr lang="en-US" b="1">
                <a:solidFill>
                  <a:srgbClr val="0000FF"/>
                </a:solidFill>
                <a:latin typeface="Arial" charset="0"/>
              </a:rPr>
              <a:t>Inorganic</a:t>
            </a:r>
          </a:p>
          <a:p>
            <a:pPr algn="ctr"/>
            <a:r>
              <a:rPr lang="en-US" b="1">
                <a:solidFill>
                  <a:srgbClr val="0000FF"/>
                </a:solidFill>
                <a:latin typeface="Arial" charset="0"/>
              </a:rPr>
              <a:t>Solids</a:t>
            </a:r>
          </a:p>
        </p:txBody>
      </p:sp>
      <p:sp>
        <p:nvSpPr>
          <p:cNvPr id="19472" name="Text Box 2070"/>
          <p:cNvSpPr txBox="1">
            <a:spLocks noChangeArrowheads="1"/>
          </p:cNvSpPr>
          <p:nvPr/>
        </p:nvSpPr>
        <p:spPr bwMode="auto">
          <a:xfrm>
            <a:off x="6502400" y="5486400"/>
            <a:ext cx="1973263" cy="1138238"/>
          </a:xfrm>
          <a:prstGeom prst="rect">
            <a:avLst/>
          </a:prstGeom>
          <a:noFill/>
          <a:ln w="9525">
            <a:noFill/>
            <a:miter lim="800000"/>
            <a:headEnd/>
            <a:tailEnd/>
          </a:ln>
        </p:spPr>
        <p:txBody>
          <a:bodyPr wrap="none">
            <a:spAutoFit/>
          </a:bodyPr>
          <a:lstStyle/>
          <a:p>
            <a:r>
              <a:rPr lang="en-US" b="1">
                <a:solidFill>
                  <a:srgbClr val="FF6600"/>
                </a:solidFill>
                <a:latin typeface="Arial" charset="0"/>
              </a:rPr>
              <a:t>L</a:t>
            </a:r>
            <a:r>
              <a:rPr lang="en-US" b="1">
                <a:latin typeface="Arial" charset="0"/>
              </a:rPr>
              <a:t> </a:t>
            </a:r>
            <a:r>
              <a:rPr lang="en-US" b="1">
                <a:solidFill>
                  <a:srgbClr val="0000FF"/>
                </a:solidFill>
                <a:latin typeface="Arial" charset="0"/>
              </a:rPr>
              <a:t>= Ligands</a:t>
            </a:r>
          </a:p>
          <a:p>
            <a:r>
              <a:rPr lang="en-US" b="1">
                <a:solidFill>
                  <a:srgbClr val="0000FF"/>
                </a:solidFill>
                <a:latin typeface="Arial" charset="0"/>
              </a:rPr>
              <a:t>        </a:t>
            </a:r>
            <a:r>
              <a:rPr lang="en-US" sz="2000" b="1">
                <a:solidFill>
                  <a:srgbClr val="0000FF"/>
                </a:solidFill>
                <a:latin typeface="Arial" charset="0"/>
              </a:rPr>
              <a:t>Organic</a:t>
            </a:r>
          </a:p>
          <a:p>
            <a:r>
              <a:rPr lang="en-US" sz="2000" b="1">
                <a:solidFill>
                  <a:srgbClr val="0000FF"/>
                </a:solidFill>
                <a:latin typeface="Arial" charset="0"/>
              </a:rPr>
              <a:t>         Inorganic</a:t>
            </a:r>
            <a:endParaRPr lang="en-US">
              <a:solidFill>
                <a:srgbClr val="0000FF"/>
              </a:solidFill>
            </a:endParaRPr>
          </a:p>
        </p:txBody>
      </p:sp>
      <p:sp>
        <p:nvSpPr>
          <p:cNvPr id="19473" name="Text Box 2071"/>
          <p:cNvSpPr txBox="1">
            <a:spLocks noChangeArrowheads="1"/>
          </p:cNvSpPr>
          <p:nvPr/>
        </p:nvSpPr>
        <p:spPr bwMode="auto">
          <a:xfrm>
            <a:off x="2651125" y="5907088"/>
            <a:ext cx="4284663" cy="822325"/>
          </a:xfrm>
          <a:prstGeom prst="rect">
            <a:avLst/>
          </a:prstGeom>
          <a:noFill/>
          <a:ln w="9525">
            <a:noFill/>
            <a:miter lim="800000"/>
            <a:headEnd/>
            <a:tailEnd/>
          </a:ln>
        </p:spPr>
        <p:txBody>
          <a:bodyPr wrap="none">
            <a:spAutoFit/>
          </a:bodyPr>
          <a:lstStyle/>
          <a:p>
            <a:r>
              <a:rPr lang="en-US" b="1">
                <a:solidFill>
                  <a:srgbClr val="00FF00"/>
                </a:solidFill>
                <a:latin typeface="Arial" charset="0"/>
              </a:rPr>
              <a:t>Ni(OH)</a:t>
            </a:r>
            <a:r>
              <a:rPr lang="en-US" b="1" baseline="-25000">
                <a:solidFill>
                  <a:srgbClr val="00FF00"/>
                </a:solidFill>
                <a:latin typeface="Arial" charset="0"/>
              </a:rPr>
              <a:t>2</a:t>
            </a:r>
            <a:r>
              <a:rPr lang="en-US" b="1">
                <a:solidFill>
                  <a:srgbClr val="00FF00"/>
                </a:solidFill>
                <a:latin typeface="Arial" charset="0"/>
              </a:rPr>
              <a:t>        Ni-Silicate</a:t>
            </a:r>
          </a:p>
          <a:p>
            <a:r>
              <a:rPr lang="en-US" b="1">
                <a:solidFill>
                  <a:srgbClr val="00FF00"/>
                </a:solidFill>
                <a:latin typeface="Arial" charset="0"/>
              </a:rPr>
              <a:t>NiO         Ni-Al-hydroxide</a:t>
            </a:r>
            <a:r>
              <a:rPr lang="en-US"/>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026"/>
          <p:cNvGraphicFramePr>
            <a:graphicFrameLocks noChangeAspect="1"/>
          </p:cNvGraphicFramePr>
          <p:nvPr/>
        </p:nvGraphicFramePr>
        <p:xfrm>
          <a:off x="14288" y="15875"/>
          <a:ext cx="9115425" cy="6834188"/>
        </p:xfrm>
        <a:graphic>
          <a:graphicData uri="http://schemas.openxmlformats.org/presentationml/2006/ole">
            <p:oleObj spid="_x0000_s5122" name="Slide" r:id="rId4" imgW="4514760" imgH="3381480" progId="PowerPoint.Slide.8">
              <p:embed/>
            </p:oleObj>
          </a:graphicData>
        </a:graphic>
      </p:graphicFrame>
      <p:pic>
        <p:nvPicPr>
          <p:cNvPr id="4100" name="Picture 1027" descr="D:\Idaho2.gif"/>
          <p:cNvPicPr>
            <a:picLocks noChangeAspect="1" noChangeArrowheads="1"/>
          </p:cNvPicPr>
          <p:nvPr/>
        </p:nvPicPr>
        <p:blipFill>
          <a:blip r:embed="rId5" cstate="print"/>
          <a:srcRect/>
          <a:stretch>
            <a:fillRect/>
          </a:stretch>
        </p:blipFill>
        <p:spPr bwMode="auto">
          <a:xfrm>
            <a:off x="0" y="0"/>
            <a:ext cx="9144000" cy="7002463"/>
          </a:xfrm>
          <a:prstGeom prst="rect">
            <a:avLst/>
          </a:prstGeom>
          <a:noFill/>
          <a:ln w="9525">
            <a:noFill/>
            <a:miter lim="800000"/>
            <a:headEnd/>
            <a:tailEnd/>
          </a:ln>
        </p:spPr>
      </p:pic>
      <p:sp>
        <p:nvSpPr>
          <p:cNvPr id="4101" name="Text Box 1028"/>
          <p:cNvSpPr txBox="1">
            <a:spLocks noChangeArrowheads="1"/>
          </p:cNvSpPr>
          <p:nvPr/>
        </p:nvSpPr>
        <p:spPr bwMode="auto">
          <a:xfrm>
            <a:off x="33338" y="6096000"/>
            <a:ext cx="9110662" cy="762000"/>
          </a:xfrm>
          <a:prstGeom prst="rect">
            <a:avLst/>
          </a:prstGeom>
          <a:noFill/>
          <a:ln w="9525">
            <a:noFill/>
            <a:miter lim="800000"/>
            <a:headEnd/>
            <a:tailEnd/>
          </a:ln>
        </p:spPr>
        <p:txBody>
          <a:bodyPr wrap="none">
            <a:spAutoFit/>
          </a:bodyPr>
          <a:lstStyle/>
          <a:p>
            <a:r>
              <a:rPr lang="en-US" sz="2200" b="1" dirty="0">
                <a:solidFill>
                  <a:schemeClr val="bg1"/>
                </a:solidFill>
                <a:latin typeface="Arial" charset="0"/>
              </a:rPr>
              <a:t>Page Swamp near Kellogg, ID; barren wetland built in mine wastes;</a:t>
            </a:r>
          </a:p>
          <a:p>
            <a:r>
              <a:rPr lang="en-US" sz="2200" b="1" dirty="0">
                <a:solidFill>
                  <a:schemeClr val="bg1"/>
                </a:solidFill>
                <a:latin typeface="Arial" charset="0"/>
              </a:rPr>
              <a:t>Mixture of compost and wood ash applied by Aerospreader.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faculty.washington.edu/clh/newwet/image26.gif"/>
          <p:cNvPicPr>
            <a:picLocks noChangeAspect="1" noChangeArrowheads="1"/>
          </p:cNvPicPr>
          <p:nvPr/>
        </p:nvPicPr>
        <p:blipFill>
          <a:blip r:embed="rId3" cstate="print"/>
          <a:srcRect/>
          <a:stretch>
            <a:fillRect/>
          </a:stretch>
        </p:blipFill>
        <p:spPr bwMode="auto">
          <a:xfrm>
            <a:off x="0" y="3429000"/>
            <a:ext cx="9144000" cy="3048000"/>
          </a:xfrm>
          <a:prstGeom prst="rect">
            <a:avLst/>
          </a:prstGeom>
          <a:noFill/>
          <a:ln w="9525">
            <a:noFill/>
            <a:miter lim="800000"/>
            <a:headEnd/>
            <a:tailEnd/>
          </a:ln>
        </p:spPr>
      </p:pic>
      <p:pic>
        <p:nvPicPr>
          <p:cNvPr id="51203" name="Picture 3" descr="http://faculty.washington.edu/clh/newwet/1pond.gif"/>
          <p:cNvPicPr>
            <a:picLocks noChangeAspect="1" noChangeArrowheads="1"/>
          </p:cNvPicPr>
          <p:nvPr/>
        </p:nvPicPr>
        <p:blipFill>
          <a:blip r:embed="rId4" cstate="print"/>
          <a:srcRect/>
          <a:stretch>
            <a:fillRect/>
          </a:stretch>
        </p:blipFill>
        <p:spPr bwMode="auto">
          <a:xfrm>
            <a:off x="0" y="0"/>
            <a:ext cx="9144000" cy="3124200"/>
          </a:xfrm>
          <a:prstGeom prst="rect">
            <a:avLst/>
          </a:prstGeom>
          <a:noFill/>
          <a:ln w="9525">
            <a:noFill/>
            <a:miter lim="800000"/>
            <a:headEnd/>
            <a:tailEnd/>
          </a:ln>
        </p:spPr>
      </p:pic>
      <p:sp>
        <p:nvSpPr>
          <p:cNvPr id="51204" name="Text Box 4"/>
          <p:cNvSpPr txBox="1">
            <a:spLocks noChangeArrowheads="1"/>
          </p:cNvSpPr>
          <p:nvPr/>
        </p:nvSpPr>
        <p:spPr bwMode="auto">
          <a:xfrm>
            <a:off x="0" y="3048000"/>
            <a:ext cx="9143999" cy="461665"/>
          </a:xfrm>
          <a:prstGeom prst="rect">
            <a:avLst/>
          </a:prstGeom>
          <a:noFill/>
          <a:ln w="9525">
            <a:noFill/>
            <a:miter lim="800000"/>
            <a:headEnd/>
            <a:tailEnd/>
          </a:ln>
        </p:spPr>
        <p:txBody>
          <a:bodyPr wrap="square">
            <a:spAutoFit/>
          </a:bodyPr>
          <a:lstStyle/>
          <a:p>
            <a:pPr algn="ctr" eaLnBrk="1" hangingPunct="1"/>
            <a:r>
              <a:rPr lang="en-US" sz="2300" b="1" dirty="0">
                <a:solidFill>
                  <a:srgbClr val="FF0000"/>
                </a:solidFill>
                <a:latin typeface="Arial" charset="0"/>
              </a:rPr>
              <a:t>West Page Swamp prior to beginning treatment (10/7/98)</a:t>
            </a:r>
          </a:p>
        </p:txBody>
      </p:sp>
      <p:sp>
        <p:nvSpPr>
          <p:cNvPr id="51205" name="Text Box 5"/>
          <p:cNvSpPr txBox="1">
            <a:spLocks noChangeArrowheads="1"/>
          </p:cNvSpPr>
          <p:nvPr/>
        </p:nvSpPr>
        <p:spPr bwMode="auto">
          <a:xfrm>
            <a:off x="1" y="6477000"/>
            <a:ext cx="9144000" cy="446276"/>
          </a:xfrm>
          <a:prstGeom prst="rect">
            <a:avLst/>
          </a:prstGeom>
          <a:noFill/>
          <a:ln w="9525">
            <a:noFill/>
            <a:miter lim="800000"/>
            <a:headEnd/>
            <a:tailEnd/>
          </a:ln>
        </p:spPr>
        <p:txBody>
          <a:bodyPr wrap="square">
            <a:spAutoFit/>
          </a:bodyPr>
          <a:lstStyle/>
          <a:p>
            <a:pPr algn="ctr" eaLnBrk="1" hangingPunct="1"/>
            <a:r>
              <a:rPr lang="en-US" sz="2300" b="1" dirty="0">
                <a:solidFill>
                  <a:srgbClr val="FF0000"/>
                </a:solidFill>
                <a:latin typeface="Arial" charset="0"/>
              </a:rPr>
              <a:t>Overview and beginnings of final treatment by blower (9/21/00)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14288" y="15875"/>
          <a:ext cx="9115425" cy="6834188"/>
        </p:xfrm>
        <a:graphic>
          <a:graphicData uri="http://schemas.openxmlformats.org/presentationml/2006/ole">
            <p:oleObj spid="_x0000_s6146" name="Slide" r:id="rId4" imgW="4514760" imgH="3381480" progId="PowerPoint.Slide.8">
              <p:embed/>
            </p:oleObj>
          </a:graphicData>
        </a:graphic>
      </p:graphicFrame>
      <p:pic>
        <p:nvPicPr>
          <p:cNvPr id="5124" name="Picture 3" descr="D:\Idaho1.gif"/>
          <p:cNvPicPr>
            <a:picLocks noChangeAspect="1" noChangeArrowheads="1"/>
          </p:cNvPicPr>
          <p:nvPr/>
        </p:nvPicPr>
        <p:blipFill>
          <a:blip r:embed="rId5" cstate="print"/>
          <a:srcRect/>
          <a:stretch>
            <a:fillRect/>
          </a:stretch>
        </p:blipFill>
        <p:spPr bwMode="auto">
          <a:xfrm>
            <a:off x="0" y="-125413"/>
            <a:ext cx="9144000" cy="6983413"/>
          </a:xfrm>
          <a:prstGeom prst="rect">
            <a:avLst/>
          </a:prstGeom>
          <a:noFill/>
          <a:ln w="9525">
            <a:noFill/>
            <a:miter lim="800000"/>
            <a:headEnd/>
            <a:tailEnd/>
          </a:ln>
        </p:spPr>
      </p:pic>
      <p:sp>
        <p:nvSpPr>
          <p:cNvPr id="5125" name="Text Box 4" descr="Parchment"/>
          <p:cNvSpPr txBox="1">
            <a:spLocks noChangeArrowheads="1"/>
          </p:cNvSpPr>
          <p:nvPr/>
        </p:nvSpPr>
        <p:spPr bwMode="auto">
          <a:xfrm>
            <a:off x="0" y="6111875"/>
            <a:ext cx="9144000" cy="830997"/>
          </a:xfrm>
          <a:prstGeom prst="rect">
            <a:avLst/>
          </a:prstGeom>
          <a:blipFill dpi="0" rotWithShape="0">
            <a:blip r:embed="rId6" cstate="print"/>
            <a:srcRect/>
            <a:tile tx="0" ty="0" sx="100000" sy="100000" flip="none" algn="tl"/>
          </a:blipFill>
          <a:ln w="9525">
            <a:noFill/>
            <a:miter lim="800000"/>
            <a:headEnd/>
            <a:tailEnd/>
          </a:ln>
        </p:spPr>
        <p:txBody>
          <a:bodyPr>
            <a:spAutoFit/>
          </a:bodyPr>
          <a:lstStyle/>
          <a:p>
            <a:r>
              <a:rPr lang="en-US" sz="2400" b="1" dirty="0">
                <a:solidFill>
                  <a:srgbClr val="FF0000"/>
                </a:solidFill>
                <a:latin typeface="Arial" charset="0"/>
              </a:rPr>
              <a:t>Page Swamp remediated area in next season after reactions</a:t>
            </a:r>
          </a:p>
          <a:p>
            <a:r>
              <a:rPr lang="en-US" sz="2400" b="1" dirty="0">
                <a:solidFill>
                  <a:srgbClr val="FF0000"/>
                </a:solidFill>
                <a:latin typeface="Arial" charset="0"/>
              </a:rPr>
              <a:t>Of soil amendments and natural plant colonization.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600" dirty="0" smtClean="0">
                <a:solidFill>
                  <a:srgbClr val="FF0000"/>
                </a:solidFill>
                <a:latin typeface="Arial" pitchFamily="34" charset="0"/>
                <a:cs typeface="Arial" pitchFamily="34" charset="0"/>
              </a:rPr>
              <a:t>Revitalization/Remediation of Zn-Pb Smelter Slag and Mine Wastes in Poland</a:t>
            </a:r>
            <a:endParaRPr lang="en-US" sz="36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0" y="1371600"/>
            <a:ext cx="9144000" cy="5486400"/>
          </a:xfrm>
        </p:spPr>
        <p:txBody>
          <a:bodyPr>
            <a:normAutofit/>
          </a:bodyPr>
          <a:lstStyle/>
          <a:p>
            <a:pPr>
              <a:buClr>
                <a:srgbClr val="FF0000"/>
              </a:buClr>
              <a:buSzPct val="150000"/>
            </a:pPr>
            <a:r>
              <a:rPr lang="en-US" sz="2800" b="1" dirty="0" smtClean="0">
                <a:solidFill>
                  <a:srgbClr val="002060"/>
                </a:solidFill>
                <a:latin typeface="Arial" pitchFamily="34" charset="0"/>
                <a:cs typeface="Arial" pitchFamily="34" charset="0"/>
              </a:rPr>
              <a:t>As part of a cooperative project between EPA and the Government of Poland after the fall of Communism, a team tested remediation of smelter slag and mine wastes in </a:t>
            </a:r>
            <a:r>
              <a:rPr lang="en-US" sz="2800" b="1" dirty="0" smtClean="0">
                <a:solidFill>
                  <a:srgbClr val="002060"/>
                </a:solidFill>
                <a:latin typeface="Arial" pitchFamily="34" charset="0"/>
                <a:cs typeface="Arial" pitchFamily="34" charset="0"/>
              </a:rPr>
              <a:t>Katowice Province of </a:t>
            </a:r>
            <a:r>
              <a:rPr lang="en-US" sz="2800" b="1" dirty="0" smtClean="0">
                <a:solidFill>
                  <a:srgbClr val="002060"/>
                </a:solidFill>
                <a:latin typeface="Arial" pitchFamily="34" charset="0"/>
                <a:cs typeface="Arial" pitchFamily="34" charset="0"/>
              </a:rPr>
              <a:t>Poland:</a:t>
            </a:r>
          </a:p>
          <a:p>
            <a:pPr lvl="1">
              <a:buClr>
                <a:srgbClr val="FF0000"/>
              </a:buClr>
              <a:buSzPct val="150000"/>
            </a:pPr>
            <a:r>
              <a:rPr lang="en-US" sz="2400" b="1" dirty="0" smtClean="0">
                <a:latin typeface="Arial" pitchFamily="34" charset="0"/>
                <a:cs typeface="Arial" pitchFamily="34" charset="0"/>
              </a:rPr>
              <a:t>US-EPA, Ken </a:t>
            </a:r>
            <a:r>
              <a:rPr lang="en-US" sz="2400" b="1" dirty="0" err="1" smtClean="0">
                <a:latin typeface="Arial" pitchFamily="34" charset="0"/>
                <a:cs typeface="Arial" pitchFamily="34" charset="0"/>
              </a:rPr>
              <a:t>Pantuck</a:t>
            </a:r>
            <a:endParaRPr lang="en-US" sz="2400" b="1" dirty="0" smtClean="0">
              <a:latin typeface="Arial" pitchFamily="34" charset="0"/>
              <a:cs typeface="Arial" pitchFamily="34" charset="0"/>
            </a:endParaRPr>
          </a:p>
          <a:p>
            <a:pPr lvl="1">
              <a:buClr>
                <a:srgbClr val="FF0000"/>
              </a:buClr>
              <a:buSzPct val="150000"/>
            </a:pPr>
            <a:r>
              <a:rPr lang="en-US" sz="2400" b="1" dirty="0" smtClean="0">
                <a:latin typeface="Arial" pitchFamily="34" charset="0"/>
                <a:cs typeface="Arial" pitchFamily="34" charset="0"/>
              </a:rPr>
              <a:t>USDA, Rufus Chaney</a:t>
            </a:r>
          </a:p>
          <a:p>
            <a:pPr lvl="1">
              <a:buClr>
                <a:srgbClr val="FF0000"/>
              </a:buClr>
              <a:buSzPct val="150000"/>
            </a:pPr>
            <a:r>
              <a:rPr lang="en-US" sz="2400" b="1" dirty="0" smtClean="0">
                <a:latin typeface="Arial" pitchFamily="34" charset="0"/>
                <a:cs typeface="Arial" pitchFamily="34" charset="0"/>
              </a:rPr>
              <a:t>Virginia Tech, Lee Daniels</a:t>
            </a:r>
          </a:p>
          <a:p>
            <a:pPr lvl="1">
              <a:buClr>
                <a:srgbClr val="FF0000"/>
              </a:buClr>
              <a:buSzPct val="150000"/>
            </a:pPr>
            <a:r>
              <a:rPr lang="en-US" sz="2400" b="1" dirty="0" smtClean="0">
                <a:latin typeface="Arial" pitchFamily="34" charset="0"/>
                <a:cs typeface="Arial" pitchFamily="34" charset="0"/>
              </a:rPr>
              <a:t>IUNG, Tom </a:t>
            </a:r>
            <a:r>
              <a:rPr lang="en-US" sz="2400" b="1" dirty="0" err="1" smtClean="0">
                <a:latin typeface="Arial" pitchFamily="34" charset="0"/>
                <a:cs typeface="Arial" pitchFamily="34" charset="0"/>
              </a:rPr>
              <a:t>Stuczynski</a:t>
            </a:r>
            <a:r>
              <a:rPr lang="en-US" sz="2400" b="1" dirty="0" smtClean="0">
                <a:latin typeface="Arial" pitchFamily="34" charset="0"/>
                <a:cs typeface="Arial" pitchFamily="34" charset="0"/>
              </a:rPr>
              <a:t> and Grzeg Siebielec</a:t>
            </a:r>
            <a:endParaRPr lang="en-US" sz="2400" b="1" dirty="0">
              <a:latin typeface="Arial" pitchFamily="34" charset="0"/>
              <a:cs typeface="Arial" pitchFamily="34" charset="0"/>
            </a:endParaRPr>
          </a:p>
        </p:txBody>
      </p:sp>
      <p:sp>
        <p:nvSpPr>
          <p:cNvPr id="4" name="Line 4"/>
          <p:cNvSpPr>
            <a:spLocks noChangeShapeType="1"/>
          </p:cNvSpPr>
          <p:nvPr/>
        </p:nvSpPr>
        <p:spPr bwMode="auto">
          <a:xfrm>
            <a:off x="0" y="1295400"/>
            <a:ext cx="9144000" cy="0"/>
          </a:xfrm>
          <a:prstGeom prst="line">
            <a:avLst/>
          </a:prstGeom>
          <a:noFill/>
          <a:ln w="38100">
            <a:solidFill>
              <a:srgbClr val="993366"/>
            </a:solidFill>
            <a:round/>
            <a:headEnd/>
            <a:tailEnd/>
          </a:ln>
        </p:spPr>
        <p:txBody>
          <a:bodyPr/>
          <a:lstStyle/>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Photos\Katowice Slides\KATOWICE-94-BEFORE04 copy.JPG"/>
          <p:cNvPicPr>
            <a:picLocks noChangeAspect="1" noChangeArrowheads="1"/>
          </p:cNvPicPr>
          <p:nvPr/>
        </p:nvPicPr>
        <p:blipFill>
          <a:blip r:embed="rId2" cstate="print"/>
          <a:srcRect/>
          <a:stretch>
            <a:fillRect/>
          </a:stretch>
        </p:blipFill>
        <p:spPr bwMode="auto">
          <a:xfrm>
            <a:off x="0" y="0"/>
            <a:ext cx="9144000" cy="6324600"/>
          </a:xfrm>
          <a:prstGeom prst="rect">
            <a:avLst/>
          </a:prstGeom>
          <a:noFill/>
          <a:ln w="9525">
            <a:noFill/>
            <a:miter lim="800000"/>
            <a:headEnd/>
            <a:tailEnd/>
          </a:ln>
        </p:spPr>
      </p:pic>
      <p:sp>
        <p:nvSpPr>
          <p:cNvPr id="36867" name="Text Box 3"/>
          <p:cNvSpPr txBox="1">
            <a:spLocks noChangeArrowheads="1"/>
          </p:cNvSpPr>
          <p:nvPr/>
        </p:nvSpPr>
        <p:spPr bwMode="auto">
          <a:xfrm>
            <a:off x="0" y="6400800"/>
            <a:ext cx="9372600" cy="461665"/>
          </a:xfrm>
          <a:prstGeom prst="rect">
            <a:avLst/>
          </a:prstGeom>
          <a:noFill/>
          <a:ln w="9525">
            <a:noFill/>
            <a:miter lim="800000"/>
            <a:headEnd/>
            <a:tailEnd/>
          </a:ln>
        </p:spPr>
        <p:txBody>
          <a:bodyPr>
            <a:spAutoFit/>
          </a:bodyPr>
          <a:lstStyle/>
          <a:p>
            <a:r>
              <a:rPr lang="en-US" sz="2400" b="1" dirty="0">
                <a:solidFill>
                  <a:srgbClr val="FF0000"/>
                </a:solidFill>
                <a:latin typeface="Arial" pitchFamily="34" charset="0"/>
              </a:rPr>
              <a:t>Smelter slag deposit near Katowice, Poland; before treatment.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26" descr="C:\Photos\Katowice Slides\KATOWICE-PLOT-LAYOUT-BEFOR copy.JPG"/>
          <p:cNvPicPr>
            <a:picLocks noChangeAspect="1" noChangeArrowheads="1"/>
          </p:cNvPicPr>
          <p:nvPr/>
        </p:nvPicPr>
        <p:blipFill>
          <a:blip r:embed="rId2" cstate="print"/>
          <a:srcRect/>
          <a:stretch>
            <a:fillRect/>
          </a:stretch>
        </p:blipFill>
        <p:spPr bwMode="auto">
          <a:xfrm>
            <a:off x="0" y="0"/>
            <a:ext cx="9144000" cy="6248400"/>
          </a:xfrm>
          <a:prstGeom prst="rect">
            <a:avLst/>
          </a:prstGeom>
          <a:noFill/>
          <a:ln w="9525">
            <a:noFill/>
            <a:miter lim="800000"/>
            <a:headEnd/>
            <a:tailEnd/>
          </a:ln>
        </p:spPr>
      </p:pic>
      <p:sp>
        <p:nvSpPr>
          <p:cNvPr id="37891" name="Text Box 1027"/>
          <p:cNvSpPr txBox="1">
            <a:spLocks noChangeArrowheads="1"/>
          </p:cNvSpPr>
          <p:nvPr/>
        </p:nvSpPr>
        <p:spPr bwMode="auto">
          <a:xfrm>
            <a:off x="136525" y="6324600"/>
            <a:ext cx="9007475" cy="461665"/>
          </a:xfrm>
          <a:prstGeom prst="rect">
            <a:avLst/>
          </a:prstGeom>
          <a:noFill/>
          <a:ln w="9525">
            <a:noFill/>
            <a:miter lim="800000"/>
            <a:headEnd/>
            <a:tailEnd/>
          </a:ln>
        </p:spPr>
        <p:txBody>
          <a:bodyPr>
            <a:spAutoFit/>
          </a:bodyPr>
          <a:lstStyle/>
          <a:p>
            <a:pPr algn="ctr"/>
            <a:r>
              <a:rPr lang="en-US" sz="2400" b="1" dirty="0">
                <a:solidFill>
                  <a:srgbClr val="FF0000"/>
                </a:solidFill>
                <a:latin typeface="Arial" pitchFamily="34" charset="0"/>
              </a:rPr>
              <a:t>Laying out replicated plots on smelter slag at Katowice.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26" descr="C:\Photos\Katowice Slides\KATOWICE-PLOTS-APPLICATION copy.JPG"/>
          <p:cNvPicPr>
            <a:picLocks noChangeAspect="1" noChangeArrowheads="1"/>
          </p:cNvPicPr>
          <p:nvPr/>
        </p:nvPicPr>
        <p:blipFill>
          <a:blip r:embed="rId2" cstate="print"/>
          <a:srcRect/>
          <a:stretch>
            <a:fillRect/>
          </a:stretch>
        </p:blipFill>
        <p:spPr bwMode="auto">
          <a:xfrm>
            <a:off x="0" y="0"/>
            <a:ext cx="9144000" cy="6248400"/>
          </a:xfrm>
          <a:prstGeom prst="rect">
            <a:avLst/>
          </a:prstGeom>
          <a:noFill/>
          <a:ln w="9525">
            <a:noFill/>
            <a:miter lim="800000"/>
            <a:headEnd/>
            <a:tailEnd/>
          </a:ln>
        </p:spPr>
      </p:pic>
      <p:sp>
        <p:nvSpPr>
          <p:cNvPr id="38915" name="Text Box 1027"/>
          <p:cNvSpPr txBox="1">
            <a:spLocks noChangeArrowheads="1"/>
          </p:cNvSpPr>
          <p:nvPr/>
        </p:nvSpPr>
        <p:spPr bwMode="auto">
          <a:xfrm>
            <a:off x="80963" y="6324600"/>
            <a:ext cx="9150262" cy="461665"/>
          </a:xfrm>
          <a:prstGeom prst="rect">
            <a:avLst/>
          </a:prstGeom>
          <a:noFill/>
          <a:ln w="9525">
            <a:noFill/>
            <a:miter lim="800000"/>
            <a:headEnd/>
            <a:tailEnd/>
          </a:ln>
        </p:spPr>
        <p:txBody>
          <a:bodyPr wrap="none">
            <a:spAutoFit/>
          </a:bodyPr>
          <a:lstStyle/>
          <a:p>
            <a:r>
              <a:rPr lang="en-US" sz="2400" b="1" dirty="0">
                <a:solidFill>
                  <a:srgbClr val="FF0000"/>
                </a:solidFill>
                <a:latin typeface="Arial" pitchFamily="34" charset="0"/>
              </a:rPr>
              <a:t>Application of biosolids; byproduct limestone applied before.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050" descr="C:\Photos\Katowice Slides\KATOWICE-1-YEAR-REVEG04 copy.JPG"/>
          <p:cNvPicPr>
            <a:picLocks noChangeAspect="1" noChangeArrowheads="1"/>
          </p:cNvPicPr>
          <p:nvPr/>
        </p:nvPicPr>
        <p:blipFill>
          <a:blip r:embed="rId2" cstate="print"/>
          <a:srcRect/>
          <a:stretch>
            <a:fillRect/>
          </a:stretch>
        </p:blipFill>
        <p:spPr bwMode="auto">
          <a:xfrm>
            <a:off x="0" y="0"/>
            <a:ext cx="9144000" cy="6248400"/>
          </a:xfrm>
          <a:prstGeom prst="rect">
            <a:avLst/>
          </a:prstGeom>
          <a:noFill/>
          <a:ln w="9525">
            <a:noFill/>
            <a:miter lim="800000"/>
            <a:headEnd/>
            <a:tailEnd/>
          </a:ln>
        </p:spPr>
      </p:pic>
      <p:sp>
        <p:nvSpPr>
          <p:cNvPr id="39939" name="Text Box 2051"/>
          <p:cNvSpPr txBox="1">
            <a:spLocks noChangeArrowheads="1"/>
          </p:cNvSpPr>
          <p:nvPr/>
        </p:nvSpPr>
        <p:spPr bwMode="auto">
          <a:xfrm>
            <a:off x="136525" y="6324600"/>
            <a:ext cx="9007475" cy="461665"/>
          </a:xfrm>
          <a:prstGeom prst="rect">
            <a:avLst/>
          </a:prstGeom>
          <a:noFill/>
          <a:ln w="9525">
            <a:noFill/>
            <a:miter lim="800000"/>
            <a:headEnd/>
            <a:tailEnd/>
          </a:ln>
        </p:spPr>
        <p:txBody>
          <a:bodyPr>
            <a:spAutoFit/>
          </a:bodyPr>
          <a:lstStyle/>
          <a:p>
            <a:pPr algn="ctr"/>
            <a:r>
              <a:rPr lang="en-US" sz="2400" b="1" dirty="0">
                <a:solidFill>
                  <a:srgbClr val="FF0000"/>
                </a:solidFill>
                <a:latin typeface="Arial" pitchFamily="34" charset="0"/>
              </a:rPr>
              <a:t>Katowice plots at end of first growing season</a:t>
            </a:r>
            <a:r>
              <a:rPr lang="en-US" b="1" dirty="0">
                <a:solidFill>
                  <a:srgbClr val="FFFF00"/>
                </a:solidFill>
                <a:latin typeface="Arial" pitchFamily="34" charset="0"/>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Photos\Katowice Slides\KATOWICE-96-POSTREVEG03 copy.JPG"/>
          <p:cNvPicPr>
            <a:picLocks noChangeAspect="1" noChangeArrowheads="1"/>
          </p:cNvPicPr>
          <p:nvPr/>
        </p:nvPicPr>
        <p:blipFill>
          <a:blip r:embed="rId2" cstate="print"/>
          <a:srcRect/>
          <a:stretch>
            <a:fillRect/>
          </a:stretch>
        </p:blipFill>
        <p:spPr bwMode="auto">
          <a:xfrm>
            <a:off x="0" y="0"/>
            <a:ext cx="9144000" cy="6248400"/>
          </a:xfrm>
          <a:prstGeom prst="rect">
            <a:avLst/>
          </a:prstGeom>
          <a:noFill/>
          <a:ln w="9525">
            <a:noFill/>
            <a:miter lim="800000"/>
            <a:headEnd/>
            <a:tailEnd/>
          </a:ln>
        </p:spPr>
      </p:pic>
      <p:sp>
        <p:nvSpPr>
          <p:cNvPr id="40963" name="Text Box 3"/>
          <p:cNvSpPr txBox="1">
            <a:spLocks noChangeArrowheads="1"/>
          </p:cNvSpPr>
          <p:nvPr/>
        </p:nvSpPr>
        <p:spPr bwMode="auto">
          <a:xfrm>
            <a:off x="0" y="6324600"/>
            <a:ext cx="9144000" cy="461665"/>
          </a:xfrm>
          <a:prstGeom prst="rect">
            <a:avLst/>
          </a:prstGeom>
          <a:noFill/>
          <a:ln w="9525">
            <a:noFill/>
            <a:miter lim="800000"/>
            <a:headEnd/>
            <a:tailEnd/>
          </a:ln>
        </p:spPr>
        <p:txBody>
          <a:bodyPr>
            <a:spAutoFit/>
          </a:bodyPr>
          <a:lstStyle/>
          <a:p>
            <a:pPr algn="ctr"/>
            <a:r>
              <a:rPr lang="en-US" sz="2400" b="1" dirty="0">
                <a:solidFill>
                  <a:srgbClr val="FF0000"/>
                </a:solidFill>
                <a:latin typeface="Arial" pitchFamily="34" charset="0"/>
              </a:rPr>
              <a:t>Katowice revegetated smelter slag in year 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Photos\Katowice Slides\KATOWICE-98-COMMERCIALUSE0 copy.JPG"/>
          <p:cNvPicPr>
            <a:picLocks noChangeAspect="1" noChangeArrowheads="1"/>
          </p:cNvPicPr>
          <p:nvPr/>
        </p:nvPicPr>
        <p:blipFill>
          <a:blip r:embed="rId2" cstate="print"/>
          <a:srcRect/>
          <a:stretch>
            <a:fillRect/>
          </a:stretch>
        </p:blipFill>
        <p:spPr bwMode="auto">
          <a:xfrm>
            <a:off x="0" y="0"/>
            <a:ext cx="9144000" cy="6172200"/>
          </a:xfrm>
          <a:prstGeom prst="rect">
            <a:avLst/>
          </a:prstGeom>
          <a:noFill/>
          <a:ln w="9525">
            <a:noFill/>
            <a:miter lim="800000"/>
            <a:headEnd/>
            <a:tailEnd/>
          </a:ln>
        </p:spPr>
      </p:pic>
      <p:sp>
        <p:nvSpPr>
          <p:cNvPr id="41987" name="Text Box 3"/>
          <p:cNvSpPr txBox="1">
            <a:spLocks noChangeArrowheads="1"/>
          </p:cNvSpPr>
          <p:nvPr/>
        </p:nvSpPr>
        <p:spPr bwMode="auto">
          <a:xfrm>
            <a:off x="-120890" y="6324600"/>
            <a:ext cx="9373079" cy="461665"/>
          </a:xfrm>
          <a:prstGeom prst="rect">
            <a:avLst/>
          </a:prstGeom>
          <a:noFill/>
          <a:ln w="9525">
            <a:noFill/>
            <a:miter lim="800000"/>
            <a:headEnd/>
            <a:tailEnd/>
          </a:ln>
        </p:spPr>
        <p:txBody>
          <a:bodyPr wrap="none">
            <a:spAutoFit/>
          </a:bodyPr>
          <a:lstStyle/>
          <a:p>
            <a:pPr algn="ctr"/>
            <a:r>
              <a:rPr lang="en-US" sz="2400" b="1" dirty="0">
                <a:solidFill>
                  <a:srgbClr val="FF0000"/>
                </a:solidFill>
                <a:latin typeface="Arial" pitchFamily="34" charset="0"/>
              </a:rPr>
              <a:t>Commercial use of Biosolids + Byproduct Limestone-Katowice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143000"/>
          </a:xfrm>
        </p:spPr>
        <p:txBody>
          <a:bodyPr>
            <a:normAutofit fontScale="90000"/>
          </a:bodyPr>
          <a:lstStyle/>
          <a:p>
            <a:pPr eaLnBrk="1" hangingPunct="1"/>
            <a:r>
              <a:rPr lang="en-US" sz="3600" b="1" dirty="0" smtClean="0">
                <a:solidFill>
                  <a:srgbClr val="FF0000"/>
                </a:solidFill>
                <a:latin typeface="Arial" charset="0"/>
              </a:rPr>
              <a:t>Methods To Remediate </a:t>
            </a:r>
            <a:r>
              <a:rPr lang="en-US" sz="3600" b="1" dirty="0" smtClean="0">
                <a:solidFill>
                  <a:srgbClr val="FF0000"/>
                </a:solidFill>
                <a:latin typeface="Arial" charset="0"/>
              </a:rPr>
              <a:t>Metal </a:t>
            </a:r>
            <a:r>
              <a:rPr lang="en-US" sz="3600" b="1" dirty="0" smtClean="0">
                <a:solidFill>
                  <a:srgbClr val="FF0000"/>
                </a:solidFill>
                <a:latin typeface="Arial" charset="0"/>
              </a:rPr>
              <a:t>Phytotoxic </a:t>
            </a:r>
            <a:r>
              <a:rPr lang="en-US" sz="3600" b="1" dirty="0" smtClean="0">
                <a:solidFill>
                  <a:srgbClr val="FF0000"/>
                </a:solidFill>
                <a:latin typeface="Arial" charset="0"/>
              </a:rPr>
              <a:t/>
            </a:r>
            <a:br>
              <a:rPr lang="en-US" sz="3600" b="1" dirty="0" smtClean="0">
                <a:solidFill>
                  <a:srgbClr val="FF0000"/>
                </a:solidFill>
                <a:latin typeface="Arial" charset="0"/>
              </a:rPr>
            </a:br>
            <a:r>
              <a:rPr lang="en-US" sz="3600" b="1" dirty="0" smtClean="0">
                <a:solidFill>
                  <a:srgbClr val="FF0000"/>
                </a:solidFill>
                <a:latin typeface="Arial" charset="0"/>
              </a:rPr>
              <a:t>Soils </a:t>
            </a:r>
            <a:r>
              <a:rPr lang="en-US" sz="3600" b="1" dirty="0" smtClean="0">
                <a:solidFill>
                  <a:srgbClr val="FF0000"/>
                </a:solidFill>
                <a:latin typeface="Arial" charset="0"/>
              </a:rPr>
              <a:t>Are Readily Available-1.</a:t>
            </a:r>
            <a:endParaRPr lang="en-US" b="1" dirty="0" smtClean="0">
              <a:solidFill>
                <a:schemeClr val="tx1"/>
              </a:solidFill>
              <a:latin typeface="Arial" charset="0"/>
            </a:endParaRPr>
          </a:p>
        </p:txBody>
      </p:sp>
      <p:sp>
        <p:nvSpPr>
          <p:cNvPr id="20483" name="Rectangle 3"/>
          <p:cNvSpPr>
            <a:spLocks noGrp="1" noChangeArrowheads="1"/>
          </p:cNvSpPr>
          <p:nvPr>
            <p:ph type="body" idx="1"/>
          </p:nvPr>
        </p:nvSpPr>
        <p:spPr>
          <a:xfrm>
            <a:off x="0" y="1219200"/>
            <a:ext cx="9144000" cy="5715000"/>
          </a:xfrm>
        </p:spPr>
        <p:txBody>
          <a:bodyPr/>
          <a:lstStyle/>
          <a:p>
            <a:pPr marL="230188" indent="-230188" eaLnBrk="1" hangingPunct="1">
              <a:lnSpc>
                <a:spcPct val="90000"/>
              </a:lnSpc>
              <a:buClr>
                <a:srgbClr val="FF0000"/>
              </a:buClr>
              <a:buSzPct val="150000"/>
            </a:pPr>
            <a:r>
              <a:rPr lang="en-US" sz="2800" b="1" smtClean="0">
                <a:solidFill>
                  <a:srgbClr val="0000FF"/>
                </a:solidFill>
                <a:latin typeface="Arial" charset="0"/>
              </a:rPr>
              <a:t>Phytostabilization:</a:t>
            </a:r>
            <a:r>
              <a:rPr lang="en-US" sz="2800" smtClean="0">
                <a:solidFill>
                  <a:srgbClr val="0000FF"/>
                </a:solidFill>
                <a:latin typeface="Arial" charset="0"/>
              </a:rPr>
              <a:t> </a:t>
            </a:r>
            <a:r>
              <a:rPr lang="en-US" sz="2400" b="1" smtClean="0">
                <a:solidFill>
                  <a:srgbClr val="0000FF"/>
                </a:solidFill>
                <a:latin typeface="Arial" charset="0"/>
              </a:rPr>
              <a:t>Uses Soil Amendments to Reduce the Potential for Ni Phytotoxicity to Sensitive Species.</a:t>
            </a:r>
          </a:p>
          <a:p>
            <a:pPr marL="577850" lvl="1" indent="-233363" eaLnBrk="1" hangingPunct="1">
              <a:lnSpc>
                <a:spcPct val="90000"/>
              </a:lnSpc>
              <a:buClr>
                <a:srgbClr val="FF0000"/>
              </a:buClr>
              <a:buSzPct val="125000"/>
            </a:pPr>
            <a:r>
              <a:rPr lang="en-US" sz="2400" b="1" smtClean="0">
                <a:latin typeface="Arial" charset="0"/>
              </a:rPr>
              <a:t>More effective with more complete knowledge of the mechanisms of Ni-induced Fe deficiency in plants.</a:t>
            </a:r>
          </a:p>
          <a:p>
            <a:pPr marL="577850" lvl="1" indent="-233363" eaLnBrk="1" hangingPunct="1">
              <a:lnSpc>
                <a:spcPct val="90000"/>
              </a:lnSpc>
              <a:buClr>
                <a:srgbClr val="FF0000"/>
              </a:buClr>
              <a:buSzPct val="125000"/>
            </a:pPr>
            <a:r>
              <a:rPr lang="en-US" sz="2400" b="1" smtClean="0">
                <a:latin typeface="Arial" charset="0"/>
              </a:rPr>
              <a:t>Raise soil pH to 7 or above to provide long term control of soil pH by making the soil calcareous.</a:t>
            </a:r>
          </a:p>
          <a:p>
            <a:pPr marL="577850" lvl="1" indent="-233363" eaLnBrk="1" hangingPunct="1">
              <a:lnSpc>
                <a:spcPct val="90000"/>
              </a:lnSpc>
              <a:buClr>
                <a:srgbClr val="FF0000"/>
              </a:buClr>
              <a:buSzPct val="125000"/>
            </a:pPr>
            <a:r>
              <a:rPr lang="en-US" sz="2400" b="1" smtClean="0">
                <a:latin typeface="Arial" charset="0"/>
              </a:rPr>
              <a:t>When some soils are made calcareous, they become Mn deficient; if soils at site are susceptible to Mn deficiency (e.g., Lake Plain mucks), one may have to add Mn fertilizer.</a:t>
            </a:r>
          </a:p>
          <a:p>
            <a:pPr marL="577850" lvl="1" indent="-233363" eaLnBrk="1" hangingPunct="1">
              <a:lnSpc>
                <a:spcPct val="90000"/>
              </a:lnSpc>
              <a:buClr>
                <a:srgbClr val="FF0000"/>
              </a:buClr>
              <a:buSzPct val="125000"/>
            </a:pPr>
            <a:r>
              <a:rPr lang="en-US" sz="2400" b="1" smtClean="0">
                <a:latin typeface="Arial" charset="0"/>
              </a:rPr>
              <a:t>May choose to add hydrous Fe and Mn oxides to increase adsorption and occlusion of Ni in soils. Depending on soil fertility, may need to add Mn, Zn and P to soil to prevent the addition of Fe from inducing Mn, Zn or P deficiency.</a:t>
            </a:r>
          </a:p>
        </p:txBody>
      </p:sp>
      <p:sp>
        <p:nvSpPr>
          <p:cNvPr id="20484" name="Line 4"/>
          <p:cNvSpPr>
            <a:spLocks noChangeShapeType="1"/>
          </p:cNvSpPr>
          <p:nvPr/>
        </p:nvSpPr>
        <p:spPr bwMode="auto">
          <a:xfrm>
            <a:off x="0" y="1143000"/>
            <a:ext cx="9144000" cy="0"/>
          </a:xfrm>
          <a:prstGeom prst="line">
            <a:avLst/>
          </a:prstGeom>
          <a:noFill/>
          <a:ln w="38100">
            <a:solidFill>
              <a:srgbClr val="80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IMG_1537"/>
          <p:cNvPicPr>
            <a:picLocks noChangeAspect="1" noChangeArrowheads="1"/>
          </p:cNvPicPr>
          <p:nvPr/>
        </p:nvPicPr>
        <p:blipFill>
          <a:blip r:embed="rId2" cstate="print"/>
          <a:srcRect/>
          <a:stretch>
            <a:fillRect/>
          </a:stretch>
        </p:blipFill>
        <p:spPr bwMode="auto">
          <a:xfrm>
            <a:off x="0" y="19050"/>
            <a:ext cx="9144000" cy="6153150"/>
          </a:xfrm>
          <a:prstGeom prst="rect">
            <a:avLst/>
          </a:prstGeom>
          <a:noFill/>
          <a:ln w="9525">
            <a:noFill/>
            <a:miter lim="800000"/>
            <a:headEnd/>
            <a:tailEnd/>
          </a:ln>
        </p:spPr>
      </p:pic>
      <p:sp>
        <p:nvSpPr>
          <p:cNvPr id="3" name="TextBox 2"/>
          <p:cNvSpPr txBox="1"/>
          <p:nvPr/>
        </p:nvSpPr>
        <p:spPr>
          <a:xfrm>
            <a:off x="0" y="6324600"/>
            <a:ext cx="9144000" cy="415498"/>
          </a:xfrm>
          <a:prstGeom prst="rect">
            <a:avLst/>
          </a:prstGeom>
          <a:noFill/>
        </p:spPr>
        <p:txBody>
          <a:bodyPr wrap="square" rtlCol="0">
            <a:spAutoFit/>
          </a:bodyPr>
          <a:lstStyle/>
          <a:p>
            <a:r>
              <a:rPr lang="en-US" sz="2100" b="1" dirty="0" smtClean="0">
                <a:solidFill>
                  <a:srgbClr val="FF0000"/>
                </a:solidFill>
                <a:latin typeface="Arial" pitchFamily="34" charset="0"/>
                <a:cs typeface="Arial" pitchFamily="34" charset="0"/>
              </a:rPr>
              <a:t>Vegetation persists in 2009 on the parts of plot are with amendments.</a:t>
            </a:r>
            <a:endParaRPr lang="en-US" sz="2100" b="1" dirty="0">
              <a:solidFill>
                <a:srgbClr val="FF0000"/>
              </a:solidFill>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MG_1534"/>
          <p:cNvPicPr>
            <a:picLocks noChangeAspect="1" noChangeArrowheads="1"/>
          </p:cNvPicPr>
          <p:nvPr/>
        </p:nvPicPr>
        <p:blipFill>
          <a:blip r:embed="rId2" cstate="print"/>
          <a:srcRect/>
          <a:stretch>
            <a:fillRect/>
          </a:stretch>
        </p:blipFill>
        <p:spPr bwMode="auto">
          <a:xfrm>
            <a:off x="0" y="0"/>
            <a:ext cx="9144000" cy="6096000"/>
          </a:xfrm>
          <a:prstGeom prst="rect">
            <a:avLst/>
          </a:prstGeom>
          <a:noFill/>
          <a:ln w="9525">
            <a:noFill/>
            <a:miter lim="800000"/>
            <a:headEnd/>
            <a:tailEnd/>
          </a:ln>
        </p:spPr>
      </p:pic>
      <p:sp>
        <p:nvSpPr>
          <p:cNvPr id="4099" name="TextBox 4"/>
          <p:cNvSpPr txBox="1">
            <a:spLocks noChangeArrowheads="1"/>
          </p:cNvSpPr>
          <p:nvPr/>
        </p:nvSpPr>
        <p:spPr bwMode="auto">
          <a:xfrm>
            <a:off x="0" y="6088559"/>
            <a:ext cx="9144000" cy="769441"/>
          </a:xfrm>
          <a:prstGeom prst="rect">
            <a:avLst/>
          </a:prstGeom>
          <a:noFill/>
          <a:ln w="9525">
            <a:noFill/>
            <a:miter lim="800000"/>
            <a:headEnd/>
            <a:tailEnd/>
          </a:ln>
        </p:spPr>
        <p:txBody>
          <a:bodyPr wrap="square">
            <a:spAutoFit/>
          </a:bodyPr>
          <a:lstStyle/>
          <a:p>
            <a:r>
              <a:rPr lang="en-US" sz="2200" b="1" dirty="0">
                <a:solidFill>
                  <a:srgbClr val="FF0000"/>
                </a:solidFill>
                <a:latin typeface="Arial" pitchFamily="34" charset="0"/>
                <a:cs typeface="Arial" pitchFamily="34" charset="0"/>
              </a:rPr>
              <a:t>Interior of </a:t>
            </a:r>
            <a:r>
              <a:rPr lang="en-US" sz="2200" b="1" dirty="0" err="1">
                <a:solidFill>
                  <a:srgbClr val="FF0000"/>
                </a:solidFill>
                <a:latin typeface="Arial" pitchFamily="34" charset="0"/>
                <a:cs typeface="Arial" pitchFamily="34" charset="0"/>
              </a:rPr>
              <a:t>Welz</a:t>
            </a:r>
            <a:r>
              <a:rPr lang="en-US" sz="2200" b="1" dirty="0">
                <a:solidFill>
                  <a:srgbClr val="FF0000"/>
                </a:solidFill>
                <a:latin typeface="Arial" pitchFamily="34" charset="0"/>
                <a:cs typeface="Arial" pitchFamily="34" charset="0"/>
              </a:rPr>
              <a:t> </a:t>
            </a:r>
            <a:r>
              <a:rPr lang="en-US" sz="2200" b="1" dirty="0" smtClean="0">
                <a:solidFill>
                  <a:srgbClr val="FF0000"/>
                </a:solidFill>
                <a:latin typeface="Arial" pitchFamily="34" charset="0"/>
                <a:cs typeface="Arial" pitchFamily="34" charset="0"/>
              </a:rPr>
              <a:t>plots-2009: </a:t>
            </a:r>
            <a:r>
              <a:rPr lang="en-US" sz="2200" b="1" dirty="0">
                <a:solidFill>
                  <a:srgbClr val="FF0000"/>
                </a:solidFill>
                <a:latin typeface="Arial" pitchFamily="34" charset="0"/>
                <a:cs typeface="Arial" pitchFamily="34" charset="0"/>
              </a:rPr>
              <a:t>Treated plots vs. alleys clearly evident. Birch trees have heavily invaded high lime + biosolids plots.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IMG_1548"/>
          <p:cNvPicPr>
            <a:picLocks noChangeAspect="1" noChangeArrowheads="1"/>
          </p:cNvPicPr>
          <p:nvPr/>
        </p:nvPicPr>
        <p:blipFill>
          <a:blip r:embed="rId2" cstate="print"/>
          <a:srcRect/>
          <a:stretch>
            <a:fillRect/>
          </a:stretch>
        </p:blipFill>
        <p:spPr bwMode="auto">
          <a:xfrm>
            <a:off x="0" y="0"/>
            <a:ext cx="9144000" cy="6096000"/>
          </a:xfrm>
          <a:prstGeom prst="rect">
            <a:avLst/>
          </a:prstGeom>
          <a:noFill/>
          <a:ln w="9525">
            <a:noFill/>
            <a:miter lim="800000"/>
            <a:headEnd/>
            <a:tailEnd/>
          </a:ln>
        </p:spPr>
      </p:pic>
      <p:sp>
        <p:nvSpPr>
          <p:cNvPr id="10243" name="TextBox 4"/>
          <p:cNvSpPr txBox="1">
            <a:spLocks noChangeArrowheads="1"/>
          </p:cNvSpPr>
          <p:nvPr/>
        </p:nvSpPr>
        <p:spPr bwMode="auto">
          <a:xfrm>
            <a:off x="0" y="6096000"/>
            <a:ext cx="9144000" cy="769441"/>
          </a:xfrm>
          <a:prstGeom prst="rect">
            <a:avLst/>
          </a:prstGeom>
          <a:noFill/>
          <a:ln w="9525">
            <a:noFill/>
            <a:miter lim="800000"/>
            <a:headEnd/>
            <a:tailEnd/>
          </a:ln>
        </p:spPr>
        <p:txBody>
          <a:bodyPr wrap="square">
            <a:spAutoFit/>
          </a:bodyPr>
          <a:lstStyle/>
          <a:p>
            <a:pPr algn="ctr"/>
            <a:r>
              <a:rPr lang="en-US" sz="2200" b="1" dirty="0">
                <a:solidFill>
                  <a:srgbClr val="FF0000"/>
                </a:solidFill>
                <a:latin typeface="Arial" pitchFamily="34" charset="0"/>
                <a:cs typeface="Arial" pitchFamily="34" charset="0"/>
              </a:rPr>
              <a:t>Demo plots on Pb/Zn tailings. All trees have invaded. Up to 40% of live cover is local invading species</a:t>
            </a:r>
            <a:r>
              <a:rPr lang="en-US" sz="2200" b="1" dirty="0" smtClean="0">
                <a:solidFill>
                  <a:srgbClr val="FF0000"/>
                </a:solidFill>
                <a:latin typeface="Arial" pitchFamily="34" charset="0"/>
                <a:cs typeface="Arial" pitchFamily="34" charset="0"/>
              </a:rPr>
              <a:t>. Note edge of treatments </a:t>
            </a:r>
            <a:endParaRPr lang="en-US" sz="2200" b="1" dirty="0">
              <a:solidFill>
                <a:srgbClr val="FF0000"/>
              </a:solidFill>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4000" cy="1143000"/>
          </a:xfrm>
        </p:spPr>
        <p:txBody>
          <a:bodyPr>
            <a:normAutofit fontScale="90000"/>
          </a:bodyPr>
          <a:lstStyle/>
          <a:p>
            <a:pPr eaLnBrk="1" hangingPunct="1"/>
            <a:r>
              <a:rPr lang="en-US" sz="4000" b="1" smtClean="0">
                <a:solidFill>
                  <a:srgbClr val="C00000"/>
                </a:solidFill>
                <a:latin typeface="Arial" charset="0"/>
              </a:rPr>
              <a:t>Revegetation/Remediation of Heavy Metal Contaminated Soils: Problems.</a:t>
            </a:r>
            <a:endParaRPr lang="en-US" smtClean="0">
              <a:solidFill>
                <a:srgbClr val="C00000"/>
              </a:solidFill>
            </a:endParaRPr>
          </a:p>
        </p:txBody>
      </p:sp>
      <p:sp>
        <p:nvSpPr>
          <p:cNvPr id="29699" name="Rectangle 3"/>
          <p:cNvSpPr>
            <a:spLocks noGrp="1" noChangeArrowheads="1"/>
          </p:cNvSpPr>
          <p:nvPr>
            <p:ph type="body" idx="1"/>
          </p:nvPr>
        </p:nvSpPr>
        <p:spPr>
          <a:xfrm>
            <a:off x="0" y="1447800"/>
            <a:ext cx="9144000" cy="5181600"/>
          </a:xfrm>
        </p:spPr>
        <p:txBody>
          <a:bodyPr/>
          <a:lstStyle/>
          <a:p>
            <a:pPr eaLnBrk="1" hangingPunct="1">
              <a:lnSpc>
                <a:spcPct val="90000"/>
              </a:lnSpc>
              <a:buClr>
                <a:srgbClr val="FF0000"/>
              </a:buClr>
              <a:buSzPct val="150000"/>
            </a:pPr>
            <a:r>
              <a:rPr lang="en-US" sz="2800" b="1" smtClean="0">
                <a:solidFill>
                  <a:srgbClr val="0000FF"/>
                </a:solidFill>
                <a:latin typeface="Arial" charset="0"/>
              </a:rPr>
              <a:t>Low soil pH or pH decline from pyrite oxidation.</a:t>
            </a:r>
          </a:p>
          <a:p>
            <a:pPr lvl="1" eaLnBrk="1" hangingPunct="1">
              <a:lnSpc>
                <a:spcPct val="90000"/>
              </a:lnSpc>
              <a:buClr>
                <a:srgbClr val="FF0000"/>
              </a:buClr>
              <a:buSzPct val="150000"/>
            </a:pPr>
            <a:r>
              <a:rPr lang="en-US" sz="2200" b="1" smtClean="0">
                <a:solidFill>
                  <a:srgbClr val="008000"/>
                </a:solidFill>
                <a:latin typeface="Arial" charset="0"/>
              </a:rPr>
              <a:t>Make site calcareous</a:t>
            </a:r>
            <a:r>
              <a:rPr lang="en-US" sz="2200" b="1" smtClean="0">
                <a:latin typeface="Arial" charset="0"/>
              </a:rPr>
              <a:t>; balance Ca and Mg; Mn if needed.</a:t>
            </a:r>
          </a:p>
          <a:p>
            <a:pPr lvl="1" eaLnBrk="1" hangingPunct="1">
              <a:lnSpc>
                <a:spcPct val="90000"/>
              </a:lnSpc>
              <a:buClr>
                <a:srgbClr val="FF0000"/>
              </a:buClr>
              <a:buSzPct val="150000"/>
            </a:pPr>
            <a:r>
              <a:rPr lang="en-US" sz="2200" b="1" smtClean="0">
                <a:latin typeface="Arial" charset="0"/>
              </a:rPr>
              <a:t>Limestone with biodegradable organic matter aids leaching</a:t>
            </a:r>
          </a:p>
          <a:p>
            <a:pPr eaLnBrk="1" hangingPunct="1">
              <a:lnSpc>
                <a:spcPct val="90000"/>
              </a:lnSpc>
              <a:buClr>
                <a:srgbClr val="FF0000"/>
              </a:buClr>
              <a:buSzPct val="150000"/>
            </a:pPr>
            <a:r>
              <a:rPr lang="en-US" sz="2800" b="1" smtClean="0">
                <a:solidFill>
                  <a:srgbClr val="0000FF"/>
                </a:solidFill>
                <a:latin typeface="Arial" charset="0"/>
              </a:rPr>
              <a:t>Nutrient Deficiencies, especially P and N.</a:t>
            </a:r>
          </a:p>
          <a:p>
            <a:pPr lvl="1" eaLnBrk="1" hangingPunct="1">
              <a:lnSpc>
                <a:spcPct val="90000"/>
              </a:lnSpc>
              <a:buClr>
                <a:srgbClr val="FF0000"/>
              </a:buClr>
              <a:buSzPct val="150000"/>
            </a:pPr>
            <a:r>
              <a:rPr lang="en-US" sz="2200" b="1" smtClean="0">
                <a:latin typeface="Arial" charset="0"/>
              </a:rPr>
              <a:t>High Pb soils need higher P addition to precipitate Pb.</a:t>
            </a:r>
          </a:p>
          <a:p>
            <a:pPr lvl="1" eaLnBrk="1" hangingPunct="1">
              <a:lnSpc>
                <a:spcPct val="90000"/>
              </a:lnSpc>
              <a:buClr>
                <a:srgbClr val="FF0000"/>
              </a:buClr>
              <a:buSzPct val="150000"/>
            </a:pPr>
            <a:r>
              <a:rPr lang="en-US" sz="2200" b="1" smtClean="0">
                <a:solidFill>
                  <a:srgbClr val="008000"/>
                </a:solidFill>
                <a:latin typeface="Arial" charset="0"/>
              </a:rPr>
              <a:t>Higher available soil P </a:t>
            </a:r>
            <a:r>
              <a:rPr lang="en-US" sz="2200" b="1" smtClean="0">
                <a:latin typeface="Arial" charset="0"/>
              </a:rPr>
              <a:t>needed to maintain legumes.</a:t>
            </a:r>
          </a:p>
          <a:p>
            <a:pPr lvl="1" eaLnBrk="1" hangingPunct="1">
              <a:lnSpc>
                <a:spcPct val="90000"/>
              </a:lnSpc>
              <a:buClr>
                <a:srgbClr val="FF0000"/>
              </a:buClr>
              <a:buSzPct val="150000"/>
            </a:pPr>
            <a:r>
              <a:rPr lang="en-US" sz="2200" b="1" smtClean="0">
                <a:latin typeface="Arial" charset="0"/>
              </a:rPr>
              <a:t>No metal tolerant legumes to supply N to grasses.</a:t>
            </a:r>
          </a:p>
          <a:p>
            <a:pPr eaLnBrk="1" hangingPunct="1">
              <a:lnSpc>
                <a:spcPct val="90000"/>
              </a:lnSpc>
              <a:buClr>
                <a:srgbClr val="FF0000"/>
              </a:buClr>
              <a:buSzPct val="150000"/>
            </a:pPr>
            <a:r>
              <a:rPr lang="en-US" sz="2600" b="1" smtClean="0">
                <a:solidFill>
                  <a:srgbClr val="0000FF"/>
                </a:solidFill>
                <a:latin typeface="Arial" charset="0"/>
              </a:rPr>
              <a:t>Need more metal sorption by soil, Fe for grasses.</a:t>
            </a:r>
          </a:p>
          <a:p>
            <a:pPr lvl="1" eaLnBrk="1" hangingPunct="1">
              <a:lnSpc>
                <a:spcPct val="90000"/>
              </a:lnSpc>
              <a:buClr>
                <a:srgbClr val="FF0000"/>
              </a:buClr>
              <a:buSzPct val="150000"/>
            </a:pPr>
            <a:r>
              <a:rPr lang="en-US" sz="2200" b="1" smtClean="0">
                <a:latin typeface="Arial" charset="0"/>
              </a:rPr>
              <a:t>Grasses obtain Fe using secreted phytosiderophores (chelators), so </a:t>
            </a:r>
            <a:r>
              <a:rPr lang="en-US" sz="2200" b="1" smtClean="0">
                <a:solidFill>
                  <a:srgbClr val="008000"/>
                </a:solidFill>
                <a:latin typeface="Arial" charset="0"/>
              </a:rPr>
              <a:t>higher soil Fe</a:t>
            </a:r>
            <a:r>
              <a:rPr lang="en-US" sz="2200" b="1" smtClean="0">
                <a:latin typeface="Arial" charset="0"/>
              </a:rPr>
              <a:t> aids grasses metal resistance.</a:t>
            </a:r>
          </a:p>
          <a:p>
            <a:pPr eaLnBrk="1" hangingPunct="1">
              <a:lnSpc>
                <a:spcPct val="90000"/>
              </a:lnSpc>
              <a:buClr>
                <a:srgbClr val="FF0000"/>
              </a:buClr>
              <a:buSzPct val="150000"/>
            </a:pPr>
            <a:r>
              <a:rPr lang="en-US" sz="2600" b="1" smtClean="0">
                <a:solidFill>
                  <a:srgbClr val="0000FF"/>
                </a:solidFill>
                <a:latin typeface="Arial" charset="0"/>
              </a:rPr>
              <a:t>Low organic matter and lack of microbes -- Zn Toxicity</a:t>
            </a:r>
          </a:p>
          <a:p>
            <a:pPr lvl="1" eaLnBrk="1" hangingPunct="1">
              <a:lnSpc>
                <a:spcPct val="90000"/>
              </a:lnSpc>
              <a:buClr>
                <a:srgbClr val="FF0000"/>
              </a:buClr>
              <a:buSzPct val="150000"/>
            </a:pPr>
            <a:r>
              <a:rPr lang="en-US" sz="2200" b="1" smtClean="0">
                <a:solidFill>
                  <a:srgbClr val="008000"/>
                </a:solidFill>
                <a:latin typeface="Arial" charset="0"/>
              </a:rPr>
              <a:t>Biosolids, manures and composts </a:t>
            </a:r>
            <a:r>
              <a:rPr lang="en-US" sz="2200" b="1" smtClean="0">
                <a:latin typeface="Arial" charset="0"/>
              </a:rPr>
              <a:t>– inexpensive source of Organic Matter and microbial innoculant.</a:t>
            </a:r>
          </a:p>
        </p:txBody>
      </p:sp>
      <p:sp>
        <p:nvSpPr>
          <p:cNvPr id="29700" name="Line 4"/>
          <p:cNvSpPr>
            <a:spLocks noChangeShapeType="1"/>
          </p:cNvSpPr>
          <p:nvPr/>
        </p:nvSpPr>
        <p:spPr bwMode="auto">
          <a:xfrm>
            <a:off x="0" y="1371600"/>
            <a:ext cx="9144000" cy="0"/>
          </a:xfrm>
          <a:prstGeom prst="line">
            <a:avLst/>
          </a:prstGeom>
          <a:noFill/>
          <a:ln w="38100">
            <a:solidFill>
              <a:srgbClr val="993366"/>
            </a:solidFill>
            <a:round/>
            <a:headEnd/>
            <a:tailEnd/>
          </a:ln>
        </p:spPr>
        <p:txBody>
          <a:bodyPr wrap="none" anchor="ct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76200"/>
            <a:ext cx="9144000" cy="1143000"/>
          </a:xfrm>
        </p:spPr>
        <p:txBody>
          <a:bodyPr>
            <a:normAutofit fontScale="90000"/>
          </a:bodyPr>
          <a:lstStyle/>
          <a:p>
            <a:pPr eaLnBrk="1" hangingPunct="1"/>
            <a:r>
              <a:rPr lang="en-US" sz="4000" b="1" dirty="0" smtClean="0">
                <a:solidFill>
                  <a:srgbClr val="C00000"/>
                </a:solidFill>
                <a:latin typeface="Arial" charset="0"/>
              </a:rPr>
              <a:t>Revegetation/Remediation of Heavy Metal Contaminated Soils: </a:t>
            </a:r>
            <a:r>
              <a:rPr lang="en-US" sz="4000" b="1" dirty="0" smtClean="0">
                <a:solidFill>
                  <a:schemeClr val="accent3">
                    <a:lumMod val="50000"/>
                  </a:schemeClr>
                </a:solidFill>
                <a:latin typeface="Arial" charset="0"/>
              </a:rPr>
              <a:t>Solutions.</a:t>
            </a:r>
            <a:endParaRPr lang="en-US" sz="4000" dirty="0" smtClean="0">
              <a:solidFill>
                <a:schemeClr val="accent3">
                  <a:lumMod val="50000"/>
                </a:schemeClr>
              </a:solidFill>
              <a:latin typeface="Arial" charset="0"/>
            </a:endParaRPr>
          </a:p>
        </p:txBody>
      </p:sp>
      <p:sp>
        <p:nvSpPr>
          <p:cNvPr id="30723" name="Rectangle 3"/>
          <p:cNvSpPr>
            <a:spLocks noGrp="1" noChangeArrowheads="1"/>
          </p:cNvSpPr>
          <p:nvPr>
            <p:ph type="body" idx="1"/>
          </p:nvPr>
        </p:nvSpPr>
        <p:spPr>
          <a:xfrm>
            <a:off x="0" y="1295400"/>
            <a:ext cx="9144000" cy="5334000"/>
          </a:xfrm>
        </p:spPr>
        <p:txBody>
          <a:bodyPr/>
          <a:lstStyle/>
          <a:p>
            <a:pPr eaLnBrk="1" hangingPunct="1">
              <a:buClr>
                <a:srgbClr val="FF0000"/>
              </a:buClr>
              <a:buSzPct val="150000"/>
            </a:pPr>
            <a:r>
              <a:rPr lang="en-US" sz="2800" b="1" dirty="0" smtClean="0">
                <a:solidFill>
                  <a:srgbClr val="0000FF"/>
                </a:solidFill>
                <a:latin typeface="Arial" charset="0"/>
              </a:rPr>
              <a:t>Make Soil Calcareous Using By-Product Lime</a:t>
            </a:r>
          </a:p>
          <a:p>
            <a:pPr lvl="1" eaLnBrk="1" hangingPunct="1">
              <a:buClr>
                <a:srgbClr val="FF0000"/>
              </a:buClr>
              <a:buSzPct val="150000"/>
            </a:pPr>
            <a:r>
              <a:rPr lang="en-US" sz="2400" b="1" dirty="0" smtClean="0">
                <a:latin typeface="Arial" charset="0"/>
              </a:rPr>
              <a:t>Increases metal adsorption and occlusion.</a:t>
            </a:r>
          </a:p>
          <a:p>
            <a:pPr lvl="1" eaLnBrk="1" hangingPunct="1">
              <a:buClr>
                <a:srgbClr val="FF0000"/>
              </a:buClr>
              <a:buSzPct val="150000"/>
            </a:pPr>
            <a:r>
              <a:rPr lang="en-US" sz="2400" b="1" dirty="0" smtClean="0">
                <a:latin typeface="Arial" charset="0"/>
              </a:rPr>
              <a:t>Protects against pH falling in future.</a:t>
            </a:r>
          </a:p>
          <a:p>
            <a:pPr eaLnBrk="1" hangingPunct="1">
              <a:buClr>
                <a:srgbClr val="FF0000"/>
              </a:buClr>
              <a:buSzPct val="150000"/>
            </a:pPr>
            <a:r>
              <a:rPr lang="en-US" sz="2800" b="1" dirty="0" smtClean="0">
                <a:solidFill>
                  <a:srgbClr val="0000FF"/>
                </a:solidFill>
                <a:latin typeface="Arial" charset="0"/>
              </a:rPr>
              <a:t>Increase Metal Adsorption Capacity</a:t>
            </a:r>
            <a:endParaRPr lang="en-US" sz="2800" dirty="0" smtClean="0">
              <a:solidFill>
                <a:srgbClr val="0000FF"/>
              </a:solidFill>
              <a:latin typeface="Arial" charset="0"/>
            </a:endParaRPr>
          </a:p>
          <a:p>
            <a:pPr lvl="1" eaLnBrk="1" hangingPunct="1">
              <a:buClr>
                <a:srgbClr val="FF0000"/>
              </a:buClr>
              <a:buSzPct val="150000"/>
            </a:pPr>
            <a:r>
              <a:rPr lang="en-US" sz="2400" b="1" dirty="0" smtClean="0">
                <a:latin typeface="Arial" charset="0"/>
              </a:rPr>
              <a:t>Include Fe, Mn hydrous oxides and phosphate.</a:t>
            </a:r>
          </a:p>
          <a:p>
            <a:pPr lvl="1" eaLnBrk="1" hangingPunct="1">
              <a:buClr>
                <a:srgbClr val="FF0000"/>
              </a:buClr>
              <a:buSzPct val="150000"/>
            </a:pPr>
            <a:r>
              <a:rPr lang="en-US" sz="2400" b="1" dirty="0" smtClean="0">
                <a:latin typeface="Arial" charset="0"/>
              </a:rPr>
              <a:t>Provides persistent in crease in metal adsorption, and thus reduction in metal phytotoxicity.</a:t>
            </a:r>
          </a:p>
          <a:p>
            <a:pPr eaLnBrk="1" hangingPunct="1">
              <a:buClr>
                <a:srgbClr val="FF0000"/>
              </a:buClr>
              <a:buSzPct val="150000"/>
            </a:pPr>
            <a:r>
              <a:rPr lang="en-US" sz="2800" b="1" dirty="0" smtClean="0">
                <a:solidFill>
                  <a:srgbClr val="0000FF"/>
                </a:solidFill>
                <a:latin typeface="Arial" charset="0"/>
              </a:rPr>
              <a:t>Remediated Soil Must Support Legumes</a:t>
            </a:r>
            <a:r>
              <a:rPr lang="en-US" sz="2800" dirty="0" smtClean="0">
                <a:solidFill>
                  <a:srgbClr val="0000FF"/>
                </a:solidFill>
                <a:latin typeface="Arial" charset="0"/>
              </a:rPr>
              <a:t>.</a:t>
            </a:r>
          </a:p>
          <a:p>
            <a:pPr lvl="1" eaLnBrk="1" hangingPunct="1">
              <a:buClr>
                <a:srgbClr val="FF0000"/>
              </a:buClr>
              <a:buSzPct val="150000"/>
            </a:pPr>
            <a:r>
              <a:rPr lang="en-US" sz="2400" b="1" dirty="0" smtClean="0">
                <a:latin typeface="Arial" charset="0"/>
              </a:rPr>
              <a:t>Calcareous pH and high soil P aids legume competition, alleviating need for annual N fertilization. Legumes more susceptible to metal phytotoxicity than grasses.</a:t>
            </a:r>
          </a:p>
        </p:txBody>
      </p:sp>
      <p:sp>
        <p:nvSpPr>
          <p:cNvPr id="30724" name="Line 4"/>
          <p:cNvSpPr>
            <a:spLocks noChangeShapeType="1"/>
          </p:cNvSpPr>
          <p:nvPr/>
        </p:nvSpPr>
        <p:spPr bwMode="auto">
          <a:xfrm>
            <a:off x="0" y="1295400"/>
            <a:ext cx="9144000" cy="0"/>
          </a:xfrm>
          <a:prstGeom prst="line">
            <a:avLst/>
          </a:prstGeom>
          <a:noFill/>
          <a:ln w="38100">
            <a:solidFill>
              <a:srgbClr val="993366"/>
            </a:solidFill>
            <a:round/>
            <a:headEnd/>
            <a:tailEnd/>
          </a:ln>
        </p:spPr>
        <p:txBody>
          <a:bodyPr wrap="none" anchor="ct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76200"/>
            <a:ext cx="9144000" cy="1143000"/>
          </a:xfrm>
        </p:spPr>
        <p:txBody>
          <a:bodyPr>
            <a:normAutofit fontScale="90000"/>
          </a:bodyPr>
          <a:lstStyle/>
          <a:p>
            <a:pPr eaLnBrk="1" hangingPunct="1"/>
            <a:r>
              <a:rPr lang="en-US" sz="4000" b="1" dirty="0" smtClean="0">
                <a:solidFill>
                  <a:schemeClr val="accent3">
                    <a:lumMod val="50000"/>
                  </a:schemeClr>
                </a:solidFill>
                <a:latin typeface="Arial" charset="0"/>
              </a:rPr>
              <a:t>Tailor-Made Biosolids </a:t>
            </a:r>
            <a:r>
              <a:rPr lang="en-US" sz="4000" b="1" dirty="0" smtClean="0">
                <a:solidFill>
                  <a:srgbClr val="C00000"/>
                </a:solidFill>
                <a:latin typeface="Arial" charset="0"/>
              </a:rPr>
              <a:t>Mixtures For Beneficial Use and Remediation</a:t>
            </a:r>
          </a:p>
        </p:txBody>
      </p:sp>
      <p:sp>
        <p:nvSpPr>
          <p:cNvPr id="33795" name="Rectangle 3"/>
          <p:cNvSpPr>
            <a:spLocks noGrp="1" noChangeArrowheads="1"/>
          </p:cNvSpPr>
          <p:nvPr>
            <p:ph type="body" idx="1"/>
          </p:nvPr>
        </p:nvSpPr>
        <p:spPr>
          <a:xfrm>
            <a:off x="0" y="1371600"/>
            <a:ext cx="9144000" cy="5334000"/>
          </a:xfrm>
        </p:spPr>
        <p:txBody>
          <a:bodyPr/>
          <a:lstStyle/>
          <a:p>
            <a:pPr eaLnBrk="1" hangingPunct="1">
              <a:buClr>
                <a:srgbClr val="FF0000"/>
              </a:buClr>
              <a:buSzPct val="150000"/>
            </a:pPr>
            <a:r>
              <a:rPr lang="en-US" sz="2600" b="1" smtClean="0">
                <a:solidFill>
                  <a:srgbClr val="0000FF"/>
                </a:solidFill>
                <a:latin typeface="Arial" charset="0"/>
              </a:rPr>
              <a:t>Apply mixture of limestone equivalent, metal adsorbent, organic soil amendment, and fertilizer value to correct all risks/problems of the contaminated soils:</a:t>
            </a:r>
          </a:p>
          <a:p>
            <a:pPr lvl="1" eaLnBrk="1" hangingPunct="1">
              <a:buClr>
                <a:srgbClr val="FF0000"/>
              </a:buClr>
              <a:buSzPct val="150000"/>
            </a:pPr>
            <a:r>
              <a:rPr lang="en-US" sz="2400" b="1" smtClean="0">
                <a:latin typeface="Arial" charset="0"/>
              </a:rPr>
              <a:t>Zn or Ni Phytotoxicity; make soil calcareous.</a:t>
            </a:r>
          </a:p>
          <a:p>
            <a:pPr lvl="1" eaLnBrk="1" hangingPunct="1">
              <a:buClr>
                <a:srgbClr val="FF0000"/>
              </a:buClr>
              <a:buSzPct val="150000"/>
            </a:pPr>
            <a:r>
              <a:rPr lang="en-US" sz="2400" b="1" smtClean="0">
                <a:latin typeface="Arial" charset="0"/>
              </a:rPr>
              <a:t>Food-chain risks from Cd prevented by Zn.</a:t>
            </a:r>
          </a:p>
          <a:p>
            <a:pPr lvl="1" eaLnBrk="1" hangingPunct="1">
              <a:buClr>
                <a:srgbClr val="FF0000"/>
              </a:buClr>
              <a:buSzPct val="150000"/>
            </a:pPr>
            <a:r>
              <a:rPr lang="en-US" sz="2400" b="1" smtClean="0">
                <a:latin typeface="Arial" charset="0"/>
              </a:rPr>
              <a:t>Soil ingestion risk from soil Pb, As, etc.</a:t>
            </a:r>
          </a:p>
          <a:p>
            <a:pPr lvl="1" eaLnBrk="1" hangingPunct="1">
              <a:buClr>
                <a:srgbClr val="FF0000"/>
              </a:buClr>
              <a:buSzPct val="150000"/>
            </a:pPr>
            <a:r>
              <a:rPr lang="en-US" sz="2400" b="1" smtClean="0">
                <a:latin typeface="Arial" charset="0"/>
              </a:rPr>
              <a:t>N fixation by legumes made possible.</a:t>
            </a:r>
          </a:p>
          <a:p>
            <a:pPr lvl="1" eaLnBrk="1" hangingPunct="1">
              <a:buClr>
                <a:srgbClr val="FF0000"/>
              </a:buClr>
              <a:buSzPct val="150000"/>
            </a:pPr>
            <a:r>
              <a:rPr lang="en-US" sz="2400" b="1" smtClean="0">
                <a:latin typeface="Arial" charset="0"/>
              </a:rPr>
              <a:t>Leaching of limestone equivalent corrects surface and subsurface soil metal phytotoxicity.</a:t>
            </a:r>
          </a:p>
          <a:p>
            <a:pPr eaLnBrk="1" hangingPunct="1">
              <a:buSzPct val="150000"/>
            </a:pPr>
            <a:r>
              <a:rPr lang="en-US" sz="2600" b="1" smtClean="0">
                <a:solidFill>
                  <a:srgbClr val="008000"/>
                </a:solidFill>
                <a:latin typeface="Arial" charset="0"/>
              </a:rPr>
              <a:t>One-Shot treatment for comprehensive remediation or Revitalization of contaminated soils.</a:t>
            </a:r>
            <a:endParaRPr lang="en-US" sz="2600" smtClean="0">
              <a:solidFill>
                <a:srgbClr val="008000"/>
              </a:solidFill>
            </a:endParaRPr>
          </a:p>
        </p:txBody>
      </p:sp>
      <p:sp>
        <p:nvSpPr>
          <p:cNvPr id="33796" name="Line 4"/>
          <p:cNvSpPr>
            <a:spLocks noChangeShapeType="1"/>
          </p:cNvSpPr>
          <p:nvPr/>
        </p:nvSpPr>
        <p:spPr bwMode="auto">
          <a:xfrm>
            <a:off x="0" y="1371600"/>
            <a:ext cx="9144000" cy="0"/>
          </a:xfrm>
          <a:prstGeom prst="line">
            <a:avLst/>
          </a:prstGeom>
          <a:noFill/>
          <a:ln w="38100">
            <a:solidFill>
              <a:srgbClr val="993366"/>
            </a:solidFill>
            <a:round/>
            <a:headEnd/>
            <a:tailEnd/>
          </a:ln>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990600"/>
          </a:xfrm>
        </p:spPr>
        <p:txBody>
          <a:bodyPr>
            <a:normAutofit fontScale="90000"/>
          </a:bodyPr>
          <a:lstStyle/>
          <a:p>
            <a:pPr eaLnBrk="1" hangingPunct="1"/>
            <a:r>
              <a:rPr lang="en-US" sz="3600" b="1" dirty="0" smtClean="0">
                <a:solidFill>
                  <a:srgbClr val="FF0000"/>
                </a:solidFill>
                <a:latin typeface="Arial" charset="0"/>
              </a:rPr>
              <a:t>Methods To Remediate </a:t>
            </a:r>
            <a:r>
              <a:rPr lang="en-US" sz="3600" b="1" dirty="0" smtClean="0">
                <a:solidFill>
                  <a:srgbClr val="FF0000"/>
                </a:solidFill>
                <a:latin typeface="Arial" charset="0"/>
              </a:rPr>
              <a:t>Metal </a:t>
            </a:r>
            <a:r>
              <a:rPr lang="en-US" sz="3600" b="1" dirty="0" smtClean="0">
                <a:solidFill>
                  <a:srgbClr val="FF0000"/>
                </a:solidFill>
                <a:latin typeface="Arial" charset="0"/>
              </a:rPr>
              <a:t>Phytotoxic </a:t>
            </a:r>
            <a:r>
              <a:rPr lang="en-US" sz="3600" b="1" dirty="0" smtClean="0">
                <a:solidFill>
                  <a:srgbClr val="FF0000"/>
                </a:solidFill>
                <a:latin typeface="Arial" charset="0"/>
              </a:rPr>
              <a:t/>
            </a:r>
            <a:br>
              <a:rPr lang="en-US" sz="3600" b="1" dirty="0" smtClean="0">
                <a:solidFill>
                  <a:srgbClr val="FF0000"/>
                </a:solidFill>
                <a:latin typeface="Arial" charset="0"/>
              </a:rPr>
            </a:br>
            <a:r>
              <a:rPr lang="en-US" sz="3600" b="1" dirty="0" smtClean="0">
                <a:solidFill>
                  <a:srgbClr val="FF0000"/>
                </a:solidFill>
                <a:latin typeface="Arial" charset="0"/>
              </a:rPr>
              <a:t>Soils </a:t>
            </a:r>
            <a:r>
              <a:rPr lang="en-US" sz="3600" b="1" dirty="0" smtClean="0">
                <a:solidFill>
                  <a:srgbClr val="FF0000"/>
                </a:solidFill>
                <a:latin typeface="Arial" charset="0"/>
              </a:rPr>
              <a:t>Are Readily Available-2.</a:t>
            </a:r>
            <a:endParaRPr lang="en-US" b="1" dirty="0" smtClean="0">
              <a:solidFill>
                <a:schemeClr val="tx1"/>
              </a:solidFill>
              <a:latin typeface="Arial" charset="0"/>
            </a:endParaRPr>
          </a:p>
        </p:txBody>
      </p:sp>
      <p:sp>
        <p:nvSpPr>
          <p:cNvPr id="21507" name="Rectangle 3"/>
          <p:cNvSpPr>
            <a:spLocks noGrp="1" noChangeArrowheads="1"/>
          </p:cNvSpPr>
          <p:nvPr>
            <p:ph type="body" idx="1"/>
          </p:nvPr>
        </p:nvSpPr>
        <p:spPr>
          <a:xfrm>
            <a:off x="0" y="1066800"/>
            <a:ext cx="9144000" cy="5791200"/>
          </a:xfrm>
        </p:spPr>
        <p:txBody>
          <a:bodyPr/>
          <a:lstStyle/>
          <a:p>
            <a:pPr marL="230188" indent="-230188" eaLnBrk="1" hangingPunct="1">
              <a:lnSpc>
                <a:spcPct val="90000"/>
              </a:lnSpc>
              <a:buClr>
                <a:srgbClr val="FF0000"/>
              </a:buClr>
              <a:buSzPct val="150000"/>
            </a:pPr>
            <a:r>
              <a:rPr lang="en-US" sz="2600" b="1" dirty="0" smtClean="0">
                <a:solidFill>
                  <a:srgbClr val="0000FF"/>
                </a:solidFill>
                <a:latin typeface="Arial" charset="0"/>
              </a:rPr>
              <a:t>“TAILOR-MADE PHYTOSTABILIZATION MIXTURES”:</a:t>
            </a:r>
          </a:p>
          <a:p>
            <a:pPr marL="577850" lvl="1" indent="-231775" eaLnBrk="1" hangingPunct="1">
              <a:lnSpc>
                <a:spcPct val="90000"/>
              </a:lnSpc>
              <a:buClr>
                <a:srgbClr val="FF0000"/>
              </a:buClr>
            </a:pPr>
            <a:r>
              <a:rPr lang="en-US" sz="2400" b="1" dirty="0" smtClean="0">
                <a:latin typeface="Arial" charset="0"/>
              </a:rPr>
              <a:t>Combine limestone equivalent rich residuals with organic residuals and Fe(OH)</a:t>
            </a:r>
            <a:r>
              <a:rPr lang="en-US" sz="2400" b="1" baseline="-25000" dirty="0" smtClean="0">
                <a:latin typeface="Arial" charset="0"/>
              </a:rPr>
              <a:t>3</a:t>
            </a:r>
            <a:r>
              <a:rPr lang="en-US" sz="2400" b="1" dirty="0" smtClean="0">
                <a:latin typeface="Arial" charset="0"/>
              </a:rPr>
              <a:t> and other amendments as needed to achieve calcareous soil rich in Fe with adequate Mn to prevent Mn deficiency in the field with sensitive crops.</a:t>
            </a:r>
          </a:p>
          <a:p>
            <a:pPr lvl="2" eaLnBrk="1" hangingPunct="1">
              <a:lnSpc>
                <a:spcPct val="90000"/>
              </a:lnSpc>
              <a:buClr>
                <a:srgbClr val="FF0000"/>
              </a:buClr>
            </a:pPr>
            <a:r>
              <a:rPr lang="en-US" sz="2200" b="1" dirty="0" smtClean="0">
                <a:latin typeface="Arial" charset="0"/>
              </a:rPr>
              <a:t>Limestone sources: wood ash; byproduct lime; etc.</a:t>
            </a:r>
          </a:p>
          <a:p>
            <a:pPr lvl="2" eaLnBrk="1" hangingPunct="1">
              <a:lnSpc>
                <a:spcPct val="90000"/>
              </a:lnSpc>
              <a:buClr>
                <a:srgbClr val="FF0000"/>
              </a:buClr>
            </a:pPr>
            <a:r>
              <a:rPr lang="en-US" sz="2200" b="1" dirty="0" smtClean="0">
                <a:latin typeface="Arial" charset="0"/>
              </a:rPr>
              <a:t>Organic residuals: Compost; Manure, Biosolids, etc.</a:t>
            </a:r>
          </a:p>
          <a:p>
            <a:pPr lvl="2" eaLnBrk="1" hangingPunct="1">
              <a:lnSpc>
                <a:spcPct val="90000"/>
              </a:lnSpc>
              <a:buClr>
                <a:srgbClr val="FF0000"/>
              </a:buClr>
            </a:pPr>
            <a:r>
              <a:rPr lang="en-US" sz="2200" b="1" dirty="0" smtClean="0">
                <a:latin typeface="Arial" charset="0"/>
              </a:rPr>
              <a:t>Fe and Mn byproducts mixed with compost  to increase Ni adsorption and occlusion capacity of the amended soil.</a:t>
            </a:r>
          </a:p>
          <a:p>
            <a:pPr marL="230188" indent="-230188" eaLnBrk="1" hangingPunct="1">
              <a:lnSpc>
                <a:spcPct val="90000"/>
              </a:lnSpc>
              <a:buClr>
                <a:srgbClr val="FF0000"/>
              </a:buClr>
              <a:buSzPct val="150000"/>
            </a:pPr>
            <a:r>
              <a:rPr lang="en-US" sz="2600" b="1" dirty="0" smtClean="0">
                <a:solidFill>
                  <a:srgbClr val="0000FF"/>
                </a:solidFill>
                <a:latin typeface="Arial" charset="0"/>
              </a:rPr>
              <a:t>Over time, </a:t>
            </a:r>
            <a:r>
              <a:rPr lang="en-US" sz="2600" b="1" dirty="0" smtClean="0">
                <a:solidFill>
                  <a:srgbClr val="FF0000"/>
                </a:solidFill>
                <a:latin typeface="Arial" charset="0"/>
              </a:rPr>
              <a:t>occlusion</a:t>
            </a:r>
            <a:r>
              <a:rPr lang="en-US" sz="2600" b="1" dirty="0" smtClean="0">
                <a:latin typeface="Arial" charset="0"/>
              </a:rPr>
              <a:t> </a:t>
            </a:r>
            <a:r>
              <a:rPr lang="en-US" sz="2600" b="1" dirty="0" smtClean="0">
                <a:solidFill>
                  <a:srgbClr val="0000FF"/>
                </a:solidFill>
                <a:latin typeface="Arial" charset="0"/>
              </a:rPr>
              <a:t>reduces </a:t>
            </a:r>
            <a:r>
              <a:rPr lang="en-US" sz="2600" b="1" dirty="0" smtClean="0">
                <a:solidFill>
                  <a:srgbClr val="0000FF"/>
                </a:solidFill>
                <a:latin typeface="Arial" charset="0"/>
              </a:rPr>
              <a:t>metal </a:t>
            </a:r>
            <a:r>
              <a:rPr lang="en-US" sz="2600" b="1" dirty="0" smtClean="0">
                <a:solidFill>
                  <a:srgbClr val="0000FF"/>
                </a:solidFill>
                <a:latin typeface="Arial" charset="0"/>
              </a:rPr>
              <a:t>phytoavailability:</a:t>
            </a:r>
          </a:p>
          <a:p>
            <a:pPr lvl="2" eaLnBrk="1" hangingPunct="1">
              <a:lnSpc>
                <a:spcPct val="90000"/>
              </a:lnSpc>
              <a:buClr>
                <a:srgbClr val="FF0000"/>
              </a:buClr>
            </a:pPr>
            <a:r>
              <a:rPr lang="en-US" sz="2200" b="1" dirty="0" smtClean="0">
                <a:latin typeface="Arial" charset="0"/>
              </a:rPr>
              <a:t>Some metals (Ni, Zn, Co) </a:t>
            </a:r>
            <a:r>
              <a:rPr lang="en-US" sz="2200" b="1" dirty="0" smtClean="0">
                <a:latin typeface="Arial" charset="0"/>
              </a:rPr>
              <a:t>can form </a:t>
            </a:r>
            <a:r>
              <a:rPr lang="en-US" sz="2200" b="1" dirty="0" smtClean="0">
                <a:latin typeface="Arial" charset="0"/>
              </a:rPr>
              <a:t>Layered Double </a:t>
            </a:r>
            <a:r>
              <a:rPr lang="en-US" sz="2200" b="1" dirty="0" err="1" smtClean="0">
                <a:latin typeface="Arial" charset="0"/>
              </a:rPr>
              <a:t>Hyroxides</a:t>
            </a:r>
            <a:r>
              <a:rPr lang="en-US" sz="2200" b="1" dirty="0" smtClean="0">
                <a:latin typeface="Arial" charset="0"/>
              </a:rPr>
              <a:t> (LDH), </a:t>
            </a:r>
            <a:r>
              <a:rPr lang="en-US" sz="2200" b="1" dirty="0" smtClean="0">
                <a:latin typeface="Arial" charset="0"/>
              </a:rPr>
              <a:t>be occluded into goethite and other Fe and Mn oxides, Ni-silicates in soils. Occlusion can reduce the activity of soil Ni</a:t>
            </a:r>
            <a:r>
              <a:rPr lang="en-US" sz="2200" b="1" baseline="30000" dirty="0" smtClean="0">
                <a:latin typeface="Arial" charset="0"/>
              </a:rPr>
              <a:t>2+</a:t>
            </a:r>
            <a:r>
              <a:rPr lang="en-US" sz="2200" b="1" dirty="0" smtClean="0">
                <a:latin typeface="Arial" charset="0"/>
              </a:rPr>
              <a:t> and reduce Ni phytotoxicity risk even better than normal adsorption and chelation.</a:t>
            </a:r>
          </a:p>
          <a:p>
            <a:pPr lvl="2" eaLnBrk="1" hangingPunct="1">
              <a:lnSpc>
                <a:spcPct val="90000"/>
              </a:lnSpc>
              <a:buClr>
                <a:srgbClr val="FF0000"/>
              </a:buClr>
            </a:pPr>
            <a:r>
              <a:rPr lang="en-US" sz="2200" b="1" dirty="0" smtClean="0">
                <a:latin typeface="Arial" charset="0"/>
              </a:rPr>
              <a:t>Occluded </a:t>
            </a:r>
            <a:r>
              <a:rPr lang="en-US" sz="2200" b="1" dirty="0" smtClean="0">
                <a:latin typeface="Arial" charset="0"/>
              </a:rPr>
              <a:t>metals are </a:t>
            </a:r>
            <a:r>
              <a:rPr lang="en-US" sz="2200" b="1" dirty="0" smtClean="0">
                <a:latin typeface="Arial" charset="0"/>
              </a:rPr>
              <a:t>no longer in the “labile pool”.</a:t>
            </a:r>
          </a:p>
        </p:txBody>
      </p:sp>
      <p:sp>
        <p:nvSpPr>
          <p:cNvPr id="21508" name="Line 4"/>
          <p:cNvSpPr>
            <a:spLocks noChangeShapeType="1"/>
          </p:cNvSpPr>
          <p:nvPr/>
        </p:nvSpPr>
        <p:spPr bwMode="auto">
          <a:xfrm>
            <a:off x="0" y="990600"/>
            <a:ext cx="9144000" cy="0"/>
          </a:xfrm>
          <a:prstGeom prst="line">
            <a:avLst/>
          </a:prstGeom>
          <a:noFill/>
          <a:ln w="38100">
            <a:solidFill>
              <a:srgbClr val="800000"/>
            </a:solidFill>
            <a:round/>
            <a:headEnd/>
            <a:tailEnd/>
          </a:ln>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fontScale="90000"/>
          </a:bodyPr>
          <a:lstStyle/>
          <a:p>
            <a:r>
              <a:rPr lang="en-US" sz="4000" b="1" dirty="0" smtClean="0">
                <a:solidFill>
                  <a:srgbClr val="FF0000"/>
                </a:solidFill>
                <a:latin typeface="Arial" pitchFamily="34" charset="0"/>
                <a:cs typeface="Arial" pitchFamily="34" charset="0"/>
              </a:rPr>
              <a:t>Phytostabilization of Metal Toxic Sites</a:t>
            </a:r>
            <a:endParaRPr lang="en-US" sz="4000" b="1" dirty="0">
              <a:solidFill>
                <a:srgbClr val="FF0000"/>
              </a:solidFill>
              <a:latin typeface="Arial" pitchFamily="34" charset="0"/>
              <a:cs typeface="Arial" pitchFamily="34" charset="0"/>
            </a:endParaRPr>
          </a:p>
        </p:txBody>
      </p:sp>
      <p:sp>
        <p:nvSpPr>
          <p:cNvPr id="5" name="Content Placeholder 4"/>
          <p:cNvSpPr>
            <a:spLocks noGrp="1"/>
          </p:cNvSpPr>
          <p:nvPr>
            <p:ph idx="1"/>
          </p:nvPr>
        </p:nvSpPr>
        <p:spPr>
          <a:xfrm>
            <a:off x="0" y="762000"/>
            <a:ext cx="9144000" cy="6172200"/>
          </a:xfrm>
        </p:spPr>
        <p:txBody>
          <a:bodyPr>
            <a:normAutofit fontScale="92500" lnSpcReduction="10000"/>
          </a:bodyPr>
          <a:lstStyle/>
          <a:p>
            <a:pPr>
              <a:buClr>
                <a:srgbClr val="FF0000"/>
              </a:buClr>
              <a:buSzPct val="150000"/>
            </a:pPr>
            <a:r>
              <a:rPr lang="en-US" sz="2800" b="1" dirty="0" smtClean="0">
                <a:solidFill>
                  <a:srgbClr val="0000FF"/>
                </a:solidFill>
                <a:latin typeface="Arial" pitchFamily="34" charset="0"/>
                <a:cs typeface="Arial" pitchFamily="34" charset="0"/>
              </a:rPr>
              <a:t>Hazardous mining and smelting sites are often so metal phytotoxic and nutrient deficient that plants cannot become established on the site soils.</a:t>
            </a:r>
          </a:p>
          <a:p>
            <a:pPr>
              <a:buClr>
                <a:srgbClr val="FF0000"/>
              </a:buClr>
              <a:buSzPct val="150000"/>
            </a:pPr>
            <a:r>
              <a:rPr lang="en-US" sz="2800" b="1" dirty="0" smtClean="0">
                <a:solidFill>
                  <a:srgbClr val="0000FF"/>
                </a:solidFill>
                <a:latin typeface="Arial" pitchFamily="34" charset="0"/>
                <a:cs typeface="Arial" pitchFamily="34" charset="0"/>
              </a:rPr>
              <a:t>Phytostabilization has been shown to alleviate risk to ecosystem and support persistent vegetative cover.</a:t>
            </a:r>
          </a:p>
          <a:p>
            <a:pPr lvl="1">
              <a:buClr>
                <a:srgbClr val="FF0000"/>
              </a:buClr>
              <a:buSzPct val="150000"/>
            </a:pPr>
            <a:r>
              <a:rPr lang="en-US" sz="2400" b="1" dirty="0" smtClean="0">
                <a:latin typeface="Arial" pitchFamily="34" charset="0"/>
                <a:cs typeface="Arial" pitchFamily="34" charset="0"/>
              </a:rPr>
              <a:t>Acid soils rich in Zn, Ni, Cu or Mn may prevent plant growth.</a:t>
            </a:r>
          </a:p>
          <a:p>
            <a:pPr lvl="2">
              <a:buClr>
                <a:srgbClr val="FF0000"/>
              </a:buClr>
              <a:buSzPct val="150000"/>
            </a:pPr>
            <a:r>
              <a:rPr lang="en-US" sz="2000" b="1" dirty="0" smtClean="0">
                <a:latin typeface="Arial" pitchFamily="34" charset="0"/>
                <a:cs typeface="Arial" pitchFamily="34" charset="0"/>
              </a:rPr>
              <a:t>Making soil  calcareous can fully alleviate metal phytotoxicity.</a:t>
            </a:r>
          </a:p>
          <a:p>
            <a:pPr lvl="1">
              <a:buClr>
                <a:srgbClr val="FF0000"/>
              </a:buClr>
              <a:buSzPct val="150000"/>
            </a:pPr>
            <a:r>
              <a:rPr lang="en-US" sz="2400" b="1" dirty="0" smtClean="0">
                <a:latin typeface="Arial" pitchFamily="34" charset="0"/>
                <a:cs typeface="Arial" pitchFamily="34" charset="0"/>
              </a:rPr>
              <a:t>Applying organic amendments rich in organic-N, P, and other required nutrients, and microbes, can solve infertility issues.</a:t>
            </a:r>
          </a:p>
          <a:p>
            <a:pPr lvl="1">
              <a:buClr>
                <a:srgbClr val="FF0000"/>
              </a:buClr>
              <a:buSzPct val="150000"/>
            </a:pPr>
            <a:r>
              <a:rPr lang="en-US" sz="2400" b="1" dirty="0" smtClean="0">
                <a:latin typeface="Arial" pitchFamily="34" charset="0"/>
                <a:cs typeface="Arial" pitchFamily="34" charset="0"/>
              </a:rPr>
              <a:t>Including adsorbents in the amendments aids remediation.</a:t>
            </a:r>
          </a:p>
          <a:p>
            <a:pPr>
              <a:buClr>
                <a:srgbClr val="FF0000"/>
              </a:buClr>
              <a:buSzPct val="150000"/>
            </a:pPr>
            <a:r>
              <a:rPr lang="en-US" sz="2800" b="1" dirty="0" smtClean="0">
                <a:solidFill>
                  <a:srgbClr val="0000FF"/>
                </a:solidFill>
                <a:latin typeface="Arial" pitchFamily="34" charset="0"/>
                <a:cs typeface="Arial" pitchFamily="34" charset="0"/>
              </a:rPr>
              <a:t>Selecting plant species fit to purpose.</a:t>
            </a:r>
          </a:p>
          <a:p>
            <a:pPr lvl="1">
              <a:buClr>
                <a:srgbClr val="FF0000"/>
              </a:buClr>
              <a:buSzPct val="150000"/>
            </a:pPr>
            <a:r>
              <a:rPr lang="en-US" sz="2400" b="1" dirty="0" smtClean="0">
                <a:latin typeface="Arial" pitchFamily="34" charset="0"/>
                <a:cs typeface="Arial" pitchFamily="34" charset="0"/>
              </a:rPr>
              <a:t>Adapted to local climate conditions; natives if work; if </a:t>
            </a:r>
            <a:r>
              <a:rPr lang="en-US" sz="2400" b="1" dirty="0" err="1" smtClean="0">
                <a:latin typeface="Arial" pitchFamily="34" charset="0"/>
                <a:cs typeface="Arial" pitchFamily="34" charset="0"/>
              </a:rPr>
              <a:t>phtotoxicity</a:t>
            </a:r>
            <a:r>
              <a:rPr lang="en-US" sz="2400" b="1" dirty="0" smtClean="0">
                <a:latin typeface="Arial" pitchFamily="34" charset="0"/>
                <a:cs typeface="Arial" pitchFamily="34" charset="0"/>
              </a:rPr>
              <a:t> and infertility alleviated, no longer difficult.</a:t>
            </a:r>
          </a:p>
          <a:p>
            <a:pPr lvl="1">
              <a:buClr>
                <a:srgbClr val="FF0000"/>
              </a:buClr>
              <a:buSzPct val="150000"/>
            </a:pPr>
            <a:r>
              <a:rPr lang="en-US" sz="2400" b="1" dirty="0" smtClean="0">
                <a:latin typeface="Arial" pitchFamily="34" charset="0"/>
                <a:cs typeface="Arial" pitchFamily="34" charset="0"/>
              </a:rPr>
              <a:t>Metal excluders and low </a:t>
            </a:r>
            <a:r>
              <a:rPr lang="en-US" sz="2400" b="1" dirty="0" err="1" smtClean="0">
                <a:latin typeface="Arial" pitchFamily="34" charset="0"/>
                <a:cs typeface="Arial" pitchFamily="34" charset="0"/>
              </a:rPr>
              <a:t>Cd:Zn</a:t>
            </a:r>
            <a:r>
              <a:rPr lang="en-US" sz="2400" b="1" dirty="0" smtClean="0">
                <a:latin typeface="Arial" pitchFamily="34" charset="0"/>
                <a:cs typeface="Arial" pitchFamily="34" charset="0"/>
              </a:rPr>
              <a:t> ratio to protect food chains.</a:t>
            </a:r>
          </a:p>
          <a:p>
            <a:pPr>
              <a:buClr>
                <a:srgbClr val="FF0000"/>
              </a:buClr>
              <a:buSzPct val="150000"/>
            </a:pPr>
            <a:r>
              <a:rPr lang="en-US" b="1" dirty="0" smtClean="0">
                <a:solidFill>
                  <a:srgbClr val="23C20E"/>
                </a:solidFill>
                <a:latin typeface="Arial" pitchFamily="34" charset="0"/>
                <a:cs typeface="Arial" pitchFamily="34" charset="0"/>
              </a:rPr>
              <a:t>Soil Revitalization, not Ecosystem Restoration</a:t>
            </a:r>
            <a:endParaRPr lang="en-US" b="1" dirty="0">
              <a:solidFill>
                <a:srgbClr val="23C20E"/>
              </a:solidFill>
              <a:latin typeface="Arial" pitchFamily="34" charset="0"/>
              <a:cs typeface="Arial" pitchFamily="34" charset="0"/>
            </a:endParaRPr>
          </a:p>
        </p:txBody>
      </p:sp>
      <p:cxnSp>
        <p:nvCxnSpPr>
          <p:cNvPr id="6" name="Straight Connector 5"/>
          <p:cNvCxnSpPr/>
          <p:nvPr/>
        </p:nvCxnSpPr>
        <p:spPr>
          <a:xfrm>
            <a:off x="0" y="685800"/>
            <a:ext cx="9144000" cy="76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6200" y="6400800"/>
            <a:ext cx="9296400" cy="430887"/>
          </a:xfrm>
          <a:prstGeom prst="rect">
            <a:avLst/>
          </a:prstGeom>
          <a:noFill/>
          <a:ln w="9525">
            <a:noFill/>
            <a:miter lim="800000"/>
            <a:headEnd/>
            <a:tailEnd/>
          </a:ln>
        </p:spPr>
        <p:txBody>
          <a:bodyPr wrap="square">
            <a:spAutoFit/>
          </a:bodyPr>
          <a:lstStyle/>
          <a:p>
            <a:pPr algn="ctr" eaLnBrk="1" hangingPunct="1"/>
            <a:r>
              <a:rPr lang="en-US" sz="2200" b="1" dirty="0">
                <a:solidFill>
                  <a:srgbClr val="FF0000"/>
                </a:solidFill>
                <a:latin typeface="Arial" charset="0"/>
              </a:rPr>
              <a:t>Palmerton, PA, 1980; Dead Ecosystem on Blue </a:t>
            </a:r>
            <a:r>
              <a:rPr lang="en-US" sz="2200" b="1" dirty="0" smtClean="0">
                <a:solidFill>
                  <a:srgbClr val="FF0000"/>
                </a:solidFill>
                <a:latin typeface="Arial" charset="0"/>
              </a:rPr>
              <a:t>Mountain--Zn, Cd, Pb</a:t>
            </a:r>
            <a:endParaRPr lang="en-US" sz="2200" b="1" dirty="0">
              <a:solidFill>
                <a:srgbClr val="FF0000"/>
              </a:solidFill>
              <a:latin typeface="Arial" charset="0"/>
            </a:endParaRPr>
          </a:p>
        </p:txBody>
      </p:sp>
      <p:pic>
        <p:nvPicPr>
          <p:cNvPr id="8195" name="Picture 3" descr="C:\Photos\Palmerton Slides\PALM-1980-BarrenBlueMt-Beyer-Cropped.JPG"/>
          <p:cNvPicPr>
            <a:picLocks noChangeAspect="1" noChangeArrowheads="1"/>
          </p:cNvPicPr>
          <p:nvPr/>
        </p:nvPicPr>
        <p:blipFill>
          <a:blip r:embed="rId3" cstate="print"/>
          <a:srcRect/>
          <a:stretch>
            <a:fillRect/>
          </a:stretch>
        </p:blipFill>
        <p:spPr bwMode="auto">
          <a:xfrm>
            <a:off x="0" y="0"/>
            <a:ext cx="9144000" cy="6324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16838</TotalTime>
  <Words>3092</Words>
  <Application>Microsoft Office PowerPoint</Application>
  <PresentationFormat>On-screen Show (4:3)</PresentationFormat>
  <Paragraphs>395</Paragraphs>
  <Slides>65</Slides>
  <Notes>48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Office Theme</vt:lpstr>
      <vt:lpstr>Graph</vt:lpstr>
      <vt:lpstr>Slide</vt:lpstr>
      <vt:lpstr>   Using Organic Amendments. Byproducts and Agronomy in Remediation of Contaminated Sites.   </vt:lpstr>
      <vt:lpstr>Pathways for Assessment of Risks From Metal Rich Soils to Highly Exposed Individuals. </vt:lpstr>
      <vt:lpstr>Pathways for Assessment of Metal Enriched Soils Risk to Highly Exposed Individuals.</vt:lpstr>
      <vt:lpstr>SOIL-PLANT BARRIER Processes in Soils or Plants Which Limit Excessive Plant Uptake of Elements</vt:lpstr>
      <vt:lpstr>Slide 5</vt:lpstr>
      <vt:lpstr>Methods To Remediate Metal Phytotoxic  Soils Are Readily Available-1.</vt:lpstr>
      <vt:lpstr>Methods To Remediate Metal Phytotoxic  Soils Are Readily Available-2.</vt:lpstr>
      <vt:lpstr>Phytostabilization of Metal Toxic Sites</vt:lpstr>
      <vt:lpstr>Slide 9</vt:lpstr>
      <vt:lpstr>Slide 10</vt:lpstr>
      <vt:lpstr>Slide 11</vt:lpstr>
      <vt:lpstr>Phytostabilization -- in situ Remediation</vt:lpstr>
      <vt:lpstr>Slide 13</vt:lpstr>
      <vt:lpstr>Slide 14</vt:lpstr>
      <vt:lpstr>Slide 15</vt:lpstr>
      <vt:lpstr>Slide 16</vt:lpstr>
      <vt:lpstr>Slide 17</vt:lpstr>
      <vt:lpstr>Slide 18</vt:lpstr>
      <vt:lpstr>Slide 19</vt:lpstr>
      <vt:lpstr>Slide 20</vt:lpstr>
      <vt:lpstr>Slide 21</vt:lpstr>
      <vt:lpstr>Analysis of Soils to Identify Needed Soil Metal Remediation Actions:</vt:lpstr>
      <vt:lpstr>DTPA Extractions can be Saturated in High Metal Soils and Give Wrong Results.</vt:lpstr>
      <vt:lpstr>Slide 24</vt:lpstr>
      <vt:lpstr>Slide 25</vt:lpstr>
      <vt:lpstr>Slide 26</vt:lpstr>
      <vt:lpstr>Slide 27</vt:lpstr>
      <vt:lpstr>Slide 28</vt:lpstr>
      <vt:lpstr>Slide 29</vt:lpstr>
      <vt:lpstr>Slide 30</vt:lpstr>
      <vt:lpstr>Slide 31</vt:lpstr>
      <vt:lpstr>Slide 32</vt:lpstr>
      <vt:lpstr>Slide 33</vt:lpstr>
      <vt:lpstr>Revegetation/Remediation of Heavy Metal Contaminated Soils: Problems.</vt:lpstr>
      <vt:lpstr>Revegetation/Remediation of Heavy Metal Contaminated Soils: Solutions.</vt:lpstr>
      <vt:lpstr>Revegetation/Remediation of Heavy Metal Contaminated Soils: Solutions.</vt:lpstr>
      <vt:lpstr>Tailor-Made Mixtures For Remediation of Metal Toxic Soils</vt:lpstr>
      <vt:lpstr>Tailor-Made Biosolids Mixtures For Beneficial Use and Remediation</vt:lpstr>
      <vt:lpstr>Why Use High Quality Tailor-Made Biosolids Mixtures in Remediation of Soil Metals?</vt:lpstr>
      <vt:lpstr>Slide 40</vt:lpstr>
      <vt:lpstr>Slide 41</vt:lpstr>
      <vt:lpstr>Slide 42</vt:lpstr>
      <vt:lpstr>What Does it Take To Develop Local Tailor-Made Remediation Products?</vt:lpstr>
      <vt:lpstr>Slide 44</vt:lpstr>
      <vt:lpstr>Slide 45</vt:lpstr>
      <vt:lpstr>Slide 46</vt:lpstr>
      <vt:lpstr>Slide 47</vt:lpstr>
      <vt:lpstr>Slide 48</vt:lpstr>
      <vt:lpstr>Remediation of Page Swamp</vt:lpstr>
      <vt:lpstr>Slide 50</vt:lpstr>
      <vt:lpstr>Slide 51</vt:lpstr>
      <vt:lpstr>Slide 52</vt:lpstr>
      <vt:lpstr>Revitalization/Remediation of Zn-Pb Smelter Slag and Mine Wastes in Poland</vt:lpstr>
      <vt:lpstr>Slide 54</vt:lpstr>
      <vt:lpstr>Slide 55</vt:lpstr>
      <vt:lpstr>Slide 56</vt:lpstr>
      <vt:lpstr>Slide 57</vt:lpstr>
      <vt:lpstr>Slide 58</vt:lpstr>
      <vt:lpstr>Slide 59</vt:lpstr>
      <vt:lpstr>Slide 60</vt:lpstr>
      <vt:lpstr>Slide 61</vt:lpstr>
      <vt:lpstr>Slide 62</vt:lpstr>
      <vt:lpstr>Revegetation/Remediation of Heavy Metal Contaminated Soils: Problems.</vt:lpstr>
      <vt:lpstr>Revegetation/Remediation of Heavy Metal Contaminated Soils: Solutions.</vt:lpstr>
      <vt:lpstr>Tailor-Made Biosolids Mixtures For Beneficial Use and Remediation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in Environmental Risk Assessment and Remediation: A Career in Phytotechnologies.</dc:title>
  <dc:creator>Rufus L. Chaney</dc:creator>
  <cp:lastModifiedBy>Rufus.Chaney</cp:lastModifiedBy>
  <cp:revision>1127</cp:revision>
  <dcterms:created xsi:type="dcterms:W3CDTF">2011-09-11T20:15:40Z</dcterms:created>
  <dcterms:modified xsi:type="dcterms:W3CDTF">2013-05-02T02:32:35Z</dcterms:modified>
</cp:coreProperties>
</file>