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258" r:id="rId2"/>
    <p:sldId id="259" r:id="rId3"/>
    <p:sldId id="264" r:id="rId4"/>
    <p:sldId id="260" r:id="rId5"/>
    <p:sldId id="261" r:id="rId6"/>
    <p:sldId id="262" r:id="rId7"/>
    <p:sldId id="265" r:id="rId8"/>
    <p:sldId id="263"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39" autoAdjust="0"/>
    <p:restoredTop sz="68201" autoAdjust="0"/>
  </p:normalViewPr>
  <p:slideViewPr>
    <p:cSldViewPr>
      <p:cViewPr>
        <p:scale>
          <a:sx n="75" d="100"/>
          <a:sy n="75" d="100"/>
        </p:scale>
        <p:origin x="-1350" y="-49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3" d="100"/>
          <a:sy n="53" d="100"/>
        </p:scale>
        <p:origin x="-286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0930287-50EF-4E6A-A5C8-8459FF5A75A1}" type="datetimeFigureOut">
              <a:rPr lang="en-US" smtClean="0"/>
              <a:t>6/5/2014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BD5F26-949F-4CCA-BF80-AD968A4293EE}" type="slidenum">
              <a:rPr lang="en-US" smtClean="0"/>
              <a:t>‹#›</a:t>
            </a:fld>
            <a:endParaRPr lang="en-US"/>
          </a:p>
        </p:txBody>
      </p:sp>
    </p:spTree>
    <p:extLst>
      <p:ext uri="{BB962C8B-B14F-4D97-AF65-F5344CB8AC3E}">
        <p14:creationId xmlns:p14="http://schemas.microsoft.com/office/powerpoint/2010/main" val="4158674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906613-0966-4665-85BD-0AD398C74FD3}" type="datetimeFigureOut">
              <a:rPr lang="en-US" smtClean="0"/>
              <a:t>6/5/2014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F8703E-E258-4999-A065-78814B9822C4}" type="slidenum">
              <a:rPr lang="en-US" smtClean="0"/>
              <a:t>‹#›</a:t>
            </a:fld>
            <a:endParaRPr lang="en-US"/>
          </a:p>
        </p:txBody>
      </p:sp>
    </p:spTree>
    <p:extLst>
      <p:ext uri="{BB962C8B-B14F-4D97-AF65-F5344CB8AC3E}">
        <p14:creationId xmlns:p14="http://schemas.microsoft.com/office/powerpoint/2010/main" val="2774603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SRI has found that sharing examples of successful projects and lessons learned is </a:t>
            </a:r>
            <a:r>
              <a:rPr lang="en-US" sz="1200" baseline="0" dirty="0" smtClean="0"/>
              <a:t>one of the most effective tools for promoting reuse. It inspires stakeholders with opportunities and vision, shares tools and resources that helped facilitate changes, and provides hope to communities struggling to find a silver lining at a contaminated property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0F8703E-E258-4999-A065-78814B9822C4}" type="slidenum">
              <a:rPr lang="en-US" smtClean="0"/>
              <a:t>1</a:t>
            </a:fld>
            <a:endParaRPr lang="en-US"/>
          </a:p>
        </p:txBody>
      </p:sp>
    </p:spTree>
    <p:extLst>
      <p:ext uri="{BB962C8B-B14F-4D97-AF65-F5344CB8AC3E}">
        <p14:creationId xmlns:p14="http://schemas.microsoft.com/office/powerpoint/2010/main" val="4103394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SRI has a number of tools and additional resources on our website. You can take a look at reuse planning project examples and get more information about the reuse planning process in the Community Support area of our website. We have collected both national and site-specific redevelopment economic data. We also have fact sheets highlighting successful reuse, technical reports, in-depth case studies, the </a:t>
            </a:r>
            <a:r>
              <a:rPr lang="en-US" baseline="0" dirty="0" err="1" smtClean="0"/>
              <a:t>Sitewide</a:t>
            </a:r>
            <a:r>
              <a:rPr lang="en-US" baseline="0" dirty="0" smtClean="0"/>
              <a:t> Ready for Anticipated Use performance measure, and guidance documents. These resources highlight tools used at various sites, provide examples for you as an RPM and for community members alike, and present possible strategies for overcoming barriers to reuse.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I encourage you to visit the website and take a look at these materials. Melissa </a:t>
            </a:r>
            <a:r>
              <a:rPr lang="en-US" baseline="0" dirty="0" err="1" smtClean="0"/>
              <a:t>Friedland</a:t>
            </a:r>
            <a:r>
              <a:rPr lang="en-US" baseline="0" dirty="0" smtClean="0"/>
              <a:t> and Frank </a:t>
            </a:r>
            <a:r>
              <a:rPr lang="en-US" baseline="0" dirty="0" err="1" smtClean="0"/>
              <a:t>Avvisato</a:t>
            </a:r>
            <a:r>
              <a:rPr lang="en-US" baseline="0" dirty="0" smtClean="0"/>
              <a:t> at EPA Headquarters are a great resource and we also have SRI coordinators in each Region. For example, I’m the Region 8 SRI Coordinator, Tom, who will speak next is the Region 5 Coordinator and Bill is the Region 4 Coordinator. We will have a slide at the end of the session with the names and contact information for all the regional coordinators. Please feel free to get in touch with your coordinator if you have any questions – we are here to help. Keep in mind also that SRI also works closely with other EPA programs and we are able to facilitate collaboration between the EPA site team and site stakeholders.</a:t>
            </a: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i="1" baseline="0" dirty="0" smtClean="0"/>
              <a:t>Pictured: SRI Web Success story and Return to Use demonstration project fact sheets; reuse planning map; the SRI website homepage and link</a:t>
            </a:r>
            <a:r>
              <a:rPr lang="en-US" sz="1200" b="0" i="1" u="none" strike="noStrike" kern="1200" baseline="0" dirty="0" smtClean="0">
                <a:solidFill>
                  <a:schemeClr val="tx1"/>
                </a:solidFill>
                <a:latin typeface="+mn-lt"/>
                <a:ea typeface="+mn-ea"/>
                <a:cs typeface="+mn-cs"/>
              </a:rPr>
              <a:t>.</a:t>
            </a:r>
            <a:endParaRPr lang="en-US" i="1"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00F8703E-E258-4999-A065-78814B9822C4}" type="slidenum">
              <a:rPr lang="en-US" smtClean="0"/>
              <a:t>2</a:t>
            </a:fld>
            <a:endParaRPr lang="en-US"/>
          </a:p>
        </p:txBody>
      </p:sp>
    </p:spTree>
    <p:extLst>
      <p:ext uri="{BB962C8B-B14F-4D97-AF65-F5344CB8AC3E}">
        <p14:creationId xmlns:p14="http://schemas.microsoft.com/office/powerpoint/2010/main" val="806562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It is very important to remember that every site </a:t>
            </a:r>
            <a:r>
              <a:rPr lang="en-US" sz="1200" kern="1200" dirty="0" smtClean="0">
                <a:solidFill>
                  <a:schemeClr val="tx1"/>
                </a:solidFill>
                <a:effectLst/>
                <a:latin typeface="+mn-lt"/>
                <a:ea typeface="+mn-ea"/>
                <a:cs typeface="+mn-cs"/>
              </a:rPr>
              <a:t>has a different success story because every site started in a unique community with unique needs. SRI has tools that can help fit these individual situations. I would like to talk a little bit about the specific</a:t>
            </a:r>
            <a:r>
              <a:rPr lang="en-US" sz="1200" kern="1200" baseline="0" dirty="0" smtClean="0">
                <a:solidFill>
                  <a:schemeClr val="tx1"/>
                </a:solidFill>
                <a:effectLst/>
                <a:latin typeface="+mn-lt"/>
                <a:ea typeface="+mn-ea"/>
                <a:cs typeface="+mn-cs"/>
              </a:rPr>
              <a:t> tools that we have found to be most helpful when planning for and implementing recreational and educational reuse.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eaLnBrk="1" hangingPunct="1">
              <a:spcBef>
                <a:spcPct val="0"/>
              </a:spcBef>
            </a:pPr>
            <a:r>
              <a:rPr lang="en-US" altLang="en-US" dirty="0" smtClean="0"/>
              <a:t>Key tools for recreational</a:t>
            </a:r>
            <a:r>
              <a:rPr lang="en-US" altLang="en-US" baseline="0" dirty="0" smtClean="0"/>
              <a:t> and educational site reuse fall into the following three categories:</a:t>
            </a:r>
          </a:p>
          <a:p>
            <a:pPr marL="228600" indent="-228600" eaLnBrk="1" hangingPunct="1">
              <a:spcBef>
                <a:spcPct val="0"/>
              </a:spcBef>
              <a:buAutoNum type="arabicPeriod"/>
            </a:pPr>
            <a:r>
              <a:rPr lang="en-US" sz="1200" kern="1200" dirty="0" smtClean="0">
                <a:solidFill>
                  <a:schemeClr val="tx1"/>
                </a:solidFill>
                <a:effectLst/>
                <a:latin typeface="+mn-lt"/>
                <a:ea typeface="+mn-ea"/>
                <a:cs typeface="+mn-cs"/>
              </a:rPr>
              <a:t>Outreach materials</a:t>
            </a:r>
          </a:p>
          <a:p>
            <a:pPr marL="228600" indent="-228600" eaLnBrk="1" hangingPunct="1">
              <a:spcBef>
                <a:spcPct val="0"/>
              </a:spcBef>
              <a:buAutoNum type="arabicPeriod"/>
            </a:pPr>
            <a:r>
              <a:rPr lang="en-US" dirty="0" smtClean="0">
                <a:effectLst/>
                <a:latin typeface="+mn-lt"/>
                <a:ea typeface="Calibri"/>
                <a:cs typeface="Times New Roman"/>
              </a:rPr>
              <a:t>Technical reports/Guidance</a:t>
            </a:r>
          </a:p>
          <a:p>
            <a:pPr marL="228600" indent="-228600" eaLnBrk="1" hangingPunct="1">
              <a:spcBef>
                <a:spcPct val="0"/>
              </a:spcBef>
              <a:buAutoNum type="arabicPeriod"/>
            </a:pPr>
            <a:r>
              <a:rPr lang="en-US" sz="1200" kern="1200" dirty="0" smtClean="0">
                <a:solidFill>
                  <a:schemeClr val="tx1"/>
                </a:solidFill>
                <a:effectLst/>
                <a:latin typeface="+mn-lt"/>
                <a:ea typeface="+mn-ea"/>
                <a:cs typeface="+mn-cs"/>
              </a:rPr>
              <a:t>Reuse planning</a:t>
            </a:r>
            <a:endParaRPr lang="en-US" altLang="en-US" dirty="0" smtClean="0">
              <a:effectLst/>
            </a:endParaRPr>
          </a:p>
          <a:p>
            <a:pPr marL="0" marR="0" lvl="1" indent="0" algn="l" defTabSz="914400" rtl="0" eaLnBrk="1" fontAlgn="auto" latinLnBrk="0" hangingPunct="1">
              <a:lnSpc>
                <a:spcPct val="100000"/>
              </a:lnSpc>
              <a:spcBef>
                <a:spcPct val="0"/>
              </a:spcBef>
              <a:spcAft>
                <a:spcPts val="0"/>
              </a:spcAft>
              <a:buClrTx/>
              <a:buSzTx/>
              <a:buFontTx/>
              <a:buNone/>
              <a:tabLst/>
              <a:defRPr/>
            </a:pPr>
            <a:endParaRPr lang="en-US" sz="1200" i="1" baseline="0" dirty="0" smtClean="0"/>
          </a:p>
          <a:p>
            <a:pPr marL="0" marR="0" lvl="1" indent="0" algn="l" defTabSz="914400" rtl="0" eaLnBrk="1" fontAlgn="auto" latinLnBrk="0" hangingPunct="1">
              <a:lnSpc>
                <a:spcPct val="100000"/>
              </a:lnSpc>
              <a:spcBef>
                <a:spcPct val="0"/>
              </a:spcBef>
              <a:spcAft>
                <a:spcPts val="0"/>
              </a:spcAft>
              <a:buClrTx/>
              <a:buSzTx/>
              <a:buFontTx/>
              <a:buNone/>
              <a:tabLst/>
              <a:defRPr/>
            </a:pPr>
            <a:r>
              <a:rPr lang="en-US" sz="1200" i="1" baseline="0" dirty="0" smtClean="0"/>
              <a:t>Pictured: a variety of reuse tools: the Technical Reports “how to” area of the SRI website, SRI ‘s </a:t>
            </a:r>
            <a:r>
              <a:rPr lang="en-US" altLang="en-US" i="1" dirty="0" smtClean="0"/>
              <a:t>Recreational Reuse Fact Sheet, and the Ready</a:t>
            </a:r>
            <a:r>
              <a:rPr lang="en-US" altLang="en-US" i="1" baseline="0" dirty="0" smtClean="0"/>
              <a:t> for Reuse (</a:t>
            </a:r>
            <a:r>
              <a:rPr lang="en-US" altLang="en-US" i="1" baseline="0" dirty="0" err="1" smtClean="0"/>
              <a:t>RfR</a:t>
            </a:r>
            <a:r>
              <a:rPr lang="en-US" altLang="en-US" i="1" baseline="0" dirty="0" smtClean="0"/>
              <a:t>) determination for the Big Tex Grain site in Region 6</a:t>
            </a:r>
            <a:endParaRPr lang="en-US" i="1" dirty="0" smtClean="0"/>
          </a:p>
          <a:p>
            <a:endParaRPr lang="en-US" dirty="0"/>
          </a:p>
        </p:txBody>
      </p:sp>
      <p:sp>
        <p:nvSpPr>
          <p:cNvPr id="4" name="Slide Number Placeholder 3"/>
          <p:cNvSpPr>
            <a:spLocks noGrp="1"/>
          </p:cNvSpPr>
          <p:nvPr>
            <p:ph type="sldNum" sz="quarter" idx="10"/>
          </p:nvPr>
        </p:nvSpPr>
        <p:spPr/>
        <p:txBody>
          <a:bodyPr/>
          <a:lstStyle/>
          <a:p>
            <a:fld id="{00F8703E-E258-4999-A065-78814B9822C4}" type="slidenum">
              <a:rPr lang="en-US" smtClean="0"/>
              <a:t>3</a:t>
            </a:fld>
            <a:endParaRPr lang="en-US"/>
          </a:p>
        </p:txBody>
      </p:sp>
    </p:spTree>
    <p:extLst>
      <p:ext uri="{BB962C8B-B14F-4D97-AF65-F5344CB8AC3E}">
        <p14:creationId xmlns:p14="http://schemas.microsoft.com/office/powerpoint/2010/main" val="3112071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buNone/>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outreach materials that SRI develops are a variety of tools that promote information sharing of successful reuse projects, as well as the reuse planning processes and technologies used at these </a:t>
            </a:r>
            <a:r>
              <a:rPr lang="en-US" sz="1200" b="0" kern="1200" baseline="0" dirty="0" smtClean="0">
                <a:solidFill>
                  <a:schemeClr val="tx1"/>
                </a:solidFill>
                <a:effectLst/>
                <a:latin typeface="+mn-lt"/>
                <a:ea typeface="+mn-ea"/>
                <a:cs typeface="+mn-cs"/>
              </a:rPr>
              <a:t>sites. These tools can be videos, fact sheets, handouts and even webinars. SRI hosts a free quarterly webinar series that </a:t>
            </a:r>
            <a:r>
              <a:rPr lang="en-US" sz="1200" b="0" i="0" kern="1200" dirty="0" smtClean="0">
                <a:solidFill>
                  <a:schemeClr val="tx1"/>
                </a:solidFill>
                <a:effectLst/>
                <a:latin typeface="+mn-lt"/>
                <a:ea typeface="+mn-ea"/>
                <a:cs typeface="+mn-cs"/>
              </a:rPr>
              <a:t>discusses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different types of reuse that are possible and shares how particular Superfund sites have become reuse success stories.</a:t>
            </a:r>
          </a:p>
          <a:p>
            <a:pPr marL="0" indent="0" eaLnBrk="1" hangingPunct="1">
              <a:spcBef>
                <a:spcPct val="0"/>
              </a:spcBef>
              <a:buNone/>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b="0" i="0" kern="1200" dirty="0" smtClean="0">
                <a:solidFill>
                  <a:schemeClr val="tx1"/>
                </a:solidFill>
                <a:effectLst/>
                <a:latin typeface="+mn-lt"/>
                <a:ea typeface="+mn-ea"/>
                <a:cs typeface="+mn-cs"/>
              </a:rPr>
              <a:t>We have several great outreach</a:t>
            </a:r>
            <a:r>
              <a:rPr lang="en-US" sz="1200" b="0" i="0" kern="1200" baseline="0" dirty="0" smtClean="0">
                <a:solidFill>
                  <a:schemeClr val="tx1"/>
                </a:solidFill>
                <a:effectLst/>
                <a:latin typeface="+mn-lt"/>
                <a:ea typeface="+mn-ea"/>
                <a:cs typeface="+mn-cs"/>
              </a:rPr>
              <a:t> tools </a:t>
            </a:r>
            <a:r>
              <a:rPr lang="en-US" sz="1200" b="0" i="0" kern="1200" dirty="0" smtClean="0">
                <a:solidFill>
                  <a:schemeClr val="tx1"/>
                </a:solidFill>
                <a:effectLst/>
                <a:latin typeface="+mn-lt"/>
                <a:ea typeface="+mn-ea"/>
                <a:cs typeface="+mn-cs"/>
              </a:rPr>
              <a:t>that speak specifically to recreational</a:t>
            </a:r>
            <a:r>
              <a:rPr lang="en-US" sz="1200" b="0" i="0" kern="1200" baseline="0" dirty="0" smtClean="0">
                <a:solidFill>
                  <a:schemeClr val="tx1"/>
                </a:solidFill>
                <a:effectLst/>
                <a:latin typeface="+mn-lt"/>
                <a:ea typeface="+mn-ea"/>
                <a:cs typeface="+mn-cs"/>
              </a:rPr>
              <a:t> and educational reuse: our Recreational Reuse fact sheet, reuse success story fact sheets and our “</a:t>
            </a:r>
            <a:r>
              <a:rPr lang="en-US" sz="1200" b="0" i="0" kern="1200" dirty="0" smtClean="0">
                <a:solidFill>
                  <a:schemeClr val="tx1"/>
                </a:solidFill>
                <a:effectLst/>
                <a:latin typeface="+mn-lt"/>
                <a:ea typeface="+mn-ea"/>
                <a:cs typeface="+mn-cs"/>
              </a:rPr>
              <a:t>Reclaiming Recreational Opportunities through the Reuse of Superfund Sites” Video.</a:t>
            </a:r>
            <a:r>
              <a:rPr lang="en-US" sz="1200" b="0" i="0" kern="1200" baseline="0" dirty="0" smtClean="0">
                <a:solidFill>
                  <a:schemeClr val="tx1"/>
                </a:solidFill>
                <a:effectLst/>
                <a:latin typeface="+mn-lt"/>
                <a:ea typeface="+mn-ea"/>
                <a:cs typeface="+mn-cs"/>
              </a:rPr>
              <a:t> The Recreational Reuse fact sheet </a:t>
            </a:r>
            <a:r>
              <a:rPr lang="en-US" altLang="en-US" dirty="0" smtClean="0"/>
              <a:t>provides an overview of recreational reuse at Superfund sites nationwide, including key considerations and reuse success stories. </a:t>
            </a:r>
            <a:r>
              <a:rPr lang="en-US" sz="1200" b="0" i="0" kern="1200" baseline="0" dirty="0" smtClean="0">
                <a:solidFill>
                  <a:schemeClr val="tx1"/>
                </a:solidFill>
                <a:effectLst/>
                <a:latin typeface="+mn-lt"/>
                <a:ea typeface="+mn-ea"/>
                <a:cs typeface="+mn-cs"/>
              </a:rPr>
              <a:t>Return to Use and Web Success Story fact sheets highlight a number of sites that have been redeveloped into parks with playgrounds, trails and other recreational amenities. The handout provides details on everything from ownership and site restrictions to EPA’s role in the process and best practices. We have also hosted several webinar looking at recreational reuse and one, in particular, focusing on reuse as soccer fields, highlighting EPA’s partnership with the US Soccer Foundation.</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b="0" i="0" kern="1200" dirty="0" smtClean="0">
                <a:solidFill>
                  <a:schemeClr val="tx1"/>
                </a:solidFill>
                <a:effectLst/>
                <a:latin typeface="+mn-lt"/>
                <a:ea typeface="+mn-ea"/>
                <a:cs typeface="+mn-cs"/>
              </a:rPr>
              <a:t>I would like us to take a few minutes now to watch SRI’s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Reclaiming Recreational Opportunities through the Reuse of Superfund Sites” Video.</a:t>
            </a:r>
            <a:r>
              <a:rPr lang="en-US" sz="1200" b="0" i="0" kern="1200" baseline="0" dirty="0" smtClean="0">
                <a:solidFill>
                  <a:schemeClr val="tx1"/>
                </a:solidFill>
                <a:effectLst/>
                <a:latin typeface="+mn-lt"/>
                <a:ea typeface="+mn-ea"/>
                <a:cs typeface="+mn-cs"/>
              </a:rPr>
              <a:t> </a:t>
            </a:r>
            <a:endParaRPr lang="en-US" sz="1200" b="0" kern="1200" dirty="0" smtClean="0">
              <a:solidFill>
                <a:schemeClr val="tx1"/>
              </a:solidFill>
              <a:effectLst/>
              <a:latin typeface="+mn-lt"/>
              <a:ea typeface="+mn-ea"/>
              <a:cs typeface="+mn-cs"/>
            </a:endParaRPr>
          </a:p>
          <a:p>
            <a:pPr marL="228600" indent="-228600" eaLnBrk="1" hangingPunct="1">
              <a:spcBef>
                <a:spcPct val="0"/>
              </a:spcBef>
              <a:buAutoNum type="arabicPeriod"/>
            </a:pPr>
            <a:endParaRPr lang="en-US" sz="120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0F8703E-E258-4999-A065-78814B9822C4}" type="slidenum">
              <a:rPr lang="en-US" smtClean="0"/>
              <a:t>4</a:t>
            </a:fld>
            <a:endParaRPr lang="en-US"/>
          </a:p>
        </p:txBody>
      </p:sp>
    </p:spTree>
    <p:extLst>
      <p:ext uri="{BB962C8B-B14F-4D97-AF65-F5344CB8AC3E}">
        <p14:creationId xmlns:p14="http://schemas.microsoft.com/office/powerpoint/2010/main" val="860778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buNone/>
            </a:pPr>
            <a:r>
              <a:rPr lang="en-US" dirty="0" smtClean="0">
                <a:effectLst/>
                <a:latin typeface="+mn-lt"/>
                <a:cs typeface="Times New Roman"/>
              </a:rPr>
              <a:t>Our second category</a:t>
            </a:r>
            <a:r>
              <a:rPr lang="en-US" baseline="0" dirty="0" smtClean="0">
                <a:effectLst/>
                <a:latin typeface="+mn-lt"/>
                <a:cs typeface="Times New Roman"/>
              </a:rPr>
              <a:t> of tools helpful for returning sites to productive recreational and educational reuse is technical reports. </a:t>
            </a:r>
            <a:r>
              <a:rPr lang="en-US" dirty="0" smtClean="0">
                <a:effectLst/>
                <a:latin typeface="+mn-lt"/>
                <a:cs typeface="Times New Roman"/>
              </a:rPr>
              <a:t>Part</a:t>
            </a:r>
            <a:r>
              <a:rPr lang="en-US" baseline="0" dirty="0" smtClean="0">
                <a:effectLst/>
                <a:latin typeface="+mn-lt"/>
                <a:cs typeface="Times New Roman"/>
              </a:rPr>
              <a:t> of SRI’s website is dedicated to these technical or “how-to” reports. </a:t>
            </a:r>
            <a:r>
              <a:rPr lang="en-US" sz="1200" b="0" i="0" kern="1200" dirty="0" smtClean="0">
                <a:solidFill>
                  <a:schemeClr val="tx1"/>
                </a:solidFill>
                <a:effectLst/>
                <a:latin typeface="+mn-lt"/>
                <a:ea typeface="+mn-ea"/>
                <a:cs typeface="+mn-cs"/>
              </a:rPr>
              <a:t>These reports provide more detailed information about the technologies used</a:t>
            </a:r>
            <a:r>
              <a:rPr lang="en-US" sz="1200" b="0" i="0" kern="1200" baseline="0" dirty="0" smtClean="0">
                <a:solidFill>
                  <a:schemeClr val="tx1"/>
                </a:solidFill>
                <a:effectLst/>
                <a:latin typeface="+mn-lt"/>
                <a:ea typeface="+mn-ea"/>
                <a:cs typeface="+mn-cs"/>
              </a:rPr>
              <a:t> to return hazardous waste sites to productive reuse w</a:t>
            </a:r>
            <a:r>
              <a:rPr lang="en-US" sz="1200" b="0" i="0" kern="1200" dirty="0" smtClean="0">
                <a:solidFill>
                  <a:schemeClr val="tx1"/>
                </a:solidFill>
                <a:effectLst/>
                <a:latin typeface="+mn-lt"/>
                <a:ea typeface="+mn-ea"/>
                <a:cs typeface="+mn-cs"/>
              </a:rPr>
              <a:t>hile ensuring that the protectiveness of the remedy is maintained.</a:t>
            </a:r>
          </a:p>
          <a:p>
            <a:pPr marL="0" indent="0" eaLnBrk="1" hangingPunct="1">
              <a:spcBef>
                <a:spcPct val="0"/>
              </a:spcBef>
              <a:buNone/>
            </a:pPr>
            <a:endParaRPr lang="en-US" sz="1200" b="0" i="0" kern="1200" dirty="0" smtClean="0">
              <a:solidFill>
                <a:schemeClr val="tx1"/>
              </a:solidFill>
              <a:effectLst/>
              <a:latin typeface="+mn-lt"/>
              <a:ea typeface="+mn-ea"/>
              <a:cs typeface="+mn-cs"/>
            </a:endParaRPr>
          </a:p>
          <a:p>
            <a:pPr marL="0" indent="0" eaLnBrk="1" hangingPunct="1">
              <a:spcBef>
                <a:spcPct val="0"/>
              </a:spcBef>
              <a:buNone/>
            </a:pPr>
            <a:r>
              <a:rPr lang="en-US" sz="1200" b="0" i="0" kern="1200" dirty="0" smtClean="0">
                <a:solidFill>
                  <a:schemeClr val="tx1"/>
                </a:solidFill>
                <a:effectLst/>
                <a:latin typeface="+mn-lt"/>
                <a:ea typeface="+mn-ea"/>
                <a:cs typeface="+mn-cs"/>
              </a:rPr>
              <a:t>Three of our “how-to” reports speak direct to recreationa</a:t>
            </a:r>
            <a:r>
              <a:rPr lang="en-US" sz="1200" b="0" i="0" kern="1200" baseline="0" dirty="0" smtClean="0">
                <a:solidFill>
                  <a:schemeClr val="tx1"/>
                </a:solidFill>
                <a:effectLst/>
                <a:latin typeface="+mn-lt"/>
                <a:ea typeface="+mn-ea"/>
                <a:cs typeface="+mn-cs"/>
              </a:rPr>
              <a:t>l reuse. They detail specific advantages and considerations for redeveloping abandoned mine lands into recreational areas; how sites with waste left in place have been returned to recreational reuse while remaining protective of human health and the environment; and technical details related to planning, design and construction of golf facilities on Superfund sites. These reports are all available in the Reuse Technical Reports section of the SRI website.</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00F8703E-E258-4999-A065-78814B9822C4}" type="slidenum">
              <a:rPr lang="en-US" smtClean="0"/>
              <a:t>5</a:t>
            </a:fld>
            <a:endParaRPr lang="en-US"/>
          </a:p>
        </p:txBody>
      </p:sp>
    </p:spTree>
    <p:extLst>
      <p:ext uri="{BB962C8B-B14F-4D97-AF65-F5344CB8AC3E}">
        <p14:creationId xmlns:p14="http://schemas.microsoft.com/office/powerpoint/2010/main" val="1686405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Our third category</a:t>
            </a:r>
            <a:r>
              <a:rPr lang="en-US" baseline="0" dirty="0" smtClean="0"/>
              <a:t> is reuse planning. </a:t>
            </a:r>
            <a:r>
              <a:rPr lang="en-US" dirty="0" smtClean="0"/>
              <a:t>Reuse planning enables communities to work with EPA and other partners to integrate remedy and reuse considerations and remove unnecessary barriers to reuse, maximizing opportunities for recreational and educational reuse. Each year, SRI sets aside a limited amount of resources to provide in-kind reuse planning services through the assistance of a national contractor with expertise in the reuse of contaminated sites. In addition, EPA regional offices may also be able to provide resources.</a:t>
            </a:r>
          </a:p>
          <a:p>
            <a:pPr eaLnBrk="1" fontAlgn="auto" hangingPunct="1">
              <a:spcBef>
                <a:spcPts val="0"/>
              </a:spcBef>
              <a:spcAft>
                <a:spcPts val="0"/>
              </a:spcAft>
              <a:defRPr/>
            </a:pPr>
            <a:endParaRPr lang="en-US" dirty="0" smtClean="0"/>
          </a:p>
          <a:p>
            <a:pPr eaLnBrk="1" fontAlgn="auto" hangingPunct="1">
              <a:spcBef>
                <a:spcPts val="0"/>
              </a:spcBef>
              <a:spcAft>
                <a:spcPts val="0"/>
              </a:spcAft>
              <a:buFont typeface="Arial" pitchFamily="34" charset="0"/>
              <a:buChar char="•"/>
              <a:defRPr/>
            </a:pPr>
            <a:r>
              <a:rPr lang="en-US" dirty="0" smtClean="0"/>
              <a:t>  Land available for recreation is increasingly hard to come by within existing communities. Planning to reuse Superfund sites for recreational and educational purposes can provide vital resources to underserved communities and link together existing parks and natural areas, creating regional amenities.</a:t>
            </a:r>
          </a:p>
          <a:p>
            <a:pPr eaLnBrk="1" fontAlgn="auto" hangingPunct="1">
              <a:spcBef>
                <a:spcPts val="0"/>
              </a:spcBef>
              <a:spcAft>
                <a:spcPts val="0"/>
              </a:spcAft>
              <a:buFont typeface="Arial" pitchFamily="34" charset="0"/>
              <a:buChar char="•"/>
              <a:defRPr/>
            </a:pPr>
            <a:endParaRPr lang="en-US" dirty="0" smtClean="0"/>
          </a:p>
          <a:p>
            <a:pPr eaLnBrk="1" fontAlgn="auto" hangingPunct="1">
              <a:spcBef>
                <a:spcPts val="0"/>
              </a:spcBef>
              <a:spcAft>
                <a:spcPts val="0"/>
              </a:spcAft>
              <a:buFont typeface="Arial" pitchFamily="34" charset="0"/>
              <a:buChar char="•"/>
              <a:defRPr/>
            </a:pPr>
            <a:r>
              <a:rPr lang="en-US" dirty="0" smtClean="0"/>
              <a:t>  Reuse planning also helps establish realistic community expectations for the future use of sites. It can include a market analysis as well as an evaluation of site conditions. Commercial reuses may be viable at sites in high-demand areas with remedies that can support unrestricted use. For the many other sites, however, recreational and educational reuses provide a way forward to reclaim vacant land and address the health and well-being of the surrounding community. </a:t>
            </a:r>
          </a:p>
          <a:p>
            <a:pPr eaLnBrk="1" fontAlgn="auto" hangingPunct="1">
              <a:spcBef>
                <a:spcPts val="0"/>
              </a:spcBef>
              <a:spcAft>
                <a:spcPts val="0"/>
              </a:spcAft>
              <a:buFont typeface="Arial" pitchFamily="34" charset="0"/>
              <a:buChar char="•"/>
              <a:defRPr/>
            </a:pPr>
            <a:endParaRPr lang="en-US" dirty="0" smtClean="0"/>
          </a:p>
          <a:p>
            <a:pPr eaLnBrk="1" fontAlgn="auto" hangingPunct="1">
              <a:spcBef>
                <a:spcPts val="0"/>
              </a:spcBef>
              <a:spcAft>
                <a:spcPts val="0"/>
              </a:spcAft>
              <a:buFont typeface="Arial" pitchFamily="34" charset="0"/>
              <a:buChar char="•"/>
              <a:defRPr/>
            </a:pPr>
            <a:r>
              <a:rPr lang="en-US" dirty="0" smtClean="0"/>
              <a:t>  Successful redevelopment projects are the result of people working together. Reuse planning provides a way to bring everyone to the table to discuss issues, opportunities and next steps, and to sustain</a:t>
            </a:r>
            <a:r>
              <a:rPr lang="en-US" baseline="0" dirty="0" smtClean="0"/>
              <a:t> meaningful community engagement</a:t>
            </a:r>
            <a:r>
              <a:rPr lang="en-US"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baseline="0" dirty="0" smtClean="0"/>
              <a:t>Pictured: A meeting of the SRI-funded </a:t>
            </a:r>
            <a:r>
              <a:rPr lang="en-US" sz="1200" i="1" dirty="0" smtClean="0"/>
              <a:t>Community Coalition to plan for the future of the communities of north Birmingham. The Coalition brings together residents, community representatives and government agencies including EPA to address issues of environmental cleanup, enforcement and community investment.</a:t>
            </a:r>
            <a:endParaRPr lang="en-US" sz="1200" i="1" baseline="0" dirty="0" smtClean="0"/>
          </a:p>
          <a:p>
            <a:endParaRPr lang="en-US" dirty="0" smtClean="0"/>
          </a:p>
          <a:p>
            <a:endParaRPr lang="en-US" dirty="0" smtClean="0"/>
          </a:p>
          <a:p>
            <a:endParaRPr lang="en-US" dirty="0" smtClean="0"/>
          </a:p>
          <a:p>
            <a:endParaRPr lang="en-US" dirty="0" smtClean="0"/>
          </a:p>
          <a:p>
            <a:r>
              <a:rPr lang="en-US" dirty="0" smtClean="0"/>
              <a:t>Resources available to RPMs interested in engaging with communities</a:t>
            </a:r>
          </a:p>
          <a:p>
            <a:endParaRPr lang="en-US" dirty="0"/>
          </a:p>
        </p:txBody>
      </p:sp>
      <p:sp>
        <p:nvSpPr>
          <p:cNvPr id="4" name="Slide Number Placeholder 3"/>
          <p:cNvSpPr>
            <a:spLocks noGrp="1"/>
          </p:cNvSpPr>
          <p:nvPr>
            <p:ph type="sldNum" sz="quarter" idx="10"/>
          </p:nvPr>
        </p:nvSpPr>
        <p:spPr/>
        <p:txBody>
          <a:bodyPr/>
          <a:lstStyle/>
          <a:p>
            <a:fld id="{00F8703E-E258-4999-A065-78814B9822C4}" type="slidenum">
              <a:rPr lang="en-US" smtClean="0"/>
              <a:t>6</a:t>
            </a:fld>
            <a:endParaRPr lang="en-US"/>
          </a:p>
        </p:txBody>
      </p:sp>
    </p:spTree>
    <p:extLst>
      <p:ext uri="{BB962C8B-B14F-4D97-AF65-F5344CB8AC3E}">
        <p14:creationId xmlns:p14="http://schemas.microsoft.com/office/powerpoint/2010/main" val="2770098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lnSpc>
                <a:spcPct val="90000"/>
              </a:lnSpc>
              <a:spcBef>
                <a:spcPct val="0"/>
              </a:spcBef>
              <a:spcAft>
                <a:spcPts val="0"/>
              </a:spcAft>
              <a:defRPr/>
            </a:pPr>
            <a:r>
              <a:rPr lang="en-US" dirty="0" smtClean="0">
                <a:ea typeface="ＭＳ Ｐゴシック" pitchFamily="34" charset="-128"/>
              </a:rPr>
              <a:t>To initiate planning projects, SRI provides Regional seed startup funds for projects</a:t>
            </a:r>
            <a:r>
              <a:rPr lang="en-US" baseline="0" dirty="0" smtClean="0">
                <a:ea typeface="ＭＳ Ｐゴシック" pitchFamily="34" charset="-128"/>
              </a:rPr>
              <a:t> </a:t>
            </a:r>
            <a:r>
              <a:rPr lang="en-US" dirty="0" smtClean="0">
                <a:ea typeface="ＭＳ Ｐゴシック" pitchFamily="34" charset="-128"/>
              </a:rPr>
              <a:t>around the country. Through this work we have seen that that well-run, community-based reuse planning has the potential to dramatically improve community relations and the public’s perception of the Agency; to streamline the remedial process by clarifying the site’s reasonably anticipated future land use and integrating that with the site’s remedial strategy; and to bring the Agency and communities together around more cost effective remedies that produce the greatest long term value for local communities. </a:t>
            </a:r>
          </a:p>
          <a:p>
            <a:pPr eaLnBrk="1" fontAlgn="auto" hangingPunct="1">
              <a:lnSpc>
                <a:spcPct val="90000"/>
              </a:lnSpc>
              <a:spcBef>
                <a:spcPct val="0"/>
              </a:spcBef>
              <a:spcAft>
                <a:spcPts val="0"/>
              </a:spcAft>
              <a:defRPr/>
            </a:pPr>
            <a:endParaRPr lang="en-US" dirty="0" smtClean="0">
              <a:ea typeface="ＭＳ Ｐゴシック" pitchFamily="34" charset="-128"/>
            </a:endParaRPr>
          </a:p>
          <a:p>
            <a:pPr eaLnBrk="1" fontAlgn="auto" hangingPunct="1">
              <a:spcBef>
                <a:spcPct val="0"/>
              </a:spcBef>
              <a:spcAft>
                <a:spcPts val="0"/>
              </a:spcAft>
              <a:defRPr/>
            </a:pPr>
            <a:r>
              <a:rPr lang="en-US" dirty="0" smtClean="0">
                <a:ea typeface="ＭＳ Ｐゴシック" pitchFamily="34" charset="-128"/>
              </a:rPr>
              <a:t>Regional seeds are resources provided by SRI to communities at the request of EPA Region staff. The seed concept provides an initial investment to bring the right stakeholders to the table, clarify remedy constraints, and outline suitable reuse options for the local community to pursue. Additional resources to complete the Regional seed process are provided by the Region. Once the reuse planning process gains momentum, communities can leverage the initial regional seed investment with local resources to continue the process of transforming the Superfund site into productive reuse. </a:t>
            </a:r>
          </a:p>
          <a:p>
            <a:pPr eaLnBrk="1" fontAlgn="auto" hangingPunct="1">
              <a:spcBef>
                <a:spcPct val="0"/>
              </a:spcBef>
              <a:spcAft>
                <a:spcPts val="0"/>
              </a:spcAft>
              <a:defRPr/>
            </a:pPr>
            <a:endParaRPr lang="en-US" dirty="0" smtClean="0"/>
          </a:p>
          <a:p>
            <a:pPr eaLnBrk="1" fontAlgn="auto" hangingPunct="1">
              <a:spcBef>
                <a:spcPct val="0"/>
              </a:spcBef>
              <a:spcAft>
                <a:spcPts val="0"/>
              </a:spcAft>
              <a:defRPr/>
            </a:pPr>
            <a:r>
              <a:rPr lang="en-US" dirty="0" smtClean="0"/>
              <a:t>SRI recognizes that there is no one-size-fits-all strategy to make reuse happen. Therefore, SRI offers a number of different types of Regional seeds to support reuse. Recent focus areas include </a:t>
            </a:r>
            <a:r>
              <a:rPr lang="en-US" altLang="en-US" dirty="0" smtClean="0">
                <a:latin typeface="Arial" charset="0"/>
                <a:ea typeface="ＭＳ Ｐゴシック" pitchFamily="34" charset="-128"/>
                <a:cs typeface="Arial" charset="0"/>
              </a:rPr>
              <a:t>renewable energy, recreational and educational reuse, area-wide planning</a:t>
            </a:r>
            <a:r>
              <a:rPr lang="en-US" altLang="en-US" baseline="0" dirty="0" smtClean="0">
                <a:latin typeface="Arial" charset="0"/>
                <a:ea typeface="ＭＳ Ｐゴシック" pitchFamily="34" charset="-128"/>
                <a:cs typeface="Arial" charset="0"/>
              </a:rPr>
              <a:t> and</a:t>
            </a:r>
            <a:r>
              <a:rPr lang="en-US" altLang="en-US" dirty="0" smtClean="0">
                <a:latin typeface="Arial" charset="0"/>
                <a:ea typeface="ＭＳ Ｐゴシック" pitchFamily="34" charset="-128"/>
                <a:cs typeface="Arial" charset="0"/>
              </a:rPr>
              <a:t> green infrastructure</a:t>
            </a:r>
            <a:r>
              <a:rPr lang="en-US" dirty="0" smtClean="0"/>
              <a:t>.</a:t>
            </a:r>
          </a:p>
          <a:p>
            <a:pPr eaLnBrk="1" fontAlgn="auto" hangingPunct="1">
              <a:spcBef>
                <a:spcPct val="0"/>
              </a:spcBef>
              <a:spcAft>
                <a:spcPts val="0"/>
              </a:spcAft>
              <a:defRPr/>
            </a:pPr>
            <a:endParaRPr lang="en-US" b="0" i="1" dirty="0" smtClean="0"/>
          </a:p>
          <a:p>
            <a:pPr eaLnBrk="1" fontAlgn="auto" hangingPunct="1">
              <a:spcBef>
                <a:spcPct val="0"/>
              </a:spcBef>
              <a:spcAft>
                <a:spcPts val="0"/>
              </a:spcAft>
              <a:defRPr/>
            </a:pPr>
            <a:r>
              <a:rPr lang="en-US" b="0" i="1" baseline="0" dirty="0" smtClean="0"/>
              <a:t>Pictured: Working sessions and planning meetings with stakeholders and the community at the Freeport </a:t>
            </a:r>
            <a:r>
              <a:rPr lang="en-US" sz="1200" b="0" i="1" kern="1200" dirty="0" err="1" smtClean="0">
                <a:solidFill>
                  <a:schemeClr val="tx1"/>
                </a:solidFill>
                <a:effectLst/>
                <a:latin typeface="+mn-lt"/>
                <a:ea typeface="+mn-ea"/>
                <a:cs typeface="+mn-cs"/>
              </a:rPr>
              <a:t>Areawide</a:t>
            </a:r>
            <a:r>
              <a:rPr lang="en-US" sz="1200" b="0" i="1" kern="1200" dirty="0" smtClean="0">
                <a:solidFill>
                  <a:schemeClr val="tx1"/>
                </a:solidFill>
                <a:effectLst/>
                <a:latin typeface="+mn-lt"/>
                <a:ea typeface="+mn-ea"/>
                <a:cs typeface="+mn-cs"/>
              </a:rPr>
              <a:t> Planning project,</a:t>
            </a:r>
            <a:r>
              <a:rPr lang="en-US" sz="1200" b="0" i="1" kern="1200" baseline="0" dirty="0" smtClean="0">
                <a:solidFill>
                  <a:schemeClr val="tx1"/>
                </a:solidFill>
                <a:effectLst/>
                <a:latin typeface="+mn-lt"/>
                <a:ea typeface="+mn-ea"/>
                <a:cs typeface="+mn-cs"/>
              </a:rPr>
              <a:t> an SRI Regional Seed in Region 5</a:t>
            </a:r>
            <a:endParaRPr lang="en-US" dirty="0"/>
          </a:p>
        </p:txBody>
      </p:sp>
      <p:sp>
        <p:nvSpPr>
          <p:cNvPr id="4" name="Slide Number Placeholder 3"/>
          <p:cNvSpPr>
            <a:spLocks noGrp="1"/>
          </p:cNvSpPr>
          <p:nvPr>
            <p:ph type="sldNum" sz="quarter" idx="10"/>
          </p:nvPr>
        </p:nvSpPr>
        <p:spPr/>
        <p:txBody>
          <a:bodyPr/>
          <a:lstStyle/>
          <a:p>
            <a:fld id="{00F8703E-E258-4999-A065-78814B9822C4}" type="slidenum">
              <a:rPr lang="en-US" smtClean="0"/>
              <a:t>7</a:t>
            </a:fld>
            <a:endParaRPr lang="en-US"/>
          </a:p>
        </p:txBody>
      </p:sp>
    </p:spTree>
    <p:extLst>
      <p:ext uri="{BB962C8B-B14F-4D97-AF65-F5344CB8AC3E}">
        <p14:creationId xmlns:p14="http://schemas.microsoft.com/office/powerpoint/2010/main" val="2704164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that you know a little more about the tools and</a:t>
            </a:r>
            <a:r>
              <a:rPr lang="en-US" sz="1200" kern="1200" baseline="0" dirty="0" smtClean="0">
                <a:solidFill>
                  <a:schemeClr val="tx1"/>
                </a:solidFill>
                <a:effectLst/>
                <a:latin typeface="+mn-lt"/>
                <a:ea typeface="+mn-ea"/>
                <a:cs typeface="+mn-cs"/>
              </a:rPr>
              <a:t> resources at your disposal, </a:t>
            </a:r>
            <a:r>
              <a:rPr lang="en-US" sz="1200" kern="1200" dirty="0" smtClean="0">
                <a:solidFill>
                  <a:schemeClr val="tx1"/>
                </a:solidFill>
                <a:effectLst/>
                <a:latin typeface="+mn-lt"/>
                <a:ea typeface="+mn-ea"/>
                <a:cs typeface="+mn-cs"/>
              </a:rPr>
              <a:t>I would like to hand things over to the rest of our panel who will dive into four case study</a:t>
            </a:r>
            <a:r>
              <a:rPr lang="en-US" sz="1200" kern="1200" baseline="0" dirty="0" smtClean="0">
                <a:solidFill>
                  <a:schemeClr val="tx1"/>
                </a:solidFill>
                <a:effectLst/>
                <a:latin typeface="+mn-lt"/>
                <a:ea typeface="+mn-ea"/>
                <a:cs typeface="+mn-cs"/>
              </a:rPr>
              <a:t> sites </a:t>
            </a:r>
            <a:r>
              <a:rPr lang="en-US" sz="1200" kern="1200" dirty="0" smtClean="0">
                <a:solidFill>
                  <a:schemeClr val="tx1"/>
                </a:solidFill>
                <a:effectLst/>
                <a:latin typeface="+mn-lt"/>
                <a:ea typeface="+mn-ea"/>
                <a:cs typeface="+mn-cs"/>
              </a:rPr>
              <a:t>that support recreational and educational reuse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we will hear from Tom </a:t>
            </a:r>
            <a:r>
              <a:rPr lang="en-US" sz="1200" b="0" kern="1200" dirty="0" smtClean="0">
                <a:solidFill>
                  <a:schemeClr val="tx1"/>
                </a:solidFill>
                <a:effectLst/>
                <a:latin typeface="+mn-lt"/>
                <a:ea typeface="+mn-ea"/>
                <a:cs typeface="+mn-cs"/>
              </a:rPr>
              <a:t>Bloom about Southside</a:t>
            </a:r>
            <a:r>
              <a:rPr lang="en-US" sz="1200" b="0" kern="1200" baseline="0" dirty="0" smtClean="0">
                <a:solidFill>
                  <a:schemeClr val="tx1"/>
                </a:solidFill>
                <a:effectLst/>
                <a:latin typeface="+mn-lt"/>
                <a:ea typeface="+mn-ea"/>
                <a:cs typeface="+mn-cs"/>
              </a:rPr>
              <a:t> Sanitary Landfill in Indiana. Tom, take it away</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0F8703E-E258-4999-A065-78814B9822C4}" type="slidenum">
              <a:rPr lang="en-US" smtClean="0"/>
              <a:t>8</a:t>
            </a:fld>
            <a:endParaRPr lang="en-US"/>
          </a:p>
        </p:txBody>
      </p:sp>
    </p:spTree>
    <p:extLst>
      <p:ext uri="{BB962C8B-B14F-4D97-AF65-F5344CB8AC3E}">
        <p14:creationId xmlns:p14="http://schemas.microsoft.com/office/powerpoint/2010/main" val="33913529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605" r="22471" b="52580"/>
          <a:stretch/>
        </p:blipFill>
        <p:spPr bwMode="auto">
          <a:xfrm flipV="1">
            <a:off x="0" y="3352800"/>
            <a:ext cx="84582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r="55963"/>
          <a:stretch/>
        </p:blipFill>
        <p:spPr>
          <a:xfrm>
            <a:off x="152400" y="5865355"/>
            <a:ext cx="1828800" cy="687845"/>
          </a:xfrm>
          <a:prstGeom prst="rect">
            <a:avLst/>
          </a:prstGeom>
        </p:spPr>
      </p:pic>
      <p:pic>
        <p:nvPicPr>
          <p:cNvPr id="6"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12605" r="32605" b="43522"/>
          <a:stretch/>
        </p:blipFill>
        <p:spPr bwMode="auto">
          <a:xfrm flipH="1">
            <a:off x="1480455" y="0"/>
            <a:ext cx="7663543" cy="4441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p:cNvSpPr>
            <a:spLocks noGrp="1"/>
          </p:cNvSpPr>
          <p:nvPr>
            <p:ph type="subTitle" idx="1" hasCustomPrompt="1"/>
          </p:nvPr>
        </p:nvSpPr>
        <p:spPr>
          <a:xfrm>
            <a:off x="-76200" y="3451225"/>
            <a:ext cx="9220200" cy="1752600"/>
          </a:xfrm>
        </p:spPr>
        <p:txBody>
          <a:bodyPr>
            <a:normAutofit/>
          </a:bodyPr>
          <a:lstStyle>
            <a:lvl1pPr marL="0" indent="0" algn="ctr">
              <a:buNone/>
              <a:defRPr sz="2800" b="0" spc="0" baseline="0">
                <a:solidFill>
                  <a:schemeClr val="tx1">
                    <a:tint val="75000"/>
                  </a:schemeClr>
                </a:solidFill>
                <a:latin typeface="Traditional Arabic" panose="02020603050405020304" pitchFamily="18" charset="-78"/>
                <a:cs typeface="Traditional Arabic" panose="02020603050405020304" pitchFamily="18"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Recreational and Educational Use of Superfund Sites</a:t>
            </a:r>
            <a:endParaRPr lang="en-US" dirty="0"/>
          </a:p>
        </p:txBody>
      </p:sp>
      <p:sp>
        <p:nvSpPr>
          <p:cNvPr id="13" name="Title 1"/>
          <p:cNvSpPr>
            <a:spLocks noGrp="1"/>
          </p:cNvSpPr>
          <p:nvPr>
            <p:ph type="ctrTitle" hasCustomPrompt="1"/>
          </p:nvPr>
        </p:nvSpPr>
        <p:spPr>
          <a:xfrm>
            <a:off x="-76200" y="2438400"/>
            <a:ext cx="9220200" cy="1470025"/>
          </a:xfrm>
        </p:spPr>
        <p:txBody>
          <a:bodyPr>
            <a:normAutofit/>
          </a:bodyPr>
          <a:lstStyle>
            <a:lvl1pPr marL="0" marR="0" indent="0" algn="ctr" defTabSz="914400" rtl="0" eaLnBrk="1" fontAlgn="auto" latinLnBrk="0" hangingPunct="1">
              <a:lnSpc>
                <a:spcPct val="100000"/>
              </a:lnSpc>
              <a:spcBef>
                <a:spcPct val="0"/>
              </a:spcBef>
              <a:spcAft>
                <a:spcPts val="0"/>
              </a:spcAft>
              <a:buClrTx/>
              <a:buSzTx/>
              <a:buFontTx/>
              <a:buNone/>
              <a:tabLst/>
              <a:defRPr lang="en-US" sz="4000" b="1" smtClean="0">
                <a:effectLst/>
              </a:defRPr>
            </a:lvl1pPr>
          </a:lstStyle>
          <a:p>
            <a:r>
              <a:rPr lang="en-US" dirty="0" smtClean="0"/>
              <a:t>Playing and Learning with Superfund: </a:t>
            </a:r>
            <a:endParaRPr lang="en-US" dirty="0"/>
          </a:p>
        </p:txBody>
      </p:sp>
    </p:spTree>
    <p:extLst>
      <p:ext uri="{BB962C8B-B14F-4D97-AF65-F5344CB8AC3E}">
        <p14:creationId xmlns:p14="http://schemas.microsoft.com/office/powerpoint/2010/main" val="269902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6324600" cy="2895600"/>
          </a:xfrm>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CA4FA1D-5F8E-4D84-B2CB-FA0788CA92DA}" type="slidenum">
              <a:rPr lang="en-US" smtClean="0"/>
              <a:pPr/>
              <a:t>‹#›</a:t>
            </a:fld>
            <a:endParaRPr lang="en-US" dirty="0"/>
          </a:p>
        </p:txBody>
      </p:sp>
      <p:sp>
        <p:nvSpPr>
          <p:cNvPr id="6" name="Content Placeholder 2"/>
          <p:cNvSpPr>
            <a:spLocks noGrp="1"/>
          </p:cNvSpPr>
          <p:nvPr>
            <p:ph idx="1"/>
          </p:nvPr>
        </p:nvSpPr>
        <p:spPr>
          <a:xfrm>
            <a:off x="228600" y="1981200"/>
            <a:ext cx="8991600" cy="4953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6855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606" r="17698" b="7025"/>
          <a:stretch/>
        </p:blipFill>
        <p:spPr bwMode="auto">
          <a:xfrm flipH="1">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b="1">
                <a:solidFill>
                  <a:schemeClr val="tx1">
                    <a:tint val="75000"/>
                  </a:schemeClr>
                </a:solidFill>
                <a:latin typeface="Times New Roman" panose="02020603050405020304" pitchFamily="18" charset="0"/>
                <a:cs typeface="Times New Roman" panose="020206030504050203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Slide Number Placeholder 5"/>
          <p:cNvSpPr>
            <a:spLocks noGrp="1"/>
          </p:cNvSpPr>
          <p:nvPr>
            <p:ph type="sldNum" sz="quarter" idx="4"/>
          </p:nvPr>
        </p:nvSpPr>
        <p:spPr>
          <a:xfrm>
            <a:off x="7010400" y="6477000"/>
            <a:ext cx="2133600" cy="365125"/>
          </a:xfrm>
          <a:prstGeom prst="rect">
            <a:avLst/>
          </a:prstGeom>
        </p:spPr>
        <p:txBody>
          <a:bodyPr/>
          <a:lstStyle>
            <a:lvl1pPr algn="r">
              <a:defRPr b="1">
                <a:solidFill>
                  <a:schemeClr val="tx1">
                    <a:lumMod val="75000"/>
                    <a:lumOff val="25000"/>
                  </a:schemeClr>
                </a:solidFill>
              </a:defRPr>
            </a:lvl1pPr>
          </a:lstStyle>
          <a:p>
            <a:fld id="{7CA4FA1D-5F8E-4D84-B2CB-FA0788CA92DA}" type="slidenum">
              <a:rPr lang="en-US" smtClean="0"/>
              <a:pPr/>
              <a:t>‹#›</a:t>
            </a:fld>
            <a:endParaRPr lang="en-US" dirty="0"/>
          </a:p>
        </p:txBody>
      </p:sp>
    </p:spTree>
    <p:extLst>
      <p:ext uri="{BB962C8B-B14F-4D97-AF65-F5344CB8AC3E}">
        <p14:creationId xmlns:p14="http://schemas.microsoft.com/office/powerpoint/2010/main" val="507198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7010400" y="6477000"/>
            <a:ext cx="2133600" cy="365125"/>
          </a:xfrm>
          <a:prstGeom prst="rect">
            <a:avLst/>
          </a:prstGeom>
        </p:spPr>
        <p:txBody>
          <a:bodyPr/>
          <a:lstStyle>
            <a:lvl1pPr algn="r">
              <a:defRPr b="1">
                <a:solidFill>
                  <a:schemeClr val="tx1">
                    <a:lumMod val="75000"/>
                    <a:lumOff val="25000"/>
                  </a:schemeClr>
                </a:solidFill>
              </a:defRPr>
            </a:lvl1pPr>
          </a:lstStyle>
          <a:p>
            <a:fld id="{7CA4FA1D-5F8E-4D84-B2CB-FA0788CA92DA}" type="slidenum">
              <a:rPr lang="en-US" smtClean="0"/>
              <a:pPr/>
              <a:t>‹#›</a:t>
            </a:fld>
            <a:endParaRPr lang="en-US" dirty="0"/>
          </a:p>
        </p:txBody>
      </p:sp>
    </p:spTree>
    <p:extLst>
      <p:ext uri="{BB962C8B-B14F-4D97-AF65-F5344CB8AC3E}">
        <p14:creationId xmlns:p14="http://schemas.microsoft.com/office/powerpoint/2010/main" val="39408863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2630" r="12713"/>
          <a:stretch/>
        </p:blipFill>
        <p:spPr bwMode="auto">
          <a:xfrm flipH="1">
            <a:off x="-1" y="0"/>
            <a:ext cx="9144001" cy="6886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r="55418"/>
          <a:stretch/>
        </p:blipFill>
        <p:spPr>
          <a:xfrm>
            <a:off x="7239000" y="254983"/>
            <a:ext cx="1545771" cy="574299"/>
          </a:xfrm>
          <a:prstGeom prst="rect">
            <a:avLst/>
          </a:prstGeom>
        </p:spPr>
      </p:pic>
      <p:sp>
        <p:nvSpPr>
          <p:cNvPr id="2" name="Title Placeholder 1"/>
          <p:cNvSpPr>
            <a:spLocks noGrp="1"/>
          </p:cNvSpPr>
          <p:nvPr>
            <p:ph type="title"/>
          </p:nvPr>
        </p:nvSpPr>
        <p:spPr>
          <a:xfrm>
            <a:off x="228600" y="0"/>
            <a:ext cx="6324600" cy="289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21" name="Slide Number Placeholder 5"/>
          <p:cNvSpPr>
            <a:spLocks noGrp="1"/>
          </p:cNvSpPr>
          <p:nvPr>
            <p:ph type="sldNum" sz="quarter" idx="4"/>
          </p:nvPr>
        </p:nvSpPr>
        <p:spPr>
          <a:xfrm>
            <a:off x="7010400" y="6477000"/>
            <a:ext cx="2133600" cy="365125"/>
          </a:xfrm>
          <a:prstGeom prst="rect">
            <a:avLst/>
          </a:prstGeom>
        </p:spPr>
        <p:txBody>
          <a:bodyPr/>
          <a:lstStyle>
            <a:lvl1pPr algn="r">
              <a:defRPr b="1">
                <a:solidFill>
                  <a:schemeClr val="tx1">
                    <a:lumMod val="75000"/>
                    <a:lumOff val="25000"/>
                  </a:schemeClr>
                </a:solidFill>
              </a:defRPr>
            </a:lvl1pPr>
          </a:lstStyle>
          <a:p>
            <a:fld id="{7CA4FA1D-5F8E-4D84-B2CB-FA0788CA92DA}" type="slidenum">
              <a:rPr lang="en-US" smtClean="0"/>
              <a:pPr/>
              <a:t>‹#›</a:t>
            </a:fld>
            <a:endParaRPr lang="en-US" dirty="0"/>
          </a:p>
        </p:txBody>
      </p:sp>
      <p:sp>
        <p:nvSpPr>
          <p:cNvPr id="20" name="Rectangle 19"/>
          <p:cNvSpPr/>
          <p:nvPr userDrawn="1"/>
        </p:nvSpPr>
        <p:spPr>
          <a:xfrm>
            <a:off x="0" y="5867400"/>
            <a:ext cx="2667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228600" y="1981200"/>
            <a:ext cx="8991600" cy="4953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43527633"/>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1" r:id="rId3"/>
    <p:sldLayoutId id="2147483655" r:id="rId4"/>
  </p:sldLayoutIdLst>
  <p:txStyles>
    <p:titleStyle>
      <a:lvl1pPr algn="l" defTabSz="914400" rtl="0" eaLnBrk="1" latinLnBrk="0" hangingPunct="1">
        <a:spcBef>
          <a:spcPct val="0"/>
        </a:spcBef>
        <a:buNone/>
        <a:defRPr sz="4000" b="1" kern="1200">
          <a:solidFill>
            <a:schemeClr val="accent1"/>
          </a:solidFill>
          <a:latin typeface="Arial Narrow" panose="020B060602020203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Arial Narrow" panose="020B0606020202030204" pitchFamily="34" charset="0"/>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Arial Narrow" panose="020B0606020202030204" pitchFamily="34" charset="0"/>
          <a:ea typeface="+mn-ea"/>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Narrow" panose="020B0606020202030204" pitchFamily="34" charset="0"/>
          <a:ea typeface="+mn-ea"/>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Arial Narrow" panose="020B0606020202030204" pitchFamily="34" charset="0"/>
          <a:ea typeface="+mn-ea"/>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Arial Narrow" panose="020B0606020202030204" pitchFamily="34" charset="0"/>
          <a:ea typeface="+mn-ea"/>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epa.gov/superfund/programs/recycle/" TargetMode="External"/><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hyperlink" Target="http://www.epa.gov/superfund/programs/recycle/info/recreational-video.html" TargetMode="External"/><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Key Tools for Supporting Recreational and Educational Use</a:t>
            </a:r>
            <a:endParaRPr lang="en-US" dirty="0"/>
          </a:p>
        </p:txBody>
      </p:sp>
      <p:sp>
        <p:nvSpPr>
          <p:cNvPr id="5" name="Text Placeholder 4"/>
          <p:cNvSpPr>
            <a:spLocks noGrp="1"/>
          </p:cNvSpPr>
          <p:nvPr>
            <p:ph type="body" idx="1"/>
          </p:nvPr>
        </p:nvSpPr>
        <p:spPr>
          <a:xfrm>
            <a:off x="722313" y="3124200"/>
            <a:ext cx="7772400" cy="1282700"/>
          </a:xfrm>
        </p:spPr>
        <p:txBody>
          <a:bodyPr/>
          <a:lstStyle/>
          <a:p>
            <a:r>
              <a:rPr lang="en-US" altLang="en-US" dirty="0" smtClean="0">
                <a:latin typeface="Times" pitchFamily="32" charset="0"/>
                <a:ea typeface="ＭＳ Ｐゴシック" pitchFamily="34" charset="-128"/>
                <a:cs typeface="Times" pitchFamily="32" charset="0"/>
              </a:rPr>
              <a:t>Fran </a:t>
            </a:r>
            <a:r>
              <a:rPr lang="en-US" altLang="en-US" dirty="0" err="1" smtClean="0">
                <a:latin typeface="Times" pitchFamily="32" charset="0"/>
                <a:ea typeface="ＭＳ Ｐゴシック" pitchFamily="34" charset="-128"/>
                <a:cs typeface="Times" pitchFamily="32" charset="0"/>
              </a:rPr>
              <a:t>Costanzi</a:t>
            </a:r>
            <a:r>
              <a:rPr lang="en-US" altLang="en-US" dirty="0" smtClean="0">
                <a:latin typeface="Times" pitchFamily="32" charset="0"/>
                <a:ea typeface="ＭＳ Ｐゴシック" pitchFamily="34" charset="-128"/>
                <a:cs typeface="Times" pitchFamily="32" charset="0"/>
              </a:rPr>
              <a:t>, </a:t>
            </a:r>
            <a:endParaRPr lang="en-US" altLang="en-US" dirty="0" smtClean="0">
              <a:latin typeface="Times" pitchFamily="32" charset="0"/>
              <a:ea typeface="ＭＳ Ｐゴシック" pitchFamily="34" charset="-128"/>
              <a:cs typeface="Times" pitchFamily="32" charset="0"/>
            </a:endParaRPr>
          </a:p>
          <a:p>
            <a:r>
              <a:rPr lang="en-US" altLang="en-US" dirty="0" smtClean="0">
                <a:latin typeface="Times" pitchFamily="32" charset="0"/>
                <a:ea typeface="ＭＳ Ｐゴシック" pitchFamily="34" charset="-128"/>
                <a:cs typeface="Times" pitchFamily="32" charset="0"/>
              </a:rPr>
              <a:t>Region </a:t>
            </a:r>
            <a:r>
              <a:rPr lang="en-US" altLang="en-US" dirty="0" smtClean="0">
                <a:latin typeface="Times" pitchFamily="32" charset="0"/>
                <a:ea typeface="ＭＳ Ｐゴシック" pitchFamily="34" charset="-128"/>
                <a:cs typeface="Times" pitchFamily="32" charset="0"/>
              </a:rPr>
              <a:t>8 </a:t>
            </a:r>
            <a:r>
              <a:rPr lang="en-US" altLang="en-US" dirty="0">
                <a:latin typeface="Times" pitchFamily="32" charset="0"/>
                <a:ea typeface="ＭＳ Ｐゴシック" pitchFamily="34" charset="-128"/>
                <a:cs typeface="Times" pitchFamily="32" charset="0"/>
              </a:rPr>
              <a:t>Superfund Redevelopment </a:t>
            </a:r>
            <a:r>
              <a:rPr lang="en-US" altLang="en-US" dirty="0" smtClean="0">
                <a:latin typeface="Times" pitchFamily="32" charset="0"/>
                <a:ea typeface="ＭＳ Ｐゴシック" pitchFamily="34" charset="-128"/>
                <a:cs typeface="Times" pitchFamily="32" charset="0"/>
              </a:rPr>
              <a:t>Coordinator</a:t>
            </a:r>
            <a:endParaRPr lang="en-US" dirty="0"/>
          </a:p>
        </p:txBody>
      </p:sp>
    </p:spTree>
    <p:extLst>
      <p:ext uri="{BB962C8B-B14F-4D97-AF65-F5344CB8AC3E}">
        <p14:creationId xmlns:p14="http://schemas.microsoft.com/office/powerpoint/2010/main" val="1392083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SRI Tools and Resources</a:t>
            </a:r>
            <a:endParaRPr lang="en-US" dirty="0"/>
          </a:p>
        </p:txBody>
      </p:sp>
      <p:sp>
        <p:nvSpPr>
          <p:cNvPr id="6" name="Rectangle 5"/>
          <p:cNvSpPr/>
          <p:nvPr/>
        </p:nvSpPr>
        <p:spPr>
          <a:xfrm>
            <a:off x="0" y="6273225"/>
            <a:ext cx="9144000" cy="584775"/>
          </a:xfrm>
          <a:prstGeom prst="rect">
            <a:avLst/>
          </a:prstGeom>
        </p:spPr>
        <p:txBody>
          <a:bodyPr wrap="square">
            <a:spAutoFit/>
          </a:bodyPr>
          <a:lstStyle/>
          <a:p>
            <a:pPr algn="ctr"/>
            <a:r>
              <a:rPr lang="en-US" sz="3200" spc="-100" dirty="0" smtClean="0">
                <a:solidFill>
                  <a:schemeClr val="accent1"/>
                </a:solidFill>
                <a:hlinkClick r:id=""/>
              </a:rPr>
              <a:t>http</a:t>
            </a:r>
            <a:r>
              <a:rPr lang="en-US" sz="3200" spc="-100" dirty="0">
                <a:solidFill>
                  <a:schemeClr val="accent1"/>
                </a:solidFill>
                <a:hlinkClick r:id="rId3"/>
              </a:rPr>
              <a:t>://www.epa.gov/superfund/programs/recycle/</a:t>
            </a:r>
            <a:endParaRPr lang="en-US" sz="3200" dirty="0">
              <a:solidFill>
                <a:schemeClr val="accent1"/>
              </a:solidFill>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1850100"/>
            <a:ext cx="2134358" cy="278852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00400" y="1905000"/>
            <a:ext cx="2911370" cy="194360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541" t="11395" r="8472"/>
          <a:stretch/>
        </p:blipFill>
        <p:spPr bwMode="auto">
          <a:xfrm>
            <a:off x="4359170" y="3074348"/>
            <a:ext cx="4632430" cy="3097852"/>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3" descr="C:\Users\lwysocki\Desktop\Silver Bow Creek 508_Page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2121" y="3319144"/>
            <a:ext cx="2134358" cy="278852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076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Categories of Key Tools</a:t>
            </a:r>
            <a:endParaRPr lang="en-US" dirty="0"/>
          </a:p>
        </p:txBody>
      </p:sp>
      <p:sp>
        <p:nvSpPr>
          <p:cNvPr id="3" name="Content Placeholder 2"/>
          <p:cNvSpPr>
            <a:spLocks noGrp="1"/>
          </p:cNvSpPr>
          <p:nvPr>
            <p:ph idx="1"/>
          </p:nvPr>
        </p:nvSpPr>
        <p:spPr/>
        <p:txBody>
          <a:bodyPr/>
          <a:lstStyle/>
          <a:p>
            <a:r>
              <a:rPr lang="en-US" dirty="0" smtClean="0"/>
              <a:t>Outreach Materials</a:t>
            </a:r>
          </a:p>
          <a:p>
            <a:r>
              <a:rPr lang="en-US" dirty="0" smtClean="0"/>
              <a:t>Technical Reports</a:t>
            </a:r>
          </a:p>
          <a:p>
            <a:r>
              <a:rPr lang="en-US" dirty="0" smtClean="0"/>
              <a:t>Reuse Planning</a:t>
            </a:r>
            <a:endParaRPr lang="en-US" dirty="0"/>
          </a:p>
        </p:txBody>
      </p:sp>
      <p:pic>
        <p:nvPicPr>
          <p:cNvPr id="1026" name="Picture 2" descr="C:\Users\lwysocki\Desktop\www.epa.gov_superfund_programs_recycle_pdf_recreational-reuse_Page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3730" y="2362200"/>
            <a:ext cx="2767445" cy="3581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7" name="Picture 3" descr="C:\Users\lwysocki\Desktop\pi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886200"/>
            <a:ext cx="4014204" cy="256698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 name="Picture 2" descr="C:\Users\lwysocki\Desktop\big tex.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5058" y="4343400"/>
            <a:ext cx="3044142" cy="235229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3427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 Materials</a:t>
            </a:r>
            <a:endParaRPr lang="en-US" dirty="0"/>
          </a:p>
        </p:txBody>
      </p:sp>
      <p:sp>
        <p:nvSpPr>
          <p:cNvPr id="3" name="Content Placeholder 2"/>
          <p:cNvSpPr>
            <a:spLocks noGrp="1"/>
          </p:cNvSpPr>
          <p:nvPr>
            <p:ph idx="1"/>
          </p:nvPr>
        </p:nvSpPr>
        <p:spPr>
          <a:xfrm>
            <a:off x="6172200" y="2133600"/>
            <a:ext cx="3048000" cy="4800600"/>
          </a:xfrm>
        </p:spPr>
        <p:txBody>
          <a:bodyPr/>
          <a:lstStyle/>
          <a:p>
            <a:r>
              <a:rPr lang="en-US" dirty="0" smtClean="0"/>
              <a:t>Videos</a:t>
            </a:r>
          </a:p>
          <a:p>
            <a:r>
              <a:rPr lang="en-US" dirty="0" smtClean="0"/>
              <a:t>Fact sheets                                                                                         and handouts</a:t>
            </a:r>
          </a:p>
          <a:p>
            <a:r>
              <a:rPr lang="en-US" dirty="0" smtClean="0"/>
              <a:t>Webinars</a:t>
            </a:r>
          </a:p>
          <a:p>
            <a:pPr marL="0" indent="0">
              <a:buNone/>
            </a:pPr>
            <a:endParaRPr lang="en-US" dirty="0"/>
          </a:p>
        </p:txBody>
      </p:sp>
      <p:pic>
        <p:nvPicPr>
          <p:cNvPr id="4" name="recreational-reus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 y="1981200"/>
            <a:ext cx="5562600" cy="4171950"/>
          </a:xfrm>
          <a:prstGeom prst="rect">
            <a:avLst/>
          </a:prstGeom>
        </p:spPr>
      </p:pic>
      <p:sp>
        <p:nvSpPr>
          <p:cNvPr id="5" name="TextBox 4"/>
          <p:cNvSpPr txBox="1"/>
          <p:nvPr/>
        </p:nvSpPr>
        <p:spPr>
          <a:xfrm>
            <a:off x="914400" y="6488668"/>
            <a:ext cx="7696200" cy="369332"/>
          </a:xfrm>
          <a:prstGeom prst="rect">
            <a:avLst/>
          </a:prstGeom>
          <a:noFill/>
        </p:spPr>
        <p:txBody>
          <a:bodyPr wrap="square" rtlCol="0">
            <a:spAutoFit/>
          </a:bodyPr>
          <a:lstStyle/>
          <a:p>
            <a:r>
              <a:rPr lang="en-US" dirty="0">
                <a:hlinkClick r:id="rId6"/>
              </a:rPr>
              <a:t>http://</a:t>
            </a:r>
            <a:r>
              <a:rPr lang="en-US" dirty="0" smtClean="0">
                <a:hlinkClick r:id="rId6"/>
              </a:rPr>
              <a:t>www.epa.gov/superfund/programs/recycle/info/recreational-video.html</a:t>
            </a:r>
            <a:r>
              <a:rPr lang="en-US" dirty="0" smtClean="0"/>
              <a:t> </a:t>
            </a:r>
            <a:endParaRPr lang="en-US" dirty="0"/>
          </a:p>
        </p:txBody>
      </p:sp>
    </p:spTree>
    <p:extLst>
      <p:ext uri="{BB962C8B-B14F-4D97-AF65-F5344CB8AC3E}">
        <p14:creationId xmlns:p14="http://schemas.microsoft.com/office/powerpoint/2010/main" val="3672152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Reports</a:t>
            </a:r>
            <a:endParaRPr lang="en-US" dirty="0"/>
          </a:p>
        </p:txBody>
      </p:sp>
      <p:sp>
        <p:nvSpPr>
          <p:cNvPr id="3" name="Content Placeholder 2"/>
          <p:cNvSpPr>
            <a:spLocks noGrp="1"/>
          </p:cNvSpPr>
          <p:nvPr>
            <p:ph idx="1"/>
          </p:nvPr>
        </p:nvSpPr>
        <p:spPr/>
        <p:txBody>
          <a:bodyPr/>
          <a:lstStyle/>
          <a:p>
            <a:r>
              <a:rPr lang="en-US" dirty="0"/>
              <a:t>Recreational Opportunities at Abandoned Mine </a:t>
            </a:r>
            <a:r>
              <a:rPr lang="en-US" dirty="0" smtClean="0"/>
              <a:t>Lands</a:t>
            </a:r>
          </a:p>
          <a:p>
            <a:endParaRPr lang="en-US" dirty="0" smtClean="0"/>
          </a:p>
          <a:p>
            <a:r>
              <a:rPr lang="en-US" dirty="0"/>
              <a:t>Recreational Reuse of Land Above Hazardous Waste Containment </a:t>
            </a:r>
            <a:r>
              <a:rPr lang="en-US" dirty="0" smtClean="0"/>
              <a:t>Areas</a:t>
            </a:r>
          </a:p>
          <a:p>
            <a:endParaRPr lang="en-US" dirty="0" smtClean="0"/>
          </a:p>
          <a:p>
            <a:r>
              <a:rPr lang="en-US" dirty="0"/>
              <a:t>Reusing Cleaned Up Superfund Sites: </a:t>
            </a:r>
            <a:r>
              <a:rPr lang="en-US" dirty="0" smtClean="0"/>
              <a:t>                                      Golf </a:t>
            </a:r>
            <a:r>
              <a:rPr lang="en-US" dirty="0"/>
              <a:t>Facilities Where Waste is Left on Site</a:t>
            </a:r>
          </a:p>
        </p:txBody>
      </p:sp>
      <p:pic>
        <p:nvPicPr>
          <p:cNvPr id="1026" name="Picture 2" descr="C:\Users\lwysocki\Desktop\epa.gov_superfund_programs_recycle_pdf_gol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3660174"/>
            <a:ext cx="2352540" cy="304542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0177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Reuse Planning </a:t>
            </a:r>
            <a:endParaRPr lang="en-US" dirty="0"/>
          </a:p>
        </p:txBody>
      </p:sp>
      <p:sp>
        <p:nvSpPr>
          <p:cNvPr id="3" name="Content Placeholder 2"/>
          <p:cNvSpPr>
            <a:spLocks noGrp="1"/>
          </p:cNvSpPr>
          <p:nvPr>
            <p:ph idx="1"/>
          </p:nvPr>
        </p:nvSpPr>
        <p:spPr>
          <a:xfrm>
            <a:off x="76200" y="2057400"/>
            <a:ext cx="9144000" cy="4876800"/>
          </a:xfrm>
        </p:spPr>
        <p:txBody>
          <a:bodyPr/>
          <a:lstStyle/>
          <a:p>
            <a:r>
              <a:rPr lang="en-US" altLang="en-US" sz="2700" dirty="0" smtClean="0">
                <a:ea typeface="ＭＳ Ｐゴシック" pitchFamily="34" charset="-128"/>
                <a:cs typeface="Arial" charset="0"/>
              </a:rPr>
              <a:t>Provides rare </a:t>
            </a:r>
            <a:r>
              <a:rPr lang="en-US" altLang="en-US" sz="2700" dirty="0">
                <a:ea typeface="ＭＳ Ｐゴシック" pitchFamily="34" charset="-128"/>
                <a:cs typeface="Arial" charset="0"/>
              </a:rPr>
              <a:t>opportunity to expand recreation and </a:t>
            </a:r>
            <a:r>
              <a:rPr lang="en-US" altLang="en-US" sz="2700" dirty="0" smtClean="0">
                <a:ea typeface="ＭＳ Ｐゴシック" pitchFamily="34" charset="-128"/>
                <a:cs typeface="Arial" charset="0"/>
              </a:rPr>
              <a:t>education       </a:t>
            </a:r>
            <a:r>
              <a:rPr lang="en-US" altLang="en-US" sz="2700" dirty="0" smtClean="0">
                <a:ea typeface="ＭＳ Ｐゴシック" pitchFamily="34" charset="-128"/>
                <a:cs typeface="Arial" charset="0"/>
              </a:rPr>
              <a:t>resources </a:t>
            </a:r>
            <a:r>
              <a:rPr lang="en-US" altLang="en-US" sz="2700" dirty="0">
                <a:ea typeface="ＭＳ Ｐゴシック" pitchFamily="34" charset="-128"/>
                <a:cs typeface="Arial" charset="0"/>
              </a:rPr>
              <a:t>within </a:t>
            </a:r>
            <a:r>
              <a:rPr lang="en-US" altLang="en-US" sz="2700" dirty="0" smtClean="0">
                <a:ea typeface="ＭＳ Ｐゴシック" pitchFamily="34" charset="-128"/>
                <a:cs typeface="Arial" charset="0"/>
              </a:rPr>
              <a:t>communities</a:t>
            </a:r>
          </a:p>
          <a:p>
            <a:r>
              <a:rPr lang="en-US" altLang="en-US" sz="2700" dirty="0" smtClean="0">
                <a:ea typeface="ＭＳ Ｐゴシック" pitchFamily="34" charset="-128"/>
                <a:cs typeface="Arial" charset="0"/>
              </a:rPr>
              <a:t>Helps </a:t>
            </a:r>
            <a:r>
              <a:rPr lang="en-US" altLang="en-US" sz="2700" dirty="0">
                <a:ea typeface="ＭＳ Ｐゴシック" pitchFamily="34" charset="-128"/>
                <a:cs typeface="Arial" charset="0"/>
              </a:rPr>
              <a:t>establish realistic community </a:t>
            </a:r>
            <a:r>
              <a:rPr lang="en-US" altLang="en-US" sz="2700" dirty="0" smtClean="0">
                <a:ea typeface="ＭＳ Ｐゴシック" pitchFamily="34" charset="-128"/>
                <a:cs typeface="Arial" charset="0"/>
              </a:rPr>
              <a:t>expectations</a:t>
            </a:r>
          </a:p>
          <a:p>
            <a:r>
              <a:rPr lang="en-US" altLang="en-US" sz="2700" dirty="0" smtClean="0">
                <a:ea typeface="ＭＳ Ｐゴシック" pitchFamily="34" charset="-128"/>
                <a:cs typeface="Arial" charset="0"/>
              </a:rPr>
              <a:t>Promotes meaningful </a:t>
            </a:r>
            <a:r>
              <a:rPr lang="en-US" altLang="en-US" sz="2700" dirty="0">
                <a:ea typeface="ＭＳ Ｐゴシック" pitchFamily="34" charset="-128"/>
                <a:cs typeface="Arial" charset="0"/>
              </a:rPr>
              <a:t>dialogue among parties</a:t>
            </a:r>
          </a:p>
          <a:p>
            <a:endParaRPr lang="en-US" dirty="0"/>
          </a:p>
        </p:txBody>
      </p:sp>
      <p:pic>
        <p:nvPicPr>
          <p:cNvPr id="5" name="Picture 3" descr="X:\EXTRANET\GSRI\Community Planning\Active Projects\N Birmingham\Pictures\2013.03.07\IMG_0167.JPG"/>
          <p:cNvPicPr>
            <a:picLocks noChangeAspect="1" noChangeArrowheads="1"/>
          </p:cNvPicPr>
          <p:nvPr/>
        </p:nvPicPr>
        <p:blipFill>
          <a:blip r:embed="rId3" cstate="print"/>
          <a:srcRect l="6452" t="21505"/>
          <a:stretch>
            <a:fillRect/>
          </a:stretch>
        </p:blipFill>
        <p:spPr bwMode="auto">
          <a:xfrm>
            <a:off x="5168030" y="4126754"/>
            <a:ext cx="3823570" cy="2598026"/>
          </a:xfrm>
          <a:prstGeom prst="rect">
            <a:avLst/>
          </a:prstGeom>
          <a:noFill/>
          <a:ln w="9525">
            <a:solidFill>
              <a:schemeClr val="accent1"/>
            </a:solidFill>
          </a:ln>
        </p:spPr>
      </p:pic>
      <p:pic>
        <p:nvPicPr>
          <p:cNvPr id="6" name="Content Placeholder 4" descr="NB Coalition Handout_FINAL_2013.03.05_Page_1.jpg"/>
          <p:cNvPicPr>
            <a:picLocks noChangeAspect="1"/>
          </p:cNvPicPr>
          <p:nvPr/>
        </p:nvPicPr>
        <p:blipFill>
          <a:blip r:embed="rId4" cstate="print"/>
          <a:stretch>
            <a:fillRect/>
          </a:stretch>
        </p:blipFill>
        <p:spPr>
          <a:xfrm rot="20754117">
            <a:off x="3475468" y="4210265"/>
            <a:ext cx="1703900" cy="2380825"/>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17752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7"/>
          <p:cNvPicPr>
            <a:picLocks noChangeAspect="1"/>
          </p:cNvPicPr>
          <p:nvPr/>
        </p:nvPicPr>
        <p:blipFill rotWithShape="1">
          <a:blip r:embed="rId3" cstate="screen">
            <a:lum bright="10000"/>
            <a:extLst>
              <a:ext uri="{28A0092B-C50C-407E-A947-70E740481C1C}">
                <a14:useLocalDpi xmlns:a14="http://schemas.microsoft.com/office/drawing/2010/main" val="0"/>
              </a:ext>
            </a:extLst>
          </a:blip>
          <a:srcRect/>
          <a:stretch/>
        </p:blipFill>
        <p:spPr>
          <a:xfrm>
            <a:off x="4186989" y="4367130"/>
            <a:ext cx="4652211" cy="2403641"/>
          </a:xfrm>
          <a:prstGeom prst="rect">
            <a:avLst/>
          </a:prstGeom>
          <a:ln w="9525">
            <a:solidFill>
              <a:schemeClr val="accent1"/>
            </a:solidFill>
          </a:ln>
        </p:spPr>
      </p:pic>
      <p:sp>
        <p:nvSpPr>
          <p:cNvPr id="2" name="Title 1"/>
          <p:cNvSpPr>
            <a:spLocks noGrp="1"/>
          </p:cNvSpPr>
          <p:nvPr>
            <p:ph type="title"/>
          </p:nvPr>
        </p:nvSpPr>
        <p:spPr/>
        <p:txBody>
          <a:bodyPr/>
          <a:lstStyle/>
          <a:p>
            <a:r>
              <a:rPr lang="en-US" dirty="0" smtClean="0"/>
              <a:t>Resources for RPMs</a:t>
            </a:r>
            <a:endParaRPr lang="en-US" dirty="0"/>
          </a:p>
        </p:txBody>
      </p:sp>
      <p:sp>
        <p:nvSpPr>
          <p:cNvPr id="3" name="Content Placeholder 2"/>
          <p:cNvSpPr>
            <a:spLocks noGrp="1"/>
          </p:cNvSpPr>
          <p:nvPr>
            <p:ph idx="1"/>
          </p:nvPr>
        </p:nvSpPr>
        <p:spPr/>
        <p:txBody>
          <a:bodyPr/>
          <a:lstStyle/>
          <a:p>
            <a:r>
              <a:rPr lang="en-US" altLang="en-US" dirty="0">
                <a:ea typeface="ＭＳ Ｐゴシック" pitchFamily="34" charset="-128"/>
                <a:cs typeface="Arial" charset="0"/>
              </a:rPr>
              <a:t>SRI Regional </a:t>
            </a:r>
            <a:r>
              <a:rPr lang="en-US" altLang="en-US" dirty="0" smtClean="0">
                <a:ea typeface="ＭＳ Ｐゴシック" pitchFamily="34" charset="-128"/>
                <a:cs typeface="Arial" charset="0"/>
              </a:rPr>
              <a:t>Seeds</a:t>
            </a:r>
          </a:p>
          <a:p>
            <a:endParaRPr lang="en-US" altLang="en-US" dirty="0">
              <a:ea typeface="ＭＳ Ｐゴシック" pitchFamily="34" charset="-128"/>
              <a:cs typeface="Arial" charset="0"/>
            </a:endParaRPr>
          </a:p>
          <a:p>
            <a:r>
              <a:rPr lang="en-US" altLang="en-US" dirty="0">
                <a:ea typeface="ＭＳ Ｐゴシック" pitchFamily="34" charset="-128"/>
                <a:cs typeface="Arial" charset="0"/>
              </a:rPr>
              <a:t>Recent focus areas: </a:t>
            </a:r>
            <a:r>
              <a:rPr lang="en-US" altLang="en-US" dirty="0" smtClean="0">
                <a:ea typeface="ＭＳ Ｐゴシック" pitchFamily="34" charset="-128"/>
                <a:cs typeface="Arial" charset="0"/>
              </a:rPr>
              <a:t>renewable energy</a:t>
            </a:r>
            <a:r>
              <a:rPr lang="en-US" altLang="en-US" dirty="0">
                <a:ea typeface="ＭＳ Ｐゴシック" pitchFamily="34" charset="-128"/>
                <a:cs typeface="Arial" charset="0"/>
              </a:rPr>
              <a:t>, </a:t>
            </a:r>
            <a:r>
              <a:rPr lang="en-US" altLang="en-US" dirty="0" smtClean="0">
                <a:ea typeface="ＭＳ Ｐゴシック" pitchFamily="34" charset="-128"/>
                <a:cs typeface="Arial" charset="0"/>
              </a:rPr>
              <a:t>recreational and educational reuse, area-wide planning, ecological reuse </a:t>
            </a:r>
            <a:endParaRPr lang="en-US" altLang="en-US" dirty="0">
              <a:ea typeface="ＭＳ Ｐゴシック" pitchFamily="34" charset="-128"/>
              <a:cs typeface="Arial" charset="0"/>
            </a:endParaRPr>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4367130"/>
            <a:ext cx="3200399" cy="2403641"/>
          </a:xfrm>
          <a:prstGeom prst="rect">
            <a:avLst/>
          </a:prstGeom>
          <a:ln w="9525">
            <a:solidFill>
              <a:schemeClr val="accent1"/>
            </a:solidFill>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839750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Coming up...</a:t>
            </a:r>
            <a:endParaRPr lang="en-US" dirty="0"/>
          </a:p>
        </p:txBody>
      </p:sp>
      <p:sp>
        <p:nvSpPr>
          <p:cNvPr id="3" name="Content Placeholder 2"/>
          <p:cNvSpPr>
            <a:spLocks noGrp="1"/>
          </p:cNvSpPr>
          <p:nvPr>
            <p:ph idx="1"/>
          </p:nvPr>
        </p:nvSpPr>
        <p:spPr/>
        <p:txBody>
          <a:bodyPr/>
          <a:lstStyle/>
          <a:p>
            <a:endParaRPr lang="en-US" dirty="0" smtClean="0"/>
          </a:p>
          <a:p>
            <a:r>
              <a:rPr lang="en-US" dirty="0" smtClean="0"/>
              <a:t>Reuse Planning Case Study Sites</a:t>
            </a:r>
          </a:p>
          <a:p>
            <a:pPr lvl="1"/>
            <a:endParaRPr lang="en-US" dirty="0" smtClean="0"/>
          </a:p>
          <a:p>
            <a:pPr lvl="1"/>
            <a:r>
              <a:rPr lang="en-US" dirty="0" smtClean="0"/>
              <a:t>Southside </a:t>
            </a:r>
            <a:r>
              <a:rPr lang="en-US" dirty="0"/>
              <a:t>Sanitary </a:t>
            </a:r>
            <a:r>
              <a:rPr lang="en-US" dirty="0" smtClean="0"/>
              <a:t>Landfill (Region 5)</a:t>
            </a:r>
          </a:p>
          <a:p>
            <a:pPr lvl="1"/>
            <a:r>
              <a:rPr lang="en-US" dirty="0"/>
              <a:t>Rocky Mountain Arsenal </a:t>
            </a:r>
            <a:r>
              <a:rPr lang="en-US" dirty="0" smtClean="0"/>
              <a:t> (Region 8)</a:t>
            </a:r>
          </a:p>
          <a:p>
            <a:pPr lvl="1"/>
            <a:r>
              <a:rPr lang="en-US" dirty="0"/>
              <a:t>Picayune Wood Treating </a:t>
            </a:r>
            <a:r>
              <a:rPr lang="en-US" dirty="0" smtClean="0"/>
              <a:t>(Region 4)</a:t>
            </a:r>
          </a:p>
          <a:p>
            <a:pPr lvl="1"/>
            <a:r>
              <a:rPr lang="en-US" dirty="0" smtClean="0"/>
              <a:t>Davie Landfill (Region 4)</a:t>
            </a:r>
          </a:p>
          <a:p>
            <a:pPr lvl="1"/>
            <a:endParaRPr lang="en-US" dirty="0"/>
          </a:p>
          <a:p>
            <a:pPr lvl="1"/>
            <a:endParaRPr lang="en-US" dirty="0"/>
          </a:p>
        </p:txBody>
      </p:sp>
    </p:spTree>
    <p:extLst>
      <p:ext uri="{BB962C8B-B14F-4D97-AF65-F5344CB8AC3E}">
        <p14:creationId xmlns:p14="http://schemas.microsoft.com/office/powerpoint/2010/main" val="19742998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TotalTime>
  <Words>1662</Words>
  <Application>Microsoft Office PowerPoint</Application>
  <PresentationFormat>On-screen Show (4:3)</PresentationFormat>
  <Paragraphs>97</Paragraphs>
  <Slides>8</Slides>
  <Notes>8</Notes>
  <HiddenSlides>0</HiddenSlides>
  <MMClips>1</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Key Tools for Supporting Recreational and Educational Use</vt:lpstr>
      <vt:lpstr>SRI Tools and Resources</vt:lpstr>
      <vt:lpstr>Categories of Key Tools</vt:lpstr>
      <vt:lpstr>Outreach Materials</vt:lpstr>
      <vt:lpstr>Technical Reports</vt:lpstr>
      <vt:lpstr>Reuse Planning </vt:lpstr>
      <vt:lpstr>Resources for RPMs</vt:lpstr>
      <vt:lpstr>Coming up...</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Alfano</dc:creator>
  <cp:lastModifiedBy>Sabrina Foster</cp:lastModifiedBy>
  <cp:revision>51</cp:revision>
  <dcterms:created xsi:type="dcterms:W3CDTF">2013-12-06T20:03:38Z</dcterms:created>
  <dcterms:modified xsi:type="dcterms:W3CDTF">2014-06-05T18:29:34Z</dcterms:modified>
</cp:coreProperties>
</file>