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4" r:id="rId2"/>
    <p:sldMasterId id="2147483696" r:id="rId3"/>
  </p:sldMasterIdLst>
  <p:notesMasterIdLst>
    <p:notesMasterId r:id="rId28"/>
  </p:notesMasterIdLst>
  <p:handoutMasterIdLst>
    <p:handoutMasterId r:id="rId29"/>
  </p:handoutMasterIdLst>
  <p:sldIdLst>
    <p:sldId id="256" r:id="rId4"/>
    <p:sldId id="258" r:id="rId5"/>
    <p:sldId id="275" r:id="rId6"/>
    <p:sldId id="276" r:id="rId7"/>
    <p:sldId id="297" r:id="rId8"/>
    <p:sldId id="277" r:id="rId9"/>
    <p:sldId id="278" r:id="rId10"/>
    <p:sldId id="279" r:id="rId11"/>
    <p:sldId id="280" r:id="rId12"/>
    <p:sldId id="282" r:id="rId13"/>
    <p:sldId id="283" r:id="rId14"/>
    <p:sldId id="284" r:id="rId15"/>
    <p:sldId id="285" r:id="rId16"/>
    <p:sldId id="286" r:id="rId17"/>
    <p:sldId id="289" r:id="rId18"/>
    <p:sldId id="288" r:id="rId19"/>
    <p:sldId id="296" r:id="rId20"/>
    <p:sldId id="295" r:id="rId21"/>
    <p:sldId id="290" r:id="rId22"/>
    <p:sldId id="291" r:id="rId23"/>
    <p:sldId id="293" r:id="rId24"/>
    <p:sldId id="298" r:id="rId25"/>
    <p:sldId id="292" r:id="rId26"/>
    <p:sldId id="294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4330" autoAdjust="0"/>
    <p:restoredTop sz="90860" autoAdjust="0"/>
  </p:normalViewPr>
  <p:slideViewPr>
    <p:cSldViewPr>
      <p:cViewPr varScale="1">
        <p:scale>
          <a:sx n="89" d="100"/>
          <a:sy n="89" d="100"/>
        </p:scale>
        <p:origin x="1771" y="77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2645BD-B467-4EFE-951A-4DCD31665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5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80FB44B-1381-4E9A-9F51-28AE67EEC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61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94F06-798F-4260-80A9-1AAF9AF7ACBF}" type="slidenum">
              <a:rPr lang="en-US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This template was developed</a:t>
            </a:r>
            <a:r>
              <a:rPr lang="en-US" baseline="0" dirty="0" smtClean="0"/>
              <a:t> by US EPA headquarters and is recommended for use by US </a:t>
            </a:r>
            <a:r>
              <a:rPr lang="en-US" baseline="0" smtClean="0"/>
              <a:t>EPA staff.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1171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E14E4-AE44-4924-8664-444F47E7807E}" type="slidenum">
              <a:rPr lang="en-US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712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67AD66-222E-4898-AFB9-65A9205082E3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0D7211-57F0-490C-99E5-EDA6C7627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FB8659-D929-42B6-8C2D-D6A97B75248D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030482-592E-41A1-8291-C6B6F7ED8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A6C363-C873-4A28-AA58-E1E7142C316B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313BEA-B907-435B-881C-E2E08EC79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FFE082-88DD-461A-BF56-0B298EDD30CA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6D19F8-A080-4F4E-9E77-3A2FB8EC8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936497-0519-4D2E-AAD2-8D3E11B002BC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75AAE2-E3BE-4865-934D-70D4DA67B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92A8E7-582E-4C5B-8EFC-26DDFA533532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1108DE-0CD0-42AE-939E-70F26664B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9CAB40-6A15-4491-AF64-ECA9FD396380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4E4FB1-1D89-4E07-810F-C4E565EE9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67AD66-222E-4898-AFB9-65A9205082E3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0D7211-57F0-490C-99E5-EDA6C7627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103114"/>
            <a:ext cx="8153400" cy="400110"/>
          </a:xfrm>
          <a:solidFill>
            <a:schemeClr val="bg1">
              <a:lumMod val="85000"/>
              <a:alpha val="30000"/>
            </a:schemeClr>
          </a:solidFill>
        </p:spPr>
        <p:txBody>
          <a:bodyPr anchor="ctr" anchorCtr="0">
            <a:spAutoFit/>
          </a:bodyPr>
          <a:lstStyle>
            <a:lvl1pPr algn="r"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433AAC-D216-4A3C-B3FF-25709ED8668F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688F0B-CCC9-47ED-A311-4062AC6E1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02CC77-D087-49C5-A205-728D8E4F29B7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CBA05-911B-489B-969B-A0BB07620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8D1FB2-2326-42AD-8E16-FE283D7490EB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876BA2-12AC-423B-849A-434294067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29B866-5364-487F-9D6D-4A5091A01B70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7D48A8-ED1E-40ED-B603-0F3B38736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F44832-FD83-4F20-A3D8-BEA05DB359B6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A6EB01-F4AF-488F-BC3D-E474E34EA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80E6CB-CCCF-4F3F-A0F3-56C685D2FFAF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7B2BD8-788F-451C-BB90-D0142CF4B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B7A678-BB33-4050-89A8-3E2B11B054D4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33C71E-C39B-4F7A-98CE-ACEFD7E94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39888-4E75-47B7-9B5B-5E4B4533A02F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950998-BB0B-44F0-96D4-2EBFA66A1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17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2F86524F-EA67-4822-9485-44742B408D2D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494DFAD-AEED-4698-A5CD-BC3CE9ECC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3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2F86524F-EA67-4822-9485-44742B408D2D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494DFAD-AEED-4698-A5CD-BC3CE9ECC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B5758-6784-48C6-ACC2-B8A3A9A5024A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C0364-7059-4CDE-9032-FF9AE32AB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47800"/>
          </a:xfrm>
        </p:spPr>
        <p:txBody>
          <a:bodyPr/>
          <a:lstStyle/>
          <a:p>
            <a:pPr eaLnBrk="1" hangingPunct="1"/>
            <a:r>
              <a:rPr lang="en-US" b="0" dirty="0" smtClean="0"/>
              <a:t>RCRA Regulatory Overview</a:t>
            </a:r>
            <a:br>
              <a:rPr lang="en-US" b="0" dirty="0" smtClean="0"/>
            </a:br>
            <a:r>
              <a:rPr lang="en-US" b="0" dirty="0" smtClean="0"/>
              <a:t>for RPMs</a:t>
            </a:r>
            <a:br>
              <a:rPr lang="en-US" b="0" dirty="0" smtClean="0"/>
            </a:br>
            <a:endParaRPr lang="en-US" b="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6057900"/>
            <a:ext cx="5524500" cy="381000"/>
          </a:xfrm>
        </p:spPr>
        <p:txBody>
          <a:bodyPr/>
          <a:lstStyle/>
          <a:p>
            <a:pPr eaLnBrk="1" hangingPunct="1"/>
            <a:r>
              <a:rPr lang="en-US" sz="1400" dirty="0" smtClean="0"/>
              <a:t>Michael Beedle, R5, RCRA Corrective Action, Acting Section Chief</a:t>
            </a:r>
          </a:p>
        </p:txBody>
      </p:sp>
      <p:sp>
        <p:nvSpPr>
          <p:cNvPr id="17412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03FA999-E147-4866-A43E-EEF2F1DDF221}" type="datetime1">
              <a:rPr lang="en-US"/>
              <a:pPr/>
              <a:t>11/13/2014</a:t>
            </a:fld>
            <a:endParaRPr lang="en-US"/>
          </a:p>
        </p:txBody>
      </p:sp>
      <p:sp>
        <p:nvSpPr>
          <p:cNvPr id="1741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87CF9C-A41C-4D18-99D9-69BF734EE99F}" type="slidenum">
              <a:rPr lang="en-US"/>
              <a:pPr/>
              <a:t>1</a:t>
            </a:fld>
            <a:endParaRPr lang="en-US"/>
          </a:p>
        </p:txBody>
      </p:sp>
      <p:sp>
        <p:nvSpPr>
          <p:cNvPr id="17414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/>
          </a:p>
          <a:p>
            <a:r>
              <a:rPr lang="en-US"/>
              <a:t>U.S. Environmental Protection Agency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Solid </a:t>
            </a:r>
            <a:r>
              <a:rPr lang="nl-NL" dirty="0" smtClean="0"/>
              <a:t>Waste - 40 </a:t>
            </a:r>
            <a:r>
              <a:rPr lang="nl-NL" dirty="0"/>
              <a:t>CFR 261.2(b)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Discarded materials, if not excluded by regulation, are </a:t>
            </a:r>
            <a:r>
              <a:rPr lang="en-US" dirty="0"/>
              <a:t>solid waste if they are abandoned by </a:t>
            </a:r>
            <a:r>
              <a:rPr lang="en-US" dirty="0" smtClean="0"/>
              <a:t>being:</a:t>
            </a:r>
          </a:p>
          <a:p>
            <a:pPr marL="514350" indent="-514350">
              <a:buAutoNum type="arabicParenBoth"/>
            </a:pPr>
            <a:r>
              <a:rPr lang="en-US" dirty="0" smtClean="0"/>
              <a:t>Disposed </a:t>
            </a:r>
            <a:r>
              <a:rPr lang="en-US" dirty="0"/>
              <a:t>of; </a:t>
            </a:r>
            <a:r>
              <a:rPr lang="en-US" dirty="0" smtClean="0"/>
              <a:t>or</a:t>
            </a:r>
          </a:p>
          <a:p>
            <a:pPr marL="514350" indent="-514350">
              <a:buAutoNum type="arabicParenBoth"/>
            </a:pPr>
            <a:r>
              <a:rPr lang="en-US" dirty="0" smtClean="0"/>
              <a:t>Burned </a:t>
            </a:r>
            <a:r>
              <a:rPr lang="en-US" dirty="0"/>
              <a:t>or incinerated; </a:t>
            </a:r>
            <a:r>
              <a:rPr lang="en-US" dirty="0" smtClean="0"/>
              <a:t>or</a:t>
            </a:r>
          </a:p>
          <a:p>
            <a:pPr marL="514350" indent="-514350">
              <a:buAutoNum type="arabicParenBoth"/>
            </a:pPr>
            <a:r>
              <a:rPr lang="en-US" dirty="0" smtClean="0"/>
              <a:t>Accumulated</a:t>
            </a:r>
            <a:r>
              <a:rPr lang="en-US" dirty="0"/>
              <a:t>, stored, or treated </a:t>
            </a:r>
            <a:r>
              <a:rPr lang="en-US" dirty="0" smtClean="0"/>
              <a:t>before </a:t>
            </a:r>
            <a:r>
              <a:rPr lang="en-US" dirty="0"/>
              <a:t>or in lieu of being abandoned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81400"/>
            <a:ext cx="32861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79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620000" cy="990600"/>
          </a:xfrm>
        </p:spPr>
        <p:txBody>
          <a:bodyPr/>
          <a:lstStyle/>
          <a:p>
            <a:r>
              <a:rPr lang="en-US" dirty="0" smtClean="0"/>
              <a:t>Hazardous Wastes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r>
              <a:rPr lang="en-US" dirty="0" smtClean="0"/>
              <a:t>A solid waste is a hazardous waste if</a:t>
            </a:r>
          </a:p>
          <a:p>
            <a:pPr lvl="1"/>
            <a:r>
              <a:rPr lang="en-US" dirty="0"/>
              <a:t>It exhibits any of the characteristics of hazardous waste </a:t>
            </a:r>
          </a:p>
          <a:p>
            <a:pPr lvl="1"/>
            <a:r>
              <a:rPr lang="en-US" dirty="0"/>
              <a:t>It is </a:t>
            </a:r>
            <a:r>
              <a:rPr lang="en-US" dirty="0" smtClean="0"/>
              <a:t>listed hazardous waste (500 specific wastes)</a:t>
            </a:r>
          </a:p>
          <a:p>
            <a:pPr lvl="1"/>
            <a:r>
              <a:rPr lang="en-US" dirty="0"/>
              <a:t>It is a mixture of solid waste and </a:t>
            </a:r>
            <a:r>
              <a:rPr lang="en-US" dirty="0" smtClean="0"/>
              <a:t>listed </a:t>
            </a:r>
            <a:r>
              <a:rPr lang="en-US" dirty="0" err="1" smtClean="0"/>
              <a:t>haz</a:t>
            </a:r>
            <a:r>
              <a:rPr lang="en-US" dirty="0" smtClean="0"/>
              <a:t> wastes (mixture rule)</a:t>
            </a:r>
          </a:p>
          <a:p>
            <a:pPr lvl="1"/>
            <a:r>
              <a:rPr lang="en-US" dirty="0" smtClean="0"/>
              <a:t>It derived from treatment, storage or disposal of </a:t>
            </a:r>
            <a:r>
              <a:rPr lang="en-US" dirty="0" err="1" smtClean="0"/>
              <a:t>haz</a:t>
            </a:r>
            <a:r>
              <a:rPr lang="en-US" dirty="0" smtClean="0"/>
              <a:t> waste (derived-from rule)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2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0729"/>
            <a:ext cx="7620000" cy="990600"/>
          </a:xfrm>
        </p:spPr>
        <p:txBody>
          <a:bodyPr/>
          <a:lstStyle/>
          <a:p>
            <a:r>
              <a:rPr lang="en-US" dirty="0"/>
              <a:t>Characteristic </a:t>
            </a:r>
            <a:r>
              <a:rPr lang="en-US" dirty="0" err="1"/>
              <a:t>H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aste </a:t>
            </a:r>
            <a:r>
              <a:rPr lang="en-US" dirty="0"/>
              <a:t>– D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458199" cy="3886200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Ignitability – D001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Flammable liquid and oxidizers</a:t>
            </a:r>
          </a:p>
          <a:p>
            <a:pPr lvl="0">
              <a:lnSpc>
                <a:spcPct val="80000"/>
              </a:lnSpc>
            </a:pPr>
            <a:r>
              <a:rPr lang="en-US" sz="2400" dirty="0" err="1">
                <a:solidFill>
                  <a:srgbClr val="000000"/>
                </a:solidFill>
                <a:cs typeface="Arial"/>
              </a:rPr>
              <a:t>Corrosivity</a:t>
            </a:r>
            <a:r>
              <a:rPr lang="en-US" sz="2400" dirty="0">
                <a:solidFill>
                  <a:srgbClr val="000000"/>
                </a:solidFill>
                <a:cs typeface="Arial"/>
              </a:rPr>
              <a:t> – D002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pH &lt;=2 or &gt;=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12.5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lvl="0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Reactivity – D003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Explosives &amp;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waste that may produce toxic gases 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cyanides sulfides) 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lvl="0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Toxicity, D004 – D043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Metals &amp; organic chemicals concentration based,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mg/l (chromium lead, benzene)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Method 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that replicates landfill, 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TCLP, and standards set to protect 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groundwater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062" y="1812661"/>
            <a:ext cx="403590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1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Listed </a:t>
            </a:r>
            <a:r>
              <a:rPr lang="en-US" dirty="0" smtClean="0"/>
              <a:t>wastes F and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EPA has applied the listing criteria </a:t>
            </a:r>
            <a:r>
              <a:rPr lang="en-US" dirty="0" smtClean="0"/>
              <a:t>to numerous </a:t>
            </a:r>
            <a:r>
              <a:rPr lang="en-US" dirty="0"/>
              <a:t>of </a:t>
            </a:r>
            <a:r>
              <a:rPr lang="en-US" dirty="0" smtClean="0"/>
              <a:t>industrial waste streams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F </a:t>
            </a:r>
            <a:r>
              <a:rPr lang="en-US" sz="2400" dirty="0"/>
              <a:t>list: Nonspecific Sources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Solvents, electroplating, wood preserving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K list: Specific Sources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Industry and process specific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Organic chemical manufacturing, petroleum refining, iron and steel production, coking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57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620000" cy="990600"/>
          </a:xfrm>
        </p:spPr>
        <p:txBody>
          <a:bodyPr/>
          <a:lstStyle/>
          <a:p>
            <a:r>
              <a:rPr lang="en-US" dirty="0" smtClean="0"/>
              <a:t>Listed wastes - U and 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r>
              <a:rPr lang="en-US" dirty="0"/>
              <a:t>Unused or off-spec chemicals</a:t>
            </a:r>
          </a:p>
          <a:p>
            <a:pPr lvl="1"/>
            <a:r>
              <a:rPr lang="en-US" sz="2000" dirty="0"/>
              <a:t>P list</a:t>
            </a:r>
          </a:p>
          <a:p>
            <a:pPr lvl="2"/>
            <a:r>
              <a:rPr lang="en-US" dirty="0"/>
              <a:t>Acutely toxic or </a:t>
            </a:r>
            <a:r>
              <a:rPr lang="en-US" dirty="0" smtClean="0"/>
              <a:t>reactive </a:t>
            </a:r>
            <a:r>
              <a:rPr lang="en-US" dirty="0"/>
              <a:t>&amp; toxic</a:t>
            </a:r>
          </a:p>
          <a:p>
            <a:pPr lvl="2"/>
            <a:r>
              <a:rPr lang="en-US" dirty="0"/>
              <a:t>Cyanides, phosgene</a:t>
            </a:r>
          </a:p>
          <a:p>
            <a:pPr lvl="1"/>
            <a:r>
              <a:rPr lang="en-US" sz="2000" dirty="0"/>
              <a:t>U list</a:t>
            </a:r>
          </a:p>
          <a:p>
            <a:pPr lvl="2"/>
            <a:r>
              <a:rPr lang="en-US" dirty="0"/>
              <a:t>Chronic toxicity, </a:t>
            </a:r>
            <a:r>
              <a:rPr lang="en-US" dirty="0" smtClean="0"/>
              <a:t>ignitable</a:t>
            </a:r>
            <a:r>
              <a:rPr lang="en-US" dirty="0"/>
              <a:t>, corrosive or </a:t>
            </a:r>
            <a:r>
              <a:rPr lang="en-US" dirty="0" smtClean="0"/>
              <a:t>reactive</a:t>
            </a:r>
            <a:endParaRPr lang="en-US" dirty="0"/>
          </a:p>
          <a:p>
            <a:pPr lvl="2"/>
            <a:r>
              <a:rPr lang="en-US" dirty="0"/>
              <a:t>Phenol, formaldehyde </a:t>
            </a:r>
            <a:endParaRPr lang="en-US" dirty="0" smtClean="0"/>
          </a:p>
          <a:p>
            <a:r>
              <a:rPr lang="en-US" sz="2400" dirty="0" smtClean="0"/>
              <a:t>Chemical </a:t>
            </a:r>
            <a:r>
              <a:rPr lang="en-US" sz="2400" dirty="0"/>
              <a:t>must be pure or sole active </a:t>
            </a:r>
            <a:r>
              <a:rPr lang="en-US" sz="2400" dirty="0" smtClean="0"/>
              <a:t>ingredient includes container or spill residues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6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Contained-In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anose="020B0600070205080204" pitchFamily="34" charset="-128"/>
              </a:rPr>
              <a:t>Requires contaminated environmental media, such as contaminated soils, to be managed as hazardous waste if it contains listed hazardous wastes or exhibits a characteristic of hazardous waste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Is an ARAR at CERCLA responses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Occurs on a case-by-case basis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62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RCRA </a:t>
            </a:r>
            <a:r>
              <a:rPr lang="en-US" dirty="0" err="1" smtClean="0"/>
              <a:t>regs</a:t>
            </a:r>
            <a:r>
              <a:rPr lang="en-US" dirty="0" smtClean="0"/>
              <a:t> are meant to provide safe</a:t>
            </a:r>
          </a:p>
          <a:p>
            <a:pPr lvl="1"/>
            <a:r>
              <a:rPr lang="en-US" dirty="0" smtClean="0"/>
              <a:t>Storage</a:t>
            </a:r>
            <a:endParaRPr lang="en-US" dirty="0"/>
          </a:p>
          <a:p>
            <a:pPr lvl="2"/>
            <a:r>
              <a:rPr lang="en-US" dirty="0"/>
              <a:t>container pad, tanks, waste pile, containment </a:t>
            </a:r>
            <a:r>
              <a:rPr lang="en-US" dirty="0" err="1"/>
              <a:t>bldg</a:t>
            </a:r>
            <a:endParaRPr lang="en-US" dirty="0"/>
          </a:p>
          <a:p>
            <a:pPr lvl="1"/>
            <a:r>
              <a:rPr lang="en-US" dirty="0"/>
              <a:t>Treatment</a:t>
            </a:r>
          </a:p>
          <a:p>
            <a:pPr lvl="2"/>
            <a:r>
              <a:rPr lang="en-US" dirty="0" smtClean="0"/>
              <a:t>incinerators</a:t>
            </a:r>
            <a:r>
              <a:rPr lang="en-US" dirty="0"/>
              <a:t>, burners, </a:t>
            </a:r>
            <a:r>
              <a:rPr lang="en-US" dirty="0" smtClean="0"/>
              <a:t>neutralize, stabilize</a:t>
            </a:r>
            <a:endParaRPr lang="en-US" dirty="0"/>
          </a:p>
          <a:p>
            <a:pPr lvl="1"/>
            <a:r>
              <a:rPr lang="en-US" dirty="0"/>
              <a:t>Disposal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andfills, surface impoundments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43" y="4429125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45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2" y="-130391"/>
            <a:ext cx="4457454" cy="3343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37" y="-162017"/>
            <a:ext cx="4522064" cy="6165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2" y="3304619"/>
            <a:ext cx="4416520" cy="26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22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Off-site Shipments of </a:t>
            </a:r>
            <a:r>
              <a:rPr lang="en-US" dirty="0" err="1" smtClean="0"/>
              <a:t>Haz</a:t>
            </a:r>
            <a:r>
              <a:rPr lang="en-US" dirty="0" smtClean="0"/>
              <a:t>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4648200" cy="3429000"/>
          </a:xfrm>
        </p:spPr>
        <p:txBody>
          <a:bodyPr/>
          <a:lstStyle/>
          <a:p>
            <a:r>
              <a:rPr lang="en-US" sz="2000" dirty="0" smtClean="0"/>
              <a:t>Must use manifest or other proper shipping document and Land Disposal Restriction notification</a:t>
            </a:r>
          </a:p>
          <a:p>
            <a:r>
              <a:rPr lang="en-US" sz="2000" dirty="0" smtClean="0"/>
              <a:t>Site must be acceptable apply off-site rule</a:t>
            </a:r>
          </a:p>
          <a:p>
            <a:pPr lvl="1"/>
            <a:r>
              <a:rPr lang="en-US" sz="2000" dirty="0" smtClean="0"/>
              <a:t>No releases from receiving unit</a:t>
            </a:r>
          </a:p>
          <a:p>
            <a:pPr lvl="1"/>
            <a:r>
              <a:rPr lang="en-US" sz="2000" dirty="0" smtClean="0"/>
              <a:t>Site must be compliant with </a:t>
            </a:r>
            <a:r>
              <a:rPr lang="en-US" sz="2000" dirty="0" err="1" smtClean="0"/>
              <a:t>regs</a:t>
            </a:r>
            <a:endParaRPr lang="en-US" sz="2000" dirty="0" smtClean="0"/>
          </a:p>
          <a:p>
            <a:r>
              <a:rPr lang="en-US" sz="2000" dirty="0" smtClean="0"/>
              <a:t>Prevents future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cleanup of waste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692893"/>
            <a:ext cx="3657600" cy="2663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17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620000" cy="990600"/>
          </a:xfrm>
        </p:spPr>
        <p:txBody>
          <a:bodyPr/>
          <a:lstStyle/>
          <a:p>
            <a:r>
              <a:rPr lang="en-US" dirty="0" smtClean="0"/>
              <a:t>Land Disposal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678" y="2438400"/>
            <a:ext cx="7772400" cy="3429000"/>
          </a:xfrm>
        </p:spPr>
        <p:txBody>
          <a:bodyPr/>
          <a:lstStyle/>
          <a:p>
            <a:r>
              <a:rPr lang="en-US" dirty="0" smtClean="0"/>
              <a:t>Land disposal of hazardous waste in municipal landfills not safe, banned in 1984</a:t>
            </a:r>
          </a:p>
          <a:p>
            <a:r>
              <a:rPr lang="en-US" dirty="0" smtClean="0"/>
              <a:t>Must be treated below concentration limit or by prescribed technology</a:t>
            </a:r>
          </a:p>
          <a:p>
            <a:r>
              <a:rPr lang="en-US" dirty="0" smtClean="0"/>
              <a:t>After treatment it can be landfilled</a:t>
            </a:r>
          </a:p>
          <a:p>
            <a:pPr lvl="1"/>
            <a:r>
              <a:rPr lang="en-US" dirty="0" err="1" smtClean="0"/>
              <a:t>Haz</a:t>
            </a:r>
            <a:r>
              <a:rPr lang="en-US" dirty="0" smtClean="0"/>
              <a:t> landfill for listed waste residue</a:t>
            </a:r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haz</a:t>
            </a:r>
            <a:r>
              <a:rPr lang="en-US" dirty="0" smtClean="0"/>
              <a:t> for other treated waste below </a:t>
            </a:r>
            <a:r>
              <a:rPr lang="en-US" dirty="0" err="1" smtClean="0"/>
              <a:t>stds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2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57388"/>
            <a:ext cx="7772400" cy="579437"/>
          </a:xfrm>
        </p:spPr>
        <p:txBody>
          <a:bodyPr anchor="t"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Why RCRA is Important to RPMs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Defines what is a hazardous waste</a:t>
            </a:r>
          </a:p>
          <a:p>
            <a:r>
              <a:rPr lang="en-US" dirty="0" smtClean="0"/>
              <a:t>Regulations are applicable or relevant </a:t>
            </a:r>
            <a:r>
              <a:rPr lang="en-US" dirty="0"/>
              <a:t>and appropriate requirements (ARARs) for on-site waste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Must be followed for off-site waste shipments</a:t>
            </a:r>
          </a:p>
          <a:p>
            <a:r>
              <a:rPr lang="en-US" dirty="0" smtClean="0"/>
              <a:t>Affect costs for characterizing, treatment and disposal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8436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3BB029A-B940-4D20-A127-14768812EC01}" type="datetime1">
              <a:rPr lang="en-US"/>
              <a:pPr/>
              <a:t>11/13/2014</a:t>
            </a:fld>
            <a:endParaRPr lang="en-US"/>
          </a:p>
        </p:txBody>
      </p:sp>
      <p:sp>
        <p:nvSpPr>
          <p:cNvPr id="1843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AB03F7-4258-4E08-92FD-1CFA11D18346}" type="slidenum">
              <a:rPr lang="en-US"/>
              <a:pPr/>
              <a:t>2</a:t>
            </a:fld>
            <a:endParaRPr lang="en-US"/>
          </a:p>
        </p:txBody>
      </p:sp>
      <p:sp>
        <p:nvSpPr>
          <p:cNvPr id="18438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U.S. Environmental Protection Agency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620000" cy="990600"/>
          </a:xfrm>
        </p:spPr>
        <p:txBody>
          <a:bodyPr/>
          <a:lstStyle/>
          <a:p>
            <a:r>
              <a:rPr lang="en-US" dirty="0" smtClean="0"/>
              <a:t>Treatment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90" y="2325210"/>
            <a:ext cx="7772400" cy="3618390"/>
          </a:xfrm>
        </p:spPr>
        <p:txBody>
          <a:bodyPr/>
          <a:lstStyle/>
          <a:p>
            <a:r>
              <a:rPr lang="en-US" dirty="0"/>
              <a:t>Treated to meet concentration limits </a:t>
            </a:r>
          </a:p>
          <a:p>
            <a:pPr lvl="1"/>
            <a:r>
              <a:rPr lang="en-US" dirty="0"/>
              <a:t>Risk </a:t>
            </a:r>
            <a:r>
              <a:rPr lang="en-US" dirty="0" smtClean="0"/>
              <a:t>based  – Underlying Hazardous Constituents</a:t>
            </a:r>
          </a:p>
          <a:p>
            <a:pPr lvl="1"/>
            <a:r>
              <a:rPr lang="en-US" dirty="0" smtClean="0"/>
              <a:t>Universal Treatment Standards</a:t>
            </a:r>
            <a:endParaRPr lang="en-US" dirty="0"/>
          </a:p>
          <a:p>
            <a:r>
              <a:rPr lang="en-US" dirty="0"/>
              <a:t>Treatment </a:t>
            </a:r>
            <a:r>
              <a:rPr lang="en-US" dirty="0" smtClean="0"/>
              <a:t>Technologies examples</a:t>
            </a:r>
            <a:endParaRPr lang="en-US" dirty="0"/>
          </a:p>
          <a:p>
            <a:pPr lvl="1"/>
            <a:r>
              <a:rPr lang="en-US" dirty="0"/>
              <a:t>Neutralize – corrosive wastes</a:t>
            </a:r>
          </a:p>
          <a:p>
            <a:pPr lvl="1"/>
            <a:r>
              <a:rPr lang="en-US" dirty="0"/>
              <a:t>Deactivate – removes </a:t>
            </a:r>
            <a:r>
              <a:rPr lang="en-US" dirty="0" err="1" smtClean="0"/>
              <a:t>reactivitiy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Stabilization  - </a:t>
            </a:r>
            <a:r>
              <a:rPr lang="en-US" dirty="0" smtClean="0"/>
              <a:t>reduces </a:t>
            </a:r>
            <a:r>
              <a:rPr lang="en-US" dirty="0" err="1"/>
              <a:t>leachability</a:t>
            </a:r>
            <a:r>
              <a:rPr lang="en-US" dirty="0"/>
              <a:t> 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dirty="0" smtClean="0"/>
              <a:t>cement/lime</a:t>
            </a:r>
            <a:endParaRPr lang="en-US" dirty="0"/>
          </a:p>
          <a:p>
            <a:pPr lvl="1"/>
            <a:r>
              <a:rPr lang="en-US" dirty="0"/>
              <a:t>Combustion – burn waste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82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Alternative Treatment Standards </a:t>
            </a:r>
            <a:br>
              <a:rPr lang="en-US" dirty="0">
                <a:ea typeface="ＭＳ Ｐゴシック" panose="020B0600070205080204" pitchFamily="34" charset="-128"/>
              </a:rPr>
            </a:br>
            <a:r>
              <a:rPr lang="en-US" dirty="0">
                <a:ea typeface="ＭＳ Ｐゴシック" panose="020B0600070205080204" pitchFamily="34" charset="-128"/>
              </a:rPr>
              <a:t>for Contaminated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panose="020B0600070205080204" pitchFamily="34" charset="-128"/>
              </a:rPr>
              <a:t>Created </a:t>
            </a:r>
            <a:r>
              <a:rPr lang="en-US" sz="2400" dirty="0">
                <a:ea typeface="ＭＳ Ｐゴシック" panose="020B0600070205080204" pitchFamily="34" charset="-128"/>
              </a:rPr>
              <a:t>a new treatability group: </a:t>
            </a:r>
            <a:r>
              <a:rPr lang="en-US" sz="2400" dirty="0" smtClean="0">
                <a:ea typeface="ＭＳ Ｐゴシック" panose="020B0600070205080204" pitchFamily="34" charset="-128"/>
              </a:rPr>
              <a:t>contaminated </a:t>
            </a:r>
            <a:r>
              <a:rPr lang="en-US" sz="2400" dirty="0">
                <a:ea typeface="ＭＳ Ｐゴシック" panose="020B0600070205080204" pitchFamily="34" charset="-128"/>
              </a:rPr>
              <a:t>soils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Provides the option of meeting LDR standards for contaminated soil versus the standard established for existing industrial wastes</a:t>
            </a:r>
          </a:p>
          <a:p>
            <a:r>
              <a:rPr lang="en-US" sz="2400" dirty="0">
                <a:ea typeface="ＭＳ Ｐゴシック" panose="020B0600070205080204" pitchFamily="34" charset="-128"/>
              </a:rPr>
              <a:t>Treatment standard requires that the concentrations of hazardous constituents be reduced by 90 </a:t>
            </a:r>
            <a:r>
              <a:rPr lang="en-US" sz="2400" dirty="0" smtClean="0">
                <a:ea typeface="ＭＳ Ｐゴシック" panose="020B0600070205080204" pitchFamily="34" charset="-128"/>
              </a:rPr>
              <a:t>percent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4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699" y="1256930"/>
            <a:ext cx="7620000" cy="990600"/>
          </a:xfrm>
        </p:spPr>
        <p:txBody>
          <a:bodyPr/>
          <a:lstStyle/>
          <a:p>
            <a:r>
              <a:rPr lang="en-US" dirty="0" smtClean="0"/>
              <a:t>Special Rules for Remediation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98" y="2046673"/>
            <a:ext cx="7844901" cy="3429000"/>
          </a:xfrm>
        </p:spPr>
        <p:txBody>
          <a:bodyPr/>
          <a:lstStyle/>
          <a:p>
            <a:r>
              <a:rPr lang="en-US" dirty="0" smtClean="0"/>
              <a:t>Temporary Unit – </a:t>
            </a:r>
            <a:r>
              <a:rPr lang="en-US" sz="2400" dirty="0" smtClean="0"/>
              <a:t>tank and container storage</a:t>
            </a:r>
          </a:p>
          <a:p>
            <a:r>
              <a:rPr lang="en-US" dirty="0" smtClean="0"/>
              <a:t>Area of Contamination – </a:t>
            </a:r>
            <a:r>
              <a:rPr lang="en-US" sz="2400" dirty="0" smtClean="0"/>
              <a:t>allows waste consolidation and treatment in place, </a:t>
            </a:r>
            <a:r>
              <a:rPr lang="en-US" sz="2400" i="1" dirty="0" smtClean="0"/>
              <a:t>in situ</a:t>
            </a:r>
          </a:p>
          <a:p>
            <a:r>
              <a:rPr lang="en-US" dirty="0" smtClean="0"/>
              <a:t>Corrective Action Management Unit (CAMU) – </a:t>
            </a:r>
            <a:r>
              <a:rPr lang="en-US" sz="2400" dirty="0" smtClean="0"/>
              <a:t>RCRA Unit specifically for remediation waste, waste can be moved for other locations onsite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1204" r="8332" b="35019"/>
          <a:stretch/>
        </p:blipFill>
        <p:spPr>
          <a:xfrm>
            <a:off x="2432050" y="4724400"/>
            <a:ext cx="4432300" cy="204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U.S. Environmental Protection Agency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81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969" y="2438400"/>
            <a:ext cx="5137173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59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Up</a:t>
            </a:r>
          </a:p>
          <a:p>
            <a:pPr lvl="1"/>
            <a:r>
              <a:rPr lang="en-US" dirty="0" smtClean="0"/>
              <a:t>John </a:t>
            </a:r>
            <a:r>
              <a:rPr lang="en-US" dirty="0"/>
              <a:t>Fagiolo, Remedial Project </a:t>
            </a:r>
            <a:r>
              <a:rPr lang="en-US" dirty="0" smtClean="0"/>
              <a:t>Manager</a:t>
            </a:r>
          </a:p>
          <a:p>
            <a:pPr lvl="1"/>
            <a:r>
              <a:rPr lang="en-US" dirty="0" smtClean="0"/>
              <a:t>RCRA intersecting CERCLA Examples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0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1976 Resource Conservation and Recovery  Act (RCRA) is an amendment to Solid Waste Disposal Act (SWDA)</a:t>
            </a:r>
          </a:p>
          <a:p>
            <a:r>
              <a:rPr lang="en-US" dirty="0" smtClean="0"/>
              <a:t>RCRA started the regulatory process for hazardous waste and gave Federal </a:t>
            </a:r>
            <a:r>
              <a:rPr lang="en-US" dirty="0" err="1" smtClean="0"/>
              <a:t>Govt</a:t>
            </a:r>
            <a:r>
              <a:rPr lang="en-US" dirty="0" smtClean="0"/>
              <a:t> enforcement powers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4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689" y="1371600"/>
            <a:ext cx="7620000" cy="990600"/>
          </a:xfrm>
        </p:spPr>
        <p:txBody>
          <a:bodyPr/>
          <a:lstStyle/>
          <a:p>
            <a:r>
              <a:rPr lang="en-US" dirty="0" smtClean="0"/>
              <a:t>Congressional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Land is valuable resource</a:t>
            </a:r>
          </a:p>
          <a:p>
            <a:r>
              <a:rPr lang="en-US" sz="2400" dirty="0" smtClean="0"/>
              <a:t>Disposal of waste w/o careful planning/management can present a danger and poses substantial risk</a:t>
            </a:r>
          </a:p>
          <a:p>
            <a:r>
              <a:rPr lang="en-US" sz="2400" dirty="0" smtClean="0"/>
              <a:t>More waste is generated from Air and Water controls</a:t>
            </a:r>
          </a:p>
          <a:p>
            <a:r>
              <a:rPr lang="en-US" sz="2400" dirty="0" smtClean="0"/>
              <a:t>If waste management is improper initially, clean-up is likely to be expensive, complex and time consuming </a:t>
            </a:r>
          </a:p>
          <a:p>
            <a:r>
              <a:rPr lang="en-US" sz="2400" dirty="0" smtClean="0"/>
              <a:t>Landfills and surface impoundment least favorable managements methods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7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RCRA </a:t>
            </a:r>
            <a:r>
              <a:rPr lang="en-US" dirty="0" err="1" smtClean="0"/>
              <a:t>Regs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Meant to prevent the need for remediation</a:t>
            </a:r>
          </a:p>
          <a:p>
            <a:pPr lvl="1"/>
            <a:r>
              <a:rPr lang="en-US" dirty="0" smtClean="0"/>
              <a:t>Prevent future Corrective Action</a:t>
            </a:r>
          </a:p>
          <a:p>
            <a:pPr lvl="1"/>
            <a:r>
              <a:rPr lang="en-US" dirty="0" smtClean="0"/>
              <a:t>Superfund sites</a:t>
            </a:r>
          </a:p>
          <a:p>
            <a:pPr lvl="1"/>
            <a:r>
              <a:rPr lang="en-US" dirty="0" smtClean="0"/>
              <a:t>Protective standards	</a:t>
            </a:r>
            <a:endParaRPr lang="en-US" dirty="0"/>
          </a:p>
          <a:p>
            <a:pPr lvl="2"/>
            <a:r>
              <a:rPr lang="en-US" dirty="0" smtClean="0"/>
              <a:t>secondary containment, inspection requirements </a:t>
            </a:r>
          </a:p>
          <a:p>
            <a:pPr lvl="1"/>
            <a:r>
              <a:rPr lang="en-US" dirty="0" smtClean="0"/>
              <a:t>Public noticed and commented 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0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SWDA Subtitles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191" y="2354263"/>
            <a:ext cx="7772400" cy="3429000"/>
          </a:xfrm>
        </p:spPr>
        <p:txBody>
          <a:bodyPr/>
          <a:lstStyle/>
          <a:p>
            <a:r>
              <a:rPr lang="en-US" dirty="0"/>
              <a:t>Programs are often referred </a:t>
            </a:r>
            <a:r>
              <a:rPr lang="en-US" dirty="0" smtClean="0"/>
              <a:t>by </a:t>
            </a:r>
            <a:r>
              <a:rPr lang="en-US" dirty="0"/>
              <a:t>their subtitle letters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Hazardous waste – </a:t>
            </a:r>
            <a:r>
              <a:rPr lang="en-US" dirty="0" smtClean="0"/>
              <a:t>Subtitle 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Solid </a:t>
            </a:r>
            <a:r>
              <a:rPr lang="en-US" dirty="0"/>
              <a:t>waste – Subtitle </a:t>
            </a:r>
            <a:r>
              <a:rPr lang="en-US" dirty="0" smtClean="0"/>
              <a:t>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Underground </a:t>
            </a:r>
            <a:r>
              <a:rPr lang="en-US" dirty="0"/>
              <a:t>storage tanks – Subtitle </a:t>
            </a:r>
            <a:r>
              <a:rPr lang="en-US" dirty="0" smtClean="0"/>
              <a:t>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Medical </a:t>
            </a:r>
            <a:r>
              <a:rPr lang="en-US" dirty="0"/>
              <a:t>waste – Subtitle J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13" y="4876800"/>
            <a:ext cx="2181969" cy="1453737"/>
          </a:xfrm>
          <a:prstGeom prst="rect">
            <a:avLst/>
          </a:prstGeom>
        </p:spPr>
      </p:pic>
      <p:sp>
        <p:nvSpPr>
          <p:cNvPr id="10" name="AutoShape 4" descr="data:image/jpeg;base64,/9j/4AAQSkZJRgABAQAAAQABAAD/2wCEAAkGBxQTEhUUExQWFhUXFxQXGBcYFxYXHBcYGBcXGhcYGBcYHCggGBolHxcUITEhJSkrLi4uFx8zODMsNygtLisBCgoKDg0OGxAQGywmICQsLCwsLCwsLCwsLCwsLCwsLCwsLCwsLCwsLCwsLCwsLCwsLCwsLCwsLCwsLCwsLCwsLP/AABEIALcBEwMBEQACEQEDEQH/xAAbAAADAQEBAQEAAAAAAAAAAAAEBQYDAgEHAP/EAD0QAAECBAQEAwYFAwMFAQEAAAECEQADBCEFEjFBIlFhcQYTgTJCkaGxwRRSYtHwI3LhM4KSB0OiwvEVFv/EABoBAAIDAQEAAAAAAAAAAAAAAAMEAQIFAAb/xAAzEQACAgEEAQMCBAYDAQADAAABAgADEQQSITFBEyJRBWEycYGRFCOhsdHwQsHhMxVSYv/aAAwDAQACEQMRAD8A+jKluGhHUVG2soDjMOjbTmD4qrLIV2b7R5axNtpQ+DNCs55kBNVeDFeeIyvU7DNAzmWAn6jmgqCWhipS7ACUcYGY5qaR0G20bBTCxINzPmWOUCpaySLa9v8AECqYMMR9Xysxow5jd0OnwNxmL9Q1RPsEbSzaNpRPPOcwCrQZiwgb6wlr2JxWse0KADeZ7ieC+QkGXdZjIsqwQJrLcSuYJQ4it2WLjeAWJtPEa09m9cOJVYfVhYDlj9YlWDcHuVtoKe5eRGNJNylSX6xG3GRBs24AxZXYgUqAKo6stF7WAPM4qGmy1ZWzN8YKOeYJgCDiS6UFNlWI1hkTz9gIbEYYViSpKnSbbiOK/ELRe1Z+0fYhjf8ASKk8oDtOZrHUDbuEUeGsfmSllWxNxFwJmNd6b7l89z6FR+JEEAktFozXq0cZBjWhxiWtQCVg+sVJjSMDNsSmIU4KbtYxRzxiGUc5iSsw2aUiZTlPmbhTsRFaVU/inPkHKwHEcQr/ACyhUhILNmCgR6Q1trHmUDOeMSVwyhIJBsRCbqGaa6cKBHH4cesLWUfE4EwHEKEH94QBIfEZrfE1wepLZDoNIX1FePcIR1wcxmEQkZE1RLi46gzGVDbKeShAX7MiVSCM199I0fpVqo5B8xPUKSOJotMejzEcTAoiczsTZSmbvGbr7mqVSvzD0qGJBi7xEr+iepEeeL77S3yTH6xgYkMQDB8w4neRoqTmXExRWCSXZyYe0nt5gLuRiEyfE/5haNLcTxFCojDxEuVPph5aApR0LXeKVtWrBTBgsMmQf4Qy7KTlO6eX+I9Vp8MBjqYeoY5JPc6Uq0OqIgTF8ieUTQs6RmFg9rGaoBSoRhPxNJUSdGsIAU3MYbftAi+kmpWsghn0jMu4aaWnb24mqpq0rEsptsrlFQA4lhc1T48Q+WFJmBWZ9i33iAccGGapXG5P2nuMUJXxC8Tkg5EEaq7F2WRNJXMkrzB+oMX9UHuLj6a6HKNkQ3xCpC5QmoLL3SN4uG8gxa3S5OGEmpeIDQggwYPM+zRn/jKWTeniezBEFaiDAEyrgizRbER344MbUa7F7j6RBJE5EXx3Fa65Uqa6FMQXF7GKnDRqvehzLfDPFpnjKpLEC5gT56mnTcHj/wAPY6FuMrhJZ4quR4jJwZRIVn1FoKMmVzFOJeHkqJUjhVzG/eKlYeu8rEBwiaCxBPUQNhxHPWUiCzXScqwx67wgKtuSZYNnqYCmFyP5eF9RwsbJyoh9EvMOosYzHXEqDCQIrmQYbSjh9RAicmVMopp9g9RB9F/9RAW9Q1Qj1kzZkRHTp5V6DvGV9V/Av5xnTdmLvEP+mO4jCq/FHVkOoMT3g0Y8TYm0cJaLJEoLUXDh43NIg25iOpcg4mdfToIUwZhDwQE9RQuQIX4Tx9MpCQRmy6wA6dvVyJbhkzFmLV5nTlTNHNo9TpqtiATzups3PAahXCT8R/NocwcHEWBGRmcUi5anz+kY/wDAahSTNg6ygqBBKgKJ4Uhop/B6gSraioz9LoCoObEaQJtFZ5EJXqR8ygpC6A7OPnCj6O1TkLH69TWwwxjESpagwA0uIs1LAe5cSFt2tlWzNaenAsbp+YgWwr2OIyWW4cdxRjykSyLODzjsLFd1qn2ybNanN7IaKFPiO16h8e8TpE6WT7p9Gb1iuGENvqPQlJSYVmRZTDk4+8SMjzAuKn4KzCpwhhv6D/MGW5h3zM2/6TQ/4OIrMlaT73/GIfUD4gafozKclhFmJYcpZGVJB+kdUTDapVBAHMPkTvw0vK+ZZi3ZgBThSVlb/wBP68JQUzBlUS994O2BIqU7eZ9FpagNa4iMy+IZLvFTLCfsySopGsCJ8Qgk/wCJfDvngEKyqSXB+xgLLD1WbTEJo1SgyxtrzjN1mQuJpq6sOIvpAUEr90m8IMQfbO65jlIBvChM6H0yeH1EUlT3Hk33O4hjR/8A1EBb0YwVHrJnTIiOnTmt0HeM36mM1A/eMaf8UX42l5Y7iMCn8UeEjKuWyoN5hQeI6wvwzMnpCnCEnQnU9hyjQ03097RuPAgLdWqHA5jSm8BpSD/VJJ6Bo2adN6a4zELdRvOcST8V4DMphdilRYEfeCgbTzBk7hxECsqJLBsxh7TgM3EUuZlSLUmNpRMdjzBK2ezQYEKOZUDJnCVghx6jl/iLhxKMk2lzYqQDJDEQhEyK7ZPqQukWHvyPxiuwyDbxCZRPtco62lbEKmRp9Q1Vm4Q+mSDxIVfl+4jCex6hstXInoK1S0+pU2DBPEOHedKI0IuG2POEGKZ9vU01DOuG4M+eqmGWooWLjf7xUr8SUZ17hMqYlWhvFMQu9TCkYhMHCDFsBuIoQ1bbhGNJWFrrIPIm0UNRHIl/42lj6doxnzGchZBcuofMduYigIP2MKUeke33LNcTw9S5eenUH3HPp0MEV/BiltAb3VyHmTFibxghQNwdoPWATmVsyqBRHuMYsFIRk4VDVoswLcCdWqpy0N8NeMZsogLJUncnaFyWQw/pLYMifWvD+KpnozIMXV90WZCp5mKsTFOtWcOVF3H0gVluw4MJVRu5E2nYz5qWkji3BgXq7+BCirYfd1EuLVxKClSClQ5/aENW3/AiM1IByDBKSVwAGMl25MZ8QuVKYQEnMiHyU2HeK5lT3G6xxIHWHvp65tEXuOFh7x6iZ85MdOnNQjMGhXVUm2vaIWttrZgdaj+mQY856Zqu2GPK24ZElq6kd76NttfS99uWkH9MZIlw/E+jUSv6abe6Om38tHq06EyG7mql6dx8y3P94tKRR4kovxEnJZ7Eeh+WhirDMspxIPB0SaWWnzX8xe+UFQ6HXJBqabHHtlLrkXAMWeLJiJ00GWWASRmKdQCxKiN9f8RsaRGrX3TL1LrYwxPn+JEiYU8v5zjtRqgrBcSaNPlczmXPa42gY1g6xL/w2RnM2TUv7N+Y5f4iV+oDdtKzjoeMgw6SFERqIykZmbYmDiZVdeZWoeF9Rq1p7GYXT6P1ujiMcFrVVCsoSwAuYz2+qFh7Fjq/S1Q+5sxlUYcpDsSCySCBpvYvct2gq3i4e4QTUtScqZ1RYsoHKvjs75SOF2159IRv+n1vyvEeo+oOvDcznEcNp6kBfME6ZVCxub8+4jKeqyptrTbouWxdwk8vwoQvgUSMxYFLEhOoJdun7RAceYZ68jIg6qEpN3YqyjgJLuQxD2FteoggAMUbcn5QmZRgkAKN9OFxYAlyDp6RbJEVuoS5eJnIxE06ihTrTb4EAuLnnzgdqK3XcnRNfU2CfbKrDZyVjzJCh+ofZQ+8B56M0Pa3KdzvFcJl1ACiMqxvv/kRdH2nnqCZN4+DJ+qwTLws56fWNQXoE9omWdPYXwxgP4MlpaU3/lzGa3uM1nArrAlf4IkT6cqSoskxRsoYA+6P8SQFTbk3SC7E7g2vcs/8ECtUEw9TEDibYCyZrhTpuXIZw7a/za94FSMPLWklZxjs8Tlgj2QDtqz3N+Y6xOorFnM6sFFxN5FNsOZAty58v5pGG9OGwYwX4hAk/B203c2Z/n1ECNYJzK7oZLlXSH+XQE35X/msSaRK74xlqGbqP48av0tFUt8xS8k4hIMbMWn546dPFqgVmdpx3Lr3zMFnMk9o8vfaXsDHvzH0XAxJrEZRsf4O3KJfcGhUxiWNDUJ8pJUoeyHci1o9XXYCgJPiZTrhjF9V4ppkFiSeoBIip1KCcKyYyoKyVOTmlqCh9N9PWGK7FYZEG6kcGfPccwYqnTCk2JOpZ+jco1arlVAJmW0uzkiSWNylygxJFxudtI0anQjMQdHD4Mnaqi1UTc3MYRuD3kzcFWyoCZimYQ9UATmLW5AxM0ycpzJLGCtQCcwK3EcSxwynSEA5QSbl9B26Q2q4AERtt9xME8QYYiYjMrgYsWELaysNX+UPo7mDSj8G4GJMgP7SrmMpVAmoucczHxjMZKUJ1d+3blFXtKEYha6hZwZHV0tbAkm3U83fvfWNLT3rYPvM/U6Z6j9oLT1anZSlX6nXSB62kMmR2If6ffsfB6Me0WJkjy1q7Pz6/KMw0hk3R83tVZhTP085TlU4B7lJf5iEmrZPwmalOoS4YccxfWYWrVCynThKiUltGO3rFhaemlG0ozuqOftFVRKUCRMBCut/UHeLymAfzmmHpmSFiZLUws/UQXaGHMzLS6PlZ9CGJyFZQlYCzqDp3BGkBdNvUdqvFnDdz9MmB3Sz7pP1EDD46jRXcPd+81w+ulIQo5QVkl+YPWCpYAPvFr0bPPU4l14uSYXsJMoogVV4nQOEDMRp0POFyGMYRRmI5ePTlTeJynltqT66xYnaucxmteZSU1R5igz/ABMLWaoAZlio3Snpk8Lfzb9hGTdeXOZG0TdCbwtvPzIwIZSpdXQCJ3t1mVIE3lK4iY9D9MTCFj5iN55xC0qjVi86eOkTmYYEYQQeQbkR5jV17LDH6zkRPXp4lA83HaKbieYURelYlg+8p3vsDyEa1LKhAxyYrYpInMmpUScoHIggRoEEfrFMmN/D0pppWAUhmIGhMXpGGzObkTqehAJBIzEmz3htbYLZI7xZRma0tBAUCVOeQa3z+UMLblSue5RqsEN8SPnoUiyrjSANXs5EIrb+JlNd3GkN0XhTgwVtDNyJkUBWmvKNRbOJmPXz942w/GPKACwSRo0G9QdGJvXk5hFHVmrnplhDIScyn6aejwjqryfZiOaWgA7pbYpiiKaXmVrolI1JjNssCia9NJsbAkcgT6yYVjKlu5aFT6lhzNEfw9HByTNp+Ez0WJQodjEYuQ5Blt+mtGCDEtXgjFyFI6jiH7iGV+o2AYcZip+lUsc1N+kwq6As4PZQuPXlAa9Ya85GQYzZ9NW0DBwwjvw2vOCic1ve2IiS9b8rEWouoOGjKcJMuybjltBBSjDkyjauxGyATBanDMyQfLUUG4CgfilW0KtXs/CZoV6pbR/MGD8xFUYatL5C6Bq9ijuOUWVwIHVUnGRBFyArRv8APOOa0RasDzGOG1y0KCFkKTz3HrCr89R5LMDmNaunzF0KD8xv3EC3kdxlGVxFa0kWLj6HtFvVBEGdPjlYOmmdUV3EyoxGmEU4K2aENVYQMRtOsykoJAzlhpCFh9oEqDyY+kohQmdCZSd4rIMKp7JJ5xdBkyrGZ06o9Zpk2VgTNsOTDZZhsQZmrxMieTIA0KIKpTKBjH+oV590ZpPiD4nJchQ7GMyvniM5gMvDnmZnD7A6GNjTj+ZlvPUXf8PE3rMAyzErUskKICgA3bSNkADiInPcoZVGmWjhGURJHGZI7nzXxDWf1zldSs7gDkD9IoMYzO5JxN6xaSgKIylnLwRWEsVijGKRK5KQkcRLmGW5AlKl90VTsJIQ+0U2gxsKInJCFXg9N/pnB6iup0quuR3PVSs5dN/tDzXV43bhMZaLCdoUmWHhGVKlJKlrSFq2fQcoQv1VbNwZo0aK1F5Uxd46WpcwKRxJSja4BhJ2DNNXTIVTniB+CscCF+Wo+1oesXqOIPVop5E+gzkhaYOeYiCRI6fWALVLXZQ+Y5iF2WNVXZ48wJU9L2LHmN/7hvC5HxHVvPTTIKZVuE/IxTZzlYwbAVw/K/1EpvCaqXMv8Q4Wzpe4YD3YbXU+p7HGDMq7Q+l/MrOV/tBa7xbOdQkZUyrs4ctz6Rr0/TkQe48zGs1pY+2JabFNpjm9iNQ/1HSB6nQ7jlIzpfqJrGH5EGxqiKkvKICtQ1kr7flV0jLZCjbbBH3pW1PUoP6SepqwhwsHMC19XiCo8QVTHGDGdHOmG6HBhW1R5jCuFGZRSFKWhpieKM52CniGp1qE4MFkEJVcZkjUbgQRbCI5ZWr/AGMqMEo0EZkXeMy/cXxK7iBg+I0oqYoKswYvAbwQ20yFIIyIyRCxkwgJsBzik6d18zKkCNDQ1b3EBa2BB6aZHpViJjGUqCiUm2aLSJ5NMKsYYQOYqFLl3riXU4OZqk5ktvGNYhpsjStuEFmVSZQzqIGW94eps2ngZ+JBTdxE2I/9Rc9qaQZhGqjZHxjVN5xkgCSuix+IxNVeMK+bwtJH6QT9Yj1DZ5lvQprGTmTddUTSrMtBBHvS1BTemsS+48Tq6Kjyh/eZLq5k0f6pUBrsR3EDa507Eg6bxGNIpeYAGzNeGaby3JgDWFM6r3T7Srfy0Ea/bDVoXOAIuqEhQbIR2If4QE3t3iFbSIeN3MIwbD/NmJQlsoup7EAbZefWORg55lLVbTrhR+stf/xKcBvKEG2r8RP+It//AGkVi+IS5U5SZaDlSQCQog9ehgRAzxG6bWfhp75MlbTGSTrxcCvRQsfWCLuHIlX2Nw3Eo8PxNFkrJQds2h9YKLPmKWaVhyvIivx1gZWjzke0ncbiLgxG1TjI7EgqLEGUynPWKNWOxCVao4w0epNjnbL3v3HKBFDHkuA6hMrFAUplzAFAf6c0WIH5VHn31jlRX4b9/j84YWMnvr/UQmYgKFiL6K0CzyV+VUaOn1dmnb07uR4P+9iZ+q0FeqX1tP35EAmyLsQxEbXDDIM88cocET2SpQdOoOoOh/YwtqqVes7vHmM6S96bAUPHkTOsw1JUkzHAdgv/ANV8+8eZ38ECejO29S1X4viVFFh0tCRlAaM22xieZjsWJ900nSxCzDMsvERqniTOCtRuILUTia+ls9RCh8Ss8FJBnKVL9g3A2HNoBa/vBh7TlMGUdec8wn0hO6wu2TIqGFnUuQ0KmFhElN35RAGTIMTYhPzL6CPRaGvZXn5idpyZrRmNFYAxtKgwg5tFp0/T4UeGEAmCFmlxOJ+IJkoK1lkpH8EZ+o07WNgRirngSTRSTK5XnzwU078EsWzdVdIOzppl2Ly3+9xrO3he/n/EZ1OHoy5QkJSNALQkr+o+6wyVOJN4goSQTLTmVf0jboAAGzkRXVt7cGfpFFmQkrsSHLczcwy2G4MNSmxAJziGBJWM0vgWBY8+h5xxrGOIUN4iaViRQ4UnjTYj7jpANu3qUevnM7FdnYkMwUpj0sI7OSIStNtZb9IBNUlSva31ghfwIuRK1Ph6YmQiahZE9PEz3KdQO4Ec1WBuHc6vVAt6b/hMcyMa82lVMAHmJBBSfzCDo4dcxDV1GgnH5iQlQlOYlQGZTk2gLgg8RnR2LYgbzPUpDAZVNtwOIqC0aZVPeIwJBlMDpspFh/iJ3nzBFcfg7ntHiE2Sm3HKOqTdux+0H9yjI6gB6dxw3DTGX4Zkz0mZJWUknoWPYxAsMC+jROBxEuJeDalJcTAsDm6flpBBYPMB/DOPwnMUKE2S6ZktQRuDcHq43iCB4hq3dT7hGWHYkUW9tCue45K5Ec4PVapHp2/h8HyJ1iMD61HDeR4Moc6FozAunQK96Wfyr5p6wZHs0bYPKH/eIKyqr6guV4sEGUhix1/lxzEbKOli7l5BnnrEepirDBE7rK1Rl5WB5uNRGDq/pvpt6tfXx8f+RmjVtWQV7nmD4mZahLWeA+yTt0jG1NJ7Hc23C6pPUTvzN8V8QIRwoBWrpCVenezk8CUq0hPcXUWGz6hWZQygwSy6qkYXkzSppWvqfRvD1GJCAkRk2WliWMhvcY1p0cRhJnhVHEMI2jhOmGI1GRLDWHtJSbHxBWNgRGlTmPRKMDETMZ0Yg6yhjJEGg528dOm04Qs0KIvnQs0IJJ1A/GVGT/sSTxclr2T2ESBsXd58RsH0k+5/tK6SykZeQaPP2hlckyVMWzQASkmO75EMDI/xRQqupBudhvGlodXs9hgrqPU908wCcZqeIXTYxsZGMiWrcng9xtODDS0EU8Zl88Sd8R0lhOR7SNeo5GK2DzJQ+IuIExykNmSoDuwUPvCpPJhMkoRFOGUqjMSrKVEKBCQCXY8oIrDOBE7OBLNMiatRXNVlUb5UnMR3aw+MTv54glpz3xNkplIsW/qkAgkrzEcwmwJioyDGCBYuDzieScaklJXLSojmEIT9S8FKNjJMzDrK67PSVOjjx/mbUniXOoJRJWpRLABYJJ6AJgZbHiG9f7R5J8LTJjqM6ZKUblAVnCX20YwZVJ7l/wCJGOVEIqvDK0osoTLX4QSerWPzMTsYdGU9atjyslZmEpSvMkFJOoSqx7oVv2MDIYcmHFquMZg2JLWA8tZHNJ+rGLBgZUJ8/uJPVeLL0XLB6ix+GkFABg2dkGeCIuQA+hZ+0ca8iKf/AJIq2ABiM6VWXjSXbXmB+se8mCVahqxsflfj/EKUr1B9So7XH+8wqasAacOpGuR/eSd0GDqzaY+pWcof95+DOZE1w9K0bbB/X/Inmv78426rktXcvU83dS9LlHGCIHUUhY3tqOhjK1uiA9ydf2/8jmh1Zqb+8PwibwArlgpf2twevSMT2HNbCa9lu2zKmWlBNSUgJb0jG1mher3DkRuvUBx940pZcZdh4hFjSUlgTC4hZ0pQSCowapCxkMcSbrakrUTHo9NT6S/eJu24zOSHMNKIMx5SIYQ0ogjDAYvKz146dDFQAiFk54rqzKlHL7a+FA5qNhACmWjFC7m56E8wuiTJlBA6Em91e8Vc3c84q7gn7SHYu2YS4+W2bVt+nzhO+pWE5GInMuiCg+9vzXuH7CEFK18GMbiYsn4e5D7FyLuCFFiOltIshAYdcwobiaYdhqUpAYP7zA37NG7QAFAgWY5hU2mB2DXtxDe21hp84dAlQxER4rhqkhVnSQdIo4hK7QePMk/D2HmYFXAEtdydAxf6Qi2d/wBsQ7PtP5xzNnokpOQBIL3NirqTsmJ4BwBA7SefMncZqzMDCY43SLJf7+sFGAYNqrGHUDwEL8xSFOy08JcFlodSG5e8P90WyDLVBq2GRxHYKUrUwAStBmXDjMpgf/ILgtXOVb9JkfUKnrvDgfY/9Sx8ASh5KqlbKUVKSkgXEtJIVfqQfhE4CjMYfBPEZV+NEJuoJ7ZgL6X1eBgluBKOVrG5p3gPiETFKklX9RLlN1EEcj+rtsIKuRwYMOH6g3iTyxxWGckXB9pix6k9onesths8SLxZaEguygAANSQbOD1ihAjlFmfOMdxSZkt9QpOrEHzEl/gpIBb0jh7ZVzVfkA8/0MHSqVcugi2UgKta+YNq+g+YgiMDMfUaZqTlh+sFkTsrEFj/ADXmIkiLpY6HIMZS5gUl08N/+Cj/AOhi9NvpHB5U9iawZdYmVOHXowcTCgmzAe0n8p/Mn9MGwdM3qVcoZbcmvT0beLB0fmMpawUj3nG0a9Ti1dyniec1CNQ+xhzDKOelCAhCHUSS2xEYWv0AWwOnmPaWw2L+UNox5YJYAEC3FYuCSejjb94CK9oweRH1Ec0OKpDOQxDsMz6kWfa316Rlaj6dVd7q8flG1uZeGlDSz0qS7g2Oj6sW7bRjej6Z94wY3uyOItxSvBJD8OZT66WZuWu8ael06j3mBdj1FwUCXs78izPrbe4+EaGRBRlRyQbtytd9ANrO7/KDKBKGNJaf5/8AYNiDncdOn546dDoBCSUqh+IxBKNUSE5z/cbJ+5ig8mNj2U5+Y2ny2MKOuIIGYCBS06lzcp6QpqqywyISs4MKmyQoZhrCVBxYM/MYzxOJcphHqahxAM3mfpqEgMd4ZBAixsOcwKpm5bag2AjmeXUBuZOVUtElAloS4zFSv1K3Ued9unSE2VmBCnEmy/YQT5/tAJ8lMwFBsCXST7qjsehgabtuG7jiWhhuX9ZPVdCUe0N20jjuEN6oxC8Ow5GcXGZPG4GmW4i65MC94xibGjRMK0KUUmWStBBI4Zgdj0BHzME4Mmx2CB1Gc/8AUsPBtTnw8JSSSha0qcuWKiq5/wBzekExxiZRt9QiwjGfHx4gOO0ClgMrLlfZ+hcRepjWcxbV6YalApOMQbw7hikzkqlvmFyTy0PYXNusSzbjmWq04pUDPUN8f1iUplyieI5ldtgfi/wjiOpD3KnckUqzAZhmI1Vqr1O4i3ExrS5JPj4mNRhyVcSCxF+0QVlE1TrweYkqzk4iQHLZtlHkW3iu3yJu6XW+r/KcZ/6/OCzak7Adf8QRT8xfU6EA7lOR8fE6w+pyqzHeyh+YHUH7dYkjMXpuahgR1HE+oBFzdIDK5oOhPPkYmq01nHYPYmrqKVtUWpwfn4M9w2blLp4k+8nl1HSDrcNO+6s5U+IOxV11W23hx0fmO6KqMoGaQxdhu4g1t4uO5evESq05oGw9z9UEHiQskEA5TqLXf1eFLGwftGlHEdYBhXnSzmcEGxjzWrdqNRurM06wHrwwm2GyliYUEkZdxvGvW1eprBIiRDVtD6uga72if4Yk4WW9YAZMyopQUbF4u+ksr/EOJSvU12fhMfyJTCLKJYmbxaVn546dPHiJ0OWpgTyvACeIWTXg1OY1M46rmlI/tRb6vEL+ERnU8bV+BKGdKBirLmLgxbOkkQm6YhQZjA5M6lzintCd1HO5YZH8GdrrmTmWwSNTD+n+o722uMGVsr44iz8XmV5iyRY5EMSQndRA3PyEO+qAee5kXalUO3MzTWBSVLBcCwPXc+giS4YbofRW+sMjqKqOsLlRTmSS/YDSCVkFYSysu8wr8Zp1KVwqVmDEJGkCJXMerpsUBuopTUApyrcpdgo/IK69Y4DiMlQ3Im+GU6EJmgKGc6Pty9I4DAirpg58QBFUPNlk2LGUsdTxJPxiGGRG6TlCPjmN8PmrpZyZ8sp8peUVCfdyE/6rbM8Epf8A4tMvWVbD6lfXkf8AY/7lhiGK0aF+VNmy0KYEAqZ0nQpKrHttDLLt4MApz1FdV4zpJf8ATpyJizski52zLNgOz9oHnEIanxnEisaqJq5hXPDKVofdbYJOwbbWLgg9TGt3g4tGPv4/eBy5pSbFotiUJE1lrKjw6/T/ABFlxnnqDOmNpwg5huH+WR5K0E5nJSpN3PLZfQ2MEdMDI6hF9RSAQQRE+L4OgKIk5g2xBDncJfU9PrC+VBxNFTqDX6nBH9YpTKy25wTEzG9/uX9oVKHAx91/VCrKHoWPqYE/HM1fplwcGk/pAKaauRNsfZNuo/aHxpktUERayx0bHkS1lLTUSsybHccj+0IFX0z4PUdRl1CZ8zXChdlILgi+xHKA23oGxmWWtsSilV2UrEsFKFaAl8p3v8YV1VVdhDQtRYcTynnEFxrEoxTqWYZ7nuKYmQyejkR6DRpuXdMTWW7Tsnfhqk82ZnDgDbmYNqbcLsgtJRl/UlPi04SkmaSAkEBQ5OWt6mEq6fUO0dzRe3YNx6n6TPSsOkgjpAXRkOGEKrBhkTomKSZ48ROhNYpkK7fWFnPEOvcVeC5eWkl/qK1H/comLDoflDao5tMdKXFS0ABAq2elCSpZYQJuZdFJOBEuWfNugBCdidT6QP0/MY9i98mKMX82QA84qWr2UABz+w6xCJuP2gNRrK6h+HJPQ+f/ACBKxKYMhnB5bu49kqGncD5wGypVJNfcNpw9ifzMZ+0IRVKRNVNzMVAgEH3TqIJSWzx3PNavS2125Hmaz2TTADcZv+R/Z41dJp1sYI/XmOozaXSZHf8A2YmVOZJSCQCI2hoqOtgxM5dfqAc7jCMGqZaUABN75rPvzjD1lSUWlB1PTaR31VC2N3/iC1SUFROXKDy0IhYN8RhUKnmJ8RkDUEkDQg8SP3HSLA5hzzAqeZMvmUFAFCgvsd/jFjiVp4cjHiUWE4wgK8pRZLkJUdi7Mr9B+T9zFWXMWU7cg8id4pgsuUfMWOD2QFX8t9Ev+Xl8O9t5PcAKQvC9RB/+EZhe2R+FXvDkx5RdcmcrMrYE3mTKmRLUhYM6QbFTOpME245hHpVxgwSV/UDyiFDkbEfzlBAZlXfTdp9px/acyKrKtiShQNjsDyUN0l4YGm9Svch5+IPSuNPaRbyDxmVNDViYks0uYhioKYpfYgHY7Ef/AFIAnibFoVcbuVPmZTJb3WXSuymOdL7KSdUKFoqxyOYOujZZvqbjyDJ6rkkgKI5g/wBySx9dD8YvS5K8+JlfVqP4fUb6+m5/WbUlMFh92KT1e0XZciTpnRmFg7g1dhpEtKyOJPCe2xhnRWcbTCfUVy+5Z1hNWpHs+o5w/dStqYaZlVz1NkSxo1ul2Z7x5XUUqLMHnE9HW5Zc/MLlyidIqBnqTmFopyguRaLhSOTK5zC6iTJnIZQY7HcQ/p9Ua+orfpltGGjPCFS5aQkFObS3Lc94Z3b/AHfMEF2DbInxh4jFRN8pJIlSyw/Uoak9OUbWk0/pLu8mZOru9Q7fAgeF1s2URlUW5agwW+qu0YYRanUWVHgy3wrGUzQx4V8ufaMLUaN6uRyJu6fVJaPvGcJxqbYi/lq9PqIVs/DD1/iEE8P8NNKHJMdngS93/wBG/OHRWDit/OmXDpSbDrzgeeYyf5afcz3G8VEhIBIzqByJ7e8W0SPnBVRmPJxM7Ualah8k9D/fElcIwn8UpU2YvMQT5iiWv7sscgBf1HoRtwUheIvRpkdha53N/T/RDsTradIKFzJZDMziEPSbM3K1c8gSeMyStwFjQZTmtbZoKm5G3AQuopLrjEbYor+k36ZYHwMbeg5tMwtev8jH3iGcI2PMwhOKKoWHQlILnXlGN9YX+aCB2J6X6IwNRUnoxoiW6SFM+/IxkmogZE2S3MTVWFcXCW3Ie6evURyyWfiKK3KCQl7kPs55kc4IJw4OYOVZlEeyok6/aJJMX28ypwDFUrT+EnsslJCH99LXlk8wND05gPZeeRBuu3nxGiaYJASn2W4ew2PWDV88wKphpvKtraGRCtzFldgUlZzAGWv88u3xGhipQSm8jvmSuNYJPCisNMDXKQxtuU/s8NaWzYcN0YhqqA/uX9p1g04kB/aQwPVB0fsfqIrrqdrCxfML9PvD1tS/jkRpLknMlaCczlOQe+Q/yB1PL0jPZtgKsPyh/QFrK4YgDucoq5aVeU5ORwpabhSiXXwnUPb0gg0zqgY+YrqfqiesUZcr1DxThIzJZuadPVOqYCLDKfwdbe6g4Px4nk1fO6S7nWKNu2kKe4YgK3vmtNTSjoEkxQW31jBJltlTc4EfU+HqKXEDFbNzL7gI2wynKdRBq1IlGMYrlgi8GIzKZiesoVAunSF3rPYhA0Wre+oLNE1XNWciVetXGJK1mCKl3TxJ+Yj1Ok+pV38Hgzz+q0L18ryJ+o5zWMaLJmZJYiMpZe6Tp8RAGXHBl0sIORGkrHpwAFi25hJtDSxzNJfqVgGCJc1fsH0+seYfqejXuCYcrgA5FQ+Zii8gQlv4oXOshR6RZhhZVeWEX4PNSiQZijoFKJ7axFS+3MJqmwxz0J88xPEVTFqUSTMmanXIn3UJHP7wxwo5nnFVtRbkdn+3x9gOzN1YcpEkfiZplS9UyUqYl91ndUKuxYz1ulrStQlYyfJnVPVUSU5ZVMuar82Qn5mJwMcy9nqk94H5wSe6lAilUBfhITeKhOO5wYgfijqpGanQopKTlTY7EWIjX+nn+YJjfUR/Kb84iXoI3CJ5pTOKWZlmdyPnb7iMz6uPajfcj/f2m39GfDsPyMfKRsRGODnieiBzF1dJBA90j2Vbg9ekAGVbBlgTExogpZKrLAfJsr9SenSCEYGRI3eJhXUyWD/5iyKSOIK+1a+TFNSk2ueEgpWPaSRo/bnFhlDBLYty4H7T6FhtUJstKnclsxH5gNejxbOw5HRnAFe4T5vMQ2PtKlT2J4ojaLSQCe4POpz7t47OINk+IOcLCzmCAVsxU7Bre0R7Wm3xEDe4ldg6nLUFbce/6xNiGJJlLUhBKlHhXN0IB92WNh9fnBatCbE3k8nqKX/UfTsCBeB3Bk0rsoNm1Ctlj7K7+vMylprBpt6/t/5B6zRLqk9bT9/H++YfSIXmzZigaH7hoVsCJwBkzLraw4YnGIZTzEKUfcPP3Vd07QL0mxNKn6krn07OoJW4WQrMgsTdnsf7Vb9o0tLqqwPSuX9YHUaJ/wD66c/pDfD9XVeYEJmMN84cD7vDGp0tCJvH9IvpdVc77D+uZbfjDL/1iGOiwCB2PIxmJWX/AA/tNJ7An4oZJmpVdJBHQxDIR3LBgepsUPFZMAqsLBuNYG1YMsGxF06nKdU2gXpsvIl9wMT1+FIXdHCr6xraP6o9fts5Ey9X9NS33JwYmyrlm9o9CliWrlTPO20vU2GE3FWNxeI2Sm8z6fUaER4pup7kQPDV8Sk9lfGx+kDq8iFsHAMYzQ4I2Nvr8dIMVyMQQODmfPcaqlBqdOZQKzoLbkAnkDt0iKUIGDE/qL/xAIHA/vFuD080zSmUklYJeYoFkHS2xX9BFHYt1HNDpUpTfZ2fEqqPw8hwpbzFvda3LEn5QEKSY4+pbGBwPgR7LlolpLAOA+mnflBQoURYsWMSKUfMDgsHdxudIGQYwMbYDipASpHQqA7e0PpDn01sXBfvE9ZzS35SZVHqWnlFPJnNPKzTMvNK26EDMPpCf1Fd2mz8EGaX018X/mDKpMxPlZtsoLK7c9owTiegTJPEU4pJCUBb5H903B9RpAbVJjKM7HA5iWcQw3AuCC6k9UncdIhCV7liwPfc4qJC1sSLgBixCZoP5TsrpDKYmdrKmcbkP6RXUUy7shQYt7JseR69IsRkTPDsmD5h2AYlMl8Hl8LlwQpJD3LW16H4xUg4x4mlTqxaNr8GV0pWYlI17H58totSxxgwrDHM3lUKib2bUMdOfQdYsbfAhFY45hORA1dTbDTo5iuGPckMPEGr85SprFjlGjHax37xcLjqQR5ny1UxRWoKBCnLg6joesbGksFiBfInmdSDvJMb4TXZOBYdB2Ox5jlF7tOtow0Hp9VZp23J+ojuaxRwq4bXNyg7BXMclRi2Vtp3w44+ZsPXV9RrLJw3kfP5/eCyiM2VVj9esGXB9ymedvrdDsIwRPUz1SCx4pZ229ORh4UV6pOe4ejV2ac8ftKDBqgMVpuks9uIF2A66xm21W0HY3XibSW1agb1GD5lBIqMwZQzJNrix6HrA/8A+hxOPHDRfMpkyFslCgTcA5rAhx2HeGGustX3GYd2oFNuypcfc/8AUYismFJMscafalqe/UK2P1gdewna/wC80Kr3dMr2PEPwyrMxDqSUqBIKSDYjft1jra9jYBzGqrN65xibzE8xbttzgeJfMXVmGpVoGMQawZO6JK7DizKDjnF6bLKDlTBW1pcMMIlXh99Y2F+qrj3DmZDfSjng8T6TPMeaaeiEVVa/KmJme773Y6/A3gQO1sxisb1K/tBfEfiHIPKlca1skAe8dm5Abm/KGC8DXSbCc8Ad/wCJGzsRLqSkOtRTKUtzxKIuE8gnV9ztFWszwIarQBTvY/cD4H/se4RiyJBElSMrMEqN9G1PX+NAPUzCvUWG4GUMiqJbIkln7ak/TeODfEWK/MD8QVSpEjMRfRPN+vOL8jsS9S7mxJOnxdWYLvmI1zbEubN1/wDrQ2gGOpjavUWCxhkjBIx+U6q6ozGKgHSSUt1BB2GxhiitFtUgeZmtrrmypPH6QBFxHoWiVfczmTsqgobfcEH6wK5N9Dr9o1Q+xw0I8PYqES1S1OrjcdlAk69QfjHnWrzNPT68VpyCZxiVVcmUtSMwYoUApJ9NoF6TjqaSfWqNuHB/bn+kn59J5gfKqSt9UKdBDcndJeDrUIpf9Vrb8Jz+hELw3GFo/pT0ZkkBJU5IsGDBrfznFWTHUtRrlPn/ADKGmlTsyckvzEFLZ1KYpBJO7Ztrj4QI2AR700sGYxk+H5YDr0AIAcsHfUm516RHqMeAIP8Aha+zNEVcuV7CcynUbWTf0dUWVCeTDtaAMCAV+OqQONmdwkFu3e5PxggwsGu9zxMsMx9KiLMeTtchi3wiwYGGAI4lNKmBQszffQ+sTCAY4inGMAlz+IMJjMFc+QV066iJRyjBhA3adLRiRFRTFCylQYgkeoN7xvU2rcm4d+Z5fUUtU20zWnnKQXBuPmNwRuI6ytXXaw4ga7GqfehwYcFpWHA01Tujqk7pjEv0z6c5HKz0FdtH1Bdtgw4hcimJTrmHxiodu1MANKtJKkfvO1rVLDy0jMBlIJICkjZtu8XOpsI2vyJdKKw25eD9od4exgGWtQBChwlBJOUkqJ+Ia4+0ArGWg/q1xSoY7MY0WIBSMi3KQ4B1VLKncjmC+mnreDFecr3PNjUbFFdg9vg+RDVTFSiCLglSkqB4S7f5sWIioIaSXaggjz0R1/v28RpQ4gFWLAu/fv8AO8VPE2dH9QW32twYwC99/uwGnoI6aUGn1N2S3XvHGFVOOZ6lSVWIYxIMoyETFeFIJ9mOwJSGz9IQeNCJvEOJy5NOVTLn3QNSeQipAIxC0ozPxJZc7yRMnFBzeXlQo6pB91tjfXpA8ke2PgCwhc+eYPQUWRFM4uV5iW95QJ/aOJ92JzNuL4+JVTPD4mh1a7RK1Z5iS3FDxMsDrjIm/h5hBBLJO4PI9IJUf+Jl7lDrvWFeM5alS8qbkAsO8WdSeICttvM+e0j6KDKFiD05fKGkHt4mH9QJF5J88w9SR/NucHQkMDMshSDnuCBVm2j0J6gh3B6z2bdPrEAZ4hlm8o02bUJUdsxTpfRVvhHmWDAzaFWmcd4/pDvwEhX/AHD6KRFPUceJB0Gmb/n/AFEMocElLBKQVgWJzBgeTp36RKeq5wOJX+C0aDOS35HP9oTNwDLMQpCwhIynKEghXdeoPeCtpbGUlW3Y7hqdVpqCA1W0non/AD/mHVNQpFsrfP8AxCwrAjhuJ6i2alS7qPxggGJXcTJvF8eCOGSkLO5e3pz+kWOZCW1scZk+cTmLWxSA5uSHYDUu/KKbRDlmHRi+rr1Kd0cILi/wi+IPOfMaeHvEi6U8KStC7qSpZ1/MCxY/WLA/MlbihlpJ8V00xJVxoWL5CHzHklSbX6tEgyxsQjMRT6vzHzJS6iSTexN7QWi41PuWI34tXDTBAaN5WWxd69TCdCjYMN8h0+bLspPtp6fmHTYiKEAjaepAYg7l7E7lVDEKT/uT9x0jH1GlNJ3L1PQabVrqV2P+IR7+CVOQJko5hy3B3BgGciSVKnEVeSqWt2YlgoXD9X5hzFBlTkSLK1vXY8cSpWXil77HRXToYKfmZ+o+nIEK458feGUVaGLDMg+3LVqDz6HkoRBG7kdzBBanKkZU9g/7wZtNlsPMlnMi3dB5LH30PyioPhu5LpgepWcr/Ufn/nowukrwoZV+h3H7jpEEYmpofqePbZ+80nAp3DbHY/zlHT01diuMzlNVEiFwDC04kW0HziYE6cRhUrCUlRLJAJPYQg3UhRk8T5xNqDUz/NUHQgtLSdH/ADGAM20fealaBVx+8Jx+UfJSHcrmIBPNyLdohQBidW+5zjoAw6ZhWoSo7EXNlAvYbRBz3ApqBuGR9prNk1c4HLUJRLdrMFDmCRuNIMpdhnxKs1FR5Uk/0mODYAETc2YrIuVq+0WQEtA2aksMAYEY16FLUUh30GzdoIyk9QSsBzEyaLOFBaGZR11tZ7RKZg9QqOuGGROk4Shrv/yP7wRrGHRiC6Cg+P6mT04ZX6Fvjm/aPTq24D7zIevaSPiAzZxIg4UCUExnyEnKvMAEtm3Z1ZfvHmNSdlrKfn+83KNObgCPI/qJRUOEomnKWygXO6eyvsYWr3ZwIfUVIy+9cfeV9IEBITLAZIACQGsN+vOGdpB5gVZNuE8T8C5uHB1BgisUO5e4Nl9QbX5BirGa9EqXmmlsiso6uHS3oInVBdwZemGf8yulcohWz/icfn8SHxDHF1HCnhR+Uan+479tIXAxKW3O52jr4mFPhql+ykqPQRQkmM017OfMXV9OZOYqDKLIbvdR+DD1jgeY3sNi/f5gdZTHy83Yeh0i+czq6gsMoaYBgoWjhKt3L7BcJplJDIDxcKsoSYwqsAkqTwpY84ttEoZL1uHKlllehhjTag0tz0e4tfQLF+8zpJxQoEajUc+h5iNkgEZHRmQQVODNq2lAaYj2FG36VbpP25j1ihAYFTLK5rIYSl8GKASsbuCfhGLbpzSxHiblep9dQfMZYxLBDsC0LtDKeYhqsQRKbXtzglSmzqXuuqX8XmeSpomjzJZyzBqlViR/7COdCDMrUadbuR39/MJoMROZ08My4KdQobhjZQPKK8MMGYb12ad9yft/kQ3yhMdUoMoXVK1PUy91J/TqOoiMleG/f/Mr6a2jdV35X/tfkfbsTujr2GVQzJOoMcR8RnRfUGpODyIUulS2ZIBTz3Hf94oxxPWUapLFyJl6RT1oz6p+JQVUsLQpBuFAj4wuwyMQSnBzJ+mwYIVl0T8SYGtRJyYd7iRMPGNOEyUqT7q0KPYKBiGXaRCaQ7nI+QYcZiOHjTmIBygh2I5RJQjmLHGcRbVyxKm5kELQq8xANw3vAc/rFduw89RlWW5NjcEdGMVY3IQBxWYEWYMeuhhtHXGBEXqdTgiZJ8RU5N1pBHr8xaCAiDIMzr6yUplJU55JBP0Fo44HUoQTAVTZxDolFuayAPgHMDPM4cTjHMiKWYlRQCtUrykBIzlQyqmzVr13UkCzBucamiNlloY9D+2OItq/TWrb5MjJiLGN0MCJjnuGYUMwAdLZylQO4U2vxjC+oVfz+R2BHKtQyY2nGI+kIykJsLBuXQR25F9uP1nEO+X3c/HiMqWaXBHPSKuuMgy1dmcFYynT0pckgADUtCueMTRCe7MhvEGK5ycmRSMzsVXLAJDa7OfWKW3ZwvgCM6fRZ3FgeTn+kQyZOVWZKCAfaTt6EgN8IBvjJ0i4wTDzjM1QyoUmUkWIRr6q59ov6jeOJX0Kk+TE+NJEzy0pHEMw9HfMpR1US9zyjl+ZNfOZ9H8Of9OvOkomzlhOYJUlATtqCovZ9Wjg+T9oNsDiY434GnyyShGdP6L/APjrF94gdsWYcVyl5SFJPJQI+Ri6sPEqVllSqzAWvBZTE/VlGiYllD+cxEypEj8XwZUouLp2P2MO6TUbDsbo/wBIlqtPvG4dzLCapKSUzATKXZY3HJSf1J1Hw3jRdD47mWpAOG6hkiWqnqAlJCwWZQPCtCtD07bEGA3BXqJbj/MPpt9duF5/xLJcgKSRGITNyIar8NQ/1Zg81ZshJAcEO7PYbOra3OC6eqy32DrzA3OlfvPfiIK/xKuoV/pSwLlgVv8A8swHyh86BF6JzFBqix5AnkqcFpBv33SR13EJ21Ybae/7/wDsmyoWpnx/Uf5EYU9UXGYsrVKwWB5F9jAPs0xL9K1bbl7/AN6jUTEziymRO/NYJmf3bJX+rQ7trFCCnXI/tKgrfw3D/Phvz+D9+jOJNUuUogggixB+hETwRkS1N9mmfHXyIaJ8k34g+wIYdnEU2j4m+n1SsqMygzwvNSeKlhQiZ0T41SFScrukuCDybnAbuYWlijZEi6ymHl5y/mSVBBL6gafFJB7iIRs/rD6pAG3jo8zJVSEEKTY6vFgsX3Gay6oT+FIGYuSguErbVSSPYVFdhXkdRlLlcbLP0M0wTD5c1bAqIT7SVagjm1j3EHQ7oDUUNVLympEgOAPgB9IJwIocmazqexaJ3SpE+f4hhxFTMJY5rpPTIA3RjaNbT3BqAo8f5mdqE22Z+f8AEXzKQh3tDqN7YgwO6cUMtABSokKUS1rW2DfeM/WOHfb8CQ4YAMOo3mYpLKQJtlptmALK62u/MN1s7QDev/KEW0kQf/8AoilREoJIb2lAuTzFw3qIFfdujGmYq21ZOYlXqM9JUEqKtSpIJ9DsOkJkZ7m/QzhO44RR50cCwn+1I+4aB4x4hUuyeZP4pTTJd1TFkO1lD9ourZ8RgFT1C6SSAlILk63POOMUZtxld4F8OJqFhS2MuWXIPvK1Ablz7Rx6nBton1oWFo4Sk6CzFsyMTmYEqspIPcAxGZ2JgaGUf+2n4N9IsHMgrFOK0YQQpFgdR+0HRjBMIvmSgoMQCNwYIDBkSJ8R4V5JC0XSogNyJ0Eaen1YC4fxM7UaTc2V8xnhGBhDKWcyjfoIBqbTaeeviG09QrHHcpZQIH0hA4jgkF4/lKM5KibAM3dz9vlGt9NIIImdrsggxBSliOtj62jQYcTPBw0MpU5FkXYjb+dYzPqChqwfgzU0RwxEYoUGPLlGYtmeG/eMXadWHH+/lNpNUzBd0nQ7joeYi3U8/qtJg/2jYVYICJzsBwTBdSBsCPeR01G3KKFccr+0XW4MPTu8dN5H+R9v2mVRQzEKKWfS4IYghwQ99CI4OpGZZ9Napxif/9k="/>
          <p:cNvSpPr>
            <a:spLocks noChangeAspect="1" noChangeArrowheads="1"/>
          </p:cNvSpPr>
          <p:nvPr/>
        </p:nvSpPr>
        <p:spPr bwMode="auto">
          <a:xfrm>
            <a:off x="259991" y="-457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64" y="5073079"/>
            <a:ext cx="2404673" cy="160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818999"/>
            <a:ext cx="1942381" cy="1454911"/>
          </a:xfrm>
          <a:prstGeom prst="rect">
            <a:avLst/>
          </a:prstGeom>
        </p:spPr>
      </p:pic>
      <p:sp>
        <p:nvSpPr>
          <p:cNvPr id="19" name="AutoShape 18" descr="data:image/jpeg;base64,/9j/4AAQSkZJRgABAQAAAQABAAD/2wCEAAkGBxQSEhUUEhQWFRUVGB4YGBcYFxgeGBYcHRsaIBsYIB4bHCsgGxolGxwaIjEiJSkrLi4uGx8zODMsNygtLiwBCgoKDg0OGxAQGi8lICQsLCwsLCw0LCw0NCwsLCwsLCwsLCwsLCwsLCwsLCwsLCwsLCwsLCwsLCwsLCwsLCwsLP/AABEIAMIBBAMBIgACEQEDEQH/xAAbAAABBQEBAAAAAAAAAAAAAAAFAAECBAYDB//EAEAQAAIBAgQFAgQEAwcDAwUAAAECEQMhAAQSMQUTIkFRBmEycYGRFCNCoVKxwQcVM0NictGS4fBTgvEWJERz0v/EABkBAQEBAQEBAAAAAAAAAAAAAAABAgMEBf/EAC0RAAICAQQBAwIEBwAAAAAAAAABAhEhAxIxQVEEE2EiMhQzcZEFQnKBscHR/9oADAMBAAIRAxEAPwDVVqh1G5384jzD5P3w9YdR+eIAY+oeEnzD5P3wuYfJ++IYeMAS5h8n74XMPk/fEcLAEuYfJwuYfJxHCwIS5h8n74XMPk/fEYwsAPzD5P3w/MPk/fEcLAD8w+T98LmHyfviOFGAJcw+T98LmHyfviMYUYFH5h8n74XMPk/fDRhowBLmHyfvhuYfJ++Gw0YAlzD5P3w3MPk/fDRhRgB+afJ++G5h8n74YjDRiglzT5P3w3NPk/fDRhowBLmnyfvhuafJ++GjDRgB+afJ++FzT5P3xHDYAlzT5P3w3Nbyfvhow0YA6JUPk/fD4jTGFikLVb4j88QjHSsOo/PEIxgoow+FhYAWFGHwsANGFh8LAhHDxh8LAo2GOJYbAg0YUYeMLAo2FipmOIohIIYkWMAWsD3Pvit/fI/9No+YwtF2sJ4WBR44v8DfcYsUOJKxiCvuYjGVqReLK4SRdw0YfCxsyNGGjEsNgBsNGJYbAESMNiWFGAI4bEsNigbDYlhowA0YbEow2AJ0xhYSDCxSFmt8R+eI4nW+I/PEIxgosLD4WAFhRh8LEA0YaMSwsARjDxh8LADRhRh8LAEcLEsNgDK8ac0nruNyyRPe1NftM46BVcsE+JYlY8i0GML1KutlUbtVpKB/7lMftgXmWZfxJBKtzFQRYgwi/Qgk404prHJ0iy1UQg3CfIgz3xGSNtP3/wC2NCvCTVpB5k3sbbEjcYz2er0aD6KzaDEiQT/L3x5JKNvJ2TYR4fnyljdfE3HywaoVg4BH2O4+eMTU45lCP8Yf9Lf8YZPUGVX/APJYf7Vb/jGo6m3sxLTs3WFjNZT1rlmdUDlizBQdDDcgXt740xx3jJS4OMotcjYbEsMcaINhsSw2AI4WHwsARw2JYbADYWHwsUEkGGxKnhYoLFb4j88Qx0q/EfniGOZRYWHwsCDYWHwsANh8LCwAsLD4WAGw2JYaMANjnxbL1kpcxNCwRJqT8PeAt5xT4rxLlMlMKS1VX0ERYqsmZ9sW/UOaLcMLFixZwC1v/UA7fXHzvX+pnpKOystL5z4O+jFN2zIZnPLXei6kEM82tsjfa5GONBOZpB/zc4oMmLCtBM9rIb4ymRzrUmRkizXnYzYg/TvjQcPzi1RTVTdajFlPyqGR5BnHt0NbeqfIlCj1qjlxTQIJhbXifrFpx45/aLS5ueZNtIA+W5n98evcOkIoPZR/LHnHqKlFevXIBL5gU03mFQSbW/i38Y8UXl2djzvM5MpOxHkHFF8aLiGX081QJAIYG1tVzgNm6XfGqAQ9KU9eaoLH+av7EH+mPbjjx3+zujqztP8A06m+yn+uPYserR+08+ryNhsSw2OxyI4WHwsUEcKMPhsANhsSw2AGwsPhYAdBhYlTwsUHet8R+eI4wuf9RV2Zhr03PwqBAkxf2+eBY41mARFWpEW6p7jee0ffHk/ELwd/ZZ6dh8YfhPrYipozQhT8NSNiOzAbg3v2xrv7zo6VbnU9LfCdaw3yvfHVTTVnNwadFrCwMr8foLs+r2W//bAyp6ypj/Kbz8Q2j+ftiPVguwtOT6NNhYB5L1Xl3A1E0jAJ5ggCbXYW384LDNUyAdaQdjqEH98aUk+COLR2wsCM96koUratZmOi8HwTtP8AxgHn/VbsCKahAO4MtH8gT7YxLVijUdOTNk7hRLEAeSYxUHFaB/zqf/UMeb5jMs5Osl5vcs3zBvb+WIGrY+x3B+nbHF+ofSOi0fk9S/u2jmigqAMsypB2MHYjyLEeDhvXZjIkKhQCoIWAIAeJgbAxP1x5dlM5mKRmi707kgKZmYh4kibiD74N0uOPmlGXrOwdiBrYnSWmwM7G/e2Pm+s9PL1GtCadKNY/udtP6YtGLq/Djrw9XZgEOmCGLfwxaf327zGN7S/s/qE70yIPwMD98TX0zRWnpFLWwaSodgWieo6QbC/sN8eqKrgjNxSqgCZkRjAugelW1Hr1u66bkEhtIMG0ww+o83P5bh5BU0qjNTYbM0wbyBtbbz4xUq8GpsfyK4ZkMuNQvcyT2sZ+2HCNRVsxeU4HVzTO6wqghRqkB7GTt2/4wJ4pwSrTJVliDuLg/XHrA4xQosaKAGw6h4YCDHaZB+X0w9PL0qiEOAb2ne07HxcYQ1VLhlnpuPJ57/ZvkmXNOzCAKTfcsv8AScekzgHlqHKqHlqNIszTdvHy32HgYtZniyIyqzBWa4B3OPVDVUVR55abk7CerCBwMrZtiOm2KY4rUXeD9P8AjtjotaJh6TNBhsBct6hAJ1AMrC0rDTt0dm+/22xRr+ozzNyEC3GkgyQbnpNhbxtiP1C8F9lmnwsZU8ZqsIEmbCyrM9yTAHfHR+K1wTHw++nY7RAgn54n4mI9mRpsQqPAnGO/v+uzwrCIuQtwfEaTfbBpOJtNHWApd4gwNIie5u0CfocX34j2mGcLGfHqI6ZakyiYBsQb2/UIMdj3xKn6mUsBy3gmJ6LX2PXY4178Ce1I0KYWBlLjCET1D2IP9AbYWL78PJPakYLOn81gOqCYA37/ANe3tjgKl9JMGZiZNj5GLWfyDfm1NcLe4U27RtPn56vfHbhfpxmGtmgkWbQzEEbAn9HT5Mf0+fR6yny1LbAmPiJm5E/ve+O+wj2tawHeAB+2NHwf0RVrEkVECoxXbqkdiNUR23H9MXX9I0aWoVc2itN9KFmBFt9R/fwMMgyVClsoJuJveR5tJiccxTsSUJUCWN7C0H/z6zjU0MkiyMu7FUU812RaaAXhyTeewHc/fHL8RRdaIUKGuGZllmJWGa5GlTMACSJmLYULMo1JWtp3EfM/Q3+2L+V4YtJVeupXXBVAW1DcBmDfCpiInbBTJ5ehQIqoFFOl1FiZi09QQ2W0QYJ1RjPLmefVL76nuwZoEkkIqzc9vERfAFt+E1G/M0DRNwGELPuwEXnzghT9NliWViEIQnVpAEgTeYK6tjO0eMTTiZRVNIT1HRWutPUsTrYnT0g3JNztBOBdStmaw0BrBdQA6gw+GQYMG1p7RigZ+EuzaVZXAHXvbcHYaSLG87Xx1DUVACXqKZBYNHu0CxG8TuYkYGZfK51g7E1uk8qOoibsVJH6QfEjEcxQZI5tB6hAVm6ZOkgwZi0jufngiBjN5yrrC0tTxBMggt+r4APhDAkaQPnjlxSkSyU2pVKrE09R0AASG1AMp13MGdIMCIAiabcSeoxNHm6uWSRcGJBN7d/YSAN7nFjMM6ImtgiCCpYLzGJuygJLebmBiSmkVI1FB1DhBNEKJ5Q+J0DTpV2EtuAZgwT3xJ6b5mqnLzX4VBqQik5AYhocaj8dQTpj2J7nGOzGcXWaLaipAJJILCRJCiQFJ8SffvgvwjLhQz0wjaoUyV1JS1KW2pnQwMGwvFtW2Km3l4/YVSwWKiGhVfTVq1FQgctmiSG7BYIJCyf90T5VT1YH5yCjTQ1V0ioIDUwDIABHmSe5nvF+NKqhrPABZJC2UrUaD+aZUSIn9Ig7m+LGQ00zzGpo0OS46VLwpYrJhUn532BmBiYLkqNmKFQKiF1rjapTAiQASSWOoi3gYJ5Rqg0mnFdaNTq1wEYwCR03Nt7R1DEEzmUqI3PzUNUb8ujRRkVJbpDMqsXaLQrRc/MdOFQoZa+bNOks6OVdqiliDdhMAgAyCbzIF8IxURKTbyEKnq16tTTRX8OgWWRRTVl0zIDEAzA32Fzit6f4jRzNR1rUTUBUurs3MaSVimTAg6dR8md9sSpemqCAVVq1WowtQUyQKbEKBraBqIYSSNW5PsMcsxWTlq2X5ZBMAArIJ3OiZgd/Hg4qb5XBK67IcazacsmkvJO3MBJpQDc6QdFtuk72OK6eosvrTS1Koou5IeT2VR0xckT42E74t8RzqJlaa162o0ywp00gAyRLGQSW38C+2A/pviS0+dVy1GlTNPQKTZmGlTq5gU20sQLwCbi2NXauzK5poKcAzFKuKtWpC00ZhTglEuTpjpM2E2v98CfVPDXputRmqtLgBaIKgCLjU25Pk+foDNLN/iTSr5tqZVtQpIqM2lQSAyOOotpvJI7WEYu5Xi3DVBQtXqazpgNUVB2iNXYWvOOTlbOqVLBlM9QqVKgp5ZiVN4ZY5akzdmMEibgXgGxxxp8Mq0CtU1KdeiHiX5q02IHwQFvJ7g/p+eCgp5SrmNdIU8ulICFCajXuGhtRF9MAwTf54E+oPUFR6pSk9R+ow4UFwCRNh3t7AQPni5eeiUjVcPzJDcx9Tq4BAKHSdPwqCwFl7ATYdoxPjuZU8uoVDtqgoOgTFjG4t5mTGBnA5pZRxUrur1DqUEJZrrpgsbwZJFhqbeJL8I4BmqtfVValVoAh9fMDXUgyFkVJ6f1AC4xFTzYeGXc5k6VOitRqjKCpIpsUYtPxKCqBRB3mQDIxS46yUloGkW/MWSs6m2kkRTCpFrE3+hxczuXZuciNQCE62CCoxCg7wVKxJAMQJjtjMPxJ6NUXBXRHXTfrS4BAqKDpIkArAMHfHbYtpz3O6oM0OLACGqKpFoLMp38AxhYzRQmCaKCbiGsQb6tjM+5nD4lItsJ57nUMwW/D6ubPVVlRG6OGLzr2jVcQMW6HFkqKwSjVWpBDvzCUqEAhmv3jvBiBiPE66BnXM03qVlICOzropj9J0gy5iSZBAnzJwJy9apmKiohUCmSYMqEi8wFgbeL4zttC6ZqeAeo2ydN+ZRDUagELzA2kxYRJIF7rbz3wS/G0aKJpy+snqaCb2syggmxIBjvOAGR4UvRT+JajSoQdaTvLxuxiIJ2PywaztNQ9WqCR0IFDIqsSBcaREQXUXN9LHsJYqi12ZULTqJVbnw5YF9euajkmYAUrAOnc2nt2u8FylKrTqPVR1pU1AYm4d5EASAQ9ztIgdsD+AZJGdmztVJIJ0hjqZ/4TpA/Y3tGOvERTquqUaDIxMaXq8pXJkLpDvdj5kk23xLTwOAkvFMnymRcsipqlSpAfWVYBoBGvcDv84xayNWnkyG5aJU5d1UAt1QYVzDjwVnx4jGWq5paf5QFNAhh1AOoOtpLka9QM7WB2EY0NPNrUQM1IVn1ATXIFMDsdTKGOkQZIncbgY1e3ozV9gjO1aFQtpo1Epm5JrMIky0KRCahInf74K5TJ1siv4oik6FSYLQqm+lbN1MV7AmSb6cCM6g5xWrS5bRpOglokEkEQJI97295wR4jRpjlUTzwrX01YKqAPax2gEC/8tTcGk4hKXB2y/rWo9NqJGgga1NNCr0NJ1RAsdRUXuTJnFLheWOZrEZyvop1ELFCQNbEewC6wTJ8xghm+KNTovl6bLmTWWXYKbfCAst8RkEi4gLgDlmSlC1kFXMHWry2taQ/SyoNIYwQZvBmBjKTa+Su0wjxKtl6CijRMstR+vSGlTpIIO0gKBYQIMx3HcKotVDcqGtFSqDNVRMgKNXTJUSRY7diSTyHCss/Omorjb8qdKKyn8xgwBQalAK7AzcjYYeEV0qHNMCqqb1CECz0xAa5J8RtgorsWTocKDqvLpADWyNU/USSDLEjVJ7QIG9ycH+JChkeTopnSysrMau7Fho1lwfh0yAOxiNjhUc4Kmis/LJBUKAAS7NIHxKAqxqncwPOO+doUc8xogtVEM1Q0QvSV02VqjKNI/lBjwu8FaqqAv4qpX1HLmiXJLaQyhmULp0lFJLjR3MzewgY65L0xSzMF1QRI0i5pkqCWKiSZiAsGI1AHs/HfQ1TLkNl1qKYVlgMxSFGqTMay8kR2sB2wP47ncwRTerSak6jSXAYVKu/V0/D2kHvjG2TdpYNbsVZf/wDoikzoyO2k3SHL9zpvFhADTaJFhIwTpcM5Z5lcLXoIdepVVADPUNT6mgaeqCBtcYyeR4o5hSztTkEgOygx5K95i++NVl80v4earwSxKiRpRt9RDgSAAOojwQDjCcr+pmUjpWrrWD8w1+SxhiFDKVJ1BVaI0grGrwFjwe1GplwiqMm9Oo6nWqwkkghQGUaixKqSQBaTJw2cpsqutVlV2HSekqUgwoBb42kbKfOBVNZpsabQFYEuTzarEgWUNGg+wibfToU4/wB2ClTFU1OqqDThWGoqNWpg8EoQVA6bnURa+BK5N81WCuV0qBFMpK06akKq6ZVQsAbeDbyazGdraVp/hrLJ1vVEySdwqkEQYM94JMjArO5/M1WSjqQbhOkAmJOnUbm4ttfecK8iw5lcvyKJCoKhp9SOsLTB7KAzkeAYHa480aHGaL0qrVaQpZgKCqlGQAj9MACQQZk728jGfotXWozO7syQzCmQSvuTGlf07g3E+caHgVGnmSpnm1Yl6ZnYnYaWSX+ZI9tsVwTV2FJ2VeEhKrJrEgQeZqDBFnUzlQIIkhdM7KBGLPGqq5eoyojgCGmEKPM9RNMkQd76oMTM2s1KVJNRJHQRqSo4J06elIc6QQ195tebDFPg3DGzBcrmgMvTIFRzLOKh2AQkfKAQPbY4JRvI+r+UgmWq16RzJQhAFGh6gUViGYA0jBIEgmGG9gTjT06NHMfmq5q1hJKGo4p042QCQFUEeBMC3jGcQ4rUStSAqOaayyxRp0xBNyZOlpZSdyLXxf4dQWpqWnX1VH300o2uzMRaVteLwTEYSCLHG6LfiIGYpoV1SNI0kTdQNR+cG3bxgXU9P16zHSXYsemVbVt4PwIBBn3xr+BZNMrTYq6VHYa3DLSqqOojXqBDaukm899zjjneLtmaypQRnrEnS9JDTaP1dd2VQIn2GHudGVBmRzWXrUDym0goI/xUvN561ncm3bD40FdWBitRd3FpogsAJNmbVd5kk+4wsaVNC2AaeQp1HZ6mbJZdeoKrEAAmL6YJIJ+Xz3vemqYFSqwbSlNASArMak2BUFZZiZ3W3tOKGdo1UosaSJR1vDayDUaWOmoDp6UBBALEbHcHGp4VxlaNHL02Cc8dMKAq02PSJ0kh6lgCSYEza05bwWgRxLNM6HlsVcEkirThm3gGRIkff5WwEy2ZzdR1TmFj+lVBjpF4nSIAnc4t8bzjCtrFR6/VHXWLAGxKhNVwF1LAMeItjTf3dWAUMaah7csVQhg3DMCdQXYSZ32O+KopojdMx+eVw50IIMNd1JG/cWFpsPHtipk+JuwNM/4SklwVDoJNzpY3M9t8bjiuRqinpp5mgjCF0rLNOogHXJDM0wbgQcCOK5laFfT+EfNOECvWd+p7XEKsIO0RNhOJtQ3GezWbHxaKUG7AOQYEghpJg/PF1+KCnQprSIRJ5kFKhLE+GPcXuIHiMdsnSo1VeouVqUwhHU1TVDT8IDLfbuDAjGi9L8Jytet1KQ+iUlgbyo02IvcnbDdWLF2+ABwn03WzVfnuihak3qGGfogsqjYKBae4EzfGg9RZIZXTANQnT1My3IA02CgAiZ3bvgrQqNXqsQ9OmCAisCAqqpgr3JM9v+Rhs5UyWTYkvVraADpsYhpsCIW5wwLZw4r6aSlQSmrEVG6yWqU11MbltJKzF/0iO+ANT0pWq1kNGEqD42YiNQvqAEiAZvtA77k3XzlHMZhsxBqMj9FNwzGd5MdIAaYPaPYYI1PUwqUqgWFuBqB1whDFzBAKsApgQdx74jlQpsF0MolGi69L1WZqY5ZYB2PylithZRAj54F1c6VKI1Jg1QFalR9JZt1MHV0kDsO/zwVyKmoy16aGrUIIAOoHp6tO0BQoUdixIvsMVs/wVswNeYp01ZFYFlXQAZ6A7gwQAS1iZgDve57K/BV47VfUKVCqGDUwigs3LSSBouJsiiSTH9avp/OVckXqKoK/DsF5hm4F5CiLsf4rAzGFSoSqiilSqFOkV6rsqyN+oDpUDbdvhAAkYjkOH1Kjcx6cZRSyv+mJECJ6idRBDHwcS22VKKVsknrLMF3Jqcx6ggU1sif7RY/vgNXqV6ikmm7tqjUpJUk7AA3Jn9W2CuX4GgZ6JRW5ZDrXZBdWIHLqH+LU1vbtAtsqXAKDNTeoQHpIKSUwQCzkE2O5PsN4x2jOUFSOctsmjzbJ5zNvQ0hS9OmgPQRqWZhiB1GIi8gYJV6r5wItNCKqSrGSVIG50qoVRYz5E77412X9M13q1amXRcuKAgVpK03F7JTBKmAZJb2ESJwDTO56mpcgPR1cojZUZATOrUNYsxLliCxkb45tJZRpZ5AVX05WeqBTjUSAOoaFkiFBI99wYsd8d/Sy00fr0MWXpVrhhIvex2MfPEM5x6qzGSVUPpcopUEmekRdpE/840IzmVamcllViqxDKGVFKm8ozAQQPPadztiRecoNFvNUi5B5UmI0zUEiwADA6l8W+3bHHO+nnqVaLVKTQgUBXenzCqiyTIGmRuRJBIIxms5XqZepy2dsvVIDjqJN5AbpJ8G28DHNvUlS9NmqVKpspWImCAY3udJvNsaw8pEyuzd8E4ZVC5vXl6NMuoVVLK1MtB6zymmOxE7zbGepZJ8gVZ3QlmATRSBnvpLMAZkAgXjB6jxWplslT5q8whQamkr0zuSJvaLC99t8Ds5nqWZpEX0NNyvUh2DDuCMTaWzhx5a7lC6I6SBUhZI1kS/xAsbGO1h7RDLcaVC4y5UqNUnT1OjQRJWFBCkg23+eB9HiRWudZQK15LkqSDOq6ktcdo7idxjd0c5QqlKb1qehIZ+WskmbJPYmQSRcX+mZWjcEmrbMlX9My/Mq1E06VIspDzMoChidMnabXxdq5Pkhfw9EkAaNJHU5YXVjElQdthfBjibuzk06iprlUuAtu7AmxKsCQvb3tgVma9V10KVdgFDhVbU8AEqNTgFYEz3gEeMbXyYlXQN4FVzP5i5Wg9QvYL0MimQHU6yIiQZ7RcQcOmQzqtTqOrKCekrURRJBsIAmdoS0b+cbLgebamStFNIheoUyNXSJUs3uTYgHp7ziy/F0Z9RYVK1MxBCypmAJ0mL+Db98TgWZNuF1haqxDd5Skx+5k7zbCwep07uStV2ZizFD0ydwCYmNpFjGGxbl5LcfH+f+mA9RcTqpmav4ciorQNKoCvwi7WiQZ7AWHgYzJ49poJTpLocMXZ4EtOwB3jeYibeBi/xzLhKmlSWYmQNR6gSQAYIjpt9JxzremSo1sacEkaVZiF0wSCYkfFHe8ecYryVsJ+h8m1dmqF+VQpKKldoH6ZKhDbrZvH1OO+X4q9es7pTcrHxaWqlEmAS1tzA94icQoEvkqrU1I0qaRRJ6QuooxAAnc3uTJk9hnMlmKyurLzPzGBUIWGvSYjSDcdvNzfFohqOH8WapUWgiiqGIDltStEdRUqvRFyJnYXx2zfpjl1Sy1ndFDAKEYNIuqsQZIk7mLecXeC0mVkqVFqCsQ2qrpDZcKTq5djDOB+oyAcLIoMxmnABrgEgzLU6F5DEEqhJWZ72sDOK5Eo618jy8qHiSWQsQukCzQse06dW5i9zi76NEVA5B5esHYQH8wO8QPqPGB1b1BWoq+XPIBJ106hBFPS1zoI7zcdp798XOG+o1V15lQMw3I6KRtYlQLmYv/LHGMXkiVM0392qtPrVESoZSm8qdeoySRcGIxm14Q/4lGqauWxIYNICgQY3BgGPlIJkYI8fzNSvXHIBddIGprIbaugSRHcx43iccclXypqUxXYElRzLtBBkRY73UyoG332lmzT4Gy/BqzZuokPSpaIVgp0kEHSZVrLqExMwbzJGKuW9O5jLUDpakWZpXlsY0lYhiFmAYnzE4ueo83y0amjlkpgrTai5OimF6Q8Qdwy94AHa+Mtw6pQeprzOYF7iOYQfEwukgARitWLNllM6+VyJNLSSGMk9SzEsykb6YEg3hcZipn6VZ2Ut+SrF2LLd5KrIgHS+mY732MY2PDHy4y7LlnWtcE6RCLNoCmYi8kiTtgDR4bQzKmhRAo0abcys5Y9JABYqJ1ONOkFjAE9zbC8koNZf1/kLUkRqZpmQAsqbQQbCQRA+0bDAz1k78lnXMDQ41CmwhgIkAk7mPl9MVHXhzPppK9eVgUqRI5agSxZ9YVB3ZmZjEz4IqtkeZLCnRFNf8tXq1tIBi46U7i298ZeWa4OnDslVejQzCAu1SZWpUC85VMqYYf4cKFEb6RExfR8HpVAlQ1awFasyVE5V0pFTNIKN2B6w36iDHbD+mcgquudzWl6hgUdZuqiRIGyEACCdpI7yLA/AtUFZX1slRmAV2Uo+otpgATAPcxfxjdtqhSWQLxr1TmtTA0qoSqI0aijKSCHTqkEhrECCDjP8AGM/mMqoohTTSoGZ6Sg6WVpXTpN7AXB7yYE49M4lW5/5JApsQSRCu1QCelR3Hz8nGKzfp6otYNVqCjolUJVSCCoKyFGmmk23k9VwVnFT8ma8FTIZVWpUVq03emRrQISKhO2omBKDqGok2H1xOjUpZFQ1KkvOJk1KjIZ1TISSGmACIG2onFmnl65IQK7xpViD/AJSHUsKBqIlyZveMCq/CKuYqhdYochVANVW1QJGo9ETfufF8bUIVyRzlfBx4nlq2aqjNOEVSwKrF2II1GY+GR33j2xyyVANVGhhzCxBJuFDMN9o3Hvvg9nuE0aeT0VK6u4MpVpltUTddJkEQSO2474yfCqD5euKihiRDU5BIMkFWIFz9Jxa28E5NLxbh4pIqVqxUkyVAbyPLSw2xKhwwDJvWpkKpqgI1Vyq1DElUVjeQDLSdvtczXpjMZhzUza0lYr0Uy8CGIkqQZAGoG+53w54FUr1ESrm+eKcwvwsqal+Eaj+mLRt8hjn8mgbV4DSSkauaWCdMIj9TEmbsZCW2C2/lg1U9FUHp82hrpAoH0l9iBOzGSYB3NvfbHXK+lXrPzVLFBamhYhdIZrfDcSZn2PzwUzdIorUmSnzQ2pW3LqSBIhpA3HbtAvgr6YfyZeiGWk1XmGDpXWajCJMGGX4iF8RsTtfBPgdGrmFY06dSoEqKdQSmpLQNTXYkypB+GD88FuB5zLUqbpQ/L6mML11NR79UqBFoAIt3viCMaLvVUlyV1LU1kK/bSrT8QAvbTvivgi5oahnqxJpZioKTqwCqFgELMrv1Od7faL445WqvMLPlQDVbUupxzHaAYCosFT4kmLkdsUuJ5ctWd8vTTVV6hXnSVJ+OWYEEi+wNu1sHMrylFNcxmqYqfChDMSdVtN1CnwJB/piWVJI58OyWZZSRTpINR+PmKxvcw1wJkDeYmb4WB3E+IZXX1U3YxGptUtFpsPbCxKRbPNUppz2YKCQWsZuZN/GClLPmGFSmOpgxPgi0Rebe+Kebyp5j6TBLG9tp2/8APOCmQ4ZFI1KyakkBFWzuxuZYdQSIEd+w3OMcmoJydIs8Dy1RhUTL0+poBaYW89zABj6mTjlxfIfhTTfNXUfDSF9ZOom5A6ZInyY7XxqfxjIjHm0m+FU0JoSkDGsOxE2AvabEwccclmq1ZaxptlKnJl3cGoQgA21NRADaoI3m9rTipkdHGvW1UEzLDmUz/hiIFMjxTDAWPcz7Y453NVct0UgKEiHFNVDSbwYFjfsL+cHMhm5pLVqv+ayqKQXU2huoGBokG+kgAAERecc85xpUNRKCnMZrWoYqsyxMXaDcAR+3bEUQ2BeHcPqVUqPWLoiqrCrWEgFBpKgMdTSGczbtgTlAiLVAeP1JKd4nQAQAzCQTAi9sEuJZuojPz15jjsyahq6YW0rKmdrmLREDL8Rz1dKv5kQdRUFCLKxXQAIidPjcXvjddGfk0mQ9YLTpOeWDVKoqlhtCqC1hMz587b4qZXiJIZWJqGRU5oplGm3RM3p2Ai374H+lafMquRTR3gt+ZIpqJnqPiLQCCbYN5isiUB+IzKqHYvGhmIGw0qSOnfq/eBg8BZB9Th4FJi+YdVYLJrBgNxOlV8AjYbW74E556WtloVBVQaSGggkwCREdjI+mC+Y4JTrUuZTc6QWjUoHMtJYQxAUxAgmRjJ5dkQSe/wB/f98VWRhA04IdW0sNiDBH1x3y/Gaq1DrVa5bTrDgnmBWDBCQRKyBI798VlrUaqnQYIH6jj0j0p/Z1CUqtcyWUlqZ2hgQosJDAEHffCUkkSKbYFyXFaSgstJKALgmnqOmbESSp1KDMITHtgpkczUqE0cvy6pKc1R1FgWfSdeswYuR0gWB230mQ9BZenOtVrztzUDKo+RsT774OcK9PUssalVFp03qfEwEBUmwuYHkmwJ/fnutHaP0yT5BWY9HyCy1ZrELd1DU1hgYWFBWAI8XuMeZPwblNWJem0FmkMPjWRpEHYkxPn5Y3HqrjwqVEy1DMaUdgpYDVqJPw9hEmZk27RuA4jwzLolWlRQuqMRrYahLQCWUED5CIsvjGoOsmZpsIZL04y0krvUppUWkrKtzoJ1EtUIImAQAot04G5Lhz5m750cslmYIdGpgf1EEkhokdiLDfHfglDM1aRpc1Hogj/EDCV2IEEiAFiCSN8WayUqVVWOVolVh6bnVy2I/UBJVag217i1jAGK8EQJyj5ynVL5CkAoLU5bSUGl2AaXiA29mnq74EZ78fmKqtULVHqVDRu45dPcldIMIo0liY7d8FOMZTN1FDVmqUwanwUoACNcw2oGwCEmDuTvbE8jkkyqPXqxpKhIRj8JPUlph3ML/tLEbidXFL5JTv4LWd4Tl8vQjmocwwBUu+ylhqOkghQQzNpMsSSBtYPnK5yxT8OBqXUjuqy63BJU3imYmY2/a76iTLU6AZKKVKuocyq6kgu06oiJCsNjsLd75CjxeqDIFp3E3/ANMxfpt8sZhbLLAYqZWpVQVWeXJCqdTaqYm5vbSw7D+HbG24JwrTSq8wPTXT0uSFZxfUwUyVWdp7dpxk8pmHqgmkiQqa/hMoASDYCLiYn577WszxclahOog1AqKCyoQEYg/6tOkmNhJMY0519IUbybDKrUpAIr1Ali1XMEKSIMpEiFFtok98clo16tZqdBqVRKYCOKgJsYBEkQwAgi57bzjBUuL1WK69dQiyybpYbBrDfxGPS/RvGUGVZqjKKq3YFgSAJAE7kwJJ8tjLdZFA3PVGoIKUsG1aSeV0kHdZBIg39r4HVsy1Mjk0C3KBJQghYMESIhgN7Dze5GM/6s9S8yqSJm4UDx5w3p31FmKbjm8wUzMhZ1QAdgQfnbxiq2icF9NbLqzlCooUHltTdU5QuTKd5EgkhjBA7DFTiFFqYCBiQ4l9KwNQ/UOyiYMlj2wSynHnqM1RlhKjaVV2uwEgdOm5iJPt9Mdc56brOql2FOixO41M5F7x2Pg7bRjnK7VcdmospU6IcAk1qpiC6vSQMfMFDPz7/vhY60PQtRlBC1QDsBTJAHYXAi3aMPjW35G5mYGouwMA6jvMb2MnGnSg1GnSoI6M7PzWYEQjWBj/AE6R+2Mm+ZBLG9mMyI7nHNs2gO4EHfxffGU6LF1k0HqBiKrqnUpYsXBIDsxOohZgKe0XjGl4ki5KimVpgBq8VqxcEhrCFOkHSgjv3B98Z7g+aomOZVkyuksDKlSIjWII+o274OcbNWvy+XVLDQ2t3Msw1SEHYMSRFvOLZKt2DeAgGlmMxVaAx0AzYsQ1wdPiBIHy2Mc/TVUtma/JpSKygakWRSKk7EgadW0b3G8WsZDhtVwg/CqKbSdVSGVQIheWGGhyP1AbHcYKcRyGZ0pyVUROtSwVGnbo1yLnx3H0pbxRxzHDKIdtXMqV121VapCXIG7kz3m0mfYAVxPgKvTQO3Jhp/MKLdo1wRMKSNVxbUd+1zOZPMr11EdRUAJFIgtIkHVqIsImAdvFsceH8Jy7sBnKlbQb2EAnaZEsIBEiQBBJMYmbJiihwjLPRK1KFI6SWVnfMB0aREry0hYb9UTYj56OpxOooLHL5epSQw7q7K5IVoAVgJABkKTYEHc47ZnIrRdaNBjTWnPWpYBRAnUQOqSLmblj4GK3CMnRp02pIzVXdhGgsY2g9YACzP6djuZjFuQwVM3nzmBVtpalpLLM2JcePBXHk9Vus2+FmB9+pv8Atb2x61XqUaYqMAocmmjyAGYNEp0wJULI++Mn6i9P0gwZCtIsSWnWQ83DRJIO/t23xvrJjszvC6qLmEd1LUlYF1tLgG4vtO2PdeB+sjmhqahyKZYBGdwS3+oKFEIP4iR3iYx59wr0xTy511VbMFU16QummDIjVJOo3+H52IGJ1HzebqxSpsxN/h/LAEWJ2H1N8c2kzSPTeMpWD6i5NAjpNIrqJ8XsB9/mMVRw+pWp8rW5pVG2ax06QxJ1CwBsYsTG2Fwf02aVGWUITqZ6axpLGYAgxAkQD4+c2DxRaZRRPTTCKSILTEn22n6Y3H6XgjMV6n4VTy5RU/M0jU7sY0AuQLzq87X2E7Rx4RxFK1c01phubbVAOghSVcy2kiZ7ajJvawz1XzK1eAJqZiqNCjstPovPltTf+2cXl4bl8oaRoPVerTJJLwDUBBkXgBQTYC9sVkRc4Vk85RJfMsAtOAoQAoRzA0lQQArdQ9y1+2L2UzNTMJWHIVOa/TUWoNabH4WGkmIJI+V4x1o8WXNKaakyf0xcHx9xjvw3gb0HNSqR02VF/QHVQ7k/xbRG04zVs1eCrns1SpIEYlVGnrRkOtx+oKykIFtaB8r3ymb4xSzdE0noMaaNqQLVKqCZA1Gbk3tsL7RjVUuGLQoPQUpWetU6FZ16g0ANOkHUBvvYA74u8F4Jl8nSCuOdVE6gqqokydJZrBYMWv8AXFVsy8AvO08rWptCaGZFIN2NMD4O8HYHuTM2kYFmkMtoppXpadJfVy4AJswkifhAuIkW98FqmcqVdbVVoUQzHTTBJYU9Ki5WQSWBOre42xmaPCadV+XVqO9QsdLKBtERtYAgwItsCLY2tOXgm9FrI8doUR0tSdxAZTTszbhhI2mRMe+O/A+JIoL3Zit9IBYSCNbWAA027zquewJ1auig9B4rR0hiqhqgN4Ow7wtpjFJeAaKdI0lca2FOqCwEKXLbjchoWZHYWxzi4udSTx2ae6sAvN005ipSio6CwUglna8EjuBYxaB7YfieUNHQiq7VJ1VITVfuo2EDwAdjczjVcK4FRoCtUNeWTVTWy/CIOk2+KCTaexncYptxxq1b8tXpimrJOosCpOplt3Pe02xqT7Kl5B2W9OUwec7oWIVkIV1aJB1AbBiDaRHz7PSriix/DgGoxIaqxQaPjIJMjeIP7475qg+lQ1Q6mcIiypaSVmewEEnSCBaScVuMZKm6TqNIAabJMm2o/FGmYFydpETjnll6Lvpzhxesa1QIhAlCX1gRMsAIB72I/wC5Dh2dZ3V3qFlvpTaDuWK3DKAD8Jxn+EVeUjFa5FMwAiKqlmJ3LMCYABsATtfHKvxMMSXcBSNLtoOq4hlBUWJXufPzxWiWbdM3WaWSroDdRAG5IBnf3/lhYq8PaloDZmtUR6kOESnOlSoCaukwxUBo7SMLF3MUjyuu+pnCLEsdV97nz39sNk6BqvCKWadMBZ1Hzb3+mOeaQNUcWMkkie8nx/I41HpD8Si1Xph1o0wzVFQqoeNhYzIn/wCcYwS12cMrl2oKzMkMwCKAw1AM6qx0nqBCliNhOH/HVDW5WTD1GVgrc1lAUDtpIA0gyT0nYYL5rjahlqaELQBTUuAUi97EEloMAyY7WJqUEo0qz5oMS7yGXT0iT+lhcfBfVuWi2KnYx0E8vxhmqPTrksyUtKqq9A1XNSCLMVKbmw73xf4b6toIhp6nqA3UNLOxAAAGkXU6ZIa998B8nk6j1m5ZZFqaUcgEodMDRqQlbL02JsPOxHh3orLll5j0nrU1JZQwFMA2X8sRABMajvH/AE6SKwTQ41+Pzaq4ILqyBTdTAJvIsrCR7QMXXrZdxqzAanyzeizC2ynUQLqxEAa5Kja+OHE+G5UGnSFRTUTqaqHZNdTYKrEkBBvAMXtGL+QzdJadaoxDMCNYW7KFLbsVNzNiN7mbyJIIXqXO0aqU3qmMsg1aPzNRjpGmkjAFR7x33wjxPL5I0XGXYU6yhldKaghWFgQWtMD/AJxn829Bnp1a61npuGGoswn+FrC6z0yAJ+mOi1DWYU2IlU/LWtVZlqAghdEg6trCdh7EYJgJVaeRdOZTaq1QszhahQMWPU0rHeYAI+Ub4gtajS0olLUtJg6uBU1SYJpywnVp6IG7EHYRgzl+H0QtJsyCHVVARO4iyMAIVgLQNrCbY6/jaaJpeo6KJIJsVE2UFb2G0X3nG4/JlgHOUyHV+VXK1X0kVCaYaSOkgxbcQI7na+PUaaLT00kKp09KbAAWhRtYeMZDhObqVShoI9amjEE1elVJBJKmoNZnUNu0gRjOccpZqrUSvr6gQzAhlAYdiQxhJII2BEYyyo0v9pBcUVBlrjpmLag0/Owkewxj8xm62llq6gp6+WAAQneWJAvFr7/XF7hOdKU35wq5usx2V52kFlYnTTpkkEkyYBt3xU/E5ivURa7ilQPxImgs8SAGf9QmfE9lnGU0nYcQn6WyVSpWqvTVSwphQzagqqQDpQkXnV1MYuYiBJL1vS2o6qz0gA3wKJDi3c/CN8FqWZ0gK0qxKhVVCdQmfMIsAySYH0jGdz1ZjmmSpWC5ZogJKMSwAQ1KgMiWBUgRunnCWVTKucF+sKNOWy5QBAelHIUReDouLi+/1xmcx6s1ISdDvJGltipB1ajYExABxrKuRVSxgTpAg9omwHbc/PGA4nRfMF6VNVRajiXZioldXQGNibmwuZxEukVhX01n6GthU00VMlQDqZyzagF0g31kHbGm47n8pTBbMuSwWTRXqI7wQASDB28E7YHeguB0MstfMU9VQq3LR22BVQXKrtq1EjUPBxlvU+cFMjlSivqZlCnSCY7adOwvjop7eDLinyEKnqzUQeV+GpvZfyzzanvMWER3v5GB394V81Vq8ipoog9PMsxUR2glvJHacU/SHqSsrAZnMLyFkBVFNRqIMAkEEAbwoM+wxt8vmqVdSUKsp72k+3ntib8igIrV6TF62aRuaQCUosyqEsFYi6iIsBf6Y7rnlCFGeqwpQHKIukoWtBD6olhBC+ZnfAHM51zXqLlaeqm3QWqDpDblhIMf6V9rQLYs5mq+XBDoSSLsKgD+0U7kKIsD1HF5eEKQWy3F6eUR6jEEM/QrKJUxpi41aouYNhvgt6a9SZfWWCTVM/4pAPaQOmL72mfeDilwLgOWSnUq5sUwKpB/MdNSlQbAAwLydW94i2KOR4jlsuYoUuc0GoGqGEoU41GoXgiFOzAA7AAG5xbKdeNZyolZhRYVBUHMWASaOppBQtBBIMbHbxh3qsaaJXFZCxhVqqblmAURFzM3IIE4s5XjCjhqZqmqGrUY0h0kBUDt0kG9lAnuScBcln2rZ1aleqS0mpD7Bo6dMmFAP6QBtjdPlC+ghX9O0suOVJevpDOxJVKU9rG58zjpwUUGYGrT5qmaiaoBUqQAhEzpn3NvInFriYpuKtRH1KOm4E1HCK0A779vOOb5mhzglNw/KQGE06w2zOoIgCI7WuRHYmne4jvoiuceqWdRWuxnTRdgSbmSBE327CMLFCjx2tTULRUaTLdfUSWJJMyLGZ2wsZtFoxtc9bf7v6nG6yJjg7RaajTHe4387D7YWFjnP7WcdX7GedZxyS1zse/yxrPSLHltf9K/vqnD4WNo3D7TnwzMO3CkLMzEZxACSSQOUbCdhJOCNKq3NrGTJrKCZMkFbj5YWFjrPgkOStSvmzN7sL+J2wV9Lj8ke9RAfcQtvlhsLHPr9jo+QP6xY81V7CmAB2FpsPmSfri76SpjmqIEQDEd9Jvh8LGmQM8Qs7Rb4f54G8dqEZqnBPTRqML7NobqHg++FhY0uDK5Nz6boquV6VA6zsAP4ccqqDXVECOY427atvlhYWMGmT4NlkXQVRQalWHhQNY0NZv4h88eb+rnPMFzeo4+xED9z98LCxOzXTPROF0wctJAlVcrb4bzbxcnGF9aCcvmybnV/wDxhYWM+D0en4n/AEsJenqhOWpkkk8kXJ9ziwFH4FLC+qfeXM4WFieDgaLL0VTIUwqhRcwAALlidvJvjzr+0f4f+r+ZwsLG3yZXBj+I5dAiQqiQvYfwjFrKjTRplbEoxMWk6mvb2w+FishrsqNFI6On8sHptc65Nu5xkuGuWEsSSXuSZnqbCwsen+H/AJj/AE/2ianCIcQUc1RAi1u22Nh6yphclV0gDU+WUwIleWp0mNxN484WFjn6j81/qxHgMcKoKOGZOFUfmE2A30G/z98YfiR/+4X/APWn9MPhYkeCMK0ahGRMEi87+XE41+boKpyulVXVQWYAE9PeN8LCxHyzS4M5sSBYSf54WFhY4Pk6rg//2Q=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055937"/>
            <a:ext cx="1158212" cy="17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3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22428"/>
            <a:ext cx="7620000" cy="990600"/>
          </a:xfrm>
        </p:spPr>
        <p:txBody>
          <a:bodyPr/>
          <a:lstStyle/>
          <a:p>
            <a:r>
              <a:rPr lang="en-US" dirty="0" smtClean="0"/>
              <a:t>RCRA – C</a:t>
            </a:r>
            <a:br>
              <a:rPr lang="en-US" dirty="0" smtClean="0"/>
            </a:br>
            <a:r>
              <a:rPr lang="en-US" dirty="0" smtClean="0"/>
              <a:t>Cradle to Grave </a:t>
            </a:r>
            <a:r>
              <a:rPr lang="en-US" dirty="0" err="1" smtClean="0"/>
              <a:t>Regs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90800"/>
            <a:ext cx="2571750" cy="3429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81" y="2611464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0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Hazardous Waste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what is a solid waste and a hazardous waste</a:t>
            </a:r>
          </a:p>
          <a:p>
            <a:r>
              <a:rPr lang="en-US" dirty="0" smtClean="0"/>
              <a:t>Standards for </a:t>
            </a:r>
          </a:p>
          <a:p>
            <a:pPr lvl="1"/>
            <a:r>
              <a:rPr lang="en-US" dirty="0" smtClean="0"/>
              <a:t>Generator management</a:t>
            </a:r>
          </a:p>
          <a:p>
            <a:pPr lvl="1"/>
            <a:r>
              <a:rPr lang="en-US" dirty="0" smtClean="0"/>
              <a:t>Transporters</a:t>
            </a:r>
          </a:p>
          <a:p>
            <a:pPr lvl="1"/>
            <a:r>
              <a:rPr lang="en-US" dirty="0" smtClean="0"/>
              <a:t>Treatment, Storage and Disposal Facility (TSDF)</a:t>
            </a:r>
          </a:p>
          <a:p>
            <a:r>
              <a:rPr lang="en-US" dirty="0" smtClean="0"/>
              <a:t>Manifests are used to connect the dots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3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solid waste?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Definition of Solid Waste from the Law:</a:t>
            </a:r>
          </a:p>
          <a:p>
            <a:pPr lvl="1"/>
            <a:r>
              <a:rPr lang="en-US" dirty="0"/>
              <a:t>Any garbage, refuse, sludge..., and any other discarded material,</a:t>
            </a:r>
          </a:p>
          <a:p>
            <a:pPr lvl="1"/>
            <a:r>
              <a:rPr lang="en-US" dirty="0"/>
              <a:t>including: solid, liquid, semisolid or contained gaseous material,</a:t>
            </a:r>
          </a:p>
          <a:p>
            <a:pPr lvl="1"/>
            <a:r>
              <a:rPr lang="en-US" dirty="0"/>
              <a:t>resulting from industrial, commercial, mining, and agricultural operations and from community activities</a:t>
            </a:r>
            <a:r>
              <a:rPr lang="en-US" dirty="0" smtClean="0"/>
              <a:t>…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65517"/>
      </p:ext>
    </p:extLst>
  </p:cSld>
  <p:clrMapOvr>
    <a:masterClrMapping/>
  </p:clrMapOvr>
</p:sld>
</file>

<file path=ppt/theme/theme1.xml><?xml version="1.0" encoding="utf-8"?>
<a:theme xmlns:a="http://schemas.openxmlformats.org/drawingml/2006/main" name="EP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ge photo w/ cap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EPA Powerpoint Template</Template>
  <TotalTime>378</TotalTime>
  <Words>1057</Words>
  <Application>Microsoft Office PowerPoint</Application>
  <PresentationFormat>On-screen Show (4:3)</PresentationFormat>
  <Paragraphs>203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MS PGothic</vt:lpstr>
      <vt:lpstr>Arial</vt:lpstr>
      <vt:lpstr>Calibri</vt:lpstr>
      <vt:lpstr>EPA Powerpoint Template</vt:lpstr>
      <vt:lpstr>1_Blank Presentation</vt:lpstr>
      <vt:lpstr>Large photo w/ caption</vt:lpstr>
      <vt:lpstr>RCRA Regulatory Overview for RPMs </vt:lpstr>
      <vt:lpstr>Why RCRA is Important to RPMs</vt:lpstr>
      <vt:lpstr>Background</vt:lpstr>
      <vt:lpstr>Congressional Findings</vt:lpstr>
      <vt:lpstr>RCRA Regs</vt:lpstr>
      <vt:lpstr>SWDA Subtitles</vt:lpstr>
      <vt:lpstr>RCRA – C Cradle to Grave Regs</vt:lpstr>
      <vt:lpstr>Hazardous Waste Regulations</vt:lpstr>
      <vt:lpstr>What is a solid waste?</vt:lpstr>
      <vt:lpstr>Solid Waste - 40 CFR 261.2(b)</vt:lpstr>
      <vt:lpstr>Hazardous Wastes</vt:lpstr>
      <vt:lpstr>Characteristic Haz Waste – D codes</vt:lpstr>
      <vt:lpstr>Listed wastes F and K</vt:lpstr>
      <vt:lpstr>Listed wastes - U and P</vt:lpstr>
      <vt:lpstr>The Contained-In Policy</vt:lpstr>
      <vt:lpstr>Management Units</vt:lpstr>
      <vt:lpstr>PowerPoint Presentation</vt:lpstr>
      <vt:lpstr>Off-site Shipments of Haz Waste</vt:lpstr>
      <vt:lpstr>Land Disposal Restrictions</vt:lpstr>
      <vt:lpstr>Treatment Standards</vt:lpstr>
      <vt:lpstr>Alternative Treatment Standards  for Contaminated Soil</vt:lpstr>
      <vt:lpstr>Special Rules for Remediation Waste</vt:lpstr>
      <vt:lpstr>Legal?</vt:lpstr>
      <vt:lpstr>Questions?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Government User</dc:creator>
  <cp:lastModifiedBy>Black, Christopher</cp:lastModifiedBy>
  <cp:revision>38</cp:revision>
  <dcterms:created xsi:type="dcterms:W3CDTF">2013-04-26T21:42:15Z</dcterms:created>
  <dcterms:modified xsi:type="dcterms:W3CDTF">2014-11-13T23:01:31Z</dcterms:modified>
</cp:coreProperties>
</file>