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ti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94" r:id="rId2"/>
    <p:sldMasterId id="2147483696" r:id="rId3"/>
  </p:sldMasterIdLst>
  <p:notesMasterIdLst>
    <p:notesMasterId r:id="rId40"/>
  </p:notesMasterIdLst>
  <p:handoutMasterIdLst>
    <p:handoutMasterId r:id="rId41"/>
  </p:handoutMasterIdLst>
  <p:sldIdLst>
    <p:sldId id="256" r:id="rId4"/>
    <p:sldId id="296" r:id="rId5"/>
    <p:sldId id="259" r:id="rId6"/>
    <p:sldId id="280" r:id="rId7"/>
    <p:sldId id="275" r:id="rId8"/>
    <p:sldId id="276" r:id="rId9"/>
    <p:sldId id="277" r:id="rId10"/>
    <p:sldId id="281" r:id="rId11"/>
    <p:sldId id="278" r:id="rId12"/>
    <p:sldId id="260" r:id="rId13"/>
    <p:sldId id="261" r:id="rId14"/>
    <p:sldId id="262" r:id="rId15"/>
    <p:sldId id="282" r:id="rId16"/>
    <p:sldId id="279" r:id="rId17"/>
    <p:sldId id="263" r:id="rId18"/>
    <p:sldId id="264" r:id="rId19"/>
    <p:sldId id="283" r:id="rId20"/>
    <p:sldId id="265" r:id="rId21"/>
    <p:sldId id="287" r:id="rId22"/>
    <p:sldId id="289" r:id="rId23"/>
    <p:sldId id="288" r:id="rId24"/>
    <p:sldId id="285" r:id="rId25"/>
    <p:sldId id="266" r:id="rId26"/>
    <p:sldId id="286" r:id="rId27"/>
    <p:sldId id="290" r:id="rId28"/>
    <p:sldId id="291" r:id="rId29"/>
    <p:sldId id="267" r:id="rId30"/>
    <p:sldId id="292" r:id="rId31"/>
    <p:sldId id="268" r:id="rId32"/>
    <p:sldId id="294" r:id="rId33"/>
    <p:sldId id="293" r:id="rId34"/>
    <p:sldId id="270" r:id="rId35"/>
    <p:sldId id="295" r:id="rId36"/>
    <p:sldId id="271" r:id="rId37"/>
    <p:sldId id="274" r:id="rId38"/>
    <p:sldId id="273" r:id="rId39"/>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84" charset="-128"/>
        <a:cs typeface="+mn-cs"/>
      </a:defRPr>
    </a:lvl5pPr>
    <a:lvl6pPr marL="2286000" algn="l" defTabSz="914400" rtl="0" eaLnBrk="1" latinLnBrk="0" hangingPunct="1">
      <a:defRPr sz="2400" kern="1200">
        <a:solidFill>
          <a:schemeClr val="tx1"/>
        </a:solidFill>
        <a:latin typeface="Arial" charset="0"/>
        <a:ea typeface="ＭＳ Ｐゴシック" pitchFamily="84" charset="-128"/>
        <a:cs typeface="+mn-cs"/>
      </a:defRPr>
    </a:lvl6pPr>
    <a:lvl7pPr marL="2743200" algn="l" defTabSz="914400" rtl="0" eaLnBrk="1" latinLnBrk="0" hangingPunct="1">
      <a:defRPr sz="2400" kern="1200">
        <a:solidFill>
          <a:schemeClr val="tx1"/>
        </a:solidFill>
        <a:latin typeface="Arial" charset="0"/>
        <a:ea typeface="ＭＳ Ｐゴシック" pitchFamily="84" charset="-128"/>
        <a:cs typeface="+mn-cs"/>
      </a:defRPr>
    </a:lvl7pPr>
    <a:lvl8pPr marL="3200400" algn="l" defTabSz="914400" rtl="0" eaLnBrk="1" latinLnBrk="0" hangingPunct="1">
      <a:defRPr sz="2400" kern="1200">
        <a:solidFill>
          <a:schemeClr val="tx1"/>
        </a:solidFill>
        <a:latin typeface="Arial" charset="0"/>
        <a:ea typeface="ＭＳ Ｐゴシック" pitchFamily="84" charset="-128"/>
        <a:cs typeface="+mn-cs"/>
      </a:defRPr>
    </a:lvl8pPr>
    <a:lvl9pPr marL="3657600" algn="l" defTabSz="914400" rtl="0" eaLnBrk="1" latinLnBrk="0" hangingPunct="1">
      <a:defRPr sz="2400" kern="1200">
        <a:solidFill>
          <a:schemeClr val="tx1"/>
        </a:solidFill>
        <a:latin typeface="Arial" charset="0"/>
        <a:ea typeface="ＭＳ Ｐゴシック" pitchFamily="8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4F4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4330" autoAdjust="0"/>
    <p:restoredTop sz="90860" autoAdjust="0"/>
  </p:normalViewPr>
  <p:slideViewPr>
    <p:cSldViewPr>
      <p:cViewPr varScale="1">
        <p:scale>
          <a:sx n="89" d="100"/>
          <a:sy n="89" d="100"/>
        </p:scale>
        <p:origin x="1771" y="77"/>
      </p:cViewPr>
      <p:guideLst>
        <p:guide orient="horz" pos="2160"/>
        <p:guide pos="2880"/>
      </p:guideLst>
    </p:cSldViewPr>
  </p:slideViewPr>
  <p:outlineViewPr>
    <p:cViewPr>
      <p:scale>
        <a:sx n="100" d="100"/>
        <a:sy n="100"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image" Target="../media/image2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smtClean="0"/>
            </a:lvl1pPr>
          </a:lstStyle>
          <a:p>
            <a:pPr>
              <a:defRPr/>
            </a:pPr>
            <a:endParaRPr lang="en-US" dirty="0"/>
          </a:p>
        </p:txBody>
      </p:sp>
      <p:sp>
        <p:nvSpPr>
          <p:cNvPr id="10243"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en-US" dirty="0"/>
          </a:p>
        </p:txBody>
      </p:sp>
      <p:sp>
        <p:nvSpPr>
          <p:cNvPr id="10244"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smtClean="0"/>
            </a:lvl1pPr>
          </a:lstStyle>
          <a:p>
            <a:pPr>
              <a:defRPr/>
            </a:pPr>
            <a:endParaRPr lang="en-US" dirty="0"/>
          </a:p>
        </p:txBody>
      </p:sp>
      <p:sp>
        <p:nvSpPr>
          <p:cNvPr id="10245"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smtClean="0"/>
            </a:lvl1pPr>
          </a:lstStyle>
          <a:p>
            <a:pPr>
              <a:defRPr/>
            </a:pPr>
            <a:fld id="{272645BD-B467-4EFE-951A-4DCD31665DC4}" type="slidenum">
              <a:rPr lang="en-US"/>
              <a:pPr>
                <a:defRPr/>
              </a:pPr>
              <a:t>‹#›</a:t>
            </a:fld>
            <a:endParaRPr lang="en-US" dirty="0"/>
          </a:p>
        </p:txBody>
      </p:sp>
    </p:spTree>
    <p:extLst>
      <p:ext uri="{BB962C8B-B14F-4D97-AF65-F5344CB8AC3E}">
        <p14:creationId xmlns:p14="http://schemas.microsoft.com/office/powerpoint/2010/main" val="2428848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smtClean="0"/>
            </a:lvl1pPr>
          </a:lstStyle>
          <a:p>
            <a:pPr>
              <a:defRPr/>
            </a:pPr>
            <a:endParaRPr lang="en-US" dirty="0"/>
          </a:p>
        </p:txBody>
      </p:sp>
      <p:sp>
        <p:nvSpPr>
          <p:cNvPr id="3075"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en-US" dirty="0"/>
          </a:p>
        </p:txBody>
      </p:sp>
      <p:sp>
        <p:nvSpPr>
          <p:cNvPr id="297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07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smtClean="0"/>
            </a:lvl1pPr>
          </a:lstStyle>
          <a:p>
            <a:pPr>
              <a:defRPr/>
            </a:pPr>
            <a:endParaRPr lang="en-US" dirty="0"/>
          </a:p>
        </p:txBody>
      </p:sp>
      <p:sp>
        <p:nvSpPr>
          <p:cNvPr id="307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smtClean="0"/>
            </a:lvl1pPr>
          </a:lstStyle>
          <a:p>
            <a:pPr>
              <a:defRPr/>
            </a:pPr>
            <a:fld id="{380FB44B-1381-4E9A-9F51-28AE67EEC796}" type="slidenum">
              <a:rPr lang="en-US"/>
              <a:pPr>
                <a:defRPr/>
              </a:pPr>
              <a:t>‹#›</a:t>
            </a:fld>
            <a:endParaRPr lang="en-US" dirty="0"/>
          </a:p>
        </p:txBody>
      </p:sp>
    </p:spTree>
    <p:extLst>
      <p:ext uri="{BB962C8B-B14F-4D97-AF65-F5344CB8AC3E}">
        <p14:creationId xmlns:p14="http://schemas.microsoft.com/office/powerpoint/2010/main" val="97053314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84"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84"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84"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84"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8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70E94F06-798F-4260-80A9-1AAF9AF7ACBF}" type="slidenum">
              <a:rPr lang="en-US"/>
              <a:pPr/>
              <a:t>1</a:t>
            </a:fld>
            <a:endParaRPr lang="en-US" dirty="0"/>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pPr eaLnBrk="1" hangingPunct="1"/>
            <a:r>
              <a:rPr lang="en-US" dirty="0" smtClean="0"/>
              <a:t>This template was developed</a:t>
            </a:r>
            <a:r>
              <a:rPr lang="en-US" baseline="0" dirty="0" smtClean="0"/>
              <a:t> by US EPA headquarters and is recommended for use by US EPA staff.</a:t>
            </a:r>
            <a:endParaRPr lang="en-US" dirty="0" smtClean="0"/>
          </a:p>
        </p:txBody>
      </p:sp>
    </p:spTree>
    <p:extLst>
      <p:ext uri="{BB962C8B-B14F-4D97-AF65-F5344CB8AC3E}">
        <p14:creationId xmlns:p14="http://schemas.microsoft.com/office/powerpoint/2010/main" val="33820987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70E94F06-798F-4260-80A9-1AAF9AF7ACBF}" type="slidenum">
              <a:rPr lang="en-US"/>
              <a:pPr/>
              <a:t>15</a:t>
            </a:fld>
            <a:endParaRPr lang="en-US" dirty="0"/>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pPr eaLnBrk="1" hangingPunct="1"/>
            <a:r>
              <a:rPr lang="en-US" dirty="0" smtClean="0"/>
              <a:t>This template was developed</a:t>
            </a:r>
            <a:r>
              <a:rPr lang="en-US" baseline="0" dirty="0" smtClean="0"/>
              <a:t> by US EPA headquarters and is recommended for use by US EPA staff.</a:t>
            </a:r>
            <a:endParaRPr lang="en-US" dirty="0" smtClean="0"/>
          </a:p>
        </p:txBody>
      </p:sp>
    </p:spTree>
    <p:extLst>
      <p:ext uri="{BB962C8B-B14F-4D97-AF65-F5344CB8AC3E}">
        <p14:creationId xmlns:p14="http://schemas.microsoft.com/office/powerpoint/2010/main" val="3983989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70E94F06-798F-4260-80A9-1AAF9AF7ACBF}" type="slidenum">
              <a:rPr lang="en-US"/>
              <a:pPr/>
              <a:t>16</a:t>
            </a:fld>
            <a:endParaRPr lang="en-US" dirty="0"/>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pPr eaLnBrk="1" hangingPunct="1"/>
            <a:r>
              <a:rPr lang="en-US" dirty="0" smtClean="0"/>
              <a:t>This template was developed</a:t>
            </a:r>
            <a:r>
              <a:rPr lang="en-US" baseline="0" dirty="0" smtClean="0"/>
              <a:t> by US EPA headquarters and is recommended for use by US EPA staff.</a:t>
            </a:r>
            <a:endParaRPr lang="en-US" dirty="0" smtClean="0"/>
          </a:p>
        </p:txBody>
      </p:sp>
    </p:spTree>
    <p:extLst>
      <p:ext uri="{BB962C8B-B14F-4D97-AF65-F5344CB8AC3E}">
        <p14:creationId xmlns:p14="http://schemas.microsoft.com/office/powerpoint/2010/main" val="1311224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70E94F06-798F-4260-80A9-1AAF9AF7ACBF}" type="slidenum">
              <a:rPr lang="en-US"/>
              <a:pPr/>
              <a:t>17</a:t>
            </a:fld>
            <a:endParaRPr lang="en-US" dirty="0"/>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pPr eaLnBrk="1" hangingPunct="1"/>
            <a:r>
              <a:rPr lang="en-US" dirty="0" smtClean="0"/>
              <a:t>This template was developed</a:t>
            </a:r>
            <a:r>
              <a:rPr lang="en-US" baseline="0" dirty="0" smtClean="0"/>
              <a:t> by US EPA headquarters and is recommended for use by US EPA staff.</a:t>
            </a:r>
            <a:endParaRPr lang="en-US" dirty="0" smtClean="0"/>
          </a:p>
        </p:txBody>
      </p:sp>
    </p:spTree>
    <p:extLst>
      <p:ext uri="{BB962C8B-B14F-4D97-AF65-F5344CB8AC3E}">
        <p14:creationId xmlns:p14="http://schemas.microsoft.com/office/powerpoint/2010/main" val="39667786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70E94F06-798F-4260-80A9-1AAF9AF7ACBF}" type="slidenum">
              <a:rPr lang="en-US"/>
              <a:pPr/>
              <a:t>18</a:t>
            </a:fld>
            <a:endParaRPr lang="en-US" dirty="0"/>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pPr eaLnBrk="1" hangingPunct="1"/>
            <a:r>
              <a:rPr lang="en-US" dirty="0" smtClean="0"/>
              <a:t>This template was developed</a:t>
            </a:r>
            <a:r>
              <a:rPr lang="en-US" baseline="0" dirty="0" smtClean="0"/>
              <a:t> by US EPA headquarters and is recommended for use by US EPA staff.</a:t>
            </a:r>
            <a:endParaRPr lang="en-US" dirty="0" smtClean="0"/>
          </a:p>
        </p:txBody>
      </p:sp>
    </p:spTree>
    <p:extLst>
      <p:ext uri="{BB962C8B-B14F-4D97-AF65-F5344CB8AC3E}">
        <p14:creationId xmlns:p14="http://schemas.microsoft.com/office/powerpoint/2010/main" val="20167561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70E94F06-798F-4260-80A9-1AAF9AF7ACBF}" type="slidenum">
              <a:rPr lang="en-US"/>
              <a:pPr/>
              <a:t>19</a:t>
            </a:fld>
            <a:endParaRPr lang="en-US" dirty="0"/>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pPr eaLnBrk="1" hangingPunct="1"/>
            <a:r>
              <a:rPr lang="en-US" dirty="0" smtClean="0"/>
              <a:t>This template was developed</a:t>
            </a:r>
            <a:r>
              <a:rPr lang="en-US" baseline="0" dirty="0" smtClean="0"/>
              <a:t> by US EPA headquarters and is recommended for use by US EPA staff.</a:t>
            </a:r>
            <a:endParaRPr lang="en-US" dirty="0" smtClean="0"/>
          </a:p>
        </p:txBody>
      </p:sp>
    </p:spTree>
    <p:extLst>
      <p:ext uri="{BB962C8B-B14F-4D97-AF65-F5344CB8AC3E}">
        <p14:creationId xmlns:p14="http://schemas.microsoft.com/office/powerpoint/2010/main" val="33314787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70E94F06-798F-4260-80A9-1AAF9AF7ACBF}" type="slidenum">
              <a:rPr lang="en-US"/>
              <a:pPr/>
              <a:t>20</a:t>
            </a:fld>
            <a:endParaRPr lang="en-US" dirty="0"/>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pPr eaLnBrk="1" hangingPunct="1"/>
            <a:r>
              <a:rPr lang="en-US" dirty="0" smtClean="0"/>
              <a:t>This template was developed</a:t>
            </a:r>
            <a:r>
              <a:rPr lang="en-US" baseline="0" dirty="0" smtClean="0"/>
              <a:t> by US EPA headquarters and is recommended for use by US EPA staff.</a:t>
            </a:r>
            <a:endParaRPr lang="en-US" dirty="0" smtClean="0"/>
          </a:p>
        </p:txBody>
      </p:sp>
    </p:spTree>
    <p:extLst>
      <p:ext uri="{BB962C8B-B14F-4D97-AF65-F5344CB8AC3E}">
        <p14:creationId xmlns:p14="http://schemas.microsoft.com/office/powerpoint/2010/main" val="40194009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70E94F06-798F-4260-80A9-1AAF9AF7ACBF}" type="slidenum">
              <a:rPr lang="en-US"/>
              <a:pPr/>
              <a:t>21</a:t>
            </a:fld>
            <a:endParaRPr lang="en-US" dirty="0"/>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pPr eaLnBrk="1" hangingPunct="1"/>
            <a:r>
              <a:rPr lang="en-US" dirty="0" smtClean="0"/>
              <a:t>This template was developed</a:t>
            </a:r>
            <a:r>
              <a:rPr lang="en-US" baseline="0" dirty="0" smtClean="0"/>
              <a:t> by US EPA headquarters and is recommended for use by US EPA staff.</a:t>
            </a:r>
            <a:endParaRPr lang="en-US" dirty="0" smtClean="0"/>
          </a:p>
        </p:txBody>
      </p:sp>
    </p:spTree>
    <p:extLst>
      <p:ext uri="{BB962C8B-B14F-4D97-AF65-F5344CB8AC3E}">
        <p14:creationId xmlns:p14="http://schemas.microsoft.com/office/powerpoint/2010/main" val="16398846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70E94F06-798F-4260-80A9-1AAF9AF7ACBF}" type="slidenum">
              <a:rPr lang="en-US"/>
              <a:pPr/>
              <a:t>23</a:t>
            </a:fld>
            <a:endParaRPr lang="en-US" dirty="0"/>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pPr eaLnBrk="1" hangingPunct="1"/>
            <a:r>
              <a:rPr lang="en-US" dirty="0" smtClean="0"/>
              <a:t>This template was developed</a:t>
            </a:r>
            <a:r>
              <a:rPr lang="en-US" baseline="0" dirty="0" smtClean="0"/>
              <a:t> by US EPA headquarters and is recommended for use by US EPA staff.</a:t>
            </a:r>
            <a:endParaRPr lang="en-US" dirty="0" smtClean="0"/>
          </a:p>
        </p:txBody>
      </p:sp>
    </p:spTree>
    <p:extLst>
      <p:ext uri="{BB962C8B-B14F-4D97-AF65-F5344CB8AC3E}">
        <p14:creationId xmlns:p14="http://schemas.microsoft.com/office/powerpoint/2010/main" val="10971546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70E94F06-798F-4260-80A9-1AAF9AF7ACBF}" type="slidenum">
              <a:rPr lang="en-US"/>
              <a:pPr/>
              <a:t>27</a:t>
            </a:fld>
            <a:endParaRPr lang="en-US" dirty="0"/>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pPr eaLnBrk="1" hangingPunct="1"/>
            <a:r>
              <a:rPr lang="en-US" dirty="0" smtClean="0"/>
              <a:t>This template was developed</a:t>
            </a:r>
            <a:r>
              <a:rPr lang="en-US" baseline="0" dirty="0" smtClean="0"/>
              <a:t> by US EPA headquarters and is recommended for use by US EPA staff.</a:t>
            </a:r>
            <a:endParaRPr lang="en-US" dirty="0" smtClean="0"/>
          </a:p>
        </p:txBody>
      </p:sp>
    </p:spTree>
    <p:extLst>
      <p:ext uri="{BB962C8B-B14F-4D97-AF65-F5344CB8AC3E}">
        <p14:creationId xmlns:p14="http://schemas.microsoft.com/office/powerpoint/2010/main" val="41623933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70E94F06-798F-4260-80A9-1AAF9AF7ACBF}" type="slidenum">
              <a:rPr lang="en-US"/>
              <a:pPr/>
              <a:t>29</a:t>
            </a:fld>
            <a:endParaRPr lang="en-US" dirty="0"/>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pPr eaLnBrk="1" hangingPunct="1"/>
            <a:r>
              <a:rPr lang="en-US" dirty="0" smtClean="0"/>
              <a:t>This template was developed</a:t>
            </a:r>
            <a:r>
              <a:rPr lang="en-US" baseline="0" dirty="0" smtClean="0"/>
              <a:t> by US EPA headquarters and is recommended for use by US EPA staff.</a:t>
            </a:r>
            <a:endParaRPr lang="en-US" dirty="0" smtClean="0"/>
          </a:p>
        </p:txBody>
      </p:sp>
    </p:spTree>
    <p:extLst>
      <p:ext uri="{BB962C8B-B14F-4D97-AF65-F5344CB8AC3E}">
        <p14:creationId xmlns:p14="http://schemas.microsoft.com/office/powerpoint/2010/main" val="21969270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70E94F06-798F-4260-80A9-1AAF9AF7ACBF}" type="slidenum">
              <a:rPr lang="en-US"/>
              <a:pPr/>
              <a:t>3</a:t>
            </a:fld>
            <a:endParaRPr lang="en-US" dirty="0"/>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pPr eaLnBrk="1" hangingPunct="1"/>
            <a:r>
              <a:rPr lang="en-US" dirty="0" smtClean="0"/>
              <a:t>This template was developed</a:t>
            </a:r>
            <a:r>
              <a:rPr lang="en-US" baseline="0" dirty="0" smtClean="0"/>
              <a:t> by US EPA headquarters and is recommended for use by US EPA staff.</a:t>
            </a:r>
            <a:endParaRPr lang="en-US" dirty="0" smtClean="0"/>
          </a:p>
        </p:txBody>
      </p:sp>
    </p:spTree>
    <p:extLst>
      <p:ext uri="{BB962C8B-B14F-4D97-AF65-F5344CB8AC3E}">
        <p14:creationId xmlns:p14="http://schemas.microsoft.com/office/powerpoint/2010/main" val="26128456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70E94F06-798F-4260-80A9-1AAF9AF7ACBF}" type="slidenum">
              <a:rPr lang="en-US"/>
              <a:pPr/>
              <a:t>30</a:t>
            </a:fld>
            <a:endParaRPr lang="en-US" dirty="0"/>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pPr eaLnBrk="1" hangingPunct="1"/>
            <a:r>
              <a:rPr lang="en-US" dirty="0" smtClean="0"/>
              <a:t>This template was developed</a:t>
            </a:r>
            <a:r>
              <a:rPr lang="en-US" baseline="0" dirty="0" smtClean="0"/>
              <a:t> by US EPA headquarters and is recommended for use by US EPA staff.</a:t>
            </a:r>
            <a:endParaRPr lang="en-US" dirty="0" smtClean="0"/>
          </a:p>
        </p:txBody>
      </p:sp>
    </p:spTree>
    <p:extLst>
      <p:ext uri="{BB962C8B-B14F-4D97-AF65-F5344CB8AC3E}">
        <p14:creationId xmlns:p14="http://schemas.microsoft.com/office/powerpoint/2010/main" val="7592584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70E94F06-798F-4260-80A9-1AAF9AF7ACBF}" type="slidenum">
              <a:rPr lang="en-US"/>
              <a:pPr/>
              <a:t>32</a:t>
            </a:fld>
            <a:endParaRPr lang="en-US" dirty="0"/>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pPr eaLnBrk="1" hangingPunct="1"/>
            <a:r>
              <a:rPr lang="en-US" dirty="0" smtClean="0"/>
              <a:t>This template was developed</a:t>
            </a:r>
            <a:r>
              <a:rPr lang="en-US" baseline="0" dirty="0" smtClean="0"/>
              <a:t> by US EPA headquarters and is recommended for use by US EPA staff.</a:t>
            </a:r>
            <a:endParaRPr lang="en-US" dirty="0" smtClean="0"/>
          </a:p>
        </p:txBody>
      </p:sp>
    </p:spTree>
    <p:extLst>
      <p:ext uri="{BB962C8B-B14F-4D97-AF65-F5344CB8AC3E}">
        <p14:creationId xmlns:p14="http://schemas.microsoft.com/office/powerpoint/2010/main" val="11038350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70E94F06-798F-4260-80A9-1AAF9AF7ACBF}" type="slidenum">
              <a:rPr lang="en-US"/>
              <a:pPr/>
              <a:t>33</a:t>
            </a:fld>
            <a:endParaRPr lang="en-US" dirty="0"/>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pPr eaLnBrk="1" hangingPunct="1"/>
            <a:r>
              <a:rPr lang="en-US" dirty="0" smtClean="0"/>
              <a:t>This template was developed</a:t>
            </a:r>
            <a:r>
              <a:rPr lang="en-US" baseline="0" dirty="0" smtClean="0"/>
              <a:t> by US EPA headquarters and is recommended for use by US EPA staff.</a:t>
            </a:r>
            <a:endParaRPr lang="en-US" dirty="0" smtClean="0"/>
          </a:p>
        </p:txBody>
      </p:sp>
    </p:spTree>
    <p:extLst>
      <p:ext uri="{BB962C8B-B14F-4D97-AF65-F5344CB8AC3E}">
        <p14:creationId xmlns:p14="http://schemas.microsoft.com/office/powerpoint/2010/main" val="17957317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70E94F06-798F-4260-80A9-1AAF9AF7ACBF}" type="slidenum">
              <a:rPr lang="en-US"/>
              <a:pPr/>
              <a:t>34</a:t>
            </a:fld>
            <a:endParaRPr lang="en-US" dirty="0"/>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pPr eaLnBrk="1" hangingPunct="1"/>
            <a:r>
              <a:rPr lang="en-US" dirty="0" smtClean="0"/>
              <a:t>This template was developed</a:t>
            </a:r>
            <a:r>
              <a:rPr lang="en-US" baseline="0" dirty="0" smtClean="0"/>
              <a:t> by US EPA headquarters and is recommended for use by US EPA staff.</a:t>
            </a:r>
            <a:endParaRPr lang="en-US" dirty="0" smtClean="0"/>
          </a:p>
        </p:txBody>
      </p:sp>
    </p:spTree>
    <p:extLst>
      <p:ext uri="{BB962C8B-B14F-4D97-AF65-F5344CB8AC3E}">
        <p14:creationId xmlns:p14="http://schemas.microsoft.com/office/powerpoint/2010/main" val="7504737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70E94F06-798F-4260-80A9-1AAF9AF7ACBF}" type="slidenum">
              <a:rPr lang="en-US"/>
              <a:pPr/>
              <a:t>35</a:t>
            </a:fld>
            <a:endParaRPr lang="en-US" dirty="0"/>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pPr eaLnBrk="1" hangingPunct="1"/>
            <a:r>
              <a:rPr lang="en-US" dirty="0" smtClean="0"/>
              <a:t>This template was developed</a:t>
            </a:r>
            <a:r>
              <a:rPr lang="en-US" baseline="0" dirty="0" smtClean="0"/>
              <a:t> by US EPA headquarters and is recommended for use by US EPA staff.</a:t>
            </a:r>
            <a:endParaRPr lang="en-US" dirty="0" smtClean="0"/>
          </a:p>
        </p:txBody>
      </p:sp>
    </p:spTree>
    <p:extLst>
      <p:ext uri="{BB962C8B-B14F-4D97-AF65-F5344CB8AC3E}">
        <p14:creationId xmlns:p14="http://schemas.microsoft.com/office/powerpoint/2010/main" val="9979500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70E94F06-798F-4260-80A9-1AAF9AF7ACBF}" type="slidenum">
              <a:rPr lang="en-US"/>
              <a:pPr/>
              <a:t>36</a:t>
            </a:fld>
            <a:endParaRPr lang="en-US" dirty="0"/>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pPr eaLnBrk="1" hangingPunct="1"/>
            <a:r>
              <a:rPr lang="en-US" dirty="0" smtClean="0"/>
              <a:t>This template was developed</a:t>
            </a:r>
            <a:r>
              <a:rPr lang="en-US" baseline="0" dirty="0" smtClean="0"/>
              <a:t> by US EPA headquarters and is recommended for use by US EPA staff.</a:t>
            </a:r>
            <a:endParaRPr lang="en-US" dirty="0" smtClean="0"/>
          </a:p>
        </p:txBody>
      </p:sp>
    </p:spTree>
    <p:extLst>
      <p:ext uri="{BB962C8B-B14F-4D97-AF65-F5344CB8AC3E}">
        <p14:creationId xmlns:p14="http://schemas.microsoft.com/office/powerpoint/2010/main" val="7562682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70E94F06-798F-4260-80A9-1AAF9AF7ACBF}" type="slidenum">
              <a:rPr lang="en-US"/>
              <a:pPr/>
              <a:t>4</a:t>
            </a:fld>
            <a:endParaRPr lang="en-US" dirty="0"/>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pPr eaLnBrk="1" hangingPunct="1"/>
            <a:r>
              <a:rPr lang="en-US" dirty="0" smtClean="0"/>
              <a:t>This template was developed</a:t>
            </a:r>
            <a:r>
              <a:rPr lang="en-US" baseline="0" dirty="0" smtClean="0"/>
              <a:t> by US EPA headquarters and is recommended for use by US EPA staff.</a:t>
            </a:r>
            <a:endParaRPr lang="en-US" dirty="0" smtClean="0"/>
          </a:p>
        </p:txBody>
      </p:sp>
    </p:spTree>
    <p:extLst>
      <p:ext uri="{BB962C8B-B14F-4D97-AF65-F5344CB8AC3E}">
        <p14:creationId xmlns:p14="http://schemas.microsoft.com/office/powerpoint/2010/main" val="7819107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70E94F06-798F-4260-80A9-1AAF9AF7ACBF}" type="slidenum">
              <a:rPr lang="en-US"/>
              <a:pPr/>
              <a:t>5</a:t>
            </a:fld>
            <a:endParaRPr lang="en-US" dirty="0"/>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pPr eaLnBrk="1" hangingPunct="1"/>
            <a:r>
              <a:rPr lang="en-US" dirty="0" smtClean="0"/>
              <a:t>This template was developed</a:t>
            </a:r>
            <a:r>
              <a:rPr lang="en-US" baseline="0" dirty="0" smtClean="0"/>
              <a:t> by US EPA headquarters and is recommended for use by US EPA staff.</a:t>
            </a:r>
            <a:endParaRPr lang="en-US" dirty="0" smtClean="0"/>
          </a:p>
        </p:txBody>
      </p:sp>
    </p:spTree>
    <p:extLst>
      <p:ext uri="{BB962C8B-B14F-4D97-AF65-F5344CB8AC3E}">
        <p14:creationId xmlns:p14="http://schemas.microsoft.com/office/powerpoint/2010/main" val="40055636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70E94F06-798F-4260-80A9-1AAF9AF7ACBF}" type="slidenum">
              <a:rPr lang="en-US"/>
              <a:pPr/>
              <a:t>10</a:t>
            </a:fld>
            <a:endParaRPr lang="en-US" dirty="0"/>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pPr eaLnBrk="1" hangingPunct="1"/>
            <a:r>
              <a:rPr lang="en-US" dirty="0" smtClean="0"/>
              <a:t>This template was developed</a:t>
            </a:r>
            <a:r>
              <a:rPr lang="en-US" baseline="0" dirty="0" smtClean="0"/>
              <a:t> by US EPA headquarters and is recommended for use by US EPA staff.</a:t>
            </a:r>
            <a:endParaRPr lang="en-US" dirty="0" smtClean="0"/>
          </a:p>
        </p:txBody>
      </p:sp>
    </p:spTree>
    <p:extLst>
      <p:ext uri="{BB962C8B-B14F-4D97-AF65-F5344CB8AC3E}">
        <p14:creationId xmlns:p14="http://schemas.microsoft.com/office/powerpoint/2010/main" val="15897810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70E94F06-798F-4260-80A9-1AAF9AF7ACBF}" type="slidenum">
              <a:rPr lang="en-US"/>
              <a:pPr/>
              <a:t>11</a:t>
            </a:fld>
            <a:endParaRPr lang="en-US" dirty="0"/>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pPr eaLnBrk="1" hangingPunct="1"/>
            <a:r>
              <a:rPr lang="en-US" dirty="0" smtClean="0"/>
              <a:t>This template was developed</a:t>
            </a:r>
            <a:r>
              <a:rPr lang="en-US" baseline="0" dirty="0" smtClean="0"/>
              <a:t> by US EPA headquarters and is recommended for use by US EPA staff.</a:t>
            </a:r>
            <a:endParaRPr lang="en-US" dirty="0" smtClean="0"/>
          </a:p>
        </p:txBody>
      </p:sp>
    </p:spTree>
    <p:extLst>
      <p:ext uri="{BB962C8B-B14F-4D97-AF65-F5344CB8AC3E}">
        <p14:creationId xmlns:p14="http://schemas.microsoft.com/office/powerpoint/2010/main" val="33964718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70E94F06-798F-4260-80A9-1AAF9AF7ACBF}" type="slidenum">
              <a:rPr lang="en-US"/>
              <a:pPr/>
              <a:t>12</a:t>
            </a:fld>
            <a:endParaRPr lang="en-US" dirty="0"/>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pPr eaLnBrk="1" hangingPunct="1"/>
            <a:r>
              <a:rPr lang="en-US" dirty="0" smtClean="0"/>
              <a:t>This template was developed</a:t>
            </a:r>
            <a:r>
              <a:rPr lang="en-US" baseline="0" dirty="0" smtClean="0"/>
              <a:t> by US EPA headquarters and is recommended for use by US EPA staff.</a:t>
            </a:r>
            <a:endParaRPr lang="en-US" dirty="0" smtClean="0"/>
          </a:p>
        </p:txBody>
      </p:sp>
    </p:spTree>
    <p:extLst>
      <p:ext uri="{BB962C8B-B14F-4D97-AF65-F5344CB8AC3E}">
        <p14:creationId xmlns:p14="http://schemas.microsoft.com/office/powerpoint/2010/main" val="12220895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70E94F06-798F-4260-80A9-1AAF9AF7ACBF}" type="slidenum">
              <a:rPr lang="en-US"/>
              <a:pPr/>
              <a:t>13</a:t>
            </a:fld>
            <a:endParaRPr lang="en-US" dirty="0"/>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pPr eaLnBrk="1" hangingPunct="1"/>
            <a:r>
              <a:rPr lang="en-US" dirty="0" smtClean="0"/>
              <a:t>This template was developed</a:t>
            </a:r>
            <a:r>
              <a:rPr lang="en-US" baseline="0" dirty="0" smtClean="0"/>
              <a:t> by US EPA headquarters and is recommended for use by US EPA staff.</a:t>
            </a:r>
            <a:endParaRPr lang="en-US" dirty="0" smtClean="0"/>
          </a:p>
        </p:txBody>
      </p:sp>
    </p:spTree>
    <p:extLst>
      <p:ext uri="{BB962C8B-B14F-4D97-AF65-F5344CB8AC3E}">
        <p14:creationId xmlns:p14="http://schemas.microsoft.com/office/powerpoint/2010/main" val="6304043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70E94F06-798F-4260-80A9-1AAF9AF7ACBF}" type="slidenum">
              <a:rPr lang="en-US"/>
              <a:pPr/>
              <a:t>14</a:t>
            </a:fld>
            <a:endParaRPr lang="en-US" dirty="0"/>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pPr eaLnBrk="1" hangingPunct="1"/>
            <a:r>
              <a:rPr lang="en-US" dirty="0" smtClean="0"/>
              <a:t>This template was developed</a:t>
            </a:r>
            <a:r>
              <a:rPr lang="en-US" baseline="0" dirty="0" smtClean="0"/>
              <a:t> by US EPA headquarters and is recommended for use by US EPA staff.</a:t>
            </a:r>
            <a:endParaRPr lang="en-US" dirty="0" smtClean="0"/>
          </a:p>
        </p:txBody>
      </p:sp>
    </p:spTree>
    <p:extLst>
      <p:ext uri="{BB962C8B-B14F-4D97-AF65-F5344CB8AC3E}">
        <p14:creationId xmlns:p14="http://schemas.microsoft.com/office/powerpoint/2010/main" val="34891693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7"/>
          <p:cNvPicPr>
            <a:picLocks noChangeAspect="1" noChangeArrowheads="1"/>
          </p:cNvPicPr>
          <p:nvPr userDrawn="1"/>
        </p:nvPicPr>
        <p:blipFill>
          <a:blip r:embed="rId2" cstate="print"/>
          <a:srcRect t="4126" b="3030"/>
          <a:stretch>
            <a:fillRect/>
          </a:stretch>
        </p:blipFill>
        <p:spPr bwMode="auto">
          <a:xfrm>
            <a:off x="0" y="0"/>
            <a:ext cx="9144000" cy="6858000"/>
          </a:xfrm>
          <a:prstGeom prst="rect">
            <a:avLst/>
          </a:prstGeom>
          <a:noFill/>
          <a:ln w="9525">
            <a:noFill/>
            <a:miter lim="800000"/>
            <a:headEnd/>
            <a:tailEnd/>
          </a:ln>
        </p:spPr>
      </p:pic>
      <p:pic>
        <p:nvPicPr>
          <p:cNvPr id="5" name="Picture 18"/>
          <p:cNvPicPr>
            <a:picLocks noChangeAspect="1" noChangeArrowheads="1"/>
          </p:cNvPicPr>
          <p:nvPr userDrawn="1"/>
        </p:nvPicPr>
        <p:blipFill>
          <a:blip r:embed="rId3" cstate="print"/>
          <a:srcRect/>
          <a:stretch>
            <a:fillRect/>
          </a:stretch>
        </p:blipFill>
        <p:spPr bwMode="auto">
          <a:xfrm>
            <a:off x="2133600" y="1676400"/>
            <a:ext cx="4876800" cy="4481513"/>
          </a:xfrm>
          <a:prstGeom prst="rect">
            <a:avLst/>
          </a:prstGeom>
          <a:noFill/>
          <a:ln w="9525">
            <a:noFill/>
            <a:miter lim="800000"/>
            <a:headEnd/>
            <a:tailEnd/>
          </a:ln>
        </p:spPr>
      </p:pic>
      <p:sp>
        <p:nvSpPr>
          <p:cNvPr id="15363" name="Rectangle 3"/>
          <p:cNvSpPr>
            <a:spLocks noGrp="1" noChangeArrowheads="1"/>
          </p:cNvSpPr>
          <p:nvPr>
            <p:ph type="ctrTitle"/>
          </p:nvPr>
        </p:nvSpPr>
        <p:spPr>
          <a:xfrm>
            <a:off x="685800" y="2286000"/>
            <a:ext cx="7772400" cy="1143000"/>
          </a:xfrm>
        </p:spPr>
        <p:txBody>
          <a:bodyPr/>
          <a:lstStyle>
            <a:lvl1pPr>
              <a:defRPr sz="3600" b="1">
                <a:solidFill>
                  <a:srgbClr val="000000"/>
                </a:solidFill>
              </a:defRPr>
            </a:lvl1pPr>
          </a:lstStyle>
          <a:p>
            <a:r>
              <a:rPr lang="en-US" smtClean="0"/>
              <a:t>Click to edit Master title style</a:t>
            </a:r>
            <a:endParaRPr lang="en-US"/>
          </a:p>
        </p:txBody>
      </p:sp>
      <p:sp>
        <p:nvSpPr>
          <p:cNvPr id="15364" name="Rectangle 4"/>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smtClean="0"/>
              <a:t>Click to edit Master subtitle style</a:t>
            </a:r>
            <a:endParaRPr lang="en-US"/>
          </a:p>
        </p:txBody>
      </p:sp>
      <p:sp>
        <p:nvSpPr>
          <p:cNvPr id="6" name="Rectangle 5"/>
          <p:cNvSpPr>
            <a:spLocks noGrp="1" noChangeArrowheads="1"/>
          </p:cNvSpPr>
          <p:nvPr>
            <p:ph type="dt" sz="half" idx="10"/>
          </p:nvPr>
        </p:nvSpPr>
        <p:spPr/>
        <p:txBody>
          <a:bodyPr/>
          <a:lstStyle>
            <a:lvl1pPr>
              <a:defRPr smtClean="0"/>
            </a:lvl1pPr>
          </a:lstStyle>
          <a:p>
            <a:pPr>
              <a:defRPr/>
            </a:pPr>
            <a:fld id="{2E67AD66-222E-4898-AFB9-65A9205082E3}" type="datetime1">
              <a:rPr lang="en-US"/>
              <a:pPr>
                <a:defRPr/>
              </a:pPr>
              <a:t>11/13/2014</a:t>
            </a:fld>
            <a:endParaRPr lang="en-US" dirty="0"/>
          </a:p>
        </p:txBody>
      </p:sp>
      <p:sp>
        <p:nvSpPr>
          <p:cNvPr id="7" name="Rectangle 6"/>
          <p:cNvSpPr>
            <a:spLocks noGrp="1" noChangeArrowheads="1"/>
          </p:cNvSpPr>
          <p:nvPr>
            <p:ph type="ftr" sz="quarter" idx="11"/>
          </p:nvPr>
        </p:nvSpPr>
        <p:spPr>
          <a:xfrm>
            <a:off x="2667000" y="6248400"/>
            <a:ext cx="3810000" cy="457200"/>
          </a:xfrm>
        </p:spPr>
        <p:txBody>
          <a:bodyPr/>
          <a:lstStyle>
            <a:lvl1pPr>
              <a:defRPr sz="1400" dirty="0" smtClean="0"/>
            </a:lvl1pPr>
          </a:lstStyle>
          <a:p>
            <a:pPr>
              <a:defRPr/>
            </a:pPr>
            <a:r>
              <a:rPr lang="en-US" dirty="0"/>
              <a:t>U.S. Environmental Protection Agency</a:t>
            </a:r>
          </a:p>
        </p:txBody>
      </p:sp>
      <p:sp>
        <p:nvSpPr>
          <p:cNvPr id="8" name="Rectangle 7"/>
          <p:cNvSpPr>
            <a:spLocks noGrp="1" noChangeArrowheads="1"/>
          </p:cNvSpPr>
          <p:nvPr>
            <p:ph type="sldNum" sz="quarter" idx="12"/>
          </p:nvPr>
        </p:nvSpPr>
        <p:spPr/>
        <p:txBody>
          <a:bodyPr/>
          <a:lstStyle>
            <a:lvl1pPr>
              <a:defRPr smtClean="0"/>
            </a:lvl1pPr>
          </a:lstStyle>
          <a:p>
            <a:pPr>
              <a:defRPr/>
            </a:pPr>
            <a:fld id="{A50D7211-57F0-490C-99E5-EDA6C7627EEF}"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cture 4" descr="colorchange_epa_seal pantone trim"/>
          <p:cNvPicPr>
            <a:picLocks noChangeAspect="1" noChangeArrowheads="1"/>
          </p:cNvPicPr>
          <p:nvPr userDrawn="1"/>
        </p:nvPicPr>
        <p:blipFill>
          <a:blip r:embed="rId2" cstate="print"/>
          <a:srcRect/>
          <a:stretch>
            <a:fillRect/>
          </a:stretch>
        </p:blipFill>
        <p:spPr bwMode="auto">
          <a:xfrm>
            <a:off x="6553200" y="76200"/>
            <a:ext cx="990600" cy="990600"/>
          </a:xfrm>
          <a:prstGeom prst="rect">
            <a:avLst/>
          </a:prstGeom>
          <a:noFill/>
          <a:ln w="9525">
            <a:no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smtClean="0"/>
            </a:lvl1pPr>
          </a:lstStyle>
          <a:p>
            <a:pPr>
              <a:defRPr/>
            </a:pPr>
            <a:fld id="{98FB8659-D929-42B6-8C2D-D6A97B75248D}" type="datetime1">
              <a:rPr lang="en-US"/>
              <a:pPr>
                <a:defRPr/>
              </a:pPr>
              <a:t>11/13/2014</a:t>
            </a:fld>
            <a:endParaRPr lang="en-US" dirty="0"/>
          </a:p>
        </p:txBody>
      </p:sp>
      <p:sp>
        <p:nvSpPr>
          <p:cNvPr id="6" name="Footer Placeholder 4"/>
          <p:cNvSpPr>
            <a:spLocks noGrp="1"/>
          </p:cNvSpPr>
          <p:nvPr>
            <p:ph type="ftr" sz="quarter" idx="11"/>
          </p:nvPr>
        </p:nvSpPr>
        <p:spPr/>
        <p:txBody>
          <a:bodyPr/>
          <a:lstStyle>
            <a:lvl1pPr>
              <a:defRPr sz="1400" dirty="0" smtClean="0"/>
            </a:lvl1pPr>
          </a:lstStyle>
          <a:p>
            <a:pPr>
              <a:defRPr/>
            </a:pPr>
            <a:r>
              <a:rPr lang="en-US" dirty="0"/>
              <a:t>U.S. Environmental Protection Agency</a:t>
            </a:r>
          </a:p>
        </p:txBody>
      </p:sp>
      <p:sp>
        <p:nvSpPr>
          <p:cNvPr id="7" name="Slide Number Placeholder 5"/>
          <p:cNvSpPr>
            <a:spLocks noGrp="1"/>
          </p:cNvSpPr>
          <p:nvPr>
            <p:ph type="sldNum" sz="quarter" idx="12"/>
          </p:nvPr>
        </p:nvSpPr>
        <p:spPr/>
        <p:txBody>
          <a:bodyPr/>
          <a:lstStyle>
            <a:lvl1pPr>
              <a:defRPr smtClean="0"/>
            </a:lvl1pPr>
          </a:lstStyle>
          <a:p>
            <a:pPr>
              <a:defRPr/>
            </a:pPr>
            <a:fld id="{EE030482-592E-41A1-8291-C6B6F7ED8287}"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cture 4" descr="colorchange_epa_seal pantone trim"/>
          <p:cNvPicPr>
            <a:picLocks noChangeAspect="1" noChangeArrowheads="1"/>
          </p:cNvPicPr>
          <p:nvPr userDrawn="1"/>
        </p:nvPicPr>
        <p:blipFill>
          <a:blip r:embed="rId2" cstate="print"/>
          <a:srcRect/>
          <a:stretch>
            <a:fillRect/>
          </a:stretch>
        </p:blipFill>
        <p:spPr bwMode="auto">
          <a:xfrm>
            <a:off x="6553200" y="76200"/>
            <a:ext cx="990600" cy="990600"/>
          </a:xfrm>
          <a:prstGeom prst="rect">
            <a:avLst/>
          </a:prstGeom>
          <a:noFill/>
          <a:ln w="9525">
            <a:noFill/>
            <a:miter lim="800000"/>
            <a:headEnd/>
            <a:tailEnd/>
          </a:ln>
        </p:spPr>
      </p:pic>
      <p:sp>
        <p:nvSpPr>
          <p:cNvPr id="2" name="Vertical Title 1"/>
          <p:cNvSpPr>
            <a:spLocks noGrp="1"/>
          </p:cNvSpPr>
          <p:nvPr>
            <p:ph type="title" orient="vert"/>
          </p:nvPr>
        </p:nvSpPr>
        <p:spPr>
          <a:xfrm>
            <a:off x="6515100" y="1600200"/>
            <a:ext cx="1943100" cy="4495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1600200"/>
            <a:ext cx="5676900" cy="4495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smtClean="0"/>
            </a:lvl1pPr>
          </a:lstStyle>
          <a:p>
            <a:pPr>
              <a:defRPr/>
            </a:pPr>
            <a:fld id="{E8A6C363-C873-4A28-AA58-E1E7142C316B}" type="datetime1">
              <a:rPr lang="en-US"/>
              <a:pPr>
                <a:defRPr/>
              </a:pPr>
              <a:t>11/13/2014</a:t>
            </a:fld>
            <a:endParaRPr lang="en-US" dirty="0"/>
          </a:p>
        </p:txBody>
      </p:sp>
      <p:sp>
        <p:nvSpPr>
          <p:cNvPr id="6" name="Footer Placeholder 4"/>
          <p:cNvSpPr>
            <a:spLocks noGrp="1"/>
          </p:cNvSpPr>
          <p:nvPr>
            <p:ph type="ftr" sz="quarter" idx="11"/>
          </p:nvPr>
        </p:nvSpPr>
        <p:spPr/>
        <p:txBody>
          <a:bodyPr/>
          <a:lstStyle>
            <a:lvl1pPr>
              <a:defRPr sz="1400" dirty="0" smtClean="0"/>
            </a:lvl1pPr>
          </a:lstStyle>
          <a:p>
            <a:pPr>
              <a:defRPr/>
            </a:pPr>
            <a:r>
              <a:rPr lang="en-US" dirty="0"/>
              <a:t>U.S. Environmental Protection Agency</a:t>
            </a:r>
          </a:p>
        </p:txBody>
      </p:sp>
      <p:sp>
        <p:nvSpPr>
          <p:cNvPr id="7" name="Slide Number Placeholder 5"/>
          <p:cNvSpPr>
            <a:spLocks noGrp="1"/>
          </p:cNvSpPr>
          <p:nvPr>
            <p:ph type="sldNum" sz="quarter" idx="12"/>
          </p:nvPr>
        </p:nvSpPr>
        <p:spPr/>
        <p:txBody>
          <a:bodyPr/>
          <a:lstStyle>
            <a:lvl1pPr>
              <a:defRPr smtClean="0"/>
            </a:lvl1pPr>
          </a:lstStyle>
          <a:p>
            <a:pPr>
              <a:defRPr/>
            </a:pPr>
            <a:fld id="{02313BEA-B907-435B-881C-E2E08EC79729}"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pic>
        <p:nvPicPr>
          <p:cNvPr id="5" name="Picture 4" descr="colorchange_epa_seal pantone trim"/>
          <p:cNvPicPr>
            <a:picLocks noChangeAspect="1" noChangeArrowheads="1"/>
          </p:cNvPicPr>
          <p:nvPr userDrawn="1"/>
        </p:nvPicPr>
        <p:blipFill>
          <a:blip r:embed="rId2" cstate="print"/>
          <a:srcRect/>
          <a:stretch>
            <a:fillRect/>
          </a:stretch>
        </p:blipFill>
        <p:spPr bwMode="auto">
          <a:xfrm>
            <a:off x="6553200" y="76200"/>
            <a:ext cx="990600" cy="990600"/>
          </a:xfrm>
          <a:prstGeom prst="rect">
            <a:avLst/>
          </a:prstGeom>
          <a:noFill/>
          <a:ln w="9525">
            <a:noFill/>
            <a:miter lim="800000"/>
            <a:headEnd/>
            <a:tailEnd/>
          </a:ln>
        </p:spPr>
      </p:pic>
      <p:sp>
        <p:nvSpPr>
          <p:cNvPr id="2" name="Title 1"/>
          <p:cNvSpPr>
            <a:spLocks noGrp="1"/>
          </p:cNvSpPr>
          <p:nvPr>
            <p:ph type="title"/>
          </p:nvPr>
        </p:nvSpPr>
        <p:spPr>
          <a:xfrm>
            <a:off x="762000" y="1600200"/>
            <a:ext cx="7620000" cy="9906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2667000"/>
            <a:ext cx="3810000" cy="3429000"/>
          </a:xfrm>
        </p:spPr>
        <p:txBody>
          <a:bodyPr/>
          <a:lstStyle/>
          <a:p>
            <a:pPr lvl="0"/>
            <a:r>
              <a:rPr lang="en-US" noProof="0" dirty="0" smtClean="0"/>
              <a:t>Click icon to add clip art</a:t>
            </a:r>
          </a:p>
        </p:txBody>
      </p:sp>
      <p:sp>
        <p:nvSpPr>
          <p:cNvPr id="4" name="Text Placeholder 3"/>
          <p:cNvSpPr>
            <a:spLocks noGrp="1"/>
          </p:cNvSpPr>
          <p:nvPr>
            <p:ph type="body" sz="half" idx="2"/>
          </p:nvPr>
        </p:nvSpPr>
        <p:spPr>
          <a:xfrm>
            <a:off x="4648200" y="2667000"/>
            <a:ext cx="3810000" cy="3429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4"/>
          <p:cNvSpPr>
            <a:spLocks noGrp="1"/>
          </p:cNvSpPr>
          <p:nvPr>
            <p:ph type="dt" sz="half" idx="10"/>
          </p:nvPr>
        </p:nvSpPr>
        <p:spPr/>
        <p:txBody>
          <a:bodyPr/>
          <a:lstStyle>
            <a:lvl1pPr>
              <a:defRPr smtClean="0"/>
            </a:lvl1pPr>
          </a:lstStyle>
          <a:p>
            <a:pPr>
              <a:defRPr/>
            </a:pPr>
            <a:fld id="{C6FFE082-88DD-461A-BF56-0B298EDD30CA}" type="datetime1">
              <a:rPr lang="en-US"/>
              <a:pPr>
                <a:defRPr/>
              </a:pPr>
              <a:t>11/13/2014</a:t>
            </a:fld>
            <a:endParaRPr lang="en-US" dirty="0"/>
          </a:p>
        </p:txBody>
      </p:sp>
      <p:sp>
        <p:nvSpPr>
          <p:cNvPr id="7" name="Footer Placeholder 5"/>
          <p:cNvSpPr>
            <a:spLocks noGrp="1"/>
          </p:cNvSpPr>
          <p:nvPr>
            <p:ph type="ftr" sz="quarter" idx="11"/>
          </p:nvPr>
        </p:nvSpPr>
        <p:spPr/>
        <p:txBody>
          <a:bodyPr/>
          <a:lstStyle>
            <a:lvl1pPr>
              <a:defRPr dirty="0" smtClean="0"/>
            </a:lvl1pPr>
          </a:lstStyle>
          <a:p>
            <a:pPr>
              <a:defRPr/>
            </a:pPr>
            <a:r>
              <a:rPr lang="en-US" dirty="0"/>
              <a:t>U.S. Environmental Protection Agency</a:t>
            </a:r>
          </a:p>
        </p:txBody>
      </p:sp>
      <p:sp>
        <p:nvSpPr>
          <p:cNvPr id="8" name="Slide Number Placeholder 6"/>
          <p:cNvSpPr>
            <a:spLocks noGrp="1"/>
          </p:cNvSpPr>
          <p:nvPr>
            <p:ph type="sldNum" sz="quarter" idx="12"/>
          </p:nvPr>
        </p:nvSpPr>
        <p:spPr/>
        <p:txBody>
          <a:bodyPr/>
          <a:lstStyle>
            <a:lvl1pPr>
              <a:defRPr smtClean="0"/>
            </a:lvl1pPr>
          </a:lstStyle>
          <a:p>
            <a:pPr>
              <a:defRPr/>
            </a:pPr>
            <a:fld id="{906D19F8-A080-4F4E-9E77-3A2FB8EC898C}"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pic>
        <p:nvPicPr>
          <p:cNvPr id="4" name="Picture 4" descr="colorchange_epa_seal pantone trim"/>
          <p:cNvPicPr>
            <a:picLocks noChangeAspect="1" noChangeArrowheads="1"/>
          </p:cNvPicPr>
          <p:nvPr userDrawn="1"/>
        </p:nvPicPr>
        <p:blipFill>
          <a:blip r:embed="rId2" cstate="print"/>
          <a:srcRect/>
          <a:stretch>
            <a:fillRect/>
          </a:stretch>
        </p:blipFill>
        <p:spPr bwMode="auto">
          <a:xfrm>
            <a:off x="6553200" y="76200"/>
            <a:ext cx="990600" cy="990600"/>
          </a:xfrm>
          <a:prstGeom prst="rect">
            <a:avLst/>
          </a:prstGeom>
          <a:noFill/>
          <a:ln w="9525">
            <a:noFill/>
            <a:miter lim="800000"/>
            <a:headEnd/>
            <a:tailEnd/>
          </a:ln>
        </p:spPr>
      </p:pic>
      <p:sp>
        <p:nvSpPr>
          <p:cNvPr id="2" name="Title 1"/>
          <p:cNvSpPr>
            <a:spLocks noGrp="1"/>
          </p:cNvSpPr>
          <p:nvPr>
            <p:ph type="title"/>
          </p:nvPr>
        </p:nvSpPr>
        <p:spPr>
          <a:xfrm>
            <a:off x="762000" y="1600200"/>
            <a:ext cx="7620000" cy="9906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685800" y="2667000"/>
            <a:ext cx="7772400" cy="3429000"/>
          </a:xfrm>
        </p:spPr>
        <p:txBody>
          <a:bodyPr/>
          <a:lstStyle/>
          <a:p>
            <a:pPr lvl="0"/>
            <a:r>
              <a:rPr lang="en-US" noProof="0" dirty="0" smtClean="0"/>
              <a:t>Click icon to add SmartArt graphic</a:t>
            </a:r>
          </a:p>
        </p:txBody>
      </p:sp>
      <p:sp>
        <p:nvSpPr>
          <p:cNvPr id="5" name="Date Placeholder 3"/>
          <p:cNvSpPr>
            <a:spLocks noGrp="1"/>
          </p:cNvSpPr>
          <p:nvPr>
            <p:ph type="dt" sz="half" idx="10"/>
          </p:nvPr>
        </p:nvSpPr>
        <p:spPr/>
        <p:txBody>
          <a:bodyPr/>
          <a:lstStyle>
            <a:lvl1pPr>
              <a:defRPr smtClean="0"/>
            </a:lvl1pPr>
          </a:lstStyle>
          <a:p>
            <a:pPr>
              <a:defRPr/>
            </a:pPr>
            <a:fld id="{04936497-0519-4D2E-AAD2-8D3E11B002BC}" type="datetime1">
              <a:rPr lang="en-US"/>
              <a:pPr>
                <a:defRPr/>
              </a:pPr>
              <a:t>11/13/2014</a:t>
            </a:fld>
            <a:endParaRPr lang="en-US" dirty="0"/>
          </a:p>
        </p:txBody>
      </p:sp>
      <p:sp>
        <p:nvSpPr>
          <p:cNvPr id="6" name="Footer Placeholder 4"/>
          <p:cNvSpPr>
            <a:spLocks noGrp="1"/>
          </p:cNvSpPr>
          <p:nvPr>
            <p:ph type="ftr" sz="quarter" idx="11"/>
          </p:nvPr>
        </p:nvSpPr>
        <p:spPr/>
        <p:txBody>
          <a:bodyPr/>
          <a:lstStyle>
            <a:lvl1pPr>
              <a:defRPr dirty="0" smtClean="0"/>
            </a:lvl1pPr>
          </a:lstStyle>
          <a:p>
            <a:pPr>
              <a:defRPr/>
            </a:pPr>
            <a:r>
              <a:rPr lang="en-US" dirty="0"/>
              <a:t>U.S. Environmental Protection Agency</a:t>
            </a:r>
          </a:p>
        </p:txBody>
      </p:sp>
      <p:sp>
        <p:nvSpPr>
          <p:cNvPr id="7" name="Slide Number Placeholder 5"/>
          <p:cNvSpPr>
            <a:spLocks noGrp="1"/>
          </p:cNvSpPr>
          <p:nvPr>
            <p:ph type="sldNum" sz="quarter" idx="12"/>
          </p:nvPr>
        </p:nvSpPr>
        <p:spPr/>
        <p:txBody>
          <a:bodyPr/>
          <a:lstStyle>
            <a:lvl1pPr>
              <a:defRPr smtClean="0"/>
            </a:lvl1pPr>
          </a:lstStyle>
          <a:p>
            <a:pPr>
              <a:defRPr/>
            </a:pPr>
            <a:fld id="{1575AAE2-E3BE-4865-934D-70D4DA67B739}" type="slidenum">
              <a:rPr lang="en-US"/>
              <a:pPr>
                <a:defRPr/>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pic>
        <p:nvPicPr>
          <p:cNvPr id="5" name="Picture 4" descr="colorchange_epa_seal pantone trim"/>
          <p:cNvPicPr>
            <a:picLocks noChangeAspect="1" noChangeArrowheads="1"/>
          </p:cNvPicPr>
          <p:nvPr userDrawn="1"/>
        </p:nvPicPr>
        <p:blipFill>
          <a:blip r:embed="rId2" cstate="print"/>
          <a:srcRect/>
          <a:stretch>
            <a:fillRect/>
          </a:stretch>
        </p:blipFill>
        <p:spPr bwMode="auto">
          <a:xfrm>
            <a:off x="6553200" y="76200"/>
            <a:ext cx="990600" cy="990600"/>
          </a:xfrm>
          <a:prstGeom prst="rect">
            <a:avLst/>
          </a:prstGeom>
          <a:noFill/>
          <a:ln w="9525">
            <a:noFill/>
            <a:miter lim="800000"/>
            <a:headEnd/>
            <a:tailEnd/>
          </a:ln>
        </p:spPr>
      </p:pic>
      <p:sp>
        <p:nvSpPr>
          <p:cNvPr id="2" name="Title 1"/>
          <p:cNvSpPr>
            <a:spLocks noGrp="1"/>
          </p:cNvSpPr>
          <p:nvPr>
            <p:ph type="title"/>
          </p:nvPr>
        </p:nvSpPr>
        <p:spPr>
          <a:xfrm>
            <a:off x="762000" y="1600200"/>
            <a:ext cx="7620000" cy="990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2667000"/>
            <a:ext cx="3810000" cy="3429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667000"/>
            <a:ext cx="3810000" cy="3429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4"/>
          <p:cNvSpPr>
            <a:spLocks noGrp="1"/>
          </p:cNvSpPr>
          <p:nvPr>
            <p:ph type="dt" sz="half" idx="10"/>
          </p:nvPr>
        </p:nvSpPr>
        <p:spPr/>
        <p:txBody>
          <a:bodyPr/>
          <a:lstStyle>
            <a:lvl1pPr>
              <a:defRPr smtClean="0"/>
            </a:lvl1pPr>
          </a:lstStyle>
          <a:p>
            <a:pPr>
              <a:defRPr/>
            </a:pPr>
            <a:fld id="{0F92A8E7-582E-4C5B-8EFC-26DDFA533532}" type="datetime1">
              <a:rPr lang="en-US"/>
              <a:pPr>
                <a:defRPr/>
              </a:pPr>
              <a:t>11/13/2014</a:t>
            </a:fld>
            <a:endParaRPr lang="en-US" dirty="0"/>
          </a:p>
        </p:txBody>
      </p:sp>
      <p:sp>
        <p:nvSpPr>
          <p:cNvPr id="7" name="Footer Placeholder 5"/>
          <p:cNvSpPr>
            <a:spLocks noGrp="1"/>
          </p:cNvSpPr>
          <p:nvPr>
            <p:ph type="ftr" sz="quarter" idx="11"/>
          </p:nvPr>
        </p:nvSpPr>
        <p:spPr/>
        <p:txBody>
          <a:bodyPr/>
          <a:lstStyle>
            <a:lvl1pPr>
              <a:defRPr dirty="0" smtClean="0"/>
            </a:lvl1pPr>
          </a:lstStyle>
          <a:p>
            <a:pPr>
              <a:defRPr/>
            </a:pPr>
            <a:r>
              <a:rPr lang="en-US" dirty="0"/>
              <a:t>U.S. Environmental Protection Agency</a:t>
            </a:r>
          </a:p>
        </p:txBody>
      </p:sp>
      <p:sp>
        <p:nvSpPr>
          <p:cNvPr id="8" name="Slide Number Placeholder 6"/>
          <p:cNvSpPr>
            <a:spLocks noGrp="1"/>
          </p:cNvSpPr>
          <p:nvPr>
            <p:ph type="sldNum" sz="quarter" idx="12"/>
          </p:nvPr>
        </p:nvSpPr>
        <p:spPr/>
        <p:txBody>
          <a:bodyPr/>
          <a:lstStyle>
            <a:lvl1pPr>
              <a:defRPr smtClean="0"/>
            </a:lvl1pPr>
          </a:lstStyle>
          <a:p>
            <a:pPr>
              <a:defRPr/>
            </a:pPr>
            <a:fld id="{661108DE-0CD0-42AE-939E-70F26664B717}" type="slidenum">
              <a:rPr lang="en-US"/>
              <a:pPr>
                <a:defRPr/>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pic>
        <p:nvPicPr>
          <p:cNvPr id="3" name="Picture 4" descr="colorchange_epa_seal pantone trim"/>
          <p:cNvPicPr>
            <a:picLocks noChangeAspect="1" noChangeArrowheads="1"/>
          </p:cNvPicPr>
          <p:nvPr userDrawn="1"/>
        </p:nvPicPr>
        <p:blipFill>
          <a:blip r:embed="rId2" cstate="print"/>
          <a:srcRect/>
          <a:stretch>
            <a:fillRect/>
          </a:stretch>
        </p:blipFill>
        <p:spPr bwMode="auto">
          <a:xfrm>
            <a:off x="6553200" y="76200"/>
            <a:ext cx="990600" cy="990600"/>
          </a:xfrm>
          <a:prstGeom prst="rect">
            <a:avLst/>
          </a:prstGeom>
          <a:noFill/>
          <a:ln w="9525">
            <a:noFill/>
            <a:miter lim="800000"/>
            <a:headEnd/>
            <a:tailEnd/>
          </a:ln>
        </p:spPr>
      </p:pic>
      <p:sp>
        <p:nvSpPr>
          <p:cNvPr id="2" name="Content Placeholder 1"/>
          <p:cNvSpPr>
            <a:spLocks noGrp="1"/>
          </p:cNvSpPr>
          <p:nvPr>
            <p:ph/>
          </p:nvPr>
        </p:nvSpPr>
        <p:spPr>
          <a:xfrm>
            <a:off x="685800" y="1600200"/>
            <a:ext cx="77724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
          <p:cNvSpPr>
            <a:spLocks noGrp="1"/>
          </p:cNvSpPr>
          <p:nvPr>
            <p:ph type="dt" sz="half" idx="10"/>
          </p:nvPr>
        </p:nvSpPr>
        <p:spPr/>
        <p:txBody>
          <a:bodyPr/>
          <a:lstStyle>
            <a:lvl1pPr>
              <a:defRPr smtClean="0"/>
            </a:lvl1pPr>
          </a:lstStyle>
          <a:p>
            <a:pPr>
              <a:defRPr/>
            </a:pPr>
            <a:fld id="{929CAB40-6A15-4491-AF64-ECA9FD396380}" type="datetime1">
              <a:rPr lang="en-US"/>
              <a:pPr>
                <a:defRPr/>
              </a:pPr>
              <a:t>11/13/2014</a:t>
            </a:fld>
            <a:endParaRPr lang="en-US" dirty="0"/>
          </a:p>
        </p:txBody>
      </p:sp>
      <p:sp>
        <p:nvSpPr>
          <p:cNvPr id="5" name="Footer Placeholder 3"/>
          <p:cNvSpPr>
            <a:spLocks noGrp="1"/>
          </p:cNvSpPr>
          <p:nvPr>
            <p:ph type="ftr" sz="quarter" idx="11"/>
          </p:nvPr>
        </p:nvSpPr>
        <p:spPr/>
        <p:txBody>
          <a:bodyPr/>
          <a:lstStyle>
            <a:lvl1pPr>
              <a:defRPr dirty="0" smtClean="0"/>
            </a:lvl1pPr>
          </a:lstStyle>
          <a:p>
            <a:pPr>
              <a:defRPr/>
            </a:pPr>
            <a:r>
              <a:rPr lang="en-US" dirty="0"/>
              <a:t>U.S. Environmental Protection Agency</a:t>
            </a:r>
          </a:p>
        </p:txBody>
      </p:sp>
      <p:sp>
        <p:nvSpPr>
          <p:cNvPr id="6" name="Slide Number Placeholder 4"/>
          <p:cNvSpPr>
            <a:spLocks noGrp="1"/>
          </p:cNvSpPr>
          <p:nvPr>
            <p:ph type="sldNum" sz="quarter" idx="12"/>
          </p:nvPr>
        </p:nvSpPr>
        <p:spPr/>
        <p:txBody>
          <a:bodyPr/>
          <a:lstStyle>
            <a:lvl1pPr>
              <a:defRPr smtClean="0"/>
            </a:lvl1pPr>
          </a:lstStyle>
          <a:p>
            <a:pPr>
              <a:defRPr/>
            </a:pPr>
            <a:fld id="{C94E4FB1-1D89-4E07-810F-C4E565EE94FA}" type="slidenum">
              <a:rPr lang="en-US"/>
              <a:pPr>
                <a:defRPr/>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Online Image Placeholder 3"/>
          <p:cNvSpPr>
            <a:spLocks noGrp="1"/>
          </p:cNvSpPr>
          <p:nvPr>
            <p:ph type="clipArt" sz="half" idx="2"/>
          </p:nvPr>
        </p:nvSpPr>
        <p:spPr>
          <a:xfrm>
            <a:off x="4648200" y="1981200"/>
            <a:ext cx="3810000" cy="4114800"/>
          </a:xfrm>
        </p:spPr>
        <p:txBody>
          <a:bodyPr/>
          <a:lstStyle/>
          <a:p>
            <a:endParaRPr lang="en-US" dirty="0"/>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ltLang="en-US" dirty="0"/>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ltLang="en-US" dirty="0"/>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147FED0C-F9BC-4D84-A85A-83C203DD2C58}" type="slidenum">
              <a:rPr lang="en-US" altLang="en-US"/>
              <a:pPr/>
              <a:t>‹#›</a:t>
            </a:fld>
            <a:endParaRPr lang="en-US" altLang="en-US" dirty="0"/>
          </a:p>
        </p:txBody>
      </p:sp>
    </p:spTree>
    <p:extLst>
      <p:ext uri="{BB962C8B-B14F-4D97-AF65-F5344CB8AC3E}">
        <p14:creationId xmlns:p14="http://schemas.microsoft.com/office/powerpoint/2010/main" val="30605962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7"/>
          <p:cNvPicPr>
            <a:picLocks noChangeAspect="1" noChangeArrowheads="1"/>
          </p:cNvPicPr>
          <p:nvPr userDrawn="1"/>
        </p:nvPicPr>
        <p:blipFill>
          <a:blip r:embed="rId2" cstate="print"/>
          <a:srcRect t="4126" b="3030"/>
          <a:stretch>
            <a:fillRect/>
          </a:stretch>
        </p:blipFill>
        <p:spPr bwMode="auto">
          <a:xfrm>
            <a:off x="0" y="0"/>
            <a:ext cx="9144000" cy="6858000"/>
          </a:xfrm>
          <a:prstGeom prst="rect">
            <a:avLst/>
          </a:prstGeom>
          <a:noFill/>
          <a:ln w="9525">
            <a:noFill/>
            <a:miter lim="800000"/>
            <a:headEnd/>
            <a:tailEnd/>
          </a:ln>
        </p:spPr>
      </p:pic>
      <p:pic>
        <p:nvPicPr>
          <p:cNvPr id="5" name="Picture 18"/>
          <p:cNvPicPr>
            <a:picLocks noChangeAspect="1" noChangeArrowheads="1"/>
          </p:cNvPicPr>
          <p:nvPr userDrawn="1"/>
        </p:nvPicPr>
        <p:blipFill>
          <a:blip r:embed="rId3" cstate="print"/>
          <a:srcRect/>
          <a:stretch>
            <a:fillRect/>
          </a:stretch>
        </p:blipFill>
        <p:spPr bwMode="auto">
          <a:xfrm>
            <a:off x="2133600" y="1676400"/>
            <a:ext cx="4876800" cy="4481513"/>
          </a:xfrm>
          <a:prstGeom prst="rect">
            <a:avLst/>
          </a:prstGeom>
          <a:noFill/>
          <a:ln w="9525">
            <a:noFill/>
            <a:miter lim="800000"/>
            <a:headEnd/>
            <a:tailEnd/>
          </a:ln>
        </p:spPr>
      </p:pic>
      <p:sp>
        <p:nvSpPr>
          <p:cNvPr id="15363" name="Rectangle 3"/>
          <p:cNvSpPr>
            <a:spLocks noGrp="1" noChangeArrowheads="1"/>
          </p:cNvSpPr>
          <p:nvPr>
            <p:ph type="ctrTitle"/>
          </p:nvPr>
        </p:nvSpPr>
        <p:spPr>
          <a:xfrm>
            <a:off x="685800" y="2286000"/>
            <a:ext cx="7772400" cy="1143000"/>
          </a:xfrm>
        </p:spPr>
        <p:txBody>
          <a:bodyPr/>
          <a:lstStyle>
            <a:lvl1pPr>
              <a:defRPr sz="3600" b="1">
                <a:solidFill>
                  <a:srgbClr val="000000"/>
                </a:solidFill>
              </a:defRPr>
            </a:lvl1pPr>
          </a:lstStyle>
          <a:p>
            <a:r>
              <a:rPr lang="en-US"/>
              <a:t>Click to edit Master title style</a:t>
            </a:r>
          </a:p>
        </p:txBody>
      </p:sp>
      <p:sp>
        <p:nvSpPr>
          <p:cNvPr id="15364" name="Rectangle 4"/>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6" name="Rectangle 5"/>
          <p:cNvSpPr>
            <a:spLocks noGrp="1" noChangeArrowheads="1"/>
          </p:cNvSpPr>
          <p:nvPr>
            <p:ph type="dt" sz="half" idx="10"/>
          </p:nvPr>
        </p:nvSpPr>
        <p:spPr/>
        <p:txBody>
          <a:bodyPr/>
          <a:lstStyle>
            <a:lvl1pPr>
              <a:defRPr smtClean="0"/>
            </a:lvl1pPr>
          </a:lstStyle>
          <a:p>
            <a:pPr>
              <a:defRPr/>
            </a:pPr>
            <a:fld id="{2E67AD66-222E-4898-AFB9-65A9205082E3}" type="datetime1">
              <a:rPr lang="en-US"/>
              <a:pPr>
                <a:defRPr/>
              </a:pPr>
              <a:t>11/13/2014</a:t>
            </a:fld>
            <a:endParaRPr lang="en-US" dirty="0"/>
          </a:p>
        </p:txBody>
      </p:sp>
      <p:sp>
        <p:nvSpPr>
          <p:cNvPr id="7" name="Rectangle 6"/>
          <p:cNvSpPr>
            <a:spLocks noGrp="1" noChangeArrowheads="1"/>
          </p:cNvSpPr>
          <p:nvPr>
            <p:ph type="ftr" sz="quarter" idx="11"/>
          </p:nvPr>
        </p:nvSpPr>
        <p:spPr>
          <a:xfrm>
            <a:off x="2667000" y="6248400"/>
            <a:ext cx="3810000" cy="457200"/>
          </a:xfrm>
        </p:spPr>
        <p:txBody>
          <a:bodyPr/>
          <a:lstStyle>
            <a:lvl1pPr>
              <a:defRPr sz="1400" dirty="0" smtClean="0"/>
            </a:lvl1pPr>
          </a:lstStyle>
          <a:p>
            <a:pPr>
              <a:defRPr/>
            </a:pPr>
            <a:r>
              <a:rPr lang="en-US" dirty="0"/>
              <a:t>U.S. Environmental Protection Agency</a:t>
            </a:r>
          </a:p>
        </p:txBody>
      </p:sp>
      <p:sp>
        <p:nvSpPr>
          <p:cNvPr id="8" name="Rectangle 7"/>
          <p:cNvSpPr>
            <a:spLocks noGrp="1" noChangeArrowheads="1"/>
          </p:cNvSpPr>
          <p:nvPr>
            <p:ph type="sldNum" sz="quarter" idx="12"/>
          </p:nvPr>
        </p:nvSpPr>
        <p:spPr/>
        <p:txBody>
          <a:bodyPr/>
          <a:lstStyle>
            <a:lvl1pPr>
              <a:defRPr smtClean="0"/>
            </a:lvl1pPr>
          </a:lstStyle>
          <a:p>
            <a:pPr>
              <a:defRPr/>
            </a:pPr>
            <a:fld id="{A50D7211-57F0-490C-99E5-EDA6C7627EEF}" type="slidenum">
              <a:rPr lang="en-US"/>
              <a:pPr>
                <a:defRPr/>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0"/>
            <a:ext cx="9144000"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2" name="Title 1"/>
          <p:cNvSpPr>
            <a:spLocks noGrp="1"/>
          </p:cNvSpPr>
          <p:nvPr>
            <p:ph type="title"/>
          </p:nvPr>
        </p:nvSpPr>
        <p:spPr>
          <a:xfrm>
            <a:off x="990600" y="6103114"/>
            <a:ext cx="8153400" cy="400110"/>
          </a:xfrm>
          <a:solidFill>
            <a:schemeClr val="bg1">
              <a:lumMod val="85000"/>
              <a:alpha val="30000"/>
            </a:schemeClr>
          </a:solidFill>
        </p:spPr>
        <p:txBody>
          <a:bodyPr anchor="ctr" anchorCtr="0">
            <a:spAutoFit/>
          </a:bodyPr>
          <a:lstStyle>
            <a:lvl1pPr algn="r">
              <a:defRPr sz="2000" b="1">
                <a:solidFill>
                  <a:schemeClr val="bg1"/>
                </a:solidFill>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4" descr="colorchange_epa_seal pantone trim"/>
          <p:cNvPicPr>
            <a:picLocks noChangeAspect="1" noChangeArrowheads="1"/>
          </p:cNvPicPr>
          <p:nvPr userDrawn="1"/>
        </p:nvPicPr>
        <p:blipFill>
          <a:blip r:embed="rId2" cstate="print"/>
          <a:srcRect/>
          <a:stretch>
            <a:fillRect/>
          </a:stretch>
        </p:blipFill>
        <p:spPr bwMode="auto">
          <a:xfrm>
            <a:off x="6553200" y="76200"/>
            <a:ext cx="990600" cy="990600"/>
          </a:xfrm>
          <a:prstGeom prst="rect">
            <a:avLst/>
          </a:prstGeom>
          <a:noFill/>
          <a:ln w="9525">
            <a:no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smtClean="0"/>
            </a:lvl1pPr>
          </a:lstStyle>
          <a:p>
            <a:pPr>
              <a:defRPr/>
            </a:pPr>
            <a:fld id="{25433AAC-D216-4A3C-B3FF-25709ED8668F}" type="datetime1">
              <a:rPr lang="en-US"/>
              <a:pPr>
                <a:defRPr/>
              </a:pPr>
              <a:t>11/13/2014</a:t>
            </a:fld>
            <a:endParaRPr lang="en-US" dirty="0"/>
          </a:p>
        </p:txBody>
      </p:sp>
      <p:sp>
        <p:nvSpPr>
          <p:cNvPr id="6" name="Footer Placeholder 4"/>
          <p:cNvSpPr>
            <a:spLocks noGrp="1"/>
          </p:cNvSpPr>
          <p:nvPr>
            <p:ph type="ftr" sz="quarter" idx="11"/>
          </p:nvPr>
        </p:nvSpPr>
        <p:spPr/>
        <p:txBody>
          <a:bodyPr/>
          <a:lstStyle>
            <a:lvl1pPr>
              <a:defRPr dirty="0" smtClean="0"/>
            </a:lvl1pPr>
          </a:lstStyle>
          <a:p>
            <a:pPr>
              <a:defRPr/>
            </a:pPr>
            <a:r>
              <a:rPr lang="en-US" dirty="0"/>
              <a:t>U.S. Environmental Protection Agency</a:t>
            </a:r>
          </a:p>
        </p:txBody>
      </p:sp>
      <p:sp>
        <p:nvSpPr>
          <p:cNvPr id="7" name="Slide Number Placeholder 5"/>
          <p:cNvSpPr>
            <a:spLocks noGrp="1"/>
          </p:cNvSpPr>
          <p:nvPr>
            <p:ph type="sldNum" sz="quarter" idx="12"/>
          </p:nvPr>
        </p:nvSpPr>
        <p:spPr/>
        <p:txBody>
          <a:bodyPr/>
          <a:lstStyle>
            <a:lvl1pPr>
              <a:defRPr smtClean="0"/>
            </a:lvl1pPr>
          </a:lstStyle>
          <a:p>
            <a:pPr>
              <a:defRPr/>
            </a:pPr>
            <a:fld id="{B8688F0B-CCC9-47ED-A311-4062AC6E133E}"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4" descr="colorchange_epa_seal pantone trim"/>
          <p:cNvPicPr>
            <a:picLocks noChangeAspect="1" noChangeArrowheads="1"/>
          </p:cNvPicPr>
          <p:nvPr userDrawn="1"/>
        </p:nvPicPr>
        <p:blipFill>
          <a:blip r:embed="rId2" cstate="print"/>
          <a:srcRect/>
          <a:stretch>
            <a:fillRect/>
          </a:stretch>
        </p:blipFill>
        <p:spPr bwMode="auto">
          <a:xfrm>
            <a:off x="6553200" y="76200"/>
            <a:ext cx="990600" cy="990600"/>
          </a:xfrm>
          <a:prstGeom prst="rect">
            <a:avLst/>
          </a:prstGeom>
          <a:noFill/>
          <a:ln w="9525">
            <a:noFill/>
            <a:miter lim="800000"/>
            <a:headEnd/>
            <a:tailEnd/>
          </a:ln>
        </p:spPr>
      </p:pic>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smtClean="0"/>
            </a:lvl1pPr>
          </a:lstStyle>
          <a:p>
            <a:pPr>
              <a:defRPr/>
            </a:pPr>
            <a:fld id="{B502CC77-D087-49C5-A205-728D8E4F29B7}" type="datetime1">
              <a:rPr lang="en-US"/>
              <a:pPr>
                <a:defRPr/>
              </a:pPr>
              <a:t>11/13/2014</a:t>
            </a:fld>
            <a:endParaRPr lang="en-US" dirty="0"/>
          </a:p>
        </p:txBody>
      </p:sp>
      <p:sp>
        <p:nvSpPr>
          <p:cNvPr id="6" name="Footer Placeholder 4"/>
          <p:cNvSpPr>
            <a:spLocks noGrp="1"/>
          </p:cNvSpPr>
          <p:nvPr>
            <p:ph type="ftr" sz="quarter" idx="11"/>
          </p:nvPr>
        </p:nvSpPr>
        <p:spPr/>
        <p:txBody>
          <a:bodyPr/>
          <a:lstStyle>
            <a:lvl1pPr>
              <a:defRPr dirty="0" smtClean="0"/>
            </a:lvl1pPr>
          </a:lstStyle>
          <a:p>
            <a:pPr>
              <a:defRPr/>
            </a:pPr>
            <a:r>
              <a:rPr lang="en-US" dirty="0"/>
              <a:t>U.S. Environmental Protection Agency</a:t>
            </a:r>
          </a:p>
        </p:txBody>
      </p:sp>
      <p:sp>
        <p:nvSpPr>
          <p:cNvPr id="7" name="Slide Number Placeholder 5"/>
          <p:cNvSpPr>
            <a:spLocks noGrp="1"/>
          </p:cNvSpPr>
          <p:nvPr>
            <p:ph type="sldNum" sz="quarter" idx="12"/>
          </p:nvPr>
        </p:nvSpPr>
        <p:spPr/>
        <p:txBody>
          <a:bodyPr/>
          <a:lstStyle>
            <a:lvl1pPr>
              <a:defRPr smtClean="0"/>
            </a:lvl1pPr>
          </a:lstStyle>
          <a:p>
            <a:pPr>
              <a:defRPr/>
            </a:pPr>
            <a:fld id="{35ECBA05-911B-489B-969B-A0BB076202C7}"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4" descr="colorchange_epa_seal pantone trim"/>
          <p:cNvPicPr>
            <a:picLocks noChangeAspect="1" noChangeArrowheads="1"/>
          </p:cNvPicPr>
          <p:nvPr userDrawn="1"/>
        </p:nvPicPr>
        <p:blipFill>
          <a:blip r:embed="rId2" cstate="print"/>
          <a:srcRect/>
          <a:stretch>
            <a:fillRect/>
          </a:stretch>
        </p:blipFill>
        <p:spPr bwMode="auto">
          <a:xfrm>
            <a:off x="6553200" y="76200"/>
            <a:ext cx="990600" cy="990600"/>
          </a:xfrm>
          <a:prstGeom prst="rect">
            <a:avLst/>
          </a:prstGeom>
          <a:noFill/>
          <a:ln w="9525">
            <a:no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2667000"/>
            <a:ext cx="3810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667000"/>
            <a:ext cx="3810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4"/>
          <p:cNvSpPr>
            <a:spLocks noGrp="1"/>
          </p:cNvSpPr>
          <p:nvPr>
            <p:ph type="dt" sz="half" idx="10"/>
          </p:nvPr>
        </p:nvSpPr>
        <p:spPr/>
        <p:txBody>
          <a:bodyPr/>
          <a:lstStyle>
            <a:lvl1pPr>
              <a:defRPr smtClean="0"/>
            </a:lvl1pPr>
          </a:lstStyle>
          <a:p>
            <a:pPr>
              <a:defRPr/>
            </a:pPr>
            <a:fld id="{DD8D1FB2-2326-42AD-8E16-FE283D7490EB}" type="datetime1">
              <a:rPr lang="en-US"/>
              <a:pPr>
                <a:defRPr/>
              </a:pPr>
              <a:t>11/13/2014</a:t>
            </a:fld>
            <a:endParaRPr lang="en-US" dirty="0"/>
          </a:p>
        </p:txBody>
      </p:sp>
      <p:sp>
        <p:nvSpPr>
          <p:cNvPr id="7" name="Footer Placeholder 5"/>
          <p:cNvSpPr>
            <a:spLocks noGrp="1"/>
          </p:cNvSpPr>
          <p:nvPr>
            <p:ph type="ftr" sz="quarter" idx="11"/>
          </p:nvPr>
        </p:nvSpPr>
        <p:spPr/>
        <p:txBody>
          <a:bodyPr/>
          <a:lstStyle>
            <a:lvl1pPr>
              <a:defRPr sz="1400" dirty="0" smtClean="0"/>
            </a:lvl1pPr>
          </a:lstStyle>
          <a:p>
            <a:pPr>
              <a:defRPr/>
            </a:pPr>
            <a:r>
              <a:rPr lang="en-US" dirty="0"/>
              <a:t>U.S. Environmental Protection Agency</a:t>
            </a:r>
          </a:p>
        </p:txBody>
      </p:sp>
      <p:sp>
        <p:nvSpPr>
          <p:cNvPr id="8" name="Slide Number Placeholder 6"/>
          <p:cNvSpPr>
            <a:spLocks noGrp="1"/>
          </p:cNvSpPr>
          <p:nvPr>
            <p:ph type="sldNum" sz="quarter" idx="12"/>
          </p:nvPr>
        </p:nvSpPr>
        <p:spPr/>
        <p:txBody>
          <a:bodyPr/>
          <a:lstStyle>
            <a:lvl1pPr>
              <a:defRPr smtClean="0"/>
            </a:lvl1pPr>
          </a:lstStyle>
          <a:p>
            <a:pPr>
              <a:defRPr/>
            </a:pPr>
            <a:fld id="{F3876BA2-12AC-423B-849A-434294067E74}"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4" descr="colorchange_epa_seal pantone trim"/>
          <p:cNvPicPr>
            <a:picLocks noChangeAspect="1" noChangeArrowheads="1"/>
          </p:cNvPicPr>
          <p:nvPr userDrawn="1"/>
        </p:nvPicPr>
        <p:blipFill>
          <a:blip r:embed="rId2" cstate="print"/>
          <a:srcRect/>
          <a:stretch>
            <a:fillRect/>
          </a:stretch>
        </p:blipFill>
        <p:spPr bwMode="auto">
          <a:xfrm>
            <a:off x="6553200" y="76200"/>
            <a:ext cx="990600" cy="990600"/>
          </a:xfrm>
          <a:prstGeom prst="rect">
            <a:avLst/>
          </a:prstGeom>
          <a:noFill/>
          <a:ln w="9525">
            <a:noFill/>
            <a:miter lim="800000"/>
            <a:headEnd/>
            <a:tailEnd/>
          </a:ln>
        </p:spPr>
      </p:pic>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Date Placeholder 6"/>
          <p:cNvSpPr>
            <a:spLocks noGrp="1"/>
          </p:cNvSpPr>
          <p:nvPr>
            <p:ph type="dt" sz="half" idx="10"/>
          </p:nvPr>
        </p:nvSpPr>
        <p:spPr/>
        <p:txBody>
          <a:bodyPr/>
          <a:lstStyle>
            <a:lvl1pPr>
              <a:defRPr smtClean="0"/>
            </a:lvl1pPr>
          </a:lstStyle>
          <a:p>
            <a:pPr>
              <a:defRPr/>
            </a:pPr>
            <a:fld id="{7F29B866-5364-487F-9D6D-4A5091A01B70}" type="datetime1">
              <a:rPr lang="en-US"/>
              <a:pPr>
                <a:defRPr/>
              </a:pPr>
              <a:t>11/13/2014</a:t>
            </a:fld>
            <a:endParaRPr lang="en-US" dirty="0"/>
          </a:p>
        </p:txBody>
      </p:sp>
      <p:sp>
        <p:nvSpPr>
          <p:cNvPr id="9" name="Footer Placeholder 7"/>
          <p:cNvSpPr>
            <a:spLocks noGrp="1"/>
          </p:cNvSpPr>
          <p:nvPr>
            <p:ph type="ftr" sz="quarter" idx="11"/>
          </p:nvPr>
        </p:nvSpPr>
        <p:spPr/>
        <p:txBody>
          <a:bodyPr/>
          <a:lstStyle>
            <a:lvl1pPr>
              <a:defRPr dirty="0" smtClean="0"/>
            </a:lvl1pPr>
          </a:lstStyle>
          <a:p>
            <a:pPr>
              <a:defRPr/>
            </a:pPr>
            <a:r>
              <a:rPr lang="en-US" dirty="0"/>
              <a:t>U.S. Environmental Protection Agency</a:t>
            </a:r>
          </a:p>
        </p:txBody>
      </p:sp>
      <p:sp>
        <p:nvSpPr>
          <p:cNvPr id="10" name="Slide Number Placeholder 8"/>
          <p:cNvSpPr>
            <a:spLocks noGrp="1"/>
          </p:cNvSpPr>
          <p:nvPr>
            <p:ph type="sldNum" sz="quarter" idx="12"/>
          </p:nvPr>
        </p:nvSpPr>
        <p:spPr/>
        <p:txBody>
          <a:bodyPr/>
          <a:lstStyle>
            <a:lvl1pPr>
              <a:defRPr smtClean="0"/>
            </a:lvl1pPr>
          </a:lstStyle>
          <a:p>
            <a:pPr>
              <a:defRPr/>
            </a:pPr>
            <a:fld id="{547D48A8-ED1E-40ED-B603-0F3B387368F0}"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4" descr="colorchange_epa_seal pantone trim"/>
          <p:cNvPicPr>
            <a:picLocks noChangeAspect="1" noChangeArrowheads="1"/>
          </p:cNvPicPr>
          <p:nvPr userDrawn="1"/>
        </p:nvPicPr>
        <p:blipFill>
          <a:blip r:embed="rId2" cstate="print"/>
          <a:srcRect/>
          <a:stretch>
            <a:fillRect/>
          </a:stretch>
        </p:blipFill>
        <p:spPr bwMode="auto">
          <a:xfrm>
            <a:off x="6553200" y="76200"/>
            <a:ext cx="990600" cy="990600"/>
          </a:xfrm>
          <a:prstGeom prst="rect">
            <a:avLst/>
          </a:prstGeom>
          <a:noFill/>
          <a:ln w="9525">
            <a:no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4" name="Date Placeholder 2"/>
          <p:cNvSpPr>
            <a:spLocks noGrp="1"/>
          </p:cNvSpPr>
          <p:nvPr>
            <p:ph type="dt" sz="half" idx="10"/>
          </p:nvPr>
        </p:nvSpPr>
        <p:spPr/>
        <p:txBody>
          <a:bodyPr/>
          <a:lstStyle>
            <a:lvl1pPr>
              <a:defRPr smtClean="0"/>
            </a:lvl1pPr>
          </a:lstStyle>
          <a:p>
            <a:pPr>
              <a:defRPr/>
            </a:pPr>
            <a:fld id="{6AF44832-FD83-4F20-A3D8-BEA05DB359B6}" type="datetime1">
              <a:rPr lang="en-US"/>
              <a:pPr>
                <a:defRPr/>
              </a:pPr>
              <a:t>11/13/2014</a:t>
            </a:fld>
            <a:endParaRPr lang="en-US" dirty="0"/>
          </a:p>
        </p:txBody>
      </p:sp>
      <p:sp>
        <p:nvSpPr>
          <p:cNvPr id="5" name="Footer Placeholder 3"/>
          <p:cNvSpPr>
            <a:spLocks noGrp="1"/>
          </p:cNvSpPr>
          <p:nvPr>
            <p:ph type="ftr" sz="quarter" idx="11"/>
          </p:nvPr>
        </p:nvSpPr>
        <p:spPr/>
        <p:txBody>
          <a:bodyPr/>
          <a:lstStyle>
            <a:lvl1pPr>
              <a:defRPr sz="1400" dirty="0" smtClean="0"/>
            </a:lvl1pPr>
          </a:lstStyle>
          <a:p>
            <a:pPr>
              <a:defRPr/>
            </a:pPr>
            <a:r>
              <a:rPr lang="en-US" dirty="0"/>
              <a:t>U.S. Environmental Protection Agency</a:t>
            </a:r>
          </a:p>
        </p:txBody>
      </p:sp>
      <p:sp>
        <p:nvSpPr>
          <p:cNvPr id="6" name="Slide Number Placeholder 4"/>
          <p:cNvSpPr>
            <a:spLocks noGrp="1"/>
          </p:cNvSpPr>
          <p:nvPr>
            <p:ph type="sldNum" sz="quarter" idx="12"/>
          </p:nvPr>
        </p:nvSpPr>
        <p:spPr/>
        <p:txBody>
          <a:bodyPr/>
          <a:lstStyle>
            <a:lvl1pPr>
              <a:defRPr smtClean="0"/>
            </a:lvl1pPr>
          </a:lstStyle>
          <a:p>
            <a:pPr>
              <a:defRPr/>
            </a:pPr>
            <a:fld id="{AEA6EB01-F4AF-488F-BC3D-E474E34EA1D2}"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7" descr="colorchange_epa_seal pantone trim"/>
          <p:cNvPicPr>
            <a:picLocks noChangeAspect="1" noChangeArrowheads="1"/>
          </p:cNvPicPr>
          <p:nvPr userDrawn="1"/>
        </p:nvPicPr>
        <p:blipFill>
          <a:blip r:embed="rId2" cstate="print"/>
          <a:srcRect/>
          <a:stretch>
            <a:fillRect/>
          </a:stretch>
        </p:blipFill>
        <p:spPr bwMode="auto">
          <a:xfrm>
            <a:off x="6553200" y="76200"/>
            <a:ext cx="990600" cy="990600"/>
          </a:xfrm>
          <a:prstGeom prst="rect">
            <a:avLst/>
          </a:prstGeom>
          <a:noFill/>
          <a:ln w="9525">
            <a:noFill/>
            <a:miter lim="800000"/>
            <a:headEnd/>
            <a:tailEnd/>
          </a:ln>
        </p:spPr>
      </p:pic>
      <p:sp>
        <p:nvSpPr>
          <p:cNvPr id="3" name="Date Placeholder 1"/>
          <p:cNvSpPr>
            <a:spLocks noGrp="1"/>
          </p:cNvSpPr>
          <p:nvPr>
            <p:ph type="dt" sz="half" idx="10"/>
          </p:nvPr>
        </p:nvSpPr>
        <p:spPr/>
        <p:txBody>
          <a:bodyPr/>
          <a:lstStyle>
            <a:lvl1pPr>
              <a:defRPr smtClean="0"/>
            </a:lvl1pPr>
          </a:lstStyle>
          <a:p>
            <a:pPr>
              <a:defRPr/>
            </a:pPr>
            <a:fld id="{D180E6CB-CCCF-4F3F-A0F3-56C685D2FFAF}" type="datetime1">
              <a:rPr lang="en-US"/>
              <a:pPr>
                <a:defRPr/>
              </a:pPr>
              <a:t>11/13/2014</a:t>
            </a:fld>
            <a:endParaRPr lang="en-US" dirty="0"/>
          </a:p>
        </p:txBody>
      </p:sp>
      <p:sp>
        <p:nvSpPr>
          <p:cNvPr id="4" name="Footer Placeholder 2"/>
          <p:cNvSpPr>
            <a:spLocks noGrp="1"/>
          </p:cNvSpPr>
          <p:nvPr>
            <p:ph type="ftr" sz="quarter" idx="11"/>
          </p:nvPr>
        </p:nvSpPr>
        <p:spPr/>
        <p:txBody>
          <a:bodyPr/>
          <a:lstStyle>
            <a:lvl1pPr>
              <a:defRPr sz="1400" dirty="0" smtClean="0"/>
            </a:lvl1pPr>
          </a:lstStyle>
          <a:p>
            <a:pPr>
              <a:defRPr/>
            </a:pPr>
            <a:r>
              <a:rPr lang="en-US" dirty="0"/>
              <a:t>U.S. Environmental Protection Agency</a:t>
            </a:r>
          </a:p>
        </p:txBody>
      </p:sp>
      <p:sp>
        <p:nvSpPr>
          <p:cNvPr id="5" name="Slide Number Placeholder 3"/>
          <p:cNvSpPr>
            <a:spLocks noGrp="1"/>
          </p:cNvSpPr>
          <p:nvPr>
            <p:ph type="sldNum" sz="quarter" idx="12"/>
          </p:nvPr>
        </p:nvSpPr>
        <p:spPr/>
        <p:txBody>
          <a:bodyPr/>
          <a:lstStyle>
            <a:lvl1pPr>
              <a:defRPr smtClean="0"/>
            </a:lvl1pPr>
          </a:lstStyle>
          <a:p>
            <a:pPr>
              <a:defRPr/>
            </a:pPr>
            <a:fld id="{BB7B2BD8-788F-451C-BB90-D0142CF4B28D}"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4" descr="colorchange_epa_seal pantone trim"/>
          <p:cNvPicPr>
            <a:picLocks noChangeAspect="1" noChangeArrowheads="1"/>
          </p:cNvPicPr>
          <p:nvPr userDrawn="1"/>
        </p:nvPicPr>
        <p:blipFill>
          <a:blip r:embed="rId2" cstate="print"/>
          <a:srcRect/>
          <a:stretch>
            <a:fillRect/>
          </a:stretch>
        </p:blipFill>
        <p:spPr bwMode="auto">
          <a:xfrm>
            <a:off x="6553200" y="76200"/>
            <a:ext cx="990600" cy="990600"/>
          </a:xfrm>
          <a:prstGeom prst="rect">
            <a:avLst/>
          </a:prstGeom>
          <a:noFill/>
          <a:ln w="9525">
            <a:noFill/>
            <a:miter lim="800000"/>
            <a:headEnd/>
            <a:tailEnd/>
          </a:ln>
        </p:spPr>
      </p:pic>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4"/>
          <p:cNvSpPr>
            <a:spLocks noGrp="1"/>
          </p:cNvSpPr>
          <p:nvPr>
            <p:ph type="dt" sz="half" idx="10"/>
          </p:nvPr>
        </p:nvSpPr>
        <p:spPr/>
        <p:txBody>
          <a:bodyPr/>
          <a:lstStyle>
            <a:lvl1pPr>
              <a:defRPr smtClean="0"/>
            </a:lvl1pPr>
          </a:lstStyle>
          <a:p>
            <a:pPr>
              <a:defRPr/>
            </a:pPr>
            <a:fld id="{B3B7A678-BB33-4050-89A8-3E2B11B054D4}" type="datetime1">
              <a:rPr lang="en-US"/>
              <a:pPr>
                <a:defRPr/>
              </a:pPr>
              <a:t>11/13/2014</a:t>
            </a:fld>
            <a:endParaRPr lang="en-US" dirty="0"/>
          </a:p>
        </p:txBody>
      </p:sp>
      <p:sp>
        <p:nvSpPr>
          <p:cNvPr id="7" name="Footer Placeholder 5"/>
          <p:cNvSpPr>
            <a:spLocks noGrp="1"/>
          </p:cNvSpPr>
          <p:nvPr>
            <p:ph type="ftr" sz="quarter" idx="11"/>
          </p:nvPr>
        </p:nvSpPr>
        <p:spPr/>
        <p:txBody>
          <a:bodyPr/>
          <a:lstStyle>
            <a:lvl1pPr>
              <a:defRPr sz="1400" dirty="0" smtClean="0"/>
            </a:lvl1pPr>
          </a:lstStyle>
          <a:p>
            <a:pPr>
              <a:defRPr/>
            </a:pPr>
            <a:r>
              <a:rPr lang="en-US" dirty="0"/>
              <a:t>U.S. Environmental Protection Agency</a:t>
            </a:r>
          </a:p>
        </p:txBody>
      </p:sp>
      <p:sp>
        <p:nvSpPr>
          <p:cNvPr id="8" name="Slide Number Placeholder 6"/>
          <p:cNvSpPr>
            <a:spLocks noGrp="1"/>
          </p:cNvSpPr>
          <p:nvPr>
            <p:ph type="sldNum" sz="quarter" idx="12"/>
          </p:nvPr>
        </p:nvSpPr>
        <p:spPr/>
        <p:txBody>
          <a:bodyPr/>
          <a:lstStyle>
            <a:lvl1pPr>
              <a:defRPr smtClean="0"/>
            </a:lvl1pPr>
          </a:lstStyle>
          <a:p>
            <a:pPr>
              <a:defRPr/>
            </a:pPr>
            <a:fld id="{2633C71E-C39B-4F7A-98CE-ACEFD7E94EA7}"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4" descr="colorchange_epa_seal pantone trim"/>
          <p:cNvPicPr>
            <a:picLocks noChangeAspect="1" noChangeArrowheads="1"/>
          </p:cNvPicPr>
          <p:nvPr userDrawn="1"/>
        </p:nvPicPr>
        <p:blipFill>
          <a:blip r:embed="rId2" cstate="print"/>
          <a:srcRect/>
          <a:stretch>
            <a:fillRect/>
          </a:stretch>
        </p:blipFill>
        <p:spPr bwMode="auto">
          <a:xfrm>
            <a:off x="6553200" y="76200"/>
            <a:ext cx="990600" cy="990600"/>
          </a:xfrm>
          <a:prstGeom prst="rect">
            <a:avLst/>
          </a:prstGeom>
          <a:noFill/>
          <a:ln w="9525">
            <a:noFill/>
            <a:miter lim="800000"/>
            <a:headEnd/>
            <a:tailEnd/>
          </a:ln>
        </p:spPr>
      </p:pic>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4"/>
          <p:cNvSpPr>
            <a:spLocks noGrp="1"/>
          </p:cNvSpPr>
          <p:nvPr>
            <p:ph type="dt" sz="half" idx="10"/>
          </p:nvPr>
        </p:nvSpPr>
        <p:spPr/>
        <p:txBody>
          <a:bodyPr/>
          <a:lstStyle>
            <a:lvl1pPr>
              <a:defRPr smtClean="0"/>
            </a:lvl1pPr>
          </a:lstStyle>
          <a:p>
            <a:pPr>
              <a:defRPr/>
            </a:pPr>
            <a:fld id="{82839888-4E75-47B7-9B5B-5E4B4533A02F}" type="datetime1">
              <a:rPr lang="en-US"/>
              <a:pPr>
                <a:defRPr/>
              </a:pPr>
              <a:t>11/13/2014</a:t>
            </a:fld>
            <a:endParaRPr lang="en-US" dirty="0"/>
          </a:p>
        </p:txBody>
      </p:sp>
      <p:sp>
        <p:nvSpPr>
          <p:cNvPr id="7" name="Footer Placeholder 5"/>
          <p:cNvSpPr>
            <a:spLocks noGrp="1"/>
          </p:cNvSpPr>
          <p:nvPr>
            <p:ph type="ftr" sz="quarter" idx="11"/>
          </p:nvPr>
        </p:nvSpPr>
        <p:spPr/>
        <p:txBody>
          <a:bodyPr/>
          <a:lstStyle>
            <a:lvl1pPr>
              <a:defRPr sz="1400" dirty="0" smtClean="0"/>
            </a:lvl1pPr>
          </a:lstStyle>
          <a:p>
            <a:pPr>
              <a:defRPr/>
            </a:pPr>
            <a:r>
              <a:rPr lang="en-US" dirty="0"/>
              <a:t>U.S. Environmental Protection Agency</a:t>
            </a:r>
          </a:p>
        </p:txBody>
      </p:sp>
      <p:sp>
        <p:nvSpPr>
          <p:cNvPr id="8" name="Slide Number Placeholder 6"/>
          <p:cNvSpPr>
            <a:spLocks noGrp="1"/>
          </p:cNvSpPr>
          <p:nvPr>
            <p:ph type="sldNum" sz="quarter" idx="12"/>
          </p:nvPr>
        </p:nvSpPr>
        <p:spPr/>
        <p:txBody>
          <a:bodyPr/>
          <a:lstStyle>
            <a:lvl1pPr>
              <a:defRPr smtClean="0"/>
            </a:lvl1pPr>
          </a:lstStyle>
          <a:p>
            <a:pPr>
              <a:defRPr/>
            </a:pPr>
            <a:fld id="{D9950998-BB0B-44F0-96D4-2EBFA66A1C77}"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7"/>
          <p:cNvPicPr>
            <a:picLocks noChangeAspect="1" noChangeArrowheads="1"/>
          </p:cNvPicPr>
          <p:nvPr/>
        </p:nvPicPr>
        <p:blipFill>
          <a:blip r:embed="rId18" cstate="print"/>
          <a:srcRect t="4126" b="3030"/>
          <a:stretch>
            <a:fillRect/>
          </a:stretch>
        </p:blipFill>
        <p:spPr bwMode="auto">
          <a:xfrm>
            <a:off x="0" y="0"/>
            <a:ext cx="9144000" cy="6858000"/>
          </a:xfrm>
          <a:prstGeom prst="rect">
            <a:avLst/>
          </a:prstGeom>
          <a:noFill/>
          <a:ln w="9525">
            <a:noFill/>
            <a:miter lim="800000"/>
            <a:headEnd/>
            <a:tailEnd/>
          </a:ln>
        </p:spPr>
      </p:pic>
      <p:sp>
        <p:nvSpPr>
          <p:cNvPr id="1027" name="Rectangle 2"/>
          <p:cNvSpPr>
            <a:spLocks noGrp="1" noChangeArrowheads="1"/>
          </p:cNvSpPr>
          <p:nvPr>
            <p:ph type="title"/>
          </p:nvPr>
        </p:nvSpPr>
        <p:spPr bwMode="auto">
          <a:xfrm>
            <a:off x="762000" y="1600200"/>
            <a:ext cx="76200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685800" y="2667000"/>
            <a:ext cx="7772400" cy="3429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smtClean="0"/>
            </a:lvl1pPr>
          </a:lstStyle>
          <a:p>
            <a:pPr>
              <a:defRPr/>
            </a:pPr>
            <a:fld id="{2F86524F-EA67-4822-9485-44742B408D2D}" type="datetime1">
              <a:rPr lang="en-US"/>
              <a:pPr>
                <a:defRPr/>
              </a:pPr>
              <a:t>11/13/2014</a:t>
            </a:fld>
            <a:endParaRPr lang="en-US" dirty="0"/>
          </a:p>
        </p:txBody>
      </p:sp>
      <p:sp>
        <p:nvSpPr>
          <p:cNvPr id="1029" name="Rectangle 5"/>
          <p:cNvSpPr>
            <a:spLocks noGrp="1" noChangeArrowheads="1"/>
          </p:cNvSpPr>
          <p:nvPr>
            <p:ph type="ftr" sz="quarter" idx="3"/>
          </p:nvPr>
        </p:nvSpPr>
        <p:spPr bwMode="auto">
          <a:xfrm>
            <a:off x="1905000" y="6248400"/>
            <a:ext cx="54864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dirty="0" smtClean="0"/>
            </a:lvl1pPr>
          </a:lstStyle>
          <a:p>
            <a:pPr>
              <a:defRPr/>
            </a:pPr>
            <a:r>
              <a:rPr lang="en-US" dirty="0"/>
              <a:t>U.S. Environmental Protection Agency</a:t>
            </a: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lvl1pPr>
          </a:lstStyle>
          <a:p>
            <a:pPr>
              <a:defRPr/>
            </a:pPr>
            <a:fld id="{4494DFAD-AEED-4698-A5CD-BC3CE9ECC2A1}"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706" r:id="rId16"/>
  </p:sldLayoutIdLst>
  <p:hf hdr="0"/>
  <p:txStyles>
    <p:titleStyle>
      <a:lvl1pPr algn="ctr" rtl="0" eaLnBrk="1" fontAlgn="base" hangingPunct="1">
        <a:spcBef>
          <a:spcPct val="0"/>
        </a:spcBef>
        <a:spcAft>
          <a:spcPct val="0"/>
        </a:spcAft>
        <a:defRPr sz="3200">
          <a:solidFill>
            <a:schemeClr val="tx1"/>
          </a:solidFill>
          <a:latin typeface="+mj-lt"/>
          <a:ea typeface="+mj-ea"/>
          <a:cs typeface="+mj-cs"/>
        </a:defRPr>
      </a:lvl1pPr>
      <a:lvl2pPr algn="ctr" rtl="0" eaLnBrk="1" fontAlgn="base" hangingPunct="1">
        <a:spcBef>
          <a:spcPct val="0"/>
        </a:spcBef>
        <a:spcAft>
          <a:spcPct val="0"/>
        </a:spcAft>
        <a:defRPr sz="3200">
          <a:solidFill>
            <a:schemeClr val="tx1"/>
          </a:solidFill>
          <a:latin typeface="Arial" charset="0"/>
          <a:ea typeface="ＭＳ Ｐゴシック" pitchFamily="84" charset="-128"/>
        </a:defRPr>
      </a:lvl2pPr>
      <a:lvl3pPr algn="ctr" rtl="0" eaLnBrk="1" fontAlgn="base" hangingPunct="1">
        <a:spcBef>
          <a:spcPct val="0"/>
        </a:spcBef>
        <a:spcAft>
          <a:spcPct val="0"/>
        </a:spcAft>
        <a:defRPr sz="3200">
          <a:solidFill>
            <a:schemeClr val="tx1"/>
          </a:solidFill>
          <a:latin typeface="Arial" charset="0"/>
          <a:ea typeface="ＭＳ Ｐゴシック" pitchFamily="84" charset="-128"/>
        </a:defRPr>
      </a:lvl3pPr>
      <a:lvl4pPr algn="ctr" rtl="0" eaLnBrk="1" fontAlgn="base" hangingPunct="1">
        <a:spcBef>
          <a:spcPct val="0"/>
        </a:spcBef>
        <a:spcAft>
          <a:spcPct val="0"/>
        </a:spcAft>
        <a:defRPr sz="3200">
          <a:solidFill>
            <a:schemeClr val="tx1"/>
          </a:solidFill>
          <a:latin typeface="Arial" charset="0"/>
          <a:ea typeface="ＭＳ Ｐゴシック" pitchFamily="84" charset="-128"/>
        </a:defRPr>
      </a:lvl4pPr>
      <a:lvl5pPr algn="ctr" rtl="0" eaLnBrk="1" fontAlgn="base" hangingPunct="1">
        <a:spcBef>
          <a:spcPct val="0"/>
        </a:spcBef>
        <a:spcAft>
          <a:spcPct val="0"/>
        </a:spcAft>
        <a:defRPr sz="3200">
          <a:solidFill>
            <a:schemeClr val="tx1"/>
          </a:solidFill>
          <a:latin typeface="Arial" charset="0"/>
          <a:ea typeface="ＭＳ Ｐゴシック" pitchFamily="84" charset="-128"/>
        </a:defRPr>
      </a:lvl5pPr>
      <a:lvl6pPr marL="457200" algn="ctr" rtl="0" eaLnBrk="1" fontAlgn="base" hangingPunct="1">
        <a:spcBef>
          <a:spcPct val="0"/>
        </a:spcBef>
        <a:spcAft>
          <a:spcPct val="0"/>
        </a:spcAft>
        <a:defRPr sz="3200">
          <a:solidFill>
            <a:schemeClr val="tx1"/>
          </a:solidFill>
          <a:latin typeface="Arial" charset="0"/>
          <a:ea typeface="ＭＳ Ｐゴシック" pitchFamily="84" charset="-128"/>
        </a:defRPr>
      </a:lvl6pPr>
      <a:lvl7pPr marL="914400" algn="ctr" rtl="0" eaLnBrk="1" fontAlgn="base" hangingPunct="1">
        <a:spcBef>
          <a:spcPct val="0"/>
        </a:spcBef>
        <a:spcAft>
          <a:spcPct val="0"/>
        </a:spcAft>
        <a:defRPr sz="3200">
          <a:solidFill>
            <a:schemeClr val="tx1"/>
          </a:solidFill>
          <a:latin typeface="Arial" charset="0"/>
          <a:ea typeface="ＭＳ Ｐゴシック" pitchFamily="84" charset="-128"/>
        </a:defRPr>
      </a:lvl7pPr>
      <a:lvl8pPr marL="1371600" algn="ctr" rtl="0" eaLnBrk="1" fontAlgn="base" hangingPunct="1">
        <a:spcBef>
          <a:spcPct val="0"/>
        </a:spcBef>
        <a:spcAft>
          <a:spcPct val="0"/>
        </a:spcAft>
        <a:defRPr sz="3200">
          <a:solidFill>
            <a:schemeClr val="tx1"/>
          </a:solidFill>
          <a:latin typeface="Arial" charset="0"/>
          <a:ea typeface="ＭＳ Ｐゴシック" pitchFamily="84" charset="-128"/>
        </a:defRPr>
      </a:lvl8pPr>
      <a:lvl9pPr marL="1828800" algn="ctr" rtl="0" eaLnBrk="1" fontAlgn="base" hangingPunct="1">
        <a:spcBef>
          <a:spcPct val="0"/>
        </a:spcBef>
        <a:spcAft>
          <a:spcPct val="0"/>
        </a:spcAft>
        <a:defRPr sz="3200">
          <a:solidFill>
            <a:schemeClr val="tx1"/>
          </a:solidFill>
          <a:latin typeface="Arial" charset="0"/>
          <a:ea typeface="ＭＳ Ｐゴシック" pitchFamily="84" charset="-128"/>
        </a:defRPr>
      </a:lvl9pPr>
    </p:titleStyle>
    <p:body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ea typeface="+mn-ea"/>
        </a:defRPr>
      </a:lvl2pPr>
      <a:lvl3pPr marL="1143000" indent="-228600" algn="l" rtl="0" eaLnBrk="1" fontAlgn="base" hangingPunct="1">
        <a:spcBef>
          <a:spcPct val="20000"/>
        </a:spcBef>
        <a:spcAft>
          <a:spcPct val="0"/>
        </a:spcAft>
        <a:buChar char="•"/>
        <a:defRPr sz="2000">
          <a:solidFill>
            <a:schemeClr val="tx1"/>
          </a:solidFill>
          <a:latin typeface="+mn-lt"/>
          <a:ea typeface="+mn-ea"/>
        </a:defRPr>
      </a:lvl3pPr>
      <a:lvl4pPr marL="1600200" indent="-228600" algn="l" rtl="0" eaLnBrk="1" fontAlgn="base" hangingPunct="1">
        <a:spcBef>
          <a:spcPct val="20000"/>
        </a:spcBef>
        <a:spcAft>
          <a:spcPct val="0"/>
        </a:spcAft>
        <a:buChar char="–"/>
        <a:defRPr>
          <a:solidFill>
            <a:schemeClr val="tx1"/>
          </a:solidFill>
          <a:latin typeface="+mn-lt"/>
          <a:ea typeface="+mn-ea"/>
        </a:defRPr>
      </a:lvl4pPr>
      <a:lvl5pPr marL="2057400" indent="-228600" algn="l" rtl="0" eaLnBrk="1" fontAlgn="base" hangingPunct="1">
        <a:spcBef>
          <a:spcPct val="20000"/>
        </a:spcBef>
        <a:spcAft>
          <a:spcPct val="0"/>
        </a:spcAft>
        <a:buChar char="»"/>
        <a:defRPr sz="1600">
          <a:solidFill>
            <a:schemeClr val="tx1"/>
          </a:solidFill>
          <a:latin typeface="+mn-lt"/>
          <a:ea typeface="+mn-ea"/>
        </a:defRPr>
      </a:lvl5pPr>
      <a:lvl6pPr marL="2514600" indent="-228600" algn="l" rtl="0" eaLnBrk="1" fontAlgn="base" hangingPunct="1">
        <a:spcBef>
          <a:spcPct val="20000"/>
        </a:spcBef>
        <a:spcAft>
          <a:spcPct val="0"/>
        </a:spcAft>
        <a:buChar char="»"/>
        <a:defRPr sz="1600">
          <a:solidFill>
            <a:schemeClr val="tx1"/>
          </a:solidFill>
          <a:latin typeface="+mn-lt"/>
          <a:ea typeface="+mn-ea"/>
        </a:defRPr>
      </a:lvl6pPr>
      <a:lvl7pPr marL="2971800" indent="-228600" algn="l" rtl="0" eaLnBrk="1" fontAlgn="base" hangingPunct="1">
        <a:spcBef>
          <a:spcPct val="20000"/>
        </a:spcBef>
        <a:spcAft>
          <a:spcPct val="0"/>
        </a:spcAft>
        <a:buChar char="»"/>
        <a:defRPr sz="1600">
          <a:solidFill>
            <a:schemeClr val="tx1"/>
          </a:solidFill>
          <a:latin typeface="+mn-lt"/>
          <a:ea typeface="+mn-ea"/>
        </a:defRPr>
      </a:lvl7pPr>
      <a:lvl8pPr marL="3429000" indent="-228600" algn="l" rtl="0" eaLnBrk="1" fontAlgn="base" hangingPunct="1">
        <a:spcBef>
          <a:spcPct val="20000"/>
        </a:spcBef>
        <a:spcAft>
          <a:spcPct val="0"/>
        </a:spcAft>
        <a:buChar char="»"/>
        <a:defRPr sz="1600">
          <a:solidFill>
            <a:schemeClr val="tx1"/>
          </a:solidFill>
          <a:latin typeface="+mn-lt"/>
          <a:ea typeface="+mn-ea"/>
        </a:defRPr>
      </a:lvl8pPr>
      <a:lvl9pPr marL="3886200" indent="-228600" algn="l" rtl="0" eaLnBrk="1" fontAlgn="base" hangingPunct="1">
        <a:spcBef>
          <a:spcPct val="20000"/>
        </a:spcBef>
        <a:spcAft>
          <a:spcPct val="0"/>
        </a:spcAft>
        <a:buChar char="»"/>
        <a:defRPr sz="16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7"/>
          <p:cNvPicPr>
            <a:picLocks noChangeAspect="1" noChangeArrowheads="1"/>
          </p:cNvPicPr>
          <p:nvPr/>
        </p:nvPicPr>
        <p:blipFill>
          <a:blip r:embed="rId3" cstate="print"/>
          <a:srcRect t="4126" b="3030"/>
          <a:stretch>
            <a:fillRect/>
          </a:stretch>
        </p:blipFill>
        <p:spPr bwMode="auto">
          <a:xfrm>
            <a:off x="0" y="0"/>
            <a:ext cx="9144000" cy="6858000"/>
          </a:xfrm>
          <a:prstGeom prst="rect">
            <a:avLst/>
          </a:prstGeom>
          <a:noFill/>
          <a:ln w="9525">
            <a:noFill/>
            <a:miter lim="800000"/>
            <a:headEnd/>
            <a:tailEnd/>
          </a:ln>
        </p:spPr>
      </p:pic>
      <p:sp>
        <p:nvSpPr>
          <p:cNvPr id="1027" name="Rectangle 2"/>
          <p:cNvSpPr>
            <a:spLocks noGrp="1" noChangeArrowheads="1"/>
          </p:cNvSpPr>
          <p:nvPr>
            <p:ph type="title"/>
          </p:nvPr>
        </p:nvSpPr>
        <p:spPr bwMode="auto">
          <a:xfrm>
            <a:off x="762000" y="1600200"/>
            <a:ext cx="76200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685800" y="2667000"/>
            <a:ext cx="7772400" cy="3429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smtClean="0"/>
            </a:lvl1pPr>
          </a:lstStyle>
          <a:p>
            <a:pPr>
              <a:defRPr/>
            </a:pPr>
            <a:fld id="{2F86524F-EA67-4822-9485-44742B408D2D}" type="datetime1">
              <a:rPr lang="en-US"/>
              <a:pPr>
                <a:defRPr/>
              </a:pPr>
              <a:t>11/13/2014</a:t>
            </a:fld>
            <a:endParaRPr lang="en-US" dirty="0"/>
          </a:p>
        </p:txBody>
      </p:sp>
      <p:sp>
        <p:nvSpPr>
          <p:cNvPr id="1029" name="Rectangle 5"/>
          <p:cNvSpPr>
            <a:spLocks noGrp="1" noChangeArrowheads="1"/>
          </p:cNvSpPr>
          <p:nvPr>
            <p:ph type="ftr" sz="quarter" idx="3"/>
          </p:nvPr>
        </p:nvSpPr>
        <p:spPr bwMode="auto">
          <a:xfrm>
            <a:off x="1905000" y="6248400"/>
            <a:ext cx="54864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dirty="0" smtClean="0"/>
            </a:lvl1pPr>
          </a:lstStyle>
          <a:p>
            <a:pPr>
              <a:defRPr/>
            </a:pPr>
            <a:r>
              <a:rPr lang="en-US" dirty="0"/>
              <a:t>U.S. Environmental Protection Agency</a:t>
            </a: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lvl1pPr>
          </a:lstStyle>
          <a:p>
            <a:pPr>
              <a:defRPr/>
            </a:pPr>
            <a:fld id="{4494DFAD-AEED-4698-A5CD-BC3CE9ECC2A1}"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95" r:id="rId1"/>
  </p:sldLayoutIdLst>
  <p:hf hdr="0"/>
  <p:txStyles>
    <p:titleStyle>
      <a:lvl1pPr algn="ctr" rtl="0" eaLnBrk="0" fontAlgn="base" hangingPunct="0">
        <a:spcBef>
          <a:spcPct val="0"/>
        </a:spcBef>
        <a:spcAft>
          <a:spcPct val="0"/>
        </a:spcAft>
        <a:defRPr sz="3200">
          <a:solidFill>
            <a:schemeClr val="tx1"/>
          </a:solidFill>
          <a:latin typeface="+mj-lt"/>
          <a:ea typeface="+mj-ea"/>
          <a:cs typeface="+mj-cs"/>
        </a:defRPr>
      </a:lvl1pPr>
      <a:lvl2pPr algn="ctr" rtl="0" eaLnBrk="0" fontAlgn="base" hangingPunct="0">
        <a:spcBef>
          <a:spcPct val="0"/>
        </a:spcBef>
        <a:spcAft>
          <a:spcPct val="0"/>
        </a:spcAft>
        <a:defRPr sz="3200">
          <a:solidFill>
            <a:schemeClr val="tx1"/>
          </a:solidFill>
          <a:latin typeface="Arial" charset="0"/>
          <a:ea typeface="ＭＳ Ｐゴシック" pitchFamily="84" charset="-128"/>
        </a:defRPr>
      </a:lvl2pPr>
      <a:lvl3pPr algn="ctr" rtl="0" eaLnBrk="0" fontAlgn="base" hangingPunct="0">
        <a:spcBef>
          <a:spcPct val="0"/>
        </a:spcBef>
        <a:spcAft>
          <a:spcPct val="0"/>
        </a:spcAft>
        <a:defRPr sz="3200">
          <a:solidFill>
            <a:schemeClr val="tx1"/>
          </a:solidFill>
          <a:latin typeface="Arial" charset="0"/>
          <a:ea typeface="ＭＳ Ｐゴシック" pitchFamily="84" charset="-128"/>
        </a:defRPr>
      </a:lvl3pPr>
      <a:lvl4pPr algn="ctr" rtl="0" eaLnBrk="0" fontAlgn="base" hangingPunct="0">
        <a:spcBef>
          <a:spcPct val="0"/>
        </a:spcBef>
        <a:spcAft>
          <a:spcPct val="0"/>
        </a:spcAft>
        <a:defRPr sz="3200">
          <a:solidFill>
            <a:schemeClr val="tx1"/>
          </a:solidFill>
          <a:latin typeface="Arial" charset="0"/>
          <a:ea typeface="ＭＳ Ｐゴシック" pitchFamily="84" charset="-128"/>
        </a:defRPr>
      </a:lvl4pPr>
      <a:lvl5pPr algn="ctr" rtl="0" eaLnBrk="0" fontAlgn="base" hangingPunct="0">
        <a:spcBef>
          <a:spcPct val="0"/>
        </a:spcBef>
        <a:spcAft>
          <a:spcPct val="0"/>
        </a:spcAft>
        <a:defRPr sz="3200">
          <a:solidFill>
            <a:schemeClr val="tx1"/>
          </a:solidFill>
          <a:latin typeface="Arial" charset="0"/>
          <a:ea typeface="ＭＳ Ｐゴシック" pitchFamily="84" charset="-128"/>
        </a:defRPr>
      </a:lvl5pPr>
      <a:lvl6pPr marL="457200" algn="ctr" rtl="0" fontAlgn="base">
        <a:spcBef>
          <a:spcPct val="0"/>
        </a:spcBef>
        <a:spcAft>
          <a:spcPct val="0"/>
        </a:spcAft>
        <a:defRPr sz="3200">
          <a:solidFill>
            <a:schemeClr val="tx1"/>
          </a:solidFill>
          <a:latin typeface="Arial" charset="0"/>
          <a:ea typeface="ＭＳ Ｐゴシック" pitchFamily="84" charset="-128"/>
        </a:defRPr>
      </a:lvl6pPr>
      <a:lvl7pPr marL="914400" algn="ctr" rtl="0" fontAlgn="base">
        <a:spcBef>
          <a:spcPct val="0"/>
        </a:spcBef>
        <a:spcAft>
          <a:spcPct val="0"/>
        </a:spcAft>
        <a:defRPr sz="3200">
          <a:solidFill>
            <a:schemeClr val="tx1"/>
          </a:solidFill>
          <a:latin typeface="Arial" charset="0"/>
          <a:ea typeface="ＭＳ Ｐゴシック" pitchFamily="84" charset="-128"/>
        </a:defRPr>
      </a:lvl7pPr>
      <a:lvl8pPr marL="1371600" algn="ctr" rtl="0" fontAlgn="base">
        <a:spcBef>
          <a:spcPct val="0"/>
        </a:spcBef>
        <a:spcAft>
          <a:spcPct val="0"/>
        </a:spcAft>
        <a:defRPr sz="3200">
          <a:solidFill>
            <a:schemeClr val="tx1"/>
          </a:solidFill>
          <a:latin typeface="Arial" charset="0"/>
          <a:ea typeface="ＭＳ Ｐゴシック" pitchFamily="84" charset="-128"/>
        </a:defRPr>
      </a:lvl8pPr>
      <a:lvl9pPr marL="1828800" algn="ctr" rtl="0" fontAlgn="base">
        <a:spcBef>
          <a:spcPct val="0"/>
        </a:spcBef>
        <a:spcAft>
          <a:spcPct val="0"/>
        </a:spcAft>
        <a:defRPr sz="3200">
          <a:solidFill>
            <a:schemeClr val="tx1"/>
          </a:solidFill>
          <a:latin typeface="Arial" charset="0"/>
          <a:ea typeface="ＭＳ Ｐゴシック" pitchFamily="84" charset="-128"/>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ea typeface="+mn-ea"/>
        </a:defRPr>
      </a:lvl2pPr>
      <a:lvl3pPr marL="1143000" indent="-228600" algn="l" rtl="0" eaLnBrk="0" fontAlgn="base" hangingPunct="0">
        <a:spcBef>
          <a:spcPct val="20000"/>
        </a:spcBef>
        <a:spcAft>
          <a:spcPct val="0"/>
        </a:spcAft>
        <a:buChar char="•"/>
        <a:defRPr sz="2000">
          <a:solidFill>
            <a:schemeClr val="tx1"/>
          </a:solidFill>
          <a:latin typeface="+mn-lt"/>
          <a:ea typeface="+mn-ea"/>
        </a:defRPr>
      </a:lvl3pPr>
      <a:lvl4pPr marL="1600200" indent="-228600" algn="l" rtl="0" eaLnBrk="0" fontAlgn="base" hangingPunct="0">
        <a:spcBef>
          <a:spcPct val="20000"/>
        </a:spcBef>
        <a:spcAft>
          <a:spcPct val="0"/>
        </a:spcAft>
        <a:buChar char="–"/>
        <a:defRPr>
          <a:solidFill>
            <a:schemeClr val="tx1"/>
          </a:solidFill>
          <a:latin typeface="+mn-lt"/>
          <a:ea typeface="+mn-ea"/>
        </a:defRPr>
      </a:lvl4pPr>
      <a:lvl5pPr marL="2057400" indent="-228600" algn="l" rtl="0" eaLnBrk="0" fontAlgn="base" hangingPunct="0">
        <a:spcBef>
          <a:spcPct val="20000"/>
        </a:spcBef>
        <a:spcAft>
          <a:spcPct val="0"/>
        </a:spcAft>
        <a:buChar char="»"/>
        <a:defRPr sz="1600">
          <a:solidFill>
            <a:schemeClr val="tx1"/>
          </a:solidFill>
          <a:latin typeface="+mn-lt"/>
          <a:ea typeface="+mn-ea"/>
        </a:defRPr>
      </a:lvl5pPr>
      <a:lvl6pPr marL="2514600" indent="-228600" algn="l" rtl="0" fontAlgn="base">
        <a:spcBef>
          <a:spcPct val="20000"/>
        </a:spcBef>
        <a:spcAft>
          <a:spcPct val="0"/>
        </a:spcAft>
        <a:buChar char="»"/>
        <a:defRPr sz="1600">
          <a:solidFill>
            <a:schemeClr val="tx1"/>
          </a:solidFill>
          <a:latin typeface="+mn-lt"/>
          <a:ea typeface="+mn-ea"/>
        </a:defRPr>
      </a:lvl6pPr>
      <a:lvl7pPr marL="2971800" indent="-228600" algn="l" rtl="0" fontAlgn="base">
        <a:spcBef>
          <a:spcPct val="20000"/>
        </a:spcBef>
        <a:spcAft>
          <a:spcPct val="0"/>
        </a:spcAft>
        <a:buChar char="»"/>
        <a:defRPr sz="1600">
          <a:solidFill>
            <a:schemeClr val="tx1"/>
          </a:solidFill>
          <a:latin typeface="+mn-lt"/>
          <a:ea typeface="+mn-ea"/>
        </a:defRPr>
      </a:lvl7pPr>
      <a:lvl8pPr marL="3429000" indent="-228600" algn="l" rtl="0" fontAlgn="base">
        <a:spcBef>
          <a:spcPct val="20000"/>
        </a:spcBef>
        <a:spcAft>
          <a:spcPct val="0"/>
        </a:spcAft>
        <a:buChar char="»"/>
        <a:defRPr sz="1600">
          <a:solidFill>
            <a:schemeClr val="tx1"/>
          </a:solidFill>
          <a:latin typeface="+mn-lt"/>
          <a:ea typeface="+mn-ea"/>
        </a:defRPr>
      </a:lvl8pPr>
      <a:lvl9pPr marL="3886200" indent="-228600" algn="l" rtl="0" fontAlgn="base">
        <a:spcBef>
          <a:spcPct val="20000"/>
        </a:spcBef>
        <a:spcAft>
          <a:spcPct val="0"/>
        </a:spcAft>
        <a:buChar char="»"/>
        <a:defRPr sz="16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2B5758-6784-48C6-ACC2-B8A3A9A5024A}" type="datetimeFigureOut">
              <a:rPr lang="en-US" smtClean="0"/>
              <a:pPr/>
              <a:t>11/13/2014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6C0364-7059-4CDE-9032-FF9AE32ABF14}"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705"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1.tif"/><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23.wmf"/><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22.wmf"/><Relationship Id="rId4" Type="http://schemas.openxmlformats.org/officeDocument/2006/relationships/oleObject" Target="../embeddings/oleObject1.bin"/></Relationships>
</file>

<file path=ppt/slides/_rels/slide3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Date Placeholder 7"/>
          <p:cNvSpPr>
            <a:spLocks noGrp="1"/>
          </p:cNvSpPr>
          <p:nvPr>
            <p:ph type="dt" sz="half" idx="10"/>
          </p:nvPr>
        </p:nvSpPr>
        <p:spPr>
          <a:noFill/>
        </p:spPr>
        <p:txBody>
          <a:bodyPr/>
          <a:lstStyle/>
          <a:p>
            <a:fld id="{003FA999-E147-4866-A43E-EEF2F1DDF221}" type="datetime1">
              <a:rPr lang="en-US"/>
              <a:pPr/>
              <a:t>11/13/2014</a:t>
            </a:fld>
            <a:endParaRPr lang="en-US" dirty="0"/>
          </a:p>
        </p:txBody>
      </p:sp>
      <p:sp>
        <p:nvSpPr>
          <p:cNvPr id="17414" name="Footer Placeholder 9"/>
          <p:cNvSpPr>
            <a:spLocks noGrp="1"/>
          </p:cNvSpPr>
          <p:nvPr>
            <p:ph type="ftr" sz="quarter" idx="11"/>
          </p:nvPr>
        </p:nvSpPr>
        <p:spPr>
          <a:noFill/>
        </p:spPr>
        <p:txBody>
          <a:bodyPr/>
          <a:lstStyle/>
          <a:p>
            <a:endParaRPr lang="en-US" dirty="0"/>
          </a:p>
          <a:p>
            <a:r>
              <a:rPr lang="en-US" dirty="0"/>
              <a:t>U.S. Environmental Protection Agency</a:t>
            </a:r>
          </a:p>
        </p:txBody>
      </p:sp>
      <p:sp>
        <p:nvSpPr>
          <p:cNvPr id="17413" name="Slide Number Placeholder 8"/>
          <p:cNvSpPr>
            <a:spLocks noGrp="1"/>
          </p:cNvSpPr>
          <p:nvPr>
            <p:ph type="sldNum" sz="quarter" idx="12"/>
          </p:nvPr>
        </p:nvSpPr>
        <p:spPr>
          <a:noFill/>
        </p:spPr>
        <p:txBody>
          <a:bodyPr/>
          <a:lstStyle/>
          <a:p>
            <a:fld id="{B187CF9C-A41C-4D18-99D9-69BF734EE99F}" type="slidenum">
              <a:rPr lang="en-US"/>
              <a:pPr/>
              <a:t>1</a:t>
            </a:fld>
            <a:endParaRPr lang="en-US" dirty="0"/>
          </a:p>
        </p:txBody>
      </p:sp>
      <p:sp>
        <p:nvSpPr>
          <p:cNvPr id="2" name="Rectangle 1"/>
          <p:cNvSpPr/>
          <p:nvPr/>
        </p:nvSpPr>
        <p:spPr>
          <a:xfrm>
            <a:off x="1447800" y="1371600"/>
            <a:ext cx="6858000" cy="4185761"/>
          </a:xfrm>
          <a:prstGeom prst="rect">
            <a:avLst/>
          </a:prstGeom>
        </p:spPr>
        <p:txBody>
          <a:bodyPr wrap="square">
            <a:spAutoFit/>
          </a:bodyPr>
          <a:lstStyle/>
          <a:p>
            <a:pPr algn="ctr"/>
            <a:r>
              <a:rPr lang="en-US" altLang="en-US" sz="2800" dirty="0"/>
              <a:t>John Fagiolo, </a:t>
            </a:r>
            <a:r>
              <a:rPr lang="en-US" altLang="en-US" sz="2800" dirty="0" smtClean="0"/>
              <a:t>RPM</a:t>
            </a:r>
            <a:endParaRPr lang="en-US" altLang="en-US" sz="2800" dirty="0"/>
          </a:p>
          <a:p>
            <a:pPr algn="ctr"/>
            <a:r>
              <a:rPr lang="en-US" altLang="en-US" sz="2800" dirty="0"/>
              <a:t>U.S. EPA Region 5 </a:t>
            </a:r>
            <a:r>
              <a:rPr lang="en-US" altLang="en-US" sz="2800" dirty="0" smtClean="0"/>
              <a:t>Superfund</a:t>
            </a:r>
          </a:p>
          <a:p>
            <a:pPr algn="ctr"/>
            <a:endParaRPr lang="en-US" sz="1800" b="1" u="sng" dirty="0"/>
          </a:p>
          <a:p>
            <a:pPr algn="ctr"/>
            <a:r>
              <a:rPr lang="en-US" sz="2800" b="1" u="sng" dirty="0" smtClean="0"/>
              <a:t>3 </a:t>
            </a:r>
            <a:r>
              <a:rPr lang="en-US" sz="2800" b="1" u="sng" dirty="0" smtClean="0"/>
              <a:t>Case Studies </a:t>
            </a:r>
            <a:r>
              <a:rPr lang="en-US" sz="2800" b="1" u="sng" dirty="0" smtClean="0"/>
              <a:t>of </a:t>
            </a:r>
            <a:r>
              <a:rPr lang="en-US" sz="2800" b="1" u="sng" dirty="0" smtClean="0"/>
              <a:t>Superfund Sites interacting with RCRA</a:t>
            </a:r>
          </a:p>
          <a:p>
            <a:endParaRPr lang="en-US" sz="2800" u="sng" dirty="0"/>
          </a:p>
          <a:p>
            <a:pPr marL="285750" indent="-285750">
              <a:buFont typeface="Arial" panose="020B0604020202020204" pitchFamily="34" charset="0"/>
              <a:buChar char="•"/>
            </a:pPr>
            <a:r>
              <a:rPr lang="en-US" u="sng" dirty="0" smtClean="0"/>
              <a:t>hazardous </a:t>
            </a:r>
            <a:r>
              <a:rPr lang="en-US" u="sng" dirty="0"/>
              <a:t>waste determination, </a:t>
            </a:r>
            <a:endParaRPr lang="en-US" u="sng" dirty="0" smtClean="0"/>
          </a:p>
          <a:p>
            <a:pPr marL="285750" indent="-285750">
              <a:buFont typeface="Arial" panose="020B0604020202020204" pitchFamily="34" charset="0"/>
              <a:buChar char="•"/>
            </a:pPr>
            <a:r>
              <a:rPr lang="en-US" u="sng" dirty="0" smtClean="0"/>
              <a:t>land </a:t>
            </a:r>
            <a:r>
              <a:rPr lang="en-US" u="sng" dirty="0"/>
              <a:t>disposal </a:t>
            </a:r>
            <a:r>
              <a:rPr lang="en-US" u="sng" dirty="0" smtClean="0"/>
              <a:t>restrictions</a:t>
            </a:r>
          </a:p>
          <a:p>
            <a:pPr marL="285750" indent="-285750">
              <a:buFont typeface="Arial" panose="020B0604020202020204" pitchFamily="34" charset="0"/>
              <a:buChar char="•"/>
            </a:pPr>
            <a:r>
              <a:rPr lang="en-US" u="sng" dirty="0" smtClean="0"/>
              <a:t>management </a:t>
            </a:r>
            <a:r>
              <a:rPr lang="en-US" u="sng" dirty="0"/>
              <a:t>of hazardous waste.</a:t>
            </a:r>
            <a:endParaRPr lang="en-US" u="sng" dirty="0" smtClean="0"/>
          </a:p>
          <a:p>
            <a:endParaRPr lang="en-US" sz="1800" dirty="0"/>
          </a:p>
          <a:p>
            <a:endParaRPr lang="en-US" sz="18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2" name="Date Placeholder 7"/>
          <p:cNvSpPr>
            <a:spLocks noGrp="1"/>
          </p:cNvSpPr>
          <p:nvPr>
            <p:ph type="dt" sz="quarter" idx="10"/>
          </p:nvPr>
        </p:nvSpPr>
        <p:spPr>
          <a:noFill/>
        </p:spPr>
        <p:txBody>
          <a:bodyPr/>
          <a:lstStyle/>
          <a:p>
            <a:fld id="{003FA999-E147-4866-A43E-EEF2F1DDF221}" type="datetime1">
              <a:rPr lang="en-US"/>
              <a:pPr/>
              <a:t>11/13/2014</a:t>
            </a:fld>
            <a:endParaRPr lang="en-US" dirty="0"/>
          </a:p>
        </p:txBody>
      </p:sp>
      <p:sp>
        <p:nvSpPr>
          <p:cNvPr id="17413" name="Slide Number Placeholder 8"/>
          <p:cNvSpPr>
            <a:spLocks noGrp="1"/>
          </p:cNvSpPr>
          <p:nvPr>
            <p:ph type="sldNum" sz="quarter" idx="12"/>
          </p:nvPr>
        </p:nvSpPr>
        <p:spPr>
          <a:noFill/>
        </p:spPr>
        <p:txBody>
          <a:bodyPr/>
          <a:lstStyle/>
          <a:p>
            <a:fld id="{B187CF9C-A41C-4D18-99D9-69BF734EE99F}" type="slidenum">
              <a:rPr lang="en-US"/>
              <a:pPr/>
              <a:t>10</a:t>
            </a:fld>
            <a:endParaRPr lang="en-US" dirty="0"/>
          </a:p>
        </p:txBody>
      </p:sp>
      <p:sp>
        <p:nvSpPr>
          <p:cNvPr id="17414" name="Footer Placeholder 9"/>
          <p:cNvSpPr>
            <a:spLocks noGrp="1"/>
          </p:cNvSpPr>
          <p:nvPr>
            <p:ph type="ftr" sz="quarter" idx="11"/>
          </p:nvPr>
        </p:nvSpPr>
        <p:spPr>
          <a:noFill/>
        </p:spPr>
        <p:txBody>
          <a:bodyPr/>
          <a:lstStyle/>
          <a:p>
            <a:endParaRPr lang="en-US" dirty="0"/>
          </a:p>
          <a:p>
            <a:r>
              <a:rPr lang="en-US" dirty="0"/>
              <a:t>U.S. Environmental Protection Agency</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685800"/>
            <a:ext cx="4424362" cy="4927948"/>
          </a:xfrm>
          <a:prstGeom prst="rect">
            <a:avLst/>
          </a:prstGeom>
        </p:spPr>
      </p:pic>
      <p:sp>
        <p:nvSpPr>
          <p:cNvPr id="4" name="Rounded Rectangle 3"/>
          <p:cNvSpPr/>
          <p:nvPr/>
        </p:nvSpPr>
        <p:spPr bwMode="auto">
          <a:xfrm>
            <a:off x="3886200" y="1981200"/>
            <a:ext cx="1447800" cy="838200"/>
          </a:xfrm>
          <a:prstGeom prst="roundRect">
            <a:avLst/>
          </a:prstGeom>
          <a:noFill/>
          <a:ln w="635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ea typeface="ＭＳ Ｐゴシック" pitchFamily="84" charset="-128"/>
            </a:endParaRPr>
          </a:p>
        </p:txBody>
      </p:sp>
      <p:grpSp>
        <p:nvGrpSpPr>
          <p:cNvPr id="17" name="Group 16"/>
          <p:cNvGrpSpPr/>
          <p:nvPr/>
        </p:nvGrpSpPr>
        <p:grpSpPr>
          <a:xfrm>
            <a:off x="1447800" y="2514600"/>
            <a:ext cx="1447800" cy="2057400"/>
            <a:chOff x="1371600" y="2103119"/>
            <a:chExt cx="1515732" cy="2468881"/>
          </a:xfrm>
        </p:grpSpPr>
        <p:cxnSp>
          <p:nvCxnSpPr>
            <p:cNvPr id="9" name="Straight Connector 8"/>
            <p:cNvCxnSpPr/>
            <p:nvPr/>
          </p:nvCxnSpPr>
          <p:spPr bwMode="auto">
            <a:xfrm flipV="1">
              <a:off x="1471612" y="2103119"/>
              <a:ext cx="1256169" cy="182880"/>
            </a:xfrm>
            <a:prstGeom prst="line">
              <a:avLst/>
            </a:prstGeom>
            <a:ln w="50800">
              <a:solidFill>
                <a:srgbClr val="FF000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1" name="Straight Connector 10"/>
            <p:cNvCxnSpPr/>
            <p:nvPr/>
          </p:nvCxnSpPr>
          <p:spPr bwMode="auto">
            <a:xfrm>
              <a:off x="2727781" y="2103119"/>
              <a:ext cx="159551" cy="1554481"/>
            </a:xfrm>
            <a:prstGeom prst="line">
              <a:avLst/>
            </a:prstGeom>
            <a:solidFill>
              <a:schemeClr val="accent1"/>
            </a:solidFill>
            <a:ln w="50800" cap="flat" cmpd="sng" algn="ctr">
              <a:solidFill>
                <a:srgbClr val="FF0000"/>
              </a:solidFill>
              <a:prstDash val="solid"/>
              <a:round/>
              <a:headEnd type="none" w="med" len="med"/>
              <a:tailEnd type="none" w="med" len="med"/>
            </a:ln>
            <a:effectLst/>
          </p:spPr>
        </p:cxnSp>
        <p:cxnSp>
          <p:nvCxnSpPr>
            <p:cNvPr id="13" name="Straight Connector 12"/>
            <p:cNvCxnSpPr/>
            <p:nvPr/>
          </p:nvCxnSpPr>
          <p:spPr bwMode="auto">
            <a:xfrm flipH="1">
              <a:off x="1395413" y="3657600"/>
              <a:ext cx="1491919" cy="914400"/>
            </a:xfrm>
            <a:prstGeom prst="line">
              <a:avLst/>
            </a:prstGeom>
            <a:solidFill>
              <a:schemeClr val="accent1"/>
            </a:solidFill>
            <a:ln w="50800" cap="flat" cmpd="sng" algn="ctr">
              <a:solidFill>
                <a:srgbClr val="FF0000"/>
              </a:solidFill>
              <a:prstDash val="solid"/>
              <a:round/>
              <a:headEnd type="none" w="med" len="med"/>
              <a:tailEnd type="none" w="med" len="med"/>
            </a:ln>
            <a:effectLst/>
          </p:spPr>
        </p:cxnSp>
        <p:cxnSp>
          <p:nvCxnSpPr>
            <p:cNvPr id="15" name="Straight Connector 14"/>
            <p:cNvCxnSpPr/>
            <p:nvPr/>
          </p:nvCxnSpPr>
          <p:spPr bwMode="auto">
            <a:xfrm flipV="1">
              <a:off x="1371600" y="2285999"/>
              <a:ext cx="76200" cy="2286001"/>
            </a:xfrm>
            <a:prstGeom prst="line">
              <a:avLst/>
            </a:prstGeom>
            <a:solidFill>
              <a:schemeClr val="accent1"/>
            </a:solidFill>
            <a:ln w="50800" cap="flat" cmpd="sng" algn="ctr">
              <a:solidFill>
                <a:srgbClr val="FF0000"/>
              </a:solidFill>
              <a:prstDash val="solid"/>
              <a:round/>
              <a:headEnd type="none" w="med" len="med"/>
              <a:tailEnd type="none" w="med" len="med"/>
            </a:ln>
            <a:effectLst/>
          </p:spPr>
        </p:cxnSp>
      </p:grpSp>
      <p:sp>
        <p:nvSpPr>
          <p:cNvPr id="29" name="TextBox 28"/>
          <p:cNvSpPr txBox="1"/>
          <p:nvPr/>
        </p:nvSpPr>
        <p:spPr>
          <a:xfrm>
            <a:off x="6289448" y="3567402"/>
            <a:ext cx="2133600" cy="1200329"/>
          </a:xfrm>
          <a:prstGeom prst="rect">
            <a:avLst/>
          </a:prstGeom>
          <a:noFill/>
        </p:spPr>
        <p:txBody>
          <a:bodyPr wrap="square" rtlCol="0">
            <a:spAutoFit/>
          </a:bodyPr>
          <a:lstStyle/>
          <a:p>
            <a:pPr algn="ctr"/>
            <a:r>
              <a:rPr lang="en-US" sz="1800" dirty="0" smtClean="0"/>
              <a:t>RCRA Subtitle C Compliant Landfill Cells (never constructed).</a:t>
            </a:r>
            <a:endParaRPr lang="en-US" sz="1800" dirty="0"/>
          </a:p>
        </p:txBody>
      </p:sp>
      <p:cxnSp>
        <p:nvCxnSpPr>
          <p:cNvPr id="30" name="Straight Arrow Connector 29"/>
          <p:cNvCxnSpPr/>
          <p:nvPr/>
        </p:nvCxnSpPr>
        <p:spPr bwMode="auto">
          <a:xfrm flipH="1" flipV="1">
            <a:off x="2438400" y="3454052"/>
            <a:ext cx="3886200" cy="443870"/>
          </a:xfrm>
          <a:prstGeom prst="straightConnector1">
            <a:avLst/>
          </a:prstGeom>
          <a:solidFill>
            <a:schemeClr val="accent1"/>
          </a:solidFill>
          <a:ln w="63500" cap="flat" cmpd="sng" algn="ctr">
            <a:solidFill>
              <a:srgbClr val="FF0000"/>
            </a:solidFill>
            <a:prstDash val="solid"/>
            <a:round/>
            <a:headEnd type="none" w="med" len="med"/>
            <a:tailEnd type="triangle"/>
          </a:ln>
          <a:effectLst/>
        </p:spPr>
      </p:cxnSp>
      <p:cxnSp>
        <p:nvCxnSpPr>
          <p:cNvPr id="33" name="Straight Arrow Connector 32"/>
          <p:cNvCxnSpPr/>
          <p:nvPr/>
        </p:nvCxnSpPr>
        <p:spPr bwMode="auto">
          <a:xfrm flipH="1" flipV="1">
            <a:off x="4610100" y="2489026"/>
            <a:ext cx="1714500" cy="1167368"/>
          </a:xfrm>
          <a:prstGeom prst="straightConnector1">
            <a:avLst/>
          </a:prstGeom>
          <a:solidFill>
            <a:schemeClr val="accent1"/>
          </a:solidFill>
          <a:ln w="63500"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8560011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Date Placeholder 7"/>
          <p:cNvSpPr>
            <a:spLocks noGrp="1"/>
          </p:cNvSpPr>
          <p:nvPr>
            <p:ph type="dt" sz="quarter" idx="10"/>
          </p:nvPr>
        </p:nvSpPr>
        <p:spPr>
          <a:noFill/>
        </p:spPr>
        <p:txBody>
          <a:bodyPr/>
          <a:lstStyle/>
          <a:p>
            <a:fld id="{003FA999-E147-4866-A43E-EEF2F1DDF221}" type="datetime1">
              <a:rPr lang="en-US"/>
              <a:pPr/>
              <a:t>11/13/2014</a:t>
            </a:fld>
            <a:endParaRPr lang="en-US" dirty="0"/>
          </a:p>
        </p:txBody>
      </p:sp>
      <p:sp>
        <p:nvSpPr>
          <p:cNvPr id="17413" name="Slide Number Placeholder 8"/>
          <p:cNvSpPr>
            <a:spLocks noGrp="1"/>
          </p:cNvSpPr>
          <p:nvPr>
            <p:ph type="sldNum" sz="quarter" idx="12"/>
          </p:nvPr>
        </p:nvSpPr>
        <p:spPr>
          <a:noFill/>
        </p:spPr>
        <p:txBody>
          <a:bodyPr/>
          <a:lstStyle/>
          <a:p>
            <a:fld id="{B187CF9C-A41C-4D18-99D9-69BF734EE99F}" type="slidenum">
              <a:rPr lang="en-US"/>
              <a:pPr/>
              <a:t>11</a:t>
            </a:fld>
            <a:endParaRPr lang="en-US" dirty="0"/>
          </a:p>
        </p:txBody>
      </p:sp>
      <p:sp>
        <p:nvSpPr>
          <p:cNvPr id="17414" name="Footer Placeholder 9"/>
          <p:cNvSpPr>
            <a:spLocks noGrp="1"/>
          </p:cNvSpPr>
          <p:nvPr>
            <p:ph type="ftr" sz="quarter" idx="11"/>
          </p:nvPr>
        </p:nvSpPr>
        <p:spPr>
          <a:noFill/>
        </p:spPr>
        <p:txBody>
          <a:bodyPr/>
          <a:lstStyle/>
          <a:p>
            <a:endParaRPr lang="en-US" dirty="0"/>
          </a:p>
          <a:p>
            <a:r>
              <a:rPr lang="en-US" dirty="0"/>
              <a:t>U.S. Environmental Protection Agency</a:t>
            </a:r>
          </a:p>
        </p:txBody>
      </p:sp>
      <p:sp>
        <p:nvSpPr>
          <p:cNvPr id="2" name="Rectangle 1"/>
          <p:cNvSpPr/>
          <p:nvPr/>
        </p:nvSpPr>
        <p:spPr>
          <a:xfrm>
            <a:off x="1143000" y="1447800"/>
            <a:ext cx="6858000" cy="4339650"/>
          </a:xfrm>
          <a:prstGeom prst="rect">
            <a:avLst/>
          </a:prstGeom>
        </p:spPr>
        <p:txBody>
          <a:bodyPr wrap="square">
            <a:spAutoFit/>
          </a:bodyPr>
          <a:lstStyle/>
          <a:p>
            <a:r>
              <a:rPr lang="en-US" u="sng" dirty="0" err="1" smtClean="0"/>
              <a:t>Bofors</a:t>
            </a:r>
            <a:r>
              <a:rPr lang="en-US" u="sng" dirty="0" smtClean="0"/>
              <a:t>-Nobel</a:t>
            </a:r>
            <a:r>
              <a:rPr lang="en-US" u="sng" dirty="0" smtClean="0"/>
              <a:t>; Muskegon, MI</a:t>
            </a:r>
          </a:p>
          <a:p>
            <a:endParaRPr lang="en-US" sz="1800" dirty="0"/>
          </a:p>
          <a:p>
            <a:pPr marL="285750" indent="-285750">
              <a:buFont typeface="Arial" panose="020B0604020202020204" pitchFamily="34" charset="0"/>
              <a:buChar char="•"/>
            </a:pPr>
            <a:r>
              <a:rPr lang="en-US" sz="1800" dirty="0" smtClean="0"/>
              <a:t>The 2 </a:t>
            </a:r>
            <a:r>
              <a:rPr lang="en-US" sz="1800" dirty="0"/>
              <a:t>impermeable Landfill Cells </a:t>
            </a:r>
            <a:r>
              <a:rPr lang="en-US" sz="1800" dirty="0" smtClean="0"/>
              <a:t>were to have 12 groundwater extraction wells for pump </a:t>
            </a:r>
            <a:r>
              <a:rPr lang="en-US" sz="1800" dirty="0"/>
              <a:t>and treat (capture</a:t>
            </a:r>
            <a:r>
              <a:rPr lang="en-US" sz="1800" dirty="0" smtClean="0"/>
              <a:t>) with an on-Site Groundwater Treatment Plant (GWTP).</a:t>
            </a:r>
          </a:p>
          <a:p>
            <a:pPr marL="285750" indent="-285750">
              <a:buFontTx/>
              <a:buChar char="-"/>
            </a:pPr>
            <a:endParaRPr lang="en-US" sz="1800" dirty="0"/>
          </a:p>
          <a:p>
            <a:pPr marL="285750" indent="-285750">
              <a:buFont typeface="Arial" panose="020B0604020202020204" pitchFamily="34" charset="0"/>
              <a:buChar char="•"/>
            </a:pPr>
            <a:r>
              <a:rPr lang="en-US" sz="1800" dirty="0" smtClean="0"/>
              <a:t>The GWTP was built but instead of the Landfill Cells, the PRPs constructed an in-place containment structure using a bentonite/ concrete Barrier (Slurry) Wall.  The Slurry Wall is keyed into a Clay Aquitard Layer.</a:t>
            </a:r>
          </a:p>
          <a:p>
            <a:pPr marL="285750" indent="-285750">
              <a:buFontTx/>
              <a:buChar char="-"/>
            </a:pPr>
            <a:endParaRPr lang="en-US" sz="1800" dirty="0"/>
          </a:p>
          <a:p>
            <a:pPr marL="285750" indent="-285750">
              <a:buFont typeface="Arial" panose="020B0604020202020204" pitchFamily="34" charset="0"/>
              <a:buChar char="•"/>
            </a:pPr>
            <a:r>
              <a:rPr lang="en-US" sz="1800" dirty="0" smtClean="0"/>
              <a:t>The GWTP has </a:t>
            </a:r>
            <a:r>
              <a:rPr lang="en-US" sz="1800" dirty="0"/>
              <a:t>metals precipitation as a treatment step, so any solids that </a:t>
            </a:r>
            <a:r>
              <a:rPr lang="en-US" sz="1800" dirty="0" smtClean="0"/>
              <a:t>occasionally </a:t>
            </a:r>
            <a:r>
              <a:rPr lang="en-US" sz="1800" dirty="0"/>
              <a:t>get cleaned out must be </a:t>
            </a:r>
            <a:r>
              <a:rPr lang="en-US" sz="1800" dirty="0" smtClean="0"/>
              <a:t>TCLP tested </a:t>
            </a:r>
            <a:r>
              <a:rPr lang="en-US" sz="1800" dirty="0"/>
              <a:t>to determine </a:t>
            </a:r>
            <a:r>
              <a:rPr lang="en-US" sz="1800" dirty="0" smtClean="0"/>
              <a:t>eventual </a:t>
            </a:r>
            <a:r>
              <a:rPr lang="en-US" sz="1800" dirty="0"/>
              <a:t>Land Disposal </a:t>
            </a:r>
            <a:r>
              <a:rPr lang="en-US" sz="1800" dirty="0" smtClean="0"/>
              <a:t>fate. Historically</a:t>
            </a:r>
            <a:r>
              <a:rPr lang="en-US" sz="1800" dirty="0"/>
              <a:t>, </a:t>
            </a:r>
            <a:r>
              <a:rPr lang="en-US" sz="1800" dirty="0" smtClean="0"/>
              <a:t>the sludge has been non-hazardous</a:t>
            </a:r>
            <a:r>
              <a:rPr lang="en-US" sz="1800" dirty="0"/>
              <a:t>.</a:t>
            </a:r>
          </a:p>
        </p:txBody>
      </p:sp>
    </p:spTree>
    <p:extLst>
      <p:ext uri="{BB962C8B-B14F-4D97-AF65-F5344CB8AC3E}">
        <p14:creationId xmlns:p14="http://schemas.microsoft.com/office/powerpoint/2010/main" val="166441441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2" name="Date Placeholder 7"/>
          <p:cNvSpPr>
            <a:spLocks noGrp="1"/>
          </p:cNvSpPr>
          <p:nvPr>
            <p:ph type="dt" sz="quarter" idx="10"/>
          </p:nvPr>
        </p:nvSpPr>
        <p:spPr>
          <a:noFill/>
        </p:spPr>
        <p:txBody>
          <a:bodyPr/>
          <a:lstStyle/>
          <a:p>
            <a:fld id="{003FA999-E147-4866-A43E-EEF2F1DDF221}" type="datetime1">
              <a:rPr lang="en-US"/>
              <a:pPr/>
              <a:t>11/13/2014</a:t>
            </a:fld>
            <a:endParaRPr lang="en-US" dirty="0"/>
          </a:p>
        </p:txBody>
      </p:sp>
      <p:sp>
        <p:nvSpPr>
          <p:cNvPr id="17413" name="Slide Number Placeholder 8"/>
          <p:cNvSpPr>
            <a:spLocks noGrp="1"/>
          </p:cNvSpPr>
          <p:nvPr>
            <p:ph type="sldNum" sz="quarter" idx="12"/>
          </p:nvPr>
        </p:nvSpPr>
        <p:spPr>
          <a:noFill/>
        </p:spPr>
        <p:txBody>
          <a:bodyPr/>
          <a:lstStyle/>
          <a:p>
            <a:fld id="{B187CF9C-A41C-4D18-99D9-69BF734EE99F}" type="slidenum">
              <a:rPr lang="en-US"/>
              <a:pPr/>
              <a:t>12</a:t>
            </a:fld>
            <a:endParaRPr lang="en-US" dirty="0"/>
          </a:p>
        </p:txBody>
      </p:sp>
      <p:sp>
        <p:nvSpPr>
          <p:cNvPr id="17414" name="Footer Placeholder 9"/>
          <p:cNvSpPr>
            <a:spLocks noGrp="1"/>
          </p:cNvSpPr>
          <p:nvPr>
            <p:ph type="ftr" sz="quarter" idx="11"/>
          </p:nvPr>
        </p:nvSpPr>
        <p:spPr>
          <a:noFill/>
        </p:spPr>
        <p:txBody>
          <a:bodyPr/>
          <a:lstStyle/>
          <a:p>
            <a:endParaRPr lang="en-US" dirty="0"/>
          </a:p>
          <a:p>
            <a:r>
              <a:rPr lang="en-US" dirty="0"/>
              <a:t>U.S. Environmental Protection Agency</a:t>
            </a:r>
          </a:p>
        </p:txBody>
      </p:sp>
      <p:pic>
        <p:nvPicPr>
          <p:cNvPr id="7"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533400"/>
            <a:ext cx="5864225" cy="507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le 3"/>
          <p:cNvSpPr/>
          <p:nvPr/>
        </p:nvSpPr>
        <p:spPr bwMode="auto">
          <a:xfrm>
            <a:off x="4724400" y="762000"/>
            <a:ext cx="1371600" cy="838200"/>
          </a:xfrm>
          <a:prstGeom prst="round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ea typeface="ＭＳ Ｐゴシック" pitchFamily="84" charset="-128"/>
            </a:endParaRPr>
          </a:p>
        </p:txBody>
      </p:sp>
      <p:sp>
        <p:nvSpPr>
          <p:cNvPr id="5" name="TextBox 4"/>
          <p:cNvSpPr txBox="1"/>
          <p:nvPr/>
        </p:nvSpPr>
        <p:spPr>
          <a:xfrm>
            <a:off x="7177995" y="1775122"/>
            <a:ext cx="1676400" cy="923330"/>
          </a:xfrm>
          <a:prstGeom prst="rect">
            <a:avLst/>
          </a:prstGeom>
          <a:noFill/>
        </p:spPr>
        <p:txBody>
          <a:bodyPr wrap="square" rtlCol="0">
            <a:spAutoFit/>
          </a:bodyPr>
          <a:lstStyle/>
          <a:p>
            <a:r>
              <a:rPr lang="en-US" sz="1800" dirty="0" smtClean="0"/>
              <a:t>The GWTP, completed by EPA in 1994.</a:t>
            </a:r>
            <a:endParaRPr lang="en-US" sz="1800" dirty="0"/>
          </a:p>
        </p:txBody>
      </p:sp>
      <p:cxnSp>
        <p:nvCxnSpPr>
          <p:cNvPr id="8" name="Straight Arrow Connector 7"/>
          <p:cNvCxnSpPr>
            <a:stCxn id="5" idx="1"/>
          </p:cNvCxnSpPr>
          <p:nvPr/>
        </p:nvCxnSpPr>
        <p:spPr bwMode="auto">
          <a:xfrm flipH="1" flipV="1">
            <a:off x="5806395" y="1317922"/>
            <a:ext cx="1371600" cy="918865"/>
          </a:xfrm>
          <a:prstGeom prst="straightConnector1">
            <a:avLst/>
          </a:prstGeom>
          <a:solidFill>
            <a:schemeClr val="accent1"/>
          </a:solidFill>
          <a:ln w="63500"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29706213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2" name="Date Placeholder 7"/>
          <p:cNvSpPr>
            <a:spLocks noGrp="1"/>
          </p:cNvSpPr>
          <p:nvPr>
            <p:ph type="dt" sz="quarter" idx="10"/>
          </p:nvPr>
        </p:nvSpPr>
        <p:spPr>
          <a:noFill/>
        </p:spPr>
        <p:txBody>
          <a:bodyPr/>
          <a:lstStyle/>
          <a:p>
            <a:fld id="{003FA999-E147-4866-A43E-EEF2F1DDF221}" type="datetime1">
              <a:rPr lang="en-US"/>
              <a:pPr/>
              <a:t>11/13/2014</a:t>
            </a:fld>
            <a:endParaRPr lang="en-US" dirty="0"/>
          </a:p>
        </p:txBody>
      </p:sp>
      <p:sp>
        <p:nvSpPr>
          <p:cNvPr id="17413" name="Slide Number Placeholder 8"/>
          <p:cNvSpPr>
            <a:spLocks noGrp="1"/>
          </p:cNvSpPr>
          <p:nvPr>
            <p:ph type="sldNum" sz="quarter" idx="12"/>
          </p:nvPr>
        </p:nvSpPr>
        <p:spPr>
          <a:noFill/>
        </p:spPr>
        <p:txBody>
          <a:bodyPr/>
          <a:lstStyle/>
          <a:p>
            <a:fld id="{B187CF9C-A41C-4D18-99D9-69BF734EE99F}" type="slidenum">
              <a:rPr lang="en-US"/>
              <a:pPr/>
              <a:t>13</a:t>
            </a:fld>
            <a:endParaRPr lang="en-US" dirty="0"/>
          </a:p>
        </p:txBody>
      </p:sp>
      <p:sp>
        <p:nvSpPr>
          <p:cNvPr id="17414" name="Footer Placeholder 9"/>
          <p:cNvSpPr>
            <a:spLocks noGrp="1"/>
          </p:cNvSpPr>
          <p:nvPr>
            <p:ph type="ftr" sz="quarter" idx="11"/>
          </p:nvPr>
        </p:nvSpPr>
        <p:spPr>
          <a:noFill/>
        </p:spPr>
        <p:txBody>
          <a:bodyPr/>
          <a:lstStyle/>
          <a:p>
            <a:endParaRPr lang="en-US" dirty="0"/>
          </a:p>
          <a:p>
            <a:r>
              <a:rPr lang="en-US" dirty="0"/>
              <a:t>U.S. Environmental Protection Agency</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3633" y="533400"/>
            <a:ext cx="7394567" cy="4990723"/>
          </a:xfrm>
          <a:prstGeom prst="rect">
            <a:avLst/>
          </a:prstGeom>
        </p:spPr>
      </p:pic>
    </p:spTree>
    <p:extLst>
      <p:ext uri="{BB962C8B-B14F-4D97-AF65-F5344CB8AC3E}">
        <p14:creationId xmlns:p14="http://schemas.microsoft.com/office/powerpoint/2010/main" val="410127455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2" name="Date Placeholder 7"/>
          <p:cNvSpPr>
            <a:spLocks noGrp="1"/>
          </p:cNvSpPr>
          <p:nvPr>
            <p:ph type="dt" sz="quarter" idx="10"/>
          </p:nvPr>
        </p:nvSpPr>
        <p:spPr>
          <a:noFill/>
        </p:spPr>
        <p:txBody>
          <a:bodyPr/>
          <a:lstStyle/>
          <a:p>
            <a:fld id="{003FA999-E147-4866-A43E-EEF2F1DDF221}" type="datetime1">
              <a:rPr lang="en-US"/>
              <a:pPr/>
              <a:t>11/13/2014</a:t>
            </a:fld>
            <a:endParaRPr lang="en-US" dirty="0"/>
          </a:p>
        </p:txBody>
      </p:sp>
      <p:sp>
        <p:nvSpPr>
          <p:cNvPr id="17413" name="Slide Number Placeholder 8"/>
          <p:cNvSpPr>
            <a:spLocks noGrp="1"/>
          </p:cNvSpPr>
          <p:nvPr>
            <p:ph type="sldNum" sz="quarter" idx="12"/>
          </p:nvPr>
        </p:nvSpPr>
        <p:spPr>
          <a:noFill/>
        </p:spPr>
        <p:txBody>
          <a:bodyPr/>
          <a:lstStyle/>
          <a:p>
            <a:fld id="{B187CF9C-A41C-4D18-99D9-69BF734EE99F}" type="slidenum">
              <a:rPr lang="en-US"/>
              <a:pPr/>
              <a:t>14</a:t>
            </a:fld>
            <a:endParaRPr lang="en-US" dirty="0"/>
          </a:p>
        </p:txBody>
      </p:sp>
      <p:sp>
        <p:nvSpPr>
          <p:cNvPr id="17414" name="Footer Placeholder 9"/>
          <p:cNvSpPr>
            <a:spLocks noGrp="1"/>
          </p:cNvSpPr>
          <p:nvPr>
            <p:ph type="ftr" sz="quarter" idx="11"/>
          </p:nvPr>
        </p:nvSpPr>
        <p:spPr>
          <a:noFill/>
        </p:spPr>
        <p:txBody>
          <a:bodyPr/>
          <a:lstStyle/>
          <a:p>
            <a:endParaRPr lang="en-US" dirty="0"/>
          </a:p>
          <a:p>
            <a:r>
              <a:rPr lang="en-US" dirty="0"/>
              <a:t>U.S. Environmental Protection Agency</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8300" y="1119809"/>
            <a:ext cx="6096000" cy="5105400"/>
          </a:xfrm>
          <a:prstGeom prst="rect">
            <a:avLst/>
          </a:prstGeom>
        </p:spPr>
      </p:pic>
      <p:sp>
        <p:nvSpPr>
          <p:cNvPr id="2" name="Rounded Rectangle 1"/>
          <p:cNvSpPr/>
          <p:nvPr/>
        </p:nvSpPr>
        <p:spPr bwMode="auto">
          <a:xfrm>
            <a:off x="1409700" y="2834309"/>
            <a:ext cx="2362200" cy="1676400"/>
          </a:xfrm>
          <a:prstGeom prst="round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ea typeface="ＭＳ Ｐゴシック" pitchFamily="84" charset="-128"/>
            </a:endParaRPr>
          </a:p>
        </p:txBody>
      </p:sp>
      <p:sp>
        <p:nvSpPr>
          <p:cNvPr id="8" name="TextBox 7"/>
          <p:cNvSpPr txBox="1"/>
          <p:nvPr/>
        </p:nvSpPr>
        <p:spPr>
          <a:xfrm>
            <a:off x="609600" y="4851810"/>
            <a:ext cx="2400300" cy="923330"/>
          </a:xfrm>
          <a:prstGeom prst="rect">
            <a:avLst/>
          </a:prstGeom>
          <a:noFill/>
        </p:spPr>
        <p:txBody>
          <a:bodyPr wrap="square" rtlCol="0">
            <a:spAutoFit/>
          </a:bodyPr>
          <a:lstStyle/>
          <a:p>
            <a:r>
              <a:rPr lang="en-US" sz="1800" dirty="0" smtClean="0"/>
              <a:t>“Metals” sludge removal step, to an off-site Landfill.</a:t>
            </a:r>
            <a:endParaRPr lang="en-US" sz="1800" dirty="0"/>
          </a:p>
        </p:txBody>
      </p:sp>
      <p:cxnSp>
        <p:nvCxnSpPr>
          <p:cNvPr id="6" name="Straight Arrow Connector 5"/>
          <p:cNvCxnSpPr/>
          <p:nvPr/>
        </p:nvCxnSpPr>
        <p:spPr bwMode="auto">
          <a:xfrm flipV="1">
            <a:off x="1219200" y="4153800"/>
            <a:ext cx="590550" cy="698010"/>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33067562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2" name="Date Placeholder 7"/>
          <p:cNvSpPr>
            <a:spLocks noGrp="1"/>
          </p:cNvSpPr>
          <p:nvPr>
            <p:ph type="dt" sz="quarter" idx="10"/>
          </p:nvPr>
        </p:nvSpPr>
        <p:spPr>
          <a:noFill/>
        </p:spPr>
        <p:txBody>
          <a:bodyPr/>
          <a:lstStyle/>
          <a:p>
            <a:fld id="{003FA999-E147-4866-A43E-EEF2F1DDF221}" type="datetime1">
              <a:rPr lang="en-US"/>
              <a:pPr/>
              <a:t>11/13/2014</a:t>
            </a:fld>
            <a:endParaRPr lang="en-US" dirty="0"/>
          </a:p>
        </p:txBody>
      </p:sp>
      <p:sp>
        <p:nvSpPr>
          <p:cNvPr id="17413" name="Slide Number Placeholder 8"/>
          <p:cNvSpPr>
            <a:spLocks noGrp="1"/>
          </p:cNvSpPr>
          <p:nvPr>
            <p:ph type="sldNum" sz="quarter" idx="12"/>
          </p:nvPr>
        </p:nvSpPr>
        <p:spPr>
          <a:noFill/>
        </p:spPr>
        <p:txBody>
          <a:bodyPr/>
          <a:lstStyle/>
          <a:p>
            <a:fld id="{B187CF9C-A41C-4D18-99D9-69BF734EE99F}" type="slidenum">
              <a:rPr lang="en-US"/>
              <a:pPr/>
              <a:t>15</a:t>
            </a:fld>
            <a:endParaRPr lang="en-US" dirty="0"/>
          </a:p>
        </p:txBody>
      </p:sp>
      <p:sp>
        <p:nvSpPr>
          <p:cNvPr id="17414" name="Footer Placeholder 9"/>
          <p:cNvSpPr>
            <a:spLocks noGrp="1"/>
          </p:cNvSpPr>
          <p:nvPr>
            <p:ph type="ftr" sz="quarter" idx="11"/>
          </p:nvPr>
        </p:nvSpPr>
        <p:spPr>
          <a:noFill/>
        </p:spPr>
        <p:txBody>
          <a:bodyPr/>
          <a:lstStyle/>
          <a:p>
            <a:endParaRPr lang="en-US" dirty="0"/>
          </a:p>
          <a:p>
            <a:r>
              <a:rPr lang="en-US" dirty="0"/>
              <a:t>U.S. Environmental Protection Agency</a:t>
            </a:r>
          </a:p>
        </p:txBody>
      </p:sp>
      <p:sp>
        <p:nvSpPr>
          <p:cNvPr id="2" name="Rectangle 1"/>
          <p:cNvSpPr/>
          <p:nvPr/>
        </p:nvSpPr>
        <p:spPr>
          <a:xfrm>
            <a:off x="1143000" y="4607004"/>
            <a:ext cx="6858000" cy="1477328"/>
          </a:xfrm>
          <a:prstGeom prst="rect">
            <a:avLst/>
          </a:prstGeom>
        </p:spPr>
        <p:txBody>
          <a:bodyPr wrap="square">
            <a:spAutoFit/>
          </a:bodyPr>
          <a:lstStyle/>
          <a:p>
            <a:pPr algn="ctr"/>
            <a:r>
              <a:rPr lang="en-US" sz="1800" dirty="0" smtClean="0"/>
              <a:t>Instead of the Landfill Cells, the </a:t>
            </a:r>
            <a:r>
              <a:rPr lang="en-US" sz="1800" dirty="0"/>
              <a:t>Current </a:t>
            </a:r>
            <a:r>
              <a:rPr lang="en-US" sz="1800" dirty="0" smtClean="0"/>
              <a:t>Bofors-Nobel Site Remedy </a:t>
            </a:r>
            <a:r>
              <a:rPr lang="en-US" sz="1800" dirty="0"/>
              <a:t>is </a:t>
            </a:r>
            <a:r>
              <a:rPr lang="en-US" sz="1800" dirty="0" smtClean="0"/>
              <a:t>containment by a bentonite/ concrete </a:t>
            </a:r>
            <a:r>
              <a:rPr lang="en-US" sz="1800" dirty="0"/>
              <a:t>slurry wall </a:t>
            </a:r>
            <a:r>
              <a:rPr lang="en-US" sz="1800" dirty="0" smtClean="0"/>
              <a:t>around the Lagoons with </a:t>
            </a:r>
            <a:r>
              <a:rPr lang="en-US" sz="1800" dirty="0"/>
              <a:t>groundwater extraction.  The Lagoons are covered by a non-RCRA protective soil cover to allow infiltration (for </a:t>
            </a:r>
            <a:r>
              <a:rPr lang="en-US" sz="1800" dirty="0" smtClean="0"/>
              <a:t>GW extraction) and the </a:t>
            </a:r>
            <a:r>
              <a:rPr lang="en-US" sz="1800" dirty="0"/>
              <a:t>cover protects </a:t>
            </a:r>
            <a:r>
              <a:rPr lang="en-US" sz="1800" dirty="0" smtClean="0"/>
              <a:t>trespassers</a:t>
            </a:r>
            <a:r>
              <a:rPr lang="en-US" sz="1800" dirty="0"/>
              <a:t>.</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0065" t="-1" r="20478" b="29791"/>
          <a:stretch/>
        </p:blipFill>
        <p:spPr bwMode="auto">
          <a:xfrm>
            <a:off x="1927860" y="457200"/>
            <a:ext cx="557784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Arrow Connector 3"/>
          <p:cNvCxnSpPr/>
          <p:nvPr/>
        </p:nvCxnSpPr>
        <p:spPr bwMode="auto">
          <a:xfrm flipH="1" flipV="1">
            <a:off x="4433073" y="3790530"/>
            <a:ext cx="9386" cy="816474"/>
          </a:xfrm>
          <a:prstGeom prst="straightConnector1">
            <a:avLst/>
          </a:prstGeom>
          <a:solidFill>
            <a:schemeClr val="accent1"/>
          </a:solidFill>
          <a:ln w="88900" cap="flat" cmpd="sng" algn="ctr">
            <a:solidFill>
              <a:srgbClr val="FF0000"/>
            </a:solidFill>
            <a:prstDash val="solid"/>
            <a:round/>
            <a:headEnd type="none" w="med" len="med"/>
            <a:tailEnd type="triangle"/>
          </a:ln>
          <a:effectLst/>
        </p:spPr>
      </p:cxnSp>
      <p:sp>
        <p:nvSpPr>
          <p:cNvPr id="8" name="Freeform 7"/>
          <p:cNvSpPr/>
          <p:nvPr/>
        </p:nvSpPr>
        <p:spPr bwMode="auto">
          <a:xfrm>
            <a:off x="3474042" y="2655615"/>
            <a:ext cx="1936835" cy="1052881"/>
          </a:xfrm>
          <a:custGeom>
            <a:avLst/>
            <a:gdLst>
              <a:gd name="connsiteX0" fmla="*/ 20949 w 1936835"/>
              <a:gd name="connsiteY0" fmla="*/ 0 h 1052881"/>
              <a:gd name="connsiteX1" fmla="*/ 20949 w 1936835"/>
              <a:gd name="connsiteY1" fmla="*/ 566057 h 1052881"/>
              <a:gd name="connsiteX2" fmla="*/ 238663 w 1936835"/>
              <a:gd name="connsiteY2" fmla="*/ 827314 h 1052881"/>
              <a:gd name="connsiteX3" fmla="*/ 804720 w 1936835"/>
              <a:gd name="connsiteY3" fmla="*/ 1045029 h 1052881"/>
              <a:gd name="connsiteX4" fmla="*/ 1153063 w 1936835"/>
              <a:gd name="connsiteY4" fmla="*/ 957943 h 1052881"/>
              <a:gd name="connsiteX5" fmla="*/ 1762663 w 1936835"/>
              <a:gd name="connsiteY5" fmla="*/ 522514 h 1052881"/>
              <a:gd name="connsiteX6" fmla="*/ 1936835 w 1936835"/>
              <a:gd name="connsiteY6" fmla="*/ 130629 h 1052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6835" h="1052881">
                <a:moveTo>
                  <a:pt x="20949" y="0"/>
                </a:moveTo>
                <a:cubicBezTo>
                  <a:pt x="2806" y="214085"/>
                  <a:pt x="-15337" y="428171"/>
                  <a:pt x="20949" y="566057"/>
                </a:cubicBezTo>
                <a:cubicBezTo>
                  <a:pt x="57235" y="703943"/>
                  <a:pt x="108035" y="747485"/>
                  <a:pt x="238663" y="827314"/>
                </a:cubicBezTo>
                <a:cubicBezTo>
                  <a:pt x="369291" y="907143"/>
                  <a:pt x="652320" y="1023258"/>
                  <a:pt x="804720" y="1045029"/>
                </a:cubicBezTo>
                <a:cubicBezTo>
                  <a:pt x="957120" y="1066801"/>
                  <a:pt x="993406" y="1045029"/>
                  <a:pt x="1153063" y="957943"/>
                </a:cubicBezTo>
                <a:cubicBezTo>
                  <a:pt x="1312720" y="870857"/>
                  <a:pt x="1632034" y="660400"/>
                  <a:pt x="1762663" y="522514"/>
                </a:cubicBezTo>
                <a:cubicBezTo>
                  <a:pt x="1893292" y="384628"/>
                  <a:pt x="1907806" y="181429"/>
                  <a:pt x="1936835" y="130629"/>
                </a:cubicBezTo>
              </a:path>
            </a:pathLst>
          </a:cu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ea typeface="ＭＳ Ｐゴシック" pitchFamily="84" charset="-128"/>
            </a:endParaRPr>
          </a:p>
        </p:txBody>
      </p:sp>
    </p:spTree>
    <p:extLst>
      <p:ext uri="{BB962C8B-B14F-4D97-AF65-F5344CB8AC3E}">
        <p14:creationId xmlns:p14="http://schemas.microsoft.com/office/powerpoint/2010/main" val="199992871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Date Placeholder 7"/>
          <p:cNvSpPr>
            <a:spLocks noGrp="1"/>
          </p:cNvSpPr>
          <p:nvPr>
            <p:ph type="dt" sz="quarter" idx="10"/>
          </p:nvPr>
        </p:nvSpPr>
        <p:spPr>
          <a:noFill/>
        </p:spPr>
        <p:txBody>
          <a:bodyPr/>
          <a:lstStyle/>
          <a:p>
            <a:fld id="{003FA999-E147-4866-A43E-EEF2F1DDF221}" type="datetime1">
              <a:rPr lang="en-US"/>
              <a:pPr/>
              <a:t>11/13/2014</a:t>
            </a:fld>
            <a:endParaRPr lang="en-US" dirty="0"/>
          </a:p>
        </p:txBody>
      </p:sp>
      <p:sp>
        <p:nvSpPr>
          <p:cNvPr id="17413" name="Slide Number Placeholder 8"/>
          <p:cNvSpPr>
            <a:spLocks noGrp="1"/>
          </p:cNvSpPr>
          <p:nvPr>
            <p:ph type="sldNum" sz="quarter" idx="12"/>
          </p:nvPr>
        </p:nvSpPr>
        <p:spPr>
          <a:noFill/>
        </p:spPr>
        <p:txBody>
          <a:bodyPr/>
          <a:lstStyle/>
          <a:p>
            <a:fld id="{B187CF9C-A41C-4D18-99D9-69BF734EE99F}" type="slidenum">
              <a:rPr lang="en-US"/>
              <a:pPr/>
              <a:t>16</a:t>
            </a:fld>
            <a:endParaRPr lang="en-US" dirty="0"/>
          </a:p>
        </p:txBody>
      </p:sp>
      <p:sp>
        <p:nvSpPr>
          <p:cNvPr id="17414" name="Footer Placeholder 9"/>
          <p:cNvSpPr>
            <a:spLocks noGrp="1"/>
          </p:cNvSpPr>
          <p:nvPr>
            <p:ph type="ftr" sz="quarter" idx="11"/>
          </p:nvPr>
        </p:nvSpPr>
        <p:spPr>
          <a:noFill/>
        </p:spPr>
        <p:txBody>
          <a:bodyPr/>
          <a:lstStyle/>
          <a:p>
            <a:endParaRPr lang="en-US" dirty="0"/>
          </a:p>
          <a:p>
            <a:r>
              <a:rPr lang="en-US" dirty="0"/>
              <a:t>U.S. Environmental Protection Agency</a:t>
            </a:r>
          </a:p>
        </p:txBody>
      </p:sp>
      <p:sp>
        <p:nvSpPr>
          <p:cNvPr id="2" name="Rectangle 1"/>
          <p:cNvSpPr/>
          <p:nvPr/>
        </p:nvSpPr>
        <p:spPr>
          <a:xfrm>
            <a:off x="1143000" y="1828800"/>
            <a:ext cx="6858000" cy="3231654"/>
          </a:xfrm>
          <a:prstGeom prst="rect">
            <a:avLst/>
          </a:prstGeom>
        </p:spPr>
        <p:txBody>
          <a:bodyPr wrap="square">
            <a:spAutoFit/>
          </a:bodyPr>
          <a:lstStyle/>
          <a:p>
            <a:r>
              <a:rPr lang="en-US" u="sng" dirty="0" smtClean="0"/>
              <a:t>Case Study #2 -</a:t>
            </a:r>
            <a:r>
              <a:rPr lang="en-US" u="sng" dirty="0" err="1" smtClean="0"/>
              <a:t>Ott</a:t>
            </a:r>
            <a:r>
              <a:rPr lang="en-US" u="sng" dirty="0" smtClean="0"/>
              <a:t>/Story/</a:t>
            </a:r>
            <a:r>
              <a:rPr lang="en-US" u="sng" dirty="0" err="1" smtClean="0"/>
              <a:t>Cordova;Muskegon</a:t>
            </a:r>
            <a:r>
              <a:rPr lang="en-US" u="sng" dirty="0" smtClean="0"/>
              <a:t>, MI</a:t>
            </a:r>
            <a:endParaRPr lang="en-US" dirty="0"/>
          </a:p>
          <a:p>
            <a:r>
              <a:rPr lang="en-US" sz="1800" dirty="0"/>
              <a:t> </a:t>
            </a:r>
          </a:p>
          <a:p>
            <a:pPr marL="285750" indent="-285750">
              <a:buFontTx/>
              <a:buChar char="-"/>
            </a:pPr>
            <a:r>
              <a:rPr lang="en-US" sz="1800" dirty="0" smtClean="0"/>
              <a:t>Another </a:t>
            </a:r>
            <a:r>
              <a:rPr lang="en-US" sz="1800" dirty="0"/>
              <a:t>former chemical production facility.  </a:t>
            </a:r>
            <a:endParaRPr lang="en-US" sz="1800" dirty="0" smtClean="0"/>
          </a:p>
          <a:p>
            <a:pPr marL="285750" indent="-285750">
              <a:buFontTx/>
              <a:buChar char="-"/>
            </a:pPr>
            <a:endParaRPr lang="en-US" sz="1800" dirty="0"/>
          </a:p>
          <a:p>
            <a:pPr marL="285750" indent="-285750">
              <a:buFontTx/>
              <a:buChar char="-"/>
            </a:pPr>
            <a:r>
              <a:rPr lang="en-US" sz="1800" dirty="0" smtClean="0"/>
              <a:t>The EPA-constructed Site Remedy is a Groundwater pump-and-treat with a Groundwater Treatment Facility (GWTF) that uses Powdered </a:t>
            </a:r>
            <a:r>
              <a:rPr lang="en-US" sz="1800" dirty="0"/>
              <a:t>Activated Carbon as the main treatment technology</a:t>
            </a:r>
            <a:r>
              <a:rPr lang="en-US" sz="1800" dirty="0" smtClean="0"/>
              <a:t>.</a:t>
            </a:r>
          </a:p>
          <a:p>
            <a:pPr marL="285750" indent="-285750">
              <a:buFontTx/>
              <a:buChar char="-"/>
            </a:pPr>
            <a:endParaRPr lang="en-US" sz="1800" dirty="0"/>
          </a:p>
          <a:p>
            <a:pPr marL="285750" indent="-285750">
              <a:buFontTx/>
              <a:buChar char="-"/>
            </a:pPr>
            <a:r>
              <a:rPr lang="en-US" sz="1800" dirty="0" smtClean="0"/>
              <a:t>The Contaminant Source Area was remediated by excavation of soil that was Landfilled off-Site.</a:t>
            </a:r>
          </a:p>
        </p:txBody>
      </p:sp>
    </p:spTree>
    <p:extLst>
      <p:ext uri="{BB962C8B-B14F-4D97-AF65-F5344CB8AC3E}">
        <p14:creationId xmlns:p14="http://schemas.microsoft.com/office/powerpoint/2010/main" val="45278524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2" name="Date Placeholder 7"/>
          <p:cNvSpPr>
            <a:spLocks noGrp="1"/>
          </p:cNvSpPr>
          <p:nvPr>
            <p:ph type="dt" sz="quarter" idx="10"/>
          </p:nvPr>
        </p:nvSpPr>
        <p:spPr>
          <a:noFill/>
        </p:spPr>
        <p:txBody>
          <a:bodyPr/>
          <a:lstStyle/>
          <a:p>
            <a:fld id="{003FA999-E147-4866-A43E-EEF2F1DDF221}" type="datetime1">
              <a:rPr lang="en-US"/>
              <a:pPr/>
              <a:t>11/13/2014</a:t>
            </a:fld>
            <a:endParaRPr lang="en-US" dirty="0"/>
          </a:p>
        </p:txBody>
      </p:sp>
      <p:sp>
        <p:nvSpPr>
          <p:cNvPr id="17413" name="Slide Number Placeholder 8"/>
          <p:cNvSpPr>
            <a:spLocks noGrp="1"/>
          </p:cNvSpPr>
          <p:nvPr>
            <p:ph type="sldNum" sz="quarter" idx="12"/>
          </p:nvPr>
        </p:nvSpPr>
        <p:spPr>
          <a:noFill/>
        </p:spPr>
        <p:txBody>
          <a:bodyPr/>
          <a:lstStyle/>
          <a:p>
            <a:fld id="{B187CF9C-A41C-4D18-99D9-69BF734EE99F}" type="slidenum">
              <a:rPr lang="en-US"/>
              <a:pPr/>
              <a:t>17</a:t>
            </a:fld>
            <a:endParaRPr lang="en-US" dirty="0"/>
          </a:p>
        </p:txBody>
      </p:sp>
      <p:sp>
        <p:nvSpPr>
          <p:cNvPr id="17414" name="Footer Placeholder 9"/>
          <p:cNvSpPr>
            <a:spLocks noGrp="1"/>
          </p:cNvSpPr>
          <p:nvPr>
            <p:ph type="ftr" sz="quarter" idx="11"/>
          </p:nvPr>
        </p:nvSpPr>
        <p:spPr>
          <a:noFill/>
        </p:spPr>
        <p:txBody>
          <a:bodyPr/>
          <a:lstStyle/>
          <a:p>
            <a:endParaRPr lang="en-US" dirty="0"/>
          </a:p>
          <a:p>
            <a:r>
              <a:rPr lang="en-US" dirty="0"/>
              <a:t>U.S. Environmental Protection Agency</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4903" t="-1365" r="-981" b="20544"/>
          <a:stretch/>
        </p:blipFill>
        <p:spPr>
          <a:xfrm>
            <a:off x="3200400" y="457200"/>
            <a:ext cx="4480560" cy="5394960"/>
          </a:xfrm>
          <a:prstGeom prst="rect">
            <a:avLst/>
          </a:prstGeom>
        </p:spPr>
      </p:pic>
      <p:sp>
        <p:nvSpPr>
          <p:cNvPr id="2" name="TextBox 1"/>
          <p:cNvSpPr txBox="1"/>
          <p:nvPr/>
        </p:nvSpPr>
        <p:spPr>
          <a:xfrm>
            <a:off x="381000" y="838200"/>
            <a:ext cx="2667000" cy="1200329"/>
          </a:xfrm>
          <a:prstGeom prst="rect">
            <a:avLst/>
          </a:prstGeom>
          <a:noFill/>
        </p:spPr>
        <p:txBody>
          <a:bodyPr wrap="square" rtlCol="0">
            <a:spAutoFit/>
          </a:bodyPr>
          <a:lstStyle/>
          <a:p>
            <a:r>
              <a:rPr lang="en-US" sz="1800" b="1" dirty="0" smtClean="0">
                <a:solidFill>
                  <a:srgbClr val="FF0000"/>
                </a:solidFill>
              </a:rPr>
              <a:t>Original Contaminant Source Area, O.U. #3. (Former Chemical Plant)</a:t>
            </a:r>
            <a:endParaRPr lang="en-US" sz="1800" b="1" dirty="0">
              <a:solidFill>
                <a:srgbClr val="FF0000"/>
              </a:solidFill>
            </a:endParaRPr>
          </a:p>
        </p:txBody>
      </p:sp>
      <p:sp>
        <p:nvSpPr>
          <p:cNvPr id="4" name="TextBox 3"/>
          <p:cNvSpPr txBox="1"/>
          <p:nvPr/>
        </p:nvSpPr>
        <p:spPr>
          <a:xfrm>
            <a:off x="495300" y="3352800"/>
            <a:ext cx="2286000" cy="646331"/>
          </a:xfrm>
          <a:prstGeom prst="rect">
            <a:avLst/>
          </a:prstGeom>
          <a:noFill/>
        </p:spPr>
        <p:txBody>
          <a:bodyPr wrap="square" rtlCol="0">
            <a:spAutoFit/>
          </a:bodyPr>
          <a:lstStyle/>
          <a:p>
            <a:r>
              <a:rPr lang="en-US" sz="1800" b="1" dirty="0" smtClean="0">
                <a:solidFill>
                  <a:srgbClr val="FF0000"/>
                </a:solidFill>
              </a:rPr>
              <a:t>GWTF Constructed by EPA</a:t>
            </a:r>
            <a:endParaRPr lang="en-US" sz="1800" b="1" dirty="0">
              <a:solidFill>
                <a:srgbClr val="FF0000"/>
              </a:solidFill>
            </a:endParaRPr>
          </a:p>
        </p:txBody>
      </p:sp>
      <p:cxnSp>
        <p:nvCxnSpPr>
          <p:cNvPr id="6" name="Straight Arrow Connector 5"/>
          <p:cNvCxnSpPr/>
          <p:nvPr/>
        </p:nvCxnSpPr>
        <p:spPr bwMode="auto">
          <a:xfrm>
            <a:off x="2590800" y="1905000"/>
            <a:ext cx="1752600" cy="762000"/>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sp>
        <p:nvSpPr>
          <p:cNvPr id="7" name="Rounded Rectangle 6"/>
          <p:cNvSpPr/>
          <p:nvPr/>
        </p:nvSpPr>
        <p:spPr bwMode="auto">
          <a:xfrm>
            <a:off x="3657600" y="1905000"/>
            <a:ext cx="1752600" cy="1770965"/>
          </a:xfrm>
          <a:prstGeom prst="round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ea typeface="ＭＳ Ｐゴシック" pitchFamily="84" charset="-128"/>
            </a:endParaRPr>
          </a:p>
        </p:txBody>
      </p:sp>
      <p:sp>
        <p:nvSpPr>
          <p:cNvPr id="11" name="Rounded Rectangle 10"/>
          <p:cNvSpPr/>
          <p:nvPr/>
        </p:nvSpPr>
        <p:spPr bwMode="auto">
          <a:xfrm>
            <a:off x="4590221" y="3803007"/>
            <a:ext cx="758687" cy="654693"/>
          </a:xfrm>
          <a:prstGeom prst="round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ea typeface="ＭＳ Ｐゴシック" pitchFamily="84" charset="-128"/>
            </a:endParaRPr>
          </a:p>
        </p:txBody>
      </p:sp>
      <p:cxnSp>
        <p:nvCxnSpPr>
          <p:cNvPr id="12" name="Straight Arrow Connector 11"/>
          <p:cNvCxnSpPr/>
          <p:nvPr/>
        </p:nvCxnSpPr>
        <p:spPr bwMode="auto">
          <a:xfrm>
            <a:off x="1858617" y="3749353"/>
            <a:ext cx="2941983" cy="381000"/>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162824837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Date Placeholder 7"/>
          <p:cNvSpPr>
            <a:spLocks noGrp="1"/>
          </p:cNvSpPr>
          <p:nvPr>
            <p:ph type="dt" sz="quarter" idx="10"/>
          </p:nvPr>
        </p:nvSpPr>
        <p:spPr>
          <a:noFill/>
        </p:spPr>
        <p:txBody>
          <a:bodyPr/>
          <a:lstStyle/>
          <a:p>
            <a:fld id="{003FA999-E147-4866-A43E-EEF2F1DDF221}" type="datetime1">
              <a:rPr lang="en-US"/>
              <a:pPr/>
              <a:t>11/13/2014</a:t>
            </a:fld>
            <a:endParaRPr lang="en-US" dirty="0"/>
          </a:p>
        </p:txBody>
      </p:sp>
      <p:sp>
        <p:nvSpPr>
          <p:cNvPr id="17413" name="Slide Number Placeholder 8"/>
          <p:cNvSpPr>
            <a:spLocks noGrp="1"/>
          </p:cNvSpPr>
          <p:nvPr>
            <p:ph type="sldNum" sz="quarter" idx="12"/>
          </p:nvPr>
        </p:nvSpPr>
        <p:spPr>
          <a:noFill/>
        </p:spPr>
        <p:txBody>
          <a:bodyPr/>
          <a:lstStyle/>
          <a:p>
            <a:fld id="{B187CF9C-A41C-4D18-99D9-69BF734EE99F}" type="slidenum">
              <a:rPr lang="en-US"/>
              <a:pPr/>
              <a:t>18</a:t>
            </a:fld>
            <a:endParaRPr lang="en-US" dirty="0"/>
          </a:p>
        </p:txBody>
      </p:sp>
      <p:sp>
        <p:nvSpPr>
          <p:cNvPr id="17414" name="Footer Placeholder 9"/>
          <p:cNvSpPr>
            <a:spLocks noGrp="1"/>
          </p:cNvSpPr>
          <p:nvPr>
            <p:ph type="ftr" sz="quarter" idx="11"/>
          </p:nvPr>
        </p:nvSpPr>
        <p:spPr>
          <a:noFill/>
        </p:spPr>
        <p:txBody>
          <a:bodyPr/>
          <a:lstStyle/>
          <a:p>
            <a:endParaRPr lang="en-US" dirty="0"/>
          </a:p>
          <a:p>
            <a:r>
              <a:rPr lang="en-US" dirty="0"/>
              <a:t>U.S. Environmental Protection Agency</a:t>
            </a:r>
          </a:p>
        </p:txBody>
      </p:sp>
      <p:sp>
        <p:nvSpPr>
          <p:cNvPr id="2" name="Rectangle 1"/>
          <p:cNvSpPr/>
          <p:nvPr/>
        </p:nvSpPr>
        <p:spPr>
          <a:xfrm>
            <a:off x="1295400" y="2209800"/>
            <a:ext cx="6858000" cy="3231654"/>
          </a:xfrm>
          <a:prstGeom prst="rect">
            <a:avLst/>
          </a:prstGeom>
        </p:spPr>
        <p:txBody>
          <a:bodyPr wrap="square">
            <a:spAutoFit/>
          </a:bodyPr>
          <a:lstStyle/>
          <a:p>
            <a:r>
              <a:rPr lang="en-US" u="sng" dirty="0" err="1" smtClean="0"/>
              <a:t>Ott</a:t>
            </a:r>
            <a:r>
              <a:rPr lang="en-US" u="sng" dirty="0" smtClean="0"/>
              <a:t>/Story/Cordova </a:t>
            </a:r>
            <a:endParaRPr lang="en-US" u="sng" dirty="0" smtClean="0"/>
          </a:p>
          <a:p>
            <a:endParaRPr lang="en-US" sz="1800" dirty="0"/>
          </a:p>
          <a:p>
            <a:pPr marL="285750" indent="-285750">
              <a:buFont typeface="Arial" panose="020B0604020202020204" pitchFamily="34" charset="0"/>
              <a:buChar char="•"/>
            </a:pPr>
            <a:r>
              <a:rPr lang="en-US" sz="1800" dirty="0" smtClean="0"/>
              <a:t>Soil </a:t>
            </a:r>
            <a:r>
              <a:rPr lang="en-US" sz="1800" dirty="0"/>
              <a:t>in the contamination source area was excavated and disposed of off-Site at both non-Hazardous and RCRA Hazardous Landfills, based on </a:t>
            </a:r>
            <a:r>
              <a:rPr lang="en-US" sz="1800" dirty="0" smtClean="0"/>
              <a:t>chemical and TCLP analyses </a:t>
            </a:r>
            <a:r>
              <a:rPr lang="en-US" sz="1800" dirty="0"/>
              <a:t>of </a:t>
            </a:r>
            <a:r>
              <a:rPr lang="en-US" sz="1800" dirty="0" smtClean="0"/>
              <a:t>specific </a:t>
            </a:r>
            <a:r>
              <a:rPr lang="en-US" sz="1800" dirty="0"/>
              <a:t>soil from specific areas.  </a:t>
            </a:r>
            <a:endParaRPr lang="en-US" sz="1800" dirty="0" smtClean="0"/>
          </a:p>
          <a:p>
            <a:endParaRPr lang="en-US" sz="1800" dirty="0"/>
          </a:p>
          <a:p>
            <a:pPr marL="285750" indent="-285750">
              <a:buFont typeface="Arial" panose="020B0604020202020204" pitchFamily="34" charset="0"/>
              <a:buChar char="•"/>
            </a:pPr>
            <a:r>
              <a:rPr lang="en-US" sz="1800" dirty="0" smtClean="0"/>
              <a:t>The </a:t>
            </a:r>
            <a:r>
              <a:rPr lang="en-US" sz="1800" dirty="0"/>
              <a:t>soil was CERCLA waste which was a complex mixture of several different wastes, and best demonstrated available technology (BDAT) such as incineration, wasn't appropriate or needed.</a:t>
            </a:r>
          </a:p>
        </p:txBody>
      </p:sp>
    </p:spTree>
    <p:extLst>
      <p:ext uri="{BB962C8B-B14F-4D97-AF65-F5344CB8AC3E}">
        <p14:creationId xmlns:p14="http://schemas.microsoft.com/office/powerpoint/2010/main" val="189611187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2" name="Date Placeholder 7"/>
          <p:cNvSpPr>
            <a:spLocks noGrp="1"/>
          </p:cNvSpPr>
          <p:nvPr>
            <p:ph type="dt" sz="quarter" idx="10"/>
          </p:nvPr>
        </p:nvSpPr>
        <p:spPr>
          <a:noFill/>
        </p:spPr>
        <p:txBody>
          <a:bodyPr/>
          <a:lstStyle/>
          <a:p>
            <a:fld id="{003FA999-E147-4866-A43E-EEF2F1DDF221}" type="datetime1">
              <a:rPr lang="en-US"/>
              <a:pPr/>
              <a:t>11/13/2014</a:t>
            </a:fld>
            <a:endParaRPr lang="en-US" dirty="0"/>
          </a:p>
        </p:txBody>
      </p:sp>
      <p:sp>
        <p:nvSpPr>
          <p:cNvPr id="17413" name="Slide Number Placeholder 8"/>
          <p:cNvSpPr>
            <a:spLocks noGrp="1"/>
          </p:cNvSpPr>
          <p:nvPr>
            <p:ph type="sldNum" sz="quarter" idx="12"/>
          </p:nvPr>
        </p:nvSpPr>
        <p:spPr>
          <a:noFill/>
        </p:spPr>
        <p:txBody>
          <a:bodyPr/>
          <a:lstStyle/>
          <a:p>
            <a:fld id="{B187CF9C-A41C-4D18-99D9-69BF734EE99F}" type="slidenum">
              <a:rPr lang="en-US"/>
              <a:pPr/>
              <a:t>19</a:t>
            </a:fld>
            <a:endParaRPr lang="en-US" dirty="0"/>
          </a:p>
        </p:txBody>
      </p:sp>
      <p:sp>
        <p:nvSpPr>
          <p:cNvPr id="17414" name="Footer Placeholder 9"/>
          <p:cNvSpPr>
            <a:spLocks noGrp="1"/>
          </p:cNvSpPr>
          <p:nvPr>
            <p:ph type="ftr" sz="quarter" idx="11"/>
          </p:nvPr>
        </p:nvSpPr>
        <p:spPr>
          <a:noFill/>
        </p:spPr>
        <p:txBody>
          <a:bodyPr/>
          <a:lstStyle/>
          <a:p>
            <a:endParaRPr lang="en-US" dirty="0"/>
          </a:p>
          <a:p>
            <a:r>
              <a:rPr lang="en-US" dirty="0"/>
              <a:t>U.S. Environmental Protection Agency</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2962" y="485775"/>
            <a:ext cx="7458075" cy="5886450"/>
          </a:xfrm>
          <a:prstGeom prst="rect">
            <a:avLst/>
          </a:prstGeom>
        </p:spPr>
      </p:pic>
    </p:spTree>
    <p:extLst>
      <p:ext uri="{BB962C8B-B14F-4D97-AF65-F5344CB8AC3E}">
        <p14:creationId xmlns:p14="http://schemas.microsoft.com/office/powerpoint/2010/main" val="28663686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D180E6CB-CCCF-4F3F-A0F3-56C685D2FFAF}" type="datetime1">
              <a:rPr lang="en-US" smtClean="0"/>
              <a:pPr>
                <a:defRPr/>
              </a:pPr>
              <a:t>11/13/2014</a:t>
            </a:fld>
            <a:endParaRPr lang="en-US" dirty="0"/>
          </a:p>
        </p:txBody>
      </p:sp>
      <p:sp>
        <p:nvSpPr>
          <p:cNvPr id="3" name="Footer Placeholder 2"/>
          <p:cNvSpPr>
            <a:spLocks noGrp="1"/>
          </p:cNvSpPr>
          <p:nvPr>
            <p:ph type="ftr" sz="quarter" idx="11"/>
          </p:nvPr>
        </p:nvSpPr>
        <p:spPr/>
        <p:txBody>
          <a:bodyPr/>
          <a:lstStyle/>
          <a:p>
            <a:pPr>
              <a:defRPr/>
            </a:pPr>
            <a:r>
              <a:rPr lang="en-US" smtClean="0"/>
              <a:t>U.S. Environmental Protection Agency</a:t>
            </a:r>
            <a:endParaRPr lang="en-US" dirty="0"/>
          </a:p>
        </p:txBody>
      </p:sp>
      <p:sp>
        <p:nvSpPr>
          <p:cNvPr id="4" name="Slide Number Placeholder 3"/>
          <p:cNvSpPr>
            <a:spLocks noGrp="1"/>
          </p:cNvSpPr>
          <p:nvPr>
            <p:ph type="sldNum" sz="quarter" idx="12"/>
          </p:nvPr>
        </p:nvSpPr>
        <p:spPr/>
        <p:txBody>
          <a:bodyPr/>
          <a:lstStyle/>
          <a:p>
            <a:pPr>
              <a:defRPr/>
            </a:pPr>
            <a:fld id="{BB7B2BD8-788F-451C-BB90-D0142CF4B28D}" type="slidenum">
              <a:rPr lang="en-US" smtClean="0"/>
              <a:pPr>
                <a:defRPr/>
              </a:pPr>
              <a:t>2</a:t>
            </a:fld>
            <a:endParaRPr lang="en-US" dirty="0"/>
          </a:p>
        </p:txBody>
      </p:sp>
      <p:sp>
        <p:nvSpPr>
          <p:cNvPr id="5" name="Title 4"/>
          <p:cNvSpPr>
            <a:spLocks noGrp="1"/>
          </p:cNvSpPr>
          <p:nvPr>
            <p:ph type="title" idx="4294967295"/>
          </p:nvPr>
        </p:nvSpPr>
        <p:spPr>
          <a:xfrm>
            <a:off x="685800" y="2438400"/>
            <a:ext cx="8458200" cy="2667000"/>
          </a:xfrm>
        </p:spPr>
        <p:txBody>
          <a:bodyPr/>
          <a:lstStyle/>
          <a:p>
            <a:pPr marL="342900" lvl="0" indent="-342900" algn="l" eaLnBrk="0" hangingPunct="0">
              <a:buFont typeface="Arial" panose="020B0604020202020204" pitchFamily="34" charset="0"/>
              <a:buChar char="•"/>
            </a:pPr>
            <a:r>
              <a:rPr lang="en-US" sz="2400" kern="1200" dirty="0" smtClean="0">
                <a:solidFill>
                  <a:srgbClr val="000000"/>
                </a:solidFill>
                <a:latin typeface="Arial" charset="0"/>
                <a:ea typeface="ＭＳ Ｐゴシック" pitchFamily="84" charset="-128"/>
              </a:rPr>
              <a:t>ARARS</a:t>
            </a:r>
            <a:r>
              <a:rPr lang="en-US" sz="1800" kern="1200" dirty="0" smtClean="0">
                <a:solidFill>
                  <a:srgbClr val="000000"/>
                </a:solidFill>
                <a:latin typeface="Arial" charset="0"/>
                <a:ea typeface="ＭＳ Ｐゴシック" pitchFamily="84" charset="-128"/>
              </a:rPr>
              <a:t/>
            </a:r>
            <a:br>
              <a:rPr lang="en-US" sz="1800" kern="1200" dirty="0" smtClean="0">
                <a:solidFill>
                  <a:srgbClr val="000000"/>
                </a:solidFill>
                <a:latin typeface="Arial" charset="0"/>
                <a:ea typeface="ＭＳ Ｐゴシック" pitchFamily="84" charset="-128"/>
              </a:rPr>
            </a:br>
            <a:r>
              <a:rPr lang="en-US" sz="1800" kern="1200" dirty="0" smtClean="0">
                <a:solidFill>
                  <a:srgbClr val="000000"/>
                </a:solidFill>
                <a:latin typeface="Arial" charset="0"/>
                <a:ea typeface="ＭＳ Ｐゴシック" pitchFamily="84" charset="-128"/>
              </a:rPr>
              <a:t>Applicable </a:t>
            </a:r>
            <a:r>
              <a:rPr lang="en-US" sz="1800" kern="1200" dirty="0">
                <a:solidFill>
                  <a:srgbClr val="000000"/>
                </a:solidFill>
                <a:latin typeface="Arial" charset="0"/>
                <a:ea typeface="ＭＳ Ｐゴシック" pitchFamily="84" charset="-128"/>
              </a:rPr>
              <a:t>or Relevant and Appropriate Requirements (ARARs) are determined at the time of remedy selection.  RCRA is always an ARAR when it comes to disposal or containment of spoils (liquid or solid media) from Superfund Cleanups</a:t>
            </a:r>
            <a:r>
              <a:rPr lang="en-US" sz="1800" kern="1200" dirty="0" smtClean="0">
                <a:solidFill>
                  <a:srgbClr val="000000"/>
                </a:solidFill>
                <a:latin typeface="Arial" charset="0"/>
                <a:ea typeface="ＭＳ Ｐゴシック" pitchFamily="84" charset="-128"/>
              </a:rPr>
              <a:t>.</a:t>
            </a:r>
            <a:br>
              <a:rPr lang="en-US" sz="1800" kern="1200" dirty="0" smtClean="0">
                <a:solidFill>
                  <a:srgbClr val="000000"/>
                </a:solidFill>
                <a:latin typeface="Arial" charset="0"/>
                <a:ea typeface="ＭＳ Ｐゴシック" pitchFamily="84" charset="-128"/>
              </a:rPr>
            </a:br>
            <a:r>
              <a:rPr lang="en-US" sz="1800" kern="1200" dirty="0" smtClean="0">
                <a:solidFill>
                  <a:srgbClr val="000000"/>
                </a:solidFill>
                <a:latin typeface="Arial" charset="0"/>
                <a:ea typeface="ＭＳ Ｐゴシック" pitchFamily="84" charset="-128"/>
              </a:rPr>
              <a:t/>
            </a:r>
            <a:br>
              <a:rPr lang="en-US" sz="1800" kern="1200" dirty="0" smtClean="0">
                <a:solidFill>
                  <a:srgbClr val="000000"/>
                </a:solidFill>
                <a:latin typeface="Arial" charset="0"/>
                <a:ea typeface="ＭＳ Ｐゴシック" pitchFamily="84" charset="-128"/>
              </a:rPr>
            </a:br>
            <a:r>
              <a:rPr lang="en-US" sz="1800" kern="1200" dirty="0" smtClean="0">
                <a:solidFill>
                  <a:srgbClr val="000000"/>
                </a:solidFill>
                <a:latin typeface="Arial" charset="0"/>
                <a:ea typeface="ＭＳ Ｐゴシック" pitchFamily="84" charset="-128"/>
              </a:rPr>
              <a:t/>
            </a:r>
            <a:br>
              <a:rPr lang="en-US" sz="1800" kern="1200" dirty="0" smtClean="0">
                <a:solidFill>
                  <a:srgbClr val="000000"/>
                </a:solidFill>
                <a:latin typeface="Arial" charset="0"/>
                <a:ea typeface="ＭＳ Ｐゴシック" pitchFamily="84" charset="-128"/>
              </a:rPr>
            </a:br>
            <a:r>
              <a:rPr lang="en-US" sz="1800" kern="1200" dirty="0" smtClean="0">
                <a:solidFill>
                  <a:srgbClr val="000000"/>
                </a:solidFill>
                <a:latin typeface="Arial" charset="0"/>
                <a:ea typeface="ＭＳ Ｐゴシック" pitchFamily="84" charset="-128"/>
              </a:rPr>
              <a:t>- </a:t>
            </a:r>
            <a:r>
              <a:rPr lang="en-US" sz="2000" kern="1200" dirty="0" smtClean="0">
                <a:solidFill>
                  <a:srgbClr val="000000"/>
                </a:solidFill>
                <a:latin typeface="Arial" charset="0"/>
                <a:ea typeface="ＭＳ Ｐゴシック" pitchFamily="84" charset="-128"/>
              </a:rPr>
              <a:t>RCRA as ARARs  </a:t>
            </a:r>
            <a:r>
              <a:rPr lang="en-US" sz="1800" kern="1200" dirty="0">
                <a:solidFill>
                  <a:srgbClr val="000000"/>
                </a:solidFill>
                <a:latin typeface="Arial" charset="0"/>
                <a:ea typeface="ＭＳ Ｐゴシック" pitchFamily="84" charset="-128"/>
              </a:rPr>
              <a:t/>
            </a:r>
            <a:br>
              <a:rPr lang="en-US" sz="1800" kern="1200" dirty="0">
                <a:solidFill>
                  <a:srgbClr val="000000"/>
                </a:solidFill>
                <a:latin typeface="Arial" charset="0"/>
                <a:ea typeface="ＭＳ Ｐゴシック" pitchFamily="84" charset="-128"/>
              </a:rPr>
            </a:br>
            <a:r>
              <a:rPr lang="en-US" sz="1800" kern="1200" dirty="0" smtClean="0">
                <a:solidFill>
                  <a:srgbClr val="000000"/>
                </a:solidFill>
                <a:latin typeface="Arial" charset="0"/>
                <a:ea typeface="ＭＳ Ｐゴシック" pitchFamily="84" charset="-128"/>
              </a:rPr>
              <a:t>RCRA </a:t>
            </a:r>
            <a:r>
              <a:rPr lang="en-US" sz="1800" kern="1200" dirty="0">
                <a:solidFill>
                  <a:srgbClr val="000000"/>
                </a:solidFill>
                <a:latin typeface="Arial" charset="0"/>
                <a:ea typeface="ＭＳ Ｐゴシック" pitchFamily="84" charset="-128"/>
              </a:rPr>
              <a:t>(Subtitle C or D) is typically an ARAR when it comes to design/construction of Site remedies such as on-site Landfills, Landfill Liners/Caps, Thermal Treatment, and/or treatment of contaminated groundwater.</a:t>
            </a:r>
            <a:br>
              <a:rPr lang="en-US" sz="1800" kern="1200" dirty="0">
                <a:solidFill>
                  <a:srgbClr val="000000"/>
                </a:solidFill>
                <a:latin typeface="Arial" charset="0"/>
                <a:ea typeface="ＭＳ Ｐゴシック" pitchFamily="84" charset="-128"/>
              </a:rPr>
            </a:br>
            <a:endParaRPr lang="en-US" dirty="0"/>
          </a:p>
        </p:txBody>
      </p:sp>
    </p:spTree>
    <p:extLst>
      <p:ext uri="{BB962C8B-B14F-4D97-AF65-F5344CB8AC3E}">
        <p14:creationId xmlns:p14="http://schemas.microsoft.com/office/powerpoint/2010/main" val="8220540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Date Placeholder 7"/>
          <p:cNvSpPr>
            <a:spLocks noGrp="1"/>
          </p:cNvSpPr>
          <p:nvPr>
            <p:ph type="dt" sz="quarter" idx="10"/>
          </p:nvPr>
        </p:nvSpPr>
        <p:spPr>
          <a:noFill/>
        </p:spPr>
        <p:txBody>
          <a:bodyPr/>
          <a:lstStyle/>
          <a:p>
            <a:fld id="{003FA999-E147-4866-A43E-EEF2F1DDF221}" type="datetime1">
              <a:rPr lang="en-US"/>
              <a:pPr/>
              <a:t>11/13/2014</a:t>
            </a:fld>
            <a:endParaRPr lang="en-US" dirty="0"/>
          </a:p>
        </p:txBody>
      </p:sp>
      <p:sp>
        <p:nvSpPr>
          <p:cNvPr id="17413" name="Slide Number Placeholder 8"/>
          <p:cNvSpPr>
            <a:spLocks noGrp="1"/>
          </p:cNvSpPr>
          <p:nvPr>
            <p:ph type="sldNum" sz="quarter" idx="12"/>
          </p:nvPr>
        </p:nvSpPr>
        <p:spPr>
          <a:noFill/>
        </p:spPr>
        <p:txBody>
          <a:bodyPr/>
          <a:lstStyle/>
          <a:p>
            <a:fld id="{B187CF9C-A41C-4D18-99D9-69BF734EE99F}" type="slidenum">
              <a:rPr lang="en-US"/>
              <a:pPr/>
              <a:t>20</a:t>
            </a:fld>
            <a:endParaRPr lang="en-US" dirty="0"/>
          </a:p>
        </p:txBody>
      </p:sp>
      <p:sp>
        <p:nvSpPr>
          <p:cNvPr id="17414" name="Footer Placeholder 9"/>
          <p:cNvSpPr>
            <a:spLocks noGrp="1"/>
          </p:cNvSpPr>
          <p:nvPr>
            <p:ph type="ftr" sz="quarter" idx="11"/>
          </p:nvPr>
        </p:nvSpPr>
        <p:spPr>
          <a:noFill/>
        </p:spPr>
        <p:txBody>
          <a:bodyPr/>
          <a:lstStyle/>
          <a:p>
            <a:endParaRPr lang="en-US" dirty="0"/>
          </a:p>
          <a:p>
            <a:r>
              <a:rPr lang="en-US" dirty="0"/>
              <a:t>U.S. Environmental Protection Agency</a:t>
            </a:r>
          </a:p>
        </p:txBody>
      </p:sp>
      <p:sp>
        <p:nvSpPr>
          <p:cNvPr id="2" name="Rectangle 1"/>
          <p:cNvSpPr/>
          <p:nvPr/>
        </p:nvSpPr>
        <p:spPr>
          <a:xfrm>
            <a:off x="1371600" y="1905000"/>
            <a:ext cx="6858000" cy="4062651"/>
          </a:xfrm>
          <a:prstGeom prst="rect">
            <a:avLst/>
          </a:prstGeom>
        </p:spPr>
        <p:txBody>
          <a:bodyPr wrap="square">
            <a:spAutoFit/>
          </a:bodyPr>
          <a:lstStyle/>
          <a:p>
            <a:r>
              <a:rPr lang="en-US" u="sng" dirty="0" err="1" smtClean="0"/>
              <a:t>Ott</a:t>
            </a:r>
            <a:r>
              <a:rPr lang="en-US" u="sng" dirty="0" smtClean="0"/>
              <a:t>/Story/Cordova </a:t>
            </a:r>
            <a:endParaRPr lang="en-US" u="sng" dirty="0" smtClean="0"/>
          </a:p>
          <a:p>
            <a:endParaRPr lang="en-US" sz="1800" dirty="0"/>
          </a:p>
          <a:p>
            <a:pPr marL="285750" indent="-285750">
              <a:buFont typeface="Arial" panose="020B0604020202020204" pitchFamily="34" charset="0"/>
              <a:buChar char="•"/>
            </a:pPr>
            <a:r>
              <a:rPr lang="en-US" sz="1800" dirty="0"/>
              <a:t> </a:t>
            </a:r>
            <a:r>
              <a:rPr lang="en-US" sz="1800" dirty="0" smtClean="0"/>
              <a:t>Contaminated </a:t>
            </a:r>
            <a:r>
              <a:rPr lang="en-US" sz="1800" dirty="0" smtClean="0"/>
              <a:t>groundwater is captured and sent to the EPA-constructed GWTF (Design Flow = 800 gpm) where it is treated using Powdered Activated Carbon in large tanks. (“Pump and Treat” technology). </a:t>
            </a:r>
          </a:p>
          <a:p>
            <a:endParaRPr lang="en-US" sz="1800" dirty="0"/>
          </a:p>
          <a:p>
            <a:pPr marL="285750" indent="-285750">
              <a:buFont typeface="Arial" panose="020B0604020202020204" pitchFamily="34" charset="0"/>
              <a:buChar char="•"/>
            </a:pPr>
            <a:r>
              <a:rPr lang="en-US" sz="1800" dirty="0" smtClean="0"/>
              <a:t>A </a:t>
            </a:r>
            <a:r>
              <a:rPr lang="en-US" sz="1800" dirty="0" smtClean="0"/>
              <a:t>secondary “polishing” occurs in the GWTF using Granulated Activated Carbon.  </a:t>
            </a:r>
            <a:endParaRPr lang="en-US" sz="1800" dirty="0" smtClean="0"/>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r>
              <a:rPr lang="en-US" sz="1800" dirty="0" smtClean="0"/>
              <a:t>The </a:t>
            </a:r>
            <a:r>
              <a:rPr lang="en-US" sz="1800" dirty="0" smtClean="0"/>
              <a:t>clean treated effluent water then flows through a 3 mile long pipeline and discharged into the Muskegon River.  The GWTF and process complies with a State- administered NPDES Permit.</a:t>
            </a:r>
            <a:endParaRPr lang="en-US" sz="1800" dirty="0"/>
          </a:p>
        </p:txBody>
      </p:sp>
    </p:spTree>
    <p:extLst>
      <p:ext uri="{BB962C8B-B14F-4D97-AF65-F5344CB8AC3E}">
        <p14:creationId xmlns:p14="http://schemas.microsoft.com/office/powerpoint/2010/main" val="91392000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3962399" y="685799"/>
            <a:ext cx="601094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200" y="659295"/>
            <a:ext cx="4410075" cy="5715000"/>
          </a:xfrm>
          <a:prstGeom prst="rect">
            <a:avLst/>
          </a:prstGeom>
        </p:spPr>
      </p:pic>
      <p:sp>
        <p:nvSpPr>
          <p:cNvPr id="13" name="TextBox 12"/>
          <p:cNvSpPr txBox="1"/>
          <p:nvPr/>
        </p:nvSpPr>
        <p:spPr>
          <a:xfrm>
            <a:off x="838200" y="2438400"/>
            <a:ext cx="2667000" cy="1846659"/>
          </a:xfrm>
          <a:prstGeom prst="rect">
            <a:avLst/>
          </a:prstGeom>
          <a:noFill/>
        </p:spPr>
        <p:txBody>
          <a:bodyPr wrap="square" rtlCol="0">
            <a:spAutoFit/>
          </a:bodyPr>
          <a:lstStyle/>
          <a:p>
            <a:r>
              <a:rPr lang="en-US" sz="1800" b="1" dirty="0" smtClean="0">
                <a:solidFill>
                  <a:srgbClr val="FF0000"/>
                </a:solidFill>
              </a:rPr>
              <a:t>11 Extraction Wells, 7 of which are along the Creek for GW capture.  Dotted lines show the approximate plume extent</a:t>
            </a:r>
            <a:r>
              <a:rPr lang="en-US" dirty="0" smtClean="0">
                <a:solidFill>
                  <a:srgbClr val="FF0000"/>
                </a:solidFill>
              </a:rPr>
              <a:t>.</a:t>
            </a:r>
            <a:endParaRPr lang="en-US" dirty="0">
              <a:solidFill>
                <a:srgbClr val="FF0000"/>
              </a:solidFill>
            </a:endParaRPr>
          </a:p>
        </p:txBody>
      </p:sp>
      <p:cxnSp>
        <p:nvCxnSpPr>
          <p:cNvPr id="15" name="Straight Arrow Connector 14"/>
          <p:cNvCxnSpPr/>
          <p:nvPr/>
        </p:nvCxnSpPr>
        <p:spPr bwMode="auto">
          <a:xfrm>
            <a:off x="3276600" y="3733800"/>
            <a:ext cx="2057400" cy="990600"/>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cxnSp>
        <p:nvCxnSpPr>
          <p:cNvPr id="21" name="Straight Arrow Connector 20"/>
          <p:cNvCxnSpPr/>
          <p:nvPr/>
        </p:nvCxnSpPr>
        <p:spPr bwMode="auto">
          <a:xfrm>
            <a:off x="3367709" y="3310723"/>
            <a:ext cx="2342528" cy="495300"/>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258741465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9572" name="Picture 4" descr="S:\CARLSHOW\OSCAIR.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762000"/>
            <a:ext cx="7086600" cy="472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47245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Date Placeholder 7"/>
          <p:cNvSpPr>
            <a:spLocks noGrp="1"/>
          </p:cNvSpPr>
          <p:nvPr>
            <p:ph type="dt" sz="quarter" idx="10"/>
          </p:nvPr>
        </p:nvSpPr>
        <p:spPr>
          <a:noFill/>
        </p:spPr>
        <p:txBody>
          <a:bodyPr/>
          <a:lstStyle/>
          <a:p>
            <a:fld id="{003FA999-E147-4866-A43E-EEF2F1DDF221}" type="datetime1">
              <a:rPr lang="en-US"/>
              <a:pPr/>
              <a:t>11/13/2014</a:t>
            </a:fld>
            <a:endParaRPr lang="en-US" dirty="0"/>
          </a:p>
        </p:txBody>
      </p:sp>
      <p:sp>
        <p:nvSpPr>
          <p:cNvPr id="17413" name="Slide Number Placeholder 8"/>
          <p:cNvSpPr>
            <a:spLocks noGrp="1"/>
          </p:cNvSpPr>
          <p:nvPr>
            <p:ph type="sldNum" sz="quarter" idx="12"/>
          </p:nvPr>
        </p:nvSpPr>
        <p:spPr>
          <a:noFill/>
        </p:spPr>
        <p:txBody>
          <a:bodyPr/>
          <a:lstStyle/>
          <a:p>
            <a:fld id="{B187CF9C-A41C-4D18-99D9-69BF734EE99F}" type="slidenum">
              <a:rPr lang="en-US"/>
              <a:pPr/>
              <a:t>23</a:t>
            </a:fld>
            <a:endParaRPr lang="en-US" dirty="0"/>
          </a:p>
        </p:txBody>
      </p:sp>
      <p:sp>
        <p:nvSpPr>
          <p:cNvPr id="17414" name="Footer Placeholder 9"/>
          <p:cNvSpPr>
            <a:spLocks noGrp="1"/>
          </p:cNvSpPr>
          <p:nvPr>
            <p:ph type="ftr" sz="quarter" idx="11"/>
          </p:nvPr>
        </p:nvSpPr>
        <p:spPr>
          <a:noFill/>
        </p:spPr>
        <p:txBody>
          <a:bodyPr/>
          <a:lstStyle/>
          <a:p>
            <a:endParaRPr lang="en-US" dirty="0"/>
          </a:p>
          <a:p>
            <a:r>
              <a:rPr lang="en-US" dirty="0"/>
              <a:t>U.S. Environmental Protection Agency</a:t>
            </a:r>
          </a:p>
        </p:txBody>
      </p:sp>
      <p:sp>
        <p:nvSpPr>
          <p:cNvPr id="2" name="Rectangle 1"/>
          <p:cNvSpPr/>
          <p:nvPr/>
        </p:nvSpPr>
        <p:spPr>
          <a:xfrm>
            <a:off x="1295400" y="2209800"/>
            <a:ext cx="6858000" cy="3231654"/>
          </a:xfrm>
          <a:prstGeom prst="rect">
            <a:avLst/>
          </a:prstGeom>
        </p:spPr>
        <p:txBody>
          <a:bodyPr wrap="square">
            <a:spAutoFit/>
          </a:bodyPr>
          <a:lstStyle/>
          <a:p>
            <a:r>
              <a:rPr lang="en-US" u="sng" dirty="0" err="1" smtClean="0"/>
              <a:t>Ott</a:t>
            </a:r>
            <a:r>
              <a:rPr lang="en-US" u="sng" dirty="0" smtClean="0"/>
              <a:t>/Story/Cordova </a:t>
            </a:r>
            <a:endParaRPr lang="en-US" u="sng" dirty="0" smtClean="0"/>
          </a:p>
          <a:p>
            <a:endParaRPr lang="en-US" sz="1800" dirty="0"/>
          </a:p>
          <a:p>
            <a:pPr marL="285750" indent="-285750">
              <a:buFont typeface="Arial" panose="020B0604020202020204" pitchFamily="34" charset="0"/>
              <a:buChar char="•"/>
            </a:pPr>
            <a:r>
              <a:rPr lang="en-US" sz="1800" dirty="0"/>
              <a:t> </a:t>
            </a:r>
            <a:r>
              <a:rPr lang="en-US" sz="1800" dirty="0" smtClean="0"/>
              <a:t>Powdered </a:t>
            </a:r>
            <a:r>
              <a:rPr lang="en-US" sz="1800" dirty="0" smtClean="0"/>
              <a:t>Activated Carbon that is saturated with contaminants is removed as Treatment Plant Sludge.  The carbon is </a:t>
            </a:r>
            <a:r>
              <a:rPr lang="en-US" sz="1800" dirty="0"/>
              <a:t>removed from the treatment train, filter </a:t>
            </a:r>
            <a:r>
              <a:rPr lang="en-US" sz="1800" dirty="0" smtClean="0"/>
              <a:t>pressed, and disposed of off-site.  </a:t>
            </a:r>
          </a:p>
          <a:p>
            <a:endParaRPr lang="en-US" sz="1800" dirty="0"/>
          </a:p>
          <a:p>
            <a:pPr marL="285750" indent="-285750">
              <a:buFont typeface="Arial" panose="020B0604020202020204" pitchFamily="34" charset="0"/>
              <a:buChar char="•"/>
            </a:pPr>
            <a:r>
              <a:rPr lang="en-US" sz="1800" dirty="0" smtClean="0"/>
              <a:t>The </a:t>
            </a:r>
            <a:r>
              <a:rPr lang="en-US" sz="1800" dirty="0" smtClean="0"/>
              <a:t>sludge </a:t>
            </a:r>
            <a:r>
              <a:rPr lang="en-US" sz="1800" dirty="0"/>
              <a:t>was TCLP tested to determine the disposal requirements.  </a:t>
            </a:r>
            <a:r>
              <a:rPr lang="en-US" sz="1800" dirty="0" smtClean="0"/>
              <a:t>For Ott/Story/Cordova, this sludge has been determined to be "</a:t>
            </a:r>
            <a:r>
              <a:rPr lang="en-US" sz="1800" dirty="0"/>
              <a:t>non- </a:t>
            </a:r>
            <a:r>
              <a:rPr lang="en-US" sz="1800" dirty="0" smtClean="0"/>
              <a:t>hazardous” and is landfilled in a solid waste landfill.</a:t>
            </a:r>
            <a:endParaRPr lang="en-US" sz="1800" dirty="0"/>
          </a:p>
        </p:txBody>
      </p:sp>
    </p:spTree>
    <p:extLst>
      <p:ext uri="{BB962C8B-B14F-4D97-AF65-F5344CB8AC3E}">
        <p14:creationId xmlns:p14="http://schemas.microsoft.com/office/powerpoint/2010/main" val="249689197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25433AAC-D216-4A3C-B3FF-25709ED8668F}" type="datetime1">
              <a:rPr lang="en-US" smtClean="0"/>
              <a:pPr>
                <a:defRPr/>
              </a:pPr>
              <a:t>11/13/2014</a:t>
            </a:fld>
            <a:endParaRPr lang="en-US" dirty="0"/>
          </a:p>
        </p:txBody>
      </p:sp>
      <p:sp>
        <p:nvSpPr>
          <p:cNvPr id="5" name="Footer Placeholder 4"/>
          <p:cNvSpPr>
            <a:spLocks noGrp="1"/>
          </p:cNvSpPr>
          <p:nvPr>
            <p:ph type="ftr" sz="quarter" idx="11"/>
          </p:nvPr>
        </p:nvSpPr>
        <p:spPr/>
        <p:txBody>
          <a:bodyPr/>
          <a:lstStyle/>
          <a:p>
            <a:pPr>
              <a:defRPr/>
            </a:pPr>
            <a:r>
              <a:rPr lang="en-US" dirty="0" smtClean="0"/>
              <a:t>U.S. Environmental Protection Agency</a:t>
            </a:r>
            <a:endParaRPr lang="en-US" dirty="0"/>
          </a:p>
        </p:txBody>
      </p:sp>
      <p:sp>
        <p:nvSpPr>
          <p:cNvPr id="6" name="Slide Number Placeholder 5"/>
          <p:cNvSpPr>
            <a:spLocks noGrp="1"/>
          </p:cNvSpPr>
          <p:nvPr>
            <p:ph type="sldNum" sz="quarter" idx="12"/>
          </p:nvPr>
        </p:nvSpPr>
        <p:spPr/>
        <p:txBody>
          <a:bodyPr/>
          <a:lstStyle/>
          <a:p>
            <a:pPr>
              <a:defRPr/>
            </a:pPr>
            <a:fld id="{B8688F0B-CCC9-47ED-A311-4062AC6E133E}" type="slidenum">
              <a:rPr lang="en-US" smtClean="0"/>
              <a:pPr>
                <a:defRPr/>
              </a:pPr>
              <a:t>24</a:t>
            </a:fld>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9052" y="990600"/>
            <a:ext cx="5624268" cy="4038600"/>
          </a:xfrm>
          <a:prstGeom prst="rect">
            <a:avLst/>
          </a:prstGeom>
        </p:spPr>
      </p:pic>
      <p:sp>
        <p:nvSpPr>
          <p:cNvPr id="9" name="TextBox 8"/>
          <p:cNvSpPr txBox="1"/>
          <p:nvPr/>
        </p:nvSpPr>
        <p:spPr>
          <a:xfrm>
            <a:off x="6553200" y="2209800"/>
            <a:ext cx="2209800" cy="1323439"/>
          </a:xfrm>
          <a:prstGeom prst="rect">
            <a:avLst/>
          </a:prstGeom>
          <a:noFill/>
        </p:spPr>
        <p:txBody>
          <a:bodyPr wrap="square" rtlCol="0">
            <a:spAutoFit/>
          </a:bodyPr>
          <a:lstStyle/>
          <a:p>
            <a:r>
              <a:rPr lang="en-US" sz="1600" b="1" dirty="0" smtClean="0">
                <a:solidFill>
                  <a:srgbClr val="FF0000"/>
                </a:solidFill>
              </a:rPr>
              <a:t>Activated Carbon Sludge (saturated with contaminant) is Filter Pressed and Landfilled (Non-Haz)</a:t>
            </a:r>
            <a:endParaRPr lang="en-US" sz="1600" b="1" dirty="0">
              <a:solidFill>
                <a:srgbClr val="FF0000"/>
              </a:solidFill>
            </a:endParaRPr>
          </a:p>
        </p:txBody>
      </p:sp>
      <p:sp>
        <p:nvSpPr>
          <p:cNvPr id="10" name="Rounded Rectangle 9"/>
          <p:cNvSpPr/>
          <p:nvPr/>
        </p:nvSpPr>
        <p:spPr bwMode="auto">
          <a:xfrm>
            <a:off x="3733800" y="3429000"/>
            <a:ext cx="2589520" cy="1828800"/>
          </a:xfrm>
          <a:prstGeom prst="round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ea typeface="ＭＳ Ｐゴシック" pitchFamily="84" charset="-128"/>
            </a:endParaRPr>
          </a:p>
        </p:txBody>
      </p:sp>
      <p:cxnSp>
        <p:nvCxnSpPr>
          <p:cNvPr id="12" name="Straight Arrow Connector 11"/>
          <p:cNvCxnSpPr>
            <a:stCxn id="9" idx="1"/>
          </p:cNvCxnSpPr>
          <p:nvPr/>
        </p:nvCxnSpPr>
        <p:spPr bwMode="auto">
          <a:xfrm flipH="1">
            <a:off x="5715000" y="2871520"/>
            <a:ext cx="838200" cy="1090880"/>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3575159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 y="533400"/>
            <a:ext cx="7315200" cy="4937157"/>
          </a:xfrm>
          <a:prstGeom prst="rect">
            <a:avLst/>
          </a:prstGeom>
        </p:spPr>
      </p:pic>
      <p:sp>
        <p:nvSpPr>
          <p:cNvPr id="3" name="TextBox 2"/>
          <p:cNvSpPr txBox="1"/>
          <p:nvPr/>
        </p:nvSpPr>
        <p:spPr>
          <a:xfrm>
            <a:off x="1524000" y="5791200"/>
            <a:ext cx="6400800" cy="461665"/>
          </a:xfrm>
          <a:prstGeom prst="rect">
            <a:avLst/>
          </a:prstGeom>
          <a:noFill/>
        </p:spPr>
        <p:txBody>
          <a:bodyPr wrap="square" rtlCol="0">
            <a:spAutoFit/>
          </a:bodyPr>
          <a:lstStyle/>
          <a:p>
            <a:r>
              <a:rPr lang="en-US" b="1" dirty="0" smtClean="0">
                <a:solidFill>
                  <a:srgbClr val="FF0000"/>
                </a:solidFill>
              </a:rPr>
              <a:t>Inside of a PACT Vessel. (before start-up)</a:t>
            </a:r>
            <a:endParaRPr lang="en-US" b="1" dirty="0">
              <a:solidFill>
                <a:srgbClr val="FF0000"/>
              </a:solidFill>
            </a:endParaRPr>
          </a:p>
        </p:txBody>
      </p:sp>
    </p:spTree>
    <p:extLst>
      <p:ext uri="{BB962C8B-B14F-4D97-AF65-F5344CB8AC3E}">
        <p14:creationId xmlns:p14="http://schemas.microsoft.com/office/powerpoint/2010/main" val="9647873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0600" y="457200"/>
            <a:ext cx="6934200" cy="4680013"/>
          </a:xfrm>
          <a:prstGeom prst="rect">
            <a:avLst/>
          </a:prstGeom>
        </p:spPr>
      </p:pic>
      <p:sp>
        <p:nvSpPr>
          <p:cNvPr id="5" name="TextBox 4"/>
          <p:cNvSpPr txBox="1"/>
          <p:nvPr/>
        </p:nvSpPr>
        <p:spPr>
          <a:xfrm>
            <a:off x="2667000" y="5562600"/>
            <a:ext cx="4114800" cy="461665"/>
          </a:xfrm>
          <a:prstGeom prst="rect">
            <a:avLst/>
          </a:prstGeom>
          <a:noFill/>
        </p:spPr>
        <p:txBody>
          <a:bodyPr wrap="square" rtlCol="0">
            <a:spAutoFit/>
          </a:bodyPr>
          <a:lstStyle/>
          <a:p>
            <a:r>
              <a:rPr lang="en-US" b="1" dirty="0" smtClean="0">
                <a:solidFill>
                  <a:srgbClr val="FF0000"/>
                </a:solidFill>
              </a:rPr>
              <a:t>The three Filter Presses.</a:t>
            </a:r>
            <a:endParaRPr lang="en-US" b="1" dirty="0">
              <a:solidFill>
                <a:srgbClr val="FF0000"/>
              </a:solidFill>
            </a:endParaRPr>
          </a:p>
        </p:txBody>
      </p:sp>
    </p:spTree>
    <p:extLst>
      <p:ext uri="{BB962C8B-B14F-4D97-AF65-F5344CB8AC3E}">
        <p14:creationId xmlns:p14="http://schemas.microsoft.com/office/powerpoint/2010/main" val="7233657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Date Placeholder 7"/>
          <p:cNvSpPr>
            <a:spLocks noGrp="1"/>
          </p:cNvSpPr>
          <p:nvPr>
            <p:ph type="dt" sz="quarter" idx="10"/>
          </p:nvPr>
        </p:nvSpPr>
        <p:spPr>
          <a:noFill/>
        </p:spPr>
        <p:txBody>
          <a:bodyPr/>
          <a:lstStyle/>
          <a:p>
            <a:fld id="{003FA999-E147-4866-A43E-EEF2F1DDF221}" type="datetime1">
              <a:rPr lang="en-US"/>
              <a:pPr/>
              <a:t>11/13/2014</a:t>
            </a:fld>
            <a:endParaRPr lang="en-US" dirty="0"/>
          </a:p>
        </p:txBody>
      </p:sp>
      <p:sp>
        <p:nvSpPr>
          <p:cNvPr id="17413" name="Slide Number Placeholder 8"/>
          <p:cNvSpPr>
            <a:spLocks noGrp="1"/>
          </p:cNvSpPr>
          <p:nvPr>
            <p:ph type="sldNum" sz="quarter" idx="12"/>
          </p:nvPr>
        </p:nvSpPr>
        <p:spPr>
          <a:noFill/>
        </p:spPr>
        <p:txBody>
          <a:bodyPr/>
          <a:lstStyle/>
          <a:p>
            <a:fld id="{B187CF9C-A41C-4D18-99D9-69BF734EE99F}" type="slidenum">
              <a:rPr lang="en-US"/>
              <a:pPr/>
              <a:t>27</a:t>
            </a:fld>
            <a:endParaRPr lang="en-US" dirty="0"/>
          </a:p>
        </p:txBody>
      </p:sp>
      <p:sp>
        <p:nvSpPr>
          <p:cNvPr id="17414" name="Footer Placeholder 9"/>
          <p:cNvSpPr>
            <a:spLocks noGrp="1"/>
          </p:cNvSpPr>
          <p:nvPr>
            <p:ph type="ftr" sz="quarter" idx="11"/>
          </p:nvPr>
        </p:nvSpPr>
        <p:spPr>
          <a:noFill/>
        </p:spPr>
        <p:txBody>
          <a:bodyPr/>
          <a:lstStyle/>
          <a:p>
            <a:endParaRPr lang="en-US" dirty="0"/>
          </a:p>
          <a:p>
            <a:r>
              <a:rPr lang="en-US" dirty="0"/>
              <a:t>U.S. Environmental Protection Agency</a:t>
            </a:r>
          </a:p>
        </p:txBody>
      </p:sp>
      <p:sp>
        <p:nvSpPr>
          <p:cNvPr id="2" name="Rectangle 1"/>
          <p:cNvSpPr/>
          <p:nvPr/>
        </p:nvSpPr>
        <p:spPr>
          <a:xfrm>
            <a:off x="1143000" y="1295400"/>
            <a:ext cx="6858000" cy="5170646"/>
          </a:xfrm>
          <a:prstGeom prst="rect">
            <a:avLst/>
          </a:prstGeom>
        </p:spPr>
        <p:txBody>
          <a:bodyPr wrap="square">
            <a:spAutoFit/>
          </a:bodyPr>
          <a:lstStyle/>
          <a:p>
            <a:r>
              <a:rPr lang="en-US" u="sng" dirty="0" smtClean="0"/>
              <a:t>Case Study #3 -Tri-County/Elgin </a:t>
            </a:r>
            <a:r>
              <a:rPr lang="en-US" u="sng" dirty="0" err="1" smtClean="0"/>
              <a:t>Landfills;Elgin</a:t>
            </a:r>
            <a:r>
              <a:rPr lang="en-US" u="sng" dirty="0" smtClean="0"/>
              <a:t> </a:t>
            </a:r>
            <a:r>
              <a:rPr lang="en-US" u="sng" dirty="0" smtClean="0"/>
              <a:t>IL</a:t>
            </a:r>
            <a:endParaRPr lang="en-US" dirty="0"/>
          </a:p>
          <a:p>
            <a:r>
              <a:rPr lang="en-US" sz="1800" dirty="0"/>
              <a:t> </a:t>
            </a:r>
          </a:p>
          <a:p>
            <a:pPr marL="285750" indent="-285750">
              <a:buFont typeface="Arial" panose="020B0604020202020204" pitchFamily="34" charset="0"/>
              <a:buChar char="•"/>
            </a:pPr>
            <a:r>
              <a:rPr lang="en-US" sz="1800" dirty="0" smtClean="0"/>
              <a:t>Two </a:t>
            </a:r>
            <a:r>
              <a:rPr lang="en-US" sz="1800" dirty="0" smtClean="0"/>
              <a:t>adjacent former municipal waste landfills (now handled as one Site) that ceased accepting wastes in 1976.  </a:t>
            </a:r>
          </a:p>
          <a:p>
            <a:endParaRPr lang="en-US" sz="1800" dirty="0"/>
          </a:p>
          <a:p>
            <a:pPr marL="285750" indent="-285750">
              <a:buFont typeface="Arial" panose="020B0604020202020204" pitchFamily="34" charset="0"/>
              <a:buChar char="•"/>
            </a:pPr>
            <a:r>
              <a:rPr lang="en-US" sz="1800" dirty="0" smtClean="0"/>
              <a:t> </a:t>
            </a:r>
            <a:r>
              <a:rPr lang="en-US" sz="1800" dirty="0" smtClean="0"/>
              <a:t>Because:</a:t>
            </a:r>
          </a:p>
          <a:p>
            <a:pPr lvl="1"/>
            <a:r>
              <a:rPr lang="en-US" sz="1800" dirty="0" smtClean="0"/>
              <a:t>-	these </a:t>
            </a:r>
            <a:r>
              <a:rPr lang="en-US" sz="1800" dirty="0"/>
              <a:t>had been </a:t>
            </a:r>
            <a:r>
              <a:rPr lang="en-US" sz="1800" dirty="0" smtClean="0"/>
              <a:t>municipal </a:t>
            </a:r>
            <a:r>
              <a:rPr lang="en-US" sz="1800" dirty="0"/>
              <a:t>waste </a:t>
            </a:r>
            <a:r>
              <a:rPr lang="en-US" sz="1800" dirty="0" smtClean="0"/>
              <a:t>landfills </a:t>
            </a:r>
            <a:r>
              <a:rPr lang="en-US" sz="1800" dirty="0"/>
              <a:t>(generally </a:t>
            </a:r>
            <a:r>
              <a:rPr lang="en-US" sz="1800" dirty="0" smtClean="0"/>
              <a:t>“</a:t>
            </a:r>
            <a:r>
              <a:rPr lang="en-US" sz="1800" dirty="0" smtClean="0"/>
              <a:t>non-	hazardous</a:t>
            </a:r>
            <a:r>
              <a:rPr lang="en-US" sz="1800" dirty="0" smtClean="0"/>
              <a:t>”); </a:t>
            </a:r>
          </a:p>
          <a:p>
            <a:pPr marL="742950" lvl="1" indent="-285750">
              <a:buFontTx/>
              <a:buChar char="-"/>
            </a:pPr>
            <a:r>
              <a:rPr lang="en-US" sz="1800" dirty="0" smtClean="0"/>
              <a:t>at </a:t>
            </a:r>
            <a:r>
              <a:rPr lang="en-US" sz="1800" dirty="0"/>
              <a:t>the time of a remedy decision the placed wastes were mostly </a:t>
            </a:r>
            <a:r>
              <a:rPr lang="en-US" sz="1800" dirty="0" smtClean="0"/>
              <a:t>decomposed; </a:t>
            </a:r>
            <a:r>
              <a:rPr lang="en-US" sz="1800" dirty="0"/>
              <a:t>and </a:t>
            </a:r>
            <a:endParaRPr lang="en-US" sz="1800" dirty="0" smtClean="0"/>
          </a:p>
          <a:p>
            <a:pPr marL="742950" lvl="1" indent="-285750">
              <a:buFontTx/>
              <a:buChar char="-"/>
            </a:pPr>
            <a:r>
              <a:rPr lang="en-US" sz="1800" dirty="0" smtClean="0"/>
              <a:t>the </a:t>
            </a:r>
            <a:r>
              <a:rPr lang="en-US" sz="1800" dirty="0"/>
              <a:t>waste characterization that happened during the Remedial </a:t>
            </a:r>
            <a:r>
              <a:rPr lang="en-US" sz="1800" dirty="0" smtClean="0"/>
              <a:t>Investigation did not suggest high concentrations of leaching “hazardous” constituents, </a:t>
            </a:r>
            <a:endParaRPr lang="en-US" sz="1800" dirty="0" smtClean="0"/>
          </a:p>
          <a:p>
            <a:pPr marL="742950" lvl="1" indent="-285750">
              <a:buFontTx/>
              <a:buChar char="-"/>
            </a:pPr>
            <a:endParaRPr lang="en-US" sz="1800" dirty="0"/>
          </a:p>
          <a:p>
            <a:pPr marL="52388" lvl="1"/>
            <a:r>
              <a:rPr lang="en-US" sz="1800" i="1" dirty="0"/>
              <a:t>T</a:t>
            </a:r>
            <a:r>
              <a:rPr lang="en-US" sz="1800" i="1" dirty="0" smtClean="0"/>
              <a:t>he </a:t>
            </a:r>
            <a:r>
              <a:rPr lang="en-US" sz="1800" i="1" dirty="0" smtClean="0"/>
              <a:t>design and construction </a:t>
            </a:r>
            <a:r>
              <a:rPr lang="en-US" sz="1800" i="1" dirty="0"/>
              <a:t>of a landfill cover complied with Title 35, Illinois Solid and Special Waste Management Regulations, Section 807.305, and Resource Conservation and Recovery Act (RCRA) Subtitle D cover requirements.</a:t>
            </a:r>
          </a:p>
        </p:txBody>
      </p:sp>
    </p:spTree>
    <p:extLst>
      <p:ext uri="{BB962C8B-B14F-4D97-AF65-F5344CB8AC3E}">
        <p14:creationId xmlns:p14="http://schemas.microsoft.com/office/powerpoint/2010/main" val="91628923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981200" y="533400"/>
            <a:ext cx="5562600" cy="5715000"/>
            <a:chOff x="324" y="564"/>
            <a:chExt cx="11140" cy="14260"/>
          </a:xfrm>
        </p:grpSpPr>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 y="564"/>
              <a:ext cx="10560" cy="6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 y="6944"/>
              <a:ext cx="11140" cy="7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4601030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Date Placeholder 7"/>
          <p:cNvSpPr>
            <a:spLocks noGrp="1"/>
          </p:cNvSpPr>
          <p:nvPr>
            <p:ph type="dt" sz="quarter" idx="10"/>
          </p:nvPr>
        </p:nvSpPr>
        <p:spPr>
          <a:noFill/>
        </p:spPr>
        <p:txBody>
          <a:bodyPr/>
          <a:lstStyle/>
          <a:p>
            <a:fld id="{003FA999-E147-4866-A43E-EEF2F1DDF221}" type="datetime1">
              <a:rPr lang="en-US"/>
              <a:pPr/>
              <a:t>11/13/2014</a:t>
            </a:fld>
            <a:endParaRPr lang="en-US" dirty="0"/>
          </a:p>
        </p:txBody>
      </p:sp>
      <p:sp>
        <p:nvSpPr>
          <p:cNvPr id="17413" name="Slide Number Placeholder 8"/>
          <p:cNvSpPr>
            <a:spLocks noGrp="1"/>
          </p:cNvSpPr>
          <p:nvPr>
            <p:ph type="sldNum" sz="quarter" idx="12"/>
          </p:nvPr>
        </p:nvSpPr>
        <p:spPr>
          <a:noFill/>
        </p:spPr>
        <p:txBody>
          <a:bodyPr/>
          <a:lstStyle/>
          <a:p>
            <a:fld id="{B187CF9C-A41C-4D18-99D9-69BF734EE99F}" type="slidenum">
              <a:rPr lang="en-US"/>
              <a:pPr/>
              <a:t>29</a:t>
            </a:fld>
            <a:endParaRPr lang="en-US" dirty="0"/>
          </a:p>
        </p:txBody>
      </p:sp>
      <p:sp>
        <p:nvSpPr>
          <p:cNvPr id="17414" name="Footer Placeholder 9"/>
          <p:cNvSpPr>
            <a:spLocks noGrp="1"/>
          </p:cNvSpPr>
          <p:nvPr>
            <p:ph type="ftr" sz="quarter" idx="11"/>
          </p:nvPr>
        </p:nvSpPr>
        <p:spPr>
          <a:noFill/>
        </p:spPr>
        <p:txBody>
          <a:bodyPr/>
          <a:lstStyle/>
          <a:p>
            <a:endParaRPr lang="en-US" dirty="0"/>
          </a:p>
          <a:p>
            <a:r>
              <a:rPr lang="en-US" dirty="0"/>
              <a:t>U.S. Environmental Protection Agency</a:t>
            </a:r>
          </a:p>
        </p:txBody>
      </p:sp>
      <p:sp>
        <p:nvSpPr>
          <p:cNvPr id="2" name="Rectangle 1"/>
          <p:cNvSpPr/>
          <p:nvPr/>
        </p:nvSpPr>
        <p:spPr>
          <a:xfrm>
            <a:off x="1295400" y="1447086"/>
            <a:ext cx="6858000" cy="4616648"/>
          </a:xfrm>
          <a:prstGeom prst="rect">
            <a:avLst/>
          </a:prstGeom>
        </p:spPr>
        <p:txBody>
          <a:bodyPr wrap="square">
            <a:spAutoFit/>
          </a:bodyPr>
          <a:lstStyle/>
          <a:p>
            <a:r>
              <a:rPr lang="en-US" u="sng" dirty="0" smtClean="0"/>
              <a:t>Tri-County/Elgin </a:t>
            </a:r>
            <a:r>
              <a:rPr lang="en-US" u="sng" dirty="0"/>
              <a:t>Landfills; Elgin IL</a:t>
            </a:r>
            <a:endParaRPr lang="en-US" dirty="0"/>
          </a:p>
          <a:p>
            <a:endParaRPr lang="en-US" sz="1800" dirty="0"/>
          </a:p>
          <a:p>
            <a:pPr marL="285750" indent="-285750">
              <a:buFont typeface="Arial" panose="020B0604020202020204" pitchFamily="34" charset="0"/>
              <a:buChar char="•"/>
            </a:pPr>
            <a:r>
              <a:rPr lang="en-US" sz="1800" dirty="0" smtClean="0"/>
              <a:t>The </a:t>
            </a:r>
            <a:r>
              <a:rPr lang="en-US" sz="1800" dirty="0" smtClean="0"/>
              <a:t>Remedial Investigation showed that contaminants on Site were at low enough concentrations to allow for a Subtitle D Cap.  The contaminants however were still above acceptable Drinking Water requirements (Maximum Contaminant Levels, or State of Illinois GW </a:t>
            </a:r>
            <a:r>
              <a:rPr lang="en-US" sz="1800" dirty="0"/>
              <a:t>Quality </a:t>
            </a:r>
            <a:r>
              <a:rPr lang="en-US" sz="1800" dirty="0" smtClean="0"/>
              <a:t>Standards, Class I / Class II).</a:t>
            </a:r>
          </a:p>
          <a:p>
            <a:endParaRPr lang="en-US" sz="1800" dirty="0"/>
          </a:p>
          <a:p>
            <a:pPr marL="285750" indent="-285750">
              <a:buFont typeface="Arial" panose="020B0604020202020204" pitchFamily="34" charset="0"/>
              <a:buChar char="•"/>
            </a:pPr>
            <a:r>
              <a:rPr lang="en-US" sz="1800" dirty="0" smtClean="0"/>
              <a:t> The goal of this remedy is to </a:t>
            </a:r>
            <a:r>
              <a:rPr lang="en-US" sz="1800" dirty="0"/>
              <a:t>prevent infiltration and leaching.  </a:t>
            </a:r>
            <a:r>
              <a:rPr lang="en-US" sz="1800" dirty="0" smtClean="0"/>
              <a:t>Since the waste </a:t>
            </a:r>
            <a:r>
              <a:rPr lang="en-US" sz="1800" dirty="0"/>
              <a:t>mass is in contact with </a:t>
            </a:r>
            <a:r>
              <a:rPr lang="en-US" sz="1800" dirty="0" smtClean="0"/>
              <a:t>groundwater, a </a:t>
            </a:r>
            <a:r>
              <a:rPr lang="en-US" sz="1800" dirty="0"/>
              <a:t>subtitle D cap was selected </a:t>
            </a:r>
            <a:r>
              <a:rPr lang="en-US" sz="1800" dirty="0" smtClean="0"/>
              <a:t>instead of a </a:t>
            </a:r>
            <a:r>
              <a:rPr lang="en-US" sz="1800" dirty="0"/>
              <a:t>Subtitle C cap </a:t>
            </a:r>
            <a:r>
              <a:rPr lang="en-US" sz="1800" dirty="0" smtClean="0"/>
              <a:t>because the increased impermeability of a </a:t>
            </a:r>
            <a:r>
              <a:rPr lang="en-US" sz="1800" dirty="0"/>
              <a:t>"</a:t>
            </a:r>
            <a:r>
              <a:rPr lang="en-US" sz="1800" dirty="0" smtClean="0"/>
              <a:t>C cap” was </a:t>
            </a:r>
            <a:r>
              <a:rPr lang="en-US" sz="1800" dirty="0"/>
              <a:t>not </a:t>
            </a:r>
            <a:r>
              <a:rPr lang="en-US" sz="1800" dirty="0" smtClean="0"/>
              <a:t>significant enough to justify higher cost.</a:t>
            </a:r>
          </a:p>
          <a:p>
            <a:pPr>
              <a:buFontTx/>
              <a:buChar char="-"/>
            </a:pPr>
            <a:endParaRPr lang="en-US" sz="1800" dirty="0"/>
          </a:p>
          <a:p>
            <a:pPr marL="285750" indent="-285750">
              <a:buFont typeface="Arial" panose="020B0604020202020204" pitchFamily="34" charset="0"/>
              <a:buChar char="•"/>
            </a:pPr>
            <a:r>
              <a:rPr lang="en-US" sz="1800" dirty="0" smtClean="0"/>
              <a:t> The remedy included Landfill Gas collection (with intermittent flaring) and condensate collection.</a:t>
            </a:r>
          </a:p>
        </p:txBody>
      </p:sp>
    </p:spTree>
    <p:extLst>
      <p:ext uri="{BB962C8B-B14F-4D97-AF65-F5344CB8AC3E}">
        <p14:creationId xmlns:p14="http://schemas.microsoft.com/office/powerpoint/2010/main" val="31474071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Date Placeholder 7"/>
          <p:cNvSpPr>
            <a:spLocks noGrp="1"/>
          </p:cNvSpPr>
          <p:nvPr>
            <p:ph type="dt" sz="quarter" idx="10"/>
          </p:nvPr>
        </p:nvSpPr>
        <p:spPr>
          <a:noFill/>
        </p:spPr>
        <p:txBody>
          <a:bodyPr/>
          <a:lstStyle/>
          <a:p>
            <a:fld id="{003FA999-E147-4866-A43E-EEF2F1DDF221}" type="datetime1">
              <a:rPr lang="en-US"/>
              <a:pPr/>
              <a:t>11/13/2014</a:t>
            </a:fld>
            <a:endParaRPr lang="en-US" dirty="0"/>
          </a:p>
        </p:txBody>
      </p:sp>
      <p:sp>
        <p:nvSpPr>
          <p:cNvPr id="17413" name="Slide Number Placeholder 8"/>
          <p:cNvSpPr>
            <a:spLocks noGrp="1"/>
          </p:cNvSpPr>
          <p:nvPr>
            <p:ph type="sldNum" sz="quarter" idx="12"/>
          </p:nvPr>
        </p:nvSpPr>
        <p:spPr>
          <a:noFill/>
        </p:spPr>
        <p:txBody>
          <a:bodyPr/>
          <a:lstStyle/>
          <a:p>
            <a:fld id="{B187CF9C-A41C-4D18-99D9-69BF734EE99F}" type="slidenum">
              <a:rPr lang="en-US"/>
              <a:pPr/>
              <a:t>3</a:t>
            </a:fld>
            <a:endParaRPr lang="en-US" dirty="0"/>
          </a:p>
        </p:txBody>
      </p:sp>
      <p:sp>
        <p:nvSpPr>
          <p:cNvPr id="17414" name="Footer Placeholder 9"/>
          <p:cNvSpPr>
            <a:spLocks noGrp="1"/>
          </p:cNvSpPr>
          <p:nvPr>
            <p:ph type="ftr" sz="quarter" idx="11"/>
          </p:nvPr>
        </p:nvSpPr>
        <p:spPr>
          <a:noFill/>
        </p:spPr>
        <p:txBody>
          <a:bodyPr/>
          <a:lstStyle/>
          <a:p>
            <a:endParaRPr lang="en-US" dirty="0"/>
          </a:p>
          <a:p>
            <a:r>
              <a:rPr lang="en-US" dirty="0"/>
              <a:t>U.S. Environmental Protection Agency</a:t>
            </a:r>
          </a:p>
        </p:txBody>
      </p:sp>
      <p:sp>
        <p:nvSpPr>
          <p:cNvPr id="2" name="Rectangle 1"/>
          <p:cNvSpPr/>
          <p:nvPr/>
        </p:nvSpPr>
        <p:spPr>
          <a:xfrm>
            <a:off x="1295400" y="2209800"/>
            <a:ext cx="6858000" cy="2954655"/>
          </a:xfrm>
          <a:prstGeom prst="rect">
            <a:avLst/>
          </a:prstGeom>
        </p:spPr>
        <p:txBody>
          <a:bodyPr wrap="square">
            <a:spAutoFit/>
          </a:bodyPr>
          <a:lstStyle/>
          <a:p>
            <a:r>
              <a:rPr lang="en-US" u="sng" dirty="0" smtClean="0"/>
              <a:t> Case Study #1- </a:t>
            </a:r>
            <a:r>
              <a:rPr lang="en-US" u="sng" dirty="0" err="1" smtClean="0"/>
              <a:t>Bofors</a:t>
            </a:r>
            <a:r>
              <a:rPr lang="en-US" u="sng" dirty="0" smtClean="0"/>
              <a:t>-Nobel</a:t>
            </a:r>
            <a:r>
              <a:rPr lang="en-US" u="sng" dirty="0"/>
              <a:t>; </a:t>
            </a:r>
            <a:r>
              <a:rPr lang="en-US" u="sng" dirty="0" smtClean="0"/>
              <a:t>Muskegon MI</a:t>
            </a:r>
            <a:endParaRPr lang="en-US" dirty="0"/>
          </a:p>
          <a:p>
            <a:r>
              <a:rPr lang="en-US" sz="1800" dirty="0"/>
              <a:t> </a:t>
            </a:r>
          </a:p>
          <a:p>
            <a:pPr marL="285750" indent="-285750">
              <a:buFont typeface="Arial" panose="020B0604020202020204" pitchFamily="34" charset="0"/>
              <a:buChar char="•"/>
            </a:pPr>
            <a:r>
              <a:rPr lang="en-US" sz="1800" dirty="0"/>
              <a:t>A former specialty chemical production facility</a:t>
            </a:r>
            <a:r>
              <a:rPr lang="en-US" sz="1800" dirty="0" smtClean="0"/>
              <a:t>.</a:t>
            </a:r>
          </a:p>
          <a:p>
            <a:r>
              <a:rPr lang="en-US" sz="1800" dirty="0" smtClean="0"/>
              <a:t>  </a:t>
            </a:r>
          </a:p>
          <a:p>
            <a:pPr marL="285750" indent="-285750">
              <a:buFont typeface="Arial" panose="020B0604020202020204" pitchFamily="34" charset="0"/>
              <a:buChar char="•"/>
            </a:pPr>
            <a:r>
              <a:rPr lang="en-US" sz="1800" dirty="0" smtClean="0"/>
              <a:t>Known </a:t>
            </a:r>
            <a:r>
              <a:rPr lang="en-US" sz="1800" dirty="0"/>
              <a:t>RCRA-Listed compounds were used at that facility as chemical process </a:t>
            </a:r>
            <a:r>
              <a:rPr lang="en-US" sz="1800" dirty="0" smtClean="0"/>
              <a:t>intermediates and industrial cleaners</a:t>
            </a:r>
            <a:r>
              <a:rPr lang="en-US" sz="1800" dirty="0" smtClean="0"/>
              <a:t>.</a:t>
            </a:r>
          </a:p>
          <a:p>
            <a:endParaRPr lang="en-US" sz="1800" dirty="0"/>
          </a:p>
          <a:p>
            <a:pPr marL="285750" indent="-285750">
              <a:buFont typeface="Arial" panose="020B0604020202020204" pitchFamily="34" charset="0"/>
              <a:buChar char="•"/>
            </a:pPr>
            <a:r>
              <a:rPr lang="en-US" sz="1800" dirty="0" smtClean="0"/>
              <a:t>Chemical </a:t>
            </a:r>
            <a:r>
              <a:rPr lang="en-US" sz="1800" dirty="0" smtClean="0"/>
              <a:t>Process Wastes (sludges, liquids) were improperly disposed of in Lagoons </a:t>
            </a:r>
            <a:r>
              <a:rPr lang="en-US" sz="1800" dirty="0"/>
              <a:t>at the </a:t>
            </a:r>
            <a:r>
              <a:rPr lang="en-US" sz="1800" dirty="0" smtClean="0"/>
              <a:t>Site, adjacent to Big Black Creek.</a:t>
            </a:r>
            <a:endParaRPr lang="en-US" sz="1800" dirty="0"/>
          </a:p>
        </p:txBody>
      </p:sp>
    </p:spTree>
    <p:extLst>
      <p:ext uri="{BB962C8B-B14F-4D97-AF65-F5344CB8AC3E}">
        <p14:creationId xmlns:p14="http://schemas.microsoft.com/office/powerpoint/2010/main" val="296608328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Date Placeholder 7"/>
          <p:cNvSpPr>
            <a:spLocks noGrp="1"/>
          </p:cNvSpPr>
          <p:nvPr>
            <p:ph type="dt" sz="quarter" idx="10"/>
          </p:nvPr>
        </p:nvSpPr>
        <p:spPr>
          <a:noFill/>
        </p:spPr>
        <p:txBody>
          <a:bodyPr/>
          <a:lstStyle/>
          <a:p>
            <a:fld id="{003FA999-E147-4866-A43E-EEF2F1DDF221}" type="datetime1">
              <a:rPr lang="en-US"/>
              <a:pPr/>
              <a:t>11/13/2014</a:t>
            </a:fld>
            <a:endParaRPr lang="en-US" dirty="0"/>
          </a:p>
        </p:txBody>
      </p:sp>
      <p:sp>
        <p:nvSpPr>
          <p:cNvPr id="17413" name="Slide Number Placeholder 8"/>
          <p:cNvSpPr>
            <a:spLocks noGrp="1"/>
          </p:cNvSpPr>
          <p:nvPr>
            <p:ph type="sldNum" sz="quarter" idx="12"/>
          </p:nvPr>
        </p:nvSpPr>
        <p:spPr>
          <a:noFill/>
        </p:spPr>
        <p:txBody>
          <a:bodyPr/>
          <a:lstStyle/>
          <a:p>
            <a:fld id="{B187CF9C-A41C-4D18-99D9-69BF734EE99F}" type="slidenum">
              <a:rPr lang="en-US"/>
              <a:pPr/>
              <a:t>30</a:t>
            </a:fld>
            <a:endParaRPr lang="en-US" dirty="0"/>
          </a:p>
        </p:txBody>
      </p:sp>
      <p:sp>
        <p:nvSpPr>
          <p:cNvPr id="17414" name="Footer Placeholder 9"/>
          <p:cNvSpPr>
            <a:spLocks noGrp="1"/>
          </p:cNvSpPr>
          <p:nvPr>
            <p:ph type="ftr" sz="quarter" idx="11"/>
          </p:nvPr>
        </p:nvSpPr>
        <p:spPr>
          <a:noFill/>
        </p:spPr>
        <p:txBody>
          <a:bodyPr/>
          <a:lstStyle/>
          <a:p>
            <a:endParaRPr lang="en-US" dirty="0"/>
          </a:p>
          <a:p>
            <a:r>
              <a:rPr lang="en-US" dirty="0"/>
              <a:t>U.S. Environmental Protection Agency</a:t>
            </a:r>
          </a:p>
        </p:txBody>
      </p:sp>
      <p:sp>
        <p:nvSpPr>
          <p:cNvPr id="2" name="Rectangle 1"/>
          <p:cNvSpPr/>
          <p:nvPr/>
        </p:nvSpPr>
        <p:spPr>
          <a:xfrm>
            <a:off x="1295400" y="1371600"/>
            <a:ext cx="6858000" cy="4616648"/>
          </a:xfrm>
          <a:prstGeom prst="rect">
            <a:avLst/>
          </a:prstGeom>
        </p:spPr>
        <p:txBody>
          <a:bodyPr wrap="square">
            <a:spAutoFit/>
          </a:bodyPr>
          <a:lstStyle/>
          <a:p>
            <a:r>
              <a:rPr lang="en-US" u="sng" dirty="0" smtClean="0"/>
              <a:t>Tri-County/Elgin </a:t>
            </a:r>
            <a:r>
              <a:rPr lang="en-US" u="sng" dirty="0"/>
              <a:t>Landfills; Elgin IL </a:t>
            </a:r>
            <a:br>
              <a:rPr lang="en-US" u="sng" dirty="0"/>
            </a:br>
            <a:r>
              <a:rPr lang="en-US" sz="1800" dirty="0"/>
              <a:t/>
            </a:r>
            <a:br>
              <a:rPr lang="en-US" sz="1800" dirty="0"/>
            </a:br>
            <a:r>
              <a:rPr lang="en-US" sz="1800" dirty="0" smtClean="0"/>
              <a:t>The </a:t>
            </a:r>
            <a:r>
              <a:rPr lang="en-US" sz="1800" dirty="0"/>
              <a:t>Landfill Cap design was modified to </a:t>
            </a:r>
            <a:r>
              <a:rPr lang="en-US" sz="1800" dirty="0" smtClean="0"/>
              <a:t>use a 40-mil </a:t>
            </a:r>
            <a:r>
              <a:rPr lang="en-US" sz="1800" dirty="0"/>
              <a:t>Low Density Polyethylene (LDPE) geomembrane. </a:t>
            </a:r>
            <a:r>
              <a:rPr lang="en-US" sz="1800" dirty="0" smtClean="0"/>
              <a:t> The LF cap </a:t>
            </a:r>
            <a:r>
              <a:rPr lang="en-US" sz="1800" dirty="0"/>
              <a:t>layers from bottom to top are: </a:t>
            </a:r>
            <a:r>
              <a:rPr lang="en-US" sz="1800" dirty="0" smtClean="0"/>
              <a:t>6 inch </a:t>
            </a:r>
            <a:r>
              <a:rPr lang="en-US" sz="1800" dirty="0"/>
              <a:t>foundation layer located above </a:t>
            </a:r>
            <a:r>
              <a:rPr lang="en-US" sz="1800" dirty="0" smtClean="0"/>
              <a:t>waste fill and </a:t>
            </a:r>
            <a:r>
              <a:rPr lang="en-US" sz="1800" dirty="0"/>
              <a:t>below </a:t>
            </a:r>
            <a:r>
              <a:rPr lang="en-US" sz="1800" dirty="0" smtClean="0"/>
              <a:t>the geomembrane; the 40-mil LDPE geomembrane; a geotextile </a:t>
            </a:r>
            <a:r>
              <a:rPr lang="en-US" sz="1800" dirty="0"/>
              <a:t>cushion layer and or geonet </a:t>
            </a:r>
            <a:r>
              <a:rPr lang="en-US" sz="1800" dirty="0" smtClean="0"/>
              <a:t>drainage layer; and 18 inches of cover soil.</a:t>
            </a:r>
          </a:p>
          <a:p>
            <a:endParaRPr lang="en-US" sz="1800" dirty="0"/>
          </a:p>
          <a:p>
            <a:pPr marL="285750" indent="-285750">
              <a:buFont typeface="Arial" panose="020B0604020202020204" pitchFamily="34" charset="0"/>
              <a:buChar char="•"/>
            </a:pPr>
            <a:r>
              <a:rPr lang="en-US" sz="1800" dirty="0" smtClean="0"/>
              <a:t>- A "frost" layer was originally required but because geomembranes </a:t>
            </a:r>
            <a:r>
              <a:rPr lang="en-US" sz="1800" dirty="0"/>
              <a:t>are not subject to frost </a:t>
            </a:r>
            <a:r>
              <a:rPr lang="en-US" sz="1800" dirty="0" smtClean="0"/>
              <a:t>damage, that layer did not need to be </a:t>
            </a:r>
            <a:r>
              <a:rPr lang="en-US" sz="1800" dirty="0"/>
              <a:t>buried below maximum frost </a:t>
            </a:r>
            <a:r>
              <a:rPr lang="en-US" sz="1800" dirty="0" smtClean="0"/>
              <a:t>depth.</a:t>
            </a:r>
          </a:p>
          <a:p>
            <a:endParaRPr lang="en-US" sz="1800" dirty="0"/>
          </a:p>
          <a:p>
            <a:pPr marL="285750" indent="-285750">
              <a:buFont typeface="Arial" panose="020B0604020202020204" pitchFamily="34" charset="0"/>
              <a:buChar char="•"/>
            </a:pPr>
            <a:r>
              <a:rPr lang="en-US" sz="1800" dirty="0"/>
              <a:t>- LDRs were not applicable because no placement of RCRA hazardous wastes would occur with the cleanup, and no listed </a:t>
            </a:r>
            <a:r>
              <a:rPr lang="en-US" sz="1800" dirty="0" smtClean="0"/>
              <a:t>or other "banned" waste was </a:t>
            </a:r>
            <a:r>
              <a:rPr lang="en-US" sz="1800" dirty="0"/>
              <a:t>documented at the site</a:t>
            </a:r>
            <a:r>
              <a:rPr lang="en-US" sz="1800" dirty="0" smtClean="0"/>
              <a:t>.</a:t>
            </a:r>
            <a:endParaRPr lang="en-US" sz="1800" dirty="0"/>
          </a:p>
        </p:txBody>
      </p:sp>
    </p:spTree>
    <p:extLst>
      <p:ext uri="{BB962C8B-B14F-4D97-AF65-F5344CB8AC3E}">
        <p14:creationId xmlns:p14="http://schemas.microsoft.com/office/powerpoint/2010/main" val="263087911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70" name="Rectangle 6"/>
          <p:cNvSpPr>
            <a:spLocks noChangeArrowheads="1"/>
          </p:cNvSpPr>
          <p:nvPr/>
        </p:nvSpPr>
        <p:spPr bwMode="auto">
          <a:xfrm>
            <a:off x="2971800" y="22288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dirty="0"/>
          </a:p>
        </p:txBody>
      </p:sp>
      <p:pic>
        <p:nvPicPr>
          <p:cNvPr id="36871" name="Picture 7" descr="MVC-012S"/>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685800" y="609600"/>
            <a:ext cx="7620000" cy="571434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545685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Date Placeholder 7"/>
          <p:cNvSpPr>
            <a:spLocks noGrp="1"/>
          </p:cNvSpPr>
          <p:nvPr>
            <p:ph type="dt" sz="quarter" idx="10"/>
          </p:nvPr>
        </p:nvSpPr>
        <p:spPr>
          <a:noFill/>
        </p:spPr>
        <p:txBody>
          <a:bodyPr/>
          <a:lstStyle/>
          <a:p>
            <a:fld id="{003FA999-E147-4866-A43E-EEF2F1DDF221}" type="datetime1">
              <a:rPr lang="en-US"/>
              <a:pPr/>
              <a:t>11/13/2014</a:t>
            </a:fld>
            <a:endParaRPr lang="en-US" dirty="0"/>
          </a:p>
        </p:txBody>
      </p:sp>
      <p:sp>
        <p:nvSpPr>
          <p:cNvPr id="17413" name="Slide Number Placeholder 8"/>
          <p:cNvSpPr>
            <a:spLocks noGrp="1"/>
          </p:cNvSpPr>
          <p:nvPr>
            <p:ph type="sldNum" sz="quarter" idx="12"/>
          </p:nvPr>
        </p:nvSpPr>
        <p:spPr>
          <a:noFill/>
        </p:spPr>
        <p:txBody>
          <a:bodyPr/>
          <a:lstStyle/>
          <a:p>
            <a:fld id="{B187CF9C-A41C-4D18-99D9-69BF734EE99F}" type="slidenum">
              <a:rPr lang="en-US"/>
              <a:pPr/>
              <a:t>32</a:t>
            </a:fld>
            <a:endParaRPr lang="en-US" dirty="0"/>
          </a:p>
        </p:txBody>
      </p:sp>
      <p:sp>
        <p:nvSpPr>
          <p:cNvPr id="17414" name="Footer Placeholder 9"/>
          <p:cNvSpPr>
            <a:spLocks noGrp="1"/>
          </p:cNvSpPr>
          <p:nvPr>
            <p:ph type="ftr" sz="quarter" idx="11"/>
          </p:nvPr>
        </p:nvSpPr>
        <p:spPr>
          <a:noFill/>
        </p:spPr>
        <p:txBody>
          <a:bodyPr/>
          <a:lstStyle/>
          <a:p>
            <a:endParaRPr lang="en-US" dirty="0"/>
          </a:p>
          <a:p>
            <a:r>
              <a:rPr lang="en-US" dirty="0"/>
              <a:t>U.S. Environmental Protection Agency</a:t>
            </a:r>
          </a:p>
        </p:txBody>
      </p:sp>
      <p:sp>
        <p:nvSpPr>
          <p:cNvPr id="2" name="Rectangle 1"/>
          <p:cNvSpPr/>
          <p:nvPr/>
        </p:nvSpPr>
        <p:spPr>
          <a:xfrm>
            <a:off x="1143000" y="1981200"/>
            <a:ext cx="6858000" cy="3508653"/>
          </a:xfrm>
          <a:prstGeom prst="rect">
            <a:avLst/>
          </a:prstGeom>
        </p:spPr>
        <p:txBody>
          <a:bodyPr wrap="square">
            <a:spAutoFit/>
          </a:bodyPr>
          <a:lstStyle/>
          <a:p>
            <a:r>
              <a:rPr lang="en-US" u="sng" dirty="0" smtClean="0"/>
              <a:t>Tri-County/Elgin </a:t>
            </a:r>
            <a:r>
              <a:rPr lang="en-US" u="sng" dirty="0"/>
              <a:t>Landfills; Elgin IL</a:t>
            </a:r>
            <a:endParaRPr lang="en-US" dirty="0"/>
          </a:p>
          <a:p>
            <a:endParaRPr lang="en-US" sz="1800" dirty="0"/>
          </a:p>
          <a:p>
            <a:pPr marL="285750" indent="-285750">
              <a:buFont typeface="Arial" panose="020B0604020202020204" pitchFamily="34" charset="0"/>
              <a:buChar char="•"/>
            </a:pPr>
            <a:r>
              <a:rPr lang="en-US" sz="1800" dirty="0" smtClean="0"/>
              <a:t>One </a:t>
            </a:r>
            <a:r>
              <a:rPr lang="en-US" sz="1800" dirty="0"/>
              <a:t>section of the Landfill </a:t>
            </a:r>
            <a:r>
              <a:rPr lang="en-US" sz="1800" dirty="0" smtClean="0"/>
              <a:t>Cap has a "Mat-Con" layer to </a:t>
            </a:r>
            <a:r>
              <a:rPr lang="en-US" sz="1800" dirty="0"/>
              <a:t>allow for vehicle parking.  In order to obtain approval for this design modification, lab and field surface ponding tests were conducted to show that the Mat-Con cover system provided hydraulic conductivity (impermeability) that met or exceeded fundamental baseline targets for RCRA Subtitle C cover systems</a:t>
            </a:r>
            <a:r>
              <a:rPr lang="en-US" sz="1800" dirty="0" smtClean="0"/>
              <a:t>.  </a:t>
            </a:r>
          </a:p>
          <a:p>
            <a:endParaRPr lang="en-US" sz="1800" dirty="0"/>
          </a:p>
          <a:p>
            <a:pPr marL="285750" indent="-285750">
              <a:buFont typeface="Arial" panose="020B0604020202020204" pitchFamily="34" charset="0"/>
              <a:buChar char="•"/>
            </a:pPr>
            <a:r>
              <a:rPr lang="en-US" sz="1800" dirty="0" smtClean="0"/>
              <a:t>This was "extra" contingency because only Subtitle D impermeability equivalence was needed.</a:t>
            </a:r>
          </a:p>
        </p:txBody>
      </p:sp>
    </p:spTree>
    <p:extLst>
      <p:ext uri="{BB962C8B-B14F-4D97-AF65-F5344CB8AC3E}">
        <p14:creationId xmlns:p14="http://schemas.microsoft.com/office/powerpoint/2010/main" val="203976606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2" name="Date Placeholder 7"/>
          <p:cNvSpPr>
            <a:spLocks noGrp="1"/>
          </p:cNvSpPr>
          <p:nvPr>
            <p:ph type="dt" sz="quarter" idx="10"/>
          </p:nvPr>
        </p:nvSpPr>
        <p:spPr>
          <a:noFill/>
        </p:spPr>
        <p:txBody>
          <a:bodyPr/>
          <a:lstStyle/>
          <a:p>
            <a:fld id="{003FA999-E147-4866-A43E-EEF2F1DDF221}" type="datetime1">
              <a:rPr lang="en-US"/>
              <a:pPr/>
              <a:t>11/13/2014</a:t>
            </a:fld>
            <a:endParaRPr lang="en-US" dirty="0"/>
          </a:p>
        </p:txBody>
      </p:sp>
      <p:sp>
        <p:nvSpPr>
          <p:cNvPr id="17413" name="Slide Number Placeholder 8"/>
          <p:cNvSpPr>
            <a:spLocks noGrp="1"/>
          </p:cNvSpPr>
          <p:nvPr>
            <p:ph type="sldNum" sz="quarter" idx="12"/>
          </p:nvPr>
        </p:nvSpPr>
        <p:spPr>
          <a:noFill/>
        </p:spPr>
        <p:txBody>
          <a:bodyPr/>
          <a:lstStyle/>
          <a:p>
            <a:fld id="{B187CF9C-A41C-4D18-99D9-69BF734EE99F}" type="slidenum">
              <a:rPr lang="en-US"/>
              <a:pPr/>
              <a:t>33</a:t>
            </a:fld>
            <a:endParaRPr lang="en-US" dirty="0"/>
          </a:p>
        </p:txBody>
      </p:sp>
      <p:sp>
        <p:nvSpPr>
          <p:cNvPr id="17414" name="Footer Placeholder 9"/>
          <p:cNvSpPr>
            <a:spLocks noGrp="1"/>
          </p:cNvSpPr>
          <p:nvPr>
            <p:ph type="ftr" sz="quarter" idx="11"/>
          </p:nvPr>
        </p:nvSpPr>
        <p:spPr>
          <a:noFill/>
        </p:spPr>
        <p:txBody>
          <a:bodyPr/>
          <a:lstStyle/>
          <a:p>
            <a:endParaRPr lang="en-US" dirty="0"/>
          </a:p>
          <a:p>
            <a:r>
              <a:rPr lang="en-US" dirty="0"/>
              <a:t>U.S. Environmental Protection Agency</a:t>
            </a:r>
          </a:p>
        </p:txBody>
      </p:sp>
      <p:graphicFrame>
        <p:nvGraphicFramePr>
          <p:cNvPr id="8" name="Object 4"/>
          <p:cNvGraphicFramePr>
            <a:graphicFrameLocks noChangeAspect="1"/>
          </p:cNvGraphicFramePr>
          <p:nvPr>
            <p:extLst>
              <p:ext uri="{D42A27DB-BD31-4B8C-83A1-F6EECF244321}">
                <p14:modId xmlns:p14="http://schemas.microsoft.com/office/powerpoint/2010/main" val="2054265436"/>
              </p:ext>
            </p:extLst>
          </p:nvPr>
        </p:nvGraphicFramePr>
        <p:xfrm>
          <a:off x="4786796" y="3272390"/>
          <a:ext cx="3721100" cy="2795588"/>
        </p:xfrm>
        <a:graphic>
          <a:graphicData uri="http://schemas.openxmlformats.org/presentationml/2006/ole">
            <mc:AlternateContent xmlns:mc="http://schemas.openxmlformats.org/markup-compatibility/2006">
              <mc:Choice xmlns:v="urn:schemas-microsoft-com:vml" Requires="v">
                <p:oleObj spid="_x0000_s1046" name="Picture" r:id="rId4" imgW="3193560" imgH="2400480" progId="Word.Picture.8">
                  <p:embed/>
                </p:oleObj>
              </mc:Choice>
              <mc:Fallback>
                <p:oleObj name="Picture" r:id="rId4" imgW="3193560" imgH="2400480" progId="Word.Picture.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6796" y="3272390"/>
                        <a:ext cx="3721100" cy="2795588"/>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3626351509"/>
              </p:ext>
            </p:extLst>
          </p:nvPr>
        </p:nvGraphicFramePr>
        <p:xfrm>
          <a:off x="802481" y="457200"/>
          <a:ext cx="3729038" cy="2801938"/>
        </p:xfrm>
        <a:graphic>
          <a:graphicData uri="http://schemas.openxmlformats.org/presentationml/2006/ole">
            <mc:AlternateContent xmlns:mc="http://schemas.openxmlformats.org/markup-compatibility/2006">
              <mc:Choice xmlns:v="urn:schemas-microsoft-com:vml" Requires="v">
                <p:oleObj spid="_x0000_s1047" name="Picture" r:id="rId6" imgW="3193560" imgH="2400480" progId="Word.Picture.8">
                  <p:embed/>
                </p:oleObj>
              </mc:Choice>
              <mc:Fallback>
                <p:oleObj name="Picture" r:id="rId6" imgW="3193560" imgH="2400480" progId="Word.Picture.8">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2481" y="457200"/>
                        <a:ext cx="3729038" cy="2801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TextBox 2"/>
          <p:cNvSpPr txBox="1"/>
          <p:nvPr/>
        </p:nvSpPr>
        <p:spPr>
          <a:xfrm>
            <a:off x="5029200" y="685800"/>
            <a:ext cx="3758648" cy="830997"/>
          </a:xfrm>
          <a:prstGeom prst="rect">
            <a:avLst/>
          </a:prstGeom>
          <a:noFill/>
        </p:spPr>
        <p:txBody>
          <a:bodyPr wrap="square" rtlCol="0">
            <a:spAutoFit/>
          </a:bodyPr>
          <a:lstStyle/>
          <a:p>
            <a:r>
              <a:rPr lang="en-US" dirty="0" smtClean="0">
                <a:solidFill>
                  <a:srgbClr val="FF0000"/>
                </a:solidFill>
              </a:rPr>
              <a:t>"Keying" into the adjacent LF cap / membrane.</a:t>
            </a:r>
            <a:endParaRPr lang="en-US" dirty="0">
              <a:solidFill>
                <a:srgbClr val="FF0000"/>
              </a:solidFill>
            </a:endParaRPr>
          </a:p>
        </p:txBody>
      </p:sp>
      <p:sp>
        <p:nvSpPr>
          <p:cNvPr id="4" name="TextBox 3"/>
          <p:cNvSpPr txBox="1"/>
          <p:nvPr/>
        </p:nvSpPr>
        <p:spPr>
          <a:xfrm>
            <a:off x="533400" y="3886200"/>
            <a:ext cx="3581400" cy="830997"/>
          </a:xfrm>
          <a:prstGeom prst="rect">
            <a:avLst/>
          </a:prstGeom>
          <a:noFill/>
        </p:spPr>
        <p:txBody>
          <a:bodyPr wrap="square" rtlCol="0">
            <a:spAutoFit/>
          </a:bodyPr>
          <a:lstStyle/>
          <a:p>
            <a:r>
              <a:rPr lang="en-US" dirty="0" smtClean="0">
                <a:solidFill>
                  <a:srgbClr val="FF0000"/>
                </a:solidFill>
              </a:rPr>
              <a:t>Landfill Cap to the left, and Mat-Con to the right.</a:t>
            </a:r>
            <a:endParaRPr lang="en-US" dirty="0">
              <a:solidFill>
                <a:srgbClr val="FF0000"/>
              </a:solidFill>
            </a:endParaRPr>
          </a:p>
        </p:txBody>
      </p:sp>
      <p:cxnSp>
        <p:nvCxnSpPr>
          <p:cNvPr id="12" name="Straight Arrow Connector 11"/>
          <p:cNvCxnSpPr/>
          <p:nvPr/>
        </p:nvCxnSpPr>
        <p:spPr bwMode="auto">
          <a:xfrm flipH="1">
            <a:off x="3352800" y="1101298"/>
            <a:ext cx="1679714" cy="431069"/>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cxnSp>
        <p:nvCxnSpPr>
          <p:cNvPr id="13" name="Straight Arrow Connector 12"/>
          <p:cNvCxnSpPr/>
          <p:nvPr/>
        </p:nvCxnSpPr>
        <p:spPr bwMode="auto">
          <a:xfrm flipV="1">
            <a:off x="3910496" y="4134572"/>
            <a:ext cx="1347304" cy="44428"/>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cxnSp>
        <p:nvCxnSpPr>
          <p:cNvPr id="18" name="Straight Arrow Connector 17"/>
          <p:cNvCxnSpPr/>
          <p:nvPr/>
        </p:nvCxnSpPr>
        <p:spPr bwMode="auto">
          <a:xfrm>
            <a:off x="4104309" y="4509452"/>
            <a:ext cx="2067891" cy="388167"/>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35995625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2" name="Date Placeholder 7"/>
          <p:cNvSpPr>
            <a:spLocks noGrp="1"/>
          </p:cNvSpPr>
          <p:nvPr>
            <p:ph type="dt" sz="quarter" idx="10"/>
          </p:nvPr>
        </p:nvSpPr>
        <p:spPr>
          <a:noFill/>
        </p:spPr>
        <p:txBody>
          <a:bodyPr/>
          <a:lstStyle/>
          <a:p>
            <a:fld id="{003FA999-E147-4866-A43E-EEF2F1DDF221}" type="datetime1">
              <a:rPr lang="en-US"/>
              <a:pPr/>
              <a:t>11/13/2014</a:t>
            </a:fld>
            <a:endParaRPr lang="en-US" dirty="0"/>
          </a:p>
        </p:txBody>
      </p:sp>
      <p:sp>
        <p:nvSpPr>
          <p:cNvPr id="17413" name="Slide Number Placeholder 8"/>
          <p:cNvSpPr>
            <a:spLocks noGrp="1"/>
          </p:cNvSpPr>
          <p:nvPr>
            <p:ph type="sldNum" sz="quarter" idx="12"/>
          </p:nvPr>
        </p:nvSpPr>
        <p:spPr>
          <a:noFill/>
        </p:spPr>
        <p:txBody>
          <a:bodyPr/>
          <a:lstStyle/>
          <a:p>
            <a:fld id="{B187CF9C-A41C-4D18-99D9-69BF734EE99F}" type="slidenum">
              <a:rPr lang="en-US"/>
              <a:pPr/>
              <a:t>34</a:t>
            </a:fld>
            <a:endParaRPr lang="en-US" dirty="0"/>
          </a:p>
        </p:txBody>
      </p:sp>
      <p:sp>
        <p:nvSpPr>
          <p:cNvPr id="17414" name="Footer Placeholder 9"/>
          <p:cNvSpPr>
            <a:spLocks noGrp="1"/>
          </p:cNvSpPr>
          <p:nvPr>
            <p:ph type="ftr" sz="quarter" idx="11"/>
          </p:nvPr>
        </p:nvSpPr>
        <p:spPr>
          <a:noFill/>
        </p:spPr>
        <p:txBody>
          <a:bodyPr/>
          <a:lstStyle/>
          <a:p>
            <a:endParaRPr lang="en-US" dirty="0"/>
          </a:p>
          <a:p>
            <a:r>
              <a:rPr lang="en-US" dirty="0"/>
              <a:t>U.S. Environmental Protection Agency</a:t>
            </a:r>
          </a:p>
        </p:txBody>
      </p:sp>
      <p:pic>
        <p:nvPicPr>
          <p:cNvPr id="6" name="Picture 11" descr="C:\+Projects\tricounty\photos-jpg\March03\031103Fue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1181100" y="609600"/>
            <a:ext cx="6781800" cy="508337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97297492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Date Placeholder 7"/>
          <p:cNvSpPr>
            <a:spLocks noGrp="1"/>
          </p:cNvSpPr>
          <p:nvPr>
            <p:ph type="dt" sz="quarter" idx="10"/>
          </p:nvPr>
        </p:nvSpPr>
        <p:spPr>
          <a:noFill/>
        </p:spPr>
        <p:txBody>
          <a:bodyPr/>
          <a:lstStyle/>
          <a:p>
            <a:fld id="{003FA999-E147-4866-A43E-EEF2F1DDF221}" type="datetime1">
              <a:rPr lang="en-US"/>
              <a:pPr/>
              <a:t>11/13/2014</a:t>
            </a:fld>
            <a:endParaRPr lang="en-US" dirty="0"/>
          </a:p>
        </p:txBody>
      </p:sp>
      <p:sp>
        <p:nvSpPr>
          <p:cNvPr id="17413" name="Slide Number Placeholder 8"/>
          <p:cNvSpPr>
            <a:spLocks noGrp="1"/>
          </p:cNvSpPr>
          <p:nvPr>
            <p:ph type="sldNum" sz="quarter" idx="12"/>
          </p:nvPr>
        </p:nvSpPr>
        <p:spPr>
          <a:noFill/>
        </p:spPr>
        <p:txBody>
          <a:bodyPr/>
          <a:lstStyle/>
          <a:p>
            <a:fld id="{B187CF9C-A41C-4D18-99D9-69BF734EE99F}" type="slidenum">
              <a:rPr lang="en-US"/>
              <a:pPr/>
              <a:t>35</a:t>
            </a:fld>
            <a:endParaRPr lang="en-US" dirty="0"/>
          </a:p>
        </p:txBody>
      </p:sp>
      <p:sp>
        <p:nvSpPr>
          <p:cNvPr id="17414" name="Footer Placeholder 9"/>
          <p:cNvSpPr>
            <a:spLocks noGrp="1"/>
          </p:cNvSpPr>
          <p:nvPr>
            <p:ph type="ftr" sz="quarter" idx="11"/>
          </p:nvPr>
        </p:nvSpPr>
        <p:spPr>
          <a:noFill/>
        </p:spPr>
        <p:txBody>
          <a:bodyPr/>
          <a:lstStyle/>
          <a:p>
            <a:endParaRPr lang="en-US" dirty="0"/>
          </a:p>
          <a:p>
            <a:r>
              <a:rPr lang="en-US" dirty="0"/>
              <a:t>U.S. Environmental Protection Agency</a:t>
            </a:r>
          </a:p>
        </p:txBody>
      </p:sp>
      <p:sp>
        <p:nvSpPr>
          <p:cNvPr id="2" name="Rectangle 1"/>
          <p:cNvSpPr/>
          <p:nvPr/>
        </p:nvSpPr>
        <p:spPr>
          <a:xfrm>
            <a:off x="637636" y="1009227"/>
            <a:ext cx="6858000" cy="5447645"/>
          </a:xfrm>
          <a:prstGeom prst="rect">
            <a:avLst/>
          </a:prstGeom>
        </p:spPr>
        <p:txBody>
          <a:bodyPr wrap="square">
            <a:spAutoFit/>
          </a:bodyPr>
          <a:lstStyle/>
          <a:p>
            <a:r>
              <a:rPr lang="en-US" dirty="0" smtClean="0"/>
              <a:t>In Summary:</a:t>
            </a:r>
          </a:p>
          <a:p>
            <a:endParaRPr lang="en-US" sz="1800" dirty="0" smtClean="0"/>
          </a:p>
          <a:p>
            <a:r>
              <a:rPr lang="en-US" sz="1800" dirty="0" smtClean="0"/>
              <a:t>Although RCRA Consultation is not always needed in every step of a Superfund </a:t>
            </a:r>
            <a:r>
              <a:rPr lang="en-US" sz="1800" dirty="0" smtClean="0"/>
              <a:t>Cleanup, it is important because.....</a:t>
            </a:r>
            <a:endParaRPr lang="en-US" sz="1800" dirty="0"/>
          </a:p>
          <a:p>
            <a:endParaRPr lang="en-US" sz="1800" dirty="0"/>
          </a:p>
          <a:p>
            <a:pPr marL="285750" indent="-285750">
              <a:buFont typeface="Arial" panose="020B0604020202020204" pitchFamily="34" charset="0"/>
              <a:buChar char="•"/>
            </a:pPr>
            <a:r>
              <a:rPr lang="en-US" sz="1800" dirty="0" smtClean="0"/>
              <a:t>RCRA will determine the fate and destination of where remediated contaminated media is disposed</a:t>
            </a:r>
            <a:r>
              <a:rPr lang="en-US" sz="1800" dirty="0"/>
              <a:t>. </a:t>
            </a:r>
            <a:endParaRPr lang="en-US" sz="1800" dirty="0" smtClean="0"/>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r>
              <a:rPr lang="en-US" sz="1800" dirty="0" smtClean="0"/>
              <a:t>RCRA </a:t>
            </a:r>
            <a:r>
              <a:rPr lang="en-US" sz="1800" dirty="0" smtClean="0"/>
              <a:t>determines the </a:t>
            </a:r>
            <a:r>
              <a:rPr lang="en-US" sz="1800" dirty="0"/>
              <a:t>fate and destination of any </a:t>
            </a:r>
            <a:r>
              <a:rPr lang="en-US" sz="1800" dirty="0" smtClean="0"/>
              <a:t>spoils/effluent </a:t>
            </a:r>
            <a:r>
              <a:rPr lang="en-US" sz="1800" dirty="0"/>
              <a:t>of on-Site </a:t>
            </a:r>
            <a:r>
              <a:rPr lang="en-US" sz="1800" dirty="0" smtClean="0"/>
              <a:t>remediation or waste </a:t>
            </a:r>
            <a:r>
              <a:rPr lang="en-US" sz="1800" dirty="0"/>
              <a:t>treatment </a:t>
            </a:r>
            <a:r>
              <a:rPr lang="en-US" sz="1800" dirty="0" smtClean="0"/>
              <a:t>operation. Disposal must comply with TSD requirements.</a:t>
            </a:r>
          </a:p>
          <a:p>
            <a:pPr marL="285750" indent="-285750">
              <a:buFontTx/>
              <a:buChar char="-"/>
            </a:pPr>
            <a:endParaRPr lang="en-US" sz="1800" dirty="0"/>
          </a:p>
          <a:p>
            <a:pPr marL="285750" indent="-285750">
              <a:buFont typeface="Arial" panose="020B0604020202020204" pitchFamily="34" charset="0"/>
              <a:buChar char="•"/>
            </a:pPr>
            <a:r>
              <a:rPr lang="en-US" sz="1800" dirty="0" smtClean="0"/>
              <a:t>RCRA will determine the level of impermeability (containment) and/or BDAT that is required for on-Site disposal/containment remedies.</a:t>
            </a:r>
          </a:p>
          <a:p>
            <a:pPr marL="285750" indent="-285750">
              <a:buFontTx/>
              <a:buChar char="-"/>
            </a:pPr>
            <a:endParaRPr lang="en-US" sz="1800" dirty="0"/>
          </a:p>
          <a:p>
            <a:pPr marL="285750" indent="-285750">
              <a:buFont typeface="Arial" panose="020B0604020202020204" pitchFamily="34" charset="0"/>
              <a:buChar char="•"/>
            </a:pPr>
            <a:r>
              <a:rPr lang="en-US" sz="1800" dirty="0" smtClean="0"/>
              <a:t>Although some Superfund cleanups may not need formal paper or administrative RCRA permits, remedies must always meet the RCRA “equivalent” as an ARAR.</a:t>
            </a:r>
            <a:endParaRPr lang="en-US" sz="1800" dirty="0"/>
          </a:p>
        </p:txBody>
      </p:sp>
    </p:spTree>
    <p:extLst>
      <p:ext uri="{BB962C8B-B14F-4D97-AF65-F5344CB8AC3E}">
        <p14:creationId xmlns:p14="http://schemas.microsoft.com/office/powerpoint/2010/main" val="186077844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Date Placeholder 7"/>
          <p:cNvSpPr>
            <a:spLocks noGrp="1"/>
          </p:cNvSpPr>
          <p:nvPr>
            <p:ph type="dt" sz="quarter" idx="10"/>
          </p:nvPr>
        </p:nvSpPr>
        <p:spPr>
          <a:noFill/>
        </p:spPr>
        <p:txBody>
          <a:bodyPr/>
          <a:lstStyle/>
          <a:p>
            <a:fld id="{003FA999-E147-4866-A43E-EEF2F1DDF221}" type="datetime1">
              <a:rPr lang="en-US"/>
              <a:pPr/>
              <a:t>11/13/2014</a:t>
            </a:fld>
            <a:endParaRPr lang="en-US" dirty="0"/>
          </a:p>
        </p:txBody>
      </p:sp>
      <p:sp>
        <p:nvSpPr>
          <p:cNvPr id="17413" name="Slide Number Placeholder 8"/>
          <p:cNvSpPr>
            <a:spLocks noGrp="1"/>
          </p:cNvSpPr>
          <p:nvPr>
            <p:ph type="sldNum" sz="quarter" idx="12"/>
          </p:nvPr>
        </p:nvSpPr>
        <p:spPr>
          <a:noFill/>
        </p:spPr>
        <p:txBody>
          <a:bodyPr/>
          <a:lstStyle/>
          <a:p>
            <a:fld id="{B187CF9C-A41C-4D18-99D9-69BF734EE99F}" type="slidenum">
              <a:rPr lang="en-US"/>
              <a:pPr/>
              <a:t>36</a:t>
            </a:fld>
            <a:endParaRPr lang="en-US" dirty="0"/>
          </a:p>
        </p:txBody>
      </p:sp>
      <p:sp>
        <p:nvSpPr>
          <p:cNvPr id="17414" name="Footer Placeholder 9"/>
          <p:cNvSpPr>
            <a:spLocks noGrp="1"/>
          </p:cNvSpPr>
          <p:nvPr>
            <p:ph type="ftr" sz="quarter" idx="11"/>
          </p:nvPr>
        </p:nvSpPr>
        <p:spPr>
          <a:noFill/>
        </p:spPr>
        <p:txBody>
          <a:bodyPr/>
          <a:lstStyle/>
          <a:p>
            <a:endParaRPr lang="en-US" dirty="0"/>
          </a:p>
          <a:p>
            <a:r>
              <a:rPr lang="en-US" dirty="0"/>
              <a:t>U.S. Environmental Protection Agency</a:t>
            </a:r>
          </a:p>
        </p:txBody>
      </p:sp>
      <p:sp>
        <p:nvSpPr>
          <p:cNvPr id="2" name="Rectangle 1"/>
          <p:cNvSpPr/>
          <p:nvPr/>
        </p:nvSpPr>
        <p:spPr>
          <a:xfrm>
            <a:off x="1295400" y="2209800"/>
            <a:ext cx="6858000" cy="2862322"/>
          </a:xfrm>
          <a:prstGeom prst="rect">
            <a:avLst/>
          </a:prstGeom>
        </p:spPr>
        <p:txBody>
          <a:bodyPr wrap="square">
            <a:spAutoFit/>
          </a:bodyPr>
          <a:lstStyle/>
          <a:p>
            <a:pPr algn="ctr"/>
            <a:r>
              <a:rPr lang="en-US" altLang="en-US" sz="2000" b="1" u="sng" dirty="0" smtClean="0"/>
              <a:t>THANK YOU !!!</a:t>
            </a:r>
          </a:p>
          <a:p>
            <a:pPr algn="ctr"/>
            <a:r>
              <a:rPr lang="en-US" altLang="en-US" sz="2000" dirty="0" smtClean="0"/>
              <a:t>John Fagiolo, Remedial </a:t>
            </a:r>
            <a:r>
              <a:rPr lang="en-US" altLang="en-US" sz="2000" dirty="0"/>
              <a:t>Project </a:t>
            </a:r>
            <a:r>
              <a:rPr lang="en-US" altLang="en-US" sz="2000" dirty="0" smtClean="0"/>
              <a:t>Manager</a:t>
            </a:r>
            <a:endParaRPr lang="en-US" altLang="en-US" sz="2000" dirty="0"/>
          </a:p>
          <a:p>
            <a:pPr algn="ctr"/>
            <a:r>
              <a:rPr lang="en-US" altLang="en-US" sz="2000" dirty="0" smtClean="0"/>
              <a:t>U.S</a:t>
            </a:r>
            <a:r>
              <a:rPr lang="en-US" altLang="en-US" sz="2000" dirty="0"/>
              <a:t>. EPA </a:t>
            </a:r>
            <a:r>
              <a:rPr lang="en-US" altLang="en-US" sz="2000" dirty="0" smtClean="0"/>
              <a:t>Region </a:t>
            </a:r>
            <a:r>
              <a:rPr lang="en-US" altLang="en-US" sz="2000" dirty="0"/>
              <a:t>5 </a:t>
            </a:r>
            <a:r>
              <a:rPr lang="en-US" altLang="en-US" sz="2000" dirty="0" smtClean="0"/>
              <a:t>Superfund Division; Chicago</a:t>
            </a:r>
            <a:r>
              <a:rPr lang="en-US" altLang="en-US" sz="2000" dirty="0"/>
              <a:t>, </a:t>
            </a:r>
            <a:r>
              <a:rPr lang="en-US" altLang="en-US" sz="2000" dirty="0" smtClean="0"/>
              <a:t>IL</a:t>
            </a:r>
          </a:p>
          <a:p>
            <a:pPr algn="ctr"/>
            <a:r>
              <a:rPr lang="en-US" altLang="en-US" sz="2000" dirty="0" smtClean="0"/>
              <a:t>312-886-0800; Fagiolo.John@epa.gov</a:t>
            </a:r>
            <a:r>
              <a:rPr lang="en-US" altLang="en-US" sz="2000" dirty="0"/>
              <a:t>	</a:t>
            </a:r>
            <a:endParaRPr lang="en-US" altLang="en-US" sz="2000" dirty="0" smtClean="0">
              <a:latin typeface="Futura XBlk BT" pitchFamily="34" charset="0"/>
            </a:endParaRPr>
          </a:p>
          <a:p>
            <a:endParaRPr lang="en-US" altLang="en-US" sz="2000" dirty="0">
              <a:latin typeface="Futura XBlk BT" pitchFamily="34" charset="0"/>
            </a:endParaRPr>
          </a:p>
          <a:p>
            <a:r>
              <a:rPr lang="en-US" altLang="en-US" sz="2000" dirty="0" smtClean="0">
                <a:latin typeface="Futura XBlk BT" pitchFamily="34" charset="0"/>
              </a:rPr>
              <a:t>Next Up:  </a:t>
            </a:r>
            <a:r>
              <a:rPr lang="en-US" sz="2000" b="1" dirty="0" smtClean="0"/>
              <a:t>Christopher Black</a:t>
            </a:r>
            <a:endParaRPr lang="en-US" sz="2000" dirty="0"/>
          </a:p>
          <a:p>
            <a:pPr lvl="0"/>
            <a:endParaRPr lang="en-US" sz="2000" dirty="0" smtClean="0"/>
          </a:p>
          <a:p>
            <a:pPr lvl="0"/>
            <a:r>
              <a:rPr lang="en-US" sz="2000" dirty="0" smtClean="0"/>
              <a:t>What is RCRA </a:t>
            </a:r>
            <a:r>
              <a:rPr lang="en-US" sz="2000" dirty="0"/>
              <a:t>Corrective Action </a:t>
            </a:r>
            <a:r>
              <a:rPr lang="en-US" sz="2000" dirty="0" smtClean="0"/>
              <a:t>and how does that relate to Superfund RPMs? </a:t>
            </a:r>
            <a:endParaRPr lang="en-US" sz="2000" dirty="0"/>
          </a:p>
        </p:txBody>
      </p:sp>
    </p:spTree>
    <p:extLst>
      <p:ext uri="{BB962C8B-B14F-4D97-AF65-F5344CB8AC3E}">
        <p14:creationId xmlns:p14="http://schemas.microsoft.com/office/powerpoint/2010/main" val="231214129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2" name="Date Placeholder 7"/>
          <p:cNvSpPr>
            <a:spLocks noGrp="1"/>
          </p:cNvSpPr>
          <p:nvPr>
            <p:ph type="dt" sz="quarter" idx="10"/>
          </p:nvPr>
        </p:nvSpPr>
        <p:spPr>
          <a:noFill/>
        </p:spPr>
        <p:txBody>
          <a:bodyPr/>
          <a:lstStyle/>
          <a:p>
            <a:fld id="{003FA999-E147-4866-A43E-EEF2F1DDF221}" type="datetime1">
              <a:rPr lang="en-US"/>
              <a:pPr/>
              <a:t>11/13/2014</a:t>
            </a:fld>
            <a:endParaRPr lang="en-US" dirty="0"/>
          </a:p>
        </p:txBody>
      </p:sp>
      <p:sp>
        <p:nvSpPr>
          <p:cNvPr id="17413" name="Slide Number Placeholder 8"/>
          <p:cNvSpPr>
            <a:spLocks noGrp="1"/>
          </p:cNvSpPr>
          <p:nvPr>
            <p:ph type="sldNum" sz="quarter" idx="12"/>
          </p:nvPr>
        </p:nvSpPr>
        <p:spPr>
          <a:noFill/>
        </p:spPr>
        <p:txBody>
          <a:bodyPr/>
          <a:lstStyle/>
          <a:p>
            <a:fld id="{B187CF9C-A41C-4D18-99D9-69BF734EE99F}" type="slidenum">
              <a:rPr lang="en-US"/>
              <a:pPr/>
              <a:t>4</a:t>
            </a:fld>
            <a:endParaRPr lang="en-US" dirty="0"/>
          </a:p>
        </p:txBody>
      </p:sp>
      <p:sp>
        <p:nvSpPr>
          <p:cNvPr id="17414" name="Footer Placeholder 9"/>
          <p:cNvSpPr>
            <a:spLocks noGrp="1"/>
          </p:cNvSpPr>
          <p:nvPr>
            <p:ph type="ftr" sz="quarter" idx="11"/>
          </p:nvPr>
        </p:nvSpPr>
        <p:spPr>
          <a:noFill/>
        </p:spPr>
        <p:txBody>
          <a:bodyPr/>
          <a:lstStyle/>
          <a:p>
            <a:endParaRPr lang="en-US" dirty="0"/>
          </a:p>
          <a:p>
            <a:r>
              <a:rPr lang="en-US" dirty="0"/>
              <a:t>U.S. Environmental Protection Agency</a:t>
            </a:r>
          </a:p>
        </p:txBody>
      </p:sp>
      <p:pic>
        <p:nvPicPr>
          <p:cNvPr id="6" name="Picture 5"/>
          <p:cNvPicPr>
            <a:picLocks noChangeAspect="1"/>
          </p:cNvPicPr>
          <p:nvPr/>
        </p:nvPicPr>
        <p:blipFill>
          <a:blip r:embed="rId3"/>
          <a:stretch>
            <a:fillRect/>
          </a:stretch>
        </p:blipFill>
        <p:spPr>
          <a:xfrm>
            <a:off x="685800" y="304800"/>
            <a:ext cx="5255841" cy="5537573"/>
          </a:xfrm>
          <a:prstGeom prst="rect">
            <a:avLst/>
          </a:prstGeom>
        </p:spPr>
      </p:pic>
      <p:sp>
        <p:nvSpPr>
          <p:cNvPr id="3" name="TextBox 2"/>
          <p:cNvSpPr txBox="1"/>
          <p:nvPr/>
        </p:nvSpPr>
        <p:spPr>
          <a:xfrm>
            <a:off x="6248400" y="2576881"/>
            <a:ext cx="2514600" cy="1200329"/>
          </a:xfrm>
          <a:prstGeom prst="rect">
            <a:avLst/>
          </a:prstGeom>
          <a:noFill/>
        </p:spPr>
        <p:txBody>
          <a:bodyPr wrap="square" rtlCol="0">
            <a:spAutoFit/>
          </a:bodyPr>
          <a:lstStyle/>
          <a:p>
            <a:pPr algn="ctr"/>
            <a:r>
              <a:rPr lang="en-US" sz="2000" dirty="0" smtClean="0"/>
              <a:t>Lakeway Chemical,</a:t>
            </a:r>
            <a:r>
              <a:rPr lang="en-US" dirty="0" smtClean="0"/>
              <a:t> 1961: </a:t>
            </a:r>
          </a:p>
          <a:p>
            <a:pPr algn="ctr"/>
            <a:r>
              <a:rPr lang="en-US" dirty="0" smtClean="0"/>
              <a:t>One Lagoon</a:t>
            </a:r>
            <a:endParaRPr lang="en-US" dirty="0"/>
          </a:p>
        </p:txBody>
      </p:sp>
      <p:cxnSp>
        <p:nvCxnSpPr>
          <p:cNvPr id="5" name="Straight Arrow Connector 4"/>
          <p:cNvCxnSpPr/>
          <p:nvPr/>
        </p:nvCxnSpPr>
        <p:spPr bwMode="auto">
          <a:xfrm flipH="1">
            <a:off x="3733800" y="3202109"/>
            <a:ext cx="2514600" cy="379291"/>
          </a:xfrm>
          <a:prstGeom prst="straightConnector1">
            <a:avLst/>
          </a:prstGeom>
          <a:solidFill>
            <a:schemeClr val="accent1"/>
          </a:solidFill>
          <a:ln w="139700"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69032426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747296" y="3943599"/>
            <a:ext cx="3048000" cy="1981200"/>
          </a:xfrm>
          <a:prstGeom prst="rect">
            <a:avLst/>
          </a:prstGeom>
        </p:spPr>
      </p:pic>
      <p:sp>
        <p:nvSpPr>
          <p:cNvPr id="17412" name="Date Placeholder 7"/>
          <p:cNvSpPr>
            <a:spLocks noGrp="1"/>
          </p:cNvSpPr>
          <p:nvPr>
            <p:ph type="dt" sz="quarter" idx="10"/>
          </p:nvPr>
        </p:nvSpPr>
        <p:spPr>
          <a:noFill/>
        </p:spPr>
        <p:txBody>
          <a:bodyPr/>
          <a:lstStyle/>
          <a:p>
            <a:fld id="{003FA999-E147-4866-A43E-EEF2F1DDF221}" type="datetime1">
              <a:rPr lang="en-US"/>
              <a:pPr/>
              <a:t>11/13/2014</a:t>
            </a:fld>
            <a:endParaRPr lang="en-US" dirty="0"/>
          </a:p>
        </p:txBody>
      </p:sp>
      <p:sp>
        <p:nvSpPr>
          <p:cNvPr id="17413" name="Slide Number Placeholder 8"/>
          <p:cNvSpPr>
            <a:spLocks noGrp="1"/>
          </p:cNvSpPr>
          <p:nvPr>
            <p:ph type="sldNum" sz="quarter" idx="12"/>
          </p:nvPr>
        </p:nvSpPr>
        <p:spPr>
          <a:noFill/>
        </p:spPr>
        <p:txBody>
          <a:bodyPr/>
          <a:lstStyle/>
          <a:p>
            <a:fld id="{B187CF9C-A41C-4D18-99D9-69BF734EE99F}" type="slidenum">
              <a:rPr lang="en-US"/>
              <a:pPr/>
              <a:t>5</a:t>
            </a:fld>
            <a:endParaRPr lang="en-US" dirty="0"/>
          </a:p>
        </p:txBody>
      </p:sp>
      <p:sp>
        <p:nvSpPr>
          <p:cNvPr id="17414" name="Footer Placeholder 9"/>
          <p:cNvSpPr>
            <a:spLocks noGrp="1"/>
          </p:cNvSpPr>
          <p:nvPr>
            <p:ph type="ftr" sz="quarter" idx="11"/>
          </p:nvPr>
        </p:nvSpPr>
        <p:spPr>
          <a:noFill/>
        </p:spPr>
        <p:txBody>
          <a:bodyPr/>
          <a:lstStyle/>
          <a:p>
            <a:endParaRPr lang="en-US" dirty="0"/>
          </a:p>
          <a:p>
            <a:r>
              <a:rPr lang="en-US" dirty="0"/>
              <a:t>U.S. Environmental Protection Agency</a:t>
            </a:r>
          </a:p>
        </p:txBody>
      </p:sp>
      <p:pic>
        <p:nvPicPr>
          <p:cNvPr id="3" name="Picture 2"/>
          <p:cNvPicPr>
            <a:picLocks noChangeAspect="1"/>
          </p:cNvPicPr>
          <p:nvPr/>
        </p:nvPicPr>
        <p:blipFill rotWithShape="1">
          <a:blip r:embed="rId4"/>
          <a:srcRect l="5461" t="525" r="5461" b="525"/>
          <a:stretch/>
        </p:blipFill>
        <p:spPr>
          <a:xfrm>
            <a:off x="990600" y="457200"/>
            <a:ext cx="4561393" cy="3890600"/>
          </a:xfrm>
          <a:prstGeom prst="rect">
            <a:avLst/>
          </a:prstGeom>
          <a:effectLst>
            <a:softEdge rad="38100"/>
          </a:effectLst>
        </p:spPr>
      </p:pic>
      <p:sp>
        <p:nvSpPr>
          <p:cNvPr id="5" name="Rounded Rectangle 4"/>
          <p:cNvSpPr/>
          <p:nvPr/>
        </p:nvSpPr>
        <p:spPr bwMode="auto">
          <a:xfrm>
            <a:off x="2133600" y="2438400"/>
            <a:ext cx="1828800" cy="2667000"/>
          </a:xfrm>
          <a:prstGeom prst="roundRect">
            <a:avLst/>
          </a:prstGeom>
          <a:noFill/>
          <a:ln w="730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ea typeface="ＭＳ Ｐゴシック" pitchFamily="84" charset="-128"/>
            </a:endParaRPr>
          </a:p>
        </p:txBody>
      </p:sp>
      <p:sp>
        <p:nvSpPr>
          <p:cNvPr id="8" name="TextBox 7"/>
          <p:cNvSpPr txBox="1"/>
          <p:nvPr/>
        </p:nvSpPr>
        <p:spPr>
          <a:xfrm>
            <a:off x="6096000" y="2576881"/>
            <a:ext cx="2667000" cy="1200329"/>
          </a:xfrm>
          <a:prstGeom prst="rect">
            <a:avLst/>
          </a:prstGeom>
          <a:noFill/>
        </p:spPr>
        <p:txBody>
          <a:bodyPr wrap="square" rtlCol="0">
            <a:spAutoFit/>
          </a:bodyPr>
          <a:lstStyle/>
          <a:p>
            <a:pPr algn="ctr"/>
            <a:r>
              <a:rPr lang="en-US" sz="2000" u="sng" dirty="0" smtClean="0"/>
              <a:t>Bofors-Nobel, </a:t>
            </a:r>
            <a:r>
              <a:rPr lang="en-US" u="sng" dirty="0" smtClean="0"/>
              <a:t>1990:</a:t>
            </a:r>
            <a:r>
              <a:rPr lang="en-US" dirty="0" smtClean="0"/>
              <a:t> </a:t>
            </a:r>
          </a:p>
          <a:p>
            <a:pPr algn="ctr"/>
            <a:r>
              <a:rPr lang="en-US" dirty="0" smtClean="0"/>
              <a:t>Ten Abandoned Lagoons</a:t>
            </a:r>
            <a:endParaRPr lang="en-US" dirty="0"/>
          </a:p>
        </p:txBody>
      </p:sp>
      <p:cxnSp>
        <p:nvCxnSpPr>
          <p:cNvPr id="9" name="Straight Arrow Connector 8"/>
          <p:cNvCxnSpPr/>
          <p:nvPr/>
        </p:nvCxnSpPr>
        <p:spPr bwMode="auto">
          <a:xfrm flipH="1">
            <a:off x="3733800" y="3202109"/>
            <a:ext cx="2514600" cy="379291"/>
          </a:xfrm>
          <a:prstGeom prst="straightConnector1">
            <a:avLst/>
          </a:prstGeom>
          <a:solidFill>
            <a:schemeClr val="accent1"/>
          </a:solidFill>
          <a:ln w="139700"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151025172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D180E6CB-CCCF-4F3F-A0F3-56C685D2FFAF}" type="datetime1">
              <a:rPr lang="en-US" smtClean="0"/>
              <a:pPr>
                <a:defRPr/>
              </a:pPr>
              <a:t>11/13/2014</a:t>
            </a:fld>
            <a:endParaRPr lang="en-US" dirty="0"/>
          </a:p>
        </p:txBody>
      </p:sp>
      <p:sp>
        <p:nvSpPr>
          <p:cNvPr id="3" name="Footer Placeholder 2"/>
          <p:cNvSpPr>
            <a:spLocks noGrp="1"/>
          </p:cNvSpPr>
          <p:nvPr>
            <p:ph type="ftr" sz="quarter" idx="11"/>
          </p:nvPr>
        </p:nvSpPr>
        <p:spPr/>
        <p:txBody>
          <a:bodyPr/>
          <a:lstStyle/>
          <a:p>
            <a:pPr>
              <a:defRPr/>
            </a:pPr>
            <a:r>
              <a:rPr lang="en-US" dirty="0" smtClean="0"/>
              <a:t>U.S. Environmental Protection Agency</a:t>
            </a:r>
            <a:endParaRPr lang="en-US" dirty="0"/>
          </a:p>
        </p:txBody>
      </p:sp>
      <p:sp>
        <p:nvSpPr>
          <p:cNvPr id="4" name="Slide Number Placeholder 3"/>
          <p:cNvSpPr>
            <a:spLocks noGrp="1"/>
          </p:cNvSpPr>
          <p:nvPr>
            <p:ph type="sldNum" sz="quarter" idx="12"/>
          </p:nvPr>
        </p:nvSpPr>
        <p:spPr/>
        <p:txBody>
          <a:bodyPr/>
          <a:lstStyle/>
          <a:p>
            <a:pPr>
              <a:defRPr/>
            </a:pPr>
            <a:fld id="{BB7B2BD8-788F-451C-BB90-D0142CF4B28D}" type="slidenum">
              <a:rPr lang="en-US" smtClean="0"/>
              <a:pPr>
                <a:defRPr/>
              </a:pPr>
              <a:t>6</a:t>
            </a:fld>
            <a:endParaRPr lang="en-US" dirty="0"/>
          </a:p>
        </p:txBody>
      </p:sp>
      <p:sp>
        <p:nvSpPr>
          <p:cNvPr id="9" name="Rectangle 8"/>
          <p:cNvSpPr/>
          <p:nvPr/>
        </p:nvSpPr>
        <p:spPr>
          <a:xfrm>
            <a:off x="1295400" y="2209800"/>
            <a:ext cx="6858000" cy="3231654"/>
          </a:xfrm>
          <a:prstGeom prst="rect">
            <a:avLst/>
          </a:prstGeom>
        </p:spPr>
        <p:txBody>
          <a:bodyPr wrap="square">
            <a:spAutoFit/>
          </a:bodyPr>
          <a:lstStyle/>
          <a:p>
            <a:r>
              <a:rPr lang="en-US" u="sng" dirty="0" err="1" smtClean="0"/>
              <a:t>Bofors</a:t>
            </a:r>
            <a:r>
              <a:rPr lang="en-US" u="sng" dirty="0" smtClean="0"/>
              <a:t>-Nobel</a:t>
            </a:r>
            <a:r>
              <a:rPr lang="en-US" u="sng" dirty="0"/>
              <a:t>; </a:t>
            </a:r>
            <a:r>
              <a:rPr lang="en-US" u="sng" dirty="0" smtClean="0"/>
              <a:t>Muskegon, MI</a:t>
            </a:r>
            <a:endParaRPr lang="en-US" dirty="0" smtClean="0"/>
          </a:p>
          <a:p>
            <a:endParaRPr lang="en-US" sz="1800" dirty="0" smtClean="0"/>
          </a:p>
          <a:p>
            <a:pPr marL="285750" indent="-285750">
              <a:buFont typeface="Arial" panose="020B0604020202020204" pitchFamily="34" charset="0"/>
              <a:buChar char="•"/>
            </a:pPr>
            <a:r>
              <a:rPr lang="en-US" sz="1800" dirty="0" smtClean="0"/>
              <a:t>RCRA </a:t>
            </a:r>
            <a:r>
              <a:rPr lang="en-US" sz="1800" dirty="0"/>
              <a:t>Consultation </a:t>
            </a:r>
            <a:r>
              <a:rPr lang="en-US" sz="1800" dirty="0" smtClean="0"/>
              <a:t>occurred at </a:t>
            </a:r>
            <a:r>
              <a:rPr lang="en-US" sz="1800" dirty="0"/>
              <a:t>the time of the Draft Record of Decision (and </a:t>
            </a:r>
            <a:r>
              <a:rPr lang="en-US" sz="1800" dirty="0" smtClean="0"/>
              <a:t>subsequent Remedy Decisions</a:t>
            </a:r>
            <a:r>
              <a:rPr lang="en-US" sz="1800" dirty="0"/>
              <a:t>). </a:t>
            </a:r>
            <a:endParaRPr lang="en-US" sz="1800" dirty="0" smtClean="0"/>
          </a:p>
          <a:p>
            <a:r>
              <a:rPr lang="en-US" sz="1800" dirty="0" smtClean="0"/>
              <a:t> </a:t>
            </a:r>
          </a:p>
          <a:p>
            <a:pPr marL="285750" indent="-285750">
              <a:buFont typeface="Arial" panose="020B0604020202020204" pitchFamily="34" charset="0"/>
              <a:buChar char="•"/>
            </a:pPr>
            <a:r>
              <a:rPr lang="en-US" sz="1800" dirty="0" smtClean="0"/>
              <a:t>RCRA </a:t>
            </a:r>
            <a:r>
              <a:rPr lang="en-US" sz="1800" dirty="0"/>
              <a:t>personnel noted that </a:t>
            </a:r>
            <a:r>
              <a:rPr lang="en-US" sz="1800" dirty="0" smtClean="0"/>
              <a:t>if </a:t>
            </a:r>
            <a:r>
              <a:rPr lang="en-US" sz="1800" dirty="0"/>
              <a:t>there were Listed wastes </a:t>
            </a:r>
            <a:r>
              <a:rPr lang="en-US" sz="1800" dirty="0" smtClean="0"/>
              <a:t>in </a:t>
            </a:r>
            <a:r>
              <a:rPr lang="en-US" sz="1800" dirty="0"/>
              <a:t>the former production processes, then any improperly disposed-of wastes (by default) must comply with Subtitle </a:t>
            </a:r>
            <a:r>
              <a:rPr lang="en-US" sz="1800" dirty="0" smtClean="0"/>
              <a:t>C.  </a:t>
            </a:r>
            <a:endParaRPr lang="en-US" sz="1800" dirty="0" smtClean="0"/>
          </a:p>
          <a:p>
            <a:endParaRPr lang="en-US" sz="1800" dirty="0"/>
          </a:p>
          <a:p>
            <a:pPr marL="285750" indent="-285750">
              <a:buFont typeface="Arial" panose="020B0604020202020204" pitchFamily="34" charset="0"/>
              <a:buChar char="•"/>
            </a:pPr>
            <a:r>
              <a:rPr lang="en-US" sz="1800" dirty="0" smtClean="0"/>
              <a:t>If </a:t>
            </a:r>
            <a:r>
              <a:rPr lang="en-US" sz="1800" dirty="0"/>
              <a:t>any material or equipment touches RCRA </a:t>
            </a:r>
            <a:r>
              <a:rPr lang="en-US" sz="1800" dirty="0" smtClean="0"/>
              <a:t>Hazardous Waste</a:t>
            </a:r>
            <a:r>
              <a:rPr lang="en-US" sz="1800" dirty="0"/>
              <a:t>, then that material must be handled as hazardous.</a:t>
            </a:r>
          </a:p>
        </p:txBody>
      </p:sp>
    </p:spTree>
    <p:extLst>
      <p:ext uri="{BB962C8B-B14F-4D97-AF65-F5344CB8AC3E}">
        <p14:creationId xmlns:p14="http://schemas.microsoft.com/office/powerpoint/2010/main" val="16499782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D180E6CB-CCCF-4F3F-A0F3-56C685D2FFAF}" type="datetime1">
              <a:rPr lang="en-US" smtClean="0"/>
              <a:pPr>
                <a:defRPr/>
              </a:pPr>
              <a:t>11/13/2014</a:t>
            </a:fld>
            <a:endParaRPr lang="en-US" dirty="0"/>
          </a:p>
        </p:txBody>
      </p:sp>
      <p:sp>
        <p:nvSpPr>
          <p:cNvPr id="3" name="Footer Placeholder 2"/>
          <p:cNvSpPr>
            <a:spLocks noGrp="1"/>
          </p:cNvSpPr>
          <p:nvPr>
            <p:ph type="ftr" sz="quarter" idx="11"/>
          </p:nvPr>
        </p:nvSpPr>
        <p:spPr/>
        <p:txBody>
          <a:bodyPr/>
          <a:lstStyle/>
          <a:p>
            <a:pPr>
              <a:defRPr/>
            </a:pPr>
            <a:r>
              <a:rPr lang="en-US" dirty="0" smtClean="0"/>
              <a:t>U.S. Environmental Protection Agency</a:t>
            </a:r>
            <a:endParaRPr lang="en-US" dirty="0"/>
          </a:p>
        </p:txBody>
      </p:sp>
      <p:sp>
        <p:nvSpPr>
          <p:cNvPr id="4" name="Slide Number Placeholder 3"/>
          <p:cNvSpPr>
            <a:spLocks noGrp="1"/>
          </p:cNvSpPr>
          <p:nvPr>
            <p:ph type="sldNum" sz="quarter" idx="12"/>
          </p:nvPr>
        </p:nvSpPr>
        <p:spPr/>
        <p:txBody>
          <a:bodyPr/>
          <a:lstStyle/>
          <a:p>
            <a:pPr>
              <a:defRPr/>
            </a:pPr>
            <a:fld id="{BB7B2BD8-788F-451C-BB90-D0142CF4B28D}" type="slidenum">
              <a:rPr lang="en-US" smtClean="0"/>
              <a:pPr>
                <a:defRPr/>
              </a:pPr>
              <a:t>7</a:t>
            </a:fld>
            <a:endParaRPr lang="en-US" dirty="0"/>
          </a:p>
        </p:txBody>
      </p:sp>
      <p:pic>
        <p:nvPicPr>
          <p:cNvPr id="5"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533400"/>
            <a:ext cx="5864225" cy="507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88985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D180E6CB-CCCF-4F3F-A0F3-56C685D2FFAF}" type="datetime1">
              <a:rPr lang="en-US" smtClean="0"/>
              <a:pPr>
                <a:defRPr/>
              </a:pPr>
              <a:t>11/13/2014</a:t>
            </a:fld>
            <a:endParaRPr lang="en-US" dirty="0"/>
          </a:p>
        </p:txBody>
      </p:sp>
      <p:sp>
        <p:nvSpPr>
          <p:cNvPr id="3" name="Footer Placeholder 2"/>
          <p:cNvSpPr>
            <a:spLocks noGrp="1"/>
          </p:cNvSpPr>
          <p:nvPr>
            <p:ph type="ftr" sz="quarter" idx="11"/>
          </p:nvPr>
        </p:nvSpPr>
        <p:spPr/>
        <p:txBody>
          <a:bodyPr/>
          <a:lstStyle/>
          <a:p>
            <a:pPr>
              <a:defRPr/>
            </a:pPr>
            <a:r>
              <a:rPr lang="en-US" dirty="0" smtClean="0"/>
              <a:t>U.S. Environmental Protection Agency</a:t>
            </a:r>
            <a:endParaRPr lang="en-US" dirty="0"/>
          </a:p>
        </p:txBody>
      </p:sp>
      <p:sp>
        <p:nvSpPr>
          <p:cNvPr id="4" name="Slide Number Placeholder 3"/>
          <p:cNvSpPr>
            <a:spLocks noGrp="1"/>
          </p:cNvSpPr>
          <p:nvPr>
            <p:ph type="sldNum" sz="quarter" idx="12"/>
          </p:nvPr>
        </p:nvSpPr>
        <p:spPr/>
        <p:txBody>
          <a:bodyPr/>
          <a:lstStyle/>
          <a:p>
            <a:pPr>
              <a:defRPr/>
            </a:pPr>
            <a:fld id="{BB7B2BD8-788F-451C-BB90-D0142CF4B28D}" type="slidenum">
              <a:rPr lang="en-US" smtClean="0"/>
              <a:pPr>
                <a:defRPr/>
              </a:pPr>
              <a:t>8</a:t>
            </a:fld>
            <a:endParaRPr lang="en-US" dirty="0"/>
          </a:p>
        </p:txBody>
      </p:sp>
      <p:sp>
        <p:nvSpPr>
          <p:cNvPr id="5" name="Rectangle 4"/>
          <p:cNvSpPr/>
          <p:nvPr/>
        </p:nvSpPr>
        <p:spPr>
          <a:xfrm>
            <a:off x="1219200" y="1905000"/>
            <a:ext cx="6858000" cy="4062651"/>
          </a:xfrm>
          <a:prstGeom prst="rect">
            <a:avLst/>
          </a:prstGeom>
        </p:spPr>
        <p:txBody>
          <a:bodyPr wrap="square">
            <a:spAutoFit/>
          </a:bodyPr>
          <a:lstStyle/>
          <a:p>
            <a:r>
              <a:rPr lang="en-US" u="sng" dirty="0" err="1" smtClean="0"/>
              <a:t>Bofors</a:t>
            </a:r>
            <a:r>
              <a:rPr lang="en-US" u="sng" dirty="0" smtClean="0"/>
              <a:t>-Nobel</a:t>
            </a:r>
            <a:r>
              <a:rPr lang="en-US" u="sng" dirty="0" smtClean="0"/>
              <a:t>; Muskegon, Michigan</a:t>
            </a:r>
            <a:r>
              <a:rPr lang="en-US" dirty="0" smtClean="0"/>
              <a:t> </a:t>
            </a:r>
          </a:p>
          <a:p>
            <a:endParaRPr lang="en-US" sz="1800" dirty="0"/>
          </a:p>
          <a:p>
            <a:pPr marL="285750" indent="-285750">
              <a:buFont typeface="Arial" panose="020B0604020202020204" pitchFamily="34" charset="0"/>
              <a:buChar char="•"/>
            </a:pPr>
            <a:r>
              <a:rPr lang="en-US" sz="1800" dirty="0" smtClean="0"/>
              <a:t>The original “EPA-Lead” remedy </a:t>
            </a:r>
            <a:r>
              <a:rPr lang="en-US" sz="1800" dirty="0"/>
              <a:t>that was designed was construction of 2 impermeable Landfill Cells with groundwater pump and treat (capture).  </a:t>
            </a:r>
            <a:endParaRPr lang="en-US" sz="1800" dirty="0" smtClean="0"/>
          </a:p>
          <a:p>
            <a:pPr marL="285750" indent="-285750">
              <a:buFontTx/>
              <a:buChar char="-"/>
            </a:pPr>
            <a:endParaRPr lang="en-US" sz="1800" dirty="0"/>
          </a:p>
          <a:p>
            <a:pPr marL="285750" indent="-285750">
              <a:buFont typeface="Arial" panose="020B0604020202020204" pitchFamily="34" charset="0"/>
              <a:buChar char="•"/>
            </a:pPr>
            <a:r>
              <a:rPr lang="en-US" sz="1800" dirty="0" smtClean="0"/>
              <a:t>The </a:t>
            </a:r>
            <a:r>
              <a:rPr lang="en-US" sz="1800" dirty="0"/>
              <a:t>Landfill Cells' Design required RCRA review and eventually the design (Liners and Caps) complied with RCRA Subtitle C.  </a:t>
            </a:r>
            <a:endParaRPr lang="en-US" sz="1800" dirty="0" smtClean="0"/>
          </a:p>
          <a:p>
            <a:pPr marL="285750" indent="-285750">
              <a:buFontTx/>
              <a:buChar char="-"/>
            </a:pPr>
            <a:endParaRPr lang="en-US" sz="1800" dirty="0"/>
          </a:p>
          <a:p>
            <a:pPr marL="285750" indent="-285750">
              <a:buFont typeface="Arial" panose="020B0604020202020204" pitchFamily="34" charset="0"/>
              <a:buChar char="•"/>
            </a:pPr>
            <a:r>
              <a:rPr lang="en-US" sz="1800" dirty="0" smtClean="0"/>
              <a:t>These Landfill </a:t>
            </a:r>
            <a:r>
              <a:rPr lang="en-US" sz="1800" dirty="0" smtClean="0"/>
              <a:t>Cells, however, </a:t>
            </a:r>
            <a:r>
              <a:rPr lang="en-US" sz="1800" dirty="0"/>
              <a:t>were never constructed because Potentially Responsible Parties agreed to implement a different but equivalent containment remedy.</a:t>
            </a:r>
          </a:p>
          <a:p>
            <a:endParaRPr lang="en-US" sz="1800" dirty="0"/>
          </a:p>
        </p:txBody>
      </p:sp>
    </p:spTree>
    <p:extLst>
      <p:ext uri="{BB962C8B-B14F-4D97-AF65-F5344CB8AC3E}">
        <p14:creationId xmlns:p14="http://schemas.microsoft.com/office/powerpoint/2010/main" val="21324829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D180E6CB-CCCF-4F3F-A0F3-56C685D2FFAF}" type="datetime1">
              <a:rPr lang="en-US" smtClean="0"/>
              <a:pPr>
                <a:defRPr/>
              </a:pPr>
              <a:t>11/13/2014</a:t>
            </a:fld>
            <a:endParaRPr lang="en-US" dirty="0"/>
          </a:p>
        </p:txBody>
      </p:sp>
      <p:sp>
        <p:nvSpPr>
          <p:cNvPr id="3" name="Footer Placeholder 2"/>
          <p:cNvSpPr>
            <a:spLocks noGrp="1"/>
          </p:cNvSpPr>
          <p:nvPr>
            <p:ph type="ftr" sz="quarter" idx="11"/>
          </p:nvPr>
        </p:nvSpPr>
        <p:spPr/>
        <p:txBody>
          <a:bodyPr/>
          <a:lstStyle/>
          <a:p>
            <a:pPr>
              <a:defRPr/>
            </a:pPr>
            <a:r>
              <a:rPr lang="en-US" dirty="0" smtClean="0"/>
              <a:t>U.S. Environmental Protection Agency</a:t>
            </a:r>
            <a:endParaRPr lang="en-US" dirty="0"/>
          </a:p>
        </p:txBody>
      </p:sp>
      <p:sp>
        <p:nvSpPr>
          <p:cNvPr id="4" name="Slide Number Placeholder 3"/>
          <p:cNvSpPr>
            <a:spLocks noGrp="1"/>
          </p:cNvSpPr>
          <p:nvPr>
            <p:ph type="sldNum" sz="quarter" idx="12"/>
          </p:nvPr>
        </p:nvSpPr>
        <p:spPr/>
        <p:txBody>
          <a:bodyPr/>
          <a:lstStyle/>
          <a:p>
            <a:pPr>
              <a:defRPr/>
            </a:pPr>
            <a:fld id="{BB7B2BD8-788F-451C-BB90-D0142CF4B28D}" type="slidenum">
              <a:rPr lang="en-US" smtClean="0"/>
              <a:pPr>
                <a:defRPr/>
              </a:pPr>
              <a:t>9</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l="10065" b="6390"/>
          <a:stretch>
            <a:fillRect/>
          </a:stretch>
        </p:blipFill>
        <p:spPr bwMode="auto">
          <a:xfrm>
            <a:off x="990600" y="762000"/>
            <a:ext cx="7222619"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5657891"/>
      </p:ext>
    </p:extLst>
  </p:cSld>
  <p:clrMapOvr>
    <a:masterClrMapping/>
  </p:clrMapOvr>
  <p:timing>
    <p:tnLst>
      <p:par>
        <p:cTn id="1" dur="indefinite" restart="never" nodeType="tmRoot"/>
      </p:par>
    </p:tnLst>
  </p:timing>
</p:sld>
</file>

<file path=ppt/theme/theme1.xml><?xml version="1.0" encoding="utf-8"?>
<a:theme xmlns:a="http://schemas.openxmlformats.org/drawingml/2006/main" name="EPA Powerpoint Template">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8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8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8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8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Large photo w/ cap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EPA Powerpoint Template</Template>
  <TotalTime>824</TotalTime>
  <Words>1605</Words>
  <Application>Microsoft Office PowerPoint</Application>
  <PresentationFormat>On-screen Show (4:3)</PresentationFormat>
  <Paragraphs>287</Paragraphs>
  <Slides>36</Slides>
  <Notes>25</Notes>
  <HiddenSlides>0</HiddenSlides>
  <MMClips>0</MMClips>
  <ScaleCrop>false</ScaleCrop>
  <HeadingPairs>
    <vt:vector size="8" baseType="variant">
      <vt:variant>
        <vt:lpstr>Fonts Used</vt:lpstr>
      </vt:variant>
      <vt:variant>
        <vt:i4>4</vt:i4>
      </vt:variant>
      <vt:variant>
        <vt:lpstr>Theme</vt:lpstr>
      </vt:variant>
      <vt:variant>
        <vt:i4>3</vt:i4>
      </vt:variant>
      <vt:variant>
        <vt:lpstr>Embedded OLE Servers</vt:lpstr>
      </vt:variant>
      <vt:variant>
        <vt:i4>1</vt:i4>
      </vt:variant>
      <vt:variant>
        <vt:lpstr>Slide Titles</vt:lpstr>
      </vt:variant>
      <vt:variant>
        <vt:i4>36</vt:i4>
      </vt:variant>
    </vt:vector>
  </HeadingPairs>
  <TitlesOfParts>
    <vt:vector size="44" baseType="lpstr">
      <vt:lpstr>ＭＳ Ｐゴシック</vt:lpstr>
      <vt:lpstr>Arial</vt:lpstr>
      <vt:lpstr>Calibri</vt:lpstr>
      <vt:lpstr>Futura XBlk BT</vt:lpstr>
      <vt:lpstr>EPA Powerpoint Template</vt:lpstr>
      <vt:lpstr>1_Blank Presentation</vt:lpstr>
      <vt:lpstr>Large photo w/ caption</vt:lpstr>
      <vt:lpstr>Picture</vt:lpstr>
      <vt:lpstr>PowerPoint Presentation</vt:lpstr>
      <vt:lpstr>ARARS Applicable or Relevant and Appropriate Requirements (ARARs) are determined at the time of remedy selection.  RCRA is always an ARAR when it comes to disposal or containment of spoils (liquid or solid media) from Superfund Cleanups.   - RCRA as ARARs   RCRA (Subtitle C or D) is typically an ARAR when it comes to design/construction of Site remedies such as on-site Landfills, Landfill Liners/Caps, Thermal Treatment, and/or treatment of contaminated groundwater.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US-EPA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Government User</dc:creator>
  <cp:lastModifiedBy>Black, Christopher</cp:lastModifiedBy>
  <cp:revision>55</cp:revision>
  <dcterms:created xsi:type="dcterms:W3CDTF">2013-04-26T21:42:15Z</dcterms:created>
  <dcterms:modified xsi:type="dcterms:W3CDTF">2014-11-13T21:20:06Z</dcterms:modified>
</cp:coreProperties>
</file>