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14" r:id="rId15"/>
  </p:sldMasterIdLst>
  <p:notesMasterIdLst>
    <p:notesMasterId r:id="rId86"/>
  </p:notesMasterIdLst>
  <p:handoutMasterIdLst>
    <p:handoutMasterId r:id="rId87"/>
  </p:handoutMasterIdLst>
  <p:sldIdLst>
    <p:sldId id="657" r:id="rId16"/>
    <p:sldId id="730" r:id="rId17"/>
    <p:sldId id="661" r:id="rId18"/>
    <p:sldId id="731" r:id="rId19"/>
    <p:sldId id="708" r:id="rId20"/>
    <p:sldId id="709" r:id="rId21"/>
    <p:sldId id="710" r:id="rId22"/>
    <p:sldId id="711" r:id="rId23"/>
    <p:sldId id="712" r:id="rId24"/>
    <p:sldId id="713" r:id="rId25"/>
    <p:sldId id="714" r:id="rId26"/>
    <p:sldId id="715" r:id="rId27"/>
    <p:sldId id="716" r:id="rId28"/>
    <p:sldId id="718" r:id="rId29"/>
    <p:sldId id="720" r:id="rId30"/>
    <p:sldId id="719" r:id="rId31"/>
    <p:sldId id="721" r:id="rId32"/>
    <p:sldId id="722" r:id="rId33"/>
    <p:sldId id="723" r:id="rId34"/>
    <p:sldId id="725" r:id="rId35"/>
    <p:sldId id="726" r:id="rId36"/>
    <p:sldId id="734" r:id="rId37"/>
    <p:sldId id="735" r:id="rId38"/>
    <p:sldId id="736" r:id="rId39"/>
    <p:sldId id="737" r:id="rId40"/>
    <p:sldId id="738" r:id="rId41"/>
    <p:sldId id="739" r:id="rId42"/>
    <p:sldId id="740" r:id="rId43"/>
    <p:sldId id="741" r:id="rId44"/>
    <p:sldId id="742" r:id="rId45"/>
    <p:sldId id="743" r:id="rId46"/>
    <p:sldId id="744" r:id="rId47"/>
    <p:sldId id="745" r:id="rId48"/>
    <p:sldId id="746" r:id="rId49"/>
    <p:sldId id="747" r:id="rId50"/>
    <p:sldId id="748" r:id="rId51"/>
    <p:sldId id="749" r:id="rId52"/>
    <p:sldId id="750" r:id="rId53"/>
    <p:sldId id="751" r:id="rId54"/>
    <p:sldId id="752" r:id="rId55"/>
    <p:sldId id="753" r:id="rId56"/>
    <p:sldId id="754" r:id="rId57"/>
    <p:sldId id="755" r:id="rId58"/>
    <p:sldId id="756" r:id="rId59"/>
    <p:sldId id="757" r:id="rId60"/>
    <p:sldId id="758" r:id="rId61"/>
    <p:sldId id="759" r:id="rId62"/>
    <p:sldId id="760" r:id="rId63"/>
    <p:sldId id="761" r:id="rId64"/>
    <p:sldId id="762" r:id="rId65"/>
    <p:sldId id="729" r:id="rId66"/>
    <p:sldId id="691" r:id="rId67"/>
    <p:sldId id="692" r:id="rId68"/>
    <p:sldId id="693" r:id="rId69"/>
    <p:sldId id="694" r:id="rId70"/>
    <p:sldId id="695" r:id="rId71"/>
    <p:sldId id="696" r:id="rId72"/>
    <p:sldId id="697" r:id="rId73"/>
    <p:sldId id="733" r:id="rId74"/>
    <p:sldId id="698" r:id="rId75"/>
    <p:sldId id="699" r:id="rId76"/>
    <p:sldId id="700" r:id="rId77"/>
    <p:sldId id="732" r:id="rId78"/>
    <p:sldId id="701" r:id="rId79"/>
    <p:sldId id="702" r:id="rId80"/>
    <p:sldId id="703" r:id="rId81"/>
    <p:sldId id="704" r:id="rId82"/>
    <p:sldId id="705" r:id="rId83"/>
    <p:sldId id="706" r:id="rId84"/>
    <p:sldId id="436" r:id="rId8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96" userDrawn="1">
          <p15:clr>
            <a:srgbClr val="A4A3A4"/>
          </p15:clr>
        </p15:guide>
        <p15:guide id="2" pos="9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Wilkinson" initials="JW" lastIdx="42" clrIdx="0">
    <p:extLst>
      <p:ext uri="{19B8F6BF-5375-455C-9EA6-DF929625EA0E}">
        <p15:presenceInfo xmlns:p15="http://schemas.microsoft.com/office/powerpoint/2012/main" userId="S-1-5-21-1762735792-2312552712-2657262591-1043" providerId="AD"/>
      </p:ext>
    </p:extLst>
  </p:cmAuthor>
  <p:cmAuthor id="2" name="Ian Penn" initials="IP" lastIdx="15" clrIdx="1">
    <p:extLst>
      <p:ext uri="{19B8F6BF-5375-455C-9EA6-DF929625EA0E}">
        <p15:presenceInfo xmlns:p15="http://schemas.microsoft.com/office/powerpoint/2012/main" userId="Ian Penn" providerId="None"/>
      </p:ext>
    </p:extLst>
  </p:cmAuthor>
  <p:cmAuthor id="3" name="Josie Torres" initials="JT" lastIdx="3" clrIdx="2">
    <p:extLst>
      <p:ext uri="{19B8F6BF-5375-455C-9EA6-DF929625EA0E}">
        <p15:presenceInfo xmlns:p15="http://schemas.microsoft.com/office/powerpoint/2012/main" userId="Josie Torr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F497D"/>
    <a:srgbClr val="E6E6E6"/>
    <a:srgbClr val="A6A6A6"/>
    <a:srgbClr val="5D7430"/>
    <a:srgbClr val="756D43"/>
    <a:srgbClr val="7F7649"/>
    <a:srgbClr val="6B8537"/>
    <a:srgbClr val="FF3300"/>
    <a:srgbClr val="385D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9" autoAdjust="0"/>
    <p:restoredTop sz="90932" autoAdjust="0"/>
  </p:normalViewPr>
  <p:slideViewPr>
    <p:cSldViewPr>
      <p:cViewPr varScale="1">
        <p:scale>
          <a:sx n="63" d="100"/>
          <a:sy n="63" d="100"/>
        </p:scale>
        <p:origin x="1325" y="62"/>
      </p:cViewPr>
      <p:guideLst>
        <p:guide orient="horz" pos="96"/>
        <p:guide pos="9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4338"/>
    </p:cViewPr>
  </p:sorterViewPr>
  <p:notesViewPr>
    <p:cSldViewPr>
      <p:cViewPr varScale="1">
        <p:scale>
          <a:sx n="56" d="100"/>
          <a:sy n="56" d="100"/>
        </p:scale>
        <p:origin x="2856"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slide" Target="slides/slide53.xml"/><Relationship Id="rId76" Type="http://schemas.openxmlformats.org/officeDocument/2006/relationships/slide" Target="slides/slide61.xml"/><Relationship Id="rId84" Type="http://schemas.openxmlformats.org/officeDocument/2006/relationships/slide" Target="slides/slide69.xml"/><Relationship Id="rId89" Type="http://schemas.openxmlformats.org/officeDocument/2006/relationships/presProps" Target="presProps.xml"/><Relationship Id="rId7" Type="http://schemas.openxmlformats.org/officeDocument/2006/relationships/customXml" Target="../customXml/item7.xml"/><Relationship Id="rId71" Type="http://schemas.openxmlformats.org/officeDocument/2006/relationships/slide" Target="slides/slide56.xml"/><Relationship Id="rId92"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customXml" Target="../customXml/item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slide" Target="slides/slide64.xml"/><Relationship Id="rId87" Type="http://schemas.openxmlformats.org/officeDocument/2006/relationships/handoutMaster" Target="handoutMasters/handoutMaster1.xml"/><Relationship Id="rId5" Type="http://schemas.openxmlformats.org/officeDocument/2006/relationships/customXml" Target="../customXml/item5.xml"/><Relationship Id="rId61" Type="http://schemas.openxmlformats.org/officeDocument/2006/relationships/slide" Target="slides/slide46.xml"/><Relationship Id="rId82" Type="http://schemas.openxmlformats.org/officeDocument/2006/relationships/slide" Target="slides/slide67.xml"/><Relationship Id="rId90" Type="http://schemas.openxmlformats.org/officeDocument/2006/relationships/viewProps" Target="viewProps.xml"/><Relationship Id="rId19" Type="http://schemas.openxmlformats.org/officeDocument/2006/relationships/slide" Target="slides/slide4.xml"/><Relationship Id="rId14" Type="http://schemas.openxmlformats.org/officeDocument/2006/relationships/customXml" Target="../customXml/item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8" Type="http://schemas.openxmlformats.org/officeDocument/2006/relationships/customXml" Target="../customXml/item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Master" Target="slideMasters/slideMaster1.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customXml" Target="../customXml/item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customXml" Target="../customXml/item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0752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752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0752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0629D478-DF69-4FB1-BB98-6D30C318E443}" type="slidenum">
              <a:rPr lang="en-US" altLang="en-US"/>
              <a:pPr>
                <a:defRPr/>
              </a:pPr>
              <a:t>‹#›</a:t>
            </a:fld>
            <a:endParaRPr lang="en-US" altLang="en-US"/>
          </a:p>
        </p:txBody>
      </p:sp>
    </p:spTree>
    <p:extLst>
      <p:ext uri="{BB962C8B-B14F-4D97-AF65-F5344CB8AC3E}">
        <p14:creationId xmlns:p14="http://schemas.microsoft.com/office/powerpoint/2010/main" val="18677764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53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84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8860D135-694D-4FE9-8BD6-0AF81BB1FD84}" type="slidenum">
              <a:rPr lang="en-US" altLang="en-US"/>
              <a:pPr>
                <a:defRPr/>
              </a:pPr>
              <a:t>‹#›</a:t>
            </a:fld>
            <a:endParaRPr lang="en-US" altLang="en-US"/>
          </a:p>
        </p:txBody>
      </p:sp>
    </p:spTree>
    <p:extLst>
      <p:ext uri="{BB962C8B-B14F-4D97-AF65-F5344CB8AC3E}">
        <p14:creationId xmlns:p14="http://schemas.microsoft.com/office/powerpoint/2010/main" val="36170490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epa.gov/region10/pdf/sites/midnite_mine/human_health_risk_assessment_sept2005.pdf"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health.oregonstate.edu/research/featured-projects/tribal-grant"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whitehouse.gov/sites/default/files/docs/nepa_revised_draft_ghg_guidance_searchable.pdf"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860D135-694D-4FE9-8BD6-0AF81BB1FD84}" type="slidenum">
              <a:rPr lang="en-US" altLang="en-US" smtClean="0"/>
              <a:pPr>
                <a:defRPr/>
              </a:pPr>
              <a:t>1</a:t>
            </a:fld>
            <a:endParaRPr lang="en-US" altLang="en-US"/>
          </a:p>
        </p:txBody>
      </p:sp>
    </p:spTree>
    <p:extLst>
      <p:ext uri="{BB962C8B-B14F-4D97-AF65-F5344CB8AC3E}">
        <p14:creationId xmlns:p14="http://schemas.microsoft.com/office/powerpoint/2010/main" val="2865804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860D135-694D-4FE9-8BD6-0AF81BB1FD84}" type="slidenum">
              <a:rPr lang="en-US" altLang="en-US" smtClean="0"/>
              <a:pPr>
                <a:defRPr/>
              </a:pPr>
              <a:t>11</a:t>
            </a:fld>
            <a:endParaRPr lang="en-US" altLang="en-US"/>
          </a:p>
        </p:txBody>
      </p:sp>
    </p:spTree>
    <p:extLst>
      <p:ext uri="{BB962C8B-B14F-4D97-AF65-F5344CB8AC3E}">
        <p14:creationId xmlns:p14="http://schemas.microsoft.com/office/powerpoint/2010/main" val="1291401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BD8F73-0D09-43A9-BA53-DAE00D74D441}"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412203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BD8F73-0D09-43A9-BA53-DAE00D74D441}"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345351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860D135-694D-4FE9-8BD6-0AF81BB1FD84}" type="slidenum">
              <a:rPr lang="en-US" altLang="en-US" smtClean="0"/>
              <a:pPr>
                <a:defRPr/>
              </a:pPr>
              <a:t>14</a:t>
            </a:fld>
            <a:endParaRPr lang="en-US" altLang="en-US"/>
          </a:p>
        </p:txBody>
      </p:sp>
    </p:spTree>
    <p:extLst>
      <p:ext uri="{BB962C8B-B14F-4D97-AF65-F5344CB8AC3E}">
        <p14:creationId xmlns:p14="http://schemas.microsoft.com/office/powerpoint/2010/main" val="3318655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BD8F73-0D09-43A9-BA53-DAE00D74D441}"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046756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860D135-694D-4FE9-8BD6-0AF81BB1FD84}" type="slidenum">
              <a:rPr lang="en-US" altLang="en-US" smtClean="0"/>
              <a:pPr>
                <a:defRPr/>
              </a:pPr>
              <a:t>16</a:t>
            </a:fld>
            <a:endParaRPr lang="en-US" altLang="en-US"/>
          </a:p>
        </p:txBody>
      </p:sp>
    </p:spTree>
    <p:extLst>
      <p:ext uri="{BB962C8B-B14F-4D97-AF65-F5344CB8AC3E}">
        <p14:creationId xmlns:p14="http://schemas.microsoft.com/office/powerpoint/2010/main" val="2094446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860D135-694D-4FE9-8BD6-0AF81BB1FD84}" type="slidenum">
              <a:rPr lang="en-US" altLang="en-US" smtClean="0"/>
              <a:pPr>
                <a:defRPr/>
              </a:pPr>
              <a:t>17</a:t>
            </a:fld>
            <a:endParaRPr lang="en-US" altLang="en-US"/>
          </a:p>
        </p:txBody>
      </p:sp>
    </p:spTree>
    <p:extLst>
      <p:ext uri="{BB962C8B-B14F-4D97-AF65-F5344CB8AC3E}">
        <p14:creationId xmlns:p14="http://schemas.microsoft.com/office/powerpoint/2010/main" val="4185602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860D135-694D-4FE9-8BD6-0AF81BB1FD84}" type="slidenum">
              <a:rPr lang="en-US" altLang="en-US" smtClean="0"/>
              <a:pPr>
                <a:defRPr/>
              </a:pPr>
              <a:t>18</a:t>
            </a:fld>
            <a:endParaRPr lang="en-US" altLang="en-US"/>
          </a:p>
        </p:txBody>
      </p:sp>
    </p:spTree>
    <p:extLst>
      <p:ext uri="{BB962C8B-B14F-4D97-AF65-F5344CB8AC3E}">
        <p14:creationId xmlns:p14="http://schemas.microsoft.com/office/powerpoint/2010/main" val="2108252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BD8F73-0D09-43A9-BA53-DAE00D74D441}"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623822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860D135-694D-4FE9-8BD6-0AF81BB1FD84}" type="slidenum">
              <a:rPr lang="en-US" altLang="en-US" smtClean="0"/>
              <a:pPr>
                <a:defRPr/>
              </a:pPr>
              <a:t>20</a:t>
            </a:fld>
            <a:endParaRPr lang="en-US" altLang="en-US"/>
          </a:p>
        </p:txBody>
      </p:sp>
    </p:spTree>
    <p:extLst>
      <p:ext uri="{BB962C8B-B14F-4D97-AF65-F5344CB8AC3E}">
        <p14:creationId xmlns:p14="http://schemas.microsoft.com/office/powerpoint/2010/main" val="2873481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E619FB-E063-4D39-B03E-5AE5E95AED09}" type="slidenum">
              <a:rPr lang="en-US" altLang="en-US" smtClean="0">
                <a:solidFill>
                  <a:srgbClr val="000000"/>
                </a:solidFill>
              </a:rPr>
              <a:pPr/>
              <a:t>2</a:t>
            </a:fld>
            <a:endParaRPr lang="en-US" altLang="en-US">
              <a:solidFill>
                <a:srgbClr val="000000"/>
              </a:solidFill>
            </a:endParaRPr>
          </a:p>
        </p:txBody>
      </p:sp>
    </p:spTree>
    <p:extLst>
      <p:ext uri="{BB962C8B-B14F-4D97-AF65-F5344CB8AC3E}">
        <p14:creationId xmlns:p14="http://schemas.microsoft.com/office/powerpoint/2010/main" val="1866564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defTabSz="966612" eaLnBrk="1" hangingPunct="1">
              <a:lnSpc>
                <a:spcPct val="80000"/>
              </a:lnSpc>
              <a:buFont typeface="Arial" panose="020B0604020202020204" pitchFamily="34" charset="0"/>
              <a:buChar char="•"/>
              <a:defRPr/>
            </a:pPr>
            <a:r>
              <a:rPr lang="en-US" sz="1300" dirty="0"/>
              <a:t>NEPA is our national charter for environmental responsibility. </a:t>
            </a:r>
          </a:p>
          <a:p>
            <a:pPr marL="181240" indent="-181240" defTabSz="966612" eaLnBrk="1" hangingPunct="1">
              <a:lnSpc>
                <a:spcPct val="80000"/>
              </a:lnSpc>
              <a:buFont typeface="Arial" panose="020B0604020202020204" pitchFamily="34" charset="0"/>
              <a:buChar char="•"/>
              <a:defRPr/>
            </a:pPr>
            <a:r>
              <a:rPr lang="en-US" sz="1300" dirty="0"/>
              <a:t>It was passed by Congress in 1969 and signed by President Nixon on Jan. 1, 1970. </a:t>
            </a:r>
            <a:r>
              <a:rPr lang="en-US" sz="1300" dirty="0" smtClean="0"/>
              <a:t>It was necessary to ensure that federal agencies would consider environmental concerns when making </a:t>
            </a:r>
            <a:r>
              <a:rPr lang="en-US" sz="1300" dirty="0" err="1" smtClean="0"/>
              <a:t>descisions</a:t>
            </a:r>
            <a:r>
              <a:rPr lang="en-US" sz="1300" dirty="0" smtClean="0"/>
              <a:t>.</a:t>
            </a:r>
            <a:endParaRPr lang="en-US" sz="1300" dirty="0"/>
          </a:p>
          <a:p>
            <a:pPr marL="181240" indent="-181240" defTabSz="966612" eaLnBrk="1" hangingPunct="1">
              <a:lnSpc>
                <a:spcPct val="80000"/>
              </a:lnSpc>
              <a:buFont typeface="Arial" panose="020B0604020202020204" pitchFamily="34" charset="0"/>
              <a:buChar char="•"/>
              <a:defRPr/>
            </a:pPr>
            <a:r>
              <a:rPr lang="en-US" sz="1300" dirty="0"/>
              <a:t>It also established the Council on Environmental Quality – CEQ- and they wrote the NEPA Implementation Regulations (40 CFR 1500-1508), which Federal agencies must follow in carrying out the NEPA process.</a:t>
            </a:r>
            <a:endParaRPr lang="en-US" dirty="0" smtClean="0"/>
          </a:p>
          <a:p>
            <a:pPr eaLnBrk="1" hangingPunct="1">
              <a:lnSpc>
                <a:spcPct val="80000"/>
              </a:lnSpc>
              <a:defRPr/>
            </a:pPr>
            <a:endParaRPr lang="en-US" dirty="0" smtClean="0"/>
          </a:p>
          <a:p>
            <a:pPr eaLnBrk="1" hangingPunct="1">
              <a:lnSpc>
                <a:spcPct val="80000"/>
              </a:lnSpc>
              <a:defRPr/>
            </a:pPr>
            <a:endParaRPr lang="en-US" dirty="0"/>
          </a:p>
        </p:txBody>
      </p:sp>
      <p:sp>
        <p:nvSpPr>
          <p:cNvPr id="4" name="Slide Number Placeholder 3"/>
          <p:cNvSpPr>
            <a:spLocks noGrp="1"/>
          </p:cNvSpPr>
          <p:nvPr>
            <p:ph type="sldNum" sz="quarter" idx="10"/>
          </p:nvPr>
        </p:nvSpPr>
        <p:spPr/>
        <p:txBody>
          <a:bodyPr/>
          <a:lstStyle/>
          <a:p>
            <a:pPr>
              <a:defRPr/>
            </a:pPr>
            <a:fld id="{4CDDB3B9-F4BB-4DCC-AED6-2B94D4A60784}" type="slidenum">
              <a:rPr lang="en-US" smtClean="0"/>
              <a:pPr>
                <a:defRPr/>
              </a:pPr>
              <a:t>22</a:t>
            </a:fld>
            <a:endParaRPr lang="en-US"/>
          </a:p>
        </p:txBody>
      </p:sp>
    </p:spTree>
    <p:extLst>
      <p:ext uri="{BB962C8B-B14F-4D97-AF65-F5344CB8AC3E}">
        <p14:creationId xmlns:p14="http://schemas.microsoft.com/office/powerpoint/2010/main" val="6412591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defTabSz="966612">
              <a:buFont typeface="Arial" panose="020B0604020202020204" pitchFamily="34" charset="0"/>
              <a:buChar char="•"/>
              <a:defRPr/>
            </a:pPr>
            <a:r>
              <a:rPr lang="en-US" sz="1300" dirty="0" smtClean="0"/>
              <a:t>NEPA is about good decisions for good outcomes.</a:t>
            </a:r>
          </a:p>
          <a:p>
            <a:pPr marL="181240" indent="-181240" defTabSz="966612">
              <a:buFont typeface="Arial" panose="020B0604020202020204" pitchFamily="34" charset="0"/>
              <a:buChar char="•"/>
              <a:defRPr/>
            </a:pPr>
            <a:r>
              <a:rPr lang="en-US" sz="1300" dirty="0" smtClean="0"/>
              <a:t>NEPA’s </a:t>
            </a:r>
            <a:r>
              <a:rPr lang="en-US" sz="1300" dirty="0"/>
              <a:t>purpose is to ensure that </a:t>
            </a:r>
            <a:r>
              <a:rPr lang="en-US" sz="1300" b="1" dirty="0"/>
              <a:t>Federal</a:t>
            </a:r>
            <a:r>
              <a:rPr lang="en-US" sz="1300" dirty="0"/>
              <a:t> agency </a:t>
            </a:r>
            <a:r>
              <a:rPr lang="en-US" sz="1300" dirty="0" err="1"/>
              <a:t>decisionmakers</a:t>
            </a:r>
            <a:r>
              <a:rPr lang="en-US" sz="1300" dirty="0"/>
              <a:t> </a:t>
            </a:r>
            <a:r>
              <a:rPr lang="en-US" sz="1300" u="sng" dirty="0"/>
              <a:t>understand</a:t>
            </a:r>
            <a:r>
              <a:rPr lang="en-US" sz="1300" dirty="0"/>
              <a:t> and </a:t>
            </a:r>
            <a:r>
              <a:rPr lang="en-US" sz="1300" u="sng" dirty="0"/>
              <a:t>take into account </a:t>
            </a:r>
            <a:r>
              <a:rPr lang="en-US" sz="1300" dirty="0"/>
              <a:t>the environmental consequences of their actions. </a:t>
            </a:r>
          </a:p>
          <a:p>
            <a:pPr marL="181240" indent="-181240" defTabSz="966612">
              <a:buFont typeface="Arial" panose="020B0604020202020204" pitchFamily="34" charset="0"/>
              <a:buChar char="•"/>
              <a:defRPr/>
            </a:pPr>
            <a:r>
              <a:rPr lang="en-US" dirty="0" smtClean="0"/>
              <a:t>Agencies are obligated to </a:t>
            </a:r>
            <a:r>
              <a:rPr lang="en-US" u="sng" dirty="0" smtClean="0"/>
              <a:t>consider all of the potential impacts</a:t>
            </a:r>
            <a:r>
              <a:rPr lang="en-US" dirty="0" smtClean="0"/>
              <a:t> of the proposed action.</a:t>
            </a:r>
          </a:p>
          <a:p>
            <a:pPr marL="181240" indent="-181240" defTabSz="966612">
              <a:buFont typeface="Arial" panose="020B0604020202020204" pitchFamily="34" charset="0"/>
              <a:buChar char="•"/>
              <a:defRPr/>
            </a:pPr>
            <a:r>
              <a:rPr lang="en-US" sz="1300" dirty="0"/>
              <a:t>And to </a:t>
            </a:r>
            <a:r>
              <a:rPr lang="en-US" sz="1300" u="sng" dirty="0"/>
              <a:t>inform the public</a:t>
            </a:r>
            <a:r>
              <a:rPr lang="en-US" sz="1300" dirty="0"/>
              <a:t> about them.</a:t>
            </a:r>
          </a:p>
          <a:p>
            <a:pPr marL="181240" indent="-181240" defTabSz="966612">
              <a:buFont typeface="Arial" panose="020B0604020202020204" pitchFamily="34" charset="0"/>
              <a:buChar char="•"/>
              <a:defRPr/>
            </a:pPr>
            <a:r>
              <a:rPr lang="en-US" sz="1300" dirty="0"/>
              <a:t>It requires </a:t>
            </a:r>
            <a:r>
              <a:rPr lang="en-US" sz="1300" u="sng" dirty="0"/>
              <a:t>coordination with other agencies with jurisdiction</a:t>
            </a:r>
            <a:r>
              <a:rPr lang="en-US" sz="1300" dirty="0"/>
              <a:t>, as well as </a:t>
            </a:r>
            <a:r>
              <a:rPr lang="en-US" sz="1300" u="sng" dirty="0"/>
              <a:t>transparency and availability</a:t>
            </a:r>
            <a:r>
              <a:rPr lang="en-US" sz="1300" dirty="0"/>
              <a:t> of the analysis </a:t>
            </a:r>
            <a:r>
              <a:rPr lang="en-US" sz="1300" u="sng" dirty="0"/>
              <a:t>to the public</a:t>
            </a:r>
            <a:r>
              <a:rPr lang="en-US" sz="1300" dirty="0"/>
              <a:t> -- who have the opportunity to </a:t>
            </a:r>
            <a:r>
              <a:rPr lang="en-US" sz="1300" u="sng" dirty="0"/>
              <a:t>review and comment </a:t>
            </a:r>
            <a:r>
              <a:rPr lang="en-US" sz="1300" dirty="0"/>
              <a:t>on the documents</a:t>
            </a:r>
            <a:r>
              <a:rPr lang="en-US" sz="1300" dirty="0" smtClean="0"/>
              <a:t>.</a:t>
            </a:r>
          </a:p>
          <a:p>
            <a:pPr marL="181240" indent="-181240" defTabSz="966612">
              <a:buFont typeface="Arial" panose="020B0604020202020204" pitchFamily="34" charset="0"/>
              <a:buChar char="•"/>
              <a:defRPr/>
            </a:pPr>
            <a:r>
              <a:rPr lang="en-US" sz="1300" dirty="0" smtClean="0"/>
              <a:t>Both</a:t>
            </a:r>
            <a:r>
              <a:rPr lang="en-US" sz="1300" baseline="0" dirty="0" smtClean="0"/>
              <a:t> CEQ and EPA have web sites with lots of information on NEPA:</a:t>
            </a:r>
          </a:p>
          <a:p>
            <a:pPr marL="181240" indent="-181240" defTabSz="966612">
              <a:buFont typeface="Arial" panose="020B0604020202020204" pitchFamily="34" charset="0"/>
              <a:buChar char="•"/>
              <a:defRPr/>
            </a:pPr>
            <a:r>
              <a:rPr lang="en-US" sz="1300" baseline="0" dirty="0" smtClean="0"/>
              <a:t>https://ceq.doe.gov/ – regulations, Executive Orders, guidance documents</a:t>
            </a:r>
          </a:p>
          <a:p>
            <a:pPr marL="181240" indent="-181240" defTabSz="966612">
              <a:buFont typeface="Arial" panose="020B0604020202020204" pitchFamily="34" charset="0"/>
              <a:buChar char="•"/>
              <a:defRPr/>
            </a:pPr>
            <a:r>
              <a:rPr lang="en-US" sz="1300" dirty="0" smtClean="0"/>
              <a:t>https://www.epa.gov/nepa? – info on NEPA, Citizens’ Guide to NEPA, filing EISs, links to EISs filed since Oct. 2012,</a:t>
            </a:r>
            <a:r>
              <a:rPr lang="en-US" sz="1300" baseline="0" dirty="0" smtClean="0"/>
              <a:t> and to EPA’s comment letters on EISs.</a:t>
            </a:r>
            <a:endParaRPr lang="en-US" sz="1300" dirty="0"/>
          </a:p>
          <a:p>
            <a:pPr defTabSz="966612">
              <a:defRPr/>
            </a:pPr>
            <a:endParaRPr lang="en-US" sz="1300" dirty="0"/>
          </a:p>
        </p:txBody>
      </p:sp>
      <p:sp>
        <p:nvSpPr>
          <p:cNvPr id="4" name="Slide Number Placeholder 3"/>
          <p:cNvSpPr>
            <a:spLocks noGrp="1"/>
          </p:cNvSpPr>
          <p:nvPr>
            <p:ph type="sldNum" sz="quarter" idx="10"/>
          </p:nvPr>
        </p:nvSpPr>
        <p:spPr/>
        <p:txBody>
          <a:bodyPr/>
          <a:lstStyle/>
          <a:p>
            <a:pPr>
              <a:defRPr/>
            </a:pPr>
            <a:fld id="{4CDDB3B9-F4BB-4DCC-AED6-2B94D4A60784}" type="slidenum">
              <a:rPr lang="en-US" smtClean="0"/>
              <a:pPr>
                <a:defRPr/>
              </a:pPr>
              <a:t>23</a:t>
            </a:fld>
            <a:endParaRPr lang="en-US"/>
          </a:p>
        </p:txBody>
      </p:sp>
    </p:spTree>
    <p:extLst>
      <p:ext uri="{BB962C8B-B14F-4D97-AF65-F5344CB8AC3E}">
        <p14:creationId xmlns:p14="http://schemas.microsoft.com/office/powerpoint/2010/main" val="1716234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smtClean="0"/>
              <a:t>What triggers an agency’s obligations under NEPA?</a:t>
            </a:r>
          </a:p>
          <a:p>
            <a:pPr marL="181240" indent="-181240">
              <a:buFont typeface="Arial" panose="020B0604020202020204" pitchFamily="34" charset="0"/>
              <a:buChar char="•"/>
            </a:pPr>
            <a:r>
              <a:rPr lang="en-US" dirty="0" smtClean="0"/>
              <a:t>Proposals for legislation – we won’t be talking</a:t>
            </a:r>
            <a:r>
              <a:rPr lang="en-US" baseline="0" dirty="0" smtClean="0"/>
              <a:t> about this today. </a:t>
            </a:r>
          </a:p>
          <a:p>
            <a:pPr marL="181240" indent="-181240">
              <a:buFont typeface="Arial" panose="020B0604020202020204" pitchFamily="34" charset="0"/>
              <a:buChar char="•"/>
            </a:pPr>
            <a:r>
              <a:rPr lang="en-US" baseline="0" dirty="0" smtClean="0"/>
              <a:t>Projects on federal lands or affecting federal resources.</a:t>
            </a:r>
          </a:p>
          <a:p>
            <a:pPr marL="181240" indent="-181240">
              <a:buFont typeface="Arial" panose="020B0604020202020204" pitchFamily="34" charset="0"/>
              <a:buChar char="•"/>
            </a:pPr>
            <a:r>
              <a:rPr lang="en-US" dirty="0" smtClean="0"/>
              <a:t>Chad just gave us an example of this trigger – The Forest</a:t>
            </a:r>
            <a:r>
              <a:rPr lang="en-US" baseline="0" dirty="0" smtClean="0"/>
              <a:t> Service is considering </a:t>
            </a:r>
            <a:r>
              <a:rPr lang="en-US" u="sng" baseline="0" dirty="0" smtClean="0"/>
              <a:t>issuing a mining permit</a:t>
            </a:r>
            <a:r>
              <a:rPr lang="en-US" baseline="0" dirty="0" smtClean="0"/>
              <a:t>. </a:t>
            </a:r>
          </a:p>
          <a:p>
            <a:pPr marL="181240" indent="-181240">
              <a:buFont typeface="Arial" panose="020B0604020202020204" pitchFamily="34" charset="0"/>
              <a:buChar char="•"/>
            </a:pPr>
            <a:r>
              <a:rPr lang="en-US" baseline="0" dirty="0" smtClean="0"/>
              <a:t>Other triggers include federal permits, leases, licenses, funding, etc.</a:t>
            </a:r>
          </a:p>
          <a:p>
            <a:pPr marL="181240" indent="-181240">
              <a:buFont typeface="Arial" panose="020B0604020202020204" pitchFamily="34" charset="0"/>
              <a:buChar char="•"/>
            </a:pPr>
            <a:r>
              <a:rPr lang="en-US" baseline="0" dirty="0" smtClean="0"/>
              <a:t>The Army Corps of Engineers may have received an application for a CWA </a:t>
            </a:r>
            <a:r>
              <a:rPr lang="en-US" u="sng" baseline="0" dirty="0" smtClean="0"/>
              <a:t>404 permit </a:t>
            </a:r>
            <a:r>
              <a:rPr lang="en-US" baseline="0" dirty="0" smtClean="0"/>
              <a:t>to fill Waters of the US by a mining company that wants to construct a tailings storage facility. </a:t>
            </a:r>
          </a:p>
          <a:p>
            <a:pPr marL="181240" indent="-181240">
              <a:buFont typeface="Arial" panose="020B0604020202020204" pitchFamily="34" charset="0"/>
              <a:buChar char="•"/>
            </a:pPr>
            <a:r>
              <a:rPr lang="en-US" baseline="0" dirty="0" smtClean="0"/>
              <a:t>Or, if </a:t>
            </a:r>
            <a:r>
              <a:rPr lang="en-US" u="sng" baseline="0" dirty="0" smtClean="0"/>
              <a:t>EPA is considering issuing an NPDES permit </a:t>
            </a:r>
            <a:r>
              <a:rPr lang="en-US" baseline="0" dirty="0" smtClean="0"/>
              <a:t>for a new source (say, a mine that wants to discharge into a water of the US), this also triggers NEPA compliance for EPA. </a:t>
            </a:r>
          </a:p>
          <a:p>
            <a:pPr marL="181240" indent="-181240">
              <a:buFont typeface="Arial" panose="020B0604020202020204" pitchFamily="34" charset="0"/>
              <a:buChar char="•"/>
            </a:pPr>
            <a:r>
              <a:rPr lang="en-US" baseline="0" dirty="0" smtClean="0"/>
              <a:t>Projects </a:t>
            </a:r>
            <a:r>
              <a:rPr lang="en-US" b="1" baseline="0" dirty="0" smtClean="0"/>
              <a:t>not</a:t>
            </a:r>
            <a:r>
              <a:rPr lang="en-US" baseline="0" dirty="0" smtClean="0"/>
              <a:t> on Federal land or that </a:t>
            </a:r>
            <a:r>
              <a:rPr lang="en-US" b="1" baseline="0" dirty="0" smtClean="0"/>
              <a:t>do not need </a:t>
            </a:r>
            <a:r>
              <a:rPr lang="en-US" baseline="0" dirty="0" smtClean="0"/>
              <a:t>permits or licenses or funding from a Federal agency would </a:t>
            </a:r>
            <a:r>
              <a:rPr lang="en-US" b="1" baseline="0" dirty="0" smtClean="0"/>
              <a:t>not</a:t>
            </a:r>
            <a:r>
              <a:rPr lang="en-US" baseline="0" dirty="0" smtClean="0"/>
              <a:t> trigger NEPA, including permits for programs that have been delegated to the States. </a:t>
            </a:r>
          </a:p>
          <a:p>
            <a:pPr marL="181240" indent="-181240">
              <a:buFont typeface="Arial" panose="020B0604020202020204" pitchFamily="34" charset="0"/>
              <a:buChar char="•"/>
            </a:pPr>
            <a:r>
              <a:rPr lang="en-US" baseline="0" dirty="0" smtClean="0"/>
              <a:t>For instance, if a </a:t>
            </a:r>
            <a:r>
              <a:rPr lang="en-US" u="sng" baseline="0" dirty="0" smtClean="0"/>
              <a:t>State has primacy</a:t>
            </a:r>
            <a:r>
              <a:rPr lang="en-US" baseline="0" dirty="0" smtClean="0"/>
              <a:t> for the NPDES program, issuance of that permit by the State </a:t>
            </a:r>
            <a:r>
              <a:rPr lang="en-US" u="sng" baseline="0" dirty="0" smtClean="0"/>
              <a:t>does not trigger NEPA</a:t>
            </a:r>
            <a:r>
              <a:rPr lang="en-US" baseline="0" dirty="0" smtClean="0"/>
              <a:t>. </a:t>
            </a:r>
          </a:p>
          <a:p>
            <a:pPr marL="181240" indent="-181240">
              <a:buFont typeface="Arial" panose="020B0604020202020204" pitchFamily="34" charset="0"/>
              <a:buChar char="•"/>
            </a:pPr>
            <a:r>
              <a:rPr lang="en-US" baseline="0" dirty="0" smtClean="0"/>
              <a:t>Many states do have their own public processes for their permits and licenses – it’s just not the NEPA process.</a:t>
            </a:r>
          </a:p>
          <a:p>
            <a:pPr marL="181240" indent="-181240" defTabSz="966612">
              <a:buFont typeface="Arial" panose="020B0604020202020204" pitchFamily="34" charset="0"/>
              <a:buChar char="•"/>
              <a:defRPr/>
            </a:pPr>
            <a:endParaRPr lang="en-US" b="1" i="1" dirty="0" smtClean="0"/>
          </a:p>
        </p:txBody>
      </p:sp>
      <p:sp>
        <p:nvSpPr>
          <p:cNvPr id="4" name="Slide Number Placeholder 3"/>
          <p:cNvSpPr>
            <a:spLocks noGrp="1"/>
          </p:cNvSpPr>
          <p:nvPr>
            <p:ph type="sldNum" sz="quarter" idx="10"/>
          </p:nvPr>
        </p:nvSpPr>
        <p:spPr/>
        <p:txBody>
          <a:bodyPr/>
          <a:lstStyle/>
          <a:p>
            <a:pPr>
              <a:defRPr/>
            </a:pPr>
            <a:fld id="{4CDDB3B9-F4BB-4DCC-AED6-2B94D4A60784}" type="slidenum">
              <a:rPr lang="en-US" smtClean="0"/>
              <a:pPr>
                <a:defRPr/>
              </a:pPr>
              <a:t>24</a:t>
            </a:fld>
            <a:endParaRPr lang="en-US"/>
          </a:p>
        </p:txBody>
      </p:sp>
    </p:spTree>
    <p:extLst>
      <p:ext uri="{BB962C8B-B14F-4D97-AF65-F5344CB8AC3E}">
        <p14:creationId xmlns:p14="http://schemas.microsoft.com/office/powerpoint/2010/main" val="22001196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smtClean="0"/>
              <a:t>Agencies have to figure out what level of analysis is appropriate.</a:t>
            </a:r>
          </a:p>
          <a:p>
            <a:pPr marL="181240" indent="-181240">
              <a:buFont typeface="Arial" panose="020B0604020202020204" pitchFamily="34" charset="0"/>
              <a:buChar char="•"/>
            </a:pPr>
            <a:r>
              <a:rPr lang="en-US" dirty="0" smtClean="0"/>
              <a:t>If a project is not specifically listed in an agency’s list of Categorical Exclusions,</a:t>
            </a:r>
            <a:r>
              <a:rPr lang="en-US" baseline="0" dirty="0" smtClean="0"/>
              <a:t> then an EA or EIS is needed. </a:t>
            </a:r>
          </a:p>
          <a:p>
            <a:pPr marL="181240" indent="-181240">
              <a:buFont typeface="Arial" panose="020B0604020202020204" pitchFamily="34" charset="0"/>
              <a:buChar char="•"/>
            </a:pPr>
            <a:r>
              <a:rPr lang="en-US" baseline="0" dirty="0" smtClean="0"/>
              <a:t>An EA can be prepared if there are no </a:t>
            </a:r>
            <a:r>
              <a:rPr lang="en-US" b="1" baseline="0" dirty="0" smtClean="0"/>
              <a:t>significant</a:t>
            </a:r>
            <a:r>
              <a:rPr lang="en-US" baseline="0" dirty="0" smtClean="0"/>
              <a:t> impacts, or if the agency wants to use it as a </a:t>
            </a:r>
            <a:r>
              <a:rPr lang="en-US" u="sng" baseline="0" dirty="0" smtClean="0"/>
              <a:t>screening exercise </a:t>
            </a:r>
            <a:r>
              <a:rPr lang="en-US" baseline="0" dirty="0" smtClean="0"/>
              <a:t>to determine </a:t>
            </a:r>
            <a:r>
              <a:rPr lang="en-US" u="sng" baseline="0" dirty="0" smtClean="0"/>
              <a:t>whether there may be significant environmental impacts</a:t>
            </a:r>
            <a:r>
              <a:rPr lang="en-US" baseline="0" dirty="0" smtClean="0"/>
              <a:t>. </a:t>
            </a:r>
          </a:p>
          <a:p>
            <a:pPr marL="181240" indent="-181240">
              <a:buFont typeface="Arial" panose="020B0604020202020204" pitchFamily="34" charset="0"/>
              <a:buChar char="•"/>
            </a:pPr>
            <a:r>
              <a:rPr lang="en-US" baseline="0" dirty="0" smtClean="0"/>
              <a:t>Keep in mind that, under NEPA, “</a:t>
            </a:r>
            <a:r>
              <a:rPr lang="en-US" u="sng" baseline="0" dirty="0" smtClean="0"/>
              <a:t>environmental impact”</a:t>
            </a:r>
            <a:r>
              <a:rPr lang="en-US" baseline="0" dirty="0" smtClean="0"/>
              <a:t> includes the </a:t>
            </a:r>
            <a:r>
              <a:rPr lang="en-US" u="sng" baseline="0" dirty="0" smtClean="0"/>
              <a:t>human</a:t>
            </a:r>
            <a:r>
              <a:rPr lang="en-US" baseline="0" dirty="0" smtClean="0"/>
              <a:t> environment too, such as health, safety, socioeconomics, recreation, etc. </a:t>
            </a:r>
          </a:p>
          <a:p>
            <a:pPr marL="181240" indent="-181240">
              <a:buFont typeface="Arial" panose="020B0604020202020204" pitchFamily="34" charset="0"/>
              <a:buChar char="•"/>
            </a:pPr>
            <a:r>
              <a:rPr lang="en-US" baseline="0" dirty="0" smtClean="0"/>
              <a:t>If no significant impacts are anticipated based on the EA</a:t>
            </a:r>
            <a:r>
              <a:rPr lang="en-US" dirty="0" smtClean="0"/>
              <a:t>,</a:t>
            </a:r>
            <a:r>
              <a:rPr lang="en-US" baseline="0" dirty="0" smtClean="0"/>
              <a:t> the agency signs a FONSI (Finding of No Significant Impact). </a:t>
            </a:r>
          </a:p>
          <a:p>
            <a:pPr marL="181240" indent="-181240">
              <a:buFont typeface="Arial" panose="020B0604020202020204" pitchFamily="34" charset="0"/>
              <a:buChar char="•"/>
            </a:pPr>
            <a:r>
              <a:rPr lang="en-US" baseline="0" dirty="0" smtClean="0"/>
              <a:t>If there </a:t>
            </a:r>
            <a:r>
              <a:rPr lang="en-US" b="1" baseline="0" dirty="0" smtClean="0"/>
              <a:t>may be significant environmental impacts</a:t>
            </a:r>
            <a:r>
              <a:rPr lang="en-US" baseline="0" dirty="0" smtClean="0"/>
              <a:t>, then an EIS is prepared. </a:t>
            </a:r>
          </a:p>
          <a:p>
            <a:pPr marL="181240" indent="-181240">
              <a:buFont typeface="Arial" panose="020B0604020202020204" pitchFamily="34" charset="0"/>
              <a:buChar char="•"/>
            </a:pPr>
            <a:r>
              <a:rPr lang="en-US" baseline="0" dirty="0" smtClean="0"/>
              <a:t>Who should prepare it? </a:t>
            </a:r>
          </a:p>
          <a:p>
            <a:pPr marL="181240" indent="-181240">
              <a:buFont typeface="Arial" panose="020B0604020202020204" pitchFamily="34" charset="0"/>
              <a:buChar char="•"/>
            </a:pPr>
            <a:r>
              <a:rPr lang="en-US" dirty="0" smtClean="0"/>
              <a:t>Generally, the </a:t>
            </a:r>
            <a:r>
              <a:rPr lang="en-US" u="sng" dirty="0" smtClean="0"/>
              <a:t>Federal agency with the largest role </a:t>
            </a:r>
            <a:r>
              <a:rPr lang="en-US" dirty="0" smtClean="0"/>
              <a:t>takes the lead for the EIS. </a:t>
            </a:r>
          </a:p>
          <a:p>
            <a:pPr marL="181240" indent="-181240">
              <a:buFont typeface="Arial" panose="020B0604020202020204" pitchFamily="34" charset="0"/>
              <a:buChar char="•"/>
            </a:pPr>
            <a:r>
              <a:rPr lang="en-US" dirty="0" smtClean="0"/>
              <a:t>Other Federal agencies sometimes have associated actions that trigger NEPA, and they can become </a:t>
            </a:r>
            <a:r>
              <a:rPr lang="en-US" u="sng" dirty="0" smtClean="0"/>
              <a:t>cooperating agencies</a:t>
            </a:r>
            <a:r>
              <a:rPr lang="en-US" dirty="0" smtClean="0"/>
              <a:t> </a:t>
            </a:r>
            <a:r>
              <a:rPr lang="en-US" u="sng" dirty="0" smtClean="0"/>
              <a:t>so they can use the EIS to support their own actions</a:t>
            </a:r>
            <a:r>
              <a:rPr lang="en-US" dirty="0" smtClean="0"/>
              <a:t>. </a:t>
            </a:r>
          </a:p>
          <a:p>
            <a:pPr marL="181240" indent="-181240">
              <a:buFont typeface="Arial" panose="020B0604020202020204" pitchFamily="34" charset="0"/>
              <a:buChar char="•"/>
            </a:pPr>
            <a:endParaRPr lang="en-US" dirty="0" smtClean="0"/>
          </a:p>
        </p:txBody>
      </p:sp>
      <p:sp>
        <p:nvSpPr>
          <p:cNvPr id="4" name="Slide Number Placeholder 3"/>
          <p:cNvSpPr>
            <a:spLocks noGrp="1"/>
          </p:cNvSpPr>
          <p:nvPr>
            <p:ph type="sldNum" sz="quarter" idx="10"/>
          </p:nvPr>
        </p:nvSpPr>
        <p:spPr/>
        <p:txBody>
          <a:bodyPr/>
          <a:lstStyle/>
          <a:p>
            <a:pPr>
              <a:defRPr/>
            </a:pPr>
            <a:fld id="{4CDDB3B9-F4BB-4DCC-AED6-2B94D4A60784}" type="slidenum">
              <a:rPr lang="en-US" smtClean="0"/>
              <a:pPr>
                <a:defRPr/>
              </a:pPr>
              <a:t>25</a:t>
            </a:fld>
            <a:endParaRPr lang="en-US"/>
          </a:p>
        </p:txBody>
      </p:sp>
    </p:spTree>
    <p:extLst>
      <p:ext uri="{BB962C8B-B14F-4D97-AF65-F5344CB8AC3E}">
        <p14:creationId xmlns:p14="http://schemas.microsoft.com/office/powerpoint/2010/main" val="38289841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smtClean="0"/>
              <a:t>There often is more than</a:t>
            </a:r>
            <a:r>
              <a:rPr lang="en-US" baseline="0" dirty="0" smtClean="0"/>
              <a:t> one Federal agency involved in permitting a mine. </a:t>
            </a:r>
          </a:p>
          <a:p>
            <a:pPr marL="181240" indent="-181240">
              <a:buFont typeface="Arial" panose="020B0604020202020204" pitchFamily="34" charset="0"/>
              <a:buChar char="•"/>
            </a:pPr>
            <a:r>
              <a:rPr lang="en-US" baseline="0" dirty="0" smtClean="0"/>
              <a:t>For example, let’s say the USFS is the lead agency for a new mine because a POO is needed. </a:t>
            </a:r>
          </a:p>
          <a:p>
            <a:pPr marL="181240" indent="-181240">
              <a:buFont typeface="Arial" panose="020B0604020202020204" pitchFamily="34" charset="0"/>
              <a:buChar char="•"/>
            </a:pPr>
            <a:r>
              <a:rPr lang="en-US" baseline="0" dirty="0" smtClean="0"/>
              <a:t>But the project also involves </a:t>
            </a:r>
            <a:r>
              <a:rPr lang="en-US" u="sng" baseline="0" dirty="0" smtClean="0"/>
              <a:t>filling 50 acres of waters of the US </a:t>
            </a:r>
            <a:r>
              <a:rPr lang="en-US" baseline="0" dirty="0" smtClean="0"/>
              <a:t>and there’s a </a:t>
            </a:r>
            <a:r>
              <a:rPr lang="en-US" u="sng" baseline="0" dirty="0" smtClean="0"/>
              <a:t>1-mile slurry pipeline that would cross adjacent BLM land</a:t>
            </a:r>
            <a:r>
              <a:rPr lang="en-US" baseline="0" dirty="0" smtClean="0"/>
              <a:t>, so a CWA 404 permit from the Corps and a Right-of-Way from BLM are both needed. </a:t>
            </a:r>
          </a:p>
          <a:p>
            <a:pPr marL="181240" indent="-181240">
              <a:buFont typeface="Arial" panose="020B0604020202020204" pitchFamily="34" charset="0"/>
              <a:buChar char="•"/>
            </a:pPr>
            <a:r>
              <a:rPr lang="en-US" baseline="0" dirty="0" smtClean="0"/>
              <a:t>These agencies can be cooperating agencies so everyone is using the same document to support their decisions. </a:t>
            </a:r>
          </a:p>
          <a:p>
            <a:pPr marL="181240" indent="-181240">
              <a:buFont typeface="Arial" panose="020B0604020202020204" pitchFamily="34" charset="0"/>
              <a:buChar char="•"/>
            </a:pPr>
            <a:r>
              <a:rPr lang="en-US" baseline="0" dirty="0" smtClean="0"/>
              <a:t>Other state and local agencies and tribes can also be cooperating agencies when they have jurisdiction or special expertise or may be affected by the action.</a:t>
            </a:r>
          </a:p>
          <a:p>
            <a:pPr marL="181240" indent="-181240">
              <a:buFont typeface="Arial" panose="020B0604020202020204" pitchFamily="34" charset="0"/>
              <a:buChar char="•"/>
            </a:pPr>
            <a:r>
              <a:rPr lang="en-US" baseline="0" dirty="0" smtClean="0"/>
              <a:t>And in states that have their own state version of NEPA, the Federal EIS and State EIS are often issued together as one document to promote efficiency and reduce confusion.</a:t>
            </a:r>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4CDDB3B9-F4BB-4DCC-AED6-2B94D4A60784}" type="slidenum">
              <a:rPr lang="en-US" smtClean="0"/>
              <a:pPr>
                <a:defRPr/>
              </a:pPr>
              <a:t>26</a:t>
            </a:fld>
            <a:endParaRPr lang="en-US"/>
          </a:p>
        </p:txBody>
      </p:sp>
    </p:spTree>
    <p:extLst>
      <p:ext uri="{BB962C8B-B14F-4D97-AF65-F5344CB8AC3E}">
        <p14:creationId xmlns:p14="http://schemas.microsoft.com/office/powerpoint/2010/main" val="2583469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smtClean="0"/>
              <a:t>Numerous resources may</a:t>
            </a:r>
            <a:r>
              <a:rPr lang="en-US" baseline="0" dirty="0" smtClean="0"/>
              <a:t> be affected by a mine project, and the </a:t>
            </a:r>
            <a:r>
              <a:rPr lang="en-US" u="sng" baseline="0" dirty="0" smtClean="0"/>
              <a:t>impacts</a:t>
            </a:r>
            <a:r>
              <a:rPr lang="en-US" baseline="0" dirty="0" smtClean="0"/>
              <a:t> and </a:t>
            </a:r>
            <a:r>
              <a:rPr lang="en-US" u="sng" baseline="0" dirty="0" smtClean="0"/>
              <a:t>ways to mitigate </a:t>
            </a:r>
            <a:r>
              <a:rPr lang="en-US" baseline="0" dirty="0" smtClean="0"/>
              <a:t>them </a:t>
            </a:r>
            <a:r>
              <a:rPr lang="en-US" u="sng" baseline="0" dirty="0" smtClean="0"/>
              <a:t>need to be analyzed in the EIS</a:t>
            </a:r>
            <a:r>
              <a:rPr lang="en-US" baseline="0" dirty="0" smtClean="0"/>
              <a:t>. </a:t>
            </a:r>
          </a:p>
          <a:p>
            <a:pPr marL="181240" indent="-181240">
              <a:buFont typeface="Arial" panose="020B0604020202020204" pitchFamily="34" charset="0"/>
              <a:buChar char="•"/>
            </a:pPr>
            <a:r>
              <a:rPr lang="en-US" baseline="0" dirty="0" smtClean="0"/>
              <a:t>John and Shahid mentioned some of these impacts and controls in their Module 2 webinar 2 weeks ago. </a:t>
            </a:r>
          </a:p>
          <a:p>
            <a:pPr marL="181240" indent="-181240">
              <a:buFont typeface="Arial" panose="020B0604020202020204" pitchFamily="34" charset="0"/>
              <a:buChar char="•"/>
            </a:pPr>
            <a:r>
              <a:rPr lang="en-US" baseline="0" dirty="0" smtClean="0"/>
              <a:t>They discussed some of the common causes of </a:t>
            </a:r>
            <a:r>
              <a:rPr lang="en-US" u="sng" baseline="0" dirty="0" smtClean="0"/>
              <a:t>impacts to water quality </a:t>
            </a:r>
            <a:r>
              <a:rPr lang="en-US" baseline="0" dirty="0" smtClean="0"/>
              <a:t>(like acid mine drainage, spills, or sedimentation) and to </a:t>
            </a:r>
            <a:r>
              <a:rPr lang="en-US" u="sng" baseline="0" dirty="0" smtClean="0"/>
              <a:t>air quality</a:t>
            </a:r>
            <a:r>
              <a:rPr lang="en-US" baseline="0" dirty="0" smtClean="0"/>
              <a:t> (like fugitive dust from earthmoving equipment, or Hazardous Air Pollutants from processing equipment). </a:t>
            </a:r>
          </a:p>
          <a:p>
            <a:pPr marL="181240" indent="-181240">
              <a:buFont typeface="Arial" panose="020B0604020202020204" pitchFamily="34" charset="0"/>
              <a:buChar char="•"/>
            </a:pPr>
            <a:r>
              <a:rPr lang="en-US" baseline="0" dirty="0" smtClean="0"/>
              <a:t>An EIS is required to analyze the potential impacts of the project – </a:t>
            </a:r>
            <a:r>
              <a:rPr lang="en-US" u="sng" baseline="0" dirty="0" smtClean="0"/>
              <a:t>and their significance </a:t>
            </a:r>
            <a:r>
              <a:rPr lang="en-US" baseline="0" dirty="0" smtClean="0"/>
              <a:t>– and address any conflicts between the proposed action and the objectives of Federal, State, regional, local, and tribal plans, policies and laws. </a:t>
            </a:r>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4CDDB3B9-F4BB-4DCC-AED6-2B94D4A60784}" type="slidenum">
              <a:rPr lang="en-US" smtClean="0"/>
              <a:pPr>
                <a:defRPr/>
              </a:pPr>
              <a:t>27</a:t>
            </a:fld>
            <a:endParaRPr lang="en-US"/>
          </a:p>
        </p:txBody>
      </p:sp>
    </p:spTree>
    <p:extLst>
      <p:ext uri="{BB962C8B-B14F-4D97-AF65-F5344CB8AC3E}">
        <p14:creationId xmlns:p14="http://schemas.microsoft.com/office/powerpoint/2010/main" val="31955583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defTabSz="966612">
              <a:buFont typeface="Arial" panose="020B0604020202020204" pitchFamily="34" charset="0"/>
              <a:buChar char="•"/>
              <a:defRPr/>
            </a:pPr>
            <a:r>
              <a:rPr lang="en-US" dirty="0" smtClean="0"/>
              <a:t>You can think of NEPA as the umbrella under which the information on all the </a:t>
            </a:r>
            <a:r>
              <a:rPr lang="en-US" u="sng" dirty="0" smtClean="0"/>
              <a:t>potentially affected resources are gathered and analyzed </a:t>
            </a:r>
            <a:r>
              <a:rPr lang="en-US" dirty="0" smtClean="0"/>
              <a:t>in the context</a:t>
            </a:r>
            <a:r>
              <a:rPr lang="en-US" baseline="0" dirty="0" smtClean="0"/>
              <a:t> of environmental regulations, policies, plans, and Executive Orders.</a:t>
            </a:r>
            <a:endParaRPr lang="en-US" dirty="0" smtClean="0"/>
          </a:p>
          <a:p>
            <a:pPr marL="181240" indent="-181240">
              <a:buFont typeface="Arial" panose="020B0604020202020204" pitchFamily="34" charset="0"/>
              <a:buChar char="•"/>
            </a:pPr>
            <a:r>
              <a:rPr lang="en-US" dirty="0" smtClean="0"/>
              <a:t>As well as in an unregulated context. </a:t>
            </a:r>
          </a:p>
          <a:p>
            <a:pPr marL="181240" indent="-181240">
              <a:buFont typeface="Arial" panose="020B0604020202020204" pitchFamily="34" charset="0"/>
              <a:buChar char="•"/>
            </a:pPr>
            <a:r>
              <a:rPr lang="en-US" dirty="0" smtClean="0"/>
              <a:t>Even if all standards and regulations would be met by the project, there may still be significant impacts to resources (for which there may or may not be standards) – so these are addressed too. For example:</a:t>
            </a:r>
          </a:p>
          <a:p>
            <a:pPr marL="664546" lvl="1" indent="-181240">
              <a:buFont typeface="Arial" panose="020B0604020202020204" pitchFamily="34" charset="0"/>
              <a:buChar char="•"/>
            </a:pPr>
            <a:r>
              <a:rPr lang="en-US" dirty="0" smtClean="0"/>
              <a:t>Subsistence fishing/hunting/collecting  </a:t>
            </a:r>
          </a:p>
          <a:p>
            <a:pPr marL="664546" lvl="1" indent="-181240">
              <a:buFont typeface="Arial" panose="020B0604020202020204" pitchFamily="34" charset="0"/>
              <a:buChar char="•"/>
            </a:pPr>
            <a:r>
              <a:rPr lang="en-US" dirty="0" smtClean="0"/>
              <a:t>Recreation (realigning popular</a:t>
            </a:r>
            <a:r>
              <a:rPr lang="en-US" baseline="0" dirty="0" smtClean="0"/>
              <a:t> </a:t>
            </a:r>
            <a:r>
              <a:rPr lang="en-US" dirty="0" smtClean="0"/>
              <a:t>trails, backcountry experience)</a:t>
            </a:r>
          </a:p>
          <a:p>
            <a:pPr marL="664546" lvl="1" indent="-181240">
              <a:buFont typeface="Arial" panose="020B0604020202020204" pitchFamily="34" charset="0"/>
              <a:buChar char="•"/>
            </a:pPr>
            <a:r>
              <a:rPr lang="en-US" dirty="0" smtClean="0"/>
              <a:t>Traffic patterns, magnitude, school safety</a:t>
            </a:r>
          </a:p>
          <a:p>
            <a:pPr marL="664546" lvl="1" indent="-181240">
              <a:buFont typeface="Arial" panose="020B0604020202020204" pitchFamily="34" charset="0"/>
              <a:buChar char="•"/>
            </a:pPr>
            <a:r>
              <a:rPr lang="en-US" dirty="0" smtClean="0"/>
              <a:t>Noise, aesthetics</a:t>
            </a:r>
          </a:p>
          <a:p>
            <a:pPr marL="664546" lvl="1" indent="-181240">
              <a:buFont typeface="Arial" panose="020B0604020202020204" pitchFamily="34" charset="0"/>
              <a:buChar char="•"/>
            </a:pPr>
            <a:r>
              <a:rPr lang="en-US" dirty="0" smtClean="0"/>
              <a:t>Lowering of the water table, which affects wells, springs, </a:t>
            </a:r>
            <a:r>
              <a:rPr lang="en-US" dirty="0" err="1" smtClean="0"/>
              <a:t>phreatophytes</a:t>
            </a:r>
            <a:endParaRPr lang="en-US" sz="1300" dirty="0"/>
          </a:p>
        </p:txBody>
      </p:sp>
      <p:sp>
        <p:nvSpPr>
          <p:cNvPr id="4" name="Slide Number Placeholder 3"/>
          <p:cNvSpPr>
            <a:spLocks noGrp="1"/>
          </p:cNvSpPr>
          <p:nvPr>
            <p:ph type="sldNum" sz="quarter" idx="10"/>
          </p:nvPr>
        </p:nvSpPr>
        <p:spPr/>
        <p:txBody>
          <a:bodyPr/>
          <a:lstStyle/>
          <a:p>
            <a:pPr>
              <a:defRPr/>
            </a:pPr>
            <a:fld id="{4CDDB3B9-F4BB-4DCC-AED6-2B94D4A60784}" type="slidenum">
              <a:rPr lang="en-US" smtClean="0"/>
              <a:pPr>
                <a:defRPr/>
              </a:pPr>
              <a:t>28</a:t>
            </a:fld>
            <a:endParaRPr lang="en-US"/>
          </a:p>
        </p:txBody>
      </p:sp>
    </p:spTree>
    <p:extLst>
      <p:ext uri="{BB962C8B-B14F-4D97-AF65-F5344CB8AC3E}">
        <p14:creationId xmlns:p14="http://schemas.microsoft.com/office/powerpoint/2010/main" val="14297233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smtClean="0"/>
              <a:t>This is a schematic of the NEPA process: </a:t>
            </a:r>
          </a:p>
          <a:p>
            <a:pPr marL="181240" indent="-181240">
              <a:buFont typeface="Arial" panose="020B0604020202020204" pitchFamily="34" charset="0"/>
              <a:buChar char="•"/>
            </a:pPr>
            <a:r>
              <a:rPr lang="en-US" b="0" i="0" dirty="0" smtClean="0"/>
              <a:t>As I said earlier, if the project isn’t on a specific list of </a:t>
            </a:r>
            <a:r>
              <a:rPr lang="en-US" b="0" i="0" dirty="0" err="1" smtClean="0"/>
              <a:t>CatEx’s</a:t>
            </a:r>
            <a:r>
              <a:rPr lang="en-US" b="0" i="0" dirty="0" smtClean="0"/>
              <a:t> for the lead agency, then an EA or EIS is prepared. </a:t>
            </a:r>
          </a:p>
          <a:p>
            <a:pPr marL="181240" indent="-181240">
              <a:buFont typeface="Arial" panose="020B0604020202020204" pitchFamily="34" charset="0"/>
              <a:buChar char="•"/>
            </a:pPr>
            <a:r>
              <a:rPr lang="en-US" dirty="0" smtClean="0"/>
              <a:t>The EA/FONSI process is not as rigorous as the EIS process, but these are still public documents. So you can get a hold of them.</a:t>
            </a:r>
            <a:endParaRPr lang="en-US" b="0" i="0" dirty="0" smtClean="0"/>
          </a:p>
          <a:p>
            <a:pPr marL="181240" indent="-181240">
              <a:buFont typeface="Arial" panose="020B0604020202020204" pitchFamily="34" charset="0"/>
              <a:buChar char="•"/>
            </a:pPr>
            <a:r>
              <a:rPr lang="en-US" b="0" i="0" dirty="0" smtClean="0"/>
              <a:t>Many Forests and BLM Field</a:t>
            </a:r>
            <a:r>
              <a:rPr lang="en-US" b="0" i="0" baseline="0" dirty="0" smtClean="0"/>
              <a:t> Offices post their Schedule of Proposed Actions (SOPA) online and update them quarterly, but I understand this can be highly variable from office to office. </a:t>
            </a:r>
          </a:p>
          <a:p>
            <a:pPr marL="181240" indent="-181240">
              <a:buFont typeface="Arial" panose="020B0604020202020204" pitchFamily="34" charset="0"/>
              <a:buChar char="•"/>
            </a:pPr>
            <a:r>
              <a:rPr lang="en-US" b="0" i="0" baseline="0" dirty="0" smtClean="0"/>
              <a:t>So if you are interested in a particular forest or field office, or a specific project, you may want to </a:t>
            </a:r>
            <a:r>
              <a:rPr lang="en-US" b="0" i="0" u="sng" baseline="0" dirty="0" smtClean="0"/>
              <a:t>check online </a:t>
            </a:r>
            <a:r>
              <a:rPr lang="en-US" b="0" i="0" baseline="0" dirty="0" smtClean="0"/>
              <a:t>and see what they post and how you can get on their mailing list or email list so you can get notifications and updates. </a:t>
            </a:r>
          </a:p>
          <a:p>
            <a:pPr marL="181240" indent="-181240">
              <a:buFont typeface="Arial" panose="020B0604020202020204" pitchFamily="34" charset="0"/>
              <a:buChar char="•"/>
            </a:pPr>
            <a:r>
              <a:rPr lang="en-US" b="0" i="0" baseline="0" dirty="0" smtClean="0"/>
              <a:t>Many offices set up websites for specific EISs, especially for large ones with a lot of public interest.</a:t>
            </a:r>
            <a:endParaRPr lang="en-US" b="0" i="0" dirty="0" smtClean="0"/>
          </a:p>
          <a:p>
            <a:pPr marL="181240" indent="-181240">
              <a:buFont typeface="Arial" panose="020B0604020202020204" pitchFamily="34" charset="0"/>
              <a:buChar char="•"/>
            </a:pPr>
            <a:r>
              <a:rPr lang="en-US" b="0" i="0" dirty="0" smtClean="0"/>
              <a:t>The</a:t>
            </a:r>
            <a:r>
              <a:rPr lang="en-US" b="0" i="0" baseline="0" dirty="0" smtClean="0"/>
              <a:t> EIS kicks off with a scoping process. </a:t>
            </a:r>
          </a:p>
          <a:p>
            <a:pPr marL="181240" indent="-181240">
              <a:buFont typeface="Arial" panose="020B0604020202020204" pitchFamily="34" charset="0"/>
              <a:buChar char="•"/>
            </a:pPr>
            <a:r>
              <a:rPr lang="en-US" b="0" i="0" baseline="0" dirty="0" smtClean="0"/>
              <a:t>The lead agency publishes a NOI in the Federal Register with a brief description of the proposed project and solicits input from interested parties on what the EIS should cover. </a:t>
            </a:r>
          </a:p>
          <a:p>
            <a:pPr marL="181240" indent="-181240">
              <a:buFont typeface="Arial" panose="020B0604020202020204" pitchFamily="34" charset="0"/>
              <a:buChar char="•"/>
            </a:pPr>
            <a:r>
              <a:rPr lang="en-US" b="0" i="0" baseline="0" dirty="0" smtClean="0"/>
              <a:t>This is the public’s first opportunity to weigh in. </a:t>
            </a:r>
          </a:p>
          <a:p>
            <a:pPr marL="181240" indent="-181240">
              <a:buFont typeface="Arial" panose="020B0604020202020204" pitchFamily="34" charset="0"/>
              <a:buChar char="•"/>
            </a:pPr>
            <a:r>
              <a:rPr lang="en-US" b="0" i="0" baseline="0" dirty="0" smtClean="0"/>
              <a:t>There is often a public scoping meeting as well.</a:t>
            </a:r>
          </a:p>
          <a:p>
            <a:pPr marL="181240" indent="-181240">
              <a:buFont typeface="Arial" panose="020B0604020202020204" pitchFamily="34" charset="0"/>
              <a:buChar char="•"/>
            </a:pPr>
            <a:r>
              <a:rPr lang="en-US" dirty="0" smtClean="0"/>
              <a:t>Then the Draft EIS is prepared</a:t>
            </a:r>
            <a:r>
              <a:rPr lang="en-US" baseline="0" dirty="0" smtClean="0"/>
              <a:t> and goes out for public comment for at least 45 days.</a:t>
            </a:r>
            <a:endParaRPr lang="en-US" dirty="0" smtClean="0"/>
          </a:p>
          <a:p>
            <a:pPr marL="181240" indent="-181240">
              <a:buFont typeface="Arial" panose="020B0604020202020204" pitchFamily="34" charset="0"/>
              <a:buChar char="•"/>
            </a:pPr>
            <a:r>
              <a:rPr lang="en-US" b="0" i="0" dirty="0" smtClean="0"/>
              <a:t>Based on the public input,</a:t>
            </a:r>
            <a:r>
              <a:rPr lang="en-US" b="0" i="0" baseline="0" dirty="0" smtClean="0"/>
              <a:t> a</a:t>
            </a:r>
            <a:r>
              <a:rPr lang="en-US" b="0" i="0" dirty="0" smtClean="0"/>
              <a:t> Final EIS is</a:t>
            </a:r>
            <a:r>
              <a:rPr lang="en-US" b="0" i="0" baseline="0" dirty="0" smtClean="0"/>
              <a:t> prepared, which respond to those comments.</a:t>
            </a:r>
          </a:p>
          <a:p>
            <a:pPr marL="181240" indent="-181240">
              <a:buFont typeface="Arial" panose="020B0604020202020204" pitchFamily="34" charset="0"/>
              <a:buChar char="•"/>
            </a:pPr>
            <a:r>
              <a:rPr lang="en-US" b="0" i="0" baseline="0" dirty="0" smtClean="0"/>
              <a:t>Agencies must wait for 30 days after the Final EIS is published before they can sign a Record of Decision.</a:t>
            </a:r>
            <a:endParaRPr lang="en-US" b="0" i="0" dirty="0" smtClean="0"/>
          </a:p>
          <a:p>
            <a:pPr marL="181240" indent="-181240">
              <a:buFont typeface="Arial" panose="020B0604020202020204" pitchFamily="34" charset="0"/>
              <a:buChar char="•"/>
            </a:pPr>
            <a:endParaRPr lang="en-US" dirty="0" smtClean="0"/>
          </a:p>
        </p:txBody>
      </p:sp>
      <p:sp>
        <p:nvSpPr>
          <p:cNvPr id="4" name="Slide Number Placeholder 3"/>
          <p:cNvSpPr>
            <a:spLocks noGrp="1"/>
          </p:cNvSpPr>
          <p:nvPr>
            <p:ph type="sldNum" sz="quarter" idx="10"/>
          </p:nvPr>
        </p:nvSpPr>
        <p:spPr/>
        <p:txBody>
          <a:bodyPr/>
          <a:lstStyle/>
          <a:p>
            <a:pPr>
              <a:defRPr/>
            </a:pPr>
            <a:fld id="{4CDDB3B9-F4BB-4DCC-AED6-2B94D4A60784}" type="slidenum">
              <a:rPr lang="en-US" smtClean="0"/>
              <a:pPr>
                <a:defRPr/>
              </a:pPr>
              <a:t>29</a:t>
            </a:fld>
            <a:endParaRPr lang="en-US"/>
          </a:p>
        </p:txBody>
      </p:sp>
    </p:spTree>
    <p:extLst>
      <p:ext uri="{BB962C8B-B14F-4D97-AF65-F5344CB8AC3E}">
        <p14:creationId xmlns:p14="http://schemas.microsoft.com/office/powerpoint/2010/main" val="36236486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EIS will address</a:t>
            </a:r>
            <a:r>
              <a:rPr lang="en-US" baseline="0" dirty="0" smtClean="0"/>
              <a:t> these items. This isn’t a complete</a:t>
            </a:r>
            <a:r>
              <a:rPr lang="en-US" dirty="0" smtClean="0"/>
              <a:t> list, but these are some of the highlights we want to cover today</a:t>
            </a:r>
            <a:r>
              <a:rPr lang="en-US" baseline="0" dirty="0" smtClean="0"/>
              <a:t>.</a:t>
            </a:r>
          </a:p>
          <a:p>
            <a:endParaRPr lang="en-US" dirty="0" smtClean="0"/>
          </a:p>
          <a:p>
            <a:r>
              <a:rPr lang="en-US" baseline="0" dirty="0" smtClean="0"/>
              <a:t>We will go through these one by one.</a:t>
            </a:r>
          </a:p>
          <a:p>
            <a:endParaRPr lang="en-US" dirty="0" smtClean="0"/>
          </a:p>
        </p:txBody>
      </p:sp>
      <p:sp>
        <p:nvSpPr>
          <p:cNvPr id="4" name="Slide Number Placeholder 3"/>
          <p:cNvSpPr>
            <a:spLocks noGrp="1"/>
          </p:cNvSpPr>
          <p:nvPr>
            <p:ph type="sldNum" sz="quarter" idx="10"/>
          </p:nvPr>
        </p:nvSpPr>
        <p:spPr/>
        <p:txBody>
          <a:bodyPr/>
          <a:lstStyle/>
          <a:p>
            <a:pPr>
              <a:defRPr/>
            </a:pPr>
            <a:fld id="{4CDDB3B9-F4BB-4DCC-AED6-2B94D4A60784}" type="slidenum">
              <a:rPr lang="en-US" smtClean="0"/>
              <a:pPr>
                <a:defRPr/>
              </a:pPr>
              <a:t>30</a:t>
            </a:fld>
            <a:endParaRPr lang="en-US"/>
          </a:p>
        </p:txBody>
      </p:sp>
    </p:spTree>
    <p:extLst>
      <p:ext uri="{BB962C8B-B14F-4D97-AF65-F5344CB8AC3E}">
        <p14:creationId xmlns:p14="http://schemas.microsoft.com/office/powerpoint/2010/main" val="15858496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81240" indent="-181240">
              <a:buFont typeface="Arial" panose="020B0604020202020204" pitchFamily="34" charset="0"/>
              <a:buChar char="•"/>
            </a:pPr>
            <a:r>
              <a:rPr lang="en-US" dirty="0" smtClean="0"/>
              <a:t>The Purpose and Need statement is important because the scope and design of the project rely on clear information supporting the justification for and objectives of the project.</a:t>
            </a:r>
          </a:p>
          <a:p>
            <a:pPr marL="181240" indent="-181240">
              <a:buFont typeface="Arial" panose="020B0604020202020204" pitchFamily="34" charset="0"/>
              <a:buChar char="•"/>
            </a:pPr>
            <a:endParaRPr lang="en-US" dirty="0" smtClean="0"/>
          </a:p>
          <a:p>
            <a:pPr marL="181240" indent="-181240">
              <a:buFont typeface="Arial" panose="020B0604020202020204" pitchFamily="34" charset="0"/>
              <a:buChar char="•"/>
            </a:pPr>
            <a:r>
              <a:rPr lang="en-US" dirty="0" smtClean="0"/>
              <a:t>The Need</a:t>
            </a:r>
            <a:r>
              <a:rPr lang="en-US" baseline="0" dirty="0" smtClean="0"/>
              <a:t> for the project is the underlying problem</a:t>
            </a:r>
            <a:r>
              <a:rPr lang="en-US" dirty="0" smtClean="0"/>
              <a:t> you are trying to solve</a:t>
            </a:r>
            <a:r>
              <a:rPr lang="en-US" baseline="0" dirty="0" smtClean="0"/>
              <a:t>:  Example -- There is demand for certain minerals on the world market for producing XY&amp;Z products.</a:t>
            </a:r>
          </a:p>
          <a:p>
            <a:pPr marL="181240" indent="-181240">
              <a:buFont typeface="Arial" panose="020B0604020202020204" pitchFamily="34" charset="0"/>
              <a:buChar char="•"/>
            </a:pPr>
            <a:r>
              <a:rPr lang="en-US" baseline="0" dirty="0" smtClean="0"/>
              <a:t>The Purpose of the project is the  goal or </a:t>
            </a:r>
            <a:r>
              <a:rPr lang="en-US" dirty="0" smtClean="0"/>
              <a:t>objective to satisfy that need</a:t>
            </a:r>
            <a:r>
              <a:rPr lang="en-US" baseline="0" dirty="0" smtClean="0"/>
              <a:t>: Example --extraction and processing of that mineral in an environmentally acceptable manner. There may be more than one need and more than one purpose.</a:t>
            </a:r>
          </a:p>
          <a:p>
            <a:pPr marL="181240" indent="-181240">
              <a:buFont typeface="Arial" panose="020B0604020202020204" pitchFamily="34" charset="0"/>
              <a:buChar char="•"/>
            </a:pPr>
            <a:r>
              <a:rPr lang="en-US" baseline="0" dirty="0" smtClean="0"/>
              <a:t>The Need for the project is </a:t>
            </a:r>
            <a:r>
              <a:rPr lang="en-US" b="1" baseline="0" dirty="0" smtClean="0"/>
              <a:t>not </a:t>
            </a:r>
            <a:r>
              <a:rPr lang="en-US" baseline="0" dirty="0" smtClean="0"/>
              <a:t>the Federal agency’s need to issue a permit. The need to issue a permit is the result of someone coming in with an application for a permit to do something. </a:t>
            </a:r>
            <a:r>
              <a:rPr lang="en-US" b="0" baseline="0" dirty="0" smtClean="0"/>
              <a:t>That “something” is what the need and purpose are all about.</a:t>
            </a:r>
          </a:p>
          <a:p>
            <a:pPr marL="181240" indent="-181240">
              <a:buFont typeface="Arial" panose="020B0604020202020204" pitchFamily="34" charset="0"/>
              <a:buChar char="•"/>
            </a:pPr>
            <a:r>
              <a:rPr lang="en-US" dirty="0" smtClean="0"/>
              <a:t>The </a:t>
            </a:r>
            <a:r>
              <a:rPr lang="en-US" u="sng" dirty="0" smtClean="0"/>
              <a:t>purpose should not be so narrow </a:t>
            </a:r>
            <a:r>
              <a:rPr lang="en-US" dirty="0" smtClean="0"/>
              <a:t>as to exclude reasonable alternatives to satisfy the need.</a:t>
            </a:r>
          </a:p>
          <a:p>
            <a:pPr marL="181240" indent="-181240">
              <a:buFont typeface="Arial" panose="020B0604020202020204"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61B5B355-77C6-B441-AEAF-0D29098E122E}" type="slidenum">
              <a:rPr lang="en-US" smtClean="0"/>
              <a:pPr/>
              <a:t>31</a:t>
            </a:fld>
            <a:endParaRPr lang="en-US"/>
          </a:p>
        </p:txBody>
      </p:sp>
    </p:spTree>
    <p:extLst>
      <p:ext uri="{BB962C8B-B14F-4D97-AF65-F5344CB8AC3E}">
        <p14:creationId xmlns:p14="http://schemas.microsoft.com/office/powerpoint/2010/main" val="4092838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We will discuss</a:t>
            </a:r>
            <a:r>
              <a:rPr lang="en-US" baseline="0" dirty="0"/>
              <a:t> these topics. As we go, we will identify places in the process where the public, tribes, and other agencies and interested parties can engage and be heard. Chad will discuss the mine planning process at the U.S. Forest Service.</a:t>
            </a:r>
            <a:endParaRPr lang="en-US" dirty="0"/>
          </a:p>
          <a:p>
            <a:endParaRPr lang="en-US" b="1" dirty="0"/>
          </a:p>
        </p:txBody>
      </p:sp>
      <p:sp>
        <p:nvSpPr>
          <p:cNvPr id="4" name="Slide Number Placeholder 3"/>
          <p:cNvSpPr>
            <a:spLocks noGrp="1"/>
          </p:cNvSpPr>
          <p:nvPr>
            <p:ph type="sldNum" sz="quarter" idx="10"/>
          </p:nvPr>
        </p:nvSpPr>
        <p:spPr/>
        <p:txBody>
          <a:bodyPr/>
          <a:lstStyle/>
          <a:p>
            <a:pPr>
              <a:defRPr/>
            </a:pPr>
            <a:fld id="{4CDDB3B9-F4BB-4DCC-AED6-2B94D4A60784}" type="slidenum">
              <a:rPr lang="en-US" smtClean="0"/>
              <a:pPr>
                <a:defRPr/>
              </a:pPr>
              <a:t>3</a:t>
            </a:fld>
            <a:endParaRPr lang="en-US"/>
          </a:p>
        </p:txBody>
      </p:sp>
    </p:spTree>
    <p:extLst>
      <p:ext uri="{BB962C8B-B14F-4D97-AF65-F5344CB8AC3E}">
        <p14:creationId xmlns:p14="http://schemas.microsoft.com/office/powerpoint/2010/main" val="12578367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81240" indent="-181240">
              <a:buFont typeface="Arial" panose="020B0604020202020204" pitchFamily="34" charset="0"/>
              <a:buChar char="•"/>
            </a:pPr>
            <a:r>
              <a:rPr lang="en-US" dirty="0" smtClean="0"/>
              <a:t>The EIS also includes a detailed description of the proposed project.</a:t>
            </a:r>
          </a:p>
          <a:p>
            <a:pPr marL="181240" indent="-181240">
              <a:buFont typeface="Arial" panose="020B0604020202020204" pitchFamily="34" charset="0"/>
              <a:buChar char="•"/>
            </a:pPr>
            <a:r>
              <a:rPr lang="en-US" dirty="0" smtClean="0"/>
              <a:t>This includes detail on </a:t>
            </a:r>
            <a:r>
              <a:rPr lang="en-US" u="sng" dirty="0" smtClean="0"/>
              <a:t>any connected actions</a:t>
            </a:r>
            <a:r>
              <a:rPr lang="en-US" dirty="0" smtClean="0"/>
              <a:t> and </a:t>
            </a:r>
            <a:r>
              <a:rPr lang="en-US" u="sng" dirty="0" smtClean="0"/>
              <a:t>all stages of the project</a:t>
            </a:r>
            <a:r>
              <a:rPr lang="en-US" dirty="0" smtClean="0"/>
              <a:t>. </a:t>
            </a:r>
          </a:p>
          <a:p>
            <a:pPr marL="181240" indent="-181240">
              <a:buFont typeface="Arial" panose="020B0604020202020204" pitchFamily="34" charset="0"/>
              <a:buChar char="•"/>
            </a:pPr>
            <a:r>
              <a:rPr lang="en-US" dirty="0" smtClean="0"/>
              <a:t>This description helps to:</a:t>
            </a:r>
          </a:p>
          <a:p>
            <a:pPr marL="664546" lvl="1" indent="-181240">
              <a:buFont typeface="Arial" panose="020B0604020202020204" pitchFamily="34" charset="0"/>
              <a:buChar char="•"/>
            </a:pPr>
            <a:r>
              <a:rPr lang="en-US" dirty="0" smtClean="0"/>
              <a:t>Identify and assess potential impacts</a:t>
            </a:r>
          </a:p>
          <a:p>
            <a:pPr marL="664546" lvl="1" indent="-181240">
              <a:buFont typeface="Arial" panose="020B0604020202020204" pitchFamily="34" charset="0"/>
              <a:buChar char="•"/>
            </a:pPr>
            <a:r>
              <a:rPr lang="en-US" dirty="0" smtClean="0"/>
              <a:t>Develop a sufficient range of reasonable alternatives to reduce impacts and resolve conflicts</a:t>
            </a:r>
          </a:p>
          <a:p>
            <a:pPr marL="664546" lvl="1" indent="-181240">
              <a:buFont typeface="Arial" panose="020B0604020202020204" pitchFamily="34" charset="0"/>
              <a:buChar char="•"/>
            </a:pPr>
            <a:r>
              <a:rPr lang="en-US" dirty="0" smtClean="0"/>
              <a:t>Identify and develop appropriate mitigation measures</a:t>
            </a:r>
          </a:p>
          <a:p>
            <a:pPr marL="664546" lvl="1" indent="-181240">
              <a:buFont typeface="Arial" panose="020B0604020202020204" pitchFamily="34" charset="0"/>
              <a:buChar char="•"/>
            </a:pPr>
            <a:r>
              <a:rPr lang="en-US" dirty="0" smtClean="0"/>
              <a:t>Demonstrate that the Purpose and Need will be met</a:t>
            </a:r>
          </a:p>
          <a:p>
            <a:pPr lvl="1"/>
            <a:endParaRPr lang="en-US" dirty="0" smtClean="0"/>
          </a:p>
          <a:p>
            <a:endParaRPr lang="en-US" dirty="0"/>
          </a:p>
        </p:txBody>
      </p:sp>
      <p:sp>
        <p:nvSpPr>
          <p:cNvPr id="4" name="Slide Number Placeholder 3"/>
          <p:cNvSpPr>
            <a:spLocks noGrp="1"/>
          </p:cNvSpPr>
          <p:nvPr>
            <p:ph type="sldNum" sz="quarter" idx="10"/>
          </p:nvPr>
        </p:nvSpPr>
        <p:spPr/>
        <p:txBody>
          <a:bodyPr/>
          <a:lstStyle/>
          <a:p>
            <a:fld id="{61B5B355-77C6-B441-AEAF-0D29098E122E}" type="slidenum">
              <a:rPr lang="en-US" smtClean="0"/>
              <a:pPr/>
              <a:t>32</a:t>
            </a:fld>
            <a:endParaRPr lang="en-US"/>
          </a:p>
        </p:txBody>
      </p:sp>
    </p:spTree>
    <p:extLst>
      <p:ext uri="{BB962C8B-B14F-4D97-AF65-F5344CB8AC3E}">
        <p14:creationId xmlns:p14="http://schemas.microsoft.com/office/powerpoint/2010/main" val="27647853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smtClean="0"/>
              <a:t>The EIS must also </a:t>
            </a:r>
            <a:r>
              <a:rPr lang="en-US" u="sng" dirty="0" smtClean="0"/>
              <a:t>rigorously explore and objectively evaluate all reasonable alternatives to the proposed action</a:t>
            </a:r>
            <a:r>
              <a:rPr lang="en-US" dirty="0" smtClean="0"/>
              <a:t>, including those not within the jurisdiction of lead agency.</a:t>
            </a:r>
          </a:p>
          <a:p>
            <a:pPr marL="181240" indent="-181240">
              <a:buFont typeface="Arial" panose="020B0604020202020204" pitchFamily="34" charset="0"/>
              <a:buChar char="•"/>
            </a:pPr>
            <a:r>
              <a:rPr lang="en-US" dirty="0" smtClean="0"/>
              <a:t>It may (and very often does) turn out that other alternatives can accomplish the project purpose -- but in a way that reduces the </a:t>
            </a:r>
            <a:r>
              <a:rPr lang="en-US" dirty="0" err="1" smtClean="0"/>
              <a:t>envir</a:t>
            </a:r>
            <a:r>
              <a:rPr lang="en-US" dirty="0" smtClean="0"/>
              <a:t>, econ or social impacts.</a:t>
            </a:r>
          </a:p>
          <a:p>
            <a:pPr marL="181240" indent="-181240">
              <a:buFont typeface="Arial" panose="020B0604020202020204" pitchFamily="34" charset="0"/>
              <a:buChar char="•"/>
            </a:pPr>
            <a:r>
              <a:rPr lang="en-US" dirty="0" smtClean="0"/>
              <a:t>There can be other benefits as well, such as:</a:t>
            </a:r>
          </a:p>
          <a:p>
            <a:pPr marL="664546" lvl="1" indent="-181240">
              <a:buFont typeface="Arial" panose="020B0604020202020204" pitchFamily="34" charset="0"/>
              <a:buChar char="•"/>
            </a:pPr>
            <a:r>
              <a:rPr lang="en-US" dirty="0" smtClean="0"/>
              <a:t>More</a:t>
            </a:r>
            <a:r>
              <a:rPr lang="en-US" baseline="0" dirty="0" smtClean="0"/>
              <a:t> efficient use of resources</a:t>
            </a:r>
          </a:p>
          <a:p>
            <a:pPr marL="664546" lvl="1" indent="-181240">
              <a:buFont typeface="Arial" panose="020B0604020202020204" pitchFamily="34" charset="0"/>
              <a:buChar char="•"/>
            </a:pPr>
            <a:r>
              <a:rPr lang="en-US" baseline="0" dirty="0" smtClean="0"/>
              <a:t>Reduced costs</a:t>
            </a:r>
            <a:r>
              <a:rPr lang="en-US" dirty="0" smtClean="0"/>
              <a:t> of mitigation</a:t>
            </a:r>
          </a:p>
          <a:p>
            <a:pPr marL="664546" lvl="1" indent="-181240">
              <a:buFont typeface="Arial" panose="020B0604020202020204" pitchFamily="34" charset="0"/>
              <a:buChar char="•"/>
            </a:pPr>
            <a:r>
              <a:rPr lang="en-US" dirty="0" smtClean="0"/>
              <a:t>Enhanced community support</a:t>
            </a:r>
          </a:p>
          <a:p>
            <a:endParaRPr lang="en-US" dirty="0"/>
          </a:p>
        </p:txBody>
      </p:sp>
      <p:sp>
        <p:nvSpPr>
          <p:cNvPr id="4" name="Slide Number Placeholder 3"/>
          <p:cNvSpPr>
            <a:spLocks noGrp="1"/>
          </p:cNvSpPr>
          <p:nvPr>
            <p:ph type="sldNum" sz="quarter" idx="10"/>
          </p:nvPr>
        </p:nvSpPr>
        <p:spPr/>
        <p:txBody>
          <a:bodyPr/>
          <a:lstStyle/>
          <a:p>
            <a:pPr>
              <a:defRPr/>
            </a:pPr>
            <a:fld id="{8860D135-694D-4FE9-8BD6-0AF81BB1FD84}" type="slidenum">
              <a:rPr lang="en-US" altLang="en-US" smtClean="0"/>
              <a:pPr>
                <a:defRPr/>
              </a:pPr>
              <a:t>33</a:t>
            </a:fld>
            <a:endParaRPr lang="en-US" altLang="en-US"/>
          </a:p>
        </p:txBody>
      </p:sp>
    </p:spTree>
    <p:extLst>
      <p:ext uri="{BB962C8B-B14F-4D97-AF65-F5344CB8AC3E}">
        <p14:creationId xmlns:p14="http://schemas.microsoft.com/office/powerpoint/2010/main" val="11545196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smtClean="0"/>
              <a:t>What are some examples of reasonable alternatives for mine projects?</a:t>
            </a:r>
          </a:p>
          <a:p>
            <a:pPr marL="181240" indent="-181240">
              <a:buFont typeface="Arial" panose="020B0604020202020204" pitchFamily="34" charset="0"/>
              <a:buChar char="•"/>
            </a:pPr>
            <a:r>
              <a:rPr lang="en-US" b="1" dirty="0" smtClean="0"/>
              <a:t>Alt Sites or Configurations</a:t>
            </a:r>
            <a:r>
              <a:rPr lang="en-US" dirty="0" smtClean="0"/>
              <a:t>: The </a:t>
            </a:r>
            <a:r>
              <a:rPr lang="en-US" u="sng" dirty="0" smtClean="0"/>
              <a:t>ore body can’t be moved</a:t>
            </a:r>
            <a:r>
              <a:rPr lang="en-US" dirty="0" smtClean="0"/>
              <a:t>, but many</a:t>
            </a:r>
            <a:r>
              <a:rPr lang="en-US" baseline="0" dirty="0" smtClean="0"/>
              <a:t> of the </a:t>
            </a:r>
            <a:r>
              <a:rPr lang="en-US" u="sng" baseline="0" dirty="0" smtClean="0"/>
              <a:t>facilities can be</a:t>
            </a:r>
            <a:r>
              <a:rPr lang="en-US" baseline="0" dirty="0" smtClean="0"/>
              <a:t>, in order to avoid important resources (e.g., mule deer migration corridor, nesting habitat, waters of the US, cultural resources, etc.). </a:t>
            </a:r>
          </a:p>
          <a:p>
            <a:pPr marL="181240" indent="-181240">
              <a:buFont typeface="Arial" panose="020B0604020202020204" pitchFamily="34" charset="0"/>
              <a:buChar char="•"/>
            </a:pPr>
            <a:r>
              <a:rPr lang="en-US" baseline="0" dirty="0" smtClean="0"/>
              <a:t>Or perhaps a </a:t>
            </a:r>
            <a:r>
              <a:rPr lang="en-US" u="sng" baseline="0" dirty="0" smtClean="0"/>
              <a:t>different pit configuration </a:t>
            </a:r>
            <a:r>
              <a:rPr lang="en-US" baseline="0" dirty="0" smtClean="0"/>
              <a:t>could address an issue, like how to divert a stream that runs through the pit area -- Do they allow it to terminate in the pit, as in one NV gold mine pit, or construct a diversion along a pit wall, as in another NV gold mine pit? </a:t>
            </a:r>
          </a:p>
          <a:p>
            <a:pPr marL="181240" indent="-181240">
              <a:buFont typeface="Arial" panose="020B0604020202020204" pitchFamily="34" charset="0"/>
              <a:buChar char="•"/>
            </a:pPr>
            <a:r>
              <a:rPr lang="en-US" b="1" dirty="0" smtClean="0"/>
              <a:t>Alt Designs</a:t>
            </a:r>
            <a:r>
              <a:rPr lang="en-US" dirty="0" smtClean="0"/>
              <a:t>: dry stack vs wet tailings, conveyor vs road hauling</a:t>
            </a:r>
          </a:p>
          <a:p>
            <a:pPr marL="181240" indent="-181240">
              <a:buFont typeface="Arial" panose="020B0604020202020204" pitchFamily="34" charset="0"/>
              <a:buChar char="•"/>
            </a:pPr>
            <a:r>
              <a:rPr lang="en-US" b="1" baseline="0" dirty="0" smtClean="0"/>
              <a:t>Alt Controls</a:t>
            </a:r>
            <a:r>
              <a:rPr lang="en-US" baseline="0" dirty="0" smtClean="0"/>
              <a:t>: geomembrane liner vs slimes liner, different</a:t>
            </a:r>
            <a:r>
              <a:rPr lang="en-US" dirty="0" smtClean="0"/>
              <a:t> cap/cover systems</a:t>
            </a:r>
          </a:p>
          <a:p>
            <a:pPr marL="181240" indent="-181240">
              <a:buFont typeface="Arial" panose="020B0604020202020204" pitchFamily="34" charset="0"/>
              <a:buChar char="•"/>
            </a:pPr>
            <a:r>
              <a:rPr lang="en-US" b="1" baseline="0" dirty="0" smtClean="0"/>
              <a:t>Smaller</a:t>
            </a:r>
            <a:r>
              <a:rPr lang="en-US" b="1" dirty="0" smtClean="0"/>
              <a:t> Project</a:t>
            </a:r>
            <a:r>
              <a:rPr lang="en-US" dirty="0" smtClean="0"/>
              <a:t>: shallower pit to avoid dewatering, avoidance of important resource.</a:t>
            </a:r>
          </a:p>
          <a:p>
            <a:pPr marL="181240" indent="-181240">
              <a:buFont typeface="Arial" panose="020B0604020202020204" pitchFamily="34" charset="0"/>
              <a:buChar char="•"/>
            </a:pPr>
            <a:r>
              <a:rPr lang="en-US" b="1" baseline="0" dirty="0" smtClean="0"/>
              <a:t>Different</a:t>
            </a:r>
            <a:r>
              <a:rPr lang="en-US" b="1" dirty="0" smtClean="0"/>
              <a:t> Timelines</a:t>
            </a:r>
            <a:r>
              <a:rPr lang="en-US" dirty="0" smtClean="0"/>
              <a:t>: longer or shorter mine life to reduce emissions</a:t>
            </a:r>
            <a:endParaRPr lang="en-US" baseline="0"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4CDDB3B9-F4BB-4DCC-AED6-2B94D4A60784}" type="slidenum">
              <a:rPr lang="en-US" smtClean="0"/>
              <a:pPr>
                <a:defRPr/>
              </a:pPr>
              <a:t>34</a:t>
            </a:fld>
            <a:endParaRPr lang="en-US"/>
          </a:p>
        </p:txBody>
      </p:sp>
    </p:spTree>
    <p:extLst>
      <p:ext uri="{BB962C8B-B14F-4D97-AF65-F5344CB8AC3E}">
        <p14:creationId xmlns:p14="http://schemas.microsoft.com/office/powerpoint/2010/main" val="37779357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smtClean="0"/>
              <a:t>The No Action Alternative </a:t>
            </a:r>
            <a:r>
              <a:rPr lang="en-US" u="sng" dirty="0" smtClean="0"/>
              <a:t>must be fully evaluated</a:t>
            </a:r>
            <a:r>
              <a:rPr lang="en-US" dirty="0" smtClean="0"/>
              <a:t> in every EIS.</a:t>
            </a:r>
          </a:p>
          <a:p>
            <a:pPr marL="181240" indent="-181240">
              <a:buFont typeface="Arial" panose="020B0604020202020204" pitchFamily="34" charset="0"/>
              <a:buChar char="•"/>
            </a:pPr>
            <a:r>
              <a:rPr lang="en-US" dirty="0" smtClean="0"/>
              <a:t>No Action </a:t>
            </a:r>
            <a:r>
              <a:rPr lang="en-US" u="sng" dirty="0" smtClean="0"/>
              <a:t>serves as a baseline</a:t>
            </a:r>
            <a:r>
              <a:rPr lang="en-US" dirty="0" smtClean="0"/>
              <a:t>.</a:t>
            </a:r>
          </a:p>
          <a:p>
            <a:pPr marL="181240" indent="-181240">
              <a:buFont typeface="Arial" panose="020B0604020202020204" pitchFamily="34" charset="0"/>
              <a:buChar char="•"/>
            </a:pPr>
            <a:r>
              <a:rPr lang="en-US" dirty="0" smtClean="0"/>
              <a:t>The analysis should project out what would happen to the affected environment if the project doesn’t happen.</a:t>
            </a:r>
          </a:p>
          <a:p>
            <a:pPr marL="181240" indent="-181240">
              <a:buFont typeface="Arial" panose="020B0604020202020204" pitchFamily="34" charset="0"/>
              <a:buChar char="•"/>
            </a:pPr>
            <a:r>
              <a:rPr lang="en-US" dirty="0" smtClean="0"/>
              <a:t>This includes changes projected into the future based on trends and planned activities.</a:t>
            </a:r>
          </a:p>
          <a:p>
            <a:pPr marL="181240" indent="-181240">
              <a:buFont typeface="Arial" panose="020B0604020202020204" pitchFamily="34" charset="0"/>
              <a:buChar char="•"/>
            </a:pPr>
            <a:r>
              <a:rPr lang="en-US" dirty="0" smtClean="0"/>
              <a:t>Example: Let’s say that our proposed new mine is in a mining district where ongoing </a:t>
            </a:r>
            <a:r>
              <a:rPr lang="en-US" u="sng" dirty="0" smtClean="0"/>
              <a:t>pit dewatering </a:t>
            </a:r>
            <a:r>
              <a:rPr lang="en-US" dirty="0" smtClean="0"/>
              <a:t>at several nearby mines is </a:t>
            </a:r>
            <a:r>
              <a:rPr lang="en-US" u="sng" dirty="0" smtClean="0"/>
              <a:t>already adversely affecting </a:t>
            </a:r>
            <a:r>
              <a:rPr lang="en-US" dirty="0" smtClean="0"/>
              <a:t>groundwater, and the </a:t>
            </a:r>
            <a:r>
              <a:rPr lang="en-US" u="sng" dirty="0" smtClean="0"/>
              <a:t>cone of depression is expected to grow.</a:t>
            </a:r>
            <a:r>
              <a:rPr lang="en-US" dirty="0" smtClean="0"/>
              <a:t> The </a:t>
            </a:r>
            <a:r>
              <a:rPr lang="en-US" u="sng" dirty="0" smtClean="0"/>
              <a:t>baseline</a:t>
            </a:r>
            <a:r>
              <a:rPr lang="en-US" dirty="0" smtClean="0"/>
              <a:t>, even without the new project, is a </a:t>
            </a:r>
            <a:r>
              <a:rPr lang="en-US" u="sng" dirty="0" smtClean="0"/>
              <a:t>worsening of that condition</a:t>
            </a:r>
            <a:r>
              <a:rPr lang="en-US" dirty="0" smtClean="0"/>
              <a:t>. That trending baseline would be described under the No Action Alternative. </a:t>
            </a:r>
          </a:p>
          <a:p>
            <a:pPr marL="181240" indent="-18124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4CDDB3B9-F4BB-4DCC-AED6-2B94D4A60784}" type="slidenum">
              <a:rPr lang="en-US" smtClean="0"/>
              <a:pPr>
                <a:defRPr/>
              </a:pPr>
              <a:t>35</a:t>
            </a:fld>
            <a:endParaRPr lang="en-US"/>
          </a:p>
        </p:txBody>
      </p:sp>
    </p:spTree>
    <p:extLst>
      <p:ext uri="{BB962C8B-B14F-4D97-AF65-F5344CB8AC3E}">
        <p14:creationId xmlns:p14="http://schemas.microsoft.com/office/powerpoint/2010/main" val="1220705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4142963" y="9271159"/>
            <a:ext cx="3170582" cy="488395"/>
          </a:xfrm>
          <a:prstGeom prst="rect">
            <a:avLst/>
          </a:prstGeom>
          <a:noFill/>
          <a:ln w="9525">
            <a:noFill/>
            <a:miter lim="800000"/>
            <a:headEnd/>
            <a:tailEnd/>
          </a:ln>
        </p:spPr>
        <p:txBody>
          <a:bodyPr lIns="98492" tIns="49246" rIns="98492" bIns="49246" anchor="b"/>
          <a:lstStyle/>
          <a:p>
            <a:pPr algn="r" defTabSz="985072"/>
            <a:fld id="{77ACBDC2-2FC9-4938-B18E-FD182E27C15A}" type="slidenum">
              <a:rPr lang="en-US" sz="1300">
                <a:latin typeface="Arial" charset="0"/>
              </a:rPr>
              <a:pPr algn="r" defTabSz="985072"/>
              <a:t>36</a:t>
            </a:fld>
            <a:endParaRPr lang="en-US" sz="1300">
              <a:latin typeface="Arial"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lIns="98492" tIns="49246" rIns="98492" bIns="49246"/>
          <a:lstStyle/>
          <a:p>
            <a:pPr marL="181240" indent="-181240" eaLnBrk="1" hangingPunct="1">
              <a:buFont typeface="Arial" panose="020B0604020202020204" pitchFamily="34" charset="0"/>
              <a:buChar char="•"/>
            </a:pPr>
            <a:r>
              <a:rPr lang="en-US" dirty="0" smtClean="0"/>
              <a:t>The EIS first describes the affected environment and baseline conditions, and then analyzes</a:t>
            </a:r>
            <a:r>
              <a:rPr lang="en-US" baseline="0" dirty="0" smtClean="0"/>
              <a:t> the potential impacts of the project. </a:t>
            </a:r>
          </a:p>
          <a:p>
            <a:pPr marL="181240" indent="-181240" eaLnBrk="1" hangingPunct="1">
              <a:buFont typeface="Arial" panose="020B0604020202020204" pitchFamily="34" charset="0"/>
              <a:buChar char="•"/>
            </a:pPr>
            <a:r>
              <a:rPr lang="en-US" baseline="0" dirty="0" smtClean="0"/>
              <a:t>This list is not necessarily complete, and some projects may not need to analyze all of these issues. </a:t>
            </a:r>
          </a:p>
          <a:p>
            <a:pPr marL="181240" indent="-181240" eaLnBrk="1" hangingPunct="1">
              <a:buFont typeface="Arial" panose="020B0604020202020204" pitchFamily="34" charset="0"/>
              <a:buChar char="•"/>
            </a:pPr>
            <a:r>
              <a:rPr lang="en-US" baseline="0" dirty="0" smtClean="0"/>
              <a:t>The list for any given project usually shakes out during scoping, and may develop further as they get into the EIS analysis.</a:t>
            </a:r>
            <a:endParaRPr lang="en-US" dirty="0" smtClean="0"/>
          </a:p>
          <a:p>
            <a:pPr marL="181240" indent="-181240" eaLnBrk="1" hangingPunct="1">
              <a:buFont typeface="Arial" panose="020B0604020202020204" pitchFamily="34" charset="0"/>
              <a:buChar char="•"/>
            </a:pPr>
            <a:endParaRPr lang="en-US" dirty="0" smtClean="0"/>
          </a:p>
        </p:txBody>
      </p:sp>
    </p:spTree>
    <p:extLst>
      <p:ext uri="{BB962C8B-B14F-4D97-AF65-F5344CB8AC3E}">
        <p14:creationId xmlns:p14="http://schemas.microsoft.com/office/powerpoint/2010/main" val="41826559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smtClean="0"/>
              <a:t>These are some examples of the kind of information that are collected and used to characterize the Affected Environment or Baseline.</a:t>
            </a:r>
          </a:p>
          <a:p>
            <a:pPr marL="181240" indent="-181240">
              <a:buFont typeface="Arial" panose="020B0604020202020204" pitchFamily="34" charset="0"/>
              <a:buChar char="•"/>
            </a:pPr>
            <a:r>
              <a:rPr lang="en-US" dirty="0" smtClean="0"/>
              <a:t>I want to </a:t>
            </a:r>
            <a:r>
              <a:rPr lang="en-US" u="none" dirty="0" smtClean="0"/>
              <a:t>spend a minute </a:t>
            </a:r>
            <a:r>
              <a:rPr lang="en-US" dirty="0" smtClean="0"/>
              <a:t>talking about this last item: </a:t>
            </a:r>
            <a:r>
              <a:rPr lang="en-US" u="sng" dirty="0" smtClean="0"/>
              <a:t>Traditional Ecological Knowledge</a:t>
            </a:r>
            <a:r>
              <a:rPr lang="en-US" dirty="0" smtClean="0"/>
              <a:t>…</a:t>
            </a:r>
          </a:p>
          <a:p>
            <a:endParaRPr lang="en-US" dirty="0"/>
          </a:p>
        </p:txBody>
      </p:sp>
      <p:sp>
        <p:nvSpPr>
          <p:cNvPr id="4" name="Slide Number Placeholder 3"/>
          <p:cNvSpPr>
            <a:spLocks noGrp="1"/>
          </p:cNvSpPr>
          <p:nvPr>
            <p:ph type="sldNum" sz="quarter" idx="10"/>
          </p:nvPr>
        </p:nvSpPr>
        <p:spPr/>
        <p:txBody>
          <a:bodyPr/>
          <a:lstStyle/>
          <a:p>
            <a:pPr>
              <a:defRPr/>
            </a:pPr>
            <a:fld id="{8860D135-694D-4FE9-8BD6-0AF81BB1FD84}" type="slidenum">
              <a:rPr lang="en-US" altLang="en-US" smtClean="0"/>
              <a:pPr>
                <a:defRPr/>
              </a:pPr>
              <a:t>37</a:t>
            </a:fld>
            <a:endParaRPr lang="en-US" altLang="en-US"/>
          </a:p>
        </p:txBody>
      </p:sp>
    </p:spTree>
    <p:extLst>
      <p:ext uri="{BB962C8B-B14F-4D97-AF65-F5344CB8AC3E}">
        <p14:creationId xmlns:p14="http://schemas.microsoft.com/office/powerpoint/2010/main" val="5212852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smtClean="0"/>
              <a:t>TEK has become more recognized over the past</a:t>
            </a:r>
            <a:r>
              <a:rPr lang="en-US" baseline="0" dirty="0" smtClean="0"/>
              <a:t> several years </a:t>
            </a:r>
            <a:r>
              <a:rPr lang="en-US" dirty="0" smtClean="0"/>
              <a:t>as important</a:t>
            </a:r>
            <a:r>
              <a:rPr lang="en-US" baseline="0" dirty="0" smtClean="0"/>
              <a:t> information in </a:t>
            </a:r>
          </a:p>
          <a:p>
            <a:pPr marL="664546" lvl="1" indent="-181240">
              <a:buFont typeface="Arial" panose="020B0604020202020204" pitchFamily="34" charset="0"/>
              <a:buChar char="•"/>
            </a:pPr>
            <a:r>
              <a:rPr lang="en-US" baseline="0" dirty="0" smtClean="0"/>
              <a:t>characterizing sites </a:t>
            </a:r>
          </a:p>
          <a:p>
            <a:pPr marL="664546" lvl="1" indent="-181240">
              <a:buFont typeface="Arial" panose="020B0604020202020204" pitchFamily="34" charset="0"/>
              <a:buChar char="•"/>
            </a:pPr>
            <a:r>
              <a:rPr lang="en-US" baseline="0" dirty="0" smtClean="0"/>
              <a:t>describing resources </a:t>
            </a:r>
          </a:p>
          <a:p>
            <a:pPr marL="664546" lvl="1" indent="-181240">
              <a:buFont typeface="Arial" panose="020B0604020202020204" pitchFamily="34" charset="0"/>
              <a:buChar char="•"/>
            </a:pPr>
            <a:r>
              <a:rPr lang="en-US" baseline="0" dirty="0" smtClean="0"/>
              <a:t>defining baselines </a:t>
            </a:r>
          </a:p>
          <a:p>
            <a:pPr marL="664546" lvl="1" indent="-181240">
              <a:buFont typeface="Arial" panose="020B0604020202020204" pitchFamily="34" charset="0"/>
              <a:buChar char="•"/>
            </a:pPr>
            <a:r>
              <a:rPr lang="en-US" baseline="0" dirty="0" smtClean="0"/>
              <a:t>predicting impacts and mitigation effectiveness. </a:t>
            </a:r>
          </a:p>
          <a:p>
            <a:pPr marL="181240" indent="-181240">
              <a:buFont typeface="Arial" panose="020B0604020202020204" pitchFamily="34" charset="0"/>
              <a:buChar char="•"/>
            </a:pPr>
            <a:endParaRPr lang="en-US" dirty="0" smtClean="0"/>
          </a:p>
          <a:p>
            <a:r>
              <a:rPr lang="en-US" dirty="0" smtClean="0"/>
              <a:t>Source:</a:t>
            </a:r>
            <a:r>
              <a:rPr lang="en-US" baseline="0" dirty="0" smtClean="0"/>
              <a:t> USDA. </a:t>
            </a:r>
            <a:r>
              <a:rPr lang="en-US" dirty="0" smtClean="0"/>
              <a:t>2013. Exploring the Role of Traditional Ecological Knowledge in Climate Change Initiatives. </a:t>
            </a:r>
            <a:endParaRPr lang="en-US" b="0" dirty="0" smtClean="0"/>
          </a:p>
          <a:p>
            <a:endParaRPr lang="en-US" dirty="0" smtClean="0"/>
          </a:p>
        </p:txBody>
      </p:sp>
      <p:sp>
        <p:nvSpPr>
          <p:cNvPr id="4" name="Slide Number Placeholder 3"/>
          <p:cNvSpPr>
            <a:spLocks noGrp="1"/>
          </p:cNvSpPr>
          <p:nvPr>
            <p:ph type="sldNum" sz="quarter" idx="10"/>
          </p:nvPr>
        </p:nvSpPr>
        <p:spPr/>
        <p:txBody>
          <a:bodyPr/>
          <a:lstStyle/>
          <a:p>
            <a:fld id="{61B5B355-77C6-B441-AEAF-0D29098E122E}" type="slidenum">
              <a:rPr lang="en-US" smtClean="0"/>
              <a:pPr/>
              <a:t>38</a:t>
            </a:fld>
            <a:endParaRPr lang="en-US"/>
          </a:p>
        </p:txBody>
      </p:sp>
    </p:spTree>
    <p:extLst>
      <p:ext uri="{BB962C8B-B14F-4D97-AF65-F5344CB8AC3E}">
        <p14:creationId xmlns:p14="http://schemas.microsoft.com/office/powerpoint/2010/main" val="10920512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69"/>
            <a:ext cx="5852160" cy="4558904"/>
          </a:xfrm>
        </p:spPr>
        <p:txBody>
          <a:bodyPr>
            <a:normAutofit fontScale="85000" lnSpcReduction="10000"/>
          </a:bodyPr>
          <a:lstStyle/>
          <a:p>
            <a:r>
              <a:rPr lang="en-US" dirty="0" smtClean="0"/>
              <a:t>UNESCO (United Nations Educational, Scientific and Cultural Organization) recognizes traditional knowledge in this way: “The indigenous people of the world possess an immense knowledge of their environments, based on centuries of living close to nature. Living in and from the richness and variety of complex ecosystems, they have an understanding of the properties of plants and animals, the functioning of ecosystems and the techniques for using and managing them that is particular and often detailed. In rural communities in developing countries, locally occurring species are relied on for many - sometimes all - foods, medicines, fuel, building materials and other products.  Equally, peoples’ knowledge and perceptions of the environment, and their relationships with it, are often important elements of cultural identity.”</a:t>
            </a:r>
          </a:p>
          <a:p>
            <a:endParaRPr lang="en-US" dirty="0" smtClean="0"/>
          </a:p>
          <a:p>
            <a:r>
              <a:rPr lang="en-US" dirty="0" smtClean="0"/>
              <a:t>Tribes have asked EPA to build better risk assessment models and standard setting processes that incorporate tribal land-use scenarios, including residential, subsistence,</a:t>
            </a:r>
            <a:r>
              <a:rPr lang="en-US" baseline="0" dirty="0" smtClean="0"/>
              <a:t> cultural, and spiritual uses:  EPA has incorporated tribal TEK scenarios into risk assessments at CERCLA remedial actions to the extent practicable and where culturally appropriate. </a:t>
            </a:r>
          </a:p>
          <a:p>
            <a:r>
              <a:rPr lang="en-US" baseline="0" dirty="0" smtClean="0"/>
              <a:t>An example of such a site is the human health and ecological risk assessments performed at the </a:t>
            </a:r>
            <a:r>
              <a:rPr lang="en-US" baseline="0" dirty="0" err="1" smtClean="0"/>
              <a:t>Midnite</a:t>
            </a:r>
            <a:r>
              <a:rPr lang="en-US" baseline="0" dirty="0" smtClean="0"/>
              <a:t> Mine in Washington. Because the site is located on land owned by the Spokane Tribe of Indians and individual members of the Tribe, the focus of the risk assessment is exposures to tribal members. In this risk assessment, exposure factors and pathways representative of tribal subsistence activities were used, based largely on recommendations from the Spokane Tribe of Indians.</a:t>
            </a:r>
          </a:p>
          <a:p>
            <a:endParaRPr lang="en-US" dirty="0" smtClean="0"/>
          </a:p>
          <a:p>
            <a:r>
              <a:rPr lang="en-US" i="1" baseline="0" dirty="0" smtClean="0"/>
              <a:t>Source</a:t>
            </a:r>
            <a:r>
              <a:rPr lang="en-US" i="1" baseline="0" dirty="0"/>
              <a:t>: </a:t>
            </a:r>
            <a:r>
              <a:rPr lang="en-US" baseline="0" dirty="0">
                <a:hlinkClick r:id="rId3"/>
              </a:rPr>
              <a:t>http://www.epa.gov/region10/pdf/sites/midnite_mine/human_health_risk_assessment_sept2005.pdf</a:t>
            </a:r>
            <a:r>
              <a:rPr lang="en-US" baseline="0" dirty="0"/>
              <a:t> </a:t>
            </a:r>
          </a:p>
          <a:p>
            <a:endParaRPr lang="en-US" dirty="0"/>
          </a:p>
          <a:p>
            <a:r>
              <a:rPr lang="en-US" i="1" dirty="0" smtClean="0"/>
              <a:t>Note</a:t>
            </a:r>
            <a:r>
              <a:rPr lang="en-US" i="1" dirty="0"/>
              <a:t>: </a:t>
            </a:r>
            <a:r>
              <a:rPr lang="en-US" dirty="0"/>
              <a:t>For additional research and discussion, </a:t>
            </a:r>
            <a:r>
              <a:rPr lang="en-US" dirty="0" smtClean="0"/>
              <a:t>work </a:t>
            </a:r>
            <a:r>
              <a:rPr lang="en-US" dirty="0"/>
              <a:t>done by Oregon State </a:t>
            </a:r>
            <a:r>
              <a:rPr lang="en-US" dirty="0" smtClean="0"/>
              <a:t>University includes </a:t>
            </a:r>
            <a:r>
              <a:rPr lang="en-US" dirty="0"/>
              <a:t>a research paper examining regional tribal exposure scenarios in the continental U.S. </a:t>
            </a:r>
          </a:p>
          <a:p>
            <a:endParaRPr lang="en-US" i="1" dirty="0"/>
          </a:p>
          <a:p>
            <a:r>
              <a:rPr lang="en-US" i="1" dirty="0"/>
              <a:t>Source:</a:t>
            </a:r>
            <a:r>
              <a:rPr lang="en-US" dirty="0"/>
              <a:t> </a:t>
            </a:r>
            <a:r>
              <a:rPr lang="en-US" dirty="0">
                <a:hlinkClick r:id="rId4"/>
              </a:rPr>
              <a:t>http://health.oregonstate.edu/research/featured-projects/tribal-grant</a:t>
            </a:r>
            <a:r>
              <a:rPr lang="en-US" dirty="0"/>
              <a:t> </a:t>
            </a:r>
          </a:p>
          <a:p>
            <a:endParaRPr lang="en-US" dirty="0"/>
          </a:p>
        </p:txBody>
      </p:sp>
      <p:sp>
        <p:nvSpPr>
          <p:cNvPr id="4" name="Slide Number Placeholder 3"/>
          <p:cNvSpPr>
            <a:spLocks noGrp="1"/>
          </p:cNvSpPr>
          <p:nvPr>
            <p:ph type="sldNum" sz="quarter" idx="10"/>
          </p:nvPr>
        </p:nvSpPr>
        <p:spPr/>
        <p:txBody>
          <a:bodyPr/>
          <a:lstStyle/>
          <a:p>
            <a:pPr>
              <a:defRPr/>
            </a:pPr>
            <a:fld id="{04F83D3C-EE73-46F8-B5A9-A8F4D715F754}" type="slidenum">
              <a:rPr lang="en-US" smtClean="0"/>
              <a:pPr>
                <a:defRPr/>
              </a:pPr>
              <a:t>39</a:t>
            </a:fld>
            <a:endParaRPr lang="en-US" dirty="0"/>
          </a:p>
        </p:txBody>
      </p:sp>
    </p:spTree>
    <p:extLst>
      <p:ext uri="{BB962C8B-B14F-4D97-AF65-F5344CB8AC3E}">
        <p14:creationId xmlns:p14="http://schemas.microsoft.com/office/powerpoint/2010/main" val="9442510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smtClean="0"/>
              <a:t>This slide shows how both TEK and conventional</a:t>
            </a:r>
            <a:r>
              <a:rPr lang="en-US" baseline="0" dirty="0" smtClean="0"/>
              <a:t> scientific methods were</a:t>
            </a:r>
            <a:r>
              <a:rPr lang="en-US" dirty="0" smtClean="0"/>
              <a:t> used</a:t>
            </a:r>
            <a:r>
              <a:rPr lang="en-US" baseline="0" dirty="0" smtClean="0"/>
              <a:t> to gather relevant information for the </a:t>
            </a:r>
            <a:r>
              <a:rPr lang="en-US" dirty="0" smtClean="0"/>
              <a:t>Red Dog</a:t>
            </a:r>
            <a:r>
              <a:rPr lang="en-US" baseline="0" dirty="0" smtClean="0"/>
              <a:t> Mine expansion EIS in Alaska. </a:t>
            </a:r>
          </a:p>
          <a:p>
            <a:pPr marL="181240" indent="-181240">
              <a:buFont typeface="Arial" panose="020B0604020202020204" pitchFamily="34" charset="0"/>
              <a:buChar char="•"/>
            </a:pPr>
            <a:r>
              <a:rPr lang="en-US" dirty="0" smtClean="0"/>
              <a:t>An extensive</a:t>
            </a:r>
            <a:r>
              <a:rPr lang="en-US" baseline="0" dirty="0" smtClean="0"/>
              <a:t> study was done to address subsistence harvesting in areas near the mine. The figure in the upper right shows caribou movements determined using a conventional scientific method: collar tracking. </a:t>
            </a:r>
          </a:p>
          <a:p>
            <a:pPr marL="181240" indent="-181240">
              <a:buFont typeface="Arial" panose="020B0604020202020204" pitchFamily="34" charset="0"/>
              <a:buChar char="•"/>
            </a:pPr>
            <a:r>
              <a:rPr lang="en-US" baseline="0" dirty="0" smtClean="0"/>
              <a:t>The lower figure represents Traditional Knowledge: based on surveys of where area residents hunt caribou. </a:t>
            </a:r>
          </a:p>
          <a:p>
            <a:pPr marL="181240" indent="-181240">
              <a:buFont typeface="Arial" panose="020B0604020202020204" pitchFamily="34" charset="0"/>
              <a:buChar char="•"/>
            </a:pPr>
            <a:r>
              <a:rPr lang="en-US" baseline="0" dirty="0" smtClean="0"/>
              <a:t>This information is important baseline information. </a:t>
            </a:r>
          </a:p>
          <a:p>
            <a:pPr marL="181240" indent="-181240">
              <a:buFont typeface="Arial" panose="020B0604020202020204" pitchFamily="34" charset="0"/>
              <a:buChar char="•"/>
            </a:pPr>
            <a:r>
              <a:rPr lang="en-US" baseline="0" dirty="0" smtClean="0"/>
              <a:t>Subsistence hunters may have a lot of useful knowledge about the resource populations, historic changes and stressors on the herd, herd responses to stressors, etc. </a:t>
            </a:r>
          </a:p>
          <a:p>
            <a:pPr marL="181240" indent="-181240">
              <a:buFont typeface="Arial" panose="020B0604020202020204" pitchFamily="34" charset="0"/>
              <a:buChar char="•"/>
            </a:pPr>
            <a:r>
              <a:rPr lang="en-US" baseline="0" dirty="0" smtClean="0"/>
              <a:t>This information may help determine potential impacts and the anticipated effectiveness of mitigation measures being considered.   </a:t>
            </a:r>
          </a:p>
          <a:p>
            <a:pPr marL="181240" indent="-181240">
              <a:buFont typeface="Arial" panose="020B0604020202020204" pitchFamily="34" charset="0"/>
              <a:buChar char="•"/>
            </a:pPr>
            <a:r>
              <a:rPr lang="en-US" baseline="0" dirty="0" smtClean="0"/>
              <a:t>Other people may also have what we call “local knowledge” that is useful and they should weight in whenever they can (for instance,</a:t>
            </a:r>
            <a:r>
              <a:rPr lang="en-US" dirty="0" smtClean="0"/>
              <a:t> during </a:t>
            </a:r>
            <a:r>
              <a:rPr lang="en-US" baseline="0" dirty="0" smtClean="0"/>
              <a:t>scoping) to be</a:t>
            </a:r>
            <a:r>
              <a:rPr lang="en-US" dirty="0" smtClean="0"/>
              <a:t> sure that this information is considered. </a:t>
            </a:r>
          </a:p>
          <a:p>
            <a:pPr marL="181240" indent="-181240">
              <a:buFont typeface="Arial" panose="020B0604020202020204" pitchFamily="34" charset="0"/>
              <a:buChar char="•"/>
            </a:pPr>
            <a:r>
              <a:rPr lang="en-US" dirty="0" smtClean="0"/>
              <a:t>This information may come from</a:t>
            </a:r>
            <a:r>
              <a:rPr lang="en-US" baseline="0" dirty="0" smtClean="0"/>
              <a:t> fisherman, birders, recreationists………………..</a:t>
            </a:r>
            <a:endParaRPr lang="en-US" dirty="0" smtClean="0"/>
          </a:p>
          <a:p>
            <a:pPr marL="181240" indent="-181240">
              <a:buFont typeface="Arial" panose="020B0604020202020204" pitchFamily="34" charset="0"/>
              <a:buChar char="•"/>
            </a:pPr>
            <a:endParaRPr lang="en-US" dirty="0" smtClean="0"/>
          </a:p>
        </p:txBody>
      </p:sp>
      <p:sp>
        <p:nvSpPr>
          <p:cNvPr id="4" name="Slide Number Placeholder 3"/>
          <p:cNvSpPr>
            <a:spLocks noGrp="1"/>
          </p:cNvSpPr>
          <p:nvPr>
            <p:ph type="sldNum" sz="quarter" idx="10"/>
          </p:nvPr>
        </p:nvSpPr>
        <p:spPr/>
        <p:txBody>
          <a:bodyPr/>
          <a:lstStyle/>
          <a:p>
            <a:pPr>
              <a:defRPr/>
            </a:pPr>
            <a:fld id="{4CDDB3B9-F4BB-4DCC-AED6-2B94D4A60784}" type="slidenum">
              <a:rPr lang="en-US" smtClean="0">
                <a:solidFill>
                  <a:srgbClr val="000000"/>
                </a:solidFill>
              </a:rPr>
              <a:pPr>
                <a:defRPr/>
              </a:pPr>
              <a:t>40</a:t>
            </a:fld>
            <a:endParaRPr lang="en-US">
              <a:solidFill>
                <a:srgbClr val="000000"/>
              </a:solidFill>
            </a:endParaRPr>
          </a:p>
        </p:txBody>
      </p:sp>
    </p:spTree>
    <p:extLst>
      <p:ext uri="{BB962C8B-B14F-4D97-AF65-F5344CB8AC3E}">
        <p14:creationId xmlns:p14="http://schemas.microsoft.com/office/powerpoint/2010/main" val="28404611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Information may </a:t>
            </a:r>
            <a:r>
              <a:rPr lang="en-US" dirty="0" smtClean="0"/>
              <a:t>also be </a:t>
            </a:r>
            <a:r>
              <a:rPr lang="en-US" dirty="0"/>
              <a:t>gathered from</a:t>
            </a:r>
            <a:r>
              <a:rPr lang="en-US" baseline="0" dirty="0"/>
              <a:t> camera “traps” or trail cams. El Jefe here is the only known jaguar in the U.S. and was captured on trail cams in the area near a proposed mine in Arizona. Likewise, ocelot a threatened species, was captured on trail cams in the area. </a:t>
            </a:r>
            <a:endParaRPr lang="en-US" baseline="0" dirty="0" smtClean="0"/>
          </a:p>
          <a:p>
            <a:pPr marL="181240" indent="-181240" defTabSz="966612">
              <a:buFont typeface="Arial" panose="020B0604020202020204" pitchFamily="34" charset="0"/>
              <a:buChar char="•"/>
            </a:pPr>
            <a:r>
              <a:rPr lang="en-US" sz="1300" dirty="0"/>
              <a:t>Here we have a video from an elk cam set up to monitor an elk herd in a National Forest in Idaho. You can hear elk bugling.</a:t>
            </a:r>
          </a:p>
          <a:p>
            <a:endParaRPr lang="en-US" dirty="0"/>
          </a:p>
        </p:txBody>
      </p:sp>
      <p:sp>
        <p:nvSpPr>
          <p:cNvPr id="4" name="Slide Number Placeholder 3"/>
          <p:cNvSpPr>
            <a:spLocks noGrp="1"/>
          </p:cNvSpPr>
          <p:nvPr>
            <p:ph type="sldNum" sz="quarter" idx="10"/>
          </p:nvPr>
        </p:nvSpPr>
        <p:spPr/>
        <p:txBody>
          <a:bodyPr/>
          <a:lstStyle/>
          <a:p>
            <a:pPr>
              <a:defRPr/>
            </a:pPr>
            <a:fld id="{4CDDB3B9-F4BB-4DCC-AED6-2B94D4A60784}" type="slidenum">
              <a:rPr lang="en-US" smtClean="0"/>
              <a:pPr>
                <a:defRPr/>
              </a:pPr>
              <a:t>41</a:t>
            </a:fld>
            <a:endParaRPr lang="en-US"/>
          </a:p>
        </p:txBody>
      </p:sp>
    </p:spTree>
    <p:extLst>
      <p:ext uri="{BB962C8B-B14F-4D97-AF65-F5344CB8AC3E}">
        <p14:creationId xmlns:p14="http://schemas.microsoft.com/office/powerpoint/2010/main" val="1035661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a:t>
            </a:r>
            <a:r>
              <a:rPr lang="en-US" baseline="0" dirty="0"/>
              <a:t> the U.S. Forest Service’s mission.</a:t>
            </a:r>
            <a:endParaRPr lang="en-US" dirty="0"/>
          </a:p>
        </p:txBody>
      </p:sp>
      <p:sp>
        <p:nvSpPr>
          <p:cNvPr id="4" name="Slide Number Placeholder 3"/>
          <p:cNvSpPr>
            <a:spLocks noGrp="1"/>
          </p:cNvSpPr>
          <p:nvPr>
            <p:ph type="sldNum" sz="quarter" idx="10"/>
          </p:nvPr>
        </p:nvSpPr>
        <p:spPr/>
        <p:txBody>
          <a:bodyPr/>
          <a:lstStyle/>
          <a:p>
            <a:fld id="{BEBD8F73-0D09-43A9-BA53-DAE00D74D441}"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7045224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smtClean="0"/>
              <a:t>A lot of what was collected for the baseline characterization may also be used to predict impacts of the project and alternatives.</a:t>
            </a:r>
          </a:p>
          <a:p>
            <a:pPr marL="181240" indent="-181240">
              <a:buFont typeface="Arial" panose="020B0604020202020204" pitchFamily="34" charset="0"/>
              <a:buChar char="•"/>
            </a:pPr>
            <a:r>
              <a:rPr lang="en-US" dirty="0" smtClean="0"/>
              <a:t>The information used to support the analyses will come from many different sources.</a:t>
            </a:r>
          </a:p>
          <a:p>
            <a:pPr marL="181240" indent="-181240">
              <a:buFont typeface="Arial" panose="020B0604020202020204" pitchFamily="34" charset="0"/>
              <a:buChar char="•"/>
            </a:pPr>
            <a:r>
              <a:rPr lang="en-US" dirty="0" smtClean="0"/>
              <a:t>Monitoring data and trend analysis from surface water,</a:t>
            </a:r>
            <a:r>
              <a:rPr lang="en-US" baseline="0" dirty="0" smtClean="0"/>
              <a:t> wells, met stations, etc.</a:t>
            </a:r>
          </a:p>
          <a:p>
            <a:pPr marL="181240" indent="-181240">
              <a:buFont typeface="Arial" panose="020B0604020202020204" pitchFamily="34" charset="0"/>
              <a:buChar char="•"/>
            </a:pPr>
            <a:r>
              <a:rPr lang="en-US" baseline="0" dirty="0" smtClean="0"/>
              <a:t>Geochem results from short and long-term lab tests (Module 2 addressed this).</a:t>
            </a:r>
          </a:p>
          <a:p>
            <a:pPr marL="181240" indent="-181240">
              <a:buFont typeface="Arial" panose="020B0604020202020204" pitchFamily="34" charset="0"/>
              <a:buChar char="•"/>
            </a:pPr>
            <a:r>
              <a:rPr lang="en-US" baseline="0" dirty="0" smtClean="0"/>
              <a:t>Treatability studies: experiments on water to be treated before discharge.</a:t>
            </a:r>
          </a:p>
          <a:p>
            <a:pPr marL="181240" indent="-181240">
              <a:buFont typeface="Arial" panose="020B0604020202020204" pitchFamily="34" charset="0"/>
              <a:buChar char="•"/>
            </a:pPr>
            <a:r>
              <a:rPr lang="en-US" baseline="0" dirty="0" smtClean="0"/>
              <a:t>Modeling: hydrogeological (</a:t>
            </a:r>
            <a:r>
              <a:rPr lang="en-US" baseline="0" dirty="0" err="1" smtClean="0"/>
              <a:t>gw</a:t>
            </a:r>
            <a:r>
              <a:rPr lang="en-US" baseline="0" dirty="0" smtClean="0"/>
              <a:t> drawdown, pit lake filling), air emissions and dispersion, fate and transport of contaminants,</a:t>
            </a:r>
            <a:r>
              <a:rPr lang="en-US" dirty="0" smtClean="0"/>
              <a:t> </a:t>
            </a:r>
            <a:r>
              <a:rPr lang="en-US" baseline="0" dirty="0" err="1" smtClean="0"/>
              <a:t>draindown</a:t>
            </a:r>
            <a:r>
              <a:rPr lang="en-US" baseline="0" dirty="0" smtClean="0"/>
              <a:t> of tailings and heap leach fluids.</a:t>
            </a:r>
          </a:p>
          <a:p>
            <a:pPr marL="181240" indent="-181240">
              <a:buFont typeface="Arial" panose="020B0604020202020204" pitchFamily="34" charset="0"/>
              <a:buChar char="•"/>
            </a:pPr>
            <a:r>
              <a:rPr lang="en-US" baseline="0" dirty="0" smtClean="0"/>
              <a:t>Surveys: </a:t>
            </a:r>
            <a:r>
              <a:rPr lang="en-US" dirty="0" smtClean="0"/>
              <a:t>socioeconomics</a:t>
            </a:r>
            <a:endParaRPr lang="en-US" baseline="0" dirty="0" smtClean="0"/>
          </a:p>
          <a:p>
            <a:pPr marL="181240" indent="-181240">
              <a:buFont typeface="Arial" panose="020B0604020202020204" pitchFamily="34" charset="0"/>
              <a:buChar char="•"/>
            </a:pPr>
            <a:r>
              <a:rPr lang="en-US" dirty="0" smtClean="0"/>
              <a:t>TEK: we just spoke about how that may be used to predict outcomes and responses to mitigation</a:t>
            </a:r>
            <a:endParaRPr lang="en-US" baseline="0" dirty="0" smtClean="0"/>
          </a:p>
          <a:p>
            <a:pPr marL="181240" indent="-181240">
              <a:buFont typeface="Arial" panose="020B0604020202020204" pitchFamily="34" charset="0"/>
              <a:buChar char="•"/>
            </a:pPr>
            <a:endParaRPr lang="en-US" dirty="0" smtClean="0"/>
          </a:p>
        </p:txBody>
      </p:sp>
      <p:sp>
        <p:nvSpPr>
          <p:cNvPr id="4" name="Slide Number Placeholder 3"/>
          <p:cNvSpPr>
            <a:spLocks noGrp="1"/>
          </p:cNvSpPr>
          <p:nvPr>
            <p:ph type="sldNum" sz="quarter" idx="10"/>
          </p:nvPr>
        </p:nvSpPr>
        <p:spPr/>
        <p:txBody>
          <a:bodyPr/>
          <a:lstStyle/>
          <a:p>
            <a:pPr>
              <a:defRPr/>
            </a:pPr>
            <a:fld id="{4CDDB3B9-F4BB-4DCC-AED6-2B94D4A60784}" type="slidenum">
              <a:rPr lang="en-US" smtClean="0">
                <a:solidFill>
                  <a:srgbClr val="000000"/>
                </a:solidFill>
              </a:rPr>
              <a:pPr>
                <a:defRPr/>
              </a:pPr>
              <a:t>42</a:t>
            </a:fld>
            <a:endParaRPr lang="en-US">
              <a:solidFill>
                <a:srgbClr val="000000"/>
              </a:solidFill>
            </a:endParaRPr>
          </a:p>
        </p:txBody>
      </p:sp>
    </p:spTree>
    <p:extLst>
      <p:ext uri="{BB962C8B-B14F-4D97-AF65-F5344CB8AC3E}">
        <p14:creationId xmlns:p14="http://schemas.microsoft.com/office/powerpoint/2010/main" val="23178624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2480" lvl="1" indent="-362480" defTabSz="966612">
              <a:buFont typeface="Arial" panose="020B0604020202020204" pitchFamily="34" charset="0"/>
              <a:buChar char="•"/>
              <a:defRPr/>
            </a:pPr>
            <a:r>
              <a:rPr lang="en-US" altLang="en-US" b="0" dirty="0" smtClean="0">
                <a:ea typeface="ＭＳ Ｐゴシック" panose="020B0600070205080204" pitchFamily="34" charset="-128"/>
              </a:rPr>
              <a:t>The EIS must address Direct, Indirect and Cumulative impacts.</a:t>
            </a:r>
          </a:p>
          <a:p>
            <a:pPr marL="362480" lvl="1" indent="-362480" defTabSz="966612">
              <a:buFont typeface="Arial" panose="020B0604020202020204" pitchFamily="34" charset="0"/>
              <a:buChar char="•"/>
              <a:defRPr/>
            </a:pPr>
            <a:r>
              <a:rPr lang="en-US" altLang="en-US" b="1" dirty="0" smtClean="0">
                <a:ea typeface="ＭＳ Ｐゴシック" panose="020B0600070205080204" pitchFamily="34" charset="-128"/>
              </a:rPr>
              <a:t>Direct Impacts</a:t>
            </a:r>
            <a:r>
              <a:rPr lang="en-US" altLang="en-US" dirty="0" smtClean="0">
                <a:ea typeface="ＭＳ Ｐゴシック" panose="020B0600070205080204" pitchFamily="34" charset="-128"/>
              </a:rPr>
              <a:t>: occur at same time and place</a:t>
            </a:r>
            <a:r>
              <a:rPr lang="en-US" altLang="en-US" baseline="0" dirty="0" smtClean="0">
                <a:ea typeface="ＭＳ Ｐゴシック" panose="020B0600070205080204" pitchFamily="34" charset="-128"/>
              </a:rPr>
              <a:t> as the action. </a:t>
            </a:r>
            <a:r>
              <a:rPr lang="en-US" altLang="en-US" dirty="0" smtClean="0">
                <a:ea typeface="ＭＳ Ｐゴシック" panose="020B0600070205080204" pitchFamily="34" charset="-128"/>
              </a:rPr>
              <a:t>Usually associated with construction, operation, or maintenance of a facility or activity, including long-term post-closure impacts like acid drainage or contaminated pit lake. </a:t>
            </a:r>
            <a:r>
              <a:rPr lang="en-US" b="1" i="1" dirty="0" smtClean="0">
                <a:latin typeface="Arial" pitchFamily="34" charset="0"/>
                <a:cs typeface="Arial" pitchFamily="34" charset="0"/>
              </a:rPr>
              <a:t>EXAMPLES</a:t>
            </a:r>
          </a:p>
          <a:p>
            <a:pPr marL="362480" lvl="1" indent="-362480">
              <a:buFont typeface="Arial" panose="020B0604020202020204" pitchFamily="34" charset="0"/>
              <a:buChar char="•"/>
              <a:defRPr/>
            </a:pPr>
            <a:r>
              <a:rPr lang="en-US" altLang="en-US" b="1" dirty="0" smtClean="0">
                <a:latin typeface="Arial" pitchFamily="34" charset="0"/>
                <a:ea typeface="ＭＳ Ｐゴシック" panose="020B0600070205080204" pitchFamily="34" charset="-128"/>
                <a:cs typeface="Arial" pitchFamily="34" charset="0"/>
              </a:rPr>
              <a:t>Indirect OR Secondary</a:t>
            </a:r>
            <a:r>
              <a:rPr lang="en-US" altLang="en-US" b="1" baseline="0" dirty="0" smtClean="0">
                <a:latin typeface="Arial" pitchFamily="34" charset="0"/>
                <a:ea typeface="ＭＳ Ｐゴシック" panose="020B0600070205080204" pitchFamily="34" charset="-128"/>
                <a:cs typeface="Arial" pitchFamily="34" charset="0"/>
              </a:rPr>
              <a:t> Impacts</a:t>
            </a:r>
            <a:r>
              <a:rPr lang="en-US" altLang="en-US" baseline="0" dirty="0" smtClean="0">
                <a:latin typeface="Arial" pitchFamily="34" charset="0"/>
                <a:ea typeface="ＭＳ Ｐゴシック" panose="020B0600070205080204" pitchFamily="34" charset="-128"/>
                <a:cs typeface="Arial" pitchFamily="34" charset="0"/>
              </a:rPr>
              <a:t>: occur later in time or different place from initial action. Include</a:t>
            </a:r>
            <a:r>
              <a:rPr lang="en-US" dirty="0" smtClean="0">
                <a:latin typeface="Arial" pitchFamily="34" charset="0"/>
                <a:cs typeface="Arial" pitchFamily="34" charset="0"/>
              </a:rPr>
              <a:t> induced changes to environment, population, economic growth, land use. </a:t>
            </a:r>
            <a:r>
              <a:rPr lang="en-US" b="1" i="1" dirty="0" smtClean="0">
                <a:latin typeface="Arial" pitchFamily="34" charset="0"/>
                <a:cs typeface="Arial" pitchFamily="34" charset="0"/>
              </a:rPr>
              <a:t>EXAMPLES</a:t>
            </a:r>
            <a:endParaRPr lang="en-US" dirty="0" smtClean="0">
              <a:latin typeface="Arial" pitchFamily="34" charset="0"/>
              <a:cs typeface="Arial" pitchFamily="34" charset="0"/>
            </a:endParaRPr>
          </a:p>
          <a:p>
            <a:pPr marL="362480" lvl="1" indent="-362480">
              <a:buFont typeface="Arial" panose="020B0604020202020204" pitchFamily="34" charset="0"/>
              <a:buChar char="•"/>
              <a:defRPr/>
            </a:pPr>
            <a:r>
              <a:rPr lang="en-US" b="1" dirty="0" smtClean="0">
                <a:latin typeface="Arial" pitchFamily="34" charset="0"/>
                <a:cs typeface="Arial" pitchFamily="34" charset="0"/>
              </a:rPr>
              <a:t>Cumulative Impacts</a:t>
            </a:r>
            <a:r>
              <a:rPr lang="en-US" dirty="0" smtClean="0">
                <a:latin typeface="Arial" pitchFamily="34" charset="0"/>
                <a:cs typeface="Arial" pitchFamily="34" charset="0"/>
              </a:rPr>
              <a:t>: Are the</a:t>
            </a:r>
            <a:r>
              <a:rPr lang="en-US" dirty="0" smtClean="0">
                <a:cs typeface="Arial" pitchFamily="34" charset="0"/>
              </a:rPr>
              <a:t> incremental impact of proposed action on common resource when added to other impacts from past, present and reasonably foreseeable future actions. </a:t>
            </a:r>
          </a:p>
          <a:p>
            <a:pPr marL="362480" lvl="1" indent="-362480">
              <a:buFont typeface="Arial" panose="020B0604020202020204" pitchFamily="34" charset="0"/>
              <a:buChar char="•"/>
              <a:defRPr/>
            </a:pPr>
            <a:r>
              <a:rPr lang="en-US" dirty="0" smtClean="0">
                <a:latin typeface="Arial" pitchFamily="34" charset="0"/>
                <a:cs typeface="Arial" pitchFamily="34" charset="0"/>
              </a:rPr>
              <a:t>These include the collective effects of individually minor actions over a period of time. </a:t>
            </a:r>
            <a:r>
              <a:rPr lang="en-US" b="1" i="1" dirty="0" smtClean="0">
                <a:latin typeface="Arial" pitchFamily="34" charset="0"/>
                <a:cs typeface="Arial" pitchFamily="34" charset="0"/>
              </a:rPr>
              <a:t>EXAMPLES</a:t>
            </a:r>
            <a:endParaRPr lang="en-US" dirty="0" smtClean="0">
              <a:latin typeface="Arial" pitchFamily="34" charset="0"/>
              <a:cs typeface="Arial" pitchFamily="34" charset="0"/>
            </a:endParaRPr>
          </a:p>
          <a:p>
            <a:pPr marL="181240" lvl="1" indent="-181240" defTabSz="966612">
              <a:buFont typeface="Arial" panose="020B0604020202020204" pitchFamily="34" charset="0"/>
              <a:buChar char="•"/>
              <a:defRPr/>
            </a:pPr>
            <a:endParaRPr lang="en-US" dirty="0">
              <a:latin typeface="Arial" pitchFamily="34" charset="0"/>
              <a:cs typeface="Arial" pitchFamily="34" charset="0"/>
            </a:endParaRPr>
          </a:p>
          <a:p>
            <a:pPr marL="0" lvl="1" defTabSz="966612">
              <a:defRPr/>
            </a:pPr>
            <a:endParaRPr lang="en-US" altLang="en-US" dirty="0">
              <a:ea typeface="ＭＳ Ｐゴシック" panose="020B0600070205080204" pitchFamily="34" charset="-128"/>
            </a:endParaRPr>
          </a:p>
          <a:p>
            <a:endParaRPr lang="en-US" dirty="0"/>
          </a:p>
        </p:txBody>
      </p:sp>
      <p:sp>
        <p:nvSpPr>
          <p:cNvPr id="4" name="Slide Number Placeholder 3"/>
          <p:cNvSpPr>
            <a:spLocks noGrp="1"/>
          </p:cNvSpPr>
          <p:nvPr>
            <p:ph type="sldNum" sz="quarter" idx="10"/>
          </p:nvPr>
        </p:nvSpPr>
        <p:spPr/>
        <p:txBody>
          <a:bodyPr/>
          <a:lstStyle/>
          <a:p>
            <a:pPr>
              <a:defRPr/>
            </a:pPr>
            <a:fld id="{4CDDB3B9-F4BB-4DCC-AED6-2B94D4A60784}" type="slidenum">
              <a:rPr lang="en-US" smtClean="0"/>
              <a:pPr>
                <a:defRPr/>
              </a:pPr>
              <a:t>43</a:t>
            </a:fld>
            <a:endParaRPr lang="en-US"/>
          </a:p>
        </p:txBody>
      </p:sp>
    </p:spTree>
    <p:extLst>
      <p:ext uri="{BB962C8B-B14F-4D97-AF65-F5344CB8AC3E}">
        <p14:creationId xmlns:p14="http://schemas.microsoft.com/office/powerpoint/2010/main" val="34884957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anose="02020603050405020304" pitchFamily="18" charset="0"/>
                <a:ea typeface="ＭＳ Ｐゴシック" panose="020B0600070205080204" pitchFamily="34" charset="-128"/>
              </a:defRPr>
            </a:lvl1pPr>
            <a:lvl2pPr marL="40097626" indent="-39614320" eaLnBrk="0" hangingPunct="0">
              <a:defRPr sz="2500">
                <a:solidFill>
                  <a:schemeClr val="tx1"/>
                </a:solidFill>
                <a:latin typeface="Times New Roman" panose="02020603050405020304" pitchFamily="18" charset="0"/>
                <a:ea typeface="ＭＳ Ｐゴシック" panose="020B0600070205080204" pitchFamily="34" charset="-128"/>
              </a:defRPr>
            </a:lvl2pPr>
            <a:lvl3pPr eaLnBrk="0" hangingPunct="0">
              <a:defRPr sz="2500">
                <a:solidFill>
                  <a:schemeClr val="tx1"/>
                </a:solidFill>
                <a:latin typeface="Times New Roman" panose="02020603050405020304" pitchFamily="18" charset="0"/>
                <a:ea typeface="ＭＳ Ｐゴシック" panose="020B0600070205080204" pitchFamily="34" charset="-128"/>
              </a:defRPr>
            </a:lvl3pPr>
            <a:lvl4pPr eaLnBrk="0" hangingPunct="0">
              <a:defRPr sz="2500">
                <a:solidFill>
                  <a:schemeClr val="tx1"/>
                </a:solidFill>
                <a:latin typeface="Times New Roman" panose="02020603050405020304" pitchFamily="18" charset="0"/>
                <a:ea typeface="ＭＳ Ｐゴシック" panose="020B0600070205080204" pitchFamily="34" charset="-128"/>
              </a:defRPr>
            </a:lvl4pPr>
            <a:lvl5pPr eaLnBrk="0" hangingPunct="0">
              <a:defRPr sz="2500">
                <a:solidFill>
                  <a:schemeClr val="tx1"/>
                </a:solidFill>
                <a:latin typeface="Times New Roman" panose="02020603050405020304" pitchFamily="18" charset="0"/>
                <a:ea typeface="ＭＳ Ｐゴシック" panose="020B0600070205080204" pitchFamily="34" charset="-128"/>
              </a:defRPr>
            </a:lvl5pPr>
            <a:lvl6pPr marL="483306" eaLnBrk="0" fontAlgn="base" hangingPunct="0">
              <a:spcBef>
                <a:spcPct val="0"/>
              </a:spcBef>
              <a:spcAft>
                <a:spcPct val="0"/>
              </a:spcAft>
              <a:defRPr sz="2500">
                <a:solidFill>
                  <a:schemeClr val="tx1"/>
                </a:solidFill>
                <a:latin typeface="Times New Roman" panose="02020603050405020304" pitchFamily="18" charset="0"/>
                <a:ea typeface="ＭＳ Ｐゴシック" panose="020B0600070205080204" pitchFamily="34" charset="-128"/>
              </a:defRPr>
            </a:lvl6pPr>
            <a:lvl7pPr marL="966612" eaLnBrk="0" fontAlgn="base" hangingPunct="0">
              <a:spcBef>
                <a:spcPct val="0"/>
              </a:spcBef>
              <a:spcAft>
                <a:spcPct val="0"/>
              </a:spcAft>
              <a:defRPr sz="2500">
                <a:solidFill>
                  <a:schemeClr val="tx1"/>
                </a:solidFill>
                <a:latin typeface="Times New Roman" panose="02020603050405020304" pitchFamily="18" charset="0"/>
                <a:ea typeface="ＭＳ Ｐゴシック" panose="020B0600070205080204" pitchFamily="34" charset="-128"/>
              </a:defRPr>
            </a:lvl7pPr>
            <a:lvl8pPr marL="1449918" eaLnBrk="0" fontAlgn="base" hangingPunct="0">
              <a:spcBef>
                <a:spcPct val="0"/>
              </a:spcBef>
              <a:spcAft>
                <a:spcPct val="0"/>
              </a:spcAft>
              <a:defRPr sz="2500">
                <a:solidFill>
                  <a:schemeClr val="tx1"/>
                </a:solidFill>
                <a:latin typeface="Times New Roman" panose="02020603050405020304" pitchFamily="18" charset="0"/>
                <a:ea typeface="ＭＳ Ｐゴシック" panose="020B0600070205080204" pitchFamily="34" charset="-128"/>
              </a:defRPr>
            </a:lvl8pPr>
            <a:lvl9pPr marL="1933224" eaLnBrk="0" fontAlgn="base" hangingPunct="0">
              <a:spcBef>
                <a:spcPct val="0"/>
              </a:spcBef>
              <a:spcAft>
                <a:spcPct val="0"/>
              </a:spcAft>
              <a:defRPr sz="2500">
                <a:solidFill>
                  <a:schemeClr val="tx1"/>
                </a:solidFill>
                <a:latin typeface="Times New Roman" panose="02020603050405020304" pitchFamily="18" charset="0"/>
                <a:ea typeface="ＭＳ Ｐゴシック" panose="020B0600070205080204" pitchFamily="34" charset="-128"/>
              </a:defRPr>
            </a:lvl9pPr>
          </a:lstStyle>
          <a:p>
            <a:pPr eaLnBrk="1" hangingPunct="1"/>
            <a:fld id="{E1083E8F-06A8-461C-84E1-CFAB143BF1BA}" type="slidenum">
              <a:rPr lang="en-US" altLang="en-US" sz="1300">
                <a:solidFill>
                  <a:srgbClr val="000000"/>
                </a:solidFill>
                <a:latin typeface="Arial" panose="020B0604020202020204" pitchFamily="34" charset="0"/>
              </a:rPr>
              <a:pPr eaLnBrk="1" hangingPunct="1"/>
              <a:t>44</a:t>
            </a:fld>
            <a:endParaRPr lang="en-US" altLang="en-US" sz="1300">
              <a:solidFill>
                <a:srgbClr val="000000"/>
              </a:solidFill>
              <a:latin typeface="Arial" panose="020B0604020202020204" pitchFamily="34"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xfrm>
            <a:off x="406400" y="4560570"/>
            <a:ext cx="6664960" cy="43205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dirty="0"/>
              <a:t>The EIS should </a:t>
            </a:r>
            <a:r>
              <a:rPr lang="en-US" sz="1000" dirty="0" smtClean="0"/>
              <a:t>also address Climate</a:t>
            </a:r>
            <a:r>
              <a:rPr lang="en-US" sz="1000" baseline="0" dirty="0" smtClean="0"/>
              <a:t> Change</a:t>
            </a:r>
            <a:r>
              <a:rPr lang="en-US" sz="1000" dirty="0" smtClean="0"/>
              <a:t>:</a:t>
            </a:r>
            <a:endParaRPr lang="en-US" sz="1000" dirty="0"/>
          </a:p>
          <a:p>
            <a:pPr marL="664546" lvl="1" indent="-181240">
              <a:buFont typeface="Arial" panose="020B0604020202020204" pitchFamily="34" charset="0"/>
              <a:buChar char="•"/>
            </a:pPr>
            <a:r>
              <a:rPr lang="en-US" sz="1000" dirty="0" smtClean="0"/>
              <a:t>The project’s GHG emissions and contributions to climate change.</a:t>
            </a:r>
          </a:p>
          <a:p>
            <a:pPr marL="664546" lvl="1" indent="-181240">
              <a:buFont typeface="Arial" panose="020B0604020202020204" pitchFamily="34" charset="0"/>
              <a:buChar char="•"/>
            </a:pPr>
            <a:r>
              <a:rPr lang="en-US" sz="1000" dirty="0"/>
              <a:t>The impacts of climate change on the project. </a:t>
            </a:r>
            <a:r>
              <a:rPr lang="en-US" sz="1000" dirty="0" smtClean="0"/>
              <a:t>It’s important to consider </a:t>
            </a:r>
            <a:r>
              <a:rPr lang="en-US" sz="1000" baseline="0" dirty="0" smtClean="0"/>
              <a:t>that many mine facilities will be permanent features on the landscape, so adaptation or design considerations may be needed. </a:t>
            </a:r>
            <a:r>
              <a:rPr lang="en-US" sz="1000" b="1" i="1" dirty="0" smtClean="0">
                <a:latin typeface="Arial" pitchFamily="34" charset="0"/>
                <a:cs typeface="Arial" pitchFamily="34" charset="0"/>
              </a:rPr>
              <a:t>EXAMPLES</a:t>
            </a:r>
          </a:p>
          <a:p>
            <a:pPr marL="664546" lvl="1" indent="-181240">
              <a:buFont typeface="Arial" panose="020B0604020202020204" pitchFamily="34" charset="0"/>
              <a:buChar char="•"/>
            </a:pPr>
            <a:r>
              <a:rPr lang="en-US" sz="1000" dirty="0">
                <a:latin typeface="Arial" pitchFamily="34" charset="0"/>
                <a:cs typeface="Arial" pitchFamily="34" charset="0"/>
              </a:rPr>
              <a:t>Cumulative climate change impacts on resources also affected by the project. </a:t>
            </a:r>
            <a:r>
              <a:rPr lang="en-US" sz="1000" b="1" i="1" dirty="0" smtClean="0">
                <a:latin typeface="Arial" pitchFamily="34" charset="0"/>
                <a:cs typeface="Arial" pitchFamily="34" charset="0"/>
              </a:rPr>
              <a:t>EXAMPLES</a:t>
            </a:r>
            <a:endParaRPr lang="en-US" sz="1000" dirty="0"/>
          </a:p>
          <a:p>
            <a:pPr marL="181240" indent="-181240">
              <a:buFont typeface="Arial" panose="020B0604020202020204" pitchFamily="34" charset="0"/>
              <a:buChar char="•"/>
            </a:pPr>
            <a:r>
              <a:rPr lang="en-US" sz="1000" dirty="0"/>
              <a:t>You can go to CEQ’s website (at NEPA.gov) to read their Draft Guidance on NEPA and Climate Change (Dec 2014). </a:t>
            </a:r>
          </a:p>
          <a:p>
            <a:pPr marL="181240" indent="-181240">
              <a:buFont typeface="Arial" panose="020B0604020202020204" pitchFamily="34" charset="0"/>
              <a:buChar char="•"/>
            </a:pPr>
            <a:r>
              <a:rPr lang="en-US" sz="1000" dirty="0" smtClean="0"/>
              <a:t>One thing we’ve noticed, and CEQ points this out too, is that many</a:t>
            </a:r>
            <a:r>
              <a:rPr lang="en-US" sz="1000" dirty="0"/>
              <a:t> EISs conclude that GHG emissions from the individual project will have small, if any, potential climate change effects. </a:t>
            </a:r>
          </a:p>
          <a:p>
            <a:pPr marL="181240" indent="-181240">
              <a:buFont typeface="Arial" panose="020B0604020202020204" pitchFamily="34" charset="0"/>
              <a:buChar char="•"/>
            </a:pPr>
            <a:r>
              <a:rPr lang="en-US" sz="1000" dirty="0"/>
              <a:t>CEQ acknowledges that government action:  </a:t>
            </a:r>
          </a:p>
          <a:p>
            <a:pPr marL="664546" lvl="1" indent="-181240">
              <a:buFont typeface="Arial" panose="020B0604020202020204" pitchFamily="34" charset="0"/>
              <a:buChar char="•"/>
            </a:pPr>
            <a:r>
              <a:rPr lang="en-US" sz="1000" dirty="0"/>
              <a:t>occurs </a:t>
            </a:r>
            <a:r>
              <a:rPr lang="en-US" sz="1000" u="sng" dirty="0"/>
              <a:t>incrementally</a:t>
            </a:r>
            <a:r>
              <a:rPr lang="en-US" sz="1000" dirty="0"/>
              <a:t>, program-by-program and step-by-step, </a:t>
            </a:r>
          </a:p>
          <a:p>
            <a:pPr marL="664546" lvl="1" indent="-181240">
              <a:buFont typeface="Arial" panose="020B0604020202020204" pitchFamily="34" charset="0"/>
              <a:buChar char="•"/>
            </a:pPr>
            <a:r>
              <a:rPr lang="en-US" sz="1000" dirty="0"/>
              <a:t>climate impacts </a:t>
            </a:r>
            <a:r>
              <a:rPr lang="en-US" sz="1000" u="sng" dirty="0"/>
              <a:t>are not attributable to any single action</a:t>
            </a:r>
            <a:r>
              <a:rPr lang="en-US" sz="1000" dirty="0"/>
              <a:t>, but are exacerbated by a series of smaller decisions, including decisions made by the government. </a:t>
            </a:r>
          </a:p>
          <a:p>
            <a:pPr marL="664546" lvl="1" indent="-181240">
              <a:buFont typeface="Arial" panose="020B0604020202020204" pitchFamily="34" charset="0"/>
              <a:buChar char="•"/>
            </a:pPr>
            <a:r>
              <a:rPr lang="en-US" sz="1000" dirty="0"/>
              <a:t>Therefore, the statement that emissions from </a:t>
            </a:r>
            <a:r>
              <a:rPr lang="en-US" sz="1000" u="sng" dirty="0"/>
              <a:t>one government action represents only a small fraction of global emissions</a:t>
            </a:r>
            <a:r>
              <a:rPr lang="en-US" sz="1000" dirty="0"/>
              <a:t> is more a statement about the nature of climate change challenge,</a:t>
            </a:r>
          </a:p>
          <a:p>
            <a:pPr marL="664546" lvl="1" indent="-181240">
              <a:buFont typeface="Arial" panose="020B0604020202020204" pitchFamily="34" charset="0"/>
              <a:buChar char="•"/>
            </a:pPr>
            <a:r>
              <a:rPr lang="en-US" sz="1000" dirty="0"/>
              <a:t>and </a:t>
            </a:r>
            <a:r>
              <a:rPr lang="en-US" sz="1000" u="sng" dirty="0"/>
              <a:t>is not an appropriate basis for deciding whether to consider climate </a:t>
            </a:r>
            <a:r>
              <a:rPr lang="en-US" sz="1000" dirty="0"/>
              <a:t>impacts under NEPA </a:t>
            </a:r>
          </a:p>
          <a:p>
            <a:pPr marL="664546" lvl="1" indent="-181240">
              <a:buFont typeface="Arial" panose="020B0604020202020204" pitchFamily="34" charset="0"/>
              <a:buChar char="•"/>
            </a:pPr>
            <a:r>
              <a:rPr lang="en-US" sz="1000" dirty="0"/>
              <a:t>and </a:t>
            </a:r>
            <a:r>
              <a:rPr lang="en-US" sz="1000" u="sng" dirty="0"/>
              <a:t>is not an appropriate way to characterize potential impacts of a proposed action</a:t>
            </a:r>
            <a:r>
              <a:rPr lang="en-US" sz="1000" dirty="0"/>
              <a:t>.</a:t>
            </a:r>
          </a:p>
          <a:p>
            <a:r>
              <a:rPr lang="en-US" sz="1000" dirty="0"/>
              <a:t>Council on Environmental Quality. </a:t>
            </a:r>
            <a:r>
              <a:rPr lang="en-US" sz="1000" dirty="0">
                <a:hlinkClick r:id="rId3"/>
              </a:rPr>
              <a:t>Revised Draft Guidance on the Consideration of Greenhouse Gas Emissions and the Effects of Climate Change in NEPA Reviews</a:t>
            </a:r>
            <a:r>
              <a:rPr lang="en-US" sz="1000" dirty="0"/>
              <a:t>.12/14.</a:t>
            </a:r>
          </a:p>
          <a:p>
            <a:endParaRPr lang="en-US" altLang="en-US" sz="1000"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796044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680" y="4560570"/>
            <a:ext cx="6339840" cy="4320540"/>
          </a:xfrm>
        </p:spPr>
        <p:txBody>
          <a:bodyPr/>
          <a:lstStyle/>
          <a:p>
            <a:pPr marL="181240" indent="-181240" defTabSz="966612">
              <a:buFont typeface="Arial" panose="020B0604020202020204" pitchFamily="34" charset="0"/>
              <a:buChar char="•"/>
              <a:defRPr/>
            </a:pPr>
            <a:r>
              <a:rPr lang="en-US" u="sng" baseline="0" dirty="0" smtClean="0"/>
              <a:t>Mitigation measures should also be identified and described </a:t>
            </a:r>
            <a:r>
              <a:rPr lang="en-US" baseline="0" dirty="0" smtClean="0"/>
              <a:t>in the EIS, if they are not already part of the alternative. </a:t>
            </a:r>
          </a:p>
          <a:p>
            <a:pPr marL="181240" indent="-181240" defTabSz="966612">
              <a:buFont typeface="Arial" panose="020B0604020202020204" pitchFamily="34" charset="0"/>
              <a:buChar char="•"/>
              <a:defRPr/>
            </a:pPr>
            <a:r>
              <a:rPr lang="en-US" baseline="0" dirty="0" smtClean="0"/>
              <a:t>The EIS also needs to </a:t>
            </a:r>
            <a:r>
              <a:rPr lang="en-US" u="sng" baseline="0" dirty="0" smtClean="0"/>
              <a:t>discuss the anticipated effectiveness of mitigation measures</a:t>
            </a:r>
            <a:r>
              <a:rPr lang="en-US" baseline="0" dirty="0" smtClean="0"/>
              <a:t>. </a:t>
            </a:r>
          </a:p>
          <a:p>
            <a:pPr marL="181240" indent="-181240" defTabSz="966612">
              <a:buFont typeface="Arial" panose="020B0604020202020204" pitchFamily="34" charset="0"/>
              <a:buChar char="•"/>
              <a:defRPr/>
            </a:pPr>
            <a:r>
              <a:rPr lang="en-US" baseline="0" dirty="0" smtClean="0"/>
              <a:t>For example, it’s not good enough to just say “We will replace the lost wetland habitat elsewhere” because that impact remains unassessed in terms of its significance. </a:t>
            </a:r>
          </a:p>
          <a:p>
            <a:pPr marL="664546" lvl="1" indent="-181240" defTabSz="966612">
              <a:buFont typeface="Arial" panose="020B0604020202020204" pitchFamily="34" charset="0"/>
              <a:buChar char="•"/>
              <a:defRPr/>
            </a:pPr>
            <a:r>
              <a:rPr lang="en-US" u="sng" baseline="0" dirty="0" smtClean="0"/>
              <a:t>Where will it be replaced</a:t>
            </a:r>
            <a:r>
              <a:rPr lang="en-US" baseline="0" dirty="0" smtClean="0"/>
              <a:t>? </a:t>
            </a:r>
          </a:p>
          <a:p>
            <a:pPr marL="664546" lvl="1" indent="-181240" defTabSz="966612">
              <a:buFont typeface="Arial" panose="020B0604020202020204" pitchFamily="34" charset="0"/>
              <a:buChar char="•"/>
              <a:defRPr/>
            </a:pPr>
            <a:r>
              <a:rPr lang="en-US" baseline="0" dirty="0" smtClean="0"/>
              <a:t>What’s the </a:t>
            </a:r>
            <a:r>
              <a:rPr lang="en-US" u="sng" baseline="0" dirty="0" smtClean="0"/>
              <a:t>replacement acreage</a:t>
            </a:r>
            <a:r>
              <a:rPr lang="en-US" baseline="0" dirty="0" smtClean="0"/>
              <a:t>? </a:t>
            </a:r>
          </a:p>
          <a:p>
            <a:pPr marL="664546" lvl="1" indent="-181240" defTabSz="966612">
              <a:buFont typeface="Arial" panose="020B0604020202020204" pitchFamily="34" charset="0"/>
              <a:buChar char="•"/>
              <a:defRPr/>
            </a:pPr>
            <a:r>
              <a:rPr lang="en-US" baseline="0" dirty="0" smtClean="0"/>
              <a:t>Is it the </a:t>
            </a:r>
            <a:r>
              <a:rPr lang="en-US" u="sng" baseline="0" dirty="0" smtClean="0"/>
              <a:t>same type</a:t>
            </a:r>
            <a:r>
              <a:rPr lang="en-US" baseline="0" dirty="0" smtClean="0"/>
              <a:t> of wetland habitat and are its functions similar? </a:t>
            </a:r>
          </a:p>
          <a:p>
            <a:pPr marL="664546" lvl="1" indent="-181240" defTabSz="966612">
              <a:buFont typeface="Arial" panose="020B0604020202020204" pitchFamily="34" charset="0"/>
              <a:buChar char="•"/>
              <a:defRPr/>
            </a:pPr>
            <a:r>
              <a:rPr lang="en-US" u="sng" baseline="0" dirty="0" smtClean="0"/>
              <a:t>Who’s paying </a:t>
            </a:r>
            <a:r>
              <a:rPr lang="en-US" baseline="0" dirty="0" smtClean="0"/>
              <a:t>for it? </a:t>
            </a:r>
          </a:p>
          <a:p>
            <a:pPr marL="664546" lvl="1" indent="-181240" defTabSz="966612">
              <a:buFont typeface="Arial" panose="020B0604020202020204" pitchFamily="34" charset="0"/>
              <a:buChar char="•"/>
              <a:defRPr/>
            </a:pPr>
            <a:r>
              <a:rPr lang="en-US" baseline="0" dirty="0" smtClean="0"/>
              <a:t>Is it preservation, or creation of new wetlands? </a:t>
            </a:r>
          </a:p>
          <a:p>
            <a:pPr marL="664546" lvl="1" indent="-181240" defTabSz="966612">
              <a:buFont typeface="Arial" panose="020B0604020202020204" pitchFamily="34" charset="0"/>
              <a:buChar char="•"/>
              <a:defRPr/>
            </a:pPr>
            <a:r>
              <a:rPr lang="en-US" u="sng" baseline="0" dirty="0" smtClean="0"/>
              <a:t>How effective </a:t>
            </a:r>
            <a:r>
              <a:rPr lang="en-US" baseline="0" dirty="0" smtClean="0"/>
              <a:t>will this replacement actually be? </a:t>
            </a:r>
          </a:p>
          <a:p>
            <a:pPr marL="181240" indent="-181240" defTabSz="966612">
              <a:buFont typeface="Arial" panose="020B0604020202020204" pitchFamily="34" charset="0"/>
              <a:buChar char="•"/>
              <a:defRPr/>
            </a:pPr>
            <a:r>
              <a:rPr lang="en-US" baseline="0" dirty="0" smtClean="0"/>
              <a:t>It’s also not good enough to just say “We’ll monitor and fix things if there’s a problem.” </a:t>
            </a:r>
          </a:p>
          <a:p>
            <a:pPr marL="181240" indent="-181240" defTabSz="966612">
              <a:buFont typeface="Arial" panose="020B0604020202020204" pitchFamily="34" charset="0"/>
              <a:buChar char="•"/>
              <a:defRPr/>
            </a:pPr>
            <a:r>
              <a:rPr lang="en-US" u="sng" baseline="0" dirty="0" smtClean="0"/>
              <a:t>Monitoring is not mitigation </a:t>
            </a:r>
            <a:r>
              <a:rPr lang="en-US" baseline="0" dirty="0" smtClean="0"/>
              <a:t>– </a:t>
            </a:r>
            <a:r>
              <a:rPr lang="en-US" u="sng" baseline="0" dirty="0" smtClean="0"/>
              <a:t>it is monitoring</a:t>
            </a:r>
            <a:r>
              <a:rPr lang="en-US" baseline="0" dirty="0" smtClean="0"/>
              <a:t>, and </a:t>
            </a:r>
            <a:r>
              <a:rPr lang="en-US" u="sng" baseline="0" dirty="0" smtClean="0"/>
              <a:t>it has a purpose</a:t>
            </a:r>
            <a:r>
              <a:rPr lang="en-US" baseline="0" dirty="0" smtClean="0"/>
              <a:t>. </a:t>
            </a:r>
          </a:p>
          <a:p>
            <a:pPr marL="181240" indent="-181240" defTabSz="966612">
              <a:buFont typeface="Arial" panose="020B0604020202020204" pitchFamily="34" charset="0"/>
              <a:buChar char="•"/>
              <a:defRPr/>
            </a:pPr>
            <a:r>
              <a:rPr lang="en-US" baseline="0" dirty="0" smtClean="0"/>
              <a:t>The </a:t>
            </a:r>
            <a:r>
              <a:rPr lang="en-US" u="sng" baseline="0" dirty="0" smtClean="0"/>
              <a:t>monitoring requirements and results are often tied to commitments</a:t>
            </a:r>
            <a:r>
              <a:rPr lang="en-US" baseline="0" dirty="0" smtClean="0"/>
              <a:t> in a comprehensive mitigation and monitoring plan.</a:t>
            </a:r>
            <a:endParaRPr lang="en-US" dirty="0" smtClean="0"/>
          </a:p>
          <a:p>
            <a:r>
              <a:rPr lang="en-US" sz="1100" dirty="0"/>
              <a:t>For more information, see: CEQ Mitigation and Monitoring Guidance: https://www.whitehouse.gov/administration/eop/ceq/initiatives/nepa/mitigation-and-monitoring-guidance</a:t>
            </a:r>
          </a:p>
          <a:p>
            <a:pPr marL="181240" indent="-181240" defTabSz="966612">
              <a:buFont typeface="Arial" panose="020B0604020202020204" pitchFamily="34" charset="0"/>
              <a:buChar char="•"/>
              <a:defRPr/>
            </a:pPr>
            <a:endParaRPr lang="en-US" baseline="0" dirty="0" smtClean="0"/>
          </a:p>
        </p:txBody>
      </p:sp>
      <p:sp>
        <p:nvSpPr>
          <p:cNvPr id="4" name="Slide Number Placeholder 3"/>
          <p:cNvSpPr>
            <a:spLocks noGrp="1"/>
          </p:cNvSpPr>
          <p:nvPr>
            <p:ph type="sldNum" sz="quarter" idx="10"/>
          </p:nvPr>
        </p:nvSpPr>
        <p:spPr/>
        <p:txBody>
          <a:bodyPr/>
          <a:lstStyle/>
          <a:p>
            <a:pPr>
              <a:defRPr/>
            </a:pPr>
            <a:fld id="{4CDDB3B9-F4BB-4DCC-AED6-2B94D4A60784}" type="slidenum">
              <a:rPr lang="en-US" smtClean="0"/>
              <a:pPr>
                <a:defRPr/>
              </a:pPr>
              <a:t>45</a:t>
            </a:fld>
            <a:endParaRPr lang="en-US"/>
          </a:p>
        </p:txBody>
      </p:sp>
    </p:spTree>
    <p:extLst>
      <p:ext uri="{BB962C8B-B14F-4D97-AF65-F5344CB8AC3E}">
        <p14:creationId xmlns:p14="http://schemas.microsoft.com/office/powerpoint/2010/main" val="19253977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discussing mitigation for the project, the </a:t>
            </a:r>
            <a:r>
              <a:rPr lang="en-US" dirty="0"/>
              <a:t>EIS </a:t>
            </a:r>
            <a:r>
              <a:rPr lang="en-US" dirty="0" smtClean="0"/>
              <a:t>should disclose……….</a:t>
            </a:r>
            <a:r>
              <a:rPr lang="en-US" b="1" i="1" dirty="0"/>
              <a:t>SLIDE bullets</a:t>
            </a:r>
          </a:p>
        </p:txBody>
      </p:sp>
      <p:sp>
        <p:nvSpPr>
          <p:cNvPr id="4" name="Slide Number Placeholder 3"/>
          <p:cNvSpPr>
            <a:spLocks noGrp="1"/>
          </p:cNvSpPr>
          <p:nvPr>
            <p:ph type="sldNum" sz="quarter" idx="10"/>
          </p:nvPr>
        </p:nvSpPr>
        <p:spPr/>
        <p:txBody>
          <a:bodyPr/>
          <a:lstStyle/>
          <a:p>
            <a:pPr>
              <a:defRPr/>
            </a:pPr>
            <a:fld id="{8860D135-694D-4FE9-8BD6-0AF81BB1FD84}" type="slidenum">
              <a:rPr lang="en-US" altLang="en-US" smtClean="0"/>
              <a:pPr>
                <a:defRPr/>
              </a:pPr>
              <a:t>46</a:t>
            </a:fld>
            <a:endParaRPr lang="en-US" altLang="en-US"/>
          </a:p>
        </p:txBody>
      </p:sp>
    </p:spTree>
    <p:extLst>
      <p:ext uri="{BB962C8B-B14F-4D97-AF65-F5344CB8AC3E}">
        <p14:creationId xmlns:p14="http://schemas.microsoft.com/office/powerpoint/2010/main" val="14851863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defTabSz="966612">
              <a:buFont typeface="Arial" panose="020B0604020202020204" pitchFamily="34" charset="0"/>
              <a:buChar char="•"/>
              <a:defRPr/>
            </a:pPr>
            <a:r>
              <a:rPr lang="en-US" dirty="0" smtClean="0"/>
              <a:t>The Mitigation and Monitoring Plan elements can be included in the appropriate resources section</a:t>
            </a:r>
            <a:r>
              <a:rPr lang="en-US" baseline="0" dirty="0" smtClean="0"/>
              <a:t>s of the EIS, </a:t>
            </a:r>
            <a:r>
              <a:rPr lang="en-US" u="sng" baseline="0" dirty="0" smtClean="0"/>
              <a:t>or</a:t>
            </a:r>
            <a:r>
              <a:rPr lang="en-US" baseline="0" dirty="0" smtClean="0"/>
              <a:t> can be included as a comprehensive document as an appendix. </a:t>
            </a:r>
          </a:p>
          <a:p>
            <a:pPr marL="181240" indent="-181240" defTabSz="966612">
              <a:buFont typeface="Arial" panose="020B0604020202020204" pitchFamily="34" charset="0"/>
              <a:buChar char="•"/>
              <a:defRPr/>
            </a:pPr>
            <a:r>
              <a:rPr lang="en-US" baseline="0" dirty="0" smtClean="0"/>
              <a:t>It should be clear and comprehensive though.</a:t>
            </a:r>
          </a:p>
          <a:p>
            <a:pPr marL="181240" indent="-181240" defTabSz="966612">
              <a:buFont typeface="Arial" panose="020B0604020202020204" pitchFamily="34" charset="0"/>
              <a:buChar char="•"/>
              <a:defRPr/>
            </a:pPr>
            <a:r>
              <a:rPr lang="en-US" dirty="0" smtClean="0"/>
              <a:t>It should include these things: </a:t>
            </a:r>
            <a:r>
              <a:rPr lang="en-US" b="1" i="1" dirty="0" smtClean="0"/>
              <a:t> BULLETS </a:t>
            </a:r>
          </a:p>
          <a:p>
            <a:pPr defTabSz="966612">
              <a:defRPr/>
            </a:pPr>
            <a:endParaRPr lang="en-US" dirty="0" smtClean="0"/>
          </a:p>
        </p:txBody>
      </p:sp>
      <p:sp>
        <p:nvSpPr>
          <p:cNvPr id="4" name="Slide Number Placeholder 3"/>
          <p:cNvSpPr>
            <a:spLocks noGrp="1"/>
          </p:cNvSpPr>
          <p:nvPr>
            <p:ph type="sldNum" sz="quarter" idx="10"/>
          </p:nvPr>
        </p:nvSpPr>
        <p:spPr/>
        <p:txBody>
          <a:bodyPr/>
          <a:lstStyle/>
          <a:p>
            <a:pPr>
              <a:defRPr/>
            </a:pPr>
            <a:fld id="{8860D135-694D-4FE9-8BD6-0AF81BB1FD84}" type="slidenum">
              <a:rPr lang="en-US" altLang="en-US" smtClean="0"/>
              <a:pPr>
                <a:defRPr/>
              </a:pPr>
              <a:t>47</a:t>
            </a:fld>
            <a:endParaRPr lang="en-US" altLang="en-US"/>
          </a:p>
        </p:txBody>
      </p:sp>
    </p:spTree>
    <p:extLst>
      <p:ext uri="{BB962C8B-B14F-4D97-AF65-F5344CB8AC3E}">
        <p14:creationId xmlns:p14="http://schemas.microsoft.com/office/powerpoint/2010/main" val="39859019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smtClean="0"/>
              <a:t>Here we have some typical measures to mitigate fugitive dust at mines that could be included in a Mitigation Plan. </a:t>
            </a:r>
          </a:p>
          <a:p>
            <a:pPr marL="181240" indent="-181240">
              <a:buFont typeface="Arial" panose="020B0604020202020204" pitchFamily="34" charset="0"/>
              <a:buChar char="•"/>
            </a:pPr>
            <a:r>
              <a:rPr lang="en-US" dirty="0" smtClean="0"/>
              <a:t>Some of these may have and should have more detailed specifications and/or performance criteria.</a:t>
            </a:r>
          </a:p>
          <a:p>
            <a:pPr marL="181240" indent="-181240">
              <a:buFont typeface="Arial" panose="020B0604020202020204" pitchFamily="34" charset="0"/>
              <a:buChar char="•"/>
            </a:pPr>
            <a:r>
              <a:rPr lang="en-US" dirty="0" smtClean="0"/>
              <a:t>For example, the maximum speed limit, or opacity std can be specified.</a:t>
            </a:r>
          </a:p>
          <a:p>
            <a:pPr marL="181240" indent="-181240">
              <a:buFont typeface="Arial" panose="020B0604020202020204" pitchFamily="34" charset="0"/>
              <a:buChar char="•"/>
            </a:pPr>
            <a:r>
              <a:rPr lang="en-US" dirty="0" smtClean="0"/>
              <a:t>The facilities where drapes, chutes, covered conveyors would be used can be specified.</a:t>
            </a:r>
          </a:p>
          <a:p>
            <a:pPr marL="181240" indent="-181240">
              <a:buFont typeface="Arial" panose="020B0604020202020204" pitchFamily="34" charset="0"/>
              <a:buChar char="•"/>
            </a:pPr>
            <a:r>
              <a:rPr lang="en-US" dirty="0" smtClean="0"/>
              <a:t>We recommend </a:t>
            </a:r>
            <a:r>
              <a:rPr lang="en-US" u="sng" dirty="0" smtClean="0"/>
              <a:t>more specificity </a:t>
            </a:r>
            <a:r>
              <a:rPr lang="en-US" dirty="0" smtClean="0"/>
              <a:t>in the EIS, </a:t>
            </a:r>
            <a:r>
              <a:rPr lang="en-US" u="sng" dirty="0" smtClean="0"/>
              <a:t>rather than vague lists</a:t>
            </a:r>
            <a:r>
              <a:rPr lang="en-US" dirty="0" smtClean="0"/>
              <a:t>.</a:t>
            </a:r>
          </a:p>
          <a:p>
            <a:pPr marL="181240" indent="-181240">
              <a:buFont typeface="Arial" panose="020B0604020202020204" pitchFamily="34" charset="0"/>
              <a:buChar char="•"/>
            </a:pPr>
            <a:r>
              <a:rPr lang="en-US" dirty="0" smtClean="0"/>
              <a:t>The EIS should identify </a:t>
            </a:r>
            <a:r>
              <a:rPr lang="en-US" u="sng" dirty="0" smtClean="0"/>
              <a:t>applicant-committed measures</a:t>
            </a:r>
            <a:r>
              <a:rPr lang="en-US" dirty="0" smtClean="0"/>
              <a:t>, so it’s clear whether these are just things that </a:t>
            </a:r>
            <a:r>
              <a:rPr lang="en-US" i="1" u="sng" dirty="0" smtClean="0"/>
              <a:t>could be done</a:t>
            </a:r>
            <a:r>
              <a:rPr lang="en-US" dirty="0" smtClean="0"/>
              <a:t>, or things that </a:t>
            </a:r>
            <a:r>
              <a:rPr lang="en-US" i="1" u="sng" dirty="0" smtClean="0"/>
              <a:t>actually will be done</a:t>
            </a:r>
            <a:r>
              <a:rPr lang="en-US" i="1" u="none" dirty="0" smtClean="0"/>
              <a:t> </a:t>
            </a:r>
            <a:r>
              <a:rPr lang="en-US" dirty="0" smtClean="0"/>
              <a:t>(and </a:t>
            </a:r>
            <a:r>
              <a:rPr lang="en-US" u="sng" dirty="0" smtClean="0"/>
              <a:t>enforced</a:t>
            </a:r>
            <a:r>
              <a:rPr lang="en-US" dirty="0" smtClean="0"/>
              <a:t>). </a:t>
            </a:r>
          </a:p>
          <a:p>
            <a:pPr marL="181240" indent="-181240">
              <a:buFont typeface="Arial" panose="020B0604020202020204" pitchFamily="34" charset="0"/>
              <a:buChar char="•"/>
            </a:pPr>
            <a:endParaRPr lang="en-US" dirty="0" smtClean="0"/>
          </a:p>
        </p:txBody>
      </p:sp>
      <p:sp>
        <p:nvSpPr>
          <p:cNvPr id="4" name="Slide Number Placeholder 3"/>
          <p:cNvSpPr>
            <a:spLocks noGrp="1"/>
          </p:cNvSpPr>
          <p:nvPr>
            <p:ph type="sldNum" sz="quarter" idx="10"/>
          </p:nvPr>
        </p:nvSpPr>
        <p:spPr/>
        <p:txBody>
          <a:bodyPr/>
          <a:lstStyle/>
          <a:p>
            <a:fld id="{A07947FD-8EA6-417D-9D82-6F002391F490}"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23720595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smtClean="0"/>
              <a:t>As I mentioned earlier, as alternatives are being developed, </a:t>
            </a:r>
            <a:r>
              <a:rPr lang="en-US" u="sng" baseline="0" dirty="0" smtClean="0"/>
              <a:t>siting and design measures</a:t>
            </a:r>
            <a:r>
              <a:rPr lang="en-US" baseline="0" dirty="0" smtClean="0"/>
              <a:t> can be employed to avoid impacts to resources. </a:t>
            </a:r>
          </a:p>
          <a:p>
            <a:pPr marL="181240" indent="-181240">
              <a:buFont typeface="Arial" panose="020B0604020202020204" pitchFamily="34" charset="0"/>
              <a:buChar char="•"/>
            </a:pPr>
            <a:r>
              <a:rPr lang="en-US" baseline="0" dirty="0" smtClean="0"/>
              <a:t>These can be </a:t>
            </a:r>
            <a:r>
              <a:rPr lang="en-US" u="sng" baseline="0" dirty="0" smtClean="0"/>
              <a:t>built into the project alternatives themselves</a:t>
            </a:r>
            <a:r>
              <a:rPr lang="en-US" baseline="0" dirty="0" smtClean="0"/>
              <a:t>.  </a:t>
            </a:r>
          </a:p>
          <a:p>
            <a:pPr marL="181240" indent="-181240">
              <a:buFont typeface="Arial" panose="020B0604020202020204" pitchFamily="34" charset="0"/>
              <a:buChar char="•"/>
            </a:pPr>
            <a:r>
              <a:rPr lang="en-US" dirty="0" smtClean="0"/>
              <a:t>Here are some Siting and Design examples for wildlife and vegetation/habitat resources. </a:t>
            </a:r>
            <a:r>
              <a:rPr lang="en-US" b="1" i="1" dirty="0" smtClean="0"/>
              <a:t>Bullets</a:t>
            </a:r>
            <a:endParaRPr lang="en-US" b="1" i="1" baseline="0" dirty="0" smtClean="0"/>
          </a:p>
          <a:p>
            <a:pPr marL="181240" indent="-181240" defTabSz="966612">
              <a:buFont typeface="Arial" panose="020B0604020202020204" pitchFamily="34" charset="0"/>
              <a:buChar char="•"/>
              <a:defRPr/>
            </a:pPr>
            <a:r>
              <a:rPr lang="en-US" baseline="0" dirty="0" smtClean="0"/>
              <a:t>Then, beyond what has been built into the alternative, there may be </a:t>
            </a:r>
            <a:r>
              <a:rPr lang="en-US" u="sng" baseline="0" dirty="0" smtClean="0"/>
              <a:t>additional best practices</a:t>
            </a:r>
            <a:r>
              <a:rPr lang="en-US" u="none" baseline="0" dirty="0" smtClean="0"/>
              <a:t> </a:t>
            </a:r>
            <a:r>
              <a:rPr lang="en-US" baseline="0" dirty="0" smtClean="0"/>
              <a:t>that can be employed, such as these. </a:t>
            </a:r>
            <a:r>
              <a:rPr lang="en-US" b="1" i="1" baseline="0" dirty="0" smtClean="0"/>
              <a:t>Bullets</a:t>
            </a:r>
          </a:p>
          <a:p>
            <a:pPr marL="181240" indent="-181240" defTabSz="966612">
              <a:buFont typeface="Arial" panose="020B0604020202020204" pitchFamily="34" charset="0"/>
              <a:buChar char="•"/>
              <a:defRPr/>
            </a:pPr>
            <a:r>
              <a:rPr lang="en-US" baseline="0" dirty="0" smtClean="0"/>
              <a:t>You should feel confident in asking for information on all mitigation measures to avoid, reduce and minimize impacts.</a:t>
            </a:r>
            <a:endParaRPr lang="en-US" b="1" i="1" dirty="0" smtClean="0">
              <a:solidFill>
                <a:srgbClr val="FF0000"/>
              </a:solidFill>
            </a:endParaRPr>
          </a:p>
          <a:p>
            <a:endParaRPr lang="en-US" dirty="0" smtClean="0"/>
          </a:p>
        </p:txBody>
      </p:sp>
      <p:sp>
        <p:nvSpPr>
          <p:cNvPr id="4" name="Slide Number Placeholder 3"/>
          <p:cNvSpPr>
            <a:spLocks noGrp="1"/>
          </p:cNvSpPr>
          <p:nvPr>
            <p:ph type="sldNum" sz="quarter" idx="10"/>
          </p:nvPr>
        </p:nvSpPr>
        <p:spPr/>
        <p:txBody>
          <a:bodyPr/>
          <a:lstStyle/>
          <a:p>
            <a:fld id="{A07947FD-8EA6-417D-9D82-6F002391F490}"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40058509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defTabSz="966612">
              <a:buFont typeface="Arial" panose="020B0604020202020204" pitchFamily="34" charset="0"/>
              <a:buChar char="•"/>
            </a:pPr>
            <a:r>
              <a:rPr lang="en-US" baseline="0" dirty="0" smtClean="0"/>
              <a:t>An Adaptive Management Plan looks like a comprehensive Monitoring and Mitigation Plan but recognizes there may be a need for an </a:t>
            </a:r>
            <a:r>
              <a:rPr lang="en-US" u="sng" baseline="0" dirty="0" smtClean="0"/>
              <a:t>adaptive approach</a:t>
            </a:r>
            <a:r>
              <a:rPr lang="en-US" baseline="0" dirty="0" smtClean="0"/>
              <a:t>. </a:t>
            </a:r>
          </a:p>
          <a:p>
            <a:pPr marL="181240" indent="-181240">
              <a:buFont typeface="Arial" panose="020B0604020202020204" pitchFamily="34" charset="0"/>
              <a:buChar char="•"/>
            </a:pPr>
            <a:r>
              <a:rPr lang="en-US" dirty="0" smtClean="0"/>
              <a:t>When there are</a:t>
            </a:r>
            <a:r>
              <a:rPr lang="en-US" baseline="0" dirty="0" smtClean="0"/>
              <a:t> </a:t>
            </a:r>
            <a:r>
              <a:rPr lang="en-US" b="1" baseline="0" dirty="0" smtClean="0"/>
              <a:t>legitimate uncertainties </a:t>
            </a:r>
            <a:r>
              <a:rPr lang="en-US" baseline="0" dirty="0" smtClean="0"/>
              <a:t>regarding </a:t>
            </a:r>
            <a:r>
              <a:rPr lang="en-US" u="sng" baseline="0" dirty="0" smtClean="0"/>
              <a:t>what the potential impacts </a:t>
            </a:r>
            <a:r>
              <a:rPr lang="en-US" baseline="0" dirty="0" smtClean="0"/>
              <a:t>may be (e.g., how </a:t>
            </a:r>
            <a:r>
              <a:rPr lang="en-US" baseline="0" dirty="0" err="1" smtClean="0"/>
              <a:t>gw</a:t>
            </a:r>
            <a:r>
              <a:rPr lang="en-US" baseline="0" dirty="0" smtClean="0"/>
              <a:t> pumping will affect the aquifer), or </a:t>
            </a:r>
            <a:r>
              <a:rPr lang="en-US" u="sng" baseline="0" dirty="0" smtClean="0"/>
              <a:t>how effective the mitigation measures may be</a:t>
            </a:r>
            <a:r>
              <a:rPr lang="en-US" baseline="0" dirty="0" smtClean="0"/>
              <a:t>, AMPs can be developed to provide commitments to mitigating impacts </a:t>
            </a:r>
            <a:r>
              <a:rPr lang="en-US" u="sng" baseline="0" dirty="0" smtClean="0"/>
              <a:t>as they develop based on the monitoring results that come in </a:t>
            </a:r>
            <a:r>
              <a:rPr lang="en-US" baseline="0" dirty="0" smtClean="0"/>
              <a:t>at any time during the project phases. </a:t>
            </a:r>
          </a:p>
          <a:p>
            <a:pPr marL="181240" indent="-181240">
              <a:buFont typeface="Arial" panose="020B0604020202020204" pitchFamily="34" charset="0"/>
              <a:buChar char="•"/>
            </a:pPr>
            <a:r>
              <a:rPr lang="en-US" dirty="0" smtClean="0"/>
              <a:t>It </a:t>
            </a:r>
            <a:r>
              <a:rPr lang="en-US" u="sng" dirty="0" smtClean="0"/>
              <a:t>should not be used in lieu </a:t>
            </a:r>
            <a:r>
              <a:rPr lang="en-US" dirty="0" smtClean="0"/>
              <a:t>of up front rigorous analysis (no kicking can).</a:t>
            </a:r>
          </a:p>
          <a:p>
            <a:pPr marL="181240" indent="-181240">
              <a:buFont typeface="Arial" panose="020B0604020202020204" pitchFamily="34" charset="0"/>
              <a:buChar char="•"/>
            </a:pPr>
            <a:r>
              <a:rPr lang="en-US" baseline="0" dirty="0" smtClean="0"/>
              <a:t>It should </a:t>
            </a:r>
            <a:r>
              <a:rPr lang="en-US" u="sng" baseline="0" dirty="0" smtClean="0"/>
              <a:t>specify monitoring</a:t>
            </a:r>
            <a:r>
              <a:rPr lang="en-US" baseline="0" dirty="0" smtClean="0"/>
              <a:t>, </a:t>
            </a:r>
            <a:r>
              <a:rPr lang="en-US" u="sng" baseline="0" dirty="0" smtClean="0"/>
              <a:t>management</a:t>
            </a:r>
            <a:r>
              <a:rPr lang="en-US" baseline="0" dirty="0" smtClean="0"/>
              <a:t>, and </a:t>
            </a:r>
            <a:r>
              <a:rPr lang="en-US" u="sng" baseline="0" dirty="0" smtClean="0"/>
              <a:t>mitigation requirements</a:t>
            </a:r>
            <a:r>
              <a:rPr lang="en-US" u="none" baseline="0" dirty="0" smtClean="0"/>
              <a:t>, as well as </a:t>
            </a:r>
            <a:r>
              <a:rPr lang="en-US" u="sng" baseline="0" dirty="0" smtClean="0"/>
              <a:t>desired outcomes</a:t>
            </a:r>
            <a:r>
              <a:rPr lang="en-US" baseline="0" dirty="0" smtClean="0"/>
              <a:t>.</a:t>
            </a:r>
          </a:p>
          <a:p>
            <a:pPr marL="181240" indent="-181240" defTabSz="966612">
              <a:buFont typeface="Arial" panose="020B0604020202020204" pitchFamily="34" charset="0"/>
              <a:buChar char="•"/>
              <a:defRPr/>
            </a:pPr>
            <a:r>
              <a:rPr lang="en-US" baseline="0" dirty="0" smtClean="0"/>
              <a:t>If there is an AMP, it should be </a:t>
            </a:r>
            <a:r>
              <a:rPr lang="en-US" u="sng" baseline="0" dirty="0" smtClean="0"/>
              <a:t>flexible</a:t>
            </a:r>
            <a:r>
              <a:rPr lang="en-US" baseline="0" dirty="0" smtClean="0"/>
              <a:t> to feedback coming in from monitoring, </a:t>
            </a:r>
            <a:r>
              <a:rPr lang="en-US" u="sng" baseline="0" dirty="0" smtClean="0"/>
              <a:t>but not vague</a:t>
            </a:r>
            <a:r>
              <a:rPr lang="en-US" baseline="0" dirty="0" smtClean="0"/>
              <a:t>.</a:t>
            </a:r>
          </a:p>
          <a:p>
            <a:pPr marL="181240" indent="-181240" defTabSz="966612">
              <a:buFont typeface="Arial" panose="020B0604020202020204" pitchFamily="34" charset="0"/>
              <a:buChar char="•"/>
              <a:defRPr/>
            </a:pPr>
            <a:r>
              <a:rPr lang="en-US" u="sng" baseline="0" dirty="0" smtClean="0"/>
              <a:t>Very specific provisions</a:t>
            </a:r>
            <a:r>
              <a:rPr lang="en-US" u="none" baseline="0" dirty="0" smtClean="0"/>
              <a:t> </a:t>
            </a:r>
            <a:r>
              <a:rPr lang="en-US" baseline="0" dirty="0" smtClean="0"/>
              <a:t>are committed to up front so they aren’t allowed to be ignored. The approach is to </a:t>
            </a:r>
            <a:r>
              <a:rPr lang="en-US" u="sng" baseline="0" dirty="0" smtClean="0"/>
              <a:t>keep circling back and making decisions based on new info</a:t>
            </a:r>
            <a:r>
              <a:rPr lang="en-US" u="none" baseline="0" dirty="0" smtClean="0"/>
              <a:t> </a:t>
            </a:r>
            <a:r>
              <a:rPr lang="en-US" baseline="0" dirty="0" smtClean="0"/>
              <a:t>and developments.</a:t>
            </a:r>
          </a:p>
          <a:p>
            <a:pPr marL="181240" indent="-181240" eaLnBrk="1" hangingPunct="1">
              <a:lnSpc>
                <a:spcPct val="90000"/>
              </a:lnSpc>
              <a:buFont typeface="Arial" panose="020B0604020202020204" pitchFamily="34" charset="0"/>
              <a:buChar char="•"/>
            </a:pPr>
            <a:r>
              <a:rPr lang="en-US" baseline="0" dirty="0" smtClean="0"/>
              <a:t>Because it’s adaptive, the AMP needs to be very clear about: </a:t>
            </a:r>
          </a:p>
          <a:p>
            <a:pPr marL="981716" lvl="2" indent="-181240" eaLnBrk="1" hangingPunct="1">
              <a:lnSpc>
                <a:spcPct val="90000"/>
              </a:lnSpc>
              <a:buFont typeface="Arial" panose="020B0604020202020204" pitchFamily="34" charset="0"/>
              <a:buChar char="•"/>
            </a:pPr>
            <a:r>
              <a:rPr lang="en-US" altLang="en-US" dirty="0" smtClean="0"/>
              <a:t>Management requirements and decision tree</a:t>
            </a:r>
          </a:p>
          <a:p>
            <a:pPr marL="981716" lvl="2" indent="-181240" eaLnBrk="1" hangingPunct="1">
              <a:lnSpc>
                <a:spcPct val="90000"/>
              </a:lnSpc>
              <a:buFont typeface="Arial" panose="020B0604020202020204" pitchFamily="34" charset="0"/>
              <a:buChar char="•"/>
            </a:pPr>
            <a:r>
              <a:rPr lang="en-US" altLang="en-US" dirty="0" smtClean="0"/>
              <a:t>Identity of technical advisors and decision-makers</a:t>
            </a:r>
          </a:p>
          <a:p>
            <a:pPr marL="981716" lvl="2" indent="-181240" eaLnBrk="1" hangingPunct="1">
              <a:lnSpc>
                <a:spcPct val="90000"/>
              </a:lnSpc>
              <a:buFont typeface="Arial" panose="020B0604020202020204" pitchFamily="34" charset="0"/>
              <a:buChar char="•"/>
            </a:pPr>
            <a:r>
              <a:rPr lang="en-US" altLang="en-US" dirty="0" smtClean="0"/>
              <a:t>How the plan and financial assurance can be modified based on findings and needs</a:t>
            </a:r>
          </a:p>
          <a:p>
            <a:endParaRPr lang="en-US" dirty="0" smtClean="0"/>
          </a:p>
        </p:txBody>
      </p:sp>
      <p:sp>
        <p:nvSpPr>
          <p:cNvPr id="4" name="Slide Number Placeholder 3"/>
          <p:cNvSpPr>
            <a:spLocks noGrp="1"/>
          </p:cNvSpPr>
          <p:nvPr>
            <p:ph type="sldNum" sz="quarter" idx="10"/>
          </p:nvPr>
        </p:nvSpPr>
        <p:spPr/>
        <p:txBody>
          <a:bodyPr/>
          <a:lstStyle/>
          <a:p>
            <a:fld id="{A07947FD-8EA6-417D-9D82-6F002391F490}"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25179816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pPr eaLnBrk="1" hangingPunct="1"/>
            <a:endParaRPr lang="en-US" b="0" i="1" dirty="0"/>
          </a:p>
        </p:txBody>
      </p:sp>
      <p:sp>
        <p:nvSpPr>
          <p:cNvPr id="52228" name="Slide Number Placeholder 3"/>
          <p:cNvSpPr>
            <a:spLocks noGrp="1"/>
          </p:cNvSpPr>
          <p:nvPr>
            <p:ph type="sldNum" sz="quarter" idx="5"/>
          </p:nvPr>
        </p:nvSpPr>
        <p:spPr>
          <a:noFill/>
        </p:spPr>
        <p:txBody>
          <a:bodyPr/>
          <a:lstStyle/>
          <a:p>
            <a:pPr defTabSz="931863"/>
            <a:fld id="{75A32805-AA30-4C08-929C-87491EB629D9}" type="slidenum">
              <a:rPr lang="en-US" smtClean="0">
                <a:solidFill>
                  <a:srgbClr val="000000"/>
                </a:solidFill>
              </a:rPr>
              <a:pPr defTabSz="931863"/>
              <a:t>52</a:t>
            </a:fld>
            <a:endParaRPr lang="en-US">
              <a:solidFill>
                <a:srgbClr val="000000"/>
              </a:solidFill>
            </a:endParaRPr>
          </a:p>
        </p:txBody>
      </p:sp>
    </p:spTree>
    <p:extLst>
      <p:ext uri="{BB962C8B-B14F-4D97-AF65-F5344CB8AC3E}">
        <p14:creationId xmlns:p14="http://schemas.microsoft.com/office/powerpoint/2010/main" val="880876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BD8F73-0D09-43A9-BA53-DAE00D74D441}"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42126357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CDDB3B9-F4BB-4DCC-AED6-2B94D4A60784}" type="slidenum">
              <a:rPr lang="en-US" smtClean="0"/>
              <a:pPr>
                <a:defRPr/>
              </a:pPr>
              <a:t>53</a:t>
            </a:fld>
            <a:endParaRPr lang="en-US"/>
          </a:p>
        </p:txBody>
      </p:sp>
    </p:spTree>
    <p:extLst>
      <p:ext uri="{BB962C8B-B14F-4D97-AF65-F5344CB8AC3E}">
        <p14:creationId xmlns:p14="http://schemas.microsoft.com/office/powerpoint/2010/main" val="2405412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3884027" y="8829675"/>
            <a:ext cx="2972421" cy="465138"/>
          </a:xfrm>
          <a:prstGeom prst="rect">
            <a:avLst/>
          </a:prstGeom>
          <a:noFill/>
          <a:ln w="9525">
            <a:noFill/>
            <a:miter lim="800000"/>
            <a:headEnd/>
            <a:tailEnd/>
          </a:ln>
        </p:spPr>
        <p:txBody>
          <a:bodyPr lIns="93176" tIns="46588" rIns="93176" bIns="46588" anchor="b"/>
          <a:lstStyle/>
          <a:p>
            <a:pPr algn="r" defTabSz="931863"/>
            <a:fld id="{1A442DEF-223D-424F-B3D3-F7921F97B93F}" type="slidenum">
              <a:rPr lang="en-US" sz="1200">
                <a:latin typeface="Arial" charset="0"/>
              </a:rPr>
              <a:pPr algn="r" defTabSz="931863"/>
              <a:t>54</a:t>
            </a:fld>
            <a:endParaRPr lang="en-US" sz="1200">
              <a:latin typeface="Arial"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6387461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
            </a:r>
            <a:br>
              <a:rPr lang="en-US" dirty="0">
                <a:latin typeface="Arial"/>
                <a:cs typeface="Arial"/>
              </a:rPr>
            </a:br>
            <a:endParaRPr lang="en-US" dirty="0">
              <a:latin typeface="Arial"/>
              <a:cs typeface="Arial"/>
            </a:endParaRPr>
          </a:p>
          <a:p>
            <a:r>
              <a:rPr lang="en-US" dirty="0">
                <a:latin typeface="Arial"/>
                <a:cs typeface="Arial"/>
              </a:rPr>
              <a:t/>
            </a:r>
            <a:br>
              <a:rPr lang="en-US" dirty="0">
                <a:latin typeface="Arial"/>
                <a:cs typeface="Arial"/>
              </a:rPr>
            </a:br>
            <a:endParaRPr lang="en-US" dirty="0">
              <a:latin typeface="Arial"/>
              <a:cs typeface="Arial"/>
            </a:endParaRPr>
          </a:p>
          <a:p>
            <a:r>
              <a:rPr lang="en-US" baseline="0" dirty="0"/>
              <a:t/>
            </a:r>
            <a:br>
              <a:rPr lang="en-US" baseline="0" dirty="0"/>
            </a:br>
            <a:endParaRPr lang="en-US" baseline="0" dirty="0"/>
          </a:p>
          <a:p>
            <a:r>
              <a:rPr lang="en-US" baseline="0" dirty="0"/>
              <a:t/>
            </a:r>
            <a:br>
              <a:rPr lang="en-US" baseline="0" dirty="0"/>
            </a:br>
            <a:endParaRPr lang="en-US" dirty="0"/>
          </a:p>
        </p:txBody>
      </p:sp>
      <p:sp>
        <p:nvSpPr>
          <p:cNvPr id="4" name="Slide Number Placeholder 3"/>
          <p:cNvSpPr>
            <a:spLocks noGrp="1"/>
          </p:cNvSpPr>
          <p:nvPr>
            <p:ph type="sldNum" sz="quarter" idx="10"/>
          </p:nvPr>
        </p:nvSpPr>
        <p:spPr/>
        <p:txBody>
          <a:bodyPr/>
          <a:lstStyle/>
          <a:p>
            <a:pPr>
              <a:defRPr/>
            </a:pPr>
            <a:fld id="{4CDDB3B9-F4BB-4DCC-AED6-2B94D4A60784}" type="slidenum">
              <a:rPr lang="en-US" smtClean="0"/>
              <a:pPr>
                <a:defRPr/>
              </a:pPr>
              <a:t>55</a:t>
            </a:fld>
            <a:endParaRPr lang="en-US"/>
          </a:p>
        </p:txBody>
      </p:sp>
    </p:spTree>
    <p:extLst>
      <p:ext uri="{BB962C8B-B14F-4D97-AF65-F5344CB8AC3E}">
        <p14:creationId xmlns:p14="http://schemas.microsoft.com/office/powerpoint/2010/main" val="28024987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CDDB3B9-F4BB-4DCC-AED6-2B94D4A60784}" type="slidenum">
              <a:rPr lang="en-US" smtClean="0"/>
              <a:pPr>
                <a:defRPr/>
              </a:pPr>
              <a:t>56</a:t>
            </a:fld>
            <a:endParaRPr lang="en-US"/>
          </a:p>
        </p:txBody>
      </p:sp>
    </p:spTree>
    <p:extLst>
      <p:ext uri="{BB962C8B-B14F-4D97-AF65-F5344CB8AC3E}">
        <p14:creationId xmlns:p14="http://schemas.microsoft.com/office/powerpoint/2010/main" val="21399982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defRPr/>
            </a:pPr>
            <a:r>
              <a:rPr lang="en-US" dirty="0"/>
              <a:t>Permit limits the amount of pollutants to be discharged.</a:t>
            </a:r>
          </a:p>
          <a:p>
            <a:endParaRPr lang="en-US" dirty="0"/>
          </a:p>
        </p:txBody>
      </p:sp>
      <p:sp>
        <p:nvSpPr>
          <p:cNvPr id="4" name="Slide Number Placeholder 3"/>
          <p:cNvSpPr>
            <a:spLocks noGrp="1"/>
          </p:cNvSpPr>
          <p:nvPr>
            <p:ph type="sldNum" sz="quarter" idx="10"/>
          </p:nvPr>
        </p:nvSpPr>
        <p:spPr/>
        <p:txBody>
          <a:bodyPr/>
          <a:lstStyle/>
          <a:p>
            <a:pPr>
              <a:defRPr/>
            </a:pPr>
            <a:fld id="{4CDDB3B9-F4BB-4DCC-AED6-2B94D4A60784}" type="slidenum">
              <a:rPr lang="en-US" smtClean="0"/>
              <a:pPr>
                <a:defRPr/>
              </a:pPr>
              <a:t>57</a:t>
            </a:fld>
            <a:endParaRPr lang="en-US"/>
          </a:p>
        </p:txBody>
      </p:sp>
    </p:spTree>
    <p:extLst>
      <p:ext uri="{BB962C8B-B14F-4D97-AF65-F5344CB8AC3E}">
        <p14:creationId xmlns:p14="http://schemas.microsoft.com/office/powerpoint/2010/main" val="13008969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860D135-694D-4FE9-8BD6-0AF81BB1FD84}" type="slidenum">
              <a:rPr lang="en-US" altLang="en-US" smtClean="0"/>
              <a:pPr>
                <a:defRPr/>
              </a:pPr>
              <a:t>58</a:t>
            </a:fld>
            <a:endParaRPr lang="en-US" altLang="en-US"/>
          </a:p>
        </p:txBody>
      </p:sp>
    </p:spTree>
    <p:extLst>
      <p:ext uri="{BB962C8B-B14F-4D97-AF65-F5344CB8AC3E}">
        <p14:creationId xmlns:p14="http://schemas.microsoft.com/office/powerpoint/2010/main" val="36565275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860D135-694D-4FE9-8BD6-0AF81BB1FD84}" type="slidenum">
              <a:rPr lang="en-US" altLang="en-US" smtClean="0"/>
              <a:pPr>
                <a:defRPr/>
              </a:pPr>
              <a:t>59</a:t>
            </a:fld>
            <a:endParaRPr lang="en-US" altLang="en-US"/>
          </a:p>
        </p:txBody>
      </p:sp>
    </p:spTree>
    <p:extLst>
      <p:ext uri="{BB962C8B-B14F-4D97-AF65-F5344CB8AC3E}">
        <p14:creationId xmlns:p14="http://schemas.microsoft.com/office/powerpoint/2010/main" val="28040519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may be needed for</a:t>
            </a:r>
            <a:r>
              <a:rPr lang="en-US" baseline="0" dirty="0"/>
              <a:t> in-situ leaching projects (uranium, copper) or for getting rid of excess water, such as from pit dewatering.</a:t>
            </a:r>
            <a:endParaRPr lang="en-US" dirty="0"/>
          </a:p>
        </p:txBody>
      </p:sp>
      <p:sp>
        <p:nvSpPr>
          <p:cNvPr id="4" name="Slide Number Placeholder 3"/>
          <p:cNvSpPr>
            <a:spLocks noGrp="1"/>
          </p:cNvSpPr>
          <p:nvPr>
            <p:ph type="sldNum" sz="quarter" idx="10"/>
          </p:nvPr>
        </p:nvSpPr>
        <p:spPr/>
        <p:txBody>
          <a:bodyPr/>
          <a:lstStyle/>
          <a:p>
            <a:pPr>
              <a:defRPr/>
            </a:pPr>
            <a:fld id="{4CDDB3B9-F4BB-4DCC-AED6-2B94D4A60784}" type="slidenum">
              <a:rPr lang="en-US" smtClean="0"/>
              <a:pPr>
                <a:defRPr/>
              </a:pPr>
              <a:t>60</a:t>
            </a:fld>
            <a:endParaRPr lang="en-US"/>
          </a:p>
        </p:txBody>
      </p:sp>
    </p:spTree>
    <p:extLst>
      <p:ext uri="{BB962C8B-B14F-4D97-AF65-F5344CB8AC3E}">
        <p14:creationId xmlns:p14="http://schemas.microsoft.com/office/powerpoint/2010/main" val="30766467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CDDB3B9-F4BB-4DCC-AED6-2B94D4A60784}" type="slidenum">
              <a:rPr lang="en-US" smtClean="0"/>
              <a:pPr>
                <a:defRPr/>
              </a:pPr>
              <a:t>61</a:t>
            </a:fld>
            <a:endParaRPr lang="en-US"/>
          </a:p>
        </p:txBody>
      </p:sp>
    </p:spTree>
    <p:extLst>
      <p:ext uri="{BB962C8B-B14F-4D97-AF65-F5344CB8AC3E}">
        <p14:creationId xmlns:p14="http://schemas.microsoft.com/office/powerpoint/2010/main" val="4554150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Almost all clean air act permit programs have been delegated to the states. EPA is still the permitting authority for  Indian Country; with the exception of operating permits on the Navajo nation which has also been delegated. For delegated programs, EPA provides oversight and reviews air permits. </a:t>
            </a:r>
            <a:r>
              <a:rPr lang="en-US" sz="1200" kern="1200" dirty="0">
                <a:solidFill>
                  <a:schemeClr val="tx1"/>
                </a:solidFill>
                <a:latin typeface="Arial" charset="0"/>
                <a:ea typeface="+mn-ea"/>
                <a:cs typeface="+mn-cs"/>
              </a:rPr>
              <a:t>Many states have additional air pollution requirements. For example, there are several states which require certain mines to develop and implement a dust mitigation plan.</a:t>
            </a:r>
            <a:endParaRPr lang="en-US" sz="10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There are two main kinds of air permits for stationary sources:  preconstruction and operating.  Mobile sources such as trucks and cars are regulated separately.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New source review permits are needed for new or significantly modified stationary sources such as boilers and generators. For big air pollution emitters such as a smelter or a power plant a PSD permit would be the type New Source review.  PSD stands for Prevention of Significant Degradation.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latin typeface="Arial" charset="0"/>
              <a:ea typeface="+mn-ea"/>
              <a:cs typeface="+mn-cs"/>
            </a:endParaRPr>
          </a:p>
          <a:p>
            <a:r>
              <a:rPr lang="en-US" sz="1000" kern="1200" dirty="0">
                <a:solidFill>
                  <a:schemeClr val="tx1"/>
                </a:solidFill>
                <a:latin typeface="Arial" charset="0"/>
                <a:ea typeface="+mn-ea"/>
                <a:cs typeface="+mn-cs"/>
              </a:rPr>
              <a:t>Operating permits outline the air pollution requirements for the operation of the facility such as pollution technology technologies and reporting requirements. It is often</a:t>
            </a:r>
            <a:r>
              <a:rPr lang="en-US" sz="1000" kern="1200" baseline="0" dirty="0">
                <a:solidFill>
                  <a:schemeClr val="tx1"/>
                </a:solidFill>
                <a:latin typeface="Arial" charset="0"/>
                <a:ea typeface="+mn-ea"/>
                <a:cs typeface="+mn-cs"/>
              </a:rPr>
              <a:t> referred to as an umbrella permit, which simply documents in one place all the applicable requirements for a facility such as those found in NSPS and NESHAPS.</a:t>
            </a:r>
            <a:endParaRPr lang="en-US" sz="1000" kern="1200" dirty="0">
              <a:solidFill>
                <a:schemeClr val="tx1"/>
              </a:solidFill>
              <a:latin typeface="Arial" charset="0"/>
              <a:ea typeface="+mn-ea"/>
              <a:cs typeface="+mn-cs"/>
            </a:endParaRPr>
          </a:p>
          <a:p>
            <a:endParaRPr lang="en-US" sz="1000" kern="1200" dirty="0">
              <a:solidFill>
                <a:schemeClr val="tx1"/>
              </a:solidFill>
              <a:latin typeface="Arial" charset="0"/>
              <a:ea typeface="+mn-ea"/>
              <a:cs typeface="+mn-cs"/>
            </a:endParaRPr>
          </a:p>
          <a:p>
            <a:r>
              <a:rPr lang="en-US" dirty="0"/>
              <a:t>Air permits include</a:t>
            </a:r>
            <a:r>
              <a:rPr lang="en-US" baseline="0" dirty="0"/>
              <a:t> a public process and the issuing agency may hold a public hearing on the draft permit.</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200" kern="1200" smtClean="0">
                <a:solidFill>
                  <a:schemeClr val="tx1"/>
                </a:solidFill>
                <a:latin typeface="Arial" charset="0"/>
                <a:ea typeface="+mn-ea"/>
                <a:cs typeface="+mn-cs"/>
              </a:rPr>
              <a:t>Is </a:t>
            </a:r>
            <a:r>
              <a:rPr lang="en-US" sz="1200" kern="1200" dirty="0">
                <a:solidFill>
                  <a:schemeClr val="tx1"/>
                </a:solidFill>
                <a:latin typeface="Arial" charset="0"/>
                <a:ea typeface="+mn-ea"/>
                <a:cs typeface="+mn-cs"/>
              </a:rPr>
              <a:t>the area around the mine in attainment or in nonattainment with the NAAQS? For areas that are in nonattainment, there could be additional air protection measures through the general conformity regulations and through the Sate Implementation Plan or Tribal Implementation Plan commonly referred to as SIPs and TIPs. An implementation plan is a set of programs and regulations to improve air quality. </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a:solidFill>
                <a:schemeClr val="tx1"/>
              </a:solidFill>
              <a:latin typeface="Arial" charset="0"/>
              <a:ea typeface="+mn-ea"/>
              <a:cs typeface="+mn-cs"/>
            </a:endParaRPr>
          </a:p>
          <a:p>
            <a:pPr marL="0" marR="0" lvl="1" indent="0" algn="l" defTabSz="914400" rtl="0" eaLnBrk="0" fontAlgn="base" latinLnBrk="0" hangingPunct="0">
              <a:lnSpc>
                <a:spcPct val="100000"/>
              </a:lnSpc>
              <a:spcBef>
                <a:spcPct val="30000"/>
              </a:spcBef>
              <a:spcAft>
                <a:spcPct val="0"/>
              </a:spcAft>
              <a:buClrTx/>
              <a:buSzTx/>
              <a:buFontTx/>
              <a:buNone/>
              <a:tabLst/>
              <a:defRPr/>
            </a:pPr>
            <a:r>
              <a:rPr lang="en-US" baseline="0" dirty="0"/>
              <a:t>If a project in a non-attainment area will need a conformity determination, EPA usually recommends that the Draft Conformity Determination be included in the Final EIS (Conformity Determination public comment period can run concurrent with the FEIS 30-day wait period), so the agencies Record of Decision is informed by the Conformity Determination.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4CDDB3B9-F4BB-4DCC-AED6-2B94D4A60784}" type="slidenum">
              <a:rPr lang="en-US" smtClean="0"/>
              <a:pPr>
                <a:defRPr/>
              </a:pPr>
              <a:t>62</a:t>
            </a:fld>
            <a:endParaRPr lang="en-US"/>
          </a:p>
        </p:txBody>
      </p:sp>
    </p:spTree>
    <p:extLst>
      <p:ext uri="{BB962C8B-B14F-4D97-AF65-F5344CB8AC3E}">
        <p14:creationId xmlns:p14="http://schemas.microsoft.com/office/powerpoint/2010/main" val="3248104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860D135-694D-4FE9-8BD6-0AF81BB1FD84}" type="slidenum">
              <a:rPr lang="en-US" altLang="en-US" smtClean="0"/>
              <a:pPr>
                <a:defRPr/>
              </a:pPr>
              <a:t>7</a:t>
            </a:fld>
            <a:endParaRPr lang="en-US" altLang="en-US"/>
          </a:p>
        </p:txBody>
      </p:sp>
    </p:spTree>
    <p:extLst>
      <p:ext uri="{BB962C8B-B14F-4D97-AF65-F5344CB8AC3E}">
        <p14:creationId xmlns:p14="http://schemas.microsoft.com/office/powerpoint/2010/main" val="12917643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860D135-694D-4FE9-8BD6-0AF81BB1FD84}" type="slidenum">
              <a:rPr lang="en-US" altLang="en-US" smtClean="0"/>
              <a:pPr>
                <a:defRPr/>
              </a:pPr>
              <a:t>63</a:t>
            </a:fld>
            <a:endParaRPr lang="en-US" altLang="en-US"/>
          </a:p>
        </p:txBody>
      </p:sp>
    </p:spTree>
    <p:extLst>
      <p:ext uri="{BB962C8B-B14F-4D97-AF65-F5344CB8AC3E}">
        <p14:creationId xmlns:p14="http://schemas.microsoft.com/office/powerpoint/2010/main" val="32933010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If the consultation with the SHPO or THPO</a:t>
            </a:r>
            <a:r>
              <a:rPr lang="en-US" baseline="0" dirty="0"/>
              <a:t> </a:t>
            </a:r>
            <a:r>
              <a:rPr lang="en-US" dirty="0"/>
              <a:t>cannot be resolved then the issue is referred to the Advisory Council on Historic Preservation, states, tribes, and Native American Historic Preservation Officers on actions with potential adverse impacts to historic properties</a:t>
            </a:r>
          </a:p>
          <a:p>
            <a:endParaRPr lang="en-US" dirty="0"/>
          </a:p>
        </p:txBody>
      </p:sp>
      <p:sp>
        <p:nvSpPr>
          <p:cNvPr id="4" name="Slide Number Placeholder 3"/>
          <p:cNvSpPr>
            <a:spLocks noGrp="1"/>
          </p:cNvSpPr>
          <p:nvPr>
            <p:ph type="sldNum" sz="quarter" idx="10"/>
          </p:nvPr>
        </p:nvSpPr>
        <p:spPr/>
        <p:txBody>
          <a:bodyPr/>
          <a:lstStyle/>
          <a:p>
            <a:pPr>
              <a:defRPr/>
            </a:pPr>
            <a:fld id="{8860D135-694D-4FE9-8BD6-0AF81BB1FD84}" type="slidenum">
              <a:rPr lang="en-US" altLang="en-US" smtClean="0"/>
              <a:pPr>
                <a:defRPr/>
              </a:pPr>
              <a:t>64</a:t>
            </a:fld>
            <a:endParaRPr lang="en-US" altLang="en-US"/>
          </a:p>
        </p:txBody>
      </p:sp>
    </p:spTree>
    <p:extLst>
      <p:ext uri="{BB962C8B-B14F-4D97-AF65-F5344CB8AC3E}">
        <p14:creationId xmlns:p14="http://schemas.microsoft.com/office/powerpoint/2010/main" val="23778481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defRPr/>
            </a:pPr>
            <a:r>
              <a:rPr lang="en-US" dirty="0"/>
              <a:t>There are also other laws</a:t>
            </a:r>
            <a:r>
              <a:rPr lang="en-US" baseline="0" dirty="0"/>
              <a:t>:</a:t>
            </a:r>
          </a:p>
          <a:p>
            <a:pPr>
              <a:lnSpc>
                <a:spcPct val="80000"/>
              </a:lnSpc>
              <a:defRPr/>
            </a:pPr>
            <a:endParaRPr lang="en-US" kern="1200" baseline="0" dirty="0">
              <a:solidFill>
                <a:schemeClr val="tx1"/>
              </a:solidFill>
            </a:endParaRPr>
          </a:p>
          <a:p>
            <a:pPr>
              <a:lnSpc>
                <a:spcPct val="80000"/>
              </a:lnSpc>
              <a:defRPr/>
            </a:pPr>
            <a:r>
              <a:rPr lang="en-US" kern="1200" dirty="0">
                <a:solidFill>
                  <a:schemeClr val="tx1"/>
                </a:solidFill>
              </a:rPr>
              <a:t>EPACRA (Emergency Planning and Community Right to Know Act), from which comes the Toxics Release Inventory (TRI). Industries report emissions of certain pollutants to land, water</a:t>
            </a:r>
            <a:r>
              <a:rPr lang="en-US" kern="1200" baseline="0" dirty="0">
                <a:solidFill>
                  <a:schemeClr val="tx1"/>
                </a:solidFill>
              </a:rPr>
              <a:t> and</a:t>
            </a:r>
            <a:r>
              <a:rPr lang="en-US" kern="1200" dirty="0">
                <a:solidFill>
                  <a:schemeClr val="tx1"/>
                </a:solidFill>
              </a:rPr>
              <a:t> air.</a:t>
            </a:r>
          </a:p>
          <a:p>
            <a:pPr>
              <a:lnSpc>
                <a:spcPct val="80000"/>
              </a:lnSpc>
              <a:defRPr/>
            </a:pPr>
            <a:endParaRPr lang="en-US" kern="1200" dirty="0">
              <a:solidFill>
                <a:schemeClr val="tx1"/>
              </a:solidFill>
            </a:endParaRPr>
          </a:p>
          <a:p>
            <a:pPr>
              <a:lnSpc>
                <a:spcPct val="80000"/>
              </a:lnSpc>
              <a:defRPr/>
            </a:pPr>
            <a:r>
              <a:rPr lang="en-US" kern="1200" dirty="0">
                <a:solidFill>
                  <a:schemeClr val="tx1"/>
                </a:solidFill>
              </a:rPr>
              <a:t>RCRA (Resource Conservation and Recovery Act): solid wastes from mining and mineral processing are excluded (Bevill Amendment exempts mine waste from RCRA).</a:t>
            </a:r>
          </a:p>
          <a:p>
            <a:pPr>
              <a:lnSpc>
                <a:spcPct val="80000"/>
              </a:lnSpc>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4CDDB3B9-F4BB-4DCC-AED6-2B94D4A60784}" type="slidenum">
              <a:rPr lang="en-US" smtClean="0"/>
              <a:pPr>
                <a:defRPr/>
              </a:pPr>
              <a:t>65</a:t>
            </a:fld>
            <a:endParaRPr lang="en-US"/>
          </a:p>
        </p:txBody>
      </p:sp>
    </p:spTree>
    <p:extLst>
      <p:ext uri="{BB962C8B-B14F-4D97-AF65-F5344CB8AC3E}">
        <p14:creationId xmlns:p14="http://schemas.microsoft.com/office/powerpoint/2010/main" val="10491894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Alaska</a:t>
            </a:r>
            <a:r>
              <a:rPr lang="en-US" baseline="0" dirty="0"/>
              <a:t> has a Mine Waste Permit. </a:t>
            </a:r>
          </a:p>
          <a:p>
            <a:pPr marL="171450" indent="-171450">
              <a:buFont typeface="Arial" panose="020B0604020202020204" pitchFamily="34" charset="0"/>
              <a:buChar char="•"/>
            </a:pPr>
            <a:r>
              <a:rPr lang="en-US" baseline="0" dirty="0"/>
              <a:t>Idaho has a Mine Dam permit. </a:t>
            </a:r>
          </a:p>
          <a:p>
            <a:pPr marL="171450" indent="-171450">
              <a:buFont typeface="Arial" panose="020B0604020202020204" pitchFamily="34" charset="0"/>
              <a:buChar char="•"/>
            </a:pPr>
            <a:r>
              <a:rPr lang="en-US" baseline="0" dirty="0"/>
              <a:t>Arizona has </a:t>
            </a:r>
            <a:r>
              <a:rPr lang="en-US" baseline="0"/>
              <a:t>an </a:t>
            </a:r>
            <a:r>
              <a:rPr lang="en-US" baseline="0" smtClean="0"/>
              <a:t>Aquifer Protection Permit</a:t>
            </a:r>
            <a:r>
              <a:rPr lang="en-US" baseline="0" dirty="0"/>
              <a:t>. </a:t>
            </a:r>
          </a:p>
          <a:p>
            <a:pPr marL="171450" indent="-171450">
              <a:buFont typeface="Arial" panose="020B0604020202020204" pitchFamily="34" charset="0"/>
              <a:buChar char="•"/>
            </a:pPr>
            <a:r>
              <a:rPr lang="en-US" baseline="0" dirty="0"/>
              <a:t>The Oregon Department of Geology and Mineral Industries has a state-led environmental review process. </a:t>
            </a:r>
          </a:p>
          <a:p>
            <a:pPr marL="171450" indent="-171450">
              <a:buFont typeface="Arial" panose="020B0604020202020204" pitchFamily="34" charset="0"/>
              <a:buChar char="•"/>
            </a:pPr>
            <a:r>
              <a:rPr lang="en-US" baseline="0" dirty="0"/>
              <a:t>Example states with mining and state NEPA process – California, Washington State, Montana, Minnesota.</a:t>
            </a:r>
            <a:endParaRPr lang="en-US" dirty="0"/>
          </a:p>
        </p:txBody>
      </p:sp>
      <p:sp>
        <p:nvSpPr>
          <p:cNvPr id="4" name="Slide Number Placeholder 3"/>
          <p:cNvSpPr>
            <a:spLocks noGrp="1"/>
          </p:cNvSpPr>
          <p:nvPr>
            <p:ph type="sldNum" sz="quarter" idx="10"/>
          </p:nvPr>
        </p:nvSpPr>
        <p:spPr/>
        <p:txBody>
          <a:bodyPr/>
          <a:lstStyle/>
          <a:p>
            <a:pPr>
              <a:defRPr/>
            </a:pPr>
            <a:fld id="{4CDDB3B9-F4BB-4DCC-AED6-2B94D4A60784}" type="slidenum">
              <a:rPr lang="en-US" smtClean="0"/>
              <a:pPr>
                <a:defRPr/>
              </a:pPr>
              <a:t>66</a:t>
            </a:fld>
            <a:endParaRPr lang="en-US"/>
          </a:p>
        </p:txBody>
      </p:sp>
    </p:spTree>
    <p:extLst>
      <p:ext uri="{BB962C8B-B14F-4D97-AF65-F5344CB8AC3E}">
        <p14:creationId xmlns:p14="http://schemas.microsoft.com/office/powerpoint/2010/main" val="41196681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Guidance,</a:t>
            </a:r>
            <a:r>
              <a:rPr lang="en-US" baseline="0" dirty="0"/>
              <a:t> policy, rules and executive orders also are relevant, such as:</a:t>
            </a:r>
          </a:p>
          <a:p>
            <a:endParaRPr lang="en-US" baseline="0" dirty="0"/>
          </a:p>
          <a:p>
            <a:pPr marL="171450" indent="-171450">
              <a:buFont typeface="Arial" panose="020B0604020202020204" pitchFamily="34" charset="0"/>
              <a:buChar char="•"/>
            </a:pPr>
            <a:r>
              <a:rPr lang="en-US" baseline="0" dirty="0"/>
              <a:t>CEQ Guidance: climate change – EIS should assess how a project would affect climate (greenhouse gas emissions) and how climate could affect the project (e.g., more frequent or intense storms, loss of habitat).</a:t>
            </a:r>
          </a:p>
          <a:p>
            <a:endParaRPr lang="en-US" baseline="0" dirty="0"/>
          </a:p>
          <a:p>
            <a:pPr marL="171450" indent="-171450">
              <a:buFont typeface="Arial" panose="020B0604020202020204" pitchFamily="34" charset="0"/>
              <a:buChar char="•"/>
            </a:pPr>
            <a:r>
              <a:rPr lang="en-US" baseline="0" dirty="0"/>
              <a:t>Environmental Justice Executive Order: </a:t>
            </a:r>
            <a:r>
              <a:rPr lang="en-US" sz="1200" kern="1200" dirty="0">
                <a:solidFill>
                  <a:schemeClr val="tx1"/>
                </a:solidFill>
                <a:effectLst/>
                <a:latin typeface="Arial" charset="0"/>
                <a:ea typeface="+mn-ea"/>
                <a:cs typeface="+mn-cs"/>
              </a:rPr>
              <a:t>EIS should identify minority and low-income populations, and address whether the alternatives would cause any disproportionate adverse impact such as displacement, changes in existing resources or access, or community disruption. The document should also explore potential mitigation measures for any adverse environmental justice effects. </a:t>
            </a:r>
            <a:endParaRPr lang="en-US" dirty="0"/>
          </a:p>
        </p:txBody>
      </p:sp>
      <p:sp>
        <p:nvSpPr>
          <p:cNvPr id="4" name="Slide Number Placeholder 3"/>
          <p:cNvSpPr>
            <a:spLocks noGrp="1"/>
          </p:cNvSpPr>
          <p:nvPr>
            <p:ph type="sldNum" sz="quarter" idx="10"/>
          </p:nvPr>
        </p:nvSpPr>
        <p:spPr/>
        <p:txBody>
          <a:bodyPr/>
          <a:lstStyle/>
          <a:p>
            <a:pPr>
              <a:defRPr/>
            </a:pPr>
            <a:fld id="{4CDDB3B9-F4BB-4DCC-AED6-2B94D4A60784}" type="slidenum">
              <a:rPr lang="en-US" smtClean="0"/>
              <a:pPr>
                <a:defRPr/>
              </a:pPr>
              <a:t>67</a:t>
            </a:fld>
            <a:endParaRPr lang="en-US"/>
          </a:p>
        </p:txBody>
      </p:sp>
    </p:spTree>
    <p:extLst>
      <p:ext uri="{BB962C8B-B14F-4D97-AF65-F5344CB8AC3E}">
        <p14:creationId xmlns:p14="http://schemas.microsoft.com/office/powerpoint/2010/main" val="16631134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few</a:t>
            </a:r>
            <a:r>
              <a:rPr lang="en-US" baseline="0" dirty="0"/>
              <a:t> bullets may apply to other interested parties, not just tribes. Other groups may also have useful information (fishermen, birders, recreation groups, others).</a:t>
            </a:r>
            <a:endParaRPr lang="en-US" dirty="0"/>
          </a:p>
        </p:txBody>
      </p:sp>
      <p:sp>
        <p:nvSpPr>
          <p:cNvPr id="4" name="Slide Number Placeholder 3"/>
          <p:cNvSpPr>
            <a:spLocks noGrp="1"/>
          </p:cNvSpPr>
          <p:nvPr>
            <p:ph type="sldNum" sz="quarter" idx="10"/>
          </p:nvPr>
        </p:nvSpPr>
        <p:spPr/>
        <p:txBody>
          <a:bodyPr/>
          <a:lstStyle/>
          <a:p>
            <a:pPr>
              <a:defRPr/>
            </a:pPr>
            <a:fld id="{4CDDB3B9-F4BB-4DCC-AED6-2B94D4A60784}" type="slidenum">
              <a:rPr lang="en-US" smtClean="0"/>
              <a:pPr>
                <a:defRPr/>
              </a:pPr>
              <a:t>68</a:t>
            </a:fld>
            <a:endParaRPr lang="en-US"/>
          </a:p>
        </p:txBody>
      </p:sp>
    </p:spTree>
    <p:extLst>
      <p:ext uri="{BB962C8B-B14F-4D97-AF65-F5344CB8AC3E}">
        <p14:creationId xmlns:p14="http://schemas.microsoft.com/office/powerpoint/2010/main" val="29468324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860D135-694D-4FE9-8BD6-0AF81BB1FD84}" type="slidenum">
              <a:rPr lang="en-US" altLang="en-US" smtClean="0"/>
              <a:pPr>
                <a:defRPr/>
              </a:pPr>
              <a:t>69</a:t>
            </a:fld>
            <a:endParaRPr lang="en-US" altLang="en-US"/>
          </a:p>
        </p:txBody>
      </p:sp>
    </p:spTree>
    <p:extLst>
      <p:ext uri="{BB962C8B-B14F-4D97-AF65-F5344CB8AC3E}">
        <p14:creationId xmlns:p14="http://schemas.microsoft.com/office/powerpoint/2010/main" val="17825759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33E8EAE-CEEB-4486-B99F-403EF8C4CC87}" type="slidenum">
              <a:rPr lang="en-US" altLang="en-US" smtClean="0"/>
              <a:pPr>
                <a:spcBef>
                  <a:spcPct val="0"/>
                </a:spcBef>
              </a:pPr>
              <a:t>70</a:t>
            </a:fld>
            <a:endParaRPr lang="en-US" altLang="en-US"/>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4136448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860D135-694D-4FE9-8BD6-0AF81BB1FD84}" type="slidenum">
              <a:rPr lang="en-US" altLang="en-US" smtClean="0"/>
              <a:pPr>
                <a:defRPr/>
              </a:pPr>
              <a:t>8</a:t>
            </a:fld>
            <a:endParaRPr lang="en-US" altLang="en-US"/>
          </a:p>
        </p:txBody>
      </p:sp>
    </p:spTree>
    <p:extLst>
      <p:ext uri="{BB962C8B-B14F-4D97-AF65-F5344CB8AC3E}">
        <p14:creationId xmlns:p14="http://schemas.microsoft.com/office/powerpoint/2010/main" val="3362763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860D135-694D-4FE9-8BD6-0AF81BB1FD84}" type="slidenum">
              <a:rPr lang="en-US" altLang="en-US" smtClean="0"/>
              <a:pPr>
                <a:defRPr/>
              </a:pPr>
              <a:t>9</a:t>
            </a:fld>
            <a:endParaRPr lang="en-US" altLang="en-US"/>
          </a:p>
        </p:txBody>
      </p:sp>
    </p:spTree>
    <p:extLst>
      <p:ext uri="{BB962C8B-B14F-4D97-AF65-F5344CB8AC3E}">
        <p14:creationId xmlns:p14="http://schemas.microsoft.com/office/powerpoint/2010/main" val="3193810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860D135-694D-4FE9-8BD6-0AF81BB1FD84}" type="slidenum">
              <a:rPr lang="en-US" altLang="en-US" smtClean="0"/>
              <a:pPr>
                <a:defRPr/>
              </a:pPr>
              <a:t>10</a:t>
            </a:fld>
            <a:endParaRPr lang="en-US" altLang="en-US"/>
          </a:p>
        </p:txBody>
      </p:sp>
    </p:spTree>
    <p:extLst>
      <p:ext uri="{BB962C8B-B14F-4D97-AF65-F5344CB8AC3E}">
        <p14:creationId xmlns:p14="http://schemas.microsoft.com/office/powerpoint/2010/main" val="19718356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2423028" y="76200"/>
            <a:ext cx="91572"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76200"/>
            <a:ext cx="91572"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9052428" y="76200"/>
            <a:ext cx="91572" cy="454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76200" y="4549665"/>
            <a:ext cx="2286000" cy="21031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rot="5400000">
            <a:off x="7053908" y="-110421"/>
            <a:ext cx="91572" cy="9144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rotWithShape="1">
          <a:blip r:embed="rId2" cstate="print">
            <a:extLst>
              <a:ext uri="{28A0092B-C50C-407E-A947-70E740481C1C}">
                <a14:useLocalDpi xmlns:a14="http://schemas.microsoft.com/office/drawing/2010/main" val="0"/>
              </a:ext>
            </a:extLst>
          </a:blip>
          <a:srcRect r="55417"/>
          <a:stretch/>
        </p:blipFill>
        <p:spPr>
          <a:xfrm>
            <a:off x="228600" y="5216285"/>
            <a:ext cx="1752600" cy="651115"/>
          </a:xfrm>
          <a:prstGeom prst="rect">
            <a:avLst/>
          </a:prstGeom>
        </p:spPr>
      </p:pic>
      <p:sp>
        <p:nvSpPr>
          <p:cNvPr id="20" name="Rectangle 19"/>
          <p:cNvSpPr/>
          <p:nvPr userDrawn="1"/>
        </p:nvSpPr>
        <p:spPr>
          <a:xfrm>
            <a:off x="80034" y="167771"/>
            <a:ext cx="2286000" cy="2103120"/>
          </a:xfrm>
          <a:prstGeom prst="rect">
            <a:avLst/>
          </a:prstGeom>
          <a:solidFill>
            <a:srgbClr val="F575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14600" y="164242"/>
            <a:ext cx="6530141" cy="4376449"/>
          </a:xfrm>
          <a:prstGeom prst="rect">
            <a:avLst/>
          </a:prstGeom>
        </p:spPr>
      </p:pic>
      <p:sp>
        <p:nvSpPr>
          <p:cNvPr id="21" name="Rectangle 20"/>
          <p:cNvSpPr/>
          <p:nvPr userDrawn="1"/>
        </p:nvSpPr>
        <p:spPr>
          <a:xfrm>
            <a:off x="80034" y="2361440"/>
            <a:ext cx="2286000" cy="210312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Title 2"/>
          <p:cNvSpPr>
            <a:spLocks noGrp="1"/>
          </p:cNvSpPr>
          <p:nvPr>
            <p:ph type="title"/>
          </p:nvPr>
        </p:nvSpPr>
        <p:spPr>
          <a:xfrm>
            <a:off x="2517300" y="4626441"/>
            <a:ext cx="6527438" cy="646331"/>
          </a:xfrm>
          <a:noFill/>
        </p:spPr>
        <p:txBody>
          <a:bodyPr wrap="square" rtlCol="0">
            <a:spAutoFit/>
          </a:bodyPr>
          <a:lstStyle>
            <a:lvl1pPr>
              <a:defRPr lang="en-US" sz="3600" b="0" spc="-150" baseline="0" dirty="0">
                <a:solidFill>
                  <a:srgbClr val="F5750B"/>
                </a:solidFill>
                <a:effectLst/>
                <a:latin typeface="+mn-lt"/>
                <a:ea typeface="+mn-ea"/>
                <a:cs typeface="+mn-cs"/>
              </a:defRPr>
            </a:lvl1pPr>
          </a:lstStyle>
          <a:p>
            <a:pPr marL="0" marR="0" lvl="0" indent="0" fontAlgn="auto">
              <a:lnSpc>
                <a:spcPct val="100000"/>
              </a:lnSpc>
              <a:spcBef>
                <a:spcPts val="0"/>
              </a:spcBef>
              <a:spcAft>
                <a:spcPts val="0"/>
              </a:spcAft>
              <a:buClrTx/>
              <a:buSzTx/>
              <a:buFontTx/>
              <a:tabLst/>
            </a:pPr>
            <a:r>
              <a:rPr lang="en-US" dirty="0"/>
              <a:t>Click to edit Master title style</a:t>
            </a:r>
          </a:p>
        </p:txBody>
      </p:sp>
      <p:sp>
        <p:nvSpPr>
          <p:cNvPr id="8" name="Text Placeholder 7"/>
          <p:cNvSpPr>
            <a:spLocks noGrp="1"/>
          </p:cNvSpPr>
          <p:nvPr>
            <p:ph type="body" sz="quarter" idx="10"/>
          </p:nvPr>
        </p:nvSpPr>
        <p:spPr>
          <a:xfrm>
            <a:off x="2519575" y="5358522"/>
            <a:ext cx="5791200" cy="338554"/>
          </a:xfrm>
          <a:noFill/>
        </p:spPr>
        <p:txBody>
          <a:bodyPr wrap="square" rtlCol="0">
            <a:spAutoFit/>
          </a:bodyPr>
          <a:lstStyle>
            <a:lvl1pPr>
              <a:defRPr lang="en-US" sz="1600" b="1" spc="-20" baseline="0" dirty="0" smtClean="0">
                <a:solidFill>
                  <a:schemeClr val="tx1">
                    <a:lumMod val="65000"/>
                    <a:lumOff val="35000"/>
                  </a:schemeClr>
                </a:solidFill>
                <a:effectLst/>
                <a:latin typeface="Times New Roman" panose="02020603050405020304" pitchFamily="18" charset="0"/>
              </a:defRPr>
            </a:lvl1pPr>
            <a:lvl2pPr>
              <a:defRPr lang="en-US" sz="1800" dirty="0" smtClean="0">
                <a:solidFill>
                  <a:schemeClr val="tx1"/>
                </a:solidFill>
                <a:cs typeface="+mn-cs"/>
              </a:defRPr>
            </a:lvl2pPr>
            <a:lvl3pPr>
              <a:defRPr lang="en-US" dirty="0" smtClean="0">
                <a:solidFill>
                  <a:schemeClr val="tx1"/>
                </a:solidFill>
                <a:cs typeface="+mn-cs"/>
              </a:defRPr>
            </a:lvl3pPr>
            <a:lvl4pPr>
              <a:defRPr lang="en-US" sz="1800" dirty="0" smtClean="0">
                <a:solidFill>
                  <a:schemeClr val="tx1"/>
                </a:solidFill>
                <a:cs typeface="+mn-cs"/>
              </a:defRPr>
            </a:lvl4pPr>
            <a:lvl5pPr>
              <a:defRPr lang="en-US" sz="1800" dirty="0">
                <a:solidFill>
                  <a:schemeClr val="tx1"/>
                </a:solidFill>
                <a:cs typeface="+mn-cs"/>
              </a:defRPr>
            </a:lvl5pPr>
          </a:lstStyle>
          <a:p>
            <a:pPr marL="0" marR="0" lvl="0" indent="0" fontAlgn="auto">
              <a:lnSpc>
                <a:spcPct val="100000"/>
              </a:lnSpc>
              <a:spcBef>
                <a:spcPts val="0"/>
              </a:spcBef>
              <a:spcAft>
                <a:spcPts val="0"/>
              </a:spcAft>
              <a:buClrTx/>
              <a:buSzTx/>
              <a:buFontTx/>
              <a:buNone/>
              <a:tabLst/>
            </a:pPr>
            <a:r>
              <a:rPr lang="en-US" dirty="0"/>
              <a:t>Click to edit Master text styles</a:t>
            </a:r>
          </a:p>
        </p:txBody>
      </p:sp>
    </p:spTree>
    <p:extLst>
      <p:ext uri="{BB962C8B-B14F-4D97-AF65-F5344CB8AC3E}">
        <p14:creationId xmlns:p14="http://schemas.microsoft.com/office/powerpoint/2010/main" val="676354723"/>
      </p:ext>
    </p:extLst>
  </p:cSld>
  <p:clrMapOvr>
    <a:masterClrMapping/>
  </p:clrMapOvr>
  <p:extLst mod="1">
    <p:ext uri="{DCECCB84-F9BA-43D5-87BE-67443E8EF086}">
      <p15:sldGuideLst xmlns:p15="http://schemas.microsoft.com/office/powerpoint/2012/main">
        <p15:guide id="1" orient="horz" pos="2160">
          <p15:clr>
            <a:srgbClr val="FBAE40"/>
          </p15:clr>
        </p15:guide>
        <p15:guide id="2" pos="158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7882" r="6470"/>
          <a:stretch/>
        </p:blipFill>
        <p:spPr>
          <a:xfrm>
            <a:off x="-44581" y="0"/>
            <a:ext cx="4620791" cy="6858000"/>
          </a:xfrm>
          <a:prstGeom prst="rect">
            <a:avLst/>
          </a:prstGeom>
        </p:spPr>
      </p:pic>
      <p:sp>
        <p:nvSpPr>
          <p:cNvPr id="8" name="Rectangle 7"/>
          <p:cNvSpPr/>
          <p:nvPr userDrawn="1"/>
        </p:nvSpPr>
        <p:spPr>
          <a:xfrm>
            <a:off x="4576211" y="0"/>
            <a:ext cx="4567788" cy="6858000"/>
          </a:xfrm>
          <a:prstGeom prst="rect">
            <a:avLst/>
          </a:prstGeom>
          <a:solidFill>
            <a:srgbClr val="1F487C"/>
          </a:solidFill>
          <a:ln>
            <a:solidFill>
              <a:schemeClr val="accent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4746520" y="1777096"/>
            <a:ext cx="4249270" cy="2387600"/>
          </a:xfrm>
        </p:spPr>
        <p:txBody>
          <a:bodyPr anchor="b">
            <a:noAutofit/>
          </a:bodyPr>
          <a:lstStyle>
            <a:lvl1pPr algn="ctr">
              <a:defRPr sz="4000" b="1">
                <a:solidFill>
                  <a:schemeClr val="bg1"/>
                </a:solidFill>
                <a:latin typeface="+mj-lt"/>
              </a:defRPr>
            </a:lvl1pPr>
          </a:lstStyle>
          <a:p>
            <a:endParaRPr lang="en-US" dirty="0"/>
          </a:p>
        </p:txBody>
      </p:sp>
      <p:sp>
        <p:nvSpPr>
          <p:cNvPr id="3" name="Subtitle 2"/>
          <p:cNvSpPr>
            <a:spLocks noGrp="1"/>
          </p:cNvSpPr>
          <p:nvPr>
            <p:ph type="subTitle" idx="1"/>
          </p:nvPr>
        </p:nvSpPr>
        <p:spPr>
          <a:xfrm>
            <a:off x="4746521" y="4780059"/>
            <a:ext cx="4249269" cy="1655762"/>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91200" y="609600"/>
            <a:ext cx="1814280" cy="557896"/>
          </a:xfrm>
          <a:prstGeom prst="rect">
            <a:avLst/>
          </a:prstGeom>
        </p:spPr>
      </p:pic>
      <p:sp>
        <p:nvSpPr>
          <p:cNvPr id="9" name="Rectangle 8"/>
          <p:cNvSpPr/>
          <p:nvPr userDrawn="1"/>
        </p:nvSpPr>
        <p:spPr>
          <a:xfrm>
            <a:off x="4560713" y="-17254"/>
            <a:ext cx="59045" cy="5409272"/>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flipH="1">
            <a:off x="4560713" y="3445566"/>
            <a:ext cx="59044" cy="3429688"/>
          </a:xfrm>
          <a:prstGeom prst="rect">
            <a:avLst/>
          </a:prstGeom>
          <a:solidFill>
            <a:srgbClr val="F575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750B"/>
              </a:solidFill>
            </a:endParaRPr>
          </a:p>
        </p:txBody>
      </p:sp>
    </p:spTree>
    <p:extLst>
      <p:ext uri="{BB962C8B-B14F-4D97-AF65-F5344CB8AC3E}">
        <p14:creationId xmlns:p14="http://schemas.microsoft.com/office/powerpoint/2010/main" val="1406923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2600" y="172268"/>
            <a:ext cx="7086600" cy="970732"/>
          </a:xfrm>
        </p:spPr>
        <p:txBody>
          <a:bodyPr>
            <a:normAutofit/>
          </a:bodyPr>
          <a:lstStyle>
            <a:lvl1pPr>
              <a:defRPr sz="4000" b="1"/>
            </a:lvl1pPr>
          </a:lstStyle>
          <a:p>
            <a:r>
              <a:rPr lang="en-US" dirty="0"/>
              <a:t>Click to edit Master title style</a:t>
            </a:r>
          </a:p>
        </p:txBody>
      </p:sp>
      <p:sp>
        <p:nvSpPr>
          <p:cNvPr id="3" name="Content Placeholder 2"/>
          <p:cNvSpPr>
            <a:spLocks noGrp="1"/>
          </p:cNvSpPr>
          <p:nvPr>
            <p:ph idx="1"/>
          </p:nvPr>
        </p:nvSpPr>
        <p:spPr>
          <a:xfrm>
            <a:off x="1524000" y="1524000"/>
            <a:ext cx="7315200" cy="5029200"/>
          </a:xfrm>
        </p:spPr>
        <p:txBody>
          <a:bodyPr>
            <a:normAutofit/>
          </a:bodyPr>
          <a:lstStyle>
            <a:lvl1pPr>
              <a:defRPr sz="2800" b="0">
                <a:solidFill>
                  <a:schemeClr val="tx2"/>
                </a:solidFill>
              </a:defRPr>
            </a:lvl1pPr>
            <a:lvl2pPr>
              <a:defRPr sz="2400" b="0">
                <a:solidFill>
                  <a:schemeClr val="tx2"/>
                </a:solidFill>
              </a:defRPr>
            </a:lvl2pPr>
            <a:lvl3pPr>
              <a:defRPr sz="2000" b="0">
                <a:solidFill>
                  <a:schemeClr val="tx2"/>
                </a:solidFill>
              </a:defRPr>
            </a:lvl3pPr>
            <a:lvl4pPr>
              <a:defRPr sz="1800" b="0">
                <a:solidFill>
                  <a:schemeClr val="tx2"/>
                </a:solidFill>
              </a:defRPr>
            </a:lvl4pPr>
            <a:lvl5pPr>
              <a:defRPr sz="1800" b="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solidFill>
                  <a:srgbClr val="F5750B"/>
                </a:solidFill>
              </a:defRPr>
            </a:lvl1pPr>
          </a:lstStyle>
          <a:p>
            <a:fld id="{509462E9-625C-433A-BC7E-8CC30B94BA1D}" type="slidenum">
              <a:rPr lang="en-US" smtClean="0"/>
              <a:pPr/>
              <a:t>‹#›</a:t>
            </a:fld>
            <a:endParaRPr lang="en-US" dirty="0"/>
          </a:p>
        </p:txBody>
      </p:sp>
    </p:spTree>
    <p:extLst>
      <p:ext uri="{BB962C8B-B14F-4D97-AF65-F5344CB8AC3E}">
        <p14:creationId xmlns:p14="http://schemas.microsoft.com/office/powerpoint/2010/main" val="2939611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0"/>
            <a:ext cx="9220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35860" y="-1"/>
            <a:ext cx="1472770" cy="2779403"/>
          </a:xfrm>
          <a:prstGeom prst="rect">
            <a:avLst/>
          </a:prstGeom>
          <a:solidFill>
            <a:srgbClr val="F5750B"/>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9" name="Rectangle 8"/>
          <p:cNvSpPr/>
          <p:nvPr userDrawn="1"/>
        </p:nvSpPr>
        <p:spPr>
          <a:xfrm rot="5400000">
            <a:off x="4005293" y="-2313518"/>
            <a:ext cx="2687831" cy="749801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1508629" y="0"/>
            <a:ext cx="91572" cy="680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91572" y="2877670"/>
            <a:ext cx="1417057" cy="38818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828800" y="1295400"/>
            <a:ext cx="7162800" cy="621911"/>
          </a:xfrm>
        </p:spPr>
        <p:txBody>
          <a:bodyPr anchor="t"/>
          <a:lstStyle>
            <a:lvl1pPr algn="l">
              <a:defRPr sz="4000" b="0" cap="all" spc="-150">
                <a:solidFill>
                  <a:schemeClr val="bg1"/>
                </a:solidFill>
              </a:defRPr>
            </a:lvl1pPr>
          </a:lstStyle>
          <a:p>
            <a:r>
              <a:rPr lang="en-US" dirty="0"/>
              <a:t>Click to edit SECTION style</a:t>
            </a:r>
          </a:p>
        </p:txBody>
      </p:sp>
      <p:sp>
        <p:nvSpPr>
          <p:cNvPr id="3" name="Text Placeholder 2"/>
          <p:cNvSpPr>
            <a:spLocks noGrp="1"/>
          </p:cNvSpPr>
          <p:nvPr>
            <p:ph type="body" idx="1" hasCustomPrompt="1"/>
          </p:nvPr>
        </p:nvSpPr>
        <p:spPr>
          <a:xfrm>
            <a:off x="1828800" y="1944998"/>
            <a:ext cx="6624765" cy="493402"/>
          </a:xfrm>
        </p:spPr>
        <p:txBody>
          <a:bodyPr anchor="b"/>
          <a:lstStyle>
            <a:lvl1pPr marL="0" indent="0">
              <a:buNone/>
              <a:defRPr sz="2000" b="1">
                <a:solidFill>
                  <a:schemeClr val="tx2"/>
                </a:solidFill>
                <a:latin typeface="Times New Roman" panose="02020603050405020304" pitchFamily="18" charset="0"/>
                <a:cs typeface="Times New Roman" panose="020206030504050203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New Presenter Name</a:t>
            </a:r>
          </a:p>
        </p:txBody>
      </p:sp>
      <p:sp>
        <p:nvSpPr>
          <p:cNvPr id="6" name="Slide Number Placeholder 5"/>
          <p:cNvSpPr>
            <a:spLocks noGrp="1"/>
          </p:cNvSpPr>
          <p:nvPr>
            <p:ph type="sldNum" sz="quarter" idx="12"/>
          </p:nvPr>
        </p:nvSpPr>
        <p:spPr>
          <a:xfrm>
            <a:off x="-1600200" y="6416675"/>
            <a:ext cx="2133600" cy="365125"/>
          </a:xfrm>
        </p:spPr>
        <p:txBody>
          <a:bodyPr/>
          <a:lstStyle>
            <a:lvl1pPr>
              <a:defRPr>
                <a:solidFill>
                  <a:schemeClr val="bg1"/>
                </a:solidFill>
              </a:defRPr>
            </a:lvl1pPr>
          </a:lstStyle>
          <a:p>
            <a:fld id="{509462E9-625C-433A-BC7E-8CC30B94BA1D}" type="slidenum">
              <a:rPr lang="en-US" smtClean="0"/>
              <a:pPr/>
              <a:t>‹#›</a:t>
            </a:fld>
            <a:endParaRPr lang="en-US"/>
          </a:p>
        </p:txBody>
      </p:sp>
      <p:sp>
        <p:nvSpPr>
          <p:cNvPr id="13" name="Rectangle 12"/>
          <p:cNvSpPr/>
          <p:nvPr userDrawn="1"/>
        </p:nvSpPr>
        <p:spPr>
          <a:xfrm>
            <a:off x="0" y="0"/>
            <a:ext cx="915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9098214" y="0"/>
            <a:ext cx="915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rot="5400000">
            <a:off x="4533142" y="-4533142"/>
            <a:ext cx="91572" cy="9157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rot="5400000">
            <a:off x="4545643" y="2213857"/>
            <a:ext cx="98499" cy="9189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rot="5400000">
            <a:off x="5261011" y="-959532"/>
            <a:ext cx="98268" cy="7576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r="35579" b="50000"/>
          <a:stretch/>
        </p:blipFill>
        <p:spPr>
          <a:xfrm>
            <a:off x="1828800" y="381000"/>
            <a:ext cx="1494712" cy="457200"/>
          </a:xfrm>
          <a:prstGeom prst="rect">
            <a:avLst/>
          </a:prstGeom>
        </p:spPr>
      </p:pic>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t="2713" b="12668"/>
          <a:stretch/>
        </p:blipFill>
        <p:spPr>
          <a:xfrm>
            <a:off x="1576345" y="2877670"/>
            <a:ext cx="7467599" cy="3881829"/>
          </a:xfrm>
          <a:prstGeom prst="rect">
            <a:avLst/>
          </a:prstGeom>
        </p:spPr>
      </p:pic>
    </p:spTree>
    <p:extLst>
      <p:ext uri="{BB962C8B-B14F-4D97-AF65-F5344CB8AC3E}">
        <p14:creationId xmlns:p14="http://schemas.microsoft.com/office/powerpoint/2010/main" val="510536904"/>
      </p:ext>
    </p:extLst>
  </p:cSld>
  <p:clrMapOvr>
    <a:masterClrMapping/>
  </p:clrMapOvr>
  <p:extLst mod="1">
    <p:ext uri="{DCECCB84-F9BA-43D5-87BE-67443E8EF086}">
      <p15:sldGuideLst xmlns:p15="http://schemas.microsoft.com/office/powerpoint/2012/main">
        <p15:guide id="1" orient="horz" pos="1824">
          <p15:clr>
            <a:srgbClr val="FBAE40"/>
          </p15:clr>
        </p15:guide>
        <p15:guide id="2" pos="100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A148E3A-B25B-40BD-B680-2B9D1E5E600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2627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Content Placeholder 2"/>
          <p:cNvSpPr>
            <a:spLocks noGrp="1"/>
          </p:cNvSpPr>
          <p:nvPr>
            <p:ph sz="quarter" idx="1"/>
          </p:nvPr>
        </p:nvSpPr>
        <p:spPr>
          <a:xfrm>
            <a:off x="457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4114800"/>
            <a:ext cx="8229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7"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54128323-E852-4C36-965D-10CA99A6A19E}" type="slidenum">
              <a:rPr lang="en-US" altLang="en-US"/>
              <a:pPr/>
              <a:t>‹#›</a:t>
            </a:fld>
            <a:endParaRPr lang="en-US" altLang="en-US"/>
          </a:p>
        </p:txBody>
      </p:sp>
    </p:spTree>
    <p:extLst>
      <p:ext uri="{BB962C8B-B14F-4D97-AF65-F5344CB8AC3E}">
        <p14:creationId xmlns:p14="http://schemas.microsoft.com/office/powerpoint/2010/main" val="1311536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F34AC4B-EAA2-4E97-8C56-7CDBC5E59DD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5962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AA2F7D73-2ADE-430D-97FA-762D826682E5}" type="slidenum">
              <a:rPr lang="en-US"/>
              <a:pPr>
                <a:defRPr/>
              </a:pPr>
              <a:t>‹#›</a:t>
            </a:fld>
            <a:endParaRPr lang="en-US"/>
          </a:p>
        </p:txBody>
      </p:sp>
    </p:spTree>
    <p:extLst>
      <p:ext uri="{BB962C8B-B14F-4D97-AF65-F5344CB8AC3E}">
        <p14:creationId xmlns:p14="http://schemas.microsoft.com/office/powerpoint/2010/main" val="1240096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82000" cy="443198"/>
          </a:xfrm>
        </p:spPr>
        <p:txBody>
          <a:bodyPr/>
          <a:lstStyle>
            <a:lvl1pPr>
              <a:lnSpc>
                <a:spcPct val="90000"/>
              </a:lnSpc>
              <a:defRPr/>
            </a:lvl1pPr>
          </a:lstStyle>
          <a:p>
            <a:r>
              <a:rPr lang="en-US" dirty="0"/>
              <a:t>Click to edit Master title style</a:t>
            </a:r>
          </a:p>
        </p:txBody>
      </p:sp>
      <p:sp>
        <p:nvSpPr>
          <p:cNvPr id="4" name="Slide Number Placeholder 2"/>
          <p:cNvSpPr>
            <a:spLocks noGrp="1"/>
          </p:cNvSpPr>
          <p:nvPr>
            <p:ph type="sldNum" sz="quarter" idx="4"/>
          </p:nvPr>
        </p:nvSpPr>
        <p:spPr>
          <a:xfrm>
            <a:off x="8382000" y="6511925"/>
            <a:ext cx="685800" cy="346076"/>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r>
              <a:rPr lang="en-US" dirty="0"/>
              <a:t>1-</a:t>
            </a:r>
            <a:fld id="{11C1CDDD-26A6-4238-A94D-3281FBF69CDD}" type="slidenum">
              <a:rPr lang="en-US" smtClean="0"/>
              <a:pPr/>
              <a:t>‹#›</a:t>
            </a:fld>
            <a:endParaRPr lang="en-US" dirty="0"/>
          </a:p>
        </p:txBody>
      </p:sp>
      <p:sp>
        <p:nvSpPr>
          <p:cNvPr id="6" name="Text Placeholder 5"/>
          <p:cNvSpPr>
            <a:spLocks noGrp="1"/>
          </p:cNvSpPr>
          <p:nvPr>
            <p:ph type="body" sz="quarter" idx="10"/>
          </p:nvPr>
        </p:nvSpPr>
        <p:spPr>
          <a:xfrm>
            <a:off x="381000" y="1371600"/>
            <a:ext cx="8382000" cy="4724400"/>
          </a:xfrm>
        </p:spPr>
        <p:txBody>
          <a:bodyPr/>
          <a:lstStyle>
            <a:lvl1pPr marL="287338" indent="-287338">
              <a:lnSpc>
                <a:spcPct val="80000"/>
              </a:lnSpc>
              <a:spcBef>
                <a:spcPts val="1200"/>
              </a:spcBef>
              <a:buSzPct val="90000"/>
              <a:buFont typeface="Arial" pitchFamily="34" charset="0"/>
              <a:buChar char="♦"/>
              <a:defRPr sz="2800"/>
            </a:lvl1pPr>
            <a:lvl2pPr marL="687388" indent="-279400">
              <a:lnSpc>
                <a:spcPct val="80000"/>
              </a:lnSpc>
              <a:buFont typeface="Calibri" pitchFamily="34" charset="0"/>
              <a:buChar char="»"/>
              <a:defRPr sz="2400">
                <a:solidFill>
                  <a:schemeClr val="bg1"/>
                </a:solidFill>
              </a:defRPr>
            </a:lvl2pPr>
            <a:lvl3pPr marL="1028700" indent="-233363">
              <a:lnSpc>
                <a:spcPct val="80000"/>
              </a:lnSpc>
              <a:buFont typeface="Calibri" pitchFamily="34" charset="0"/>
              <a:buChar char="›"/>
              <a:defRPr sz="2400">
                <a:solidFill>
                  <a:schemeClr val="bg1"/>
                </a:solidFill>
              </a:defRPr>
            </a:lvl3pPr>
            <a:lvl4pPr marL="1370013" indent="-230188">
              <a:lnSpc>
                <a:spcPct val="80000"/>
              </a:lnSpc>
              <a:buFont typeface="Calibri" pitchFamily="34" charset="0"/>
              <a:buChar char="–"/>
              <a:defRPr sz="2400">
                <a:solidFill>
                  <a:schemeClr val="bg1"/>
                </a:solidFill>
              </a:defRPr>
            </a:lvl4pPr>
            <a:lvl5pPr marL="1711325" indent="-223838">
              <a:lnSpc>
                <a:spcPct val="80000"/>
              </a:lnSpc>
              <a:buFont typeface="Calibri" pitchFamily="34" charset="0"/>
              <a:buChar char="‐"/>
              <a:defRPr sz="2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214467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Rectangle 22"/>
          <p:cNvSpPr/>
          <p:nvPr userDrawn="1"/>
        </p:nvSpPr>
        <p:spPr>
          <a:xfrm rot="5400000">
            <a:off x="4518695" y="-3192547"/>
            <a:ext cx="1295398" cy="786364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371600" y="91575"/>
            <a:ext cx="7086600" cy="1189309"/>
          </a:xfrm>
          <a:prstGeom prst="rect">
            <a:avLst/>
          </a:prstGeom>
        </p:spPr>
        <p:txBody>
          <a:bodyPr vert="horz" lIns="91440" tIns="45720" rIns="91440" bIns="45720" rtlCol="0" anchor="ctr">
            <a:normAutofit/>
          </a:bodyPr>
          <a:lstStyle/>
          <a:p>
            <a:r>
              <a:rPr lang="en-US" dirty="0"/>
              <a:t>Click to edit Master title style</a:t>
            </a:r>
          </a:p>
        </p:txBody>
      </p:sp>
      <p:sp>
        <p:nvSpPr>
          <p:cNvPr id="17" name="Rectangle 16"/>
          <p:cNvSpPr/>
          <p:nvPr userDrawn="1"/>
        </p:nvSpPr>
        <p:spPr>
          <a:xfrm>
            <a:off x="0" y="0"/>
            <a:ext cx="915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9098214" y="0"/>
            <a:ext cx="915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rot="5400000">
            <a:off x="4533142" y="-4533142"/>
            <a:ext cx="91572" cy="9157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6934200" y="6416675"/>
            <a:ext cx="2133600" cy="365125"/>
          </a:xfrm>
          <a:prstGeom prst="rect">
            <a:avLst/>
          </a:prstGeom>
        </p:spPr>
        <p:txBody>
          <a:bodyPr vert="horz" lIns="91440" tIns="45720" rIns="91440" bIns="45720" rtlCol="0" anchor="ctr"/>
          <a:lstStyle>
            <a:lvl1pPr algn="r">
              <a:defRPr sz="1400" b="1">
                <a:solidFill>
                  <a:srgbClr val="F5750B"/>
                </a:solidFill>
              </a:defRPr>
            </a:lvl1pPr>
          </a:lstStyle>
          <a:p>
            <a:fld id="{509462E9-625C-433A-BC7E-8CC30B94BA1D}" type="slidenum">
              <a:rPr lang="en-US" smtClean="0"/>
              <a:pPr/>
              <a:t>‹#›</a:t>
            </a:fld>
            <a:endParaRPr lang="en-US" dirty="0"/>
          </a:p>
        </p:txBody>
      </p:sp>
      <p:sp>
        <p:nvSpPr>
          <p:cNvPr id="21" name="Rectangle 20"/>
          <p:cNvSpPr/>
          <p:nvPr userDrawn="1"/>
        </p:nvSpPr>
        <p:spPr>
          <a:xfrm rot="5400000">
            <a:off x="4545643" y="2213857"/>
            <a:ext cx="98499" cy="9189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91573" y="1447800"/>
            <a:ext cx="1051427" cy="53117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1371601" y="1600199"/>
            <a:ext cx="7238999" cy="482962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p:nvPr userDrawn="1"/>
        </p:nvSpPr>
        <p:spPr>
          <a:xfrm>
            <a:off x="91573" y="91572"/>
            <a:ext cx="1051427" cy="1295400"/>
          </a:xfrm>
          <a:prstGeom prst="rect">
            <a:avLst/>
          </a:prstGeom>
          <a:solidFill>
            <a:srgbClr val="F575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1143000" y="24625"/>
            <a:ext cx="91572" cy="680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0" y="45785"/>
            <a:ext cx="91572" cy="68122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rot="5400000">
            <a:off x="4556035" y="-3130209"/>
            <a:ext cx="91572" cy="9112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7944546"/>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Lst>
  <p:hf hdr="0" ftr="0" dt="0"/>
  <p:txStyles>
    <p:titleStyle>
      <a:lvl1pPr algn="l" defTabSz="914400" rtl="0" eaLnBrk="1" latinLnBrk="0" hangingPunct="1">
        <a:spcBef>
          <a:spcPct val="0"/>
        </a:spcBef>
        <a:buNone/>
        <a:defRPr sz="4000" b="1"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b="0" kern="1200">
          <a:solidFill>
            <a:schemeClr val="tx2"/>
          </a:solidFill>
          <a:latin typeface="+mn-lt"/>
          <a:ea typeface="+mn-ea"/>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000" b="0" kern="1200">
          <a:solidFill>
            <a:schemeClr val="tx2"/>
          </a:solidFill>
          <a:latin typeface="+mn-lt"/>
          <a:ea typeface="+mn-ea"/>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1800" b="0" kern="1200">
          <a:solidFill>
            <a:schemeClr val="tx2"/>
          </a:solidFill>
          <a:latin typeface="+mn-lt"/>
          <a:ea typeface="+mn-ea"/>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600" b="0" kern="1200">
          <a:solidFill>
            <a:schemeClr val="tx2"/>
          </a:solidFill>
          <a:latin typeface="+mn-lt"/>
          <a:ea typeface="+mn-ea"/>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600" b="0" kern="1200">
          <a:solidFill>
            <a:schemeClr val="tx2"/>
          </a:solidFill>
          <a:latin typeface="+mn-lt"/>
          <a:ea typeface="+mn-ea"/>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g"/><Relationship Id="rId7"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g"/><Relationship Id="rId7" Type="http://schemas.openxmlformats.org/officeDocument/2006/relationships/image" Target="../media/image46.jp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image" Target="../media/image43.jpg"/><Relationship Id="rId9"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wmf"/></Relationships>
</file>

<file path=ppt/slides/_rels/slide4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56.JPG"/></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60.jpeg"/><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67.wmf"/><Relationship Id="rId4" Type="http://schemas.openxmlformats.org/officeDocument/2006/relationships/image" Target="../media/image66.wmf"/></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69.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20" name="Rectangle 4"/>
          <p:cNvSpPr>
            <a:spLocks noGrp="1" noChangeArrowheads="1"/>
          </p:cNvSpPr>
          <p:nvPr>
            <p:ph type="ctrTitle"/>
          </p:nvPr>
        </p:nvSpPr>
        <p:spPr>
          <a:xfrm>
            <a:off x="4746520" y="1524000"/>
            <a:ext cx="4249270" cy="2387600"/>
          </a:xfrm>
        </p:spPr>
        <p:txBody>
          <a:bodyPr anchor="b" anchorCtr="1">
            <a:normAutofit fontScale="90000"/>
          </a:bodyPr>
          <a:lstStyle/>
          <a:p>
            <a:pPr eaLnBrk="1" hangingPunct="1">
              <a:defRPr/>
            </a:pPr>
            <a:r>
              <a:rPr lang="en-US" sz="5700" dirty="0"/>
              <a:t/>
            </a:r>
            <a:br>
              <a:rPr lang="en-US" sz="5700" dirty="0"/>
            </a:br>
            <a:r>
              <a:rPr lang="en-US" sz="5700" dirty="0"/>
              <a:t/>
            </a:r>
            <a:br>
              <a:rPr lang="en-US" sz="5700" dirty="0"/>
            </a:br>
            <a:r>
              <a:rPr lang="en-US" sz="5700" dirty="0"/>
              <a:t/>
            </a:r>
            <a:br>
              <a:rPr lang="en-US" sz="5700" dirty="0"/>
            </a:br>
            <a:r>
              <a:rPr lang="en-US" sz="4800" dirty="0"/>
              <a:t>NEPA and              Mining 101</a:t>
            </a:r>
            <a:r>
              <a:rPr lang="en-US" sz="3200" dirty="0"/>
              <a:t/>
            </a:r>
            <a:br>
              <a:rPr lang="en-US" sz="3200" dirty="0"/>
            </a:br>
            <a:endParaRPr lang="en-US" sz="3200" dirty="0"/>
          </a:p>
        </p:txBody>
      </p:sp>
      <p:sp>
        <p:nvSpPr>
          <p:cNvPr id="5" name="Rectangle 5"/>
          <p:cNvSpPr txBox="1">
            <a:spLocks noChangeArrowheads="1"/>
          </p:cNvSpPr>
          <p:nvPr/>
        </p:nvSpPr>
        <p:spPr>
          <a:xfrm>
            <a:off x="4875440" y="3657600"/>
            <a:ext cx="4249269" cy="3065455"/>
          </a:xfrm>
          <a:prstGeom prst="rect">
            <a:avLst/>
          </a:prstGeom>
          <a:noFill/>
        </p:spPr>
        <p:txBody>
          <a:bodyPr vert="horz" wrap="square" lIns="91440" tIns="45720" rIns="91440" bIns="45720" rtlCol="0" anchor="t">
            <a:spAutoFit/>
          </a:bodyPr>
          <a:lstStyle>
            <a:lvl1pPr marL="0" indent="0" algn="l" defTabSz="914400" rtl="0" eaLnBrk="1" latinLnBrk="0" hangingPunct="1">
              <a:spcBef>
                <a:spcPct val="20000"/>
              </a:spcBef>
              <a:buFont typeface="Arial" panose="020B0604020202020204" pitchFamily="34" charset="0"/>
              <a:buNone/>
              <a:defRPr sz="1800" b="0" kern="1200">
                <a:solidFill>
                  <a:schemeClr val="bg1"/>
                </a:solidFill>
                <a:latin typeface="+mn-lt"/>
                <a:ea typeface="+mn-ea"/>
                <a:cs typeface="Times New Roman" panose="02020603050405020304" pitchFamily="18" charset="0"/>
              </a:defRPr>
            </a:lvl1pPr>
            <a:lvl2pPr marL="457200" indent="0" algn="ctr" defTabSz="914400" rtl="0" eaLnBrk="1" latinLnBrk="0" hangingPunct="1">
              <a:spcBef>
                <a:spcPct val="20000"/>
              </a:spcBef>
              <a:buFont typeface="Arial" panose="020B0604020202020204" pitchFamily="34" charset="0"/>
              <a:buNone/>
              <a:defRPr sz="2000" b="0" kern="1200">
                <a:solidFill>
                  <a:schemeClr val="tx2"/>
                </a:solidFill>
                <a:latin typeface="+mn-lt"/>
                <a:ea typeface="+mn-ea"/>
                <a:cs typeface="Times New Roman" panose="02020603050405020304" pitchFamily="18" charset="0"/>
              </a:defRPr>
            </a:lvl2pPr>
            <a:lvl3pPr marL="914400" indent="0" algn="ctr" defTabSz="914400" rtl="0" eaLnBrk="1" latinLnBrk="0" hangingPunct="1">
              <a:spcBef>
                <a:spcPct val="20000"/>
              </a:spcBef>
              <a:buFont typeface="Arial" panose="020B0604020202020204" pitchFamily="34" charset="0"/>
              <a:buNone/>
              <a:defRPr sz="1800" b="0" kern="1200">
                <a:solidFill>
                  <a:schemeClr val="tx2"/>
                </a:solidFill>
                <a:latin typeface="+mn-lt"/>
                <a:ea typeface="+mn-ea"/>
                <a:cs typeface="Times New Roman" panose="02020603050405020304" pitchFamily="18" charset="0"/>
              </a:defRPr>
            </a:lvl3pPr>
            <a:lvl4pPr marL="1371600" indent="0" algn="ctr" defTabSz="914400" rtl="0" eaLnBrk="1" latinLnBrk="0" hangingPunct="1">
              <a:spcBef>
                <a:spcPct val="20000"/>
              </a:spcBef>
              <a:buFont typeface="Arial" panose="020B0604020202020204" pitchFamily="34" charset="0"/>
              <a:buNone/>
              <a:defRPr sz="1600" b="0" kern="1200">
                <a:solidFill>
                  <a:schemeClr val="tx2"/>
                </a:solidFill>
                <a:latin typeface="+mn-lt"/>
                <a:ea typeface="+mn-ea"/>
                <a:cs typeface="Times New Roman" panose="02020603050405020304" pitchFamily="18" charset="0"/>
              </a:defRPr>
            </a:lvl4pPr>
            <a:lvl5pPr marL="1828800" indent="0" algn="ctr" defTabSz="914400" rtl="0" eaLnBrk="1" latinLnBrk="0" hangingPunct="1">
              <a:spcBef>
                <a:spcPct val="20000"/>
              </a:spcBef>
              <a:buFont typeface="Arial" panose="020B0604020202020204" pitchFamily="34" charset="0"/>
              <a:buNone/>
              <a:defRPr sz="1600" b="0" kern="1200">
                <a:solidFill>
                  <a:schemeClr val="tx2"/>
                </a:solidFill>
                <a:latin typeface="+mn-lt"/>
                <a:ea typeface="+mn-ea"/>
                <a:cs typeface="Times New Roman" panose="02020603050405020304" pitchFamily="18" charset="0"/>
              </a:defRPr>
            </a:lvl5pPr>
            <a:lvl6pPr marL="2286000" indent="0" algn="ctr" defTabSz="91440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9pPr>
          </a:lstStyle>
          <a:p>
            <a:pPr algn="ctr" fontAlgn="auto">
              <a:spcAft>
                <a:spcPts val="0"/>
              </a:spcAft>
            </a:pPr>
            <a:r>
              <a:rPr lang="en-US" sz="2400" dirty="0"/>
              <a:t>June 8, 2016</a:t>
            </a:r>
          </a:p>
          <a:p>
            <a:pPr fontAlgn="auto">
              <a:spcAft>
                <a:spcPts val="0"/>
              </a:spcAft>
            </a:pPr>
            <a:r>
              <a:rPr lang="en-US" sz="1200" dirty="0"/>
              <a:t/>
            </a:r>
            <a:br>
              <a:rPr lang="en-US" sz="1200" dirty="0"/>
            </a:br>
            <a:r>
              <a:rPr lang="en-US" dirty="0">
                <a:solidFill>
                  <a:srgbClr val="FFFFFF"/>
                </a:solidFill>
              </a:rPr>
              <a:t>Chad Hood, Minerals and Geology Management Group, </a:t>
            </a:r>
            <a:r>
              <a:rPr lang="en-US" dirty="0" smtClean="0">
                <a:solidFill>
                  <a:srgbClr val="FFFFFF"/>
                </a:solidFill>
              </a:rPr>
              <a:t>USFS WO</a:t>
            </a:r>
            <a:endParaRPr lang="en-US" dirty="0"/>
          </a:p>
          <a:p>
            <a:pPr fontAlgn="auto">
              <a:spcAft>
                <a:spcPts val="0"/>
              </a:spcAft>
            </a:pPr>
            <a:endParaRPr lang="en-US" dirty="0">
              <a:solidFill>
                <a:srgbClr val="FFFFFF"/>
              </a:solidFill>
            </a:endParaRPr>
          </a:p>
          <a:p>
            <a:pPr fontAlgn="auto">
              <a:spcAft>
                <a:spcPts val="0"/>
              </a:spcAft>
            </a:pPr>
            <a:r>
              <a:rPr lang="en-US" dirty="0">
                <a:solidFill>
                  <a:srgbClr val="FFFFFF"/>
                </a:solidFill>
              </a:rPr>
              <a:t>Jeanne Geselbracht, NEPA Reviewer, EPA Region 9</a:t>
            </a:r>
          </a:p>
          <a:p>
            <a:pPr fontAlgn="auto">
              <a:spcAft>
                <a:spcPts val="0"/>
              </a:spcAft>
            </a:pPr>
            <a:r>
              <a:rPr lang="en-US" dirty="0"/>
              <a:t/>
            </a:r>
            <a:br>
              <a:rPr lang="en-US" dirty="0"/>
            </a:br>
            <a:r>
              <a:rPr lang="en-US" dirty="0">
                <a:solidFill>
                  <a:srgbClr val="FFFFFF"/>
                </a:solidFill>
              </a:rPr>
              <a:t>Dana Allen, NEPA Reviewer, EPA Region 8</a:t>
            </a:r>
            <a:endParaRPr lang="en-US" dirty="0"/>
          </a:p>
          <a:p>
            <a:pPr fontAlgn="auto">
              <a:spcBef>
                <a:spcPts val="0"/>
              </a:spcBef>
              <a:spcAft>
                <a:spcPts val="0"/>
              </a:spcAft>
              <a:buFontTx/>
              <a:buNone/>
            </a:pP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219200" y="5320284"/>
            <a:ext cx="7887222" cy="146151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 name="Title 1"/>
          <p:cNvSpPr>
            <a:spLocks noGrp="1"/>
          </p:cNvSpPr>
          <p:nvPr>
            <p:ph type="title"/>
          </p:nvPr>
        </p:nvSpPr>
        <p:spPr>
          <a:xfrm>
            <a:off x="1752600" y="248468"/>
            <a:ext cx="7086600" cy="970732"/>
          </a:xfrm>
        </p:spPr>
        <p:txBody>
          <a:bodyPr>
            <a:normAutofit fontScale="90000"/>
          </a:bodyPr>
          <a:lstStyle/>
          <a:p>
            <a:pPr algn="ctr"/>
            <a:r>
              <a:rPr lang="en-US" dirty="0">
                <a:solidFill>
                  <a:srgbClr val="1F497D"/>
                </a:solidFill>
              </a:rPr>
              <a:t>U.S. Forest Service Authorities –                </a:t>
            </a:r>
            <a:r>
              <a:rPr lang="en-US" sz="4000" dirty="0">
                <a:solidFill>
                  <a:srgbClr val="1F497D"/>
                </a:solidFill>
              </a:rPr>
              <a:t>Notice of Intent (NOI)</a:t>
            </a:r>
          </a:p>
        </p:txBody>
      </p:sp>
      <p:sp>
        <p:nvSpPr>
          <p:cNvPr id="3" name="Content Placeholder 2"/>
          <p:cNvSpPr>
            <a:spLocks noGrp="1"/>
          </p:cNvSpPr>
          <p:nvPr>
            <p:ph idx="1"/>
          </p:nvPr>
        </p:nvSpPr>
        <p:spPr/>
        <p:txBody>
          <a:bodyPr>
            <a:normAutofit/>
          </a:bodyPr>
          <a:lstStyle/>
          <a:p>
            <a:pPr marL="0" lvl="1" indent="0">
              <a:buClr>
                <a:srgbClr val="FFC000"/>
              </a:buClr>
              <a:buSzPct val="75000"/>
              <a:buNone/>
            </a:pPr>
            <a:r>
              <a:rPr lang="en-US" sz="3200" dirty="0"/>
              <a:t>NOI - </a:t>
            </a:r>
            <a:r>
              <a:rPr lang="en-US" sz="3200" dirty="0">
                <a:solidFill>
                  <a:schemeClr val="tx2"/>
                </a:solidFill>
                <a:effectLst/>
              </a:rPr>
              <a:t>36 CFR 228.4(a)</a:t>
            </a:r>
          </a:p>
          <a:p>
            <a:pPr marL="565150" lvl="1" indent="-342900">
              <a:lnSpc>
                <a:spcPts val="2400"/>
              </a:lnSpc>
              <a:spcBef>
                <a:spcPts val="0"/>
              </a:spcBef>
              <a:buClr>
                <a:srgbClr val="1F497D"/>
              </a:buClr>
              <a:buSzPct val="75000"/>
              <a:buFont typeface="Arial" panose="020B0604020202020204" pitchFamily="34" charset="0"/>
              <a:buChar char="•"/>
            </a:pPr>
            <a:r>
              <a:rPr lang="en-US" sz="2400" dirty="0">
                <a:solidFill>
                  <a:schemeClr val="tx2"/>
                </a:solidFill>
                <a:effectLst/>
              </a:rPr>
              <a:t>Notification from operator of intent to conduct locatable mineral activity on NFS lands</a:t>
            </a:r>
          </a:p>
          <a:p>
            <a:pPr marL="565150" lvl="1" indent="-342900">
              <a:lnSpc>
                <a:spcPts val="2400"/>
              </a:lnSpc>
              <a:spcBef>
                <a:spcPts val="0"/>
              </a:spcBef>
              <a:buClr>
                <a:srgbClr val="1F497D"/>
              </a:buClr>
              <a:buSzPct val="75000"/>
              <a:buFont typeface="Arial" panose="020B0604020202020204" pitchFamily="34" charset="0"/>
              <a:buChar char="•"/>
            </a:pPr>
            <a:endParaRPr lang="en-US" sz="2400" dirty="0">
              <a:solidFill>
                <a:srgbClr val="1F497D"/>
              </a:solidFill>
              <a:effectLst/>
            </a:endParaRPr>
          </a:p>
          <a:p>
            <a:pPr marL="565150" lvl="1" indent="-342900">
              <a:lnSpc>
                <a:spcPts val="2400"/>
              </a:lnSpc>
              <a:spcBef>
                <a:spcPts val="0"/>
              </a:spcBef>
              <a:buClr>
                <a:srgbClr val="1F497D"/>
              </a:buClr>
              <a:buSzPct val="75000"/>
              <a:buFont typeface="Arial" panose="020B0604020202020204" pitchFamily="34" charset="0"/>
              <a:buChar char="•"/>
            </a:pPr>
            <a:r>
              <a:rPr lang="en-US" sz="2400" dirty="0">
                <a:solidFill>
                  <a:srgbClr val="1F497D"/>
                </a:solidFill>
                <a:effectLst/>
              </a:rPr>
              <a:t>Operator </a:t>
            </a:r>
            <a:r>
              <a:rPr lang="en-US" sz="2400" i="1" dirty="0">
                <a:solidFill>
                  <a:srgbClr val="1F497D"/>
                </a:solidFill>
                <a:effectLst/>
              </a:rPr>
              <a:t>must</a:t>
            </a:r>
            <a:r>
              <a:rPr lang="en-US" sz="2400" dirty="0">
                <a:solidFill>
                  <a:srgbClr val="1F497D"/>
                </a:solidFill>
                <a:effectLst/>
              </a:rPr>
              <a:t> file notification any time proposed operations </a:t>
            </a:r>
            <a:r>
              <a:rPr lang="en-US" sz="2400" i="1" dirty="0">
                <a:solidFill>
                  <a:srgbClr val="1F497D"/>
                </a:solidFill>
                <a:effectLst/>
              </a:rPr>
              <a:t>might cause significant disturbance </a:t>
            </a:r>
            <a:r>
              <a:rPr lang="en-US" sz="2400" dirty="0">
                <a:solidFill>
                  <a:srgbClr val="1F497D"/>
                </a:solidFill>
                <a:effectLst/>
              </a:rPr>
              <a:t>of surface resources </a:t>
            </a:r>
          </a:p>
          <a:p>
            <a:pPr marL="1022350" lvl="2" indent="-342900">
              <a:lnSpc>
                <a:spcPts val="2400"/>
              </a:lnSpc>
              <a:spcBef>
                <a:spcPts val="600"/>
              </a:spcBef>
              <a:buClr>
                <a:srgbClr val="1F497D"/>
              </a:buClr>
              <a:buFont typeface="Calibri" panose="020F0502020204030204" pitchFamily="34" charset="0"/>
              <a:buChar char="-"/>
            </a:pPr>
            <a:r>
              <a:rPr lang="en-US" sz="2000" dirty="0">
                <a:solidFill>
                  <a:srgbClr val="1F497D"/>
                </a:solidFill>
                <a:effectLst/>
              </a:rPr>
              <a:t>NOI surface </a:t>
            </a:r>
            <a:r>
              <a:rPr lang="en-US" dirty="0">
                <a:solidFill>
                  <a:srgbClr val="1F497D"/>
                </a:solidFill>
              </a:rPr>
              <a:t>d</a:t>
            </a:r>
            <a:r>
              <a:rPr lang="en-US" sz="2000" dirty="0">
                <a:solidFill>
                  <a:srgbClr val="1F497D"/>
                </a:solidFill>
                <a:effectLst/>
              </a:rPr>
              <a:t>isturbance = not substantially different than that caused by other </a:t>
            </a:r>
            <a:r>
              <a:rPr lang="en-US" dirty="0">
                <a:solidFill>
                  <a:srgbClr val="1F497D"/>
                </a:solidFill>
              </a:rPr>
              <a:t>activities</a:t>
            </a:r>
            <a:r>
              <a:rPr lang="en-US" sz="2000" dirty="0">
                <a:solidFill>
                  <a:srgbClr val="1F497D"/>
                </a:solidFill>
                <a:effectLst/>
              </a:rPr>
              <a:t> (</a:t>
            </a:r>
            <a:r>
              <a:rPr lang="en-US" sz="2000" i="1" dirty="0">
                <a:solidFill>
                  <a:srgbClr val="1F497D"/>
                </a:solidFill>
                <a:effectLst/>
              </a:rPr>
              <a:t>camping, hiking, mountain biking, horseback riding</a:t>
            </a:r>
            <a:r>
              <a:rPr lang="en-US" sz="2000" dirty="0">
                <a:solidFill>
                  <a:srgbClr val="1F497D"/>
                </a:solidFill>
                <a:effectLst/>
              </a:rPr>
              <a:t>)</a:t>
            </a:r>
          </a:p>
          <a:p>
            <a:pPr marL="1022350" lvl="2" indent="-342900">
              <a:lnSpc>
                <a:spcPts val="2400"/>
              </a:lnSpc>
              <a:spcBef>
                <a:spcPts val="600"/>
              </a:spcBef>
              <a:buClr>
                <a:srgbClr val="1F497D"/>
              </a:buClr>
              <a:buFont typeface="Calibri" panose="020F0502020204030204" pitchFamily="34" charset="0"/>
              <a:buChar char="-"/>
            </a:pPr>
            <a:r>
              <a:rPr lang="en-US" sz="2000" dirty="0">
                <a:solidFill>
                  <a:srgbClr val="1F497D"/>
                </a:solidFill>
                <a:effectLst/>
              </a:rPr>
              <a:t>36 CFR 228.4(a)(1) outlines when NOI is not required</a:t>
            </a:r>
          </a:p>
        </p:txBody>
      </p:sp>
      <p:pic>
        <p:nvPicPr>
          <p:cNvPr id="5" name="Picture 9" descr="how-metal-detectors-work-717957"/>
          <p:cNvPicPr>
            <a:picLocks noChangeAspect="1" noChangeArrowheads="1"/>
          </p:cNvPicPr>
          <p:nvPr/>
        </p:nvPicPr>
        <p:blipFill>
          <a:blip r:embed="rId3" cstate="print"/>
          <a:srcRect l="4872" t="25385" r="25385"/>
          <a:stretch>
            <a:fillRect/>
          </a:stretch>
        </p:blipFill>
        <p:spPr bwMode="auto">
          <a:xfrm>
            <a:off x="4693776" y="5430774"/>
            <a:ext cx="1054656" cy="1316736"/>
          </a:xfrm>
          <a:prstGeom prst="rect">
            <a:avLst/>
          </a:prstGeom>
          <a:noFill/>
          <a:ln w="12700">
            <a:solidFill>
              <a:schemeClr val="tx1"/>
            </a:solidFill>
            <a:miter lim="800000"/>
            <a:headEnd/>
            <a:tailEnd/>
          </a:ln>
        </p:spPr>
      </p:pic>
      <p:pic>
        <p:nvPicPr>
          <p:cNvPr id="6" name="Picture 9" descr="59239543_24975cd20b[1]"/>
          <p:cNvPicPr>
            <a:picLocks noChangeAspect="1" noChangeArrowheads="1"/>
          </p:cNvPicPr>
          <p:nvPr/>
        </p:nvPicPr>
        <p:blipFill>
          <a:blip r:embed="rId4" cstate="print"/>
          <a:srcRect t="5455" b="1819"/>
          <a:stretch>
            <a:fillRect/>
          </a:stretch>
        </p:blipFill>
        <p:spPr bwMode="auto">
          <a:xfrm>
            <a:off x="1395552" y="5430774"/>
            <a:ext cx="914400" cy="1316736"/>
          </a:xfrm>
          <a:prstGeom prst="rect">
            <a:avLst/>
          </a:prstGeom>
          <a:noFill/>
          <a:ln w="12700">
            <a:solidFill>
              <a:schemeClr val="tx1"/>
            </a:solidFill>
            <a:miter lim="800000"/>
            <a:headEnd/>
            <a:tailEnd/>
          </a:ln>
        </p:spPr>
      </p:pic>
      <p:pic>
        <p:nvPicPr>
          <p:cNvPr id="7" name="Picture 6"/>
          <p:cNvPicPr>
            <a:picLocks noChangeAspect="1" noChangeArrowheads="1"/>
          </p:cNvPicPr>
          <p:nvPr/>
        </p:nvPicPr>
        <p:blipFill>
          <a:blip r:embed="rId5" cstate="print"/>
          <a:srcRect/>
          <a:stretch>
            <a:fillRect/>
          </a:stretch>
        </p:blipFill>
        <p:spPr bwMode="auto">
          <a:xfrm>
            <a:off x="2614752" y="5430774"/>
            <a:ext cx="1774224" cy="1316736"/>
          </a:xfrm>
          <a:prstGeom prst="rect">
            <a:avLst/>
          </a:prstGeom>
          <a:noFill/>
          <a:ln w="12700">
            <a:solidFill>
              <a:schemeClr val="tx1"/>
            </a:solidFill>
            <a:miter lim="800000"/>
            <a:headEnd type="none" w="sm" len="sm"/>
            <a:tailEnd type="none" w="sm" len="sm"/>
          </a:ln>
        </p:spPr>
      </p:pic>
      <p:pic>
        <p:nvPicPr>
          <p:cNvPr id="9" name="Picture 8" descr="DSCN2898"/>
          <p:cNvPicPr>
            <a:picLocks noChangeAspect="1" noChangeArrowheads="1"/>
          </p:cNvPicPr>
          <p:nvPr/>
        </p:nvPicPr>
        <p:blipFill rotWithShape="1">
          <a:blip r:embed="rId6" cstate="print"/>
          <a:srcRect l="21923" t="25345" r="10718" b="12586"/>
          <a:stretch/>
        </p:blipFill>
        <p:spPr bwMode="auto">
          <a:xfrm>
            <a:off x="6053232" y="5425263"/>
            <a:ext cx="1609344" cy="1316736"/>
          </a:xfrm>
          <a:prstGeom prst="rect">
            <a:avLst/>
          </a:prstGeom>
          <a:noFill/>
          <a:ln w="12700">
            <a:solidFill>
              <a:schemeClr val="tx1"/>
            </a:solidFill>
            <a:miter lim="800000"/>
            <a:headEnd/>
            <a:tailEnd/>
          </a:ln>
        </p:spPr>
      </p:pic>
      <p:pic>
        <p:nvPicPr>
          <p:cNvPr id="10" name="Picture 9" descr="monitorwell_glengarry"/>
          <p:cNvPicPr>
            <a:picLocks noChangeAspect="1" noChangeArrowheads="1"/>
          </p:cNvPicPr>
          <p:nvPr/>
        </p:nvPicPr>
        <p:blipFill rotWithShape="1">
          <a:blip r:embed="rId7" cstate="print"/>
          <a:srcRect l="22726" r="26500"/>
          <a:stretch/>
        </p:blipFill>
        <p:spPr bwMode="auto">
          <a:xfrm>
            <a:off x="7968420" y="5425263"/>
            <a:ext cx="1006892" cy="1316736"/>
          </a:xfrm>
          <a:prstGeom prst="rect">
            <a:avLst/>
          </a:prstGeom>
          <a:noFill/>
          <a:ln w="12700">
            <a:solidFill>
              <a:schemeClr val="tx1"/>
            </a:solidFill>
            <a:miter lim="800000"/>
            <a:headEnd/>
            <a:tailEnd/>
          </a:ln>
        </p:spPr>
      </p:pic>
      <p:sp>
        <p:nvSpPr>
          <p:cNvPr id="4" name="Slide Number Placeholder 3"/>
          <p:cNvSpPr>
            <a:spLocks noGrp="1"/>
          </p:cNvSpPr>
          <p:nvPr>
            <p:ph type="sldNum" sz="quarter" idx="12"/>
          </p:nvPr>
        </p:nvSpPr>
        <p:spPr/>
        <p:txBody>
          <a:bodyPr/>
          <a:lstStyle/>
          <a:p>
            <a:fld id="{509462E9-625C-433A-BC7E-8CC30B94BA1D}" type="slidenum">
              <a:rPr lang="en-US" smtClean="0"/>
              <a:pPr/>
              <a:t>10</a:t>
            </a:fld>
            <a:endParaRPr lang="en-US" dirty="0"/>
          </a:p>
        </p:txBody>
      </p:sp>
    </p:spTree>
    <p:extLst>
      <p:ext uri="{BB962C8B-B14F-4D97-AF65-F5344CB8AC3E}">
        <p14:creationId xmlns:p14="http://schemas.microsoft.com/office/powerpoint/2010/main" val="3070643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48468"/>
            <a:ext cx="7086600" cy="970732"/>
          </a:xfrm>
        </p:spPr>
        <p:txBody>
          <a:bodyPr>
            <a:normAutofit fontScale="90000"/>
          </a:bodyPr>
          <a:lstStyle/>
          <a:p>
            <a:pPr algn="ctr"/>
            <a:r>
              <a:rPr lang="en-US" dirty="0">
                <a:solidFill>
                  <a:srgbClr val="1F497D"/>
                </a:solidFill>
              </a:rPr>
              <a:t>U.S. Forest Service Authorities –  NOI (cont.)</a:t>
            </a:r>
            <a:endParaRPr lang="en-US" sz="4000" dirty="0">
              <a:solidFill>
                <a:srgbClr val="1F497D"/>
              </a:solidFill>
            </a:endParaRPr>
          </a:p>
        </p:txBody>
      </p:sp>
      <p:sp>
        <p:nvSpPr>
          <p:cNvPr id="3" name="Content Placeholder 2"/>
          <p:cNvSpPr>
            <a:spLocks noGrp="1"/>
          </p:cNvSpPr>
          <p:nvPr>
            <p:ph idx="1"/>
          </p:nvPr>
        </p:nvSpPr>
        <p:spPr>
          <a:xfrm>
            <a:off x="1524000" y="1570037"/>
            <a:ext cx="4079569" cy="5029200"/>
          </a:xfrm>
        </p:spPr>
        <p:txBody>
          <a:bodyPr>
            <a:noAutofit/>
          </a:bodyPr>
          <a:lstStyle/>
          <a:p>
            <a:pPr marL="463550" lvl="1" indent="-288925">
              <a:lnSpc>
                <a:spcPts val="2400"/>
              </a:lnSpc>
              <a:spcBef>
                <a:spcPts val="1800"/>
              </a:spcBef>
              <a:spcAft>
                <a:spcPts val="1200"/>
              </a:spcAft>
              <a:buClr>
                <a:srgbClr val="1F497D"/>
              </a:buClr>
              <a:buSzPct val="75000"/>
              <a:buFont typeface="Arial" panose="020B0604020202020204" pitchFamily="34" charset="0"/>
              <a:buChar char="•"/>
            </a:pPr>
            <a:r>
              <a:rPr lang="en-US" sz="2800" dirty="0">
                <a:solidFill>
                  <a:schemeClr val="tx2"/>
                </a:solidFill>
                <a:effectLst/>
              </a:rPr>
              <a:t>Provide sufficient information for </a:t>
            </a:r>
            <a:r>
              <a:rPr lang="en-US" sz="2800" dirty="0"/>
              <a:t>Forest Service</a:t>
            </a:r>
            <a:r>
              <a:rPr lang="en-US" sz="2800" dirty="0">
                <a:solidFill>
                  <a:schemeClr val="tx2"/>
                </a:solidFill>
                <a:effectLst/>
              </a:rPr>
              <a:t> to determine if proposed activities require a Plan</a:t>
            </a:r>
          </a:p>
          <a:p>
            <a:pPr marL="463550" lvl="1" indent="-288925">
              <a:lnSpc>
                <a:spcPts val="2400"/>
              </a:lnSpc>
              <a:spcBef>
                <a:spcPts val="1800"/>
              </a:spcBef>
              <a:spcAft>
                <a:spcPts val="1200"/>
              </a:spcAft>
              <a:buClr>
                <a:srgbClr val="1F497D"/>
              </a:buClr>
              <a:buSzPct val="75000"/>
              <a:buFont typeface="Arial" panose="020B0604020202020204" pitchFamily="34" charset="0"/>
              <a:buChar char="•"/>
            </a:pPr>
            <a:r>
              <a:rPr lang="en-US" sz="2800" dirty="0">
                <a:solidFill>
                  <a:schemeClr val="tx2"/>
                </a:solidFill>
                <a:effectLst/>
              </a:rPr>
              <a:t>Is </a:t>
            </a:r>
            <a:r>
              <a:rPr lang="en-US" sz="2800" u="sng" dirty="0">
                <a:solidFill>
                  <a:schemeClr val="tx2"/>
                </a:solidFill>
                <a:effectLst/>
              </a:rPr>
              <a:t>not</a:t>
            </a:r>
            <a:r>
              <a:rPr lang="en-US" sz="2800" dirty="0">
                <a:solidFill>
                  <a:schemeClr val="tx2"/>
                </a:solidFill>
                <a:effectLst/>
              </a:rPr>
              <a:t> a Forest Service-signed approval or authorization</a:t>
            </a:r>
          </a:p>
          <a:p>
            <a:pPr marL="463550" lvl="1" indent="-288925">
              <a:lnSpc>
                <a:spcPts val="2400"/>
              </a:lnSpc>
              <a:spcBef>
                <a:spcPts val="1800"/>
              </a:spcBef>
              <a:buClr>
                <a:srgbClr val="1F497D"/>
              </a:buClr>
              <a:buSzPct val="75000"/>
              <a:buFont typeface="Arial" panose="020B0604020202020204" pitchFamily="34" charset="0"/>
              <a:buChar char="•"/>
            </a:pPr>
            <a:r>
              <a:rPr lang="en-US" sz="2800" dirty="0">
                <a:solidFill>
                  <a:schemeClr val="tx2"/>
                </a:solidFill>
                <a:effectLst/>
              </a:rPr>
              <a:t>Is not bonded</a:t>
            </a:r>
          </a:p>
        </p:txBody>
      </p:sp>
      <p:pic>
        <p:nvPicPr>
          <p:cNvPr id="2051" name="Picture 3" descr="C:\Users\sarahshoemaker\Desktop\pix\A_MGM\GMTO_Courses\PicsMinAdmin\FromKevinJ\Dred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778432"/>
            <a:ext cx="3352800" cy="25146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509462E9-625C-433A-BC7E-8CC30B94BA1D}" type="slidenum">
              <a:rPr lang="en-US" smtClean="0"/>
              <a:pPr/>
              <a:t>11</a:t>
            </a:fld>
            <a:endParaRPr lang="en-US" dirty="0"/>
          </a:p>
        </p:txBody>
      </p:sp>
    </p:spTree>
    <p:extLst>
      <p:ext uri="{BB962C8B-B14F-4D97-AF65-F5344CB8AC3E}">
        <p14:creationId xmlns:p14="http://schemas.microsoft.com/office/powerpoint/2010/main" val="1214946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52600" y="248468"/>
            <a:ext cx="7086600" cy="970732"/>
          </a:xfrm>
        </p:spPr>
        <p:txBody>
          <a:bodyPr>
            <a:normAutofit fontScale="90000"/>
          </a:bodyPr>
          <a:lstStyle/>
          <a:p>
            <a:pPr algn="ctr"/>
            <a:r>
              <a:rPr lang="en-US" dirty="0">
                <a:solidFill>
                  <a:srgbClr val="1F497D"/>
                </a:solidFill>
              </a:rPr>
              <a:t>U.S. Forest Service Authorities –                         Plan of Operations</a:t>
            </a:r>
            <a:endParaRPr lang="en-US" sz="4000" dirty="0">
              <a:solidFill>
                <a:srgbClr val="1F497D"/>
              </a:solidFill>
            </a:endParaRPr>
          </a:p>
        </p:txBody>
      </p:sp>
      <p:sp>
        <p:nvSpPr>
          <p:cNvPr id="3" name="Content Placeholder 2"/>
          <p:cNvSpPr>
            <a:spLocks noGrp="1"/>
          </p:cNvSpPr>
          <p:nvPr>
            <p:ph idx="1"/>
          </p:nvPr>
        </p:nvSpPr>
        <p:spPr>
          <a:xfrm>
            <a:off x="1524000" y="1524000"/>
            <a:ext cx="7315200" cy="2534334"/>
          </a:xfrm>
        </p:spPr>
        <p:txBody>
          <a:bodyPr>
            <a:normAutofit/>
          </a:bodyPr>
          <a:lstStyle/>
          <a:p>
            <a:pPr marL="0" lvl="1" indent="0">
              <a:buClr>
                <a:schemeClr val="accent1"/>
              </a:buClr>
              <a:buSzPct val="75000"/>
              <a:buNone/>
            </a:pPr>
            <a:r>
              <a:rPr lang="en-US" sz="3200" dirty="0">
                <a:solidFill>
                  <a:schemeClr val="tx2"/>
                </a:solidFill>
              </a:rPr>
              <a:t>Plan of Operations (POO, Plan) 36 CFR 228.4(a)(3)</a:t>
            </a:r>
          </a:p>
          <a:p>
            <a:pPr marL="565150" lvl="1" indent="-342900">
              <a:lnSpc>
                <a:spcPts val="2400"/>
              </a:lnSpc>
              <a:spcBef>
                <a:spcPts val="1800"/>
              </a:spcBef>
              <a:buClr>
                <a:srgbClr val="1F497D"/>
              </a:buClr>
              <a:buSzPct val="75000"/>
              <a:buFont typeface="Arial" panose="020B0604020202020204" pitchFamily="34" charset="0"/>
              <a:buChar char="•"/>
            </a:pPr>
            <a:r>
              <a:rPr lang="en-US" sz="2400" dirty="0">
                <a:solidFill>
                  <a:schemeClr val="tx2"/>
                </a:solidFill>
                <a:effectLst/>
              </a:rPr>
              <a:t>Required any time operations will likely cause or are causing significant disturbance of surface resources</a:t>
            </a:r>
          </a:p>
          <a:p>
            <a:pPr marL="565150" lvl="1" indent="-342900">
              <a:lnSpc>
                <a:spcPts val="2400"/>
              </a:lnSpc>
              <a:spcBef>
                <a:spcPts val="1800"/>
              </a:spcBef>
              <a:buClr>
                <a:srgbClr val="FFC000"/>
              </a:buClr>
              <a:buSzPct val="75000"/>
              <a:buFont typeface="Arial" panose="020B0604020202020204" pitchFamily="34" charset="0"/>
              <a:buChar char="►"/>
            </a:pPr>
            <a:endParaRPr lang="en-US" sz="2400" dirty="0">
              <a:solidFill>
                <a:schemeClr val="tx2"/>
              </a:solidFill>
              <a:effectLst/>
            </a:endParaRPr>
          </a:p>
        </p:txBody>
      </p:sp>
      <p:sp>
        <p:nvSpPr>
          <p:cNvPr id="5" name="Content Placeholder 2"/>
          <p:cNvSpPr txBox="1">
            <a:spLocks/>
          </p:cNvSpPr>
          <p:nvPr/>
        </p:nvSpPr>
        <p:spPr>
          <a:xfrm>
            <a:off x="1138002" y="3886200"/>
            <a:ext cx="7015397" cy="2971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buClr>
              <a:buSzPct val="75000"/>
              <a:buFont typeface="Wingdings" pitchFamily="2" charset="2"/>
              <a:buChar char=""/>
              <a:defRPr sz="24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85000"/>
              <a:buFont typeface="Courier New" pitchFamily="49" charset="0"/>
              <a:buChar char="o"/>
              <a:defRPr sz="2000" kern="1200">
                <a:solidFill>
                  <a:schemeClr val="tx2"/>
                </a:solidFill>
                <a:latin typeface="+mn-lt"/>
                <a:ea typeface="+mn-ea"/>
                <a:cs typeface="+mn-cs"/>
              </a:defRPr>
            </a:lvl2pPr>
            <a:lvl3pPr marL="11430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2057400" indent="-228600" algn="l" defTabSz="914400" rtl="0" eaLnBrk="1" latinLnBrk="0" hangingPunct="1">
              <a:spcBef>
                <a:spcPct val="20000"/>
              </a:spcBef>
              <a:buClr>
                <a:schemeClr val="accent5"/>
              </a:buClr>
              <a:buFont typeface="Arial" pitchFamily="34" charset="0"/>
              <a:buChar char="•"/>
              <a:defRPr sz="1400" kern="1200" baseline="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a:lstStyle>
          <a:p>
            <a:pPr marL="1588" lvl="2" indent="0" fontAlgn="auto">
              <a:lnSpc>
                <a:spcPts val="1800"/>
              </a:lnSpc>
              <a:spcBef>
                <a:spcPts val="1200"/>
              </a:spcBef>
              <a:spcAft>
                <a:spcPts val="0"/>
              </a:spcAft>
              <a:buClr>
                <a:srgbClr val="FFC000"/>
              </a:buClr>
              <a:buFont typeface="Arial" pitchFamily="34" charset="0"/>
              <a:buNone/>
            </a:pPr>
            <a:endParaRPr lang="en-US" sz="2400" dirty="0">
              <a:solidFill>
                <a:srgbClr val="7A9505">
                  <a:lumMod val="40000"/>
                  <a:lumOff val="60000"/>
                </a:srgbClr>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224" y="3768725"/>
            <a:ext cx="3530600" cy="264795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0196" y="3769922"/>
            <a:ext cx="3529004" cy="2646753"/>
          </a:xfrm>
          <a:prstGeom prst="rect">
            <a:avLst/>
          </a:prstGeom>
        </p:spPr>
      </p:pic>
      <p:sp>
        <p:nvSpPr>
          <p:cNvPr id="2" name="Slide Number Placeholder 1"/>
          <p:cNvSpPr>
            <a:spLocks noGrp="1"/>
          </p:cNvSpPr>
          <p:nvPr>
            <p:ph type="sldNum" sz="quarter" idx="12"/>
          </p:nvPr>
        </p:nvSpPr>
        <p:spPr/>
        <p:txBody>
          <a:bodyPr/>
          <a:lstStyle/>
          <a:p>
            <a:fld id="{509462E9-625C-433A-BC7E-8CC30B94BA1D}" type="slidenum">
              <a:rPr lang="en-US" smtClean="0"/>
              <a:pPr/>
              <a:t>12</a:t>
            </a:fld>
            <a:endParaRPr lang="en-US" dirty="0"/>
          </a:p>
        </p:txBody>
      </p:sp>
    </p:spTree>
    <p:extLst>
      <p:ext uri="{BB962C8B-B14F-4D97-AF65-F5344CB8AC3E}">
        <p14:creationId xmlns:p14="http://schemas.microsoft.com/office/powerpoint/2010/main" val="3281994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52600" y="248468"/>
            <a:ext cx="7086600" cy="970732"/>
          </a:xfrm>
        </p:spPr>
        <p:txBody>
          <a:bodyPr>
            <a:normAutofit fontScale="90000"/>
          </a:bodyPr>
          <a:lstStyle/>
          <a:p>
            <a:pPr algn="ctr"/>
            <a:r>
              <a:rPr lang="en-US" dirty="0">
                <a:solidFill>
                  <a:srgbClr val="1F497D"/>
                </a:solidFill>
              </a:rPr>
              <a:t>U.S. Forest Service Authorities –                      Plan of Operations</a:t>
            </a:r>
            <a:endParaRPr lang="en-US" sz="4000" dirty="0">
              <a:solidFill>
                <a:srgbClr val="1F497D"/>
              </a:solidFill>
            </a:endParaRPr>
          </a:p>
        </p:txBody>
      </p:sp>
      <p:sp>
        <p:nvSpPr>
          <p:cNvPr id="3" name="Content Placeholder 2"/>
          <p:cNvSpPr>
            <a:spLocks noGrp="1"/>
          </p:cNvSpPr>
          <p:nvPr>
            <p:ph idx="1"/>
          </p:nvPr>
        </p:nvSpPr>
        <p:spPr>
          <a:xfrm>
            <a:off x="1518780" y="2556538"/>
            <a:ext cx="3434219" cy="4301461"/>
          </a:xfrm>
        </p:spPr>
        <p:txBody>
          <a:bodyPr>
            <a:normAutofit lnSpcReduction="10000"/>
          </a:bodyPr>
          <a:lstStyle/>
          <a:p>
            <a:pPr marL="576263" lvl="2" indent="-238125">
              <a:buClr>
                <a:srgbClr val="1F497D"/>
              </a:buClr>
            </a:pPr>
            <a:r>
              <a:rPr lang="en-US" sz="2400" dirty="0">
                <a:solidFill>
                  <a:schemeClr val="tx2"/>
                </a:solidFill>
                <a:effectLst/>
              </a:rPr>
              <a:t>Schedule of operations</a:t>
            </a:r>
          </a:p>
          <a:p>
            <a:pPr marL="576263" lvl="2" indent="-238125">
              <a:buClr>
                <a:srgbClr val="1F497D"/>
              </a:buClr>
            </a:pPr>
            <a:r>
              <a:rPr lang="en-US" sz="2400" dirty="0">
                <a:solidFill>
                  <a:schemeClr val="tx2"/>
                </a:solidFill>
                <a:effectLst/>
              </a:rPr>
              <a:t>Baseline Studies </a:t>
            </a:r>
          </a:p>
          <a:p>
            <a:pPr marL="576263" lvl="2" indent="-238125">
              <a:buClr>
                <a:srgbClr val="1F497D"/>
              </a:buClr>
            </a:pPr>
            <a:r>
              <a:rPr lang="en-US" sz="2400" dirty="0">
                <a:solidFill>
                  <a:schemeClr val="tx2"/>
                </a:solidFill>
                <a:effectLst/>
              </a:rPr>
              <a:t>Water management</a:t>
            </a:r>
          </a:p>
          <a:p>
            <a:pPr marL="576263" lvl="2" indent="-238125">
              <a:buClr>
                <a:srgbClr val="1F497D"/>
              </a:buClr>
            </a:pPr>
            <a:r>
              <a:rPr lang="en-US" sz="2400" dirty="0">
                <a:solidFill>
                  <a:schemeClr val="tx2"/>
                </a:solidFill>
                <a:effectLst/>
              </a:rPr>
              <a:t>Reclamation</a:t>
            </a:r>
          </a:p>
          <a:p>
            <a:pPr marL="852488" lvl="3" indent="-225425">
              <a:buClr>
                <a:srgbClr val="1F497D"/>
              </a:buClr>
            </a:pPr>
            <a:r>
              <a:rPr lang="en-US" sz="2000" dirty="0">
                <a:solidFill>
                  <a:schemeClr val="tx2"/>
                </a:solidFill>
                <a:effectLst/>
              </a:rPr>
              <a:t>concurrent, interim,    final </a:t>
            </a:r>
          </a:p>
          <a:p>
            <a:pPr marL="576263" lvl="2" indent="-238125">
              <a:buClr>
                <a:srgbClr val="1F497D"/>
              </a:buClr>
            </a:pPr>
            <a:r>
              <a:rPr lang="en-US" sz="2400" dirty="0">
                <a:solidFill>
                  <a:schemeClr val="tx2"/>
                </a:solidFill>
                <a:effectLst/>
              </a:rPr>
              <a:t>Monitoring</a:t>
            </a:r>
          </a:p>
          <a:p>
            <a:pPr marL="576263" lvl="2" indent="-238125">
              <a:buClr>
                <a:srgbClr val="1F497D"/>
              </a:buClr>
            </a:pPr>
            <a:r>
              <a:rPr lang="en-US" sz="2400" dirty="0">
                <a:solidFill>
                  <a:schemeClr val="tx2"/>
                </a:solidFill>
                <a:effectLst/>
              </a:rPr>
              <a:t>Mitigations</a:t>
            </a:r>
          </a:p>
          <a:p>
            <a:pPr marL="576263" lvl="2" indent="-238125">
              <a:buClr>
                <a:srgbClr val="1F497D"/>
              </a:buClr>
            </a:pPr>
            <a:r>
              <a:rPr lang="en-US" sz="2400" dirty="0">
                <a:solidFill>
                  <a:schemeClr val="tx2"/>
                </a:solidFill>
                <a:effectLst/>
              </a:rPr>
              <a:t>Other (site-specific needs)</a:t>
            </a:r>
          </a:p>
        </p:txBody>
      </p:sp>
      <p:sp>
        <p:nvSpPr>
          <p:cNvPr id="2" name="Rectangle 1"/>
          <p:cNvSpPr/>
          <p:nvPr/>
        </p:nvSpPr>
        <p:spPr>
          <a:xfrm>
            <a:off x="1524000" y="1539875"/>
            <a:ext cx="7620000" cy="954107"/>
          </a:xfrm>
          <a:prstGeom prst="rect">
            <a:avLst/>
          </a:prstGeom>
        </p:spPr>
        <p:txBody>
          <a:bodyPr wrap="square">
            <a:spAutoFit/>
          </a:bodyPr>
          <a:lstStyle/>
          <a:p>
            <a:pPr marL="0" lvl="1" fontAlgn="auto">
              <a:spcBef>
                <a:spcPts val="0"/>
              </a:spcBef>
              <a:spcAft>
                <a:spcPts val="0"/>
              </a:spcAft>
              <a:buClr>
                <a:srgbClr val="99CC00"/>
              </a:buClr>
              <a:buSzPct val="75000"/>
            </a:pPr>
            <a:r>
              <a:rPr lang="en-US" sz="2800" dirty="0">
                <a:solidFill>
                  <a:srgbClr val="1F497D"/>
                </a:solidFill>
                <a:latin typeface="Calibri"/>
              </a:rPr>
              <a:t>Should consider, depending on scale of operations (36 CFR 228.4(c))</a:t>
            </a:r>
            <a:r>
              <a:rPr lang="en-US" sz="2400" dirty="0">
                <a:solidFill>
                  <a:srgbClr val="1F497D"/>
                </a:solidFill>
                <a:latin typeface="Calibri"/>
              </a:rPr>
              <a:t>:</a:t>
            </a:r>
          </a:p>
        </p:txBody>
      </p:sp>
      <p:pic>
        <p:nvPicPr>
          <p:cNvPr id="3074" name="Picture 2" descr="C:\Users\sarahshoemaker\Desktop\pix\GC\GC_Temp\Pics K\Photos\mill_920_2000_113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02"/>
          <a:stretch/>
        </p:blipFill>
        <p:spPr bwMode="auto">
          <a:xfrm>
            <a:off x="4876800" y="2743200"/>
            <a:ext cx="4165600" cy="33528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509462E9-625C-433A-BC7E-8CC30B94BA1D}" type="slidenum">
              <a:rPr lang="en-US" smtClean="0"/>
              <a:pPr/>
              <a:t>13</a:t>
            </a:fld>
            <a:endParaRPr lang="en-US" dirty="0"/>
          </a:p>
        </p:txBody>
      </p:sp>
    </p:spTree>
    <p:extLst>
      <p:ext uri="{BB962C8B-B14F-4D97-AF65-F5344CB8AC3E}">
        <p14:creationId xmlns:p14="http://schemas.microsoft.com/office/powerpoint/2010/main" val="3240025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48468"/>
            <a:ext cx="7086600" cy="970732"/>
          </a:xfrm>
        </p:spPr>
        <p:txBody>
          <a:bodyPr>
            <a:noAutofit/>
          </a:bodyPr>
          <a:lstStyle/>
          <a:p>
            <a:pPr algn="ctr"/>
            <a:r>
              <a:rPr lang="en-US" sz="3600" dirty="0">
                <a:solidFill>
                  <a:srgbClr val="1F497D"/>
                </a:solidFill>
              </a:rPr>
              <a:t>U.S. Forest Service                         Permitting Process </a:t>
            </a:r>
          </a:p>
        </p:txBody>
      </p:sp>
      <p:sp>
        <p:nvSpPr>
          <p:cNvPr id="3" name="Content Placeholder 2"/>
          <p:cNvSpPr>
            <a:spLocks noGrp="1"/>
          </p:cNvSpPr>
          <p:nvPr>
            <p:ph idx="1"/>
          </p:nvPr>
        </p:nvSpPr>
        <p:spPr>
          <a:xfrm>
            <a:off x="1524000" y="1524000"/>
            <a:ext cx="7010400" cy="5257800"/>
          </a:xfrm>
        </p:spPr>
        <p:txBody>
          <a:bodyPr>
            <a:normAutofit fontScale="77500" lnSpcReduction="20000"/>
          </a:bodyPr>
          <a:lstStyle/>
          <a:p>
            <a:pPr marL="0" indent="0">
              <a:buNone/>
            </a:pPr>
            <a:r>
              <a:rPr lang="en-US" sz="4100" dirty="0">
                <a:solidFill>
                  <a:schemeClr val="tx2"/>
                </a:solidFill>
              </a:rPr>
              <a:t>Steps in processing </a:t>
            </a:r>
            <a:r>
              <a:rPr lang="en-US" sz="4100" dirty="0"/>
              <a:t>a m</a:t>
            </a:r>
            <a:r>
              <a:rPr lang="en-US" sz="4100" dirty="0">
                <a:solidFill>
                  <a:schemeClr val="tx2"/>
                </a:solidFill>
              </a:rPr>
              <a:t>ineral </a:t>
            </a:r>
            <a:r>
              <a:rPr lang="en-US" sz="4100" dirty="0"/>
              <a:t>p</a:t>
            </a:r>
            <a:r>
              <a:rPr lang="en-US" sz="4100" dirty="0">
                <a:solidFill>
                  <a:schemeClr val="tx2"/>
                </a:solidFill>
              </a:rPr>
              <a:t>roposal:</a:t>
            </a:r>
          </a:p>
          <a:p>
            <a:pPr marL="914400" indent="-457200">
              <a:buClr>
                <a:srgbClr val="1F497D"/>
              </a:buClr>
              <a:buSzPct val="100000"/>
            </a:pPr>
            <a:endParaRPr lang="en-US" sz="1500" dirty="0">
              <a:solidFill>
                <a:schemeClr val="tx2"/>
              </a:solidFill>
              <a:effectLst/>
            </a:endParaRPr>
          </a:p>
          <a:p>
            <a:pPr marL="914400" indent="-457200">
              <a:buClr>
                <a:srgbClr val="1F497D"/>
              </a:buClr>
              <a:buSzPct val="100000"/>
            </a:pPr>
            <a:r>
              <a:rPr lang="en-US" dirty="0"/>
              <a:t>Proponent submits proposal </a:t>
            </a:r>
            <a:r>
              <a:rPr lang="en-US" dirty="0">
                <a:solidFill>
                  <a:schemeClr val="tx2"/>
                </a:solidFill>
                <a:effectLst/>
              </a:rPr>
              <a:t>to Forest Service </a:t>
            </a:r>
          </a:p>
          <a:p>
            <a:pPr marL="914400" indent="-457200">
              <a:buClr>
                <a:srgbClr val="1F497D"/>
              </a:buClr>
              <a:buSzPct val="100000"/>
            </a:pPr>
            <a:endParaRPr lang="en-US" sz="1500" dirty="0">
              <a:solidFill>
                <a:schemeClr val="tx2"/>
              </a:solidFill>
              <a:effectLst/>
            </a:endParaRPr>
          </a:p>
          <a:p>
            <a:pPr marL="914400" indent="-457200">
              <a:buClr>
                <a:srgbClr val="1F497D"/>
              </a:buClr>
              <a:buSzPct val="100000"/>
            </a:pPr>
            <a:r>
              <a:rPr lang="en-US" dirty="0">
                <a:solidFill>
                  <a:schemeClr val="tx2"/>
                </a:solidFill>
                <a:effectLst/>
              </a:rPr>
              <a:t>Forest Service replies in writing that proposal was received</a:t>
            </a:r>
          </a:p>
          <a:p>
            <a:pPr marL="457200" indent="0">
              <a:buClr>
                <a:srgbClr val="1F497D"/>
              </a:buClr>
              <a:buSzPct val="100000"/>
              <a:buNone/>
            </a:pPr>
            <a:endParaRPr lang="en-US" sz="800" dirty="0">
              <a:solidFill>
                <a:schemeClr val="tx2"/>
              </a:solidFill>
              <a:effectLst/>
            </a:endParaRPr>
          </a:p>
          <a:p>
            <a:pPr marL="1314450" lvl="1" indent="-457200">
              <a:buClr>
                <a:srgbClr val="1F497D"/>
              </a:buClr>
              <a:buSzPct val="100000"/>
            </a:pPr>
            <a:r>
              <a:rPr lang="en-US" i="1" dirty="0">
                <a:solidFill>
                  <a:schemeClr val="tx2"/>
                </a:solidFill>
                <a:effectLst/>
              </a:rPr>
              <a:t>NOI = 15 days </a:t>
            </a:r>
          </a:p>
          <a:p>
            <a:pPr marL="1314450" lvl="1" indent="-457200">
              <a:buClr>
                <a:srgbClr val="1F497D"/>
              </a:buClr>
              <a:buSzPct val="100000"/>
            </a:pPr>
            <a:r>
              <a:rPr lang="en-US" i="1" dirty="0">
                <a:solidFill>
                  <a:schemeClr val="tx2"/>
                </a:solidFill>
                <a:effectLst/>
              </a:rPr>
              <a:t>Plan of Operations = 30 days</a:t>
            </a:r>
          </a:p>
          <a:p>
            <a:pPr marL="914400" indent="-457200">
              <a:buClr>
                <a:srgbClr val="1F497D"/>
              </a:buClr>
            </a:pPr>
            <a:endParaRPr lang="en-US" sz="1500" i="1" dirty="0">
              <a:solidFill>
                <a:schemeClr val="tx2"/>
              </a:solidFill>
              <a:effectLst/>
            </a:endParaRPr>
          </a:p>
          <a:p>
            <a:pPr marL="914400" indent="-457200">
              <a:buClr>
                <a:srgbClr val="1F497D"/>
              </a:buClr>
              <a:buSzPct val="100000"/>
            </a:pPr>
            <a:r>
              <a:rPr lang="en-US" dirty="0">
                <a:solidFill>
                  <a:schemeClr val="tx2"/>
                </a:solidFill>
                <a:effectLst/>
              </a:rPr>
              <a:t>Forest Service reviews proposal for completeness, works with </a:t>
            </a:r>
            <a:r>
              <a:rPr lang="en-US" dirty="0"/>
              <a:t>proponent</a:t>
            </a:r>
            <a:r>
              <a:rPr lang="en-US" dirty="0">
                <a:solidFill>
                  <a:schemeClr val="tx2"/>
                </a:solidFill>
                <a:effectLst/>
              </a:rPr>
              <a:t> if more information is needed</a:t>
            </a:r>
          </a:p>
          <a:p>
            <a:pPr marL="914400" indent="-457200">
              <a:buClr>
                <a:srgbClr val="1F497D"/>
              </a:buClr>
              <a:buSzPct val="100000"/>
            </a:pPr>
            <a:endParaRPr lang="en-US" sz="800" dirty="0">
              <a:solidFill>
                <a:schemeClr val="tx2"/>
              </a:solidFill>
              <a:effectLst/>
            </a:endParaRPr>
          </a:p>
          <a:p>
            <a:pPr marL="1314450" lvl="1" indent="-457200">
              <a:buClr>
                <a:srgbClr val="1F497D"/>
              </a:buClr>
              <a:buSzPct val="100000"/>
            </a:pPr>
            <a:r>
              <a:rPr lang="en-US" i="1" dirty="0">
                <a:solidFill>
                  <a:schemeClr val="tx2"/>
                </a:solidFill>
                <a:effectLst/>
              </a:rPr>
              <a:t>Is proposal logical and sequential?</a:t>
            </a:r>
          </a:p>
          <a:p>
            <a:pPr marL="1314450" lvl="1" indent="-457200">
              <a:buClr>
                <a:srgbClr val="1F497D"/>
              </a:buClr>
              <a:buSzPct val="100000"/>
            </a:pPr>
            <a:r>
              <a:rPr lang="en-US" i="1" dirty="0">
                <a:solidFill>
                  <a:schemeClr val="tx2"/>
                </a:solidFill>
                <a:effectLst/>
              </a:rPr>
              <a:t>Are activities authorized by law?</a:t>
            </a:r>
          </a:p>
          <a:p>
            <a:pPr marL="1314450" lvl="1" indent="-457200">
              <a:buClr>
                <a:srgbClr val="1F497D"/>
              </a:buClr>
              <a:buSzPct val="100000"/>
            </a:pPr>
            <a:r>
              <a:rPr lang="en-US" i="1" dirty="0">
                <a:solidFill>
                  <a:schemeClr val="tx2"/>
                </a:solidFill>
                <a:effectLst/>
              </a:rPr>
              <a:t>Does proposal explain everything with good maps and illustrations?</a:t>
            </a:r>
          </a:p>
          <a:p>
            <a:pPr marL="1314450" lvl="1" indent="-457200">
              <a:buClr>
                <a:srgbClr val="1F497D"/>
              </a:buClr>
              <a:buSzPct val="100000"/>
            </a:pPr>
            <a:r>
              <a:rPr lang="en-US" i="1" dirty="0">
                <a:solidFill>
                  <a:schemeClr val="tx2"/>
                </a:solidFill>
                <a:effectLst/>
              </a:rPr>
              <a:t>Is there enough information to move forward?</a:t>
            </a:r>
          </a:p>
        </p:txBody>
      </p:sp>
      <p:sp>
        <p:nvSpPr>
          <p:cNvPr id="4" name="Slide Number Placeholder 3"/>
          <p:cNvSpPr>
            <a:spLocks noGrp="1"/>
          </p:cNvSpPr>
          <p:nvPr>
            <p:ph type="sldNum" sz="quarter" idx="12"/>
          </p:nvPr>
        </p:nvSpPr>
        <p:spPr/>
        <p:txBody>
          <a:bodyPr/>
          <a:lstStyle/>
          <a:p>
            <a:fld id="{509462E9-625C-433A-BC7E-8CC30B94BA1D}" type="slidenum">
              <a:rPr lang="en-US" smtClean="0"/>
              <a:pPr/>
              <a:t>14</a:t>
            </a:fld>
            <a:endParaRPr lang="en-US" dirty="0"/>
          </a:p>
        </p:txBody>
      </p:sp>
    </p:spTree>
    <p:extLst>
      <p:ext uri="{BB962C8B-B14F-4D97-AF65-F5344CB8AC3E}">
        <p14:creationId xmlns:p14="http://schemas.microsoft.com/office/powerpoint/2010/main" val="1084987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520825" y="1524000"/>
            <a:ext cx="7318375" cy="48006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Clr>
                <a:schemeClr val="accent1"/>
              </a:buClr>
              <a:buSzPct val="75000"/>
              <a:buFont typeface="Wingdings" pitchFamily="2" charset="2"/>
              <a:buChar char=""/>
              <a:defRPr sz="24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85000"/>
              <a:buFont typeface="Courier New" pitchFamily="49" charset="0"/>
              <a:buChar char="o"/>
              <a:defRPr sz="2000" kern="1200">
                <a:solidFill>
                  <a:schemeClr val="tx2"/>
                </a:solidFill>
                <a:latin typeface="+mn-lt"/>
                <a:ea typeface="+mn-ea"/>
                <a:cs typeface="+mn-cs"/>
              </a:defRPr>
            </a:lvl2pPr>
            <a:lvl3pPr marL="11430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2057400" indent="-228600" algn="l" defTabSz="914400" rtl="0" eaLnBrk="1" latinLnBrk="0" hangingPunct="1">
              <a:spcBef>
                <a:spcPct val="20000"/>
              </a:spcBef>
              <a:buClr>
                <a:schemeClr val="accent5"/>
              </a:buClr>
              <a:buFont typeface="Arial" pitchFamily="34" charset="0"/>
              <a:buChar char="•"/>
              <a:defRPr sz="1400" kern="1200" baseline="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a:lstStyle>
          <a:p>
            <a:pPr marL="0" indent="0" fontAlgn="auto">
              <a:spcAft>
                <a:spcPts val="0"/>
              </a:spcAft>
              <a:buClr>
                <a:srgbClr val="99CC00"/>
              </a:buClr>
              <a:buFont typeface="Wingdings" pitchFamily="2" charset="2"/>
              <a:buNone/>
            </a:pPr>
            <a:r>
              <a:rPr lang="en-US" sz="3500" dirty="0">
                <a:solidFill>
                  <a:srgbClr val="1F497D"/>
                </a:solidFill>
              </a:rPr>
              <a:t>Steps in processing a Plans of Operations:</a:t>
            </a:r>
          </a:p>
          <a:p>
            <a:pPr marL="914400" indent="-457200" fontAlgn="auto">
              <a:spcAft>
                <a:spcPts val="0"/>
              </a:spcAft>
              <a:buClr>
                <a:srgbClr val="1F497D"/>
              </a:buClr>
              <a:buSzPct val="100000"/>
              <a:buFont typeface="Arial" panose="020B0604020202020204" pitchFamily="34" charset="0"/>
              <a:buChar char="•"/>
            </a:pPr>
            <a:r>
              <a:rPr lang="en-US" sz="2800" dirty="0">
                <a:solidFill>
                  <a:srgbClr val="1F497D"/>
                </a:solidFill>
              </a:rPr>
              <a:t>Forest Service conducts NEPA review with decision (36 CFR 220)</a:t>
            </a:r>
          </a:p>
          <a:p>
            <a:pPr marL="1314450" lvl="1" indent="-457200" fontAlgn="auto">
              <a:spcAft>
                <a:spcPts val="0"/>
              </a:spcAft>
              <a:buClr>
                <a:srgbClr val="1F497D"/>
              </a:buClr>
              <a:buSzPct val="100000"/>
              <a:buFont typeface="Calibri" panose="020F0502020204030204" pitchFamily="34" charset="0"/>
              <a:buChar char="-"/>
            </a:pPr>
            <a:r>
              <a:rPr lang="en-US" sz="2600" i="1" dirty="0">
                <a:solidFill>
                  <a:srgbClr val="1F497D"/>
                </a:solidFill>
              </a:rPr>
              <a:t>Categorical Exclusion </a:t>
            </a:r>
          </a:p>
          <a:p>
            <a:pPr marL="1314450" lvl="1" indent="-457200" fontAlgn="auto">
              <a:spcAft>
                <a:spcPts val="0"/>
              </a:spcAft>
              <a:buClr>
                <a:srgbClr val="1F497D"/>
              </a:buClr>
              <a:buSzPct val="100000"/>
              <a:buFont typeface="Calibri" panose="020F0502020204030204" pitchFamily="34" charset="0"/>
              <a:buChar char="-"/>
            </a:pPr>
            <a:r>
              <a:rPr lang="en-US" sz="2600" i="1" dirty="0">
                <a:solidFill>
                  <a:srgbClr val="1F497D"/>
                </a:solidFill>
              </a:rPr>
              <a:t>Environmental Assessment</a:t>
            </a:r>
          </a:p>
          <a:p>
            <a:pPr marL="1314450" lvl="1" indent="-457200" fontAlgn="auto">
              <a:spcAft>
                <a:spcPts val="0"/>
              </a:spcAft>
              <a:buClr>
                <a:srgbClr val="1F497D"/>
              </a:buClr>
              <a:buSzPct val="100000"/>
              <a:buFont typeface="Calibri" panose="020F0502020204030204" pitchFamily="34" charset="0"/>
              <a:buChar char="-"/>
            </a:pPr>
            <a:r>
              <a:rPr lang="en-US" sz="2600" i="1" dirty="0">
                <a:solidFill>
                  <a:srgbClr val="1F497D"/>
                </a:solidFill>
              </a:rPr>
              <a:t>Environmental Impact Statement</a:t>
            </a:r>
          </a:p>
          <a:p>
            <a:pPr marL="914400" indent="-457200" fontAlgn="auto">
              <a:spcAft>
                <a:spcPts val="0"/>
              </a:spcAft>
              <a:buClr>
                <a:srgbClr val="1F497D"/>
              </a:buClr>
              <a:buSzPct val="100000"/>
              <a:buFont typeface="Arial" panose="020B0604020202020204" pitchFamily="34" charset="0"/>
              <a:buChar char="•"/>
            </a:pPr>
            <a:endParaRPr lang="en-US" sz="2800" dirty="0">
              <a:solidFill>
                <a:srgbClr val="1F497D"/>
              </a:solidFill>
            </a:endParaRPr>
          </a:p>
          <a:p>
            <a:pPr marL="914400" indent="-457200" fontAlgn="auto">
              <a:spcAft>
                <a:spcPts val="0"/>
              </a:spcAft>
              <a:buClr>
                <a:srgbClr val="1F497D"/>
              </a:buClr>
              <a:buSzPct val="100000"/>
              <a:buFont typeface="Arial" panose="020B0604020202020204" pitchFamily="34" charset="0"/>
              <a:buChar char="•"/>
            </a:pPr>
            <a:r>
              <a:rPr lang="en-US" sz="2800" dirty="0">
                <a:solidFill>
                  <a:srgbClr val="1F497D"/>
                </a:solidFill>
              </a:rPr>
              <a:t>Defined timelines </a:t>
            </a:r>
            <a:endParaRPr lang="en-US" dirty="0">
              <a:solidFill>
                <a:srgbClr val="1F497D"/>
              </a:solidFill>
            </a:endParaRPr>
          </a:p>
          <a:p>
            <a:pPr marL="1314450" lvl="1" indent="-457200" fontAlgn="auto">
              <a:spcAft>
                <a:spcPts val="0"/>
              </a:spcAft>
              <a:buClr>
                <a:srgbClr val="1F497D"/>
              </a:buClr>
              <a:buSzPct val="100000"/>
              <a:buFont typeface="Calibri" panose="020F0502020204030204" pitchFamily="34" charset="0"/>
              <a:buChar char="-"/>
            </a:pPr>
            <a:r>
              <a:rPr lang="en-US" sz="2500" i="1" dirty="0">
                <a:solidFill>
                  <a:srgbClr val="1F497D"/>
                </a:solidFill>
              </a:rPr>
              <a:t>Scoping </a:t>
            </a:r>
          </a:p>
          <a:p>
            <a:pPr marL="1314450" lvl="1" indent="-457200" fontAlgn="auto">
              <a:spcAft>
                <a:spcPts val="0"/>
              </a:spcAft>
              <a:buClr>
                <a:srgbClr val="1F497D"/>
              </a:buClr>
              <a:buSzPct val="100000"/>
              <a:buFont typeface="Calibri" panose="020F0502020204030204" pitchFamily="34" charset="0"/>
              <a:buChar char="-"/>
            </a:pPr>
            <a:r>
              <a:rPr lang="en-US" sz="2500" i="1" dirty="0">
                <a:solidFill>
                  <a:srgbClr val="1F497D"/>
                </a:solidFill>
              </a:rPr>
              <a:t>Comment</a:t>
            </a:r>
          </a:p>
          <a:p>
            <a:pPr marL="1314450" lvl="1" indent="-457200" fontAlgn="auto">
              <a:spcAft>
                <a:spcPts val="0"/>
              </a:spcAft>
              <a:buClr>
                <a:srgbClr val="1F497D"/>
              </a:buClr>
              <a:buSzPct val="100000"/>
              <a:buFont typeface="Calibri" panose="020F0502020204030204" pitchFamily="34" charset="0"/>
              <a:buChar char="-"/>
            </a:pPr>
            <a:r>
              <a:rPr lang="en-US" sz="2500" i="1" dirty="0">
                <a:solidFill>
                  <a:srgbClr val="1F497D"/>
                </a:solidFill>
              </a:rPr>
              <a:t>Objection process                                                    (36 CFR 218)</a:t>
            </a:r>
          </a:p>
        </p:txBody>
      </p:sp>
      <p:sp>
        <p:nvSpPr>
          <p:cNvPr id="2" name="Title 1"/>
          <p:cNvSpPr>
            <a:spLocks noGrp="1"/>
          </p:cNvSpPr>
          <p:nvPr>
            <p:ph type="title"/>
          </p:nvPr>
        </p:nvSpPr>
        <p:spPr>
          <a:xfrm>
            <a:off x="1752600" y="248468"/>
            <a:ext cx="7086600" cy="970732"/>
          </a:xfrm>
        </p:spPr>
        <p:txBody>
          <a:bodyPr>
            <a:normAutofit fontScale="90000"/>
          </a:bodyPr>
          <a:lstStyle/>
          <a:p>
            <a:pPr algn="ctr"/>
            <a:r>
              <a:rPr lang="en-US" dirty="0">
                <a:solidFill>
                  <a:srgbClr val="1F497D"/>
                </a:solidFill>
              </a:rPr>
              <a:t>U.S. Forest Service                            Permitting Process</a:t>
            </a:r>
          </a:p>
        </p:txBody>
      </p:sp>
      <p:sp>
        <p:nvSpPr>
          <p:cNvPr id="5" name="Slide Number Placeholder 4"/>
          <p:cNvSpPr>
            <a:spLocks noGrp="1"/>
          </p:cNvSpPr>
          <p:nvPr>
            <p:ph type="sldNum" sz="quarter" idx="12"/>
          </p:nvPr>
        </p:nvSpPr>
        <p:spPr/>
        <p:txBody>
          <a:bodyPr/>
          <a:lstStyle/>
          <a:p>
            <a:fld id="{509462E9-625C-433A-BC7E-8CC30B94BA1D}" type="slidenum">
              <a:rPr lang="en-US" smtClean="0"/>
              <a:pPr/>
              <a:t>15</a:t>
            </a:fld>
            <a:endParaRPr lang="en-US" dirty="0"/>
          </a:p>
        </p:txBody>
      </p:sp>
      <p:pic>
        <p:nvPicPr>
          <p:cNvPr id="6" name="Picture 7" descr="Ft Knox 20Aug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4270" y="3758926"/>
            <a:ext cx="3753530" cy="2718074"/>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Rectangle 8"/>
          <p:cNvSpPr>
            <a:spLocks noChangeArrowheads="1"/>
          </p:cNvSpPr>
          <p:nvPr/>
        </p:nvSpPr>
        <p:spPr bwMode="auto">
          <a:xfrm>
            <a:off x="5314270" y="6090999"/>
            <a:ext cx="2905465" cy="386001"/>
          </a:xfrm>
          <a:prstGeom prst="rect">
            <a:avLst/>
          </a:prstGeom>
          <a:solidFill>
            <a:schemeClr val="bg1">
              <a:lumMod val="65000"/>
            </a:schemeClr>
          </a:solidFill>
          <a:ln w="9525">
            <a:solidFill>
              <a:schemeClr val="bg1">
                <a:lumMod val="75000"/>
              </a:schemeClr>
            </a:solidFill>
            <a:miter lim="800000"/>
            <a:headEnd/>
            <a:tailEnd/>
          </a:ln>
        </p:spPr>
        <p:txBody>
          <a:bodyPr wrap="none" anchor="ctr"/>
          <a:lstStyle/>
          <a:p>
            <a:pPr algn="ctr" eaLnBrk="0" hangingPunct="0"/>
            <a:r>
              <a:rPr lang="en-US" sz="2200" b="1" dirty="0">
                <a:solidFill>
                  <a:srgbClr val="1F497D"/>
                </a:solidFill>
              </a:rPr>
              <a:t>Fort Knox Mine, AK</a:t>
            </a:r>
          </a:p>
        </p:txBody>
      </p:sp>
    </p:spTree>
    <p:extLst>
      <p:ext uri="{BB962C8B-B14F-4D97-AF65-F5344CB8AC3E}">
        <p14:creationId xmlns:p14="http://schemas.microsoft.com/office/powerpoint/2010/main" val="2560774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48468"/>
            <a:ext cx="7086600" cy="970732"/>
          </a:xfrm>
        </p:spPr>
        <p:txBody>
          <a:bodyPr>
            <a:noAutofit/>
          </a:bodyPr>
          <a:lstStyle/>
          <a:p>
            <a:pPr algn="ctr"/>
            <a:r>
              <a:rPr lang="en-US" sz="3600" dirty="0">
                <a:solidFill>
                  <a:srgbClr val="1F497D"/>
                </a:solidFill>
              </a:rPr>
              <a:t>U.S. Forest Service                         Permitting Process</a:t>
            </a:r>
          </a:p>
        </p:txBody>
      </p:sp>
      <p:sp>
        <p:nvSpPr>
          <p:cNvPr id="3" name="Content Placeholder 2"/>
          <p:cNvSpPr>
            <a:spLocks noGrp="1"/>
          </p:cNvSpPr>
          <p:nvPr>
            <p:ph idx="1"/>
          </p:nvPr>
        </p:nvSpPr>
        <p:spPr>
          <a:xfrm>
            <a:off x="1524000" y="1524000"/>
            <a:ext cx="6934200" cy="5334000"/>
          </a:xfrm>
        </p:spPr>
        <p:txBody>
          <a:bodyPr>
            <a:normAutofit lnSpcReduction="10000"/>
          </a:bodyPr>
          <a:lstStyle/>
          <a:p>
            <a:pPr marL="0" indent="0">
              <a:buNone/>
            </a:pPr>
            <a:r>
              <a:rPr lang="en-US" sz="3200" dirty="0"/>
              <a:t>Steps in processing a </a:t>
            </a:r>
            <a:r>
              <a:rPr lang="en-US" sz="3200" dirty="0">
                <a:solidFill>
                  <a:schemeClr val="tx2"/>
                </a:solidFill>
              </a:rPr>
              <a:t>Plans of Operations:</a:t>
            </a:r>
          </a:p>
          <a:p>
            <a:pPr marL="914400" indent="-457200">
              <a:buClr>
                <a:srgbClr val="1F497D"/>
              </a:buClr>
              <a:buSzPct val="100000"/>
            </a:pPr>
            <a:r>
              <a:rPr lang="en-US" sz="2600" dirty="0">
                <a:solidFill>
                  <a:schemeClr val="tx2"/>
                </a:solidFill>
                <a:effectLst/>
              </a:rPr>
              <a:t>Forest Service accepts Plan as complete, notifies proponent in writing</a:t>
            </a:r>
          </a:p>
          <a:p>
            <a:pPr marL="914400" indent="-457200">
              <a:buClr>
                <a:srgbClr val="1F497D"/>
              </a:buClr>
              <a:buSzPct val="100000"/>
            </a:pPr>
            <a:r>
              <a:rPr lang="en-US" sz="2600" dirty="0">
                <a:solidFill>
                  <a:schemeClr val="tx2"/>
                </a:solidFill>
                <a:effectLst/>
              </a:rPr>
              <a:t>Initiates cooperation with other      regulatory agencies – NEPA</a:t>
            </a:r>
          </a:p>
          <a:p>
            <a:pPr marL="1314450" lvl="1" indent="-457200">
              <a:buClr>
                <a:srgbClr val="1F497D"/>
              </a:buClr>
              <a:buSzPct val="100000"/>
            </a:pPr>
            <a:r>
              <a:rPr lang="en-US" sz="2200" i="1" dirty="0">
                <a:solidFill>
                  <a:schemeClr val="tx2"/>
                </a:solidFill>
                <a:effectLst/>
              </a:rPr>
              <a:t>Federal  =&gt; USACE, USFWS, NOAA, EPA,                     BLM, NPS, </a:t>
            </a:r>
            <a:r>
              <a:rPr lang="en-US" sz="2200" i="1" dirty="0"/>
              <a:t>other agencies</a:t>
            </a:r>
            <a:endParaRPr lang="en-US" sz="2200" i="1" dirty="0">
              <a:solidFill>
                <a:schemeClr val="tx2"/>
              </a:solidFill>
              <a:effectLst/>
            </a:endParaRPr>
          </a:p>
          <a:p>
            <a:pPr marL="1314450" lvl="1" indent="-457200">
              <a:buClr>
                <a:srgbClr val="1F497D"/>
              </a:buClr>
              <a:buSzPct val="100000"/>
            </a:pPr>
            <a:r>
              <a:rPr lang="en-US" sz="2200" i="1" dirty="0">
                <a:solidFill>
                  <a:schemeClr val="tx2"/>
                </a:solidFill>
                <a:effectLst/>
              </a:rPr>
              <a:t>State =&gt; DEQ, Water Resources, Fish &amp; Game, </a:t>
            </a:r>
            <a:r>
              <a:rPr lang="en-US" sz="2200" i="1" dirty="0"/>
              <a:t>other agencies</a:t>
            </a:r>
            <a:endParaRPr lang="en-US" sz="2200" i="1" dirty="0">
              <a:solidFill>
                <a:schemeClr val="tx2"/>
              </a:solidFill>
              <a:effectLst/>
            </a:endParaRPr>
          </a:p>
          <a:p>
            <a:pPr marL="1314450" lvl="1" indent="-457200">
              <a:buClr>
                <a:srgbClr val="1F497D"/>
              </a:buClr>
              <a:buSzPct val="100000"/>
            </a:pPr>
            <a:r>
              <a:rPr lang="en-US" sz="2200" i="1" dirty="0">
                <a:solidFill>
                  <a:schemeClr val="tx2"/>
                </a:solidFill>
                <a:effectLst/>
              </a:rPr>
              <a:t>Tribes =&gt; consultation and opportunity fo</a:t>
            </a:r>
            <a:r>
              <a:rPr lang="en-US" sz="2200" i="1" dirty="0"/>
              <a:t>r c</a:t>
            </a:r>
            <a:r>
              <a:rPr lang="en-US" sz="2200" i="1" dirty="0">
                <a:solidFill>
                  <a:schemeClr val="tx2"/>
                </a:solidFill>
                <a:effectLst/>
              </a:rPr>
              <a:t>ooperating </a:t>
            </a:r>
            <a:r>
              <a:rPr lang="en-US" sz="2200" i="1" dirty="0"/>
              <a:t>a</a:t>
            </a:r>
            <a:r>
              <a:rPr lang="en-US" sz="2200" i="1" dirty="0">
                <a:solidFill>
                  <a:schemeClr val="tx2"/>
                </a:solidFill>
                <a:effectLst/>
              </a:rPr>
              <a:t>gency</a:t>
            </a:r>
          </a:p>
          <a:p>
            <a:pPr marL="1314450" lvl="1" indent="-457200">
              <a:buClr>
                <a:srgbClr val="1F497D"/>
              </a:buClr>
              <a:buSzPct val="100000"/>
            </a:pPr>
            <a:r>
              <a:rPr lang="en-US" sz="2200" i="1" dirty="0">
                <a:solidFill>
                  <a:schemeClr val="tx2"/>
                </a:solidFill>
                <a:effectLst/>
              </a:rPr>
              <a:t>Local  =&gt; city, county, </a:t>
            </a:r>
            <a:r>
              <a:rPr lang="en-US" sz="2200" i="1" dirty="0"/>
              <a:t>other entities</a:t>
            </a:r>
            <a:r>
              <a:rPr lang="en-US" sz="2200" i="1" dirty="0">
                <a:solidFill>
                  <a:schemeClr val="tx2"/>
                </a:solidFill>
                <a:effectLst/>
              </a:rPr>
              <a:t> </a:t>
            </a:r>
          </a:p>
        </p:txBody>
      </p:sp>
      <p:pic>
        <p:nvPicPr>
          <p:cNvPr id="5" name="Picture 15" descr="POO_placer_example"/>
          <p:cNvPicPr>
            <a:picLocks noChangeAspect="1" noChangeArrowheads="1"/>
          </p:cNvPicPr>
          <p:nvPr/>
        </p:nvPicPr>
        <p:blipFill>
          <a:blip r:embed="rId3" cstate="print"/>
          <a:srcRect/>
          <a:stretch>
            <a:fillRect/>
          </a:stretch>
        </p:blipFill>
        <p:spPr bwMode="auto">
          <a:xfrm rot="20794191">
            <a:off x="7554177" y="2880361"/>
            <a:ext cx="1393430" cy="1803418"/>
          </a:xfrm>
          <a:prstGeom prst="rect">
            <a:avLst/>
          </a:prstGeom>
          <a:noFill/>
          <a:ln w="9525">
            <a:solidFill>
              <a:schemeClr val="tx1"/>
            </a:solidFill>
            <a:miter lim="800000"/>
            <a:headEnd/>
            <a:tailEnd/>
          </a:ln>
        </p:spPr>
      </p:pic>
      <p:sp>
        <p:nvSpPr>
          <p:cNvPr id="12" name="5-Point Star 11"/>
          <p:cNvSpPr/>
          <p:nvPr/>
        </p:nvSpPr>
        <p:spPr bwMode="auto">
          <a:xfrm>
            <a:off x="8058150" y="2971800"/>
            <a:ext cx="800100" cy="741947"/>
          </a:xfrm>
          <a:prstGeom prst="star5">
            <a:avLst/>
          </a:prstGeom>
          <a:solidFill>
            <a:srgbClr val="FFFF00"/>
          </a:solidFill>
          <a:ln w="9525" cap="flat" cmpd="sng" algn="ctr">
            <a:solidFill>
              <a:schemeClr val="tx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Tahoma" charset="0"/>
            </a:endParaRPr>
          </a:p>
        </p:txBody>
      </p:sp>
      <p:sp>
        <p:nvSpPr>
          <p:cNvPr id="4" name="Slide Number Placeholder 3"/>
          <p:cNvSpPr>
            <a:spLocks noGrp="1"/>
          </p:cNvSpPr>
          <p:nvPr>
            <p:ph type="sldNum" sz="quarter" idx="12"/>
          </p:nvPr>
        </p:nvSpPr>
        <p:spPr/>
        <p:txBody>
          <a:bodyPr/>
          <a:lstStyle/>
          <a:p>
            <a:fld id="{509462E9-625C-433A-BC7E-8CC30B94BA1D}" type="slidenum">
              <a:rPr lang="en-US" smtClean="0"/>
              <a:pPr/>
              <a:t>16</a:t>
            </a:fld>
            <a:endParaRPr lang="en-US" dirty="0"/>
          </a:p>
        </p:txBody>
      </p:sp>
      <p:pic>
        <p:nvPicPr>
          <p:cNvPr id="6" name="Picture 5"/>
          <p:cNvPicPr>
            <a:picLocks noChangeAspect="1"/>
          </p:cNvPicPr>
          <p:nvPr/>
        </p:nvPicPr>
        <p:blipFill>
          <a:blip r:embed="rId4"/>
          <a:stretch>
            <a:fillRect/>
          </a:stretch>
        </p:blipFill>
        <p:spPr>
          <a:xfrm>
            <a:off x="0" y="-45720"/>
            <a:ext cx="9257960" cy="6934200"/>
          </a:xfrm>
          <a:prstGeom prst="rect">
            <a:avLst/>
          </a:prstGeom>
        </p:spPr>
      </p:pic>
    </p:spTree>
    <p:extLst>
      <p:ext uri="{BB962C8B-B14F-4D97-AF65-F5344CB8AC3E}">
        <p14:creationId xmlns:p14="http://schemas.microsoft.com/office/powerpoint/2010/main" val="14013265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48468"/>
            <a:ext cx="7086600" cy="970732"/>
          </a:xfrm>
        </p:spPr>
        <p:txBody>
          <a:bodyPr>
            <a:normAutofit fontScale="90000"/>
          </a:bodyPr>
          <a:lstStyle/>
          <a:p>
            <a:pPr algn="ctr"/>
            <a:r>
              <a:rPr lang="en-US" dirty="0">
                <a:solidFill>
                  <a:srgbClr val="1F497D"/>
                </a:solidFill>
              </a:rPr>
              <a:t>U.S. Forest Service                         Permitting Process</a:t>
            </a:r>
          </a:p>
        </p:txBody>
      </p:sp>
      <p:sp>
        <p:nvSpPr>
          <p:cNvPr id="3" name="Content Placeholder 2"/>
          <p:cNvSpPr>
            <a:spLocks noGrp="1"/>
          </p:cNvSpPr>
          <p:nvPr>
            <p:ph idx="1"/>
          </p:nvPr>
        </p:nvSpPr>
        <p:spPr>
          <a:xfrm>
            <a:off x="1524000" y="1524001"/>
            <a:ext cx="7010400" cy="3124199"/>
          </a:xfrm>
        </p:spPr>
        <p:txBody>
          <a:bodyPr>
            <a:normAutofit fontScale="70000" lnSpcReduction="20000"/>
          </a:bodyPr>
          <a:lstStyle/>
          <a:p>
            <a:pPr marL="0" indent="0" fontAlgn="auto">
              <a:spcAft>
                <a:spcPts val="0"/>
              </a:spcAft>
              <a:buClr>
                <a:srgbClr val="99CC00"/>
              </a:buClr>
              <a:buFont typeface="Wingdings" pitchFamily="2" charset="2"/>
              <a:buNone/>
            </a:pPr>
            <a:r>
              <a:rPr lang="en-US" sz="4400" dirty="0">
                <a:solidFill>
                  <a:srgbClr val="1F497D"/>
                </a:solidFill>
              </a:rPr>
              <a:t>Steps in processing a Plans of Operations:</a:t>
            </a:r>
          </a:p>
          <a:p>
            <a:pPr marL="914400" indent="-457200">
              <a:buClr>
                <a:srgbClr val="1F497D"/>
              </a:buClr>
              <a:buSzPct val="100000"/>
            </a:pPr>
            <a:endParaRPr lang="en-US" sz="1300" dirty="0">
              <a:solidFill>
                <a:schemeClr val="tx2"/>
              </a:solidFill>
              <a:effectLst/>
            </a:endParaRPr>
          </a:p>
          <a:p>
            <a:pPr marL="571500" indent="-279400">
              <a:buClr>
                <a:srgbClr val="1F497D"/>
              </a:buClr>
              <a:buSzPct val="100000"/>
            </a:pPr>
            <a:r>
              <a:rPr lang="en-US" dirty="0">
                <a:solidFill>
                  <a:schemeClr val="tx2"/>
                </a:solidFill>
                <a:effectLst/>
              </a:rPr>
              <a:t>Forest Service notifies proponent and public of…</a:t>
            </a:r>
          </a:p>
          <a:p>
            <a:pPr marL="971550" lvl="1" indent="-279400">
              <a:buClr>
                <a:srgbClr val="1F497D"/>
              </a:buClr>
              <a:buSzPct val="100000"/>
            </a:pPr>
            <a:r>
              <a:rPr lang="en-US" dirty="0">
                <a:solidFill>
                  <a:schemeClr val="tx2"/>
                </a:solidFill>
                <a:effectLst/>
              </a:rPr>
              <a:t>NEPA decision (not Plan authorization)</a:t>
            </a:r>
          </a:p>
          <a:p>
            <a:pPr marL="971550" lvl="1" indent="-279400">
              <a:buClr>
                <a:srgbClr val="1F497D"/>
              </a:buClr>
              <a:buSzPct val="100000"/>
            </a:pPr>
            <a:r>
              <a:rPr lang="en-US" dirty="0"/>
              <a:t>R</a:t>
            </a:r>
            <a:r>
              <a:rPr lang="en-US" dirty="0">
                <a:solidFill>
                  <a:schemeClr val="tx2"/>
                </a:solidFill>
                <a:effectLst/>
              </a:rPr>
              <a:t>equired mitigations</a:t>
            </a:r>
          </a:p>
          <a:p>
            <a:pPr marL="971550" lvl="1" indent="-279400">
              <a:buClr>
                <a:srgbClr val="1F497D"/>
              </a:buClr>
              <a:buSzPct val="100000"/>
            </a:pPr>
            <a:r>
              <a:rPr lang="en-US" dirty="0"/>
              <a:t>B</a:t>
            </a:r>
            <a:r>
              <a:rPr lang="en-US" dirty="0">
                <a:solidFill>
                  <a:schemeClr val="tx2"/>
                </a:solidFill>
                <a:effectLst/>
              </a:rPr>
              <a:t>ond information</a:t>
            </a:r>
          </a:p>
          <a:p>
            <a:pPr marL="571500" lvl="1" indent="-279400">
              <a:buClr>
                <a:srgbClr val="1F497D"/>
              </a:buClr>
              <a:buSzPct val="100000"/>
            </a:pPr>
            <a:endParaRPr lang="en-US" sz="2000" dirty="0">
              <a:solidFill>
                <a:schemeClr val="tx2"/>
              </a:solidFill>
              <a:effectLst/>
            </a:endParaRPr>
          </a:p>
          <a:p>
            <a:pPr marL="571500" indent="-279400">
              <a:buClr>
                <a:srgbClr val="1F497D"/>
              </a:buClr>
              <a:buSzPct val="100000"/>
            </a:pPr>
            <a:r>
              <a:rPr lang="en-US" dirty="0"/>
              <a:t>Forest Service prepares/reviews bond package (with proponent)</a:t>
            </a:r>
          </a:p>
        </p:txBody>
      </p:sp>
      <p:sp>
        <p:nvSpPr>
          <p:cNvPr id="4" name="Slide Number Placeholder 3"/>
          <p:cNvSpPr>
            <a:spLocks noGrp="1"/>
          </p:cNvSpPr>
          <p:nvPr>
            <p:ph type="sldNum" sz="quarter" idx="12"/>
          </p:nvPr>
        </p:nvSpPr>
        <p:spPr/>
        <p:txBody>
          <a:bodyPr/>
          <a:lstStyle/>
          <a:p>
            <a:fld id="{509462E9-625C-433A-BC7E-8CC30B94BA1D}" type="slidenum">
              <a:rPr lang="en-US" smtClean="0"/>
              <a:pPr/>
              <a:t>17</a:t>
            </a:fld>
            <a:endParaRPr lang="en-US" dirty="0"/>
          </a:p>
        </p:txBody>
      </p:sp>
      <p:pic>
        <p:nvPicPr>
          <p:cNvPr id="6"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4015390"/>
            <a:ext cx="4267200" cy="2778285"/>
          </a:xfrm>
          <a:prstGeom prst="rect">
            <a:avLst/>
          </a:prstGeom>
        </p:spPr>
      </p:pic>
      <p:sp>
        <p:nvSpPr>
          <p:cNvPr id="8" name="Rectangle 8"/>
          <p:cNvSpPr>
            <a:spLocks noChangeArrowheads="1"/>
          </p:cNvSpPr>
          <p:nvPr/>
        </p:nvSpPr>
        <p:spPr bwMode="auto">
          <a:xfrm>
            <a:off x="3117274" y="6402673"/>
            <a:ext cx="3816926" cy="386001"/>
          </a:xfrm>
          <a:prstGeom prst="rect">
            <a:avLst/>
          </a:prstGeom>
          <a:solidFill>
            <a:schemeClr val="bg1">
              <a:lumMod val="65000"/>
            </a:schemeClr>
          </a:solidFill>
          <a:ln w="9525">
            <a:solidFill>
              <a:schemeClr val="bg1">
                <a:lumMod val="75000"/>
              </a:schemeClr>
            </a:solidFill>
            <a:miter lim="800000"/>
            <a:headEnd/>
            <a:tailEnd/>
          </a:ln>
        </p:spPr>
        <p:txBody>
          <a:bodyPr wrap="none" anchor="ctr"/>
          <a:lstStyle/>
          <a:p>
            <a:pPr algn="ctr" eaLnBrk="0" hangingPunct="0"/>
            <a:r>
              <a:rPr lang="en-US" sz="2200" b="1" dirty="0">
                <a:solidFill>
                  <a:srgbClr val="1F497D"/>
                </a:solidFill>
              </a:rPr>
              <a:t>Thompson Creek Mine, ID</a:t>
            </a:r>
          </a:p>
        </p:txBody>
      </p:sp>
    </p:spTree>
    <p:extLst>
      <p:ext uri="{BB962C8B-B14F-4D97-AF65-F5344CB8AC3E}">
        <p14:creationId xmlns:p14="http://schemas.microsoft.com/office/powerpoint/2010/main" val="3789651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48468"/>
            <a:ext cx="7086600" cy="970732"/>
          </a:xfrm>
        </p:spPr>
        <p:txBody>
          <a:bodyPr>
            <a:normAutofit fontScale="90000"/>
          </a:bodyPr>
          <a:lstStyle/>
          <a:p>
            <a:pPr algn="ctr"/>
            <a:r>
              <a:rPr lang="en-US" dirty="0">
                <a:solidFill>
                  <a:srgbClr val="1F497D"/>
                </a:solidFill>
              </a:rPr>
              <a:t>U.S. Forest Service                        Permitting Process</a:t>
            </a:r>
          </a:p>
        </p:txBody>
      </p:sp>
      <p:sp>
        <p:nvSpPr>
          <p:cNvPr id="3" name="Content Placeholder 2"/>
          <p:cNvSpPr>
            <a:spLocks noGrp="1"/>
          </p:cNvSpPr>
          <p:nvPr>
            <p:ph idx="1"/>
          </p:nvPr>
        </p:nvSpPr>
        <p:spPr/>
        <p:txBody>
          <a:bodyPr>
            <a:normAutofit lnSpcReduction="10000"/>
          </a:bodyPr>
          <a:lstStyle/>
          <a:p>
            <a:pPr marL="0" indent="0" fontAlgn="auto">
              <a:spcAft>
                <a:spcPts val="0"/>
              </a:spcAft>
              <a:buClr>
                <a:srgbClr val="99CC00"/>
              </a:buClr>
              <a:buFont typeface="Wingdings" pitchFamily="2" charset="2"/>
              <a:buNone/>
            </a:pPr>
            <a:r>
              <a:rPr lang="en-US" sz="3400" dirty="0">
                <a:solidFill>
                  <a:srgbClr val="1F497D"/>
                </a:solidFill>
              </a:rPr>
              <a:t>Steps in processing a Plans of Operations</a:t>
            </a:r>
            <a:r>
              <a:rPr lang="en-US" sz="3200" dirty="0">
                <a:solidFill>
                  <a:srgbClr val="1F497D"/>
                </a:solidFill>
              </a:rPr>
              <a:t>:</a:t>
            </a:r>
          </a:p>
          <a:p>
            <a:pPr marL="914400" indent="-457200">
              <a:buSzPct val="100000"/>
            </a:pPr>
            <a:r>
              <a:rPr lang="en-US" sz="2800" dirty="0">
                <a:solidFill>
                  <a:schemeClr val="tx2"/>
                </a:solidFill>
                <a:effectLst/>
              </a:rPr>
              <a:t>If no appeal, USFS approves Plan </a:t>
            </a:r>
            <a:r>
              <a:rPr lang="en-US" sz="2800" i="1" dirty="0">
                <a:solidFill>
                  <a:schemeClr val="tx2"/>
                </a:solidFill>
                <a:effectLst/>
              </a:rPr>
              <a:t>= authorization to operate</a:t>
            </a:r>
          </a:p>
          <a:p>
            <a:pPr marL="914400" indent="-457200">
              <a:buSzPct val="100000"/>
            </a:pPr>
            <a:r>
              <a:rPr lang="en-US" sz="2800" dirty="0">
                <a:solidFill>
                  <a:schemeClr val="tx2"/>
                </a:solidFill>
                <a:effectLst/>
              </a:rPr>
              <a:t>Litigation </a:t>
            </a:r>
            <a:r>
              <a:rPr lang="en-US" sz="2800" i="1" dirty="0">
                <a:solidFill>
                  <a:schemeClr val="tx2"/>
                </a:solidFill>
                <a:effectLst/>
              </a:rPr>
              <a:t>(can happen anytime after NEPA decision)</a:t>
            </a:r>
          </a:p>
          <a:p>
            <a:pPr marL="914400" indent="-457200">
              <a:buSzPct val="100000"/>
            </a:pPr>
            <a:r>
              <a:rPr lang="en-US" sz="2800" dirty="0">
                <a:solidFill>
                  <a:schemeClr val="tx2"/>
                </a:solidFill>
                <a:effectLst/>
              </a:rPr>
              <a:t>Proponent begins operations 		    </a:t>
            </a:r>
          </a:p>
          <a:p>
            <a:pPr marL="914400" indent="-457200">
              <a:buSzPct val="100000"/>
            </a:pPr>
            <a:r>
              <a:rPr lang="en-US" sz="2800" dirty="0">
                <a:solidFill>
                  <a:schemeClr val="tx2"/>
                </a:solidFill>
                <a:effectLst/>
              </a:rPr>
              <a:t>Proponent completes reclamation and  monitoring</a:t>
            </a:r>
          </a:p>
          <a:p>
            <a:pPr marL="914400" indent="-457200">
              <a:buSzPct val="100000"/>
            </a:pPr>
            <a:r>
              <a:rPr lang="en-US" sz="2800" dirty="0">
                <a:solidFill>
                  <a:schemeClr val="tx2"/>
                </a:solidFill>
                <a:effectLst/>
              </a:rPr>
              <a:t>FS returns bond and closes out Plan of Operations</a:t>
            </a:r>
          </a:p>
        </p:txBody>
      </p:sp>
      <p:sp>
        <p:nvSpPr>
          <p:cNvPr id="4" name="Slide Number Placeholder 3"/>
          <p:cNvSpPr>
            <a:spLocks noGrp="1"/>
          </p:cNvSpPr>
          <p:nvPr>
            <p:ph type="sldNum" sz="quarter" idx="12"/>
          </p:nvPr>
        </p:nvSpPr>
        <p:spPr/>
        <p:txBody>
          <a:bodyPr/>
          <a:lstStyle/>
          <a:p>
            <a:fld id="{509462E9-625C-433A-BC7E-8CC30B94BA1D}" type="slidenum">
              <a:rPr lang="en-US" smtClean="0"/>
              <a:pPr/>
              <a:t>18</a:t>
            </a:fld>
            <a:endParaRPr lang="en-US" dirty="0"/>
          </a:p>
        </p:txBody>
      </p:sp>
    </p:spTree>
    <p:extLst>
      <p:ext uri="{BB962C8B-B14F-4D97-AF65-F5344CB8AC3E}">
        <p14:creationId xmlns:p14="http://schemas.microsoft.com/office/powerpoint/2010/main" val="1864454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48468"/>
            <a:ext cx="7086600" cy="970732"/>
          </a:xfrm>
        </p:spPr>
        <p:txBody>
          <a:bodyPr>
            <a:normAutofit fontScale="90000"/>
          </a:bodyPr>
          <a:lstStyle/>
          <a:p>
            <a:pPr algn="ctr"/>
            <a:r>
              <a:rPr lang="en-US" dirty="0">
                <a:solidFill>
                  <a:srgbClr val="1F497D"/>
                </a:solidFill>
              </a:rPr>
              <a:t>U.S. Forest Service –                        Administration of Operations</a:t>
            </a:r>
          </a:p>
        </p:txBody>
      </p:sp>
      <p:sp>
        <p:nvSpPr>
          <p:cNvPr id="3" name="Content Placeholder 2"/>
          <p:cNvSpPr>
            <a:spLocks noGrp="1"/>
          </p:cNvSpPr>
          <p:nvPr>
            <p:ph idx="1"/>
          </p:nvPr>
        </p:nvSpPr>
        <p:spPr/>
        <p:txBody>
          <a:bodyPr>
            <a:noAutofit/>
          </a:bodyPr>
          <a:lstStyle/>
          <a:p>
            <a:pPr>
              <a:lnSpc>
                <a:spcPts val="2000"/>
              </a:lnSpc>
              <a:spcBef>
                <a:spcPts val="300"/>
              </a:spcBef>
            </a:pPr>
            <a:r>
              <a:rPr lang="en-US" dirty="0">
                <a:solidFill>
                  <a:schemeClr val="tx2"/>
                </a:solidFill>
              </a:rPr>
              <a:t>Inspections</a:t>
            </a:r>
          </a:p>
          <a:p>
            <a:pPr lvl="1">
              <a:spcBef>
                <a:spcPts val="600"/>
              </a:spcBef>
            </a:pPr>
            <a:r>
              <a:rPr lang="en-US" dirty="0">
                <a:solidFill>
                  <a:srgbClr val="1F497D"/>
                </a:solidFill>
                <a:effectLst/>
              </a:rPr>
              <a:t>Scheduled and random</a:t>
            </a:r>
          </a:p>
          <a:p>
            <a:pPr lvl="1">
              <a:spcBef>
                <a:spcPts val="600"/>
              </a:spcBef>
            </a:pPr>
            <a:r>
              <a:rPr lang="en-US" dirty="0">
                <a:solidFill>
                  <a:srgbClr val="1F497D"/>
                </a:solidFill>
                <a:effectLst/>
              </a:rPr>
              <a:t>During operations and closure, post-closure</a:t>
            </a:r>
          </a:p>
          <a:p>
            <a:pPr lvl="1">
              <a:spcBef>
                <a:spcPts val="600"/>
              </a:spcBef>
            </a:pPr>
            <a:r>
              <a:rPr lang="en-US" dirty="0">
                <a:solidFill>
                  <a:srgbClr val="1F497D"/>
                </a:solidFill>
                <a:effectLst/>
              </a:rPr>
              <a:t>Compliance with Plan of Operations, laws, regulations and policy </a:t>
            </a: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391"/>
          <a:stretch/>
        </p:blipFill>
        <p:spPr bwMode="auto">
          <a:xfrm>
            <a:off x="2743200" y="3657600"/>
            <a:ext cx="5228521" cy="306987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509462E9-625C-433A-BC7E-8CC30B94BA1D}" type="slidenum">
              <a:rPr lang="en-US" smtClean="0"/>
              <a:pPr/>
              <a:t>19</a:t>
            </a:fld>
            <a:endParaRPr lang="en-US" dirty="0"/>
          </a:p>
        </p:txBody>
      </p:sp>
    </p:spTree>
    <p:extLst>
      <p:ext uri="{BB962C8B-B14F-4D97-AF65-F5344CB8AC3E}">
        <p14:creationId xmlns:p14="http://schemas.microsoft.com/office/powerpoint/2010/main" val="917946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p:txBody>
          <a:bodyPr anchorCtr="1">
            <a:normAutofit/>
          </a:bodyPr>
          <a:lstStyle/>
          <a:p>
            <a:pPr algn="ctr" eaLnBrk="1" hangingPunct="1">
              <a:defRPr/>
            </a:pPr>
            <a:r>
              <a:rPr lang="en-US" dirty="0"/>
              <a:t>Mining Information Session</a:t>
            </a:r>
          </a:p>
        </p:txBody>
      </p:sp>
      <p:sp>
        <p:nvSpPr>
          <p:cNvPr id="380931" name="Rectangle 3"/>
          <p:cNvSpPr>
            <a:spLocks noGrp="1" noChangeArrowheads="1"/>
          </p:cNvSpPr>
          <p:nvPr>
            <p:ph idx="1"/>
          </p:nvPr>
        </p:nvSpPr>
        <p:spPr/>
        <p:txBody>
          <a:bodyPr>
            <a:normAutofit/>
          </a:bodyPr>
          <a:lstStyle/>
          <a:p>
            <a:pPr>
              <a:lnSpc>
                <a:spcPct val="150000"/>
              </a:lnSpc>
              <a:spcBef>
                <a:spcPts val="600"/>
              </a:spcBef>
              <a:spcAft>
                <a:spcPts val="1200"/>
              </a:spcAft>
              <a:defRPr/>
            </a:pPr>
            <a:r>
              <a:rPr lang="en-US" dirty="0"/>
              <a:t>Module 1:  Mining Fundamentals</a:t>
            </a:r>
          </a:p>
          <a:p>
            <a:pPr>
              <a:lnSpc>
                <a:spcPct val="150000"/>
              </a:lnSpc>
              <a:spcBef>
                <a:spcPts val="600"/>
              </a:spcBef>
              <a:spcAft>
                <a:spcPts val="1200"/>
              </a:spcAft>
              <a:defRPr/>
            </a:pPr>
            <a:r>
              <a:rPr lang="en-US" dirty="0"/>
              <a:t>Module 2:  Environmental Concerns and Issues</a:t>
            </a:r>
          </a:p>
          <a:p>
            <a:pPr>
              <a:lnSpc>
                <a:spcPct val="150000"/>
              </a:lnSpc>
              <a:spcBef>
                <a:spcPts val="600"/>
              </a:spcBef>
              <a:spcAft>
                <a:spcPts val="1200"/>
              </a:spcAft>
              <a:defRPr/>
            </a:pPr>
            <a:r>
              <a:rPr lang="en-US" dirty="0">
                <a:solidFill>
                  <a:schemeClr val="tx2">
                    <a:lumMod val="50000"/>
                  </a:schemeClr>
                </a:solidFill>
              </a:rPr>
              <a:t>Module 3: Regulatory Process and How the Public and Tribes Can Engage</a:t>
            </a:r>
          </a:p>
        </p:txBody>
      </p:sp>
      <p:sp>
        <p:nvSpPr>
          <p:cNvPr id="6" name="Slide Number Placeholder 3"/>
          <p:cNvSpPr>
            <a:spLocks noGrp="1"/>
          </p:cNvSpPr>
          <p:nvPr>
            <p:ph type="sldNum" sz="quarter" idx="12"/>
          </p:nvPr>
        </p:nvSpPr>
        <p:spPr/>
        <p:txBody>
          <a:bodyPr vert="horz" lIns="91440" tIns="45720" rIns="91440" bIns="45720" rtlCol="0" anchor="ctr"/>
          <a:lstStyle/>
          <a:p>
            <a:fld id="{4B6A43FA-9B44-4FE6-988B-AFD96BCF4F5A}" type="slidenum">
              <a:rPr lang="en-US" altLang="en-US"/>
              <a:pPr/>
              <a:t>2</a:t>
            </a:fld>
            <a:endParaRPr lang="en-US" altLang="en-US"/>
          </a:p>
        </p:txBody>
      </p:sp>
      <p:sp>
        <p:nvSpPr>
          <p:cNvPr id="5" name="Slide Number Placeholder 5"/>
          <p:cNvSpPr txBox="1">
            <a:spLocks noGrp="1"/>
          </p:cNvSpPr>
          <p:nvPr/>
        </p:nvSpPr>
        <p:spPr bwMode="auto">
          <a:xfrm>
            <a:off x="6553200" y="6243638"/>
            <a:ext cx="2133600" cy="457200"/>
          </a:xfrm>
          <a:prstGeom prst="rect">
            <a:avLst/>
          </a:prstGeom>
          <a:noFill/>
          <a:ln>
            <a:miter lim="800000"/>
            <a:headEnd/>
            <a:tailEnd/>
          </a:ln>
        </p:spPr>
        <p:txBody>
          <a:bodyPr anchor="b"/>
          <a:lstStyle/>
          <a:p>
            <a:pPr algn="r">
              <a:defRPr/>
            </a:pPr>
            <a:endParaRPr lang="en-US" sz="1200">
              <a:solidFill>
                <a:prstClr val="black"/>
              </a:solidFill>
              <a:effectLst>
                <a:outerShdw blurRad="38100" dist="38100" dir="2700000" algn="tl">
                  <a:srgbClr val="000000"/>
                </a:outerShdw>
              </a:effectLst>
              <a:latin typeface="Verdana" pitchFamily="34" charset="0"/>
            </a:endParaRPr>
          </a:p>
        </p:txBody>
      </p:sp>
      <p:cxnSp>
        <p:nvCxnSpPr>
          <p:cNvPr id="7" name="Straight Connector 6"/>
          <p:cNvCxnSpPr/>
          <p:nvPr/>
        </p:nvCxnSpPr>
        <p:spPr>
          <a:xfrm>
            <a:off x="1676400" y="4648200"/>
            <a:ext cx="6858000" cy="0"/>
          </a:xfrm>
          <a:prstGeom prst="line">
            <a:avLst/>
          </a:prstGeom>
          <a:ln w="47625">
            <a:solidFill>
              <a:srgbClr val="F575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3395631"/>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48468"/>
            <a:ext cx="7086600" cy="970732"/>
          </a:xfrm>
        </p:spPr>
        <p:txBody>
          <a:bodyPr>
            <a:normAutofit fontScale="90000"/>
          </a:bodyPr>
          <a:lstStyle/>
          <a:p>
            <a:pPr algn="ctr"/>
            <a:r>
              <a:rPr lang="en-US" sz="4200" dirty="0">
                <a:solidFill>
                  <a:srgbClr val="1F497D"/>
                </a:solidFill>
              </a:rPr>
              <a:t>Comparison:                                              BLM and U.S. Forest Service</a:t>
            </a:r>
          </a:p>
        </p:txBody>
      </p:sp>
      <p:sp>
        <p:nvSpPr>
          <p:cNvPr id="3" name="Content Placeholder 2"/>
          <p:cNvSpPr>
            <a:spLocks noGrp="1"/>
          </p:cNvSpPr>
          <p:nvPr>
            <p:ph idx="1"/>
          </p:nvPr>
        </p:nvSpPr>
        <p:spPr>
          <a:xfrm>
            <a:off x="1524000" y="1524000"/>
            <a:ext cx="7315200" cy="5334000"/>
          </a:xfrm>
        </p:spPr>
        <p:txBody>
          <a:bodyPr>
            <a:noAutofit/>
          </a:bodyPr>
          <a:lstStyle/>
          <a:p>
            <a:pPr marL="344488">
              <a:spcBef>
                <a:spcPts val="0"/>
              </a:spcBef>
            </a:pPr>
            <a:r>
              <a:rPr lang="en-US" sz="2800" dirty="0">
                <a:solidFill>
                  <a:schemeClr val="tx2"/>
                </a:solidFill>
              </a:rPr>
              <a:t>Casual Use</a:t>
            </a:r>
          </a:p>
          <a:p>
            <a:pPr marL="744538" lvl="1">
              <a:spcBef>
                <a:spcPts val="0"/>
              </a:spcBef>
            </a:pPr>
            <a:r>
              <a:rPr lang="en-US" sz="2000" dirty="0">
                <a:solidFill>
                  <a:schemeClr val="tx2"/>
                </a:solidFill>
              </a:rPr>
              <a:t>Forest Service does </a:t>
            </a:r>
            <a:r>
              <a:rPr lang="en-US" sz="2000" u="sng" dirty="0">
                <a:solidFill>
                  <a:schemeClr val="tx2"/>
                </a:solidFill>
              </a:rPr>
              <a:t>not</a:t>
            </a:r>
            <a:r>
              <a:rPr lang="en-US" sz="2000" dirty="0">
                <a:solidFill>
                  <a:schemeClr val="tx2"/>
                </a:solidFill>
              </a:rPr>
              <a:t> define casual use or recreational mining</a:t>
            </a:r>
          </a:p>
          <a:p>
            <a:pPr marL="344488">
              <a:spcBef>
                <a:spcPts val="0"/>
              </a:spcBef>
            </a:pPr>
            <a:r>
              <a:rPr lang="en-US" sz="2800" dirty="0">
                <a:solidFill>
                  <a:schemeClr val="tx2"/>
                </a:solidFill>
              </a:rPr>
              <a:t>Notice of Intent </a:t>
            </a:r>
          </a:p>
          <a:p>
            <a:pPr marL="744538" lvl="1">
              <a:spcBef>
                <a:spcPts val="0"/>
              </a:spcBef>
            </a:pPr>
            <a:r>
              <a:rPr lang="en-US" sz="2000" dirty="0">
                <a:solidFill>
                  <a:schemeClr val="tx2"/>
                </a:solidFill>
              </a:rPr>
              <a:t>Forest Service has higher threshold than BLM…activities cannot have potential for significant surface disturbance </a:t>
            </a:r>
          </a:p>
          <a:p>
            <a:pPr marL="744538" lvl="1">
              <a:spcBef>
                <a:spcPts val="0"/>
              </a:spcBef>
            </a:pPr>
            <a:r>
              <a:rPr lang="en-US" sz="2000" dirty="0">
                <a:solidFill>
                  <a:schemeClr val="tx2"/>
                </a:solidFill>
              </a:rPr>
              <a:t>Forest Service does </a:t>
            </a:r>
            <a:r>
              <a:rPr lang="en-US" sz="2000" u="sng" dirty="0">
                <a:solidFill>
                  <a:schemeClr val="tx2"/>
                </a:solidFill>
              </a:rPr>
              <a:t>not</a:t>
            </a:r>
            <a:r>
              <a:rPr lang="en-US" sz="2000" dirty="0">
                <a:solidFill>
                  <a:schemeClr val="tx2"/>
                </a:solidFill>
              </a:rPr>
              <a:t> have direction for NOI &lt; 5 acres </a:t>
            </a:r>
          </a:p>
          <a:p>
            <a:pPr marL="344488">
              <a:spcBef>
                <a:spcPts val="0"/>
              </a:spcBef>
            </a:pPr>
            <a:r>
              <a:rPr lang="en-US" sz="2800" dirty="0">
                <a:solidFill>
                  <a:schemeClr val="tx2"/>
                </a:solidFill>
              </a:rPr>
              <a:t>Bonding</a:t>
            </a:r>
          </a:p>
          <a:p>
            <a:pPr marL="744538" lvl="1">
              <a:spcBef>
                <a:spcPts val="0"/>
              </a:spcBef>
            </a:pPr>
            <a:r>
              <a:rPr lang="en-US" sz="2000" dirty="0">
                <a:solidFill>
                  <a:schemeClr val="tx2"/>
                </a:solidFill>
              </a:rPr>
              <a:t>Forest Service only bonds Plans of Operations, not NOIs</a:t>
            </a:r>
          </a:p>
          <a:p>
            <a:pPr marL="744538" lvl="1">
              <a:spcBef>
                <a:spcPts val="0"/>
              </a:spcBef>
            </a:pPr>
            <a:r>
              <a:rPr lang="en-US" sz="2000" dirty="0">
                <a:solidFill>
                  <a:schemeClr val="tx2"/>
                </a:solidFill>
              </a:rPr>
              <a:t>Forest Service does not require operator to submit bond calculation with Plan</a:t>
            </a:r>
          </a:p>
          <a:p>
            <a:pPr marL="344488">
              <a:spcBef>
                <a:spcPts val="0"/>
              </a:spcBef>
            </a:pPr>
            <a:r>
              <a:rPr lang="en-US" sz="2800" dirty="0">
                <a:solidFill>
                  <a:schemeClr val="tx2"/>
                </a:solidFill>
              </a:rPr>
              <a:t>218 Objections and 214 Appeals</a:t>
            </a:r>
          </a:p>
          <a:p>
            <a:pPr marL="744538" lvl="1">
              <a:spcBef>
                <a:spcPts val="0"/>
              </a:spcBef>
            </a:pPr>
            <a:r>
              <a:rPr lang="en-US" sz="2000" dirty="0">
                <a:solidFill>
                  <a:schemeClr val="tx2"/>
                </a:solidFill>
              </a:rPr>
              <a:t>Forest Service elevates to next authority level, not administrative court</a:t>
            </a:r>
          </a:p>
        </p:txBody>
      </p:sp>
      <p:sp>
        <p:nvSpPr>
          <p:cNvPr id="4" name="Slide Number Placeholder 3"/>
          <p:cNvSpPr>
            <a:spLocks noGrp="1"/>
          </p:cNvSpPr>
          <p:nvPr>
            <p:ph type="sldNum" sz="quarter" idx="12"/>
          </p:nvPr>
        </p:nvSpPr>
        <p:spPr/>
        <p:txBody>
          <a:bodyPr/>
          <a:lstStyle/>
          <a:p>
            <a:fld id="{509462E9-625C-433A-BC7E-8CC30B94BA1D}" type="slidenum">
              <a:rPr lang="en-US" smtClean="0"/>
              <a:pPr/>
              <a:t>20</a:t>
            </a:fld>
            <a:endParaRPr lang="en-US" dirty="0"/>
          </a:p>
        </p:txBody>
      </p:sp>
    </p:spTree>
    <p:extLst>
      <p:ext uri="{BB962C8B-B14F-4D97-AF65-F5344CB8AC3E}">
        <p14:creationId xmlns:p14="http://schemas.microsoft.com/office/powerpoint/2010/main" val="2196091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NEPA and Mining</a:t>
            </a:r>
          </a:p>
        </p:txBody>
      </p:sp>
      <p:sp>
        <p:nvSpPr>
          <p:cNvPr id="6" name="Text Placeholder 5"/>
          <p:cNvSpPr>
            <a:spLocks noGrp="1"/>
          </p:cNvSpPr>
          <p:nvPr>
            <p:ph type="body" idx="1"/>
          </p:nvPr>
        </p:nvSpPr>
        <p:spPr/>
        <p:txBody>
          <a:bodyPr/>
          <a:lstStyle/>
          <a:p>
            <a:r>
              <a:rPr lang="en-US" dirty="0"/>
              <a:t>Jeanne Geselbracht</a:t>
            </a:r>
            <a:r>
              <a:rPr lang="en-US"/>
              <a:t>, EPA </a:t>
            </a:r>
            <a:r>
              <a:rPr lang="en-US" dirty="0"/>
              <a:t>Region 9</a:t>
            </a:r>
          </a:p>
        </p:txBody>
      </p:sp>
      <p:sp>
        <p:nvSpPr>
          <p:cNvPr id="4" name="Slide Number Placeholder 3"/>
          <p:cNvSpPr>
            <a:spLocks noGrp="1"/>
          </p:cNvSpPr>
          <p:nvPr>
            <p:ph type="sldNum" sz="quarter" idx="12"/>
          </p:nvPr>
        </p:nvSpPr>
        <p:spPr/>
        <p:txBody>
          <a:bodyPr/>
          <a:lstStyle/>
          <a:p>
            <a:fld id="{509462E9-625C-433A-BC7E-8CC30B94BA1D}" type="slidenum">
              <a:rPr lang="en-US" smtClean="0"/>
              <a:pPr/>
              <a:t>21</a:t>
            </a:fld>
            <a:endParaRPr lang="en-US" dirty="0"/>
          </a:p>
        </p:txBody>
      </p:sp>
      <p:pic>
        <p:nvPicPr>
          <p:cNvPr id="7" name="Content Placeholder 4"/>
          <p:cNvPicPr>
            <a:picLocks noChangeAspect="1"/>
          </p:cNvPicPr>
          <p:nvPr/>
        </p:nvPicPr>
        <p:blipFill rotWithShape="1">
          <a:blip r:embed="rId2"/>
          <a:srcRect t="8814" b="9728"/>
          <a:stretch/>
        </p:blipFill>
        <p:spPr>
          <a:xfrm>
            <a:off x="1575758" y="2878347"/>
            <a:ext cx="7488936" cy="3903453"/>
          </a:xfrm>
          <a:prstGeom prst="rect">
            <a:avLst/>
          </a:prstGeom>
        </p:spPr>
      </p:pic>
    </p:spTree>
    <p:extLst>
      <p:ext uri="{BB962C8B-B14F-4D97-AF65-F5344CB8AC3E}">
        <p14:creationId xmlns:p14="http://schemas.microsoft.com/office/powerpoint/2010/main" val="3135562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1F497D"/>
                </a:solidFill>
              </a:rPr>
              <a:t>Why NEPA?</a:t>
            </a:r>
          </a:p>
        </p:txBody>
      </p:sp>
      <p:sp>
        <p:nvSpPr>
          <p:cNvPr id="3" name="Content Placeholder 2"/>
          <p:cNvSpPr>
            <a:spLocks noGrp="1"/>
          </p:cNvSpPr>
          <p:nvPr>
            <p:ph idx="1"/>
          </p:nvPr>
        </p:nvSpPr>
        <p:spPr>
          <a:xfrm>
            <a:off x="1524000" y="1524000"/>
            <a:ext cx="7543800" cy="5029200"/>
          </a:xfrm>
        </p:spPr>
        <p:txBody>
          <a:bodyPr/>
          <a:lstStyle/>
          <a:p>
            <a:pPr marL="0" indent="0">
              <a:buNone/>
            </a:pPr>
            <a:r>
              <a:rPr lang="en-US" altLang="en-US" sz="3500" dirty="0">
                <a:solidFill>
                  <a:srgbClr val="1F497D"/>
                </a:solidFill>
              </a:rPr>
              <a:t>The National Environmental Policy Act was necessary to ensure that federal agencies would consider environmental concerns when making decisions, because the statutes that created the agencies often did not include an environmental </a:t>
            </a:r>
            <a:r>
              <a:rPr lang="en-US" altLang="en-US" sz="3500" dirty="0" smtClean="0">
                <a:solidFill>
                  <a:srgbClr val="1F497D"/>
                </a:solidFill>
              </a:rPr>
              <a:t>mandate.</a:t>
            </a:r>
            <a:endParaRPr lang="en-US" altLang="en-US" sz="3500" dirty="0">
              <a:solidFill>
                <a:srgbClr val="1F497D"/>
              </a:solidFill>
            </a:endParaRPr>
          </a:p>
          <a:p>
            <a:endParaRPr lang="en-US" dirty="0">
              <a:solidFill>
                <a:srgbClr val="1F497D"/>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6951" y="4795712"/>
            <a:ext cx="2672249" cy="1949993"/>
          </a:xfrm>
          <a:prstGeom prst="rect">
            <a:avLst/>
          </a:prstGeom>
        </p:spPr>
      </p:pic>
      <p:sp>
        <p:nvSpPr>
          <p:cNvPr id="5" name="Slide Number Placeholder 4"/>
          <p:cNvSpPr>
            <a:spLocks noGrp="1"/>
          </p:cNvSpPr>
          <p:nvPr>
            <p:ph type="sldNum" sz="quarter" idx="12"/>
          </p:nvPr>
        </p:nvSpPr>
        <p:spPr>
          <a:xfrm>
            <a:off x="6934200" y="6416675"/>
            <a:ext cx="2133600" cy="365125"/>
          </a:xfrm>
        </p:spPr>
        <p:txBody>
          <a:bodyPr/>
          <a:lstStyle/>
          <a:p>
            <a:fld id="{509462E9-625C-433A-BC7E-8CC30B94BA1D}" type="slidenum">
              <a:rPr lang="en-US" smtClean="0"/>
              <a:pPr/>
              <a:t>22</a:t>
            </a:fld>
            <a:endParaRPr lang="en-US" dirty="0"/>
          </a:p>
        </p:txBody>
      </p:sp>
    </p:spTree>
    <p:extLst>
      <p:ext uri="{BB962C8B-B14F-4D97-AF65-F5344CB8AC3E}">
        <p14:creationId xmlns:p14="http://schemas.microsoft.com/office/powerpoint/2010/main" val="4038023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30" name="Rectangle 2"/>
          <p:cNvSpPr>
            <a:spLocks noGrp="1" noChangeArrowheads="1"/>
          </p:cNvSpPr>
          <p:nvPr>
            <p:ph type="title"/>
          </p:nvPr>
        </p:nvSpPr>
        <p:spPr/>
        <p:txBody>
          <a:bodyPr anchorCtr="1">
            <a:normAutofit/>
          </a:bodyPr>
          <a:lstStyle/>
          <a:p>
            <a:pPr eaLnBrk="1" hangingPunct="1">
              <a:defRPr/>
            </a:pPr>
            <a:r>
              <a:rPr lang="en-US" sz="4000" dirty="0"/>
              <a:t>Twin Aims of NEPA</a:t>
            </a:r>
          </a:p>
        </p:txBody>
      </p:sp>
      <p:sp>
        <p:nvSpPr>
          <p:cNvPr id="12293" name="AutoShape 3"/>
          <p:cNvSpPr>
            <a:spLocks noChangeArrowheads="1"/>
          </p:cNvSpPr>
          <p:nvPr/>
        </p:nvSpPr>
        <p:spPr bwMode="auto">
          <a:xfrm>
            <a:off x="3733800" y="3965043"/>
            <a:ext cx="2667000" cy="282892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99CCFF"/>
          </a:solidFill>
          <a:ln w="9525">
            <a:solidFill>
              <a:srgbClr val="000000"/>
            </a:solidFill>
            <a:round/>
            <a:headEnd/>
            <a:tailEnd/>
          </a:ln>
        </p:spPr>
        <p:txBody>
          <a:bodyPr/>
          <a:lstStyle/>
          <a:p>
            <a:endParaRPr lang="en-US"/>
          </a:p>
        </p:txBody>
      </p:sp>
      <p:sp>
        <p:nvSpPr>
          <p:cNvPr id="12294" name="AutoShape 4"/>
          <p:cNvSpPr>
            <a:spLocks noChangeArrowheads="1"/>
          </p:cNvSpPr>
          <p:nvPr/>
        </p:nvSpPr>
        <p:spPr bwMode="auto">
          <a:xfrm>
            <a:off x="1932305" y="4952151"/>
            <a:ext cx="1645920" cy="1097280"/>
          </a:xfrm>
          <a:prstGeom prst="rightArrow">
            <a:avLst>
              <a:gd name="adj1" fmla="val 50000"/>
              <a:gd name="adj2" fmla="val 37441"/>
            </a:avLst>
          </a:prstGeom>
          <a:solidFill>
            <a:srgbClr val="FFFF00"/>
          </a:solidFill>
          <a:ln w="9525">
            <a:solidFill>
              <a:schemeClr val="tx2">
                <a:lumMod val="75000"/>
              </a:schemeClr>
            </a:solidFill>
            <a:miter lim="800000"/>
            <a:headEnd/>
            <a:tailEnd/>
          </a:ln>
        </p:spPr>
        <p:txBody>
          <a:bodyPr/>
          <a:lstStyle/>
          <a:p>
            <a:pPr eaLnBrk="0" hangingPunct="0"/>
            <a:endParaRPr lang="en-US"/>
          </a:p>
        </p:txBody>
      </p:sp>
      <p:sp>
        <p:nvSpPr>
          <p:cNvPr id="12295" name="AutoShape 5"/>
          <p:cNvSpPr>
            <a:spLocks noChangeArrowheads="1"/>
          </p:cNvSpPr>
          <p:nvPr/>
        </p:nvSpPr>
        <p:spPr bwMode="auto">
          <a:xfrm>
            <a:off x="6553200" y="4955643"/>
            <a:ext cx="1660525" cy="1093788"/>
          </a:xfrm>
          <a:prstGeom prst="leftArrow">
            <a:avLst>
              <a:gd name="adj1" fmla="val 50000"/>
              <a:gd name="adj2" fmla="val 37954"/>
            </a:avLst>
          </a:prstGeom>
          <a:solidFill>
            <a:srgbClr val="FFFF00"/>
          </a:solidFill>
          <a:ln w="9525">
            <a:solidFill>
              <a:schemeClr val="accent1">
                <a:lumMod val="75000"/>
              </a:schemeClr>
            </a:solidFill>
            <a:miter lim="800000"/>
            <a:headEnd/>
            <a:tailEnd/>
          </a:ln>
        </p:spPr>
        <p:txBody>
          <a:bodyPr/>
          <a:lstStyle/>
          <a:p>
            <a:pPr eaLnBrk="0" hangingPunct="0"/>
            <a:endParaRPr lang="en-US"/>
          </a:p>
        </p:txBody>
      </p:sp>
      <p:sp>
        <p:nvSpPr>
          <p:cNvPr id="764934" name="Text Box 6"/>
          <p:cNvSpPr txBox="1">
            <a:spLocks noChangeArrowheads="1"/>
          </p:cNvSpPr>
          <p:nvPr/>
        </p:nvSpPr>
        <p:spPr bwMode="auto">
          <a:xfrm>
            <a:off x="2026318" y="5329499"/>
            <a:ext cx="1244600" cy="381000"/>
          </a:xfrm>
          <a:prstGeom prst="rect">
            <a:avLst/>
          </a:prstGeom>
          <a:noFill/>
          <a:ln w="9525">
            <a:noFill/>
            <a:miter lim="800000"/>
            <a:headEnd/>
            <a:tailEnd/>
          </a:ln>
        </p:spPr>
        <p:txBody>
          <a:bodyPr/>
          <a:lstStyle/>
          <a:p>
            <a:pPr eaLnBrk="0" hangingPunct="0">
              <a:defRPr/>
            </a:pPr>
            <a:r>
              <a:rPr lang="en-US" b="1" dirty="0">
                <a:solidFill>
                  <a:schemeClr val="accent5">
                    <a:lumMod val="50000"/>
                  </a:schemeClr>
                </a:solidFill>
                <a:latin typeface="Times New Roman" pitchFamily="18" charset="0"/>
              </a:rPr>
              <a:t>Consider</a:t>
            </a:r>
            <a:endParaRPr lang="en-US" b="1" dirty="0">
              <a:solidFill>
                <a:schemeClr val="accent5">
                  <a:lumMod val="50000"/>
                </a:schemeClr>
              </a:solidFill>
            </a:endParaRPr>
          </a:p>
        </p:txBody>
      </p:sp>
      <p:sp>
        <p:nvSpPr>
          <p:cNvPr id="764935" name="Text Box 7"/>
          <p:cNvSpPr txBox="1">
            <a:spLocks noChangeArrowheads="1"/>
          </p:cNvSpPr>
          <p:nvPr/>
        </p:nvSpPr>
        <p:spPr bwMode="auto">
          <a:xfrm>
            <a:off x="7083169" y="5336642"/>
            <a:ext cx="971550" cy="290513"/>
          </a:xfrm>
          <a:prstGeom prst="rect">
            <a:avLst/>
          </a:prstGeom>
          <a:noFill/>
          <a:ln w="9525">
            <a:noFill/>
            <a:miter lim="800000"/>
            <a:headEnd/>
            <a:tailEnd/>
          </a:ln>
        </p:spPr>
        <p:txBody>
          <a:bodyPr/>
          <a:lstStyle/>
          <a:p>
            <a:pPr eaLnBrk="0" hangingPunct="0">
              <a:defRPr/>
            </a:pPr>
            <a:r>
              <a:rPr lang="en-US" b="1" dirty="0">
                <a:solidFill>
                  <a:schemeClr val="accent5">
                    <a:lumMod val="50000"/>
                  </a:schemeClr>
                </a:solidFill>
                <a:latin typeface="Times New Roman" pitchFamily="18" charset="0"/>
              </a:rPr>
              <a:t>Inform</a:t>
            </a:r>
            <a:endParaRPr lang="en-US" dirty="0">
              <a:solidFill>
                <a:schemeClr val="accent5">
                  <a:lumMod val="50000"/>
                </a:schemeClr>
              </a:solidFill>
            </a:endParaRPr>
          </a:p>
        </p:txBody>
      </p:sp>
      <p:sp>
        <p:nvSpPr>
          <p:cNvPr id="764936" name="Text Box 8"/>
          <p:cNvSpPr txBox="1">
            <a:spLocks noChangeArrowheads="1"/>
          </p:cNvSpPr>
          <p:nvPr/>
        </p:nvSpPr>
        <p:spPr bwMode="auto">
          <a:xfrm>
            <a:off x="1524000" y="1466138"/>
            <a:ext cx="2971800" cy="2438400"/>
          </a:xfrm>
          <a:prstGeom prst="rect">
            <a:avLst/>
          </a:prstGeom>
          <a:noFill/>
          <a:ln w="9525">
            <a:noFill/>
            <a:miter lim="800000"/>
            <a:headEnd/>
            <a:tailEnd/>
          </a:ln>
        </p:spPr>
        <p:txBody>
          <a:bodyPr/>
          <a:lstStyle/>
          <a:p>
            <a:pPr eaLnBrk="0" hangingPunct="0">
              <a:defRPr/>
            </a:pPr>
            <a:r>
              <a:rPr lang="en-US" sz="2400" b="1" i="1" dirty="0">
                <a:solidFill>
                  <a:srgbClr val="1F497D"/>
                </a:solidFill>
                <a:latin typeface="Times New Roman" pitchFamily="18" charset="0"/>
              </a:rPr>
              <a:t>Agencies have the obligation to consider every significant </a:t>
            </a:r>
          </a:p>
          <a:p>
            <a:pPr eaLnBrk="0" hangingPunct="0">
              <a:defRPr/>
            </a:pPr>
            <a:r>
              <a:rPr lang="en-US" sz="2400" b="1" i="1" dirty="0">
                <a:solidFill>
                  <a:srgbClr val="1F497D"/>
                </a:solidFill>
                <a:latin typeface="Times New Roman" pitchFamily="18" charset="0"/>
              </a:rPr>
              <a:t>aspect of environmental impacts of a proposed action</a:t>
            </a:r>
            <a:endParaRPr lang="en-US" sz="2400" b="1" i="1" dirty="0">
              <a:solidFill>
                <a:srgbClr val="1F497D"/>
              </a:solidFill>
            </a:endParaRPr>
          </a:p>
        </p:txBody>
      </p:sp>
      <p:sp>
        <p:nvSpPr>
          <p:cNvPr id="764937" name="Text Box 9"/>
          <p:cNvSpPr txBox="1">
            <a:spLocks noChangeArrowheads="1"/>
          </p:cNvSpPr>
          <p:nvPr/>
        </p:nvSpPr>
        <p:spPr bwMode="auto">
          <a:xfrm>
            <a:off x="6167678" y="1447800"/>
            <a:ext cx="2641600" cy="2590800"/>
          </a:xfrm>
          <a:prstGeom prst="rect">
            <a:avLst/>
          </a:prstGeom>
          <a:noFill/>
          <a:ln w="9525">
            <a:noFill/>
            <a:miter lim="800000"/>
            <a:headEnd/>
            <a:tailEnd/>
          </a:ln>
        </p:spPr>
        <p:txBody>
          <a:bodyPr/>
          <a:lstStyle/>
          <a:p>
            <a:pPr algn="r" eaLnBrk="0" hangingPunct="0">
              <a:defRPr/>
            </a:pPr>
            <a:r>
              <a:rPr lang="en-US" sz="2400" b="1" i="1" dirty="0">
                <a:solidFill>
                  <a:srgbClr val="1F497D"/>
                </a:solidFill>
                <a:latin typeface="Times New Roman" pitchFamily="18" charset="0"/>
              </a:rPr>
              <a:t>Agencies will inform the public that environmental concerns have been considered in decision-making process</a:t>
            </a:r>
            <a:endParaRPr lang="en-US" sz="2400" b="1" dirty="0">
              <a:solidFill>
                <a:srgbClr val="1F497D"/>
              </a:solidFill>
            </a:endParaRPr>
          </a:p>
        </p:txBody>
      </p:sp>
      <p:sp>
        <p:nvSpPr>
          <p:cNvPr id="764938" name="Text Box 10"/>
          <p:cNvSpPr txBox="1">
            <a:spLocks noChangeArrowheads="1"/>
          </p:cNvSpPr>
          <p:nvPr/>
        </p:nvSpPr>
        <p:spPr bwMode="auto">
          <a:xfrm>
            <a:off x="4378324" y="5153286"/>
            <a:ext cx="1371600" cy="366713"/>
          </a:xfrm>
          <a:prstGeom prst="rect">
            <a:avLst/>
          </a:prstGeom>
          <a:noFill/>
          <a:ln w="9525">
            <a:noFill/>
            <a:miter lim="800000"/>
            <a:headEnd/>
            <a:tailEnd/>
          </a:ln>
          <a:effectLst/>
        </p:spPr>
        <p:txBody>
          <a:bodyPr>
            <a:spAutoFit/>
          </a:bodyPr>
          <a:lstStyle/>
          <a:p>
            <a:pPr eaLnBrk="0" hangingPunct="0">
              <a:defRPr/>
            </a:pPr>
            <a:r>
              <a:rPr lang="en-US" b="1" dirty="0">
                <a:effectLst>
                  <a:outerShdw blurRad="38100" dist="38100" dir="2700000" algn="tl">
                    <a:srgbClr val="000000"/>
                  </a:outerShdw>
                </a:effectLst>
              </a:rPr>
              <a:t>DECISION</a:t>
            </a:r>
          </a:p>
        </p:txBody>
      </p:sp>
      <p:sp>
        <p:nvSpPr>
          <p:cNvPr id="6" name="Slide Number Placeholder 5"/>
          <p:cNvSpPr>
            <a:spLocks noGrp="1"/>
          </p:cNvSpPr>
          <p:nvPr>
            <p:ph type="sldNum" sz="quarter" idx="12"/>
          </p:nvPr>
        </p:nvSpPr>
        <p:spPr>
          <a:xfrm>
            <a:off x="6934200" y="6422537"/>
            <a:ext cx="2133600" cy="365125"/>
          </a:xfrm>
        </p:spPr>
        <p:txBody>
          <a:bodyPr/>
          <a:lstStyle/>
          <a:p>
            <a:fld id="{509462E9-625C-433A-BC7E-8CC30B94BA1D}" type="slidenum">
              <a:rPr lang="en-US" smtClean="0"/>
              <a:pPr/>
              <a:t>23</a:t>
            </a:fld>
            <a:endParaRPr lang="en-US" dirty="0"/>
          </a:p>
        </p:txBody>
      </p:sp>
    </p:spTree>
    <p:extLst>
      <p:ext uri="{BB962C8B-B14F-4D97-AF65-F5344CB8AC3E}">
        <p14:creationId xmlns:p14="http://schemas.microsoft.com/office/powerpoint/2010/main" val="38646035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4" name="Rectangle 2"/>
          <p:cNvSpPr>
            <a:spLocks noGrp="1" noChangeArrowheads="1"/>
          </p:cNvSpPr>
          <p:nvPr>
            <p:ph type="title"/>
          </p:nvPr>
        </p:nvSpPr>
        <p:spPr/>
        <p:txBody>
          <a:bodyPr anchorCtr="1"/>
          <a:lstStyle/>
          <a:p>
            <a:pPr eaLnBrk="1" hangingPunct="1">
              <a:defRPr/>
            </a:pPr>
            <a:r>
              <a:rPr lang="en-US" dirty="0"/>
              <a:t>What Triggers NEPA?</a:t>
            </a:r>
          </a:p>
        </p:txBody>
      </p:sp>
      <p:sp>
        <p:nvSpPr>
          <p:cNvPr id="765955" name="Rectangle 3"/>
          <p:cNvSpPr>
            <a:spLocks noGrp="1" noChangeArrowheads="1"/>
          </p:cNvSpPr>
          <p:nvPr>
            <p:ph idx="1"/>
          </p:nvPr>
        </p:nvSpPr>
        <p:spPr>
          <a:xfrm>
            <a:off x="1524000" y="1570037"/>
            <a:ext cx="7315200" cy="5029200"/>
          </a:xfrm>
        </p:spPr>
        <p:txBody>
          <a:bodyPr/>
          <a:lstStyle/>
          <a:p>
            <a:pPr eaLnBrk="1" hangingPunct="1">
              <a:lnSpc>
                <a:spcPct val="80000"/>
              </a:lnSpc>
              <a:defRPr/>
            </a:pPr>
            <a:r>
              <a:rPr lang="en-US" sz="2800" dirty="0"/>
              <a:t>Proposals for legislation</a:t>
            </a:r>
          </a:p>
          <a:p>
            <a:pPr eaLnBrk="1" hangingPunct="1">
              <a:lnSpc>
                <a:spcPct val="80000"/>
              </a:lnSpc>
              <a:defRPr/>
            </a:pPr>
            <a:endParaRPr lang="en-US" sz="2800" dirty="0"/>
          </a:p>
          <a:p>
            <a:pPr eaLnBrk="1" hangingPunct="1">
              <a:lnSpc>
                <a:spcPct val="80000"/>
              </a:lnSpc>
              <a:defRPr/>
            </a:pPr>
            <a:r>
              <a:rPr lang="en-US" sz="2800" dirty="0"/>
              <a:t>Projects on federal land or affecting </a:t>
            </a:r>
            <a:r>
              <a:rPr lang="en-US" sz="2800" dirty="0" smtClean="0"/>
              <a:t>federal facilities </a:t>
            </a:r>
            <a:r>
              <a:rPr lang="en-US" sz="2800" dirty="0"/>
              <a:t>or resources</a:t>
            </a:r>
          </a:p>
          <a:p>
            <a:pPr lvl="1" eaLnBrk="1" hangingPunct="1">
              <a:lnSpc>
                <a:spcPct val="80000"/>
              </a:lnSpc>
              <a:defRPr/>
            </a:pPr>
            <a:r>
              <a:rPr lang="en-US" dirty="0"/>
              <a:t>For example</a:t>
            </a:r>
            <a:r>
              <a:rPr lang="en-US" sz="2400" dirty="0"/>
              <a:t>: Forest Service or BLM approval of a mine’s Plan of Operation</a:t>
            </a:r>
          </a:p>
          <a:p>
            <a:pPr lvl="1" eaLnBrk="1" hangingPunct="1">
              <a:lnSpc>
                <a:spcPct val="80000"/>
              </a:lnSpc>
              <a:buFont typeface="Wingdings" pitchFamily="2" charset="2"/>
              <a:buNone/>
              <a:defRPr/>
            </a:pPr>
            <a:endParaRPr lang="en-US" dirty="0"/>
          </a:p>
          <a:p>
            <a:pPr eaLnBrk="1" hangingPunct="1">
              <a:lnSpc>
                <a:spcPct val="80000"/>
              </a:lnSpc>
              <a:defRPr/>
            </a:pPr>
            <a:r>
              <a:rPr lang="en-US" sz="2800" dirty="0"/>
              <a:t>Issuance of a federal permit, lease or license </a:t>
            </a:r>
          </a:p>
          <a:p>
            <a:pPr lvl="1" eaLnBrk="1" hangingPunct="1">
              <a:lnSpc>
                <a:spcPct val="80000"/>
              </a:lnSpc>
              <a:defRPr/>
            </a:pPr>
            <a:r>
              <a:rPr lang="en-US" dirty="0"/>
              <a:t>For example:</a:t>
            </a:r>
            <a:r>
              <a:rPr lang="en-US" sz="2400" dirty="0"/>
              <a:t> new source NPDES permit or CWA 404 permit</a:t>
            </a:r>
          </a:p>
          <a:p>
            <a:pPr eaLnBrk="1" hangingPunct="1">
              <a:lnSpc>
                <a:spcPct val="80000"/>
              </a:lnSpc>
              <a:defRPr/>
            </a:pPr>
            <a:endParaRPr lang="en-US" sz="2800" dirty="0"/>
          </a:p>
          <a:p>
            <a:pPr eaLnBrk="1" hangingPunct="1">
              <a:lnSpc>
                <a:spcPct val="80000"/>
              </a:lnSpc>
              <a:defRPr/>
            </a:pPr>
            <a:endParaRPr lang="en-US" sz="2800" dirty="0"/>
          </a:p>
        </p:txBody>
      </p:sp>
      <p:sp>
        <p:nvSpPr>
          <p:cNvPr id="2" name="Slide Number Placeholder 1"/>
          <p:cNvSpPr>
            <a:spLocks noGrp="1"/>
          </p:cNvSpPr>
          <p:nvPr>
            <p:ph type="sldNum" sz="quarter" idx="12"/>
          </p:nvPr>
        </p:nvSpPr>
        <p:spPr/>
        <p:txBody>
          <a:bodyPr/>
          <a:lstStyle/>
          <a:p>
            <a:fld id="{509462E9-625C-433A-BC7E-8CC30B94BA1D}" type="slidenum">
              <a:rPr lang="en-US" smtClean="0"/>
              <a:pPr/>
              <a:t>24</a:t>
            </a:fld>
            <a:endParaRPr lang="en-US" dirty="0"/>
          </a:p>
        </p:txBody>
      </p:sp>
    </p:spTree>
    <p:extLst>
      <p:ext uri="{BB962C8B-B14F-4D97-AF65-F5344CB8AC3E}">
        <p14:creationId xmlns:p14="http://schemas.microsoft.com/office/powerpoint/2010/main" val="18743080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2"/>
          <p:cNvSpPr>
            <a:spLocks noGrp="1" noChangeArrowheads="1"/>
          </p:cNvSpPr>
          <p:nvPr>
            <p:ph type="title"/>
          </p:nvPr>
        </p:nvSpPr>
        <p:spPr/>
        <p:txBody>
          <a:bodyPr anchorCtr="1"/>
          <a:lstStyle/>
          <a:p>
            <a:pPr eaLnBrk="1" hangingPunct="1">
              <a:defRPr/>
            </a:pPr>
            <a:r>
              <a:rPr lang="en-US" dirty="0"/>
              <a:t>NEPA </a:t>
            </a:r>
            <a:r>
              <a:rPr lang="en-US" dirty="0">
                <a:solidFill>
                  <a:srgbClr val="1F497D"/>
                </a:solidFill>
              </a:rPr>
              <a:t>Planning</a:t>
            </a:r>
          </a:p>
        </p:txBody>
      </p:sp>
      <p:sp>
        <p:nvSpPr>
          <p:cNvPr id="766979" name="Rectangle 3"/>
          <p:cNvSpPr>
            <a:spLocks noGrp="1" noChangeArrowheads="1"/>
          </p:cNvSpPr>
          <p:nvPr>
            <p:ph idx="1"/>
          </p:nvPr>
        </p:nvSpPr>
        <p:spPr>
          <a:xfrm>
            <a:off x="1524000" y="1524000"/>
            <a:ext cx="7315200" cy="5176838"/>
          </a:xfrm>
        </p:spPr>
        <p:txBody>
          <a:bodyPr>
            <a:normAutofit/>
          </a:bodyPr>
          <a:lstStyle/>
          <a:p>
            <a:pPr eaLnBrk="1" hangingPunct="1">
              <a:lnSpc>
                <a:spcPct val="80000"/>
              </a:lnSpc>
              <a:defRPr/>
            </a:pPr>
            <a:r>
              <a:rPr lang="en-US" sz="2800" dirty="0">
                <a:solidFill>
                  <a:srgbClr val="385D8B"/>
                </a:solidFill>
              </a:rPr>
              <a:t>Level</a:t>
            </a:r>
            <a:r>
              <a:rPr lang="en-US" sz="2800" dirty="0"/>
              <a:t> of analysis:</a:t>
            </a:r>
          </a:p>
          <a:p>
            <a:pPr lvl="1" eaLnBrk="1" hangingPunct="1">
              <a:lnSpc>
                <a:spcPct val="80000"/>
              </a:lnSpc>
              <a:defRPr/>
            </a:pPr>
            <a:r>
              <a:rPr lang="en-US" sz="2400" dirty="0"/>
              <a:t>Environmental Assessment (EA)</a:t>
            </a:r>
            <a:r>
              <a:rPr lang="en-US" sz="2400" dirty="0">
                <a:solidFill>
                  <a:srgbClr val="CC0000"/>
                </a:solidFill>
              </a:rPr>
              <a:t> </a:t>
            </a:r>
            <a:r>
              <a:rPr lang="en-US" sz="2400" dirty="0"/>
              <a:t>– if no significant impacts, otherwise</a:t>
            </a:r>
            <a:r>
              <a:rPr lang="en-US" dirty="0"/>
              <a:t>…</a:t>
            </a:r>
            <a:endParaRPr lang="en-US" sz="2400" dirty="0"/>
          </a:p>
          <a:p>
            <a:pPr lvl="1" eaLnBrk="1" hangingPunct="1">
              <a:lnSpc>
                <a:spcPct val="80000"/>
              </a:lnSpc>
              <a:defRPr/>
            </a:pPr>
            <a:r>
              <a:rPr lang="en-US" sz="2400" dirty="0"/>
              <a:t>Environmental Impact Statement (EIS)</a:t>
            </a:r>
          </a:p>
          <a:p>
            <a:pPr lvl="1" eaLnBrk="1" hangingPunct="1">
              <a:lnSpc>
                <a:spcPct val="80000"/>
              </a:lnSpc>
              <a:buFont typeface="Wingdings" pitchFamily="2" charset="2"/>
              <a:buNone/>
              <a:defRPr/>
            </a:pPr>
            <a:endParaRPr lang="en-US" sz="2400" dirty="0"/>
          </a:p>
          <a:p>
            <a:pPr eaLnBrk="1" hangingPunct="1">
              <a:lnSpc>
                <a:spcPct val="80000"/>
              </a:lnSpc>
              <a:defRPr/>
            </a:pPr>
            <a:r>
              <a:rPr lang="en-US" sz="2800" dirty="0"/>
              <a:t>Who prepares the EIS?</a:t>
            </a:r>
          </a:p>
          <a:p>
            <a:pPr lvl="1" eaLnBrk="1" hangingPunct="1">
              <a:lnSpc>
                <a:spcPct val="80000"/>
              </a:lnSpc>
              <a:defRPr/>
            </a:pPr>
            <a:r>
              <a:rPr lang="en-US" sz="2400" dirty="0"/>
              <a:t>Lead federal agency, such as: </a:t>
            </a:r>
          </a:p>
          <a:p>
            <a:pPr lvl="2" eaLnBrk="1" hangingPunct="1">
              <a:lnSpc>
                <a:spcPct val="80000"/>
              </a:lnSpc>
              <a:defRPr/>
            </a:pPr>
            <a:r>
              <a:rPr lang="en-US" sz="2000" dirty="0"/>
              <a:t>Forest Service or BLM (Plan of Operations)</a:t>
            </a:r>
          </a:p>
          <a:p>
            <a:pPr lvl="2" eaLnBrk="1" hangingPunct="1">
              <a:lnSpc>
                <a:spcPct val="80000"/>
              </a:lnSpc>
              <a:defRPr/>
            </a:pPr>
            <a:r>
              <a:rPr lang="en-US" sz="2000" dirty="0"/>
              <a:t>U.S. Army Corps of Engineers (CWA 404)</a:t>
            </a:r>
          </a:p>
          <a:p>
            <a:pPr marL="914400" lvl="2" indent="0" eaLnBrk="1" hangingPunct="1">
              <a:lnSpc>
                <a:spcPct val="80000"/>
              </a:lnSpc>
              <a:buNone/>
              <a:defRPr/>
            </a:pPr>
            <a:endParaRPr lang="en-US" sz="2000" dirty="0"/>
          </a:p>
          <a:p>
            <a:pPr lvl="1" eaLnBrk="1" hangingPunct="1">
              <a:lnSpc>
                <a:spcPct val="80000"/>
              </a:lnSpc>
              <a:defRPr/>
            </a:pPr>
            <a:r>
              <a:rPr lang="en-US" sz="2400" dirty="0"/>
              <a:t>Assistance from cooperating agencies:</a:t>
            </a:r>
          </a:p>
          <a:p>
            <a:pPr lvl="2" eaLnBrk="1" hangingPunct="1">
              <a:lnSpc>
                <a:spcPct val="80000"/>
              </a:lnSpc>
              <a:defRPr/>
            </a:pPr>
            <a:r>
              <a:rPr lang="en-US" dirty="0"/>
              <a:t>O</a:t>
            </a:r>
            <a:r>
              <a:rPr lang="en-US" sz="2000" dirty="0"/>
              <a:t>ther federal agencies</a:t>
            </a:r>
          </a:p>
          <a:p>
            <a:pPr lvl="2" eaLnBrk="1" hangingPunct="1">
              <a:lnSpc>
                <a:spcPct val="80000"/>
              </a:lnSpc>
              <a:defRPr/>
            </a:pPr>
            <a:r>
              <a:rPr lang="en-US" dirty="0"/>
              <a:t>T</a:t>
            </a:r>
            <a:r>
              <a:rPr lang="en-US" sz="2000" dirty="0"/>
              <a:t>ribes</a:t>
            </a:r>
          </a:p>
          <a:p>
            <a:pPr lvl="2" eaLnBrk="1" hangingPunct="1">
              <a:lnSpc>
                <a:spcPct val="80000"/>
              </a:lnSpc>
              <a:defRPr/>
            </a:pPr>
            <a:r>
              <a:rPr lang="en-US" dirty="0"/>
              <a:t>S</a:t>
            </a:r>
            <a:r>
              <a:rPr lang="en-US" sz="2000" dirty="0"/>
              <a:t>tate or county agencies</a:t>
            </a:r>
          </a:p>
          <a:p>
            <a:pPr lvl="2" eaLnBrk="1" hangingPunct="1">
              <a:lnSpc>
                <a:spcPct val="80000"/>
              </a:lnSpc>
              <a:defRPr/>
            </a:pPr>
            <a:r>
              <a:rPr lang="en-US" dirty="0"/>
              <a:t>L</a:t>
            </a:r>
            <a:r>
              <a:rPr lang="en-US" sz="2000" dirty="0"/>
              <a:t>ocal agencies</a:t>
            </a:r>
          </a:p>
        </p:txBody>
      </p:sp>
      <p:sp>
        <p:nvSpPr>
          <p:cNvPr id="6" name="Slide Number Placeholder 3"/>
          <p:cNvSpPr>
            <a:spLocks noGrp="1"/>
          </p:cNvSpPr>
          <p:nvPr>
            <p:ph type="sldNum" sz="quarter" idx="12"/>
          </p:nvPr>
        </p:nvSpPr>
        <p:spPr/>
        <p:txBody>
          <a:bodyPr/>
          <a:lstStyle/>
          <a:p>
            <a:pPr>
              <a:defRPr/>
            </a:pPr>
            <a:fld id="{EF0DCB41-3021-4845-BD85-3E7E68D2B096}" type="slidenum">
              <a:rPr lang="en-US"/>
              <a:pPr>
                <a:defRPr/>
              </a:pPr>
              <a:t>25</a:t>
            </a:fld>
            <a:endParaRPr lang="en-US" dirty="0"/>
          </a:p>
        </p:txBody>
      </p:sp>
      <p:sp>
        <p:nvSpPr>
          <p:cNvPr id="5" name="Slide Number Placeholder 5"/>
          <p:cNvSpPr txBox="1">
            <a:spLocks noGrp="1"/>
          </p:cNvSpPr>
          <p:nvPr/>
        </p:nvSpPr>
        <p:spPr bwMode="auto">
          <a:xfrm>
            <a:off x="6553200" y="6243638"/>
            <a:ext cx="2133600" cy="457200"/>
          </a:xfrm>
          <a:prstGeom prst="rect">
            <a:avLst/>
          </a:prstGeom>
          <a:noFill/>
          <a:ln>
            <a:miter lim="800000"/>
            <a:headEnd/>
            <a:tailEnd/>
          </a:ln>
        </p:spPr>
        <p:txBody>
          <a:bodyPr anchor="b"/>
          <a:lstStyle/>
          <a:p>
            <a:pPr algn="r">
              <a:defRPr/>
            </a:pPr>
            <a:endParaRPr lang="en-US" sz="1200">
              <a:effectLst>
                <a:outerShdw blurRad="38100" dist="38100" dir="2700000" algn="tl">
                  <a:srgbClr val="000000"/>
                </a:outerShdw>
              </a:effectLst>
            </a:endParaRPr>
          </a:p>
        </p:txBody>
      </p:sp>
    </p:spTree>
    <p:extLst>
      <p:ext uri="{BB962C8B-B14F-4D97-AF65-F5344CB8AC3E}">
        <p14:creationId xmlns:p14="http://schemas.microsoft.com/office/powerpoint/2010/main" val="7143824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76400" y="122223"/>
            <a:ext cx="7391400" cy="1189309"/>
          </a:xfrm>
        </p:spPr>
        <p:txBody>
          <a:bodyPr>
            <a:noAutofit/>
          </a:bodyPr>
          <a:lstStyle/>
          <a:p>
            <a:pPr algn="ctr"/>
            <a:r>
              <a:rPr lang="en-US" dirty="0"/>
              <a:t>Agencies and Mine Authorities</a:t>
            </a:r>
          </a:p>
        </p:txBody>
      </p:sp>
      <p:sp>
        <p:nvSpPr>
          <p:cNvPr id="3" name="Slide Number Placeholder 2"/>
          <p:cNvSpPr>
            <a:spLocks noGrp="1"/>
          </p:cNvSpPr>
          <p:nvPr>
            <p:ph type="sldNum" sz="quarter" idx="12"/>
          </p:nvPr>
        </p:nvSpPr>
        <p:spPr/>
        <p:txBody>
          <a:bodyPr/>
          <a:lstStyle/>
          <a:p>
            <a:pPr>
              <a:defRPr/>
            </a:pPr>
            <a:fld id="{EF0DCB41-3021-4845-BD85-3E7E68D2B096}" type="slidenum">
              <a:rPr lang="en-US"/>
              <a:pPr>
                <a:defRPr/>
              </a:pPr>
              <a:t>26</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5014" y="3318231"/>
            <a:ext cx="1631156" cy="762000"/>
          </a:xfrm>
          <a:prstGeom prst="rect">
            <a:avLst/>
          </a:prstGeom>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7836" y="3181985"/>
            <a:ext cx="1274763" cy="110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4804" y="2847001"/>
            <a:ext cx="1446440" cy="14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0288" y="4947260"/>
            <a:ext cx="1042987" cy="110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5362" y="4585055"/>
            <a:ext cx="1133475"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73894" y="3649957"/>
            <a:ext cx="1008515" cy="1316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16368" y="4230563"/>
            <a:ext cx="1193748" cy="1193748"/>
          </a:xfrm>
          <a:prstGeom prst="rect">
            <a:avLst/>
          </a:prstGeom>
        </p:spPr>
      </p:pic>
      <p:sp>
        <p:nvSpPr>
          <p:cNvPr id="6" name="TextBox 5"/>
          <p:cNvSpPr txBox="1"/>
          <p:nvPr/>
        </p:nvSpPr>
        <p:spPr>
          <a:xfrm>
            <a:off x="3040765" y="5692070"/>
            <a:ext cx="1684610" cy="646331"/>
          </a:xfrm>
          <a:prstGeom prst="rect">
            <a:avLst/>
          </a:prstGeom>
          <a:noFill/>
          <a:ln w="66675">
            <a:solidFill>
              <a:schemeClr val="accent2">
                <a:lumMod val="75000"/>
              </a:schemeClr>
            </a:solidFill>
          </a:ln>
        </p:spPr>
        <p:txBody>
          <a:bodyPr wrap="square" rtlCol="0">
            <a:spAutoFit/>
          </a:bodyPr>
          <a:lstStyle/>
          <a:p>
            <a:pPr algn="ctr"/>
            <a:r>
              <a:rPr lang="en-US" b="1" dirty="0">
                <a:solidFill>
                  <a:srgbClr val="385D8B"/>
                </a:solidFill>
                <a:latin typeface="Arial" charset="0"/>
              </a:rPr>
              <a:t>Tribal Governments</a:t>
            </a:r>
          </a:p>
        </p:txBody>
      </p:sp>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76400" y="3061395"/>
            <a:ext cx="1008712" cy="1008712"/>
          </a:xfrm>
          <a:prstGeom prst="rect">
            <a:avLst/>
          </a:prstGeom>
        </p:spPr>
      </p:pic>
      <p:sp>
        <p:nvSpPr>
          <p:cNvPr id="8" name="TextBox 7"/>
          <p:cNvSpPr txBox="1"/>
          <p:nvPr/>
        </p:nvSpPr>
        <p:spPr>
          <a:xfrm>
            <a:off x="1456436" y="1592160"/>
            <a:ext cx="7162800" cy="1384995"/>
          </a:xfrm>
          <a:prstGeom prst="rect">
            <a:avLst/>
          </a:prstGeom>
          <a:noFill/>
        </p:spPr>
        <p:txBody>
          <a:bodyPr wrap="square" rtlCol="0">
            <a:spAutoFit/>
          </a:bodyPr>
          <a:lstStyle/>
          <a:p>
            <a:r>
              <a:rPr lang="en-US" sz="2800" dirty="0">
                <a:solidFill>
                  <a:schemeClr val="accent1">
                    <a:lumMod val="75000"/>
                  </a:schemeClr>
                </a:solidFill>
              </a:rPr>
              <a:t>Multiple Agencies and Environmental Laws Regulating Mining Operations and Pollution from Mining Operations</a:t>
            </a:r>
          </a:p>
        </p:txBody>
      </p:sp>
      <p:sp>
        <p:nvSpPr>
          <p:cNvPr id="14" name="TextBox 13"/>
          <p:cNvSpPr txBox="1"/>
          <p:nvPr/>
        </p:nvSpPr>
        <p:spPr>
          <a:xfrm>
            <a:off x="6083634" y="4966243"/>
            <a:ext cx="2438400" cy="1515800"/>
          </a:xfrm>
          <a:prstGeom prst="rect">
            <a:avLst/>
          </a:prstGeom>
          <a:noFill/>
        </p:spPr>
        <p:txBody>
          <a:bodyPr wrap="square" rtlCol="0">
            <a:spAutoFit/>
          </a:bodyPr>
          <a:lstStyle/>
          <a:p>
            <a:pPr>
              <a:spcAft>
                <a:spcPts val="300"/>
              </a:spcAft>
            </a:pPr>
            <a:r>
              <a:rPr lang="en-US" b="1" dirty="0">
                <a:solidFill>
                  <a:schemeClr val="accent1">
                    <a:lumMod val="75000"/>
                  </a:schemeClr>
                </a:solidFill>
                <a:latin typeface="Arial" charset="0"/>
              </a:rPr>
              <a:t>State Agencies</a:t>
            </a:r>
          </a:p>
          <a:p>
            <a:r>
              <a:rPr lang="en-US" dirty="0">
                <a:solidFill>
                  <a:schemeClr val="accent1">
                    <a:lumMod val="75000"/>
                  </a:schemeClr>
                </a:solidFill>
                <a:latin typeface="Arial" charset="0"/>
              </a:rPr>
              <a:t>Lands</a:t>
            </a:r>
          </a:p>
          <a:p>
            <a:r>
              <a:rPr lang="en-US" dirty="0">
                <a:solidFill>
                  <a:schemeClr val="accent1">
                    <a:lumMod val="75000"/>
                  </a:schemeClr>
                </a:solidFill>
                <a:latin typeface="Arial" charset="0"/>
              </a:rPr>
              <a:t>Water Department</a:t>
            </a:r>
          </a:p>
          <a:p>
            <a:r>
              <a:rPr lang="en-US" dirty="0">
                <a:solidFill>
                  <a:schemeClr val="accent1">
                    <a:lumMod val="75000"/>
                  </a:schemeClr>
                </a:solidFill>
                <a:latin typeface="Arial" charset="0"/>
              </a:rPr>
              <a:t>Fish and Wildlife</a:t>
            </a:r>
          </a:p>
          <a:p>
            <a:r>
              <a:rPr lang="en-US" dirty="0">
                <a:solidFill>
                  <a:schemeClr val="accent1">
                    <a:lumMod val="75000"/>
                  </a:schemeClr>
                </a:solidFill>
                <a:latin typeface="Arial" charset="0"/>
              </a:rPr>
              <a:t>Historic Preservation</a:t>
            </a:r>
            <a:endParaRPr lang="en-US" dirty="0">
              <a:solidFill>
                <a:prstClr val="white"/>
              </a:solidFill>
              <a:latin typeface="Arial" charset="0"/>
            </a:endParaRPr>
          </a:p>
        </p:txBody>
      </p:sp>
      <p:pic>
        <p:nvPicPr>
          <p:cNvPr id="9" name="Picture 8"/>
          <p:cNvPicPr>
            <a:picLocks noChangeAspect="1"/>
          </p:cNvPicPr>
          <p:nvPr/>
        </p:nvPicPr>
        <p:blipFill>
          <a:blip r:embed="rId11"/>
          <a:stretch>
            <a:fillRect/>
          </a:stretch>
        </p:blipFill>
        <p:spPr>
          <a:xfrm>
            <a:off x="2818072" y="5574643"/>
            <a:ext cx="1988734" cy="871774"/>
          </a:xfrm>
          <a:prstGeom prst="rect">
            <a:avLst/>
          </a:prstGeom>
        </p:spPr>
      </p:pic>
    </p:spTree>
    <p:extLst>
      <p:ext uri="{BB962C8B-B14F-4D97-AF65-F5344CB8AC3E}">
        <p14:creationId xmlns:p14="http://schemas.microsoft.com/office/powerpoint/2010/main" val="3065444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91575"/>
            <a:ext cx="7315200" cy="1189309"/>
          </a:xfrm>
        </p:spPr>
        <p:txBody>
          <a:bodyPr>
            <a:normAutofit/>
          </a:bodyPr>
          <a:lstStyle/>
          <a:p>
            <a:r>
              <a:rPr lang="en-US" dirty="0">
                <a:solidFill>
                  <a:srgbClr val="1F497D"/>
                </a:solidFill>
              </a:rPr>
              <a:t>Resources Addressed under NEPA</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0641" y="1831373"/>
            <a:ext cx="2624197" cy="174628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4055" y="1827924"/>
            <a:ext cx="1926785" cy="2406085"/>
          </a:xfrm>
          <a:prstGeom prst="rect">
            <a:avLst/>
          </a:prstGeom>
        </p:spPr>
      </p:pic>
      <p:sp>
        <p:nvSpPr>
          <p:cNvPr id="8" name="TextBox 7"/>
          <p:cNvSpPr txBox="1"/>
          <p:nvPr/>
        </p:nvSpPr>
        <p:spPr>
          <a:xfrm>
            <a:off x="4253208" y="3649234"/>
            <a:ext cx="1998503" cy="584775"/>
          </a:xfrm>
          <a:prstGeom prst="rect">
            <a:avLst/>
          </a:prstGeom>
          <a:noFill/>
        </p:spPr>
        <p:txBody>
          <a:bodyPr wrap="square" rtlCol="0">
            <a:spAutoFit/>
          </a:bodyPr>
          <a:lstStyle/>
          <a:p>
            <a:pPr fontAlgn="auto">
              <a:spcBef>
                <a:spcPts val="0"/>
              </a:spcBef>
              <a:spcAft>
                <a:spcPts val="0"/>
              </a:spcAft>
            </a:pPr>
            <a:r>
              <a:rPr lang="en-US" sz="1600" dirty="0">
                <a:solidFill>
                  <a:srgbClr val="FFFF00"/>
                </a:solidFill>
                <a:latin typeface="Calibri"/>
              </a:rPr>
              <a:t>Threatened and Endangered Species</a:t>
            </a:r>
          </a:p>
        </p:txBody>
      </p:sp>
      <p:sp>
        <p:nvSpPr>
          <p:cNvPr id="10" name="TextBox 9"/>
          <p:cNvSpPr txBox="1"/>
          <p:nvPr/>
        </p:nvSpPr>
        <p:spPr>
          <a:xfrm>
            <a:off x="2831522" y="2992882"/>
            <a:ext cx="1335741" cy="584775"/>
          </a:xfrm>
          <a:prstGeom prst="rect">
            <a:avLst/>
          </a:prstGeom>
          <a:noFill/>
        </p:spPr>
        <p:txBody>
          <a:bodyPr wrap="square" rtlCol="0">
            <a:spAutoFit/>
          </a:bodyPr>
          <a:lstStyle/>
          <a:p>
            <a:pPr fontAlgn="auto">
              <a:spcBef>
                <a:spcPts val="0"/>
              </a:spcBef>
              <a:spcAft>
                <a:spcPts val="0"/>
              </a:spcAft>
            </a:pPr>
            <a:r>
              <a:rPr lang="en-US" sz="1600" dirty="0">
                <a:solidFill>
                  <a:srgbClr val="FFFF00"/>
                </a:solidFill>
                <a:latin typeface="Calibri"/>
              </a:rPr>
              <a:t>Floodplains</a:t>
            </a:r>
          </a:p>
          <a:p>
            <a:pPr fontAlgn="auto">
              <a:spcBef>
                <a:spcPts val="0"/>
              </a:spcBef>
              <a:spcAft>
                <a:spcPts val="0"/>
              </a:spcAft>
            </a:pPr>
            <a:r>
              <a:rPr lang="en-US" sz="1600" dirty="0">
                <a:solidFill>
                  <a:srgbClr val="FFFF00"/>
                </a:solidFill>
                <a:latin typeface="Calibri"/>
              </a:rPr>
              <a:t>Wetlands</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7233" y="4702175"/>
            <a:ext cx="2667000" cy="1714500"/>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1600" y="4702175"/>
            <a:ext cx="1788107" cy="1716746"/>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9274" y="1827924"/>
            <a:ext cx="2219863" cy="1477218"/>
          </a:xfrm>
          <a:prstGeom prst="rect">
            <a:avLst/>
          </a:prstGeom>
        </p:spPr>
      </p:pic>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10092"/>
          <a:stretch/>
        </p:blipFill>
        <p:spPr>
          <a:xfrm>
            <a:off x="6499274" y="3697310"/>
            <a:ext cx="2534872" cy="1619250"/>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49356" y="5001362"/>
            <a:ext cx="2003258" cy="1287809"/>
          </a:xfrm>
          <a:prstGeom prst="rect">
            <a:avLst/>
          </a:prstGeom>
        </p:spPr>
      </p:pic>
      <p:sp>
        <p:nvSpPr>
          <p:cNvPr id="28" name="TextBox 27"/>
          <p:cNvSpPr txBox="1"/>
          <p:nvPr/>
        </p:nvSpPr>
        <p:spPr>
          <a:xfrm>
            <a:off x="7848600" y="2895600"/>
            <a:ext cx="870537" cy="338554"/>
          </a:xfrm>
          <a:prstGeom prst="rect">
            <a:avLst/>
          </a:prstGeom>
          <a:noFill/>
        </p:spPr>
        <p:txBody>
          <a:bodyPr wrap="square" rtlCol="0">
            <a:spAutoFit/>
          </a:bodyPr>
          <a:lstStyle/>
          <a:p>
            <a:pPr fontAlgn="auto">
              <a:spcBef>
                <a:spcPts val="0"/>
              </a:spcBef>
              <a:spcAft>
                <a:spcPts val="0"/>
              </a:spcAft>
            </a:pPr>
            <a:r>
              <a:rPr lang="en-US" sz="1600" dirty="0">
                <a:solidFill>
                  <a:srgbClr val="FFFF00"/>
                </a:solidFill>
                <a:latin typeface="Calibri"/>
              </a:rPr>
              <a:t>Water</a:t>
            </a:r>
          </a:p>
        </p:txBody>
      </p:sp>
      <p:sp>
        <p:nvSpPr>
          <p:cNvPr id="29" name="Rectangle 28"/>
          <p:cNvSpPr/>
          <p:nvPr/>
        </p:nvSpPr>
        <p:spPr>
          <a:xfrm>
            <a:off x="4947660" y="4702175"/>
            <a:ext cx="609600" cy="338554"/>
          </a:xfrm>
          <a:prstGeom prst="rect">
            <a:avLst/>
          </a:prstGeom>
        </p:spPr>
        <p:txBody>
          <a:bodyPr wrap="square">
            <a:spAutoFit/>
          </a:bodyPr>
          <a:lstStyle/>
          <a:p>
            <a:r>
              <a:rPr lang="en-US" sz="1600" dirty="0">
                <a:solidFill>
                  <a:srgbClr val="FFFF00"/>
                </a:solidFill>
              </a:rPr>
              <a:t>Air</a:t>
            </a:r>
          </a:p>
        </p:txBody>
      </p:sp>
      <p:sp>
        <p:nvSpPr>
          <p:cNvPr id="6" name="Slide Number Placeholder 5"/>
          <p:cNvSpPr>
            <a:spLocks noGrp="1"/>
          </p:cNvSpPr>
          <p:nvPr>
            <p:ph type="sldNum" sz="quarter" idx="12"/>
          </p:nvPr>
        </p:nvSpPr>
        <p:spPr/>
        <p:txBody>
          <a:bodyPr/>
          <a:lstStyle/>
          <a:p>
            <a:pPr>
              <a:defRPr/>
            </a:pPr>
            <a:fld id="{EF0DCB41-3021-4845-BD85-3E7E68D2B096}" type="slidenum">
              <a:rPr lang="en-US" smtClean="0"/>
              <a:pPr>
                <a:defRPr/>
              </a:pPr>
              <a:t>27</a:t>
            </a:fld>
            <a:endParaRPr lang="en-US" dirty="0"/>
          </a:p>
        </p:txBody>
      </p:sp>
    </p:spTree>
    <p:extLst>
      <p:ext uri="{BB962C8B-B14F-4D97-AF65-F5344CB8AC3E}">
        <p14:creationId xmlns:p14="http://schemas.microsoft.com/office/powerpoint/2010/main" val="139492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The NEPA “Umbrella”</a:t>
            </a:r>
          </a:p>
        </p:txBody>
      </p:sp>
      <p:pic>
        <p:nvPicPr>
          <p:cNvPr id="5" name="Picture 3" descr="umbrella"/>
          <p:cNvPicPr>
            <a:picLocks noGrp="1" noChangeAspect="1" noChangeArrowheads="1"/>
          </p:cNvPicPr>
          <p:nvPr>
            <p:ph idx="1"/>
          </p:nvPr>
        </p:nvPicPr>
        <p:blipFill>
          <a:blip r:embed="rId3" cstate="print">
            <a:clrChange>
              <a:clrFrom>
                <a:srgbClr val="FFFFFF"/>
              </a:clrFrom>
              <a:clrTo>
                <a:srgbClr val="FFFFFF">
                  <a:alpha val="0"/>
                </a:srgbClr>
              </a:clrTo>
            </a:clrChange>
            <a:lum contrast="-18000"/>
          </a:blip>
          <a:stretch>
            <a:fillRect/>
          </a:stretch>
        </p:blipFill>
        <p:spPr bwMode="auto">
          <a:xfrm>
            <a:off x="1905000" y="1162187"/>
            <a:ext cx="6006493" cy="5695813"/>
          </a:xfrm>
          <a:prstGeom prst="rect">
            <a:avLst/>
          </a:prstGeom>
          <a:noFill/>
        </p:spPr>
      </p:pic>
      <p:sp>
        <p:nvSpPr>
          <p:cNvPr id="4" name="Slide Number Placeholder 3"/>
          <p:cNvSpPr>
            <a:spLocks noGrp="1"/>
          </p:cNvSpPr>
          <p:nvPr>
            <p:ph type="sldNum" sz="quarter" idx="12"/>
          </p:nvPr>
        </p:nvSpPr>
        <p:spPr/>
        <p:txBody>
          <a:bodyPr/>
          <a:lstStyle/>
          <a:p>
            <a:pPr>
              <a:defRPr/>
            </a:pPr>
            <a:fld id="{1EEFF8B9-70D1-4664-8103-5610A932A4D1}" type="slidenum">
              <a:rPr lang="en-US" smtClean="0">
                <a:solidFill>
                  <a:srgbClr val="FFFFFF"/>
                </a:solidFill>
              </a:rPr>
              <a:pPr>
                <a:defRPr/>
              </a:pPr>
              <a:t>28</a:t>
            </a:fld>
            <a:r>
              <a:rPr lang="en-US" dirty="0"/>
              <a:t> </a:t>
            </a:r>
            <a:fld id="{EF0DCB41-3021-4845-BD85-3E7E68D2B096}" type="slidenum">
              <a:rPr lang="en-US"/>
              <a:pPr>
                <a:defRPr/>
              </a:pPr>
              <a:t>28</a:t>
            </a:fld>
            <a:endParaRPr lang="en-US" dirty="0">
              <a:solidFill>
                <a:srgbClr val="FFFFFF"/>
              </a:solidFill>
            </a:endParaRPr>
          </a:p>
        </p:txBody>
      </p:sp>
      <p:sp>
        <p:nvSpPr>
          <p:cNvPr id="7" name="Rectangle 5"/>
          <p:cNvSpPr>
            <a:spLocks noChangeArrowheads="1"/>
          </p:cNvSpPr>
          <p:nvPr/>
        </p:nvSpPr>
        <p:spPr bwMode="auto">
          <a:xfrm>
            <a:off x="1295400" y="3332545"/>
            <a:ext cx="3744654" cy="4114800"/>
          </a:xfrm>
          <a:prstGeom prst="rect">
            <a:avLst/>
          </a:prstGeom>
          <a:noFill/>
          <a:ln w="9525">
            <a:noFill/>
            <a:miter lim="800000"/>
            <a:headEnd/>
            <a:tailEnd/>
          </a:ln>
          <a:effectLst/>
        </p:spPr>
        <p:txBody>
          <a:bodyPr/>
          <a:lstStyle/>
          <a:p>
            <a:pPr marL="342900" indent="-342900">
              <a:lnSpc>
                <a:spcPct val="105000"/>
              </a:lnSpc>
              <a:spcBef>
                <a:spcPct val="15000"/>
              </a:spcBef>
              <a:buClr>
                <a:srgbClr val="1F497D"/>
              </a:buClr>
              <a:buSzPct val="90000"/>
              <a:buFont typeface="Arial" panose="020B0604020202020204" pitchFamily="34" charset="0"/>
              <a:buChar char="•"/>
              <a:tabLst>
                <a:tab pos="3886200" algn="l"/>
              </a:tabLst>
            </a:pPr>
            <a:r>
              <a:rPr lang="en-US" sz="2400" dirty="0">
                <a:solidFill>
                  <a:srgbClr val="1F497D"/>
                </a:solidFill>
                <a:latin typeface="+mn-lt"/>
                <a:ea typeface="Tahoma" panose="020B0604030504040204" pitchFamily="34" charset="0"/>
                <a:cs typeface="Tahoma" panose="020B0604030504040204" pitchFamily="34" charset="0"/>
              </a:rPr>
              <a:t>Clean Water Act  </a:t>
            </a:r>
          </a:p>
          <a:p>
            <a:pPr marL="342900" indent="-342900">
              <a:lnSpc>
                <a:spcPct val="105000"/>
              </a:lnSpc>
              <a:spcBef>
                <a:spcPct val="15000"/>
              </a:spcBef>
              <a:buClr>
                <a:srgbClr val="1F497D"/>
              </a:buClr>
              <a:buSzPct val="90000"/>
              <a:buFont typeface="Arial" panose="020B0604020202020204" pitchFamily="34" charset="0"/>
              <a:buChar char="•"/>
              <a:tabLst>
                <a:tab pos="3886200" algn="l"/>
              </a:tabLst>
            </a:pPr>
            <a:r>
              <a:rPr lang="en-US" sz="2400" dirty="0">
                <a:solidFill>
                  <a:srgbClr val="1F497D"/>
                </a:solidFill>
                <a:latin typeface="+mn-lt"/>
                <a:ea typeface="Tahoma" panose="020B0604030504040204" pitchFamily="34" charset="0"/>
                <a:cs typeface="Tahoma" panose="020B0604030504040204" pitchFamily="34" charset="0"/>
              </a:rPr>
              <a:t>Safe Drinking Water Act</a:t>
            </a:r>
          </a:p>
          <a:p>
            <a:pPr marL="342900" indent="-342900">
              <a:lnSpc>
                <a:spcPct val="105000"/>
              </a:lnSpc>
              <a:spcBef>
                <a:spcPct val="15000"/>
              </a:spcBef>
              <a:buClr>
                <a:srgbClr val="1F497D"/>
              </a:buClr>
              <a:buSzPct val="90000"/>
              <a:buFont typeface="Arial" panose="020B0604020202020204" pitchFamily="34" charset="0"/>
              <a:buChar char="•"/>
              <a:tabLst>
                <a:tab pos="3886200" algn="l"/>
              </a:tabLst>
            </a:pPr>
            <a:r>
              <a:rPr lang="en-US" sz="2400" kern="0" dirty="0">
                <a:solidFill>
                  <a:srgbClr val="1F497D"/>
                </a:solidFill>
                <a:latin typeface="+mn-lt"/>
                <a:ea typeface="Tahoma" panose="020B0604030504040204" pitchFamily="34" charset="0"/>
                <a:cs typeface="Tahoma" panose="020B0604030504040204" pitchFamily="34" charset="0"/>
              </a:rPr>
              <a:t>Clean Air Act</a:t>
            </a:r>
            <a:endParaRPr lang="en-US" sz="2400" dirty="0">
              <a:solidFill>
                <a:srgbClr val="1F497D"/>
              </a:solidFill>
              <a:latin typeface="+mn-lt"/>
              <a:ea typeface="Tahoma" panose="020B0604030504040204" pitchFamily="34" charset="0"/>
              <a:cs typeface="Tahoma" panose="020B0604030504040204" pitchFamily="34" charset="0"/>
            </a:endParaRPr>
          </a:p>
          <a:p>
            <a:pPr marL="342900" indent="-342900">
              <a:lnSpc>
                <a:spcPct val="105000"/>
              </a:lnSpc>
              <a:spcBef>
                <a:spcPct val="15000"/>
              </a:spcBef>
              <a:buClr>
                <a:srgbClr val="1F497D"/>
              </a:buClr>
              <a:buSzPct val="90000"/>
              <a:buFont typeface="Arial" panose="020B0604020202020204" pitchFamily="34" charset="0"/>
              <a:buChar char="•"/>
              <a:tabLst>
                <a:tab pos="3886200" algn="l"/>
              </a:tabLst>
            </a:pPr>
            <a:r>
              <a:rPr lang="en-US" sz="2400" dirty="0">
                <a:solidFill>
                  <a:srgbClr val="1F497D"/>
                </a:solidFill>
                <a:latin typeface="+mn-lt"/>
                <a:ea typeface="Tahoma" panose="020B0604030504040204" pitchFamily="34" charset="0"/>
                <a:cs typeface="Tahoma" panose="020B0604030504040204" pitchFamily="34" charset="0"/>
              </a:rPr>
              <a:t>Wild and Scenic Rivers</a:t>
            </a:r>
          </a:p>
          <a:p>
            <a:pPr marL="342900" indent="-342900">
              <a:lnSpc>
                <a:spcPct val="105000"/>
              </a:lnSpc>
              <a:spcBef>
                <a:spcPct val="15000"/>
              </a:spcBef>
              <a:buClr>
                <a:srgbClr val="1F497D"/>
              </a:buClr>
              <a:buSzPct val="90000"/>
              <a:buFont typeface="Arial" panose="020B0604020202020204" pitchFamily="34" charset="0"/>
              <a:buChar char="•"/>
              <a:tabLst>
                <a:tab pos="3886200" algn="l"/>
              </a:tabLst>
            </a:pPr>
            <a:r>
              <a:rPr lang="en-US" sz="2400" dirty="0">
                <a:solidFill>
                  <a:srgbClr val="1F497D"/>
                </a:solidFill>
                <a:latin typeface="+mn-lt"/>
                <a:ea typeface="Tahoma" panose="020B0604030504040204" pitchFamily="34" charset="0"/>
                <a:cs typeface="Tahoma" panose="020B0604030504040204" pitchFamily="34" charset="0"/>
              </a:rPr>
              <a:t>Endangered Species Act</a:t>
            </a:r>
          </a:p>
          <a:p>
            <a:pPr marL="342900" indent="-342900">
              <a:lnSpc>
                <a:spcPct val="105000"/>
              </a:lnSpc>
              <a:spcBef>
                <a:spcPct val="15000"/>
              </a:spcBef>
              <a:buClr>
                <a:srgbClr val="1F497D"/>
              </a:buClr>
              <a:buSzPct val="90000"/>
              <a:buFont typeface="Arial" panose="020B0604020202020204" pitchFamily="34" charset="0"/>
              <a:buChar char="•"/>
              <a:tabLst>
                <a:tab pos="3886200" algn="l"/>
              </a:tabLst>
            </a:pPr>
            <a:r>
              <a:rPr lang="en-US" sz="2400" kern="0" dirty="0">
                <a:solidFill>
                  <a:srgbClr val="1F497D"/>
                </a:solidFill>
                <a:latin typeface="+mn-lt"/>
                <a:ea typeface="Tahoma" panose="020B0604030504040204" pitchFamily="34" charset="0"/>
                <a:cs typeface="Tahoma" panose="020B0604030504040204" pitchFamily="34" charset="0"/>
              </a:rPr>
              <a:t>National Historic Preservation Act </a:t>
            </a:r>
            <a:endParaRPr lang="en-US" sz="2400" dirty="0">
              <a:solidFill>
                <a:srgbClr val="1F497D"/>
              </a:solidFill>
              <a:latin typeface="+mn-lt"/>
              <a:ea typeface="Tahoma" panose="020B0604030504040204" pitchFamily="34" charset="0"/>
              <a:cs typeface="Tahoma" panose="020B0604030504040204" pitchFamily="34" charset="0"/>
            </a:endParaRPr>
          </a:p>
          <a:p>
            <a:pPr>
              <a:lnSpc>
                <a:spcPct val="105000"/>
              </a:lnSpc>
              <a:spcBef>
                <a:spcPct val="15000"/>
              </a:spcBef>
              <a:buClr>
                <a:srgbClr val="FFFF00"/>
              </a:buClr>
              <a:buSzPct val="90000"/>
              <a:tabLst>
                <a:tab pos="3886200" algn="l"/>
              </a:tabLst>
            </a:pPr>
            <a:endParaRPr lang="en-US" sz="2400" dirty="0">
              <a:solidFill>
                <a:srgbClr val="1F497D"/>
              </a:solidFill>
              <a:latin typeface="+mn-lt"/>
              <a:ea typeface="Tahoma" panose="020B0604030504040204" pitchFamily="34" charset="0"/>
              <a:cs typeface="Tahoma" panose="020B0604030504040204" pitchFamily="34" charset="0"/>
            </a:endParaRPr>
          </a:p>
          <a:p>
            <a:pPr marL="342900" indent="-342900">
              <a:lnSpc>
                <a:spcPct val="105000"/>
              </a:lnSpc>
              <a:spcBef>
                <a:spcPct val="15000"/>
              </a:spcBef>
              <a:buClr>
                <a:srgbClr val="FFFF00"/>
              </a:buClr>
              <a:buSzPct val="90000"/>
              <a:buFont typeface="Wingdings" panose="05000000000000000000" pitchFamily="2" charset="2"/>
              <a:buChar char="§"/>
              <a:tabLst>
                <a:tab pos="3886200" algn="l"/>
              </a:tabLst>
            </a:pPr>
            <a:endParaRPr lang="en-US" dirty="0">
              <a:solidFill>
                <a:srgbClr val="1F497D"/>
              </a:solidFill>
              <a:latin typeface="+mn-lt"/>
            </a:endParaRPr>
          </a:p>
        </p:txBody>
      </p:sp>
      <p:sp>
        <p:nvSpPr>
          <p:cNvPr id="9" name="Rectangle 4"/>
          <p:cNvSpPr txBox="1">
            <a:spLocks noChangeArrowheads="1"/>
          </p:cNvSpPr>
          <p:nvPr/>
        </p:nvSpPr>
        <p:spPr bwMode="auto">
          <a:xfrm>
            <a:off x="5291889" y="3180145"/>
            <a:ext cx="3810000" cy="441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a:buClr>
                <a:srgbClr val="1F497D"/>
              </a:buClr>
              <a:buFont typeface="Arial" panose="020B0604020202020204" pitchFamily="34" charset="0"/>
              <a:buChar char="•"/>
              <a:tabLst>
                <a:tab pos="3886200" algn="l"/>
              </a:tabLst>
            </a:pPr>
            <a:r>
              <a:rPr lang="en-US" sz="2400" kern="0" dirty="0">
                <a:solidFill>
                  <a:srgbClr val="1F497D"/>
                </a:solidFill>
                <a:effectLst/>
                <a:ea typeface="Tahoma" panose="020B0604030504040204" pitchFamily="34" charset="0"/>
                <a:cs typeface="Tahoma" panose="020B0604030504040204" pitchFamily="34" charset="0"/>
              </a:rPr>
              <a:t>Farmland Protection Policy Act </a:t>
            </a:r>
          </a:p>
          <a:p>
            <a:pPr>
              <a:buClr>
                <a:srgbClr val="1F497D"/>
              </a:buClr>
              <a:buFont typeface="Arial" panose="020B0604020202020204" pitchFamily="34" charset="0"/>
              <a:buChar char="•"/>
              <a:tabLst>
                <a:tab pos="3886200" algn="l"/>
              </a:tabLst>
            </a:pPr>
            <a:r>
              <a:rPr lang="en-US" sz="2400" kern="0" dirty="0">
                <a:solidFill>
                  <a:srgbClr val="1F497D"/>
                </a:solidFill>
                <a:effectLst/>
                <a:ea typeface="Tahoma" panose="020B0604030504040204" pitchFamily="34" charset="0"/>
                <a:cs typeface="Tahoma" panose="020B0604030504040204" pitchFamily="34" charset="0"/>
              </a:rPr>
              <a:t>Migratory Bird Treaty Act</a:t>
            </a:r>
          </a:p>
          <a:p>
            <a:pPr>
              <a:buClr>
                <a:srgbClr val="1F497D"/>
              </a:buClr>
              <a:buFont typeface="Arial" panose="020B0604020202020204" pitchFamily="34" charset="0"/>
              <a:buChar char="•"/>
              <a:tabLst>
                <a:tab pos="3886200" algn="l"/>
              </a:tabLst>
            </a:pPr>
            <a:r>
              <a:rPr lang="en-US" sz="2400" kern="0" dirty="0">
                <a:solidFill>
                  <a:srgbClr val="1F497D"/>
                </a:solidFill>
                <a:effectLst/>
                <a:ea typeface="Tahoma" panose="020B0604030504040204" pitchFamily="34" charset="0"/>
                <a:cs typeface="Tahoma" panose="020B0604030504040204" pitchFamily="34" charset="0"/>
              </a:rPr>
              <a:t>Executive Orders</a:t>
            </a:r>
          </a:p>
          <a:p>
            <a:pPr>
              <a:buClr>
                <a:srgbClr val="1F497D"/>
              </a:buClr>
              <a:buFont typeface="Arial" panose="020B0604020202020204" pitchFamily="34" charset="0"/>
              <a:buChar char="•"/>
              <a:tabLst>
                <a:tab pos="3886200" algn="l"/>
              </a:tabLst>
            </a:pPr>
            <a:r>
              <a:rPr lang="en-US" sz="2400" kern="0" dirty="0">
                <a:solidFill>
                  <a:srgbClr val="1F497D"/>
                </a:solidFill>
                <a:effectLst/>
                <a:ea typeface="Tahoma" panose="020B0604030504040204" pitchFamily="34" charset="0"/>
                <a:cs typeface="Tahoma" panose="020B0604030504040204" pitchFamily="34" charset="0"/>
              </a:rPr>
              <a:t>Tribal and State regulations/plans</a:t>
            </a:r>
          </a:p>
          <a:p>
            <a:pPr>
              <a:buClr>
                <a:srgbClr val="1F497D"/>
              </a:buClr>
              <a:buFont typeface="Arial" panose="020B0604020202020204" pitchFamily="34" charset="0"/>
              <a:buChar char="•"/>
              <a:tabLst>
                <a:tab pos="3886200" algn="l"/>
              </a:tabLst>
            </a:pPr>
            <a:r>
              <a:rPr lang="en-US" sz="2400" kern="0" dirty="0">
                <a:solidFill>
                  <a:srgbClr val="1F497D"/>
                </a:solidFill>
                <a:effectLst/>
                <a:ea typeface="Tahoma" panose="020B0604030504040204" pitchFamily="34" charset="0"/>
                <a:cs typeface="Tahoma" panose="020B0604030504040204" pitchFamily="34" charset="0"/>
              </a:rPr>
              <a:t>Land Management Plans</a:t>
            </a:r>
          </a:p>
        </p:txBody>
      </p:sp>
    </p:spTree>
    <p:extLst>
      <p:ext uri="{BB962C8B-B14F-4D97-AF65-F5344CB8AC3E}">
        <p14:creationId xmlns:p14="http://schemas.microsoft.com/office/powerpoint/2010/main" val="9652378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52600" y="304799"/>
            <a:ext cx="7010400" cy="833747"/>
          </a:xfrm>
        </p:spPr>
        <p:txBody>
          <a:bodyPr>
            <a:normAutofit/>
          </a:bodyPr>
          <a:lstStyle/>
          <a:p>
            <a:pPr algn="ctr"/>
            <a:r>
              <a:rPr lang="en-US" dirty="0"/>
              <a:t>NEPA Process</a:t>
            </a:r>
          </a:p>
        </p:txBody>
      </p:sp>
      <p:sp>
        <p:nvSpPr>
          <p:cNvPr id="16390" name="Rectangle 3"/>
          <p:cNvSpPr>
            <a:spLocks noChangeArrowheads="1"/>
          </p:cNvSpPr>
          <p:nvPr/>
        </p:nvSpPr>
        <p:spPr bwMode="auto">
          <a:xfrm>
            <a:off x="3827475" y="1371600"/>
            <a:ext cx="2805113" cy="3825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defTabSz="823913" eaLnBrk="0" hangingPunct="0">
              <a:defRPr sz="2200">
                <a:solidFill>
                  <a:schemeClr val="tx1"/>
                </a:solidFill>
                <a:latin typeface="Arial" panose="020B0604020202020204" pitchFamily="34" charset="0"/>
                <a:ea typeface="ＭＳ Ｐゴシック" panose="020B0600070205080204" pitchFamily="34" charset="-128"/>
              </a:defRPr>
            </a:lvl1pPr>
            <a:lvl2pPr marL="742950" indent="-285750" defTabSz="823913" eaLnBrk="0" hangingPunct="0">
              <a:defRPr sz="2200">
                <a:solidFill>
                  <a:schemeClr val="tx1"/>
                </a:solidFill>
                <a:latin typeface="Arial" panose="020B0604020202020204" pitchFamily="34" charset="0"/>
                <a:ea typeface="ＭＳ Ｐゴシック" panose="020B0600070205080204" pitchFamily="34" charset="-128"/>
              </a:defRPr>
            </a:lvl2pPr>
            <a:lvl3pPr marL="1143000" indent="-228600" defTabSz="823913" eaLnBrk="0" hangingPunct="0">
              <a:defRPr sz="2200">
                <a:solidFill>
                  <a:schemeClr val="tx1"/>
                </a:solidFill>
                <a:latin typeface="Arial" panose="020B0604020202020204" pitchFamily="34" charset="0"/>
                <a:ea typeface="ＭＳ Ｐゴシック" panose="020B0600070205080204" pitchFamily="34" charset="-128"/>
              </a:defRPr>
            </a:lvl3pPr>
            <a:lvl4pPr marL="1600200" indent="-228600" defTabSz="823913" eaLnBrk="0" hangingPunct="0">
              <a:defRPr sz="2200">
                <a:solidFill>
                  <a:schemeClr val="tx1"/>
                </a:solidFill>
                <a:latin typeface="Arial" panose="020B0604020202020204" pitchFamily="34" charset="0"/>
                <a:ea typeface="ＭＳ Ｐゴシック" panose="020B0600070205080204" pitchFamily="34" charset="-128"/>
              </a:defRPr>
            </a:lvl4pPr>
            <a:lvl5pPr marL="2057400" indent="-228600" defTabSz="823913" eaLnBrk="0" hangingPunct="0">
              <a:defRPr sz="2200">
                <a:solidFill>
                  <a:schemeClr val="tx1"/>
                </a:solidFill>
                <a:latin typeface="Arial" panose="020B0604020202020204" pitchFamily="34" charset="0"/>
                <a:ea typeface="ＭＳ Ｐゴシック" panose="020B0600070205080204" pitchFamily="34" charset="-128"/>
              </a:defRPr>
            </a:lvl5pPr>
            <a:lvl6pPr marL="25146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6pPr>
            <a:lvl7pPr marL="29718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7pPr>
            <a:lvl8pPr marL="34290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8pPr>
            <a:lvl9pPr marL="38862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9pPr>
          </a:lstStyle>
          <a:p>
            <a:pPr algn="ctr">
              <a:spcAft>
                <a:spcPct val="15000"/>
              </a:spcAft>
            </a:pPr>
            <a:r>
              <a:rPr lang="en-US" altLang="en-US" sz="1700" b="1">
                <a:solidFill>
                  <a:srgbClr val="1F497D"/>
                </a:solidFill>
                <a:latin typeface="+mn-lt"/>
              </a:rPr>
              <a:t>Proposed Agency Action</a:t>
            </a:r>
          </a:p>
        </p:txBody>
      </p:sp>
      <p:sp>
        <p:nvSpPr>
          <p:cNvPr id="16391" name="Rectangle 4"/>
          <p:cNvSpPr>
            <a:spLocks noChangeArrowheads="1"/>
          </p:cNvSpPr>
          <p:nvPr/>
        </p:nvSpPr>
        <p:spPr bwMode="auto">
          <a:xfrm>
            <a:off x="3693535" y="1914664"/>
            <a:ext cx="3139872" cy="3825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defTabSz="823913" eaLnBrk="0" hangingPunct="0">
              <a:defRPr sz="2200">
                <a:solidFill>
                  <a:schemeClr val="tx1"/>
                </a:solidFill>
                <a:latin typeface="Arial" panose="020B0604020202020204" pitchFamily="34" charset="0"/>
                <a:ea typeface="ＭＳ Ｐゴシック" panose="020B0600070205080204" pitchFamily="34" charset="-128"/>
              </a:defRPr>
            </a:lvl1pPr>
            <a:lvl2pPr marL="742950" indent="-285750" defTabSz="823913" eaLnBrk="0" hangingPunct="0">
              <a:defRPr sz="2200">
                <a:solidFill>
                  <a:schemeClr val="tx1"/>
                </a:solidFill>
                <a:latin typeface="Arial" panose="020B0604020202020204" pitchFamily="34" charset="0"/>
                <a:ea typeface="ＭＳ Ｐゴシック" panose="020B0600070205080204" pitchFamily="34" charset="-128"/>
              </a:defRPr>
            </a:lvl2pPr>
            <a:lvl3pPr marL="1143000" indent="-228600" defTabSz="823913" eaLnBrk="0" hangingPunct="0">
              <a:defRPr sz="2200">
                <a:solidFill>
                  <a:schemeClr val="tx1"/>
                </a:solidFill>
                <a:latin typeface="Arial" panose="020B0604020202020204" pitchFamily="34" charset="0"/>
                <a:ea typeface="ＭＳ Ｐゴシック" panose="020B0600070205080204" pitchFamily="34" charset="-128"/>
              </a:defRPr>
            </a:lvl3pPr>
            <a:lvl4pPr marL="1600200" indent="-228600" defTabSz="823913" eaLnBrk="0" hangingPunct="0">
              <a:defRPr sz="2200">
                <a:solidFill>
                  <a:schemeClr val="tx1"/>
                </a:solidFill>
                <a:latin typeface="Arial" panose="020B0604020202020204" pitchFamily="34" charset="0"/>
                <a:ea typeface="ＭＳ Ｐゴシック" panose="020B0600070205080204" pitchFamily="34" charset="-128"/>
              </a:defRPr>
            </a:lvl4pPr>
            <a:lvl5pPr marL="2057400" indent="-228600" defTabSz="823913" eaLnBrk="0" hangingPunct="0">
              <a:defRPr sz="2200">
                <a:solidFill>
                  <a:schemeClr val="tx1"/>
                </a:solidFill>
                <a:latin typeface="Arial" panose="020B0604020202020204" pitchFamily="34" charset="0"/>
                <a:ea typeface="ＭＳ Ｐゴシック" panose="020B0600070205080204" pitchFamily="34" charset="-128"/>
              </a:defRPr>
            </a:lvl5pPr>
            <a:lvl6pPr marL="25146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6pPr>
            <a:lvl7pPr marL="29718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7pPr>
            <a:lvl8pPr marL="34290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8pPr>
            <a:lvl9pPr marL="38862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9pPr>
          </a:lstStyle>
          <a:p>
            <a:pPr algn="ctr">
              <a:spcAft>
                <a:spcPct val="15000"/>
              </a:spcAft>
            </a:pPr>
            <a:r>
              <a:rPr lang="en-US" altLang="en-US" sz="1400" b="1">
                <a:solidFill>
                  <a:srgbClr val="1F497D"/>
                </a:solidFill>
                <a:latin typeface="+mn-lt"/>
              </a:rPr>
              <a:t>Categorical Exclusion</a:t>
            </a:r>
          </a:p>
        </p:txBody>
      </p:sp>
      <p:sp>
        <p:nvSpPr>
          <p:cNvPr id="16392" name="Rectangle 5"/>
          <p:cNvSpPr>
            <a:spLocks noChangeArrowheads="1"/>
          </p:cNvSpPr>
          <p:nvPr/>
        </p:nvSpPr>
        <p:spPr bwMode="auto">
          <a:xfrm>
            <a:off x="3679555" y="2414985"/>
            <a:ext cx="3186113" cy="5334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defTabSz="823913" eaLnBrk="0" hangingPunct="0">
              <a:defRPr sz="2200">
                <a:solidFill>
                  <a:schemeClr val="tx1"/>
                </a:solidFill>
                <a:latin typeface="Arial" panose="020B0604020202020204" pitchFamily="34" charset="0"/>
                <a:ea typeface="ＭＳ Ｐゴシック" panose="020B0600070205080204" pitchFamily="34" charset="-128"/>
              </a:defRPr>
            </a:lvl1pPr>
            <a:lvl2pPr marL="742950" indent="-285750" defTabSz="823913" eaLnBrk="0" hangingPunct="0">
              <a:defRPr sz="2200">
                <a:solidFill>
                  <a:schemeClr val="tx1"/>
                </a:solidFill>
                <a:latin typeface="Arial" panose="020B0604020202020204" pitchFamily="34" charset="0"/>
                <a:ea typeface="ＭＳ Ｐゴシック" panose="020B0600070205080204" pitchFamily="34" charset="-128"/>
              </a:defRPr>
            </a:lvl2pPr>
            <a:lvl3pPr marL="1143000" indent="-228600" defTabSz="823913" eaLnBrk="0" hangingPunct="0">
              <a:defRPr sz="2200">
                <a:solidFill>
                  <a:schemeClr val="tx1"/>
                </a:solidFill>
                <a:latin typeface="Arial" panose="020B0604020202020204" pitchFamily="34" charset="0"/>
                <a:ea typeface="ＭＳ Ｐゴシック" panose="020B0600070205080204" pitchFamily="34" charset="-128"/>
              </a:defRPr>
            </a:lvl3pPr>
            <a:lvl4pPr marL="1600200" indent="-228600" defTabSz="823913" eaLnBrk="0" hangingPunct="0">
              <a:defRPr sz="2200">
                <a:solidFill>
                  <a:schemeClr val="tx1"/>
                </a:solidFill>
                <a:latin typeface="Arial" panose="020B0604020202020204" pitchFamily="34" charset="0"/>
                <a:ea typeface="ＭＳ Ｐゴシック" panose="020B0600070205080204" pitchFamily="34" charset="-128"/>
              </a:defRPr>
            </a:lvl4pPr>
            <a:lvl5pPr marL="2057400" indent="-228600" defTabSz="823913" eaLnBrk="0" hangingPunct="0">
              <a:defRPr sz="2200">
                <a:solidFill>
                  <a:schemeClr val="tx1"/>
                </a:solidFill>
                <a:latin typeface="Arial" panose="020B0604020202020204" pitchFamily="34" charset="0"/>
                <a:ea typeface="ＭＳ Ｐゴシック" panose="020B0600070205080204" pitchFamily="34" charset="-128"/>
              </a:defRPr>
            </a:lvl5pPr>
            <a:lvl6pPr marL="25146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6pPr>
            <a:lvl7pPr marL="29718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7pPr>
            <a:lvl8pPr marL="34290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8pPr>
            <a:lvl9pPr marL="38862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9pPr>
          </a:lstStyle>
          <a:p>
            <a:pPr algn="ctr">
              <a:spcAft>
                <a:spcPct val="15000"/>
              </a:spcAft>
            </a:pPr>
            <a:r>
              <a:rPr lang="en-US" altLang="en-US" sz="1400" b="1" dirty="0">
                <a:solidFill>
                  <a:schemeClr val="accent2">
                    <a:lumMod val="75000"/>
                  </a:schemeClr>
                </a:solidFill>
                <a:latin typeface="+mn-lt"/>
              </a:rPr>
              <a:t>Environmental Assessment (EA)</a:t>
            </a:r>
          </a:p>
        </p:txBody>
      </p:sp>
      <p:sp>
        <p:nvSpPr>
          <p:cNvPr id="16393" name="Text Box 6"/>
          <p:cNvSpPr txBox="1">
            <a:spLocks noChangeArrowheads="1"/>
          </p:cNvSpPr>
          <p:nvPr/>
        </p:nvSpPr>
        <p:spPr bwMode="auto">
          <a:xfrm>
            <a:off x="3378522" y="3151781"/>
            <a:ext cx="1463675" cy="184666"/>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spAutoFit/>
          </a:bodyPr>
          <a:lstStyle>
            <a:lvl1pPr defTabSz="823913" eaLnBrk="0" hangingPunct="0">
              <a:defRPr sz="2200">
                <a:solidFill>
                  <a:schemeClr val="tx1"/>
                </a:solidFill>
                <a:latin typeface="Arial" panose="020B0604020202020204" pitchFamily="34" charset="0"/>
                <a:ea typeface="ＭＳ Ｐゴシック" panose="020B0600070205080204" pitchFamily="34" charset="-128"/>
              </a:defRPr>
            </a:lvl1pPr>
            <a:lvl2pPr marL="742950" indent="-285750" defTabSz="823913" eaLnBrk="0" hangingPunct="0">
              <a:defRPr sz="2200">
                <a:solidFill>
                  <a:schemeClr val="tx1"/>
                </a:solidFill>
                <a:latin typeface="Arial" panose="020B0604020202020204" pitchFamily="34" charset="0"/>
                <a:ea typeface="ＭＳ Ｐゴシック" panose="020B0600070205080204" pitchFamily="34" charset="-128"/>
              </a:defRPr>
            </a:lvl2pPr>
            <a:lvl3pPr marL="1143000" indent="-228600" defTabSz="823913" eaLnBrk="0" hangingPunct="0">
              <a:defRPr sz="2200">
                <a:solidFill>
                  <a:schemeClr val="tx1"/>
                </a:solidFill>
                <a:latin typeface="Arial" panose="020B0604020202020204" pitchFamily="34" charset="0"/>
                <a:ea typeface="ＭＳ Ｐゴシック" panose="020B0600070205080204" pitchFamily="34" charset="-128"/>
              </a:defRPr>
            </a:lvl3pPr>
            <a:lvl4pPr marL="1600200" indent="-228600" defTabSz="823913" eaLnBrk="0" hangingPunct="0">
              <a:defRPr sz="2200">
                <a:solidFill>
                  <a:schemeClr val="tx1"/>
                </a:solidFill>
                <a:latin typeface="Arial" panose="020B0604020202020204" pitchFamily="34" charset="0"/>
                <a:ea typeface="ＭＳ Ｐゴシック" panose="020B0600070205080204" pitchFamily="34" charset="-128"/>
              </a:defRPr>
            </a:lvl4pPr>
            <a:lvl5pPr marL="2057400" indent="-228600" defTabSz="823913" eaLnBrk="0" hangingPunct="0">
              <a:defRPr sz="2200">
                <a:solidFill>
                  <a:schemeClr val="tx1"/>
                </a:solidFill>
                <a:latin typeface="Arial" panose="020B0604020202020204" pitchFamily="34" charset="0"/>
                <a:ea typeface="ＭＳ Ｐゴシック" panose="020B0600070205080204" pitchFamily="34" charset="-128"/>
              </a:defRPr>
            </a:lvl5pPr>
            <a:lvl6pPr marL="25146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6pPr>
            <a:lvl7pPr marL="29718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7pPr>
            <a:lvl8pPr marL="34290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8pPr>
            <a:lvl9pPr marL="38862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9pPr>
          </a:lstStyle>
          <a:p>
            <a:pPr algn="ctr">
              <a:spcAft>
                <a:spcPct val="15000"/>
              </a:spcAft>
            </a:pPr>
            <a:r>
              <a:rPr lang="en-US" altLang="en-US" sz="1200" b="1" dirty="0">
                <a:solidFill>
                  <a:srgbClr val="1F497D"/>
                </a:solidFill>
                <a:latin typeface="+mn-lt"/>
              </a:rPr>
              <a:t>Significant impact </a:t>
            </a:r>
          </a:p>
        </p:txBody>
      </p:sp>
      <p:sp>
        <p:nvSpPr>
          <p:cNvPr id="16394" name="Text Box 7"/>
          <p:cNvSpPr txBox="1">
            <a:spLocks noChangeArrowheads="1"/>
          </p:cNvSpPr>
          <p:nvPr/>
        </p:nvSpPr>
        <p:spPr bwMode="auto">
          <a:xfrm>
            <a:off x="5716297" y="3138375"/>
            <a:ext cx="1714500" cy="184666"/>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spAutoFit/>
          </a:bodyPr>
          <a:lstStyle>
            <a:lvl1pPr defTabSz="823913" eaLnBrk="0" hangingPunct="0">
              <a:defRPr sz="2200">
                <a:solidFill>
                  <a:schemeClr val="tx1"/>
                </a:solidFill>
                <a:latin typeface="Arial" panose="020B0604020202020204" pitchFamily="34" charset="0"/>
                <a:ea typeface="ＭＳ Ｐゴシック" panose="020B0600070205080204" pitchFamily="34" charset="-128"/>
              </a:defRPr>
            </a:lvl1pPr>
            <a:lvl2pPr marL="742950" indent="-285750" defTabSz="823913" eaLnBrk="0" hangingPunct="0">
              <a:defRPr sz="2200">
                <a:solidFill>
                  <a:schemeClr val="tx1"/>
                </a:solidFill>
                <a:latin typeface="Arial" panose="020B0604020202020204" pitchFamily="34" charset="0"/>
                <a:ea typeface="ＭＳ Ｐゴシック" panose="020B0600070205080204" pitchFamily="34" charset="-128"/>
              </a:defRPr>
            </a:lvl2pPr>
            <a:lvl3pPr marL="1143000" indent="-228600" defTabSz="823913" eaLnBrk="0" hangingPunct="0">
              <a:defRPr sz="2200">
                <a:solidFill>
                  <a:schemeClr val="tx1"/>
                </a:solidFill>
                <a:latin typeface="Arial" panose="020B0604020202020204" pitchFamily="34" charset="0"/>
                <a:ea typeface="ＭＳ Ｐゴシック" panose="020B0600070205080204" pitchFamily="34" charset="-128"/>
              </a:defRPr>
            </a:lvl3pPr>
            <a:lvl4pPr marL="1600200" indent="-228600" defTabSz="823913" eaLnBrk="0" hangingPunct="0">
              <a:defRPr sz="2200">
                <a:solidFill>
                  <a:schemeClr val="tx1"/>
                </a:solidFill>
                <a:latin typeface="Arial" panose="020B0604020202020204" pitchFamily="34" charset="0"/>
                <a:ea typeface="ＭＳ Ｐゴシック" panose="020B0600070205080204" pitchFamily="34" charset="-128"/>
              </a:defRPr>
            </a:lvl4pPr>
            <a:lvl5pPr marL="2057400" indent="-228600" defTabSz="823913" eaLnBrk="0" hangingPunct="0">
              <a:defRPr sz="2200">
                <a:solidFill>
                  <a:schemeClr val="tx1"/>
                </a:solidFill>
                <a:latin typeface="Arial" panose="020B0604020202020204" pitchFamily="34" charset="0"/>
                <a:ea typeface="ＭＳ Ｐゴシック" panose="020B0600070205080204" pitchFamily="34" charset="-128"/>
              </a:defRPr>
            </a:lvl5pPr>
            <a:lvl6pPr marL="25146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6pPr>
            <a:lvl7pPr marL="29718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7pPr>
            <a:lvl8pPr marL="34290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8pPr>
            <a:lvl9pPr marL="38862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9pPr>
          </a:lstStyle>
          <a:p>
            <a:pPr algn="ctr">
              <a:spcAft>
                <a:spcPct val="15000"/>
              </a:spcAft>
            </a:pPr>
            <a:r>
              <a:rPr lang="en-US" altLang="en-US" sz="1200" b="1" dirty="0">
                <a:solidFill>
                  <a:srgbClr val="1F497D"/>
                </a:solidFill>
                <a:latin typeface="+mn-lt"/>
              </a:rPr>
              <a:t>No Significant Impact</a:t>
            </a:r>
          </a:p>
        </p:txBody>
      </p:sp>
      <p:sp>
        <p:nvSpPr>
          <p:cNvPr id="16395" name="Rectangle 8"/>
          <p:cNvSpPr>
            <a:spLocks noChangeArrowheads="1"/>
          </p:cNvSpPr>
          <p:nvPr/>
        </p:nvSpPr>
        <p:spPr bwMode="auto">
          <a:xfrm>
            <a:off x="3492042" y="6282690"/>
            <a:ext cx="4149725" cy="53181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defTabSz="823913" eaLnBrk="0" hangingPunct="0">
              <a:defRPr sz="2200">
                <a:solidFill>
                  <a:schemeClr val="tx1"/>
                </a:solidFill>
                <a:latin typeface="Arial" panose="020B0604020202020204" pitchFamily="34" charset="0"/>
                <a:ea typeface="ＭＳ Ｐゴシック" panose="020B0600070205080204" pitchFamily="34" charset="-128"/>
              </a:defRPr>
            </a:lvl1pPr>
            <a:lvl2pPr marL="742950" indent="-285750" defTabSz="823913" eaLnBrk="0" hangingPunct="0">
              <a:defRPr sz="2200">
                <a:solidFill>
                  <a:schemeClr val="tx1"/>
                </a:solidFill>
                <a:latin typeface="Arial" panose="020B0604020202020204" pitchFamily="34" charset="0"/>
                <a:ea typeface="ＭＳ Ｐゴシック" panose="020B0600070205080204" pitchFamily="34" charset="-128"/>
              </a:defRPr>
            </a:lvl2pPr>
            <a:lvl3pPr marL="1143000" indent="-228600" defTabSz="823913" eaLnBrk="0" hangingPunct="0">
              <a:defRPr sz="2200">
                <a:solidFill>
                  <a:schemeClr val="tx1"/>
                </a:solidFill>
                <a:latin typeface="Arial" panose="020B0604020202020204" pitchFamily="34" charset="0"/>
                <a:ea typeface="ＭＳ Ｐゴシック" panose="020B0600070205080204" pitchFamily="34" charset="-128"/>
              </a:defRPr>
            </a:lvl3pPr>
            <a:lvl4pPr marL="1600200" indent="-228600" defTabSz="823913" eaLnBrk="0" hangingPunct="0">
              <a:defRPr sz="2200">
                <a:solidFill>
                  <a:schemeClr val="tx1"/>
                </a:solidFill>
                <a:latin typeface="Arial" panose="020B0604020202020204" pitchFamily="34" charset="0"/>
                <a:ea typeface="ＭＳ Ｐゴシック" panose="020B0600070205080204" pitchFamily="34" charset="-128"/>
              </a:defRPr>
            </a:lvl4pPr>
            <a:lvl5pPr marL="2057400" indent="-228600" defTabSz="823913" eaLnBrk="0" hangingPunct="0">
              <a:defRPr sz="2200">
                <a:solidFill>
                  <a:schemeClr val="tx1"/>
                </a:solidFill>
                <a:latin typeface="Arial" panose="020B0604020202020204" pitchFamily="34" charset="0"/>
                <a:ea typeface="ＭＳ Ｐゴシック" panose="020B0600070205080204" pitchFamily="34" charset="-128"/>
              </a:defRPr>
            </a:lvl5pPr>
            <a:lvl6pPr marL="25146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6pPr>
            <a:lvl7pPr marL="29718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7pPr>
            <a:lvl8pPr marL="34290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8pPr>
            <a:lvl9pPr marL="38862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9pPr>
          </a:lstStyle>
          <a:p>
            <a:pPr algn="ctr">
              <a:spcAft>
                <a:spcPct val="15000"/>
              </a:spcAft>
            </a:pPr>
            <a:r>
              <a:rPr lang="en-US" altLang="en-US" sz="1700" b="1">
                <a:solidFill>
                  <a:srgbClr val="1F497D"/>
                </a:solidFill>
                <a:latin typeface="+mn-lt"/>
              </a:rPr>
              <a:t>Implementation of Agency Action</a:t>
            </a:r>
          </a:p>
        </p:txBody>
      </p:sp>
      <p:sp>
        <p:nvSpPr>
          <p:cNvPr id="16396" name="Rectangle 9"/>
          <p:cNvSpPr>
            <a:spLocks noChangeArrowheads="1"/>
          </p:cNvSpPr>
          <p:nvPr/>
        </p:nvSpPr>
        <p:spPr bwMode="auto">
          <a:xfrm>
            <a:off x="2187306" y="3654401"/>
            <a:ext cx="3111500" cy="6413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defTabSz="823913" eaLnBrk="0" hangingPunct="0">
              <a:defRPr sz="2200">
                <a:solidFill>
                  <a:schemeClr val="tx1"/>
                </a:solidFill>
                <a:latin typeface="Arial" panose="020B0604020202020204" pitchFamily="34" charset="0"/>
                <a:ea typeface="ＭＳ Ｐゴシック" panose="020B0600070205080204" pitchFamily="34" charset="-128"/>
              </a:defRPr>
            </a:lvl1pPr>
            <a:lvl2pPr marL="742950" indent="-285750" defTabSz="823913" eaLnBrk="0" hangingPunct="0">
              <a:defRPr sz="2200">
                <a:solidFill>
                  <a:schemeClr val="tx1"/>
                </a:solidFill>
                <a:latin typeface="Arial" panose="020B0604020202020204" pitchFamily="34" charset="0"/>
                <a:ea typeface="ＭＳ Ｐゴシック" panose="020B0600070205080204" pitchFamily="34" charset="-128"/>
              </a:defRPr>
            </a:lvl2pPr>
            <a:lvl3pPr marL="1143000" indent="-228600" defTabSz="823913" eaLnBrk="0" hangingPunct="0">
              <a:defRPr sz="2200">
                <a:solidFill>
                  <a:schemeClr val="tx1"/>
                </a:solidFill>
                <a:latin typeface="Arial" panose="020B0604020202020204" pitchFamily="34" charset="0"/>
                <a:ea typeface="ＭＳ Ｐゴシック" panose="020B0600070205080204" pitchFamily="34" charset="-128"/>
              </a:defRPr>
            </a:lvl3pPr>
            <a:lvl4pPr marL="1600200" indent="-228600" defTabSz="823913" eaLnBrk="0" hangingPunct="0">
              <a:defRPr sz="2200">
                <a:solidFill>
                  <a:schemeClr val="tx1"/>
                </a:solidFill>
                <a:latin typeface="Arial" panose="020B0604020202020204" pitchFamily="34" charset="0"/>
                <a:ea typeface="ＭＳ Ｐゴシック" panose="020B0600070205080204" pitchFamily="34" charset="-128"/>
              </a:defRPr>
            </a:lvl4pPr>
            <a:lvl5pPr marL="2057400" indent="-228600" defTabSz="823913" eaLnBrk="0" hangingPunct="0">
              <a:defRPr sz="2200">
                <a:solidFill>
                  <a:schemeClr val="tx1"/>
                </a:solidFill>
                <a:latin typeface="Arial" panose="020B0604020202020204" pitchFamily="34" charset="0"/>
                <a:ea typeface="ＭＳ Ｐゴシック" panose="020B0600070205080204" pitchFamily="34" charset="-128"/>
              </a:defRPr>
            </a:lvl5pPr>
            <a:lvl6pPr marL="25146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6pPr>
            <a:lvl7pPr marL="29718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7pPr>
            <a:lvl8pPr marL="34290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8pPr>
            <a:lvl9pPr marL="38862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9pPr>
          </a:lstStyle>
          <a:p>
            <a:pPr algn="ctr">
              <a:spcAft>
                <a:spcPct val="15000"/>
              </a:spcAft>
            </a:pPr>
            <a:r>
              <a:rPr lang="en-US" altLang="en-US" sz="1400" b="1">
                <a:solidFill>
                  <a:srgbClr val="1F497D"/>
                </a:solidFill>
                <a:latin typeface="+mn-lt"/>
              </a:rPr>
              <a:t>Environmental Impact Assessment (EIS)</a:t>
            </a:r>
          </a:p>
        </p:txBody>
      </p:sp>
      <p:sp>
        <p:nvSpPr>
          <p:cNvPr id="16397" name="Rectangle 10"/>
          <p:cNvSpPr>
            <a:spLocks noChangeArrowheads="1"/>
          </p:cNvSpPr>
          <p:nvPr/>
        </p:nvSpPr>
        <p:spPr bwMode="auto">
          <a:xfrm>
            <a:off x="5370244" y="3660751"/>
            <a:ext cx="3084512" cy="6365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defTabSz="823913" eaLnBrk="0" hangingPunct="0">
              <a:defRPr sz="2200">
                <a:solidFill>
                  <a:schemeClr val="tx1"/>
                </a:solidFill>
                <a:latin typeface="Arial" panose="020B0604020202020204" pitchFamily="34" charset="0"/>
                <a:ea typeface="ＭＳ Ｐゴシック" panose="020B0600070205080204" pitchFamily="34" charset="-128"/>
              </a:defRPr>
            </a:lvl1pPr>
            <a:lvl2pPr marL="742950" indent="-285750" defTabSz="823913" eaLnBrk="0" hangingPunct="0">
              <a:defRPr sz="2200">
                <a:solidFill>
                  <a:schemeClr val="tx1"/>
                </a:solidFill>
                <a:latin typeface="Arial" panose="020B0604020202020204" pitchFamily="34" charset="0"/>
                <a:ea typeface="ＭＳ Ｐゴシック" panose="020B0600070205080204" pitchFamily="34" charset="-128"/>
              </a:defRPr>
            </a:lvl2pPr>
            <a:lvl3pPr marL="1143000" indent="-228600" defTabSz="823913" eaLnBrk="0" hangingPunct="0">
              <a:defRPr sz="2200">
                <a:solidFill>
                  <a:schemeClr val="tx1"/>
                </a:solidFill>
                <a:latin typeface="Arial" panose="020B0604020202020204" pitchFamily="34" charset="0"/>
                <a:ea typeface="ＭＳ Ｐゴシック" panose="020B0600070205080204" pitchFamily="34" charset="-128"/>
              </a:defRPr>
            </a:lvl3pPr>
            <a:lvl4pPr marL="1600200" indent="-228600" defTabSz="823913" eaLnBrk="0" hangingPunct="0">
              <a:defRPr sz="2200">
                <a:solidFill>
                  <a:schemeClr val="tx1"/>
                </a:solidFill>
                <a:latin typeface="Arial" panose="020B0604020202020204" pitchFamily="34" charset="0"/>
                <a:ea typeface="ＭＳ Ｐゴシック" panose="020B0600070205080204" pitchFamily="34" charset="-128"/>
              </a:defRPr>
            </a:lvl4pPr>
            <a:lvl5pPr marL="2057400" indent="-228600" defTabSz="823913" eaLnBrk="0" hangingPunct="0">
              <a:defRPr sz="2200">
                <a:solidFill>
                  <a:schemeClr val="tx1"/>
                </a:solidFill>
                <a:latin typeface="Arial" panose="020B0604020202020204" pitchFamily="34" charset="0"/>
                <a:ea typeface="ＭＳ Ｐゴシック" panose="020B0600070205080204" pitchFamily="34" charset="-128"/>
              </a:defRPr>
            </a:lvl5pPr>
            <a:lvl6pPr marL="25146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6pPr>
            <a:lvl7pPr marL="29718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7pPr>
            <a:lvl8pPr marL="34290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8pPr>
            <a:lvl9pPr marL="38862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9pPr>
          </a:lstStyle>
          <a:p>
            <a:pPr algn="ctr">
              <a:spcAft>
                <a:spcPct val="15000"/>
              </a:spcAft>
            </a:pPr>
            <a:r>
              <a:rPr lang="en-US" altLang="en-US" sz="1400" b="1">
                <a:solidFill>
                  <a:srgbClr val="1F497D"/>
                </a:solidFill>
                <a:latin typeface="+mn-lt"/>
              </a:rPr>
              <a:t>Finding of No Significant Impact (FONSI)</a:t>
            </a:r>
          </a:p>
        </p:txBody>
      </p:sp>
      <p:sp>
        <p:nvSpPr>
          <p:cNvPr id="16398" name="Freeform 11"/>
          <p:cNvSpPr>
            <a:spLocks/>
          </p:cNvSpPr>
          <p:nvPr/>
        </p:nvSpPr>
        <p:spPr bwMode="auto">
          <a:xfrm>
            <a:off x="6833407" y="2082149"/>
            <a:ext cx="1912938" cy="4424988"/>
          </a:xfrm>
          <a:custGeom>
            <a:avLst/>
            <a:gdLst>
              <a:gd name="T0" fmla="*/ 0 w 1319"/>
              <a:gd name="T1" fmla="*/ 0 h 3197"/>
              <a:gd name="T2" fmla="*/ 2147483647 w 1319"/>
              <a:gd name="T3" fmla="*/ 0 h 3197"/>
              <a:gd name="T4" fmla="*/ 2147483647 w 1319"/>
              <a:gd name="T5" fmla="*/ 2147483647 h 3197"/>
              <a:gd name="T6" fmla="*/ 2147483647 w 1319"/>
              <a:gd name="T7" fmla="*/ 2147483647 h 3197"/>
              <a:gd name="T8" fmla="*/ 0 60000 65536"/>
              <a:gd name="T9" fmla="*/ 0 60000 65536"/>
              <a:gd name="T10" fmla="*/ 0 60000 65536"/>
              <a:gd name="T11" fmla="*/ 0 60000 65536"/>
              <a:gd name="T12" fmla="*/ 0 w 1319"/>
              <a:gd name="T13" fmla="*/ 0 h 3197"/>
              <a:gd name="T14" fmla="*/ 1319 w 1319"/>
              <a:gd name="T15" fmla="*/ 3197 h 3197"/>
            </a:gdLst>
            <a:ahLst/>
            <a:cxnLst>
              <a:cxn ang="T8">
                <a:pos x="T0" y="T1"/>
              </a:cxn>
              <a:cxn ang="T9">
                <a:pos x="T2" y="T3"/>
              </a:cxn>
              <a:cxn ang="T10">
                <a:pos x="T4" y="T5"/>
              </a:cxn>
              <a:cxn ang="T11">
                <a:pos x="T6" y="T7"/>
              </a:cxn>
            </a:cxnLst>
            <a:rect l="T12" t="T13" r="T14" b="T15"/>
            <a:pathLst>
              <a:path w="1319" h="3197">
                <a:moveTo>
                  <a:pt x="0" y="0"/>
                </a:moveTo>
                <a:lnTo>
                  <a:pt x="1299" y="0"/>
                </a:lnTo>
                <a:lnTo>
                  <a:pt x="1319" y="3197"/>
                </a:lnTo>
                <a:lnTo>
                  <a:pt x="654" y="3197"/>
                </a:lnTo>
              </a:path>
            </a:pathLst>
          </a:custGeom>
          <a:noFill/>
          <a:ln w="254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lstStyle/>
          <a:p>
            <a:endParaRPr lang="en-US" sz="2400">
              <a:solidFill>
                <a:srgbClr val="1F497D"/>
              </a:solidFill>
              <a:latin typeface="+mn-lt"/>
              <a:ea typeface="ＭＳ Ｐゴシック" panose="020B0600070205080204" pitchFamily="34" charset="-128"/>
            </a:endParaRPr>
          </a:p>
        </p:txBody>
      </p:sp>
      <p:sp>
        <p:nvSpPr>
          <p:cNvPr id="16399" name="Line 12"/>
          <p:cNvSpPr>
            <a:spLocks noChangeShapeType="1"/>
          </p:cNvSpPr>
          <p:nvPr/>
        </p:nvSpPr>
        <p:spPr bwMode="auto">
          <a:xfrm flipH="1">
            <a:off x="5230029" y="2944867"/>
            <a:ext cx="1" cy="19753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sz="2400">
              <a:solidFill>
                <a:srgbClr val="1F497D"/>
              </a:solidFill>
              <a:latin typeface="+mn-lt"/>
              <a:ea typeface="ＭＳ Ｐゴシック" panose="020B0600070205080204" pitchFamily="34" charset="-128"/>
            </a:endParaRPr>
          </a:p>
        </p:txBody>
      </p:sp>
      <p:sp>
        <p:nvSpPr>
          <p:cNvPr id="16400" name="Line 13"/>
          <p:cNvSpPr>
            <a:spLocks noChangeShapeType="1"/>
          </p:cNvSpPr>
          <p:nvPr/>
        </p:nvSpPr>
        <p:spPr bwMode="auto">
          <a:xfrm>
            <a:off x="3366308" y="3393225"/>
            <a:ext cx="423703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sz="2400">
              <a:solidFill>
                <a:srgbClr val="1F497D"/>
              </a:solidFill>
              <a:latin typeface="+mn-lt"/>
              <a:ea typeface="ＭＳ Ｐゴシック" panose="020B0600070205080204" pitchFamily="34" charset="-128"/>
            </a:endParaRPr>
          </a:p>
        </p:txBody>
      </p:sp>
      <p:sp>
        <p:nvSpPr>
          <p:cNvPr id="16401" name="Freeform 14"/>
          <p:cNvSpPr>
            <a:spLocks/>
          </p:cNvSpPr>
          <p:nvPr/>
        </p:nvSpPr>
        <p:spPr bwMode="auto">
          <a:xfrm>
            <a:off x="2013614" y="2120690"/>
            <a:ext cx="1674002" cy="1676003"/>
          </a:xfrm>
          <a:custGeom>
            <a:avLst/>
            <a:gdLst>
              <a:gd name="T0" fmla="*/ 2147483647 w 1428"/>
              <a:gd name="T1" fmla="*/ 0 h 1252"/>
              <a:gd name="T2" fmla="*/ 0 w 1428"/>
              <a:gd name="T3" fmla="*/ 0 h 1252"/>
              <a:gd name="T4" fmla="*/ 0 w 1428"/>
              <a:gd name="T5" fmla="*/ 2147483647 h 1252"/>
              <a:gd name="T6" fmla="*/ 2147483647 w 1428"/>
              <a:gd name="T7" fmla="*/ 2147483647 h 1252"/>
              <a:gd name="T8" fmla="*/ 0 60000 65536"/>
              <a:gd name="T9" fmla="*/ 0 60000 65536"/>
              <a:gd name="T10" fmla="*/ 0 60000 65536"/>
              <a:gd name="T11" fmla="*/ 0 60000 65536"/>
              <a:gd name="T12" fmla="*/ 0 w 1428"/>
              <a:gd name="T13" fmla="*/ 0 h 1252"/>
              <a:gd name="T14" fmla="*/ 1428 w 1428"/>
              <a:gd name="T15" fmla="*/ 1252 h 1252"/>
            </a:gdLst>
            <a:ahLst/>
            <a:cxnLst>
              <a:cxn ang="T8">
                <a:pos x="T0" y="T1"/>
              </a:cxn>
              <a:cxn ang="T9">
                <a:pos x="T2" y="T3"/>
              </a:cxn>
              <a:cxn ang="T10">
                <a:pos x="T4" y="T5"/>
              </a:cxn>
              <a:cxn ang="T11">
                <a:pos x="T6" y="T7"/>
              </a:cxn>
            </a:cxnLst>
            <a:rect l="T12" t="T13" r="T14" b="T15"/>
            <a:pathLst>
              <a:path w="1428" h="1252">
                <a:moveTo>
                  <a:pt x="1428" y="0"/>
                </a:moveTo>
                <a:lnTo>
                  <a:pt x="0" y="0"/>
                </a:lnTo>
                <a:lnTo>
                  <a:pt x="0" y="1252"/>
                </a:lnTo>
                <a:lnTo>
                  <a:pt x="284" y="1252"/>
                </a:lnTo>
              </a:path>
            </a:pathLst>
          </a:custGeom>
          <a:noFill/>
          <a:ln w="254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lstStyle/>
          <a:p>
            <a:endParaRPr lang="en-US" sz="2400">
              <a:solidFill>
                <a:srgbClr val="1F497D"/>
              </a:solidFill>
              <a:latin typeface="+mn-lt"/>
              <a:ea typeface="ＭＳ Ｐゴシック" panose="020B0600070205080204" pitchFamily="34" charset="-128"/>
            </a:endParaRPr>
          </a:p>
        </p:txBody>
      </p:sp>
      <p:sp>
        <p:nvSpPr>
          <p:cNvPr id="16402" name="Line 15"/>
          <p:cNvSpPr>
            <a:spLocks noChangeShapeType="1"/>
          </p:cNvSpPr>
          <p:nvPr/>
        </p:nvSpPr>
        <p:spPr bwMode="auto">
          <a:xfrm flipV="1">
            <a:off x="2187305" y="2659392"/>
            <a:ext cx="1459707" cy="22096"/>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2400">
              <a:solidFill>
                <a:srgbClr val="1F497D"/>
              </a:solidFill>
              <a:latin typeface="+mn-lt"/>
              <a:ea typeface="ＭＳ Ｐゴシック" panose="020B0600070205080204" pitchFamily="34" charset="-128"/>
            </a:endParaRPr>
          </a:p>
        </p:txBody>
      </p:sp>
      <p:sp>
        <p:nvSpPr>
          <p:cNvPr id="16403" name="Line 16"/>
          <p:cNvSpPr>
            <a:spLocks noChangeShapeType="1"/>
          </p:cNvSpPr>
          <p:nvPr/>
        </p:nvSpPr>
        <p:spPr bwMode="auto">
          <a:xfrm>
            <a:off x="3378521" y="3393225"/>
            <a:ext cx="1" cy="283011"/>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2400">
              <a:solidFill>
                <a:srgbClr val="1F497D"/>
              </a:solidFill>
              <a:latin typeface="+mn-lt"/>
              <a:ea typeface="ＭＳ Ｐゴシック" panose="020B0600070205080204" pitchFamily="34" charset="-128"/>
            </a:endParaRPr>
          </a:p>
        </p:txBody>
      </p:sp>
      <p:sp>
        <p:nvSpPr>
          <p:cNvPr id="16404" name="Line 17"/>
          <p:cNvSpPr>
            <a:spLocks noChangeShapeType="1"/>
          </p:cNvSpPr>
          <p:nvPr/>
        </p:nvSpPr>
        <p:spPr bwMode="auto">
          <a:xfrm>
            <a:off x="7603346" y="3393225"/>
            <a:ext cx="0" cy="26085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2400">
              <a:solidFill>
                <a:srgbClr val="1F497D"/>
              </a:solidFill>
              <a:latin typeface="+mn-lt"/>
              <a:ea typeface="ＭＳ Ｐゴシック" panose="020B0600070205080204" pitchFamily="34" charset="-128"/>
            </a:endParaRPr>
          </a:p>
        </p:txBody>
      </p:sp>
      <p:sp>
        <p:nvSpPr>
          <p:cNvPr id="16405" name="Line 18"/>
          <p:cNvSpPr>
            <a:spLocks noChangeShapeType="1"/>
          </p:cNvSpPr>
          <p:nvPr/>
        </p:nvSpPr>
        <p:spPr bwMode="auto">
          <a:xfrm>
            <a:off x="7216788" y="4295750"/>
            <a:ext cx="22211" cy="1988527"/>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2400">
              <a:solidFill>
                <a:srgbClr val="1F497D"/>
              </a:solidFill>
              <a:latin typeface="+mn-lt"/>
              <a:ea typeface="ＭＳ Ｐゴシック" panose="020B0600070205080204" pitchFamily="34" charset="-128"/>
            </a:endParaRPr>
          </a:p>
        </p:txBody>
      </p:sp>
      <p:sp>
        <p:nvSpPr>
          <p:cNvPr id="16406" name="Rectangle 19"/>
          <p:cNvSpPr>
            <a:spLocks noChangeArrowheads="1"/>
          </p:cNvSpPr>
          <p:nvPr/>
        </p:nvSpPr>
        <p:spPr bwMode="auto">
          <a:xfrm>
            <a:off x="2375658" y="4382295"/>
            <a:ext cx="2348742" cy="26142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defTabSz="823913" eaLnBrk="0" hangingPunct="0">
              <a:defRPr sz="2200">
                <a:solidFill>
                  <a:schemeClr val="tx1"/>
                </a:solidFill>
                <a:latin typeface="Arial" panose="020B0604020202020204" pitchFamily="34" charset="0"/>
                <a:ea typeface="ＭＳ Ｐゴシック" panose="020B0600070205080204" pitchFamily="34" charset="-128"/>
              </a:defRPr>
            </a:lvl1pPr>
            <a:lvl2pPr marL="742950" indent="-285750" defTabSz="823913" eaLnBrk="0" hangingPunct="0">
              <a:defRPr sz="2200">
                <a:solidFill>
                  <a:schemeClr val="tx1"/>
                </a:solidFill>
                <a:latin typeface="Arial" panose="020B0604020202020204" pitchFamily="34" charset="0"/>
                <a:ea typeface="ＭＳ Ｐゴシック" panose="020B0600070205080204" pitchFamily="34" charset="-128"/>
              </a:defRPr>
            </a:lvl2pPr>
            <a:lvl3pPr marL="1143000" indent="-228600" defTabSz="823913" eaLnBrk="0" hangingPunct="0">
              <a:defRPr sz="2200">
                <a:solidFill>
                  <a:schemeClr val="tx1"/>
                </a:solidFill>
                <a:latin typeface="Arial" panose="020B0604020202020204" pitchFamily="34" charset="0"/>
                <a:ea typeface="ＭＳ Ｐゴシック" panose="020B0600070205080204" pitchFamily="34" charset="-128"/>
              </a:defRPr>
            </a:lvl3pPr>
            <a:lvl4pPr marL="1600200" indent="-228600" defTabSz="823913" eaLnBrk="0" hangingPunct="0">
              <a:defRPr sz="2200">
                <a:solidFill>
                  <a:schemeClr val="tx1"/>
                </a:solidFill>
                <a:latin typeface="Arial" panose="020B0604020202020204" pitchFamily="34" charset="0"/>
                <a:ea typeface="ＭＳ Ｐゴシック" panose="020B0600070205080204" pitchFamily="34" charset="-128"/>
              </a:defRPr>
            </a:lvl4pPr>
            <a:lvl5pPr marL="2057400" indent="-228600" defTabSz="823913" eaLnBrk="0" hangingPunct="0">
              <a:defRPr sz="2200">
                <a:solidFill>
                  <a:schemeClr val="tx1"/>
                </a:solidFill>
                <a:latin typeface="Arial" panose="020B0604020202020204" pitchFamily="34" charset="0"/>
                <a:ea typeface="ＭＳ Ｐゴシック" panose="020B0600070205080204" pitchFamily="34" charset="-128"/>
              </a:defRPr>
            </a:lvl5pPr>
            <a:lvl6pPr marL="25146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6pPr>
            <a:lvl7pPr marL="29718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7pPr>
            <a:lvl8pPr marL="34290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8pPr>
            <a:lvl9pPr marL="38862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9pPr>
          </a:lstStyle>
          <a:p>
            <a:pPr algn="ctr">
              <a:spcAft>
                <a:spcPct val="15000"/>
              </a:spcAft>
            </a:pPr>
            <a:r>
              <a:rPr lang="en-US" altLang="en-US" sz="1200" b="1" dirty="0">
                <a:solidFill>
                  <a:srgbClr val="1F497D"/>
                </a:solidFill>
                <a:latin typeface="+mn-lt"/>
              </a:rPr>
              <a:t>Notice of Intent</a:t>
            </a:r>
          </a:p>
        </p:txBody>
      </p:sp>
      <p:sp>
        <p:nvSpPr>
          <p:cNvPr id="16407" name="Rectangle 20"/>
          <p:cNvSpPr>
            <a:spLocks noChangeArrowheads="1"/>
          </p:cNvSpPr>
          <p:nvPr/>
        </p:nvSpPr>
        <p:spPr bwMode="auto">
          <a:xfrm>
            <a:off x="2378065" y="5634063"/>
            <a:ext cx="2346336" cy="255751"/>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defTabSz="823913" eaLnBrk="0" hangingPunct="0">
              <a:defRPr sz="2200">
                <a:solidFill>
                  <a:schemeClr val="tx1"/>
                </a:solidFill>
                <a:latin typeface="Arial" panose="020B0604020202020204" pitchFamily="34" charset="0"/>
                <a:ea typeface="ＭＳ Ｐゴシック" panose="020B0600070205080204" pitchFamily="34" charset="-128"/>
              </a:defRPr>
            </a:lvl1pPr>
            <a:lvl2pPr marL="742950" indent="-285750" defTabSz="823913" eaLnBrk="0" hangingPunct="0">
              <a:defRPr sz="2200">
                <a:solidFill>
                  <a:schemeClr val="tx1"/>
                </a:solidFill>
                <a:latin typeface="Arial" panose="020B0604020202020204" pitchFamily="34" charset="0"/>
                <a:ea typeface="ＭＳ Ｐゴシック" panose="020B0600070205080204" pitchFamily="34" charset="-128"/>
              </a:defRPr>
            </a:lvl2pPr>
            <a:lvl3pPr marL="1143000" indent="-228600" defTabSz="823913" eaLnBrk="0" hangingPunct="0">
              <a:defRPr sz="2200">
                <a:solidFill>
                  <a:schemeClr val="tx1"/>
                </a:solidFill>
                <a:latin typeface="Arial" panose="020B0604020202020204" pitchFamily="34" charset="0"/>
                <a:ea typeface="ＭＳ Ｐゴシック" panose="020B0600070205080204" pitchFamily="34" charset="-128"/>
              </a:defRPr>
            </a:lvl3pPr>
            <a:lvl4pPr marL="1600200" indent="-228600" defTabSz="823913" eaLnBrk="0" hangingPunct="0">
              <a:defRPr sz="2200">
                <a:solidFill>
                  <a:schemeClr val="tx1"/>
                </a:solidFill>
                <a:latin typeface="Arial" panose="020B0604020202020204" pitchFamily="34" charset="0"/>
                <a:ea typeface="ＭＳ Ｐゴシック" panose="020B0600070205080204" pitchFamily="34" charset="-128"/>
              </a:defRPr>
            </a:lvl4pPr>
            <a:lvl5pPr marL="2057400" indent="-228600" defTabSz="823913" eaLnBrk="0" hangingPunct="0">
              <a:defRPr sz="2200">
                <a:solidFill>
                  <a:schemeClr val="tx1"/>
                </a:solidFill>
                <a:latin typeface="Arial" panose="020B0604020202020204" pitchFamily="34" charset="0"/>
                <a:ea typeface="ＭＳ Ｐゴシック" panose="020B0600070205080204" pitchFamily="34" charset="-128"/>
              </a:defRPr>
            </a:lvl5pPr>
            <a:lvl6pPr marL="25146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6pPr>
            <a:lvl7pPr marL="29718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7pPr>
            <a:lvl8pPr marL="34290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8pPr>
            <a:lvl9pPr marL="38862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9pPr>
          </a:lstStyle>
          <a:p>
            <a:pPr algn="ctr">
              <a:spcAft>
                <a:spcPct val="15000"/>
              </a:spcAft>
            </a:pPr>
            <a:r>
              <a:rPr lang="en-US" altLang="en-US" sz="1200" b="1">
                <a:solidFill>
                  <a:srgbClr val="1F497D"/>
                </a:solidFill>
                <a:latin typeface="+mn-lt"/>
              </a:rPr>
              <a:t>Final EIS</a:t>
            </a:r>
          </a:p>
        </p:txBody>
      </p:sp>
      <p:sp>
        <p:nvSpPr>
          <p:cNvPr id="16408" name="Rectangle 21"/>
          <p:cNvSpPr>
            <a:spLocks noChangeArrowheads="1"/>
          </p:cNvSpPr>
          <p:nvPr/>
        </p:nvSpPr>
        <p:spPr bwMode="auto">
          <a:xfrm>
            <a:off x="2372897" y="5336556"/>
            <a:ext cx="2341783" cy="25400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defTabSz="823913" eaLnBrk="0" hangingPunct="0">
              <a:defRPr sz="2200">
                <a:solidFill>
                  <a:schemeClr val="tx1"/>
                </a:solidFill>
                <a:latin typeface="Arial" panose="020B0604020202020204" pitchFamily="34" charset="0"/>
                <a:ea typeface="ＭＳ Ｐゴシック" panose="020B0600070205080204" pitchFamily="34" charset="-128"/>
              </a:defRPr>
            </a:lvl1pPr>
            <a:lvl2pPr marL="742950" indent="-285750" defTabSz="823913" eaLnBrk="0" hangingPunct="0">
              <a:defRPr sz="2200">
                <a:solidFill>
                  <a:schemeClr val="tx1"/>
                </a:solidFill>
                <a:latin typeface="Arial" panose="020B0604020202020204" pitchFamily="34" charset="0"/>
                <a:ea typeface="ＭＳ Ｐゴシック" panose="020B0600070205080204" pitchFamily="34" charset="-128"/>
              </a:defRPr>
            </a:lvl2pPr>
            <a:lvl3pPr marL="1143000" indent="-228600" defTabSz="823913" eaLnBrk="0" hangingPunct="0">
              <a:defRPr sz="2200">
                <a:solidFill>
                  <a:schemeClr val="tx1"/>
                </a:solidFill>
                <a:latin typeface="Arial" panose="020B0604020202020204" pitchFamily="34" charset="0"/>
                <a:ea typeface="ＭＳ Ｐゴシック" panose="020B0600070205080204" pitchFamily="34" charset="-128"/>
              </a:defRPr>
            </a:lvl3pPr>
            <a:lvl4pPr marL="1600200" indent="-228600" defTabSz="823913" eaLnBrk="0" hangingPunct="0">
              <a:defRPr sz="2200">
                <a:solidFill>
                  <a:schemeClr val="tx1"/>
                </a:solidFill>
                <a:latin typeface="Arial" panose="020B0604020202020204" pitchFamily="34" charset="0"/>
                <a:ea typeface="ＭＳ Ｐゴシック" panose="020B0600070205080204" pitchFamily="34" charset="-128"/>
              </a:defRPr>
            </a:lvl4pPr>
            <a:lvl5pPr marL="2057400" indent="-228600" defTabSz="823913" eaLnBrk="0" hangingPunct="0">
              <a:defRPr sz="2200">
                <a:solidFill>
                  <a:schemeClr val="tx1"/>
                </a:solidFill>
                <a:latin typeface="Arial" panose="020B0604020202020204" pitchFamily="34" charset="0"/>
                <a:ea typeface="ＭＳ Ｐゴシック" panose="020B0600070205080204" pitchFamily="34" charset="-128"/>
              </a:defRPr>
            </a:lvl5pPr>
            <a:lvl6pPr marL="25146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6pPr>
            <a:lvl7pPr marL="29718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7pPr>
            <a:lvl8pPr marL="34290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8pPr>
            <a:lvl9pPr marL="38862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9pPr>
          </a:lstStyle>
          <a:p>
            <a:pPr algn="ctr">
              <a:spcAft>
                <a:spcPct val="15000"/>
              </a:spcAft>
            </a:pPr>
            <a:r>
              <a:rPr lang="en-US" altLang="en-US" sz="1200" b="1" dirty="0">
                <a:solidFill>
                  <a:schemeClr val="accent6">
                    <a:lumMod val="75000"/>
                  </a:schemeClr>
                </a:solidFill>
                <a:latin typeface="+mn-lt"/>
              </a:rPr>
              <a:t>Agency and Public Review</a:t>
            </a:r>
          </a:p>
        </p:txBody>
      </p:sp>
      <p:sp>
        <p:nvSpPr>
          <p:cNvPr id="16409" name="Rectangle 22"/>
          <p:cNvSpPr>
            <a:spLocks noChangeArrowheads="1"/>
          </p:cNvSpPr>
          <p:nvPr/>
        </p:nvSpPr>
        <p:spPr bwMode="auto">
          <a:xfrm>
            <a:off x="2369298" y="5032299"/>
            <a:ext cx="2349097" cy="246709"/>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defTabSz="823913" eaLnBrk="0" hangingPunct="0">
              <a:defRPr sz="2200">
                <a:solidFill>
                  <a:schemeClr val="tx1"/>
                </a:solidFill>
                <a:latin typeface="Arial" panose="020B0604020202020204" pitchFamily="34" charset="0"/>
                <a:ea typeface="ＭＳ Ｐゴシック" panose="020B0600070205080204" pitchFamily="34" charset="-128"/>
              </a:defRPr>
            </a:lvl1pPr>
            <a:lvl2pPr marL="742950" indent="-285750" defTabSz="823913" eaLnBrk="0" hangingPunct="0">
              <a:defRPr sz="2200">
                <a:solidFill>
                  <a:schemeClr val="tx1"/>
                </a:solidFill>
                <a:latin typeface="Arial" panose="020B0604020202020204" pitchFamily="34" charset="0"/>
                <a:ea typeface="ＭＳ Ｐゴシック" panose="020B0600070205080204" pitchFamily="34" charset="-128"/>
              </a:defRPr>
            </a:lvl2pPr>
            <a:lvl3pPr marL="1143000" indent="-228600" defTabSz="823913" eaLnBrk="0" hangingPunct="0">
              <a:defRPr sz="2200">
                <a:solidFill>
                  <a:schemeClr val="tx1"/>
                </a:solidFill>
                <a:latin typeface="Arial" panose="020B0604020202020204" pitchFamily="34" charset="0"/>
                <a:ea typeface="ＭＳ Ｐゴシック" panose="020B0600070205080204" pitchFamily="34" charset="-128"/>
              </a:defRPr>
            </a:lvl3pPr>
            <a:lvl4pPr marL="1600200" indent="-228600" defTabSz="823913" eaLnBrk="0" hangingPunct="0">
              <a:defRPr sz="2200">
                <a:solidFill>
                  <a:schemeClr val="tx1"/>
                </a:solidFill>
                <a:latin typeface="Arial" panose="020B0604020202020204" pitchFamily="34" charset="0"/>
                <a:ea typeface="ＭＳ Ｐゴシック" panose="020B0600070205080204" pitchFamily="34" charset="-128"/>
              </a:defRPr>
            </a:lvl4pPr>
            <a:lvl5pPr marL="2057400" indent="-228600" defTabSz="823913" eaLnBrk="0" hangingPunct="0">
              <a:defRPr sz="2200">
                <a:solidFill>
                  <a:schemeClr val="tx1"/>
                </a:solidFill>
                <a:latin typeface="Arial" panose="020B0604020202020204" pitchFamily="34" charset="0"/>
                <a:ea typeface="ＭＳ Ｐゴシック" panose="020B0600070205080204" pitchFamily="34" charset="-128"/>
              </a:defRPr>
            </a:lvl5pPr>
            <a:lvl6pPr marL="25146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6pPr>
            <a:lvl7pPr marL="29718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7pPr>
            <a:lvl8pPr marL="34290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8pPr>
            <a:lvl9pPr marL="38862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9pPr>
          </a:lstStyle>
          <a:p>
            <a:pPr algn="ctr">
              <a:spcAft>
                <a:spcPct val="15000"/>
              </a:spcAft>
            </a:pPr>
            <a:r>
              <a:rPr lang="en-US" altLang="en-US" sz="1200" b="1" dirty="0">
                <a:solidFill>
                  <a:schemeClr val="accent6">
                    <a:lumMod val="75000"/>
                  </a:schemeClr>
                </a:solidFill>
                <a:latin typeface="+mn-lt"/>
              </a:rPr>
              <a:t>Draft EIS</a:t>
            </a:r>
          </a:p>
        </p:txBody>
      </p:sp>
      <p:sp>
        <p:nvSpPr>
          <p:cNvPr id="16410" name="Rectangle 23"/>
          <p:cNvSpPr>
            <a:spLocks noChangeArrowheads="1"/>
          </p:cNvSpPr>
          <p:nvPr/>
        </p:nvSpPr>
        <p:spPr bwMode="auto">
          <a:xfrm>
            <a:off x="2375724" y="4692445"/>
            <a:ext cx="2348676" cy="28017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defTabSz="823913" eaLnBrk="0" hangingPunct="0">
              <a:defRPr sz="2200">
                <a:solidFill>
                  <a:schemeClr val="tx1"/>
                </a:solidFill>
                <a:latin typeface="Arial" panose="020B0604020202020204" pitchFamily="34" charset="0"/>
                <a:ea typeface="ＭＳ Ｐゴシック" panose="020B0600070205080204" pitchFamily="34" charset="-128"/>
              </a:defRPr>
            </a:lvl1pPr>
            <a:lvl2pPr marL="742950" indent="-285750" defTabSz="823913" eaLnBrk="0" hangingPunct="0">
              <a:defRPr sz="2200">
                <a:solidFill>
                  <a:schemeClr val="tx1"/>
                </a:solidFill>
                <a:latin typeface="Arial" panose="020B0604020202020204" pitchFamily="34" charset="0"/>
                <a:ea typeface="ＭＳ Ｐゴシック" panose="020B0600070205080204" pitchFamily="34" charset="-128"/>
              </a:defRPr>
            </a:lvl2pPr>
            <a:lvl3pPr marL="1143000" indent="-228600" defTabSz="823913" eaLnBrk="0" hangingPunct="0">
              <a:defRPr sz="2200">
                <a:solidFill>
                  <a:schemeClr val="tx1"/>
                </a:solidFill>
                <a:latin typeface="Arial" panose="020B0604020202020204" pitchFamily="34" charset="0"/>
                <a:ea typeface="ＭＳ Ｐゴシック" panose="020B0600070205080204" pitchFamily="34" charset="-128"/>
              </a:defRPr>
            </a:lvl3pPr>
            <a:lvl4pPr marL="1600200" indent="-228600" defTabSz="823913" eaLnBrk="0" hangingPunct="0">
              <a:defRPr sz="2200">
                <a:solidFill>
                  <a:schemeClr val="tx1"/>
                </a:solidFill>
                <a:latin typeface="Arial" panose="020B0604020202020204" pitchFamily="34" charset="0"/>
                <a:ea typeface="ＭＳ Ｐゴシック" panose="020B0600070205080204" pitchFamily="34" charset="-128"/>
              </a:defRPr>
            </a:lvl4pPr>
            <a:lvl5pPr marL="2057400" indent="-228600" defTabSz="823913" eaLnBrk="0" hangingPunct="0">
              <a:defRPr sz="2200">
                <a:solidFill>
                  <a:schemeClr val="tx1"/>
                </a:solidFill>
                <a:latin typeface="Arial" panose="020B0604020202020204" pitchFamily="34" charset="0"/>
                <a:ea typeface="ＭＳ Ｐゴシック" panose="020B0600070205080204" pitchFamily="34" charset="-128"/>
              </a:defRPr>
            </a:lvl5pPr>
            <a:lvl6pPr marL="25146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6pPr>
            <a:lvl7pPr marL="29718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7pPr>
            <a:lvl8pPr marL="34290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8pPr>
            <a:lvl9pPr marL="38862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9pPr>
          </a:lstStyle>
          <a:p>
            <a:pPr algn="ctr">
              <a:spcAft>
                <a:spcPct val="15000"/>
              </a:spcAft>
            </a:pPr>
            <a:r>
              <a:rPr lang="en-US" altLang="en-US" sz="1200" b="1" dirty="0">
                <a:solidFill>
                  <a:schemeClr val="accent6">
                    <a:lumMod val="75000"/>
                  </a:schemeClr>
                </a:solidFill>
                <a:latin typeface="+mn-lt"/>
              </a:rPr>
              <a:t>Scoping Process</a:t>
            </a:r>
          </a:p>
        </p:txBody>
      </p:sp>
      <p:sp>
        <p:nvSpPr>
          <p:cNvPr id="16411" name="Rectangle 24"/>
          <p:cNvSpPr>
            <a:spLocks noChangeArrowheads="1"/>
          </p:cNvSpPr>
          <p:nvPr/>
        </p:nvSpPr>
        <p:spPr bwMode="auto">
          <a:xfrm>
            <a:off x="2378064" y="5938536"/>
            <a:ext cx="2341073" cy="24671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defTabSz="823913" eaLnBrk="0" hangingPunct="0">
              <a:defRPr sz="2200">
                <a:solidFill>
                  <a:schemeClr val="tx1"/>
                </a:solidFill>
                <a:latin typeface="Arial" panose="020B0604020202020204" pitchFamily="34" charset="0"/>
                <a:ea typeface="ＭＳ Ｐゴシック" panose="020B0600070205080204" pitchFamily="34" charset="-128"/>
              </a:defRPr>
            </a:lvl1pPr>
            <a:lvl2pPr marL="742950" indent="-285750" defTabSz="823913" eaLnBrk="0" hangingPunct="0">
              <a:defRPr sz="2200">
                <a:solidFill>
                  <a:schemeClr val="tx1"/>
                </a:solidFill>
                <a:latin typeface="Arial" panose="020B0604020202020204" pitchFamily="34" charset="0"/>
                <a:ea typeface="ＭＳ Ｐゴシック" panose="020B0600070205080204" pitchFamily="34" charset="-128"/>
              </a:defRPr>
            </a:lvl2pPr>
            <a:lvl3pPr marL="1143000" indent="-228600" defTabSz="823913" eaLnBrk="0" hangingPunct="0">
              <a:defRPr sz="2200">
                <a:solidFill>
                  <a:schemeClr val="tx1"/>
                </a:solidFill>
                <a:latin typeface="Arial" panose="020B0604020202020204" pitchFamily="34" charset="0"/>
                <a:ea typeface="ＭＳ Ｐゴシック" panose="020B0600070205080204" pitchFamily="34" charset="-128"/>
              </a:defRPr>
            </a:lvl3pPr>
            <a:lvl4pPr marL="1600200" indent="-228600" defTabSz="823913" eaLnBrk="0" hangingPunct="0">
              <a:defRPr sz="2200">
                <a:solidFill>
                  <a:schemeClr val="tx1"/>
                </a:solidFill>
                <a:latin typeface="Arial" panose="020B0604020202020204" pitchFamily="34" charset="0"/>
                <a:ea typeface="ＭＳ Ｐゴシック" panose="020B0600070205080204" pitchFamily="34" charset="-128"/>
              </a:defRPr>
            </a:lvl4pPr>
            <a:lvl5pPr marL="2057400" indent="-228600" defTabSz="823913" eaLnBrk="0" hangingPunct="0">
              <a:defRPr sz="2200">
                <a:solidFill>
                  <a:schemeClr val="tx1"/>
                </a:solidFill>
                <a:latin typeface="Arial" panose="020B0604020202020204" pitchFamily="34" charset="0"/>
                <a:ea typeface="ＭＳ Ｐゴシック" panose="020B0600070205080204" pitchFamily="34" charset="-128"/>
              </a:defRPr>
            </a:lvl5pPr>
            <a:lvl6pPr marL="25146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6pPr>
            <a:lvl7pPr marL="29718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7pPr>
            <a:lvl8pPr marL="34290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8pPr>
            <a:lvl9pPr marL="38862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9pPr>
          </a:lstStyle>
          <a:p>
            <a:pPr algn="ctr">
              <a:spcAft>
                <a:spcPct val="15000"/>
              </a:spcAft>
            </a:pPr>
            <a:r>
              <a:rPr lang="en-US" altLang="en-US" sz="1200" b="1">
                <a:solidFill>
                  <a:srgbClr val="1F497D"/>
                </a:solidFill>
                <a:latin typeface="+mn-lt"/>
              </a:rPr>
              <a:t>Record of Decision</a:t>
            </a:r>
          </a:p>
        </p:txBody>
      </p:sp>
      <p:sp>
        <p:nvSpPr>
          <p:cNvPr id="16412" name="Line 25"/>
          <p:cNvSpPr>
            <a:spLocks noChangeShapeType="1"/>
          </p:cNvSpPr>
          <p:nvPr/>
        </p:nvSpPr>
        <p:spPr bwMode="auto">
          <a:xfrm>
            <a:off x="4724400" y="4309360"/>
            <a:ext cx="0" cy="1971742"/>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2400">
              <a:solidFill>
                <a:srgbClr val="1F497D"/>
              </a:solidFill>
              <a:latin typeface="+mn-lt"/>
              <a:ea typeface="ＭＳ Ｐゴシック" panose="020B0600070205080204" pitchFamily="34" charset="-128"/>
            </a:endParaRPr>
          </a:p>
        </p:txBody>
      </p:sp>
      <p:sp>
        <p:nvSpPr>
          <p:cNvPr id="16413" name="Text Box 26"/>
          <p:cNvSpPr txBox="1">
            <a:spLocks noChangeArrowheads="1"/>
          </p:cNvSpPr>
          <p:nvPr/>
        </p:nvSpPr>
        <p:spPr bwMode="auto">
          <a:xfrm>
            <a:off x="7827472" y="3399671"/>
            <a:ext cx="1297790" cy="184666"/>
          </a:xfrm>
          <a:prstGeom prst="rect">
            <a:avLst/>
          </a:prstGeom>
          <a:solidFill>
            <a:schemeClr val="bg1"/>
          </a:solidFill>
          <a:ln w="25400">
            <a:solidFill>
              <a:schemeClr val="tx1"/>
            </a:solidFill>
            <a:miter lim="800000"/>
            <a:headEnd/>
            <a:tailEnd/>
          </a:ln>
          <a:extLst/>
        </p:spPr>
        <p:txBody>
          <a:bodyPr wrap="square" lIns="0" tIns="0" rIns="0" bIns="0">
            <a:spAutoFit/>
          </a:bodyPr>
          <a:lstStyle>
            <a:lvl1pPr defTabSz="823913" eaLnBrk="0" hangingPunct="0">
              <a:defRPr sz="2200">
                <a:solidFill>
                  <a:schemeClr val="tx1"/>
                </a:solidFill>
                <a:latin typeface="Arial" panose="020B0604020202020204" pitchFamily="34" charset="0"/>
                <a:ea typeface="ＭＳ Ｐゴシック" panose="020B0600070205080204" pitchFamily="34" charset="-128"/>
              </a:defRPr>
            </a:lvl1pPr>
            <a:lvl2pPr marL="742950" indent="-285750" defTabSz="823913" eaLnBrk="0" hangingPunct="0">
              <a:defRPr sz="2200">
                <a:solidFill>
                  <a:schemeClr val="tx1"/>
                </a:solidFill>
                <a:latin typeface="Arial" panose="020B0604020202020204" pitchFamily="34" charset="0"/>
                <a:ea typeface="ＭＳ Ｐゴシック" panose="020B0600070205080204" pitchFamily="34" charset="-128"/>
              </a:defRPr>
            </a:lvl2pPr>
            <a:lvl3pPr marL="1143000" indent="-228600" defTabSz="823913" eaLnBrk="0" hangingPunct="0">
              <a:defRPr sz="2200">
                <a:solidFill>
                  <a:schemeClr val="tx1"/>
                </a:solidFill>
                <a:latin typeface="Arial" panose="020B0604020202020204" pitchFamily="34" charset="0"/>
                <a:ea typeface="ＭＳ Ｐゴシック" panose="020B0600070205080204" pitchFamily="34" charset="-128"/>
              </a:defRPr>
            </a:lvl3pPr>
            <a:lvl4pPr marL="1600200" indent="-228600" defTabSz="823913" eaLnBrk="0" hangingPunct="0">
              <a:defRPr sz="2200">
                <a:solidFill>
                  <a:schemeClr val="tx1"/>
                </a:solidFill>
                <a:latin typeface="Arial" panose="020B0604020202020204" pitchFamily="34" charset="0"/>
                <a:ea typeface="ＭＳ Ｐゴシック" panose="020B0600070205080204" pitchFamily="34" charset="-128"/>
              </a:defRPr>
            </a:lvl4pPr>
            <a:lvl5pPr marL="2057400" indent="-228600" defTabSz="823913" eaLnBrk="0" hangingPunct="0">
              <a:defRPr sz="2200">
                <a:solidFill>
                  <a:schemeClr val="tx1"/>
                </a:solidFill>
                <a:latin typeface="Arial" panose="020B0604020202020204" pitchFamily="34" charset="0"/>
                <a:ea typeface="ＭＳ Ｐゴシック" panose="020B0600070205080204" pitchFamily="34" charset="-128"/>
              </a:defRPr>
            </a:lvl5pPr>
            <a:lvl6pPr marL="25146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6pPr>
            <a:lvl7pPr marL="29718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7pPr>
            <a:lvl8pPr marL="34290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8pPr>
            <a:lvl9pPr marL="38862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9pPr>
          </a:lstStyle>
          <a:p>
            <a:pPr algn="ctr">
              <a:spcAft>
                <a:spcPct val="15000"/>
              </a:spcAft>
            </a:pPr>
            <a:r>
              <a:rPr lang="en-US" altLang="en-US" sz="1200" dirty="0">
                <a:solidFill>
                  <a:srgbClr val="1F497D"/>
                </a:solidFill>
                <a:latin typeface="+mn-lt"/>
              </a:rPr>
              <a:t>Exclusion Applies</a:t>
            </a:r>
          </a:p>
        </p:txBody>
      </p:sp>
      <p:sp>
        <p:nvSpPr>
          <p:cNvPr id="16415" name="Text Box 28"/>
          <p:cNvSpPr txBox="1">
            <a:spLocks noChangeArrowheads="1"/>
          </p:cNvSpPr>
          <p:nvPr/>
        </p:nvSpPr>
        <p:spPr bwMode="auto">
          <a:xfrm>
            <a:off x="1213612" y="2199541"/>
            <a:ext cx="733817" cy="43088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defTabSz="823913" eaLnBrk="0" hangingPunct="0">
              <a:defRPr sz="2200">
                <a:solidFill>
                  <a:schemeClr val="tx1"/>
                </a:solidFill>
                <a:latin typeface="Arial" panose="020B0604020202020204" pitchFamily="34" charset="0"/>
                <a:ea typeface="ＭＳ Ｐゴシック" panose="020B0600070205080204" pitchFamily="34" charset="-128"/>
              </a:defRPr>
            </a:lvl1pPr>
            <a:lvl2pPr marL="742950" indent="-285750" defTabSz="823913" eaLnBrk="0" hangingPunct="0">
              <a:defRPr sz="2200">
                <a:solidFill>
                  <a:schemeClr val="tx1"/>
                </a:solidFill>
                <a:latin typeface="Arial" panose="020B0604020202020204" pitchFamily="34" charset="0"/>
                <a:ea typeface="ＭＳ Ｐゴシック" panose="020B0600070205080204" pitchFamily="34" charset="-128"/>
              </a:defRPr>
            </a:lvl2pPr>
            <a:lvl3pPr marL="1143000" indent="-228600" defTabSz="823913" eaLnBrk="0" hangingPunct="0">
              <a:defRPr sz="2200">
                <a:solidFill>
                  <a:schemeClr val="tx1"/>
                </a:solidFill>
                <a:latin typeface="Arial" panose="020B0604020202020204" pitchFamily="34" charset="0"/>
                <a:ea typeface="ＭＳ Ｐゴシック" panose="020B0600070205080204" pitchFamily="34" charset="-128"/>
              </a:defRPr>
            </a:lvl3pPr>
            <a:lvl4pPr marL="1600200" indent="-228600" defTabSz="823913" eaLnBrk="0" hangingPunct="0">
              <a:defRPr sz="2200">
                <a:solidFill>
                  <a:schemeClr val="tx1"/>
                </a:solidFill>
                <a:latin typeface="Arial" panose="020B0604020202020204" pitchFamily="34" charset="0"/>
                <a:ea typeface="ＭＳ Ｐゴシック" panose="020B0600070205080204" pitchFamily="34" charset="-128"/>
              </a:defRPr>
            </a:lvl4pPr>
            <a:lvl5pPr marL="2057400" indent="-228600" defTabSz="823913" eaLnBrk="0" hangingPunct="0">
              <a:defRPr sz="2200">
                <a:solidFill>
                  <a:schemeClr val="tx1"/>
                </a:solidFill>
                <a:latin typeface="Arial" panose="020B0604020202020204" pitchFamily="34" charset="0"/>
                <a:ea typeface="ＭＳ Ｐゴシック" panose="020B0600070205080204" pitchFamily="34" charset="-128"/>
              </a:defRPr>
            </a:lvl5pPr>
            <a:lvl6pPr marL="25146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6pPr>
            <a:lvl7pPr marL="29718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7pPr>
            <a:lvl8pPr marL="34290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8pPr>
            <a:lvl9pPr marL="3886200" indent="-228600" defTabSz="823913" eaLnBrk="0" fontAlgn="base" hangingPunct="0">
              <a:spcBef>
                <a:spcPct val="0"/>
              </a:spcBef>
              <a:spcAft>
                <a:spcPct val="0"/>
              </a:spcAft>
              <a:defRPr sz="2200">
                <a:solidFill>
                  <a:schemeClr val="tx1"/>
                </a:solidFill>
                <a:latin typeface="Arial" panose="020B0604020202020204" pitchFamily="34" charset="0"/>
                <a:ea typeface="ＭＳ Ｐゴシック" panose="020B0600070205080204" pitchFamily="34" charset="-128"/>
              </a:defRPr>
            </a:lvl9pPr>
          </a:lstStyle>
          <a:p>
            <a:pPr algn="ctr">
              <a:spcAft>
                <a:spcPct val="15000"/>
              </a:spcAft>
            </a:pPr>
            <a:r>
              <a:rPr lang="en-US" altLang="en-US" sz="1400" dirty="0">
                <a:solidFill>
                  <a:srgbClr val="1F497D"/>
                </a:solidFill>
                <a:latin typeface="+mn-lt"/>
              </a:rPr>
              <a:t>No Exclusion</a:t>
            </a:r>
          </a:p>
        </p:txBody>
      </p:sp>
      <p:sp>
        <p:nvSpPr>
          <p:cNvPr id="16416" name="Line 29"/>
          <p:cNvSpPr>
            <a:spLocks noChangeShapeType="1"/>
          </p:cNvSpPr>
          <p:nvPr/>
        </p:nvSpPr>
        <p:spPr bwMode="auto">
          <a:xfrm flipH="1">
            <a:off x="5230028" y="1764538"/>
            <a:ext cx="2" cy="136517"/>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2400">
              <a:solidFill>
                <a:srgbClr val="1F497D"/>
              </a:solidFill>
              <a:latin typeface="+mn-lt"/>
              <a:ea typeface="ＭＳ Ｐゴシック" panose="020B0600070205080204" pitchFamily="34" charset="-128"/>
            </a:endParaRPr>
          </a:p>
        </p:txBody>
      </p:sp>
      <p:sp>
        <p:nvSpPr>
          <p:cNvPr id="16417" name="Freeform 30"/>
          <p:cNvSpPr>
            <a:spLocks noChangeArrowheads="1"/>
          </p:cNvSpPr>
          <p:nvPr/>
        </p:nvSpPr>
        <p:spPr bwMode="auto">
          <a:xfrm rot="200187">
            <a:off x="5016106" y="3144434"/>
            <a:ext cx="427845" cy="457200"/>
          </a:xfrm>
          <a:custGeom>
            <a:avLst/>
            <a:gdLst>
              <a:gd name="T0" fmla="*/ 0 w 326"/>
              <a:gd name="T1" fmla="*/ 2147483647 h 325"/>
              <a:gd name="T2" fmla="*/ 2147483647 w 326"/>
              <a:gd name="T3" fmla="*/ 2147483647 h 325"/>
              <a:gd name="T4" fmla="*/ 2147483647 w 326"/>
              <a:gd name="T5" fmla="*/ 2147483647 h 325"/>
              <a:gd name="T6" fmla="*/ 2147483647 w 326"/>
              <a:gd name="T7" fmla="*/ 0 h 325"/>
              <a:gd name="T8" fmla="*/ 0 60000 65536"/>
              <a:gd name="T9" fmla="*/ 0 60000 65536"/>
              <a:gd name="T10" fmla="*/ 0 60000 65536"/>
              <a:gd name="T11" fmla="*/ 0 60000 65536"/>
              <a:gd name="T12" fmla="*/ 0 w 326"/>
              <a:gd name="T13" fmla="*/ 0 h 325"/>
              <a:gd name="T14" fmla="*/ 326 w 326"/>
              <a:gd name="T15" fmla="*/ 325 h 325"/>
            </a:gdLst>
            <a:ahLst/>
            <a:cxnLst>
              <a:cxn ang="T8">
                <a:pos x="T0" y="T1"/>
              </a:cxn>
              <a:cxn ang="T9">
                <a:pos x="T2" y="T3"/>
              </a:cxn>
              <a:cxn ang="T10">
                <a:pos x="T4" y="T5"/>
              </a:cxn>
              <a:cxn ang="T11">
                <a:pos x="T6" y="T7"/>
              </a:cxn>
            </a:cxnLst>
            <a:rect l="T12" t="T13" r="T14" b="T15"/>
            <a:pathLst>
              <a:path w="326" h="325">
                <a:moveTo>
                  <a:pt x="0" y="171"/>
                </a:moveTo>
                <a:lnTo>
                  <a:pt x="171" y="325"/>
                </a:lnTo>
                <a:lnTo>
                  <a:pt x="326" y="153"/>
                </a:lnTo>
                <a:lnTo>
                  <a:pt x="154" y="0"/>
                </a:lnTo>
                <a:close/>
              </a:path>
            </a:pathLst>
          </a:custGeom>
          <a:solidFill>
            <a:srgbClr val="00EFEF"/>
          </a:solidFill>
          <a:ln w="25400">
            <a:solidFill>
              <a:schemeClr val="tx1"/>
            </a:solidFill>
            <a:round/>
            <a:headEnd/>
            <a:tailEnd/>
          </a:ln>
        </p:spPr>
        <p:txBody>
          <a:bodyPr wrap="none"/>
          <a:lstStyle/>
          <a:p>
            <a:endParaRPr lang="en-US" sz="2400">
              <a:solidFill>
                <a:srgbClr val="1F497D"/>
              </a:solidFill>
              <a:latin typeface="+mn-lt"/>
              <a:ea typeface="ＭＳ Ｐゴシック" panose="020B0600070205080204" pitchFamily="34" charset="-128"/>
            </a:endParaRPr>
          </a:p>
        </p:txBody>
      </p:sp>
      <p:sp>
        <p:nvSpPr>
          <p:cNvPr id="16418" name="Freeform 31"/>
          <p:cNvSpPr>
            <a:spLocks noChangeArrowheads="1"/>
          </p:cNvSpPr>
          <p:nvPr/>
        </p:nvSpPr>
        <p:spPr bwMode="auto">
          <a:xfrm>
            <a:off x="1763840" y="2466556"/>
            <a:ext cx="473075" cy="457200"/>
          </a:xfrm>
          <a:custGeom>
            <a:avLst/>
            <a:gdLst>
              <a:gd name="T0" fmla="*/ 0 w 326"/>
              <a:gd name="T1" fmla="*/ 2147483647 h 325"/>
              <a:gd name="T2" fmla="*/ 2147483647 w 326"/>
              <a:gd name="T3" fmla="*/ 2147483647 h 325"/>
              <a:gd name="T4" fmla="*/ 2147483647 w 326"/>
              <a:gd name="T5" fmla="*/ 2147483647 h 325"/>
              <a:gd name="T6" fmla="*/ 2147483647 w 326"/>
              <a:gd name="T7" fmla="*/ 0 h 325"/>
              <a:gd name="T8" fmla="*/ 0 60000 65536"/>
              <a:gd name="T9" fmla="*/ 0 60000 65536"/>
              <a:gd name="T10" fmla="*/ 0 60000 65536"/>
              <a:gd name="T11" fmla="*/ 0 60000 65536"/>
              <a:gd name="T12" fmla="*/ 0 w 326"/>
              <a:gd name="T13" fmla="*/ 0 h 325"/>
              <a:gd name="T14" fmla="*/ 326 w 326"/>
              <a:gd name="T15" fmla="*/ 325 h 325"/>
            </a:gdLst>
            <a:ahLst/>
            <a:cxnLst>
              <a:cxn ang="T8">
                <a:pos x="T0" y="T1"/>
              </a:cxn>
              <a:cxn ang="T9">
                <a:pos x="T2" y="T3"/>
              </a:cxn>
              <a:cxn ang="T10">
                <a:pos x="T4" y="T5"/>
              </a:cxn>
              <a:cxn ang="T11">
                <a:pos x="T6" y="T7"/>
              </a:cxn>
            </a:cxnLst>
            <a:rect l="T12" t="T13" r="T14" b="T15"/>
            <a:pathLst>
              <a:path w="326" h="325">
                <a:moveTo>
                  <a:pt x="0" y="172"/>
                </a:moveTo>
                <a:lnTo>
                  <a:pt x="171" y="325"/>
                </a:lnTo>
                <a:lnTo>
                  <a:pt x="326" y="153"/>
                </a:lnTo>
                <a:lnTo>
                  <a:pt x="154" y="0"/>
                </a:lnTo>
                <a:close/>
              </a:path>
            </a:pathLst>
          </a:custGeom>
          <a:solidFill>
            <a:srgbClr val="00EFEF"/>
          </a:solidFill>
          <a:ln w="25400">
            <a:solidFill>
              <a:schemeClr val="tx1"/>
            </a:solidFill>
            <a:round/>
            <a:headEnd/>
            <a:tailEnd/>
          </a:ln>
        </p:spPr>
        <p:txBody>
          <a:bodyPr wrap="none"/>
          <a:lstStyle/>
          <a:p>
            <a:endParaRPr lang="en-US" sz="2400">
              <a:solidFill>
                <a:srgbClr val="1F497D"/>
              </a:solidFill>
              <a:latin typeface="+mn-lt"/>
              <a:ea typeface="ＭＳ Ｐゴシック" panose="020B0600070205080204" pitchFamily="34" charset="-128"/>
            </a:endParaRPr>
          </a:p>
        </p:txBody>
      </p:sp>
      <p:sp>
        <p:nvSpPr>
          <p:cNvPr id="6" name="Slide Number Placeholder 5"/>
          <p:cNvSpPr>
            <a:spLocks noGrp="1"/>
          </p:cNvSpPr>
          <p:nvPr>
            <p:ph type="sldNum" sz="quarter" idx="4"/>
          </p:nvPr>
        </p:nvSpPr>
        <p:spPr>
          <a:xfrm>
            <a:off x="8403445" y="6425627"/>
            <a:ext cx="685800" cy="346076"/>
          </a:xfrm>
        </p:spPr>
        <p:txBody>
          <a:bodyPr/>
          <a:lstStyle/>
          <a:p>
            <a:fld id="{EF0DCB41-3021-4845-BD85-3E7E68D2B096}" type="slidenum">
              <a:rPr lang="en-US" sz="140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pPr/>
              <a:t>29</a:t>
            </a:fld>
            <a:endParaRPr lang="en-US" sz="14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8479755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34691"/>
            <a:ext cx="7696200" cy="1189309"/>
          </a:xfrm>
        </p:spPr>
        <p:txBody>
          <a:bodyPr>
            <a:normAutofit fontScale="90000"/>
          </a:bodyPr>
          <a:lstStyle/>
          <a:p>
            <a:pPr algn="ctr"/>
            <a:r>
              <a:rPr lang="en-US" sz="3100" dirty="0">
                <a:solidFill>
                  <a:srgbClr val="1F497D"/>
                </a:solidFill>
              </a:rPr>
              <a:t>Module 3: </a:t>
            </a:r>
            <a:br>
              <a:rPr lang="en-US" sz="3100" dirty="0">
                <a:solidFill>
                  <a:srgbClr val="1F497D"/>
                </a:solidFill>
              </a:rPr>
            </a:br>
            <a:r>
              <a:rPr lang="en-US" sz="3100" dirty="0">
                <a:solidFill>
                  <a:srgbClr val="1F497D"/>
                </a:solidFill>
              </a:rPr>
              <a:t>The Regulatory Process                                                                Public and Tribal Engagement Overview</a:t>
            </a:r>
            <a:r>
              <a:rPr lang="en-US" sz="2800" dirty="0">
                <a:solidFill>
                  <a:srgbClr val="00E3DE"/>
                </a:solidFill>
              </a:rPr>
              <a:t/>
            </a:r>
            <a:br>
              <a:rPr lang="en-US" sz="2800" dirty="0">
                <a:solidFill>
                  <a:srgbClr val="00E3DE"/>
                </a:solidFill>
              </a:rPr>
            </a:br>
            <a:endParaRPr lang="en-US" sz="2800" dirty="0"/>
          </a:p>
        </p:txBody>
      </p:sp>
      <p:sp>
        <p:nvSpPr>
          <p:cNvPr id="4" name="Slide Number Placeholder 3"/>
          <p:cNvSpPr>
            <a:spLocks noGrp="1"/>
          </p:cNvSpPr>
          <p:nvPr>
            <p:ph type="sldNum" sz="quarter" idx="12"/>
          </p:nvPr>
        </p:nvSpPr>
        <p:spPr/>
        <p:txBody>
          <a:bodyPr/>
          <a:lstStyle/>
          <a:p>
            <a:pPr>
              <a:defRPr/>
            </a:pPr>
            <a:fld id="{1EEFF8B9-70D1-4664-8103-5610A932A4D1}" type="slidenum">
              <a:rPr lang="en-US" smtClean="0"/>
              <a:pPr>
                <a:defRPr/>
              </a:pPr>
              <a:t>3</a:t>
            </a:fld>
            <a:endParaRPr lang="en-US"/>
          </a:p>
        </p:txBody>
      </p:sp>
      <p:sp>
        <p:nvSpPr>
          <p:cNvPr id="3" name="Content Placeholder 2"/>
          <p:cNvSpPr>
            <a:spLocks noGrp="1"/>
          </p:cNvSpPr>
          <p:nvPr>
            <p:ph idx="4294967295"/>
          </p:nvPr>
        </p:nvSpPr>
        <p:spPr>
          <a:xfrm>
            <a:off x="1524000" y="1570037"/>
            <a:ext cx="7162800" cy="5029200"/>
          </a:xfrm>
        </p:spPr>
        <p:txBody>
          <a:bodyPr>
            <a:normAutofit/>
          </a:bodyPr>
          <a:lstStyle/>
          <a:p>
            <a:r>
              <a:rPr lang="en-US" sz="2800" dirty="0"/>
              <a:t>Mine Planning and Administration – a Land Management Agency Perspective </a:t>
            </a:r>
          </a:p>
          <a:p>
            <a:endParaRPr lang="en-US" sz="2800" dirty="0"/>
          </a:p>
          <a:p>
            <a:r>
              <a:rPr lang="en-US" sz="2800" dirty="0"/>
              <a:t>National Environmental Policy Act (NEPA)</a:t>
            </a:r>
          </a:p>
          <a:p>
            <a:endParaRPr lang="en-US" sz="2800" dirty="0"/>
          </a:p>
          <a:p>
            <a:r>
              <a:rPr lang="en-US" sz="2800" dirty="0"/>
              <a:t>NEPA Process and Environmental Impact Statement Review</a:t>
            </a:r>
          </a:p>
          <a:p>
            <a:endParaRPr lang="en-US" sz="2800" dirty="0"/>
          </a:p>
          <a:p>
            <a:r>
              <a:rPr lang="en-US" sz="2800" dirty="0"/>
              <a:t>Relevant Regulations and Permits</a:t>
            </a:r>
          </a:p>
          <a:p>
            <a:endParaRPr lang="en-US" sz="2800" dirty="0"/>
          </a:p>
        </p:txBody>
      </p:sp>
    </p:spTree>
    <p:extLst>
      <p:ext uri="{BB962C8B-B14F-4D97-AF65-F5344CB8AC3E}">
        <p14:creationId xmlns:p14="http://schemas.microsoft.com/office/powerpoint/2010/main" val="40172949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Rectangle 2"/>
          <p:cNvSpPr>
            <a:spLocks noGrp="1" noChangeArrowheads="1"/>
          </p:cNvSpPr>
          <p:nvPr>
            <p:ph type="title"/>
          </p:nvPr>
        </p:nvSpPr>
        <p:spPr/>
        <p:txBody>
          <a:bodyPr anchorCtr="1">
            <a:normAutofit/>
          </a:bodyPr>
          <a:lstStyle/>
          <a:p>
            <a:pPr eaLnBrk="1" hangingPunct="1">
              <a:defRPr/>
            </a:pPr>
            <a:r>
              <a:rPr lang="en-US" dirty="0"/>
              <a:t>EIS Content</a:t>
            </a:r>
          </a:p>
        </p:txBody>
      </p:sp>
      <p:sp>
        <p:nvSpPr>
          <p:cNvPr id="752643" name="Rectangle 3"/>
          <p:cNvSpPr>
            <a:spLocks noGrp="1" noChangeArrowheads="1"/>
          </p:cNvSpPr>
          <p:nvPr>
            <p:ph idx="1"/>
          </p:nvPr>
        </p:nvSpPr>
        <p:spPr>
          <a:xfrm>
            <a:off x="1524000" y="1555047"/>
            <a:ext cx="7315200" cy="5029200"/>
          </a:xfrm>
        </p:spPr>
        <p:txBody>
          <a:bodyPr/>
          <a:lstStyle/>
          <a:p>
            <a:pPr>
              <a:spcBef>
                <a:spcPts val="0"/>
              </a:spcBef>
              <a:spcAft>
                <a:spcPts val="1200"/>
              </a:spcAft>
              <a:defRPr/>
            </a:pPr>
            <a:r>
              <a:rPr lang="en-US" dirty="0"/>
              <a:t>Purpose and </a:t>
            </a:r>
            <a:r>
              <a:rPr lang="en-US" dirty="0" smtClean="0"/>
              <a:t>Need </a:t>
            </a:r>
            <a:endParaRPr lang="en-US" dirty="0"/>
          </a:p>
          <a:p>
            <a:pPr>
              <a:spcBef>
                <a:spcPts val="0"/>
              </a:spcBef>
              <a:spcAft>
                <a:spcPts val="1200"/>
              </a:spcAft>
              <a:defRPr/>
            </a:pPr>
            <a:r>
              <a:rPr lang="en-US" dirty="0"/>
              <a:t>Proposed </a:t>
            </a:r>
            <a:r>
              <a:rPr lang="en-US" dirty="0" smtClean="0"/>
              <a:t>Project </a:t>
            </a:r>
            <a:r>
              <a:rPr lang="en-US" dirty="0"/>
              <a:t>and </a:t>
            </a:r>
            <a:r>
              <a:rPr lang="en-US" dirty="0" smtClean="0"/>
              <a:t>Alternatives</a:t>
            </a:r>
            <a:r>
              <a:rPr lang="en-US" dirty="0"/>
              <a:t>, including “No Action”</a:t>
            </a:r>
          </a:p>
          <a:p>
            <a:pPr>
              <a:spcBef>
                <a:spcPts val="0"/>
              </a:spcBef>
              <a:spcAft>
                <a:spcPts val="1200"/>
              </a:spcAft>
              <a:defRPr/>
            </a:pPr>
            <a:r>
              <a:rPr lang="en-US" dirty="0"/>
              <a:t>Description of </a:t>
            </a:r>
            <a:r>
              <a:rPr lang="en-US" dirty="0" smtClean="0"/>
              <a:t>Affected </a:t>
            </a:r>
            <a:r>
              <a:rPr lang="en-US" dirty="0"/>
              <a:t>E</a:t>
            </a:r>
            <a:r>
              <a:rPr lang="en-US" dirty="0" smtClean="0"/>
              <a:t>nvironment</a:t>
            </a:r>
            <a:endParaRPr lang="en-US" dirty="0"/>
          </a:p>
          <a:p>
            <a:pPr>
              <a:spcBef>
                <a:spcPts val="0"/>
              </a:spcBef>
              <a:spcAft>
                <a:spcPts val="1200"/>
              </a:spcAft>
              <a:defRPr/>
            </a:pPr>
            <a:r>
              <a:rPr lang="en-US" dirty="0"/>
              <a:t>Potential </a:t>
            </a:r>
            <a:r>
              <a:rPr lang="en-US" dirty="0" smtClean="0"/>
              <a:t>Environmental Effects </a:t>
            </a:r>
            <a:r>
              <a:rPr lang="en-US" dirty="0"/>
              <a:t>of proposed project and alternatives</a:t>
            </a:r>
          </a:p>
          <a:p>
            <a:pPr>
              <a:spcBef>
                <a:spcPts val="0"/>
              </a:spcBef>
              <a:spcAft>
                <a:spcPts val="1200"/>
              </a:spcAft>
              <a:defRPr/>
            </a:pPr>
            <a:r>
              <a:rPr lang="en-US" dirty="0"/>
              <a:t>Mitigation and </a:t>
            </a:r>
            <a:r>
              <a:rPr lang="en-US" dirty="0" smtClean="0"/>
              <a:t>Monitoring</a:t>
            </a:r>
            <a:endParaRPr lang="en-US" dirty="0"/>
          </a:p>
          <a:p>
            <a:pPr lvl="1" eaLnBrk="1" hangingPunct="1">
              <a:defRPr/>
            </a:pPr>
            <a:endParaRPr lang="en-US" sz="2000" dirty="0"/>
          </a:p>
          <a:p>
            <a:pPr lvl="1" eaLnBrk="1" hangingPunct="1">
              <a:defRPr/>
            </a:pPr>
            <a:endParaRPr lang="en-US" sz="2000" dirty="0"/>
          </a:p>
        </p:txBody>
      </p:sp>
      <p:sp>
        <p:nvSpPr>
          <p:cNvPr id="7" name="Slide Number Placeholder 3"/>
          <p:cNvSpPr>
            <a:spLocks noGrp="1"/>
          </p:cNvSpPr>
          <p:nvPr>
            <p:ph type="sldNum" sz="quarter" idx="12"/>
          </p:nvPr>
        </p:nvSpPr>
        <p:spPr/>
        <p:txBody>
          <a:bodyPr/>
          <a:lstStyle/>
          <a:p>
            <a:pPr>
              <a:defRPr/>
            </a:pPr>
            <a:fld id="{F991C2BC-B86D-4BE5-A381-7F0041A8A6E0}" type="slidenum">
              <a:rPr lang="en-US"/>
              <a:pPr>
                <a:defRPr/>
              </a:pPr>
              <a:t>30</a:t>
            </a:fld>
            <a:endParaRPr lang="en-US"/>
          </a:p>
        </p:txBody>
      </p:sp>
      <p:sp>
        <p:nvSpPr>
          <p:cNvPr id="6" name="Slide Number Placeholder 6"/>
          <p:cNvSpPr txBox="1">
            <a:spLocks noGrp="1"/>
          </p:cNvSpPr>
          <p:nvPr/>
        </p:nvSpPr>
        <p:spPr bwMode="auto">
          <a:xfrm>
            <a:off x="6553200" y="6243638"/>
            <a:ext cx="2133600" cy="457200"/>
          </a:xfrm>
          <a:prstGeom prst="rect">
            <a:avLst/>
          </a:prstGeom>
          <a:noFill/>
          <a:ln>
            <a:miter lim="800000"/>
            <a:headEnd/>
            <a:tailEnd/>
          </a:ln>
        </p:spPr>
        <p:txBody>
          <a:bodyPr anchor="b"/>
          <a:lstStyle/>
          <a:p>
            <a:pPr algn="r">
              <a:defRPr/>
            </a:pPr>
            <a:endParaRPr lang="en-US" sz="1200">
              <a:effectLst>
                <a:outerShdw blurRad="38100" dist="38100" dir="2700000" algn="tl">
                  <a:srgbClr val="000000"/>
                </a:outerShdw>
              </a:effectLst>
            </a:endParaRPr>
          </a:p>
        </p:txBody>
      </p:sp>
    </p:spTree>
    <p:extLst>
      <p:ext uri="{BB962C8B-B14F-4D97-AF65-F5344CB8AC3E}">
        <p14:creationId xmlns:p14="http://schemas.microsoft.com/office/powerpoint/2010/main" val="25361179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tabLst>
                <a:tab pos="231775" algn="l"/>
                <a:tab pos="463550" algn="l"/>
              </a:tabLst>
            </a:pPr>
            <a:r>
              <a:rPr lang="en-US" b="1" dirty="0"/>
              <a:t>Purpose and Need</a:t>
            </a:r>
            <a:endParaRPr lang="en-US" b="1" dirty="0">
              <a:solidFill>
                <a:schemeClr val="accent6">
                  <a:lumMod val="60000"/>
                  <a:lumOff val="40000"/>
                </a:schemeClr>
              </a:solidFill>
            </a:endParaRPr>
          </a:p>
        </p:txBody>
      </p:sp>
      <p:sp>
        <p:nvSpPr>
          <p:cNvPr id="3" name="Content Placeholder 2"/>
          <p:cNvSpPr>
            <a:spLocks noGrp="1"/>
          </p:cNvSpPr>
          <p:nvPr>
            <p:ph idx="1"/>
          </p:nvPr>
        </p:nvSpPr>
        <p:spPr>
          <a:xfrm>
            <a:off x="1524000" y="1524000"/>
            <a:ext cx="7315200" cy="5257800"/>
          </a:xfrm>
        </p:spPr>
        <p:txBody>
          <a:bodyPr>
            <a:normAutofit/>
          </a:bodyPr>
          <a:lstStyle/>
          <a:p>
            <a:pPr marL="0" indent="0">
              <a:buNone/>
            </a:pPr>
            <a:r>
              <a:rPr lang="en-US" sz="3000" dirty="0">
                <a:latin typeface="Calibri" pitchFamily="34" charset="0"/>
              </a:rPr>
              <a:t>Scope and Design of project </a:t>
            </a:r>
            <a:r>
              <a:rPr lang="en-US" sz="3000" dirty="0" smtClean="0">
                <a:latin typeface="Calibri" pitchFamily="34" charset="0"/>
              </a:rPr>
              <a:t>rely </a:t>
            </a:r>
            <a:r>
              <a:rPr lang="en-US" sz="3000" dirty="0">
                <a:latin typeface="Calibri" pitchFamily="34" charset="0"/>
              </a:rPr>
              <a:t>on </a:t>
            </a:r>
            <a:r>
              <a:rPr lang="en-US" sz="3000" dirty="0" smtClean="0">
                <a:latin typeface="Calibri" pitchFamily="34" charset="0"/>
              </a:rPr>
              <a:t>clear justification for and </a:t>
            </a:r>
            <a:r>
              <a:rPr lang="en-US" sz="3000" dirty="0">
                <a:latin typeface="Calibri" pitchFamily="34" charset="0"/>
              </a:rPr>
              <a:t>objectives of the project </a:t>
            </a:r>
            <a:r>
              <a:rPr lang="en-US" dirty="0">
                <a:latin typeface="Calibri" pitchFamily="34" charset="0"/>
              </a:rPr>
              <a:t>:</a:t>
            </a:r>
          </a:p>
          <a:p>
            <a:r>
              <a:rPr lang="en-US" b="1" dirty="0">
                <a:latin typeface="Calibri" pitchFamily="34" charset="0"/>
              </a:rPr>
              <a:t>Need </a:t>
            </a:r>
            <a:r>
              <a:rPr lang="en-US" dirty="0">
                <a:latin typeface="Calibri" pitchFamily="34" charset="0"/>
              </a:rPr>
              <a:t>for the project:  The underlying problem you are trying to solve </a:t>
            </a:r>
            <a:r>
              <a:rPr lang="en-US" sz="2000" dirty="0">
                <a:latin typeface="Calibri" pitchFamily="34" charset="0"/>
              </a:rPr>
              <a:t>(e.g., demand for a certain mineral on world market)</a:t>
            </a:r>
          </a:p>
          <a:p>
            <a:r>
              <a:rPr lang="en-US" b="1" dirty="0">
                <a:latin typeface="Calibri" pitchFamily="34" charset="0"/>
              </a:rPr>
              <a:t>Purpose </a:t>
            </a:r>
            <a:r>
              <a:rPr lang="en-US" dirty="0">
                <a:latin typeface="Calibri" pitchFamily="34" charset="0"/>
              </a:rPr>
              <a:t>of the project:  The objective or result to be accomplished to satisfy the need </a:t>
            </a:r>
            <a:r>
              <a:rPr lang="en-US" sz="2000" dirty="0">
                <a:latin typeface="Calibri" pitchFamily="34" charset="0"/>
              </a:rPr>
              <a:t>(e.g., extraction of mineral resources in environmentally acceptable way)</a:t>
            </a:r>
          </a:p>
          <a:p>
            <a:pPr lvl="1"/>
            <a:r>
              <a:rPr lang="en-US" sz="2600" dirty="0">
                <a:latin typeface="Calibri" pitchFamily="34" charset="0"/>
              </a:rPr>
              <a:t>Should not be so narrow as to exclude reasonable alternatives that satisfy the need</a:t>
            </a:r>
          </a:p>
        </p:txBody>
      </p:sp>
      <p:sp>
        <p:nvSpPr>
          <p:cNvPr id="7" name="Slide Number Placeholder 6"/>
          <p:cNvSpPr>
            <a:spLocks noGrp="1"/>
          </p:cNvSpPr>
          <p:nvPr>
            <p:ph type="sldNum" sz="quarter" idx="12"/>
          </p:nvPr>
        </p:nvSpPr>
        <p:spPr/>
        <p:txBody>
          <a:bodyPr/>
          <a:lstStyle/>
          <a:p>
            <a:fld id="{50A056FF-EEFA-0446-8078-8D668C757450}" type="slidenum">
              <a:rPr lang="en-US" smtClean="0"/>
              <a:pPr/>
              <a:t>31</a:t>
            </a:fld>
            <a:endParaRPr lang="en-US"/>
          </a:p>
        </p:txBody>
      </p:sp>
      <p:cxnSp>
        <p:nvCxnSpPr>
          <p:cNvPr id="6" name="Straight Connector 5"/>
          <p:cNvCxnSpPr/>
          <p:nvPr/>
        </p:nvCxnSpPr>
        <p:spPr>
          <a:xfrm>
            <a:off x="457200" y="1750846"/>
            <a:ext cx="0" cy="1754"/>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57105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72268"/>
            <a:ext cx="7391400" cy="970732"/>
          </a:xfrm>
        </p:spPr>
        <p:txBody>
          <a:bodyPr>
            <a:noAutofit/>
          </a:bodyPr>
          <a:lstStyle/>
          <a:p>
            <a:pPr algn="l">
              <a:tabLst>
                <a:tab pos="633413" algn="l"/>
              </a:tabLst>
            </a:pPr>
            <a:r>
              <a:rPr lang="en-US" sz="3800" dirty="0"/>
              <a:t>Proposed Project and Alternatives </a:t>
            </a:r>
          </a:p>
        </p:txBody>
      </p:sp>
      <p:sp>
        <p:nvSpPr>
          <p:cNvPr id="3" name="Subtitle 2"/>
          <p:cNvSpPr>
            <a:spLocks noGrp="1"/>
          </p:cNvSpPr>
          <p:nvPr>
            <p:ph idx="1"/>
          </p:nvPr>
        </p:nvSpPr>
        <p:spPr/>
        <p:txBody>
          <a:bodyPr>
            <a:normAutofit lnSpcReduction="10000"/>
          </a:bodyPr>
          <a:lstStyle/>
          <a:p>
            <a:pPr marL="0" indent="0">
              <a:buNone/>
            </a:pPr>
            <a:r>
              <a:rPr lang="en-US" sz="3500" dirty="0">
                <a:latin typeface="Calibri" pitchFamily="34" charset="0"/>
              </a:rPr>
              <a:t>Detailed project </a:t>
            </a:r>
            <a:r>
              <a:rPr lang="en-US" sz="3500" dirty="0" smtClean="0">
                <a:latin typeface="Calibri" pitchFamily="34" charset="0"/>
              </a:rPr>
              <a:t>description:</a:t>
            </a:r>
          </a:p>
          <a:p>
            <a:r>
              <a:rPr lang="en-US" sz="3100" dirty="0" smtClean="0">
                <a:latin typeface="Calibri" pitchFamily="34" charset="0"/>
              </a:rPr>
              <a:t>Includes sufficient </a:t>
            </a:r>
            <a:r>
              <a:rPr lang="en-US" sz="3100" dirty="0">
                <a:latin typeface="Calibri" pitchFamily="34" charset="0"/>
              </a:rPr>
              <a:t>detail on </a:t>
            </a:r>
            <a:r>
              <a:rPr lang="en-US" sz="3100" dirty="0" smtClean="0">
                <a:latin typeface="Calibri" pitchFamily="34" charset="0"/>
              </a:rPr>
              <a:t>related or connected actions and </a:t>
            </a:r>
            <a:r>
              <a:rPr lang="en-US" sz="3100" dirty="0">
                <a:latin typeface="Calibri" pitchFamily="34" charset="0"/>
              </a:rPr>
              <a:t>all project stages</a:t>
            </a:r>
          </a:p>
          <a:p>
            <a:r>
              <a:rPr lang="en-US" sz="3100" dirty="0" smtClean="0">
                <a:latin typeface="Calibri" pitchFamily="34" charset="0"/>
                <a:cs typeface="Arial" pitchFamily="34" charset="0"/>
              </a:rPr>
              <a:t>Helps to:</a:t>
            </a:r>
          </a:p>
          <a:p>
            <a:pPr lvl="1"/>
            <a:r>
              <a:rPr lang="en-US" sz="2700" dirty="0" smtClean="0">
                <a:latin typeface="Calibri" pitchFamily="34" charset="0"/>
                <a:cs typeface="Arial" pitchFamily="34" charset="0"/>
              </a:rPr>
              <a:t>Accurately identify </a:t>
            </a:r>
            <a:r>
              <a:rPr lang="en-US" sz="2700" dirty="0">
                <a:latin typeface="Calibri" pitchFamily="34" charset="0"/>
                <a:cs typeface="Arial" pitchFamily="34" charset="0"/>
              </a:rPr>
              <a:t>and </a:t>
            </a:r>
            <a:r>
              <a:rPr lang="en-US" sz="2700" dirty="0" smtClean="0">
                <a:latin typeface="Calibri" pitchFamily="34" charset="0"/>
                <a:cs typeface="Arial" pitchFamily="34" charset="0"/>
              </a:rPr>
              <a:t>assess </a:t>
            </a:r>
            <a:r>
              <a:rPr lang="en-US" sz="2700" dirty="0">
                <a:latin typeface="Calibri" pitchFamily="34" charset="0"/>
                <a:cs typeface="Arial" pitchFamily="34" charset="0"/>
              </a:rPr>
              <a:t>impacts</a:t>
            </a:r>
          </a:p>
          <a:p>
            <a:pPr lvl="1"/>
            <a:r>
              <a:rPr lang="en-US" sz="2700" dirty="0" smtClean="0">
                <a:latin typeface="Calibri" pitchFamily="34" charset="0"/>
              </a:rPr>
              <a:t>Develop sufficient </a:t>
            </a:r>
            <a:r>
              <a:rPr lang="en-US" sz="2700" dirty="0">
                <a:latin typeface="Calibri" pitchFamily="34" charset="0"/>
              </a:rPr>
              <a:t>range of reasonable alternatives to </a:t>
            </a:r>
            <a:r>
              <a:rPr lang="en-US" sz="2700" dirty="0" smtClean="0">
                <a:latin typeface="Calibri" pitchFamily="34" charset="0"/>
              </a:rPr>
              <a:t>resolve </a:t>
            </a:r>
            <a:r>
              <a:rPr lang="en-US" sz="2700" dirty="0">
                <a:latin typeface="Calibri" pitchFamily="34" charset="0"/>
              </a:rPr>
              <a:t>potential conflicts</a:t>
            </a:r>
          </a:p>
          <a:p>
            <a:pPr lvl="1"/>
            <a:r>
              <a:rPr lang="en-US" sz="2700" dirty="0" smtClean="0">
                <a:latin typeface="Calibri" pitchFamily="34" charset="0"/>
              </a:rPr>
              <a:t>Identify </a:t>
            </a:r>
            <a:r>
              <a:rPr lang="en-US" sz="2700" dirty="0">
                <a:latin typeface="Calibri" pitchFamily="34" charset="0"/>
              </a:rPr>
              <a:t>and </a:t>
            </a:r>
            <a:r>
              <a:rPr lang="en-US" sz="2700" dirty="0" smtClean="0">
                <a:latin typeface="Calibri" pitchFamily="34" charset="0"/>
              </a:rPr>
              <a:t>develop appropriate </a:t>
            </a:r>
            <a:r>
              <a:rPr lang="en-US" sz="2700" dirty="0">
                <a:latin typeface="Calibri" pitchFamily="34" charset="0"/>
              </a:rPr>
              <a:t>mitigation measures</a:t>
            </a:r>
          </a:p>
          <a:p>
            <a:pPr lvl="1"/>
            <a:r>
              <a:rPr lang="en-US" sz="2700" dirty="0" smtClean="0">
                <a:latin typeface="Calibri" pitchFamily="34" charset="0"/>
                <a:cs typeface="Arial" pitchFamily="34" charset="0"/>
              </a:rPr>
              <a:t>Demonstrate </a:t>
            </a:r>
            <a:r>
              <a:rPr lang="en-US" sz="2700" dirty="0">
                <a:latin typeface="Calibri" pitchFamily="34" charset="0"/>
                <a:cs typeface="Arial" pitchFamily="34" charset="0"/>
              </a:rPr>
              <a:t>that </a:t>
            </a:r>
            <a:r>
              <a:rPr lang="en-US" sz="2700" dirty="0" smtClean="0">
                <a:latin typeface="Calibri" pitchFamily="34" charset="0"/>
                <a:cs typeface="Arial" pitchFamily="34" charset="0"/>
              </a:rPr>
              <a:t>purpose </a:t>
            </a:r>
            <a:r>
              <a:rPr lang="en-US" sz="2700" dirty="0">
                <a:latin typeface="Calibri" pitchFamily="34" charset="0"/>
                <a:cs typeface="Arial" pitchFamily="34" charset="0"/>
              </a:rPr>
              <a:t>and </a:t>
            </a:r>
            <a:r>
              <a:rPr lang="en-US" sz="2700" dirty="0" smtClean="0">
                <a:latin typeface="Calibri" pitchFamily="34" charset="0"/>
                <a:cs typeface="Arial" pitchFamily="34" charset="0"/>
              </a:rPr>
              <a:t>need will be met</a:t>
            </a:r>
            <a:endParaRPr lang="en-US" sz="2700" dirty="0">
              <a:latin typeface="Calibri" pitchFamily="34" charset="0"/>
            </a:endParaRPr>
          </a:p>
          <a:p>
            <a:pPr marL="0" indent="0">
              <a:buNone/>
            </a:pPr>
            <a:endParaRPr lang="en-US" dirty="0">
              <a:latin typeface="Calibri" pitchFamily="34" charset="0"/>
            </a:endParaRPr>
          </a:p>
        </p:txBody>
      </p:sp>
      <p:sp>
        <p:nvSpPr>
          <p:cNvPr id="8" name="Slide Number Placeholder 7"/>
          <p:cNvSpPr>
            <a:spLocks noGrp="1"/>
          </p:cNvSpPr>
          <p:nvPr>
            <p:ph type="sldNum" sz="quarter" idx="12"/>
          </p:nvPr>
        </p:nvSpPr>
        <p:spPr/>
        <p:txBody>
          <a:bodyPr/>
          <a:lstStyle/>
          <a:p>
            <a:fld id="{50A056FF-EEFA-0446-8078-8D668C757450}" type="slidenum">
              <a:rPr lang="en-US" smtClean="0"/>
              <a:pPr/>
              <a:t>32</a:t>
            </a:fld>
            <a:endParaRPr lang="en-US" dirty="0"/>
          </a:p>
        </p:txBody>
      </p:sp>
    </p:spTree>
    <p:extLst>
      <p:ext uri="{BB962C8B-B14F-4D97-AF65-F5344CB8AC3E}">
        <p14:creationId xmlns:p14="http://schemas.microsoft.com/office/powerpoint/2010/main" val="38940200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a:t>Proposed Project and Alternatives</a:t>
            </a:r>
          </a:p>
        </p:txBody>
      </p:sp>
      <p:sp>
        <p:nvSpPr>
          <p:cNvPr id="3" name="Content Placeholder 2"/>
          <p:cNvSpPr>
            <a:spLocks noGrp="1"/>
          </p:cNvSpPr>
          <p:nvPr>
            <p:ph idx="1"/>
          </p:nvPr>
        </p:nvSpPr>
        <p:spPr>
          <a:xfrm>
            <a:off x="1524000" y="1524000"/>
            <a:ext cx="7315200" cy="5257800"/>
          </a:xfrm>
        </p:spPr>
        <p:txBody>
          <a:bodyPr>
            <a:normAutofit fontScale="92500" lnSpcReduction="10000"/>
          </a:bodyPr>
          <a:lstStyle/>
          <a:p>
            <a:pPr marL="0" indent="0">
              <a:buNone/>
            </a:pPr>
            <a:r>
              <a:rPr lang="en-US" dirty="0">
                <a:latin typeface="+mj-lt"/>
              </a:rPr>
              <a:t>Consideration of alternatives is “heart” of NEPA process, a</a:t>
            </a:r>
            <a:r>
              <a:rPr lang="en-US" dirty="0"/>
              <a:t>llows for comparative assessment of impacts:</a:t>
            </a:r>
            <a:endParaRPr lang="en-US" dirty="0">
              <a:latin typeface="+mj-lt"/>
            </a:endParaRPr>
          </a:p>
          <a:p>
            <a:r>
              <a:rPr lang="en-US" dirty="0">
                <a:latin typeface="+mj-lt"/>
              </a:rPr>
              <a:t>Must “rigorously explore and objectively evaluate all reasonable alternatives,” including those not within jurisdiction of lead agency</a:t>
            </a:r>
          </a:p>
          <a:p>
            <a:r>
              <a:rPr lang="en-US" dirty="0">
                <a:latin typeface="+mj-lt"/>
              </a:rPr>
              <a:t>Recognizes potential for better ways to accomplish project objectives while avoiding environmental, economic and social concerns</a:t>
            </a:r>
          </a:p>
          <a:p>
            <a:r>
              <a:rPr lang="en-US" dirty="0">
                <a:latin typeface="+mj-lt"/>
              </a:rPr>
              <a:t>Potential benefits:</a:t>
            </a:r>
          </a:p>
          <a:p>
            <a:pPr lvl="1"/>
            <a:r>
              <a:rPr lang="en-US" dirty="0">
                <a:latin typeface="+mj-lt"/>
              </a:rPr>
              <a:t>Use resources more efficiently</a:t>
            </a:r>
          </a:p>
          <a:p>
            <a:pPr lvl="1"/>
            <a:r>
              <a:rPr lang="en-US" dirty="0">
                <a:latin typeface="+mj-lt"/>
              </a:rPr>
              <a:t>Avoid adverse impacts and costs of mitigation</a:t>
            </a:r>
          </a:p>
          <a:p>
            <a:pPr lvl="1"/>
            <a:r>
              <a:rPr lang="en-US" dirty="0">
                <a:latin typeface="+mj-lt"/>
              </a:rPr>
              <a:t>Enhance community support</a:t>
            </a:r>
          </a:p>
          <a:p>
            <a:endParaRPr lang="en-US" dirty="0"/>
          </a:p>
        </p:txBody>
      </p:sp>
      <p:sp>
        <p:nvSpPr>
          <p:cNvPr id="7" name="Slide Number Placeholder 6"/>
          <p:cNvSpPr>
            <a:spLocks noGrp="1"/>
          </p:cNvSpPr>
          <p:nvPr>
            <p:ph type="sldNum" sz="quarter" idx="12"/>
          </p:nvPr>
        </p:nvSpPr>
        <p:spPr/>
        <p:txBody>
          <a:bodyPr/>
          <a:lstStyle/>
          <a:p>
            <a:fld id="{50A056FF-EEFA-0446-8078-8D668C757450}" type="slidenum">
              <a:rPr lang="en-US" smtClean="0"/>
              <a:pPr/>
              <a:t>33</a:t>
            </a:fld>
            <a:endParaRPr lang="en-US" dirty="0"/>
          </a:p>
        </p:txBody>
      </p:sp>
      <p:cxnSp>
        <p:nvCxnSpPr>
          <p:cNvPr id="8" name="Straight Connector 7"/>
          <p:cNvCxnSpPr/>
          <p:nvPr/>
        </p:nvCxnSpPr>
        <p:spPr>
          <a:xfrm flipH="1" flipV="1">
            <a:off x="301752" y="1143000"/>
            <a:ext cx="3048" cy="375"/>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30671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2"/>
          <p:cNvSpPr>
            <a:spLocks noGrp="1" noChangeArrowheads="1"/>
          </p:cNvSpPr>
          <p:nvPr>
            <p:ph type="title"/>
          </p:nvPr>
        </p:nvSpPr>
        <p:spPr>
          <a:xfrm>
            <a:off x="1752600" y="179027"/>
            <a:ext cx="7086600" cy="970732"/>
          </a:xfrm>
        </p:spPr>
        <p:txBody>
          <a:bodyPr vert="horz" wrap="square" lIns="68580" tIns="34290" rIns="68580" bIns="34290" numCol="1" anchor="ctr" anchorCtr="0" compatLnSpc="1">
            <a:prstTxWarp prst="textNoShape">
              <a:avLst/>
            </a:prstTxWarp>
            <a:normAutofit/>
          </a:bodyPr>
          <a:lstStyle/>
          <a:p>
            <a:pPr algn="ctr" eaLnBrk="1" hangingPunct="1"/>
            <a:r>
              <a:rPr lang="en-US" altLang="en-US" dirty="0"/>
              <a:t>Alternatives </a:t>
            </a:r>
          </a:p>
        </p:txBody>
      </p:sp>
      <p:sp>
        <p:nvSpPr>
          <p:cNvPr id="33798" name="Rectangle 3"/>
          <p:cNvSpPr>
            <a:spLocks noGrp="1" noChangeArrowheads="1"/>
          </p:cNvSpPr>
          <p:nvPr>
            <p:ph idx="1"/>
          </p:nvPr>
        </p:nvSpPr>
        <p:spPr>
          <a:xfrm>
            <a:off x="1524000" y="1524000"/>
            <a:ext cx="4114800" cy="5181600"/>
          </a:xfrm>
        </p:spPr>
        <p:txBody>
          <a:bodyPr vert="horz" wrap="square" lIns="68580" tIns="34290" rIns="68580" bIns="34290" numCol="1" anchor="t" anchorCtr="0" compatLnSpc="1">
            <a:prstTxWarp prst="textNoShape">
              <a:avLst/>
            </a:prstTxWarp>
            <a:normAutofit fontScale="85000" lnSpcReduction="10000"/>
          </a:bodyPr>
          <a:lstStyle/>
          <a:p>
            <a:pPr marL="0" indent="0" eaLnBrk="1" hangingPunct="1">
              <a:buFont typeface="Wingdings" panose="05000000000000000000" pitchFamily="2" charset="2"/>
              <a:buNone/>
            </a:pPr>
            <a:r>
              <a:rPr lang="en-US" altLang="en-US" sz="2600" dirty="0"/>
              <a:t>Reasonable alternatives might include:</a:t>
            </a:r>
          </a:p>
          <a:p>
            <a:r>
              <a:rPr lang="en-US" altLang="en-US" sz="2400" u="sng" dirty="0">
                <a:ea typeface="ＭＳ Ｐゴシック" panose="020B0600070205080204" pitchFamily="34" charset="-128"/>
              </a:rPr>
              <a:t>Alternative sites or configurations</a:t>
            </a:r>
            <a:r>
              <a:rPr lang="en-US" altLang="en-US" sz="2400" dirty="0">
                <a:ea typeface="ＭＳ Ｐゴシック" panose="020B0600070205080204" pitchFamily="34" charset="-128"/>
              </a:rPr>
              <a:t> for facilities (waste rock, tailings, roads, borrow pits, pit configurations)</a:t>
            </a:r>
          </a:p>
          <a:p>
            <a:r>
              <a:rPr lang="en-US" altLang="en-US" sz="2400" u="sng" dirty="0">
                <a:ea typeface="ＭＳ Ｐゴシック" panose="020B0600070205080204" pitchFamily="34" charset="-128"/>
              </a:rPr>
              <a:t>Alternative designs</a:t>
            </a:r>
            <a:r>
              <a:rPr lang="en-US" altLang="en-US" sz="2400" dirty="0">
                <a:ea typeface="ＭＳ Ｐゴシック" panose="020B0600070205080204" pitchFamily="34" charset="-128"/>
              </a:rPr>
              <a:t> (dry stack vs. wet tailings, conveyor vs. road hauling)</a:t>
            </a:r>
          </a:p>
          <a:p>
            <a:r>
              <a:rPr lang="en-US" altLang="en-US" sz="2400" u="sng" dirty="0">
                <a:ea typeface="ＭＳ Ｐゴシック" panose="020B0600070205080204" pitchFamily="34" charset="-128"/>
              </a:rPr>
              <a:t>Alternative controls</a:t>
            </a:r>
            <a:r>
              <a:rPr lang="en-US" altLang="en-US" sz="2400" dirty="0">
                <a:ea typeface="ＭＳ Ｐゴシック" panose="020B0600070205080204" pitchFamily="34" charset="-128"/>
              </a:rPr>
              <a:t> (geomembrane liner vs. slimes liner, different cap/cover systems)</a:t>
            </a:r>
          </a:p>
          <a:p>
            <a:r>
              <a:rPr lang="en-US" altLang="en-US" sz="2400" u="sng" dirty="0">
                <a:ea typeface="ＭＳ Ｐゴシック" panose="020B0600070205080204" pitchFamily="34" charset="-128"/>
              </a:rPr>
              <a:t>Smaller project</a:t>
            </a:r>
            <a:r>
              <a:rPr lang="en-US" altLang="en-US" sz="2400" dirty="0">
                <a:ea typeface="ＭＳ Ｐゴシック" panose="020B0600070205080204" pitchFamily="34" charset="-128"/>
              </a:rPr>
              <a:t> (shallower pit to avoid dewatering or other resource impacts) </a:t>
            </a:r>
          </a:p>
          <a:p>
            <a:r>
              <a:rPr lang="en-US" altLang="en-US" sz="2400" u="sng" dirty="0">
                <a:ea typeface="ＭＳ Ｐゴシック" panose="020B0600070205080204" pitchFamily="34" charset="-128"/>
              </a:rPr>
              <a:t>Different timeline</a:t>
            </a:r>
            <a:r>
              <a:rPr lang="en-US" altLang="en-US" sz="2400" dirty="0">
                <a:ea typeface="ＭＳ Ｐゴシック" panose="020B0600070205080204" pitchFamily="34" charset="-128"/>
              </a:rPr>
              <a:t> (longer or shorter mine life)</a:t>
            </a:r>
          </a:p>
          <a:p>
            <a:pPr eaLnBrk="1" hangingPunct="1">
              <a:buFont typeface="Wingdings" panose="05000000000000000000" pitchFamily="2" charset="2"/>
              <a:buNone/>
            </a:pPr>
            <a:endParaRPr lang="en-US" altLang="en-US" sz="2100" dirty="0"/>
          </a:p>
          <a:p>
            <a:pPr marL="642938" lvl="2" indent="0" eaLnBrk="1" hangingPunct="1">
              <a:buNone/>
            </a:pPr>
            <a:endParaRPr lang="en-US" altLang="en-US" b="1" dirty="0">
              <a:ea typeface="ＭＳ Ｐゴシック" panose="020B0600070205080204" pitchFamily="34" charset="-128"/>
            </a:endParaRPr>
          </a:p>
        </p:txBody>
      </p:sp>
      <p:sp>
        <p:nvSpPr>
          <p:cNvPr id="33796" name="Slide Number Placeholder 6"/>
          <p:cNvSpPr>
            <a:spLocks noGrp="1"/>
          </p:cNvSpPr>
          <p:nvPr>
            <p:ph type="sldNum" sz="quarter" idx="12"/>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nchor="b"/>
          <a:lstStyle>
            <a:lvl1pPr eaLnBrk="0" hangingPunct="0">
              <a:defRPr sz="1800">
                <a:solidFill>
                  <a:schemeClr val="tx1"/>
                </a:solidFill>
                <a:latin typeface="Times New Roman" panose="02020603050405020304" pitchFamily="18" charset="0"/>
                <a:ea typeface="ＭＳ Ｐゴシック" panose="020B0600070205080204" pitchFamily="34" charset="-128"/>
              </a:defRPr>
            </a:lvl1pPr>
            <a:lvl2pPr marL="28448794" indent="-28105894" eaLnBrk="0" hangingPunct="0">
              <a:defRPr sz="1800">
                <a:solidFill>
                  <a:schemeClr val="tx1"/>
                </a:solidFill>
                <a:latin typeface="Times New Roman" panose="02020603050405020304" pitchFamily="18" charset="0"/>
                <a:ea typeface="ＭＳ Ｐゴシック" panose="020B0600070205080204" pitchFamily="34" charset="-128"/>
              </a:defRPr>
            </a:lvl2pPr>
            <a:lvl3pPr eaLnBrk="0" hangingPunct="0">
              <a:defRPr sz="1800">
                <a:solidFill>
                  <a:schemeClr val="tx1"/>
                </a:solidFill>
                <a:latin typeface="Times New Roman" panose="02020603050405020304" pitchFamily="18" charset="0"/>
                <a:ea typeface="ＭＳ Ｐゴシック" panose="020B0600070205080204" pitchFamily="34" charset="-128"/>
              </a:defRPr>
            </a:lvl3pPr>
            <a:lvl4pPr eaLnBrk="0" hangingPunct="0">
              <a:defRPr sz="1800">
                <a:solidFill>
                  <a:schemeClr val="tx1"/>
                </a:solidFill>
                <a:latin typeface="Times New Roman" panose="02020603050405020304" pitchFamily="18" charset="0"/>
                <a:ea typeface="ＭＳ Ｐゴシック" panose="020B0600070205080204" pitchFamily="34" charset="-128"/>
              </a:defRPr>
            </a:lvl4pPr>
            <a:lvl5pPr eaLnBrk="0" hangingPunct="0">
              <a:defRPr sz="1800">
                <a:solidFill>
                  <a:schemeClr val="tx1"/>
                </a:solidFill>
                <a:latin typeface="Times New Roman" panose="02020603050405020304" pitchFamily="18" charset="0"/>
                <a:ea typeface="ＭＳ Ｐゴシック" panose="020B0600070205080204" pitchFamily="34" charset="-128"/>
              </a:defRPr>
            </a:lvl5pPr>
            <a:lvl6pPr marL="3429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6pPr>
            <a:lvl7pPr marL="6858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7pPr>
            <a:lvl8pPr marL="10287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8pPr>
            <a:lvl9pPr marL="13716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9pPr>
          </a:lstStyle>
          <a:p>
            <a:pPr eaLnBrk="1" hangingPunct="1"/>
            <a:fld id="{50A056FF-EEFA-0446-8078-8D668C757450}" type="slidenum">
              <a:rPr lang="en-US" sz="140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pPr eaLnBrk="1" hangingPunct="1"/>
              <a:t>34</a:t>
            </a:fld>
            <a:endParaRPr lang="en-US" altLang="en-US" sz="14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6875"/>
          <a:stretch/>
        </p:blipFill>
        <p:spPr>
          <a:xfrm>
            <a:off x="5791201" y="1730375"/>
            <a:ext cx="3352799" cy="4495800"/>
          </a:xfrm>
          <a:prstGeom prst="rect">
            <a:avLst/>
          </a:prstGeom>
        </p:spPr>
      </p:pic>
    </p:spTree>
    <p:extLst>
      <p:ext uri="{BB962C8B-B14F-4D97-AF65-F5344CB8AC3E}">
        <p14:creationId xmlns:p14="http://schemas.microsoft.com/office/powerpoint/2010/main" val="13361280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2"/>
          <p:cNvSpPr>
            <a:spLocks noGrp="1" noChangeArrowheads="1"/>
          </p:cNvSpPr>
          <p:nvPr>
            <p:ph type="title"/>
          </p:nvPr>
        </p:nvSpPr>
        <p:spPr>
          <a:xfrm>
            <a:off x="1750255" y="152400"/>
            <a:ext cx="7086600" cy="970732"/>
          </a:xfrm>
        </p:spPr>
        <p:txBody>
          <a:bodyPr vert="horz" wrap="square" lIns="68580" tIns="34290" rIns="68580" bIns="34290" numCol="1" anchor="ctr" anchorCtr="0" compatLnSpc="1">
            <a:prstTxWarp prst="textNoShape">
              <a:avLst/>
            </a:prstTxWarp>
            <a:normAutofit/>
          </a:bodyPr>
          <a:lstStyle/>
          <a:p>
            <a:pPr algn="ctr" eaLnBrk="1" hangingPunct="1"/>
            <a:r>
              <a:rPr lang="en-US" altLang="en-US" dirty="0"/>
              <a:t>No Action Alternative </a:t>
            </a:r>
          </a:p>
        </p:txBody>
      </p:sp>
      <p:sp>
        <p:nvSpPr>
          <p:cNvPr id="34822" name="Rectangle 3"/>
          <p:cNvSpPr>
            <a:spLocks noGrp="1" noChangeArrowheads="1"/>
          </p:cNvSpPr>
          <p:nvPr>
            <p:ph idx="1"/>
          </p:nvPr>
        </p:nvSpPr>
        <p:spPr>
          <a:xfrm>
            <a:off x="1524000" y="1570037"/>
            <a:ext cx="7315200" cy="5029200"/>
          </a:xfrm>
        </p:spPr>
        <p:txBody>
          <a:bodyPr vert="horz" wrap="square" lIns="68580" tIns="34290" rIns="68580" bIns="34290" numCol="1" anchor="t" anchorCtr="0" compatLnSpc="1">
            <a:prstTxWarp prst="textNoShape">
              <a:avLst/>
            </a:prstTxWarp>
          </a:bodyPr>
          <a:lstStyle/>
          <a:p>
            <a:pPr marL="0" eaLnBrk="1" hangingPunct="1">
              <a:lnSpc>
                <a:spcPct val="80000"/>
              </a:lnSpc>
              <a:buFont typeface="Wingdings" panose="05000000000000000000" pitchFamily="2" charset="2"/>
              <a:buNone/>
            </a:pPr>
            <a:r>
              <a:rPr lang="en-US" altLang="en-US" sz="3200" dirty="0"/>
              <a:t>Evaluation of “No Action” serves as a baseline:  </a:t>
            </a:r>
          </a:p>
          <a:p>
            <a:pPr eaLnBrk="1" hangingPunct="1">
              <a:lnSpc>
                <a:spcPct val="80000"/>
              </a:lnSpc>
              <a:buFont typeface="Wingdings" panose="05000000000000000000" pitchFamily="2" charset="2"/>
              <a:buNone/>
            </a:pPr>
            <a:endParaRPr lang="en-US" altLang="en-US" sz="2100" dirty="0"/>
          </a:p>
          <a:p>
            <a:pPr marL="571500" indent="-457200">
              <a:lnSpc>
                <a:spcPct val="80000"/>
              </a:lnSpc>
            </a:pPr>
            <a:r>
              <a:rPr lang="en-US" altLang="en-US" sz="2675" dirty="0">
                <a:ea typeface="ＭＳ Ｐゴシック" panose="020B0600070205080204" pitchFamily="34" charset="-128"/>
              </a:rPr>
              <a:t>Projection of what would happen to affected environment in absence of proposed action</a:t>
            </a:r>
          </a:p>
          <a:p>
            <a:pPr marL="571500" indent="-457200">
              <a:lnSpc>
                <a:spcPct val="80000"/>
              </a:lnSpc>
            </a:pPr>
            <a:endParaRPr lang="en-US" altLang="en-US" sz="2675" dirty="0">
              <a:ea typeface="ＭＳ Ｐゴシック" panose="020B0600070205080204" pitchFamily="34" charset="-128"/>
            </a:endParaRPr>
          </a:p>
          <a:p>
            <a:pPr marL="571500" indent="-457200">
              <a:lnSpc>
                <a:spcPct val="80000"/>
              </a:lnSpc>
            </a:pPr>
            <a:r>
              <a:rPr lang="en-US" altLang="en-US" sz="2675" dirty="0">
                <a:ea typeface="ＭＳ Ｐゴシック" panose="020B0600070205080204" pitchFamily="34" charset="-128"/>
              </a:rPr>
              <a:t>Includes changes to affected environment projected into the future based on trends and planned activities</a:t>
            </a:r>
            <a:endParaRPr lang="en-US" altLang="en-US" sz="2675" dirty="0">
              <a:solidFill>
                <a:schemeClr val="folHlink"/>
              </a:solidFill>
              <a:ea typeface="ＭＳ Ｐゴシック" panose="020B0600070205080204" pitchFamily="34" charset="-128"/>
            </a:endParaRPr>
          </a:p>
        </p:txBody>
      </p:sp>
      <p:sp>
        <p:nvSpPr>
          <p:cNvPr id="2" name="Slide Number Placeholder 1"/>
          <p:cNvSpPr>
            <a:spLocks noGrp="1"/>
          </p:cNvSpPr>
          <p:nvPr>
            <p:ph type="sldNum" sz="quarter" idx="12"/>
          </p:nvPr>
        </p:nvSpPr>
        <p:spPr/>
        <p:txBody>
          <a:bodyPr/>
          <a:lstStyle/>
          <a:p>
            <a:fld id="{509462E9-625C-433A-BC7E-8CC30B94BA1D}" type="slidenum">
              <a:rPr lang="en-US" smtClean="0"/>
              <a:pPr/>
              <a:t>35</a:t>
            </a:fld>
            <a:endParaRPr lang="en-US" dirty="0"/>
          </a:p>
        </p:txBody>
      </p:sp>
    </p:spTree>
    <p:extLst>
      <p:ext uri="{BB962C8B-B14F-4D97-AF65-F5344CB8AC3E}">
        <p14:creationId xmlns:p14="http://schemas.microsoft.com/office/powerpoint/2010/main" val="10665087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6" name="Rectangle 2"/>
          <p:cNvSpPr>
            <a:spLocks noGrp="1" noChangeArrowheads="1"/>
          </p:cNvSpPr>
          <p:nvPr>
            <p:ph type="title"/>
          </p:nvPr>
        </p:nvSpPr>
        <p:spPr>
          <a:xfrm>
            <a:off x="1752600" y="172268"/>
            <a:ext cx="7315200" cy="970732"/>
          </a:xfrm>
        </p:spPr>
        <p:txBody>
          <a:bodyPr anchorCtr="1">
            <a:noAutofit/>
          </a:bodyPr>
          <a:lstStyle/>
          <a:p>
            <a:pPr eaLnBrk="1" hangingPunct="1">
              <a:defRPr/>
            </a:pPr>
            <a:r>
              <a:rPr lang="en-US" sz="3600" dirty="0"/>
              <a:t>Description of Affected Environment</a:t>
            </a:r>
            <a:endParaRPr lang="en-US" sz="3600" b="1" dirty="0"/>
          </a:p>
        </p:txBody>
      </p:sp>
      <p:sp>
        <p:nvSpPr>
          <p:cNvPr id="753667" name="Rectangle 3"/>
          <p:cNvSpPr>
            <a:spLocks noGrp="1" noChangeArrowheads="1"/>
          </p:cNvSpPr>
          <p:nvPr>
            <p:ph idx="1"/>
          </p:nvPr>
        </p:nvSpPr>
        <p:spPr>
          <a:xfrm>
            <a:off x="1524000" y="1524000"/>
            <a:ext cx="4114800" cy="5029200"/>
          </a:xfrm>
        </p:spPr>
        <p:txBody>
          <a:bodyPr>
            <a:normAutofit lnSpcReduction="10000"/>
          </a:bodyPr>
          <a:lstStyle/>
          <a:p>
            <a:pPr eaLnBrk="1" hangingPunct="1">
              <a:defRPr/>
            </a:pPr>
            <a:r>
              <a:rPr lang="en-US" sz="2400" dirty="0"/>
              <a:t>Air quality</a:t>
            </a:r>
          </a:p>
          <a:p>
            <a:pPr eaLnBrk="1" hangingPunct="1">
              <a:defRPr/>
            </a:pPr>
            <a:r>
              <a:rPr lang="en-US" sz="2400" dirty="0"/>
              <a:t>Cultural resources</a:t>
            </a:r>
          </a:p>
          <a:p>
            <a:pPr eaLnBrk="1" hangingPunct="1">
              <a:defRPr/>
            </a:pPr>
            <a:r>
              <a:rPr lang="en-US" sz="2400" dirty="0"/>
              <a:t>Surface water quality/quantity</a:t>
            </a:r>
          </a:p>
          <a:p>
            <a:pPr eaLnBrk="1" hangingPunct="1">
              <a:defRPr/>
            </a:pPr>
            <a:r>
              <a:rPr lang="en-US" sz="2400" dirty="0"/>
              <a:t>Groundwater quality/quantity</a:t>
            </a:r>
          </a:p>
          <a:p>
            <a:pPr eaLnBrk="1" hangingPunct="1">
              <a:defRPr/>
            </a:pPr>
            <a:r>
              <a:rPr lang="en-US" sz="2400" dirty="0"/>
              <a:t>Wetlands and aquatic resources</a:t>
            </a:r>
          </a:p>
          <a:p>
            <a:pPr eaLnBrk="1" hangingPunct="1">
              <a:defRPr/>
            </a:pPr>
            <a:r>
              <a:rPr lang="en-US" sz="2400" dirty="0"/>
              <a:t>Vegetation</a:t>
            </a:r>
          </a:p>
          <a:p>
            <a:pPr eaLnBrk="1" hangingPunct="1">
              <a:defRPr/>
            </a:pPr>
            <a:r>
              <a:rPr lang="en-US" sz="2400" dirty="0"/>
              <a:t>Fish and wildlife</a:t>
            </a:r>
          </a:p>
          <a:p>
            <a:pPr eaLnBrk="1" hangingPunct="1">
              <a:defRPr/>
            </a:pPr>
            <a:r>
              <a:rPr lang="en-US" sz="2400" dirty="0"/>
              <a:t>Geology and geochemistry</a:t>
            </a:r>
          </a:p>
          <a:p>
            <a:pPr eaLnBrk="1" hangingPunct="1">
              <a:defRPr/>
            </a:pPr>
            <a:r>
              <a:rPr lang="en-US" sz="2400" dirty="0"/>
              <a:t>Geotechnical stability</a:t>
            </a:r>
          </a:p>
          <a:p>
            <a:pPr eaLnBrk="1" hangingPunct="1">
              <a:defRPr/>
            </a:pPr>
            <a:r>
              <a:rPr lang="en-US" sz="2400" dirty="0"/>
              <a:t>Noise</a:t>
            </a:r>
          </a:p>
          <a:p>
            <a:pPr eaLnBrk="1" hangingPunct="1">
              <a:defRPr/>
            </a:pPr>
            <a:endParaRPr lang="en-US" sz="2400" dirty="0"/>
          </a:p>
        </p:txBody>
      </p:sp>
      <p:sp>
        <p:nvSpPr>
          <p:cNvPr id="7" name="Slide Number Placeholder 3"/>
          <p:cNvSpPr>
            <a:spLocks noGrp="1"/>
          </p:cNvSpPr>
          <p:nvPr>
            <p:ph type="sldNum" sz="quarter" idx="12"/>
          </p:nvPr>
        </p:nvSpPr>
        <p:spPr/>
        <p:txBody>
          <a:bodyPr/>
          <a:lstStyle/>
          <a:p>
            <a:pPr>
              <a:defRPr/>
            </a:pPr>
            <a:fld id="{274E2C15-46E5-4CE1-871A-8126747C9AC5}" type="slidenum">
              <a:rPr lang="en-US"/>
              <a:pPr>
                <a:defRPr/>
              </a:pPr>
              <a:t>36</a:t>
            </a:fld>
            <a:endParaRPr lang="en-US" dirty="0"/>
          </a:p>
        </p:txBody>
      </p:sp>
      <p:sp>
        <p:nvSpPr>
          <p:cNvPr id="753668" name="Rectangle 4"/>
          <p:cNvSpPr>
            <a:spLocks noGrp="1" noChangeArrowheads="1"/>
          </p:cNvSpPr>
          <p:nvPr>
            <p:ph type="body" sz="half" idx="4294967295"/>
          </p:nvPr>
        </p:nvSpPr>
        <p:spPr>
          <a:xfrm>
            <a:off x="5638800" y="1489075"/>
            <a:ext cx="3505200" cy="4530725"/>
          </a:xfrm>
        </p:spPr>
        <p:txBody>
          <a:bodyPr/>
          <a:lstStyle/>
          <a:p>
            <a:pPr eaLnBrk="1" hangingPunct="1">
              <a:defRPr/>
            </a:pPr>
            <a:r>
              <a:rPr lang="en-US" dirty="0"/>
              <a:t>S</a:t>
            </a:r>
            <a:r>
              <a:rPr lang="en-US" sz="2400" dirty="0"/>
              <a:t>ocioeconomics</a:t>
            </a:r>
          </a:p>
          <a:p>
            <a:pPr eaLnBrk="1" hangingPunct="1">
              <a:defRPr/>
            </a:pPr>
            <a:r>
              <a:rPr lang="en-US" dirty="0"/>
              <a:t>L</a:t>
            </a:r>
            <a:r>
              <a:rPr lang="en-US" sz="2400" dirty="0"/>
              <a:t>and use and recreation</a:t>
            </a:r>
          </a:p>
          <a:p>
            <a:pPr eaLnBrk="1" hangingPunct="1">
              <a:defRPr/>
            </a:pPr>
            <a:r>
              <a:rPr lang="en-US" dirty="0"/>
              <a:t>S</a:t>
            </a:r>
            <a:r>
              <a:rPr lang="en-US" sz="2400" dirty="0"/>
              <a:t>ubsistence</a:t>
            </a:r>
          </a:p>
          <a:p>
            <a:pPr eaLnBrk="1" hangingPunct="1">
              <a:defRPr/>
            </a:pPr>
            <a:r>
              <a:rPr lang="en-US" dirty="0"/>
              <a:t>V</a:t>
            </a:r>
            <a:r>
              <a:rPr lang="en-US" sz="2400" dirty="0"/>
              <a:t>isual resources</a:t>
            </a:r>
          </a:p>
          <a:p>
            <a:pPr eaLnBrk="1" hangingPunct="1">
              <a:defRPr/>
            </a:pPr>
            <a:r>
              <a:rPr lang="en-US" dirty="0"/>
              <a:t>H</a:t>
            </a:r>
            <a:r>
              <a:rPr lang="en-US" sz="2400" dirty="0"/>
              <a:t>ealth</a:t>
            </a:r>
          </a:p>
          <a:p>
            <a:pPr eaLnBrk="1" hangingPunct="1">
              <a:defRPr/>
            </a:pPr>
            <a:r>
              <a:rPr lang="en-US" dirty="0"/>
              <a:t>E</a:t>
            </a:r>
            <a:r>
              <a:rPr lang="en-US" sz="2400" dirty="0"/>
              <a:t>nvironmental justice</a:t>
            </a:r>
          </a:p>
          <a:p>
            <a:pPr eaLnBrk="1" hangingPunct="1">
              <a:defRPr/>
            </a:pPr>
            <a:r>
              <a:rPr lang="en-US" dirty="0"/>
              <a:t>C</a:t>
            </a:r>
            <a:r>
              <a:rPr lang="en-US" sz="2400" dirty="0"/>
              <a:t>umulative impacts</a:t>
            </a:r>
          </a:p>
          <a:p>
            <a:pPr eaLnBrk="1" hangingPunct="1">
              <a:defRPr/>
            </a:pPr>
            <a:r>
              <a:rPr lang="en-US" dirty="0"/>
              <a:t>C</a:t>
            </a:r>
            <a:r>
              <a:rPr lang="en-US" sz="2400" dirty="0"/>
              <a:t>limate change</a:t>
            </a:r>
          </a:p>
          <a:p>
            <a:pPr eaLnBrk="1" hangingPunct="1">
              <a:defRPr/>
            </a:pPr>
            <a:endParaRPr lang="en-US" sz="2400" dirty="0"/>
          </a:p>
          <a:p>
            <a:pPr eaLnBrk="1" hangingPunct="1">
              <a:buFont typeface="Wingdings" pitchFamily="2" charset="2"/>
              <a:buNone/>
              <a:defRPr/>
            </a:pPr>
            <a:endParaRPr lang="en-US" sz="2400" dirty="0"/>
          </a:p>
        </p:txBody>
      </p:sp>
      <p:sp>
        <p:nvSpPr>
          <p:cNvPr id="6" name="Slide Number Placeholder 6"/>
          <p:cNvSpPr txBox="1">
            <a:spLocks noGrp="1"/>
          </p:cNvSpPr>
          <p:nvPr/>
        </p:nvSpPr>
        <p:spPr bwMode="auto">
          <a:xfrm>
            <a:off x="6553200" y="6243638"/>
            <a:ext cx="2133600" cy="457200"/>
          </a:xfrm>
          <a:prstGeom prst="rect">
            <a:avLst/>
          </a:prstGeom>
          <a:noFill/>
          <a:ln>
            <a:miter lim="800000"/>
            <a:headEnd/>
            <a:tailEnd/>
          </a:ln>
        </p:spPr>
        <p:txBody>
          <a:bodyPr anchor="b"/>
          <a:lstStyle/>
          <a:p>
            <a:pPr algn="r">
              <a:defRPr/>
            </a:pPr>
            <a:endParaRPr lang="en-US" sz="1200">
              <a:effectLst>
                <a:outerShdw blurRad="38100" dist="38100" dir="2700000" algn="tl">
                  <a:srgbClr val="000000"/>
                </a:outerShdw>
              </a:effectLst>
            </a:endParaRPr>
          </a:p>
        </p:txBody>
      </p:sp>
    </p:spTree>
    <p:extLst>
      <p:ext uri="{BB962C8B-B14F-4D97-AF65-F5344CB8AC3E}">
        <p14:creationId xmlns:p14="http://schemas.microsoft.com/office/powerpoint/2010/main" val="5271690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p:txBody>
          <a:bodyPr vert="horz" wrap="square" lIns="68580" tIns="34290" rIns="68580" bIns="34290" numCol="1" anchor="ctr" anchorCtr="0" compatLnSpc="1">
            <a:prstTxWarp prst="textNoShape">
              <a:avLst/>
            </a:prstTxWarp>
            <a:noAutofit/>
          </a:bodyPr>
          <a:lstStyle/>
          <a:p>
            <a:pPr algn="ctr" eaLnBrk="1" hangingPunct="1"/>
            <a:r>
              <a:rPr lang="en-US" altLang="en-US" dirty="0">
                <a:solidFill>
                  <a:srgbClr val="1F497D"/>
                </a:solidFill>
              </a:rPr>
              <a:t>Affected Environment </a:t>
            </a:r>
          </a:p>
        </p:txBody>
      </p:sp>
      <p:sp>
        <p:nvSpPr>
          <p:cNvPr id="38916" name="Rectangle 3"/>
          <p:cNvSpPr>
            <a:spLocks noGrp="1" noChangeArrowheads="1"/>
          </p:cNvSpPr>
          <p:nvPr>
            <p:ph idx="1"/>
          </p:nvPr>
        </p:nvSpPr>
        <p:spPr/>
        <p:txBody>
          <a:bodyPr vert="horz" wrap="square" lIns="68580" tIns="34290" rIns="68580" bIns="34290" numCol="1" anchor="t" anchorCtr="0" compatLnSpc="1">
            <a:prstTxWarp prst="textNoShape">
              <a:avLst/>
            </a:prstTxWarp>
          </a:bodyPr>
          <a:lstStyle/>
          <a:p>
            <a:pPr eaLnBrk="1" hangingPunct="1">
              <a:lnSpc>
                <a:spcPct val="80000"/>
              </a:lnSpc>
              <a:buFont typeface="Wingdings" panose="05000000000000000000" pitchFamily="2" charset="2"/>
              <a:buNone/>
            </a:pPr>
            <a:r>
              <a:rPr lang="en-US" altLang="en-US" dirty="0">
                <a:solidFill>
                  <a:srgbClr val="1F497D"/>
                </a:solidFill>
              </a:rPr>
              <a:t>Kinds of data used to characterize the baseline:</a:t>
            </a:r>
          </a:p>
          <a:p>
            <a:pPr eaLnBrk="1" hangingPunct="1">
              <a:lnSpc>
                <a:spcPct val="80000"/>
              </a:lnSpc>
              <a:buFont typeface="Wingdings" panose="05000000000000000000" pitchFamily="2" charset="2"/>
              <a:buNone/>
            </a:pPr>
            <a:endParaRPr lang="en-US" altLang="en-US" sz="1800" dirty="0">
              <a:solidFill>
                <a:srgbClr val="1F497D"/>
              </a:solidFill>
            </a:endParaRPr>
          </a:p>
          <a:p>
            <a:pPr eaLnBrk="1" hangingPunct="1">
              <a:lnSpc>
                <a:spcPct val="80000"/>
              </a:lnSpc>
            </a:pPr>
            <a:r>
              <a:rPr lang="en-US" altLang="en-US" sz="2400" dirty="0">
                <a:solidFill>
                  <a:srgbClr val="1F497D"/>
                </a:solidFill>
              </a:rPr>
              <a:t>Meteorological </a:t>
            </a:r>
          </a:p>
          <a:p>
            <a:pPr eaLnBrk="1" hangingPunct="1">
              <a:lnSpc>
                <a:spcPct val="80000"/>
              </a:lnSpc>
            </a:pPr>
            <a:r>
              <a:rPr lang="en-US" altLang="en-US" sz="2400" dirty="0">
                <a:solidFill>
                  <a:srgbClr val="1F497D"/>
                </a:solidFill>
              </a:rPr>
              <a:t>Ambient Air Quality and Sources of Air Pollution</a:t>
            </a:r>
          </a:p>
          <a:p>
            <a:pPr eaLnBrk="1" hangingPunct="1">
              <a:lnSpc>
                <a:spcPct val="80000"/>
              </a:lnSpc>
            </a:pPr>
            <a:r>
              <a:rPr lang="en-US" altLang="en-US" sz="2400" dirty="0">
                <a:solidFill>
                  <a:srgbClr val="1F497D"/>
                </a:solidFill>
              </a:rPr>
              <a:t>Water Quality and Sources of Water Pollution</a:t>
            </a:r>
          </a:p>
          <a:p>
            <a:pPr eaLnBrk="1" hangingPunct="1">
              <a:lnSpc>
                <a:spcPct val="80000"/>
              </a:lnSpc>
            </a:pPr>
            <a:r>
              <a:rPr lang="en-US" altLang="en-US" sz="2400" dirty="0">
                <a:solidFill>
                  <a:srgbClr val="1F497D"/>
                </a:solidFill>
              </a:rPr>
              <a:t>Hydrology and Hydrogeology </a:t>
            </a:r>
          </a:p>
          <a:p>
            <a:pPr eaLnBrk="1" hangingPunct="1">
              <a:lnSpc>
                <a:spcPct val="80000"/>
              </a:lnSpc>
            </a:pPr>
            <a:r>
              <a:rPr lang="en-US" altLang="en-US" sz="2400" dirty="0">
                <a:solidFill>
                  <a:srgbClr val="1F497D"/>
                </a:solidFill>
              </a:rPr>
              <a:t>Well Logs, Locations, Usage, Water Rights</a:t>
            </a:r>
          </a:p>
          <a:p>
            <a:pPr eaLnBrk="1" hangingPunct="1">
              <a:lnSpc>
                <a:spcPct val="80000"/>
              </a:lnSpc>
            </a:pPr>
            <a:r>
              <a:rPr lang="en-US" altLang="en-US" sz="2400" dirty="0">
                <a:solidFill>
                  <a:srgbClr val="1F497D"/>
                </a:solidFill>
              </a:rPr>
              <a:t>Geology, Geotechnical, Geochemistry</a:t>
            </a:r>
          </a:p>
          <a:p>
            <a:pPr eaLnBrk="1" hangingPunct="1">
              <a:lnSpc>
                <a:spcPct val="80000"/>
              </a:lnSpc>
            </a:pPr>
            <a:r>
              <a:rPr lang="en-US" altLang="en-US" sz="2400" dirty="0">
                <a:solidFill>
                  <a:srgbClr val="1F497D"/>
                </a:solidFill>
              </a:rPr>
              <a:t>Topography, Soils</a:t>
            </a:r>
          </a:p>
          <a:p>
            <a:pPr eaLnBrk="1" hangingPunct="1">
              <a:lnSpc>
                <a:spcPct val="80000"/>
              </a:lnSpc>
            </a:pPr>
            <a:r>
              <a:rPr lang="en-US" altLang="en-US" sz="2400" dirty="0">
                <a:solidFill>
                  <a:srgbClr val="1F497D"/>
                </a:solidFill>
              </a:rPr>
              <a:t>Biological Communities</a:t>
            </a:r>
          </a:p>
          <a:p>
            <a:pPr eaLnBrk="1" hangingPunct="1">
              <a:lnSpc>
                <a:spcPct val="80000"/>
              </a:lnSpc>
            </a:pPr>
            <a:r>
              <a:rPr lang="en-US" altLang="en-US" sz="2400" dirty="0">
                <a:solidFill>
                  <a:srgbClr val="1F497D"/>
                </a:solidFill>
              </a:rPr>
              <a:t>Socioeconomic Data (land use, population and housing, economic activity, Environmental Justice, etc.)</a:t>
            </a:r>
          </a:p>
          <a:p>
            <a:pPr eaLnBrk="1" hangingPunct="1">
              <a:lnSpc>
                <a:spcPct val="80000"/>
              </a:lnSpc>
            </a:pPr>
            <a:r>
              <a:rPr lang="en-US" altLang="en-US" sz="2400" dirty="0">
                <a:solidFill>
                  <a:srgbClr val="1F497D"/>
                </a:solidFill>
              </a:rPr>
              <a:t>Traditional Ecological Knowledge </a:t>
            </a:r>
          </a:p>
          <a:p>
            <a:pPr eaLnBrk="1" hangingPunct="1">
              <a:lnSpc>
                <a:spcPct val="80000"/>
              </a:lnSpc>
            </a:pPr>
            <a:endParaRPr lang="en-US" altLang="en-US" sz="1800" dirty="0"/>
          </a:p>
        </p:txBody>
      </p:sp>
      <p:sp>
        <p:nvSpPr>
          <p:cNvPr id="2" name="Slide Number Placeholder 1"/>
          <p:cNvSpPr>
            <a:spLocks noGrp="1"/>
          </p:cNvSpPr>
          <p:nvPr>
            <p:ph type="sldNum" sz="quarter" idx="12"/>
          </p:nvPr>
        </p:nvSpPr>
        <p:spPr/>
        <p:txBody>
          <a:bodyPr/>
          <a:lstStyle/>
          <a:p>
            <a:fld id="{509462E9-625C-433A-BC7E-8CC30B94BA1D}" type="slidenum">
              <a:rPr lang="en-US" smtClean="0"/>
              <a:pPr/>
              <a:t>37</a:t>
            </a:fld>
            <a:endParaRPr lang="en-US" dirty="0"/>
          </a:p>
        </p:txBody>
      </p:sp>
    </p:spTree>
    <p:extLst>
      <p:ext uri="{BB962C8B-B14F-4D97-AF65-F5344CB8AC3E}">
        <p14:creationId xmlns:p14="http://schemas.microsoft.com/office/powerpoint/2010/main" val="19457567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400" dirty="0"/>
              <a:t>Data Gathering: </a:t>
            </a:r>
            <a:br>
              <a:rPr lang="en-US" sz="3400" dirty="0"/>
            </a:br>
            <a:r>
              <a:rPr lang="en-US" sz="3400" dirty="0"/>
              <a:t>Traditional Ecological Knowledge (TEK)</a:t>
            </a:r>
          </a:p>
        </p:txBody>
      </p:sp>
      <p:sp>
        <p:nvSpPr>
          <p:cNvPr id="7" name="Content Placeholder 6"/>
          <p:cNvSpPr>
            <a:spLocks noGrp="1"/>
          </p:cNvSpPr>
          <p:nvPr>
            <p:ph idx="1"/>
          </p:nvPr>
        </p:nvSpPr>
        <p:spPr>
          <a:xfrm>
            <a:off x="1524000" y="1570037"/>
            <a:ext cx="7315200" cy="5029200"/>
          </a:xfrm>
        </p:spPr>
        <p:txBody>
          <a:bodyPr>
            <a:normAutofit lnSpcReduction="10000"/>
          </a:bodyPr>
          <a:lstStyle/>
          <a:p>
            <a:pPr marL="0" indent="0">
              <a:buNone/>
            </a:pPr>
            <a:r>
              <a:rPr lang="en-US" dirty="0"/>
              <a:t>TEK is recognized for:</a:t>
            </a:r>
          </a:p>
          <a:p>
            <a:r>
              <a:rPr lang="en-US" dirty="0"/>
              <a:t>Contributions to resource management</a:t>
            </a:r>
          </a:p>
          <a:p>
            <a:r>
              <a:rPr lang="en-US" dirty="0"/>
              <a:t>Importance in management of local resources</a:t>
            </a:r>
          </a:p>
          <a:p>
            <a:r>
              <a:rPr lang="en-US" dirty="0"/>
              <a:t>Stewardship of world’s biodiversity</a:t>
            </a:r>
          </a:p>
          <a:p>
            <a:r>
              <a:rPr lang="en-US" dirty="0"/>
              <a:t>Providing examples of sustainability</a:t>
            </a:r>
          </a:p>
          <a:p>
            <a:endParaRPr lang="en-US" sz="1800" dirty="0"/>
          </a:p>
          <a:p>
            <a:pPr marL="0" indent="0">
              <a:buNone/>
            </a:pPr>
            <a:r>
              <a:rPr lang="en-US" dirty="0" smtClean="0"/>
              <a:t>Information is used to:</a:t>
            </a:r>
          </a:p>
          <a:p>
            <a:r>
              <a:rPr lang="en-US" dirty="0" smtClean="0"/>
              <a:t>Characterize sites</a:t>
            </a:r>
          </a:p>
          <a:p>
            <a:r>
              <a:rPr lang="en-US" dirty="0" smtClean="0"/>
              <a:t>Describe resources</a:t>
            </a:r>
          </a:p>
          <a:p>
            <a:r>
              <a:rPr lang="en-US" dirty="0" smtClean="0"/>
              <a:t>Define baselines</a:t>
            </a:r>
          </a:p>
          <a:p>
            <a:r>
              <a:rPr lang="en-US" dirty="0" smtClean="0"/>
              <a:t>Predict impact and mitigation effectiveness</a:t>
            </a:r>
            <a:endParaRPr lang="en-US" dirty="0"/>
          </a:p>
        </p:txBody>
      </p:sp>
      <p:sp>
        <p:nvSpPr>
          <p:cNvPr id="5" name="Slide Number Placeholder 4"/>
          <p:cNvSpPr>
            <a:spLocks noGrp="1"/>
          </p:cNvSpPr>
          <p:nvPr>
            <p:ph type="sldNum" sz="quarter" idx="12"/>
          </p:nvPr>
        </p:nvSpPr>
        <p:spPr/>
        <p:txBody>
          <a:bodyPr/>
          <a:lstStyle/>
          <a:p>
            <a:fld id="{50A056FF-EEFA-0446-8078-8D668C757450}" type="slidenum">
              <a:rPr lang="en-US" smtClean="0"/>
              <a:pPr/>
              <a:t>38</a:t>
            </a:fld>
            <a:endParaRPr lang="en-US"/>
          </a:p>
        </p:txBody>
      </p:sp>
    </p:spTree>
    <p:extLst>
      <p:ext uri="{BB962C8B-B14F-4D97-AF65-F5344CB8AC3E}">
        <p14:creationId xmlns:p14="http://schemas.microsoft.com/office/powerpoint/2010/main" val="13860346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1C1CDDD-26A6-4238-A94D-3281FBF69CDD}" type="slidenum">
              <a:rPr lang="en-US" smtClean="0"/>
              <a:pPr/>
              <a:t>39</a:t>
            </a:fld>
            <a:endParaRPr lang="en-US" dirty="0"/>
          </a:p>
        </p:txBody>
      </p:sp>
      <p:sp>
        <p:nvSpPr>
          <p:cNvPr id="2" name="Title 1"/>
          <p:cNvSpPr>
            <a:spLocks noGrp="1"/>
          </p:cNvSpPr>
          <p:nvPr>
            <p:ph type="title" idx="4294967295"/>
          </p:nvPr>
        </p:nvSpPr>
        <p:spPr>
          <a:xfrm>
            <a:off x="1524000" y="173038"/>
            <a:ext cx="7543800" cy="969962"/>
          </a:xfrm>
        </p:spPr>
        <p:txBody>
          <a:bodyPr>
            <a:noAutofit/>
          </a:bodyPr>
          <a:lstStyle/>
          <a:p>
            <a:pPr algn="ctr"/>
            <a:r>
              <a:rPr lang="en-US" sz="3400" dirty="0"/>
              <a:t>Data Gathering:                                   Traditional Ecological Knowledge (TEK)</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6127" y="1556182"/>
            <a:ext cx="7596188" cy="4606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974757" y="6162675"/>
            <a:ext cx="4750018" cy="246221"/>
          </a:xfrm>
          <a:prstGeom prst="rect">
            <a:avLst/>
          </a:prstGeom>
          <a:noFill/>
        </p:spPr>
        <p:txBody>
          <a:bodyPr wrap="none" rtlCol="0">
            <a:spAutoFit/>
          </a:bodyPr>
          <a:lstStyle/>
          <a:p>
            <a:r>
              <a:rPr lang="en-US" sz="1000" dirty="0">
                <a:solidFill>
                  <a:schemeClr val="bg1"/>
                </a:solidFill>
              </a:rPr>
              <a:t>Source: Shoshone-Bannock Tribes Environmental Waste Management Program </a:t>
            </a:r>
          </a:p>
        </p:txBody>
      </p:sp>
    </p:spTree>
    <p:extLst>
      <p:ext uri="{BB962C8B-B14F-4D97-AF65-F5344CB8AC3E}">
        <p14:creationId xmlns:p14="http://schemas.microsoft.com/office/powerpoint/2010/main" val="2176894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r>
              <a:rPr lang="en-US" dirty="0"/>
              <a:t>Chad Hood</a:t>
            </a:r>
            <a:r>
              <a:rPr lang="en-US"/>
              <a:t>, U.S</a:t>
            </a:r>
            <a:r>
              <a:rPr lang="en-US" dirty="0"/>
              <a:t>. Forest Service</a:t>
            </a:r>
          </a:p>
        </p:txBody>
      </p:sp>
      <p:sp>
        <p:nvSpPr>
          <p:cNvPr id="4" name="Slide Number Placeholder 3"/>
          <p:cNvSpPr>
            <a:spLocks noGrp="1"/>
          </p:cNvSpPr>
          <p:nvPr>
            <p:ph type="sldNum" sz="quarter" idx="12"/>
          </p:nvPr>
        </p:nvSpPr>
        <p:spPr/>
        <p:txBody>
          <a:bodyPr/>
          <a:lstStyle/>
          <a:p>
            <a:fld id="{509462E9-625C-433A-BC7E-8CC30B94BA1D}" type="slidenum">
              <a:rPr lang="en-US" smtClean="0"/>
              <a:pPr/>
              <a:t>4</a:t>
            </a:fld>
            <a:endParaRPr lang="en-US" dirty="0"/>
          </a:p>
        </p:txBody>
      </p:sp>
      <p:sp>
        <p:nvSpPr>
          <p:cNvPr id="2" name="TextBox 1"/>
          <p:cNvSpPr txBox="1"/>
          <p:nvPr/>
        </p:nvSpPr>
        <p:spPr>
          <a:xfrm>
            <a:off x="1524000" y="2819400"/>
            <a:ext cx="7620000" cy="3962400"/>
          </a:xfrm>
          <a:prstGeom prst="rect">
            <a:avLst/>
          </a:prstGeom>
          <a:solidFill>
            <a:schemeClr val="bg1"/>
          </a:solidFill>
        </p:spPr>
        <p:txBody>
          <a:bodyPr wrap="square" rtlCol="0">
            <a:spAutoFit/>
          </a:bodyPr>
          <a:lstStyle/>
          <a:p>
            <a:endParaRPr lang="en-US" dirty="0"/>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10400" y="4800600"/>
            <a:ext cx="1729552" cy="1463466"/>
          </a:xfrm>
          <a:prstGeom prst="rect">
            <a:avLst/>
          </a:prstGeom>
          <a:noFill/>
          <a:ln>
            <a:solidFill>
              <a:srgbClr val="FF6600"/>
            </a:solidFill>
          </a:ln>
          <a:extLst>
            <a:ext uri="{909E8E84-426E-40DD-AFC4-6F175D3DCCD1}">
              <a14:hiddenFill xmlns:a14="http://schemas.microsoft.com/office/drawing/2010/main">
                <a:solidFill>
                  <a:srgbClr val="FFFFFF"/>
                </a:solidFill>
              </a14:hiddenFill>
            </a:ext>
          </a:extLst>
        </p:spPr>
      </p:pic>
      <p:pic>
        <p:nvPicPr>
          <p:cNvPr id="9" name="Picture 3" descr="C:\Users\msvogel\Desktop\fs_shiel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249" t="14081" r="17560" b="21959"/>
          <a:stretch/>
        </p:blipFill>
        <p:spPr bwMode="auto">
          <a:xfrm>
            <a:off x="1828800" y="267244"/>
            <a:ext cx="1447800" cy="1176299"/>
          </a:xfrm>
          <a:prstGeom prst="rect">
            <a:avLst/>
          </a:prstGeom>
          <a:noFill/>
          <a:ln>
            <a:solidFill>
              <a:srgbClr val="FF6600"/>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752600" y="2939855"/>
            <a:ext cx="7391400" cy="3570208"/>
          </a:xfrm>
          <a:prstGeom prst="rect">
            <a:avLst/>
          </a:prstGeom>
          <a:noFill/>
        </p:spPr>
        <p:txBody>
          <a:bodyPr wrap="square" rtlCol="0">
            <a:spAutoFit/>
          </a:bodyPr>
          <a:lstStyle/>
          <a:p>
            <a:pPr marL="0" indent="0">
              <a:spcBef>
                <a:spcPts val="1800"/>
              </a:spcBef>
              <a:buNone/>
            </a:pPr>
            <a:r>
              <a:rPr lang="en-US" sz="3200" b="1" dirty="0">
                <a:solidFill>
                  <a:schemeClr val="accent1">
                    <a:lumMod val="75000"/>
                  </a:schemeClr>
                </a:solidFill>
              </a:rPr>
              <a:t>The Nuts and Bolts of the </a:t>
            </a:r>
          </a:p>
          <a:p>
            <a:pPr marL="0" indent="0">
              <a:spcBef>
                <a:spcPts val="1800"/>
              </a:spcBef>
              <a:buNone/>
            </a:pPr>
            <a:r>
              <a:rPr lang="en-US" sz="3200" b="1" dirty="0">
                <a:solidFill>
                  <a:schemeClr val="accent1">
                    <a:lumMod val="75000"/>
                  </a:schemeClr>
                </a:solidFill>
              </a:rPr>
              <a:t>U.S. Forest Service Process</a:t>
            </a:r>
          </a:p>
          <a:p>
            <a:pPr marL="285750" indent="-285750">
              <a:spcBef>
                <a:spcPts val="1800"/>
              </a:spcBef>
              <a:buFont typeface="Arial" panose="020B0604020202020204" pitchFamily="34" charset="0"/>
              <a:buChar char="•"/>
            </a:pPr>
            <a:r>
              <a:rPr lang="en-US" sz="2800" dirty="0">
                <a:solidFill>
                  <a:schemeClr val="accent1">
                    <a:lumMod val="75000"/>
                  </a:schemeClr>
                </a:solidFill>
              </a:rPr>
              <a:t>Authorities  </a:t>
            </a:r>
          </a:p>
          <a:p>
            <a:pPr marL="285750" indent="-285750">
              <a:spcBef>
                <a:spcPts val="1800"/>
              </a:spcBef>
              <a:buFont typeface="Arial" panose="020B0604020202020204" pitchFamily="34" charset="0"/>
              <a:buChar char="•"/>
            </a:pPr>
            <a:r>
              <a:rPr lang="en-US" sz="2800" dirty="0">
                <a:solidFill>
                  <a:schemeClr val="accent1">
                    <a:lumMod val="75000"/>
                  </a:schemeClr>
                </a:solidFill>
              </a:rPr>
              <a:t>Permitting process </a:t>
            </a:r>
          </a:p>
          <a:p>
            <a:pPr marL="285750" indent="-285750">
              <a:spcBef>
                <a:spcPts val="1800"/>
              </a:spcBef>
              <a:buFont typeface="Arial" panose="020B0604020202020204" pitchFamily="34" charset="0"/>
              <a:buChar char="•"/>
            </a:pPr>
            <a:r>
              <a:rPr lang="en-US" sz="2800" dirty="0">
                <a:solidFill>
                  <a:schemeClr val="accent1">
                    <a:lumMod val="75000"/>
                  </a:schemeClr>
                </a:solidFill>
              </a:rPr>
              <a:t>Administration of operations</a:t>
            </a:r>
          </a:p>
          <a:p>
            <a:r>
              <a:rPr lang="en-US" dirty="0"/>
              <a:t> </a:t>
            </a:r>
          </a:p>
        </p:txBody>
      </p:sp>
      <p:sp>
        <p:nvSpPr>
          <p:cNvPr id="11" name="Title 4"/>
          <p:cNvSpPr>
            <a:spLocks noGrp="1"/>
          </p:cNvSpPr>
          <p:nvPr>
            <p:ph type="title"/>
          </p:nvPr>
        </p:nvSpPr>
        <p:spPr>
          <a:xfrm>
            <a:off x="1828800" y="1443543"/>
            <a:ext cx="7162800" cy="621911"/>
          </a:xfrm>
        </p:spPr>
        <p:txBody>
          <a:bodyPr>
            <a:normAutofit fontScale="90000"/>
          </a:bodyPr>
          <a:lstStyle/>
          <a:p>
            <a:r>
              <a:rPr lang="en-US" dirty="0"/>
              <a:t>Mine Planning and Administration</a:t>
            </a:r>
          </a:p>
        </p:txBody>
      </p:sp>
      <p:pic>
        <p:nvPicPr>
          <p:cNvPr id="3" name="Picture 2"/>
          <p:cNvPicPr>
            <a:picLocks noChangeAspect="1"/>
          </p:cNvPicPr>
          <p:nvPr/>
        </p:nvPicPr>
        <p:blipFill>
          <a:blip r:embed="rId4"/>
          <a:stretch>
            <a:fillRect/>
          </a:stretch>
        </p:blipFill>
        <p:spPr>
          <a:xfrm>
            <a:off x="0" y="-33528"/>
            <a:ext cx="9220200" cy="2840752"/>
          </a:xfrm>
          <a:prstGeom prst="rect">
            <a:avLst/>
          </a:prstGeom>
        </p:spPr>
      </p:pic>
    </p:spTree>
    <p:extLst>
      <p:ext uri="{BB962C8B-B14F-4D97-AF65-F5344CB8AC3E}">
        <p14:creationId xmlns:p14="http://schemas.microsoft.com/office/powerpoint/2010/main" val="40569667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2" name="Rectangle 4"/>
          <p:cNvSpPr>
            <a:spLocks noGrp="1" noChangeArrowheads="1"/>
          </p:cNvSpPr>
          <p:nvPr>
            <p:ph type="title"/>
          </p:nvPr>
        </p:nvSpPr>
        <p:spPr/>
        <p:txBody>
          <a:bodyPr>
            <a:noAutofit/>
          </a:bodyPr>
          <a:lstStyle/>
          <a:p>
            <a:pPr algn="ctr">
              <a:defRPr/>
            </a:pPr>
            <a:r>
              <a:rPr lang="en-US" sz="3400" dirty="0"/>
              <a:t>Data Gathering:                                   Traditional Ecological Knowledge (TEK)</a:t>
            </a:r>
          </a:p>
        </p:txBody>
      </p:sp>
      <p:pic>
        <p:nvPicPr>
          <p:cNvPr id="19459" name="Picture 2" descr="Figure3"/>
          <p:cNvPicPr>
            <a:picLocks noChangeAspect="1" noChangeArrowheads="1"/>
          </p:cNvPicPr>
          <p:nvPr/>
        </p:nvPicPr>
        <p:blipFill>
          <a:blip r:embed="rId3" cstate="print"/>
          <a:srcRect b="3175"/>
          <a:stretch>
            <a:fillRect/>
          </a:stretch>
        </p:blipFill>
        <p:spPr bwMode="auto">
          <a:xfrm>
            <a:off x="1219200" y="2552700"/>
            <a:ext cx="6045408" cy="4114800"/>
          </a:xfrm>
          <a:prstGeom prst="rect">
            <a:avLst/>
          </a:prstGeom>
          <a:noFill/>
          <a:ln w="9525">
            <a:noFill/>
            <a:miter lim="800000"/>
            <a:headEnd/>
            <a:tailEnd/>
          </a:ln>
        </p:spPr>
      </p:pic>
      <p:pic>
        <p:nvPicPr>
          <p:cNvPr id="19460" name="Picture 3"/>
          <p:cNvPicPr>
            <a:picLocks noChangeAspect="1" noChangeArrowheads="1"/>
          </p:cNvPicPr>
          <p:nvPr/>
        </p:nvPicPr>
        <p:blipFill>
          <a:blip r:embed="rId4" cstate="print"/>
          <a:srcRect/>
          <a:stretch>
            <a:fillRect/>
          </a:stretch>
        </p:blipFill>
        <p:spPr bwMode="auto">
          <a:xfrm>
            <a:off x="5758359" y="1493398"/>
            <a:ext cx="3376613" cy="4408927"/>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509462E9-625C-433A-BC7E-8CC30B94BA1D}" type="slidenum">
              <a:rPr lang="en-US" smtClean="0"/>
              <a:pPr/>
              <a:t>40</a:t>
            </a:fld>
            <a:endParaRPr lang="en-US" dirty="0"/>
          </a:p>
        </p:txBody>
      </p:sp>
      <p:pic>
        <p:nvPicPr>
          <p:cNvPr id="2" name="Picture 1"/>
          <p:cNvPicPr>
            <a:picLocks noChangeAspect="1"/>
          </p:cNvPicPr>
          <p:nvPr/>
        </p:nvPicPr>
        <p:blipFill>
          <a:blip r:embed="rId5"/>
          <a:stretch>
            <a:fillRect/>
          </a:stretch>
        </p:blipFill>
        <p:spPr>
          <a:xfrm>
            <a:off x="76200" y="14905"/>
            <a:ext cx="9067801" cy="1430482"/>
          </a:xfrm>
          <a:prstGeom prst="rect">
            <a:avLst/>
          </a:prstGeom>
        </p:spPr>
      </p:pic>
    </p:spTree>
    <p:extLst>
      <p:ext uri="{BB962C8B-B14F-4D97-AF65-F5344CB8AC3E}">
        <p14:creationId xmlns:p14="http://schemas.microsoft.com/office/powerpoint/2010/main" val="42328540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Data Gathering: Trail Cams</a:t>
            </a:r>
          </a:p>
        </p:txBody>
      </p:sp>
      <p:sp>
        <p:nvSpPr>
          <p:cNvPr id="4" name="Slide Number Placeholder 3"/>
          <p:cNvSpPr>
            <a:spLocks noGrp="1"/>
          </p:cNvSpPr>
          <p:nvPr>
            <p:ph type="sldNum" sz="quarter" idx="12"/>
          </p:nvPr>
        </p:nvSpPr>
        <p:spPr/>
        <p:txBody>
          <a:bodyPr/>
          <a:lstStyle/>
          <a:p>
            <a:pPr>
              <a:defRPr/>
            </a:pPr>
            <a:fld id="{1EEFF8B9-70D1-4664-8103-5610A932A4D1}" type="slidenum">
              <a:rPr lang="en-US" smtClean="0"/>
              <a:pPr>
                <a:defRPr/>
              </a:pPr>
              <a:t>41</a:t>
            </a:fld>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0000" t="66667" r="25833" b="-1"/>
          <a:stretch/>
        </p:blipFill>
        <p:spPr>
          <a:xfrm>
            <a:off x="1295400" y="4114800"/>
            <a:ext cx="6155172" cy="2666999"/>
          </a:xfrm>
          <a:prstGeom prst="rect">
            <a:avLst/>
          </a:prstGeom>
        </p:spPr>
      </p:pic>
      <p:sp>
        <p:nvSpPr>
          <p:cNvPr id="6" name="Rectangle 5"/>
          <p:cNvSpPr/>
          <p:nvPr/>
        </p:nvSpPr>
        <p:spPr>
          <a:xfrm>
            <a:off x="1422400" y="4387426"/>
            <a:ext cx="1415143" cy="523220"/>
          </a:xfrm>
          <a:prstGeom prst="rect">
            <a:avLst/>
          </a:prstGeom>
        </p:spPr>
        <p:txBody>
          <a:bodyPr wrap="square">
            <a:spAutoFit/>
          </a:bodyPr>
          <a:lstStyle/>
          <a:p>
            <a:r>
              <a:rPr lang="en-US" sz="2800" dirty="0">
                <a:solidFill>
                  <a:schemeClr val="bg1">
                    <a:lumMod val="95000"/>
                  </a:schemeClr>
                </a:solidFill>
              </a:rPr>
              <a:t>El Jefe </a:t>
            </a:r>
          </a:p>
        </p:txBody>
      </p:sp>
      <p:pic>
        <p:nvPicPr>
          <p:cNvPr id="3"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464386" y="1245956"/>
            <a:ext cx="2939628" cy="3495716"/>
          </a:xfrm>
          <a:prstGeom prst="rect">
            <a:avLst/>
          </a:prstGeom>
        </p:spPr>
      </p:pic>
      <p:sp>
        <p:nvSpPr>
          <p:cNvPr id="7" name="TextBox 8"/>
          <p:cNvSpPr txBox="1"/>
          <p:nvPr/>
        </p:nvSpPr>
        <p:spPr>
          <a:xfrm>
            <a:off x="6477000" y="1715430"/>
            <a:ext cx="1227715" cy="369332"/>
          </a:xfrm>
          <a:prstGeom prst="rect">
            <a:avLst/>
          </a:prstGeom>
          <a:noFill/>
        </p:spPr>
        <p:txBody>
          <a:bodyPr wrap="square" rtlCol="0">
            <a:spAutoFit/>
          </a:bodyPr>
          <a:lstStyle/>
          <a:p>
            <a:r>
              <a:rPr lang="en-US" dirty="0" smtClean="0"/>
              <a:t>Elk Cam</a:t>
            </a:r>
            <a:endParaRPr lang="en-US" dirty="0"/>
          </a:p>
        </p:txBody>
      </p:sp>
    </p:spTree>
    <p:extLst>
      <p:ext uri="{BB962C8B-B14F-4D97-AF65-F5344CB8AC3E}">
        <p14:creationId xmlns:p14="http://schemas.microsoft.com/office/powerpoint/2010/main" val="22272559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normAutofit/>
          </a:bodyPr>
          <a:lstStyle/>
          <a:p>
            <a:pPr algn="ctr" eaLnBrk="1" hangingPunct="1">
              <a:defRPr/>
            </a:pPr>
            <a:r>
              <a:rPr lang="en-US" dirty="0"/>
              <a:t>Predicting Impacts</a:t>
            </a:r>
          </a:p>
        </p:txBody>
      </p:sp>
      <p:sp>
        <p:nvSpPr>
          <p:cNvPr id="139267" name="Rectangle 3"/>
          <p:cNvSpPr>
            <a:spLocks noGrp="1" noChangeArrowheads="1"/>
          </p:cNvSpPr>
          <p:nvPr>
            <p:ph idx="1"/>
          </p:nvPr>
        </p:nvSpPr>
        <p:spPr>
          <a:xfrm>
            <a:off x="1447800" y="1524000"/>
            <a:ext cx="3352800" cy="5029200"/>
          </a:xfrm>
        </p:spPr>
        <p:txBody>
          <a:bodyPr/>
          <a:lstStyle/>
          <a:p>
            <a:pPr eaLnBrk="1" hangingPunct="1">
              <a:defRPr/>
            </a:pPr>
            <a:r>
              <a:rPr lang="en-US" dirty="0"/>
              <a:t>Monitoring data</a:t>
            </a:r>
          </a:p>
          <a:p>
            <a:pPr eaLnBrk="1" hangingPunct="1">
              <a:defRPr/>
            </a:pPr>
            <a:r>
              <a:rPr lang="en-US" dirty="0"/>
              <a:t>Geochemical testing data</a:t>
            </a:r>
          </a:p>
          <a:p>
            <a:pPr eaLnBrk="1" hangingPunct="1">
              <a:defRPr/>
            </a:pPr>
            <a:r>
              <a:rPr lang="en-US" dirty="0"/>
              <a:t>Treatability studies</a:t>
            </a:r>
          </a:p>
          <a:p>
            <a:pPr eaLnBrk="1" hangingPunct="1">
              <a:defRPr/>
            </a:pPr>
            <a:r>
              <a:rPr lang="en-US" dirty="0"/>
              <a:t>Modeling</a:t>
            </a:r>
          </a:p>
          <a:p>
            <a:pPr eaLnBrk="1" hangingPunct="1">
              <a:defRPr/>
            </a:pPr>
            <a:r>
              <a:rPr lang="en-US" dirty="0"/>
              <a:t>Surveys</a:t>
            </a:r>
          </a:p>
          <a:p>
            <a:pPr eaLnBrk="1" hangingPunct="1">
              <a:defRPr/>
            </a:pPr>
            <a:r>
              <a:rPr lang="en-US" dirty="0"/>
              <a:t>Traditional knowledge</a:t>
            </a:r>
          </a:p>
        </p:txBody>
      </p:sp>
      <p:sp>
        <p:nvSpPr>
          <p:cNvPr id="3" name="Slide Number Placeholder 2"/>
          <p:cNvSpPr>
            <a:spLocks noGrp="1"/>
          </p:cNvSpPr>
          <p:nvPr>
            <p:ph type="sldNum" sz="quarter" idx="12"/>
          </p:nvPr>
        </p:nvSpPr>
        <p:spPr/>
        <p:txBody>
          <a:bodyPr/>
          <a:lstStyle/>
          <a:p>
            <a:fld id="{509462E9-625C-433A-BC7E-8CC30B94BA1D}" type="slidenum">
              <a:rPr lang="en-US" smtClean="0"/>
              <a:pPr/>
              <a:t>42</a:t>
            </a:fld>
            <a:endParaRPr lang="en-US" dirty="0"/>
          </a:p>
        </p:txBody>
      </p:sp>
      <p:pic>
        <p:nvPicPr>
          <p:cNvPr id="18437" name="Picture 4" descr="Figure_Water_Quality_Monitoring_Stations"/>
          <p:cNvPicPr>
            <a:picLocks noChangeAspect="1" noChangeArrowheads="1"/>
          </p:cNvPicPr>
          <p:nvPr/>
        </p:nvPicPr>
        <p:blipFill>
          <a:blip r:embed="rId3" cstate="print"/>
          <a:srcRect/>
          <a:stretch>
            <a:fillRect/>
          </a:stretch>
        </p:blipFill>
        <p:spPr bwMode="auto">
          <a:xfrm>
            <a:off x="4648200" y="1893093"/>
            <a:ext cx="4419600" cy="4291013"/>
          </a:xfrm>
          <a:prstGeom prst="rect">
            <a:avLst/>
          </a:prstGeom>
          <a:noFill/>
          <a:ln w="9525">
            <a:noFill/>
            <a:miter lim="800000"/>
            <a:headEnd/>
            <a:tailEnd/>
          </a:ln>
        </p:spPr>
      </p:pic>
      <p:sp>
        <p:nvSpPr>
          <p:cNvPr id="2" name="Rectangle 1"/>
          <p:cNvSpPr/>
          <p:nvPr/>
        </p:nvSpPr>
        <p:spPr>
          <a:xfrm>
            <a:off x="4724400" y="4572000"/>
            <a:ext cx="1717393" cy="369332"/>
          </a:xfrm>
          <a:prstGeom prst="rect">
            <a:avLst/>
          </a:prstGeom>
        </p:spPr>
        <p:txBody>
          <a:bodyPr wrap="none">
            <a:spAutoFit/>
          </a:bodyPr>
          <a:lstStyle/>
          <a:p>
            <a:pPr>
              <a:defRPr/>
            </a:pPr>
            <a:r>
              <a:rPr lang="en-US" dirty="0">
                <a:solidFill>
                  <a:srgbClr val="FFFFFF"/>
                </a:solidFill>
              </a:rPr>
              <a:t>climate change</a:t>
            </a:r>
          </a:p>
        </p:txBody>
      </p:sp>
    </p:spTree>
    <p:extLst>
      <p:ext uri="{BB962C8B-B14F-4D97-AF65-F5344CB8AC3E}">
        <p14:creationId xmlns:p14="http://schemas.microsoft.com/office/powerpoint/2010/main" val="7133722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cs typeface="Arial" pitchFamily="34" charset="0"/>
              </a:rPr>
              <a:t>Types of Impacts</a:t>
            </a:r>
          </a:p>
        </p:txBody>
      </p:sp>
      <p:sp>
        <p:nvSpPr>
          <p:cNvPr id="3" name="Content Placeholder 2"/>
          <p:cNvSpPr>
            <a:spLocks noGrp="1"/>
          </p:cNvSpPr>
          <p:nvPr>
            <p:ph idx="1"/>
          </p:nvPr>
        </p:nvSpPr>
        <p:spPr>
          <a:xfrm>
            <a:off x="1524000" y="1524000"/>
            <a:ext cx="7315200" cy="5105400"/>
          </a:xfrm>
        </p:spPr>
        <p:txBody>
          <a:bodyPr>
            <a:normAutofit lnSpcReduction="10000"/>
          </a:bodyPr>
          <a:lstStyle/>
          <a:p>
            <a:pPr>
              <a:lnSpc>
                <a:spcPct val="80000"/>
              </a:lnSpc>
            </a:pPr>
            <a:r>
              <a:rPr lang="en-US" sz="2600" b="1" dirty="0">
                <a:cs typeface="Arial" pitchFamily="34" charset="0"/>
              </a:rPr>
              <a:t>Direct Impacts: </a:t>
            </a:r>
            <a:r>
              <a:rPr lang="en-US" sz="2600" dirty="0">
                <a:cs typeface="Arial" pitchFamily="34" charset="0"/>
              </a:rPr>
              <a:t>occur at same time and place as the action </a:t>
            </a:r>
          </a:p>
          <a:p>
            <a:pPr lvl="1">
              <a:lnSpc>
                <a:spcPct val="80000"/>
              </a:lnSpc>
            </a:pPr>
            <a:r>
              <a:rPr lang="en-US" altLang="en-US" sz="2000" u="sng" dirty="0">
                <a:ea typeface="ＭＳ Ｐゴシック" panose="020B0600070205080204" pitchFamily="34" charset="-128"/>
              </a:rPr>
              <a:t>Examples</a:t>
            </a:r>
            <a:r>
              <a:rPr lang="en-US" altLang="en-US" sz="2000" dirty="0">
                <a:ea typeface="ＭＳ Ｐゴシック" panose="020B0600070205080204" pitchFamily="34" charset="-128"/>
              </a:rPr>
              <a:t>: </a:t>
            </a:r>
            <a:r>
              <a:rPr lang="en-US" altLang="en-US" sz="2000" dirty="0" smtClean="0">
                <a:ea typeface="ＭＳ Ｐゴシック" panose="020B0600070205080204" pitchFamily="34" charset="-128"/>
              </a:rPr>
              <a:t>air </a:t>
            </a:r>
            <a:r>
              <a:rPr lang="en-US" altLang="en-US" sz="2000" dirty="0">
                <a:ea typeface="ＭＳ Ｐゴシック" panose="020B0600070205080204" pitchFamily="34" charset="-128"/>
              </a:rPr>
              <a:t>pollutant </a:t>
            </a:r>
            <a:r>
              <a:rPr lang="en-US" altLang="en-US" sz="2000" dirty="0" smtClean="0">
                <a:ea typeface="ＭＳ Ｐゴシック" panose="020B0600070205080204" pitchFamily="34" charset="-128"/>
              </a:rPr>
              <a:t>emissions; </a:t>
            </a:r>
            <a:r>
              <a:rPr lang="en-US" altLang="en-US" sz="2000" dirty="0">
                <a:ea typeface="ＭＳ Ｐゴシック" panose="020B0600070205080204" pitchFamily="34" charset="-128"/>
              </a:rPr>
              <a:t>habitat </a:t>
            </a:r>
            <a:r>
              <a:rPr lang="en-US" altLang="en-US" sz="2000" dirty="0" smtClean="0">
                <a:ea typeface="ＭＳ Ｐゴシック" panose="020B0600070205080204" pitchFamily="34" charset="-128"/>
              </a:rPr>
              <a:t>destruction; </a:t>
            </a:r>
            <a:r>
              <a:rPr lang="en-US" altLang="en-US" sz="2000" dirty="0">
                <a:ea typeface="ＭＳ Ｐゴシック" panose="020B0600070205080204" pitchFamily="34" charset="-128"/>
              </a:rPr>
              <a:t>groundwater drawdown from </a:t>
            </a:r>
            <a:r>
              <a:rPr lang="en-US" altLang="en-US" sz="2000" dirty="0" smtClean="0">
                <a:ea typeface="ＭＳ Ｐゴシック" panose="020B0600070205080204" pitchFamily="34" charset="-128"/>
              </a:rPr>
              <a:t>dewatering; </a:t>
            </a:r>
            <a:r>
              <a:rPr lang="en-US" altLang="en-US" sz="2000" dirty="0">
                <a:ea typeface="ＭＳ Ｐゴシック" panose="020B0600070205080204" pitchFamily="34" charset="-128"/>
              </a:rPr>
              <a:t>long-term acid mine drainage</a:t>
            </a:r>
          </a:p>
          <a:p>
            <a:pPr>
              <a:lnSpc>
                <a:spcPct val="80000"/>
              </a:lnSpc>
            </a:pPr>
            <a:r>
              <a:rPr lang="en-US" sz="2600" b="1" dirty="0">
                <a:cs typeface="Arial" pitchFamily="34" charset="0"/>
              </a:rPr>
              <a:t>Indirect Impacts: </a:t>
            </a:r>
            <a:r>
              <a:rPr lang="en-US" sz="2600" dirty="0">
                <a:cs typeface="Arial" pitchFamily="34" charset="0"/>
              </a:rPr>
              <a:t>occur later in time or at different place from initial action </a:t>
            </a:r>
          </a:p>
          <a:p>
            <a:pPr lvl="1">
              <a:lnSpc>
                <a:spcPct val="80000"/>
              </a:lnSpc>
            </a:pPr>
            <a:r>
              <a:rPr lang="en-US" altLang="en-US" sz="2000" u="sng" dirty="0"/>
              <a:t>Examples</a:t>
            </a:r>
            <a:r>
              <a:rPr lang="en-US" altLang="en-US" sz="2000" dirty="0"/>
              <a:t>: population and economic </a:t>
            </a:r>
            <a:r>
              <a:rPr lang="en-US" altLang="en-US" sz="2000" dirty="0" smtClean="0"/>
              <a:t>growth; </a:t>
            </a:r>
            <a:r>
              <a:rPr lang="en-US" altLang="en-US" sz="2000" dirty="0"/>
              <a:t>strain on existing </a:t>
            </a:r>
            <a:r>
              <a:rPr lang="en-US" altLang="en-US" sz="2000" dirty="0" smtClean="0"/>
              <a:t>infrastructure; increased </a:t>
            </a:r>
            <a:r>
              <a:rPr lang="en-US" altLang="en-US" sz="2000" dirty="0"/>
              <a:t>hunting, ORV use or different land </a:t>
            </a:r>
            <a:r>
              <a:rPr lang="en-US" altLang="en-US" sz="2000" dirty="0" smtClean="0"/>
              <a:t>uses </a:t>
            </a:r>
            <a:r>
              <a:rPr lang="en-US" altLang="en-US" sz="2000" dirty="0"/>
              <a:t>in </a:t>
            </a:r>
            <a:r>
              <a:rPr lang="en-US" altLang="en-US" sz="2000" dirty="0" smtClean="0"/>
              <a:t>previously </a:t>
            </a:r>
            <a:r>
              <a:rPr lang="en-US" altLang="en-US" sz="2000" dirty="0"/>
              <a:t>inaccessible habitat </a:t>
            </a:r>
            <a:r>
              <a:rPr lang="en-US" altLang="en-US" sz="2000" dirty="0" smtClean="0"/>
              <a:t>because new </a:t>
            </a:r>
            <a:r>
              <a:rPr lang="en-US" altLang="en-US" sz="2000" dirty="0"/>
              <a:t>roads </a:t>
            </a:r>
            <a:r>
              <a:rPr lang="en-US" altLang="en-US" sz="2000" dirty="0" smtClean="0"/>
              <a:t>provide </a:t>
            </a:r>
            <a:r>
              <a:rPr lang="en-US" altLang="en-US" sz="2000" dirty="0"/>
              <a:t>access </a:t>
            </a:r>
            <a:endParaRPr lang="en-US" sz="2000" dirty="0">
              <a:cs typeface="Arial" pitchFamily="34" charset="0"/>
            </a:endParaRPr>
          </a:p>
          <a:p>
            <a:pPr>
              <a:lnSpc>
                <a:spcPct val="80000"/>
              </a:lnSpc>
            </a:pPr>
            <a:r>
              <a:rPr lang="en-US" sz="2600" b="1" dirty="0">
                <a:cs typeface="Arial" pitchFamily="34" charset="0"/>
              </a:rPr>
              <a:t>Cumulative Impacts: </a:t>
            </a:r>
            <a:r>
              <a:rPr lang="en-US" sz="2600" dirty="0" smtClean="0">
                <a:cs typeface="Arial" pitchFamily="34" charset="0"/>
              </a:rPr>
              <a:t>the </a:t>
            </a:r>
            <a:r>
              <a:rPr lang="en-US" sz="2600" dirty="0">
                <a:cs typeface="Arial" pitchFamily="34" charset="0"/>
              </a:rPr>
              <a:t>incremental impact of proposed action on common resource when added to other impacts from past, present and reasonably foreseeable future actions </a:t>
            </a:r>
          </a:p>
          <a:p>
            <a:pPr lvl="1">
              <a:lnSpc>
                <a:spcPct val="80000"/>
              </a:lnSpc>
            </a:pPr>
            <a:r>
              <a:rPr lang="en-US" altLang="en-US" sz="2000" u="sng" dirty="0"/>
              <a:t>Examples</a:t>
            </a:r>
            <a:r>
              <a:rPr lang="en-US" altLang="en-US" sz="2000" dirty="0"/>
              <a:t>: groundwater drawdown from dewatering exacerbates historic loss of </a:t>
            </a:r>
            <a:r>
              <a:rPr lang="en-US" altLang="en-US" sz="2000" dirty="0" smtClean="0"/>
              <a:t>wetlands; </a:t>
            </a:r>
            <a:r>
              <a:rPr lang="en-US" altLang="en-US" sz="2000" dirty="0"/>
              <a:t>increased pollutants in already impaired </a:t>
            </a:r>
            <a:r>
              <a:rPr lang="en-US" altLang="en-US" sz="2000" dirty="0" smtClean="0"/>
              <a:t>stream; further reduction </a:t>
            </a:r>
            <a:r>
              <a:rPr lang="en-US" altLang="en-US" sz="2000" dirty="0"/>
              <a:t>of </a:t>
            </a:r>
            <a:r>
              <a:rPr lang="en-US" altLang="en-US" sz="2000" dirty="0" smtClean="0"/>
              <a:t>important habitat</a:t>
            </a:r>
            <a:endParaRPr lang="en-US" dirty="0">
              <a:cs typeface="Arial" pitchFamily="34" charset="0"/>
            </a:endParaRPr>
          </a:p>
        </p:txBody>
      </p:sp>
      <p:sp>
        <p:nvSpPr>
          <p:cNvPr id="5" name="Slide Number Placeholder 4"/>
          <p:cNvSpPr>
            <a:spLocks noGrp="1"/>
          </p:cNvSpPr>
          <p:nvPr>
            <p:ph type="sldNum" sz="quarter" idx="12"/>
          </p:nvPr>
        </p:nvSpPr>
        <p:spPr/>
        <p:txBody>
          <a:bodyPr/>
          <a:lstStyle/>
          <a:p>
            <a:fld id="{EDFF9E48-BD23-404D-92B0-CE30D6F78A70}" type="slidenum">
              <a:rPr lang="en-US" smtClean="0"/>
              <a:pPr/>
              <a:t>43</a:t>
            </a:fld>
            <a:endParaRPr lang="en-US"/>
          </a:p>
        </p:txBody>
      </p:sp>
    </p:spTree>
    <p:extLst>
      <p:ext uri="{BB962C8B-B14F-4D97-AF65-F5344CB8AC3E}">
        <p14:creationId xmlns:p14="http://schemas.microsoft.com/office/powerpoint/2010/main" val="22557315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vert="horz" wrap="square" lIns="68580" tIns="34290" rIns="68580" bIns="34290" numCol="1" anchor="ctr" anchorCtr="0" compatLnSpc="1">
            <a:prstTxWarp prst="textNoShape">
              <a:avLst/>
            </a:prstTxWarp>
          </a:bodyPr>
          <a:lstStyle/>
          <a:p>
            <a:pPr algn="ctr" eaLnBrk="1" hangingPunct="1"/>
            <a:r>
              <a:rPr lang="en-US" altLang="en-US" dirty="0"/>
              <a:t>Climate Change</a:t>
            </a:r>
          </a:p>
        </p:txBody>
      </p:sp>
      <p:sp>
        <p:nvSpPr>
          <p:cNvPr id="96259" name="Rectangle 3"/>
          <p:cNvSpPr>
            <a:spLocks noGrp="1" noChangeArrowheads="1"/>
          </p:cNvSpPr>
          <p:nvPr>
            <p:ph idx="1"/>
          </p:nvPr>
        </p:nvSpPr>
        <p:spPr>
          <a:xfrm>
            <a:off x="1524000" y="1524000"/>
            <a:ext cx="7543800" cy="5029200"/>
          </a:xfrm>
        </p:spPr>
        <p:txBody>
          <a:bodyPr vert="horz" wrap="square" lIns="68580" tIns="34290" rIns="68580" bIns="34290" numCol="1" anchor="t" anchorCtr="0" compatLnSpc="1">
            <a:prstTxWarp prst="textNoShape">
              <a:avLst/>
            </a:prstTxWarp>
            <a:noAutofit/>
          </a:bodyPr>
          <a:lstStyle/>
          <a:p>
            <a:pPr eaLnBrk="1" hangingPunct="1">
              <a:buNone/>
            </a:pPr>
            <a:r>
              <a:rPr lang="en-US" altLang="en-US" sz="2600" dirty="0"/>
              <a:t>EIS should address:</a:t>
            </a:r>
          </a:p>
          <a:p>
            <a:r>
              <a:rPr lang="en-US" altLang="en-US" sz="2200" dirty="0"/>
              <a:t>Project’s </a:t>
            </a:r>
            <a:r>
              <a:rPr lang="en-US" altLang="en-US" sz="2200" dirty="0" smtClean="0"/>
              <a:t>greenhouse </a:t>
            </a:r>
            <a:r>
              <a:rPr lang="en-US" altLang="en-US" sz="2200" dirty="0"/>
              <a:t>gas </a:t>
            </a:r>
            <a:r>
              <a:rPr lang="en-US" altLang="en-US" sz="2200" dirty="0" smtClean="0"/>
              <a:t>emissions and contributions to climate change</a:t>
            </a:r>
          </a:p>
          <a:p>
            <a:r>
              <a:rPr lang="en-US" altLang="en-US" sz="2200" dirty="0" smtClean="0"/>
              <a:t>Impacts </a:t>
            </a:r>
            <a:r>
              <a:rPr lang="en-US" altLang="en-US" sz="2200" dirty="0"/>
              <a:t>of climate change on project:</a:t>
            </a:r>
          </a:p>
          <a:p>
            <a:pPr lvl="1"/>
            <a:r>
              <a:rPr lang="en-US" altLang="en-US" sz="2000" dirty="0"/>
              <a:t>Identify and discuss need for adaptation strategies (e.g., </a:t>
            </a:r>
            <a:r>
              <a:rPr lang="en-US" altLang="en-US" sz="2000" dirty="0" smtClean="0"/>
              <a:t>design facilities for changing storm magnitude or frequency, wetter/ drier, sea level rise if coastal, etc.)</a:t>
            </a:r>
            <a:endParaRPr lang="en-US" altLang="en-US" sz="2000" dirty="0"/>
          </a:p>
          <a:p>
            <a:pPr eaLnBrk="1" hangingPunct="1"/>
            <a:r>
              <a:rPr lang="en-US" altLang="en-US" sz="2200" dirty="0"/>
              <a:t>Cumulative climate change impacts on resources also affected by project:</a:t>
            </a:r>
          </a:p>
          <a:p>
            <a:pPr lvl="1"/>
            <a:r>
              <a:rPr lang="en-US" altLang="en-US" sz="2000" dirty="0"/>
              <a:t>Groundwater recovery – shorter or longer recovery times</a:t>
            </a:r>
          </a:p>
          <a:p>
            <a:pPr lvl="1"/>
            <a:r>
              <a:rPr lang="en-US" altLang="en-US" sz="2000" dirty="0"/>
              <a:t>Spring and stream flows – lower or higher predicted flows</a:t>
            </a:r>
          </a:p>
          <a:p>
            <a:pPr lvl="1"/>
            <a:r>
              <a:rPr lang="en-US" altLang="en-US" sz="2000" dirty="0"/>
              <a:t>Riparian vegetation – reduced or expanded riparian areas</a:t>
            </a:r>
          </a:p>
          <a:p>
            <a:pPr lvl="1"/>
            <a:r>
              <a:rPr lang="en-US" altLang="en-US" sz="2000" dirty="0"/>
              <a:t>Wildlife habitat/corridors – changes in habitat extent and timing of behavior</a:t>
            </a:r>
          </a:p>
          <a:p>
            <a:pPr eaLnBrk="1" hangingPunct="1"/>
            <a:endParaRPr lang="en-US" altLang="en-US" sz="2200" dirty="0"/>
          </a:p>
        </p:txBody>
      </p:sp>
      <p:sp>
        <p:nvSpPr>
          <p:cNvPr id="2" name="Slide Number Placeholder 1"/>
          <p:cNvSpPr>
            <a:spLocks noGrp="1"/>
          </p:cNvSpPr>
          <p:nvPr>
            <p:ph type="sldNum" sz="quarter" idx="12"/>
          </p:nvPr>
        </p:nvSpPr>
        <p:spPr/>
        <p:txBody>
          <a:bodyPr/>
          <a:lstStyle/>
          <a:p>
            <a:fld id="{509462E9-625C-433A-BC7E-8CC30B94BA1D}" type="slidenum">
              <a:rPr lang="en-US" smtClean="0"/>
              <a:pPr/>
              <a:t>44</a:t>
            </a:fld>
            <a:endParaRPr lang="en-US" dirty="0"/>
          </a:p>
        </p:txBody>
      </p:sp>
    </p:spTree>
    <p:extLst>
      <p:ext uri="{BB962C8B-B14F-4D97-AF65-F5344CB8AC3E}">
        <p14:creationId xmlns:p14="http://schemas.microsoft.com/office/powerpoint/2010/main" val="39556230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Mitigation</a:t>
            </a:r>
          </a:p>
        </p:txBody>
      </p:sp>
      <p:pic>
        <p:nvPicPr>
          <p:cNvPr id="6" name="Picture 5" descr="Kentucky Erosion prevention field guide_73_0002.jpg"/>
          <p:cNvPicPr/>
          <p:nvPr/>
        </p:nvPicPr>
        <p:blipFill>
          <a:blip r:embed="rId3"/>
          <a:srcRect/>
          <a:stretch>
            <a:fillRect/>
          </a:stretch>
        </p:blipFill>
        <p:spPr bwMode="auto">
          <a:xfrm>
            <a:off x="5954151" y="4221798"/>
            <a:ext cx="3108960" cy="2468880"/>
          </a:xfrm>
          <a:prstGeom prst="rect">
            <a:avLst/>
          </a:prstGeom>
          <a:noFill/>
        </p:spPr>
      </p:pic>
      <p:pic>
        <p:nvPicPr>
          <p:cNvPr id="8" name="Picture 7"/>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438910" y="4221798"/>
            <a:ext cx="3108960" cy="2468880"/>
          </a:xfrm>
          <a:prstGeom prst="rect">
            <a:avLst/>
          </a:prstGeom>
        </p:spPr>
      </p:pic>
      <p:pic>
        <p:nvPicPr>
          <p:cNvPr id="9" name="Picture 8" descr="Kentucky Erosion prevention field guide_14_0001.jpg"/>
          <p:cNvPicPr/>
          <p:nvPr/>
        </p:nvPicPr>
        <p:blipFill>
          <a:blip r:embed="rId5"/>
          <a:srcRect/>
          <a:stretch>
            <a:fillRect/>
          </a:stretch>
        </p:blipFill>
        <p:spPr bwMode="auto">
          <a:xfrm>
            <a:off x="3136900" y="1371600"/>
            <a:ext cx="3810000" cy="3124200"/>
          </a:xfrm>
          <a:prstGeom prst="rect">
            <a:avLst/>
          </a:prstGeom>
          <a:noFill/>
        </p:spPr>
      </p:pic>
      <p:sp>
        <p:nvSpPr>
          <p:cNvPr id="7" name="Slide Number Placeholder 3"/>
          <p:cNvSpPr>
            <a:spLocks noGrp="1"/>
          </p:cNvSpPr>
          <p:nvPr>
            <p:ph type="sldNum" sz="quarter" idx="12"/>
          </p:nvPr>
        </p:nvSpPr>
        <p:spPr>
          <a:xfrm>
            <a:off x="6934200" y="6416675"/>
            <a:ext cx="2133600" cy="365125"/>
          </a:xfrm>
        </p:spPr>
        <p:txBody>
          <a:bodyPr/>
          <a:lstStyle/>
          <a:p>
            <a:pPr>
              <a:defRPr/>
            </a:pPr>
            <a:fld id="{1EEFF8B9-70D1-4664-8103-5610A932A4D1}" type="slidenum">
              <a:rPr lang="en-US" smtClean="0"/>
              <a:pPr>
                <a:defRPr/>
              </a:pPr>
              <a:t>45</a:t>
            </a:fld>
            <a:endParaRPr lang="en-US" dirty="0"/>
          </a:p>
        </p:txBody>
      </p:sp>
    </p:spTree>
    <p:extLst>
      <p:ext uri="{BB962C8B-B14F-4D97-AF65-F5344CB8AC3E}">
        <p14:creationId xmlns:p14="http://schemas.microsoft.com/office/powerpoint/2010/main" val="36411167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vert="horz" wrap="square" lIns="68580" tIns="34290" rIns="68580" bIns="34290" numCol="1" anchor="ctr" anchorCtr="0" compatLnSpc="1">
            <a:prstTxWarp prst="textNoShape">
              <a:avLst/>
            </a:prstTxWarp>
            <a:normAutofit/>
          </a:bodyPr>
          <a:lstStyle/>
          <a:p>
            <a:pPr algn="ctr" eaLnBrk="1" hangingPunct="1"/>
            <a:r>
              <a:rPr lang="en-US" altLang="en-US" dirty="0"/>
              <a:t>Mitigation </a:t>
            </a:r>
            <a:r>
              <a:rPr lang="en-US" altLang="en-US" dirty="0" smtClean="0"/>
              <a:t>and Monitoring</a:t>
            </a:r>
            <a:endParaRPr lang="en-US" altLang="en-US" dirty="0"/>
          </a:p>
        </p:txBody>
      </p:sp>
      <p:sp>
        <p:nvSpPr>
          <p:cNvPr id="52227" name="Rectangle 3"/>
          <p:cNvSpPr>
            <a:spLocks noGrp="1" noChangeArrowheads="1"/>
          </p:cNvSpPr>
          <p:nvPr>
            <p:ph idx="1"/>
          </p:nvPr>
        </p:nvSpPr>
        <p:spPr>
          <a:xfrm>
            <a:off x="1524000" y="1447800"/>
            <a:ext cx="7315200" cy="5257800"/>
          </a:xfrm>
        </p:spPr>
        <p:txBody>
          <a:bodyPr vert="horz" wrap="square" lIns="68580" tIns="34290" rIns="68580" bIns="34290" numCol="1" anchor="t" anchorCtr="0" compatLnSpc="1">
            <a:prstTxWarp prst="textNoShape">
              <a:avLst/>
            </a:prstTxWarp>
            <a:noAutofit/>
          </a:bodyPr>
          <a:lstStyle/>
          <a:p>
            <a:pPr marL="0" indent="0" eaLnBrk="1" hangingPunct="1">
              <a:lnSpc>
                <a:spcPct val="150000"/>
              </a:lnSpc>
              <a:spcBef>
                <a:spcPts val="0"/>
              </a:spcBef>
              <a:buNone/>
            </a:pPr>
            <a:r>
              <a:rPr lang="en-US" altLang="en-US" sz="2400" dirty="0"/>
              <a:t>EIS should disclose:</a:t>
            </a:r>
          </a:p>
          <a:p>
            <a:pPr eaLnBrk="1" hangingPunct="1">
              <a:lnSpc>
                <a:spcPct val="150000"/>
              </a:lnSpc>
              <a:spcBef>
                <a:spcPts val="0"/>
              </a:spcBef>
            </a:pPr>
            <a:r>
              <a:rPr lang="en-US" altLang="en-US" sz="2200" u="sng" dirty="0"/>
              <a:t>Specific</a:t>
            </a:r>
            <a:r>
              <a:rPr lang="en-US" altLang="en-US" sz="2200" dirty="0"/>
              <a:t> mitigation measures to address all </a:t>
            </a:r>
            <a:r>
              <a:rPr lang="en-US" altLang="en-US" sz="2200" u="sng" dirty="0"/>
              <a:t>significant adverse </a:t>
            </a:r>
            <a:r>
              <a:rPr lang="en-US" altLang="en-US" sz="2200" dirty="0"/>
              <a:t>environmental impacts </a:t>
            </a:r>
          </a:p>
          <a:p>
            <a:pPr lvl="1">
              <a:lnSpc>
                <a:spcPct val="150000"/>
              </a:lnSpc>
              <a:spcBef>
                <a:spcPts val="0"/>
              </a:spcBef>
              <a:buFont typeface="Calibri" panose="020F0502020204030204" pitchFamily="34" charset="0"/>
              <a:buChar char="-"/>
            </a:pPr>
            <a:r>
              <a:rPr lang="en-US" altLang="en-US" sz="2000" dirty="0">
                <a:ea typeface="ＭＳ Ｐゴシック" panose="020B0600070205080204" pitchFamily="34" charset="-128"/>
              </a:rPr>
              <a:t>Technically and financially </a:t>
            </a:r>
            <a:r>
              <a:rPr lang="en-US" altLang="en-US" sz="2000" u="sng" dirty="0">
                <a:ea typeface="ＭＳ Ｐゴシック" panose="020B0600070205080204" pitchFamily="34" charset="-128"/>
              </a:rPr>
              <a:t>feasible</a:t>
            </a:r>
            <a:r>
              <a:rPr lang="en-US" altLang="en-US" sz="2000" dirty="0">
                <a:ea typeface="ＭＳ Ｐゴシック" panose="020B0600070205080204" pitchFamily="34" charset="-128"/>
              </a:rPr>
              <a:t> – with </a:t>
            </a:r>
            <a:r>
              <a:rPr lang="en-US" altLang="en-US" sz="2000" u="sng" dirty="0">
                <a:ea typeface="ＭＳ Ｐゴシック" panose="020B0600070205080204" pitchFamily="34" charset="-128"/>
              </a:rPr>
              <a:t>adequate resources</a:t>
            </a:r>
            <a:r>
              <a:rPr lang="en-US" altLang="en-US" sz="2000" dirty="0">
                <a:ea typeface="ＭＳ Ｐゴシック" panose="020B0600070205080204" pitchFamily="34" charset="-128"/>
              </a:rPr>
              <a:t> for implementation</a:t>
            </a:r>
          </a:p>
          <a:p>
            <a:pPr lvl="1">
              <a:lnSpc>
                <a:spcPct val="150000"/>
              </a:lnSpc>
              <a:spcBef>
                <a:spcPts val="0"/>
              </a:spcBef>
              <a:buFont typeface="Calibri" panose="020F0502020204030204" pitchFamily="34" charset="0"/>
              <a:buChar char="-"/>
            </a:pPr>
            <a:r>
              <a:rPr lang="en-US" altLang="en-US" sz="2000" dirty="0">
                <a:ea typeface="ＭＳ Ｐゴシック" panose="020B0600070205080204" pitchFamily="34" charset="-128"/>
              </a:rPr>
              <a:t>Socially and culturally </a:t>
            </a:r>
            <a:r>
              <a:rPr lang="en-US" altLang="en-US" sz="2000" u="sng" dirty="0">
                <a:ea typeface="ＭＳ Ｐゴシック" panose="020B0600070205080204" pitchFamily="34" charset="-128"/>
              </a:rPr>
              <a:t>acceptable</a:t>
            </a:r>
            <a:endParaRPr lang="en-US" altLang="en-US" sz="2000" dirty="0"/>
          </a:p>
          <a:p>
            <a:pPr eaLnBrk="1" hangingPunct="1">
              <a:lnSpc>
                <a:spcPct val="150000"/>
              </a:lnSpc>
              <a:spcBef>
                <a:spcPts val="0"/>
              </a:spcBef>
            </a:pPr>
            <a:r>
              <a:rPr lang="en-US" altLang="en-US" sz="2200" dirty="0"/>
              <a:t>Anticipated </a:t>
            </a:r>
            <a:r>
              <a:rPr lang="en-US" altLang="en-US" sz="2200" u="sng" dirty="0"/>
              <a:t>effectiveness</a:t>
            </a:r>
            <a:r>
              <a:rPr lang="en-US" altLang="en-US" sz="2200" dirty="0"/>
              <a:t> of each mitigation measure</a:t>
            </a:r>
          </a:p>
          <a:p>
            <a:pPr>
              <a:lnSpc>
                <a:spcPct val="150000"/>
              </a:lnSpc>
              <a:spcBef>
                <a:spcPts val="0"/>
              </a:spcBef>
            </a:pPr>
            <a:r>
              <a:rPr lang="en-US" altLang="en-US" sz="2200" dirty="0"/>
              <a:t>Monitoring requirements (compliance, performance, effectiveness)</a:t>
            </a:r>
          </a:p>
        </p:txBody>
      </p:sp>
      <p:sp>
        <p:nvSpPr>
          <p:cNvPr id="2" name="Slide Number Placeholder 1"/>
          <p:cNvSpPr>
            <a:spLocks noGrp="1"/>
          </p:cNvSpPr>
          <p:nvPr>
            <p:ph type="sldNum" sz="quarter" idx="12"/>
          </p:nvPr>
        </p:nvSpPr>
        <p:spPr/>
        <p:txBody>
          <a:bodyPr/>
          <a:lstStyle/>
          <a:p>
            <a:fld id="{509462E9-625C-433A-BC7E-8CC30B94BA1D}" type="slidenum">
              <a:rPr lang="en-US" smtClean="0"/>
              <a:pPr/>
              <a:t>46</a:t>
            </a:fld>
            <a:endParaRPr lang="en-US" dirty="0"/>
          </a:p>
        </p:txBody>
      </p:sp>
    </p:spTree>
    <p:extLst>
      <p:ext uri="{BB962C8B-B14F-4D97-AF65-F5344CB8AC3E}">
        <p14:creationId xmlns:p14="http://schemas.microsoft.com/office/powerpoint/2010/main" val="15577964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altLang="en-US" sz="3600" dirty="0"/>
              <a:t>Mitigation and Monitoring</a:t>
            </a:r>
            <a:endParaRPr lang="en-US" sz="3600" dirty="0"/>
          </a:p>
        </p:txBody>
      </p:sp>
      <p:sp>
        <p:nvSpPr>
          <p:cNvPr id="3" name="Subtitle 2"/>
          <p:cNvSpPr>
            <a:spLocks noGrp="1"/>
          </p:cNvSpPr>
          <p:nvPr>
            <p:ph idx="1"/>
          </p:nvPr>
        </p:nvSpPr>
        <p:spPr>
          <a:xfrm>
            <a:off x="1524000" y="1524000"/>
            <a:ext cx="7315200" cy="4953000"/>
          </a:xfrm>
        </p:spPr>
        <p:txBody>
          <a:bodyPr>
            <a:normAutofit fontScale="92500" lnSpcReduction="10000"/>
          </a:bodyPr>
          <a:lstStyle/>
          <a:p>
            <a:pPr marL="0" indent="0">
              <a:lnSpc>
                <a:spcPct val="90000"/>
              </a:lnSpc>
              <a:buNone/>
            </a:pPr>
            <a:r>
              <a:rPr lang="en-US" altLang="en-US" sz="3000" dirty="0" smtClean="0"/>
              <a:t>Mitigation and Monitoring Plan </a:t>
            </a:r>
            <a:r>
              <a:rPr lang="en-US" altLang="en-US" sz="3000" dirty="0"/>
              <a:t>should include</a:t>
            </a:r>
            <a:r>
              <a:rPr lang="en-US" altLang="en-US" dirty="0"/>
              <a:t>:</a:t>
            </a:r>
          </a:p>
          <a:p>
            <a:pPr marL="342900" indent="-342900" algn="l" eaLnBrk="1" hangingPunct="1">
              <a:lnSpc>
                <a:spcPct val="90000"/>
              </a:lnSpc>
              <a:buFont typeface="Arial" panose="020B0604020202020204" pitchFamily="34" charset="0"/>
              <a:buChar char="•"/>
            </a:pPr>
            <a:r>
              <a:rPr lang="en-US" altLang="en-US" dirty="0"/>
              <a:t>Firmly established monitoring and reporting protocols</a:t>
            </a:r>
          </a:p>
          <a:p>
            <a:pPr marL="342900" indent="-342900" algn="l" eaLnBrk="1" hangingPunct="1">
              <a:lnSpc>
                <a:spcPct val="90000"/>
              </a:lnSpc>
              <a:buFont typeface="Arial" panose="020B0604020202020204" pitchFamily="34" charset="0"/>
              <a:buChar char="•"/>
            </a:pPr>
            <a:r>
              <a:rPr lang="en-US" altLang="en-US" dirty="0"/>
              <a:t>Specific action criteria/triggers and desired outcomes</a:t>
            </a:r>
          </a:p>
          <a:p>
            <a:pPr marL="342900" indent="-342900" algn="l" eaLnBrk="1" hangingPunct="1">
              <a:lnSpc>
                <a:spcPct val="90000"/>
              </a:lnSpc>
              <a:buFont typeface="Arial" panose="020B0604020202020204" pitchFamily="34" charset="0"/>
              <a:buChar char="•"/>
            </a:pPr>
            <a:r>
              <a:rPr lang="en-US" altLang="en-US" dirty="0"/>
              <a:t>Detailed mitigation measures</a:t>
            </a:r>
          </a:p>
          <a:p>
            <a:pPr marL="342900" indent="-342900" algn="l" eaLnBrk="1" hangingPunct="1">
              <a:lnSpc>
                <a:spcPct val="90000"/>
              </a:lnSpc>
              <a:buFont typeface="Arial" panose="020B0604020202020204" pitchFamily="34" charset="0"/>
              <a:buChar char="•"/>
            </a:pPr>
            <a:r>
              <a:rPr lang="en-US" altLang="en-US" dirty="0"/>
              <a:t>Schedules and milestones</a:t>
            </a:r>
          </a:p>
          <a:p>
            <a:pPr marL="342900" indent="-342900" algn="l" eaLnBrk="1" hangingPunct="1">
              <a:lnSpc>
                <a:spcPct val="90000"/>
              </a:lnSpc>
              <a:buFont typeface="Arial" panose="020B0604020202020204" pitchFamily="34" charset="0"/>
              <a:buChar char="•"/>
            </a:pPr>
            <a:r>
              <a:rPr lang="en-US" altLang="en-US" dirty="0"/>
              <a:t>Financial assurance for entire plan, including contingencies </a:t>
            </a:r>
          </a:p>
          <a:p>
            <a:pPr marL="342900" indent="-342900" algn="l" eaLnBrk="1" hangingPunct="1">
              <a:lnSpc>
                <a:spcPct val="90000"/>
              </a:lnSpc>
              <a:buFont typeface="Arial" panose="020B0604020202020204" pitchFamily="34" charset="0"/>
              <a:buChar char="•"/>
            </a:pPr>
            <a:r>
              <a:rPr lang="en-US" altLang="en-US" dirty="0"/>
              <a:t>How plan and financial assurance can be modified based on findings and needs</a:t>
            </a:r>
          </a:p>
          <a:p>
            <a:pPr marL="342900" indent="-342900" algn="l" eaLnBrk="1" hangingPunct="1">
              <a:lnSpc>
                <a:spcPct val="80000"/>
              </a:lnSpc>
              <a:buFont typeface="Arial" panose="020B0604020202020204" pitchFamily="34" charset="0"/>
              <a:buChar char="•"/>
            </a:pPr>
            <a:r>
              <a:rPr lang="en-US" altLang="en-US" dirty="0" smtClean="0"/>
              <a:t>Identification of responsible parties </a:t>
            </a:r>
            <a:r>
              <a:rPr lang="en-US" altLang="en-US" dirty="0"/>
              <a:t>and </a:t>
            </a:r>
            <a:r>
              <a:rPr lang="en-US" altLang="en-US" dirty="0" smtClean="0"/>
              <a:t>commitments </a:t>
            </a:r>
            <a:r>
              <a:rPr lang="en-US" altLang="en-US" dirty="0"/>
              <a:t>to implementation</a:t>
            </a:r>
          </a:p>
          <a:p>
            <a:endParaRPr lang="en-US" dirty="0"/>
          </a:p>
        </p:txBody>
      </p:sp>
      <p:sp>
        <p:nvSpPr>
          <p:cNvPr id="4" name="Slide Number Placeholder 3"/>
          <p:cNvSpPr>
            <a:spLocks noGrp="1"/>
          </p:cNvSpPr>
          <p:nvPr>
            <p:ph type="sldNum" sz="quarter" idx="12"/>
          </p:nvPr>
        </p:nvSpPr>
        <p:spPr/>
        <p:txBody>
          <a:bodyPr/>
          <a:lstStyle/>
          <a:p>
            <a:fld id="{509462E9-625C-433A-BC7E-8CC30B94BA1D}" type="slidenum">
              <a:rPr lang="en-US" smtClean="0"/>
              <a:pPr/>
              <a:t>47</a:t>
            </a:fld>
            <a:endParaRPr lang="en-US" dirty="0"/>
          </a:p>
        </p:txBody>
      </p:sp>
    </p:spTree>
    <p:extLst>
      <p:ext uri="{BB962C8B-B14F-4D97-AF65-F5344CB8AC3E}">
        <p14:creationId xmlns:p14="http://schemas.microsoft.com/office/powerpoint/2010/main" val="5955896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normAutofit/>
          </a:bodyPr>
          <a:lstStyle/>
          <a:p>
            <a:pPr algn="ctr" eaLnBrk="1" hangingPunct="1"/>
            <a:r>
              <a:rPr lang="en-US" altLang="en-US" dirty="0"/>
              <a:t>Mitigation – Air Resources</a:t>
            </a:r>
          </a:p>
        </p:txBody>
      </p:sp>
      <p:sp>
        <p:nvSpPr>
          <p:cNvPr id="71683" name="Rectangle 3"/>
          <p:cNvSpPr>
            <a:spLocks noGrp="1" noChangeArrowheads="1"/>
          </p:cNvSpPr>
          <p:nvPr>
            <p:ph idx="1"/>
          </p:nvPr>
        </p:nvSpPr>
        <p:spPr>
          <a:xfrm>
            <a:off x="1524000" y="1524000"/>
            <a:ext cx="7315200" cy="3352800"/>
          </a:xfrm>
        </p:spPr>
        <p:txBody>
          <a:bodyPr>
            <a:normAutofit/>
          </a:bodyPr>
          <a:lstStyle/>
          <a:p>
            <a:pPr eaLnBrk="1" hangingPunct="1">
              <a:buFont typeface="Wingdings" panose="05000000000000000000" pitchFamily="2" charset="2"/>
              <a:buNone/>
            </a:pPr>
            <a:r>
              <a:rPr lang="en-US" altLang="en-US" sz="2100" dirty="0">
                <a:cs typeface="Tahoma" panose="020B0604030504040204" pitchFamily="34" charset="0"/>
              </a:rPr>
              <a:t>Minimize Particulate Emissions:</a:t>
            </a:r>
            <a:r>
              <a:rPr lang="en-US" altLang="en-US" sz="1800" dirty="0">
                <a:cs typeface="Tahoma" panose="020B0604030504040204" pitchFamily="34" charset="0"/>
              </a:rPr>
              <a:t> </a:t>
            </a:r>
          </a:p>
          <a:p>
            <a:pPr eaLnBrk="1" hangingPunct="1"/>
            <a:r>
              <a:rPr lang="en-US" altLang="en-US" sz="1800" dirty="0">
                <a:cs typeface="Tahoma" panose="020B0604030504040204" pitchFamily="34" charset="0"/>
              </a:rPr>
              <a:t>Post and enforce speed limits for vehicular traffic</a:t>
            </a:r>
            <a:endParaRPr lang="en-US" altLang="en-US" sz="1800" dirty="0">
              <a:cs typeface="Times New Roman" panose="02020603050405020304" pitchFamily="18" charset="0"/>
            </a:endParaRPr>
          </a:p>
          <a:p>
            <a:pPr eaLnBrk="1" hangingPunct="1"/>
            <a:r>
              <a:rPr lang="en-US" altLang="en-US" sz="1800" dirty="0">
                <a:cs typeface="Tahoma" panose="020B0604030504040204" pitchFamily="34" charset="0"/>
              </a:rPr>
              <a:t>Revegetate disturbed areas as soon as possible after disturbance</a:t>
            </a:r>
          </a:p>
          <a:p>
            <a:pPr eaLnBrk="1" hangingPunct="1"/>
            <a:r>
              <a:rPr lang="en-US" altLang="en-US" sz="1800" dirty="0">
                <a:cs typeface="Tahoma" panose="020B0604030504040204" pitchFamily="34" charset="0"/>
              </a:rPr>
              <a:t>Use water trucks, dust palliatives, pavement on roads</a:t>
            </a:r>
          </a:p>
          <a:p>
            <a:pPr eaLnBrk="1" hangingPunct="1"/>
            <a:r>
              <a:rPr lang="en-US" altLang="en-US" sz="1800" dirty="0">
                <a:cs typeface="Tahoma" panose="020B0604030504040204" pitchFamily="34" charset="0"/>
              </a:rPr>
              <a:t>Use </a:t>
            </a:r>
            <a:r>
              <a:rPr lang="en-US" altLang="en-US" sz="1800" dirty="0" err="1">
                <a:cs typeface="Tahoma" panose="020B0604030504040204" pitchFamily="34" charset="0"/>
              </a:rPr>
              <a:t>tackifiers</a:t>
            </a:r>
            <a:r>
              <a:rPr lang="en-US" altLang="en-US" sz="1800" dirty="0">
                <a:cs typeface="Tahoma" panose="020B0604030504040204" pitchFamily="34" charset="0"/>
              </a:rPr>
              <a:t> on berms and tailings embankments</a:t>
            </a:r>
          </a:p>
          <a:p>
            <a:pPr eaLnBrk="1" hangingPunct="1"/>
            <a:r>
              <a:rPr lang="en-US" altLang="en-US" sz="1800" dirty="0">
                <a:cs typeface="Tahoma" panose="020B0604030504040204" pitchFamily="34" charset="0"/>
              </a:rPr>
              <a:t>Keep soil moist while loading into dump trucks</a:t>
            </a:r>
            <a:endParaRPr lang="en-US" altLang="en-US" sz="1800" dirty="0">
              <a:cs typeface="Times New Roman" panose="02020603050405020304" pitchFamily="18" charset="0"/>
            </a:endParaRPr>
          </a:p>
          <a:p>
            <a:pPr eaLnBrk="1" hangingPunct="1"/>
            <a:r>
              <a:rPr lang="en-US" altLang="en-US" sz="1800" dirty="0">
                <a:cs typeface="Tahoma" panose="020B0604030504040204" pitchFamily="34" charset="0"/>
              </a:rPr>
              <a:t>Employ water injection or </a:t>
            </a:r>
            <a:r>
              <a:rPr lang="en-US" altLang="en-US" sz="1800" dirty="0" err="1">
                <a:cs typeface="Tahoma" panose="020B0604030504040204" pitchFamily="34" charset="0"/>
              </a:rPr>
              <a:t>rotoclones</a:t>
            </a:r>
            <a:r>
              <a:rPr lang="en-US" altLang="en-US" sz="1800" dirty="0">
                <a:cs typeface="Tahoma" panose="020B0604030504040204" pitchFamily="34" charset="0"/>
              </a:rPr>
              <a:t> on all drills</a:t>
            </a:r>
            <a:endParaRPr lang="en-US" altLang="en-US" sz="1800" dirty="0">
              <a:cs typeface="Times New Roman" panose="02020603050405020304" pitchFamily="18" charset="0"/>
            </a:endParaRPr>
          </a:p>
          <a:p>
            <a:pPr eaLnBrk="1" hangingPunct="1"/>
            <a:r>
              <a:rPr lang="en-US" altLang="en-US" sz="1800" dirty="0">
                <a:cs typeface="Tahoma" panose="020B0604030504040204" pitchFamily="34" charset="0"/>
              </a:rPr>
              <a:t>Use chutes and drapes to enclose conveyor transfer points, screens and crushers</a:t>
            </a:r>
            <a:endParaRPr lang="en-US" altLang="en-US" sz="1800" dirty="0">
              <a:cs typeface="Times New Roman" panose="02020603050405020304" pitchFamily="18" charset="0"/>
            </a:endParaRPr>
          </a:p>
          <a:p>
            <a:pPr eaLnBrk="1" hangingPunct="1"/>
            <a:r>
              <a:rPr lang="en-US" altLang="en-US" sz="1800" dirty="0">
                <a:cs typeface="Times New Roman" panose="02020603050405020304" pitchFamily="18" charset="0"/>
              </a:rPr>
              <a:t>Cover conveyors</a:t>
            </a:r>
            <a:r>
              <a:rPr lang="en-US" altLang="en-US" sz="1800" dirty="0"/>
              <a:t> </a:t>
            </a:r>
          </a:p>
        </p:txBody>
      </p:sp>
      <p:sp>
        <p:nvSpPr>
          <p:cNvPr id="3" name="Slide Number Placeholder 2"/>
          <p:cNvSpPr>
            <a:spLocks noGrp="1"/>
          </p:cNvSpPr>
          <p:nvPr>
            <p:ph type="sldNum" sz="quarter" idx="12"/>
          </p:nvPr>
        </p:nvSpPr>
        <p:spPr/>
        <p:txBody>
          <a:bodyPr/>
          <a:lstStyle/>
          <a:p>
            <a:fld id="{509462E9-625C-433A-BC7E-8CC30B94BA1D}" type="slidenum">
              <a:rPr lang="en-US" smtClean="0"/>
              <a:pPr/>
              <a:t>48</a:t>
            </a:fld>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4110" b="41096"/>
          <a:stretch/>
        </p:blipFill>
        <p:spPr>
          <a:xfrm>
            <a:off x="1447800" y="4876800"/>
            <a:ext cx="7162800" cy="1905000"/>
          </a:xfrm>
          <a:prstGeom prst="rect">
            <a:avLst/>
          </a:prstGeom>
        </p:spPr>
      </p:pic>
    </p:spTree>
    <p:extLst>
      <p:ext uri="{BB962C8B-B14F-4D97-AF65-F5344CB8AC3E}">
        <p14:creationId xmlns:p14="http://schemas.microsoft.com/office/powerpoint/2010/main" val="15969457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026"/>
          <p:cNvSpPr>
            <a:spLocks noGrp="1" noChangeArrowheads="1"/>
          </p:cNvSpPr>
          <p:nvPr>
            <p:ph type="title"/>
          </p:nvPr>
        </p:nvSpPr>
        <p:spPr>
          <a:xfrm>
            <a:off x="1752600" y="172268"/>
            <a:ext cx="7391400" cy="970732"/>
          </a:xfrm>
        </p:spPr>
        <p:txBody>
          <a:bodyPr>
            <a:noAutofit/>
          </a:bodyPr>
          <a:lstStyle/>
          <a:p>
            <a:pPr eaLnBrk="1" hangingPunct="1"/>
            <a:r>
              <a:rPr lang="en-US" altLang="en-US" sz="3700" dirty="0"/>
              <a:t>Mitigation – Wildlife and Vegetation</a:t>
            </a:r>
          </a:p>
        </p:txBody>
      </p:sp>
      <p:sp>
        <p:nvSpPr>
          <p:cNvPr id="73731" name="Rectangle 1027"/>
          <p:cNvSpPr>
            <a:spLocks noGrp="1" noChangeArrowheads="1"/>
          </p:cNvSpPr>
          <p:nvPr>
            <p:ph idx="1"/>
          </p:nvPr>
        </p:nvSpPr>
        <p:spPr>
          <a:xfrm>
            <a:off x="1524000" y="1524000"/>
            <a:ext cx="4800600" cy="5334000"/>
          </a:xfrm>
        </p:spPr>
        <p:txBody>
          <a:bodyPr>
            <a:normAutofit fontScale="92500" lnSpcReduction="10000"/>
          </a:bodyPr>
          <a:lstStyle/>
          <a:p>
            <a:pPr eaLnBrk="1" hangingPunct="1">
              <a:buFont typeface="Wingdings" panose="05000000000000000000" pitchFamily="2" charset="2"/>
              <a:buNone/>
            </a:pPr>
            <a:r>
              <a:rPr lang="en-US" altLang="en-US" sz="2100" dirty="0">
                <a:solidFill>
                  <a:srgbClr val="1F497D"/>
                </a:solidFill>
              </a:rPr>
              <a:t>Siting and Design Measures</a:t>
            </a:r>
            <a:endParaRPr lang="en-US" altLang="en-US" sz="2100" dirty="0">
              <a:solidFill>
                <a:srgbClr val="1F497D"/>
              </a:solidFill>
              <a:cs typeface="Tahoma" panose="020B0604030504040204" pitchFamily="34" charset="0"/>
            </a:endParaRPr>
          </a:p>
          <a:p>
            <a:pPr eaLnBrk="1" hangingPunct="1"/>
            <a:r>
              <a:rPr lang="en-US" altLang="en-US" sz="1500" dirty="0">
                <a:solidFill>
                  <a:srgbClr val="1F497D"/>
                </a:solidFill>
                <a:cs typeface="Tahoma" panose="020B0604030504040204" pitchFamily="34" charset="0"/>
              </a:rPr>
              <a:t>Use existing facilities to minimize new disturbance</a:t>
            </a:r>
            <a:endParaRPr lang="en-US" altLang="en-US" sz="1500" dirty="0">
              <a:solidFill>
                <a:srgbClr val="1F497D"/>
              </a:solidFill>
            </a:endParaRPr>
          </a:p>
          <a:p>
            <a:pPr eaLnBrk="1" hangingPunct="1"/>
            <a:r>
              <a:rPr lang="en-US" altLang="en-US" sz="1500" dirty="0">
                <a:solidFill>
                  <a:srgbClr val="1F497D"/>
                </a:solidFill>
                <a:cs typeface="Tahoma" panose="020B0604030504040204" pitchFamily="34" charset="0"/>
              </a:rPr>
              <a:t>Site facilities away from important ecological resources (e.g., wetlands, water bodies, important </a:t>
            </a:r>
            <a:r>
              <a:rPr lang="en-US" altLang="en-US" sz="1500" dirty="0" smtClean="0">
                <a:solidFill>
                  <a:srgbClr val="1F497D"/>
                </a:solidFill>
                <a:cs typeface="Tahoma" panose="020B0604030504040204" pitchFamily="34" charset="0"/>
              </a:rPr>
              <a:t>habitat, </a:t>
            </a:r>
            <a:r>
              <a:rPr lang="en-US" altLang="en-US" sz="1500" dirty="0">
                <a:solidFill>
                  <a:srgbClr val="1F497D"/>
                </a:solidFill>
                <a:cs typeface="Tahoma" panose="020B0604030504040204" pitchFamily="34" charset="0"/>
              </a:rPr>
              <a:t>sensitive species populations)</a:t>
            </a:r>
          </a:p>
          <a:p>
            <a:pPr eaLnBrk="1" hangingPunct="1"/>
            <a:r>
              <a:rPr lang="en-US" altLang="en-US" sz="1500" dirty="0">
                <a:solidFill>
                  <a:srgbClr val="1F497D"/>
                </a:solidFill>
                <a:cs typeface="Tahoma" panose="020B0604030504040204" pitchFamily="34" charset="0"/>
              </a:rPr>
              <a:t>Establish or maintain functional wildlife corridors</a:t>
            </a:r>
          </a:p>
          <a:p>
            <a:pPr eaLnBrk="1" hangingPunct="1"/>
            <a:r>
              <a:rPr lang="en-US" altLang="en-US" sz="1500" dirty="0">
                <a:solidFill>
                  <a:srgbClr val="1F497D"/>
                </a:solidFill>
                <a:cs typeface="Tahoma" panose="020B0604030504040204" pitchFamily="34" charset="0"/>
              </a:rPr>
              <a:t>Minimize habitat fragmentation</a:t>
            </a:r>
            <a:endParaRPr lang="en-US" altLang="en-US" sz="1500" dirty="0">
              <a:solidFill>
                <a:srgbClr val="1F497D"/>
              </a:solidFill>
            </a:endParaRPr>
          </a:p>
          <a:p>
            <a:pPr eaLnBrk="1" hangingPunct="1"/>
            <a:r>
              <a:rPr lang="en-US" altLang="en-US" sz="1500" dirty="0">
                <a:solidFill>
                  <a:srgbClr val="1F497D"/>
                </a:solidFill>
                <a:cs typeface="Tahoma" panose="020B0604030504040204" pitchFamily="34" charset="0"/>
              </a:rPr>
              <a:t>Establish protective buffers for important resources</a:t>
            </a:r>
            <a:endParaRPr lang="en-US" altLang="en-US" sz="1500" dirty="0">
              <a:solidFill>
                <a:srgbClr val="1F497D"/>
              </a:solidFill>
            </a:endParaRPr>
          </a:p>
          <a:p>
            <a:pPr eaLnBrk="1" hangingPunct="1"/>
            <a:r>
              <a:rPr lang="en-US" altLang="en-US" sz="1500" dirty="0">
                <a:solidFill>
                  <a:srgbClr val="1F497D"/>
                </a:solidFill>
                <a:cs typeface="Tahoma" panose="020B0604030504040204" pitchFamily="34" charset="0"/>
              </a:rPr>
              <a:t>Locate transmission lines/pipelines to minimize </a:t>
            </a:r>
            <a:r>
              <a:rPr lang="en-US" altLang="en-US" sz="1500" dirty="0" smtClean="0">
                <a:solidFill>
                  <a:srgbClr val="1F497D"/>
                </a:solidFill>
                <a:cs typeface="Tahoma" panose="020B0604030504040204" pitchFamily="34" charset="0"/>
              </a:rPr>
              <a:t>disturbance </a:t>
            </a:r>
            <a:endParaRPr lang="en-US" altLang="en-US" sz="1500" dirty="0">
              <a:solidFill>
                <a:srgbClr val="1F497D"/>
              </a:solidFill>
              <a:cs typeface="Tahoma" panose="020B0604030504040204" pitchFamily="34" charset="0"/>
            </a:endParaRPr>
          </a:p>
          <a:p>
            <a:pPr eaLnBrk="1" hangingPunct="1">
              <a:buNone/>
            </a:pPr>
            <a:r>
              <a:rPr lang="en-US" altLang="en-US" sz="2100" dirty="0">
                <a:solidFill>
                  <a:srgbClr val="1F497D"/>
                </a:solidFill>
                <a:cs typeface="Tahoma" panose="020B0604030504040204" pitchFamily="34" charset="0"/>
              </a:rPr>
              <a:t>Best Management Practices</a:t>
            </a:r>
          </a:p>
          <a:p>
            <a:pPr eaLnBrk="1" hangingPunct="1"/>
            <a:r>
              <a:rPr lang="en-US" altLang="en-US" sz="1500" dirty="0">
                <a:solidFill>
                  <a:srgbClr val="1F497D"/>
                </a:solidFill>
                <a:cs typeface="Tahoma" panose="020B0604030504040204" pitchFamily="34" charset="0"/>
              </a:rPr>
              <a:t>Educate workers regarding occurrence of important resources in area (e.g., follow speed limits, avoid harassment/disturbance of wildlife)</a:t>
            </a:r>
          </a:p>
          <a:p>
            <a:pPr eaLnBrk="1" hangingPunct="1"/>
            <a:r>
              <a:rPr lang="en-US" altLang="en-US" sz="1500" dirty="0">
                <a:solidFill>
                  <a:srgbClr val="1F497D"/>
                </a:solidFill>
                <a:cs typeface="Tahoma" panose="020B0604030504040204" pitchFamily="34" charset="0"/>
              </a:rPr>
              <a:t>Schedule activities to avoid disturbance during critical periods (e.g., breeding season)</a:t>
            </a:r>
            <a:endParaRPr lang="en-US" altLang="en-US" sz="1500" dirty="0">
              <a:solidFill>
                <a:srgbClr val="1F497D"/>
              </a:solidFill>
            </a:endParaRPr>
          </a:p>
          <a:p>
            <a:pPr eaLnBrk="1" hangingPunct="1"/>
            <a:r>
              <a:rPr lang="en-US" altLang="en-US" sz="1500" dirty="0">
                <a:solidFill>
                  <a:srgbClr val="1F497D"/>
                </a:solidFill>
                <a:cs typeface="Times New Roman" panose="02020603050405020304" pitchFamily="18" charset="0"/>
              </a:rPr>
              <a:t>Limit pesticide use to nonpersistent, immobile pesticides; apply in accordance with label and application permit directions and stipulations for terrestrial and aquatic applications</a:t>
            </a:r>
          </a:p>
          <a:p>
            <a:pPr eaLnBrk="1" hangingPunct="1"/>
            <a:r>
              <a:rPr lang="en-US" altLang="en-US" sz="1500" dirty="0">
                <a:solidFill>
                  <a:srgbClr val="1F497D"/>
                </a:solidFill>
                <a:cs typeface="Tahoma" panose="020B0604030504040204" pitchFamily="34" charset="0"/>
              </a:rPr>
              <a:t>Apply spill prevention practices and response actions in refueling and vehicle-use areas to minimize accidental contamination of habitats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0714"/>
          <a:stretch/>
        </p:blipFill>
        <p:spPr>
          <a:xfrm>
            <a:off x="6096000" y="2514600"/>
            <a:ext cx="3048000" cy="2667000"/>
          </a:xfrm>
          <a:prstGeom prst="rect">
            <a:avLst/>
          </a:prstGeom>
        </p:spPr>
      </p:pic>
      <p:sp>
        <p:nvSpPr>
          <p:cNvPr id="3" name="Slide Number Placeholder 2"/>
          <p:cNvSpPr>
            <a:spLocks noGrp="1"/>
          </p:cNvSpPr>
          <p:nvPr>
            <p:ph type="sldNum" sz="quarter" idx="12"/>
          </p:nvPr>
        </p:nvSpPr>
        <p:spPr/>
        <p:txBody>
          <a:bodyPr/>
          <a:lstStyle/>
          <a:p>
            <a:fld id="{509462E9-625C-433A-BC7E-8CC30B94BA1D}" type="slidenum">
              <a:rPr lang="en-US" smtClean="0"/>
              <a:pPr/>
              <a:t>49</a:t>
            </a:fld>
            <a:endParaRPr lang="en-US" dirty="0"/>
          </a:p>
        </p:txBody>
      </p:sp>
    </p:spTree>
    <p:extLst>
      <p:ext uri="{BB962C8B-B14F-4D97-AF65-F5344CB8AC3E}">
        <p14:creationId xmlns:p14="http://schemas.microsoft.com/office/powerpoint/2010/main" val="1426930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1F497D"/>
                </a:solidFill>
              </a:rPr>
              <a:t>U.S. Forest Service Authorities</a:t>
            </a:r>
          </a:p>
        </p:txBody>
      </p:sp>
      <p:grpSp>
        <p:nvGrpSpPr>
          <p:cNvPr id="8" name="Group 7"/>
          <p:cNvGrpSpPr/>
          <p:nvPr/>
        </p:nvGrpSpPr>
        <p:grpSpPr>
          <a:xfrm>
            <a:off x="1524001" y="3657600"/>
            <a:ext cx="7777504" cy="2446129"/>
            <a:chOff x="195912" y="2833801"/>
            <a:chExt cx="8839200" cy="3296957"/>
          </a:xfrm>
        </p:grpSpPr>
        <p:sp>
          <p:nvSpPr>
            <p:cNvPr id="4" name="Content Placeholder 2"/>
            <p:cNvSpPr txBox="1">
              <a:spLocks/>
            </p:cNvSpPr>
            <p:nvPr/>
          </p:nvSpPr>
          <p:spPr>
            <a:xfrm>
              <a:off x="195912" y="4149557"/>
              <a:ext cx="8839200" cy="19812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1"/>
                </a:buClr>
                <a:buSzPct val="75000"/>
                <a:buFont typeface="Wingdings" pitchFamily="2" charset="2"/>
                <a:buChar char=""/>
                <a:defRPr sz="24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85000"/>
                <a:buFont typeface="Courier New" pitchFamily="49" charset="0"/>
                <a:buChar char="o"/>
                <a:defRPr sz="2000" kern="1200">
                  <a:solidFill>
                    <a:schemeClr val="tx2"/>
                  </a:solidFill>
                  <a:latin typeface="+mn-lt"/>
                  <a:ea typeface="+mn-ea"/>
                  <a:cs typeface="+mn-cs"/>
                </a:defRPr>
              </a:lvl2pPr>
              <a:lvl3pPr marL="11430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2057400" indent="-228600" algn="l" defTabSz="914400" rtl="0" eaLnBrk="1" latinLnBrk="0" hangingPunct="1">
                <a:spcBef>
                  <a:spcPct val="20000"/>
                </a:spcBef>
                <a:buClr>
                  <a:schemeClr val="accent5"/>
                </a:buClr>
                <a:buFont typeface="Arial" pitchFamily="34" charset="0"/>
                <a:buChar char="•"/>
                <a:defRPr sz="1400" kern="1200" baseline="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a:lstStyle>
            <a:p>
              <a:pPr fontAlgn="auto">
                <a:spcAft>
                  <a:spcPts val="0"/>
                </a:spcAft>
                <a:buClr>
                  <a:srgbClr val="1F497D"/>
                </a:buClr>
                <a:buFont typeface="Arial" panose="020B0604020202020204" pitchFamily="34" charset="0"/>
                <a:buChar char="•"/>
              </a:pPr>
              <a:r>
                <a:rPr lang="en-US" sz="2800" u="sng" dirty="0">
                  <a:solidFill>
                    <a:srgbClr val="1F497D"/>
                  </a:solidFill>
                </a:rPr>
                <a:t>Locatable Mineral</a:t>
              </a:r>
              <a:r>
                <a:rPr lang="en-US" sz="2800" dirty="0">
                  <a:solidFill>
                    <a:srgbClr val="1F497D"/>
                  </a:solidFill>
                </a:rPr>
                <a:t> = a valuable mineral, which is not specifically excluded by law, that may be located and removed from federal lands in accordance with the following authorities:</a:t>
              </a:r>
              <a:endParaRPr lang="en-US" sz="2800" b="1" dirty="0">
                <a:solidFill>
                  <a:srgbClr val="1F497D"/>
                </a:solidFill>
              </a:endParaRPr>
            </a:p>
            <a:p>
              <a:pPr marL="0" indent="0" fontAlgn="auto">
                <a:spcAft>
                  <a:spcPts val="0"/>
                </a:spcAft>
                <a:buClr>
                  <a:srgbClr val="99CC00"/>
                </a:buClr>
                <a:buFont typeface="Wingdings" pitchFamily="2" charset="2"/>
                <a:buNone/>
              </a:pPr>
              <a:endParaRPr lang="en-US" sz="2800" b="1" dirty="0">
                <a:solidFill>
                  <a:srgbClr val="1F497D"/>
                </a:solidFill>
              </a:endParaRPr>
            </a:p>
          </p:txBody>
        </p:sp>
        <p:pic>
          <p:nvPicPr>
            <p:cNvPr id="2050" name="Picture 2" descr="C:\Users\msvogel\Desktop\gold.jpg"/>
            <p:cNvPicPr>
              <a:picLocks noChangeAspect="1" noChangeArrowheads="1"/>
            </p:cNvPicPr>
            <p:nvPr/>
          </p:nvPicPr>
          <p:blipFill rotWithShape="1">
            <a:blip r:embed="rId3">
              <a:extLst>
                <a:ext uri="{28A0092B-C50C-407E-A947-70E740481C1C}">
                  <a14:useLocalDpi xmlns:a14="http://schemas.microsoft.com/office/drawing/2010/main" val="0"/>
                </a:ext>
              </a:extLst>
            </a:blip>
            <a:srcRect b="9200"/>
            <a:stretch/>
          </p:blipFill>
          <p:spPr bwMode="auto">
            <a:xfrm>
              <a:off x="533402" y="2833801"/>
              <a:ext cx="1732329" cy="125335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msvogel\Desktop\pix_for_nutsnbolts\silv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066" y="2844649"/>
              <a:ext cx="1960087" cy="122160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msvogel\Desktop\pix_for_nutsnbolts\topaz.jpg"/>
            <p:cNvPicPr>
              <a:picLocks noChangeAspect="1" noChangeArrowheads="1"/>
            </p:cNvPicPr>
            <p:nvPr/>
          </p:nvPicPr>
          <p:blipFill rotWithShape="1">
            <a:blip r:embed="rId5">
              <a:extLst>
                <a:ext uri="{28A0092B-C50C-407E-A947-70E740481C1C}">
                  <a14:useLocalDpi xmlns:a14="http://schemas.microsoft.com/office/drawing/2010/main" val="0"/>
                </a:ext>
              </a:extLst>
            </a:blip>
            <a:srcRect l="17419" t="8653" r="12259" b="10953"/>
            <a:stretch/>
          </p:blipFill>
          <p:spPr bwMode="auto">
            <a:xfrm>
              <a:off x="3832458" y="2833801"/>
              <a:ext cx="1326431" cy="1241256"/>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Content Placeholder 2"/>
          <p:cNvSpPr txBox="1">
            <a:spLocks/>
          </p:cNvSpPr>
          <p:nvPr/>
        </p:nvSpPr>
        <p:spPr>
          <a:xfrm>
            <a:off x="1524001" y="1524000"/>
            <a:ext cx="7315200" cy="1752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1"/>
              </a:buClr>
              <a:buSzPct val="75000"/>
              <a:buFont typeface="Wingdings" pitchFamily="2" charset="2"/>
              <a:buChar char=""/>
              <a:defRPr sz="24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85000"/>
              <a:buFont typeface="Courier New" pitchFamily="49" charset="0"/>
              <a:buChar char="o"/>
              <a:defRPr sz="2000" kern="1200">
                <a:solidFill>
                  <a:schemeClr val="tx2"/>
                </a:solidFill>
                <a:latin typeface="+mn-lt"/>
                <a:ea typeface="+mn-ea"/>
                <a:cs typeface="+mn-cs"/>
              </a:defRPr>
            </a:lvl2pPr>
            <a:lvl3pPr marL="11430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2057400" indent="-228600" algn="l" defTabSz="914400" rtl="0" eaLnBrk="1" latinLnBrk="0" hangingPunct="1">
              <a:spcBef>
                <a:spcPct val="20000"/>
              </a:spcBef>
              <a:buClr>
                <a:schemeClr val="accent5"/>
              </a:buClr>
              <a:buFont typeface="Arial" pitchFamily="34" charset="0"/>
              <a:buChar char="•"/>
              <a:defRPr sz="1400" kern="1200" baseline="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a:lstStyle>
          <a:p>
            <a:pPr fontAlgn="auto">
              <a:spcAft>
                <a:spcPts val="0"/>
              </a:spcAft>
              <a:buClr>
                <a:srgbClr val="1F497D"/>
              </a:buClr>
              <a:buFont typeface="Arial" panose="020B0604020202020204" pitchFamily="34" charset="0"/>
              <a:buChar char="•"/>
            </a:pPr>
            <a:r>
              <a:rPr lang="en-US" sz="2800" dirty="0">
                <a:solidFill>
                  <a:srgbClr val="1F497D"/>
                </a:solidFill>
              </a:rPr>
              <a:t>Different mineral authorities for:</a:t>
            </a:r>
          </a:p>
          <a:p>
            <a:pPr lvl="1" fontAlgn="auto">
              <a:spcBef>
                <a:spcPts val="0"/>
              </a:spcBef>
              <a:spcAft>
                <a:spcPts val="0"/>
              </a:spcAft>
              <a:buClr>
                <a:srgbClr val="1F497D"/>
              </a:buClr>
              <a:buFont typeface="Calibri" panose="020F0502020204030204" pitchFamily="34" charset="0"/>
              <a:buChar char="-"/>
            </a:pPr>
            <a:endParaRPr lang="en-US" sz="1600" dirty="0">
              <a:solidFill>
                <a:srgbClr val="1F497D"/>
              </a:solidFill>
            </a:endParaRPr>
          </a:p>
          <a:p>
            <a:pPr lvl="1" fontAlgn="auto">
              <a:spcBef>
                <a:spcPts val="0"/>
              </a:spcBef>
              <a:spcAft>
                <a:spcPts val="0"/>
              </a:spcAft>
              <a:buClr>
                <a:srgbClr val="1F497D"/>
              </a:buClr>
              <a:buFont typeface="Calibri" panose="020F0502020204030204" pitchFamily="34" charset="0"/>
              <a:buChar char="-"/>
            </a:pPr>
            <a:r>
              <a:rPr lang="en-US" sz="2400" dirty="0" err="1">
                <a:solidFill>
                  <a:srgbClr val="1F497D"/>
                </a:solidFill>
              </a:rPr>
              <a:t>Locatables</a:t>
            </a:r>
            <a:endParaRPr lang="en-US" sz="2400" dirty="0">
              <a:solidFill>
                <a:srgbClr val="1F497D"/>
              </a:solidFill>
            </a:endParaRPr>
          </a:p>
          <a:p>
            <a:pPr lvl="1" fontAlgn="auto">
              <a:spcBef>
                <a:spcPts val="0"/>
              </a:spcBef>
              <a:spcAft>
                <a:spcPts val="0"/>
              </a:spcAft>
              <a:buClr>
                <a:srgbClr val="1F497D"/>
              </a:buClr>
              <a:buFont typeface="Calibri" panose="020F0502020204030204" pitchFamily="34" charset="0"/>
              <a:buChar char="-"/>
            </a:pPr>
            <a:r>
              <a:rPr lang="en-US" sz="2400" dirty="0" err="1">
                <a:solidFill>
                  <a:srgbClr val="1F497D"/>
                </a:solidFill>
              </a:rPr>
              <a:t>Salables</a:t>
            </a:r>
            <a:endParaRPr lang="en-US" sz="2400" dirty="0">
              <a:solidFill>
                <a:srgbClr val="1F497D"/>
              </a:solidFill>
            </a:endParaRPr>
          </a:p>
          <a:p>
            <a:pPr lvl="1" fontAlgn="auto">
              <a:spcBef>
                <a:spcPts val="0"/>
              </a:spcBef>
              <a:spcAft>
                <a:spcPts val="0"/>
              </a:spcAft>
              <a:buClr>
                <a:srgbClr val="1F497D"/>
              </a:buClr>
              <a:buFont typeface="Calibri" panose="020F0502020204030204" pitchFamily="34" charset="0"/>
              <a:buChar char="-"/>
            </a:pPr>
            <a:r>
              <a:rPr lang="en-US" sz="2400" dirty="0" err="1">
                <a:solidFill>
                  <a:srgbClr val="1F497D"/>
                </a:solidFill>
              </a:rPr>
              <a:t>Leasables</a:t>
            </a:r>
            <a:endParaRPr lang="en-US" sz="2400" dirty="0">
              <a:solidFill>
                <a:srgbClr val="1F497D"/>
              </a:solidFill>
            </a:endParaRPr>
          </a:p>
          <a:p>
            <a:pPr marL="0" indent="0" fontAlgn="auto">
              <a:spcAft>
                <a:spcPts val="0"/>
              </a:spcAft>
              <a:buClr>
                <a:srgbClr val="99CC00"/>
              </a:buClr>
              <a:buFont typeface="Wingdings" pitchFamily="2" charset="2"/>
              <a:buNone/>
            </a:pPr>
            <a:endParaRPr lang="en-US" sz="2800" b="1" dirty="0">
              <a:solidFill>
                <a:srgbClr val="1F497D"/>
              </a:solidFill>
            </a:endParaRPr>
          </a:p>
        </p:txBody>
      </p:sp>
      <p:sp>
        <p:nvSpPr>
          <p:cNvPr id="7" name="Slide Number Placeholder 6"/>
          <p:cNvSpPr>
            <a:spLocks noGrp="1"/>
          </p:cNvSpPr>
          <p:nvPr>
            <p:ph type="sldNum" sz="quarter" idx="12"/>
          </p:nvPr>
        </p:nvSpPr>
        <p:spPr/>
        <p:txBody>
          <a:bodyPr/>
          <a:lstStyle/>
          <a:p>
            <a:fld id="{509462E9-625C-433A-BC7E-8CC30B94BA1D}" type="slidenum">
              <a:rPr lang="en-US" smtClean="0"/>
              <a:pPr/>
              <a:t>5</a:t>
            </a:fld>
            <a:endParaRPr lang="en-US" dirty="0"/>
          </a:p>
        </p:txBody>
      </p:sp>
    </p:spTree>
    <p:extLst>
      <p:ext uri="{BB962C8B-B14F-4D97-AF65-F5344CB8AC3E}">
        <p14:creationId xmlns:p14="http://schemas.microsoft.com/office/powerpoint/2010/main" val="236336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vert="horz" wrap="square" lIns="68580" tIns="34290" rIns="68580" bIns="34290" numCol="1" anchor="ctr" anchorCtr="0" compatLnSpc="1">
            <a:prstTxWarp prst="textNoShape">
              <a:avLst/>
            </a:prstTxWarp>
          </a:bodyPr>
          <a:lstStyle/>
          <a:p>
            <a:pPr algn="ctr" eaLnBrk="1" hangingPunct="1"/>
            <a:r>
              <a:rPr lang="en-US" altLang="en-US" dirty="0"/>
              <a:t>Adaptive Management Plans</a:t>
            </a:r>
          </a:p>
        </p:txBody>
      </p:sp>
      <p:sp>
        <p:nvSpPr>
          <p:cNvPr id="88067" name="Rectangle 3"/>
          <p:cNvSpPr>
            <a:spLocks noGrp="1" noChangeArrowheads="1"/>
          </p:cNvSpPr>
          <p:nvPr>
            <p:ph idx="1"/>
          </p:nvPr>
        </p:nvSpPr>
        <p:spPr>
          <a:xfrm>
            <a:off x="1524000" y="1570036"/>
            <a:ext cx="7315200" cy="5211763"/>
          </a:xfrm>
        </p:spPr>
        <p:txBody>
          <a:bodyPr vert="horz" wrap="square" lIns="68580" tIns="34290" rIns="68580" bIns="34290" numCol="1" anchor="t" anchorCtr="0" compatLnSpc="1">
            <a:prstTxWarp prst="textNoShape">
              <a:avLst/>
            </a:prstTxWarp>
            <a:normAutofit fontScale="85000" lnSpcReduction="20000"/>
          </a:bodyPr>
          <a:lstStyle/>
          <a:p>
            <a:pPr>
              <a:lnSpc>
                <a:spcPct val="90000"/>
              </a:lnSpc>
            </a:pPr>
            <a:r>
              <a:rPr lang="en-US" altLang="en-US" u="sng" dirty="0"/>
              <a:t>Adaptive</a:t>
            </a:r>
            <a:r>
              <a:rPr lang="en-US" altLang="en-US" dirty="0"/>
              <a:t>: Relies on feedback from monitoring to confirm effectiveness of mitigation or need to change measures for a more effective </a:t>
            </a:r>
            <a:r>
              <a:rPr lang="en-US" altLang="en-US" dirty="0" smtClean="0"/>
              <a:t>outcome </a:t>
            </a:r>
          </a:p>
          <a:p>
            <a:pPr>
              <a:lnSpc>
                <a:spcPct val="90000"/>
              </a:lnSpc>
            </a:pPr>
            <a:endParaRPr lang="en-US" altLang="en-US" dirty="0" smtClean="0"/>
          </a:p>
          <a:p>
            <a:pPr>
              <a:lnSpc>
                <a:spcPct val="90000"/>
              </a:lnSpc>
            </a:pPr>
            <a:r>
              <a:rPr lang="en-US" altLang="en-US" dirty="0" smtClean="0"/>
              <a:t>Can </a:t>
            </a:r>
            <a:r>
              <a:rPr lang="en-US" altLang="en-US" dirty="0"/>
              <a:t>be useful in managing for uncertainties over long term (e.g., whether groundwater pumping will overdraft an aquifer)</a:t>
            </a:r>
          </a:p>
          <a:p>
            <a:pPr eaLnBrk="1" hangingPunct="1">
              <a:lnSpc>
                <a:spcPct val="90000"/>
              </a:lnSpc>
            </a:pPr>
            <a:endParaRPr lang="en-US" altLang="en-US" sz="1800" dirty="0"/>
          </a:p>
          <a:p>
            <a:pPr eaLnBrk="1" hangingPunct="1">
              <a:lnSpc>
                <a:spcPct val="90000"/>
              </a:lnSpc>
            </a:pPr>
            <a:r>
              <a:rPr lang="en-US" altLang="en-US" dirty="0"/>
              <a:t>Should </a:t>
            </a:r>
            <a:r>
              <a:rPr lang="en-US" altLang="en-US" u="sng" dirty="0"/>
              <a:t>not</a:t>
            </a:r>
            <a:r>
              <a:rPr lang="en-US" altLang="en-US" dirty="0"/>
              <a:t> be used in lieu of rigorous analysis and predictions up front at EIS stage (no kicking the can down the road)</a:t>
            </a:r>
          </a:p>
          <a:p>
            <a:pPr eaLnBrk="1" hangingPunct="1">
              <a:lnSpc>
                <a:spcPct val="90000"/>
              </a:lnSpc>
            </a:pPr>
            <a:endParaRPr lang="en-US" altLang="en-US" sz="1800" dirty="0"/>
          </a:p>
          <a:p>
            <a:pPr eaLnBrk="1" hangingPunct="1">
              <a:lnSpc>
                <a:spcPct val="90000"/>
              </a:lnSpc>
            </a:pPr>
            <a:r>
              <a:rPr lang="en-US" altLang="en-US" dirty="0"/>
              <a:t>Specify monitoring, management, mitigation requirements and desired </a:t>
            </a:r>
            <a:r>
              <a:rPr lang="en-US" altLang="en-US" dirty="0" smtClean="0"/>
              <a:t>outcomes. Should </a:t>
            </a:r>
            <a:r>
              <a:rPr lang="en-US" altLang="en-US" dirty="0"/>
              <a:t>include:</a:t>
            </a:r>
          </a:p>
          <a:p>
            <a:pPr lvl="1">
              <a:lnSpc>
                <a:spcPct val="90000"/>
              </a:lnSpc>
            </a:pPr>
            <a:r>
              <a:rPr lang="en-US" altLang="en-US" sz="2100" dirty="0"/>
              <a:t>Management requirements and decision tree</a:t>
            </a:r>
          </a:p>
          <a:p>
            <a:pPr lvl="1">
              <a:lnSpc>
                <a:spcPct val="90000"/>
              </a:lnSpc>
            </a:pPr>
            <a:r>
              <a:rPr lang="en-US" altLang="en-US" sz="2100" dirty="0"/>
              <a:t>Identity of technical advisors and decision-makers</a:t>
            </a:r>
          </a:p>
          <a:p>
            <a:pPr lvl="1">
              <a:lnSpc>
                <a:spcPct val="90000"/>
              </a:lnSpc>
            </a:pPr>
            <a:r>
              <a:rPr lang="en-US" altLang="en-US" sz="2100" dirty="0"/>
              <a:t>How plan and financial assurance can be modified based on findings and needs</a:t>
            </a:r>
          </a:p>
          <a:p>
            <a:pPr eaLnBrk="1" hangingPunct="1">
              <a:lnSpc>
                <a:spcPct val="90000"/>
              </a:lnSpc>
            </a:pPr>
            <a:endParaRPr lang="en-US" altLang="en-US" dirty="0"/>
          </a:p>
        </p:txBody>
      </p:sp>
      <p:sp>
        <p:nvSpPr>
          <p:cNvPr id="2" name="Slide Number Placeholder 1"/>
          <p:cNvSpPr>
            <a:spLocks noGrp="1"/>
          </p:cNvSpPr>
          <p:nvPr>
            <p:ph type="sldNum" sz="quarter" idx="12"/>
          </p:nvPr>
        </p:nvSpPr>
        <p:spPr/>
        <p:txBody>
          <a:bodyPr/>
          <a:lstStyle/>
          <a:p>
            <a:fld id="{509462E9-625C-433A-BC7E-8CC30B94BA1D}" type="slidenum">
              <a:rPr lang="en-US" smtClean="0"/>
              <a:pPr/>
              <a:t>50</a:t>
            </a:fld>
            <a:endParaRPr lang="en-US" dirty="0"/>
          </a:p>
        </p:txBody>
      </p:sp>
    </p:spTree>
    <p:extLst>
      <p:ext uri="{BB962C8B-B14F-4D97-AF65-F5344CB8AC3E}">
        <p14:creationId xmlns:p14="http://schemas.microsoft.com/office/powerpoint/2010/main" val="28902028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28800" y="966123"/>
            <a:ext cx="7162800" cy="850511"/>
          </a:xfrm>
        </p:spPr>
        <p:txBody>
          <a:bodyPr>
            <a:normAutofit fontScale="90000"/>
          </a:bodyPr>
          <a:lstStyle/>
          <a:p>
            <a:r>
              <a:rPr lang="en-US" dirty="0"/>
              <a:t>Common  Permits and approvals for MINEs</a:t>
            </a:r>
          </a:p>
        </p:txBody>
      </p:sp>
      <p:sp>
        <p:nvSpPr>
          <p:cNvPr id="6" name="Text Placeholder 5"/>
          <p:cNvSpPr>
            <a:spLocks noGrp="1"/>
          </p:cNvSpPr>
          <p:nvPr>
            <p:ph type="body" idx="1"/>
          </p:nvPr>
        </p:nvSpPr>
        <p:spPr>
          <a:xfrm>
            <a:off x="1828800" y="2096692"/>
            <a:ext cx="6624765" cy="493402"/>
          </a:xfrm>
        </p:spPr>
        <p:txBody>
          <a:bodyPr/>
          <a:lstStyle/>
          <a:p>
            <a:r>
              <a:rPr lang="en-US" dirty="0"/>
              <a:t>Dana Allen, EPA Region 8</a:t>
            </a:r>
          </a:p>
        </p:txBody>
      </p:sp>
      <p:sp>
        <p:nvSpPr>
          <p:cNvPr id="4" name="Slide Number Placeholder 3"/>
          <p:cNvSpPr>
            <a:spLocks noGrp="1"/>
          </p:cNvSpPr>
          <p:nvPr>
            <p:ph type="sldNum" sz="quarter" idx="12"/>
          </p:nvPr>
        </p:nvSpPr>
        <p:spPr/>
        <p:txBody>
          <a:bodyPr/>
          <a:lstStyle/>
          <a:p>
            <a:fld id="{509462E9-625C-433A-BC7E-8CC30B94BA1D}" type="slidenum">
              <a:rPr lang="en-US" smtClean="0"/>
              <a:pPr/>
              <a:t>51</a:t>
            </a:fld>
            <a:endParaRPr lang="en-US" dirty="0"/>
          </a:p>
        </p:txBody>
      </p:sp>
      <p:pic>
        <p:nvPicPr>
          <p:cNvPr id="7" name="Content Placeholder 4"/>
          <p:cNvPicPr>
            <a:picLocks/>
          </p:cNvPicPr>
          <p:nvPr/>
        </p:nvPicPr>
        <p:blipFill rotWithShape="1">
          <a:blip r:embed="rId2">
            <a:extLst>
              <a:ext uri="{28A0092B-C50C-407E-A947-70E740481C1C}">
                <a14:useLocalDpi xmlns:a14="http://schemas.microsoft.com/office/drawing/2010/main" val="0"/>
              </a:ext>
            </a:extLst>
          </a:blip>
          <a:srcRect t="4187" b="3852"/>
          <a:stretch/>
        </p:blipFill>
        <p:spPr>
          <a:xfrm>
            <a:off x="1600199" y="2895600"/>
            <a:ext cx="7451697" cy="3886200"/>
          </a:xfrm>
          <a:prstGeom prst="rect">
            <a:avLst/>
          </a:prstGeom>
        </p:spPr>
      </p:pic>
    </p:spTree>
    <p:extLst>
      <p:ext uri="{BB962C8B-B14F-4D97-AF65-F5344CB8AC3E}">
        <p14:creationId xmlns:p14="http://schemas.microsoft.com/office/powerpoint/2010/main" val="13791684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AutoShape 3"/>
          <p:cNvSpPr>
            <a:spLocks noChangeArrowheads="1"/>
          </p:cNvSpPr>
          <p:nvPr/>
        </p:nvSpPr>
        <p:spPr bwMode="auto">
          <a:xfrm>
            <a:off x="7603401" y="2078620"/>
            <a:ext cx="406133" cy="3856665"/>
          </a:xfrm>
          <a:prstGeom prst="downArrow">
            <a:avLst>
              <a:gd name="adj1" fmla="val 50000"/>
              <a:gd name="adj2" fmla="val 114844"/>
            </a:avLst>
          </a:prstGeom>
          <a:solidFill>
            <a:srgbClr val="E6E6E6"/>
          </a:solidFill>
          <a:ln w="9525">
            <a:noFill/>
            <a:miter lim="800000"/>
            <a:headEnd/>
            <a:tailEnd/>
          </a:ln>
        </p:spPr>
        <p:txBody>
          <a:bodyPr vert="eaVert" wrap="none" anchor="ctr"/>
          <a:lstStyle/>
          <a:p>
            <a:pPr eaLnBrk="0" hangingPunct="0"/>
            <a:endParaRPr lang="en-US">
              <a:solidFill>
                <a:srgbClr val="756D43"/>
              </a:solidFill>
            </a:endParaRPr>
          </a:p>
        </p:txBody>
      </p:sp>
      <p:sp>
        <p:nvSpPr>
          <p:cNvPr id="37" name="AutoShape 3"/>
          <p:cNvSpPr>
            <a:spLocks noChangeArrowheads="1"/>
          </p:cNvSpPr>
          <p:nvPr/>
        </p:nvSpPr>
        <p:spPr bwMode="auto">
          <a:xfrm>
            <a:off x="5440782" y="2056488"/>
            <a:ext cx="406133" cy="3856665"/>
          </a:xfrm>
          <a:prstGeom prst="downArrow">
            <a:avLst>
              <a:gd name="adj1" fmla="val 50000"/>
              <a:gd name="adj2" fmla="val 114844"/>
            </a:avLst>
          </a:prstGeom>
          <a:solidFill>
            <a:srgbClr val="E6E6E6"/>
          </a:solidFill>
          <a:ln w="9525">
            <a:noFill/>
            <a:miter lim="800000"/>
            <a:headEnd/>
            <a:tailEnd/>
          </a:ln>
        </p:spPr>
        <p:txBody>
          <a:bodyPr vert="eaVert" wrap="none" anchor="ctr"/>
          <a:lstStyle/>
          <a:p>
            <a:pPr eaLnBrk="0" hangingPunct="0"/>
            <a:endParaRPr lang="en-US">
              <a:solidFill>
                <a:srgbClr val="756D43"/>
              </a:solidFill>
            </a:endParaRPr>
          </a:p>
        </p:txBody>
      </p:sp>
      <p:sp>
        <p:nvSpPr>
          <p:cNvPr id="770050" name="Rectangle 2"/>
          <p:cNvSpPr>
            <a:spLocks noGrp="1" noChangeArrowheads="1"/>
          </p:cNvSpPr>
          <p:nvPr>
            <p:ph type="title"/>
          </p:nvPr>
        </p:nvSpPr>
        <p:spPr>
          <a:xfrm>
            <a:off x="1752600" y="248468"/>
            <a:ext cx="7086600" cy="970732"/>
          </a:xfrm>
        </p:spPr>
        <p:txBody>
          <a:bodyPr anchorCtr="1">
            <a:noAutofit/>
          </a:bodyPr>
          <a:lstStyle/>
          <a:p>
            <a:pPr algn="ctr" eaLnBrk="1" hangingPunct="1">
              <a:defRPr/>
            </a:pPr>
            <a:r>
              <a:rPr lang="en-US" sz="3200" dirty="0"/>
              <a:t>Parallel Processes:</a:t>
            </a:r>
            <a:br>
              <a:rPr lang="en-US" sz="3200" dirty="0"/>
            </a:br>
            <a:r>
              <a:rPr lang="en-US" sz="3200" dirty="0"/>
              <a:t>Environmental Review and Permitting</a:t>
            </a:r>
          </a:p>
        </p:txBody>
      </p:sp>
      <p:sp>
        <p:nvSpPr>
          <p:cNvPr id="33797" name="AutoShape 3"/>
          <p:cNvSpPr>
            <a:spLocks noChangeArrowheads="1"/>
          </p:cNvSpPr>
          <p:nvPr/>
        </p:nvSpPr>
        <p:spPr bwMode="auto">
          <a:xfrm>
            <a:off x="965467" y="2056489"/>
            <a:ext cx="406133" cy="3856665"/>
          </a:xfrm>
          <a:prstGeom prst="downArrow">
            <a:avLst>
              <a:gd name="adj1" fmla="val 50000"/>
              <a:gd name="adj2" fmla="val 114844"/>
            </a:avLst>
          </a:prstGeom>
          <a:solidFill>
            <a:schemeClr val="bg1">
              <a:lumMod val="75000"/>
            </a:schemeClr>
          </a:solidFill>
          <a:ln w="9525">
            <a:noFill/>
            <a:miter lim="800000"/>
            <a:headEnd/>
            <a:tailEnd/>
          </a:ln>
        </p:spPr>
        <p:txBody>
          <a:bodyPr vert="eaVert" wrap="none" anchor="ctr"/>
          <a:lstStyle/>
          <a:p>
            <a:pPr eaLnBrk="0" hangingPunct="0"/>
            <a:endParaRPr lang="en-US">
              <a:solidFill>
                <a:srgbClr val="756D43"/>
              </a:solidFill>
            </a:endParaRPr>
          </a:p>
        </p:txBody>
      </p:sp>
      <p:sp>
        <p:nvSpPr>
          <p:cNvPr id="770055" name="Text Box 7"/>
          <p:cNvSpPr txBox="1">
            <a:spLocks noChangeArrowheads="1"/>
          </p:cNvSpPr>
          <p:nvPr/>
        </p:nvSpPr>
        <p:spPr bwMode="auto">
          <a:xfrm>
            <a:off x="736321" y="1389688"/>
            <a:ext cx="1766566" cy="646331"/>
          </a:xfrm>
          <a:prstGeom prst="rect">
            <a:avLst/>
          </a:prstGeom>
          <a:solidFill>
            <a:srgbClr val="FFFFFF"/>
          </a:solidFill>
          <a:ln w="9525">
            <a:solidFill>
              <a:srgbClr val="FF0000"/>
            </a:solidFill>
            <a:miter lim="800000"/>
            <a:headEnd/>
            <a:tailEnd/>
          </a:ln>
          <a:effectLst/>
        </p:spPr>
        <p:txBody>
          <a:bodyPr wrap="square">
            <a:spAutoFit/>
          </a:bodyPr>
          <a:lstStyle/>
          <a:p>
            <a:pPr algn="ctr" eaLnBrk="0" hangingPunct="0">
              <a:defRPr/>
            </a:pPr>
            <a:r>
              <a:rPr lang="en-US" b="1" dirty="0">
                <a:solidFill>
                  <a:srgbClr val="FF3300"/>
                </a:solidFill>
              </a:rPr>
              <a:t>EIS </a:t>
            </a:r>
          </a:p>
          <a:p>
            <a:pPr algn="ctr" eaLnBrk="0" hangingPunct="0">
              <a:defRPr/>
            </a:pPr>
            <a:r>
              <a:rPr lang="en-US" b="1" dirty="0">
                <a:solidFill>
                  <a:srgbClr val="FF3300"/>
                </a:solidFill>
              </a:rPr>
              <a:t>Process</a:t>
            </a:r>
          </a:p>
        </p:txBody>
      </p:sp>
      <p:sp>
        <p:nvSpPr>
          <p:cNvPr id="770056" name="Text Box 8"/>
          <p:cNvSpPr txBox="1">
            <a:spLocks noChangeArrowheads="1"/>
          </p:cNvSpPr>
          <p:nvPr/>
        </p:nvSpPr>
        <p:spPr bwMode="auto">
          <a:xfrm>
            <a:off x="2929115" y="1389688"/>
            <a:ext cx="2254084" cy="646331"/>
          </a:xfrm>
          <a:prstGeom prst="rect">
            <a:avLst/>
          </a:prstGeom>
          <a:noFill/>
          <a:ln w="9525">
            <a:solidFill>
              <a:schemeClr val="tx1">
                <a:lumMod val="95000"/>
                <a:lumOff val="5000"/>
              </a:schemeClr>
            </a:solidFill>
            <a:miter lim="800000"/>
            <a:headEnd/>
            <a:tailEnd/>
          </a:ln>
          <a:effectLst/>
        </p:spPr>
        <p:txBody>
          <a:bodyPr wrap="square">
            <a:spAutoFit/>
          </a:bodyPr>
          <a:lstStyle/>
          <a:p>
            <a:pPr algn="ctr" eaLnBrk="0" hangingPunct="0">
              <a:defRPr/>
            </a:pPr>
            <a:r>
              <a:rPr lang="en-US" b="1" dirty="0">
                <a:solidFill>
                  <a:schemeClr val="bg2">
                    <a:lumMod val="25000"/>
                  </a:schemeClr>
                </a:solidFill>
              </a:rPr>
              <a:t>Federal</a:t>
            </a:r>
          </a:p>
          <a:p>
            <a:pPr algn="ctr" eaLnBrk="0" hangingPunct="0">
              <a:defRPr/>
            </a:pPr>
            <a:r>
              <a:rPr lang="en-US" b="1" dirty="0">
                <a:solidFill>
                  <a:schemeClr val="bg2">
                    <a:lumMod val="25000"/>
                  </a:schemeClr>
                </a:solidFill>
              </a:rPr>
              <a:t>Processes</a:t>
            </a:r>
          </a:p>
        </p:txBody>
      </p:sp>
      <p:sp>
        <p:nvSpPr>
          <p:cNvPr id="770057" name="Text Box 9"/>
          <p:cNvSpPr txBox="1">
            <a:spLocks noChangeArrowheads="1"/>
          </p:cNvSpPr>
          <p:nvPr/>
        </p:nvSpPr>
        <p:spPr bwMode="auto">
          <a:xfrm>
            <a:off x="5451929" y="1389688"/>
            <a:ext cx="1965325" cy="646331"/>
          </a:xfrm>
          <a:prstGeom prst="rect">
            <a:avLst/>
          </a:prstGeom>
          <a:noFill/>
          <a:ln w="9525">
            <a:solidFill>
              <a:srgbClr val="C00000"/>
            </a:solidFill>
            <a:miter lim="800000"/>
            <a:headEnd/>
            <a:tailEnd/>
          </a:ln>
          <a:effectLst/>
        </p:spPr>
        <p:txBody>
          <a:bodyPr wrap="square">
            <a:spAutoFit/>
          </a:bodyPr>
          <a:lstStyle/>
          <a:p>
            <a:pPr algn="ctr" eaLnBrk="0" hangingPunct="0">
              <a:defRPr/>
            </a:pPr>
            <a:r>
              <a:rPr lang="en-US" b="1" dirty="0">
                <a:solidFill>
                  <a:schemeClr val="accent6">
                    <a:lumMod val="50000"/>
                  </a:schemeClr>
                </a:solidFill>
              </a:rPr>
              <a:t>State</a:t>
            </a:r>
          </a:p>
          <a:p>
            <a:pPr algn="ctr" eaLnBrk="0" hangingPunct="0">
              <a:defRPr/>
            </a:pPr>
            <a:r>
              <a:rPr lang="en-US" b="1" dirty="0">
                <a:solidFill>
                  <a:schemeClr val="accent6">
                    <a:lumMod val="50000"/>
                  </a:schemeClr>
                </a:solidFill>
              </a:rPr>
              <a:t>Processes</a:t>
            </a:r>
          </a:p>
        </p:txBody>
      </p:sp>
      <p:sp>
        <p:nvSpPr>
          <p:cNvPr id="770058" name="Text Box 10"/>
          <p:cNvSpPr txBox="1">
            <a:spLocks noChangeArrowheads="1"/>
          </p:cNvSpPr>
          <p:nvPr/>
        </p:nvSpPr>
        <p:spPr bwMode="auto">
          <a:xfrm>
            <a:off x="7603401" y="1410157"/>
            <a:ext cx="1332417" cy="646331"/>
          </a:xfrm>
          <a:prstGeom prst="rect">
            <a:avLst/>
          </a:prstGeom>
          <a:noFill/>
          <a:ln w="9525">
            <a:solidFill>
              <a:schemeClr val="tx2">
                <a:lumMod val="50000"/>
              </a:schemeClr>
            </a:solidFill>
            <a:miter lim="800000"/>
            <a:headEnd/>
            <a:tailEnd/>
          </a:ln>
          <a:effectLst/>
        </p:spPr>
        <p:txBody>
          <a:bodyPr wrap="none">
            <a:spAutoFit/>
          </a:bodyPr>
          <a:lstStyle/>
          <a:p>
            <a:pPr algn="ctr" eaLnBrk="0" hangingPunct="0">
              <a:defRPr/>
            </a:pPr>
            <a:r>
              <a:rPr lang="en-US" b="1" dirty="0">
                <a:solidFill>
                  <a:schemeClr val="tx2">
                    <a:lumMod val="75000"/>
                  </a:schemeClr>
                </a:solidFill>
              </a:rPr>
              <a:t>Local </a:t>
            </a:r>
          </a:p>
          <a:p>
            <a:pPr algn="ctr" eaLnBrk="0" hangingPunct="0">
              <a:defRPr/>
            </a:pPr>
            <a:r>
              <a:rPr lang="en-US" b="1" dirty="0">
                <a:solidFill>
                  <a:schemeClr val="tx2">
                    <a:lumMod val="75000"/>
                  </a:schemeClr>
                </a:solidFill>
              </a:rPr>
              <a:t>Processes</a:t>
            </a:r>
          </a:p>
        </p:txBody>
      </p:sp>
      <p:sp>
        <p:nvSpPr>
          <p:cNvPr id="770059" name="Text Box 11"/>
          <p:cNvSpPr txBox="1">
            <a:spLocks noChangeArrowheads="1"/>
          </p:cNvSpPr>
          <p:nvPr/>
        </p:nvSpPr>
        <p:spPr bwMode="auto">
          <a:xfrm>
            <a:off x="936564" y="5949333"/>
            <a:ext cx="1366080" cy="584775"/>
          </a:xfrm>
          <a:prstGeom prst="rect">
            <a:avLst/>
          </a:prstGeom>
          <a:solidFill>
            <a:srgbClr val="FFFFFF"/>
          </a:solidFill>
          <a:ln w="9525">
            <a:solidFill>
              <a:srgbClr val="FF0000"/>
            </a:solidFill>
            <a:miter lim="800000"/>
            <a:headEnd/>
            <a:tailEnd/>
          </a:ln>
          <a:effectLst/>
        </p:spPr>
        <p:txBody>
          <a:bodyPr wrap="square">
            <a:spAutoFit/>
          </a:bodyPr>
          <a:lstStyle>
            <a:defPPr>
              <a:defRPr lang="en-US"/>
            </a:defPPr>
            <a:lvl1pPr algn="ctr">
              <a:defRPr b="1">
                <a:solidFill>
                  <a:srgbClr val="FF3300"/>
                </a:solidFill>
              </a:defRPr>
            </a:lvl1pPr>
          </a:lstStyle>
          <a:p>
            <a:r>
              <a:rPr lang="en-US" sz="1600" dirty="0"/>
              <a:t>Record of </a:t>
            </a:r>
          </a:p>
          <a:p>
            <a:r>
              <a:rPr lang="en-US" sz="1600" dirty="0"/>
              <a:t>Decision</a:t>
            </a:r>
            <a:endParaRPr lang="en-US" dirty="0"/>
          </a:p>
        </p:txBody>
      </p:sp>
      <p:sp>
        <p:nvSpPr>
          <p:cNvPr id="770060" name="Text Box 12"/>
          <p:cNvSpPr txBox="1">
            <a:spLocks noChangeArrowheads="1"/>
          </p:cNvSpPr>
          <p:nvPr/>
        </p:nvSpPr>
        <p:spPr bwMode="auto">
          <a:xfrm>
            <a:off x="2967079" y="5900891"/>
            <a:ext cx="2026442" cy="830997"/>
          </a:xfrm>
          <a:prstGeom prst="rect">
            <a:avLst/>
          </a:prstGeom>
          <a:noFill/>
          <a:ln w="9525">
            <a:solidFill>
              <a:srgbClr val="1F497D"/>
            </a:solidFill>
            <a:miter lim="800000"/>
            <a:headEnd/>
            <a:tailEnd/>
          </a:ln>
          <a:effectLst/>
        </p:spPr>
        <p:txBody>
          <a:bodyPr wrap="square">
            <a:spAutoFit/>
          </a:bodyPr>
          <a:lstStyle/>
          <a:p>
            <a:pPr algn="ctr" eaLnBrk="0" hangingPunct="0">
              <a:defRPr/>
            </a:pPr>
            <a:r>
              <a:rPr lang="en-US" sz="1600" b="1" dirty="0">
                <a:solidFill>
                  <a:schemeClr val="bg2">
                    <a:lumMod val="25000"/>
                  </a:schemeClr>
                </a:solidFill>
              </a:rPr>
              <a:t>Federal Permit, Certification, Approval</a:t>
            </a:r>
          </a:p>
        </p:txBody>
      </p:sp>
      <p:sp>
        <p:nvSpPr>
          <p:cNvPr id="770061" name="Rectangle 13"/>
          <p:cNvSpPr>
            <a:spLocks noChangeArrowheads="1"/>
          </p:cNvSpPr>
          <p:nvPr/>
        </p:nvSpPr>
        <p:spPr bwMode="auto">
          <a:xfrm>
            <a:off x="5382465" y="5894968"/>
            <a:ext cx="1747129" cy="830997"/>
          </a:xfrm>
          <a:prstGeom prst="rect">
            <a:avLst/>
          </a:prstGeom>
          <a:noFill/>
          <a:ln w="9525">
            <a:solidFill>
              <a:srgbClr val="C00000"/>
            </a:solidFill>
            <a:miter lim="800000"/>
            <a:headEnd/>
            <a:tailEnd/>
          </a:ln>
          <a:effectLst/>
        </p:spPr>
        <p:txBody>
          <a:bodyPr wrap="square">
            <a:spAutoFit/>
          </a:bodyPr>
          <a:lstStyle/>
          <a:p>
            <a:pPr algn="ctr" eaLnBrk="0" hangingPunct="0">
              <a:defRPr/>
            </a:pPr>
            <a:r>
              <a:rPr lang="en-US" sz="1600" b="1" dirty="0">
                <a:solidFill>
                  <a:schemeClr val="accent6">
                    <a:lumMod val="50000"/>
                  </a:schemeClr>
                </a:solidFill>
              </a:rPr>
              <a:t>State Permit, Certification, Approval</a:t>
            </a:r>
          </a:p>
        </p:txBody>
      </p:sp>
      <p:sp>
        <p:nvSpPr>
          <p:cNvPr id="770062" name="Text Box 14"/>
          <p:cNvSpPr txBox="1">
            <a:spLocks noChangeArrowheads="1"/>
          </p:cNvSpPr>
          <p:nvPr/>
        </p:nvSpPr>
        <p:spPr bwMode="auto">
          <a:xfrm>
            <a:off x="1262591" y="2057142"/>
            <a:ext cx="1686578" cy="3323987"/>
          </a:xfrm>
          <a:prstGeom prst="rect">
            <a:avLst/>
          </a:prstGeom>
          <a:noFill/>
          <a:ln w="9525">
            <a:noFill/>
            <a:miter lim="800000"/>
            <a:headEnd/>
            <a:tailEnd/>
          </a:ln>
          <a:effectLst/>
        </p:spPr>
        <p:txBody>
          <a:bodyPr wrap="square">
            <a:spAutoFit/>
          </a:bodyPr>
          <a:lstStyle/>
          <a:p>
            <a:pPr>
              <a:lnSpc>
                <a:spcPct val="250000"/>
              </a:lnSpc>
              <a:defRPr/>
            </a:pPr>
            <a:r>
              <a:rPr lang="en-US" sz="1400" b="1" dirty="0">
                <a:solidFill>
                  <a:schemeClr val="accent3">
                    <a:lumMod val="50000"/>
                  </a:schemeClr>
                </a:solidFill>
              </a:rPr>
              <a:t>Mine Application</a:t>
            </a:r>
          </a:p>
          <a:p>
            <a:pPr>
              <a:lnSpc>
                <a:spcPct val="250000"/>
              </a:lnSpc>
              <a:defRPr/>
            </a:pPr>
            <a:r>
              <a:rPr lang="en-US" sz="1400" b="1" dirty="0">
                <a:solidFill>
                  <a:schemeClr val="accent3">
                    <a:lumMod val="50000"/>
                  </a:schemeClr>
                </a:solidFill>
              </a:rPr>
              <a:t>Technical Reports</a:t>
            </a:r>
          </a:p>
          <a:p>
            <a:pPr>
              <a:lnSpc>
                <a:spcPct val="250000"/>
              </a:lnSpc>
              <a:defRPr/>
            </a:pPr>
            <a:r>
              <a:rPr lang="en-US" sz="1400" b="1" dirty="0">
                <a:solidFill>
                  <a:schemeClr val="accent3">
                    <a:lumMod val="50000"/>
                  </a:schemeClr>
                </a:solidFill>
              </a:rPr>
              <a:t>Scoping</a:t>
            </a:r>
          </a:p>
          <a:p>
            <a:pPr>
              <a:lnSpc>
                <a:spcPct val="250000"/>
              </a:lnSpc>
              <a:defRPr/>
            </a:pPr>
            <a:r>
              <a:rPr lang="en-US" sz="1400" b="1" dirty="0">
                <a:solidFill>
                  <a:schemeClr val="accent3">
                    <a:lumMod val="50000"/>
                  </a:schemeClr>
                </a:solidFill>
              </a:rPr>
              <a:t>Draft EIS</a:t>
            </a:r>
          </a:p>
          <a:p>
            <a:pPr>
              <a:lnSpc>
                <a:spcPct val="250000"/>
              </a:lnSpc>
              <a:defRPr/>
            </a:pPr>
            <a:r>
              <a:rPr lang="en-US" sz="1400" b="1" dirty="0">
                <a:solidFill>
                  <a:schemeClr val="accent3">
                    <a:lumMod val="50000"/>
                  </a:schemeClr>
                </a:solidFill>
              </a:rPr>
              <a:t>Final EIS</a:t>
            </a:r>
          </a:p>
        </p:txBody>
      </p:sp>
      <p:sp>
        <p:nvSpPr>
          <p:cNvPr id="770075" name="Text Box 27"/>
          <p:cNvSpPr txBox="1">
            <a:spLocks noChangeArrowheads="1"/>
          </p:cNvSpPr>
          <p:nvPr/>
        </p:nvSpPr>
        <p:spPr bwMode="auto">
          <a:xfrm>
            <a:off x="7669060" y="2410291"/>
            <a:ext cx="1312599" cy="1169551"/>
          </a:xfrm>
          <a:prstGeom prst="rect">
            <a:avLst/>
          </a:prstGeom>
          <a:noFill/>
          <a:ln w="9525">
            <a:noFill/>
            <a:miter lim="800000"/>
            <a:headEnd/>
            <a:tailEnd/>
          </a:ln>
          <a:effectLst/>
        </p:spPr>
        <p:txBody>
          <a:bodyPr wrap="square">
            <a:spAutoFit/>
          </a:bodyPr>
          <a:lstStyle/>
          <a:p>
            <a:pPr marL="285750" indent="-285750" eaLnBrk="0" hangingPunct="0">
              <a:lnSpc>
                <a:spcPct val="150000"/>
              </a:lnSpc>
              <a:buFont typeface="Wingdings" panose="05000000000000000000" pitchFamily="2" charset="2"/>
              <a:buChar char="ü"/>
              <a:defRPr/>
            </a:pPr>
            <a:r>
              <a:rPr lang="en-US" sz="1400" b="1" dirty="0">
                <a:solidFill>
                  <a:schemeClr val="accent3">
                    <a:lumMod val="50000"/>
                  </a:schemeClr>
                </a:solidFill>
              </a:rPr>
              <a:t>City </a:t>
            </a:r>
          </a:p>
          <a:p>
            <a:pPr marL="285750" indent="-285750" eaLnBrk="0" hangingPunct="0">
              <a:buFont typeface="Wingdings" panose="05000000000000000000" pitchFamily="2" charset="2"/>
              <a:buChar char="ü"/>
              <a:defRPr/>
            </a:pPr>
            <a:r>
              <a:rPr lang="en-US" sz="1400" b="1" dirty="0">
                <a:solidFill>
                  <a:schemeClr val="accent3">
                    <a:lumMod val="50000"/>
                  </a:schemeClr>
                </a:solidFill>
              </a:rPr>
              <a:t>County/Borough</a:t>
            </a:r>
          </a:p>
          <a:p>
            <a:pPr marL="285750" indent="-285750" eaLnBrk="0" hangingPunct="0">
              <a:lnSpc>
                <a:spcPct val="150000"/>
              </a:lnSpc>
              <a:buFont typeface="Wingdings" panose="05000000000000000000" pitchFamily="2" charset="2"/>
              <a:buChar char="ü"/>
              <a:defRPr/>
            </a:pPr>
            <a:r>
              <a:rPr lang="en-US" sz="1400" b="1" dirty="0">
                <a:solidFill>
                  <a:schemeClr val="accent3">
                    <a:lumMod val="50000"/>
                  </a:schemeClr>
                </a:solidFill>
              </a:rPr>
              <a:t>Tribal</a:t>
            </a:r>
          </a:p>
        </p:txBody>
      </p:sp>
      <p:sp>
        <p:nvSpPr>
          <p:cNvPr id="770077" name="Rectangle 29"/>
          <p:cNvSpPr>
            <a:spLocks noChangeArrowheads="1"/>
          </p:cNvSpPr>
          <p:nvPr/>
        </p:nvSpPr>
        <p:spPr bwMode="auto">
          <a:xfrm>
            <a:off x="7412847" y="5896490"/>
            <a:ext cx="1480721" cy="830997"/>
          </a:xfrm>
          <a:prstGeom prst="rect">
            <a:avLst/>
          </a:prstGeom>
          <a:noFill/>
          <a:ln w="9525">
            <a:solidFill>
              <a:srgbClr val="1F497D"/>
            </a:solidFill>
            <a:miter lim="800000"/>
            <a:headEnd/>
            <a:tailEnd/>
          </a:ln>
          <a:effectLst/>
        </p:spPr>
        <p:txBody>
          <a:bodyPr wrap="square">
            <a:spAutoFit/>
          </a:bodyPr>
          <a:lstStyle/>
          <a:p>
            <a:pPr algn="ctr" eaLnBrk="0" hangingPunct="0">
              <a:defRPr/>
            </a:pPr>
            <a:r>
              <a:rPr lang="en-US" sz="1600" b="1" dirty="0">
                <a:solidFill>
                  <a:schemeClr val="tx2">
                    <a:lumMod val="75000"/>
                  </a:schemeClr>
                </a:solidFill>
              </a:rPr>
              <a:t>Planning and Approvals</a:t>
            </a:r>
          </a:p>
        </p:txBody>
      </p:sp>
      <p:sp>
        <p:nvSpPr>
          <p:cNvPr id="4" name="Slide Number Placeholder 3"/>
          <p:cNvSpPr>
            <a:spLocks noGrp="1"/>
          </p:cNvSpPr>
          <p:nvPr>
            <p:ph type="sldNum" sz="quarter" idx="12"/>
          </p:nvPr>
        </p:nvSpPr>
        <p:spPr>
          <a:xfrm>
            <a:off x="7129594" y="6447051"/>
            <a:ext cx="2133600" cy="365125"/>
          </a:xfrm>
        </p:spPr>
        <p:txBody>
          <a:bodyPr/>
          <a:lstStyle/>
          <a:p>
            <a:fld id="{509462E9-625C-433A-BC7E-8CC30B94BA1D}" type="slidenum">
              <a:rPr lang="en-US" smtClean="0"/>
              <a:pPr/>
              <a:t>52</a:t>
            </a:fld>
            <a:endParaRPr lang="en-US" dirty="0"/>
          </a:p>
        </p:txBody>
      </p:sp>
      <p:sp>
        <p:nvSpPr>
          <p:cNvPr id="32" name="AutoShape 3"/>
          <p:cNvSpPr>
            <a:spLocks noChangeArrowheads="1"/>
          </p:cNvSpPr>
          <p:nvPr/>
        </p:nvSpPr>
        <p:spPr bwMode="auto">
          <a:xfrm>
            <a:off x="2928847" y="2055139"/>
            <a:ext cx="424615" cy="3879799"/>
          </a:xfrm>
          <a:prstGeom prst="downArrow">
            <a:avLst>
              <a:gd name="adj1" fmla="val 50000"/>
              <a:gd name="adj2" fmla="val 114844"/>
            </a:avLst>
          </a:prstGeom>
          <a:solidFill>
            <a:srgbClr val="E6E6E6"/>
          </a:solidFill>
          <a:ln w="9525">
            <a:noFill/>
            <a:miter lim="800000"/>
            <a:headEnd/>
            <a:tailEnd/>
          </a:ln>
        </p:spPr>
        <p:txBody>
          <a:bodyPr vert="eaVert" wrap="none" anchor="ctr"/>
          <a:lstStyle/>
          <a:p>
            <a:pPr eaLnBrk="0" hangingPunct="0"/>
            <a:endParaRPr lang="en-US">
              <a:solidFill>
                <a:srgbClr val="756D43"/>
              </a:solidFill>
            </a:endParaRPr>
          </a:p>
        </p:txBody>
      </p:sp>
      <p:sp>
        <p:nvSpPr>
          <p:cNvPr id="33" name="Rectangle 19"/>
          <p:cNvSpPr>
            <a:spLocks noChangeArrowheads="1"/>
          </p:cNvSpPr>
          <p:nvPr/>
        </p:nvSpPr>
        <p:spPr bwMode="auto">
          <a:xfrm>
            <a:off x="3030792" y="2502590"/>
            <a:ext cx="2816891" cy="2462213"/>
          </a:xfrm>
          <a:prstGeom prst="rect">
            <a:avLst/>
          </a:prstGeom>
          <a:noFill/>
          <a:ln w="9525">
            <a:noFill/>
            <a:miter lim="800000"/>
            <a:headEnd/>
            <a:tailEnd/>
          </a:ln>
          <a:effectLst/>
        </p:spPr>
        <p:txBody>
          <a:bodyPr wrap="square">
            <a:spAutoFit/>
          </a:bodyPr>
          <a:lstStyle/>
          <a:p>
            <a:pPr marL="234950" indent="-234950" eaLnBrk="0" hangingPunct="0">
              <a:lnSpc>
                <a:spcPct val="200000"/>
              </a:lnSpc>
              <a:buFont typeface="Wingdings" panose="05000000000000000000" pitchFamily="2" charset="2"/>
              <a:buChar char="ü"/>
              <a:defRPr/>
            </a:pPr>
            <a:r>
              <a:rPr lang="en-US" sz="1400" b="1" dirty="0">
                <a:solidFill>
                  <a:schemeClr val="accent3">
                    <a:lumMod val="50000"/>
                  </a:schemeClr>
                </a:solidFill>
              </a:rPr>
              <a:t>NPDES Permits   .  .  .  . </a:t>
            </a:r>
          </a:p>
          <a:p>
            <a:pPr marL="234950" indent="-234950" eaLnBrk="0" hangingPunct="0">
              <a:lnSpc>
                <a:spcPct val="150000"/>
              </a:lnSpc>
              <a:buFont typeface="Wingdings" panose="05000000000000000000" pitchFamily="2" charset="2"/>
              <a:buChar char="ü"/>
              <a:defRPr/>
            </a:pPr>
            <a:r>
              <a:rPr lang="en-US" sz="1400" b="1" dirty="0">
                <a:solidFill>
                  <a:schemeClr val="accent3">
                    <a:lumMod val="50000"/>
                  </a:schemeClr>
                </a:solidFill>
              </a:rPr>
              <a:t>404 Permit, Wetlands</a:t>
            </a:r>
          </a:p>
          <a:p>
            <a:pPr marL="234950" indent="-234950" eaLnBrk="0" hangingPunct="0">
              <a:lnSpc>
                <a:spcPct val="150000"/>
              </a:lnSpc>
              <a:buFont typeface="Wingdings" panose="05000000000000000000" pitchFamily="2" charset="2"/>
              <a:buChar char="ü"/>
              <a:defRPr/>
            </a:pPr>
            <a:r>
              <a:rPr lang="en-US" sz="1400" b="1" dirty="0">
                <a:solidFill>
                  <a:schemeClr val="accent3">
                    <a:lumMod val="50000"/>
                  </a:schemeClr>
                </a:solidFill>
              </a:rPr>
              <a:t> CWA 401 Cert.  .  .  .  .</a:t>
            </a:r>
          </a:p>
          <a:p>
            <a:pPr marL="234950" indent="-234950" eaLnBrk="0" hangingPunct="0">
              <a:lnSpc>
                <a:spcPct val="150000"/>
              </a:lnSpc>
              <a:buFont typeface="Wingdings" panose="05000000000000000000" pitchFamily="2" charset="2"/>
              <a:buChar char="ü"/>
              <a:defRPr/>
            </a:pPr>
            <a:r>
              <a:rPr lang="en-US" sz="1400" b="1" dirty="0">
                <a:solidFill>
                  <a:schemeClr val="accent3">
                    <a:lumMod val="50000"/>
                  </a:schemeClr>
                </a:solidFill>
              </a:rPr>
              <a:t>Air Permits   .  .  .  .  .  . </a:t>
            </a:r>
          </a:p>
          <a:p>
            <a:pPr marL="234950" indent="-234950" eaLnBrk="0" hangingPunct="0">
              <a:lnSpc>
                <a:spcPct val="150000"/>
              </a:lnSpc>
              <a:buFont typeface="Wingdings" panose="05000000000000000000" pitchFamily="2" charset="2"/>
              <a:buChar char="ü"/>
              <a:defRPr/>
            </a:pPr>
            <a:r>
              <a:rPr lang="en-US" sz="1400" b="1" dirty="0">
                <a:solidFill>
                  <a:schemeClr val="accent3">
                    <a:lumMod val="50000"/>
                  </a:schemeClr>
                </a:solidFill>
              </a:rPr>
              <a:t>Tribal Consultation</a:t>
            </a:r>
          </a:p>
          <a:p>
            <a:pPr marL="234950" indent="-234950" eaLnBrk="0" hangingPunct="0">
              <a:lnSpc>
                <a:spcPct val="150000"/>
              </a:lnSpc>
              <a:buFont typeface="Wingdings" panose="05000000000000000000" pitchFamily="2" charset="2"/>
              <a:buChar char="ü"/>
              <a:defRPr/>
            </a:pPr>
            <a:r>
              <a:rPr lang="en-US" sz="1400" b="1" dirty="0">
                <a:solidFill>
                  <a:schemeClr val="accent3">
                    <a:lumMod val="50000"/>
                  </a:schemeClr>
                </a:solidFill>
              </a:rPr>
              <a:t>Endangered Species Act</a:t>
            </a:r>
          </a:p>
          <a:p>
            <a:pPr marL="234950" indent="-234950" eaLnBrk="0" hangingPunct="0">
              <a:lnSpc>
                <a:spcPct val="150000"/>
              </a:lnSpc>
              <a:buFont typeface="Wingdings" panose="05000000000000000000" pitchFamily="2" charset="2"/>
              <a:buChar char="ü"/>
              <a:defRPr/>
            </a:pPr>
            <a:r>
              <a:rPr lang="en-US" sz="1400" b="1" dirty="0">
                <a:solidFill>
                  <a:schemeClr val="accent3">
                    <a:lumMod val="50000"/>
                  </a:schemeClr>
                </a:solidFill>
              </a:rPr>
              <a:t>Historic  Preservation</a:t>
            </a:r>
          </a:p>
        </p:txBody>
      </p:sp>
      <p:sp>
        <p:nvSpPr>
          <p:cNvPr id="34" name="Rectangle 19"/>
          <p:cNvSpPr>
            <a:spLocks noChangeArrowheads="1"/>
          </p:cNvSpPr>
          <p:nvPr/>
        </p:nvSpPr>
        <p:spPr bwMode="auto">
          <a:xfrm>
            <a:off x="3016856" y="2068277"/>
            <a:ext cx="2816891" cy="452368"/>
          </a:xfrm>
          <a:prstGeom prst="rect">
            <a:avLst/>
          </a:prstGeom>
          <a:noFill/>
          <a:ln w="9525">
            <a:noFill/>
            <a:miter lim="800000"/>
            <a:headEnd/>
            <a:tailEnd/>
          </a:ln>
          <a:effectLst/>
        </p:spPr>
        <p:txBody>
          <a:bodyPr wrap="square">
            <a:spAutoFit/>
          </a:bodyPr>
          <a:lstStyle/>
          <a:p>
            <a:pPr marL="234950" indent="-234950">
              <a:lnSpc>
                <a:spcPct val="200000"/>
              </a:lnSpc>
              <a:buFont typeface="Wingdings" panose="05000000000000000000" pitchFamily="2" charset="2"/>
              <a:buChar char="ü"/>
            </a:pPr>
            <a:r>
              <a:rPr lang="en-US" sz="1400" b="1" dirty="0">
                <a:solidFill>
                  <a:schemeClr val="accent3">
                    <a:lumMod val="50000"/>
                  </a:schemeClr>
                </a:solidFill>
              </a:rPr>
              <a:t> Plan of Operations</a:t>
            </a:r>
          </a:p>
        </p:txBody>
      </p:sp>
      <p:sp>
        <p:nvSpPr>
          <p:cNvPr id="36" name="Rectangle 19"/>
          <p:cNvSpPr>
            <a:spLocks noChangeArrowheads="1"/>
          </p:cNvSpPr>
          <p:nvPr/>
        </p:nvSpPr>
        <p:spPr bwMode="auto">
          <a:xfrm>
            <a:off x="5451929" y="2199818"/>
            <a:ext cx="2582695" cy="3000821"/>
          </a:xfrm>
          <a:prstGeom prst="rect">
            <a:avLst/>
          </a:prstGeom>
          <a:noFill/>
          <a:ln w="9525">
            <a:noFill/>
            <a:miter lim="800000"/>
            <a:headEnd/>
            <a:tailEnd/>
          </a:ln>
          <a:effectLst/>
        </p:spPr>
        <p:txBody>
          <a:bodyPr wrap="square">
            <a:spAutoFit/>
          </a:bodyPr>
          <a:lstStyle/>
          <a:p>
            <a:pPr marL="234950" indent="-234950">
              <a:buFont typeface="Wingdings" panose="05000000000000000000" pitchFamily="2" charset="2"/>
              <a:buChar char="ü"/>
            </a:pPr>
            <a:r>
              <a:rPr lang="en-US" sz="1400" b="1" dirty="0">
                <a:solidFill>
                  <a:schemeClr val="accent3">
                    <a:lumMod val="50000"/>
                  </a:schemeClr>
                </a:solidFill>
              </a:rPr>
              <a:t>Mining/Reclamation Permit</a:t>
            </a:r>
          </a:p>
          <a:p>
            <a:pPr marL="234950" indent="-234950">
              <a:lnSpc>
                <a:spcPct val="150000"/>
              </a:lnSpc>
              <a:buFont typeface="Wingdings" panose="05000000000000000000" pitchFamily="2" charset="2"/>
              <a:buChar char="ü"/>
            </a:pPr>
            <a:r>
              <a:rPr lang="en-US" sz="1400" b="1" dirty="0">
                <a:solidFill>
                  <a:schemeClr val="accent3">
                    <a:lumMod val="50000"/>
                  </a:schemeClr>
                </a:solidFill>
              </a:rPr>
              <a:t>NPDES Permit</a:t>
            </a:r>
          </a:p>
          <a:p>
            <a:pPr marL="234950" indent="-234950">
              <a:lnSpc>
                <a:spcPct val="150000"/>
              </a:lnSpc>
              <a:buFont typeface="Wingdings" panose="05000000000000000000" pitchFamily="2" charset="2"/>
              <a:buChar char="ü"/>
            </a:pPr>
            <a:r>
              <a:rPr lang="en-US" sz="1400" b="1" dirty="0">
                <a:solidFill>
                  <a:schemeClr val="accent3">
                    <a:lumMod val="50000"/>
                  </a:schemeClr>
                </a:solidFill>
              </a:rPr>
              <a:t>Groundwater Permit</a:t>
            </a:r>
          </a:p>
          <a:p>
            <a:pPr marL="234950" indent="-234950">
              <a:lnSpc>
                <a:spcPct val="150000"/>
              </a:lnSpc>
              <a:buFont typeface="Wingdings" panose="05000000000000000000" pitchFamily="2" charset="2"/>
              <a:buChar char="ü"/>
            </a:pPr>
            <a:r>
              <a:rPr lang="en-US" sz="1400" b="1" dirty="0">
                <a:solidFill>
                  <a:schemeClr val="accent3">
                    <a:lumMod val="50000"/>
                  </a:schemeClr>
                </a:solidFill>
              </a:rPr>
              <a:t>CWA 401 Cert </a:t>
            </a:r>
          </a:p>
          <a:p>
            <a:pPr marL="234950" indent="-234950">
              <a:lnSpc>
                <a:spcPct val="150000"/>
              </a:lnSpc>
              <a:buFont typeface="Wingdings" panose="05000000000000000000" pitchFamily="2" charset="2"/>
              <a:buChar char="ü"/>
            </a:pPr>
            <a:r>
              <a:rPr lang="en-US" sz="1400" b="1" dirty="0">
                <a:solidFill>
                  <a:schemeClr val="accent3">
                    <a:lumMod val="50000"/>
                  </a:schemeClr>
                </a:solidFill>
              </a:rPr>
              <a:t>Air  Permit</a:t>
            </a:r>
          </a:p>
          <a:p>
            <a:pPr marL="234950" indent="-234950">
              <a:lnSpc>
                <a:spcPct val="150000"/>
              </a:lnSpc>
              <a:buFont typeface="Wingdings" panose="05000000000000000000" pitchFamily="2" charset="2"/>
              <a:buChar char="ü"/>
            </a:pPr>
            <a:r>
              <a:rPr lang="en-US" sz="1400" b="1" dirty="0">
                <a:solidFill>
                  <a:schemeClr val="accent3">
                    <a:lumMod val="50000"/>
                  </a:schemeClr>
                </a:solidFill>
              </a:rPr>
              <a:t>Waste Management</a:t>
            </a:r>
          </a:p>
          <a:p>
            <a:pPr marL="234950" indent="-234950">
              <a:buFont typeface="Wingdings" panose="05000000000000000000" pitchFamily="2" charset="2"/>
              <a:buChar char="ü"/>
            </a:pPr>
            <a:r>
              <a:rPr lang="en-US" sz="1400" b="1" dirty="0">
                <a:solidFill>
                  <a:schemeClr val="accent3">
                    <a:lumMod val="50000"/>
                  </a:schemeClr>
                </a:solidFill>
              </a:rPr>
              <a:t>Water Quantity and Rights</a:t>
            </a:r>
          </a:p>
          <a:p>
            <a:pPr marL="234950" indent="-234950">
              <a:lnSpc>
                <a:spcPct val="200000"/>
              </a:lnSpc>
              <a:buFont typeface="Wingdings" panose="05000000000000000000" pitchFamily="2" charset="2"/>
              <a:buChar char="ü"/>
            </a:pPr>
            <a:endParaRPr lang="en-US" sz="1400" b="1" dirty="0">
              <a:solidFill>
                <a:schemeClr val="accent3">
                  <a:lumMod val="50000"/>
                </a:schemeClr>
              </a:solidFill>
            </a:endParaRPr>
          </a:p>
        </p:txBody>
      </p:sp>
      <p:sp>
        <p:nvSpPr>
          <p:cNvPr id="39" name="Rectangle 26"/>
          <p:cNvSpPr>
            <a:spLocks noChangeArrowheads="1"/>
          </p:cNvSpPr>
          <p:nvPr/>
        </p:nvSpPr>
        <p:spPr bwMode="auto">
          <a:xfrm>
            <a:off x="7613147" y="3938755"/>
            <a:ext cx="1454654" cy="523220"/>
          </a:xfrm>
          <a:prstGeom prst="rect">
            <a:avLst/>
          </a:prstGeom>
          <a:solidFill>
            <a:srgbClr val="FFFFFF"/>
          </a:solidFill>
          <a:ln w="9525">
            <a:solidFill>
              <a:srgbClr val="1F497D"/>
            </a:solidFill>
            <a:miter lim="800000"/>
            <a:headEnd/>
            <a:tailEnd/>
          </a:ln>
          <a:effectLst/>
        </p:spPr>
        <p:txBody>
          <a:bodyPr wrap="square">
            <a:spAutoFit/>
          </a:bodyPr>
          <a:lstStyle/>
          <a:p>
            <a:pPr algn="ctr"/>
            <a:r>
              <a:rPr lang="en-US" sz="1400" b="1" dirty="0">
                <a:solidFill>
                  <a:schemeClr val="tx2">
                    <a:lumMod val="75000"/>
                  </a:schemeClr>
                </a:solidFill>
              </a:rPr>
              <a:t>Mines in Indian County</a:t>
            </a:r>
          </a:p>
        </p:txBody>
      </p:sp>
      <p:sp>
        <p:nvSpPr>
          <p:cNvPr id="40" name="Rectangle 26"/>
          <p:cNvSpPr>
            <a:spLocks noChangeArrowheads="1"/>
          </p:cNvSpPr>
          <p:nvPr/>
        </p:nvSpPr>
        <p:spPr bwMode="auto">
          <a:xfrm>
            <a:off x="7669060" y="4560310"/>
            <a:ext cx="1524000" cy="738664"/>
          </a:xfrm>
          <a:prstGeom prst="rect">
            <a:avLst/>
          </a:prstGeom>
          <a:noFill/>
          <a:ln w="9525">
            <a:noFill/>
            <a:miter lim="800000"/>
            <a:headEnd/>
            <a:tailEnd/>
          </a:ln>
          <a:effectLst/>
        </p:spPr>
        <p:txBody>
          <a:bodyPr wrap="square">
            <a:spAutoFit/>
          </a:bodyPr>
          <a:lstStyle/>
          <a:p>
            <a:pPr marL="285750" indent="-285750">
              <a:buFont typeface="Wingdings" panose="05000000000000000000" pitchFamily="2" charset="2"/>
              <a:buChar char="ü"/>
            </a:pPr>
            <a:r>
              <a:rPr lang="en-US" sz="1400" b="1" dirty="0">
                <a:solidFill>
                  <a:schemeClr val="accent3">
                    <a:lumMod val="50000"/>
                  </a:schemeClr>
                </a:solidFill>
              </a:rPr>
              <a:t> Tribal Laws and </a:t>
            </a:r>
            <a:r>
              <a:rPr lang="en-US" sz="1400" b="1" dirty="0" err="1">
                <a:solidFill>
                  <a:schemeClr val="accent3">
                    <a:lumMod val="50000"/>
                  </a:schemeClr>
                </a:solidFill>
              </a:rPr>
              <a:t>Regs</a:t>
            </a:r>
            <a:endParaRPr lang="en-US" sz="1400" b="1" dirty="0">
              <a:solidFill>
                <a:schemeClr val="accent3">
                  <a:lumMod val="50000"/>
                </a:schemeClr>
              </a:solidFill>
            </a:endParaRPr>
          </a:p>
        </p:txBody>
      </p:sp>
    </p:spTree>
    <p:extLst>
      <p:ext uri="{BB962C8B-B14F-4D97-AF65-F5344CB8AC3E}">
        <p14:creationId xmlns:p14="http://schemas.microsoft.com/office/powerpoint/2010/main" val="41602567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a:xfrm>
            <a:off x="1752600" y="248468"/>
            <a:ext cx="7086600" cy="970732"/>
          </a:xfrm>
        </p:spPr>
        <p:txBody>
          <a:bodyPr>
            <a:noAutofit/>
          </a:bodyPr>
          <a:lstStyle/>
          <a:p>
            <a:pPr algn="ctr" eaLnBrk="1" hangingPunct="1">
              <a:defRPr/>
            </a:pPr>
            <a:r>
              <a:rPr lang="en-US" dirty="0"/>
              <a:t>Clean Water Act (CWA) Permitting</a:t>
            </a:r>
          </a:p>
        </p:txBody>
      </p:sp>
      <p:sp>
        <p:nvSpPr>
          <p:cNvPr id="244739" name="Rectangle 3"/>
          <p:cNvSpPr>
            <a:spLocks noGrp="1" noChangeArrowheads="1"/>
          </p:cNvSpPr>
          <p:nvPr>
            <p:ph idx="1"/>
          </p:nvPr>
        </p:nvSpPr>
        <p:spPr>
          <a:xfrm>
            <a:off x="1524000" y="1570037"/>
            <a:ext cx="7315200" cy="5029200"/>
          </a:xfrm>
        </p:spPr>
        <p:txBody>
          <a:bodyPr>
            <a:normAutofit/>
          </a:bodyPr>
          <a:lstStyle/>
          <a:p>
            <a:pPr>
              <a:spcBef>
                <a:spcPts val="600"/>
              </a:spcBef>
              <a:defRPr/>
            </a:pPr>
            <a:r>
              <a:rPr lang="en-US" sz="3200" dirty="0"/>
              <a:t>CWA § 404 permit – Dredging / Filling Waters of the US, including wetlands</a:t>
            </a:r>
            <a:endParaRPr lang="en-US" sz="1600" dirty="0"/>
          </a:p>
          <a:p>
            <a:pPr>
              <a:spcBef>
                <a:spcPts val="600"/>
              </a:spcBef>
              <a:defRPr/>
            </a:pPr>
            <a:r>
              <a:rPr lang="en-US" sz="3200" dirty="0"/>
              <a:t>CWA § 402 (NPDES) – Discharging pollutants into Waters of the US</a:t>
            </a:r>
          </a:p>
        </p:txBody>
      </p:sp>
      <p:sp>
        <p:nvSpPr>
          <p:cNvPr id="4" name="Slide Number Placeholder 5"/>
          <p:cNvSpPr>
            <a:spLocks noGrp="1"/>
          </p:cNvSpPr>
          <p:nvPr>
            <p:ph type="sldNum" sz="quarter" idx="12"/>
          </p:nvPr>
        </p:nvSpPr>
        <p:spPr/>
        <p:txBody>
          <a:bodyPr/>
          <a:lstStyle/>
          <a:p>
            <a:pPr>
              <a:defRPr/>
            </a:pPr>
            <a:fld id="{C67A4A22-76F8-44F4-B64F-4875930DE4D0}" type="slidenum">
              <a:rPr lang="en-US"/>
              <a:pPr>
                <a:defRPr/>
              </a:pPr>
              <a:t>53</a:t>
            </a:fld>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3609793"/>
            <a:ext cx="4667250" cy="2843893"/>
          </a:xfrm>
          <a:prstGeom prst="rect">
            <a:avLst/>
          </a:prstGeom>
        </p:spPr>
      </p:pic>
    </p:spTree>
    <p:extLst>
      <p:ext uri="{BB962C8B-B14F-4D97-AF65-F5344CB8AC3E}">
        <p14:creationId xmlns:p14="http://schemas.microsoft.com/office/powerpoint/2010/main" val="16636757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4" name="Rectangle 2"/>
          <p:cNvSpPr>
            <a:spLocks noGrp="1" noChangeArrowheads="1"/>
          </p:cNvSpPr>
          <p:nvPr>
            <p:ph type="title"/>
          </p:nvPr>
        </p:nvSpPr>
        <p:spPr/>
        <p:txBody>
          <a:bodyPr anchorCtr="1"/>
          <a:lstStyle/>
          <a:p>
            <a:pPr algn="ctr" eaLnBrk="1" hangingPunct="1">
              <a:defRPr/>
            </a:pPr>
            <a:r>
              <a:rPr lang="en-US" sz="4000" dirty="0"/>
              <a:t>CWA Section 404 Permits</a:t>
            </a:r>
          </a:p>
        </p:txBody>
      </p:sp>
      <p:sp>
        <p:nvSpPr>
          <p:cNvPr id="781315" name="Rectangle 3"/>
          <p:cNvSpPr>
            <a:spLocks noGrp="1" noChangeArrowheads="1"/>
          </p:cNvSpPr>
          <p:nvPr>
            <p:ph idx="1"/>
          </p:nvPr>
        </p:nvSpPr>
        <p:spPr>
          <a:xfrm>
            <a:off x="1489113" y="1759027"/>
            <a:ext cx="7315200" cy="4657648"/>
          </a:xfrm>
        </p:spPr>
        <p:txBody>
          <a:bodyPr>
            <a:normAutofit/>
          </a:bodyPr>
          <a:lstStyle/>
          <a:p>
            <a:pPr fontAlgn="base"/>
            <a:r>
              <a:rPr lang="en-US" dirty="0"/>
              <a:t>Permits issued by Army Corps of Engineers​</a:t>
            </a:r>
          </a:p>
          <a:p>
            <a:pPr lvl="1" fontAlgn="base"/>
            <a:r>
              <a:rPr lang="en-US" dirty="0"/>
              <a:t>Delineation of Waters of the US including wetlands​</a:t>
            </a:r>
          </a:p>
          <a:p>
            <a:pPr lvl="1" fontAlgn="base"/>
            <a:r>
              <a:rPr lang="en-US" dirty="0"/>
              <a:t>Acres impacted​</a:t>
            </a:r>
          </a:p>
          <a:p>
            <a:pPr lvl="1" fontAlgn="base"/>
            <a:r>
              <a:rPr lang="en-US" dirty="0"/>
              <a:t>Wetland functions and values​</a:t>
            </a:r>
          </a:p>
          <a:p>
            <a:pPr fontAlgn="base"/>
            <a:r>
              <a:rPr lang="en-US" dirty="0"/>
              <a:t>Case law for Waters of the US​</a:t>
            </a:r>
          </a:p>
          <a:p>
            <a:pPr fontAlgn="base"/>
            <a:r>
              <a:rPr lang="en-US" dirty="0"/>
              <a:t>Individual or Nationwide 404 Permit? ​</a:t>
            </a:r>
          </a:p>
          <a:p>
            <a:pPr fontAlgn="base"/>
            <a:r>
              <a:rPr lang="en-US" dirty="0"/>
              <a:t>Since 2005, and as upheld by Supreme Court, fill can include mine tailings​</a:t>
            </a:r>
          </a:p>
          <a:p>
            <a:pPr marL="0" indent="0" fontAlgn="base">
              <a:buNone/>
            </a:pPr>
            <a:endParaRPr lang="en-US" dirty="0"/>
          </a:p>
          <a:p>
            <a:pPr eaLnBrk="1" hangingPunct="1">
              <a:lnSpc>
                <a:spcPct val="90000"/>
              </a:lnSpc>
              <a:defRPr/>
            </a:pPr>
            <a:endParaRPr lang="en-US" sz="1200" dirty="0"/>
          </a:p>
        </p:txBody>
      </p:sp>
      <p:sp>
        <p:nvSpPr>
          <p:cNvPr id="6" name="Slide Number Placeholder 3"/>
          <p:cNvSpPr>
            <a:spLocks noGrp="1"/>
          </p:cNvSpPr>
          <p:nvPr>
            <p:ph type="sldNum" sz="quarter" idx="12"/>
          </p:nvPr>
        </p:nvSpPr>
        <p:spPr/>
        <p:txBody>
          <a:bodyPr/>
          <a:lstStyle/>
          <a:p>
            <a:pPr>
              <a:defRPr/>
            </a:pPr>
            <a:fld id="{4BD1C2C3-058B-43DB-85C1-30B29A338382}" type="slidenum">
              <a:rPr lang="en-US"/>
              <a:pPr>
                <a:defRPr/>
              </a:pPr>
              <a:t>54</a:t>
            </a:fld>
            <a:endParaRPr lang="en-US"/>
          </a:p>
        </p:txBody>
      </p:sp>
      <p:sp>
        <p:nvSpPr>
          <p:cNvPr id="5" name="Slide Number Placeholder 5"/>
          <p:cNvSpPr txBox="1">
            <a:spLocks noGrp="1"/>
          </p:cNvSpPr>
          <p:nvPr/>
        </p:nvSpPr>
        <p:spPr bwMode="auto">
          <a:xfrm>
            <a:off x="6553200" y="6243638"/>
            <a:ext cx="2133600" cy="457200"/>
          </a:xfrm>
          <a:prstGeom prst="rect">
            <a:avLst/>
          </a:prstGeom>
          <a:noFill/>
          <a:ln>
            <a:miter lim="800000"/>
            <a:headEnd/>
            <a:tailEnd/>
          </a:ln>
        </p:spPr>
        <p:txBody>
          <a:bodyPr anchor="b"/>
          <a:lstStyle/>
          <a:p>
            <a:pPr algn="r">
              <a:defRPr/>
            </a:pPr>
            <a:endParaRPr lang="en-US" sz="1200">
              <a:effectLst>
                <a:outerShdw blurRad="38100" dist="38100" dir="2700000" algn="tl">
                  <a:srgbClr val="000000"/>
                </a:outerShdw>
              </a:effectLst>
            </a:endParaRPr>
          </a:p>
        </p:txBody>
      </p:sp>
      <p:sp>
        <p:nvSpPr>
          <p:cNvPr id="2" name="Rectangle 1"/>
          <p:cNvSpPr/>
          <p:nvPr/>
        </p:nvSpPr>
        <p:spPr>
          <a:xfrm>
            <a:off x="2286000" y="1752600"/>
            <a:ext cx="4572000" cy="4318001"/>
          </a:xfrm>
          <a:prstGeom prst="rect">
            <a:avLst/>
          </a:prstGeom>
        </p:spPr>
        <p:txBody>
          <a:bodyPr vert="horz" lIns="91440" tIns="45720" rIns="91440" bIns="45720" rtlCol="0">
            <a:normAutofit/>
          </a:bodyPr>
          <a:lstStyle/>
          <a:p>
            <a:r>
              <a:rPr lang="en-US"/>
              <a:t>​</a:t>
            </a:r>
          </a:p>
        </p:txBody>
      </p:sp>
      <p:sp>
        <p:nvSpPr>
          <p:cNvPr id="3" name="Rectangle 2"/>
          <p:cNvSpPr/>
          <p:nvPr/>
        </p:nvSpPr>
        <p:spPr>
          <a:xfrm>
            <a:off x="4439592" y="3244334"/>
            <a:ext cx="1885008" cy="369332"/>
          </a:xfrm>
          <a:prstGeom prst="rect">
            <a:avLst/>
          </a:prstGeom>
        </p:spPr>
        <p:txBody>
          <a:bodyPr wrap="square">
            <a:spAutoFit/>
          </a:bodyPr>
          <a:lstStyle/>
          <a:p>
            <a:pPr>
              <a:buFont typeface="Arial" panose="020B0604020202020204" pitchFamily="34" charset="0"/>
              <a:buChar char="•"/>
            </a:pPr>
            <a:r>
              <a:rPr lang="en-US" dirty="0">
                <a:solidFill>
                  <a:srgbClr val="FFFFFF"/>
                </a:solidFill>
              </a:rPr>
              <a:t>​</a:t>
            </a:r>
          </a:p>
        </p:txBody>
      </p:sp>
    </p:spTree>
    <p:extLst>
      <p:ext uri="{BB962C8B-B14F-4D97-AF65-F5344CB8AC3E}">
        <p14:creationId xmlns:p14="http://schemas.microsoft.com/office/powerpoint/2010/main" val="13635855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2" name="Rectangle 2"/>
          <p:cNvSpPr>
            <a:spLocks noGrp="1" noChangeArrowheads="1"/>
          </p:cNvSpPr>
          <p:nvPr>
            <p:ph type="title"/>
          </p:nvPr>
        </p:nvSpPr>
        <p:spPr/>
        <p:txBody>
          <a:bodyPr anchorCtr="1"/>
          <a:lstStyle/>
          <a:p>
            <a:pPr eaLnBrk="1" hangingPunct="1">
              <a:defRPr/>
            </a:pPr>
            <a:r>
              <a:rPr lang="en-US" dirty="0"/>
              <a:t>CWA 404 Permits</a:t>
            </a:r>
          </a:p>
        </p:txBody>
      </p:sp>
      <p:sp>
        <p:nvSpPr>
          <p:cNvPr id="783363" name="Rectangle 3"/>
          <p:cNvSpPr>
            <a:spLocks noGrp="1" noChangeArrowheads="1"/>
          </p:cNvSpPr>
          <p:nvPr>
            <p:ph idx="1"/>
          </p:nvPr>
        </p:nvSpPr>
        <p:spPr>
          <a:xfrm>
            <a:off x="1523999" y="1570037"/>
            <a:ext cx="4038601" cy="5029200"/>
          </a:xfrm>
        </p:spPr>
        <p:txBody>
          <a:bodyPr vert="horz" lIns="91440" tIns="45720" rIns="91440" bIns="45720" rtlCol="0" anchor="t">
            <a:normAutofit/>
          </a:bodyPr>
          <a:lstStyle/>
          <a:p>
            <a:pPr eaLnBrk="1" hangingPunct="1">
              <a:lnSpc>
                <a:spcPct val="80000"/>
              </a:lnSpc>
              <a:defRPr/>
            </a:pPr>
            <a:r>
              <a:rPr lang="en-US" sz="2800" dirty="0"/>
              <a:t>May be required for:</a:t>
            </a:r>
          </a:p>
          <a:p>
            <a:pPr lvl="1" eaLnBrk="1" hangingPunct="1">
              <a:lnSpc>
                <a:spcPct val="80000"/>
              </a:lnSpc>
              <a:defRPr/>
            </a:pPr>
            <a:r>
              <a:rPr lang="en-US" sz="2400" dirty="0"/>
              <a:t>Building pads</a:t>
            </a:r>
          </a:p>
          <a:p>
            <a:pPr lvl="1" eaLnBrk="1" hangingPunct="1">
              <a:lnSpc>
                <a:spcPct val="80000"/>
              </a:lnSpc>
              <a:defRPr/>
            </a:pPr>
            <a:r>
              <a:rPr lang="en-US" sz="2400" dirty="0"/>
              <a:t>Tailings impoundments</a:t>
            </a:r>
          </a:p>
          <a:p>
            <a:pPr lvl="1" eaLnBrk="1" hangingPunct="1">
              <a:lnSpc>
                <a:spcPct val="80000"/>
              </a:lnSpc>
              <a:defRPr/>
            </a:pPr>
            <a:r>
              <a:rPr lang="en-US" sz="2400" dirty="0"/>
              <a:t>Waste rock disposal</a:t>
            </a:r>
          </a:p>
          <a:p>
            <a:pPr lvl="1" eaLnBrk="1" hangingPunct="1">
              <a:lnSpc>
                <a:spcPct val="80000"/>
              </a:lnSpc>
              <a:defRPr/>
            </a:pPr>
            <a:r>
              <a:rPr lang="en-US" sz="2400" dirty="0"/>
              <a:t>Stream diversions</a:t>
            </a:r>
          </a:p>
          <a:p>
            <a:pPr lvl="1" eaLnBrk="1" hangingPunct="1">
              <a:lnSpc>
                <a:spcPct val="80000"/>
              </a:lnSpc>
              <a:defRPr/>
            </a:pPr>
            <a:r>
              <a:rPr lang="en-US" sz="2400" dirty="0"/>
              <a:t>Pipelines</a:t>
            </a:r>
          </a:p>
          <a:p>
            <a:pPr lvl="1" eaLnBrk="1" hangingPunct="1">
              <a:lnSpc>
                <a:spcPct val="80000"/>
              </a:lnSpc>
              <a:defRPr/>
            </a:pPr>
            <a:r>
              <a:rPr lang="en-US" sz="2400" dirty="0"/>
              <a:t>Road fill</a:t>
            </a:r>
          </a:p>
          <a:p>
            <a:pPr marL="457200" lvl="1" indent="0" eaLnBrk="1" hangingPunct="1">
              <a:lnSpc>
                <a:spcPct val="80000"/>
              </a:lnSpc>
              <a:buNone/>
              <a:defRPr/>
            </a:pPr>
            <a:endParaRPr lang="en-US" sz="2400" dirty="0"/>
          </a:p>
          <a:p>
            <a:pPr eaLnBrk="1" hangingPunct="1">
              <a:lnSpc>
                <a:spcPct val="80000"/>
              </a:lnSpc>
              <a:defRPr/>
            </a:pPr>
            <a:endParaRPr lang="en-US" sz="2800" dirty="0"/>
          </a:p>
        </p:txBody>
      </p:sp>
      <p:sp>
        <p:nvSpPr>
          <p:cNvPr id="8" name="Slide Number Placeholder 3"/>
          <p:cNvSpPr>
            <a:spLocks noGrp="1"/>
          </p:cNvSpPr>
          <p:nvPr>
            <p:ph type="sldNum" sz="quarter" idx="12"/>
          </p:nvPr>
        </p:nvSpPr>
        <p:spPr/>
        <p:txBody>
          <a:bodyPr/>
          <a:lstStyle/>
          <a:p>
            <a:pPr>
              <a:defRPr/>
            </a:pPr>
            <a:fld id="{88EC0744-1DEE-4E64-B109-EEC2F179C42C}" type="slidenum">
              <a:rPr lang="en-US"/>
              <a:pPr>
                <a:defRPr/>
              </a:pPr>
              <a:t>55</a:t>
            </a:fld>
            <a:endParaRPr lang="en-US"/>
          </a:p>
        </p:txBody>
      </p:sp>
      <p:pic>
        <p:nvPicPr>
          <p:cNvPr id="28678" name="Picture 7" descr="Pogo road"/>
          <p:cNvPicPr>
            <a:picLocks noChangeAspect="1" noChangeArrowheads="1"/>
          </p:cNvPicPr>
          <p:nvPr/>
        </p:nvPicPr>
        <p:blipFill rotWithShape="1">
          <a:blip r:embed="rId3" cstate="print"/>
          <a:srcRect b="13547"/>
          <a:stretch/>
        </p:blipFill>
        <p:spPr bwMode="auto">
          <a:xfrm>
            <a:off x="5334000" y="1549255"/>
            <a:ext cx="3433546" cy="2083070"/>
          </a:xfrm>
          <a:prstGeom prst="rect">
            <a:avLst/>
          </a:prstGeom>
          <a:noFill/>
          <a:ln w="9525">
            <a:noFill/>
            <a:miter lim="800000"/>
            <a:headEnd/>
            <a:tailEnd/>
          </a:ln>
        </p:spPr>
      </p:pic>
      <p:pic>
        <p:nvPicPr>
          <p:cNvPr id="28679" name="Picture 8"/>
          <p:cNvPicPr>
            <a:picLocks noChangeAspect="1" noChangeArrowheads="1"/>
          </p:cNvPicPr>
          <p:nvPr/>
        </p:nvPicPr>
        <p:blipFill rotWithShape="1">
          <a:blip r:embed="rId4" cstate="print"/>
          <a:srcRect t="14582"/>
          <a:stretch/>
        </p:blipFill>
        <p:spPr bwMode="auto">
          <a:xfrm>
            <a:off x="1941170" y="4206240"/>
            <a:ext cx="3860800" cy="2590800"/>
          </a:xfrm>
          <a:prstGeom prst="rect">
            <a:avLst/>
          </a:prstGeom>
          <a:noFill/>
          <a:ln w="9525">
            <a:noFill/>
            <a:miter lim="800000"/>
            <a:headEnd/>
            <a:tailEnd/>
          </a:ln>
        </p:spPr>
      </p:pic>
      <p:pic>
        <p:nvPicPr>
          <p:cNvPr id="28680" name="Picture 9"/>
          <p:cNvPicPr>
            <a:picLocks noChangeAspect="1" noChangeArrowheads="1"/>
          </p:cNvPicPr>
          <p:nvPr/>
        </p:nvPicPr>
        <p:blipFill rotWithShape="1">
          <a:blip r:embed="rId5" cstate="print"/>
          <a:srcRect b="10911"/>
          <a:stretch/>
        </p:blipFill>
        <p:spPr bwMode="auto">
          <a:xfrm>
            <a:off x="6477000" y="3800475"/>
            <a:ext cx="1982788" cy="2981325"/>
          </a:xfrm>
          <a:prstGeom prst="rect">
            <a:avLst/>
          </a:prstGeom>
          <a:noFill/>
          <a:ln w="9525">
            <a:noFill/>
            <a:miter lim="800000"/>
            <a:headEnd/>
            <a:tailEnd/>
          </a:ln>
        </p:spPr>
      </p:pic>
    </p:spTree>
    <p:extLst>
      <p:ext uri="{BB962C8B-B14F-4D97-AF65-F5344CB8AC3E}">
        <p14:creationId xmlns:p14="http://schemas.microsoft.com/office/powerpoint/2010/main" val="20453865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2"/>
          <p:cNvSpPr>
            <a:spLocks noGrp="1" noChangeArrowheads="1"/>
          </p:cNvSpPr>
          <p:nvPr>
            <p:ph type="title"/>
          </p:nvPr>
        </p:nvSpPr>
        <p:spPr/>
        <p:txBody>
          <a:bodyPr anchorCtr="1"/>
          <a:lstStyle/>
          <a:p>
            <a:pPr eaLnBrk="1" hangingPunct="1">
              <a:defRPr/>
            </a:pPr>
            <a:r>
              <a:rPr lang="en-US" dirty="0"/>
              <a:t>CWA 404 Permits</a:t>
            </a:r>
          </a:p>
        </p:txBody>
      </p:sp>
      <p:sp>
        <p:nvSpPr>
          <p:cNvPr id="784387" name="Rectangle 3"/>
          <p:cNvSpPr>
            <a:spLocks noGrp="1" noChangeArrowheads="1"/>
          </p:cNvSpPr>
          <p:nvPr>
            <p:ph idx="1"/>
          </p:nvPr>
        </p:nvSpPr>
        <p:spPr/>
        <p:txBody>
          <a:bodyPr>
            <a:normAutofit lnSpcReduction="10000"/>
          </a:bodyPr>
          <a:lstStyle/>
          <a:p>
            <a:pPr eaLnBrk="1" hangingPunct="1">
              <a:lnSpc>
                <a:spcPct val="90000"/>
              </a:lnSpc>
              <a:defRPr/>
            </a:pPr>
            <a:r>
              <a:rPr lang="en-US" sz="2800" dirty="0"/>
              <a:t>Waters of the U.S., including wetlands, must be avoided, minimized, mitigated and compensated</a:t>
            </a:r>
          </a:p>
          <a:p>
            <a:pPr eaLnBrk="1" hangingPunct="1">
              <a:lnSpc>
                <a:spcPct val="90000"/>
              </a:lnSpc>
              <a:spcAft>
                <a:spcPct val="30000"/>
              </a:spcAft>
              <a:defRPr/>
            </a:pPr>
            <a:r>
              <a:rPr lang="en-US" sz="2800" dirty="0"/>
              <a:t>U.S. Army Corps of Engineers must select Least Environmentally Damaging Practicable Alternative (CWA 404(b)(1) analysis)</a:t>
            </a:r>
          </a:p>
          <a:p>
            <a:pPr lvl="1" eaLnBrk="1" hangingPunct="1">
              <a:lnSpc>
                <a:spcPct val="90000"/>
              </a:lnSpc>
              <a:spcAft>
                <a:spcPct val="30000"/>
              </a:spcAft>
              <a:defRPr/>
            </a:pPr>
            <a:r>
              <a:rPr lang="en-US" sz="2400" dirty="0"/>
              <a:t>Most efficient when done in concert with NEPA alternative analysis</a:t>
            </a:r>
          </a:p>
          <a:p>
            <a:pPr eaLnBrk="1" hangingPunct="1">
              <a:lnSpc>
                <a:spcPct val="90000"/>
              </a:lnSpc>
              <a:spcAft>
                <a:spcPct val="20000"/>
              </a:spcAft>
              <a:defRPr/>
            </a:pPr>
            <a:r>
              <a:rPr lang="en-US" sz="2800" dirty="0"/>
              <a:t>Permits reviewed by EPA and certified by State (CWA 401 certification)</a:t>
            </a:r>
          </a:p>
          <a:p>
            <a:pPr eaLnBrk="1" hangingPunct="1">
              <a:lnSpc>
                <a:spcPct val="90000"/>
              </a:lnSpc>
              <a:spcAft>
                <a:spcPct val="20000"/>
              </a:spcAft>
              <a:defRPr/>
            </a:pPr>
            <a:r>
              <a:rPr lang="en-US" sz="2800" dirty="0"/>
              <a:t>EPA can prohibit or restrict use of a site for fill under CWA 404(c)</a:t>
            </a:r>
          </a:p>
          <a:p>
            <a:pPr eaLnBrk="1" hangingPunct="1">
              <a:lnSpc>
                <a:spcPct val="90000"/>
              </a:lnSpc>
              <a:spcAft>
                <a:spcPct val="30000"/>
              </a:spcAft>
              <a:defRPr/>
            </a:pPr>
            <a:endParaRPr lang="en-US" sz="2800" dirty="0"/>
          </a:p>
          <a:p>
            <a:pPr eaLnBrk="1" hangingPunct="1">
              <a:lnSpc>
                <a:spcPct val="90000"/>
              </a:lnSpc>
              <a:spcAft>
                <a:spcPct val="30000"/>
              </a:spcAft>
              <a:buFont typeface="Wingdings" pitchFamily="2" charset="2"/>
              <a:buNone/>
              <a:defRPr/>
            </a:pPr>
            <a:endParaRPr lang="en-US" sz="2800" dirty="0"/>
          </a:p>
          <a:p>
            <a:pPr eaLnBrk="1" hangingPunct="1">
              <a:lnSpc>
                <a:spcPct val="90000"/>
              </a:lnSpc>
              <a:defRPr/>
            </a:pPr>
            <a:endParaRPr lang="en-US" sz="2800" dirty="0"/>
          </a:p>
        </p:txBody>
      </p:sp>
      <p:sp>
        <p:nvSpPr>
          <p:cNvPr id="6" name="Slide Number Placeholder 3"/>
          <p:cNvSpPr>
            <a:spLocks noGrp="1"/>
          </p:cNvSpPr>
          <p:nvPr>
            <p:ph type="sldNum" sz="quarter" idx="12"/>
          </p:nvPr>
        </p:nvSpPr>
        <p:spPr/>
        <p:txBody>
          <a:bodyPr/>
          <a:lstStyle/>
          <a:p>
            <a:pPr>
              <a:defRPr/>
            </a:pPr>
            <a:fld id="{5FE6E040-EB01-46D0-84E6-EDEBC044CBD9}" type="slidenum">
              <a:rPr lang="en-US"/>
              <a:pPr>
                <a:defRPr/>
              </a:pPr>
              <a:t>56</a:t>
            </a:fld>
            <a:endParaRPr lang="en-US"/>
          </a:p>
        </p:txBody>
      </p:sp>
      <p:sp>
        <p:nvSpPr>
          <p:cNvPr id="5" name="Slide Number Placeholder 5"/>
          <p:cNvSpPr txBox="1">
            <a:spLocks noGrp="1"/>
          </p:cNvSpPr>
          <p:nvPr/>
        </p:nvSpPr>
        <p:spPr bwMode="auto">
          <a:xfrm>
            <a:off x="6553200" y="6243638"/>
            <a:ext cx="2133600" cy="457200"/>
          </a:xfrm>
          <a:prstGeom prst="rect">
            <a:avLst/>
          </a:prstGeom>
          <a:noFill/>
          <a:ln>
            <a:miter lim="800000"/>
            <a:headEnd/>
            <a:tailEnd/>
          </a:ln>
        </p:spPr>
        <p:txBody>
          <a:bodyPr anchor="b"/>
          <a:lstStyle/>
          <a:p>
            <a:pPr algn="r">
              <a:defRPr/>
            </a:pPr>
            <a:endParaRPr lang="en-US" sz="1200">
              <a:effectLst>
                <a:outerShdw blurRad="38100" dist="38100" dir="2700000" algn="tl">
                  <a:srgbClr val="000000"/>
                </a:outerShdw>
              </a:effectLst>
              <a:latin typeface="Verdana" pitchFamily="34" charset="0"/>
            </a:endParaRPr>
          </a:p>
        </p:txBody>
      </p:sp>
    </p:spTree>
    <p:extLst>
      <p:ext uri="{BB962C8B-B14F-4D97-AF65-F5344CB8AC3E}">
        <p14:creationId xmlns:p14="http://schemas.microsoft.com/office/powerpoint/2010/main" val="20166751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2" name="Rectangle 2"/>
          <p:cNvSpPr>
            <a:spLocks noGrp="1" noChangeArrowheads="1"/>
          </p:cNvSpPr>
          <p:nvPr>
            <p:ph type="title"/>
          </p:nvPr>
        </p:nvSpPr>
        <p:spPr/>
        <p:txBody>
          <a:bodyPr anchorCtr="1">
            <a:normAutofit/>
          </a:bodyPr>
          <a:lstStyle/>
          <a:p>
            <a:pPr>
              <a:defRPr/>
            </a:pPr>
            <a:r>
              <a:rPr lang="en-US" dirty="0"/>
              <a:t>NPDES Permits (CWA 402)</a:t>
            </a:r>
          </a:p>
        </p:txBody>
      </p:sp>
      <p:sp>
        <p:nvSpPr>
          <p:cNvPr id="773123" name="Rectangle 3"/>
          <p:cNvSpPr>
            <a:spLocks noGrp="1" noChangeArrowheads="1"/>
          </p:cNvSpPr>
          <p:nvPr>
            <p:ph idx="1"/>
          </p:nvPr>
        </p:nvSpPr>
        <p:spPr>
          <a:xfrm>
            <a:off x="1524000" y="1584845"/>
            <a:ext cx="7315200" cy="5029200"/>
          </a:xfrm>
        </p:spPr>
        <p:txBody>
          <a:bodyPr/>
          <a:lstStyle/>
          <a:p>
            <a:pPr eaLnBrk="1" hangingPunct="1">
              <a:lnSpc>
                <a:spcPct val="90000"/>
              </a:lnSpc>
              <a:defRPr/>
            </a:pPr>
            <a:r>
              <a:rPr lang="en-US" sz="3200" dirty="0"/>
              <a:t>Needed for discharges from mine &amp; mill, tailings ponds, mine drainage</a:t>
            </a:r>
          </a:p>
          <a:p>
            <a:pPr eaLnBrk="1" hangingPunct="1">
              <a:lnSpc>
                <a:spcPct val="90000"/>
              </a:lnSpc>
              <a:buFont typeface="Wingdings" pitchFamily="2" charset="2"/>
              <a:buNone/>
              <a:defRPr/>
            </a:pPr>
            <a:endParaRPr lang="en-US" sz="2800" dirty="0"/>
          </a:p>
        </p:txBody>
      </p:sp>
      <p:pic>
        <p:nvPicPr>
          <p:cNvPr id="24581" name="Picture 4" descr="discharge"/>
          <p:cNvPicPr>
            <a:picLocks noChangeAspect="1" noChangeArrowheads="1"/>
          </p:cNvPicPr>
          <p:nvPr/>
        </p:nvPicPr>
        <p:blipFill>
          <a:blip r:embed="rId3" cstate="print">
            <a:lum bright="12000"/>
          </a:blip>
          <a:srcRect t="11800" r="6250"/>
          <a:stretch>
            <a:fillRect/>
          </a:stretch>
        </p:blipFill>
        <p:spPr bwMode="auto">
          <a:xfrm>
            <a:off x="4953000" y="3047999"/>
            <a:ext cx="4114799" cy="2918485"/>
          </a:xfrm>
          <a:prstGeom prst="rect">
            <a:avLst/>
          </a:prstGeom>
          <a:noFill/>
          <a:ln w="9525">
            <a:noFill/>
            <a:miter lim="800000"/>
            <a:headEnd/>
            <a:tailEnd/>
          </a:ln>
        </p:spPr>
      </p:pic>
      <p:pic>
        <p:nvPicPr>
          <p:cNvPr id="24582" name="Picture 7"/>
          <p:cNvPicPr>
            <a:picLocks noChangeAspect="1" noChangeArrowheads="1"/>
          </p:cNvPicPr>
          <p:nvPr/>
        </p:nvPicPr>
        <p:blipFill rotWithShape="1">
          <a:blip r:embed="rId4" cstate="print"/>
          <a:srcRect b="7466"/>
          <a:stretch/>
        </p:blipFill>
        <p:spPr bwMode="auto">
          <a:xfrm>
            <a:off x="1219200" y="3057897"/>
            <a:ext cx="3733800" cy="2908588"/>
          </a:xfrm>
          <a:prstGeom prst="rect">
            <a:avLst/>
          </a:prstGeom>
          <a:noFill/>
          <a:ln w="9525">
            <a:noFill/>
            <a:miter lim="800000"/>
            <a:headEnd/>
            <a:tailEnd/>
          </a:ln>
        </p:spPr>
      </p:pic>
      <p:sp>
        <p:nvSpPr>
          <p:cNvPr id="24583" name="Rectangle 8"/>
          <p:cNvSpPr>
            <a:spLocks noChangeArrowheads="1"/>
          </p:cNvSpPr>
          <p:nvPr/>
        </p:nvSpPr>
        <p:spPr bwMode="auto">
          <a:xfrm>
            <a:off x="5943600" y="5567092"/>
            <a:ext cx="3124199" cy="397669"/>
          </a:xfrm>
          <a:prstGeom prst="rect">
            <a:avLst/>
          </a:prstGeom>
          <a:solidFill>
            <a:schemeClr val="bg1">
              <a:lumMod val="65000"/>
            </a:schemeClr>
          </a:solidFill>
          <a:ln w="9525">
            <a:solidFill>
              <a:schemeClr val="bg1">
                <a:lumMod val="75000"/>
              </a:schemeClr>
            </a:solidFill>
            <a:miter lim="800000"/>
            <a:headEnd/>
            <a:tailEnd/>
          </a:ln>
        </p:spPr>
        <p:txBody>
          <a:bodyPr wrap="none" anchor="ctr"/>
          <a:lstStyle/>
          <a:p>
            <a:pPr algn="ctr" eaLnBrk="0" hangingPunct="0"/>
            <a:r>
              <a:rPr lang="en-US" sz="2200" b="1" dirty="0">
                <a:solidFill>
                  <a:srgbClr val="1F497D"/>
                </a:solidFill>
              </a:rPr>
              <a:t>Red Dog Mine, Alaska</a:t>
            </a:r>
          </a:p>
        </p:txBody>
      </p:sp>
      <p:sp>
        <p:nvSpPr>
          <p:cNvPr id="24584" name="Rectangle 9"/>
          <p:cNvSpPr>
            <a:spLocks noChangeArrowheads="1"/>
          </p:cNvSpPr>
          <p:nvPr/>
        </p:nvSpPr>
        <p:spPr bwMode="auto">
          <a:xfrm>
            <a:off x="1225867" y="5582029"/>
            <a:ext cx="3505200" cy="382732"/>
          </a:xfrm>
          <a:prstGeom prst="rect">
            <a:avLst/>
          </a:prstGeom>
          <a:solidFill>
            <a:schemeClr val="bg1">
              <a:lumMod val="65000"/>
            </a:schemeClr>
          </a:solidFill>
          <a:ln w="9525">
            <a:solidFill>
              <a:schemeClr val="bg1">
                <a:lumMod val="75000"/>
              </a:schemeClr>
            </a:solidFill>
            <a:miter lim="800000"/>
            <a:headEnd/>
            <a:tailEnd/>
          </a:ln>
        </p:spPr>
        <p:txBody>
          <a:bodyPr wrap="none" anchor="ctr"/>
          <a:lstStyle/>
          <a:p>
            <a:pPr algn="ctr" eaLnBrk="0" hangingPunct="0"/>
            <a:r>
              <a:rPr lang="en-US" sz="2200" b="1" dirty="0">
                <a:solidFill>
                  <a:srgbClr val="1F497D"/>
                </a:solidFill>
              </a:rPr>
              <a:t>Rock Creek Mine, Alaska</a:t>
            </a:r>
          </a:p>
        </p:txBody>
      </p:sp>
      <p:sp>
        <p:nvSpPr>
          <p:cNvPr id="2" name="Slide Number Placeholder 1"/>
          <p:cNvSpPr>
            <a:spLocks noGrp="1"/>
          </p:cNvSpPr>
          <p:nvPr>
            <p:ph type="sldNum" sz="quarter" idx="12"/>
          </p:nvPr>
        </p:nvSpPr>
        <p:spPr/>
        <p:txBody>
          <a:bodyPr/>
          <a:lstStyle/>
          <a:p>
            <a:fld id="{509462E9-625C-433A-BC7E-8CC30B94BA1D}" type="slidenum">
              <a:rPr lang="en-US" smtClean="0"/>
              <a:pPr/>
              <a:t>57</a:t>
            </a:fld>
            <a:endParaRPr lang="en-US" dirty="0"/>
          </a:p>
        </p:txBody>
      </p:sp>
    </p:spTree>
    <p:extLst>
      <p:ext uri="{BB962C8B-B14F-4D97-AF65-F5344CB8AC3E}">
        <p14:creationId xmlns:p14="http://schemas.microsoft.com/office/powerpoint/2010/main" val="17691411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normAutofit/>
          </a:bodyPr>
          <a:lstStyle/>
          <a:p>
            <a:pPr algn="ctr">
              <a:defRPr/>
            </a:pPr>
            <a:r>
              <a:rPr lang="en-US" dirty="0"/>
              <a:t>NPDES Permits (CWA 402)</a:t>
            </a:r>
          </a:p>
        </p:txBody>
      </p:sp>
      <p:sp>
        <p:nvSpPr>
          <p:cNvPr id="99331" name="Rectangle 3"/>
          <p:cNvSpPr>
            <a:spLocks noGrp="1" noChangeArrowheads="1"/>
          </p:cNvSpPr>
          <p:nvPr>
            <p:ph idx="1"/>
          </p:nvPr>
        </p:nvSpPr>
        <p:spPr>
          <a:xfrm>
            <a:off x="1524000" y="1583778"/>
            <a:ext cx="7315200" cy="5029200"/>
          </a:xfrm>
        </p:spPr>
        <p:txBody>
          <a:bodyPr>
            <a:normAutofit/>
          </a:bodyPr>
          <a:lstStyle/>
          <a:p>
            <a:pPr>
              <a:defRPr/>
            </a:pPr>
            <a:r>
              <a:rPr lang="en-US" sz="3200" dirty="0"/>
              <a:t>Public Process</a:t>
            </a:r>
          </a:p>
          <a:p>
            <a:pPr lvl="1">
              <a:spcBef>
                <a:spcPts val="1200"/>
              </a:spcBef>
              <a:defRPr/>
            </a:pPr>
            <a:r>
              <a:rPr lang="en-US" sz="2800" dirty="0"/>
              <a:t>At least a 30-day comment period on draft</a:t>
            </a:r>
          </a:p>
          <a:p>
            <a:pPr lvl="1">
              <a:spcBef>
                <a:spcPts val="1200"/>
              </a:spcBef>
              <a:defRPr/>
            </a:pPr>
            <a:r>
              <a:rPr lang="en-US" sz="2800" dirty="0"/>
              <a:t>Prepare a Response to Comments</a:t>
            </a:r>
          </a:p>
          <a:p>
            <a:pPr>
              <a:spcBef>
                <a:spcPts val="1800"/>
              </a:spcBef>
              <a:defRPr/>
            </a:pPr>
            <a:r>
              <a:rPr lang="en-US" sz="3200" dirty="0"/>
              <a:t>If issued by EPA, potential tribal consultation and ESA consultation</a:t>
            </a:r>
          </a:p>
          <a:p>
            <a:pPr lvl="1">
              <a:spcBef>
                <a:spcPts val="1200"/>
              </a:spcBef>
              <a:defRPr/>
            </a:pPr>
            <a:r>
              <a:rPr lang="en-US" sz="2800" dirty="0"/>
              <a:t>Offer consultation to tribes in the area</a:t>
            </a:r>
          </a:p>
          <a:p>
            <a:pPr lvl="1">
              <a:spcBef>
                <a:spcPts val="1200"/>
              </a:spcBef>
              <a:defRPr/>
            </a:pPr>
            <a:r>
              <a:rPr lang="en-US" sz="2800" dirty="0"/>
              <a:t>ESA consultation on threatened and endangered species</a:t>
            </a:r>
          </a:p>
        </p:txBody>
      </p:sp>
      <p:sp>
        <p:nvSpPr>
          <p:cNvPr id="4" name="Rectangle 6"/>
          <p:cNvSpPr>
            <a:spLocks noGrp="1" noChangeArrowheads="1"/>
          </p:cNvSpPr>
          <p:nvPr>
            <p:ph type="sldNum" sz="quarter" idx="12"/>
          </p:nvPr>
        </p:nvSpPr>
        <p:spPr/>
        <p:txBody>
          <a:bodyPr/>
          <a:lstStyle/>
          <a:p>
            <a:pPr>
              <a:defRPr/>
            </a:pPr>
            <a:fld id="{53DA5F54-3630-4DED-9D71-518083AA8240}" type="slidenum">
              <a:rPr lang="en-US"/>
              <a:pPr>
                <a:defRPr/>
              </a:pPr>
              <a:t>58</a:t>
            </a:fld>
            <a:endParaRPr lang="en-US"/>
          </a:p>
        </p:txBody>
      </p:sp>
    </p:spTree>
    <p:extLst>
      <p:ext uri="{BB962C8B-B14F-4D97-AF65-F5344CB8AC3E}">
        <p14:creationId xmlns:p14="http://schemas.microsoft.com/office/powerpoint/2010/main" val="29197170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Ground Water</a:t>
            </a:r>
          </a:p>
        </p:txBody>
      </p:sp>
      <p:sp>
        <p:nvSpPr>
          <p:cNvPr id="3" name="Content Placeholder 2"/>
          <p:cNvSpPr>
            <a:spLocks noGrp="1"/>
          </p:cNvSpPr>
          <p:nvPr>
            <p:ph idx="1"/>
          </p:nvPr>
        </p:nvSpPr>
        <p:spPr/>
        <p:txBody>
          <a:bodyPr vert="horz" lIns="91440" tIns="45720" rIns="91440" bIns="45720" rtlCol="0" anchor="t">
            <a:normAutofit/>
          </a:bodyPr>
          <a:lstStyle/>
          <a:p>
            <a:r>
              <a:rPr lang="en-US" dirty="0"/>
              <a:t>Generally Ground Water is regulated by State</a:t>
            </a:r>
          </a:p>
          <a:p>
            <a:r>
              <a:rPr lang="en-US" dirty="0"/>
              <a:t>Some states have state groundwater protection program requiring permits for mines</a:t>
            </a:r>
          </a:p>
          <a:p>
            <a:r>
              <a:rPr lang="en-US" dirty="0"/>
              <a:t>State GW permit may be integrated into state mining permit </a:t>
            </a:r>
          </a:p>
        </p:txBody>
      </p:sp>
      <p:sp>
        <p:nvSpPr>
          <p:cNvPr id="4" name="Slide Number Placeholder 3"/>
          <p:cNvSpPr>
            <a:spLocks noGrp="1"/>
          </p:cNvSpPr>
          <p:nvPr>
            <p:ph type="sldNum" sz="quarter" idx="12"/>
          </p:nvPr>
        </p:nvSpPr>
        <p:spPr/>
        <p:txBody>
          <a:bodyPr/>
          <a:lstStyle/>
          <a:p>
            <a:fld id="{509462E9-625C-433A-BC7E-8CC30B94BA1D}" type="slidenum">
              <a:rPr lang="en-US" smtClean="0"/>
              <a:pPr/>
              <a:t>59</a:t>
            </a:fld>
            <a:endParaRPr lang="en-US" dirty="0"/>
          </a:p>
        </p:txBody>
      </p:sp>
    </p:spTree>
    <p:extLst>
      <p:ext uri="{BB962C8B-B14F-4D97-AF65-F5344CB8AC3E}">
        <p14:creationId xmlns:p14="http://schemas.microsoft.com/office/powerpoint/2010/main" val="1346657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48468"/>
            <a:ext cx="7086600" cy="970732"/>
          </a:xfrm>
        </p:spPr>
        <p:txBody>
          <a:bodyPr>
            <a:normAutofit fontScale="90000"/>
          </a:bodyPr>
          <a:lstStyle/>
          <a:p>
            <a:pPr algn="ctr"/>
            <a:r>
              <a:rPr lang="en-US" dirty="0">
                <a:solidFill>
                  <a:srgbClr val="1F497D"/>
                </a:solidFill>
              </a:rPr>
              <a:t>U.S. Forest Service Authorities – Locatables</a:t>
            </a:r>
          </a:p>
        </p:txBody>
      </p:sp>
      <p:sp>
        <p:nvSpPr>
          <p:cNvPr id="3" name="Content Placeholder 2"/>
          <p:cNvSpPr>
            <a:spLocks noGrp="1"/>
          </p:cNvSpPr>
          <p:nvPr>
            <p:ph idx="1"/>
          </p:nvPr>
        </p:nvSpPr>
        <p:spPr/>
        <p:txBody>
          <a:bodyPr>
            <a:noAutofit/>
          </a:bodyPr>
          <a:lstStyle/>
          <a:p>
            <a:pPr marL="0" indent="0">
              <a:spcBef>
                <a:spcPts val="0"/>
              </a:spcBef>
              <a:spcAft>
                <a:spcPts val="500"/>
              </a:spcAft>
              <a:buNone/>
            </a:pPr>
            <a:r>
              <a:rPr lang="en-US" sz="2600" b="1" u="sng" dirty="0">
                <a:solidFill>
                  <a:schemeClr val="tx2"/>
                </a:solidFill>
              </a:rPr>
              <a:t>Laws</a:t>
            </a:r>
          </a:p>
          <a:p>
            <a:pPr marL="801688">
              <a:spcBef>
                <a:spcPts val="0"/>
              </a:spcBef>
              <a:spcAft>
                <a:spcPts val="500"/>
              </a:spcAft>
            </a:pPr>
            <a:r>
              <a:rPr lang="en-US" sz="2600" dirty="0">
                <a:solidFill>
                  <a:schemeClr val="tx2"/>
                </a:solidFill>
                <a:effectLst/>
              </a:rPr>
              <a:t>General Mining Law of 1872</a:t>
            </a:r>
          </a:p>
          <a:p>
            <a:pPr marL="801688">
              <a:spcBef>
                <a:spcPts val="0"/>
              </a:spcBef>
              <a:spcAft>
                <a:spcPts val="500"/>
              </a:spcAft>
            </a:pPr>
            <a:r>
              <a:rPr lang="en-US" sz="2600" dirty="0">
                <a:solidFill>
                  <a:schemeClr val="tx2"/>
                </a:solidFill>
                <a:effectLst/>
              </a:rPr>
              <a:t>Organic Act of 1897</a:t>
            </a:r>
          </a:p>
          <a:p>
            <a:pPr marL="801688">
              <a:spcBef>
                <a:spcPts val="0"/>
              </a:spcBef>
              <a:spcAft>
                <a:spcPts val="500"/>
              </a:spcAft>
            </a:pPr>
            <a:r>
              <a:rPr lang="en-US" sz="2600" dirty="0">
                <a:solidFill>
                  <a:schemeClr val="tx2"/>
                </a:solidFill>
                <a:effectLst/>
              </a:rPr>
              <a:t>Leasing Act of 1920</a:t>
            </a:r>
          </a:p>
          <a:p>
            <a:pPr marL="801688">
              <a:spcBef>
                <a:spcPts val="0"/>
              </a:spcBef>
              <a:spcAft>
                <a:spcPts val="500"/>
              </a:spcAft>
            </a:pPr>
            <a:r>
              <a:rPr lang="en-US" sz="2600" dirty="0">
                <a:solidFill>
                  <a:schemeClr val="tx2"/>
                </a:solidFill>
                <a:effectLst/>
              </a:rPr>
              <a:t>Multiple Use Mining Act of 1955</a:t>
            </a:r>
          </a:p>
          <a:p>
            <a:pPr marL="801688">
              <a:spcBef>
                <a:spcPts val="0"/>
              </a:spcBef>
              <a:spcAft>
                <a:spcPts val="500"/>
              </a:spcAft>
            </a:pPr>
            <a:endParaRPr lang="en-US" sz="1000" dirty="0">
              <a:solidFill>
                <a:schemeClr val="tx2"/>
              </a:solidFill>
            </a:endParaRPr>
          </a:p>
          <a:p>
            <a:pPr marL="0" indent="0">
              <a:spcBef>
                <a:spcPts val="0"/>
              </a:spcBef>
              <a:spcAft>
                <a:spcPts val="500"/>
              </a:spcAft>
              <a:buNone/>
            </a:pPr>
            <a:r>
              <a:rPr lang="en-US" sz="2600" b="1" u="sng" dirty="0">
                <a:solidFill>
                  <a:schemeClr val="tx2"/>
                </a:solidFill>
              </a:rPr>
              <a:t>Regulation</a:t>
            </a:r>
          </a:p>
          <a:p>
            <a:pPr marL="801688">
              <a:spcBef>
                <a:spcPts val="0"/>
              </a:spcBef>
              <a:spcAft>
                <a:spcPts val="500"/>
              </a:spcAft>
            </a:pPr>
            <a:r>
              <a:rPr lang="en-US" sz="2600" dirty="0">
                <a:solidFill>
                  <a:schemeClr val="tx2"/>
                </a:solidFill>
                <a:effectLst/>
              </a:rPr>
              <a:t>36 CFR 228 Subpart A</a:t>
            </a:r>
          </a:p>
          <a:p>
            <a:pPr marL="801688">
              <a:spcBef>
                <a:spcPts val="0"/>
              </a:spcBef>
              <a:spcAft>
                <a:spcPts val="500"/>
              </a:spcAft>
            </a:pPr>
            <a:endParaRPr lang="en-US" sz="1000" dirty="0">
              <a:solidFill>
                <a:schemeClr val="tx2"/>
              </a:solidFill>
            </a:endParaRPr>
          </a:p>
          <a:p>
            <a:pPr marL="0" indent="0">
              <a:spcBef>
                <a:spcPts val="0"/>
              </a:spcBef>
              <a:spcAft>
                <a:spcPts val="500"/>
              </a:spcAft>
              <a:buNone/>
            </a:pPr>
            <a:r>
              <a:rPr lang="en-US" sz="2600" b="1" u="sng" dirty="0">
                <a:solidFill>
                  <a:schemeClr val="tx2"/>
                </a:solidFill>
              </a:rPr>
              <a:t>Policy and Direction</a:t>
            </a:r>
          </a:p>
          <a:p>
            <a:pPr marL="801688">
              <a:spcBef>
                <a:spcPts val="0"/>
              </a:spcBef>
              <a:spcAft>
                <a:spcPts val="500"/>
              </a:spcAft>
            </a:pPr>
            <a:r>
              <a:rPr lang="en-US" sz="2600" dirty="0">
                <a:solidFill>
                  <a:schemeClr val="tx2"/>
                </a:solidFill>
                <a:effectLst/>
              </a:rPr>
              <a:t>Forest Service Manuals 2810 and 2840</a:t>
            </a:r>
          </a:p>
          <a:p>
            <a:pPr marL="801688">
              <a:spcBef>
                <a:spcPts val="0"/>
              </a:spcBef>
              <a:spcAft>
                <a:spcPts val="500"/>
              </a:spcAft>
            </a:pPr>
            <a:r>
              <a:rPr lang="en-US" sz="2600" dirty="0">
                <a:solidFill>
                  <a:schemeClr val="tx2"/>
                </a:solidFill>
                <a:effectLst/>
              </a:rPr>
              <a:t>Forest Plan</a:t>
            </a:r>
            <a:endParaRPr lang="en-US" sz="2600" b="1" dirty="0">
              <a:solidFill>
                <a:schemeClr val="tx1"/>
              </a:solidFill>
            </a:endParaRPr>
          </a:p>
        </p:txBody>
      </p:sp>
      <p:pic>
        <p:nvPicPr>
          <p:cNvPr id="4101" name="Picture 5" descr="C:\Users\msvogel\Desktop\pix_for_nutsnbolts\regulations_1.jpg"/>
          <p:cNvPicPr>
            <a:picLocks noChangeAspect="1" noChangeArrowheads="1"/>
          </p:cNvPicPr>
          <p:nvPr/>
        </p:nvPicPr>
        <p:blipFill rotWithShape="1">
          <a:blip r:embed="rId3">
            <a:extLst>
              <a:ext uri="{28A0092B-C50C-407E-A947-70E740481C1C}">
                <a14:useLocalDpi xmlns:a14="http://schemas.microsoft.com/office/drawing/2010/main" val="0"/>
              </a:ext>
            </a:extLst>
          </a:blip>
          <a:srcRect l="10185" r="6497" b="9368"/>
          <a:stretch/>
        </p:blipFill>
        <p:spPr bwMode="auto">
          <a:xfrm>
            <a:off x="6921500" y="1905000"/>
            <a:ext cx="22225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509462E9-625C-433A-BC7E-8CC30B94BA1D}" type="slidenum">
              <a:rPr lang="en-US" smtClean="0"/>
              <a:pPr/>
              <a:t>6</a:t>
            </a:fld>
            <a:endParaRPr lang="en-US" dirty="0"/>
          </a:p>
        </p:txBody>
      </p:sp>
    </p:spTree>
    <p:extLst>
      <p:ext uri="{BB962C8B-B14F-4D97-AF65-F5344CB8AC3E}">
        <p14:creationId xmlns:p14="http://schemas.microsoft.com/office/powerpoint/2010/main" val="167540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1" end="1"/>
                                            </p:txEl>
                                          </p:spTgt>
                                        </p:tgtEl>
                                        <p:attrNameLst>
                                          <p:attrName>style.color</p:attrName>
                                        </p:attrNameLst>
                                      </p:cBhvr>
                                      <p:to>
                                        <a:srgbClr val="FF6600"/>
                                      </p:to>
                                    </p:animClr>
                                    <p:animClr clrSpc="rgb" dir="cw">
                                      <p:cBhvr>
                                        <p:cTn id="7" dur="500" fill="hold"/>
                                        <p:tgtEl>
                                          <p:spTgt spid="3">
                                            <p:txEl>
                                              <p:pRg st="1" end="1"/>
                                            </p:txEl>
                                          </p:spTgt>
                                        </p:tgtEl>
                                        <p:attrNameLst>
                                          <p:attrName>fillcolor</p:attrName>
                                        </p:attrNameLst>
                                      </p:cBhvr>
                                      <p:to>
                                        <a:srgbClr val="FF6600"/>
                                      </p:to>
                                    </p:animClr>
                                    <p:set>
                                      <p:cBhvr>
                                        <p:cTn id="8" dur="500" fill="hold"/>
                                        <p:tgtEl>
                                          <p:spTgt spid="3">
                                            <p:txEl>
                                              <p:pRg st="1" end="1"/>
                                            </p:txEl>
                                          </p:spTgt>
                                        </p:tgtEl>
                                        <p:attrNameLst>
                                          <p:attrName>fill.type</p:attrName>
                                        </p:attrNameLst>
                                      </p:cBhvr>
                                      <p:to>
                                        <p:strVal val="solid"/>
                                      </p:to>
                                    </p:set>
                                    <p:set>
                                      <p:cBhvr>
                                        <p:cTn id="9" dur="500" fill="hold"/>
                                        <p:tgtEl>
                                          <p:spTgt spid="3">
                                            <p:txEl>
                                              <p:pRg st="1" end="1"/>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3">
                                            <p:txEl>
                                              <p:pRg st="2" end="2"/>
                                            </p:txEl>
                                          </p:spTgt>
                                        </p:tgtEl>
                                        <p:attrNameLst>
                                          <p:attrName>style.color</p:attrName>
                                        </p:attrNameLst>
                                      </p:cBhvr>
                                      <p:to>
                                        <a:srgbClr val="FF6600"/>
                                      </p:to>
                                    </p:animClr>
                                    <p:animClr clrSpc="rgb" dir="cw">
                                      <p:cBhvr>
                                        <p:cTn id="12" dur="500" fill="hold"/>
                                        <p:tgtEl>
                                          <p:spTgt spid="3">
                                            <p:txEl>
                                              <p:pRg st="2" end="2"/>
                                            </p:txEl>
                                          </p:spTgt>
                                        </p:tgtEl>
                                        <p:attrNameLst>
                                          <p:attrName>fillcolor</p:attrName>
                                        </p:attrNameLst>
                                      </p:cBhvr>
                                      <p:to>
                                        <a:srgbClr val="FF6600"/>
                                      </p:to>
                                    </p:animClr>
                                    <p:set>
                                      <p:cBhvr>
                                        <p:cTn id="13" dur="500" fill="hold"/>
                                        <p:tgtEl>
                                          <p:spTgt spid="3">
                                            <p:txEl>
                                              <p:pRg st="2" end="2"/>
                                            </p:txEl>
                                          </p:spTgt>
                                        </p:tgtEl>
                                        <p:attrNameLst>
                                          <p:attrName>fill.type</p:attrName>
                                        </p:attrNameLst>
                                      </p:cBhvr>
                                      <p:to>
                                        <p:strVal val="solid"/>
                                      </p:to>
                                    </p:set>
                                    <p:set>
                                      <p:cBhvr>
                                        <p:cTn id="14" dur="500" fill="hold"/>
                                        <p:tgtEl>
                                          <p:spTgt spid="3">
                                            <p:txEl>
                                              <p:pRg st="2" end="2"/>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3">
                                            <p:txEl>
                                              <p:pRg st="7" end="7"/>
                                            </p:txEl>
                                          </p:spTgt>
                                        </p:tgtEl>
                                        <p:attrNameLst>
                                          <p:attrName>style.color</p:attrName>
                                        </p:attrNameLst>
                                      </p:cBhvr>
                                      <p:to>
                                        <a:srgbClr val="FF6600"/>
                                      </p:to>
                                    </p:animClr>
                                    <p:animClr clrSpc="rgb" dir="cw">
                                      <p:cBhvr>
                                        <p:cTn id="17" dur="500" fill="hold"/>
                                        <p:tgtEl>
                                          <p:spTgt spid="3">
                                            <p:txEl>
                                              <p:pRg st="7" end="7"/>
                                            </p:txEl>
                                          </p:spTgt>
                                        </p:tgtEl>
                                        <p:attrNameLst>
                                          <p:attrName>fillcolor</p:attrName>
                                        </p:attrNameLst>
                                      </p:cBhvr>
                                      <p:to>
                                        <a:srgbClr val="FF6600"/>
                                      </p:to>
                                    </p:animClr>
                                    <p:set>
                                      <p:cBhvr>
                                        <p:cTn id="18" dur="500" fill="hold"/>
                                        <p:tgtEl>
                                          <p:spTgt spid="3">
                                            <p:txEl>
                                              <p:pRg st="7" end="7"/>
                                            </p:txEl>
                                          </p:spTgt>
                                        </p:tgtEl>
                                        <p:attrNameLst>
                                          <p:attrName>fill.type</p:attrName>
                                        </p:attrNameLst>
                                      </p:cBhvr>
                                      <p:to>
                                        <p:strVal val="solid"/>
                                      </p:to>
                                    </p:set>
                                    <p:set>
                                      <p:cBhvr>
                                        <p:cTn id="19" dur="500" fill="hold"/>
                                        <p:tgtEl>
                                          <p:spTgt spid="3">
                                            <p:txEl>
                                              <p:pRg st="7" end="7"/>
                                            </p:txEl>
                                          </p:spTgt>
                                        </p:tgtEl>
                                        <p:attrNameLst>
                                          <p:attrName>fill.on</p:attrName>
                                        </p:attrNameLst>
                                      </p:cBhvr>
                                      <p:to>
                                        <p:strVal val="true"/>
                                      </p:to>
                                    </p:set>
                                  </p:childTnLst>
                                </p:cTn>
                              </p:par>
                              <p:par>
                                <p:cTn id="20" presetID="19" presetClass="emph" presetSubtype="0" fill="hold" nodeType="withEffect">
                                  <p:stCondLst>
                                    <p:cond delay="0"/>
                                  </p:stCondLst>
                                  <p:childTnLst>
                                    <p:animClr clrSpc="rgb" dir="cw">
                                      <p:cBhvr override="childStyle">
                                        <p:cTn id="21" dur="500" fill="hold"/>
                                        <p:tgtEl>
                                          <p:spTgt spid="3">
                                            <p:txEl>
                                              <p:pRg st="10" end="10"/>
                                            </p:txEl>
                                          </p:spTgt>
                                        </p:tgtEl>
                                        <p:attrNameLst>
                                          <p:attrName>style.color</p:attrName>
                                        </p:attrNameLst>
                                      </p:cBhvr>
                                      <p:to>
                                        <a:srgbClr val="FF6600"/>
                                      </p:to>
                                    </p:animClr>
                                    <p:animClr clrSpc="rgb" dir="cw">
                                      <p:cBhvr>
                                        <p:cTn id="22" dur="500" fill="hold"/>
                                        <p:tgtEl>
                                          <p:spTgt spid="3">
                                            <p:txEl>
                                              <p:pRg st="10" end="10"/>
                                            </p:txEl>
                                          </p:spTgt>
                                        </p:tgtEl>
                                        <p:attrNameLst>
                                          <p:attrName>fillcolor</p:attrName>
                                        </p:attrNameLst>
                                      </p:cBhvr>
                                      <p:to>
                                        <a:srgbClr val="FF6600"/>
                                      </p:to>
                                    </p:animClr>
                                    <p:set>
                                      <p:cBhvr>
                                        <p:cTn id="23" dur="500" fill="hold"/>
                                        <p:tgtEl>
                                          <p:spTgt spid="3">
                                            <p:txEl>
                                              <p:pRg st="10" end="10"/>
                                            </p:txEl>
                                          </p:spTgt>
                                        </p:tgtEl>
                                        <p:attrNameLst>
                                          <p:attrName>fill.type</p:attrName>
                                        </p:attrNameLst>
                                      </p:cBhvr>
                                      <p:to>
                                        <p:strVal val="solid"/>
                                      </p:to>
                                    </p:set>
                                    <p:set>
                                      <p:cBhvr>
                                        <p:cTn id="24" dur="500" fill="hold"/>
                                        <p:tgtEl>
                                          <p:spTgt spid="3">
                                            <p:txEl>
                                              <p:pRg st="10" end="1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8" name="Rectangle 2"/>
          <p:cNvSpPr>
            <a:spLocks noGrp="1" noChangeArrowheads="1"/>
          </p:cNvSpPr>
          <p:nvPr>
            <p:ph type="title"/>
          </p:nvPr>
        </p:nvSpPr>
        <p:spPr>
          <a:xfrm>
            <a:off x="1752600" y="248468"/>
            <a:ext cx="7086600" cy="970732"/>
          </a:xfrm>
        </p:spPr>
        <p:txBody>
          <a:bodyPr anchorCtr="1">
            <a:noAutofit/>
          </a:bodyPr>
          <a:lstStyle/>
          <a:p>
            <a:pPr algn="ctr" eaLnBrk="1" hangingPunct="1">
              <a:defRPr/>
            </a:pPr>
            <a:r>
              <a:rPr lang="en-US" sz="3600" dirty="0"/>
              <a:t>Underground Injection Control (UIC) Permits</a:t>
            </a:r>
          </a:p>
        </p:txBody>
      </p:sp>
      <p:sp>
        <p:nvSpPr>
          <p:cNvPr id="777219" name="Rectangle 3"/>
          <p:cNvSpPr>
            <a:spLocks noGrp="1" noChangeArrowheads="1"/>
          </p:cNvSpPr>
          <p:nvPr>
            <p:ph idx="1"/>
          </p:nvPr>
        </p:nvSpPr>
        <p:spPr>
          <a:xfrm>
            <a:off x="1524000" y="1570036"/>
            <a:ext cx="3657600" cy="5211763"/>
          </a:xfrm>
        </p:spPr>
        <p:txBody>
          <a:bodyPr/>
          <a:lstStyle/>
          <a:p>
            <a:pPr eaLnBrk="1" hangingPunct="1">
              <a:lnSpc>
                <a:spcPct val="90000"/>
              </a:lnSpc>
              <a:defRPr/>
            </a:pPr>
            <a:r>
              <a:rPr lang="en-US" sz="2600" dirty="0"/>
              <a:t>Required for injection of wastewater into ground</a:t>
            </a:r>
          </a:p>
          <a:p>
            <a:pPr eaLnBrk="1" hangingPunct="1">
              <a:lnSpc>
                <a:spcPct val="90000"/>
              </a:lnSpc>
              <a:defRPr/>
            </a:pPr>
            <a:r>
              <a:rPr lang="en-US" sz="2600" dirty="0"/>
              <a:t>Issued by EPA or delegated states</a:t>
            </a:r>
          </a:p>
          <a:p>
            <a:pPr eaLnBrk="1" hangingPunct="1">
              <a:lnSpc>
                <a:spcPct val="90000"/>
              </a:lnSpc>
              <a:defRPr/>
            </a:pPr>
            <a:r>
              <a:rPr lang="en-US" sz="2600" dirty="0"/>
              <a:t>Permits require:</a:t>
            </a:r>
          </a:p>
          <a:p>
            <a:pPr lvl="1" eaLnBrk="1" hangingPunct="1">
              <a:lnSpc>
                <a:spcPct val="90000"/>
              </a:lnSpc>
              <a:defRPr/>
            </a:pPr>
            <a:r>
              <a:rPr lang="en-US" sz="2200" dirty="0"/>
              <a:t>wastewater must not contaminate drinking water sources</a:t>
            </a:r>
          </a:p>
          <a:p>
            <a:pPr lvl="1" eaLnBrk="1" hangingPunct="1">
              <a:lnSpc>
                <a:spcPct val="90000"/>
              </a:lnSpc>
              <a:defRPr/>
            </a:pPr>
            <a:r>
              <a:rPr lang="en-US" sz="2200" dirty="0"/>
              <a:t>requirements for well construction, operations and closure</a:t>
            </a:r>
          </a:p>
          <a:p>
            <a:pPr eaLnBrk="1" hangingPunct="1">
              <a:lnSpc>
                <a:spcPct val="90000"/>
              </a:lnSpc>
              <a:defRPr/>
            </a:pPr>
            <a:r>
              <a:rPr lang="en-US" sz="2600" dirty="0"/>
              <a:t>Public notice process</a:t>
            </a:r>
          </a:p>
        </p:txBody>
      </p:sp>
      <p:sp>
        <p:nvSpPr>
          <p:cNvPr id="6" name="Slide Number Placeholder 3"/>
          <p:cNvSpPr>
            <a:spLocks noGrp="1"/>
          </p:cNvSpPr>
          <p:nvPr>
            <p:ph type="sldNum" sz="quarter" idx="12"/>
          </p:nvPr>
        </p:nvSpPr>
        <p:spPr/>
        <p:txBody>
          <a:bodyPr/>
          <a:lstStyle/>
          <a:p>
            <a:pPr>
              <a:defRPr/>
            </a:pPr>
            <a:fld id="{DFC70DB0-B2C6-4BE8-8614-B8D69092186E}" type="slidenum">
              <a:rPr lang="en-US"/>
              <a:pPr>
                <a:defRPr/>
              </a:pPr>
              <a:t>60</a:t>
            </a:fld>
            <a:endParaRPr lang="en-US"/>
          </a:p>
        </p:txBody>
      </p:sp>
      <p:pic>
        <p:nvPicPr>
          <p:cNvPr id="30725" name="Picture 7" descr="Rock Creek Oct 7'09 014"/>
          <p:cNvPicPr>
            <a:picLocks noChangeAspect="1" noChangeArrowheads="1"/>
          </p:cNvPicPr>
          <p:nvPr/>
        </p:nvPicPr>
        <p:blipFill rotWithShape="1">
          <a:blip r:embed="rId3" cstate="print"/>
          <a:srcRect l="12500"/>
          <a:stretch/>
        </p:blipFill>
        <p:spPr bwMode="auto">
          <a:xfrm>
            <a:off x="5105400" y="1905000"/>
            <a:ext cx="3962400" cy="3962400"/>
          </a:xfrm>
          <a:prstGeom prst="rect">
            <a:avLst/>
          </a:prstGeom>
          <a:noFill/>
          <a:ln w="9525">
            <a:noFill/>
            <a:miter lim="800000"/>
            <a:headEnd/>
            <a:tailEnd/>
          </a:ln>
        </p:spPr>
      </p:pic>
    </p:spTree>
    <p:extLst>
      <p:ext uri="{BB962C8B-B14F-4D97-AF65-F5344CB8AC3E}">
        <p14:creationId xmlns:p14="http://schemas.microsoft.com/office/powerpoint/2010/main" val="36838344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p:txBody>
          <a:bodyPr/>
          <a:lstStyle/>
          <a:p>
            <a:pPr algn="ctr">
              <a:defRPr/>
            </a:pPr>
            <a:r>
              <a:rPr lang="en-US" dirty="0"/>
              <a:t>Clean Air Act</a:t>
            </a:r>
          </a:p>
        </p:txBody>
      </p:sp>
      <p:sp>
        <p:nvSpPr>
          <p:cNvPr id="261123" name="Rectangle 3"/>
          <p:cNvSpPr>
            <a:spLocks noGrp="1" noChangeArrowheads="1"/>
          </p:cNvSpPr>
          <p:nvPr>
            <p:ph idx="1"/>
          </p:nvPr>
        </p:nvSpPr>
        <p:spPr>
          <a:xfrm>
            <a:off x="1371600" y="1538990"/>
            <a:ext cx="7457607" cy="5257800"/>
          </a:xfrm>
        </p:spPr>
        <p:txBody>
          <a:bodyPr/>
          <a:lstStyle/>
          <a:p>
            <a:pPr marL="0" indent="0">
              <a:buNone/>
              <a:defRPr/>
            </a:pPr>
            <a:r>
              <a:rPr lang="en-US" sz="3400" b="1" dirty="0"/>
              <a:t>Standards </a:t>
            </a:r>
          </a:p>
          <a:p>
            <a:pPr>
              <a:defRPr/>
            </a:pPr>
            <a:r>
              <a:rPr lang="en-US" b="1" dirty="0"/>
              <a:t>National Ambient Air Quality Standards (NAAQS) </a:t>
            </a:r>
            <a:r>
              <a:rPr lang="en-US" dirty="0"/>
              <a:t>--  CO, NO2, SO2, PM10, PM2.5, Ozone, Lead</a:t>
            </a:r>
          </a:p>
          <a:p>
            <a:pPr>
              <a:defRPr/>
            </a:pPr>
            <a:r>
              <a:rPr lang="en-US" b="1" dirty="0"/>
              <a:t>National Emission Standards for Hazardous Air Pollutants (NESHAPS) – </a:t>
            </a:r>
            <a:r>
              <a:rPr lang="en-US" dirty="0"/>
              <a:t>Hazardous Air Pollutants (HAPS) like mercury, BTEX, formaldehyde</a:t>
            </a:r>
          </a:p>
          <a:p>
            <a:pPr>
              <a:defRPr/>
            </a:pPr>
            <a:r>
              <a:rPr lang="en-US" b="1" dirty="0"/>
              <a:t>Maximum Achievable Control Technology (MACT) </a:t>
            </a:r>
            <a:r>
              <a:rPr lang="en-US" dirty="0"/>
              <a:t>Standards </a:t>
            </a:r>
          </a:p>
        </p:txBody>
      </p:sp>
      <p:sp>
        <p:nvSpPr>
          <p:cNvPr id="4" name="Slide Number Placeholder 5"/>
          <p:cNvSpPr>
            <a:spLocks noGrp="1"/>
          </p:cNvSpPr>
          <p:nvPr>
            <p:ph type="sldNum" sz="quarter" idx="12"/>
          </p:nvPr>
        </p:nvSpPr>
        <p:spPr/>
        <p:txBody>
          <a:bodyPr/>
          <a:lstStyle/>
          <a:p>
            <a:pPr>
              <a:defRPr/>
            </a:pPr>
            <a:fld id="{F550B3A0-3AA6-40B6-9FB8-B39E6FEC5393}" type="slidenum">
              <a:rPr lang="en-US"/>
              <a:pPr>
                <a:defRPr/>
              </a:pPr>
              <a:t>61</a:t>
            </a:fld>
            <a:endParaRPr lang="en-US"/>
          </a:p>
        </p:txBody>
      </p:sp>
    </p:spTree>
    <p:extLst>
      <p:ext uri="{BB962C8B-B14F-4D97-AF65-F5344CB8AC3E}">
        <p14:creationId xmlns:p14="http://schemas.microsoft.com/office/powerpoint/2010/main" val="38805176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Clean Air Act</a:t>
            </a:r>
          </a:p>
        </p:txBody>
      </p:sp>
      <p:sp>
        <p:nvSpPr>
          <p:cNvPr id="3" name="Content Placeholder 2"/>
          <p:cNvSpPr>
            <a:spLocks noGrp="1"/>
          </p:cNvSpPr>
          <p:nvPr>
            <p:ph idx="1"/>
          </p:nvPr>
        </p:nvSpPr>
        <p:spPr>
          <a:xfrm>
            <a:off x="1143000" y="1447800"/>
            <a:ext cx="7772400" cy="5410200"/>
          </a:xfrm>
        </p:spPr>
        <p:txBody>
          <a:bodyPr>
            <a:normAutofit fontScale="92500" lnSpcReduction="20000"/>
          </a:bodyPr>
          <a:lstStyle/>
          <a:p>
            <a:pPr marL="0" indent="0">
              <a:buNone/>
              <a:defRPr/>
            </a:pPr>
            <a:r>
              <a:rPr lang="en-US" sz="3300" b="1" dirty="0"/>
              <a:t>Permits</a:t>
            </a:r>
          </a:p>
          <a:p>
            <a:pPr>
              <a:defRPr/>
            </a:pPr>
            <a:r>
              <a:rPr lang="en-US" dirty="0"/>
              <a:t>CAA permit program delegated to the states. EPA permitting authority for Indian Country. Navajo Nation delegated Title V permits.</a:t>
            </a:r>
          </a:p>
          <a:p>
            <a:pPr>
              <a:defRPr/>
            </a:pPr>
            <a:r>
              <a:rPr lang="en-US" b="1" dirty="0"/>
              <a:t>New Source Review (NSR) -- </a:t>
            </a:r>
            <a:r>
              <a:rPr lang="en-US" dirty="0"/>
              <a:t>New Stationary Sources such as boilers &amp; generators;  aka preconstruction permit</a:t>
            </a:r>
          </a:p>
          <a:p>
            <a:pPr>
              <a:defRPr/>
            </a:pPr>
            <a:r>
              <a:rPr lang="en-US" b="1" dirty="0"/>
              <a:t>Operating Permits </a:t>
            </a:r>
            <a:r>
              <a:rPr lang="en-US" dirty="0"/>
              <a:t>(Title V of the CAA). </a:t>
            </a:r>
          </a:p>
          <a:p>
            <a:pPr>
              <a:defRPr/>
            </a:pPr>
            <a:r>
              <a:rPr lang="en-US" b="1" dirty="0"/>
              <a:t>NAAQS Attainment Status </a:t>
            </a:r>
            <a:r>
              <a:rPr lang="en-US" dirty="0"/>
              <a:t>– attainment or nonattainment </a:t>
            </a:r>
          </a:p>
          <a:p>
            <a:pPr lvl="1">
              <a:defRPr/>
            </a:pPr>
            <a:r>
              <a:rPr lang="en-US" dirty="0"/>
              <a:t>General Conformity Regulations</a:t>
            </a:r>
          </a:p>
          <a:p>
            <a:pPr lvl="1">
              <a:defRPr/>
            </a:pPr>
            <a:r>
              <a:rPr lang="en-US" dirty="0"/>
              <a:t>Different regulations apply depending on attainment status</a:t>
            </a:r>
          </a:p>
          <a:p>
            <a:pPr lvl="1">
              <a:defRPr/>
            </a:pPr>
            <a:r>
              <a:rPr lang="en-US" dirty="0"/>
              <a:t>State Implementation Plans (SIP) and Tribal Implementation Plans (TIP)</a:t>
            </a:r>
          </a:p>
          <a:p>
            <a:pPr lvl="1">
              <a:defRPr/>
            </a:pPr>
            <a:endParaRPr lang="en-US" dirty="0"/>
          </a:p>
        </p:txBody>
      </p:sp>
      <p:sp>
        <p:nvSpPr>
          <p:cNvPr id="4" name="Slide Number Placeholder 3"/>
          <p:cNvSpPr>
            <a:spLocks noGrp="1"/>
          </p:cNvSpPr>
          <p:nvPr>
            <p:ph type="sldNum" sz="quarter" idx="12"/>
          </p:nvPr>
        </p:nvSpPr>
        <p:spPr/>
        <p:txBody>
          <a:bodyPr/>
          <a:lstStyle/>
          <a:p>
            <a:pPr>
              <a:defRPr/>
            </a:pPr>
            <a:fld id="{1EEFF8B9-70D1-4664-8103-5610A932A4D1}" type="slidenum">
              <a:rPr lang="en-US" smtClean="0"/>
              <a:pPr>
                <a:defRPr/>
              </a:pPr>
              <a:t>62</a:t>
            </a:fld>
            <a:endParaRPr lang="en-US"/>
          </a:p>
        </p:txBody>
      </p:sp>
    </p:spTree>
    <p:extLst>
      <p:ext uri="{BB962C8B-B14F-4D97-AF65-F5344CB8AC3E}">
        <p14:creationId xmlns:p14="http://schemas.microsoft.com/office/powerpoint/2010/main" val="36580674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Clean Air Act &amp; NEPA</a:t>
            </a:r>
          </a:p>
        </p:txBody>
      </p:sp>
      <p:sp>
        <p:nvSpPr>
          <p:cNvPr id="3" name="Content Placeholder 2"/>
          <p:cNvSpPr>
            <a:spLocks noGrp="1"/>
          </p:cNvSpPr>
          <p:nvPr>
            <p:ph idx="1"/>
          </p:nvPr>
        </p:nvSpPr>
        <p:spPr>
          <a:xfrm>
            <a:off x="1524000" y="1828800"/>
            <a:ext cx="6553200" cy="4724400"/>
          </a:xfrm>
        </p:spPr>
        <p:txBody>
          <a:bodyPr/>
          <a:lstStyle/>
          <a:p>
            <a:pPr>
              <a:defRPr/>
            </a:pPr>
            <a:r>
              <a:rPr lang="en-US" b="1" dirty="0"/>
              <a:t>Limitations of Clean Air Act permits</a:t>
            </a:r>
          </a:p>
          <a:p>
            <a:pPr>
              <a:defRPr/>
            </a:pPr>
            <a:r>
              <a:rPr lang="en-US" b="1" dirty="0"/>
              <a:t>Air quality mitigation measures </a:t>
            </a:r>
          </a:p>
        </p:txBody>
      </p:sp>
      <p:sp>
        <p:nvSpPr>
          <p:cNvPr id="4" name="Slide Number Placeholder 3"/>
          <p:cNvSpPr>
            <a:spLocks noGrp="1"/>
          </p:cNvSpPr>
          <p:nvPr>
            <p:ph type="sldNum" sz="quarter" idx="12"/>
          </p:nvPr>
        </p:nvSpPr>
        <p:spPr/>
        <p:txBody>
          <a:bodyPr/>
          <a:lstStyle/>
          <a:p>
            <a:fld id="{509462E9-625C-433A-BC7E-8CC30B94BA1D}" type="slidenum">
              <a:rPr lang="en-US" smtClean="0"/>
              <a:pPr/>
              <a:t>63</a:t>
            </a:fld>
            <a:endParaRPr lang="en-US" dirty="0"/>
          </a:p>
        </p:txBody>
      </p:sp>
      <p:pic>
        <p:nvPicPr>
          <p:cNvPr id="5"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500" y="2956905"/>
            <a:ext cx="4648200" cy="3470656"/>
          </a:xfrm>
          <a:prstGeom prst="rect">
            <a:avLst/>
          </a:prstGeom>
        </p:spPr>
      </p:pic>
    </p:spTree>
    <p:extLst>
      <p:ext uri="{BB962C8B-B14F-4D97-AF65-F5344CB8AC3E}">
        <p14:creationId xmlns:p14="http://schemas.microsoft.com/office/powerpoint/2010/main" val="35736103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a:t>National Historic Preservation Act</a:t>
            </a:r>
          </a:p>
        </p:txBody>
      </p:sp>
      <p:sp>
        <p:nvSpPr>
          <p:cNvPr id="3" name="Content Placeholder 2"/>
          <p:cNvSpPr>
            <a:spLocks noGrp="1"/>
          </p:cNvSpPr>
          <p:nvPr>
            <p:ph idx="1"/>
          </p:nvPr>
        </p:nvSpPr>
        <p:spPr>
          <a:xfrm>
            <a:off x="1524000" y="1553980"/>
            <a:ext cx="4648200" cy="5029200"/>
          </a:xfrm>
        </p:spPr>
        <p:txBody>
          <a:bodyPr/>
          <a:lstStyle/>
          <a:p>
            <a:pPr lvl="0"/>
            <a:r>
              <a:rPr lang="en-US" dirty="0"/>
              <a:t>Requires federal agencies determine if the project will affect a historic property</a:t>
            </a:r>
          </a:p>
          <a:p>
            <a:pPr lvl="0"/>
            <a:r>
              <a:rPr lang="en-US" dirty="0"/>
              <a:t>Avoid or Mitigate impact to Historic Properties</a:t>
            </a:r>
          </a:p>
          <a:p>
            <a:pPr lvl="0"/>
            <a:r>
              <a:rPr lang="en-US" dirty="0"/>
              <a:t>Consult with SHPO and THPOs – State / Tribal Historic Preservation Officer</a:t>
            </a:r>
          </a:p>
        </p:txBody>
      </p:sp>
      <p:sp>
        <p:nvSpPr>
          <p:cNvPr id="4" name="Slide Number Placeholder 3"/>
          <p:cNvSpPr>
            <a:spLocks noGrp="1"/>
          </p:cNvSpPr>
          <p:nvPr>
            <p:ph type="sldNum" sz="quarter" idx="12"/>
          </p:nvPr>
        </p:nvSpPr>
        <p:spPr/>
        <p:txBody>
          <a:bodyPr/>
          <a:lstStyle/>
          <a:p>
            <a:pPr>
              <a:defRPr/>
            </a:pPr>
            <a:fld id="{1EEFF8B9-70D1-4664-8103-5610A932A4D1}" type="slidenum">
              <a:rPr lang="en-US" smtClean="0"/>
              <a:pPr>
                <a:defRPr/>
              </a:pPr>
              <a:t>64</a:t>
            </a:fld>
            <a:endParaRPr lang="en-US"/>
          </a:p>
        </p:txBody>
      </p:sp>
      <p:sp>
        <p:nvSpPr>
          <p:cNvPr id="5" name="Rounded Rectangle 4"/>
          <p:cNvSpPr/>
          <p:nvPr/>
        </p:nvSpPr>
        <p:spPr>
          <a:xfrm>
            <a:off x="6286500" y="1905000"/>
            <a:ext cx="2857500" cy="3733800"/>
          </a:xfrm>
          <a:prstGeom prst="roundRect">
            <a:avLst>
              <a:gd name="adj" fmla="val 8031"/>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Tree>
    <p:extLst>
      <p:ext uri="{BB962C8B-B14F-4D97-AF65-F5344CB8AC3E}">
        <p14:creationId xmlns:p14="http://schemas.microsoft.com/office/powerpoint/2010/main" val="24927088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Endangered Species Act</a:t>
            </a:r>
          </a:p>
        </p:txBody>
      </p:sp>
      <p:sp>
        <p:nvSpPr>
          <p:cNvPr id="3" name="Content Placeholder 2"/>
          <p:cNvSpPr>
            <a:spLocks noGrp="1"/>
          </p:cNvSpPr>
          <p:nvPr>
            <p:ph idx="1"/>
          </p:nvPr>
        </p:nvSpPr>
        <p:spPr>
          <a:xfrm>
            <a:off x="1524000" y="1553798"/>
            <a:ext cx="4572000" cy="5029200"/>
          </a:xfrm>
        </p:spPr>
        <p:txBody>
          <a:bodyPr/>
          <a:lstStyle/>
          <a:p>
            <a:r>
              <a:rPr lang="en-US" dirty="0"/>
              <a:t>Applies to all federally associated activities within United States</a:t>
            </a:r>
          </a:p>
          <a:p>
            <a:endParaRPr lang="en-US" sz="1800" dirty="0"/>
          </a:p>
          <a:p>
            <a:r>
              <a:rPr lang="en-US" dirty="0"/>
              <a:t>Federal agencies must consult with USFWS or NMFS on actions that may have adverse impacts on threatened or endangered species or on critical habitat </a:t>
            </a:r>
          </a:p>
          <a:p>
            <a:endParaRPr lang="en-US" dirty="0"/>
          </a:p>
        </p:txBody>
      </p:sp>
      <p:sp>
        <p:nvSpPr>
          <p:cNvPr id="4" name="Slide Number Placeholder 3"/>
          <p:cNvSpPr>
            <a:spLocks noGrp="1"/>
          </p:cNvSpPr>
          <p:nvPr>
            <p:ph type="sldNum" sz="quarter" idx="12"/>
          </p:nvPr>
        </p:nvSpPr>
        <p:spPr/>
        <p:txBody>
          <a:bodyPr/>
          <a:lstStyle/>
          <a:p>
            <a:pPr>
              <a:defRPr/>
            </a:pPr>
            <a:fld id="{1EEFF8B9-70D1-4664-8103-5610A932A4D1}" type="slidenum">
              <a:rPr lang="en-US" smtClean="0"/>
              <a:pPr>
                <a:defRPr/>
              </a:pPr>
              <a:t>65</a:t>
            </a:fld>
            <a:endParaRPr lang="en-US"/>
          </a:p>
        </p:txBody>
      </p:sp>
      <p:sp>
        <p:nvSpPr>
          <p:cNvPr id="5" name="Rounded Rectangle 4"/>
          <p:cNvSpPr/>
          <p:nvPr/>
        </p:nvSpPr>
        <p:spPr>
          <a:xfrm>
            <a:off x="6179127" y="1905000"/>
            <a:ext cx="2888673" cy="3886200"/>
          </a:xfrm>
          <a:prstGeom prst="roundRect">
            <a:avLst>
              <a:gd name="adj" fmla="val 10000"/>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8201457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State Authorities</a:t>
            </a:r>
          </a:p>
        </p:txBody>
      </p:sp>
      <p:sp>
        <p:nvSpPr>
          <p:cNvPr id="3" name="Content Placeholder 2"/>
          <p:cNvSpPr>
            <a:spLocks noGrp="1"/>
          </p:cNvSpPr>
          <p:nvPr>
            <p:ph idx="1"/>
          </p:nvPr>
        </p:nvSpPr>
        <p:spPr>
          <a:xfrm>
            <a:off x="1524000" y="1553798"/>
            <a:ext cx="7315200" cy="5029200"/>
          </a:xfrm>
        </p:spPr>
        <p:txBody>
          <a:bodyPr/>
          <a:lstStyle/>
          <a:p>
            <a:r>
              <a:rPr lang="en-US" dirty="0"/>
              <a:t>Many States have their own mining permits and programs</a:t>
            </a:r>
          </a:p>
          <a:p>
            <a:endParaRPr lang="en-US" sz="1800" dirty="0"/>
          </a:p>
          <a:p>
            <a:r>
              <a:rPr lang="en-US" dirty="0"/>
              <a:t>State NEPA process</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pPr>
              <a:defRPr/>
            </a:pPr>
            <a:fld id="{1EEFF8B9-70D1-4664-8103-5610A932A4D1}" type="slidenum">
              <a:rPr lang="en-US" smtClean="0"/>
              <a:pPr>
                <a:defRPr/>
              </a:pPr>
              <a:t>66</a:t>
            </a:fld>
            <a:endParaRPr lang="en-US"/>
          </a:p>
        </p:txBody>
      </p:sp>
      <p:pic>
        <p:nvPicPr>
          <p:cNvPr id="5" name="Picture 4"/>
          <p:cNvPicPr/>
          <p:nvPr/>
        </p:nvPicPr>
        <p:blipFill rotWithShape="1">
          <a:blip r:embed="rId3"/>
          <a:srcRect l="36004" t="19334" r="32265" b="5920"/>
          <a:stretch/>
        </p:blipFill>
        <p:spPr bwMode="auto">
          <a:xfrm>
            <a:off x="4914900" y="2132740"/>
            <a:ext cx="3581400" cy="4296998"/>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1898741" y="6389828"/>
            <a:ext cx="6794318" cy="369332"/>
          </a:xfrm>
          <a:prstGeom prst="rect">
            <a:avLst/>
          </a:prstGeom>
          <a:noFill/>
        </p:spPr>
        <p:txBody>
          <a:bodyPr wrap="square" rtlCol="0">
            <a:spAutoFit/>
          </a:bodyPr>
          <a:lstStyle/>
          <a:p>
            <a:r>
              <a:rPr lang="en-US" dirty="0"/>
              <a:t>Example: Buckhorn Mt. Mine and Washington State SEPA Process</a:t>
            </a:r>
          </a:p>
        </p:txBody>
      </p:sp>
    </p:spTree>
    <p:extLst>
      <p:ext uri="{BB962C8B-B14F-4D97-AF65-F5344CB8AC3E}">
        <p14:creationId xmlns:p14="http://schemas.microsoft.com/office/powerpoint/2010/main" val="8466220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Guidance and Executive Orders </a:t>
            </a:r>
          </a:p>
        </p:txBody>
      </p:sp>
      <p:sp>
        <p:nvSpPr>
          <p:cNvPr id="3" name="Content Placeholder 2"/>
          <p:cNvSpPr>
            <a:spLocks noGrp="1"/>
          </p:cNvSpPr>
          <p:nvPr>
            <p:ph idx="1"/>
          </p:nvPr>
        </p:nvSpPr>
        <p:spPr>
          <a:xfrm>
            <a:off x="1524000" y="1524000"/>
            <a:ext cx="7315200" cy="5257800"/>
          </a:xfrm>
        </p:spPr>
        <p:txBody>
          <a:bodyPr>
            <a:normAutofit/>
          </a:bodyPr>
          <a:lstStyle/>
          <a:p>
            <a:pPr>
              <a:buClr>
                <a:srgbClr val="1F497D"/>
              </a:buClr>
            </a:pPr>
            <a:r>
              <a:rPr lang="en-US" sz="2800" dirty="0">
                <a:solidFill>
                  <a:srgbClr val="1F497D"/>
                </a:solidFill>
              </a:rPr>
              <a:t>Council on Environmental Quality:</a:t>
            </a:r>
            <a:r>
              <a:rPr lang="en-US" dirty="0">
                <a:solidFill>
                  <a:srgbClr val="1F497D"/>
                </a:solidFill>
              </a:rPr>
              <a:t> </a:t>
            </a:r>
          </a:p>
          <a:p>
            <a:pPr lvl="1">
              <a:buClr>
                <a:srgbClr val="1F497D"/>
              </a:buClr>
            </a:pPr>
            <a:r>
              <a:rPr lang="en-US" sz="2000" dirty="0">
                <a:solidFill>
                  <a:srgbClr val="1F497D"/>
                </a:solidFill>
              </a:rPr>
              <a:t>Revised Draft Guidance for Greenhouse Gas Emissions and Climate Change Impacts (2014) </a:t>
            </a:r>
          </a:p>
          <a:p>
            <a:pPr lvl="1">
              <a:spcAft>
                <a:spcPts val="1200"/>
              </a:spcAft>
              <a:buClr>
                <a:srgbClr val="1F497D"/>
              </a:buClr>
            </a:pPr>
            <a:r>
              <a:rPr lang="en-US" sz="2000" dirty="0">
                <a:solidFill>
                  <a:srgbClr val="1F497D"/>
                </a:solidFill>
              </a:rPr>
              <a:t>Guidance for Mitigation and Monitoring (2011)</a:t>
            </a:r>
          </a:p>
          <a:p>
            <a:pPr>
              <a:buClr>
                <a:srgbClr val="1F497D"/>
              </a:buClr>
            </a:pPr>
            <a:r>
              <a:rPr lang="en-US" dirty="0">
                <a:solidFill>
                  <a:srgbClr val="1F497D"/>
                </a:solidFill>
              </a:rPr>
              <a:t>Executive Order</a:t>
            </a:r>
          </a:p>
          <a:p>
            <a:pPr marL="742950" lvl="2" indent="-342900">
              <a:spcAft>
                <a:spcPts val="1200"/>
              </a:spcAft>
              <a:buClr>
                <a:srgbClr val="1F497D"/>
              </a:buClr>
              <a:buFont typeface="Calibri" panose="020F0502020204030204" pitchFamily="34" charset="0"/>
              <a:buChar char="-"/>
            </a:pPr>
            <a:r>
              <a:rPr lang="en-US" dirty="0">
                <a:solidFill>
                  <a:srgbClr val="1F497D"/>
                </a:solidFill>
              </a:rPr>
              <a:t>EO 12898 on Federal Actions to Address Environmental Justice in Minority Populations and Low-Income Populations </a:t>
            </a:r>
          </a:p>
          <a:p>
            <a:pPr marL="57150" indent="-457200">
              <a:buClr>
                <a:srgbClr val="1F497D"/>
              </a:buClr>
            </a:pPr>
            <a:r>
              <a:rPr lang="en-US" dirty="0">
                <a:solidFill>
                  <a:srgbClr val="1F497D"/>
                </a:solidFill>
              </a:rPr>
              <a:t>EPA 	</a:t>
            </a:r>
            <a:endParaRPr lang="en-US" sz="2400" dirty="0">
              <a:solidFill>
                <a:srgbClr val="1F497D"/>
              </a:solidFill>
              <a:effectLst>
                <a:outerShdw blurRad="38100" dist="38100" dir="2700000" algn="tl">
                  <a:srgbClr val="000000">
                    <a:alpha val="43137"/>
                  </a:srgbClr>
                </a:outerShdw>
              </a:effectLst>
            </a:endParaRPr>
          </a:p>
          <a:p>
            <a:pPr lvl="1">
              <a:buClr>
                <a:srgbClr val="1F497D"/>
              </a:buClr>
            </a:pPr>
            <a:r>
              <a:rPr lang="en-US" sz="2000" dirty="0">
                <a:solidFill>
                  <a:srgbClr val="1F497D"/>
                </a:solidFill>
              </a:rPr>
              <a:t>Environment Justice (EJ) IWG Promising Practices for EJ Methodologies in NEPA Reviews (2016)</a:t>
            </a:r>
          </a:p>
          <a:p>
            <a:pPr lvl="1">
              <a:buClr>
                <a:srgbClr val="1F497D"/>
              </a:buClr>
            </a:pPr>
            <a:r>
              <a:rPr lang="en-US" sz="2000" dirty="0">
                <a:solidFill>
                  <a:srgbClr val="1F497D"/>
                </a:solidFill>
              </a:rPr>
              <a:t>EPA Policy on Environmental Justice for Working with Federally Recognized Tribes and Indigenous Peoples (2014)</a:t>
            </a:r>
            <a:endParaRPr lang="en-US" sz="2000" dirty="0">
              <a:solidFill>
                <a:srgbClr val="1F497D"/>
              </a:solidFill>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2"/>
          </p:nvPr>
        </p:nvSpPr>
        <p:spPr/>
        <p:txBody>
          <a:bodyPr/>
          <a:lstStyle/>
          <a:p>
            <a:fld id="{509462E9-625C-433A-BC7E-8CC30B94BA1D}" type="slidenum">
              <a:rPr lang="en-US" smtClean="0"/>
              <a:pPr/>
              <a:t>67</a:t>
            </a:fld>
            <a:endParaRPr lang="en-US" dirty="0"/>
          </a:p>
        </p:txBody>
      </p:sp>
    </p:spTree>
    <p:extLst>
      <p:ext uri="{BB962C8B-B14F-4D97-AF65-F5344CB8AC3E}">
        <p14:creationId xmlns:p14="http://schemas.microsoft.com/office/powerpoint/2010/main" val="19088534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Grp="1" noChangeArrowheads="1"/>
          </p:cNvSpPr>
          <p:nvPr>
            <p:ph type="title"/>
          </p:nvPr>
        </p:nvSpPr>
        <p:spPr/>
        <p:txBody>
          <a:bodyPr anchorCtr="1"/>
          <a:lstStyle/>
          <a:p>
            <a:r>
              <a:rPr lang="en-US" dirty="0"/>
              <a:t>Meaningful Involvement</a:t>
            </a:r>
          </a:p>
        </p:txBody>
      </p:sp>
      <p:sp>
        <p:nvSpPr>
          <p:cNvPr id="418819" name="Rectangle 3"/>
          <p:cNvSpPr>
            <a:spLocks noGrp="1" noChangeArrowheads="1"/>
          </p:cNvSpPr>
          <p:nvPr>
            <p:ph idx="1"/>
          </p:nvPr>
        </p:nvSpPr>
        <p:spPr/>
        <p:txBody>
          <a:bodyPr>
            <a:normAutofit/>
          </a:bodyPr>
          <a:lstStyle/>
          <a:p>
            <a:pPr>
              <a:lnSpc>
                <a:spcPct val="90000"/>
              </a:lnSpc>
            </a:pPr>
            <a:r>
              <a:rPr lang="en-US" sz="2800" dirty="0">
                <a:solidFill>
                  <a:srgbClr val="1F497D"/>
                </a:solidFill>
              </a:rPr>
              <a:t>Request government-to-government consultation (tribes)</a:t>
            </a:r>
          </a:p>
          <a:p>
            <a:pPr>
              <a:lnSpc>
                <a:spcPct val="90000"/>
              </a:lnSpc>
            </a:pPr>
            <a:r>
              <a:rPr lang="en-US" sz="2800" dirty="0">
                <a:solidFill>
                  <a:srgbClr val="1F497D"/>
                </a:solidFill>
              </a:rPr>
              <a:t>Request to be cooperating agency for EIS (tribes)</a:t>
            </a:r>
          </a:p>
          <a:p>
            <a:pPr>
              <a:lnSpc>
                <a:spcPct val="90000"/>
              </a:lnSpc>
            </a:pPr>
            <a:r>
              <a:rPr lang="en-US" sz="2800" dirty="0">
                <a:solidFill>
                  <a:schemeClr val="accent6">
                    <a:lumMod val="75000"/>
                  </a:schemeClr>
                </a:solidFill>
              </a:rPr>
              <a:t>Maintain early and frequent contact with lead agency and proponent</a:t>
            </a:r>
          </a:p>
          <a:p>
            <a:pPr>
              <a:lnSpc>
                <a:spcPct val="90000"/>
              </a:lnSpc>
            </a:pPr>
            <a:r>
              <a:rPr lang="en-US" sz="2800" dirty="0">
                <a:solidFill>
                  <a:schemeClr val="accent6">
                    <a:lumMod val="75000"/>
                  </a:schemeClr>
                </a:solidFill>
              </a:rPr>
              <a:t>Provide Traditional Ecological Knowledge and take agencies to see important resources</a:t>
            </a:r>
          </a:p>
          <a:p>
            <a:pPr>
              <a:lnSpc>
                <a:spcPct val="90000"/>
              </a:lnSpc>
            </a:pPr>
            <a:r>
              <a:rPr lang="en-US" sz="2800" dirty="0">
                <a:solidFill>
                  <a:schemeClr val="accent3">
                    <a:lumMod val="75000"/>
                  </a:schemeClr>
                </a:solidFill>
              </a:rPr>
              <a:t>Ask agency or proponent for site visit</a:t>
            </a:r>
          </a:p>
          <a:p>
            <a:pPr>
              <a:lnSpc>
                <a:spcPct val="90000"/>
              </a:lnSpc>
            </a:pPr>
            <a:r>
              <a:rPr lang="en-US" sz="2800" dirty="0">
                <a:solidFill>
                  <a:schemeClr val="accent3">
                    <a:lumMod val="75000"/>
                  </a:schemeClr>
                </a:solidFill>
              </a:rPr>
              <a:t>Participate in public hearings and meetings</a:t>
            </a:r>
          </a:p>
          <a:p>
            <a:pPr>
              <a:lnSpc>
                <a:spcPct val="90000"/>
              </a:lnSpc>
            </a:pPr>
            <a:r>
              <a:rPr lang="en-US" sz="2800" dirty="0">
                <a:solidFill>
                  <a:schemeClr val="accent3">
                    <a:lumMod val="75000"/>
                  </a:schemeClr>
                </a:solidFill>
              </a:rPr>
              <a:t>Provide written comments</a:t>
            </a:r>
          </a:p>
          <a:p>
            <a:pPr>
              <a:lnSpc>
                <a:spcPct val="90000"/>
              </a:lnSpc>
            </a:pPr>
            <a:endParaRPr lang="en-US" sz="2800" dirty="0"/>
          </a:p>
          <a:p>
            <a:pPr>
              <a:lnSpc>
                <a:spcPct val="90000"/>
              </a:lnSpc>
            </a:pPr>
            <a:endParaRPr lang="en-US" sz="2800" dirty="0"/>
          </a:p>
        </p:txBody>
      </p:sp>
      <p:sp>
        <p:nvSpPr>
          <p:cNvPr id="2" name="Slide Number Placeholder 1"/>
          <p:cNvSpPr>
            <a:spLocks noGrp="1"/>
          </p:cNvSpPr>
          <p:nvPr>
            <p:ph type="sldNum" sz="quarter" idx="12"/>
          </p:nvPr>
        </p:nvSpPr>
        <p:spPr/>
        <p:txBody>
          <a:bodyPr/>
          <a:lstStyle/>
          <a:p>
            <a:fld id="{509462E9-625C-433A-BC7E-8CC30B94BA1D}" type="slidenum">
              <a:rPr lang="en-US" smtClean="0"/>
              <a:pPr/>
              <a:t>68</a:t>
            </a:fld>
            <a:endParaRPr lang="en-US" dirty="0"/>
          </a:p>
        </p:txBody>
      </p:sp>
    </p:spTree>
    <p:extLst>
      <p:ext uri="{BB962C8B-B14F-4D97-AF65-F5344CB8AC3E}">
        <p14:creationId xmlns:p14="http://schemas.microsoft.com/office/powerpoint/2010/main" val="25095034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normAutofit/>
          </a:bodyPr>
          <a:lstStyle/>
          <a:p>
            <a:pPr algn="ctr"/>
            <a:r>
              <a:rPr lang="en-US" dirty="0"/>
              <a:t>Levels of NEPA Involvement</a:t>
            </a:r>
          </a:p>
        </p:txBody>
      </p:sp>
      <p:graphicFrame>
        <p:nvGraphicFramePr>
          <p:cNvPr id="43011" name="Group 3"/>
          <p:cNvGraphicFramePr>
            <a:graphicFrameLocks noGrp="1"/>
          </p:cNvGraphicFramePr>
          <p:nvPr>
            <p:extLst>
              <p:ext uri="{D42A27DB-BD31-4B8C-83A1-F6EECF244321}">
                <p14:modId xmlns:p14="http://schemas.microsoft.com/office/powerpoint/2010/main" val="4196256401"/>
              </p:ext>
            </p:extLst>
          </p:nvPr>
        </p:nvGraphicFramePr>
        <p:xfrm>
          <a:off x="1371601" y="1447800"/>
          <a:ext cx="7315199" cy="5250871"/>
        </p:xfrm>
        <a:graphic>
          <a:graphicData uri="http://schemas.openxmlformats.org/drawingml/2006/table">
            <a:tbl>
              <a:tblPr/>
              <a:tblGrid>
                <a:gridCol w="3715657">
                  <a:extLst>
                    <a:ext uri="{9D8B030D-6E8A-4147-A177-3AD203B41FA5}">
                      <a16:colId xmlns="" xmlns:a16="http://schemas.microsoft.com/office/drawing/2014/main" val="20000"/>
                    </a:ext>
                  </a:extLst>
                </a:gridCol>
                <a:gridCol w="966409">
                  <a:extLst>
                    <a:ext uri="{9D8B030D-6E8A-4147-A177-3AD203B41FA5}">
                      <a16:colId xmlns="" xmlns:a16="http://schemas.microsoft.com/office/drawing/2014/main" val="20001"/>
                    </a:ext>
                  </a:extLst>
                </a:gridCol>
                <a:gridCol w="1286933">
                  <a:extLst>
                    <a:ext uri="{9D8B030D-6E8A-4147-A177-3AD203B41FA5}">
                      <a16:colId xmlns="" xmlns:a16="http://schemas.microsoft.com/office/drawing/2014/main" val="20002"/>
                    </a:ext>
                  </a:extLst>
                </a:gridCol>
                <a:gridCol w="1346200">
                  <a:extLst>
                    <a:ext uri="{9D8B030D-6E8A-4147-A177-3AD203B41FA5}">
                      <a16:colId xmlns="" xmlns:a16="http://schemas.microsoft.com/office/drawing/2014/main" val="20003"/>
                    </a:ext>
                  </a:extLst>
                </a:gridCol>
              </a:tblGrid>
              <a:tr h="51518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dirty="0">
                          <a:ln>
                            <a:noFill/>
                          </a:ln>
                          <a:solidFill>
                            <a:schemeClr val="tx1"/>
                          </a:solidFill>
                          <a:effectLst/>
                          <a:latin typeface="Tahoma" pitchFamily="34" charset="0"/>
                          <a:cs typeface="Times New Roman" pitchFamily="18" charset="0"/>
                        </a:rPr>
                        <a:t>Steps in EIS Preparation Process</a:t>
                      </a:r>
                      <a:endParaRPr kumimoji="0" lang="en-US" sz="1500" b="1" i="0" u="none" strike="noStrike" cap="none" normalizeH="0" baseline="0" dirty="0">
                        <a:ln>
                          <a:noFill/>
                        </a:ln>
                        <a:solidFill>
                          <a:schemeClr val="tx1"/>
                        </a:solidFill>
                        <a:effectLst/>
                        <a:latin typeface="Tahoma" pitchFamily="34" charset="0"/>
                      </a:endParaRPr>
                    </a:p>
                  </a:txBody>
                  <a:tcPr marL="81280" marR="81280" marT="40640" marB="40640" anchor="ct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ahoma" pitchFamily="34" charset="0"/>
                          <a:cs typeface="Times New Roman" pitchFamily="18" charset="0"/>
                        </a:rPr>
                        <a:t>Public</a:t>
                      </a:r>
                      <a:endParaRPr kumimoji="0" lang="en-US" sz="1400" b="1" i="0" u="none" strike="noStrike" cap="none" normalizeH="0" baseline="0" dirty="0">
                        <a:ln>
                          <a:noFill/>
                        </a:ln>
                        <a:solidFill>
                          <a:schemeClr val="tx1"/>
                        </a:solidFill>
                        <a:effectLst/>
                        <a:latin typeface="Tahoma" pitchFamily="34" charset="0"/>
                      </a:endParaRPr>
                    </a:p>
                  </a:txBody>
                  <a:tcPr marL="81280" marR="81280" marT="40640" marB="406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ahoma" pitchFamily="34" charset="0"/>
                          <a:cs typeface="Times New Roman" pitchFamily="18" charset="0"/>
                        </a:rPr>
                        <a:t>Tribes</a:t>
                      </a:r>
                      <a:endParaRPr kumimoji="0" lang="en-US" sz="1400" b="1" i="0" u="none" strike="noStrike" cap="none" normalizeH="0" baseline="0" dirty="0">
                        <a:ln>
                          <a:noFill/>
                        </a:ln>
                        <a:solidFill>
                          <a:schemeClr val="tx1"/>
                        </a:solidFill>
                        <a:effectLst/>
                        <a:latin typeface="Tahoma" pitchFamily="34" charset="0"/>
                      </a:endParaRPr>
                    </a:p>
                  </a:txBody>
                  <a:tcPr marL="81280" marR="81280" marT="40640" marB="406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ahoma" pitchFamily="34" charset="0"/>
                          <a:cs typeface="Times New Roman" pitchFamily="18" charset="0"/>
                        </a:rPr>
                        <a:t>Cooperating Agency</a:t>
                      </a:r>
                      <a:endParaRPr kumimoji="0" lang="en-US" sz="1400" b="1" i="0" u="none" strike="noStrike" cap="none" normalizeH="0" baseline="0" dirty="0">
                        <a:ln>
                          <a:noFill/>
                        </a:ln>
                        <a:solidFill>
                          <a:schemeClr val="tx1"/>
                        </a:solidFill>
                        <a:effectLst/>
                        <a:latin typeface="Tahoma" pitchFamily="34" charset="0"/>
                      </a:endParaRPr>
                    </a:p>
                  </a:txBody>
                  <a:tcPr marL="81280" marR="81280" marT="40640" marB="40640" anchor="ctr"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639077">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dirty="0">
                          <a:ln>
                            <a:noFill/>
                          </a:ln>
                          <a:solidFill>
                            <a:srgbClr val="1F497D"/>
                          </a:solidFill>
                          <a:effectLst/>
                          <a:latin typeface="+mn-lt"/>
                          <a:cs typeface="Times New Roman" pitchFamily="18" charset="0"/>
                        </a:rPr>
                        <a:t>Project proponent submits permit application and supporting documents</a:t>
                      </a:r>
                    </a:p>
                  </a:txBody>
                  <a:tcPr marL="81280" marR="81280" marT="40640" marB="40640"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1600" b="1" i="0" u="none" strike="noStrike" cap="none" normalizeH="0" baseline="0" dirty="0">
                        <a:ln>
                          <a:noFill/>
                        </a:ln>
                        <a:solidFill>
                          <a:schemeClr val="accent6">
                            <a:lumMod val="75000"/>
                          </a:schemeClr>
                        </a:solidFill>
                        <a:effectLst>
                          <a:outerShdw blurRad="38100" dist="38100" dir="2700000" algn="tl">
                            <a:srgbClr val="000000"/>
                          </a:outerShdw>
                        </a:effectLst>
                        <a:latin typeface="Tahoma" pitchFamily="34" charset="0"/>
                      </a:endParaRPr>
                    </a:p>
                  </a:txBody>
                  <a:tcPr marL="81280" marR="81280" marT="40640" marB="406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1600" b="1" i="0" u="none" strike="noStrike" cap="none" normalizeH="0" baseline="0" dirty="0">
                        <a:ln>
                          <a:noFill/>
                        </a:ln>
                        <a:solidFill>
                          <a:schemeClr val="accent6">
                            <a:lumMod val="75000"/>
                          </a:schemeClr>
                        </a:solidFill>
                        <a:effectLst>
                          <a:outerShdw blurRad="38100" dist="38100" dir="2700000" algn="tl">
                            <a:srgbClr val="000000"/>
                          </a:outerShdw>
                        </a:effectLst>
                        <a:latin typeface="Tahoma" pitchFamily="34" charset="0"/>
                      </a:endParaRPr>
                    </a:p>
                  </a:txBody>
                  <a:tcPr marL="81280" marR="81280" marT="40640" marB="406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accent6">
                              <a:lumMod val="75000"/>
                            </a:schemeClr>
                          </a:solidFill>
                          <a:effectLst>
                            <a:outerShdw blurRad="38100" dist="38100" dir="2700000" algn="tl">
                              <a:srgbClr val="000000"/>
                            </a:outerShdw>
                          </a:effectLst>
                          <a:latin typeface="Tahoma" pitchFamily="34" charset="0"/>
                          <a:cs typeface="Times New Roman" pitchFamily="18" charset="0"/>
                          <a:sym typeface="Wingdings" pitchFamily="2" charset="2"/>
                        </a:rPr>
                        <a:t></a:t>
                      </a:r>
                    </a:p>
                  </a:txBody>
                  <a:tcPr marL="81280" marR="81280" marT="40640" marB="40640"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36062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dirty="0">
                          <a:ln>
                            <a:noFill/>
                          </a:ln>
                          <a:solidFill>
                            <a:srgbClr val="1F497D"/>
                          </a:solidFill>
                          <a:effectLst/>
                          <a:latin typeface="+mn-lt"/>
                          <a:cs typeface="Times New Roman" pitchFamily="18" charset="0"/>
                        </a:rPr>
                        <a:t>Notice of Intent (NOI) – scoping </a:t>
                      </a:r>
                      <a:endParaRPr kumimoji="0" lang="en-US" sz="1500" b="1" i="0" u="none" strike="noStrike" cap="none" normalizeH="0" baseline="0" dirty="0">
                        <a:ln>
                          <a:noFill/>
                        </a:ln>
                        <a:solidFill>
                          <a:srgbClr val="1F497D"/>
                        </a:solidFill>
                        <a:effectLst/>
                        <a:latin typeface="+mn-lt"/>
                      </a:endParaRPr>
                    </a:p>
                  </a:txBody>
                  <a:tcPr marL="81280" marR="81280" marT="40640" marB="40640"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accent6">
                              <a:lumMod val="75000"/>
                            </a:schemeClr>
                          </a:solidFill>
                          <a:effectLst>
                            <a:outerShdw blurRad="38100" dist="38100" dir="2700000" algn="tl">
                              <a:srgbClr val="000000"/>
                            </a:outerShdw>
                          </a:effectLst>
                          <a:latin typeface="Tahoma" pitchFamily="34" charset="0"/>
                          <a:cs typeface="Times New Roman" pitchFamily="18" charset="0"/>
                          <a:sym typeface="Wingdings" pitchFamily="2" charset="2"/>
                        </a:rPr>
                        <a:t></a:t>
                      </a:r>
                    </a:p>
                  </a:txBody>
                  <a:tcPr marL="81280" marR="81280" marT="40640" marB="406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accent6">
                              <a:lumMod val="75000"/>
                            </a:schemeClr>
                          </a:solidFill>
                          <a:effectLst>
                            <a:outerShdw blurRad="38100" dist="38100" dir="2700000" algn="tl">
                              <a:srgbClr val="000000"/>
                            </a:outerShdw>
                          </a:effectLst>
                          <a:latin typeface="Tahoma" pitchFamily="34" charset="0"/>
                          <a:cs typeface="Times New Roman" pitchFamily="18" charset="0"/>
                          <a:sym typeface="Wingdings" pitchFamily="2" charset="2"/>
                        </a:rPr>
                        <a:t></a:t>
                      </a:r>
                    </a:p>
                  </a:txBody>
                  <a:tcPr marL="81280" marR="81280" marT="40640" marB="406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accent6">
                              <a:lumMod val="75000"/>
                            </a:schemeClr>
                          </a:solidFill>
                          <a:effectLst>
                            <a:outerShdw blurRad="38100" dist="38100" dir="2700000" algn="tl">
                              <a:srgbClr val="000000"/>
                            </a:outerShdw>
                          </a:effectLst>
                          <a:latin typeface="Tahoma" pitchFamily="34" charset="0"/>
                          <a:cs typeface="Times New Roman" pitchFamily="18" charset="0"/>
                          <a:sym typeface="Wingdings" pitchFamily="2" charset="2"/>
                        </a:rPr>
                        <a:t></a:t>
                      </a:r>
                    </a:p>
                  </a:txBody>
                  <a:tcPr marL="81280" marR="81280" marT="40640" marB="40640"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84065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dirty="0">
                          <a:ln>
                            <a:noFill/>
                          </a:ln>
                          <a:solidFill>
                            <a:srgbClr val="1F497D"/>
                          </a:solidFill>
                          <a:effectLst/>
                          <a:latin typeface="+mn-lt"/>
                          <a:cs typeface="Times New Roman" pitchFamily="18" charset="0"/>
                        </a:rPr>
                        <a:t>Scoping comments, resource reports, alternatives, affected environment, environmental consequences</a:t>
                      </a:r>
                    </a:p>
                  </a:txBody>
                  <a:tcPr marL="81280" marR="81280" marT="40640" marB="40640"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1800" b="1" i="0" u="none" strike="noStrike" cap="none" normalizeH="0" baseline="0" dirty="0">
                        <a:ln>
                          <a:noFill/>
                        </a:ln>
                        <a:solidFill>
                          <a:schemeClr val="accent6">
                            <a:lumMod val="75000"/>
                          </a:schemeClr>
                        </a:solidFill>
                        <a:effectLst>
                          <a:outerShdw blurRad="38100" dist="38100" dir="2700000" algn="tl">
                            <a:srgbClr val="000000"/>
                          </a:outerShdw>
                        </a:effectLst>
                        <a:latin typeface="Tahoma" pitchFamily="34" charset="0"/>
                      </a:endParaRPr>
                    </a:p>
                  </a:txBody>
                  <a:tcPr marL="81280" marR="81280" marT="40640" marB="406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1800" b="1" i="0" u="none" strike="noStrike" cap="none" normalizeH="0" baseline="0">
                        <a:ln>
                          <a:noFill/>
                        </a:ln>
                        <a:solidFill>
                          <a:schemeClr val="accent6">
                            <a:lumMod val="75000"/>
                          </a:schemeClr>
                        </a:solidFill>
                        <a:effectLst>
                          <a:outerShdw blurRad="38100" dist="38100" dir="2700000" algn="tl">
                            <a:srgbClr val="000000"/>
                          </a:outerShdw>
                        </a:effectLst>
                        <a:latin typeface="Tahoma" pitchFamily="34" charset="0"/>
                      </a:endParaRPr>
                    </a:p>
                  </a:txBody>
                  <a:tcPr marL="81280" marR="81280" marT="40640" marB="406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accent6">
                              <a:lumMod val="75000"/>
                            </a:schemeClr>
                          </a:solidFill>
                          <a:effectLst>
                            <a:outerShdw blurRad="38100" dist="38100" dir="2700000" algn="tl">
                              <a:srgbClr val="000000"/>
                            </a:outerShdw>
                          </a:effectLst>
                          <a:latin typeface="Tahoma" pitchFamily="34" charset="0"/>
                          <a:cs typeface="Times New Roman" pitchFamily="18" charset="0"/>
                          <a:sym typeface="Wingdings" pitchFamily="2" charset="2"/>
                        </a:rPr>
                        <a:t></a:t>
                      </a:r>
                    </a:p>
                  </a:txBody>
                  <a:tcPr marL="81280" marR="81280" marT="40640" marB="40640"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36062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dirty="0">
                          <a:ln>
                            <a:noFill/>
                          </a:ln>
                          <a:solidFill>
                            <a:srgbClr val="1F497D"/>
                          </a:solidFill>
                          <a:effectLst/>
                          <a:latin typeface="+mn-lt"/>
                          <a:cs typeface="Times New Roman" pitchFamily="18" charset="0"/>
                        </a:rPr>
                        <a:t>Preliminary Draft EIS</a:t>
                      </a:r>
                      <a:endParaRPr kumimoji="0" lang="en-US" sz="1500" b="1" i="0" u="none" strike="noStrike" cap="none" normalizeH="0" baseline="0" dirty="0">
                        <a:ln>
                          <a:noFill/>
                        </a:ln>
                        <a:solidFill>
                          <a:srgbClr val="1F497D"/>
                        </a:solidFill>
                        <a:effectLst/>
                        <a:latin typeface="+mn-lt"/>
                      </a:endParaRPr>
                    </a:p>
                  </a:txBody>
                  <a:tcPr marL="81280" marR="81280" marT="40640" marB="40640"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1800" b="1" i="0" u="none" strike="noStrike" cap="none" normalizeH="0" baseline="0">
                        <a:ln>
                          <a:noFill/>
                        </a:ln>
                        <a:solidFill>
                          <a:schemeClr val="accent6">
                            <a:lumMod val="75000"/>
                          </a:schemeClr>
                        </a:solidFill>
                        <a:effectLst>
                          <a:outerShdw blurRad="38100" dist="38100" dir="2700000" algn="tl">
                            <a:srgbClr val="000000"/>
                          </a:outerShdw>
                        </a:effectLst>
                        <a:latin typeface="Tahoma" pitchFamily="34" charset="0"/>
                      </a:endParaRPr>
                    </a:p>
                  </a:txBody>
                  <a:tcPr marL="81280" marR="81280" marT="40640" marB="406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accent6">
                              <a:lumMod val="75000"/>
                            </a:schemeClr>
                          </a:solidFill>
                          <a:effectLst>
                            <a:outerShdw blurRad="38100" dist="38100" dir="2700000" algn="tl">
                              <a:srgbClr val="000000"/>
                            </a:outerShdw>
                          </a:effectLst>
                          <a:latin typeface="Tahoma" pitchFamily="34" charset="0"/>
                          <a:cs typeface="Times New Roman" pitchFamily="18" charset="0"/>
                          <a:sym typeface="Wingdings" pitchFamily="2" charset="2"/>
                        </a:rPr>
                        <a:t></a:t>
                      </a:r>
                    </a:p>
                  </a:txBody>
                  <a:tcPr marL="81280" marR="81280" marT="40640" marB="406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accent6">
                              <a:lumMod val="75000"/>
                            </a:schemeClr>
                          </a:solidFill>
                          <a:effectLst>
                            <a:outerShdw blurRad="38100" dist="38100" dir="2700000" algn="tl">
                              <a:srgbClr val="000000"/>
                            </a:outerShdw>
                          </a:effectLst>
                          <a:latin typeface="Tahoma" pitchFamily="34" charset="0"/>
                          <a:cs typeface="Times New Roman" pitchFamily="18" charset="0"/>
                          <a:sym typeface="Wingdings" pitchFamily="2" charset="2"/>
                        </a:rPr>
                        <a:t></a:t>
                      </a:r>
                    </a:p>
                  </a:txBody>
                  <a:tcPr marL="81280" marR="81280" marT="40640" marB="40640"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73156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dirty="0">
                          <a:ln>
                            <a:noFill/>
                          </a:ln>
                          <a:solidFill>
                            <a:srgbClr val="1F497D"/>
                          </a:solidFill>
                          <a:effectLst/>
                          <a:latin typeface="+mn-lt"/>
                          <a:cs typeface="Times New Roman" pitchFamily="18" charset="0"/>
                        </a:rPr>
                        <a:t>Notice of Availability (NOA) – Draft EIS public comment period; may hold public hearing </a:t>
                      </a:r>
                      <a:endParaRPr kumimoji="0" lang="en-US" sz="1500" b="1" i="0" u="none" strike="noStrike" cap="none" normalizeH="0" baseline="0" dirty="0">
                        <a:ln>
                          <a:noFill/>
                        </a:ln>
                        <a:solidFill>
                          <a:srgbClr val="1F497D"/>
                        </a:solidFill>
                        <a:effectLst/>
                        <a:latin typeface="+mn-lt"/>
                      </a:endParaRPr>
                    </a:p>
                  </a:txBody>
                  <a:tcPr marL="81280" marR="81280" marT="40640" marB="40640"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accent6">
                              <a:lumMod val="75000"/>
                            </a:schemeClr>
                          </a:solidFill>
                          <a:effectLst>
                            <a:outerShdw blurRad="38100" dist="38100" dir="2700000" algn="tl">
                              <a:srgbClr val="000000"/>
                            </a:outerShdw>
                          </a:effectLst>
                          <a:latin typeface="Tahoma" pitchFamily="34" charset="0"/>
                          <a:cs typeface="Times New Roman" pitchFamily="18" charset="0"/>
                          <a:sym typeface="Wingdings" pitchFamily="2" charset="2"/>
                        </a:rPr>
                        <a:t></a:t>
                      </a:r>
                    </a:p>
                  </a:txBody>
                  <a:tcPr marL="81280" marR="81280" marT="40640" marB="406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accent6">
                              <a:lumMod val="75000"/>
                            </a:schemeClr>
                          </a:solidFill>
                          <a:effectLst>
                            <a:outerShdw blurRad="38100" dist="38100" dir="2700000" algn="tl">
                              <a:srgbClr val="000000"/>
                            </a:outerShdw>
                          </a:effectLst>
                          <a:latin typeface="Tahoma" pitchFamily="34" charset="0"/>
                          <a:cs typeface="Times New Roman" pitchFamily="18" charset="0"/>
                          <a:sym typeface="Wingdings" pitchFamily="2" charset="2"/>
                        </a:rPr>
                        <a:t></a:t>
                      </a:r>
                    </a:p>
                  </a:txBody>
                  <a:tcPr marL="81280" marR="81280" marT="40640" marB="406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accent6">
                              <a:lumMod val="75000"/>
                            </a:schemeClr>
                          </a:solidFill>
                          <a:effectLst>
                            <a:outerShdw blurRad="38100" dist="38100" dir="2700000" algn="tl">
                              <a:srgbClr val="000000"/>
                            </a:outerShdw>
                          </a:effectLst>
                          <a:latin typeface="Tahoma" pitchFamily="34" charset="0"/>
                          <a:cs typeface="Times New Roman" pitchFamily="18" charset="0"/>
                          <a:sym typeface="Wingdings" pitchFamily="2" charset="2"/>
                        </a:rPr>
                        <a:t></a:t>
                      </a:r>
                    </a:p>
                  </a:txBody>
                  <a:tcPr marL="81280" marR="81280" marT="40640" marB="40640"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36062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dirty="0">
                          <a:ln>
                            <a:noFill/>
                          </a:ln>
                          <a:solidFill>
                            <a:srgbClr val="1F497D"/>
                          </a:solidFill>
                          <a:effectLst/>
                          <a:latin typeface="+mn-lt"/>
                          <a:cs typeface="Times New Roman" pitchFamily="18" charset="0"/>
                        </a:rPr>
                        <a:t>Public comments – review</a:t>
                      </a:r>
                      <a:endParaRPr kumimoji="0" lang="en-US" sz="1500" b="1" i="0" u="none" strike="noStrike" cap="none" normalizeH="0" baseline="0" dirty="0">
                        <a:ln>
                          <a:noFill/>
                        </a:ln>
                        <a:solidFill>
                          <a:srgbClr val="1F497D"/>
                        </a:solidFill>
                        <a:effectLst/>
                        <a:latin typeface="+mn-lt"/>
                      </a:endParaRPr>
                    </a:p>
                  </a:txBody>
                  <a:tcPr marL="81280" marR="81280" marT="40640" marB="40640"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1800" b="1" i="0" u="none" strike="noStrike" cap="none" normalizeH="0" baseline="0" dirty="0">
                        <a:ln>
                          <a:noFill/>
                        </a:ln>
                        <a:solidFill>
                          <a:schemeClr val="accent6">
                            <a:lumMod val="75000"/>
                          </a:schemeClr>
                        </a:solidFill>
                        <a:effectLst>
                          <a:outerShdw blurRad="38100" dist="38100" dir="2700000" algn="tl">
                            <a:srgbClr val="000000"/>
                          </a:outerShdw>
                        </a:effectLst>
                        <a:latin typeface="Tahoma" pitchFamily="34" charset="0"/>
                      </a:endParaRPr>
                    </a:p>
                  </a:txBody>
                  <a:tcPr marL="81280" marR="81280" marT="40640" marB="406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1800" b="1" i="0" u="none" strike="noStrike" cap="none" normalizeH="0" baseline="0" dirty="0">
                        <a:ln>
                          <a:noFill/>
                        </a:ln>
                        <a:solidFill>
                          <a:schemeClr val="accent6">
                            <a:lumMod val="75000"/>
                          </a:schemeClr>
                        </a:solidFill>
                        <a:effectLst>
                          <a:outerShdw blurRad="38100" dist="38100" dir="2700000" algn="tl">
                            <a:srgbClr val="000000"/>
                          </a:outerShdw>
                        </a:effectLst>
                        <a:latin typeface="Tahoma" pitchFamily="34" charset="0"/>
                      </a:endParaRPr>
                    </a:p>
                  </a:txBody>
                  <a:tcPr marL="81280" marR="81280" marT="40640" marB="406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accent6">
                              <a:lumMod val="75000"/>
                            </a:schemeClr>
                          </a:solidFill>
                          <a:effectLst>
                            <a:outerShdw blurRad="38100" dist="38100" dir="2700000" algn="tl">
                              <a:srgbClr val="000000"/>
                            </a:outerShdw>
                          </a:effectLst>
                          <a:latin typeface="Tahoma" pitchFamily="34" charset="0"/>
                          <a:cs typeface="Times New Roman" pitchFamily="18" charset="0"/>
                          <a:sym typeface="Wingdings" pitchFamily="2" charset="2"/>
                        </a:rPr>
                        <a:t></a:t>
                      </a:r>
                    </a:p>
                  </a:txBody>
                  <a:tcPr marL="81280" marR="81280" marT="40640" marB="40640"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36062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dirty="0">
                          <a:ln>
                            <a:noFill/>
                          </a:ln>
                          <a:solidFill>
                            <a:srgbClr val="1F497D"/>
                          </a:solidFill>
                          <a:effectLst/>
                          <a:latin typeface="+mn-lt"/>
                          <a:cs typeface="Times New Roman" pitchFamily="18" charset="0"/>
                        </a:rPr>
                        <a:t>Preliminary Final EIS</a:t>
                      </a:r>
                      <a:endParaRPr kumimoji="0" lang="en-US" sz="1500" b="1" i="0" u="none" strike="noStrike" cap="none" normalizeH="0" baseline="0" dirty="0">
                        <a:ln>
                          <a:noFill/>
                        </a:ln>
                        <a:solidFill>
                          <a:srgbClr val="1F497D"/>
                        </a:solidFill>
                        <a:effectLst/>
                        <a:latin typeface="+mn-lt"/>
                      </a:endParaRPr>
                    </a:p>
                  </a:txBody>
                  <a:tcPr marL="81280" marR="81280" marT="40640" marB="40640"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1800" b="1" i="0" u="none" strike="noStrike" cap="none" normalizeH="0" baseline="0" dirty="0">
                        <a:ln>
                          <a:noFill/>
                        </a:ln>
                        <a:solidFill>
                          <a:schemeClr val="accent6">
                            <a:lumMod val="75000"/>
                          </a:schemeClr>
                        </a:solidFill>
                        <a:effectLst>
                          <a:outerShdw blurRad="38100" dist="38100" dir="2700000" algn="tl">
                            <a:srgbClr val="000000"/>
                          </a:outerShdw>
                        </a:effectLst>
                        <a:latin typeface="Tahoma" pitchFamily="34" charset="0"/>
                      </a:endParaRPr>
                    </a:p>
                  </a:txBody>
                  <a:tcPr marL="81280" marR="81280" marT="40640" marB="406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accent6">
                              <a:lumMod val="75000"/>
                            </a:schemeClr>
                          </a:solidFill>
                          <a:effectLst>
                            <a:outerShdw blurRad="38100" dist="38100" dir="2700000" algn="tl">
                              <a:srgbClr val="000000"/>
                            </a:outerShdw>
                          </a:effectLst>
                          <a:latin typeface="Tahoma" pitchFamily="34" charset="0"/>
                          <a:cs typeface="Times New Roman" pitchFamily="18" charset="0"/>
                          <a:sym typeface="Wingdings" pitchFamily="2" charset="2"/>
                        </a:rPr>
                        <a:t></a:t>
                      </a:r>
                    </a:p>
                  </a:txBody>
                  <a:tcPr marL="81280" marR="81280" marT="40640" marB="406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accent6">
                              <a:lumMod val="75000"/>
                            </a:schemeClr>
                          </a:solidFill>
                          <a:effectLst>
                            <a:outerShdw blurRad="38100" dist="38100" dir="2700000" algn="tl">
                              <a:srgbClr val="000000"/>
                            </a:outerShdw>
                          </a:effectLst>
                          <a:latin typeface="Tahoma" pitchFamily="34" charset="0"/>
                          <a:cs typeface="Times New Roman" pitchFamily="18" charset="0"/>
                          <a:sym typeface="Wingdings" pitchFamily="2" charset="2"/>
                        </a:rPr>
                        <a:t></a:t>
                      </a:r>
                    </a:p>
                  </a:txBody>
                  <a:tcPr marL="81280" marR="81280" marT="40640" marB="40640"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36062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dirty="0">
                          <a:ln>
                            <a:noFill/>
                          </a:ln>
                          <a:solidFill>
                            <a:srgbClr val="1F497D"/>
                          </a:solidFill>
                          <a:effectLst/>
                          <a:latin typeface="+mn-lt"/>
                          <a:cs typeface="Times New Roman" pitchFamily="18" charset="0"/>
                        </a:rPr>
                        <a:t>NOA – Final EIS </a:t>
                      </a:r>
                      <a:endParaRPr kumimoji="0" lang="en-US" sz="1500" b="1" i="0" u="none" strike="noStrike" cap="none" normalizeH="0" baseline="0" dirty="0">
                        <a:ln>
                          <a:noFill/>
                        </a:ln>
                        <a:solidFill>
                          <a:srgbClr val="1F497D"/>
                        </a:solidFill>
                        <a:effectLst/>
                        <a:latin typeface="+mn-lt"/>
                      </a:endParaRPr>
                    </a:p>
                  </a:txBody>
                  <a:tcPr marL="81280" marR="81280" marT="40640" marB="40640"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accent6">
                              <a:lumMod val="75000"/>
                            </a:schemeClr>
                          </a:solidFill>
                          <a:effectLst>
                            <a:outerShdw blurRad="38100" dist="38100" dir="2700000" algn="tl">
                              <a:srgbClr val="000000"/>
                            </a:outerShdw>
                          </a:effectLst>
                          <a:latin typeface="Tahoma" pitchFamily="34" charset="0"/>
                          <a:cs typeface="Times New Roman" pitchFamily="18" charset="0"/>
                          <a:sym typeface="Wingdings" pitchFamily="2" charset="2"/>
                        </a:rPr>
                        <a:t></a:t>
                      </a:r>
                    </a:p>
                  </a:txBody>
                  <a:tcPr marL="81280" marR="81280" marT="40640" marB="406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accent6">
                              <a:lumMod val="75000"/>
                            </a:schemeClr>
                          </a:solidFill>
                          <a:effectLst>
                            <a:outerShdw blurRad="38100" dist="38100" dir="2700000" algn="tl">
                              <a:srgbClr val="000000"/>
                            </a:outerShdw>
                          </a:effectLst>
                          <a:latin typeface="Tahoma" pitchFamily="34" charset="0"/>
                          <a:cs typeface="Times New Roman" pitchFamily="18" charset="0"/>
                          <a:sym typeface="Wingdings" pitchFamily="2" charset="2"/>
                        </a:rPr>
                        <a:t></a:t>
                      </a:r>
                    </a:p>
                  </a:txBody>
                  <a:tcPr marL="81280" marR="81280" marT="40640" marB="406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accent6">
                              <a:lumMod val="75000"/>
                            </a:schemeClr>
                          </a:solidFill>
                          <a:effectLst>
                            <a:outerShdw blurRad="38100" dist="38100" dir="2700000" algn="tl">
                              <a:srgbClr val="000000"/>
                            </a:outerShdw>
                          </a:effectLst>
                          <a:latin typeface="Tahoma" pitchFamily="34" charset="0"/>
                          <a:cs typeface="Times New Roman" pitchFamily="18" charset="0"/>
                          <a:sym typeface="Wingdings" pitchFamily="2" charset="2"/>
                        </a:rPr>
                        <a:t></a:t>
                      </a:r>
                    </a:p>
                  </a:txBody>
                  <a:tcPr marL="81280" marR="81280" marT="40640" marB="40640"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36062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dirty="0">
                          <a:ln>
                            <a:noFill/>
                          </a:ln>
                          <a:solidFill>
                            <a:srgbClr val="1F497D"/>
                          </a:solidFill>
                          <a:effectLst/>
                          <a:latin typeface="+mn-lt"/>
                          <a:cs typeface="Times New Roman" pitchFamily="18" charset="0"/>
                        </a:rPr>
                        <a:t>Public comments – review</a:t>
                      </a:r>
                      <a:endParaRPr kumimoji="0" lang="en-US" sz="1500" b="1" i="0" u="none" strike="noStrike" cap="none" normalizeH="0" baseline="0" dirty="0">
                        <a:ln>
                          <a:noFill/>
                        </a:ln>
                        <a:solidFill>
                          <a:srgbClr val="1F497D"/>
                        </a:solidFill>
                        <a:effectLst/>
                        <a:latin typeface="+mn-lt"/>
                      </a:endParaRPr>
                    </a:p>
                  </a:txBody>
                  <a:tcPr marL="81280" marR="81280" marT="40640" marB="40640"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1800" b="1" i="0" u="none" strike="noStrike" cap="none" normalizeH="0" baseline="0">
                        <a:ln>
                          <a:noFill/>
                        </a:ln>
                        <a:solidFill>
                          <a:schemeClr val="accent6">
                            <a:lumMod val="75000"/>
                          </a:schemeClr>
                        </a:solidFill>
                        <a:effectLst>
                          <a:outerShdw blurRad="38100" dist="38100" dir="2700000" algn="tl">
                            <a:srgbClr val="000000"/>
                          </a:outerShdw>
                        </a:effectLst>
                        <a:latin typeface="Tahoma" pitchFamily="34" charset="0"/>
                      </a:endParaRPr>
                    </a:p>
                  </a:txBody>
                  <a:tcPr marL="81280" marR="81280" marT="40640" marB="406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1800" b="1" i="0" u="none" strike="noStrike" cap="none" normalizeH="0" baseline="0" dirty="0">
                        <a:ln>
                          <a:noFill/>
                        </a:ln>
                        <a:solidFill>
                          <a:schemeClr val="accent6">
                            <a:lumMod val="75000"/>
                          </a:schemeClr>
                        </a:solidFill>
                        <a:effectLst>
                          <a:outerShdw blurRad="38100" dist="38100" dir="2700000" algn="tl">
                            <a:srgbClr val="000000"/>
                          </a:outerShdw>
                        </a:effectLst>
                        <a:latin typeface="Tahoma" pitchFamily="34" charset="0"/>
                      </a:endParaRPr>
                    </a:p>
                  </a:txBody>
                  <a:tcPr marL="81280" marR="81280" marT="40640" marB="406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accent6">
                              <a:lumMod val="75000"/>
                            </a:schemeClr>
                          </a:solidFill>
                          <a:effectLst>
                            <a:outerShdw blurRad="38100" dist="38100" dir="2700000" algn="tl">
                              <a:srgbClr val="000000"/>
                            </a:outerShdw>
                          </a:effectLst>
                          <a:latin typeface="Tahoma" pitchFamily="34" charset="0"/>
                          <a:cs typeface="Times New Roman" pitchFamily="18" charset="0"/>
                          <a:sym typeface="Wingdings" pitchFamily="2" charset="2"/>
                        </a:rPr>
                        <a:t></a:t>
                      </a:r>
                    </a:p>
                  </a:txBody>
                  <a:tcPr marL="81280" marR="81280" marT="40640" marB="40640"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r h="36062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dirty="0">
                          <a:ln>
                            <a:noFill/>
                          </a:ln>
                          <a:solidFill>
                            <a:srgbClr val="1F497D"/>
                          </a:solidFill>
                          <a:effectLst/>
                          <a:latin typeface="+mn-lt"/>
                          <a:cs typeface="Times New Roman" pitchFamily="18" charset="0"/>
                        </a:rPr>
                        <a:t>Record of Decision (ROD) </a:t>
                      </a:r>
                      <a:endParaRPr kumimoji="0" lang="en-US" sz="1500" b="1" i="0" u="none" strike="noStrike" cap="none" normalizeH="0" baseline="0" dirty="0">
                        <a:ln>
                          <a:noFill/>
                        </a:ln>
                        <a:solidFill>
                          <a:srgbClr val="1F497D"/>
                        </a:solidFill>
                        <a:effectLst/>
                        <a:latin typeface="+mn-lt"/>
                      </a:endParaRPr>
                    </a:p>
                  </a:txBody>
                  <a:tcPr marL="81280" marR="81280" marT="40640" marB="40640"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accent6">
                              <a:lumMod val="75000"/>
                            </a:schemeClr>
                          </a:solidFill>
                          <a:effectLst>
                            <a:outerShdw blurRad="38100" dist="38100" dir="2700000" algn="tl">
                              <a:srgbClr val="000000"/>
                            </a:outerShdw>
                          </a:effectLst>
                          <a:latin typeface="Tahoma" pitchFamily="34" charset="0"/>
                          <a:cs typeface="Times New Roman" pitchFamily="18" charset="0"/>
                          <a:sym typeface="Wingdings" pitchFamily="2" charset="2"/>
                        </a:rPr>
                        <a:t></a:t>
                      </a:r>
                    </a:p>
                  </a:txBody>
                  <a:tcPr marL="81280" marR="81280" marT="40640" marB="406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accent6">
                              <a:lumMod val="75000"/>
                            </a:schemeClr>
                          </a:solidFill>
                          <a:effectLst>
                            <a:outerShdw blurRad="38100" dist="38100" dir="2700000" algn="tl">
                              <a:srgbClr val="000000"/>
                            </a:outerShdw>
                          </a:effectLst>
                          <a:latin typeface="Tahoma" pitchFamily="34" charset="0"/>
                          <a:cs typeface="Times New Roman" pitchFamily="18" charset="0"/>
                          <a:sym typeface="Wingdings" pitchFamily="2" charset="2"/>
                        </a:rPr>
                        <a:t></a:t>
                      </a:r>
                    </a:p>
                  </a:txBody>
                  <a:tcPr marL="81280" marR="81280" marT="40640" marB="406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accent6">
                              <a:lumMod val="75000"/>
                            </a:schemeClr>
                          </a:solidFill>
                          <a:effectLst>
                            <a:outerShdw blurRad="38100" dist="38100" dir="2700000" algn="tl">
                              <a:srgbClr val="000000"/>
                            </a:outerShdw>
                          </a:effectLst>
                          <a:latin typeface="Tahoma" pitchFamily="34" charset="0"/>
                          <a:cs typeface="Times New Roman" pitchFamily="18" charset="0"/>
                          <a:sym typeface="Wingdings" pitchFamily="2" charset="2"/>
                        </a:rPr>
                        <a:t></a:t>
                      </a:r>
                    </a:p>
                  </a:txBody>
                  <a:tcPr marL="81280" marR="81280" marT="40640" marB="40640"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0"/>
                  </a:ext>
                </a:extLst>
              </a:tr>
            </a:tbl>
          </a:graphicData>
        </a:graphic>
      </p:graphicFrame>
      <p:sp>
        <p:nvSpPr>
          <p:cNvPr id="43064" name="Rectangle 56"/>
          <p:cNvSpPr>
            <a:spLocks noChangeArrowheads="1"/>
          </p:cNvSpPr>
          <p:nvPr/>
        </p:nvSpPr>
        <p:spPr bwMode="auto">
          <a:xfrm>
            <a:off x="1" y="5724852"/>
            <a:ext cx="184731" cy="420564"/>
          </a:xfrm>
          <a:prstGeom prst="rect">
            <a:avLst/>
          </a:prstGeom>
          <a:noFill/>
          <a:ln w="9525">
            <a:noFill/>
            <a:miter lim="800000"/>
            <a:headEnd/>
            <a:tailEnd/>
          </a:ln>
          <a:effectLst/>
        </p:spPr>
        <p:txBody>
          <a:bodyPr wrap="none" anchor="ctr">
            <a:spAutoFit/>
          </a:bodyPr>
          <a:lstStyle/>
          <a:p>
            <a:pPr eaLnBrk="0" hangingPunct="0"/>
            <a:endParaRPr lang="en-US" sz="2133">
              <a:solidFill>
                <a:srgbClr val="FFFFFF"/>
              </a:solidFill>
              <a:effectLst>
                <a:outerShdw blurRad="38100" dist="38100" dir="2700000" algn="tl">
                  <a:srgbClr val="000000"/>
                </a:outerShdw>
              </a:effectLst>
              <a:latin typeface="Times New Roman" pitchFamily="18" charset="0"/>
            </a:endParaRPr>
          </a:p>
        </p:txBody>
      </p:sp>
      <p:sp>
        <p:nvSpPr>
          <p:cNvPr id="3" name="Slide Number Placeholder 2"/>
          <p:cNvSpPr>
            <a:spLocks noGrp="1"/>
          </p:cNvSpPr>
          <p:nvPr>
            <p:ph type="sldNum" sz="quarter" idx="12"/>
          </p:nvPr>
        </p:nvSpPr>
        <p:spPr/>
        <p:txBody>
          <a:bodyPr/>
          <a:lstStyle/>
          <a:p>
            <a:fld id="{509462E9-625C-433A-BC7E-8CC30B94BA1D}" type="slidenum">
              <a:rPr lang="en-US" smtClean="0"/>
              <a:pPr/>
              <a:t>69</a:t>
            </a:fld>
            <a:endParaRPr lang="en-US" dirty="0"/>
          </a:p>
        </p:txBody>
      </p:sp>
    </p:spTree>
    <p:extLst>
      <p:ext uri="{BB962C8B-B14F-4D97-AF65-F5344CB8AC3E}">
        <p14:creationId xmlns:p14="http://schemas.microsoft.com/office/powerpoint/2010/main" val="3990753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48468"/>
            <a:ext cx="7086600" cy="970732"/>
          </a:xfrm>
        </p:spPr>
        <p:txBody>
          <a:bodyPr>
            <a:normAutofit fontScale="90000"/>
          </a:bodyPr>
          <a:lstStyle/>
          <a:p>
            <a:pPr algn="ctr"/>
            <a:r>
              <a:rPr lang="en-US" dirty="0">
                <a:solidFill>
                  <a:srgbClr val="1F497D"/>
                </a:solidFill>
              </a:rPr>
              <a:t>U.S. Forest Service Authorities (cont.)</a:t>
            </a:r>
          </a:p>
        </p:txBody>
      </p:sp>
      <p:sp>
        <p:nvSpPr>
          <p:cNvPr id="3" name="Content Placeholder 2"/>
          <p:cNvSpPr>
            <a:spLocks noGrp="1"/>
          </p:cNvSpPr>
          <p:nvPr>
            <p:ph idx="1"/>
          </p:nvPr>
        </p:nvSpPr>
        <p:spPr/>
        <p:txBody>
          <a:bodyPr>
            <a:noAutofit/>
          </a:bodyPr>
          <a:lstStyle/>
          <a:p>
            <a:pPr marL="344488"/>
            <a:r>
              <a:rPr lang="en-US" sz="3600" u="sng" dirty="0">
                <a:solidFill>
                  <a:srgbClr val="1F497D"/>
                </a:solidFill>
              </a:rPr>
              <a:t>Laws</a:t>
            </a:r>
          </a:p>
          <a:p>
            <a:pPr marL="801688" lvl="1" indent="-342900">
              <a:buClr>
                <a:srgbClr val="1F497D"/>
              </a:buClr>
              <a:buFont typeface="Calibri" panose="020F0502020204030204" pitchFamily="34" charset="0"/>
              <a:buChar char="-"/>
            </a:pPr>
            <a:r>
              <a:rPr lang="en-US" b="1" dirty="0">
                <a:solidFill>
                  <a:srgbClr val="1F497D"/>
                </a:solidFill>
              </a:rPr>
              <a:t>General Mining Law of 1872:                                           </a:t>
            </a:r>
            <a:r>
              <a:rPr lang="en-US" dirty="0">
                <a:solidFill>
                  <a:srgbClr val="1F497D"/>
                </a:solidFill>
              </a:rPr>
              <a:t>except otherwise provided,                                                      all valuable mineral deposits                                                  are free and open to                                              exploration, occupation and                                         purchase</a:t>
            </a:r>
            <a:r>
              <a:rPr lang="en-US" b="1" dirty="0">
                <a:solidFill>
                  <a:srgbClr val="1F497D"/>
                </a:solidFill>
              </a:rPr>
              <a:t> </a:t>
            </a:r>
          </a:p>
          <a:p>
            <a:pPr marL="458788" lvl="1" indent="0">
              <a:buClr>
                <a:srgbClr val="1F497D"/>
              </a:buClr>
              <a:buNone/>
            </a:pPr>
            <a:endParaRPr lang="en-US" sz="1200" b="1" dirty="0">
              <a:solidFill>
                <a:srgbClr val="1F497D"/>
              </a:solidFill>
            </a:endParaRPr>
          </a:p>
          <a:p>
            <a:pPr marL="801688" lvl="1" indent="-342900">
              <a:buClr>
                <a:srgbClr val="1F497D"/>
              </a:buClr>
              <a:buFont typeface="Calibri" panose="020F0502020204030204" pitchFamily="34" charset="0"/>
              <a:buChar char="-"/>
            </a:pPr>
            <a:r>
              <a:rPr lang="en-US" b="1" dirty="0">
                <a:solidFill>
                  <a:srgbClr val="1F497D"/>
                </a:solidFill>
              </a:rPr>
              <a:t>Organic Administration Act of 1897:                         </a:t>
            </a:r>
            <a:r>
              <a:rPr lang="en-US" dirty="0">
                <a:solidFill>
                  <a:srgbClr val="1F497D"/>
                </a:solidFill>
              </a:rPr>
              <a:t>provides USDA Secretary with authority to regulate occupancy and use of National Forest System lands</a:t>
            </a:r>
            <a:endParaRPr lang="en-US" b="1" dirty="0">
              <a:solidFill>
                <a:srgbClr val="1F497D"/>
              </a:solidFill>
            </a:endParaRPr>
          </a:p>
        </p:txBody>
      </p:sp>
      <p:pic>
        <p:nvPicPr>
          <p:cNvPr id="4" name="Picture 3"/>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6172200" y="2057400"/>
            <a:ext cx="2906470" cy="2362200"/>
          </a:xfrm>
          <a:prstGeom prst="rect">
            <a:avLst/>
          </a:prstGeom>
          <a:effectLst>
            <a:outerShdw blurRad="50800" dist="38100" dir="16200000" sx="102000" sy="102000" rotWithShape="0">
              <a:prstClr val="black">
                <a:alpha val="40000"/>
              </a:prstClr>
            </a:outerShdw>
          </a:effectLst>
        </p:spPr>
      </p:pic>
      <p:sp>
        <p:nvSpPr>
          <p:cNvPr id="5" name="Slide Number Placeholder 4"/>
          <p:cNvSpPr>
            <a:spLocks noGrp="1"/>
          </p:cNvSpPr>
          <p:nvPr>
            <p:ph type="sldNum" sz="quarter" idx="12"/>
          </p:nvPr>
        </p:nvSpPr>
        <p:spPr/>
        <p:txBody>
          <a:bodyPr/>
          <a:lstStyle/>
          <a:p>
            <a:fld id="{509462E9-625C-433A-BC7E-8CC30B94BA1D}" type="slidenum">
              <a:rPr lang="en-US" smtClean="0"/>
              <a:pPr/>
              <a:t>7</a:t>
            </a:fld>
            <a:endParaRPr lang="en-US" dirty="0"/>
          </a:p>
        </p:txBody>
      </p:sp>
    </p:spTree>
    <p:extLst>
      <p:ext uri="{BB962C8B-B14F-4D97-AF65-F5344CB8AC3E}">
        <p14:creationId xmlns:p14="http://schemas.microsoft.com/office/powerpoint/2010/main" val="35236415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2"/>
          <p:cNvSpPr>
            <a:spLocks noGrp="1" noChangeArrowheads="1"/>
          </p:cNvSpPr>
          <p:nvPr>
            <p:ph type="title"/>
          </p:nvPr>
        </p:nvSpPr>
        <p:spPr/>
        <p:txBody>
          <a:bodyPr anchorCtr="1"/>
          <a:lstStyle/>
          <a:p>
            <a:pPr eaLnBrk="1" hangingPunct="1">
              <a:defRPr/>
            </a:pPr>
            <a:r>
              <a:rPr lang="en-US" dirty="0"/>
              <a:t>Questions and Comments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0" y="2903984"/>
            <a:ext cx="3276600" cy="3276600"/>
          </a:xfrm>
          <a:prstGeom prst="rect">
            <a:avLst/>
          </a:prstGeom>
        </p:spPr>
      </p:pic>
      <p:sp>
        <p:nvSpPr>
          <p:cNvPr id="3" name="Slide Number Placeholder 2"/>
          <p:cNvSpPr>
            <a:spLocks noGrp="1"/>
          </p:cNvSpPr>
          <p:nvPr>
            <p:ph type="sldNum" sz="quarter" idx="12"/>
          </p:nvPr>
        </p:nvSpPr>
        <p:spPr/>
        <p:txBody>
          <a:bodyPr/>
          <a:lstStyle/>
          <a:p>
            <a:fld id="{509462E9-625C-433A-BC7E-8CC30B94BA1D}" type="slidenum">
              <a:rPr lang="en-US" smtClean="0"/>
              <a:pPr/>
              <a:t>70</a:t>
            </a:fld>
            <a:endParaRPr lang="en-US" dirty="0"/>
          </a:p>
        </p:txBody>
      </p:sp>
      <p:sp>
        <p:nvSpPr>
          <p:cNvPr id="5" name="TextBox 4"/>
          <p:cNvSpPr txBox="1"/>
          <p:nvPr/>
        </p:nvSpPr>
        <p:spPr>
          <a:xfrm>
            <a:off x="1524000" y="1671191"/>
            <a:ext cx="7620000" cy="1077218"/>
          </a:xfrm>
          <a:prstGeom prst="rect">
            <a:avLst/>
          </a:prstGeom>
          <a:noFill/>
        </p:spPr>
        <p:txBody>
          <a:bodyPr wrap="square" rtlCol="0">
            <a:spAutoFit/>
          </a:bodyPr>
          <a:lstStyle/>
          <a:p>
            <a:r>
              <a:rPr lang="en-US" sz="3200" dirty="0">
                <a:solidFill>
                  <a:srgbClr val="1F497D"/>
                </a:solidFill>
              </a:rPr>
              <a:t>Please submit feedback and provide any suggestions for future topics. </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48468"/>
            <a:ext cx="7086600" cy="970732"/>
          </a:xfrm>
        </p:spPr>
        <p:txBody>
          <a:bodyPr>
            <a:normAutofit fontScale="90000"/>
          </a:bodyPr>
          <a:lstStyle/>
          <a:p>
            <a:pPr algn="ctr"/>
            <a:r>
              <a:rPr lang="en-US" dirty="0">
                <a:solidFill>
                  <a:srgbClr val="1F497D"/>
                </a:solidFill>
              </a:rPr>
              <a:t>U.S. Forest Service Authorities (cont.)</a:t>
            </a:r>
          </a:p>
        </p:txBody>
      </p:sp>
      <p:sp>
        <p:nvSpPr>
          <p:cNvPr id="4" name="Rectangle 3"/>
          <p:cNvSpPr/>
          <p:nvPr/>
        </p:nvSpPr>
        <p:spPr>
          <a:xfrm>
            <a:off x="1524000" y="1524000"/>
            <a:ext cx="7162800" cy="4524315"/>
          </a:xfrm>
          <a:prstGeom prst="rect">
            <a:avLst/>
          </a:prstGeom>
        </p:spPr>
        <p:txBody>
          <a:bodyPr wrap="square">
            <a:spAutoFit/>
          </a:bodyPr>
          <a:lstStyle/>
          <a:p>
            <a:pPr marL="630238" indent="-465138" fontAlgn="auto">
              <a:spcBef>
                <a:spcPts val="0"/>
              </a:spcBef>
              <a:spcAft>
                <a:spcPts val="0"/>
              </a:spcAft>
              <a:buClr>
                <a:srgbClr val="1F497D"/>
              </a:buClr>
              <a:buFont typeface="Arial" panose="020B0604020202020204" pitchFamily="34" charset="0"/>
              <a:buChar char="•"/>
            </a:pPr>
            <a:r>
              <a:rPr lang="en-US" sz="3600" u="sng" dirty="0">
                <a:solidFill>
                  <a:srgbClr val="1F497D"/>
                </a:solidFill>
                <a:latin typeface="+mn-lt"/>
                <a:cs typeface="Times New Roman" panose="02020603050405020304" pitchFamily="18" charset="0"/>
              </a:rPr>
              <a:t>Regulations </a:t>
            </a:r>
          </a:p>
          <a:p>
            <a:pPr marL="914400" lvl="1" indent="-284163" fontAlgn="auto">
              <a:spcBef>
                <a:spcPts val="0"/>
              </a:spcBef>
              <a:spcAft>
                <a:spcPts val="0"/>
              </a:spcAft>
              <a:buClr>
                <a:srgbClr val="1F497D"/>
              </a:buClr>
              <a:buFont typeface="Calibri" panose="020F0502020204030204" pitchFamily="34" charset="0"/>
              <a:buChar char="-"/>
            </a:pPr>
            <a:r>
              <a:rPr lang="en-US" sz="2400" b="1" dirty="0">
                <a:solidFill>
                  <a:srgbClr val="1F497D"/>
                </a:solidFill>
                <a:latin typeface="Calibri"/>
              </a:rPr>
              <a:t>36 CFR 228.1: </a:t>
            </a:r>
            <a:r>
              <a:rPr lang="en-US" sz="2400" dirty="0">
                <a:solidFill>
                  <a:srgbClr val="1F497D"/>
                </a:solidFill>
                <a:latin typeface="Calibri"/>
              </a:rPr>
              <a:t>operations authorized by U.S. mining laws…shall be conducted so as to </a:t>
            </a:r>
            <a:r>
              <a:rPr lang="en-US" sz="2400" i="1" dirty="0">
                <a:solidFill>
                  <a:srgbClr val="1F497D"/>
                </a:solidFill>
                <a:latin typeface="Calibri"/>
              </a:rPr>
              <a:t>minimize adverse environmental impacts</a:t>
            </a:r>
            <a:r>
              <a:rPr lang="en-US" sz="2400" dirty="0">
                <a:solidFill>
                  <a:srgbClr val="1F497D"/>
                </a:solidFill>
                <a:latin typeface="Calibri"/>
              </a:rPr>
              <a:t> on National Forest Service surface resources </a:t>
            </a:r>
          </a:p>
          <a:p>
            <a:pPr marL="630238" lvl="1" indent="-465138" fontAlgn="auto">
              <a:spcBef>
                <a:spcPts val="0"/>
              </a:spcBef>
              <a:spcAft>
                <a:spcPts val="0"/>
              </a:spcAft>
              <a:buClr>
                <a:srgbClr val="1F497D"/>
              </a:buClr>
              <a:buFont typeface="Calibri" panose="020F0502020204030204" pitchFamily="34" charset="0"/>
              <a:buChar char="-"/>
            </a:pPr>
            <a:endParaRPr lang="en-US" sz="2400" dirty="0">
              <a:solidFill>
                <a:srgbClr val="1F497D"/>
              </a:solidFill>
              <a:latin typeface="Calibri"/>
            </a:endParaRPr>
          </a:p>
          <a:p>
            <a:pPr marL="630238" indent="-465138" fontAlgn="auto">
              <a:spcBef>
                <a:spcPts val="0"/>
              </a:spcBef>
              <a:spcAft>
                <a:spcPts val="0"/>
              </a:spcAft>
              <a:buClr>
                <a:srgbClr val="1F497D"/>
              </a:buClr>
              <a:buFont typeface="Arial" panose="020B0604020202020204" pitchFamily="34" charset="0"/>
              <a:buChar char="•"/>
            </a:pPr>
            <a:r>
              <a:rPr lang="en-US" sz="3600" u="sng" dirty="0">
                <a:solidFill>
                  <a:srgbClr val="1F497D"/>
                </a:solidFill>
                <a:latin typeface="+mn-lt"/>
                <a:cs typeface="Times New Roman" panose="02020603050405020304" pitchFamily="18" charset="0"/>
              </a:rPr>
              <a:t>Manuals</a:t>
            </a:r>
          </a:p>
          <a:p>
            <a:pPr marL="914400" lvl="1" indent="-284163" fontAlgn="auto">
              <a:spcBef>
                <a:spcPts val="0"/>
              </a:spcBef>
              <a:spcAft>
                <a:spcPts val="0"/>
              </a:spcAft>
              <a:buClr>
                <a:srgbClr val="1F497D"/>
              </a:buClr>
              <a:buFont typeface="Calibri" panose="020F0502020204030204" pitchFamily="34" charset="0"/>
              <a:buChar char="-"/>
            </a:pPr>
            <a:r>
              <a:rPr lang="en-US" sz="2400" b="1" dirty="0">
                <a:solidFill>
                  <a:srgbClr val="1F497D"/>
                </a:solidFill>
                <a:latin typeface="Calibri"/>
              </a:rPr>
              <a:t>FSM/FSH 2800: </a:t>
            </a:r>
            <a:r>
              <a:rPr lang="en-US" sz="2400" dirty="0">
                <a:solidFill>
                  <a:srgbClr val="1F497D"/>
                </a:solidFill>
                <a:latin typeface="Calibri"/>
              </a:rPr>
              <a:t>provides specific direction to the Agency on implementation of laws and regulations, and states objectives and policies to help guide implementation</a:t>
            </a:r>
          </a:p>
        </p:txBody>
      </p:sp>
      <p:sp>
        <p:nvSpPr>
          <p:cNvPr id="6" name="Slide Number Placeholder 5"/>
          <p:cNvSpPr>
            <a:spLocks noGrp="1"/>
          </p:cNvSpPr>
          <p:nvPr>
            <p:ph type="sldNum" sz="quarter" idx="12"/>
          </p:nvPr>
        </p:nvSpPr>
        <p:spPr/>
        <p:txBody>
          <a:bodyPr/>
          <a:lstStyle/>
          <a:p>
            <a:fld id="{509462E9-625C-433A-BC7E-8CC30B94BA1D}" type="slidenum">
              <a:rPr lang="en-US" smtClean="0"/>
              <a:pPr/>
              <a:t>8</a:t>
            </a:fld>
            <a:endParaRPr lang="en-US" dirty="0"/>
          </a:p>
        </p:txBody>
      </p:sp>
    </p:spTree>
    <p:extLst>
      <p:ext uri="{BB962C8B-B14F-4D97-AF65-F5344CB8AC3E}">
        <p14:creationId xmlns:p14="http://schemas.microsoft.com/office/powerpoint/2010/main" val="394727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52600" y="248468"/>
            <a:ext cx="7086600" cy="970732"/>
          </a:xfrm>
        </p:spPr>
        <p:txBody>
          <a:bodyPr>
            <a:normAutofit fontScale="90000"/>
          </a:bodyPr>
          <a:lstStyle/>
          <a:p>
            <a:pPr algn="ctr"/>
            <a:r>
              <a:rPr lang="en-US" dirty="0">
                <a:solidFill>
                  <a:srgbClr val="1F497D"/>
                </a:solidFill>
              </a:rPr>
              <a:t>U.S. Forest Service Authorities –             Getting Started</a:t>
            </a:r>
          </a:p>
        </p:txBody>
      </p:sp>
      <p:sp>
        <p:nvSpPr>
          <p:cNvPr id="3" name="Content Placeholder 2"/>
          <p:cNvSpPr>
            <a:spLocks noGrp="1"/>
          </p:cNvSpPr>
          <p:nvPr>
            <p:ph idx="1"/>
          </p:nvPr>
        </p:nvSpPr>
        <p:spPr/>
        <p:txBody>
          <a:bodyPr/>
          <a:lstStyle/>
          <a:p>
            <a:endParaRPr lang="en-US" sz="800" dirty="0">
              <a:solidFill>
                <a:schemeClr val="tx2"/>
              </a:solidFill>
            </a:endParaRPr>
          </a:p>
          <a:p>
            <a:r>
              <a:rPr lang="en-US" sz="3200" dirty="0">
                <a:solidFill>
                  <a:srgbClr val="1F497D"/>
                </a:solidFill>
              </a:rPr>
              <a:t>Notice of Intent</a:t>
            </a:r>
          </a:p>
          <a:p>
            <a:r>
              <a:rPr lang="en-US" sz="3200" dirty="0">
                <a:solidFill>
                  <a:srgbClr val="1F497D"/>
                </a:solidFill>
              </a:rPr>
              <a:t>Plan of Operations</a:t>
            </a:r>
          </a:p>
        </p:txBody>
      </p:sp>
      <p:pic>
        <p:nvPicPr>
          <p:cNvPr id="1026" name="Picture 2" descr="C:\Users\sarahshoemaker\Desktop\pix\PresentationInfo\Briefings &amp; Presentations\AEMA2015\Tren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0798" y="3627679"/>
            <a:ext cx="2210209" cy="294639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sarahshoemaker\Desktop\pix\PresentationInfo\Briefings &amp; Presentations\AEMA2015\Geophy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1748" y="1544877"/>
            <a:ext cx="3883025"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sarahshoemaker\Desktop\pix\PresentationInfo\BokanGeo\BoatAdi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97057" y="3627679"/>
            <a:ext cx="2209800" cy="294639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bwMode="auto">
          <a:xfrm>
            <a:off x="6096000" y="4756434"/>
            <a:ext cx="3048000" cy="1786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folHlink"/>
              </a:buClr>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folHlink"/>
              </a:buClr>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9pPr>
          </a:lstStyle>
          <a:p>
            <a:pPr>
              <a:buClr>
                <a:srgbClr val="1F497D"/>
              </a:buClr>
              <a:buFont typeface="Arial" panose="020B0604020202020204" pitchFamily="34" charset="0"/>
              <a:buChar char="•"/>
            </a:pPr>
            <a:r>
              <a:rPr lang="en-US" kern="0" dirty="0">
                <a:solidFill>
                  <a:srgbClr val="1F497D"/>
                </a:solidFill>
                <a:effectLst/>
              </a:rPr>
              <a:t>What is the difference?</a:t>
            </a:r>
          </a:p>
        </p:txBody>
      </p:sp>
      <p:sp>
        <p:nvSpPr>
          <p:cNvPr id="2" name="Slide Number Placeholder 1"/>
          <p:cNvSpPr>
            <a:spLocks noGrp="1"/>
          </p:cNvSpPr>
          <p:nvPr>
            <p:ph type="sldNum" sz="quarter" idx="12"/>
          </p:nvPr>
        </p:nvSpPr>
        <p:spPr/>
        <p:txBody>
          <a:bodyPr/>
          <a:lstStyle/>
          <a:p>
            <a:fld id="{509462E9-625C-433A-BC7E-8CC30B94BA1D}" type="slidenum">
              <a:rPr lang="en-US" smtClean="0"/>
              <a:pPr/>
              <a:t>9</a:t>
            </a:fld>
            <a:endParaRPr lang="en-US" dirty="0"/>
          </a:p>
        </p:txBody>
      </p:sp>
    </p:spTree>
    <p:extLst>
      <p:ext uri="{BB962C8B-B14F-4D97-AF65-F5344CB8AC3E}">
        <p14:creationId xmlns:p14="http://schemas.microsoft.com/office/powerpoint/2010/main" val="31861964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4AADAFF4-E29E-4BDB-81B9-B9FC7B7A5EC4}">
  <ds:schemaRefs>
    <ds:schemaRef ds:uri="ESRI.ArcGIS.Mapping.OfficeIntegration.PowerPointInfo"/>
  </ds:schemaRefs>
</ds:datastoreItem>
</file>

<file path=customXml/itemProps10.xml><?xml version="1.0" encoding="utf-8"?>
<ds:datastoreItem xmlns:ds="http://schemas.openxmlformats.org/officeDocument/2006/customXml" ds:itemID="{AE96180F-C802-4E6C-8484-451C675A9F39}">
  <ds:schemaRefs>
    <ds:schemaRef ds:uri="ESRI.ArcGIS.Mapping.OfficeIntegration.PowerPointInfo"/>
  </ds:schemaRefs>
</ds:datastoreItem>
</file>

<file path=customXml/itemProps11.xml><?xml version="1.0" encoding="utf-8"?>
<ds:datastoreItem xmlns:ds="http://schemas.openxmlformats.org/officeDocument/2006/customXml" ds:itemID="{22999AA0-0578-412B-BAC4-17D06C48E89F}">
  <ds:schemaRefs>
    <ds:schemaRef ds:uri="ESRI.ArcGIS.Mapping.OfficeIntegration.PowerPointInfo"/>
  </ds:schemaRefs>
</ds:datastoreItem>
</file>

<file path=customXml/itemProps12.xml><?xml version="1.0" encoding="utf-8"?>
<ds:datastoreItem xmlns:ds="http://schemas.openxmlformats.org/officeDocument/2006/customXml" ds:itemID="{B7E1B7E5-52A4-4241-9183-C3E974C77DDD}">
  <ds:schemaRefs>
    <ds:schemaRef ds:uri="ESRI.ArcGIS.Mapping.OfficeIntegration.PowerPointInfo"/>
  </ds:schemaRefs>
</ds:datastoreItem>
</file>

<file path=customXml/itemProps13.xml><?xml version="1.0" encoding="utf-8"?>
<ds:datastoreItem xmlns:ds="http://schemas.openxmlformats.org/officeDocument/2006/customXml" ds:itemID="{8CF4C1C4-6E02-4EC1-B217-F3C1E7E14ED2}">
  <ds:schemaRefs>
    <ds:schemaRef ds:uri="ESRI.ArcGIS.Mapping.OfficeIntegration.PowerPointInfo"/>
  </ds:schemaRefs>
</ds:datastoreItem>
</file>

<file path=customXml/itemProps14.xml><?xml version="1.0" encoding="utf-8"?>
<ds:datastoreItem xmlns:ds="http://schemas.openxmlformats.org/officeDocument/2006/customXml" ds:itemID="{92C7E548-7A6C-459D-9905-3E513C13B2EF}">
  <ds:schemaRefs>
    <ds:schemaRef ds:uri="ESRI.ArcGIS.Mapping.OfficeIntegration.PowerPointInfo"/>
  </ds:schemaRefs>
</ds:datastoreItem>
</file>

<file path=customXml/itemProps2.xml><?xml version="1.0" encoding="utf-8"?>
<ds:datastoreItem xmlns:ds="http://schemas.openxmlformats.org/officeDocument/2006/customXml" ds:itemID="{4D560B3B-4B95-49C0-B07E-1A23C9C9C773}">
  <ds:schemaRefs>
    <ds:schemaRef ds:uri="ESRI.ArcGIS.Mapping.OfficeIntegration.PowerPointInfo"/>
  </ds:schemaRefs>
</ds:datastoreItem>
</file>

<file path=customXml/itemProps3.xml><?xml version="1.0" encoding="utf-8"?>
<ds:datastoreItem xmlns:ds="http://schemas.openxmlformats.org/officeDocument/2006/customXml" ds:itemID="{D3086AF9-A80E-4BD4-A2A4-91786D88C79D}">
  <ds:schemaRefs>
    <ds:schemaRef ds:uri="ESRI.ArcGIS.Mapping.OfficeIntegration.PowerPointInfo"/>
  </ds:schemaRefs>
</ds:datastoreItem>
</file>

<file path=customXml/itemProps4.xml><?xml version="1.0" encoding="utf-8"?>
<ds:datastoreItem xmlns:ds="http://schemas.openxmlformats.org/officeDocument/2006/customXml" ds:itemID="{B1B42B6D-2F61-4720-A57B-36040A6D23F6}">
  <ds:schemaRefs>
    <ds:schemaRef ds:uri="ESRI.ArcGIS.Mapping.OfficeIntegration.PowerPointInfo"/>
  </ds:schemaRefs>
</ds:datastoreItem>
</file>

<file path=customXml/itemProps5.xml><?xml version="1.0" encoding="utf-8"?>
<ds:datastoreItem xmlns:ds="http://schemas.openxmlformats.org/officeDocument/2006/customXml" ds:itemID="{1A5D9546-A7BA-416B-BADB-8B5594BE9578}">
  <ds:schemaRefs>
    <ds:schemaRef ds:uri="ESRI.ArcGIS.Mapping.OfficeIntegration.PowerPointInfo"/>
  </ds:schemaRefs>
</ds:datastoreItem>
</file>

<file path=customXml/itemProps6.xml><?xml version="1.0" encoding="utf-8"?>
<ds:datastoreItem xmlns:ds="http://schemas.openxmlformats.org/officeDocument/2006/customXml" ds:itemID="{9980B8E2-9BE1-45D0-A3E5-DA22B5ACBD77}">
  <ds:schemaRefs>
    <ds:schemaRef ds:uri="ESRI.ArcGIS.Mapping.OfficeIntegration.PowerPointInfo"/>
  </ds:schemaRefs>
</ds:datastoreItem>
</file>

<file path=customXml/itemProps7.xml><?xml version="1.0" encoding="utf-8"?>
<ds:datastoreItem xmlns:ds="http://schemas.openxmlformats.org/officeDocument/2006/customXml" ds:itemID="{9338673B-7668-4A94-9957-A94BD0B57262}">
  <ds:schemaRefs>
    <ds:schemaRef ds:uri="ESRI.ArcGIS.Mapping.OfficeIntegration.PowerPointInfo"/>
  </ds:schemaRefs>
</ds:datastoreItem>
</file>

<file path=customXml/itemProps8.xml><?xml version="1.0" encoding="utf-8"?>
<ds:datastoreItem xmlns:ds="http://schemas.openxmlformats.org/officeDocument/2006/customXml" ds:itemID="{E9BA5274-72B6-4C64-9F86-2DF9C921FA65}">
  <ds:schemaRefs>
    <ds:schemaRef ds:uri="ESRI.ArcGIS.Mapping.OfficeIntegration.PowerPointInfo"/>
  </ds:schemaRefs>
</ds:datastoreItem>
</file>

<file path=customXml/itemProps9.xml><?xml version="1.0" encoding="utf-8"?>
<ds:datastoreItem xmlns:ds="http://schemas.openxmlformats.org/officeDocument/2006/customXml" ds:itemID="{5EDF0ED3-8617-43D5-A186-C3D28728C847}">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
  <TotalTime>12093</TotalTime>
  <Words>8149</Words>
  <Application>Microsoft Office PowerPoint</Application>
  <PresentationFormat>On-screen Show (4:3)</PresentationFormat>
  <Paragraphs>939</Paragraphs>
  <Slides>70</Slides>
  <Notes>67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70</vt:i4>
      </vt:variant>
    </vt:vector>
  </HeadingPairs>
  <TitlesOfParts>
    <vt:vector size="78" baseType="lpstr">
      <vt:lpstr>ＭＳ Ｐゴシック</vt:lpstr>
      <vt:lpstr>Arial</vt:lpstr>
      <vt:lpstr>Calibri</vt:lpstr>
      <vt:lpstr>Tahoma</vt:lpstr>
      <vt:lpstr>Times New Roman</vt:lpstr>
      <vt:lpstr>Verdana</vt:lpstr>
      <vt:lpstr>Wingdings</vt:lpstr>
      <vt:lpstr>Office Theme</vt:lpstr>
      <vt:lpstr>   NEPA and              Mining 101 </vt:lpstr>
      <vt:lpstr>Mining Information Session</vt:lpstr>
      <vt:lpstr>Module 3:  The Regulatory Process                                                                Public and Tribal Engagement Overview </vt:lpstr>
      <vt:lpstr>Mine Planning and Administration</vt:lpstr>
      <vt:lpstr>U.S. Forest Service Authorities</vt:lpstr>
      <vt:lpstr>U.S. Forest Service Authorities – Locatables</vt:lpstr>
      <vt:lpstr>U.S. Forest Service Authorities (cont.)</vt:lpstr>
      <vt:lpstr>U.S. Forest Service Authorities (cont.)</vt:lpstr>
      <vt:lpstr>U.S. Forest Service Authorities –             Getting Started</vt:lpstr>
      <vt:lpstr>U.S. Forest Service Authorities –                Notice of Intent (NOI)</vt:lpstr>
      <vt:lpstr>U.S. Forest Service Authorities –  NOI (cont.)</vt:lpstr>
      <vt:lpstr>U.S. Forest Service Authorities –                         Plan of Operations</vt:lpstr>
      <vt:lpstr>U.S. Forest Service Authorities –                      Plan of Operations</vt:lpstr>
      <vt:lpstr>U.S. Forest Service                         Permitting Process </vt:lpstr>
      <vt:lpstr>U.S. Forest Service                            Permitting Process</vt:lpstr>
      <vt:lpstr>U.S. Forest Service                         Permitting Process</vt:lpstr>
      <vt:lpstr>U.S. Forest Service                         Permitting Process</vt:lpstr>
      <vt:lpstr>U.S. Forest Service                        Permitting Process</vt:lpstr>
      <vt:lpstr>U.S. Forest Service –                        Administration of Operations</vt:lpstr>
      <vt:lpstr>Comparison:                                              BLM and U.S. Forest Service</vt:lpstr>
      <vt:lpstr>NEPA and Mining</vt:lpstr>
      <vt:lpstr>Why NEPA?</vt:lpstr>
      <vt:lpstr>Twin Aims of NEPA</vt:lpstr>
      <vt:lpstr>What Triggers NEPA?</vt:lpstr>
      <vt:lpstr>NEPA Planning</vt:lpstr>
      <vt:lpstr>Agencies and Mine Authorities</vt:lpstr>
      <vt:lpstr>Resources Addressed under NEPA</vt:lpstr>
      <vt:lpstr>The NEPA “Umbrella”</vt:lpstr>
      <vt:lpstr>NEPA Process</vt:lpstr>
      <vt:lpstr>EIS Content</vt:lpstr>
      <vt:lpstr>Purpose and Need</vt:lpstr>
      <vt:lpstr>Proposed Project and Alternatives </vt:lpstr>
      <vt:lpstr>Proposed Project and Alternatives</vt:lpstr>
      <vt:lpstr>Alternatives </vt:lpstr>
      <vt:lpstr>No Action Alternative </vt:lpstr>
      <vt:lpstr>Description of Affected Environment</vt:lpstr>
      <vt:lpstr>Affected Environment </vt:lpstr>
      <vt:lpstr>Data Gathering:  Traditional Ecological Knowledge (TEK)</vt:lpstr>
      <vt:lpstr>Data Gathering:                                   Traditional Ecological Knowledge (TEK)</vt:lpstr>
      <vt:lpstr>Data Gathering:                                   Traditional Ecological Knowledge (TEK)</vt:lpstr>
      <vt:lpstr>Data Gathering: Trail Cams</vt:lpstr>
      <vt:lpstr>Predicting Impacts</vt:lpstr>
      <vt:lpstr>Types of Impacts</vt:lpstr>
      <vt:lpstr>Climate Change</vt:lpstr>
      <vt:lpstr>Mitigation</vt:lpstr>
      <vt:lpstr>Mitigation and Monitoring</vt:lpstr>
      <vt:lpstr>Mitigation and Monitoring</vt:lpstr>
      <vt:lpstr>Mitigation – Air Resources</vt:lpstr>
      <vt:lpstr>Mitigation – Wildlife and Vegetation</vt:lpstr>
      <vt:lpstr>Adaptive Management Plans</vt:lpstr>
      <vt:lpstr>Common  Permits and approvals for MINEs</vt:lpstr>
      <vt:lpstr>Parallel Processes: Environmental Review and Permitting</vt:lpstr>
      <vt:lpstr>Clean Water Act (CWA) Permitting</vt:lpstr>
      <vt:lpstr>CWA Section 404 Permits</vt:lpstr>
      <vt:lpstr>CWA 404 Permits</vt:lpstr>
      <vt:lpstr>CWA 404 Permits</vt:lpstr>
      <vt:lpstr>NPDES Permits (CWA 402)</vt:lpstr>
      <vt:lpstr>NPDES Permits (CWA 402)</vt:lpstr>
      <vt:lpstr>Ground Water</vt:lpstr>
      <vt:lpstr>Underground Injection Control (UIC) Permits</vt:lpstr>
      <vt:lpstr>Clean Air Act</vt:lpstr>
      <vt:lpstr>Clean Air Act</vt:lpstr>
      <vt:lpstr>Clean Air Act &amp; NEPA</vt:lpstr>
      <vt:lpstr>National Historic Preservation Act</vt:lpstr>
      <vt:lpstr>Endangered Species Act</vt:lpstr>
      <vt:lpstr>State Authorities</vt:lpstr>
      <vt:lpstr>Guidance and Executive Orders </vt:lpstr>
      <vt:lpstr>Meaningful Involvement</vt:lpstr>
      <vt:lpstr>Levels of NEPA Involvement</vt:lpstr>
      <vt:lpstr>Questions and Comments</vt:lpstr>
    </vt:vector>
  </TitlesOfParts>
  <Company>Center for Science in Public Participation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2 – Mine Cleanup Planning</dc:title>
  <dc:creator>skeo</dc:creator>
  <cp:lastModifiedBy>Balent, Jean</cp:lastModifiedBy>
  <cp:revision>467</cp:revision>
  <dcterms:created xsi:type="dcterms:W3CDTF">2004-08-13T22:57:46Z</dcterms:created>
  <dcterms:modified xsi:type="dcterms:W3CDTF">2016-06-07T16:57:03Z</dcterms:modified>
</cp:coreProperties>
</file>