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5"/>
  </p:notesMasterIdLst>
  <p:handoutMasterIdLst>
    <p:handoutMasterId r:id="rId46"/>
  </p:handoutMasterIdLst>
  <p:sldIdLst>
    <p:sldId id="309" r:id="rId2"/>
    <p:sldId id="318" r:id="rId3"/>
    <p:sldId id="288" r:id="rId4"/>
    <p:sldId id="310" r:id="rId5"/>
    <p:sldId id="316" r:id="rId6"/>
    <p:sldId id="265" r:id="rId7"/>
    <p:sldId id="280" r:id="rId8"/>
    <p:sldId id="317" r:id="rId9"/>
    <p:sldId id="315" r:id="rId10"/>
    <p:sldId id="313" r:id="rId11"/>
    <p:sldId id="320" r:id="rId12"/>
    <p:sldId id="314" r:id="rId13"/>
    <p:sldId id="322" r:id="rId14"/>
    <p:sldId id="324" r:id="rId15"/>
    <p:sldId id="257" r:id="rId16"/>
    <p:sldId id="258" r:id="rId17"/>
    <p:sldId id="262" r:id="rId18"/>
    <p:sldId id="264" r:id="rId19"/>
    <p:sldId id="260" r:id="rId20"/>
    <p:sldId id="282" r:id="rId21"/>
    <p:sldId id="283" r:id="rId22"/>
    <p:sldId id="304" r:id="rId23"/>
    <p:sldId id="305" r:id="rId24"/>
    <p:sldId id="306" r:id="rId25"/>
    <p:sldId id="286" r:id="rId26"/>
    <p:sldId id="292" r:id="rId27"/>
    <p:sldId id="293" r:id="rId28"/>
    <p:sldId id="291" r:id="rId29"/>
    <p:sldId id="294" r:id="rId30"/>
    <p:sldId id="295" r:id="rId31"/>
    <p:sldId id="296" r:id="rId32"/>
    <p:sldId id="297" r:id="rId33"/>
    <p:sldId id="298" r:id="rId34"/>
    <p:sldId id="325" r:id="rId35"/>
    <p:sldId id="268" r:id="rId36"/>
    <p:sldId id="269" r:id="rId37"/>
    <p:sldId id="270" r:id="rId38"/>
    <p:sldId id="271" r:id="rId39"/>
    <p:sldId id="273" r:id="rId40"/>
    <p:sldId id="272" r:id="rId41"/>
    <p:sldId id="299" r:id="rId42"/>
    <p:sldId id="300" r:id="rId43"/>
    <p:sldId id="301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38" autoAdjust="0"/>
    <p:restoredTop sz="84460" autoAdjust="0"/>
  </p:normalViewPr>
  <p:slideViewPr>
    <p:cSldViewPr>
      <p:cViewPr varScale="1">
        <p:scale>
          <a:sx n="89" d="100"/>
          <a:sy n="89" d="100"/>
        </p:scale>
        <p:origin x="-402" y="-198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9F7915F-0140-4F70-8132-9FF40AC0B1D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44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AF19CAF-DF18-41BA-A7EB-62BE70349A0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Leadville, Colorado – Gold</a:t>
            </a:r>
            <a:r>
              <a:rPr lang="en-US" baseline="0" dirty="0" smtClean="0"/>
              <a:t> Rush Days (1859-1880)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19CAF-DF18-41BA-A7EB-62BE70349A0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Calving Embankment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19CAF-DF18-41BA-A7EB-62BE70349A0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Steaming </a:t>
            </a:r>
            <a:r>
              <a:rPr lang="en-US" dirty="0" err="1" smtClean="0"/>
              <a:t>Biosolids</a:t>
            </a:r>
            <a:r>
              <a:rPr lang="en-US" dirty="0" smtClean="0"/>
              <a:t> – Organic Amendment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19CAF-DF18-41BA-A7EB-62BE70349A0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Biosolids</a:t>
            </a:r>
            <a:r>
              <a:rPr lang="en-US" dirty="0" smtClean="0"/>
              <a:t> Delivery – 4,600 Tons of Wet </a:t>
            </a:r>
            <a:r>
              <a:rPr lang="en-US" dirty="0" err="1" smtClean="0"/>
              <a:t>Biosolids</a:t>
            </a:r>
            <a:r>
              <a:rPr lang="en-US" dirty="0" smtClean="0"/>
              <a:t> (Denver Metro)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19CAF-DF18-41BA-A7EB-62BE70349A0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Mixing of </a:t>
            </a:r>
            <a:r>
              <a:rPr lang="en-US" dirty="0" err="1" smtClean="0"/>
              <a:t>Biosolids</a:t>
            </a:r>
            <a:r>
              <a:rPr lang="en-US" dirty="0" smtClean="0"/>
              <a:t> and Lime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19CAF-DF18-41BA-A7EB-62BE70349A0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Loading of </a:t>
            </a:r>
            <a:r>
              <a:rPr lang="en-US" dirty="0" err="1" smtClean="0"/>
              <a:t>Biosolids</a:t>
            </a:r>
            <a:r>
              <a:rPr lang="en-US" dirty="0" smtClean="0"/>
              <a:t> and Lime Amendment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19CAF-DF18-41BA-A7EB-62BE70349A0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Compost and Lime Stockpile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19CAF-DF18-41BA-A7EB-62BE70349A0D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Hyroseeding</a:t>
            </a:r>
            <a:r>
              <a:rPr lang="en-US" baseline="0" dirty="0" smtClean="0"/>
              <a:t> of Amended Fluvial Tailings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19CAF-DF18-41BA-A7EB-62BE70349A0D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Irrigation of Fluvial Tailings During Drought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19CAF-DF18-41BA-A7EB-62BE70349A0D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Rip-Rap</a:t>
            </a:r>
            <a:r>
              <a:rPr lang="en-US" baseline="0" dirty="0" smtClean="0"/>
              <a:t> Protection of Embankment Plus </a:t>
            </a:r>
            <a:r>
              <a:rPr lang="en-US" baseline="0" dirty="0" err="1" smtClean="0"/>
              <a:t>Bendway</a:t>
            </a:r>
            <a:r>
              <a:rPr lang="en-US" baseline="0" dirty="0" smtClean="0"/>
              <a:t> Weirs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19CAF-DF18-41BA-A7EB-62BE70349A0D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Embankment Protection with Root</a:t>
            </a:r>
            <a:r>
              <a:rPr lang="en-US" baseline="0" dirty="0" smtClean="0"/>
              <a:t> Wads – Fish Habitat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19CAF-DF18-41BA-A7EB-62BE70349A0D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Confluence of California Gulch and Arkansas</a:t>
            </a:r>
            <a:r>
              <a:rPr lang="en-US" baseline="0" dirty="0" smtClean="0"/>
              <a:t> River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19CAF-DF18-41BA-A7EB-62BE70349A0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Fluvial Tailings – Highly Contaminated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19CAF-DF18-41BA-A7EB-62BE70349A0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Arkansas River During Spring Run-off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19CAF-DF18-41BA-A7EB-62BE70349A0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19CAF-DF18-41BA-A7EB-62BE70349A0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Highly Contaminated Fluvial</a:t>
            </a:r>
            <a:r>
              <a:rPr lang="en-US" baseline="0" dirty="0" smtClean="0"/>
              <a:t> Tailing Deposits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19CAF-DF18-41BA-A7EB-62BE70349A0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19CAF-DF18-41BA-A7EB-62BE70349A0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Rain Water</a:t>
            </a:r>
            <a:r>
              <a:rPr lang="en-US" baseline="0" dirty="0" smtClean="0"/>
              <a:t> Adjacent to Arkansas River – pH 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19CAF-DF18-41BA-A7EB-62BE70349A0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Calving Embankment</a:t>
            </a:r>
            <a:r>
              <a:rPr lang="en-US" baseline="0" dirty="0" smtClean="0"/>
              <a:t> – Stream Contamination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19CAF-DF18-41BA-A7EB-62BE70349A0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30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9933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9332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99333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34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35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36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37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38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39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40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41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42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43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44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45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46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47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48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49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50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51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52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53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54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55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56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57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58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59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60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61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9362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9363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9364" name="Rectangle 3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9365" name="Rectangle 3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9366" name="Rectangle 3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08D6D6-CF52-4D2F-8496-FD750C9690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1F290-00A7-4EA4-A204-BD57174399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E74C39-8440-4ECF-8956-0BD66001A0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2CFD003-5B40-4816-BDC9-4D35BF2CED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3DAC9-CCC9-4AA0-B30C-BFE588DF79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FA382-2551-4B0B-A4FC-F42755CE29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6DCF3-DDFB-47BC-8F0B-B8B64AF0EA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11115-06DA-4E9F-9F87-58B0F82065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5A20F4-2F9F-4D30-B080-BB6F33B400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E03A8-1D89-4C12-891F-4B8458B775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C9F83-1F79-4EC2-86BF-CB9263FCC6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E9419D-B956-47BE-9AB9-EB4D994CFF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9830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8308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98309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10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11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12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13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14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15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16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17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18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19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20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21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22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23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24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25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26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27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28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29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30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31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32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33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34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35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36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37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8338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8339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8340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8341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6EBB405-091F-4969-B6BA-2CCE5F50ED6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8342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\\c0808f03ec005\Share\EPR\Allumixer\CIMG0164.AVI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Remediation Plan </a:t>
            </a:r>
            <a:r>
              <a:rPr lang="en-US" dirty="0"/>
              <a:t>for Arkansas River Flood Plain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962400"/>
            <a:ext cx="6400800" cy="1752600"/>
          </a:xfrm>
        </p:spPr>
        <p:txBody>
          <a:bodyPr/>
          <a:lstStyle/>
          <a:p>
            <a:r>
              <a:rPr lang="en-US"/>
              <a:t>OU11 of the California Gulch National Priority Site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367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7350" y="-347663"/>
            <a:ext cx="5829300" cy="7553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Fluvial Mine Waste Deposits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 Action</a:t>
            </a:r>
          </a:p>
          <a:p>
            <a:r>
              <a:rPr lang="en-US"/>
              <a:t>Lime, Organic Amendments, Deep Till, and Reseed</a:t>
            </a:r>
          </a:p>
          <a:p>
            <a:r>
              <a:rPr lang="en-US"/>
              <a:t>Removal, Disposal, Lime and Reseeding</a:t>
            </a:r>
          </a:p>
          <a:p>
            <a:r>
              <a:rPr lang="en-US"/>
              <a:t>Institutional Controls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-342900"/>
            <a:ext cx="5857875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 of Alternatives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Overall Protection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Compliance w/ Applicable or Relevant and Appropriate Requirements (ARARs)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Long-Term Effectiveness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Treatment of High Metals Soils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Short-Term Effectiveness</a:t>
            </a:r>
          </a:p>
          <a:p>
            <a:pPr>
              <a:lnSpc>
                <a:spcPct val="90000"/>
              </a:lnSpc>
            </a:pPr>
            <a:r>
              <a:rPr lang="en-US" sz="2800" dirty="0" err="1"/>
              <a:t>Implementability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Cost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Stakeholder </a:t>
            </a:r>
            <a:r>
              <a:rPr lang="en-US" sz="2800" dirty="0"/>
              <a:t>Acceptance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Community Acceptance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Preferred Alternative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en-US" sz="3600" dirty="0" smtClean="0"/>
              <a:t>Fluvial </a:t>
            </a:r>
            <a:r>
              <a:rPr lang="en-US" sz="3600" dirty="0"/>
              <a:t>Mine Waste Deposits</a:t>
            </a:r>
            <a:r>
              <a:rPr lang="en-US" dirty="0"/>
              <a:t> -  Lime, Soil Amendments, Deep Till, Reseed, Institutional Controls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en-US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Scan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038600" y="-2057400"/>
            <a:ext cx="15544800" cy="12045950"/>
          </a:xfrm>
          <a:prstGeom prst="rect">
            <a:avLst/>
          </a:prstGeom>
          <a:noFill/>
        </p:spPr>
      </p:pic>
      <p:sp>
        <p:nvSpPr>
          <p:cNvPr id="2355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High Mountain Environment – Extreme Conditions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Scan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10000" y="-3200400"/>
            <a:ext cx="15621000" cy="12115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533400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Highly Contaminated Fluvial </a:t>
            </a:r>
            <a:r>
              <a:rPr lang="en-US" dirty="0" smtClean="0">
                <a:solidFill>
                  <a:srgbClr val="FFFF00"/>
                </a:solidFill>
              </a:rPr>
              <a:t>Tailings Deposits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can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486400" y="-3429000"/>
            <a:ext cx="15773400" cy="11836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Zinc Contamination – 10% Surface Salts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Scan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62200" y="-2873375"/>
            <a:ext cx="15773400" cy="11512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Scan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52625" y="-1333500"/>
            <a:ext cx="13049250" cy="9525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990600" y="3013502"/>
            <a:ext cx="746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Rain Water Adjacent to Arkansas River – pH 1.0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800"/>
          </a:p>
        </p:txBody>
      </p:sp>
      <p:pic>
        <p:nvPicPr>
          <p:cNvPr id="120836" name="Picture 4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5" name="TextBox 4"/>
          <p:cNvSpPr txBox="1"/>
          <p:nvPr/>
        </p:nvSpPr>
        <p:spPr>
          <a:xfrm>
            <a:off x="1371600" y="228600"/>
            <a:ext cx="67040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Leadville, Colorado – Gold </a:t>
            </a:r>
            <a:r>
              <a:rPr lang="en-US" dirty="0" smtClean="0">
                <a:solidFill>
                  <a:srgbClr val="FF0000"/>
                </a:solidFill>
              </a:rPr>
              <a:t>Rush Days (1859-1880)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Scan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52625" y="-1333500"/>
            <a:ext cx="13049250" cy="9525000"/>
          </a:xfrm>
          <a:prstGeom prst="rect">
            <a:avLst/>
          </a:prstGeom>
          <a:noFill/>
        </p:spPr>
      </p:pic>
      <p:pic>
        <p:nvPicPr>
          <p:cNvPr id="55299" name="Picture 3" descr="Scan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952625" y="-1333500"/>
            <a:ext cx="13049250" cy="9525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0" y="3048000"/>
            <a:ext cx="609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Calving Embankment – Stream Contamination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Scan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52625" y="-1333500"/>
            <a:ext cx="13049250" cy="9525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905000" y="3198168"/>
            <a:ext cx="4103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Calving Embankment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ahoma" pitchFamily="34" charset="0"/>
              </a:rPr>
              <a:t>Fluvial Tailings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>
              <a:latin typeface="Tahoma" pitchFamily="34" charset="0"/>
            </a:endParaRPr>
          </a:p>
          <a:p>
            <a:r>
              <a:rPr lang="en-US" b="1">
                <a:latin typeface="Tahoma" pitchFamily="34" charset="0"/>
              </a:rPr>
              <a:t>Field Observations </a:t>
            </a:r>
          </a:p>
          <a:p>
            <a:pPr lvl="1"/>
            <a:r>
              <a:rPr lang="en-US" b="1">
                <a:latin typeface="Tahoma" pitchFamily="34" charset="0"/>
              </a:rPr>
              <a:t>Cut banks</a:t>
            </a:r>
          </a:p>
          <a:p>
            <a:pPr lvl="1"/>
            <a:r>
              <a:rPr lang="en-US" b="1">
                <a:latin typeface="Tahoma" pitchFamily="34" charset="0"/>
              </a:rPr>
              <a:t>Surface Salts</a:t>
            </a:r>
          </a:p>
          <a:p>
            <a:pPr lvl="1"/>
            <a:r>
              <a:rPr lang="en-US" b="1">
                <a:latin typeface="Tahoma" pitchFamily="34" charset="0"/>
              </a:rPr>
              <a:t>Standing Water</a:t>
            </a:r>
          </a:p>
          <a:p>
            <a:endParaRPr lang="en-US" b="1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>
                <a:latin typeface="Tahoma" pitchFamily="34" charset="0"/>
              </a:rPr>
              <a:t>Upper Arkansas River Fluvial Tailings</a:t>
            </a:r>
            <a:br>
              <a:rPr lang="en-US" sz="3200" b="1">
                <a:latin typeface="Tahoma" pitchFamily="34" charset="0"/>
              </a:rPr>
            </a:br>
            <a:r>
              <a:rPr lang="en-US" sz="3200" b="1">
                <a:latin typeface="Tahoma" pitchFamily="34" charset="0"/>
              </a:rPr>
              <a:t>		    XRF Results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>
                <a:latin typeface="Tahoma" pitchFamily="34" charset="0"/>
              </a:rPr>
              <a:t>- Cadmium	ND	to	    1,100 ppm</a:t>
            </a:r>
          </a:p>
          <a:p>
            <a:r>
              <a:rPr lang="en-US" sz="2800" b="1">
                <a:latin typeface="Tahoma" pitchFamily="34" charset="0"/>
              </a:rPr>
              <a:t>- Copper	ND	to	    7,800 ppm</a:t>
            </a:r>
          </a:p>
          <a:p>
            <a:r>
              <a:rPr lang="en-US" sz="2800" b="1">
                <a:latin typeface="Tahoma" pitchFamily="34" charset="0"/>
              </a:rPr>
              <a:t>- Lead		58	to	  50,000 ppm</a:t>
            </a:r>
          </a:p>
          <a:p>
            <a:r>
              <a:rPr lang="en-US" sz="2800" b="1">
                <a:latin typeface="Tahoma" pitchFamily="34" charset="0"/>
              </a:rPr>
              <a:t>- Manganese	ND	to	  33,000 ppm</a:t>
            </a:r>
          </a:p>
          <a:p>
            <a:r>
              <a:rPr lang="en-US" sz="2800" b="1">
                <a:latin typeface="Tahoma" pitchFamily="34" charset="0"/>
              </a:rPr>
              <a:t>- Zinc		ND	to	115,000 ppm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2" name="Picture 1036" descr="SCAN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14600" y="-1243013"/>
            <a:ext cx="11096625" cy="810101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676400" y="3013502"/>
            <a:ext cx="609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Steaming </a:t>
            </a:r>
            <a:r>
              <a:rPr lang="en-US" dirty="0" err="1" smtClean="0">
                <a:solidFill>
                  <a:schemeClr val="tx2"/>
                </a:solidFill>
              </a:rPr>
              <a:t>Biosolids</a:t>
            </a:r>
            <a:r>
              <a:rPr lang="en-US" dirty="0" smtClean="0">
                <a:solidFill>
                  <a:schemeClr val="tx2"/>
                </a:solidFill>
              </a:rPr>
              <a:t> – Organic Amendment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7" name="Picture 5" descr="Scan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6800" y="-1219200"/>
            <a:ext cx="13049250" cy="9525000"/>
          </a:xfrm>
          <a:prstGeom prst="rect">
            <a:avLst/>
          </a:prstGeom>
          <a:noFill/>
        </p:spPr>
      </p:pic>
      <p:pic>
        <p:nvPicPr>
          <p:cNvPr id="59398" name="Picture 6" descr="Scan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76600" y="-4654550"/>
            <a:ext cx="3757613" cy="2743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-457200" y="152400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Biosolids</a:t>
            </a:r>
            <a:r>
              <a:rPr lang="en-US" dirty="0" smtClean="0">
                <a:solidFill>
                  <a:srgbClr val="FFFF00"/>
                </a:solidFill>
              </a:rPr>
              <a:t> Delivery – 4,600 Tons of Wet </a:t>
            </a:r>
            <a:r>
              <a:rPr lang="en-US" dirty="0" err="1" smtClean="0">
                <a:solidFill>
                  <a:srgbClr val="FFFF00"/>
                </a:solidFill>
              </a:rPr>
              <a:t>Biosolids</a:t>
            </a:r>
            <a:r>
              <a:rPr lang="en-US" dirty="0" smtClean="0">
                <a:solidFill>
                  <a:srgbClr val="FFFF00"/>
                </a:solidFill>
              </a:rPr>
              <a:t> (Denver Metro)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Scan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52625" y="-1333500"/>
            <a:ext cx="13049250" cy="9525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-381000" y="0"/>
            <a:ext cx="6907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Mixing of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Biosolids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and Lime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026" descr="Scan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52625" y="-1333500"/>
            <a:ext cx="13049250" cy="9525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219200" y="0"/>
            <a:ext cx="563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Loading of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Biosolids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and Lime Amendment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026" descr="Scan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52625" y="-1333500"/>
            <a:ext cx="13049250" cy="952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1026" descr="Scan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52625" y="-1333500"/>
            <a:ext cx="13049250" cy="952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026" descr="Scan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52600" y="-1295400"/>
            <a:ext cx="13182600" cy="985361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52400" y="533400"/>
            <a:ext cx="784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Confluence of California Gulch and Arkansas River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026" descr="Scan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52625" y="-1611313"/>
            <a:ext cx="11477625" cy="8377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026" descr="Scan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52625" y="-1333500"/>
            <a:ext cx="13049250" cy="952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1026" descr="Scan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05250" y="-1447800"/>
            <a:ext cx="13049250" cy="9525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682700" y="3198168"/>
            <a:ext cx="37785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Compost and Lime Stockpile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1026" descr="Scan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52625" y="-1333500"/>
            <a:ext cx="13049250" cy="952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772400" cy="1143000"/>
          </a:xfrm>
        </p:spPr>
        <p:txBody>
          <a:bodyPr/>
          <a:lstStyle/>
          <a:p>
            <a:r>
              <a:rPr lang="en-US" dirty="0" err="1" smtClean="0"/>
              <a:t>Allu</a:t>
            </a:r>
            <a:r>
              <a:rPr lang="en-US" dirty="0" smtClean="0"/>
              <a:t>-mixer</a:t>
            </a:r>
            <a:endParaRPr lang="en-US" dirty="0"/>
          </a:p>
        </p:txBody>
      </p:sp>
      <p:pic>
        <p:nvPicPr>
          <p:cNvPr id="4" name="CIMG0164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1524000"/>
            <a:ext cx="67056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Scan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81200" y="-1371600"/>
            <a:ext cx="13049250" cy="9525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-838200" y="0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            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Hyroseeding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of Amended Fluvial Tailings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Scan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52625" y="-1333500"/>
            <a:ext cx="13049250" cy="952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Scan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38200" y="-1295400"/>
            <a:ext cx="13049250" cy="9525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85800" y="2438400"/>
            <a:ext cx="586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Irrigation of Fluvial Tailings During Drought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Scan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52625" y="-1333500"/>
            <a:ext cx="13049250" cy="9525000"/>
          </a:xfrm>
          <a:prstGeom prst="rect">
            <a:avLst/>
          </a:prstGeom>
          <a:noFill/>
        </p:spPr>
      </p:pic>
      <p:pic>
        <p:nvPicPr>
          <p:cNvPr id="37891" name="Picture 3" descr="Scan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52625" y="-1333500"/>
            <a:ext cx="13049250" cy="9525000"/>
          </a:xfrm>
          <a:prstGeom prst="rect">
            <a:avLst/>
          </a:prstGeom>
          <a:noFill/>
        </p:spPr>
      </p:pic>
      <p:pic>
        <p:nvPicPr>
          <p:cNvPr id="37892" name="Picture 4" descr="Scan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52625" y="-1333500"/>
            <a:ext cx="13049250" cy="952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Scan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52625" y="-1333500"/>
            <a:ext cx="13049250" cy="9525000"/>
          </a:xfrm>
          <a:prstGeom prst="rect">
            <a:avLst/>
          </a:prstGeom>
          <a:noFill/>
        </p:spPr>
      </p:pic>
      <p:pic>
        <p:nvPicPr>
          <p:cNvPr id="39939" name="Picture 3" descr="Scan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52625" y="-1333500"/>
            <a:ext cx="13049250" cy="952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               </a:t>
            </a:r>
          </a:p>
        </p:txBody>
      </p:sp>
      <p:pic>
        <p:nvPicPr>
          <p:cNvPr id="108547" name="Picture 3" descr="11m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0"/>
            <a:ext cx="5638800" cy="6858000"/>
          </a:xfrm>
          <a:prstGeom prst="rect">
            <a:avLst/>
          </a:prstGeom>
          <a:noFill/>
        </p:spPr>
      </p:pic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5013325" y="193675"/>
            <a:ext cx="93027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OU11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Scan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52625" y="-1333500"/>
            <a:ext cx="13049250" cy="952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Scan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52625" y="-1333500"/>
            <a:ext cx="13049250" cy="952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3" descr="Scan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57400" y="-1295400"/>
            <a:ext cx="13049250" cy="9525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143000" y="3013502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Rip-Rap Protection of Embankment Plus </a:t>
            </a:r>
            <a:r>
              <a:rPr lang="en-US" dirty="0" err="1" smtClean="0">
                <a:solidFill>
                  <a:srgbClr val="FFFF00"/>
                </a:solidFill>
              </a:rPr>
              <a:t>Bendway</a:t>
            </a:r>
            <a:r>
              <a:rPr lang="en-US" dirty="0" smtClean="0">
                <a:solidFill>
                  <a:srgbClr val="FFFF00"/>
                </a:solidFill>
              </a:rPr>
              <a:t> Weirs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Scan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00" y="-1371600"/>
            <a:ext cx="13049250" cy="9525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438400" y="-914400"/>
            <a:ext cx="731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Embankment Protection with Root Wads – Fish Habitat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9800" y="304800"/>
            <a:ext cx="708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304800"/>
            <a:ext cx="76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Embankment Protection with Root Wads – Fish Habitat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050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6739" name="Picture 2051" descr="smith_irrigatio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400" y="-3719513"/>
            <a:ext cx="10972800" cy="14297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Scan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52625" y="-1333500"/>
            <a:ext cx="13049250" cy="9525000"/>
          </a:xfrm>
          <a:prstGeom prst="rect">
            <a:avLst/>
          </a:prstGeom>
          <a:noFill/>
        </p:spPr>
      </p:pic>
      <p:pic>
        <p:nvPicPr>
          <p:cNvPr id="3" name="Picture 4" descr="Scan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00" y="-1295400"/>
            <a:ext cx="13049250" cy="9525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066800" y="2209800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Fluvial Tailings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– Highly Contaminated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 descr="Scan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2400" y="-3733800"/>
            <a:ext cx="15468600" cy="1231582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371600" y="3013502"/>
            <a:ext cx="7086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Arkansas River During Spring Run-off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Removal/Remedial </a:t>
            </a:r>
            <a:r>
              <a:rPr lang="en-US" dirty="0"/>
              <a:t>Action Objectives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Prevent human exposure to unacceptable levels of metals.</a:t>
            </a:r>
          </a:p>
          <a:p>
            <a:pPr>
              <a:lnSpc>
                <a:spcPct val="90000"/>
              </a:lnSpc>
            </a:pPr>
            <a:r>
              <a:rPr lang="en-US" sz="2800"/>
              <a:t>Prevent erosion of fluvial mine wastes into the Arkansas River</a:t>
            </a:r>
          </a:p>
          <a:p>
            <a:pPr>
              <a:lnSpc>
                <a:spcPct val="90000"/>
              </a:lnSpc>
            </a:pPr>
            <a:r>
              <a:rPr lang="en-US" sz="2800"/>
              <a:t>Control infiltration of metals into groundwater</a:t>
            </a:r>
          </a:p>
          <a:p>
            <a:pPr>
              <a:lnSpc>
                <a:spcPct val="90000"/>
              </a:lnSpc>
            </a:pPr>
            <a:r>
              <a:rPr lang="en-US" sz="2800"/>
              <a:t>Reduce plant uptake of metals and improve plant diversity</a:t>
            </a:r>
          </a:p>
          <a:p>
            <a:pPr>
              <a:lnSpc>
                <a:spcPct val="90000"/>
              </a:lnSpc>
            </a:pPr>
            <a:r>
              <a:rPr lang="en-US" sz="2800"/>
              <a:t>Reduce exposure of wildlife and livestock to metals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of Alternatives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            Areas</a:t>
            </a:r>
            <a:endParaRPr lang="en-US" u="sng"/>
          </a:p>
          <a:p>
            <a:r>
              <a:rPr lang="en-US"/>
              <a:t>Irrigated Meadows (354 acres)</a:t>
            </a:r>
          </a:p>
          <a:p>
            <a:r>
              <a:rPr lang="en-US"/>
              <a:t>Fluvial Mine Waste Deposite (65 acres)</a:t>
            </a:r>
          </a:p>
          <a:p>
            <a:r>
              <a:rPr lang="en-US"/>
              <a:t>Riparian Areas  </a:t>
            </a:r>
          </a:p>
          <a:p>
            <a:pPr>
              <a:buFont typeface="Wingdings" pitchFamily="2" charset="2"/>
              <a:buNone/>
            </a:pPr>
            <a:r>
              <a:rPr lang="en-US"/>
              <a:t>     (344 acres)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           Alternatives</a:t>
            </a:r>
          </a:p>
          <a:p>
            <a:r>
              <a:rPr lang="en-US"/>
              <a:t>No Further Action</a:t>
            </a:r>
          </a:p>
          <a:p>
            <a:r>
              <a:rPr lang="en-US"/>
              <a:t>Soil Admendments and Vegetative Cover</a:t>
            </a:r>
          </a:p>
          <a:p>
            <a:r>
              <a:rPr lang="en-US"/>
              <a:t>Excavation and disposal of hign metal soils</a:t>
            </a:r>
          </a:p>
          <a:p>
            <a:r>
              <a:rPr lang="en-US"/>
              <a:t>Institutional Controls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Designs\Mountain.pot</Template>
  <TotalTime>1208</TotalTime>
  <Words>454</Words>
  <Application>Microsoft Office PowerPoint</Application>
  <PresentationFormat>On-screen Show (4:3)</PresentationFormat>
  <Paragraphs>107</Paragraphs>
  <Slides>43</Slides>
  <Notes>19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Azure</vt:lpstr>
      <vt:lpstr>Remediation Plan for Arkansas River Flood Plain</vt:lpstr>
      <vt:lpstr>Slide 2</vt:lpstr>
      <vt:lpstr>Slide 3</vt:lpstr>
      <vt:lpstr>                  </vt:lpstr>
      <vt:lpstr>Slide 5</vt:lpstr>
      <vt:lpstr>Slide 6</vt:lpstr>
      <vt:lpstr>Slide 7</vt:lpstr>
      <vt:lpstr>Removal/Remedial Action Objectives</vt:lpstr>
      <vt:lpstr>Summary of Alternatives</vt:lpstr>
      <vt:lpstr>Slide 10</vt:lpstr>
      <vt:lpstr>Fluvial Mine Waste Deposits</vt:lpstr>
      <vt:lpstr>Slide 12</vt:lpstr>
      <vt:lpstr>Evaluation of Alternatives</vt:lpstr>
      <vt:lpstr>Preferred Alternative</vt:lpstr>
      <vt:lpstr>High Mountain Environment – Extreme Conditions</vt:lpstr>
      <vt:lpstr>Slide 16</vt:lpstr>
      <vt:lpstr>Slide 17</vt:lpstr>
      <vt:lpstr>Slide 18</vt:lpstr>
      <vt:lpstr>Slide 19</vt:lpstr>
      <vt:lpstr>Slide 20</vt:lpstr>
      <vt:lpstr>Slide 21</vt:lpstr>
      <vt:lpstr>Fluvial Tailings</vt:lpstr>
      <vt:lpstr>Upper Arkansas River Fluvial Tailings       XRF Results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Allu-mixer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Company>U.S. EPA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situ Remediation Considerations for Heavy Metal Contaminated Fluvial Tailings</dc:title>
  <dc:creator>Region VIII</dc:creator>
  <cp:lastModifiedBy>mzimmerm</cp:lastModifiedBy>
  <cp:revision>79</cp:revision>
  <dcterms:created xsi:type="dcterms:W3CDTF">2003-10-31T17:08:47Z</dcterms:created>
  <dcterms:modified xsi:type="dcterms:W3CDTF">2013-05-10T17:10:38Z</dcterms:modified>
</cp:coreProperties>
</file>