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 id="2147483667" r:id="rId2"/>
    <p:sldMasterId id="2147483674" r:id="rId3"/>
  </p:sldMasterIdLst>
  <p:notesMasterIdLst>
    <p:notesMasterId r:id="rId18"/>
  </p:notesMasterIdLst>
  <p:handoutMasterIdLst>
    <p:handoutMasterId r:id="rId19"/>
  </p:handoutMasterIdLst>
  <p:sldIdLst>
    <p:sldId id="258" r:id="rId4"/>
    <p:sldId id="270" r:id="rId5"/>
    <p:sldId id="262" r:id="rId6"/>
    <p:sldId id="271" r:id="rId7"/>
    <p:sldId id="273" r:id="rId8"/>
    <p:sldId id="274" r:id="rId9"/>
    <p:sldId id="277" r:id="rId10"/>
    <p:sldId id="275" r:id="rId11"/>
    <p:sldId id="276" r:id="rId12"/>
    <p:sldId id="280" r:id="rId13"/>
    <p:sldId id="272" r:id="rId14"/>
    <p:sldId id="278" r:id="rId15"/>
    <p:sldId id="268" r:id="rId16"/>
    <p:sldId id="279" r:id="rId17"/>
  </p:sldIdLst>
  <p:sldSz cx="9144000" cy="6858000" type="screen4x3"/>
  <p:notesSz cx="7019925" cy="9305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eline Lopez" initials="AL" lastIdx="2" clrIdx="0">
    <p:extLst>
      <p:ext uri="{19B8F6BF-5375-455C-9EA6-DF929625EA0E}">
        <p15:presenceInfo xmlns:p15="http://schemas.microsoft.com/office/powerpoint/2012/main" userId="Adeline Lopez"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76" autoAdjust="0"/>
    <p:restoredTop sz="70025" autoAdjust="0"/>
  </p:normalViewPr>
  <p:slideViewPr>
    <p:cSldViewPr>
      <p:cViewPr varScale="1">
        <p:scale>
          <a:sx n="52" d="100"/>
          <a:sy n="52" d="100"/>
        </p:scale>
        <p:origin x="1517" y="53"/>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1C810F-AC89-43BC-B5F0-86968275EE65}"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40F9E14C-256F-4AC9-A6AD-64DE6E54EFCF}">
      <dgm:prSet phldrT="[Text]"/>
      <dgm:spPr/>
      <dgm:t>
        <a:bodyPr/>
        <a:lstStyle/>
        <a:p>
          <a:r>
            <a:rPr lang="en-US" b="1" dirty="0">
              <a:latin typeface="Arial" panose="020B0604020202020204" pitchFamily="34" charset="0"/>
              <a:cs typeface="Arial" panose="020B0604020202020204" pitchFamily="34" charset="0"/>
            </a:rPr>
            <a:t>Methods and technologies to detect hazardous substances in the environment</a:t>
          </a:r>
        </a:p>
      </dgm:t>
    </dgm:pt>
    <dgm:pt modelId="{371BE978-1A77-473B-AFD6-C78880F3BBF8}" type="parTrans" cxnId="{A9522449-8882-4405-A830-3C91971BA0A7}">
      <dgm:prSet/>
      <dgm:spPr/>
      <dgm:t>
        <a:bodyPr/>
        <a:lstStyle/>
        <a:p>
          <a:endParaRPr lang="en-US">
            <a:latin typeface="Arial" panose="020B0604020202020204" pitchFamily="34" charset="0"/>
            <a:cs typeface="Arial" panose="020B0604020202020204" pitchFamily="34" charset="0"/>
          </a:endParaRPr>
        </a:p>
      </dgm:t>
    </dgm:pt>
    <dgm:pt modelId="{CEC58BC2-AC15-4C7F-903B-F26C20D0FE5C}" type="sibTrans" cxnId="{A9522449-8882-4405-A830-3C91971BA0A7}">
      <dgm:prSet/>
      <dgm:spPr/>
      <dgm:t>
        <a:bodyPr/>
        <a:lstStyle/>
        <a:p>
          <a:endParaRPr lang="en-US">
            <a:latin typeface="Arial" panose="020B0604020202020204" pitchFamily="34" charset="0"/>
            <a:cs typeface="Arial" panose="020B0604020202020204" pitchFamily="34" charset="0"/>
          </a:endParaRPr>
        </a:p>
      </dgm:t>
    </dgm:pt>
    <dgm:pt modelId="{AD330851-3D3D-412D-A1D0-C23957177AC6}">
      <dgm:prSet phldrT="[Text]"/>
      <dgm:spPr/>
      <dgm:t>
        <a:bodyPr/>
        <a:lstStyle/>
        <a:p>
          <a:r>
            <a:rPr lang="en-US" b="1" dirty="0">
              <a:latin typeface="Arial" panose="020B0604020202020204" pitchFamily="34" charset="0"/>
              <a:cs typeface="Arial" panose="020B0604020202020204" pitchFamily="34" charset="0"/>
            </a:rPr>
            <a:t>Advanced techniques for the detection, assessment, and evaluation of the effects on human health of hazardous substances</a:t>
          </a:r>
        </a:p>
      </dgm:t>
    </dgm:pt>
    <dgm:pt modelId="{E3A4891C-DE8B-42D3-A7A6-16E6CEECEB41}" type="parTrans" cxnId="{4D5556ED-7CA7-45DE-92BE-4D68F3C731D2}">
      <dgm:prSet/>
      <dgm:spPr/>
      <dgm:t>
        <a:bodyPr/>
        <a:lstStyle/>
        <a:p>
          <a:endParaRPr lang="en-US">
            <a:latin typeface="Arial" panose="020B0604020202020204" pitchFamily="34" charset="0"/>
            <a:cs typeface="Arial" panose="020B0604020202020204" pitchFamily="34" charset="0"/>
          </a:endParaRPr>
        </a:p>
      </dgm:t>
    </dgm:pt>
    <dgm:pt modelId="{59223534-EDE5-4D05-A245-5B174FC5C43F}" type="sibTrans" cxnId="{4D5556ED-7CA7-45DE-92BE-4D68F3C731D2}">
      <dgm:prSet/>
      <dgm:spPr/>
      <dgm:t>
        <a:bodyPr/>
        <a:lstStyle/>
        <a:p>
          <a:endParaRPr lang="en-US">
            <a:latin typeface="Arial" panose="020B0604020202020204" pitchFamily="34" charset="0"/>
            <a:cs typeface="Arial" panose="020B0604020202020204" pitchFamily="34" charset="0"/>
          </a:endParaRPr>
        </a:p>
      </dgm:t>
    </dgm:pt>
    <dgm:pt modelId="{ABEF81A1-49D0-4181-93C1-87B42AD36865}">
      <dgm:prSet phldrT="[Text]"/>
      <dgm:spPr>
        <a:solidFill>
          <a:schemeClr val="accent6"/>
        </a:solidFill>
      </dgm:spPr>
      <dgm:t>
        <a:bodyPr/>
        <a:lstStyle/>
        <a:p>
          <a:r>
            <a:rPr lang="en-US" b="1" dirty="0">
              <a:latin typeface="Arial" panose="020B0604020202020204" pitchFamily="34" charset="0"/>
              <a:cs typeface="Arial" panose="020B0604020202020204" pitchFamily="34" charset="0"/>
            </a:rPr>
            <a:t>Methods to assess the risks to human health presented by hazardous substances</a:t>
          </a:r>
        </a:p>
      </dgm:t>
    </dgm:pt>
    <dgm:pt modelId="{EFC4D35F-50CE-4C2F-A0A5-0643C05197D8}" type="parTrans" cxnId="{E81A17B5-3F34-4E26-908E-83DCCC5DBEF4}">
      <dgm:prSet/>
      <dgm:spPr/>
      <dgm:t>
        <a:bodyPr/>
        <a:lstStyle/>
        <a:p>
          <a:endParaRPr lang="en-US">
            <a:latin typeface="Arial" panose="020B0604020202020204" pitchFamily="34" charset="0"/>
            <a:cs typeface="Arial" panose="020B0604020202020204" pitchFamily="34" charset="0"/>
          </a:endParaRPr>
        </a:p>
      </dgm:t>
    </dgm:pt>
    <dgm:pt modelId="{FBCD8AB5-FB1F-4CCA-B1CD-20C90BFDD3C1}" type="sibTrans" cxnId="{E81A17B5-3F34-4E26-908E-83DCCC5DBEF4}">
      <dgm:prSet/>
      <dgm:spPr/>
      <dgm:t>
        <a:bodyPr/>
        <a:lstStyle/>
        <a:p>
          <a:endParaRPr lang="en-US">
            <a:latin typeface="Arial" panose="020B0604020202020204" pitchFamily="34" charset="0"/>
            <a:cs typeface="Arial" panose="020B0604020202020204" pitchFamily="34" charset="0"/>
          </a:endParaRPr>
        </a:p>
      </dgm:t>
    </dgm:pt>
    <dgm:pt modelId="{E178D227-8235-4DCB-9798-EFE5154F369C}">
      <dgm:prSet phldrT="[Text]"/>
      <dgm:spPr/>
      <dgm:t>
        <a:bodyPr/>
        <a:lstStyle/>
        <a:p>
          <a:r>
            <a:rPr lang="en-US" b="1" dirty="0">
              <a:latin typeface="Arial" panose="020B0604020202020204" pitchFamily="34" charset="0"/>
              <a:cs typeface="Arial" panose="020B0604020202020204" pitchFamily="34" charset="0"/>
            </a:rPr>
            <a:t>Basic biological, chemical, and physical methods to reduce the amount and toxicity of hazardous substances</a:t>
          </a:r>
        </a:p>
      </dgm:t>
    </dgm:pt>
    <dgm:pt modelId="{CC6A6810-8297-4E49-B0D1-A374B89A0E1E}" type="parTrans" cxnId="{0FE087CD-1CD7-47F9-A620-696F531CDDCB}">
      <dgm:prSet/>
      <dgm:spPr/>
      <dgm:t>
        <a:bodyPr/>
        <a:lstStyle/>
        <a:p>
          <a:endParaRPr lang="en-US">
            <a:latin typeface="Arial" panose="020B0604020202020204" pitchFamily="34" charset="0"/>
            <a:cs typeface="Arial" panose="020B0604020202020204" pitchFamily="34" charset="0"/>
          </a:endParaRPr>
        </a:p>
      </dgm:t>
    </dgm:pt>
    <dgm:pt modelId="{922E061F-3296-404E-898D-9D28888FD273}" type="sibTrans" cxnId="{0FE087CD-1CD7-47F9-A620-696F531CDDCB}">
      <dgm:prSet/>
      <dgm:spPr/>
      <dgm:t>
        <a:bodyPr/>
        <a:lstStyle/>
        <a:p>
          <a:endParaRPr lang="en-US">
            <a:latin typeface="Arial" panose="020B0604020202020204" pitchFamily="34" charset="0"/>
            <a:cs typeface="Arial" panose="020B0604020202020204" pitchFamily="34" charset="0"/>
          </a:endParaRPr>
        </a:p>
      </dgm:t>
    </dgm:pt>
    <dgm:pt modelId="{C22A47DB-9C74-4807-87ED-F08C579D9598}" type="pres">
      <dgm:prSet presAssocID="{CF1C810F-AC89-43BC-B5F0-86968275EE65}" presName="diagram" presStyleCnt="0">
        <dgm:presLayoutVars>
          <dgm:dir/>
          <dgm:resizeHandles val="exact"/>
        </dgm:presLayoutVars>
      </dgm:prSet>
      <dgm:spPr/>
    </dgm:pt>
    <dgm:pt modelId="{B3AA7F8B-AFF4-4579-B84C-8FE5DF3C2F6F}" type="pres">
      <dgm:prSet presAssocID="{40F9E14C-256F-4AC9-A6AD-64DE6E54EFCF}" presName="node" presStyleLbl="node1" presStyleIdx="0" presStyleCnt="4" custLinFactNeighborX="5000">
        <dgm:presLayoutVars>
          <dgm:bulletEnabled val="1"/>
        </dgm:presLayoutVars>
      </dgm:prSet>
      <dgm:spPr>
        <a:prstGeom prst="roundRect">
          <a:avLst/>
        </a:prstGeom>
      </dgm:spPr>
    </dgm:pt>
    <dgm:pt modelId="{35FC5FF9-23E9-4A35-82E1-FE74DBFA73C0}" type="pres">
      <dgm:prSet presAssocID="{CEC58BC2-AC15-4C7F-903B-F26C20D0FE5C}" presName="sibTrans" presStyleCnt="0"/>
      <dgm:spPr/>
    </dgm:pt>
    <dgm:pt modelId="{F301618A-31BB-4EC9-A2BB-EC922C0B01F8}" type="pres">
      <dgm:prSet presAssocID="{AD330851-3D3D-412D-A1D0-C23957177AC6}" presName="node" presStyleLbl="node1" presStyleIdx="1" presStyleCnt="4" custLinFactNeighborY="-56">
        <dgm:presLayoutVars>
          <dgm:bulletEnabled val="1"/>
        </dgm:presLayoutVars>
      </dgm:prSet>
      <dgm:spPr>
        <a:prstGeom prst="roundRect">
          <a:avLst/>
        </a:prstGeom>
      </dgm:spPr>
    </dgm:pt>
    <dgm:pt modelId="{4CEEAF5C-C299-42B7-A60E-8AC5E3921391}" type="pres">
      <dgm:prSet presAssocID="{59223534-EDE5-4D05-A245-5B174FC5C43F}" presName="sibTrans" presStyleCnt="0"/>
      <dgm:spPr/>
    </dgm:pt>
    <dgm:pt modelId="{0C961D1B-F2C1-4BEB-90E6-89A703DBB7F7}" type="pres">
      <dgm:prSet presAssocID="{ABEF81A1-49D0-4181-93C1-87B42AD36865}" presName="node" presStyleLbl="node1" presStyleIdx="2" presStyleCnt="4" custLinFactNeighborX="5000" custLinFactNeighborY="-5925">
        <dgm:presLayoutVars>
          <dgm:bulletEnabled val="1"/>
        </dgm:presLayoutVars>
      </dgm:prSet>
      <dgm:spPr>
        <a:prstGeom prst="roundRect">
          <a:avLst/>
        </a:prstGeom>
      </dgm:spPr>
    </dgm:pt>
    <dgm:pt modelId="{393B2290-4973-465C-AC9A-2BA92A1B848D}" type="pres">
      <dgm:prSet presAssocID="{FBCD8AB5-FB1F-4CCA-B1CD-20C90BFDD3C1}" presName="sibTrans" presStyleCnt="0"/>
      <dgm:spPr/>
    </dgm:pt>
    <dgm:pt modelId="{0B935D50-9FE5-4AA2-9E99-B5A882A020E0}" type="pres">
      <dgm:prSet presAssocID="{E178D227-8235-4DCB-9798-EFE5154F369C}" presName="node" presStyleLbl="node1" presStyleIdx="3" presStyleCnt="4" custLinFactNeighborY="-5925">
        <dgm:presLayoutVars>
          <dgm:bulletEnabled val="1"/>
        </dgm:presLayoutVars>
      </dgm:prSet>
      <dgm:spPr>
        <a:prstGeom prst="roundRect">
          <a:avLst/>
        </a:prstGeom>
      </dgm:spPr>
    </dgm:pt>
  </dgm:ptLst>
  <dgm:cxnLst>
    <dgm:cxn modelId="{D49BC80C-87E1-4739-81CC-A755A49CD7B3}" type="presOf" srcId="{CF1C810F-AC89-43BC-B5F0-86968275EE65}" destId="{C22A47DB-9C74-4807-87ED-F08C579D9598}" srcOrd="0" destOrd="0" presId="urn:microsoft.com/office/officeart/2005/8/layout/default"/>
    <dgm:cxn modelId="{F9464927-0D8F-4788-AE16-A55E4374B827}" type="presOf" srcId="{AD330851-3D3D-412D-A1D0-C23957177AC6}" destId="{F301618A-31BB-4EC9-A2BB-EC922C0B01F8}" srcOrd="0" destOrd="0" presId="urn:microsoft.com/office/officeart/2005/8/layout/default"/>
    <dgm:cxn modelId="{ABBB3861-29B1-4EFF-97DB-EC635BEF4434}" type="presOf" srcId="{E178D227-8235-4DCB-9798-EFE5154F369C}" destId="{0B935D50-9FE5-4AA2-9E99-B5A882A020E0}" srcOrd="0" destOrd="0" presId="urn:microsoft.com/office/officeart/2005/8/layout/default"/>
    <dgm:cxn modelId="{A9522449-8882-4405-A830-3C91971BA0A7}" srcId="{CF1C810F-AC89-43BC-B5F0-86968275EE65}" destId="{40F9E14C-256F-4AC9-A6AD-64DE6E54EFCF}" srcOrd="0" destOrd="0" parTransId="{371BE978-1A77-473B-AFD6-C78880F3BBF8}" sibTransId="{CEC58BC2-AC15-4C7F-903B-F26C20D0FE5C}"/>
    <dgm:cxn modelId="{CB4EE673-7B99-472B-9474-DBEDB0180910}" type="presOf" srcId="{ABEF81A1-49D0-4181-93C1-87B42AD36865}" destId="{0C961D1B-F2C1-4BEB-90E6-89A703DBB7F7}" srcOrd="0" destOrd="0" presId="urn:microsoft.com/office/officeart/2005/8/layout/default"/>
    <dgm:cxn modelId="{E81A17B5-3F34-4E26-908E-83DCCC5DBEF4}" srcId="{CF1C810F-AC89-43BC-B5F0-86968275EE65}" destId="{ABEF81A1-49D0-4181-93C1-87B42AD36865}" srcOrd="2" destOrd="0" parTransId="{EFC4D35F-50CE-4C2F-A0A5-0643C05197D8}" sibTransId="{FBCD8AB5-FB1F-4CCA-B1CD-20C90BFDD3C1}"/>
    <dgm:cxn modelId="{0FE087CD-1CD7-47F9-A620-696F531CDDCB}" srcId="{CF1C810F-AC89-43BC-B5F0-86968275EE65}" destId="{E178D227-8235-4DCB-9798-EFE5154F369C}" srcOrd="3" destOrd="0" parTransId="{CC6A6810-8297-4E49-B0D1-A374B89A0E1E}" sibTransId="{922E061F-3296-404E-898D-9D28888FD273}"/>
    <dgm:cxn modelId="{FB9A09DF-83DD-4D1E-9AC4-07B9E5C69024}" type="presOf" srcId="{40F9E14C-256F-4AC9-A6AD-64DE6E54EFCF}" destId="{B3AA7F8B-AFF4-4579-B84C-8FE5DF3C2F6F}" srcOrd="0" destOrd="0" presId="urn:microsoft.com/office/officeart/2005/8/layout/default"/>
    <dgm:cxn modelId="{4D5556ED-7CA7-45DE-92BE-4D68F3C731D2}" srcId="{CF1C810F-AC89-43BC-B5F0-86968275EE65}" destId="{AD330851-3D3D-412D-A1D0-C23957177AC6}" srcOrd="1" destOrd="0" parTransId="{E3A4891C-DE8B-42D3-A7A6-16E6CEECEB41}" sibTransId="{59223534-EDE5-4D05-A245-5B174FC5C43F}"/>
    <dgm:cxn modelId="{FE2C1C1D-989C-454A-B657-8ECBD06D9966}" type="presParOf" srcId="{C22A47DB-9C74-4807-87ED-F08C579D9598}" destId="{B3AA7F8B-AFF4-4579-B84C-8FE5DF3C2F6F}" srcOrd="0" destOrd="0" presId="urn:microsoft.com/office/officeart/2005/8/layout/default"/>
    <dgm:cxn modelId="{47D5BED0-6086-4FE7-A451-6695368B6FD2}" type="presParOf" srcId="{C22A47DB-9C74-4807-87ED-F08C579D9598}" destId="{35FC5FF9-23E9-4A35-82E1-FE74DBFA73C0}" srcOrd="1" destOrd="0" presId="urn:microsoft.com/office/officeart/2005/8/layout/default"/>
    <dgm:cxn modelId="{AAD48038-63FF-4ADD-973A-2571915FF56A}" type="presParOf" srcId="{C22A47DB-9C74-4807-87ED-F08C579D9598}" destId="{F301618A-31BB-4EC9-A2BB-EC922C0B01F8}" srcOrd="2" destOrd="0" presId="urn:microsoft.com/office/officeart/2005/8/layout/default"/>
    <dgm:cxn modelId="{4FFFE9DF-B88D-4AD1-9C41-45A556BC36AA}" type="presParOf" srcId="{C22A47DB-9C74-4807-87ED-F08C579D9598}" destId="{4CEEAF5C-C299-42B7-A60E-8AC5E3921391}" srcOrd="3" destOrd="0" presId="urn:microsoft.com/office/officeart/2005/8/layout/default"/>
    <dgm:cxn modelId="{0A51E12F-BFCB-48B4-9CCE-667EE9BA35A7}" type="presParOf" srcId="{C22A47DB-9C74-4807-87ED-F08C579D9598}" destId="{0C961D1B-F2C1-4BEB-90E6-89A703DBB7F7}" srcOrd="4" destOrd="0" presId="urn:microsoft.com/office/officeart/2005/8/layout/default"/>
    <dgm:cxn modelId="{13F97276-C33B-4F1B-9F70-4A519400FCF1}" type="presParOf" srcId="{C22A47DB-9C74-4807-87ED-F08C579D9598}" destId="{393B2290-4973-465C-AC9A-2BA92A1B848D}" srcOrd="5" destOrd="0" presId="urn:microsoft.com/office/officeart/2005/8/layout/default"/>
    <dgm:cxn modelId="{05B0D584-D7F8-4C7B-8D29-F4C009417369}" type="presParOf" srcId="{C22A47DB-9C74-4807-87ED-F08C579D9598}" destId="{0B935D50-9FE5-4AA2-9E99-B5A882A020E0}" srcOrd="6"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BA8D458-E2CE-4E75-8A62-C05AA83F1FE1}" type="doc">
      <dgm:prSet loTypeId="urn:microsoft.com/office/officeart/2005/8/layout/funnel1" loCatId="relationship" qsTypeId="urn:microsoft.com/office/officeart/2005/8/quickstyle/simple1" qsCatId="simple" csTypeId="urn:microsoft.com/office/officeart/2005/8/colors/accent1_2" csCatId="accent1" phldr="1"/>
      <dgm:spPr/>
      <dgm:t>
        <a:bodyPr/>
        <a:lstStyle/>
        <a:p>
          <a:endParaRPr lang="en-US"/>
        </a:p>
      </dgm:t>
    </dgm:pt>
    <dgm:pt modelId="{54E63E79-C783-46E7-AE83-1426F3C1BF10}">
      <dgm:prSet phldrT="[Text]"/>
      <dgm:spPr/>
      <dgm:t>
        <a:bodyPr/>
        <a:lstStyle/>
        <a:p>
          <a:r>
            <a:rPr lang="en-US" dirty="0"/>
            <a:t>in vitro</a:t>
          </a:r>
        </a:p>
      </dgm:t>
    </dgm:pt>
    <dgm:pt modelId="{7127E1B9-C802-4C18-BD80-5EB4A58EFFDA}" type="parTrans" cxnId="{34FCF186-E69B-4959-9CB0-98ECC9E53C7B}">
      <dgm:prSet/>
      <dgm:spPr/>
      <dgm:t>
        <a:bodyPr/>
        <a:lstStyle/>
        <a:p>
          <a:endParaRPr lang="en-US"/>
        </a:p>
      </dgm:t>
    </dgm:pt>
    <dgm:pt modelId="{1BEBE308-A7C1-4C79-8536-FA80C6A4BCB8}" type="sibTrans" cxnId="{34FCF186-E69B-4959-9CB0-98ECC9E53C7B}">
      <dgm:prSet/>
      <dgm:spPr/>
      <dgm:t>
        <a:bodyPr/>
        <a:lstStyle/>
        <a:p>
          <a:endParaRPr lang="en-US"/>
        </a:p>
      </dgm:t>
    </dgm:pt>
    <dgm:pt modelId="{B1B23A8A-510D-4CA0-B03C-0664CE367D66}">
      <dgm:prSet phldrT="[Text]"/>
      <dgm:spPr/>
      <dgm:t>
        <a:bodyPr/>
        <a:lstStyle/>
        <a:p>
          <a:r>
            <a:rPr lang="en-US" dirty="0"/>
            <a:t>in vivo</a:t>
          </a:r>
        </a:p>
      </dgm:t>
    </dgm:pt>
    <dgm:pt modelId="{58246077-9462-40EF-BA68-CE09E6938A01}" type="parTrans" cxnId="{810BF67B-CD49-4486-8383-E34C0A3F1936}">
      <dgm:prSet/>
      <dgm:spPr/>
      <dgm:t>
        <a:bodyPr/>
        <a:lstStyle/>
        <a:p>
          <a:endParaRPr lang="en-US"/>
        </a:p>
      </dgm:t>
    </dgm:pt>
    <dgm:pt modelId="{39FF80B1-F494-4869-AC8A-065C95251F5F}" type="sibTrans" cxnId="{810BF67B-CD49-4486-8383-E34C0A3F1936}">
      <dgm:prSet/>
      <dgm:spPr/>
      <dgm:t>
        <a:bodyPr/>
        <a:lstStyle/>
        <a:p>
          <a:endParaRPr lang="en-US"/>
        </a:p>
      </dgm:t>
    </dgm:pt>
    <dgm:pt modelId="{E33DB0F1-4348-42AE-9954-1D29D8DE24FB}">
      <dgm:prSet phldrT="[Text]"/>
      <dgm:spPr/>
      <dgm:t>
        <a:bodyPr/>
        <a:lstStyle/>
        <a:p>
          <a:r>
            <a:rPr lang="en-US" dirty="0"/>
            <a:t>in silico</a:t>
          </a:r>
        </a:p>
      </dgm:t>
    </dgm:pt>
    <dgm:pt modelId="{485838BE-2654-46EE-B101-A5D05AE31B0E}" type="parTrans" cxnId="{BE3A2909-8B1D-437D-AE54-96AA232BC31F}">
      <dgm:prSet/>
      <dgm:spPr/>
      <dgm:t>
        <a:bodyPr/>
        <a:lstStyle/>
        <a:p>
          <a:endParaRPr lang="en-US"/>
        </a:p>
      </dgm:t>
    </dgm:pt>
    <dgm:pt modelId="{99BEF9E8-3F50-49D0-B436-0AE2F8279630}" type="sibTrans" cxnId="{BE3A2909-8B1D-437D-AE54-96AA232BC31F}">
      <dgm:prSet/>
      <dgm:spPr/>
      <dgm:t>
        <a:bodyPr/>
        <a:lstStyle/>
        <a:p>
          <a:endParaRPr lang="en-US"/>
        </a:p>
      </dgm:t>
    </dgm:pt>
    <dgm:pt modelId="{47A3C5ED-2E19-41B1-BA12-4FB936276EF6}">
      <dgm:prSet phldrT="[Text]" custT="1"/>
      <dgm:spPr/>
      <dgm:t>
        <a:bodyPr/>
        <a:lstStyle/>
        <a:p>
          <a:r>
            <a:rPr lang="en-US" sz="3200" b="1" dirty="0"/>
            <a:t>Chemical safety evaluation</a:t>
          </a:r>
        </a:p>
      </dgm:t>
    </dgm:pt>
    <dgm:pt modelId="{32D733C1-5F1A-473B-B8C8-ACDCF1D226B7}" type="sibTrans" cxnId="{016A8CA5-6654-4A9F-B4F5-8209F11C04C9}">
      <dgm:prSet/>
      <dgm:spPr/>
      <dgm:t>
        <a:bodyPr/>
        <a:lstStyle/>
        <a:p>
          <a:endParaRPr lang="en-US"/>
        </a:p>
      </dgm:t>
    </dgm:pt>
    <dgm:pt modelId="{537B8C1D-7A4E-4D31-8DE1-66CC475E9EAF}" type="parTrans" cxnId="{016A8CA5-6654-4A9F-B4F5-8209F11C04C9}">
      <dgm:prSet/>
      <dgm:spPr/>
      <dgm:t>
        <a:bodyPr/>
        <a:lstStyle/>
        <a:p>
          <a:endParaRPr lang="en-US"/>
        </a:p>
      </dgm:t>
    </dgm:pt>
    <dgm:pt modelId="{0EBE0D80-2DC9-49D8-984A-33BB01AE9A95}" type="pres">
      <dgm:prSet presAssocID="{5BA8D458-E2CE-4E75-8A62-C05AA83F1FE1}" presName="Name0" presStyleCnt="0">
        <dgm:presLayoutVars>
          <dgm:chMax val="4"/>
          <dgm:resizeHandles val="exact"/>
        </dgm:presLayoutVars>
      </dgm:prSet>
      <dgm:spPr/>
    </dgm:pt>
    <dgm:pt modelId="{504A3A6E-720D-408C-9DA4-74A957FFB844}" type="pres">
      <dgm:prSet presAssocID="{5BA8D458-E2CE-4E75-8A62-C05AA83F1FE1}" presName="ellipse" presStyleLbl="trBgShp" presStyleIdx="0" presStyleCnt="1"/>
      <dgm:spPr/>
    </dgm:pt>
    <dgm:pt modelId="{1A0B3218-1AC6-4A63-B15C-A8D158EC29AA}" type="pres">
      <dgm:prSet presAssocID="{5BA8D458-E2CE-4E75-8A62-C05AA83F1FE1}" presName="arrow1" presStyleLbl="fgShp" presStyleIdx="0" presStyleCnt="1"/>
      <dgm:spPr/>
    </dgm:pt>
    <dgm:pt modelId="{A7ED2643-503B-4555-B77B-43E871AA53CB}" type="pres">
      <dgm:prSet presAssocID="{5BA8D458-E2CE-4E75-8A62-C05AA83F1FE1}" presName="rectangle" presStyleLbl="revTx" presStyleIdx="0" presStyleCnt="1" custLinFactNeighborY="12020">
        <dgm:presLayoutVars>
          <dgm:bulletEnabled val="1"/>
        </dgm:presLayoutVars>
      </dgm:prSet>
      <dgm:spPr/>
    </dgm:pt>
    <dgm:pt modelId="{BCBBDCAF-0E9D-44DB-AC62-E0AF53E79A13}" type="pres">
      <dgm:prSet presAssocID="{B1B23A8A-510D-4CA0-B03C-0664CE367D66}" presName="item1" presStyleLbl="node1" presStyleIdx="0" presStyleCnt="3">
        <dgm:presLayoutVars>
          <dgm:bulletEnabled val="1"/>
        </dgm:presLayoutVars>
      </dgm:prSet>
      <dgm:spPr/>
    </dgm:pt>
    <dgm:pt modelId="{A2E84DC6-41DB-450A-95AA-066704CF3223}" type="pres">
      <dgm:prSet presAssocID="{E33DB0F1-4348-42AE-9954-1D29D8DE24FB}" presName="item2" presStyleLbl="node1" presStyleIdx="1" presStyleCnt="3">
        <dgm:presLayoutVars>
          <dgm:bulletEnabled val="1"/>
        </dgm:presLayoutVars>
      </dgm:prSet>
      <dgm:spPr/>
    </dgm:pt>
    <dgm:pt modelId="{A352BBA1-EBC4-43EF-A93B-ABAB7C754C08}" type="pres">
      <dgm:prSet presAssocID="{47A3C5ED-2E19-41B1-BA12-4FB936276EF6}" presName="item3" presStyleLbl="node1" presStyleIdx="2" presStyleCnt="3">
        <dgm:presLayoutVars>
          <dgm:bulletEnabled val="1"/>
        </dgm:presLayoutVars>
      </dgm:prSet>
      <dgm:spPr/>
    </dgm:pt>
    <dgm:pt modelId="{C7C65ACD-57E7-4074-8C09-D61BFD481C25}" type="pres">
      <dgm:prSet presAssocID="{5BA8D458-E2CE-4E75-8A62-C05AA83F1FE1}" presName="funnel" presStyleLbl="trAlignAcc1" presStyleIdx="0" presStyleCnt="1"/>
      <dgm:spPr/>
    </dgm:pt>
  </dgm:ptLst>
  <dgm:cxnLst>
    <dgm:cxn modelId="{BE3A2909-8B1D-437D-AE54-96AA232BC31F}" srcId="{5BA8D458-E2CE-4E75-8A62-C05AA83F1FE1}" destId="{E33DB0F1-4348-42AE-9954-1D29D8DE24FB}" srcOrd="2" destOrd="0" parTransId="{485838BE-2654-46EE-B101-A5D05AE31B0E}" sibTransId="{99BEF9E8-3F50-49D0-B436-0AE2F8279630}"/>
    <dgm:cxn modelId="{31101812-8862-4567-9E25-8C0D6EF62C5D}" type="presOf" srcId="{E33DB0F1-4348-42AE-9954-1D29D8DE24FB}" destId="{BCBBDCAF-0E9D-44DB-AC62-E0AF53E79A13}" srcOrd="0" destOrd="0" presId="urn:microsoft.com/office/officeart/2005/8/layout/funnel1"/>
    <dgm:cxn modelId="{EDED086F-975C-49D9-BFA9-6B08C2983AA3}" type="presOf" srcId="{5BA8D458-E2CE-4E75-8A62-C05AA83F1FE1}" destId="{0EBE0D80-2DC9-49D8-984A-33BB01AE9A95}" srcOrd="0" destOrd="0" presId="urn:microsoft.com/office/officeart/2005/8/layout/funnel1"/>
    <dgm:cxn modelId="{810BF67B-CD49-4486-8383-E34C0A3F1936}" srcId="{5BA8D458-E2CE-4E75-8A62-C05AA83F1FE1}" destId="{B1B23A8A-510D-4CA0-B03C-0664CE367D66}" srcOrd="1" destOrd="0" parTransId="{58246077-9462-40EF-BA68-CE09E6938A01}" sibTransId="{39FF80B1-F494-4869-AC8A-065C95251F5F}"/>
    <dgm:cxn modelId="{34FCF186-E69B-4959-9CB0-98ECC9E53C7B}" srcId="{5BA8D458-E2CE-4E75-8A62-C05AA83F1FE1}" destId="{54E63E79-C783-46E7-AE83-1426F3C1BF10}" srcOrd="0" destOrd="0" parTransId="{7127E1B9-C802-4C18-BD80-5EB4A58EFFDA}" sibTransId="{1BEBE308-A7C1-4C79-8536-FA80C6A4BCB8}"/>
    <dgm:cxn modelId="{DC57C68B-3D4C-4929-A647-B71DBFF3A126}" type="presOf" srcId="{B1B23A8A-510D-4CA0-B03C-0664CE367D66}" destId="{A2E84DC6-41DB-450A-95AA-066704CF3223}" srcOrd="0" destOrd="0" presId="urn:microsoft.com/office/officeart/2005/8/layout/funnel1"/>
    <dgm:cxn modelId="{016A8CA5-6654-4A9F-B4F5-8209F11C04C9}" srcId="{5BA8D458-E2CE-4E75-8A62-C05AA83F1FE1}" destId="{47A3C5ED-2E19-41B1-BA12-4FB936276EF6}" srcOrd="3" destOrd="0" parTransId="{537B8C1D-7A4E-4D31-8DE1-66CC475E9EAF}" sibTransId="{32D733C1-5F1A-473B-B8C8-ACDCF1D226B7}"/>
    <dgm:cxn modelId="{FFE03DAF-C142-4620-895E-67DA73CFA668}" type="presOf" srcId="{54E63E79-C783-46E7-AE83-1426F3C1BF10}" destId="{A352BBA1-EBC4-43EF-A93B-ABAB7C754C08}" srcOrd="0" destOrd="0" presId="urn:microsoft.com/office/officeart/2005/8/layout/funnel1"/>
    <dgm:cxn modelId="{1C7023B0-1DD2-491C-BA1C-FB34FCB26F61}" type="presOf" srcId="{47A3C5ED-2E19-41B1-BA12-4FB936276EF6}" destId="{A7ED2643-503B-4555-B77B-43E871AA53CB}" srcOrd="0" destOrd="0" presId="urn:microsoft.com/office/officeart/2005/8/layout/funnel1"/>
    <dgm:cxn modelId="{C6FBD4BF-3A4B-4500-8B25-7E7E9A474D05}" type="presParOf" srcId="{0EBE0D80-2DC9-49D8-984A-33BB01AE9A95}" destId="{504A3A6E-720D-408C-9DA4-74A957FFB844}" srcOrd="0" destOrd="0" presId="urn:microsoft.com/office/officeart/2005/8/layout/funnel1"/>
    <dgm:cxn modelId="{AE71183F-C6AF-4D07-A467-E6964A2B2ECD}" type="presParOf" srcId="{0EBE0D80-2DC9-49D8-984A-33BB01AE9A95}" destId="{1A0B3218-1AC6-4A63-B15C-A8D158EC29AA}" srcOrd="1" destOrd="0" presId="urn:microsoft.com/office/officeart/2005/8/layout/funnel1"/>
    <dgm:cxn modelId="{D1A38A05-E831-4FA8-BBF3-E2C6E55771FC}" type="presParOf" srcId="{0EBE0D80-2DC9-49D8-984A-33BB01AE9A95}" destId="{A7ED2643-503B-4555-B77B-43E871AA53CB}" srcOrd="2" destOrd="0" presId="urn:microsoft.com/office/officeart/2005/8/layout/funnel1"/>
    <dgm:cxn modelId="{915B08A2-3A81-4B69-878D-3AA5A7D8AC8B}" type="presParOf" srcId="{0EBE0D80-2DC9-49D8-984A-33BB01AE9A95}" destId="{BCBBDCAF-0E9D-44DB-AC62-E0AF53E79A13}" srcOrd="3" destOrd="0" presId="urn:microsoft.com/office/officeart/2005/8/layout/funnel1"/>
    <dgm:cxn modelId="{7D70AE24-9C2F-498E-A6ED-6CBB9042B9C7}" type="presParOf" srcId="{0EBE0D80-2DC9-49D8-984A-33BB01AE9A95}" destId="{A2E84DC6-41DB-450A-95AA-066704CF3223}" srcOrd="4" destOrd="0" presId="urn:microsoft.com/office/officeart/2005/8/layout/funnel1"/>
    <dgm:cxn modelId="{CB886D6E-6519-4652-B9B9-B88E6325CCEC}" type="presParOf" srcId="{0EBE0D80-2DC9-49D8-984A-33BB01AE9A95}" destId="{A352BBA1-EBC4-43EF-A93B-ABAB7C754C08}" srcOrd="5" destOrd="0" presId="urn:microsoft.com/office/officeart/2005/8/layout/funnel1"/>
    <dgm:cxn modelId="{40C8F6E5-DF33-4999-B123-4691799B9EE1}" type="presParOf" srcId="{0EBE0D80-2DC9-49D8-984A-33BB01AE9A95}" destId="{C7C65ACD-57E7-4074-8C09-D61BFD481C25}" srcOrd="6" destOrd="0" presId="urn:microsoft.com/office/officeart/2005/8/layout/funnel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82D3800-CB9F-4037-9F1D-A8D557FBA3C8}" type="doc">
      <dgm:prSet loTypeId="urn:microsoft.com/office/officeart/2005/8/layout/cycle6" loCatId="relationship" qsTypeId="urn:microsoft.com/office/officeart/2005/8/quickstyle/simple1" qsCatId="simple" csTypeId="urn:microsoft.com/office/officeart/2005/8/colors/accent1_2" csCatId="accent1" phldr="1"/>
      <dgm:spPr/>
      <dgm:t>
        <a:bodyPr/>
        <a:lstStyle/>
        <a:p>
          <a:endParaRPr lang="en-US"/>
        </a:p>
      </dgm:t>
    </dgm:pt>
    <dgm:pt modelId="{A32F6F34-FBD9-4070-9B53-AAEED517A4EC}">
      <dgm:prSet phldrT="[Text]" custT="1"/>
      <dgm:spPr>
        <a:solidFill>
          <a:schemeClr val="accent2"/>
        </a:solidFill>
      </dgm:spPr>
      <dgm:t>
        <a:bodyPr/>
        <a:lstStyle/>
        <a:p>
          <a:r>
            <a:rPr lang="en-US" sz="1600" b="1" dirty="0">
              <a:latin typeface="Arial" panose="020B0604020202020204" pitchFamily="34" charset="0"/>
              <a:cs typeface="Arial" panose="020B0604020202020204" pitchFamily="34" charset="0"/>
            </a:rPr>
            <a:t>Biological response data</a:t>
          </a:r>
        </a:p>
      </dgm:t>
    </dgm:pt>
    <dgm:pt modelId="{4744BFF6-63C6-488A-B1DA-E94694243D33}" type="parTrans" cxnId="{FD9677C2-E8E3-46CC-B230-9E778B89E8A4}">
      <dgm:prSet/>
      <dgm:spPr/>
      <dgm:t>
        <a:bodyPr/>
        <a:lstStyle/>
        <a:p>
          <a:endParaRPr lang="en-US"/>
        </a:p>
      </dgm:t>
    </dgm:pt>
    <dgm:pt modelId="{472B743F-9B19-4DF3-AAC0-BB736AE16CAE}" type="sibTrans" cxnId="{FD9677C2-E8E3-46CC-B230-9E778B89E8A4}">
      <dgm:prSet/>
      <dgm:spPr/>
      <dgm:t>
        <a:bodyPr/>
        <a:lstStyle/>
        <a:p>
          <a:endParaRPr lang="en-US"/>
        </a:p>
      </dgm:t>
    </dgm:pt>
    <dgm:pt modelId="{7ED85405-C824-4600-828F-C75865AEA995}">
      <dgm:prSet phldrT="[Text]" custT="1"/>
      <dgm:spPr>
        <a:solidFill>
          <a:schemeClr val="accent2"/>
        </a:solidFill>
      </dgm:spPr>
      <dgm:t>
        <a:bodyPr/>
        <a:lstStyle/>
        <a:p>
          <a:r>
            <a:rPr lang="en-US" sz="1600" b="1" dirty="0">
              <a:latin typeface="Arial" panose="020B0604020202020204" pitchFamily="34" charset="0"/>
              <a:cs typeface="Arial" panose="020B0604020202020204" pitchFamily="34" charset="0"/>
            </a:rPr>
            <a:t>Exposure data</a:t>
          </a:r>
        </a:p>
      </dgm:t>
    </dgm:pt>
    <dgm:pt modelId="{BBA873EB-ED11-46F7-9842-3B8FF96A91F4}" type="parTrans" cxnId="{16C8051A-BE5C-48B0-BB2F-96B35B8301E5}">
      <dgm:prSet/>
      <dgm:spPr/>
      <dgm:t>
        <a:bodyPr/>
        <a:lstStyle/>
        <a:p>
          <a:endParaRPr lang="en-US"/>
        </a:p>
      </dgm:t>
    </dgm:pt>
    <dgm:pt modelId="{B54579C5-B64F-4FA4-A348-5821662F6FF8}" type="sibTrans" cxnId="{16C8051A-BE5C-48B0-BB2F-96B35B8301E5}">
      <dgm:prSet/>
      <dgm:spPr/>
      <dgm:t>
        <a:bodyPr/>
        <a:lstStyle/>
        <a:p>
          <a:endParaRPr lang="en-US"/>
        </a:p>
      </dgm:t>
    </dgm:pt>
    <dgm:pt modelId="{77454C61-362E-4D74-A283-EA334D545DAD}">
      <dgm:prSet phldrT="[Text]" custT="1"/>
      <dgm:spPr>
        <a:solidFill>
          <a:schemeClr val="accent2"/>
        </a:solidFill>
      </dgm:spPr>
      <dgm:t>
        <a:bodyPr/>
        <a:lstStyle/>
        <a:p>
          <a:r>
            <a:rPr lang="en-US" sz="1600" b="1" dirty="0">
              <a:latin typeface="Arial" panose="020B0604020202020204" pitchFamily="34" charset="0"/>
              <a:cs typeface="Arial" panose="020B0604020202020204" pitchFamily="34" charset="0"/>
            </a:rPr>
            <a:t>Fate and transport data</a:t>
          </a:r>
        </a:p>
      </dgm:t>
    </dgm:pt>
    <dgm:pt modelId="{D8A19078-BFC9-4D20-A46E-B72F20A00566}" type="parTrans" cxnId="{D06092E6-0C5D-4176-AA0A-4ADE4A8B617A}">
      <dgm:prSet/>
      <dgm:spPr/>
      <dgm:t>
        <a:bodyPr/>
        <a:lstStyle/>
        <a:p>
          <a:endParaRPr lang="en-US"/>
        </a:p>
      </dgm:t>
    </dgm:pt>
    <dgm:pt modelId="{166C3AB7-B9D1-43FA-8405-F7AF52EF292E}" type="sibTrans" cxnId="{D06092E6-0C5D-4176-AA0A-4ADE4A8B617A}">
      <dgm:prSet/>
      <dgm:spPr/>
      <dgm:t>
        <a:bodyPr/>
        <a:lstStyle/>
        <a:p>
          <a:endParaRPr lang="en-US"/>
        </a:p>
      </dgm:t>
    </dgm:pt>
    <dgm:pt modelId="{5B0A5B62-69D0-4B07-9A1F-E8314C262D7F}">
      <dgm:prSet phldrT="[Text]" custT="1"/>
      <dgm:spPr>
        <a:solidFill>
          <a:schemeClr val="accent2"/>
        </a:solidFill>
      </dgm:spPr>
      <dgm:t>
        <a:bodyPr/>
        <a:lstStyle/>
        <a:p>
          <a:r>
            <a:rPr lang="en-US" sz="1600" b="1" dirty="0">
              <a:latin typeface="Arial" panose="020B0604020202020204" pitchFamily="34" charset="0"/>
              <a:cs typeface="Arial" panose="020B0604020202020204" pitchFamily="34" charset="0"/>
            </a:rPr>
            <a:t>Sustainable remediation data</a:t>
          </a:r>
        </a:p>
      </dgm:t>
    </dgm:pt>
    <dgm:pt modelId="{5D2CC564-DA2C-4966-856C-0F0A8EDD27D3}" type="parTrans" cxnId="{3C04D5BC-59D8-4EC0-992B-088B47220A2F}">
      <dgm:prSet/>
      <dgm:spPr/>
      <dgm:t>
        <a:bodyPr/>
        <a:lstStyle/>
        <a:p>
          <a:endParaRPr lang="en-US"/>
        </a:p>
      </dgm:t>
    </dgm:pt>
    <dgm:pt modelId="{C6A799C3-1C9E-4491-8B1A-B12DF16BD794}" type="sibTrans" cxnId="{3C04D5BC-59D8-4EC0-992B-088B47220A2F}">
      <dgm:prSet/>
      <dgm:spPr/>
      <dgm:t>
        <a:bodyPr/>
        <a:lstStyle/>
        <a:p>
          <a:endParaRPr lang="en-US"/>
        </a:p>
      </dgm:t>
    </dgm:pt>
    <dgm:pt modelId="{224FA5F7-5A3E-4AFE-8855-A2213E1D109E}">
      <dgm:prSet phldrT="[Text]" custT="1"/>
      <dgm:spPr>
        <a:solidFill>
          <a:schemeClr val="accent2"/>
        </a:solidFill>
      </dgm:spPr>
      <dgm:t>
        <a:bodyPr/>
        <a:lstStyle/>
        <a:p>
          <a:r>
            <a:rPr lang="en-US" sz="1500" b="1" dirty="0">
              <a:latin typeface="Arial" panose="020B0604020202020204" pitchFamily="34" charset="0"/>
              <a:cs typeface="Arial" panose="020B0604020202020204" pitchFamily="34" charset="0"/>
            </a:rPr>
            <a:t>Epidemiology data</a:t>
          </a:r>
        </a:p>
      </dgm:t>
    </dgm:pt>
    <dgm:pt modelId="{34BD9CB3-66BA-425B-839F-4B9FB8D90712}" type="parTrans" cxnId="{BF6CC2BB-4568-4091-874A-942B587869C1}">
      <dgm:prSet/>
      <dgm:spPr/>
      <dgm:t>
        <a:bodyPr/>
        <a:lstStyle/>
        <a:p>
          <a:endParaRPr lang="en-US"/>
        </a:p>
      </dgm:t>
    </dgm:pt>
    <dgm:pt modelId="{696FC9F3-A084-40BE-96DF-9016F0F7C70F}" type="sibTrans" cxnId="{BF6CC2BB-4568-4091-874A-942B587869C1}">
      <dgm:prSet/>
      <dgm:spPr/>
      <dgm:t>
        <a:bodyPr/>
        <a:lstStyle/>
        <a:p>
          <a:endParaRPr lang="en-US"/>
        </a:p>
      </dgm:t>
    </dgm:pt>
    <dgm:pt modelId="{09C0C2C4-4750-4239-AC29-BBAE8DBB5807}" type="pres">
      <dgm:prSet presAssocID="{D82D3800-CB9F-4037-9F1D-A8D557FBA3C8}" presName="cycle" presStyleCnt="0">
        <dgm:presLayoutVars>
          <dgm:dir/>
          <dgm:resizeHandles val="exact"/>
        </dgm:presLayoutVars>
      </dgm:prSet>
      <dgm:spPr/>
    </dgm:pt>
    <dgm:pt modelId="{60733AE9-7E92-4FF3-8C91-A7192D6CCD5E}" type="pres">
      <dgm:prSet presAssocID="{A32F6F34-FBD9-4070-9B53-AAEED517A4EC}" presName="node" presStyleLbl="node1" presStyleIdx="0" presStyleCnt="5" custScaleX="130192" custScaleY="113560" custRadScaleRad="98225">
        <dgm:presLayoutVars>
          <dgm:bulletEnabled val="1"/>
        </dgm:presLayoutVars>
      </dgm:prSet>
      <dgm:spPr/>
    </dgm:pt>
    <dgm:pt modelId="{AE9C9951-A9E0-4D0B-BF72-70C93C8DBC0C}" type="pres">
      <dgm:prSet presAssocID="{A32F6F34-FBD9-4070-9B53-AAEED517A4EC}" presName="spNode" presStyleCnt="0"/>
      <dgm:spPr/>
    </dgm:pt>
    <dgm:pt modelId="{B387A91A-3028-4277-A826-AF3E3360D55B}" type="pres">
      <dgm:prSet presAssocID="{472B743F-9B19-4DF3-AAC0-BB736AE16CAE}" presName="sibTrans" presStyleLbl="sibTrans1D1" presStyleIdx="0" presStyleCnt="5"/>
      <dgm:spPr/>
    </dgm:pt>
    <dgm:pt modelId="{A444A502-369F-4803-B7BB-05C821C410D5}" type="pres">
      <dgm:prSet presAssocID="{7ED85405-C824-4600-828F-C75865AEA995}" presName="node" presStyleLbl="node1" presStyleIdx="1" presStyleCnt="5" custScaleX="104219" custScaleY="104771" custRadScaleRad="97189" custRadScaleInc="25474">
        <dgm:presLayoutVars>
          <dgm:bulletEnabled val="1"/>
        </dgm:presLayoutVars>
      </dgm:prSet>
      <dgm:spPr/>
    </dgm:pt>
    <dgm:pt modelId="{D3FA6036-6772-462E-A309-E07AD9B108F5}" type="pres">
      <dgm:prSet presAssocID="{7ED85405-C824-4600-828F-C75865AEA995}" presName="spNode" presStyleCnt="0"/>
      <dgm:spPr/>
    </dgm:pt>
    <dgm:pt modelId="{B700D4D7-0EFC-49E9-A1F4-DDFF455359AD}" type="pres">
      <dgm:prSet presAssocID="{B54579C5-B64F-4FA4-A348-5821662F6FF8}" presName="sibTrans" presStyleLbl="sibTrans1D1" presStyleIdx="1" presStyleCnt="5"/>
      <dgm:spPr/>
    </dgm:pt>
    <dgm:pt modelId="{E189231F-4C8A-450D-AE27-9F18A57A8329}" type="pres">
      <dgm:prSet presAssocID="{77454C61-362E-4D74-A283-EA334D545DAD}" presName="node" presStyleLbl="node1" presStyleIdx="2" presStyleCnt="5" custScaleX="123634" custScaleY="97521" custRadScaleRad="96452" custRadScaleInc="-5485">
        <dgm:presLayoutVars>
          <dgm:bulletEnabled val="1"/>
        </dgm:presLayoutVars>
      </dgm:prSet>
      <dgm:spPr/>
    </dgm:pt>
    <dgm:pt modelId="{EDDC6665-F9D8-4133-B00B-4FEBC6456D71}" type="pres">
      <dgm:prSet presAssocID="{77454C61-362E-4D74-A283-EA334D545DAD}" presName="spNode" presStyleCnt="0"/>
      <dgm:spPr/>
    </dgm:pt>
    <dgm:pt modelId="{01FFAC0C-EEC0-40F8-B118-C1DE71B1EDB7}" type="pres">
      <dgm:prSet presAssocID="{166C3AB7-B9D1-43FA-8405-F7AF52EF292E}" presName="sibTrans" presStyleLbl="sibTrans1D1" presStyleIdx="2" presStyleCnt="5"/>
      <dgm:spPr/>
    </dgm:pt>
    <dgm:pt modelId="{A25A93BA-5E84-443D-9C90-5ABD22B50337}" type="pres">
      <dgm:prSet presAssocID="{5B0A5B62-69D0-4B07-9A1F-E8314C262D7F}" presName="node" presStyleLbl="node1" presStyleIdx="3" presStyleCnt="5" custScaleX="118805" custScaleY="98923" custRadScaleRad="96918" custRadScaleInc="5564">
        <dgm:presLayoutVars>
          <dgm:bulletEnabled val="1"/>
        </dgm:presLayoutVars>
      </dgm:prSet>
      <dgm:spPr/>
    </dgm:pt>
    <dgm:pt modelId="{000B43A5-EFD6-4932-A52C-BA0B6437A74C}" type="pres">
      <dgm:prSet presAssocID="{5B0A5B62-69D0-4B07-9A1F-E8314C262D7F}" presName="spNode" presStyleCnt="0"/>
      <dgm:spPr/>
    </dgm:pt>
    <dgm:pt modelId="{94857D0E-2E57-4426-8075-D6F114A3EE80}" type="pres">
      <dgm:prSet presAssocID="{C6A799C3-1C9E-4491-8B1A-B12DF16BD794}" presName="sibTrans" presStyleLbl="sibTrans1D1" presStyleIdx="3" presStyleCnt="5"/>
      <dgm:spPr/>
    </dgm:pt>
    <dgm:pt modelId="{F4EE176E-85EC-412A-BD7F-EC6BC15A1FCB}" type="pres">
      <dgm:prSet presAssocID="{224FA5F7-5A3E-4AFE-8855-A2213E1D109E}" presName="node" presStyleLbl="node1" presStyleIdx="4" presStyleCnt="5" custScaleX="102111" custScaleY="104771" custRadScaleRad="97189" custRadScaleInc="-25474">
        <dgm:presLayoutVars>
          <dgm:bulletEnabled val="1"/>
        </dgm:presLayoutVars>
      </dgm:prSet>
      <dgm:spPr/>
    </dgm:pt>
    <dgm:pt modelId="{CB7F73AE-50AA-48EF-A0B0-0F889197B0B2}" type="pres">
      <dgm:prSet presAssocID="{224FA5F7-5A3E-4AFE-8855-A2213E1D109E}" presName="spNode" presStyleCnt="0"/>
      <dgm:spPr/>
    </dgm:pt>
    <dgm:pt modelId="{4A0FAEA9-2BE5-41ED-A254-D086CC2DCFD7}" type="pres">
      <dgm:prSet presAssocID="{696FC9F3-A084-40BE-96DF-9016F0F7C70F}" presName="sibTrans" presStyleLbl="sibTrans1D1" presStyleIdx="4" presStyleCnt="5"/>
      <dgm:spPr/>
    </dgm:pt>
  </dgm:ptLst>
  <dgm:cxnLst>
    <dgm:cxn modelId="{651BC310-5F62-48E8-A99F-4AD1B2CEF67F}" type="presOf" srcId="{B54579C5-B64F-4FA4-A348-5821662F6FF8}" destId="{B700D4D7-0EFC-49E9-A1F4-DDFF455359AD}" srcOrd="0" destOrd="0" presId="urn:microsoft.com/office/officeart/2005/8/layout/cycle6"/>
    <dgm:cxn modelId="{16C8051A-BE5C-48B0-BB2F-96B35B8301E5}" srcId="{D82D3800-CB9F-4037-9F1D-A8D557FBA3C8}" destId="{7ED85405-C824-4600-828F-C75865AEA995}" srcOrd="1" destOrd="0" parTransId="{BBA873EB-ED11-46F7-9842-3B8FF96A91F4}" sibTransId="{B54579C5-B64F-4FA4-A348-5821662F6FF8}"/>
    <dgm:cxn modelId="{2CBA6530-1D2E-428A-81C9-27AC4B36F404}" type="presOf" srcId="{696FC9F3-A084-40BE-96DF-9016F0F7C70F}" destId="{4A0FAEA9-2BE5-41ED-A254-D086CC2DCFD7}" srcOrd="0" destOrd="0" presId="urn:microsoft.com/office/officeart/2005/8/layout/cycle6"/>
    <dgm:cxn modelId="{8AF41545-E0AD-46C4-ABD2-092D8FA8E80C}" type="presOf" srcId="{D82D3800-CB9F-4037-9F1D-A8D557FBA3C8}" destId="{09C0C2C4-4750-4239-AC29-BBAE8DBB5807}" srcOrd="0" destOrd="0" presId="urn:microsoft.com/office/officeart/2005/8/layout/cycle6"/>
    <dgm:cxn modelId="{B7393669-EA61-4CF1-8C15-15ABD7C2ECAF}" type="presOf" srcId="{472B743F-9B19-4DF3-AAC0-BB736AE16CAE}" destId="{B387A91A-3028-4277-A826-AF3E3360D55B}" srcOrd="0" destOrd="0" presId="urn:microsoft.com/office/officeart/2005/8/layout/cycle6"/>
    <dgm:cxn modelId="{319EA352-08E7-4E78-AE7C-61FA2DEDB396}" type="presOf" srcId="{77454C61-362E-4D74-A283-EA334D545DAD}" destId="{E189231F-4C8A-450D-AE27-9F18A57A8329}" srcOrd="0" destOrd="0" presId="urn:microsoft.com/office/officeart/2005/8/layout/cycle6"/>
    <dgm:cxn modelId="{574E8483-530D-47A4-94C1-61F402968DF8}" type="presOf" srcId="{7ED85405-C824-4600-828F-C75865AEA995}" destId="{A444A502-369F-4803-B7BB-05C821C410D5}" srcOrd="0" destOrd="0" presId="urn:microsoft.com/office/officeart/2005/8/layout/cycle6"/>
    <dgm:cxn modelId="{BF6CC2BB-4568-4091-874A-942B587869C1}" srcId="{D82D3800-CB9F-4037-9F1D-A8D557FBA3C8}" destId="{224FA5F7-5A3E-4AFE-8855-A2213E1D109E}" srcOrd="4" destOrd="0" parTransId="{34BD9CB3-66BA-425B-839F-4B9FB8D90712}" sibTransId="{696FC9F3-A084-40BE-96DF-9016F0F7C70F}"/>
    <dgm:cxn modelId="{3C04D5BC-59D8-4EC0-992B-088B47220A2F}" srcId="{D82D3800-CB9F-4037-9F1D-A8D557FBA3C8}" destId="{5B0A5B62-69D0-4B07-9A1F-E8314C262D7F}" srcOrd="3" destOrd="0" parTransId="{5D2CC564-DA2C-4966-856C-0F0A8EDD27D3}" sibTransId="{C6A799C3-1C9E-4491-8B1A-B12DF16BD794}"/>
    <dgm:cxn modelId="{FD9677C2-E8E3-46CC-B230-9E778B89E8A4}" srcId="{D82D3800-CB9F-4037-9F1D-A8D557FBA3C8}" destId="{A32F6F34-FBD9-4070-9B53-AAEED517A4EC}" srcOrd="0" destOrd="0" parTransId="{4744BFF6-63C6-488A-B1DA-E94694243D33}" sibTransId="{472B743F-9B19-4DF3-AAC0-BB736AE16CAE}"/>
    <dgm:cxn modelId="{8C9AECC8-B1F6-478B-8936-C849887399F2}" type="presOf" srcId="{166C3AB7-B9D1-43FA-8405-F7AF52EF292E}" destId="{01FFAC0C-EEC0-40F8-B118-C1DE71B1EDB7}" srcOrd="0" destOrd="0" presId="urn:microsoft.com/office/officeart/2005/8/layout/cycle6"/>
    <dgm:cxn modelId="{1A3187E4-5991-45EA-91DA-63DA2AE55BE3}" type="presOf" srcId="{A32F6F34-FBD9-4070-9B53-AAEED517A4EC}" destId="{60733AE9-7E92-4FF3-8C91-A7192D6CCD5E}" srcOrd="0" destOrd="0" presId="urn:microsoft.com/office/officeart/2005/8/layout/cycle6"/>
    <dgm:cxn modelId="{D06092E6-0C5D-4176-AA0A-4ADE4A8B617A}" srcId="{D82D3800-CB9F-4037-9F1D-A8D557FBA3C8}" destId="{77454C61-362E-4D74-A283-EA334D545DAD}" srcOrd="2" destOrd="0" parTransId="{D8A19078-BFC9-4D20-A46E-B72F20A00566}" sibTransId="{166C3AB7-B9D1-43FA-8405-F7AF52EF292E}"/>
    <dgm:cxn modelId="{395283EB-F639-4AA6-A362-B3D2B94C2433}" type="presOf" srcId="{224FA5F7-5A3E-4AFE-8855-A2213E1D109E}" destId="{F4EE176E-85EC-412A-BD7F-EC6BC15A1FCB}" srcOrd="0" destOrd="0" presId="urn:microsoft.com/office/officeart/2005/8/layout/cycle6"/>
    <dgm:cxn modelId="{6B9111FE-9348-467D-A818-A5E3DEA4CBD5}" type="presOf" srcId="{5B0A5B62-69D0-4B07-9A1F-E8314C262D7F}" destId="{A25A93BA-5E84-443D-9C90-5ABD22B50337}" srcOrd="0" destOrd="0" presId="urn:microsoft.com/office/officeart/2005/8/layout/cycle6"/>
    <dgm:cxn modelId="{C0054BFF-A1E1-4789-BC48-CADCB4C56CC0}" type="presOf" srcId="{C6A799C3-1C9E-4491-8B1A-B12DF16BD794}" destId="{94857D0E-2E57-4426-8075-D6F114A3EE80}" srcOrd="0" destOrd="0" presId="urn:microsoft.com/office/officeart/2005/8/layout/cycle6"/>
    <dgm:cxn modelId="{044BC92C-49F8-4CE5-BF05-7BC3CDE464AC}" type="presParOf" srcId="{09C0C2C4-4750-4239-AC29-BBAE8DBB5807}" destId="{60733AE9-7E92-4FF3-8C91-A7192D6CCD5E}" srcOrd="0" destOrd="0" presId="urn:microsoft.com/office/officeart/2005/8/layout/cycle6"/>
    <dgm:cxn modelId="{7A26B60E-C03D-4EC6-99B2-422CD0CD15F0}" type="presParOf" srcId="{09C0C2C4-4750-4239-AC29-BBAE8DBB5807}" destId="{AE9C9951-A9E0-4D0B-BF72-70C93C8DBC0C}" srcOrd="1" destOrd="0" presId="urn:microsoft.com/office/officeart/2005/8/layout/cycle6"/>
    <dgm:cxn modelId="{B149B930-B049-4505-8413-C95955F8F949}" type="presParOf" srcId="{09C0C2C4-4750-4239-AC29-BBAE8DBB5807}" destId="{B387A91A-3028-4277-A826-AF3E3360D55B}" srcOrd="2" destOrd="0" presId="urn:microsoft.com/office/officeart/2005/8/layout/cycle6"/>
    <dgm:cxn modelId="{00D2687B-F1EA-4BF9-BBF8-28976AB40901}" type="presParOf" srcId="{09C0C2C4-4750-4239-AC29-BBAE8DBB5807}" destId="{A444A502-369F-4803-B7BB-05C821C410D5}" srcOrd="3" destOrd="0" presId="urn:microsoft.com/office/officeart/2005/8/layout/cycle6"/>
    <dgm:cxn modelId="{2A989560-DD35-4C0C-A0B4-4F98FBD74F96}" type="presParOf" srcId="{09C0C2C4-4750-4239-AC29-BBAE8DBB5807}" destId="{D3FA6036-6772-462E-A309-E07AD9B108F5}" srcOrd="4" destOrd="0" presId="urn:microsoft.com/office/officeart/2005/8/layout/cycle6"/>
    <dgm:cxn modelId="{2405E5D7-955A-40C6-AC25-D577413957AF}" type="presParOf" srcId="{09C0C2C4-4750-4239-AC29-BBAE8DBB5807}" destId="{B700D4D7-0EFC-49E9-A1F4-DDFF455359AD}" srcOrd="5" destOrd="0" presId="urn:microsoft.com/office/officeart/2005/8/layout/cycle6"/>
    <dgm:cxn modelId="{6D1E3A4F-0052-4FC1-A5CB-C70DE8E1E3C8}" type="presParOf" srcId="{09C0C2C4-4750-4239-AC29-BBAE8DBB5807}" destId="{E189231F-4C8A-450D-AE27-9F18A57A8329}" srcOrd="6" destOrd="0" presId="urn:microsoft.com/office/officeart/2005/8/layout/cycle6"/>
    <dgm:cxn modelId="{80C25CA9-93AA-47AF-99C6-8435FF9B97D5}" type="presParOf" srcId="{09C0C2C4-4750-4239-AC29-BBAE8DBB5807}" destId="{EDDC6665-F9D8-4133-B00B-4FEBC6456D71}" srcOrd="7" destOrd="0" presId="urn:microsoft.com/office/officeart/2005/8/layout/cycle6"/>
    <dgm:cxn modelId="{5731BF0D-1ECB-458C-8D51-F22806BAEE45}" type="presParOf" srcId="{09C0C2C4-4750-4239-AC29-BBAE8DBB5807}" destId="{01FFAC0C-EEC0-40F8-B118-C1DE71B1EDB7}" srcOrd="8" destOrd="0" presId="urn:microsoft.com/office/officeart/2005/8/layout/cycle6"/>
    <dgm:cxn modelId="{4F845156-5DA0-432C-8797-102497002FF4}" type="presParOf" srcId="{09C0C2C4-4750-4239-AC29-BBAE8DBB5807}" destId="{A25A93BA-5E84-443D-9C90-5ABD22B50337}" srcOrd="9" destOrd="0" presId="urn:microsoft.com/office/officeart/2005/8/layout/cycle6"/>
    <dgm:cxn modelId="{C8E9DE70-EA33-4E02-97EC-641AD2770C3C}" type="presParOf" srcId="{09C0C2C4-4750-4239-AC29-BBAE8DBB5807}" destId="{000B43A5-EFD6-4932-A52C-BA0B6437A74C}" srcOrd="10" destOrd="0" presId="urn:microsoft.com/office/officeart/2005/8/layout/cycle6"/>
    <dgm:cxn modelId="{8B97D6CE-EFDA-4B18-81C3-DB73F37647C3}" type="presParOf" srcId="{09C0C2C4-4750-4239-AC29-BBAE8DBB5807}" destId="{94857D0E-2E57-4426-8075-D6F114A3EE80}" srcOrd="11" destOrd="0" presId="urn:microsoft.com/office/officeart/2005/8/layout/cycle6"/>
    <dgm:cxn modelId="{9CFF98C0-109B-4A58-96B3-5DE033121295}" type="presParOf" srcId="{09C0C2C4-4750-4239-AC29-BBAE8DBB5807}" destId="{F4EE176E-85EC-412A-BD7F-EC6BC15A1FCB}" srcOrd="12" destOrd="0" presId="urn:microsoft.com/office/officeart/2005/8/layout/cycle6"/>
    <dgm:cxn modelId="{463ECD40-D024-4DFA-98BF-9F75496C4970}" type="presParOf" srcId="{09C0C2C4-4750-4239-AC29-BBAE8DBB5807}" destId="{CB7F73AE-50AA-48EF-A0B0-0F889197B0B2}" srcOrd="13" destOrd="0" presId="urn:microsoft.com/office/officeart/2005/8/layout/cycle6"/>
    <dgm:cxn modelId="{11653A21-1DAD-4A13-B171-B69C905E4A02}" type="presParOf" srcId="{09C0C2C4-4750-4239-AC29-BBAE8DBB5807}" destId="{4A0FAEA9-2BE5-41ED-A254-D086CC2DCFD7}" srcOrd="14" destOrd="0" presId="urn:microsoft.com/office/officeart/2005/8/layout/cycle6"/>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AA7F8B-AFF4-4579-B84C-8FE5DF3C2F6F}">
      <dsp:nvSpPr>
        <dsp:cNvPr id="0" name=""/>
        <dsp:cNvSpPr/>
      </dsp:nvSpPr>
      <dsp:spPr>
        <a:xfrm>
          <a:off x="1097533" y="926"/>
          <a:ext cx="2636266" cy="15817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Methods and technologies to detect hazardous substances in the environment</a:t>
          </a:r>
        </a:p>
      </dsp:txBody>
      <dsp:txXfrm>
        <a:off x="1174748" y="78141"/>
        <a:ext cx="2481836" cy="1427330"/>
      </dsp:txXfrm>
    </dsp:sp>
    <dsp:sp modelId="{F301618A-31BB-4EC9-A2BB-EC922C0B01F8}">
      <dsp:nvSpPr>
        <dsp:cNvPr id="0" name=""/>
        <dsp:cNvSpPr/>
      </dsp:nvSpPr>
      <dsp:spPr>
        <a:xfrm>
          <a:off x="3865613" y="40"/>
          <a:ext cx="2636266" cy="158176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Advanced techniques for the detection, assessment, and evaluation of the effects on human health of hazardous substances</a:t>
          </a:r>
        </a:p>
      </dsp:txBody>
      <dsp:txXfrm>
        <a:off x="3942828" y="77255"/>
        <a:ext cx="2481836" cy="1427330"/>
      </dsp:txXfrm>
    </dsp:sp>
    <dsp:sp modelId="{0C961D1B-F2C1-4BEB-90E6-89A703DBB7F7}">
      <dsp:nvSpPr>
        <dsp:cNvPr id="0" name=""/>
        <dsp:cNvSpPr/>
      </dsp:nvSpPr>
      <dsp:spPr>
        <a:xfrm>
          <a:off x="1097533" y="1752594"/>
          <a:ext cx="2636266" cy="1581760"/>
        </a:xfrm>
        <a:prstGeom prst="roundRect">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Methods to assess the risks to human health presented by hazardous substances</a:t>
          </a:r>
        </a:p>
      </dsp:txBody>
      <dsp:txXfrm>
        <a:off x="1174748" y="1829809"/>
        <a:ext cx="2481836" cy="1427330"/>
      </dsp:txXfrm>
    </dsp:sp>
    <dsp:sp modelId="{0B935D50-9FE5-4AA2-9E99-B5A882A020E0}">
      <dsp:nvSpPr>
        <dsp:cNvPr id="0" name=""/>
        <dsp:cNvSpPr/>
      </dsp:nvSpPr>
      <dsp:spPr>
        <a:xfrm>
          <a:off x="3865613" y="1752594"/>
          <a:ext cx="2636266" cy="158176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Basic biological, chemical, and physical methods to reduce the amount and toxicity of hazardous substances</a:t>
          </a:r>
        </a:p>
      </dsp:txBody>
      <dsp:txXfrm>
        <a:off x="3942828" y="1829809"/>
        <a:ext cx="2481836" cy="14273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4A3A6E-720D-408C-9DA4-74A957FFB844}">
      <dsp:nvSpPr>
        <dsp:cNvPr id="0" name=""/>
        <dsp:cNvSpPr/>
      </dsp:nvSpPr>
      <dsp:spPr>
        <a:xfrm>
          <a:off x="2372627" y="197991"/>
          <a:ext cx="3929360" cy="1364615"/>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0B3218-1AC6-4A63-B15C-A8D158EC29AA}">
      <dsp:nvSpPr>
        <dsp:cNvPr id="0" name=""/>
        <dsp:cNvSpPr/>
      </dsp:nvSpPr>
      <dsp:spPr>
        <a:xfrm>
          <a:off x="3962648" y="3539470"/>
          <a:ext cx="761503" cy="487362"/>
        </a:xfrm>
        <a:prstGeom prst="down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7ED2643-503B-4555-B77B-43E871AA53CB}">
      <dsp:nvSpPr>
        <dsp:cNvPr id="0" name=""/>
        <dsp:cNvSpPr/>
      </dsp:nvSpPr>
      <dsp:spPr>
        <a:xfrm>
          <a:off x="2515790" y="3959820"/>
          <a:ext cx="3655218" cy="9138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b="1" kern="1200" dirty="0"/>
            <a:t>Chemical safety evaluation</a:t>
          </a:r>
        </a:p>
      </dsp:txBody>
      <dsp:txXfrm>
        <a:off x="2515790" y="3959820"/>
        <a:ext cx="3655218" cy="913804"/>
      </dsp:txXfrm>
    </dsp:sp>
    <dsp:sp modelId="{BCBBDCAF-0E9D-44DB-AC62-E0AF53E79A13}">
      <dsp:nvSpPr>
        <dsp:cNvPr id="0" name=""/>
        <dsp:cNvSpPr/>
      </dsp:nvSpPr>
      <dsp:spPr>
        <a:xfrm>
          <a:off x="3801209" y="1667998"/>
          <a:ext cx="1370707" cy="137070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US" sz="3100" kern="1200" dirty="0"/>
            <a:t>in silico</a:t>
          </a:r>
        </a:p>
      </dsp:txBody>
      <dsp:txXfrm>
        <a:off x="4001944" y="1868733"/>
        <a:ext cx="969237" cy="969237"/>
      </dsp:txXfrm>
    </dsp:sp>
    <dsp:sp modelId="{A2E84DC6-41DB-450A-95AA-066704CF3223}">
      <dsp:nvSpPr>
        <dsp:cNvPr id="0" name=""/>
        <dsp:cNvSpPr/>
      </dsp:nvSpPr>
      <dsp:spPr>
        <a:xfrm>
          <a:off x="2820392" y="639663"/>
          <a:ext cx="1370707" cy="137070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US" sz="3100" kern="1200" dirty="0"/>
            <a:t>in vivo</a:t>
          </a:r>
        </a:p>
      </dsp:txBody>
      <dsp:txXfrm>
        <a:off x="3021127" y="840398"/>
        <a:ext cx="969237" cy="969237"/>
      </dsp:txXfrm>
    </dsp:sp>
    <dsp:sp modelId="{A352BBA1-EBC4-43EF-A93B-ABAB7C754C08}">
      <dsp:nvSpPr>
        <dsp:cNvPr id="0" name=""/>
        <dsp:cNvSpPr/>
      </dsp:nvSpPr>
      <dsp:spPr>
        <a:xfrm>
          <a:off x="4221559" y="308256"/>
          <a:ext cx="1370707" cy="137070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US" sz="3100" kern="1200" dirty="0"/>
            <a:t>in vitro</a:t>
          </a:r>
        </a:p>
      </dsp:txBody>
      <dsp:txXfrm>
        <a:off x="4422294" y="508991"/>
        <a:ext cx="969237" cy="969237"/>
      </dsp:txXfrm>
    </dsp:sp>
    <dsp:sp modelId="{C7C65ACD-57E7-4074-8C09-D61BFD481C25}">
      <dsp:nvSpPr>
        <dsp:cNvPr id="0" name=""/>
        <dsp:cNvSpPr/>
      </dsp:nvSpPr>
      <dsp:spPr>
        <a:xfrm>
          <a:off x="2211189" y="30460"/>
          <a:ext cx="4264421" cy="3411537"/>
        </a:xfrm>
        <a:prstGeom prst="funnel">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733AE9-7E92-4FF3-8C91-A7192D6CCD5E}">
      <dsp:nvSpPr>
        <dsp:cNvPr id="0" name=""/>
        <dsp:cNvSpPr/>
      </dsp:nvSpPr>
      <dsp:spPr>
        <a:xfrm>
          <a:off x="2617452" y="2674"/>
          <a:ext cx="1988001" cy="1127122"/>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Biological response data</a:t>
          </a:r>
        </a:p>
      </dsp:txBody>
      <dsp:txXfrm>
        <a:off x="2672474" y="57696"/>
        <a:ext cx="1877957" cy="1017078"/>
      </dsp:txXfrm>
    </dsp:sp>
    <dsp:sp modelId="{B387A91A-3028-4277-A826-AF3E3360D55B}">
      <dsp:nvSpPr>
        <dsp:cNvPr id="0" name=""/>
        <dsp:cNvSpPr/>
      </dsp:nvSpPr>
      <dsp:spPr>
        <a:xfrm>
          <a:off x="1567175" y="534997"/>
          <a:ext cx="3966456" cy="3966456"/>
        </a:xfrm>
        <a:custGeom>
          <a:avLst/>
          <a:gdLst/>
          <a:ahLst/>
          <a:cxnLst/>
          <a:rect l="0" t="0" r="0" b="0"/>
          <a:pathLst>
            <a:path>
              <a:moveTo>
                <a:pt x="3047010" y="309441"/>
              </a:moveTo>
              <a:arcTo wR="1983228" hR="1983228" stAng="18146290" swAng="1775718"/>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444A502-369F-4803-B7BB-05C821C410D5}">
      <dsp:nvSpPr>
        <dsp:cNvPr id="0" name=""/>
        <dsp:cNvSpPr/>
      </dsp:nvSpPr>
      <dsp:spPr>
        <a:xfrm>
          <a:off x="4701904" y="1597316"/>
          <a:ext cx="1591399" cy="1039888"/>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Exposure data</a:t>
          </a:r>
        </a:p>
      </dsp:txBody>
      <dsp:txXfrm>
        <a:off x="4752667" y="1648079"/>
        <a:ext cx="1489873" cy="938362"/>
      </dsp:txXfrm>
    </dsp:sp>
    <dsp:sp modelId="{B700D4D7-0EFC-49E9-A1F4-DDFF455359AD}">
      <dsp:nvSpPr>
        <dsp:cNvPr id="0" name=""/>
        <dsp:cNvSpPr/>
      </dsp:nvSpPr>
      <dsp:spPr>
        <a:xfrm>
          <a:off x="1575998" y="482269"/>
          <a:ext cx="3966456" cy="3966456"/>
        </a:xfrm>
        <a:custGeom>
          <a:avLst/>
          <a:gdLst/>
          <a:ahLst/>
          <a:cxnLst/>
          <a:rect l="0" t="0" r="0" b="0"/>
          <a:pathLst>
            <a:path>
              <a:moveTo>
                <a:pt x="3958147" y="2164572"/>
              </a:moveTo>
              <a:arcTo wR="1983228" hR="1983228" stAng="314784" swAng="1660768"/>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189231F-4C8A-450D-AE27-9F18A57A8329}">
      <dsp:nvSpPr>
        <dsp:cNvPr id="0" name=""/>
        <dsp:cNvSpPr/>
      </dsp:nvSpPr>
      <dsp:spPr>
        <a:xfrm>
          <a:off x="3827130" y="3551597"/>
          <a:ext cx="1887862" cy="967929"/>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Fate and transport data</a:t>
          </a:r>
        </a:p>
      </dsp:txBody>
      <dsp:txXfrm>
        <a:off x="3874380" y="3598847"/>
        <a:ext cx="1793362" cy="873429"/>
      </dsp:txXfrm>
    </dsp:sp>
    <dsp:sp modelId="{01FFAC0C-EEC0-40F8-B118-C1DE71B1EDB7}">
      <dsp:nvSpPr>
        <dsp:cNvPr id="0" name=""/>
        <dsp:cNvSpPr/>
      </dsp:nvSpPr>
      <dsp:spPr>
        <a:xfrm>
          <a:off x="1590311" y="464750"/>
          <a:ext cx="3966456" cy="3966456"/>
        </a:xfrm>
        <a:custGeom>
          <a:avLst/>
          <a:gdLst/>
          <a:ahLst/>
          <a:cxnLst/>
          <a:rect l="0" t="0" r="0" b="0"/>
          <a:pathLst>
            <a:path>
              <a:moveTo>
                <a:pt x="2232113" y="3950777"/>
              </a:moveTo>
              <a:arcTo wR="1983228" hR="1983228" stAng="4967440" swAng="807768"/>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25A93BA-5E84-443D-9C90-5ABD22B50337}">
      <dsp:nvSpPr>
        <dsp:cNvPr id="0" name=""/>
        <dsp:cNvSpPr/>
      </dsp:nvSpPr>
      <dsp:spPr>
        <a:xfrm>
          <a:off x="1538673" y="3551603"/>
          <a:ext cx="1814124" cy="981845"/>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Sustainable remediation data</a:t>
          </a:r>
        </a:p>
      </dsp:txBody>
      <dsp:txXfrm>
        <a:off x="1586603" y="3599533"/>
        <a:ext cx="1718264" cy="885985"/>
      </dsp:txXfrm>
    </dsp:sp>
    <dsp:sp modelId="{94857D0E-2E57-4426-8075-D6F114A3EE80}">
      <dsp:nvSpPr>
        <dsp:cNvPr id="0" name=""/>
        <dsp:cNvSpPr/>
      </dsp:nvSpPr>
      <dsp:spPr>
        <a:xfrm>
          <a:off x="1682046" y="501744"/>
          <a:ext cx="3966456" cy="3966456"/>
        </a:xfrm>
        <a:custGeom>
          <a:avLst/>
          <a:gdLst/>
          <a:ahLst/>
          <a:cxnLst/>
          <a:rect l="0" t="0" r="0" b="0"/>
          <a:pathLst>
            <a:path>
              <a:moveTo>
                <a:pt x="306090" y="3041719"/>
              </a:moveTo>
              <a:arcTo wR="1983228" hR="1983228" stAng="8864565" swAng="1654583"/>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4EE176E-85EC-412A-BD7F-EC6BC15A1FCB}">
      <dsp:nvSpPr>
        <dsp:cNvPr id="0" name=""/>
        <dsp:cNvSpPr/>
      </dsp:nvSpPr>
      <dsp:spPr>
        <a:xfrm>
          <a:off x="945695" y="1597316"/>
          <a:ext cx="1559211" cy="1039888"/>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latin typeface="Arial" panose="020B0604020202020204" pitchFamily="34" charset="0"/>
              <a:cs typeface="Arial" panose="020B0604020202020204" pitchFamily="34" charset="0"/>
            </a:rPr>
            <a:t>Epidemiology data</a:t>
          </a:r>
        </a:p>
      </dsp:txBody>
      <dsp:txXfrm>
        <a:off x="996458" y="1648079"/>
        <a:ext cx="1457685" cy="938362"/>
      </dsp:txXfrm>
    </dsp:sp>
    <dsp:sp modelId="{4A0FAEA9-2BE5-41ED-A254-D086CC2DCFD7}">
      <dsp:nvSpPr>
        <dsp:cNvPr id="0" name=""/>
        <dsp:cNvSpPr/>
      </dsp:nvSpPr>
      <dsp:spPr>
        <a:xfrm>
          <a:off x="1689273" y="534997"/>
          <a:ext cx="3966456" cy="3966456"/>
        </a:xfrm>
        <a:custGeom>
          <a:avLst/>
          <a:gdLst/>
          <a:ahLst/>
          <a:cxnLst/>
          <a:rect l="0" t="0" r="0" b="0"/>
          <a:pathLst>
            <a:path>
              <a:moveTo>
                <a:pt x="231597" y="1053182"/>
              </a:moveTo>
              <a:arcTo wR="1983228" hR="1983228" stAng="12477991" swAng="1775718"/>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5296"/>
          </a:xfrm>
          <a:prstGeom prst="rect">
            <a:avLst/>
          </a:prstGeom>
        </p:spPr>
        <p:txBody>
          <a:bodyPr vert="horz" lIns="93287" tIns="46644" rIns="93287" bIns="46644" rtlCol="0"/>
          <a:lstStyle>
            <a:lvl1pPr algn="l">
              <a:defRPr sz="1200"/>
            </a:lvl1pPr>
          </a:lstStyle>
          <a:p>
            <a:endParaRPr lang="en-US"/>
          </a:p>
        </p:txBody>
      </p:sp>
      <p:sp>
        <p:nvSpPr>
          <p:cNvPr id="3" name="Date Placeholder 2"/>
          <p:cNvSpPr>
            <a:spLocks noGrp="1"/>
          </p:cNvSpPr>
          <p:nvPr>
            <p:ph type="dt" sz="quarter" idx="1"/>
          </p:nvPr>
        </p:nvSpPr>
        <p:spPr>
          <a:xfrm>
            <a:off x="3976333" y="0"/>
            <a:ext cx="3041968" cy="465296"/>
          </a:xfrm>
          <a:prstGeom prst="rect">
            <a:avLst/>
          </a:prstGeom>
        </p:spPr>
        <p:txBody>
          <a:bodyPr vert="horz" lIns="93287" tIns="46644" rIns="93287" bIns="46644" rtlCol="0"/>
          <a:lstStyle>
            <a:lvl1pPr algn="r">
              <a:defRPr sz="1200"/>
            </a:lvl1pPr>
          </a:lstStyle>
          <a:p>
            <a:fld id="{EA1CFB0C-7354-406D-9403-75690940ABE1}" type="datetimeFigureOut">
              <a:rPr lang="en-US" smtClean="0"/>
              <a:t>5/30/2018</a:t>
            </a:fld>
            <a:endParaRPr lang="en-US"/>
          </a:p>
        </p:txBody>
      </p:sp>
      <p:sp>
        <p:nvSpPr>
          <p:cNvPr id="4" name="Footer Placeholder 3"/>
          <p:cNvSpPr>
            <a:spLocks noGrp="1"/>
          </p:cNvSpPr>
          <p:nvPr>
            <p:ph type="ftr" sz="quarter" idx="2"/>
          </p:nvPr>
        </p:nvSpPr>
        <p:spPr>
          <a:xfrm>
            <a:off x="0" y="8839014"/>
            <a:ext cx="3041968" cy="465296"/>
          </a:xfrm>
          <a:prstGeom prst="rect">
            <a:avLst/>
          </a:prstGeom>
        </p:spPr>
        <p:txBody>
          <a:bodyPr vert="horz" lIns="93287" tIns="46644" rIns="93287" bIns="46644" rtlCol="0" anchor="b"/>
          <a:lstStyle>
            <a:lvl1pPr algn="l">
              <a:defRPr sz="1200"/>
            </a:lvl1pPr>
          </a:lstStyle>
          <a:p>
            <a:endParaRPr lang="en-US"/>
          </a:p>
        </p:txBody>
      </p:sp>
      <p:sp>
        <p:nvSpPr>
          <p:cNvPr id="5" name="Slide Number Placeholder 4"/>
          <p:cNvSpPr>
            <a:spLocks noGrp="1"/>
          </p:cNvSpPr>
          <p:nvPr>
            <p:ph type="sldNum" sz="quarter" idx="3"/>
          </p:nvPr>
        </p:nvSpPr>
        <p:spPr>
          <a:xfrm>
            <a:off x="3976333" y="8839014"/>
            <a:ext cx="3041968" cy="465296"/>
          </a:xfrm>
          <a:prstGeom prst="rect">
            <a:avLst/>
          </a:prstGeom>
        </p:spPr>
        <p:txBody>
          <a:bodyPr vert="horz" lIns="93287" tIns="46644" rIns="93287" bIns="46644" rtlCol="0" anchor="b"/>
          <a:lstStyle>
            <a:lvl1pPr algn="r">
              <a:defRPr sz="1200"/>
            </a:lvl1pPr>
          </a:lstStyle>
          <a:p>
            <a:fld id="{A8C65F00-5779-4799-8445-1A5F8AE6D950}" type="slidenum">
              <a:rPr lang="en-US" smtClean="0"/>
              <a:t>‹#›</a:t>
            </a:fld>
            <a:endParaRPr lang="en-US"/>
          </a:p>
        </p:txBody>
      </p:sp>
    </p:spTree>
    <p:extLst>
      <p:ext uri="{BB962C8B-B14F-4D97-AF65-F5344CB8AC3E}">
        <p14:creationId xmlns:p14="http://schemas.microsoft.com/office/powerpoint/2010/main" val="29754874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5296"/>
          </a:xfrm>
          <a:prstGeom prst="rect">
            <a:avLst/>
          </a:prstGeom>
        </p:spPr>
        <p:txBody>
          <a:bodyPr vert="horz" lIns="93287" tIns="46644" rIns="93287" bIns="46644" rtlCol="0"/>
          <a:lstStyle>
            <a:lvl1pPr algn="l">
              <a:defRPr sz="1200"/>
            </a:lvl1pPr>
          </a:lstStyle>
          <a:p>
            <a:endParaRPr lang="en-US"/>
          </a:p>
        </p:txBody>
      </p:sp>
      <p:sp>
        <p:nvSpPr>
          <p:cNvPr id="3" name="Date Placeholder 2"/>
          <p:cNvSpPr>
            <a:spLocks noGrp="1"/>
          </p:cNvSpPr>
          <p:nvPr>
            <p:ph type="dt" idx="1"/>
          </p:nvPr>
        </p:nvSpPr>
        <p:spPr>
          <a:xfrm>
            <a:off x="3976333" y="0"/>
            <a:ext cx="3041968" cy="465296"/>
          </a:xfrm>
          <a:prstGeom prst="rect">
            <a:avLst/>
          </a:prstGeom>
        </p:spPr>
        <p:txBody>
          <a:bodyPr vert="horz" lIns="93287" tIns="46644" rIns="93287" bIns="46644" rtlCol="0"/>
          <a:lstStyle>
            <a:lvl1pPr algn="r">
              <a:defRPr sz="1200"/>
            </a:lvl1pPr>
          </a:lstStyle>
          <a:p>
            <a:fld id="{2FFB7CF9-44EA-4B59-9F36-D518BE98B88A}" type="datetimeFigureOut">
              <a:rPr lang="en-US" smtClean="0"/>
              <a:t>5/30/2018</a:t>
            </a:fld>
            <a:endParaRPr lang="en-US"/>
          </a:p>
        </p:txBody>
      </p:sp>
      <p:sp>
        <p:nvSpPr>
          <p:cNvPr id="4" name="Slide Image Placeholder 3"/>
          <p:cNvSpPr>
            <a:spLocks noGrp="1" noRot="1" noChangeAspect="1"/>
          </p:cNvSpPr>
          <p:nvPr>
            <p:ph type="sldImg" idx="2"/>
          </p:nvPr>
        </p:nvSpPr>
        <p:spPr>
          <a:xfrm>
            <a:off x="1184275" y="698500"/>
            <a:ext cx="4651375" cy="3489325"/>
          </a:xfrm>
          <a:prstGeom prst="rect">
            <a:avLst/>
          </a:prstGeom>
          <a:noFill/>
          <a:ln w="12700">
            <a:solidFill>
              <a:prstClr val="black"/>
            </a:solidFill>
          </a:ln>
        </p:spPr>
        <p:txBody>
          <a:bodyPr vert="horz" lIns="93287" tIns="46644" rIns="93287" bIns="46644" rtlCol="0" anchor="ctr"/>
          <a:lstStyle/>
          <a:p>
            <a:endParaRPr lang="en-US"/>
          </a:p>
        </p:txBody>
      </p:sp>
      <p:sp>
        <p:nvSpPr>
          <p:cNvPr id="5" name="Notes Placeholder 4"/>
          <p:cNvSpPr>
            <a:spLocks noGrp="1"/>
          </p:cNvSpPr>
          <p:nvPr>
            <p:ph type="body" sz="quarter" idx="3"/>
          </p:nvPr>
        </p:nvSpPr>
        <p:spPr>
          <a:xfrm>
            <a:off x="701993" y="4420315"/>
            <a:ext cx="5615940" cy="4187666"/>
          </a:xfrm>
          <a:prstGeom prst="rect">
            <a:avLst/>
          </a:prstGeom>
        </p:spPr>
        <p:txBody>
          <a:bodyPr vert="horz" lIns="93287" tIns="46644" rIns="93287" bIns="4664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39014"/>
            <a:ext cx="3041968" cy="465296"/>
          </a:xfrm>
          <a:prstGeom prst="rect">
            <a:avLst/>
          </a:prstGeom>
        </p:spPr>
        <p:txBody>
          <a:bodyPr vert="horz" lIns="93287" tIns="46644" rIns="93287" bIns="46644" rtlCol="0" anchor="b"/>
          <a:lstStyle>
            <a:lvl1pPr algn="l">
              <a:defRPr sz="1200"/>
            </a:lvl1pPr>
          </a:lstStyle>
          <a:p>
            <a:endParaRPr lang="en-US"/>
          </a:p>
        </p:txBody>
      </p:sp>
      <p:sp>
        <p:nvSpPr>
          <p:cNvPr id="7" name="Slide Number Placeholder 6"/>
          <p:cNvSpPr>
            <a:spLocks noGrp="1"/>
          </p:cNvSpPr>
          <p:nvPr>
            <p:ph type="sldNum" sz="quarter" idx="5"/>
          </p:nvPr>
        </p:nvSpPr>
        <p:spPr>
          <a:xfrm>
            <a:off x="3976333" y="8839014"/>
            <a:ext cx="3041968" cy="465296"/>
          </a:xfrm>
          <a:prstGeom prst="rect">
            <a:avLst/>
          </a:prstGeom>
        </p:spPr>
        <p:txBody>
          <a:bodyPr vert="horz" lIns="93287" tIns="46644" rIns="93287" bIns="46644" rtlCol="0" anchor="b"/>
          <a:lstStyle>
            <a:lvl1pPr algn="r">
              <a:defRPr sz="1200"/>
            </a:lvl1pPr>
          </a:lstStyle>
          <a:p>
            <a:fld id="{89664CBA-87FC-422E-B2AF-9E63E888A795}" type="slidenum">
              <a:rPr lang="en-US" smtClean="0"/>
              <a:t>‹#›</a:t>
            </a:fld>
            <a:endParaRPr lang="en-US"/>
          </a:p>
        </p:txBody>
      </p:sp>
    </p:spTree>
    <p:extLst>
      <p:ext uri="{BB962C8B-B14F-4D97-AF65-F5344CB8AC3E}">
        <p14:creationId xmlns:p14="http://schemas.microsoft.com/office/powerpoint/2010/main" val="75403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9664CBA-87FC-422E-B2AF-9E63E888A795}" type="slidenum">
              <a:rPr lang="en-US" smtClean="0"/>
              <a:t>1</a:t>
            </a:fld>
            <a:endParaRPr lang="en-US"/>
          </a:p>
        </p:txBody>
      </p:sp>
    </p:spTree>
    <p:extLst>
      <p:ext uri="{BB962C8B-B14F-4D97-AF65-F5344CB8AC3E}">
        <p14:creationId xmlns:p14="http://schemas.microsoft.com/office/powerpoint/2010/main" val="20639694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SRP-funded researchers are also developing new ways to identify hazards and evaluate chemical safety. This includes novel computational approaches to understand how humans are exposed to chemicals, how they might interact in the body, and how differences between humans play a role. </a:t>
            </a:r>
            <a:r>
              <a:rPr lang="en-US" dirty="0"/>
              <a:t>These approaches also have the potential to help scientists evaluate the combined effects of mixtures of chemicals that people are exposed to</a:t>
            </a:r>
          </a:p>
          <a:p>
            <a:endParaRPr lang="en-US" dirty="0"/>
          </a:p>
          <a:p>
            <a:pPr marL="171450" indent="-171450">
              <a:buFont typeface="Arial" panose="020B0604020202020204" pitchFamily="34" charset="0"/>
              <a:buChar char="•"/>
            </a:pPr>
            <a:r>
              <a:rPr lang="en-US" dirty="0"/>
              <a:t>At the Boston University SRP Center, researchers developed a computational pipeline to construct chemical networks. They have shown that by grouping chemicals based on the similarity of their associated networks, they can identify groups of chemicals or drugs with similar functions and similar profiles that may damage genes and lead to cancer. These networks can also point to the main molecular pathways triggered by specific chemicals.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Texas A&amp;M University SRP Center grantees at the Pacific Northwest National Laboratory have developed a novel platform that can rapidly and automatically analyze environmental samples. Erin Baker presented this approach in session 2 of this series. She discussed how this platform is a viable way to screen for chemicals in the environment and in biological samples for insight into human exposure and disease mechanisms.</a:t>
            </a:r>
          </a:p>
          <a:p>
            <a:pPr marL="0" indent="0">
              <a:buFont typeface="Arial" panose="020B0604020202020204" pitchFamily="34" charset="0"/>
              <a:buNone/>
            </a:pPr>
            <a:endParaRPr lang="en-US" dirty="0"/>
          </a:p>
          <a:p>
            <a:pPr marL="0" indent="0">
              <a:buFont typeface="Arial" panose="020B0604020202020204" pitchFamily="34" charset="0"/>
              <a:buNone/>
            </a:pPr>
            <a:r>
              <a:rPr lang="en-US" sz="1200" b="0" i="0" kern="1200" dirty="0">
                <a:solidFill>
                  <a:schemeClr val="tx1"/>
                </a:solidFill>
                <a:effectLst/>
                <a:latin typeface="+mn-lt"/>
                <a:ea typeface="+mn-ea"/>
                <a:cs typeface="+mn-cs"/>
              </a:rPr>
              <a:t>---------------</a:t>
            </a:r>
          </a:p>
          <a:p>
            <a:pPr marL="0" indent="0">
              <a:buFont typeface="Arial" panose="020B0604020202020204" pitchFamily="34" charset="0"/>
              <a:buNone/>
            </a:pPr>
            <a:r>
              <a:rPr lang="en-US" sz="1200" b="0" i="0" kern="1200" dirty="0">
                <a:solidFill>
                  <a:schemeClr val="tx1"/>
                </a:solidFill>
                <a:effectLst/>
                <a:latin typeface="+mn-lt"/>
                <a:ea typeface="+mn-ea"/>
                <a:cs typeface="+mn-cs"/>
              </a:rPr>
              <a:t>References:</a:t>
            </a:r>
          </a:p>
          <a:p>
            <a:pPr marL="0" indent="0">
              <a:buFont typeface="Arial" panose="020B0604020202020204" pitchFamily="34" charset="0"/>
              <a:buNone/>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Bullet 1: </a:t>
            </a:r>
            <a:r>
              <a:rPr lang="en-US" dirty="0">
                <a:effectLst/>
              </a:rPr>
              <a:t>Publication: https://www.ncbi.nlm.nih.gov/pubmed/28361664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Bullet 2: </a:t>
            </a:r>
            <a:r>
              <a:rPr lang="en-US" dirty="0"/>
              <a:t>Publication: https://www.ncbi.nlm.nih.gov/pubmed/29161511</a:t>
            </a:r>
          </a:p>
        </p:txBody>
      </p:sp>
      <p:sp>
        <p:nvSpPr>
          <p:cNvPr id="4" name="Slide Number Placeholder 3"/>
          <p:cNvSpPr>
            <a:spLocks noGrp="1"/>
          </p:cNvSpPr>
          <p:nvPr>
            <p:ph type="sldNum" sz="quarter" idx="10"/>
          </p:nvPr>
        </p:nvSpPr>
        <p:spPr/>
        <p:txBody>
          <a:bodyPr/>
          <a:lstStyle/>
          <a:p>
            <a:fld id="{89664CBA-87FC-422E-B2AF-9E63E888A795}" type="slidenum">
              <a:rPr lang="en-US" smtClean="0"/>
              <a:t>10</a:t>
            </a:fld>
            <a:endParaRPr lang="en-US"/>
          </a:p>
        </p:txBody>
      </p:sp>
    </p:spTree>
    <p:extLst>
      <p:ext uri="{BB962C8B-B14F-4D97-AF65-F5344CB8AC3E}">
        <p14:creationId xmlns:p14="http://schemas.microsoft.com/office/powerpoint/2010/main" val="826365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Here are some additional computational methods being developed by SRP grantees.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Researchers at the UC Berkeley SRP Center found that using a platform to map the reactivity of environmental chemicals across all the proteins in the body may uncover new ways environmental chemicals interact in humans. They are using reactivity-based strategies to uncover distinct sets of proteins and pathways that may be particularly sensitive to environmental chemicals, which may inform how molecules interact in the body and how they might be linked to chemical toxicity. </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Using cell-based data, Texas A&amp;M SRP Center grantees developed a computational approach to estimate differences in susceptibility to chemicals based on population variability, or the genetic differences normally found within a population. You will hear more about it in the presentation by </a:t>
            </a:r>
            <a:r>
              <a:rPr lang="en-US" dirty="0" err="1"/>
              <a:t>Weihsueh</a:t>
            </a:r>
            <a:r>
              <a:rPr lang="en-US" dirty="0"/>
              <a:t> Chiu (Pronounced “</a:t>
            </a:r>
            <a:r>
              <a:rPr lang="en-US" dirty="0" err="1"/>
              <a:t>Wayshway</a:t>
            </a:r>
            <a:r>
              <a:rPr lang="en-US" dirty="0"/>
              <a:t> Chu”) coming up next. </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sz="1200" b="0" i="0" kern="1200" dirty="0">
                <a:solidFill>
                  <a:schemeClr val="tx1"/>
                </a:solidFill>
                <a:effectLst/>
                <a:latin typeface="+mn-lt"/>
                <a:ea typeface="+mn-ea"/>
                <a:cs typeface="+mn-cs"/>
              </a:rPr>
              <a:t>---------------</a:t>
            </a:r>
          </a:p>
          <a:p>
            <a:pPr marL="0" indent="0">
              <a:buFont typeface="Arial" panose="020B0604020202020204" pitchFamily="34" charset="0"/>
              <a:buNone/>
            </a:pPr>
            <a:r>
              <a:rPr lang="en-US" sz="1200" b="0" i="0" kern="1200" dirty="0">
                <a:solidFill>
                  <a:schemeClr val="tx1"/>
                </a:solidFill>
                <a:effectLst/>
                <a:latin typeface="+mn-lt"/>
                <a:ea typeface="+mn-ea"/>
                <a:cs typeface="+mn-cs"/>
              </a:rPr>
              <a:t>References:</a:t>
            </a:r>
          </a:p>
          <a:p>
            <a:pPr marL="0" indent="0">
              <a:buFont typeface="Arial" panose="020B0604020202020204" pitchFamily="34" charset="0"/>
              <a:buNone/>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Bullet 1: </a:t>
            </a:r>
            <a:r>
              <a:rPr lang="en-US" dirty="0"/>
              <a:t>Research Brief: https://tools.niehs.nih.gov/srp/researchbriefs/view.cfm?Brief_ID=253</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Bullet 2: </a:t>
            </a:r>
            <a:r>
              <a:rPr lang="en-US" dirty="0"/>
              <a:t>Publication: https://www.ncbi.nlm.nih.gov/pubmed/27960008</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89664CBA-87FC-422E-B2AF-9E63E888A795}" type="slidenum">
              <a:rPr lang="en-US" smtClean="0"/>
              <a:t>11</a:t>
            </a:fld>
            <a:endParaRPr lang="en-US"/>
          </a:p>
        </p:txBody>
      </p:sp>
    </p:spTree>
    <p:extLst>
      <p:ext uri="{BB962C8B-B14F-4D97-AF65-F5344CB8AC3E}">
        <p14:creationId xmlns:p14="http://schemas.microsoft.com/office/powerpoint/2010/main" val="26335471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New technologies are enabling us to evaluate how chemicals affect biological pathways, or networks of interactions between molecules that together perform biological functions. This includes how chemicals perturb molecules that are a part of a pathway as well as how chemicals perturb interactions within a pathway. These pathway responses reveal mechanistic information that will help us better understand toxicity.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By combining data on biological pathways known to be associated with health effects with data on chemical classes linked to disruptions in key biological events that lead to those health effects, we can better understand links between the environment and disease.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we move forward, leveraging the wealth of knowledge that alternative models provide and integrating data from new approaches will address knowledge gaps and improve what we know about how complex exposures lead to disease. As knowledge of biological mechanisms continues to evolve, SRP researchers are also developing better computational models that integrate in vitro, in vivo, and in silico data that can be incredibly useful in evaluating the safety of chemicals.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9664CBA-87FC-422E-B2AF-9E63E888A795}" type="slidenum">
              <a:rPr lang="en-US" smtClean="0"/>
              <a:t>12</a:t>
            </a:fld>
            <a:endParaRPr lang="en-US"/>
          </a:p>
        </p:txBody>
      </p:sp>
    </p:spTree>
    <p:extLst>
      <p:ext uri="{BB962C8B-B14F-4D97-AF65-F5344CB8AC3E}">
        <p14:creationId xmlns:p14="http://schemas.microsoft.com/office/powerpoint/2010/main" val="5310636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Fundamental research approaches I’ve discussed today have the ability to challenge the current paradigm of risk assessment. Rather than making presumptions about what chemicals are causing risk, as the current approach to assessing risk requires, new approaches such as metabolomics enable researchers to investigate which chemicals are associated with risk. Because the associations do not prove anything by themselves, researchers must follow up by mechanistically testing the resulting hypotheses in order to understand the mechanisms of toxicity.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SRP is in a unique position because we have data from a variety of scientific disciplines. For 30 years, the SRP has been bringing together research domains that do not normally meet under the same roof to provide and take advantage of different perspectives to solve complex problems.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A97FC8-F04A-4D09-8EE1-98FF67DDF5A5}"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1559655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this series, I wanted to make you aware of two other recent SRP Risk e-Learning series that are relevant to advancing 21</a:t>
            </a:r>
            <a:r>
              <a:rPr lang="en-US" baseline="30000" dirty="0"/>
              <a:t>st</a:t>
            </a:r>
            <a:r>
              <a:rPr lang="en-US" dirty="0"/>
              <a:t> Century Science: One series on Adverse Outcome Pathways and one series on Analytical Tools and Methods. </a:t>
            </a:r>
          </a:p>
          <a:p>
            <a:endParaRPr lang="en-US" dirty="0"/>
          </a:p>
          <a:p>
            <a:r>
              <a:rPr lang="en-US" dirty="0"/>
              <a:t>The archives of each of these sessions are available from the SRP Risk eLearning website.</a:t>
            </a:r>
          </a:p>
          <a:p>
            <a:endParaRPr lang="en-US" dirty="0"/>
          </a:p>
        </p:txBody>
      </p:sp>
      <p:sp>
        <p:nvSpPr>
          <p:cNvPr id="4" name="Slide Number Placeholder 3"/>
          <p:cNvSpPr>
            <a:spLocks noGrp="1"/>
          </p:cNvSpPr>
          <p:nvPr>
            <p:ph type="sldNum" sz="quarter" idx="10"/>
          </p:nvPr>
        </p:nvSpPr>
        <p:spPr/>
        <p:txBody>
          <a:bodyPr/>
          <a:lstStyle/>
          <a:p>
            <a:fld id="{89664CBA-87FC-422E-B2AF-9E63E888A795}" type="slidenum">
              <a:rPr lang="en-US" smtClean="0"/>
              <a:t>14</a:t>
            </a:fld>
            <a:endParaRPr lang="en-US"/>
          </a:p>
        </p:txBody>
      </p:sp>
    </p:spTree>
    <p:extLst>
      <p:ext uri="{BB962C8B-B14F-4D97-AF65-F5344CB8AC3E}">
        <p14:creationId xmlns:p14="http://schemas.microsoft.com/office/powerpoint/2010/main" val="213577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A97FC8-F04A-4D09-8EE1-98FF67DDF5A5}" type="slidenum">
              <a:rPr lang="en-US">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21559655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9132EA-BD15-4CA4-88E8-706B29EDB6D6}"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8331312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664CBA-87FC-422E-B2AF-9E63E888A795}" type="slidenum">
              <a:rPr lang="en-US" smtClean="0"/>
              <a:t>4</a:t>
            </a:fld>
            <a:endParaRPr lang="en-US"/>
          </a:p>
        </p:txBody>
      </p:sp>
    </p:spTree>
    <p:extLst>
      <p:ext uri="{BB962C8B-B14F-4D97-AF65-F5344CB8AC3E}">
        <p14:creationId xmlns:p14="http://schemas.microsoft.com/office/powerpoint/2010/main" val="1633519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SRP is well positioned to lead the way in the use of 21st century science to protect human health. By combining multidisciplinary expertise, many of our grantees have been successful in developing alternative models to identify hazards. Some are making progress in disentangling the many questions and uncertainties related to chemical mixtures. They are also creating cutting edge rapid screening tools for environmental assessment and toxicity testing and developing 3D models that more closely mimic biological conditions. </a:t>
            </a:r>
          </a:p>
          <a:p>
            <a:endParaRPr lang="en-US" dirty="0"/>
          </a:p>
          <a:p>
            <a:r>
              <a:rPr lang="en-US" dirty="0"/>
              <a:t>There are many more SRP researchers developing new approaches and alternatives for toxicity, fate and transport, and ecotoxicity testing. I am just providing a few examples of how SRP grantees are advancing 21st century science to protect human health. </a:t>
            </a:r>
          </a:p>
        </p:txBody>
      </p:sp>
      <p:sp>
        <p:nvSpPr>
          <p:cNvPr id="4" name="Slide Number Placeholder 3"/>
          <p:cNvSpPr>
            <a:spLocks noGrp="1"/>
          </p:cNvSpPr>
          <p:nvPr>
            <p:ph type="sldNum" sz="quarter" idx="10"/>
          </p:nvPr>
        </p:nvSpPr>
        <p:spPr/>
        <p:txBody>
          <a:bodyPr/>
          <a:lstStyle/>
          <a:p>
            <a:fld id="{89664CBA-87FC-422E-B2AF-9E63E888A795}" type="slidenum">
              <a:rPr lang="en-US" smtClean="0"/>
              <a:t>5</a:t>
            </a:fld>
            <a:endParaRPr lang="en-US"/>
          </a:p>
        </p:txBody>
      </p:sp>
    </p:spTree>
    <p:extLst>
      <p:ext uri="{BB962C8B-B14F-4D97-AF65-F5344CB8AC3E}">
        <p14:creationId xmlns:p14="http://schemas.microsoft.com/office/powerpoint/2010/main" val="9424652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Several SRP grantees are using zebrafish to advance the use of 21st-century science in toxicity testing.</a:t>
            </a:r>
          </a:p>
          <a:p>
            <a:r>
              <a:rPr lang="en-US" sz="1200" b="0" i="0" kern="1200" dirty="0">
                <a:solidFill>
                  <a:schemeClr val="tx1"/>
                </a:solidFill>
                <a:effectLst/>
                <a:latin typeface="+mn-lt"/>
                <a:ea typeface="+mn-ea"/>
                <a:cs typeface="+mn-cs"/>
              </a:rPr>
              <a:t>The clear embryo of the zebrafish allows researchers to visualize the anatomical changes associated with development, which makes them a useful model for understanding the structural and chemical effects of neurotoxicants, as well as behavioral impairment associated with exposures.</a:t>
            </a:r>
          </a:p>
          <a:p>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SRP grantees at the University of Washington have developed panel of zebrafish genes that can be combined with a rapid testing platform to identify chemicals that induce oxidative stress. The method, optimized for use on larval zebrafish, is cost-effective and can be performed more quickly and with less tissue than conventional methods. </a:t>
            </a:r>
          </a:p>
          <a:p>
            <a:pPr marL="0" indent="0">
              <a:buFont typeface="Arial" panose="020B0604020202020204" pitchFamily="34" charset="0"/>
              <a:buNone/>
            </a:pPr>
            <a:endParaRPr lang="en-US" sz="12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SRP grantees at the Duke University SRP Center demonstrated in zebrafish that polybrominated diphenyl ethers and halogenated phenolic compounds can bind proteins that regulate thyroid hormones and bone development. Their work highlighted the importance of studying intermediate life stages, and chemical mixtures, since embryonic and adult studies may not be predictive of toxicity when exposure occurs in developing juvenile life stages.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SRP grantees at the Oregon State University SRP Center use zebrafish to define the toxicity of complex polycyclic aromatic hydrocarbon mixtures. According to the researchers, the zebrafish model is uniquely suited to link biochemical, genetic, and cellular changes to observations at the structural, functional, and behavioral level in a high-throughput format. </a:t>
            </a:r>
          </a:p>
          <a:p>
            <a:pPr marL="0" indent="0">
              <a:buFont typeface="Arial" panose="020B0604020202020204" pitchFamily="34" charset="0"/>
              <a:buNone/>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If you would like to learn more about Oregon State University’s work on zebrafish, you can view the archive of Lisa Truong’s presentation from session 1 of this series.</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0" indent="0">
              <a:buFont typeface="Arial" panose="020B0604020202020204" pitchFamily="34" charset="0"/>
              <a:buNone/>
            </a:pPr>
            <a:r>
              <a:rPr lang="en-US" sz="1200" b="0" i="0" kern="1200" dirty="0">
                <a:solidFill>
                  <a:schemeClr val="tx1"/>
                </a:solidFill>
                <a:effectLst/>
                <a:latin typeface="+mn-lt"/>
                <a:ea typeface="+mn-ea"/>
                <a:cs typeface="+mn-cs"/>
              </a:rPr>
              <a:t>---------------</a:t>
            </a:r>
          </a:p>
          <a:p>
            <a:pPr marL="0" indent="0">
              <a:buFont typeface="Arial" panose="020B0604020202020204" pitchFamily="34" charset="0"/>
              <a:buNone/>
            </a:pPr>
            <a:r>
              <a:rPr lang="en-US" sz="1200" b="0" i="0" kern="1200" dirty="0">
                <a:solidFill>
                  <a:schemeClr val="tx1"/>
                </a:solidFill>
                <a:effectLst/>
                <a:latin typeface="+mn-lt"/>
                <a:ea typeface="+mn-ea"/>
                <a:cs typeface="+mn-cs"/>
              </a:rPr>
              <a:t>References: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Bullet 1: Research Brief: https://tools.niehs.nih.gov/srp/researchbriefs/view.cfm?Brief_ID=269</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Bullet 2: https://www.ncbi.nlm.nih.gov/pubmed/27329031</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Bullet 3: https://www.ncbi.nlm.nih.gov/pubmed/27016469</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89664CBA-87FC-422E-B2AF-9E63E888A795}" type="slidenum">
              <a:rPr lang="en-US" smtClean="0"/>
              <a:t>6</a:t>
            </a:fld>
            <a:endParaRPr lang="en-US"/>
          </a:p>
        </p:txBody>
      </p:sp>
    </p:spTree>
    <p:extLst>
      <p:ext uri="{BB962C8B-B14F-4D97-AF65-F5344CB8AC3E}">
        <p14:creationId xmlns:p14="http://schemas.microsoft.com/office/powerpoint/2010/main" val="27900213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Several SRP grantees are working to understand how contaminants harm the environment and other organisms.</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Boston University SRP Center researchers at Woods Hole Oceanographic Institute have explored the complex genetics involved in how Atlantic killifish have rapidly evolved to tolerate normally lethal levels of environmental contaminants in polluted East Coast estuaries, which may provide new information about the mechanisms of environmental chemical toxicity in both animals and humans. As part of the BU SRP Center, researchers have been studying killifish resistant to contamination in New Bedford Harbor since 1995. </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Using approaches that integrate molecular, biochemical, physiological, and behavioral endpoints, University of Washington SRP researchers are investigating how exposure to metals such as cadmium may impact regional survival of fish. This includes mechanisms by which cadmium and copper exposure can lead to damage to the olfactory system of fish. </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Researchers at the Brown University SRP Center have developed a new 3D liver cell model that can be used to screen chemicals for toxicity in fish. The model uses fish liver cells cultured to form 3D microtissue so researchers can assess liver toxicants over time after single or repeated exposures. Compared to a single layer of cells often used in toxicology, 3D liver microtissues live longer and are better differentiated, meaning they act more like real livers and can better predict the response of fish. </a:t>
            </a:r>
          </a:p>
          <a:p>
            <a:pPr marL="0" indent="0">
              <a:buFont typeface="Arial" panose="020B0604020202020204" pitchFamily="34" charset="0"/>
              <a:buNone/>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If you would like to learn more about the 3-D liver cell model from Brown University, you can view the archive of April Rodd’s presentation from session 1 of this series.</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0" indent="0">
              <a:buFont typeface="Arial" panose="020B0604020202020204" pitchFamily="34" charset="0"/>
              <a:buNone/>
            </a:pPr>
            <a:r>
              <a:rPr lang="en-US" sz="1200" b="0" i="0" kern="1200" dirty="0">
                <a:solidFill>
                  <a:schemeClr val="tx1"/>
                </a:solidFill>
                <a:effectLst/>
                <a:latin typeface="+mn-lt"/>
                <a:ea typeface="+mn-ea"/>
                <a:cs typeface="+mn-cs"/>
              </a:rPr>
              <a:t>---------------</a:t>
            </a:r>
          </a:p>
          <a:p>
            <a:pPr marL="0" indent="0">
              <a:buFont typeface="Arial" panose="020B0604020202020204" pitchFamily="34" charset="0"/>
              <a:buNone/>
            </a:pPr>
            <a:r>
              <a:rPr lang="en-US" sz="1200" b="0" i="0" kern="1200" dirty="0">
                <a:solidFill>
                  <a:schemeClr val="tx1"/>
                </a:solidFill>
                <a:effectLst/>
                <a:latin typeface="+mn-lt"/>
                <a:ea typeface="+mn-ea"/>
                <a:cs typeface="+mn-cs"/>
              </a:rPr>
              <a:t>References:</a:t>
            </a:r>
          </a:p>
          <a:p>
            <a:pPr marL="0" indent="0">
              <a:buFont typeface="Arial" panose="020B0604020202020204" pitchFamily="34" charset="0"/>
              <a:buNone/>
            </a:pPr>
            <a:endParaRPr lang="en-US" sz="12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Bullet 1: Research Brief: https://tools.niehs.nih.gov/srp/researchbriefs/view.cfm?Brief_ID=265</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Bullet 2: Research Brief: https://tools.niehs.nih.gov/srp/researchbriefs/view.cfm?Brief_ID=224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Bullet 3: Research Brief: https://tools.niehs.nih.gov/srp/researchbriefs/view.cfm?Brief_ID=271</a:t>
            </a:r>
          </a:p>
        </p:txBody>
      </p:sp>
      <p:sp>
        <p:nvSpPr>
          <p:cNvPr id="4" name="Slide Number Placeholder 3"/>
          <p:cNvSpPr>
            <a:spLocks noGrp="1"/>
          </p:cNvSpPr>
          <p:nvPr>
            <p:ph type="sldNum" sz="quarter" idx="10"/>
          </p:nvPr>
        </p:nvSpPr>
        <p:spPr/>
        <p:txBody>
          <a:bodyPr/>
          <a:lstStyle/>
          <a:p>
            <a:fld id="{89664CBA-87FC-422E-B2AF-9E63E888A795}" type="slidenum">
              <a:rPr lang="en-US" smtClean="0"/>
              <a:t>7</a:t>
            </a:fld>
            <a:endParaRPr lang="en-US"/>
          </a:p>
        </p:txBody>
      </p:sp>
    </p:spTree>
    <p:extLst>
      <p:ext uri="{BB962C8B-B14F-4D97-AF65-F5344CB8AC3E}">
        <p14:creationId xmlns:p14="http://schemas.microsoft.com/office/powerpoint/2010/main" val="35532331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SRP grantees are developing tests using cells and antibodies to screen for hazardous chemicals in the environment and in human samples. For example: </a:t>
            </a:r>
          </a:p>
          <a:p>
            <a:pPr marL="0" indent="0">
              <a:buFont typeface="Arial" panose="020B0604020202020204" pitchFamily="34" charset="0"/>
              <a:buNone/>
            </a:pPr>
            <a:endParaRPr lang="en-US" dirty="0">
              <a:effectLst/>
            </a:endParaRPr>
          </a:p>
          <a:p>
            <a:pPr marL="171450" indent="-171450">
              <a:buFont typeface="Arial" panose="020B0604020202020204" pitchFamily="34" charset="0"/>
              <a:buChar char="•"/>
            </a:pPr>
            <a:r>
              <a:rPr lang="en-US" dirty="0">
                <a:effectLst/>
              </a:rPr>
              <a:t>Texas A&amp;M SRP Center grantees at Baylor University </a:t>
            </a:r>
            <a:r>
              <a:rPr lang="en-US" u="none" dirty="0">
                <a:effectLst/>
              </a:rPr>
              <a:t>are developing rapid imaging platforms and custom automated web-based image analysis and reporting tools</a:t>
            </a:r>
            <a:r>
              <a:rPr lang="en-US" u="none" dirty="0">
                <a:solidFill>
                  <a:schemeClr val="tx1"/>
                </a:solidFill>
                <a:effectLst/>
              </a:rPr>
              <a:t> </a:t>
            </a:r>
            <a:r>
              <a:rPr lang="en-US" u="none" dirty="0">
                <a:effectLst/>
              </a:rPr>
              <a:t>to </a:t>
            </a:r>
            <a:r>
              <a:rPr lang="en-US" dirty="0">
                <a:effectLst/>
              </a:rPr>
              <a:t>identify the presence of endocrine disrupting chemicals in complex chemical mixtures. The researchers aim to develop cost-effective tools that can be used to quickly assess the risks to human health during natural and man-made environmental emergencies. </a:t>
            </a:r>
          </a:p>
          <a:p>
            <a:pPr marL="171450" indent="-171450">
              <a:buFont typeface="Arial" panose="020B0604020202020204" pitchFamily="34" charset="0"/>
              <a:buChar char="•"/>
            </a:pPr>
            <a:endParaRPr lang="en-US" dirty="0">
              <a:effectLst/>
            </a:endParaRPr>
          </a:p>
          <a:p>
            <a:pPr marL="171450" indent="-171450">
              <a:buFont typeface="Arial" panose="020B0604020202020204" pitchFamily="34" charset="0"/>
              <a:buChar char="•"/>
            </a:pPr>
            <a:r>
              <a:rPr lang="en-US" dirty="0"/>
              <a:t>Researchers at the UC Davis SRP Center are using VHH antibodies, which are binding fragments of antibodies, to develop immunoassays to detect polychlorinated biphenyls, pesticides, and other compounds and degradation products. These immunoassays, which use VHH antibodies isolated from alpacas, are fast, sensitive, high throughput, and low-cost.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0" indent="0">
              <a:buFont typeface="Arial" panose="020B0604020202020204" pitchFamily="34" charset="0"/>
              <a:buNone/>
            </a:pPr>
            <a:r>
              <a:rPr lang="en-US" sz="1200" b="0" i="0" kern="1200" dirty="0">
                <a:solidFill>
                  <a:schemeClr val="tx1"/>
                </a:solidFill>
                <a:effectLst/>
                <a:latin typeface="+mn-lt"/>
                <a:ea typeface="+mn-ea"/>
                <a:cs typeface="+mn-cs"/>
              </a:rPr>
              <a:t>---------------</a:t>
            </a:r>
          </a:p>
          <a:p>
            <a:pPr marL="0" indent="0">
              <a:buFont typeface="Arial" panose="020B0604020202020204" pitchFamily="34" charset="0"/>
              <a:buNone/>
            </a:pPr>
            <a:r>
              <a:rPr lang="en-US" sz="1200" b="0" i="0" kern="1200" dirty="0">
                <a:solidFill>
                  <a:schemeClr val="tx1"/>
                </a:solidFill>
                <a:effectLst/>
                <a:latin typeface="+mn-lt"/>
                <a:ea typeface="+mn-ea"/>
                <a:cs typeface="+mn-cs"/>
              </a:rPr>
              <a:t>References:</a:t>
            </a:r>
          </a:p>
          <a:p>
            <a:pPr marL="0" indent="0">
              <a:buFont typeface="Arial" panose="020B0604020202020204" pitchFamily="34" charset="0"/>
              <a:buNone/>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Bullet 1: </a:t>
            </a:r>
            <a:r>
              <a:rPr lang="en-US" dirty="0">
                <a:effectLst/>
              </a:rPr>
              <a:t>Project: https://tools.niehs.nih.gov/srp/programs/Program_detail.cfm?Project_ID=P42ES0277048617</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Bullet 2: </a:t>
            </a:r>
            <a:r>
              <a:rPr lang="en-US" dirty="0"/>
              <a:t>Publication: https://www.ncbi.nlm.nih.gov/pubmed/27209591</a:t>
            </a:r>
          </a:p>
        </p:txBody>
      </p:sp>
      <p:sp>
        <p:nvSpPr>
          <p:cNvPr id="4" name="Slide Number Placeholder 3"/>
          <p:cNvSpPr>
            <a:spLocks noGrp="1"/>
          </p:cNvSpPr>
          <p:nvPr>
            <p:ph type="sldNum" sz="quarter" idx="10"/>
          </p:nvPr>
        </p:nvSpPr>
        <p:spPr/>
        <p:txBody>
          <a:bodyPr/>
          <a:lstStyle/>
          <a:p>
            <a:fld id="{89664CBA-87FC-422E-B2AF-9E63E888A795}" type="slidenum">
              <a:rPr lang="en-US" smtClean="0"/>
              <a:t>8</a:t>
            </a:fld>
            <a:endParaRPr lang="en-US"/>
          </a:p>
        </p:txBody>
      </p:sp>
    </p:spTree>
    <p:extLst>
      <p:ext uri="{BB962C8B-B14F-4D97-AF65-F5344CB8AC3E}">
        <p14:creationId xmlns:p14="http://schemas.microsoft.com/office/powerpoint/2010/main" val="19069184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Understanding how chemicals move through and change in the environment are important to identifying potential exposures. SRP grantees are developing rapid screening and other tools to improve our understanding of exposure and environmental fate of contaminants.   </a:t>
            </a:r>
          </a:p>
          <a:p>
            <a:endParaRPr lang="en-US" dirty="0"/>
          </a:p>
          <a:p>
            <a:pPr marL="171450" indent="-171450">
              <a:buFont typeface="Arial" panose="020B0604020202020204" pitchFamily="34" charset="0"/>
              <a:buChar char="•"/>
            </a:pPr>
            <a:r>
              <a:rPr lang="en-US" dirty="0"/>
              <a:t>Researchers from the Brown University SRP Center have developed process models to predict vapor concentrations that enter indoor environments, a step toward providing a simpler, accurate screening method to determine whether chemicals in underground sources are seeping into buildings and contaminating indoor air. At the University of Kentucky SRP Center, researchers have incorporated multiple lines of evidence, including soil gas measurements and a 3-D model, to better evaluate exposure risks from vapor intrusion into homes and buildings.</a:t>
            </a:r>
          </a:p>
          <a:p>
            <a:endParaRPr lang="en-US" dirty="0"/>
          </a:p>
          <a:p>
            <a:pPr marL="171450" indent="-171450">
              <a:buFont typeface="Arial" panose="020B0604020202020204" pitchFamily="34" charset="0"/>
              <a:buChar char="•"/>
            </a:pPr>
            <a:r>
              <a:rPr lang="en-US" dirty="0"/>
              <a:t>As part of the MIT SRP Center, researchers are developing a new method to assess the pathways that transport PAHs in the atmosphere using spatial and temporal tracking. In the atmosphere, PAHs can be quickly transported and can be transformed, creating products that may be of lower or higher toxicity than the original compound. To better understand these processes, the approach integrates state-of-the-art sensors, laboratory studies, and modeling of contaminant chemistry to predict PAH concentrations and fate.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University of Rhode Island SRP Center researchers are using novel statistical methods to fingerprint poly and perfluoroalkyl substances. There are many different types of these substances, with different sources and different effects. They are looking at PFAS profiles from wastewater around a contaminated site and comparing them to PFAS profiles in fish and drinking water to better understand the exposure.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University of Pennsylvania SRP Center researchers are identifying how asbestos forms aggregates and moves through groundwater. Recent findings indicate that the diffusion rates of asbestos, as well as a wide range of natural particles, can be predicted by taking the specific particle shape into account. </a:t>
            </a:r>
          </a:p>
          <a:p>
            <a:pPr marL="0" indent="0">
              <a:buFont typeface="Arial" panose="020B0604020202020204" pitchFamily="34" charset="0"/>
              <a:buNone/>
            </a:pPr>
            <a:endParaRPr lang="en-US" dirty="0"/>
          </a:p>
          <a:p>
            <a:pPr marL="0" indent="0">
              <a:buFont typeface="Arial" panose="020B0604020202020204" pitchFamily="34" charset="0"/>
              <a:buNone/>
            </a:pPr>
            <a:r>
              <a:rPr lang="en-US" sz="1200" b="0" i="0" kern="1200" dirty="0">
                <a:solidFill>
                  <a:schemeClr val="tx1"/>
                </a:solidFill>
                <a:effectLst/>
                <a:latin typeface="+mn-lt"/>
                <a:ea typeface="+mn-ea"/>
                <a:cs typeface="+mn-cs"/>
              </a:rPr>
              <a:t>---------------</a:t>
            </a:r>
          </a:p>
          <a:p>
            <a:pPr marL="0" indent="0">
              <a:buFont typeface="Arial" panose="020B0604020202020204" pitchFamily="34" charset="0"/>
              <a:buNone/>
            </a:pPr>
            <a:r>
              <a:rPr lang="en-US" sz="1200" b="0" i="0" kern="1200" dirty="0">
                <a:solidFill>
                  <a:schemeClr val="tx1"/>
                </a:solidFill>
                <a:effectLst/>
                <a:latin typeface="+mn-lt"/>
                <a:ea typeface="+mn-ea"/>
                <a:cs typeface="+mn-cs"/>
              </a:rPr>
              <a:t>References:</a:t>
            </a:r>
          </a:p>
          <a:p>
            <a:pPr marL="0" indent="0">
              <a:buFont typeface="Arial" panose="020B0604020202020204" pitchFamily="34" charset="0"/>
              <a:buNone/>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Bullet 1: </a:t>
            </a:r>
          </a:p>
          <a:p>
            <a:pPr marL="628650" lvl="1" indent="-171450">
              <a:buFont typeface="Arial" panose="020B0604020202020204" pitchFamily="34" charset="0"/>
              <a:buChar char="•"/>
            </a:pPr>
            <a:r>
              <a:rPr lang="en-US" dirty="0"/>
              <a:t>Research Brief: https://tools.niehs.nih.gov/srp/researchbriefs/view.cfm?Brief_ID=238</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Research Brief: https://tools.niehs.nih.gov/srp/researchbriefs/view.cfm?Brief_ID=257</a:t>
            </a:r>
          </a:p>
          <a:p>
            <a:pPr marL="171450" lvl="0" indent="-171450">
              <a:buFont typeface="Arial" panose="020B0604020202020204" pitchFamily="34" charset="0"/>
              <a:buChar char="•"/>
            </a:pPr>
            <a:r>
              <a:rPr lang="en-US" sz="1200" b="0" i="0" kern="1200" dirty="0">
                <a:solidFill>
                  <a:schemeClr val="tx1"/>
                </a:solidFill>
                <a:effectLst/>
                <a:latin typeface="+mn-lt"/>
                <a:ea typeface="+mn-ea"/>
                <a:cs typeface="+mn-cs"/>
              </a:rPr>
              <a:t>Bullet 2: </a:t>
            </a:r>
            <a:r>
              <a:rPr lang="en-US" dirty="0"/>
              <a:t>Project page: https://tools.niehs.nih.gov/srp/programs/Program_detail.cfm?Project_ID=P42ES0277078758</a:t>
            </a:r>
          </a:p>
          <a:p>
            <a:pPr marL="171450" lvl="0" indent="-171450">
              <a:buFont typeface="Arial" panose="020B0604020202020204" pitchFamily="34" charset="0"/>
              <a:buChar char="•"/>
            </a:pPr>
            <a:r>
              <a:rPr lang="en-US" dirty="0"/>
              <a:t>Bullet 3: Project page: https://tools.niehs.nih.gov/srp/programs/Program_detail.cfm?Project_ID=P42ES0277068682</a:t>
            </a:r>
          </a:p>
          <a:p>
            <a:pPr marL="171450" lvl="0" indent="-171450">
              <a:buFont typeface="Arial" panose="020B0604020202020204" pitchFamily="34" charset="0"/>
              <a:buChar char="•"/>
            </a:pPr>
            <a:r>
              <a:rPr lang="en-US" dirty="0"/>
              <a:t>Bullet 4: Publication: https://www.ncbi.nlm.nih.gov/pubmed/26461183</a:t>
            </a:r>
          </a:p>
        </p:txBody>
      </p:sp>
      <p:sp>
        <p:nvSpPr>
          <p:cNvPr id="4" name="Slide Number Placeholder 3"/>
          <p:cNvSpPr>
            <a:spLocks noGrp="1"/>
          </p:cNvSpPr>
          <p:nvPr>
            <p:ph type="sldNum" sz="quarter" idx="10"/>
          </p:nvPr>
        </p:nvSpPr>
        <p:spPr/>
        <p:txBody>
          <a:bodyPr/>
          <a:lstStyle/>
          <a:p>
            <a:fld id="{89664CBA-87FC-422E-B2AF-9E63E888A795}" type="slidenum">
              <a:rPr lang="en-US" smtClean="0"/>
              <a:t>9</a:t>
            </a:fld>
            <a:endParaRPr lang="en-US"/>
          </a:p>
        </p:txBody>
      </p:sp>
    </p:spTree>
    <p:extLst>
      <p:ext uri="{BB962C8B-B14F-4D97-AF65-F5344CB8AC3E}">
        <p14:creationId xmlns:p14="http://schemas.microsoft.com/office/powerpoint/2010/main" val="238184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1"/>
          <p:cNvSpPr txBox="1">
            <a:spLocks noChangeArrowheads="1"/>
          </p:cNvSpPr>
          <p:nvPr/>
        </p:nvSpPr>
        <p:spPr bwMode="auto">
          <a:xfrm>
            <a:off x="1858992" y="6459221"/>
            <a:ext cx="5426075" cy="290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137146" bIns="91431" anchor="b">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fontAlgn="base" hangingPunct="1">
              <a:lnSpc>
                <a:spcPct val="90000"/>
              </a:lnSpc>
              <a:spcBef>
                <a:spcPct val="0"/>
              </a:spcBef>
              <a:spcAft>
                <a:spcPct val="0"/>
              </a:spcAft>
              <a:defRPr/>
            </a:pPr>
            <a:r>
              <a:rPr lang="en-US" sz="1100">
                <a:solidFill>
                  <a:srgbClr val="000000"/>
                </a:solidFill>
                <a:cs typeface="Arial" charset="0"/>
              </a:rPr>
              <a:t> National Institutes of Health • U.S. Department of Health and Human Services</a:t>
            </a:r>
          </a:p>
        </p:txBody>
      </p:sp>
      <p:cxnSp>
        <p:nvCxnSpPr>
          <p:cNvPr id="6" name="Straight Connector 5"/>
          <p:cNvCxnSpPr/>
          <p:nvPr/>
        </p:nvCxnSpPr>
        <p:spPr>
          <a:xfrm>
            <a:off x="0" y="1152525"/>
            <a:ext cx="9144000" cy="0"/>
          </a:xfrm>
          <a:prstGeom prst="line">
            <a:avLst/>
          </a:prstGeom>
          <a:ln w="4762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7" name="Picture 2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4495" y="239724"/>
            <a:ext cx="5891213"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244475" y="1828823"/>
            <a:ext cx="8684372" cy="1492623"/>
          </a:xfrm>
          <a:noFill/>
          <a:ln w="9525">
            <a:noFill/>
            <a:miter lim="800000"/>
            <a:headEnd/>
            <a:tailEnd/>
          </a:ln>
        </p:spPr>
        <p:txBody>
          <a:bodyPr anchor="b"/>
          <a:lstStyle>
            <a:lvl1pPr algn="ctr">
              <a:defRPr lang="en-US" sz="4400">
                <a:latin typeface="+mj-lt"/>
              </a:defRPr>
            </a:lvl1pPr>
          </a:lstStyle>
          <a:p>
            <a:pPr lvl="0"/>
            <a:r>
              <a:rPr lang="en-US"/>
              <a:t>Click to edit Master title style</a:t>
            </a:r>
            <a:endParaRPr lang="en-US" dirty="0"/>
          </a:p>
        </p:txBody>
      </p:sp>
      <p:sp>
        <p:nvSpPr>
          <p:cNvPr id="3075" name="Rectangle 3"/>
          <p:cNvSpPr>
            <a:spLocks noGrp="1" noChangeArrowheads="1"/>
          </p:cNvSpPr>
          <p:nvPr>
            <p:ph type="subTitle" idx="1"/>
          </p:nvPr>
        </p:nvSpPr>
        <p:spPr>
          <a:xfrm>
            <a:off x="244481" y="3550047"/>
            <a:ext cx="8684371" cy="1703015"/>
          </a:xfrm>
          <a:noFill/>
          <a:ln w="9525">
            <a:noFill/>
            <a:miter lim="800000"/>
            <a:headEnd/>
            <a:tailEnd/>
          </a:ln>
        </p:spPr>
        <p:txBody>
          <a:bodyPr/>
          <a:lstStyle>
            <a:lvl1pPr marL="0" indent="0" algn="ctr">
              <a:lnSpc>
                <a:spcPct val="100000"/>
              </a:lnSpc>
              <a:buNone/>
              <a:defRPr lang="en-US" sz="2600" b="1" dirty="0">
                <a:latin typeface="+mn-lt"/>
                <a:ea typeface="ＭＳ Ｐゴシック" charset="-128"/>
              </a:defRPr>
            </a:lvl1pPr>
          </a:lstStyle>
          <a:p>
            <a:pPr lvl="0"/>
            <a:r>
              <a:rPr lang="en-US"/>
              <a:t>Click to edit Master subtitle style</a:t>
            </a:r>
            <a:endParaRPr lang="en-US" dirty="0"/>
          </a:p>
        </p:txBody>
      </p:sp>
    </p:spTree>
    <p:extLst>
      <p:ext uri="{BB962C8B-B14F-4D97-AF65-F5344CB8AC3E}">
        <p14:creationId xmlns:p14="http://schemas.microsoft.com/office/powerpoint/2010/main" val="2365038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885353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6369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with subhea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242047" y="2057400"/>
            <a:ext cx="8686800" cy="4416426"/>
          </a:xfrm>
        </p:spPr>
        <p:txBody>
          <a:bodyPr/>
          <a:lstStyle>
            <a:lvl1pPr>
              <a:lnSpc>
                <a:spcPct val="90000"/>
              </a:lnSpc>
              <a:spcBef>
                <a:spcPts val="1200"/>
              </a:spcBef>
              <a:defRPr sz="2400"/>
            </a:lvl1pPr>
            <a:lvl2pPr>
              <a:lnSpc>
                <a:spcPct val="90000"/>
              </a:lnSpc>
              <a:spcBef>
                <a:spcPts val="1200"/>
              </a:spcBef>
              <a:defRPr sz="2400"/>
            </a:lvl2pPr>
            <a:lvl3pPr>
              <a:lnSpc>
                <a:spcPct val="90000"/>
              </a:lnSpc>
              <a:spcBef>
                <a:spcPts val="1200"/>
              </a:spcBef>
              <a:defRPr sz="2400"/>
            </a:lvl3pPr>
            <a:lvl4pPr>
              <a:lnSpc>
                <a:spcPct val="90000"/>
              </a:lnSpc>
              <a:spcBef>
                <a:spcPts val="1200"/>
              </a:spcBef>
              <a:defRPr sz="2400"/>
            </a:lvl4pPr>
            <a:lvl5pPr>
              <a:lnSpc>
                <a:spcPct val="90000"/>
              </a:lnSpc>
              <a:spcBef>
                <a:spcPts val="1200"/>
              </a:spcBef>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10"/>
          </p:nvPr>
        </p:nvSpPr>
        <p:spPr>
          <a:xfrm>
            <a:off x="242047" y="1506538"/>
            <a:ext cx="8686800" cy="469900"/>
          </a:xfrm>
        </p:spPr>
        <p:txBody>
          <a:bodyPr/>
          <a:lstStyle>
            <a:lvl1pPr marL="0" indent="0">
              <a:buNone/>
              <a:defRPr sz="2800" b="1">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7524113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1"/>
          <p:cNvSpPr txBox="1">
            <a:spLocks noChangeArrowheads="1"/>
          </p:cNvSpPr>
          <p:nvPr/>
        </p:nvSpPr>
        <p:spPr bwMode="auto">
          <a:xfrm>
            <a:off x="1858963" y="6459538"/>
            <a:ext cx="5426075"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7160" bIns="91440" anchor="b">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fontAlgn="base" hangingPunct="1">
              <a:lnSpc>
                <a:spcPct val="90000"/>
              </a:lnSpc>
              <a:spcBef>
                <a:spcPct val="0"/>
              </a:spcBef>
              <a:spcAft>
                <a:spcPct val="0"/>
              </a:spcAft>
              <a:defRPr/>
            </a:pPr>
            <a:r>
              <a:rPr lang="en-US" sz="1100">
                <a:solidFill>
                  <a:srgbClr val="000000"/>
                </a:solidFill>
                <a:cs typeface="Arial" charset="0"/>
              </a:rPr>
              <a:t> National Institutes of Health • U.S. Department of Health and Human Services</a:t>
            </a:r>
          </a:p>
        </p:txBody>
      </p:sp>
      <p:cxnSp>
        <p:nvCxnSpPr>
          <p:cNvPr id="6" name="Straight Connector 5"/>
          <p:cNvCxnSpPr/>
          <p:nvPr/>
        </p:nvCxnSpPr>
        <p:spPr>
          <a:xfrm>
            <a:off x="0" y="1152525"/>
            <a:ext cx="9144000" cy="0"/>
          </a:xfrm>
          <a:prstGeom prst="line">
            <a:avLst/>
          </a:prstGeom>
          <a:ln w="4762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7" name="Picture 2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4475" y="239713"/>
            <a:ext cx="5891213"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244475" y="1828800"/>
            <a:ext cx="8684372" cy="1492623"/>
          </a:xfrm>
          <a:noFill/>
          <a:ln w="9525">
            <a:noFill/>
            <a:miter lim="800000"/>
            <a:headEnd/>
            <a:tailEnd/>
          </a:ln>
        </p:spPr>
        <p:txBody>
          <a:bodyPr anchor="b"/>
          <a:lstStyle>
            <a:lvl1pPr algn="ctr">
              <a:defRPr lang="en-US" sz="4400">
                <a:latin typeface="+mj-lt"/>
              </a:defRPr>
            </a:lvl1pPr>
          </a:lstStyle>
          <a:p>
            <a:pPr lvl="0"/>
            <a:r>
              <a:rPr lang="en-US"/>
              <a:t>Click to edit Master title style</a:t>
            </a:r>
            <a:endParaRPr lang="en-US" dirty="0"/>
          </a:p>
        </p:txBody>
      </p:sp>
      <p:sp>
        <p:nvSpPr>
          <p:cNvPr id="3075" name="Rectangle 3"/>
          <p:cNvSpPr>
            <a:spLocks noGrp="1" noChangeArrowheads="1"/>
          </p:cNvSpPr>
          <p:nvPr>
            <p:ph type="subTitle" idx="1"/>
          </p:nvPr>
        </p:nvSpPr>
        <p:spPr>
          <a:xfrm>
            <a:off x="244475" y="3550024"/>
            <a:ext cx="8684371" cy="1703014"/>
          </a:xfrm>
          <a:noFill/>
          <a:ln w="9525">
            <a:noFill/>
            <a:miter lim="800000"/>
            <a:headEnd/>
            <a:tailEnd/>
          </a:ln>
        </p:spPr>
        <p:txBody>
          <a:bodyPr/>
          <a:lstStyle>
            <a:lvl1pPr marL="0" indent="0" algn="ctr">
              <a:lnSpc>
                <a:spcPct val="100000"/>
              </a:lnSpc>
              <a:buNone/>
              <a:defRPr lang="en-US" sz="2600" b="1" dirty="0">
                <a:latin typeface="+mn-lt"/>
                <a:ea typeface="ＭＳ Ｐゴシック" charset="-128"/>
              </a:defRPr>
            </a:lvl1pPr>
          </a:lstStyle>
          <a:p>
            <a:pPr lvl="0"/>
            <a:r>
              <a:rPr lang="en-US"/>
              <a:t>Click to edit Master subtitle style</a:t>
            </a:r>
            <a:endParaRPr lang="en-US" dirty="0"/>
          </a:p>
        </p:txBody>
      </p:sp>
    </p:spTree>
    <p:extLst>
      <p:ext uri="{BB962C8B-B14F-4D97-AF65-F5344CB8AC3E}">
        <p14:creationId xmlns:p14="http://schemas.microsoft.com/office/powerpoint/2010/main" val="12993230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90000"/>
              </a:lnSpc>
              <a:spcBef>
                <a:spcPts val="1200"/>
              </a:spcBef>
              <a:defRPr sz="2400"/>
            </a:lvl1pPr>
            <a:lvl2pPr>
              <a:lnSpc>
                <a:spcPct val="90000"/>
              </a:lnSpc>
              <a:spcBef>
                <a:spcPts val="1200"/>
              </a:spcBef>
              <a:defRPr sz="2400"/>
            </a:lvl2pPr>
            <a:lvl3pPr>
              <a:lnSpc>
                <a:spcPct val="90000"/>
              </a:lnSpc>
              <a:spcBef>
                <a:spcPts val="1200"/>
              </a:spcBef>
              <a:defRPr sz="2400"/>
            </a:lvl3pPr>
            <a:lvl4pPr>
              <a:lnSpc>
                <a:spcPct val="90000"/>
              </a:lnSpc>
              <a:spcBef>
                <a:spcPts val="1200"/>
              </a:spcBef>
              <a:defRPr sz="2400"/>
            </a:lvl4pPr>
            <a:lvl5pPr>
              <a:lnSpc>
                <a:spcPct val="90000"/>
              </a:lnSpc>
              <a:spcBef>
                <a:spcPts val="1200"/>
              </a:spcBef>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388596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with subhea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242047" y="2057400"/>
            <a:ext cx="8686800" cy="4416426"/>
          </a:xfrm>
        </p:spPr>
        <p:txBody>
          <a:bodyPr/>
          <a:lstStyle>
            <a:lvl1pPr>
              <a:lnSpc>
                <a:spcPct val="90000"/>
              </a:lnSpc>
              <a:spcBef>
                <a:spcPts val="1200"/>
              </a:spcBef>
              <a:defRPr sz="2400"/>
            </a:lvl1pPr>
            <a:lvl2pPr>
              <a:lnSpc>
                <a:spcPct val="90000"/>
              </a:lnSpc>
              <a:spcBef>
                <a:spcPts val="1200"/>
              </a:spcBef>
              <a:defRPr sz="2400"/>
            </a:lvl2pPr>
            <a:lvl3pPr>
              <a:lnSpc>
                <a:spcPct val="90000"/>
              </a:lnSpc>
              <a:spcBef>
                <a:spcPts val="1200"/>
              </a:spcBef>
              <a:defRPr sz="2400"/>
            </a:lvl3pPr>
            <a:lvl4pPr>
              <a:lnSpc>
                <a:spcPct val="90000"/>
              </a:lnSpc>
              <a:spcBef>
                <a:spcPts val="1200"/>
              </a:spcBef>
              <a:defRPr sz="2400"/>
            </a:lvl4pPr>
            <a:lvl5pPr>
              <a:lnSpc>
                <a:spcPct val="90000"/>
              </a:lnSpc>
              <a:spcBef>
                <a:spcPts val="1200"/>
              </a:spcBef>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10"/>
          </p:nvPr>
        </p:nvSpPr>
        <p:spPr>
          <a:xfrm>
            <a:off x="242047" y="1506538"/>
            <a:ext cx="8686800" cy="469900"/>
          </a:xfrm>
        </p:spPr>
        <p:txBody>
          <a:bodyPr/>
          <a:lstStyle>
            <a:lvl1pPr marL="0" indent="0">
              <a:buNone/>
              <a:defRPr sz="2800" b="1">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18009142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242046" y="1600200"/>
            <a:ext cx="4276165" cy="4906926"/>
          </a:xfrm>
        </p:spPr>
        <p:txBody>
          <a:bodyPr/>
          <a:lstStyle>
            <a:lvl1pPr>
              <a:lnSpc>
                <a:spcPct val="90000"/>
              </a:lnSpc>
              <a:spcBef>
                <a:spcPts val="1200"/>
              </a:spcBef>
              <a:defRPr/>
            </a:lvl1pPr>
            <a:lvl2pPr>
              <a:lnSpc>
                <a:spcPct val="90000"/>
              </a:lnSpc>
              <a:spcBef>
                <a:spcPts val="1200"/>
              </a:spcBef>
              <a:defRPr/>
            </a:lvl2pPr>
            <a:lvl3pPr>
              <a:lnSpc>
                <a:spcPct val="90000"/>
              </a:lnSpc>
              <a:spcBef>
                <a:spcPts val="1200"/>
              </a:spcBef>
              <a:defRPr/>
            </a:lvl3pPr>
            <a:lvl4pPr>
              <a:lnSpc>
                <a:spcPct val="90000"/>
              </a:lnSpc>
              <a:spcBef>
                <a:spcPts val="1200"/>
              </a:spcBef>
              <a:defRPr/>
            </a:lvl4pPr>
            <a:lvl5pPr>
              <a:lnSpc>
                <a:spcPct val="90000"/>
              </a:lnSpc>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10"/>
          </p:nvPr>
        </p:nvSpPr>
        <p:spPr>
          <a:xfrm>
            <a:off x="4652682" y="1612900"/>
            <a:ext cx="4276165" cy="4894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776514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44931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2901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90000"/>
              </a:lnSpc>
              <a:spcBef>
                <a:spcPts val="1200"/>
              </a:spcBef>
              <a:defRPr sz="2400"/>
            </a:lvl1pPr>
            <a:lvl2pPr>
              <a:lnSpc>
                <a:spcPct val="90000"/>
              </a:lnSpc>
              <a:spcBef>
                <a:spcPts val="1200"/>
              </a:spcBef>
              <a:defRPr sz="2400"/>
            </a:lvl2pPr>
            <a:lvl3pPr>
              <a:lnSpc>
                <a:spcPct val="90000"/>
              </a:lnSpc>
              <a:spcBef>
                <a:spcPts val="1200"/>
              </a:spcBef>
              <a:defRPr sz="2400"/>
            </a:lvl3pPr>
            <a:lvl4pPr>
              <a:lnSpc>
                <a:spcPct val="90000"/>
              </a:lnSpc>
              <a:spcBef>
                <a:spcPts val="1200"/>
              </a:spcBef>
              <a:defRPr sz="2400"/>
            </a:lvl4pPr>
            <a:lvl5pPr>
              <a:lnSpc>
                <a:spcPct val="90000"/>
              </a:lnSpc>
              <a:spcBef>
                <a:spcPts val="1200"/>
              </a:spcBef>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17569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with subhea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242047" y="2057409"/>
            <a:ext cx="8686800" cy="4416427"/>
          </a:xfrm>
        </p:spPr>
        <p:txBody>
          <a:bodyPr/>
          <a:lstStyle>
            <a:lvl1pPr>
              <a:lnSpc>
                <a:spcPct val="90000"/>
              </a:lnSpc>
              <a:spcBef>
                <a:spcPts val="1200"/>
              </a:spcBef>
              <a:defRPr sz="2400"/>
            </a:lvl1pPr>
            <a:lvl2pPr>
              <a:lnSpc>
                <a:spcPct val="90000"/>
              </a:lnSpc>
              <a:spcBef>
                <a:spcPts val="1200"/>
              </a:spcBef>
              <a:defRPr sz="2400"/>
            </a:lvl2pPr>
            <a:lvl3pPr>
              <a:lnSpc>
                <a:spcPct val="90000"/>
              </a:lnSpc>
              <a:spcBef>
                <a:spcPts val="1200"/>
              </a:spcBef>
              <a:defRPr sz="2400"/>
            </a:lvl3pPr>
            <a:lvl4pPr>
              <a:lnSpc>
                <a:spcPct val="90000"/>
              </a:lnSpc>
              <a:spcBef>
                <a:spcPts val="1200"/>
              </a:spcBef>
              <a:defRPr sz="2400"/>
            </a:lvl4pPr>
            <a:lvl5pPr>
              <a:lnSpc>
                <a:spcPct val="90000"/>
              </a:lnSpc>
              <a:spcBef>
                <a:spcPts val="1200"/>
              </a:spcBef>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10"/>
          </p:nvPr>
        </p:nvSpPr>
        <p:spPr>
          <a:xfrm>
            <a:off x="242047" y="1506539"/>
            <a:ext cx="8686800" cy="469900"/>
          </a:xfrm>
        </p:spPr>
        <p:txBody>
          <a:bodyPr/>
          <a:lstStyle>
            <a:lvl1pPr marL="0" indent="0">
              <a:buNone/>
              <a:defRPr sz="2800" b="1">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1325821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242077" y="1600216"/>
            <a:ext cx="4276165" cy="4906927"/>
          </a:xfrm>
        </p:spPr>
        <p:txBody>
          <a:bodyPr/>
          <a:lstStyle>
            <a:lvl1pPr>
              <a:lnSpc>
                <a:spcPct val="90000"/>
              </a:lnSpc>
              <a:spcBef>
                <a:spcPts val="1200"/>
              </a:spcBef>
              <a:defRPr/>
            </a:lvl1pPr>
            <a:lvl2pPr>
              <a:lnSpc>
                <a:spcPct val="90000"/>
              </a:lnSpc>
              <a:spcBef>
                <a:spcPts val="1200"/>
              </a:spcBef>
              <a:defRPr/>
            </a:lvl2pPr>
            <a:lvl3pPr>
              <a:lnSpc>
                <a:spcPct val="90000"/>
              </a:lnSpc>
              <a:spcBef>
                <a:spcPts val="1200"/>
              </a:spcBef>
              <a:defRPr/>
            </a:lvl3pPr>
            <a:lvl4pPr>
              <a:lnSpc>
                <a:spcPct val="90000"/>
              </a:lnSpc>
              <a:spcBef>
                <a:spcPts val="1200"/>
              </a:spcBef>
              <a:defRPr/>
            </a:lvl4pPr>
            <a:lvl5pPr>
              <a:lnSpc>
                <a:spcPct val="90000"/>
              </a:lnSpc>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10"/>
          </p:nvPr>
        </p:nvSpPr>
        <p:spPr>
          <a:xfrm>
            <a:off x="4652687" y="1612922"/>
            <a:ext cx="4276165" cy="4894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33227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02142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9239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1"/>
          <p:cNvSpPr txBox="1">
            <a:spLocks noChangeArrowheads="1"/>
          </p:cNvSpPr>
          <p:nvPr/>
        </p:nvSpPr>
        <p:spPr bwMode="auto">
          <a:xfrm>
            <a:off x="1858963" y="6459538"/>
            <a:ext cx="5426075"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7160" bIns="91440" anchor="b">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fontAlgn="base" hangingPunct="1">
              <a:lnSpc>
                <a:spcPct val="90000"/>
              </a:lnSpc>
              <a:spcBef>
                <a:spcPct val="0"/>
              </a:spcBef>
              <a:spcAft>
                <a:spcPct val="0"/>
              </a:spcAft>
              <a:defRPr/>
            </a:pPr>
            <a:r>
              <a:rPr lang="en-US" sz="1100">
                <a:solidFill>
                  <a:srgbClr val="000000"/>
                </a:solidFill>
                <a:cs typeface="Arial" charset="0"/>
              </a:rPr>
              <a:t> National Institutes of Health • U.S. Department of Health and Human Services</a:t>
            </a:r>
          </a:p>
        </p:txBody>
      </p:sp>
      <p:cxnSp>
        <p:nvCxnSpPr>
          <p:cNvPr id="6" name="Straight Connector 5"/>
          <p:cNvCxnSpPr/>
          <p:nvPr/>
        </p:nvCxnSpPr>
        <p:spPr>
          <a:xfrm>
            <a:off x="0" y="1152525"/>
            <a:ext cx="9144000" cy="0"/>
          </a:xfrm>
          <a:prstGeom prst="line">
            <a:avLst/>
          </a:prstGeom>
          <a:ln w="4762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7" name="Picture 2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4475" y="239713"/>
            <a:ext cx="5891213"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244475" y="1828800"/>
            <a:ext cx="8684372" cy="1492623"/>
          </a:xfrm>
          <a:noFill/>
          <a:ln w="9525">
            <a:noFill/>
            <a:miter lim="800000"/>
            <a:headEnd/>
            <a:tailEnd/>
          </a:ln>
        </p:spPr>
        <p:txBody>
          <a:bodyPr anchor="b"/>
          <a:lstStyle>
            <a:lvl1pPr algn="ctr">
              <a:defRPr lang="en-US" sz="4400">
                <a:latin typeface="+mj-lt"/>
              </a:defRPr>
            </a:lvl1pPr>
          </a:lstStyle>
          <a:p>
            <a:pPr lvl="0"/>
            <a:r>
              <a:rPr lang="en-US" dirty="0"/>
              <a:t>Click to edit Master title style</a:t>
            </a:r>
          </a:p>
        </p:txBody>
      </p:sp>
      <p:sp>
        <p:nvSpPr>
          <p:cNvPr id="3075" name="Rectangle 3"/>
          <p:cNvSpPr>
            <a:spLocks noGrp="1" noChangeArrowheads="1"/>
          </p:cNvSpPr>
          <p:nvPr>
            <p:ph type="subTitle" idx="1"/>
          </p:nvPr>
        </p:nvSpPr>
        <p:spPr>
          <a:xfrm>
            <a:off x="244475" y="3550024"/>
            <a:ext cx="8684371" cy="1703014"/>
          </a:xfrm>
          <a:noFill/>
          <a:ln w="9525">
            <a:noFill/>
            <a:miter lim="800000"/>
            <a:headEnd/>
            <a:tailEnd/>
          </a:ln>
        </p:spPr>
        <p:txBody>
          <a:bodyPr/>
          <a:lstStyle>
            <a:lvl1pPr marL="0" indent="0" algn="ctr">
              <a:lnSpc>
                <a:spcPct val="100000"/>
              </a:lnSpc>
              <a:buNone/>
              <a:defRPr lang="en-US" sz="2600" b="1" dirty="0">
                <a:latin typeface="+mn-lt"/>
                <a:ea typeface="ＭＳ Ｐゴシック" charset="-128"/>
              </a:defRPr>
            </a:lvl1pPr>
          </a:lstStyle>
          <a:p>
            <a:pPr lvl="0"/>
            <a:r>
              <a:rPr lang="en-US" dirty="0"/>
              <a:t>Click to edit Master subtitle style</a:t>
            </a:r>
          </a:p>
        </p:txBody>
      </p:sp>
    </p:spTree>
    <p:extLst>
      <p:ext uri="{BB962C8B-B14F-4D97-AF65-F5344CB8AC3E}">
        <p14:creationId xmlns:p14="http://schemas.microsoft.com/office/powerpoint/2010/main" val="3050005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90000"/>
              </a:lnSpc>
              <a:spcBef>
                <a:spcPts val="1200"/>
              </a:spcBef>
              <a:defRPr sz="2400"/>
            </a:lvl1pPr>
            <a:lvl2pPr>
              <a:lnSpc>
                <a:spcPct val="90000"/>
              </a:lnSpc>
              <a:spcBef>
                <a:spcPts val="1200"/>
              </a:spcBef>
              <a:defRPr sz="2400"/>
            </a:lvl2pPr>
            <a:lvl3pPr>
              <a:lnSpc>
                <a:spcPct val="90000"/>
              </a:lnSpc>
              <a:spcBef>
                <a:spcPts val="1200"/>
              </a:spcBef>
              <a:defRPr sz="2400"/>
            </a:lvl3pPr>
            <a:lvl4pPr>
              <a:lnSpc>
                <a:spcPct val="90000"/>
              </a:lnSpc>
              <a:spcBef>
                <a:spcPts val="1200"/>
              </a:spcBef>
              <a:defRPr sz="2400"/>
            </a:lvl4pPr>
            <a:lvl5pPr>
              <a:lnSpc>
                <a:spcPct val="90000"/>
              </a:lnSpc>
              <a:spcBef>
                <a:spcPts val="1200"/>
              </a:spcBef>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826783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242046" y="1600200"/>
            <a:ext cx="4276165" cy="4906926"/>
          </a:xfrm>
        </p:spPr>
        <p:txBody>
          <a:bodyPr/>
          <a:lstStyle>
            <a:lvl1pPr>
              <a:lnSpc>
                <a:spcPct val="90000"/>
              </a:lnSpc>
              <a:spcBef>
                <a:spcPts val="1200"/>
              </a:spcBef>
              <a:defRPr/>
            </a:lvl1pPr>
            <a:lvl2pPr>
              <a:lnSpc>
                <a:spcPct val="90000"/>
              </a:lnSpc>
              <a:spcBef>
                <a:spcPts val="1200"/>
              </a:spcBef>
              <a:defRPr/>
            </a:lvl2pPr>
            <a:lvl3pPr>
              <a:lnSpc>
                <a:spcPct val="90000"/>
              </a:lnSpc>
              <a:spcBef>
                <a:spcPts val="1200"/>
              </a:spcBef>
              <a:defRPr/>
            </a:lvl3pPr>
            <a:lvl4pPr>
              <a:lnSpc>
                <a:spcPct val="90000"/>
              </a:lnSpc>
              <a:spcBef>
                <a:spcPts val="1200"/>
              </a:spcBef>
              <a:defRPr/>
            </a:lvl4pPr>
            <a:lvl5pPr>
              <a:lnSpc>
                <a:spcPct val="90000"/>
              </a:lnSpc>
              <a:spcBef>
                <a:spcPts val="12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0"/>
          </p:nvPr>
        </p:nvSpPr>
        <p:spPr>
          <a:xfrm>
            <a:off x="4652682" y="1612900"/>
            <a:ext cx="4276165" cy="48942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730841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42047" y="914401"/>
            <a:ext cx="8686800" cy="578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1" tIns="45716" rIns="91431" bIns="45716" numCol="1" anchor="t" anchorCtr="0" compatLnSpc="1">
            <a:prstTxWarp prst="textNoShape">
              <a:avLst/>
            </a:prstTxWarp>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242047" y="1600208"/>
            <a:ext cx="8686800" cy="4873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1" tIns="45716" rIns="91431"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28" name="Picture 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23"/>
            <a:ext cx="914400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p:nvCxnSpPr>
        <p:spPr>
          <a:xfrm>
            <a:off x="0" y="768351"/>
            <a:ext cx="9144000" cy="0"/>
          </a:xfrm>
          <a:prstGeom prst="line">
            <a:avLst/>
          </a:prstGeom>
          <a:ln w="47625">
            <a:solidFill>
              <a:schemeClr val="accent6"/>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197722" y="6442537"/>
            <a:ext cx="2946296" cy="415485"/>
          </a:xfrm>
          <a:prstGeom prst="rect">
            <a:avLst/>
          </a:prstGeom>
          <a:noFill/>
        </p:spPr>
        <p:txBody>
          <a:bodyPr wrap="none" lIns="91431" tIns="45716" rIns="137146" bIns="91431" anchor="b">
            <a:spAutoFit/>
          </a:bodyPr>
          <a:lstStyle/>
          <a:p>
            <a:pPr algn="r" fontAlgn="base">
              <a:lnSpc>
                <a:spcPct val="90000"/>
              </a:lnSpc>
              <a:spcBef>
                <a:spcPct val="0"/>
              </a:spcBef>
              <a:spcAft>
                <a:spcPct val="0"/>
              </a:spcAft>
              <a:defRPr/>
            </a:pPr>
            <a:r>
              <a:rPr lang="en-US" sz="1000" dirty="0">
                <a:solidFill>
                  <a:srgbClr val="000000">
                    <a:lumMod val="65000"/>
                    <a:lumOff val="35000"/>
                  </a:srgbClr>
                </a:solidFill>
                <a:latin typeface="Arial" charset="0"/>
                <a:ea typeface="MS PGothic" pitchFamily="34" charset="-128"/>
                <a:cs typeface="Arial" charset="0"/>
              </a:rPr>
              <a:t>National Institutes of Health</a:t>
            </a:r>
          </a:p>
          <a:p>
            <a:pPr algn="r" fontAlgn="base">
              <a:lnSpc>
                <a:spcPct val="90000"/>
              </a:lnSpc>
              <a:spcBef>
                <a:spcPct val="0"/>
              </a:spcBef>
              <a:spcAft>
                <a:spcPct val="0"/>
              </a:spcAft>
              <a:defRPr/>
            </a:pPr>
            <a:r>
              <a:rPr lang="en-US" sz="1000" dirty="0">
                <a:solidFill>
                  <a:srgbClr val="000000">
                    <a:lumMod val="65000"/>
                    <a:lumOff val="35000"/>
                  </a:srgbClr>
                </a:solidFill>
                <a:latin typeface="Arial" charset="0"/>
                <a:ea typeface="MS PGothic" pitchFamily="34" charset="-128"/>
                <a:cs typeface="Arial" charset="0"/>
              </a:rPr>
              <a:t>U.S. Department of Health and Human Services</a:t>
            </a:r>
          </a:p>
        </p:txBody>
      </p:sp>
      <p:pic>
        <p:nvPicPr>
          <p:cNvPr id="1031" name="Picture 2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1313" y="123848"/>
            <a:ext cx="4452937"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15366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rtl="0" eaLnBrk="1" fontAlgn="base" hangingPunct="1">
        <a:spcBef>
          <a:spcPct val="0"/>
        </a:spcBef>
        <a:spcAft>
          <a:spcPct val="0"/>
        </a:spcAft>
        <a:defRPr sz="2800" b="1">
          <a:solidFill>
            <a:schemeClr val="tx2"/>
          </a:solidFill>
          <a:latin typeface="+mj-lt"/>
          <a:ea typeface="MS PGothic" pitchFamily="34" charset="-128"/>
          <a:cs typeface="ＭＳ Ｐゴシック" pitchFamily="-112" charset="-128"/>
        </a:defRPr>
      </a:lvl1pPr>
      <a:lvl2pPr algn="l" rtl="0" eaLnBrk="1" fontAlgn="base" hangingPunct="1">
        <a:spcBef>
          <a:spcPct val="0"/>
        </a:spcBef>
        <a:spcAft>
          <a:spcPct val="0"/>
        </a:spcAft>
        <a:defRPr sz="2600" b="1">
          <a:solidFill>
            <a:schemeClr val="tx2"/>
          </a:solidFill>
          <a:latin typeface="Arial" charset="0"/>
          <a:ea typeface="MS PGothic" pitchFamily="34" charset="-128"/>
          <a:cs typeface="ＭＳ Ｐゴシック" pitchFamily="-112" charset="-128"/>
        </a:defRPr>
      </a:lvl2pPr>
      <a:lvl3pPr algn="l" rtl="0" eaLnBrk="1" fontAlgn="base" hangingPunct="1">
        <a:spcBef>
          <a:spcPct val="0"/>
        </a:spcBef>
        <a:spcAft>
          <a:spcPct val="0"/>
        </a:spcAft>
        <a:defRPr sz="2600" b="1">
          <a:solidFill>
            <a:schemeClr val="tx2"/>
          </a:solidFill>
          <a:latin typeface="Arial" charset="0"/>
          <a:ea typeface="MS PGothic" pitchFamily="34" charset="-128"/>
          <a:cs typeface="ＭＳ Ｐゴシック" pitchFamily="-112" charset="-128"/>
        </a:defRPr>
      </a:lvl3pPr>
      <a:lvl4pPr algn="l" rtl="0" eaLnBrk="1" fontAlgn="base" hangingPunct="1">
        <a:spcBef>
          <a:spcPct val="0"/>
        </a:spcBef>
        <a:spcAft>
          <a:spcPct val="0"/>
        </a:spcAft>
        <a:defRPr sz="2600" b="1">
          <a:solidFill>
            <a:schemeClr val="tx2"/>
          </a:solidFill>
          <a:latin typeface="Arial" charset="0"/>
          <a:ea typeface="MS PGothic" pitchFamily="34" charset="-128"/>
          <a:cs typeface="ＭＳ Ｐゴシック" pitchFamily="-112" charset="-128"/>
        </a:defRPr>
      </a:lvl4pPr>
      <a:lvl5pPr algn="l" rtl="0" eaLnBrk="1" fontAlgn="base" hangingPunct="1">
        <a:spcBef>
          <a:spcPct val="0"/>
        </a:spcBef>
        <a:spcAft>
          <a:spcPct val="0"/>
        </a:spcAft>
        <a:defRPr sz="2600" b="1">
          <a:solidFill>
            <a:schemeClr val="tx2"/>
          </a:solidFill>
          <a:latin typeface="Arial" charset="0"/>
          <a:ea typeface="MS PGothic" pitchFamily="34" charset="-128"/>
          <a:cs typeface="ＭＳ Ｐゴシック" pitchFamily="-112" charset="-128"/>
        </a:defRPr>
      </a:lvl5pPr>
      <a:lvl6pPr marL="457154" algn="l" rtl="0" eaLnBrk="1" fontAlgn="base" hangingPunct="1">
        <a:spcBef>
          <a:spcPct val="0"/>
        </a:spcBef>
        <a:spcAft>
          <a:spcPct val="0"/>
        </a:spcAft>
        <a:defRPr sz="2600" b="1">
          <a:solidFill>
            <a:schemeClr val="tx2"/>
          </a:solidFill>
          <a:latin typeface="Arial" charset="0"/>
        </a:defRPr>
      </a:lvl6pPr>
      <a:lvl7pPr marL="914309" algn="l" rtl="0" eaLnBrk="1" fontAlgn="base" hangingPunct="1">
        <a:spcBef>
          <a:spcPct val="0"/>
        </a:spcBef>
        <a:spcAft>
          <a:spcPct val="0"/>
        </a:spcAft>
        <a:defRPr sz="2600" b="1">
          <a:solidFill>
            <a:schemeClr val="tx2"/>
          </a:solidFill>
          <a:latin typeface="Arial" charset="0"/>
        </a:defRPr>
      </a:lvl7pPr>
      <a:lvl8pPr marL="1371463" algn="l" rtl="0" eaLnBrk="1" fontAlgn="base" hangingPunct="1">
        <a:spcBef>
          <a:spcPct val="0"/>
        </a:spcBef>
        <a:spcAft>
          <a:spcPct val="0"/>
        </a:spcAft>
        <a:defRPr sz="2600" b="1">
          <a:solidFill>
            <a:schemeClr val="tx2"/>
          </a:solidFill>
          <a:latin typeface="Arial" charset="0"/>
        </a:defRPr>
      </a:lvl8pPr>
      <a:lvl9pPr marL="1828618" algn="l" rtl="0" eaLnBrk="1" fontAlgn="base" hangingPunct="1">
        <a:spcBef>
          <a:spcPct val="0"/>
        </a:spcBef>
        <a:spcAft>
          <a:spcPct val="0"/>
        </a:spcAft>
        <a:defRPr sz="2600" b="1">
          <a:solidFill>
            <a:schemeClr val="tx2"/>
          </a:solidFill>
          <a:latin typeface="Arial" charset="0"/>
        </a:defRPr>
      </a:lvl9pPr>
    </p:titleStyle>
    <p:bodyStyle>
      <a:lvl1pPr marL="225403" indent="-225403" algn="l" rtl="0" eaLnBrk="1" fontAlgn="base" hangingPunct="1">
        <a:lnSpc>
          <a:spcPct val="95000"/>
        </a:lnSpc>
        <a:spcBef>
          <a:spcPts val="1200"/>
        </a:spcBef>
        <a:spcAft>
          <a:spcPct val="0"/>
        </a:spcAft>
        <a:buClr>
          <a:schemeClr val="tx2"/>
        </a:buClr>
        <a:buChar char="•"/>
        <a:defRPr lang="en-US" sz="2400">
          <a:solidFill>
            <a:schemeClr val="tx1"/>
          </a:solidFill>
          <a:latin typeface="+mn-lt"/>
          <a:ea typeface="MS PGothic" pitchFamily="34" charset="-128"/>
          <a:cs typeface="ＭＳ Ｐゴシック" pitchFamily="-112" charset="-128"/>
        </a:defRPr>
      </a:lvl1pPr>
      <a:lvl2pPr marL="576205" indent="-236515" algn="l" rtl="0" eaLnBrk="1" fontAlgn="base" hangingPunct="1">
        <a:lnSpc>
          <a:spcPct val="95000"/>
        </a:lnSpc>
        <a:spcBef>
          <a:spcPts val="1200"/>
        </a:spcBef>
        <a:spcAft>
          <a:spcPct val="0"/>
        </a:spcAft>
        <a:buClr>
          <a:schemeClr val="tx2"/>
        </a:buClr>
        <a:buChar char="–"/>
        <a:defRPr lang="en-US" sz="2400">
          <a:solidFill>
            <a:schemeClr val="tx1"/>
          </a:solidFill>
          <a:latin typeface="+mn-lt"/>
          <a:ea typeface="MS PGothic" pitchFamily="34" charset="-128"/>
        </a:defRPr>
      </a:lvl2pPr>
      <a:lvl3pPr marL="857164" indent="-166671" algn="l" rtl="0" eaLnBrk="1" fontAlgn="base" hangingPunct="1">
        <a:lnSpc>
          <a:spcPct val="95000"/>
        </a:lnSpc>
        <a:spcBef>
          <a:spcPts val="1200"/>
        </a:spcBef>
        <a:spcAft>
          <a:spcPct val="0"/>
        </a:spcAft>
        <a:buClr>
          <a:schemeClr val="tx2"/>
        </a:buClr>
        <a:buChar char="•"/>
        <a:defRPr lang="en-US" sz="2400">
          <a:solidFill>
            <a:schemeClr val="tx1"/>
          </a:solidFill>
          <a:latin typeface="+mn-lt"/>
          <a:ea typeface="MS PGothic" pitchFamily="34" charset="-128"/>
        </a:defRPr>
      </a:lvl3pPr>
      <a:lvl4pPr marL="1139711" indent="-168258" algn="l" rtl="0" eaLnBrk="1" fontAlgn="base" hangingPunct="1">
        <a:lnSpc>
          <a:spcPct val="95000"/>
        </a:lnSpc>
        <a:spcBef>
          <a:spcPts val="1200"/>
        </a:spcBef>
        <a:spcAft>
          <a:spcPct val="0"/>
        </a:spcAft>
        <a:buClr>
          <a:schemeClr val="tx2"/>
        </a:buClr>
        <a:buChar char="–"/>
        <a:defRPr lang="en-US" sz="2400">
          <a:solidFill>
            <a:schemeClr val="tx1"/>
          </a:solidFill>
          <a:latin typeface="+mn-lt"/>
          <a:ea typeface="MS PGothic" pitchFamily="34" charset="-128"/>
        </a:defRPr>
      </a:lvl4pPr>
      <a:lvl5pPr marL="1433369" indent="-179370" algn="l" rtl="0" eaLnBrk="1" fontAlgn="base" hangingPunct="1">
        <a:lnSpc>
          <a:spcPct val="95000"/>
        </a:lnSpc>
        <a:spcBef>
          <a:spcPts val="1200"/>
        </a:spcBef>
        <a:spcAft>
          <a:spcPct val="0"/>
        </a:spcAft>
        <a:buClr>
          <a:schemeClr val="tx2"/>
        </a:buClr>
        <a:buChar char="•"/>
        <a:defRPr lang="en-US" sz="2400">
          <a:solidFill>
            <a:schemeClr val="tx1"/>
          </a:solidFill>
          <a:latin typeface="+mn-lt"/>
          <a:ea typeface="MS PGothic" pitchFamily="34" charset="-128"/>
        </a:defRPr>
      </a:lvl5pPr>
      <a:lvl6pPr marL="1890524" indent="-179370" algn="l" rtl="0" eaLnBrk="1" fontAlgn="base" hangingPunct="1">
        <a:lnSpc>
          <a:spcPct val="95000"/>
        </a:lnSpc>
        <a:spcBef>
          <a:spcPct val="70000"/>
        </a:spcBef>
        <a:spcAft>
          <a:spcPct val="0"/>
        </a:spcAft>
        <a:buClr>
          <a:schemeClr val="tx2"/>
        </a:buClr>
        <a:buChar char="•"/>
        <a:defRPr sz="1900">
          <a:solidFill>
            <a:schemeClr val="tx1"/>
          </a:solidFill>
          <a:latin typeface="+mn-lt"/>
        </a:defRPr>
      </a:lvl6pPr>
      <a:lvl7pPr marL="2347679" indent="-179370" algn="l" rtl="0" eaLnBrk="1" fontAlgn="base" hangingPunct="1">
        <a:lnSpc>
          <a:spcPct val="95000"/>
        </a:lnSpc>
        <a:spcBef>
          <a:spcPct val="70000"/>
        </a:spcBef>
        <a:spcAft>
          <a:spcPct val="0"/>
        </a:spcAft>
        <a:buClr>
          <a:schemeClr val="tx2"/>
        </a:buClr>
        <a:buChar char="•"/>
        <a:defRPr sz="1900">
          <a:solidFill>
            <a:schemeClr val="tx1"/>
          </a:solidFill>
          <a:latin typeface="+mn-lt"/>
        </a:defRPr>
      </a:lvl7pPr>
      <a:lvl8pPr marL="2804833" indent="-179370" algn="l" rtl="0" eaLnBrk="1" fontAlgn="base" hangingPunct="1">
        <a:lnSpc>
          <a:spcPct val="95000"/>
        </a:lnSpc>
        <a:spcBef>
          <a:spcPct val="70000"/>
        </a:spcBef>
        <a:spcAft>
          <a:spcPct val="0"/>
        </a:spcAft>
        <a:buClr>
          <a:schemeClr val="tx2"/>
        </a:buClr>
        <a:buChar char="•"/>
        <a:defRPr sz="1900">
          <a:solidFill>
            <a:schemeClr val="tx1"/>
          </a:solidFill>
          <a:latin typeface="+mn-lt"/>
        </a:defRPr>
      </a:lvl8pPr>
      <a:lvl9pPr marL="3261987" indent="-179370" algn="l" rtl="0" eaLnBrk="1" fontAlgn="base" hangingPunct="1">
        <a:lnSpc>
          <a:spcPct val="95000"/>
        </a:lnSpc>
        <a:spcBef>
          <a:spcPct val="70000"/>
        </a:spcBef>
        <a:spcAft>
          <a:spcPct val="0"/>
        </a:spcAft>
        <a:buClr>
          <a:schemeClr val="tx2"/>
        </a:buClr>
        <a:buChar char="•"/>
        <a:defRPr sz="1900">
          <a:solidFill>
            <a:schemeClr val="tx1"/>
          </a:solidFill>
          <a:latin typeface="+mn-lt"/>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8" algn="l" defTabSz="914309" rtl="0" eaLnBrk="1" latinLnBrk="0" hangingPunct="1">
        <a:defRPr sz="1800" kern="1200">
          <a:solidFill>
            <a:schemeClr val="tx1"/>
          </a:solidFill>
          <a:latin typeface="+mn-lt"/>
          <a:ea typeface="+mn-ea"/>
          <a:cs typeface="+mn-cs"/>
        </a:defRPr>
      </a:lvl5pPr>
      <a:lvl6pPr marL="2285772"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42047" y="914400"/>
            <a:ext cx="8686800" cy="578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242047" y="1600200"/>
            <a:ext cx="8686800" cy="4873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28"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914400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p:nvCxnSpPr>
        <p:spPr>
          <a:xfrm>
            <a:off x="0" y="768350"/>
            <a:ext cx="9144000" cy="0"/>
          </a:xfrm>
          <a:prstGeom prst="line">
            <a:avLst/>
          </a:prstGeom>
          <a:ln w="4762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031" name="Picture 2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1288" y="123825"/>
            <a:ext cx="4452937"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2007951"/>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Lst>
  <p:txStyles>
    <p:titleStyle>
      <a:lvl1pPr algn="l" rtl="0" eaLnBrk="1" fontAlgn="base" hangingPunct="1">
        <a:spcBef>
          <a:spcPct val="0"/>
        </a:spcBef>
        <a:spcAft>
          <a:spcPct val="0"/>
        </a:spcAft>
        <a:defRPr sz="2800" b="1">
          <a:solidFill>
            <a:schemeClr val="tx2"/>
          </a:solidFill>
          <a:latin typeface="+mj-lt"/>
          <a:ea typeface="MS PGothic" pitchFamily="34" charset="-128"/>
          <a:cs typeface="ＭＳ Ｐゴシック" pitchFamily="-112" charset="-128"/>
        </a:defRPr>
      </a:lvl1pPr>
      <a:lvl2pPr algn="l" rtl="0" eaLnBrk="1" fontAlgn="base" hangingPunct="1">
        <a:spcBef>
          <a:spcPct val="0"/>
        </a:spcBef>
        <a:spcAft>
          <a:spcPct val="0"/>
        </a:spcAft>
        <a:defRPr sz="2600" b="1">
          <a:solidFill>
            <a:schemeClr val="tx2"/>
          </a:solidFill>
          <a:latin typeface="Arial" charset="0"/>
          <a:ea typeface="MS PGothic" pitchFamily="34" charset="-128"/>
          <a:cs typeface="ＭＳ Ｐゴシック" pitchFamily="-112" charset="-128"/>
        </a:defRPr>
      </a:lvl2pPr>
      <a:lvl3pPr algn="l" rtl="0" eaLnBrk="1" fontAlgn="base" hangingPunct="1">
        <a:spcBef>
          <a:spcPct val="0"/>
        </a:spcBef>
        <a:spcAft>
          <a:spcPct val="0"/>
        </a:spcAft>
        <a:defRPr sz="2600" b="1">
          <a:solidFill>
            <a:schemeClr val="tx2"/>
          </a:solidFill>
          <a:latin typeface="Arial" charset="0"/>
          <a:ea typeface="MS PGothic" pitchFamily="34" charset="-128"/>
          <a:cs typeface="ＭＳ Ｐゴシック" pitchFamily="-112" charset="-128"/>
        </a:defRPr>
      </a:lvl3pPr>
      <a:lvl4pPr algn="l" rtl="0" eaLnBrk="1" fontAlgn="base" hangingPunct="1">
        <a:spcBef>
          <a:spcPct val="0"/>
        </a:spcBef>
        <a:spcAft>
          <a:spcPct val="0"/>
        </a:spcAft>
        <a:defRPr sz="2600" b="1">
          <a:solidFill>
            <a:schemeClr val="tx2"/>
          </a:solidFill>
          <a:latin typeface="Arial" charset="0"/>
          <a:ea typeface="MS PGothic" pitchFamily="34" charset="-128"/>
          <a:cs typeface="ＭＳ Ｐゴシック" pitchFamily="-112" charset="-128"/>
        </a:defRPr>
      </a:lvl4pPr>
      <a:lvl5pPr algn="l" rtl="0" eaLnBrk="1" fontAlgn="base" hangingPunct="1">
        <a:spcBef>
          <a:spcPct val="0"/>
        </a:spcBef>
        <a:spcAft>
          <a:spcPct val="0"/>
        </a:spcAft>
        <a:defRPr sz="2600" b="1">
          <a:solidFill>
            <a:schemeClr val="tx2"/>
          </a:solidFill>
          <a:latin typeface="Arial" charset="0"/>
          <a:ea typeface="MS PGothic" pitchFamily="34" charset="-128"/>
          <a:cs typeface="ＭＳ Ｐゴシック" pitchFamily="-112" charset="-128"/>
        </a:defRPr>
      </a:lvl5pPr>
      <a:lvl6pPr marL="457200" algn="l" rtl="0" eaLnBrk="1" fontAlgn="base" hangingPunct="1">
        <a:spcBef>
          <a:spcPct val="0"/>
        </a:spcBef>
        <a:spcAft>
          <a:spcPct val="0"/>
        </a:spcAft>
        <a:defRPr sz="2600" b="1">
          <a:solidFill>
            <a:schemeClr val="tx2"/>
          </a:solidFill>
          <a:latin typeface="Arial" charset="0"/>
        </a:defRPr>
      </a:lvl6pPr>
      <a:lvl7pPr marL="914400" algn="l" rtl="0" eaLnBrk="1" fontAlgn="base" hangingPunct="1">
        <a:spcBef>
          <a:spcPct val="0"/>
        </a:spcBef>
        <a:spcAft>
          <a:spcPct val="0"/>
        </a:spcAft>
        <a:defRPr sz="2600" b="1">
          <a:solidFill>
            <a:schemeClr val="tx2"/>
          </a:solidFill>
          <a:latin typeface="Arial" charset="0"/>
        </a:defRPr>
      </a:lvl7pPr>
      <a:lvl8pPr marL="1371600" algn="l" rtl="0" eaLnBrk="1" fontAlgn="base" hangingPunct="1">
        <a:spcBef>
          <a:spcPct val="0"/>
        </a:spcBef>
        <a:spcAft>
          <a:spcPct val="0"/>
        </a:spcAft>
        <a:defRPr sz="2600" b="1">
          <a:solidFill>
            <a:schemeClr val="tx2"/>
          </a:solidFill>
          <a:latin typeface="Arial" charset="0"/>
        </a:defRPr>
      </a:lvl8pPr>
      <a:lvl9pPr marL="1828800" algn="l" rtl="0" eaLnBrk="1" fontAlgn="base" hangingPunct="1">
        <a:spcBef>
          <a:spcPct val="0"/>
        </a:spcBef>
        <a:spcAft>
          <a:spcPct val="0"/>
        </a:spcAft>
        <a:defRPr sz="2600" b="1">
          <a:solidFill>
            <a:schemeClr val="tx2"/>
          </a:solidFill>
          <a:latin typeface="Arial" charset="0"/>
        </a:defRPr>
      </a:lvl9pPr>
    </p:titleStyle>
    <p:bodyStyle>
      <a:lvl1pPr marL="225425" indent="-225425" algn="l" rtl="0" eaLnBrk="1" fontAlgn="base" hangingPunct="1">
        <a:lnSpc>
          <a:spcPct val="95000"/>
        </a:lnSpc>
        <a:spcBef>
          <a:spcPts val="1200"/>
        </a:spcBef>
        <a:spcAft>
          <a:spcPct val="0"/>
        </a:spcAft>
        <a:buClr>
          <a:schemeClr val="tx2"/>
        </a:buClr>
        <a:buChar char="•"/>
        <a:defRPr lang="en-US" sz="2400">
          <a:solidFill>
            <a:schemeClr val="tx1"/>
          </a:solidFill>
          <a:latin typeface="+mn-lt"/>
          <a:ea typeface="MS PGothic" pitchFamily="34" charset="-128"/>
          <a:cs typeface="ＭＳ Ｐゴシック" pitchFamily="-112" charset="-128"/>
        </a:defRPr>
      </a:lvl1pPr>
      <a:lvl2pPr marL="576263" indent="-236538" algn="l" rtl="0" eaLnBrk="1" fontAlgn="base" hangingPunct="1">
        <a:lnSpc>
          <a:spcPct val="95000"/>
        </a:lnSpc>
        <a:spcBef>
          <a:spcPts val="1200"/>
        </a:spcBef>
        <a:spcAft>
          <a:spcPct val="0"/>
        </a:spcAft>
        <a:buClr>
          <a:schemeClr val="tx2"/>
        </a:buClr>
        <a:buChar char="–"/>
        <a:defRPr lang="en-US" sz="2400">
          <a:solidFill>
            <a:schemeClr val="tx1"/>
          </a:solidFill>
          <a:latin typeface="+mn-lt"/>
          <a:ea typeface="MS PGothic" pitchFamily="34" charset="-128"/>
        </a:defRPr>
      </a:lvl2pPr>
      <a:lvl3pPr marL="857250" indent="-166688" algn="l" rtl="0" eaLnBrk="1" fontAlgn="base" hangingPunct="1">
        <a:lnSpc>
          <a:spcPct val="95000"/>
        </a:lnSpc>
        <a:spcBef>
          <a:spcPts val="1200"/>
        </a:spcBef>
        <a:spcAft>
          <a:spcPct val="0"/>
        </a:spcAft>
        <a:buClr>
          <a:schemeClr val="tx2"/>
        </a:buClr>
        <a:buChar char="•"/>
        <a:defRPr lang="en-US" sz="2400">
          <a:solidFill>
            <a:schemeClr val="tx1"/>
          </a:solidFill>
          <a:latin typeface="+mn-lt"/>
          <a:ea typeface="MS PGothic" pitchFamily="34" charset="-128"/>
        </a:defRPr>
      </a:lvl3pPr>
      <a:lvl4pPr marL="1139825" indent="-168275" algn="l" rtl="0" eaLnBrk="1" fontAlgn="base" hangingPunct="1">
        <a:lnSpc>
          <a:spcPct val="95000"/>
        </a:lnSpc>
        <a:spcBef>
          <a:spcPts val="1200"/>
        </a:spcBef>
        <a:spcAft>
          <a:spcPct val="0"/>
        </a:spcAft>
        <a:buClr>
          <a:schemeClr val="tx2"/>
        </a:buClr>
        <a:buChar char="–"/>
        <a:defRPr lang="en-US" sz="2400">
          <a:solidFill>
            <a:schemeClr val="tx1"/>
          </a:solidFill>
          <a:latin typeface="+mn-lt"/>
          <a:ea typeface="MS PGothic" pitchFamily="34" charset="-128"/>
        </a:defRPr>
      </a:lvl4pPr>
      <a:lvl5pPr marL="1433513" indent="-179388" algn="l" rtl="0" eaLnBrk="1" fontAlgn="base" hangingPunct="1">
        <a:lnSpc>
          <a:spcPct val="95000"/>
        </a:lnSpc>
        <a:spcBef>
          <a:spcPts val="1200"/>
        </a:spcBef>
        <a:spcAft>
          <a:spcPct val="0"/>
        </a:spcAft>
        <a:buClr>
          <a:schemeClr val="tx2"/>
        </a:buClr>
        <a:buChar char="•"/>
        <a:defRPr lang="en-US" sz="2400">
          <a:solidFill>
            <a:schemeClr val="tx1"/>
          </a:solidFill>
          <a:latin typeface="+mn-lt"/>
          <a:ea typeface="MS PGothic" pitchFamily="34" charset="-128"/>
        </a:defRPr>
      </a:lvl5pPr>
      <a:lvl6pPr marL="18907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6pPr>
      <a:lvl7pPr marL="23479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7pPr>
      <a:lvl8pPr marL="28051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8pPr>
      <a:lvl9pPr marL="32623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42047" y="914400"/>
            <a:ext cx="8686800" cy="578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242047" y="1600200"/>
            <a:ext cx="8686800" cy="4873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28"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914400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p:nvCxnSpPr>
        <p:spPr>
          <a:xfrm>
            <a:off x="0" y="768350"/>
            <a:ext cx="9144000" cy="0"/>
          </a:xfrm>
          <a:prstGeom prst="line">
            <a:avLst/>
          </a:prstGeom>
          <a:ln w="47625">
            <a:solidFill>
              <a:schemeClr val="accent6"/>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329363" y="6456363"/>
            <a:ext cx="2814637" cy="401637"/>
          </a:xfrm>
          <a:prstGeom prst="rect">
            <a:avLst/>
          </a:prstGeom>
          <a:noFill/>
        </p:spPr>
        <p:txBody>
          <a:bodyPr wrap="none" rIns="137160" bIns="91440" anchor="b">
            <a:spAutoFit/>
          </a:bodyPr>
          <a:lstStyle/>
          <a:p>
            <a:pPr algn="r" fontAlgn="base">
              <a:lnSpc>
                <a:spcPct val="90000"/>
              </a:lnSpc>
              <a:spcBef>
                <a:spcPct val="0"/>
              </a:spcBef>
              <a:spcAft>
                <a:spcPct val="0"/>
              </a:spcAft>
              <a:defRPr/>
            </a:pPr>
            <a:r>
              <a:rPr lang="en-US" sz="950" dirty="0">
                <a:solidFill>
                  <a:srgbClr val="000000">
                    <a:lumMod val="65000"/>
                    <a:lumOff val="35000"/>
                  </a:srgbClr>
                </a:solidFill>
                <a:latin typeface="Arial" charset="0"/>
                <a:ea typeface="MS PGothic" pitchFamily="34" charset="-128"/>
              </a:rPr>
              <a:t>National Institutes of Health</a:t>
            </a:r>
          </a:p>
          <a:p>
            <a:pPr algn="r" fontAlgn="base">
              <a:lnSpc>
                <a:spcPct val="90000"/>
              </a:lnSpc>
              <a:spcBef>
                <a:spcPct val="0"/>
              </a:spcBef>
              <a:spcAft>
                <a:spcPct val="0"/>
              </a:spcAft>
              <a:defRPr/>
            </a:pPr>
            <a:r>
              <a:rPr lang="en-US" sz="950" dirty="0">
                <a:solidFill>
                  <a:srgbClr val="000000">
                    <a:lumMod val="65000"/>
                    <a:lumOff val="35000"/>
                  </a:srgbClr>
                </a:solidFill>
                <a:latin typeface="Arial" charset="0"/>
                <a:ea typeface="MS PGothic" pitchFamily="34" charset="-128"/>
              </a:rPr>
              <a:t>U.S. Department of Health and Human Services</a:t>
            </a:r>
          </a:p>
        </p:txBody>
      </p:sp>
      <p:pic>
        <p:nvPicPr>
          <p:cNvPr id="1031" name="Picture 2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1288" y="123825"/>
            <a:ext cx="4452937"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393501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Lst>
  <p:txStyles>
    <p:titleStyle>
      <a:lvl1pPr algn="l" rtl="0" eaLnBrk="1" fontAlgn="base" hangingPunct="1">
        <a:spcBef>
          <a:spcPct val="0"/>
        </a:spcBef>
        <a:spcAft>
          <a:spcPct val="0"/>
        </a:spcAft>
        <a:defRPr sz="2800" b="1">
          <a:solidFill>
            <a:schemeClr val="tx2"/>
          </a:solidFill>
          <a:latin typeface="+mj-lt"/>
          <a:ea typeface="MS PGothic" pitchFamily="34" charset="-128"/>
          <a:cs typeface="ＭＳ Ｐゴシック" pitchFamily="-112" charset="-128"/>
        </a:defRPr>
      </a:lvl1pPr>
      <a:lvl2pPr algn="l" rtl="0" eaLnBrk="1" fontAlgn="base" hangingPunct="1">
        <a:spcBef>
          <a:spcPct val="0"/>
        </a:spcBef>
        <a:spcAft>
          <a:spcPct val="0"/>
        </a:spcAft>
        <a:defRPr sz="2600" b="1">
          <a:solidFill>
            <a:schemeClr val="tx2"/>
          </a:solidFill>
          <a:latin typeface="Arial" charset="0"/>
          <a:ea typeface="MS PGothic" pitchFamily="34" charset="-128"/>
          <a:cs typeface="ＭＳ Ｐゴシック" pitchFamily="-112" charset="-128"/>
        </a:defRPr>
      </a:lvl2pPr>
      <a:lvl3pPr algn="l" rtl="0" eaLnBrk="1" fontAlgn="base" hangingPunct="1">
        <a:spcBef>
          <a:spcPct val="0"/>
        </a:spcBef>
        <a:spcAft>
          <a:spcPct val="0"/>
        </a:spcAft>
        <a:defRPr sz="2600" b="1">
          <a:solidFill>
            <a:schemeClr val="tx2"/>
          </a:solidFill>
          <a:latin typeface="Arial" charset="0"/>
          <a:ea typeface="MS PGothic" pitchFamily="34" charset="-128"/>
          <a:cs typeface="ＭＳ Ｐゴシック" pitchFamily="-112" charset="-128"/>
        </a:defRPr>
      </a:lvl3pPr>
      <a:lvl4pPr algn="l" rtl="0" eaLnBrk="1" fontAlgn="base" hangingPunct="1">
        <a:spcBef>
          <a:spcPct val="0"/>
        </a:spcBef>
        <a:spcAft>
          <a:spcPct val="0"/>
        </a:spcAft>
        <a:defRPr sz="2600" b="1">
          <a:solidFill>
            <a:schemeClr val="tx2"/>
          </a:solidFill>
          <a:latin typeface="Arial" charset="0"/>
          <a:ea typeface="MS PGothic" pitchFamily="34" charset="-128"/>
          <a:cs typeface="ＭＳ Ｐゴシック" pitchFamily="-112" charset="-128"/>
        </a:defRPr>
      </a:lvl4pPr>
      <a:lvl5pPr algn="l" rtl="0" eaLnBrk="1" fontAlgn="base" hangingPunct="1">
        <a:spcBef>
          <a:spcPct val="0"/>
        </a:spcBef>
        <a:spcAft>
          <a:spcPct val="0"/>
        </a:spcAft>
        <a:defRPr sz="2600" b="1">
          <a:solidFill>
            <a:schemeClr val="tx2"/>
          </a:solidFill>
          <a:latin typeface="Arial" charset="0"/>
          <a:ea typeface="MS PGothic" pitchFamily="34" charset="-128"/>
          <a:cs typeface="ＭＳ Ｐゴシック" pitchFamily="-112" charset="-128"/>
        </a:defRPr>
      </a:lvl5pPr>
      <a:lvl6pPr marL="457200" algn="l" rtl="0" eaLnBrk="1" fontAlgn="base" hangingPunct="1">
        <a:spcBef>
          <a:spcPct val="0"/>
        </a:spcBef>
        <a:spcAft>
          <a:spcPct val="0"/>
        </a:spcAft>
        <a:defRPr sz="2600" b="1">
          <a:solidFill>
            <a:schemeClr val="tx2"/>
          </a:solidFill>
          <a:latin typeface="Arial" charset="0"/>
        </a:defRPr>
      </a:lvl6pPr>
      <a:lvl7pPr marL="914400" algn="l" rtl="0" eaLnBrk="1" fontAlgn="base" hangingPunct="1">
        <a:spcBef>
          <a:spcPct val="0"/>
        </a:spcBef>
        <a:spcAft>
          <a:spcPct val="0"/>
        </a:spcAft>
        <a:defRPr sz="2600" b="1">
          <a:solidFill>
            <a:schemeClr val="tx2"/>
          </a:solidFill>
          <a:latin typeface="Arial" charset="0"/>
        </a:defRPr>
      </a:lvl7pPr>
      <a:lvl8pPr marL="1371600" algn="l" rtl="0" eaLnBrk="1" fontAlgn="base" hangingPunct="1">
        <a:spcBef>
          <a:spcPct val="0"/>
        </a:spcBef>
        <a:spcAft>
          <a:spcPct val="0"/>
        </a:spcAft>
        <a:defRPr sz="2600" b="1">
          <a:solidFill>
            <a:schemeClr val="tx2"/>
          </a:solidFill>
          <a:latin typeface="Arial" charset="0"/>
        </a:defRPr>
      </a:lvl8pPr>
      <a:lvl9pPr marL="1828800" algn="l" rtl="0" eaLnBrk="1" fontAlgn="base" hangingPunct="1">
        <a:spcBef>
          <a:spcPct val="0"/>
        </a:spcBef>
        <a:spcAft>
          <a:spcPct val="0"/>
        </a:spcAft>
        <a:defRPr sz="2600" b="1">
          <a:solidFill>
            <a:schemeClr val="tx2"/>
          </a:solidFill>
          <a:latin typeface="Arial" charset="0"/>
        </a:defRPr>
      </a:lvl9pPr>
    </p:titleStyle>
    <p:bodyStyle>
      <a:lvl1pPr marL="225425" indent="-225425" algn="l" rtl="0" eaLnBrk="1" fontAlgn="base" hangingPunct="1">
        <a:lnSpc>
          <a:spcPct val="95000"/>
        </a:lnSpc>
        <a:spcBef>
          <a:spcPts val="1200"/>
        </a:spcBef>
        <a:spcAft>
          <a:spcPct val="0"/>
        </a:spcAft>
        <a:buClr>
          <a:schemeClr val="tx2"/>
        </a:buClr>
        <a:buChar char="•"/>
        <a:defRPr lang="en-US" sz="2400">
          <a:solidFill>
            <a:schemeClr val="tx1"/>
          </a:solidFill>
          <a:latin typeface="+mn-lt"/>
          <a:ea typeface="MS PGothic" pitchFamily="34" charset="-128"/>
          <a:cs typeface="ＭＳ Ｐゴシック" pitchFamily="-112" charset="-128"/>
        </a:defRPr>
      </a:lvl1pPr>
      <a:lvl2pPr marL="576263" indent="-236538" algn="l" rtl="0" eaLnBrk="1" fontAlgn="base" hangingPunct="1">
        <a:lnSpc>
          <a:spcPct val="95000"/>
        </a:lnSpc>
        <a:spcBef>
          <a:spcPts val="1200"/>
        </a:spcBef>
        <a:spcAft>
          <a:spcPct val="0"/>
        </a:spcAft>
        <a:buClr>
          <a:schemeClr val="tx2"/>
        </a:buClr>
        <a:buChar char="–"/>
        <a:defRPr lang="en-US" sz="2400">
          <a:solidFill>
            <a:schemeClr val="tx1"/>
          </a:solidFill>
          <a:latin typeface="+mn-lt"/>
          <a:ea typeface="MS PGothic" pitchFamily="34" charset="-128"/>
        </a:defRPr>
      </a:lvl2pPr>
      <a:lvl3pPr marL="857250" indent="-166688" algn="l" rtl="0" eaLnBrk="1" fontAlgn="base" hangingPunct="1">
        <a:lnSpc>
          <a:spcPct val="95000"/>
        </a:lnSpc>
        <a:spcBef>
          <a:spcPts val="1200"/>
        </a:spcBef>
        <a:spcAft>
          <a:spcPct val="0"/>
        </a:spcAft>
        <a:buClr>
          <a:schemeClr val="tx2"/>
        </a:buClr>
        <a:buChar char="•"/>
        <a:defRPr lang="en-US" sz="2400">
          <a:solidFill>
            <a:schemeClr val="tx1"/>
          </a:solidFill>
          <a:latin typeface="+mn-lt"/>
          <a:ea typeface="MS PGothic" pitchFamily="34" charset="-128"/>
        </a:defRPr>
      </a:lvl3pPr>
      <a:lvl4pPr marL="1139825" indent="-168275" algn="l" rtl="0" eaLnBrk="1" fontAlgn="base" hangingPunct="1">
        <a:lnSpc>
          <a:spcPct val="95000"/>
        </a:lnSpc>
        <a:spcBef>
          <a:spcPts val="1200"/>
        </a:spcBef>
        <a:spcAft>
          <a:spcPct val="0"/>
        </a:spcAft>
        <a:buClr>
          <a:schemeClr val="tx2"/>
        </a:buClr>
        <a:buChar char="–"/>
        <a:defRPr lang="en-US" sz="2400">
          <a:solidFill>
            <a:schemeClr val="tx1"/>
          </a:solidFill>
          <a:latin typeface="+mn-lt"/>
          <a:ea typeface="MS PGothic" pitchFamily="34" charset="-128"/>
        </a:defRPr>
      </a:lvl4pPr>
      <a:lvl5pPr marL="1433513" indent="-179388" algn="l" rtl="0" eaLnBrk="1" fontAlgn="base" hangingPunct="1">
        <a:lnSpc>
          <a:spcPct val="95000"/>
        </a:lnSpc>
        <a:spcBef>
          <a:spcPts val="1200"/>
        </a:spcBef>
        <a:spcAft>
          <a:spcPct val="0"/>
        </a:spcAft>
        <a:buClr>
          <a:schemeClr val="tx2"/>
        </a:buClr>
        <a:buChar char="•"/>
        <a:defRPr lang="en-US" sz="2400">
          <a:solidFill>
            <a:schemeClr val="tx1"/>
          </a:solidFill>
          <a:latin typeface="+mn-lt"/>
          <a:ea typeface="MS PGothic" pitchFamily="34" charset="-128"/>
        </a:defRPr>
      </a:lvl5pPr>
      <a:lvl6pPr marL="18907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6pPr>
      <a:lvl7pPr marL="23479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7pPr>
      <a:lvl8pPr marL="28051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8pPr>
      <a:lvl9pPr marL="32623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ncbi.nlm.nih.gov/pubmed/28361664" TargetMode="External"/><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hyperlink" Target="https://clu-in.org/conf/tio/NewApproachesTesting2/" TargetMode="External"/><Relationship Id="rId5" Type="http://schemas.openxmlformats.org/officeDocument/2006/relationships/image" Target="../media/image34.png"/><Relationship Id="rId4" Type="http://schemas.openxmlformats.org/officeDocument/2006/relationships/hyperlink" Target="https://www.ncbi.nlm.nih.gov/pubmed/29161511"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tools.niehs.nih.gov/srp/researchbriefs/view.cfm?Brief_ID=253"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35.png"/><Relationship Id="rId4" Type="http://schemas.openxmlformats.org/officeDocument/2006/relationships/hyperlink" Target="https://www.ncbi.nlm.nih.gov/pubmed/27960008"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openxmlformats.org/officeDocument/2006/relationships/image" Target="../media/image46.sv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40.svg"/><Relationship Id="rId17" Type="http://schemas.openxmlformats.org/officeDocument/2006/relationships/image" Target="../media/image45.png"/><Relationship Id="rId2" Type="http://schemas.openxmlformats.org/officeDocument/2006/relationships/notesSlide" Target="../notesSlides/notesSlide12.xml"/><Relationship Id="rId16" Type="http://schemas.openxmlformats.org/officeDocument/2006/relationships/image" Target="../media/image44.svg"/><Relationship Id="rId20" Type="http://schemas.openxmlformats.org/officeDocument/2006/relationships/image" Target="../media/image48.svg"/><Relationship Id="rId1" Type="http://schemas.openxmlformats.org/officeDocument/2006/relationships/slideLayout" Target="../slideLayouts/slideLayout8.xml"/><Relationship Id="rId6" Type="http://schemas.openxmlformats.org/officeDocument/2006/relationships/diagramColors" Target="../diagrams/colors2.xml"/><Relationship Id="rId11" Type="http://schemas.openxmlformats.org/officeDocument/2006/relationships/image" Target="../media/image39.png"/><Relationship Id="rId5" Type="http://schemas.openxmlformats.org/officeDocument/2006/relationships/diagramQuickStyle" Target="../diagrams/quickStyle2.xml"/><Relationship Id="rId15" Type="http://schemas.openxmlformats.org/officeDocument/2006/relationships/image" Target="../media/image43.png"/><Relationship Id="rId10" Type="http://schemas.openxmlformats.org/officeDocument/2006/relationships/image" Target="../media/image38.svg"/><Relationship Id="rId19" Type="http://schemas.openxmlformats.org/officeDocument/2006/relationships/image" Target="../media/image47.png"/><Relationship Id="rId4" Type="http://schemas.openxmlformats.org/officeDocument/2006/relationships/diagramLayout" Target="../diagrams/layout2.xml"/><Relationship Id="rId9" Type="http://schemas.openxmlformats.org/officeDocument/2006/relationships/image" Target="../media/image37.png"/><Relationship Id="rId14" Type="http://schemas.openxmlformats.org/officeDocument/2006/relationships/image" Target="../media/image42.svg"/></Relationships>
</file>

<file path=ppt/slides/_rels/slide13.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image" Target="../media/image49.png"/><Relationship Id="rId7" Type="http://schemas.openxmlformats.org/officeDocument/2006/relationships/image" Target="../media/image17.jpeg"/><Relationship Id="rId12"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13.jpeg"/><Relationship Id="rId11" Type="http://schemas.openxmlformats.org/officeDocument/2006/relationships/diagramColors" Target="../diagrams/colors3.xml"/><Relationship Id="rId5" Type="http://schemas.openxmlformats.org/officeDocument/2006/relationships/image" Target="../media/image50.jpeg"/><Relationship Id="rId10" Type="http://schemas.openxmlformats.org/officeDocument/2006/relationships/diagramQuickStyle" Target="../diagrams/quickStyle3.xml"/><Relationship Id="rId4" Type="http://schemas.openxmlformats.org/officeDocument/2006/relationships/image" Target="../media/image12.jpeg"/><Relationship Id="rId9"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www.niehs.nih.gov/research/supported/centers/srp/events/riskelearning/aop/index.cfm" TargetMode="External"/><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hyperlink" Target="https://www.niehs.nih.gov/research/supported/centers/srp/events/riskelearning/new_approaches/index.cfm" TargetMode="External"/><Relationship Id="rId4" Type="http://schemas.openxmlformats.org/officeDocument/2006/relationships/hyperlink" Target="https://www.niehs.nih.gov/research/supported/centers/srp/events/riskelearning/analytical/index.cfm" TargetMode="External"/></Relationships>
</file>

<file path=ppt/slides/_rels/slide2.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5.png"/><Relationship Id="rId7" Type="http://schemas.openxmlformats.org/officeDocument/2006/relationships/diagramData" Target="../diagrams/data1.xml"/><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8.jpeg"/><Relationship Id="rId11" Type="http://schemas.microsoft.com/office/2007/relationships/diagramDrawing" Target="../diagrams/drawing1.xml"/><Relationship Id="rId5" Type="http://schemas.openxmlformats.org/officeDocument/2006/relationships/image" Target="../media/image7.jpeg"/><Relationship Id="rId10" Type="http://schemas.openxmlformats.org/officeDocument/2006/relationships/diagramColors" Target="../diagrams/colors1.xml"/><Relationship Id="rId4" Type="http://schemas.openxmlformats.org/officeDocument/2006/relationships/image" Target="../media/image6.jpeg"/><Relationship Id="rId9"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12"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s>
</file>

<file path=ppt/slides/_rels/slide4.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hyperlink" Target="http://bit.ly/lentiCRISPRv2" TargetMode="External"/><Relationship Id="rId7"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21.tiff"/><Relationship Id="rId11" Type="http://schemas.openxmlformats.org/officeDocument/2006/relationships/image" Target="../media/image26.png"/><Relationship Id="rId5" Type="http://schemas.openxmlformats.org/officeDocument/2006/relationships/image" Target="../media/image20.jpeg"/><Relationship Id="rId10" Type="http://schemas.openxmlformats.org/officeDocument/2006/relationships/image" Target="../media/image25.tiff"/><Relationship Id="rId4" Type="http://schemas.openxmlformats.org/officeDocument/2006/relationships/image" Target="../media/image19.png"/><Relationship Id="rId9" Type="http://schemas.openxmlformats.org/officeDocument/2006/relationships/image" Target="../media/image24.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tools.niehs.nih.gov/srp/researchbriefs/view.cfm?Brief_ID=269" TargetMode="External"/><Relationship Id="rId7" Type="http://schemas.openxmlformats.org/officeDocument/2006/relationships/hyperlink" Target="https://clu-in.org/conf/tio/NewApproachesTesting1_051418/" TargetMode="External"/><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27.png"/><Relationship Id="rId5" Type="http://schemas.openxmlformats.org/officeDocument/2006/relationships/hyperlink" Target="https://www.ncbi.nlm.nih.gov/pubmed/27016469" TargetMode="External"/><Relationship Id="rId4" Type="http://schemas.openxmlformats.org/officeDocument/2006/relationships/hyperlink" Target="https://www.ncbi.nlm.nih.gov/pubmed/27329031"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clu-in.org/conf/tio/NewApproachesTesting1_051418/" TargetMode="External"/><Relationship Id="rId3" Type="http://schemas.openxmlformats.org/officeDocument/2006/relationships/hyperlink" Target="https://tools.niehs.nih.gov/srp/researchbriefs/view.cfm?Brief_ID=265" TargetMode="External"/><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28.png"/><Relationship Id="rId5" Type="http://schemas.openxmlformats.org/officeDocument/2006/relationships/hyperlink" Target="https://tools.niehs.nih.gov/srp/researchbriefs/view.cfm?Brief_ID=271" TargetMode="External"/><Relationship Id="rId4" Type="http://schemas.openxmlformats.org/officeDocument/2006/relationships/hyperlink" Target="https://tools.niehs.nih.gov/srp/researchbriefs/view.cfm?Brief_ID=224"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tools.niehs.nih.gov/srp/programs/Program_detail.cfm?Project_ID=P42ES0277048617" TargetMode="External"/><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hyperlink" Target="https://www.ncbi.nlm.nih.gov/pubmed/27209591"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hyperlink" Target="https://tools.niehs.nih.gov/srp/researchbriefs/view.cfm?Brief_ID=238" TargetMode="External"/><Relationship Id="rId7" Type="http://schemas.openxmlformats.org/officeDocument/2006/relationships/hyperlink" Target="https://www.ncbi.nlm.nih.gov/pubmed/26461183" TargetMode="External"/><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hyperlink" Target="https://tools.niehs.nih.gov/srp/programs/Program_detail.cfm?Project_ID=P42ES0277068682" TargetMode="External"/><Relationship Id="rId5" Type="http://schemas.openxmlformats.org/officeDocument/2006/relationships/hyperlink" Target="https://tools.niehs.nih.gov/srp/programs/Program_detail.cfm?Project_ID=P42ES0277078758" TargetMode="External"/><Relationship Id="rId4" Type="http://schemas.openxmlformats.org/officeDocument/2006/relationships/hyperlink" Target="https://tools.niehs.nih.gov/srp/researchbriefs/view.cfm?Brief_ID=257" TargetMode="External"/><Relationship Id="rId9"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4480" y="1936377"/>
            <a:ext cx="8684372" cy="1492623"/>
          </a:xfrm>
        </p:spPr>
        <p:txBody>
          <a:bodyPr/>
          <a:lstStyle/>
          <a:p>
            <a:r>
              <a:rPr lang="en-US" sz="3600" dirty="0">
                <a:latin typeface="Arial" panose="020B0604020202020204" pitchFamily="34" charset="0"/>
                <a:cs typeface="Arial" panose="020B0604020202020204" pitchFamily="34" charset="0"/>
              </a:rPr>
              <a:t>Addressing Complex Challenges Posed by Hazardous Substances</a:t>
            </a:r>
          </a:p>
        </p:txBody>
      </p:sp>
      <p:sp>
        <p:nvSpPr>
          <p:cNvPr id="3" name="Subtitle 2"/>
          <p:cNvSpPr>
            <a:spLocks noGrp="1"/>
          </p:cNvSpPr>
          <p:nvPr>
            <p:ph type="subTitle" idx="1"/>
          </p:nvPr>
        </p:nvSpPr>
        <p:spPr>
          <a:xfrm>
            <a:off x="244481" y="4164385"/>
            <a:ext cx="8684371" cy="2160215"/>
          </a:xfrm>
        </p:spPr>
        <p:txBody>
          <a:bodyPr>
            <a:normAutofit fontScale="77500" lnSpcReduction="20000"/>
          </a:bodyPr>
          <a:lstStyle/>
          <a:p>
            <a:pPr algn="l">
              <a:lnSpc>
                <a:spcPct val="120000"/>
              </a:lnSpc>
              <a:spcBef>
                <a:spcPct val="0"/>
              </a:spcBef>
              <a:spcAft>
                <a:spcPts val="600"/>
              </a:spcAft>
            </a:pPr>
            <a:r>
              <a:rPr lang="en-US" sz="3200" b="0" dirty="0">
                <a:solidFill>
                  <a:schemeClr val="tx2"/>
                </a:solidFill>
                <a:latin typeface="Arial" panose="020B0604020202020204" pitchFamily="34" charset="0"/>
                <a:ea typeface="ＭＳ Ｐゴシック" pitchFamily="34" charset="-128"/>
                <a:cs typeface="Arial" panose="020B0604020202020204" pitchFamily="34" charset="0"/>
              </a:rPr>
              <a:t>William A. Suk, Ph.D., M.P.H.</a:t>
            </a:r>
          </a:p>
          <a:p>
            <a:pPr algn="l">
              <a:lnSpc>
                <a:spcPct val="120000"/>
              </a:lnSpc>
              <a:spcBef>
                <a:spcPct val="0"/>
              </a:spcBef>
              <a:spcAft>
                <a:spcPts val="600"/>
              </a:spcAft>
            </a:pPr>
            <a:r>
              <a:rPr lang="en-US" sz="2800" b="0" dirty="0">
                <a:latin typeface="Arial" panose="020B0604020202020204" pitchFamily="34" charset="0"/>
                <a:ea typeface="ＭＳ Ｐゴシック" pitchFamily="34" charset="-128"/>
                <a:cs typeface="Arial" panose="020B0604020202020204" pitchFamily="34" charset="0"/>
              </a:rPr>
              <a:t>Director, Superfund Research Program</a:t>
            </a:r>
          </a:p>
          <a:p>
            <a:pPr algn="l">
              <a:lnSpc>
                <a:spcPct val="120000"/>
              </a:lnSpc>
              <a:spcBef>
                <a:spcPct val="0"/>
              </a:spcBef>
              <a:spcAft>
                <a:spcPts val="600"/>
              </a:spcAft>
            </a:pPr>
            <a:r>
              <a:rPr lang="en-US" sz="2800" b="0" dirty="0">
                <a:latin typeface="Arial" panose="020B0604020202020204" pitchFamily="34" charset="0"/>
                <a:ea typeface="ＭＳ Ｐゴシック" pitchFamily="34" charset="-128"/>
                <a:cs typeface="Arial" panose="020B0604020202020204" pitchFamily="34" charset="0"/>
              </a:rPr>
              <a:t>Chief, Hazardous Substances Research Branch</a:t>
            </a:r>
          </a:p>
          <a:p>
            <a:pPr algn="l">
              <a:lnSpc>
                <a:spcPct val="120000"/>
              </a:lnSpc>
              <a:spcBef>
                <a:spcPct val="0"/>
              </a:spcBef>
              <a:spcAft>
                <a:spcPts val="600"/>
              </a:spcAft>
            </a:pPr>
            <a:r>
              <a:rPr lang="en-US" sz="2800" b="0" dirty="0">
                <a:latin typeface="Arial" panose="020B0604020202020204" pitchFamily="34" charset="0"/>
                <a:ea typeface="ＭＳ Ｐゴシック" pitchFamily="34" charset="-128"/>
                <a:cs typeface="Arial" panose="020B0604020202020204" pitchFamily="34" charset="0"/>
              </a:rPr>
              <a:t>Division of Extramural Research and Training</a:t>
            </a:r>
            <a:br>
              <a:rPr lang="en-US" sz="2800" b="0" dirty="0">
                <a:latin typeface="Arial" panose="020B0604020202020204" pitchFamily="34" charset="0"/>
                <a:ea typeface="ＭＳ Ｐゴシック" pitchFamily="34" charset="-128"/>
                <a:cs typeface="Arial" panose="020B0604020202020204" pitchFamily="34" charset="0"/>
              </a:rPr>
            </a:br>
            <a:r>
              <a:rPr lang="en-US" sz="2800" b="0" dirty="0">
                <a:latin typeface="Arial" panose="020B0604020202020204" pitchFamily="34" charset="0"/>
                <a:ea typeface="ＭＳ Ｐゴシック" pitchFamily="34" charset="-128"/>
                <a:cs typeface="Arial" panose="020B0604020202020204" pitchFamily="34" charset="0"/>
              </a:rPr>
              <a:t>National Institute of Environmental Health Sciences</a:t>
            </a:r>
          </a:p>
          <a:p>
            <a:pPr>
              <a:lnSpc>
                <a:spcPct val="120000"/>
              </a:lnSpc>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07730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BC36A-18B6-468D-8745-ED337DC64A75}"/>
              </a:ext>
            </a:extLst>
          </p:cNvPr>
          <p:cNvSpPr>
            <a:spLocks noGrp="1"/>
          </p:cNvSpPr>
          <p:nvPr>
            <p:ph type="title"/>
          </p:nvPr>
        </p:nvSpPr>
        <p:spPr/>
        <p:txBody>
          <a:bodyPr/>
          <a:lstStyle/>
          <a:p>
            <a:r>
              <a:rPr lang="en-US" dirty="0"/>
              <a:t>Computational methods to predict the toxicity and exposure</a:t>
            </a:r>
          </a:p>
        </p:txBody>
      </p:sp>
      <p:sp>
        <p:nvSpPr>
          <p:cNvPr id="3" name="Content Placeholder 2">
            <a:extLst>
              <a:ext uri="{FF2B5EF4-FFF2-40B4-BE49-F238E27FC236}">
                <a16:creationId xmlns:a16="http://schemas.microsoft.com/office/drawing/2014/main" id="{E6171A9F-4E17-4FC1-AAF7-137F26F2D352}"/>
              </a:ext>
            </a:extLst>
          </p:cNvPr>
          <p:cNvSpPr>
            <a:spLocks noGrp="1"/>
          </p:cNvSpPr>
          <p:nvPr>
            <p:ph idx="1"/>
          </p:nvPr>
        </p:nvSpPr>
        <p:spPr>
          <a:xfrm>
            <a:off x="456000" y="1905000"/>
            <a:ext cx="4116000" cy="4264026"/>
          </a:xfrm>
        </p:spPr>
        <p:txBody>
          <a:bodyPr/>
          <a:lstStyle/>
          <a:p>
            <a:r>
              <a:rPr lang="en-US" sz="2800" dirty="0">
                <a:hlinkClick r:id="rId3"/>
              </a:rPr>
              <a:t>Computational pipeline </a:t>
            </a:r>
            <a:r>
              <a:rPr lang="en-US" sz="2800" dirty="0"/>
              <a:t>to construct chemical networks </a:t>
            </a:r>
            <a:br>
              <a:rPr lang="en-US" sz="2800" dirty="0"/>
            </a:br>
            <a:r>
              <a:rPr lang="en-US" sz="2800" dirty="0"/>
              <a:t>(Boston University)</a:t>
            </a:r>
          </a:p>
          <a:p>
            <a:r>
              <a:rPr lang="en-US" sz="2800" dirty="0">
                <a:hlinkClick r:id="rId4"/>
              </a:rPr>
              <a:t>A novel platform</a:t>
            </a:r>
            <a:r>
              <a:rPr lang="en-US" sz="2800" dirty="0"/>
              <a:t> that can rapidly and automatically analyze environmental samples to screen for chemicals  (Texas A&amp;M)</a:t>
            </a:r>
          </a:p>
        </p:txBody>
      </p:sp>
      <p:pic>
        <p:nvPicPr>
          <p:cNvPr id="4" name="Picture 3">
            <a:extLst>
              <a:ext uri="{FF2B5EF4-FFF2-40B4-BE49-F238E27FC236}">
                <a16:creationId xmlns:a16="http://schemas.microsoft.com/office/drawing/2014/main" id="{290C8701-C94D-41F9-AECC-E6D0572F903F}"/>
              </a:ext>
            </a:extLst>
          </p:cNvPr>
          <p:cNvPicPr/>
          <p:nvPr/>
        </p:nvPicPr>
        <p:blipFill>
          <a:blip r:embed="rId5">
            <a:extLst>
              <a:ext uri="{28A0092B-C50C-407E-A947-70E740481C1C}">
                <a14:useLocalDpi xmlns:a14="http://schemas.microsoft.com/office/drawing/2010/main" val="0"/>
              </a:ext>
            </a:extLst>
          </a:blip>
          <a:stretch>
            <a:fillRect/>
          </a:stretch>
        </p:blipFill>
        <p:spPr>
          <a:xfrm>
            <a:off x="4714351" y="2428945"/>
            <a:ext cx="4219575" cy="2483485"/>
          </a:xfrm>
          <a:prstGeom prst="rect">
            <a:avLst/>
          </a:prstGeom>
        </p:spPr>
      </p:pic>
      <p:sp>
        <p:nvSpPr>
          <p:cNvPr id="5" name="TextBox 4">
            <a:extLst>
              <a:ext uri="{FF2B5EF4-FFF2-40B4-BE49-F238E27FC236}">
                <a16:creationId xmlns:a16="http://schemas.microsoft.com/office/drawing/2014/main" id="{8C901AE0-4E13-4760-841B-1BBBD96C19C5}"/>
              </a:ext>
            </a:extLst>
          </p:cNvPr>
          <p:cNvSpPr txBox="1"/>
          <p:nvPr/>
        </p:nvSpPr>
        <p:spPr>
          <a:xfrm>
            <a:off x="3429000" y="5715000"/>
            <a:ext cx="3101339" cy="70788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000" dirty="0"/>
              <a:t>Learn more from Erin Baker in </a:t>
            </a:r>
            <a:r>
              <a:rPr lang="en-US" sz="2000" dirty="0">
                <a:hlinkClick r:id="rId6"/>
              </a:rPr>
              <a:t>Session II </a:t>
            </a:r>
            <a:r>
              <a:rPr lang="en-US" sz="2000" dirty="0"/>
              <a:t>of this series</a:t>
            </a:r>
          </a:p>
        </p:txBody>
      </p:sp>
    </p:spTree>
    <p:extLst>
      <p:ext uri="{BB962C8B-B14F-4D97-AF65-F5344CB8AC3E}">
        <p14:creationId xmlns:p14="http://schemas.microsoft.com/office/powerpoint/2010/main" val="10481874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BC36A-18B6-468D-8745-ED337DC64A75}"/>
              </a:ext>
            </a:extLst>
          </p:cNvPr>
          <p:cNvSpPr>
            <a:spLocks noGrp="1"/>
          </p:cNvSpPr>
          <p:nvPr>
            <p:ph type="title"/>
          </p:nvPr>
        </p:nvSpPr>
        <p:spPr/>
        <p:txBody>
          <a:bodyPr/>
          <a:lstStyle/>
          <a:p>
            <a:r>
              <a:rPr lang="en-US" dirty="0"/>
              <a:t>Computational methods to predict the toxicity</a:t>
            </a:r>
            <a:br>
              <a:rPr lang="en-US" dirty="0"/>
            </a:br>
            <a:endParaRPr lang="en-US" dirty="0"/>
          </a:p>
        </p:txBody>
      </p:sp>
      <p:sp>
        <p:nvSpPr>
          <p:cNvPr id="3" name="Content Placeholder 2">
            <a:extLst>
              <a:ext uri="{FF2B5EF4-FFF2-40B4-BE49-F238E27FC236}">
                <a16:creationId xmlns:a16="http://schemas.microsoft.com/office/drawing/2014/main" id="{E6171A9F-4E17-4FC1-AAF7-137F26F2D352}"/>
              </a:ext>
            </a:extLst>
          </p:cNvPr>
          <p:cNvSpPr>
            <a:spLocks noGrp="1"/>
          </p:cNvSpPr>
          <p:nvPr>
            <p:ph idx="1"/>
          </p:nvPr>
        </p:nvSpPr>
        <p:spPr>
          <a:xfrm>
            <a:off x="456000" y="1676401"/>
            <a:ext cx="8307000" cy="4492626"/>
          </a:xfrm>
        </p:spPr>
        <p:txBody>
          <a:bodyPr/>
          <a:lstStyle/>
          <a:p>
            <a:r>
              <a:rPr lang="en-US" sz="2800" dirty="0">
                <a:hlinkClick r:id="rId3"/>
              </a:rPr>
              <a:t>Platform</a:t>
            </a:r>
            <a:r>
              <a:rPr lang="en-US" sz="2800" dirty="0"/>
              <a:t> to map the reactivity of environmental chemicals (UC Berkeley)</a:t>
            </a:r>
          </a:p>
          <a:p>
            <a:endParaRPr lang="en-US" sz="2800" dirty="0"/>
          </a:p>
          <a:p>
            <a:endParaRPr lang="en-US" sz="2800" dirty="0"/>
          </a:p>
          <a:p>
            <a:endParaRPr lang="en-US" sz="2800" dirty="0"/>
          </a:p>
          <a:p>
            <a:pPr marL="0" indent="0">
              <a:buNone/>
            </a:pPr>
            <a:endParaRPr lang="en-US" sz="2800" dirty="0"/>
          </a:p>
          <a:p>
            <a:r>
              <a:rPr lang="en-US" sz="2800" dirty="0"/>
              <a:t>A </a:t>
            </a:r>
            <a:r>
              <a:rPr lang="en-US" sz="2800" dirty="0">
                <a:hlinkClick r:id="rId4"/>
              </a:rPr>
              <a:t>computational approach using cell-based data</a:t>
            </a:r>
            <a:r>
              <a:rPr lang="en-US" sz="2800" dirty="0"/>
              <a:t> to estimate differences in susceptibility to chemicals based on population variability (Texas A&amp;M)</a:t>
            </a:r>
          </a:p>
        </p:txBody>
      </p:sp>
      <p:pic>
        <p:nvPicPr>
          <p:cNvPr id="5" name="Picture 4" descr="UC Berkeley SRP Center researchers are developing technologies to assess the direct proteome-wide interactions of chemicals, which can affect downstream transcriptional, signaling, and metabolic pathways that lead to toxicity. (Photo courtesy of Daniel Nomura)">
            <a:extLst>
              <a:ext uri="{FF2B5EF4-FFF2-40B4-BE49-F238E27FC236}">
                <a16:creationId xmlns:a16="http://schemas.microsoft.com/office/drawing/2014/main" id="{F3514A0B-CD51-4C50-B0F7-C68028D587F9}"/>
              </a:ext>
            </a:extLst>
          </p:cNvPr>
          <p:cNvPicPr/>
          <p:nvPr/>
        </p:nvPicPr>
        <p:blipFill rotWithShape="1">
          <a:blip r:embed="rId5">
            <a:extLst>
              <a:ext uri="{28A0092B-C50C-407E-A947-70E740481C1C}">
                <a14:useLocalDpi xmlns:a14="http://schemas.microsoft.com/office/drawing/2010/main" val="0"/>
              </a:ext>
            </a:extLst>
          </a:blip>
          <a:srcRect b="18571"/>
          <a:stretch/>
        </p:blipFill>
        <p:spPr bwMode="auto">
          <a:xfrm>
            <a:off x="2340169" y="2667000"/>
            <a:ext cx="4538662" cy="1816295"/>
          </a:xfrm>
          <a:prstGeom prst="rect">
            <a:avLst/>
          </a:prstGeom>
          <a:noFill/>
          <a:ln>
            <a:solidFill>
              <a:schemeClr val="accent1"/>
            </a:solid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FD9F8CBB-921F-4A6B-96ED-54428F4933A2}"/>
              </a:ext>
            </a:extLst>
          </p:cNvPr>
          <p:cNvSpPr txBox="1"/>
          <p:nvPr/>
        </p:nvSpPr>
        <p:spPr>
          <a:xfrm>
            <a:off x="6329383" y="5997714"/>
            <a:ext cx="2599464" cy="70788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000" dirty="0"/>
              <a:t>You will hear more from </a:t>
            </a:r>
            <a:r>
              <a:rPr lang="en-US" sz="2000" dirty="0" err="1"/>
              <a:t>Weihsueh</a:t>
            </a:r>
            <a:r>
              <a:rPr lang="en-US" sz="2000" dirty="0"/>
              <a:t> Chiu</a:t>
            </a:r>
          </a:p>
        </p:txBody>
      </p:sp>
    </p:spTree>
    <p:extLst>
      <p:ext uri="{BB962C8B-B14F-4D97-AF65-F5344CB8AC3E}">
        <p14:creationId xmlns:p14="http://schemas.microsoft.com/office/powerpoint/2010/main" val="42104209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25DDAB8A-FD24-4980-8D25-0E2883B22D33}"/>
              </a:ext>
            </a:extLst>
          </p:cNvPr>
          <p:cNvSpPr>
            <a:spLocks noGrp="1"/>
          </p:cNvSpPr>
          <p:nvPr>
            <p:ph type="title"/>
          </p:nvPr>
        </p:nvSpPr>
        <p:spPr/>
        <p:txBody>
          <a:bodyPr/>
          <a:lstStyle/>
          <a:p>
            <a:r>
              <a:rPr lang="en-US" dirty="0"/>
              <a:t>Developing models to integrate diverse data sets</a:t>
            </a:r>
            <a:br>
              <a:rPr lang="en-US" dirty="0"/>
            </a:br>
            <a:endParaRPr lang="en-US" dirty="0"/>
          </a:p>
        </p:txBody>
      </p:sp>
      <p:graphicFrame>
        <p:nvGraphicFramePr>
          <p:cNvPr id="4" name="Content Placeholder 3">
            <a:extLst>
              <a:ext uri="{FF2B5EF4-FFF2-40B4-BE49-F238E27FC236}">
                <a16:creationId xmlns:a16="http://schemas.microsoft.com/office/drawing/2014/main" id="{96563D10-7817-4013-84FF-6C4DEFE3F12B}"/>
              </a:ext>
            </a:extLst>
          </p:cNvPr>
          <p:cNvGraphicFramePr>
            <a:graphicFrameLocks noGrp="1"/>
          </p:cNvGraphicFramePr>
          <p:nvPr>
            <p:ph idx="1"/>
            <p:extLst>
              <p:ext uri="{D42A27DB-BD31-4B8C-83A1-F6EECF244321}">
                <p14:modId xmlns:p14="http://schemas.microsoft.com/office/powerpoint/2010/main" val="1532301855"/>
              </p:ext>
            </p:extLst>
          </p:nvPr>
        </p:nvGraphicFramePr>
        <p:xfrm>
          <a:off x="241300" y="1600200"/>
          <a:ext cx="8686800" cy="4873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image30.png">
            <a:extLst>
              <a:ext uri="{FF2B5EF4-FFF2-40B4-BE49-F238E27FC236}">
                <a16:creationId xmlns:a16="http://schemas.microsoft.com/office/drawing/2014/main" id="{DA4A5641-DC0D-457A-91D2-46350FEAED49}"/>
              </a:ext>
            </a:extLst>
          </p:cNvPr>
          <p:cNvPicPr>
            <a:picLocks noChangeAspect="1"/>
          </p:cNvPicPr>
          <p:nvPr/>
        </p:nvPicPr>
        <p:blipFill rotWithShape="1">
          <a:blip r:embed="rId8">
            <a:extLst/>
          </a:blip>
          <a:srcRect t="32489" r="79193" b="18892"/>
          <a:stretch/>
        </p:blipFill>
        <p:spPr>
          <a:xfrm>
            <a:off x="6257652" y="3358339"/>
            <a:ext cx="914400" cy="925852"/>
          </a:xfrm>
          <a:prstGeom prst="rect">
            <a:avLst/>
          </a:prstGeom>
          <a:ln w="12700">
            <a:miter lim="400000"/>
          </a:ln>
        </p:spPr>
      </p:pic>
      <p:pic>
        <p:nvPicPr>
          <p:cNvPr id="8" name="Graphic 7" descr="Fish">
            <a:extLst>
              <a:ext uri="{FF2B5EF4-FFF2-40B4-BE49-F238E27FC236}">
                <a16:creationId xmlns:a16="http://schemas.microsoft.com/office/drawing/2014/main" id="{B7373A16-AA3C-4327-BB54-3CC93970064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854473" y="2835635"/>
            <a:ext cx="914400" cy="914400"/>
          </a:xfrm>
          <a:prstGeom prst="rect">
            <a:avLst/>
          </a:prstGeom>
        </p:spPr>
      </p:pic>
      <p:pic>
        <p:nvPicPr>
          <p:cNvPr id="10" name="Graphic 9" descr="Rat">
            <a:extLst>
              <a:ext uri="{FF2B5EF4-FFF2-40B4-BE49-F238E27FC236}">
                <a16:creationId xmlns:a16="http://schemas.microsoft.com/office/drawing/2014/main" id="{216F14C6-F61C-4C36-BAE3-6B7F070C7CB9}"/>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423763" y="2155536"/>
            <a:ext cx="914400" cy="914400"/>
          </a:xfrm>
          <a:prstGeom prst="rect">
            <a:avLst/>
          </a:prstGeom>
        </p:spPr>
      </p:pic>
      <p:pic>
        <p:nvPicPr>
          <p:cNvPr id="12" name="Graphic 11" descr="Woman">
            <a:extLst>
              <a:ext uri="{FF2B5EF4-FFF2-40B4-BE49-F238E27FC236}">
                <a16:creationId xmlns:a16="http://schemas.microsoft.com/office/drawing/2014/main" id="{5BBE4336-D103-47E0-9289-41C31C0F3410}"/>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898267" y="4340271"/>
            <a:ext cx="837986" cy="837986"/>
          </a:xfrm>
          <a:prstGeom prst="rect">
            <a:avLst/>
          </a:prstGeom>
        </p:spPr>
      </p:pic>
      <p:pic>
        <p:nvPicPr>
          <p:cNvPr id="14" name="Graphic 13" descr="Man">
            <a:extLst>
              <a:ext uri="{FF2B5EF4-FFF2-40B4-BE49-F238E27FC236}">
                <a16:creationId xmlns:a16="http://schemas.microsoft.com/office/drawing/2014/main" id="{0CCD7454-BF32-4F39-A9A1-9ED113236118}"/>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338163" y="3625272"/>
            <a:ext cx="914400" cy="914400"/>
          </a:xfrm>
          <a:prstGeom prst="rect">
            <a:avLst/>
          </a:prstGeom>
        </p:spPr>
      </p:pic>
      <p:pic>
        <p:nvPicPr>
          <p:cNvPr id="16" name="Graphic 15" descr="Monitor">
            <a:extLst>
              <a:ext uri="{FF2B5EF4-FFF2-40B4-BE49-F238E27FC236}">
                <a16:creationId xmlns:a16="http://schemas.microsoft.com/office/drawing/2014/main" id="{0D8482C5-4114-45E8-9489-B4F0370CFC0F}"/>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508893" y="4302064"/>
            <a:ext cx="914400" cy="914400"/>
          </a:xfrm>
          <a:prstGeom prst="rect">
            <a:avLst/>
          </a:prstGeom>
        </p:spPr>
      </p:pic>
      <p:pic>
        <p:nvPicPr>
          <p:cNvPr id="19" name="Graphic 18" descr="Test tubes">
            <a:extLst>
              <a:ext uri="{FF2B5EF4-FFF2-40B4-BE49-F238E27FC236}">
                <a16:creationId xmlns:a16="http://schemas.microsoft.com/office/drawing/2014/main" id="{1CD1EBC1-6157-4FC9-8CE9-B174F889313A}"/>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714852" y="2471060"/>
            <a:ext cx="914400" cy="914400"/>
          </a:xfrm>
          <a:prstGeom prst="rect">
            <a:avLst/>
          </a:prstGeom>
        </p:spPr>
      </p:pic>
    </p:spTree>
    <p:extLst>
      <p:ext uri="{BB962C8B-B14F-4D97-AF65-F5344CB8AC3E}">
        <p14:creationId xmlns:p14="http://schemas.microsoft.com/office/powerpoint/2010/main" val="6336647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a:extLst>
              <a:ext uri="{FF2B5EF4-FFF2-40B4-BE49-F238E27FC236}">
                <a16:creationId xmlns:a16="http://schemas.microsoft.com/office/drawing/2014/main" id="{F5E9259E-D38E-43FE-AC60-1AFCDD89666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2596851"/>
            <a:ext cx="1236716" cy="935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0" descr="flood-tube17"/>
          <p:cNvPicPr>
            <a:picLocks noChangeAspect="1" noChangeArrowheads="1"/>
          </p:cNvPicPr>
          <p:nvPr/>
        </p:nvPicPr>
        <p:blipFill>
          <a:blip r:embed="rId4">
            <a:extLst>
              <a:ext uri="{28A0092B-C50C-407E-A947-70E740481C1C}">
                <a14:useLocalDpi xmlns:a14="http://schemas.microsoft.com/office/drawing/2010/main" val="0"/>
              </a:ext>
            </a:extLst>
          </a:blip>
          <a:srcRect r="-4347" b="32593"/>
          <a:stretch>
            <a:fillRect/>
          </a:stretch>
        </p:blipFill>
        <p:spPr bwMode="auto">
          <a:xfrm>
            <a:off x="108265" y="2469158"/>
            <a:ext cx="1160666" cy="1190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C:\Users\SMishamandani\Downloads\Edenspace_Rabbit Foot Grass (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050" b="21622"/>
          <a:stretch/>
        </p:blipFill>
        <p:spPr bwMode="auto">
          <a:xfrm>
            <a:off x="76200" y="5865881"/>
            <a:ext cx="1522337" cy="91591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3" descr="silic_10"/>
          <p:cNvPicPr>
            <a:picLocks noChangeAspect="1" noChangeArrowheads="1"/>
          </p:cNvPicPr>
          <p:nvPr/>
        </p:nvPicPr>
        <p:blipFill>
          <a:blip r:embed="rId6">
            <a:extLst>
              <a:ext uri="{28A0092B-C50C-407E-A947-70E740481C1C}">
                <a14:useLocalDpi xmlns:a14="http://schemas.microsoft.com/office/drawing/2010/main" val="0"/>
              </a:ext>
            </a:extLst>
          </a:blip>
          <a:srcRect b="23334"/>
          <a:stretch>
            <a:fillRect/>
          </a:stretch>
        </p:blipFill>
        <p:spPr bwMode="auto">
          <a:xfrm>
            <a:off x="3411482" y="1545941"/>
            <a:ext cx="1236718" cy="1121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5" descr="Water Pollution"/>
          <p:cNvPicPr>
            <a:picLocks noChangeAspect="1" noChangeArrowheads="1"/>
          </p:cNvPicPr>
          <p:nvPr/>
        </p:nvPicPr>
        <p:blipFill>
          <a:blip r:embed="rId7">
            <a:extLst>
              <a:ext uri="{28A0092B-C50C-407E-A947-70E740481C1C}">
                <a14:useLocalDpi xmlns:a14="http://schemas.microsoft.com/office/drawing/2010/main" val="0"/>
              </a:ext>
            </a:extLst>
          </a:blip>
          <a:srcRect l="12099" r="7243"/>
          <a:stretch>
            <a:fillRect/>
          </a:stretch>
        </p:blipFill>
        <p:spPr bwMode="auto">
          <a:xfrm>
            <a:off x="4648200" y="5638206"/>
            <a:ext cx="1371600" cy="1143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 name="Diagram 9"/>
          <p:cNvGraphicFramePr/>
          <p:nvPr>
            <p:extLst>
              <p:ext uri="{D42A27DB-BD31-4B8C-83A1-F6EECF244321}">
                <p14:modId xmlns:p14="http://schemas.microsoft.com/office/powerpoint/2010/main" val="1467612331"/>
              </p:ext>
            </p:extLst>
          </p:nvPr>
        </p:nvGraphicFramePr>
        <p:xfrm>
          <a:off x="-838200" y="1752600"/>
          <a:ext cx="7239000" cy="46482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cxnSp>
        <p:nvCxnSpPr>
          <p:cNvPr id="11" name="Straight Arrow Connector 10"/>
          <p:cNvCxnSpPr/>
          <p:nvPr/>
        </p:nvCxnSpPr>
        <p:spPr>
          <a:xfrm>
            <a:off x="2586545" y="2895600"/>
            <a:ext cx="0" cy="514815"/>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3635298" y="3886200"/>
            <a:ext cx="174702" cy="0"/>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1485900" y="3886200"/>
            <a:ext cx="244398" cy="0"/>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1250482" y="4981074"/>
            <a:ext cx="397844" cy="435631"/>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3722649" y="5029200"/>
            <a:ext cx="336146" cy="289219"/>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1730298" y="3505200"/>
            <a:ext cx="1905000" cy="1542585"/>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panose="020B0604020202020204" pitchFamily="34" charset="0"/>
                <a:cs typeface="Arial" panose="020B0604020202020204" pitchFamily="34" charset="0"/>
              </a:rPr>
              <a:t>Enhance the knowledge base</a:t>
            </a:r>
          </a:p>
        </p:txBody>
      </p:sp>
      <p:sp>
        <p:nvSpPr>
          <p:cNvPr id="17" name="Right Arrow 16"/>
          <p:cNvSpPr/>
          <p:nvPr/>
        </p:nvSpPr>
        <p:spPr>
          <a:xfrm>
            <a:off x="5486400" y="3733800"/>
            <a:ext cx="1447800" cy="484632"/>
          </a:xfrm>
          <a:prstGeom prst="right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7019692" y="3083312"/>
            <a:ext cx="1971907" cy="1945888"/>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Reducing the burden of disease</a:t>
            </a:r>
          </a:p>
        </p:txBody>
      </p:sp>
      <p:sp>
        <p:nvSpPr>
          <p:cNvPr id="19" name="Title 1"/>
          <p:cNvSpPr>
            <a:spLocks noGrp="1"/>
          </p:cNvSpPr>
          <p:nvPr>
            <p:ph type="title"/>
          </p:nvPr>
        </p:nvSpPr>
        <p:spPr>
          <a:xfrm>
            <a:off x="228600" y="838200"/>
            <a:ext cx="8686800" cy="578224"/>
          </a:xfrm>
        </p:spPr>
        <p:txBody>
          <a:bodyPr/>
          <a:lstStyle/>
          <a:p>
            <a:r>
              <a:rPr lang="en-US" sz="2600" dirty="0">
                <a:latin typeface="Arial" panose="020B0604020202020204" pitchFamily="34" charset="0"/>
                <a:cs typeface="Arial" panose="020B0604020202020204" pitchFamily="34" charset="0"/>
              </a:rPr>
              <a:t>Enhancing environmental health solutions through data integration</a:t>
            </a:r>
          </a:p>
        </p:txBody>
      </p:sp>
      <p:cxnSp>
        <p:nvCxnSpPr>
          <p:cNvPr id="23" name="Straight Arrow Connector 22"/>
          <p:cNvCxnSpPr/>
          <p:nvPr/>
        </p:nvCxnSpPr>
        <p:spPr>
          <a:xfrm flipH="1">
            <a:off x="1198705" y="4812632"/>
            <a:ext cx="449621" cy="468176"/>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3681663" y="4812632"/>
            <a:ext cx="509337" cy="450101"/>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3635298" y="4038600"/>
            <a:ext cx="174702" cy="0"/>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a:off x="1524000" y="4056256"/>
            <a:ext cx="174702" cy="0"/>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2743200" y="2895600"/>
            <a:ext cx="1" cy="550909"/>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26297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C6515-636B-4EB9-A7F5-CD210FB2A9E2}"/>
              </a:ext>
            </a:extLst>
          </p:cNvPr>
          <p:cNvSpPr>
            <a:spLocks noGrp="1"/>
          </p:cNvSpPr>
          <p:nvPr>
            <p:ph type="title"/>
          </p:nvPr>
        </p:nvSpPr>
        <p:spPr/>
        <p:txBody>
          <a:bodyPr/>
          <a:lstStyle/>
          <a:p>
            <a:r>
              <a:rPr lang="en-US" dirty="0"/>
              <a:t>Past SRP Risk e-Learning Webinars</a:t>
            </a:r>
          </a:p>
        </p:txBody>
      </p:sp>
      <p:sp>
        <p:nvSpPr>
          <p:cNvPr id="3" name="Content Placeholder 2">
            <a:extLst>
              <a:ext uri="{FF2B5EF4-FFF2-40B4-BE49-F238E27FC236}">
                <a16:creationId xmlns:a16="http://schemas.microsoft.com/office/drawing/2014/main" id="{C560A344-348F-4944-B6AF-2CDC821275DC}"/>
              </a:ext>
            </a:extLst>
          </p:cNvPr>
          <p:cNvSpPr>
            <a:spLocks noGrp="1"/>
          </p:cNvSpPr>
          <p:nvPr>
            <p:ph idx="1"/>
          </p:nvPr>
        </p:nvSpPr>
        <p:spPr/>
        <p:txBody>
          <a:bodyPr>
            <a:normAutofit/>
          </a:bodyPr>
          <a:lstStyle/>
          <a:p>
            <a:r>
              <a:rPr lang="en-US" dirty="0"/>
              <a:t>Archives are available from related SRP Risk e-Learning webinars</a:t>
            </a:r>
          </a:p>
          <a:p>
            <a:r>
              <a:rPr lang="en-US" b="1" dirty="0"/>
              <a:t>Fall 2017: </a:t>
            </a:r>
            <a:r>
              <a:rPr lang="en-US" b="1" u="sng" dirty="0">
                <a:hlinkClick r:id="rId3"/>
              </a:rPr>
              <a:t>Adverse Outcome Pathways</a:t>
            </a:r>
            <a:endParaRPr lang="en-US" b="1" u="sng" dirty="0"/>
          </a:p>
          <a:p>
            <a:pPr lvl="1"/>
            <a:r>
              <a:rPr lang="en-US" dirty="0"/>
              <a:t>Introduction to the Adverse Outcome Pathway Framework</a:t>
            </a:r>
          </a:p>
          <a:p>
            <a:pPr lvl="1"/>
            <a:r>
              <a:rPr lang="en-US" dirty="0"/>
              <a:t>Assembling and Assessing AOP Information</a:t>
            </a:r>
          </a:p>
          <a:p>
            <a:r>
              <a:rPr lang="en-US" b="1" dirty="0"/>
              <a:t>Spring 2017: </a:t>
            </a:r>
            <a:r>
              <a:rPr lang="en-US" b="1" dirty="0">
                <a:hlinkClick r:id="rId4"/>
              </a:rPr>
              <a:t>Analytical Tools and Methods</a:t>
            </a:r>
            <a:endParaRPr lang="en-US" b="1" dirty="0"/>
          </a:p>
          <a:p>
            <a:pPr lvl="1"/>
            <a:r>
              <a:rPr lang="en-US" dirty="0"/>
              <a:t>Field-Ready Biosensors to Assess Bioavailability and Toxicity</a:t>
            </a:r>
          </a:p>
          <a:p>
            <a:pPr lvl="1"/>
            <a:r>
              <a:rPr lang="en-US" dirty="0"/>
              <a:t>Techniques for Trace Analysis of Metals and Chemical Mixtures</a:t>
            </a:r>
          </a:p>
          <a:p>
            <a:pPr lvl="1"/>
            <a:r>
              <a:rPr lang="en-US" dirty="0"/>
              <a:t>Fate and Transport of Contaminants</a:t>
            </a:r>
          </a:p>
          <a:p>
            <a:r>
              <a:rPr lang="en-US" b="1" dirty="0"/>
              <a:t>Current series: </a:t>
            </a:r>
            <a:r>
              <a:rPr lang="en-US" b="1" dirty="0">
                <a:hlinkClick r:id="rId5"/>
              </a:rPr>
              <a:t>New Approaches and Alternatives for Toxicity Testing</a:t>
            </a:r>
            <a:endParaRPr lang="en-US" b="1" dirty="0"/>
          </a:p>
          <a:p>
            <a:endParaRPr lang="en-US" dirty="0"/>
          </a:p>
        </p:txBody>
      </p:sp>
    </p:spTree>
    <p:extLst>
      <p:ext uri="{BB962C8B-B14F-4D97-AF65-F5344CB8AC3E}">
        <p14:creationId xmlns:p14="http://schemas.microsoft.com/office/powerpoint/2010/main" val="11773549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553200" y="2438400"/>
            <a:ext cx="2438400" cy="1733914"/>
          </a:xfrm>
          <a:prstGeom prst="rect">
            <a:avLst/>
          </a:prstGeom>
          <a:ln>
            <a:noFill/>
          </a:ln>
          <a:effectLst>
            <a:softEdge rad="112500"/>
          </a:effectLst>
        </p:spPr>
      </p:pic>
      <p:pic>
        <p:nvPicPr>
          <p:cNvPr id="23" name="Picture 1" descr="J:\Clients\117 SBRP 2007-2012\Pictures\Iron King Site-Corin Hammond\Iron-King-2-35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4800600"/>
            <a:ext cx="2123486" cy="1592980"/>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740" y="2516796"/>
            <a:ext cx="2161798" cy="1501467"/>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 descr="C:\Users\SMishamandani\Desktop\Cole Matson.jpe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9742"/>
          <a:stretch/>
        </p:blipFill>
        <p:spPr bwMode="auto">
          <a:xfrm>
            <a:off x="248264" y="4932663"/>
            <a:ext cx="2066074" cy="151678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graphicFrame>
        <p:nvGraphicFramePr>
          <p:cNvPr id="20" name="Diagram 19"/>
          <p:cNvGraphicFramePr/>
          <p:nvPr>
            <p:extLst>
              <p:ext uri="{D42A27DB-BD31-4B8C-83A1-F6EECF244321}">
                <p14:modId xmlns:p14="http://schemas.microsoft.com/office/powerpoint/2010/main" val="302154003"/>
              </p:ext>
            </p:extLst>
          </p:nvPr>
        </p:nvGraphicFramePr>
        <p:xfrm>
          <a:off x="685800" y="2819400"/>
          <a:ext cx="7467600" cy="3429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1" name="Title 1"/>
          <p:cNvSpPr txBox="1">
            <a:spLocks/>
          </p:cNvSpPr>
          <p:nvPr/>
        </p:nvSpPr>
        <p:spPr bwMode="auto">
          <a:xfrm>
            <a:off x="228600" y="869576"/>
            <a:ext cx="8686800" cy="578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800" b="1">
                <a:solidFill>
                  <a:schemeClr val="tx2"/>
                </a:solidFill>
                <a:latin typeface="+mj-lt"/>
                <a:ea typeface="MS PGothic" pitchFamily="34" charset="-128"/>
                <a:cs typeface="ＭＳ Ｐゴシック" pitchFamily="-112" charset="-128"/>
              </a:defRPr>
            </a:lvl1pPr>
            <a:lvl2pPr algn="l" rtl="0" eaLnBrk="1" fontAlgn="base" hangingPunct="1">
              <a:spcBef>
                <a:spcPct val="0"/>
              </a:spcBef>
              <a:spcAft>
                <a:spcPct val="0"/>
              </a:spcAft>
              <a:defRPr sz="2600" b="1">
                <a:solidFill>
                  <a:schemeClr val="tx2"/>
                </a:solidFill>
                <a:latin typeface="Arial" charset="0"/>
                <a:ea typeface="MS PGothic" pitchFamily="34" charset="-128"/>
                <a:cs typeface="ＭＳ Ｐゴシック" pitchFamily="-112" charset="-128"/>
              </a:defRPr>
            </a:lvl2pPr>
            <a:lvl3pPr algn="l" rtl="0" eaLnBrk="1" fontAlgn="base" hangingPunct="1">
              <a:spcBef>
                <a:spcPct val="0"/>
              </a:spcBef>
              <a:spcAft>
                <a:spcPct val="0"/>
              </a:spcAft>
              <a:defRPr sz="2600" b="1">
                <a:solidFill>
                  <a:schemeClr val="tx2"/>
                </a:solidFill>
                <a:latin typeface="Arial" charset="0"/>
                <a:ea typeface="MS PGothic" pitchFamily="34" charset="-128"/>
                <a:cs typeface="ＭＳ Ｐゴシック" pitchFamily="-112" charset="-128"/>
              </a:defRPr>
            </a:lvl3pPr>
            <a:lvl4pPr algn="l" rtl="0" eaLnBrk="1" fontAlgn="base" hangingPunct="1">
              <a:spcBef>
                <a:spcPct val="0"/>
              </a:spcBef>
              <a:spcAft>
                <a:spcPct val="0"/>
              </a:spcAft>
              <a:defRPr sz="2600" b="1">
                <a:solidFill>
                  <a:schemeClr val="tx2"/>
                </a:solidFill>
                <a:latin typeface="Arial" charset="0"/>
                <a:ea typeface="MS PGothic" pitchFamily="34" charset="-128"/>
                <a:cs typeface="ＭＳ Ｐゴシック" pitchFamily="-112" charset="-128"/>
              </a:defRPr>
            </a:lvl4pPr>
            <a:lvl5pPr algn="l" rtl="0" eaLnBrk="1" fontAlgn="base" hangingPunct="1">
              <a:spcBef>
                <a:spcPct val="0"/>
              </a:spcBef>
              <a:spcAft>
                <a:spcPct val="0"/>
              </a:spcAft>
              <a:defRPr sz="2600" b="1">
                <a:solidFill>
                  <a:schemeClr val="tx2"/>
                </a:solidFill>
                <a:latin typeface="Arial" charset="0"/>
                <a:ea typeface="MS PGothic" pitchFamily="34" charset="-128"/>
                <a:cs typeface="ＭＳ Ｐゴシック" pitchFamily="-112" charset="-128"/>
              </a:defRPr>
            </a:lvl5pPr>
            <a:lvl6pPr marL="457200" algn="l" rtl="0" eaLnBrk="1" fontAlgn="base" hangingPunct="1">
              <a:spcBef>
                <a:spcPct val="0"/>
              </a:spcBef>
              <a:spcAft>
                <a:spcPct val="0"/>
              </a:spcAft>
              <a:defRPr sz="2600" b="1">
                <a:solidFill>
                  <a:schemeClr val="tx2"/>
                </a:solidFill>
                <a:latin typeface="Arial" charset="0"/>
              </a:defRPr>
            </a:lvl6pPr>
            <a:lvl7pPr marL="914400" algn="l" rtl="0" eaLnBrk="1" fontAlgn="base" hangingPunct="1">
              <a:spcBef>
                <a:spcPct val="0"/>
              </a:spcBef>
              <a:spcAft>
                <a:spcPct val="0"/>
              </a:spcAft>
              <a:defRPr sz="2600" b="1">
                <a:solidFill>
                  <a:schemeClr val="tx2"/>
                </a:solidFill>
                <a:latin typeface="Arial" charset="0"/>
              </a:defRPr>
            </a:lvl7pPr>
            <a:lvl8pPr marL="1371600" algn="l" rtl="0" eaLnBrk="1" fontAlgn="base" hangingPunct="1">
              <a:spcBef>
                <a:spcPct val="0"/>
              </a:spcBef>
              <a:spcAft>
                <a:spcPct val="0"/>
              </a:spcAft>
              <a:defRPr sz="2600" b="1">
                <a:solidFill>
                  <a:schemeClr val="tx2"/>
                </a:solidFill>
                <a:latin typeface="Arial" charset="0"/>
              </a:defRPr>
            </a:lvl8pPr>
            <a:lvl9pPr marL="1828800" algn="l" rtl="0" eaLnBrk="1" fontAlgn="base" hangingPunct="1">
              <a:spcBef>
                <a:spcPct val="0"/>
              </a:spcBef>
              <a:spcAft>
                <a:spcPct val="0"/>
              </a:spcAft>
              <a:defRPr sz="2600" b="1">
                <a:solidFill>
                  <a:schemeClr val="tx2"/>
                </a:solidFill>
                <a:latin typeface="Arial" charset="0"/>
              </a:defRPr>
            </a:lvl9pPr>
          </a:lstStyle>
          <a:p>
            <a:r>
              <a:rPr lang="en-US" kern="0" dirty="0">
                <a:latin typeface="Arial" panose="020B0604020202020204" pitchFamily="34" charset="0"/>
                <a:cs typeface="Arial" panose="020B0604020202020204" pitchFamily="34" charset="0"/>
              </a:rPr>
              <a:t>Primary Objectives - SRP Mandates</a:t>
            </a:r>
          </a:p>
        </p:txBody>
      </p:sp>
      <p:sp>
        <p:nvSpPr>
          <p:cNvPr id="22" name="Content Placeholder 6"/>
          <p:cNvSpPr>
            <a:spLocks noGrp="1"/>
          </p:cNvSpPr>
          <p:nvPr>
            <p:ph idx="1"/>
          </p:nvPr>
        </p:nvSpPr>
        <p:spPr>
          <a:xfrm>
            <a:off x="242047" y="1447800"/>
            <a:ext cx="8686800" cy="990600"/>
          </a:xfrm>
        </p:spPr>
        <p:txBody>
          <a:bodyPr/>
          <a:lstStyle/>
          <a:p>
            <a:pPr marL="0" indent="0">
              <a:buNone/>
            </a:pPr>
            <a:r>
              <a:rPr lang="en-US" sz="2000" dirty="0">
                <a:latin typeface="Arial" panose="020B0604020202020204" pitchFamily="34" charset="0"/>
                <a:cs typeface="Arial" panose="020B0604020202020204" pitchFamily="34" charset="0"/>
              </a:rPr>
              <a:t>Supported by the National Institute of Environmental Health Sciences, the Superfund Research Program (SRP) funds research related to the development of:</a:t>
            </a:r>
          </a:p>
          <a:p>
            <a:pPr marL="0" indent="0">
              <a:buNone/>
            </a:pP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84755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22746" y="1760976"/>
            <a:ext cx="8328362" cy="4885406"/>
            <a:chOff x="324179" y="1676399"/>
            <a:chExt cx="8380567" cy="5048597"/>
          </a:xfrm>
        </p:grpSpPr>
        <p:pic>
          <p:nvPicPr>
            <p:cNvPr id="5" name="Picture 21" descr="14feild"/>
            <p:cNvPicPr>
              <a:picLocks noChangeAspect="1" noChangeArrowheads="1"/>
            </p:cNvPicPr>
            <p:nvPr/>
          </p:nvPicPr>
          <p:blipFill>
            <a:blip r:embed="rId3">
              <a:extLst>
                <a:ext uri="{28A0092B-C50C-407E-A947-70E740481C1C}">
                  <a14:useLocalDpi xmlns:a14="http://schemas.microsoft.com/office/drawing/2010/main" val="0"/>
                </a:ext>
              </a:extLst>
            </a:blip>
            <a:srcRect r="25926" b="15875"/>
            <a:stretch>
              <a:fillRect/>
            </a:stretch>
          </p:blipFill>
          <p:spPr bwMode="auto">
            <a:xfrm>
              <a:off x="3358046" y="5467696"/>
              <a:ext cx="1400175"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6" descr="http://www.sentrysafetysupply.com/images/sentry-prod-images/Tyvek-QC5417.jpg"/>
            <p:cNvPicPr>
              <a:picLocks noChangeAspect="1" noChangeArrowheads="1"/>
            </p:cNvPicPr>
            <p:nvPr/>
          </p:nvPicPr>
          <p:blipFill>
            <a:blip r:embed="rId4">
              <a:extLst>
                <a:ext uri="{28A0092B-C50C-407E-A947-70E740481C1C}">
                  <a14:useLocalDpi xmlns:a14="http://schemas.microsoft.com/office/drawing/2010/main" val="0"/>
                </a:ext>
              </a:extLst>
            </a:blip>
            <a:srcRect l="28799" r="28000" b="25159"/>
            <a:stretch>
              <a:fillRect/>
            </a:stretch>
          </p:blipFill>
          <p:spPr bwMode="auto">
            <a:xfrm>
              <a:off x="6361596" y="5467696"/>
              <a:ext cx="725488"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8" descr="http://cache2.asset-cache.net/xc/2927710.jpg?v=1&amp;c=IWSAsset&amp;k=2&amp;d=17A4AD9FDB9CF1934A2752006EF5F0EDB21AEE308718B212B01E70F2B3269972"/>
            <p:cNvPicPr>
              <a:picLocks noChangeAspect="1" noChangeArrowheads="1"/>
            </p:cNvPicPr>
            <p:nvPr/>
          </p:nvPicPr>
          <p:blipFill>
            <a:blip r:embed="rId5" cstate="print">
              <a:extLst>
                <a:ext uri="{28A0092B-C50C-407E-A947-70E740481C1C}">
                  <a14:useLocalDpi xmlns:a14="http://schemas.microsoft.com/office/drawing/2010/main" val="0"/>
                </a:ext>
              </a:extLst>
            </a:blip>
            <a:srcRect l="24792" t="28424" r="34193" b="20071"/>
            <a:stretch>
              <a:fillRect/>
            </a:stretch>
          </p:blipFill>
          <p:spPr bwMode="auto">
            <a:xfrm>
              <a:off x="5715484" y="5467696"/>
              <a:ext cx="6731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22"/>
            <p:cNvSpPr txBox="1">
              <a:spLocks noChangeArrowheads="1"/>
            </p:cNvSpPr>
            <p:nvPr/>
          </p:nvSpPr>
          <p:spPr bwMode="auto">
            <a:xfrm>
              <a:off x="6892011" y="6039526"/>
              <a:ext cx="1465263" cy="667921"/>
            </a:xfrm>
            <a:prstGeom prst="rect">
              <a:avLst/>
            </a:prstGeom>
            <a:solidFill>
              <a:srgbClr val="FF9900"/>
            </a:solidFill>
            <a:ln>
              <a:noFill/>
            </a:ln>
            <a:effectLst>
              <a:prstShdw prst="shdw17" dist="53882" dir="2700000">
                <a:srgbClr val="7F6296"/>
              </a:prstShdw>
            </a:effectLst>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lnSpc>
                  <a:spcPct val="90000"/>
                </a:lnSpc>
                <a:spcBef>
                  <a:spcPct val="70000"/>
                </a:spcBef>
                <a:buClr>
                  <a:schemeClr val="tx2"/>
                </a:buClr>
                <a:buChar char="•"/>
                <a:defRPr>
                  <a:solidFill>
                    <a:schemeClr val="tx1"/>
                  </a:solidFill>
                  <a:latin typeface="Arial" pitchFamily="34" charset="0"/>
                </a:defRPr>
              </a:lvl1pPr>
              <a:lvl2pPr marL="742950" indent="-285750" eaLnBrk="0" hangingPunct="0">
                <a:lnSpc>
                  <a:spcPct val="90000"/>
                </a:lnSpc>
                <a:spcBef>
                  <a:spcPct val="70000"/>
                </a:spcBef>
                <a:buClr>
                  <a:schemeClr val="tx2"/>
                </a:buClr>
                <a:buChar char="–"/>
                <a:defRPr sz="1600">
                  <a:solidFill>
                    <a:schemeClr val="tx1"/>
                  </a:solidFill>
                  <a:latin typeface="Arial" pitchFamily="34" charset="0"/>
                </a:defRPr>
              </a:lvl2pPr>
              <a:lvl3pPr marL="1143000" indent="-228600" eaLnBrk="0" hangingPunct="0">
                <a:lnSpc>
                  <a:spcPct val="90000"/>
                </a:lnSpc>
                <a:spcBef>
                  <a:spcPct val="70000"/>
                </a:spcBef>
                <a:buClr>
                  <a:schemeClr val="tx2"/>
                </a:buClr>
                <a:buChar char="•"/>
                <a:defRPr sz="1600">
                  <a:solidFill>
                    <a:schemeClr val="tx1"/>
                  </a:solidFill>
                  <a:latin typeface="Arial" pitchFamily="34" charset="0"/>
                </a:defRPr>
              </a:lvl3pPr>
              <a:lvl4pPr marL="1600200" indent="-228600" eaLnBrk="0" hangingPunct="0">
                <a:lnSpc>
                  <a:spcPct val="90000"/>
                </a:lnSpc>
                <a:spcBef>
                  <a:spcPct val="70000"/>
                </a:spcBef>
                <a:buClr>
                  <a:schemeClr val="tx2"/>
                </a:buClr>
                <a:buChar char="–"/>
                <a:defRPr sz="1400">
                  <a:solidFill>
                    <a:schemeClr val="tx1"/>
                  </a:solidFill>
                  <a:latin typeface="Arial" pitchFamily="34" charset="0"/>
                </a:defRPr>
              </a:lvl4pPr>
              <a:lvl5pPr marL="2057400" indent="-228600" eaLnBrk="0" hangingPunct="0">
                <a:lnSpc>
                  <a:spcPct val="90000"/>
                </a:lnSpc>
                <a:spcBef>
                  <a:spcPct val="70000"/>
                </a:spcBef>
                <a:buClr>
                  <a:schemeClr val="tx2"/>
                </a:buClr>
                <a:buChar char="•"/>
                <a:defRPr sz="1400">
                  <a:solidFill>
                    <a:schemeClr val="tx1"/>
                  </a:solidFill>
                  <a:latin typeface="Arial" pitchFamily="34" charset="0"/>
                </a:defRPr>
              </a:lvl5pPr>
              <a:lvl6pPr marL="2514600" indent="-228600" eaLnBrk="0" fontAlgn="base" hangingPunct="0">
                <a:lnSpc>
                  <a:spcPct val="90000"/>
                </a:lnSpc>
                <a:spcBef>
                  <a:spcPct val="70000"/>
                </a:spcBef>
                <a:spcAft>
                  <a:spcPct val="0"/>
                </a:spcAft>
                <a:buClr>
                  <a:schemeClr val="tx2"/>
                </a:buClr>
                <a:buChar char="•"/>
                <a:defRPr sz="1400">
                  <a:solidFill>
                    <a:schemeClr val="tx1"/>
                  </a:solidFill>
                  <a:latin typeface="Arial" pitchFamily="34" charset="0"/>
                </a:defRPr>
              </a:lvl6pPr>
              <a:lvl7pPr marL="2971800" indent="-228600" eaLnBrk="0" fontAlgn="base" hangingPunct="0">
                <a:lnSpc>
                  <a:spcPct val="90000"/>
                </a:lnSpc>
                <a:spcBef>
                  <a:spcPct val="70000"/>
                </a:spcBef>
                <a:spcAft>
                  <a:spcPct val="0"/>
                </a:spcAft>
                <a:buClr>
                  <a:schemeClr val="tx2"/>
                </a:buClr>
                <a:buChar char="•"/>
                <a:defRPr sz="1400">
                  <a:solidFill>
                    <a:schemeClr val="tx1"/>
                  </a:solidFill>
                  <a:latin typeface="Arial" pitchFamily="34" charset="0"/>
                </a:defRPr>
              </a:lvl7pPr>
              <a:lvl8pPr marL="3429000" indent="-228600" eaLnBrk="0" fontAlgn="base" hangingPunct="0">
                <a:lnSpc>
                  <a:spcPct val="90000"/>
                </a:lnSpc>
                <a:spcBef>
                  <a:spcPct val="70000"/>
                </a:spcBef>
                <a:spcAft>
                  <a:spcPct val="0"/>
                </a:spcAft>
                <a:buClr>
                  <a:schemeClr val="tx2"/>
                </a:buClr>
                <a:buChar char="•"/>
                <a:defRPr sz="1400">
                  <a:solidFill>
                    <a:schemeClr val="tx1"/>
                  </a:solidFill>
                  <a:latin typeface="Arial" pitchFamily="34" charset="0"/>
                </a:defRPr>
              </a:lvl8pPr>
              <a:lvl9pPr marL="3886200" indent="-228600" eaLnBrk="0" fontAlgn="base" hangingPunct="0">
                <a:lnSpc>
                  <a:spcPct val="90000"/>
                </a:lnSpc>
                <a:spcBef>
                  <a:spcPct val="70000"/>
                </a:spcBef>
                <a:spcAft>
                  <a:spcPct val="0"/>
                </a:spcAft>
                <a:buClr>
                  <a:schemeClr val="tx2"/>
                </a:buClr>
                <a:buChar char="•"/>
                <a:defRPr sz="1400">
                  <a:solidFill>
                    <a:schemeClr val="tx1"/>
                  </a:solidFill>
                  <a:latin typeface="Arial" pitchFamily="34" charset="0"/>
                </a:defRPr>
              </a:lvl9pPr>
            </a:lstStyle>
            <a:p>
              <a:pPr algn="ctr" eaLnBrk="1" hangingPunct="1">
                <a:lnSpc>
                  <a:spcPct val="100000"/>
                </a:lnSpc>
                <a:spcBef>
                  <a:spcPct val="0"/>
                </a:spcBef>
                <a:buClrTx/>
                <a:buFontTx/>
                <a:buNone/>
              </a:pPr>
              <a:r>
                <a:rPr lang="en-US" altLang="en-US" dirty="0">
                  <a:solidFill>
                    <a:srgbClr val="000000"/>
                  </a:solidFill>
                  <a:cs typeface="Arial" panose="020B0604020202020204" pitchFamily="34" charset="0"/>
                </a:rPr>
                <a:t>Research Translation</a:t>
              </a:r>
            </a:p>
          </p:txBody>
        </p:sp>
        <p:pic>
          <p:nvPicPr>
            <p:cNvPr id="12" name="Picture 10" descr="flood-tube17"/>
            <p:cNvPicPr>
              <a:picLocks noChangeAspect="1" noChangeArrowheads="1"/>
            </p:cNvPicPr>
            <p:nvPr/>
          </p:nvPicPr>
          <p:blipFill>
            <a:blip r:embed="rId6">
              <a:extLst>
                <a:ext uri="{28A0092B-C50C-407E-A947-70E740481C1C}">
                  <a14:useLocalDpi xmlns:a14="http://schemas.microsoft.com/office/drawing/2010/main" val="0"/>
                </a:ext>
              </a:extLst>
            </a:blip>
            <a:srcRect r="-4347" b="32593"/>
            <a:stretch>
              <a:fillRect/>
            </a:stretch>
          </p:blipFill>
          <p:spPr bwMode="auto">
            <a:xfrm>
              <a:off x="3548775" y="1676399"/>
              <a:ext cx="1167941" cy="1230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3" descr="silic_10"/>
            <p:cNvPicPr>
              <a:picLocks noChangeAspect="1" noChangeArrowheads="1"/>
            </p:cNvPicPr>
            <p:nvPr/>
          </p:nvPicPr>
          <p:blipFill>
            <a:blip r:embed="rId7">
              <a:extLst>
                <a:ext uri="{28A0092B-C50C-407E-A947-70E740481C1C}">
                  <a14:useLocalDpi xmlns:a14="http://schemas.microsoft.com/office/drawing/2010/main" val="0"/>
                </a:ext>
              </a:extLst>
            </a:blip>
            <a:srcRect b="23334"/>
            <a:stretch>
              <a:fillRect/>
            </a:stretch>
          </p:blipFill>
          <p:spPr bwMode="auto">
            <a:xfrm>
              <a:off x="779946" y="1939190"/>
              <a:ext cx="1244470" cy="1158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22"/>
            <p:cNvSpPr txBox="1">
              <a:spLocks noChangeArrowheads="1"/>
            </p:cNvSpPr>
            <p:nvPr/>
          </p:nvSpPr>
          <p:spPr bwMode="auto">
            <a:xfrm>
              <a:off x="703746" y="2900709"/>
              <a:ext cx="1577975" cy="667921"/>
            </a:xfrm>
            <a:prstGeom prst="rect">
              <a:avLst/>
            </a:prstGeom>
            <a:solidFill>
              <a:srgbClr val="D3A4FA"/>
            </a:solidFill>
            <a:ln>
              <a:noFill/>
            </a:ln>
            <a:effectLst>
              <a:prstShdw prst="shdw17" dist="53882" dir="2700000">
                <a:srgbClr val="7F6296"/>
              </a:prstShdw>
            </a:effectLst>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lnSpc>
                  <a:spcPct val="90000"/>
                </a:lnSpc>
                <a:spcBef>
                  <a:spcPct val="70000"/>
                </a:spcBef>
                <a:buClr>
                  <a:schemeClr val="tx2"/>
                </a:buClr>
                <a:buChar char="•"/>
                <a:defRPr>
                  <a:solidFill>
                    <a:schemeClr val="tx1"/>
                  </a:solidFill>
                  <a:latin typeface="Arial" pitchFamily="34" charset="0"/>
                </a:defRPr>
              </a:lvl1pPr>
              <a:lvl2pPr marL="742950" indent="-285750" eaLnBrk="0" hangingPunct="0">
                <a:lnSpc>
                  <a:spcPct val="90000"/>
                </a:lnSpc>
                <a:spcBef>
                  <a:spcPct val="70000"/>
                </a:spcBef>
                <a:buClr>
                  <a:schemeClr val="tx2"/>
                </a:buClr>
                <a:buChar char="–"/>
                <a:defRPr sz="1600">
                  <a:solidFill>
                    <a:schemeClr val="tx1"/>
                  </a:solidFill>
                  <a:latin typeface="Arial" pitchFamily="34" charset="0"/>
                </a:defRPr>
              </a:lvl2pPr>
              <a:lvl3pPr marL="1143000" indent="-228600" eaLnBrk="0" hangingPunct="0">
                <a:lnSpc>
                  <a:spcPct val="90000"/>
                </a:lnSpc>
                <a:spcBef>
                  <a:spcPct val="70000"/>
                </a:spcBef>
                <a:buClr>
                  <a:schemeClr val="tx2"/>
                </a:buClr>
                <a:buChar char="•"/>
                <a:defRPr sz="1600">
                  <a:solidFill>
                    <a:schemeClr val="tx1"/>
                  </a:solidFill>
                  <a:latin typeface="Arial" pitchFamily="34" charset="0"/>
                </a:defRPr>
              </a:lvl3pPr>
              <a:lvl4pPr marL="1600200" indent="-228600" eaLnBrk="0" hangingPunct="0">
                <a:lnSpc>
                  <a:spcPct val="90000"/>
                </a:lnSpc>
                <a:spcBef>
                  <a:spcPct val="70000"/>
                </a:spcBef>
                <a:buClr>
                  <a:schemeClr val="tx2"/>
                </a:buClr>
                <a:buChar char="–"/>
                <a:defRPr sz="1400">
                  <a:solidFill>
                    <a:schemeClr val="tx1"/>
                  </a:solidFill>
                  <a:latin typeface="Arial" pitchFamily="34" charset="0"/>
                </a:defRPr>
              </a:lvl4pPr>
              <a:lvl5pPr marL="2057400" indent="-228600" eaLnBrk="0" hangingPunct="0">
                <a:lnSpc>
                  <a:spcPct val="90000"/>
                </a:lnSpc>
                <a:spcBef>
                  <a:spcPct val="70000"/>
                </a:spcBef>
                <a:buClr>
                  <a:schemeClr val="tx2"/>
                </a:buClr>
                <a:buChar char="•"/>
                <a:defRPr sz="1400">
                  <a:solidFill>
                    <a:schemeClr val="tx1"/>
                  </a:solidFill>
                  <a:latin typeface="Arial" pitchFamily="34" charset="0"/>
                </a:defRPr>
              </a:lvl5pPr>
              <a:lvl6pPr marL="2514600" indent="-228600" eaLnBrk="0" fontAlgn="base" hangingPunct="0">
                <a:lnSpc>
                  <a:spcPct val="90000"/>
                </a:lnSpc>
                <a:spcBef>
                  <a:spcPct val="70000"/>
                </a:spcBef>
                <a:spcAft>
                  <a:spcPct val="0"/>
                </a:spcAft>
                <a:buClr>
                  <a:schemeClr val="tx2"/>
                </a:buClr>
                <a:buChar char="•"/>
                <a:defRPr sz="1400">
                  <a:solidFill>
                    <a:schemeClr val="tx1"/>
                  </a:solidFill>
                  <a:latin typeface="Arial" pitchFamily="34" charset="0"/>
                </a:defRPr>
              </a:lvl6pPr>
              <a:lvl7pPr marL="2971800" indent="-228600" eaLnBrk="0" fontAlgn="base" hangingPunct="0">
                <a:lnSpc>
                  <a:spcPct val="90000"/>
                </a:lnSpc>
                <a:spcBef>
                  <a:spcPct val="70000"/>
                </a:spcBef>
                <a:spcAft>
                  <a:spcPct val="0"/>
                </a:spcAft>
                <a:buClr>
                  <a:schemeClr val="tx2"/>
                </a:buClr>
                <a:buChar char="•"/>
                <a:defRPr sz="1400">
                  <a:solidFill>
                    <a:schemeClr val="tx1"/>
                  </a:solidFill>
                  <a:latin typeface="Arial" pitchFamily="34" charset="0"/>
                </a:defRPr>
              </a:lvl7pPr>
              <a:lvl8pPr marL="3429000" indent="-228600" eaLnBrk="0" fontAlgn="base" hangingPunct="0">
                <a:lnSpc>
                  <a:spcPct val="90000"/>
                </a:lnSpc>
                <a:spcBef>
                  <a:spcPct val="70000"/>
                </a:spcBef>
                <a:spcAft>
                  <a:spcPct val="0"/>
                </a:spcAft>
                <a:buClr>
                  <a:schemeClr val="tx2"/>
                </a:buClr>
                <a:buChar char="•"/>
                <a:defRPr sz="1400">
                  <a:solidFill>
                    <a:schemeClr val="tx1"/>
                  </a:solidFill>
                  <a:latin typeface="Arial" pitchFamily="34" charset="0"/>
                </a:defRPr>
              </a:lvl8pPr>
              <a:lvl9pPr marL="3886200" indent="-228600" eaLnBrk="0" fontAlgn="base" hangingPunct="0">
                <a:lnSpc>
                  <a:spcPct val="90000"/>
                </a:lnSpc>
                <a:spcBef>
                  <a:spcPct val="70000"/>
                </a:spcBef>
                <a:spcAft>
                  <a:spcPct val="0"/>
                </a:spcAft>
                <a:buClr>
                  <a:schemeClr val="tx2"/>
                </a:buClr>
                <a:buChar char="•"/>
                <a:defRPr sz="1400">
                  <a:solidFill>
                    <a:schemeClr val="tx1"/>
                  </a:solidFill>
                  <a:latin typeface="Arial" pitchFamily="34" charset="0"/>
                </a:defRPr>
              </a:lvl9pPr>
            </a:lstStyle>
            <a:p>
              <a:pPr algn="ctr" eaLnBrk="1" hangingPunct="1">
                <a:lnSpc>
                  <a:spcPct val="100000"/>
                </a:lnSpc>
                <a:spcBef>
                  <a:spcPct val="0"/>
                </a:spcBef>
                <a:buClrTx/>
                <a:buFontTx/>
                <a:buNone/>
              </a:pPr>
              <a:r>
                <a:rPr lang="en-US" altLang="en-US" dirty="0">
                  <a:solidFill>
                    <a:srgbClr val="000000"/>
                  </a:solidFill>
                  <a:cs typeface="Arial" panose="020B0604020202020204" pitchFamily="34" charset="0"/>
                </a:rPr>
                <a:t>Health Effects</a:t>
              </a:r>
            </a:p>
          </p:txBody>
        </p:sp>
        <p:sp>
          <p:nvSpPr>
            <p:cNvPr id="15" name="Text Box 22"/>
            <p:cNvSpPr txBox="1">
              <a:spLocks noChangeArrowheads="1"/>
            </p:cNvSpPr>
            <p:nvPr/>
          </p:nvSpPr>
          <p:spPr bwMode="auto">
            <a:xfrm>
              <a:off x="2761146" y="2675284"/>
              <a:ext cx="1600200" cy="385762"/>
            </a:xfrm>
            <a:prstGeom prst="rect">
              <a:avLst/>
            </a:prstGeom>
            <a:solidFill>
              <a:srgbClr val="D3A4FA"/>
            </a:solidFill>
            <a:ln>
              <a:noFill/>
            </a:ln>
            <a:effectLst>
              <a:prstShdw prst="shdw17" dist="53882" dir="2700000">
                <a:srgbClr val="7F6296"/>
              </a:prstShdw>
            </a:effectLst>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lnSpc>
                  <a:spcPct val="90000"/>
                </a:lnSpc>
                <a:spcBef>
                  <a:spcPct val="70000"/>
                </a:spcBef>
                <a:buClr>
                  <a:schemeClr val="tx2"/>
                </a:buClr>
                <a:buChar char="•"/>
                <a:defRPr>
                  <a:solidFill>
                    <a:schemeClr val="tx1"/>
                  </a:solidFill>
                  <a:latin typeface="Arial" pitchFamily="34" charset="0"/>
                </a:defRPr>
              </a:lvl1pPr>
              <a:lvl2pPr marL="742950" indent="-285750" eaLnBrk="0" hangingPunct="0">
                <a:lnSpc>
                  <a:spcPct val="90000"/>
                </a:lnSpc>
                <a:spcBef>
                  <a:spcPct val="70000"/>
                </a:spcBef>
                <a:buClr>
                  <a:schemeClr val="tx2"/>
                </a:buClr>
                <a:buChar char="–"/>
                <a:defRPr sz="1600">
                  <a:solidFill>
                    <a:schemeClr val="tx1"/>
                  </a:solidFill>
                  <a:latin typeface="Arial" pitchFamily="34" charset="0"/>
                </a:defRPr>
              </a:lvl2pPr>
              <a:lvl3pPr marL="1143000" indent="-228600" eaLnBrk="0" hangingPunct="0">
                <a:lnSpc>
                  <a:spcPct val="90000"/>
                </a:lnSpc>
                <a:spcBef>
                  <a:spcPct val="70000"/>
                </a:spcBef>
                <a:buClr>
                  <a:schemeClr val="tx2"/>
                </a:buClr>
                <a:buChar char="•"/>
                <a:defRPr sz="1600">
                  <a:solidFill>
                    <a:schemeClr val="tx1"/>
                  </a:solidFill>
                  <a:latin typeface="Arial" pitchFamily="34" charset="0"/>
                </a:defRPr>
              </a:lvl3pPr>
              <a:lvl4pPr marL="1600200" indent="-228600" eaLnBrk="0" hangingPunct="0">
                <a:lnSpc>
                  <a:spcPct val="90000"/>
                </a:lnSpc>
                <a:spcBef>
                  <a:spcPct val="70000"/>
                </a:spcBef>
                <a:buClr>
                  <a:schemeClr val="tx2"/>
                </a:buClr>
                <a:buChar char="–"/>
                <a:defRPr sz="1400">
                  <a:solidFill>
                    <a:schemeClr val="tx1"/>
                  </a:solidFill>
                  <a:latin typeface="Arial" pitchFamily="34" charset="0"/>
                </a:defRPr>
              </a:lvl4pPr>
              <a:lvl5pPr marL="2057400" indent="-228600" eaLnBrk="0" hangingPunct="0">
                <a:lnSpc>
                  <a:spcPct val="90000"/>
                </a:lnSpc>
                <a:spcBef>
                  <a:spcPct val="70000"/>
                </a:spcBef>
                <a:buClr>
                  <a:schemeClr val="tx2"/>
                </a:buClr>
                <a:buChar char="•"/>
                <a:defRPr sz="1400">
                  <a:solidFill>
                    <a:schemeClr val="tx1"/>
                  </a:solidFill>
                  <a:latin typeface="Arial" pitchFamily="34" charset="0"/>
                </a:defRPr>
              </a:lvl5pPr>
              <a:lvl6pPr marL="2514600" indent="-228600" eaLnBrk="0" fontAlgn="base" hangingPunct="0">
                <a:lnSpc>
                  <a:spcPct val="90000"/>
                </a:lnSpc>
                <a:spcBef>
                  <a:spcPct val="70000"/>
                </a:spcBef>
                <a:spcAft>
                  <a:spcPct val="0"/>
                </a:spcAft>
                <a:buClr>
                  <a:schemeClr val="tx2"/>
                </a:buClr>
                <a:buChar char="•"/>
                <a:defRPr sz="1400">
                  <a:solidFill>
                    <a:schemeClr val="tx1"/>
                  </a:solidFill>
                  <a:latin typeface="Arial" pitchFamily="34" charset="0"/>
                </a:defRPr>
              </a:lvl6pPr>
              <a:lvl7pPr marL="2971800" indent="-228600" eaLnBrk="0" fontAlgn="base" hangingPunct="0">
                <a:lnSpc>
                  <a:spcPct val="90000"/>
                </a:lnSpc>
                <a:spcBef>
                  <a:spcPct val="70000"/>
                </a:spcBef>
                <a:spcAft>
                  <a:spcPct val="0"/>
                </a:spcAft>
                <a:buClr>
                  <a:schemeClr val="tx2"/>
                </a:buClr>
                <a:buChar char="•"/>
                <a:defRPr sz="1400">
                  <a:solidFill>
                    <a:schemeClr val="tx1"/>
                  </a:solidFill>
                  <a:latin typeface="Arial" pitchFamily="34" charset="0"/>
                </a:defRPr>
              </a:lvl7pPr>
              <a:lvl8pPr marL="3429000" indent="-228600" eaLnBrk="0" fontAlgn="base" hangingPunct="0">
                <a:lnSpc>
                  <a:spcPct val="90000"/>
                </a:lnSpc>
                <a:spcBef>
                  <a:spcPct val="70000"/>
                </a:spcBef>
                <a:spcAft>
                  <a:spcPct val="0"/>
                </a:spcAft>
                <a:buClr>
                  <a:schemeClr val="tx2"/>
                </a:buClr>
                <a:buChar char="•"/>
                <a:defRPr sz="1400">
                  <a:solidFill>
                    <a:schemeClr val="tx1"/>
                  </a:solidFill>
                  <a:latin typeface="Arial" pitchFamily="34" charset="0"/>
                </a:defRPr>
              </a:lvl8pPr>
              <a:lvl9pPr marL="3886200" indent="-228600" eaLnBrk="0" fontAlgn="base" hangingPunct="0">
                <a:lnSpc>
                  <a:spcPct val="90000"/>
                </a:lnSpc>
                <a:spcBef>
                  <a:spcPct val="70000"/>
                </a:spcBef>
                <a:spcAft>
                  <a:spcPct val="0"/>
                </a:spcAft>
                <a:buClr>
                  <a:schemeClr val="tx2"/>
                </a:buClr>
                <a:buChar char="•"/>
                <a:defRPr sz="1400">
                  <a:solidFill>
                    <a:schemeClr val="tx1"/>
                  </a:solidFill>
                  <a:latin typeface="Arial" pitchFamily="34" charset="0"/>
                </a:defRPr>
              </a:lvl9pPr>
            </a:lstStyle>
            <a:p>
              <a:pPr algn="ctr" eaLnBrk="1" hangingPunct="1">
                <a:lnSpc>
                  <a:spcPct val="100000"/>
                </a:lnSpc>
                <a:spcBef>
                  <a:spcPct val="0"/>
                </a:spcBef>
                <a:buClrTx/>
                <a:buFontTx/>
                <a:buNone/>
              </a:pPr>
              <a:r>
                <a:rPr lang="en-US" altLang="en-US" dirty="0">
                  <a:solidFill>
                    <a:srgbClr val="000000"/>
                  </a:solidFill>
                  <a:cs typeface="Arial" panose="020B0604020202020204" pitchFamily="34" charset="0"/>
                </a:rPr>
                <a:t>Epidemiology</a:t>
              </a:r>
            </a:p>
          </p:txBody>
        </p:sp>
        <p:pic>
          <p:nvPicPr>
            <p:cNvPr id="16" name="Picture 12" descr="geneactivatio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5146" y="3705571"/>
              <a:ext cx="1539875" cy="1069975"/>
            </a:xfrm>
            <a:prstGeom prst="rect">
              <a:avLst/>
            </a:prstGeom>
            <a:noFill/>
            <a:ln>
              <a:noFill/>
            </a:ln>
            <a:effectLst>
              <a:outerShdw dist="35921" dir="2700000" algn="ctr" rotWithShape="0">
                <a:srgbClr val="B32109"/>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22"/>
            <p:cNvSpPr txBox="1">
              <a:spLocks noChangeArrowheads="1"/>
            </p:cNvSpPr>
            <p:nvPr/>
          </p:nvSpPr>
          <p:spPr bwMode="auto">
            <a:xfrm>
              <a:off x="324179" y="4660067"/>
              <a:ext cx="1745527" cy="667921"/>
            </a:xfrm>
            <a:prstGeom prst="rect">
              <a:avLst/>
            </a:prstGeom>
            <a:solidFill>
              <a:srgbClr val="D3A4FA"/>
            </a:solidFill>
            <a:ln>
              <a:noFill/>
            </a:ln>
            <a:effectLst>
              <a:prstShdw prst="shdw17" dist="53882" dir="2700000">
                <a:srgbClr val="7F6296"/>
              </a:prstShdw>
            </a:effectLst>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lnSpc>
                  <a:spcPct val="90000"/>
                </a:lnSpc>
                <a:spcBef>
                  <a:spcPct val="70000"/>
                </a:spcBef>
                <a:buClr>
                  <a:schemeClr val="tx2"/>
                </a:buClr>
                <a:buChar char="•"/>
                <a:defRPr>
                  <a:solidFill>
                    <a:schemeClr val="tx1"/>
                  </a:solidFill>
                  <a:latin typeface="Arial" pitchFamily="34" charset="0"/>
                </a:defRPr>
              </a:lvl1pPr>
              <a:lvl2pPr marL="742950" indent="-285750" eaLnBrk="0" hangingPunct="0">
                <a:lnSpc>
                  <a:spcPct val="90000"/>
                </a:lnSpc>
                <a:spcBef>
                  <a:spcPct val="70000"/>
                </a:spcBef>
                <a:buClr>
                  <a:schemeClr val="tx2"/>
                </a:buClr>
                <a:buChar char="–"/>
                <a:defRPr sz="1600">
                  <a:solidFill>
                    <a:schemeClr val="tx1"/>
                  </a:solidFill>
                  <a:latin typeface="Arial" pitchFamily="34" charset="0"/>
                </a:defRPr>
              </a:lvl2pPr>
              <a:lvl3pPr marL="1143000" indent="-228600" eaLnBrk="0" hangingPunct="0">
                <a:lnSpc>
                  <a:spcPct val="90000"/>
                </a:lnSpc>
                <a:spcBef>
                  <a:spcPct val="70000"/>
                </a:spcBef>
                <a:buClr>
                  <a:schemeClr val="tx2"/>
                </a:buClr>
                <a:buChar char="•"/>
                <a:defRPr sz="1600">
                  <a:solidFill>
                    <a:schemeClr val="tx1"/>
                  </a:solidFill>
                  <a:latin typeface="Arial" pitchFamily="34" charset="0"/>
                </a:defRPr>
              </a:lvl3pPr>
              <a:lvl4pPr marL="1600200" indent="-228600" eaLnBrk="0" hangingPunct="0">
                <a:lnSpc>
                  <a:spcPct val="90000"/>
                </a:lnSpc>
                <a:spcBef>
                  <a:spcPct val="70000"/>
                </a:spcBef>
                <a:buClr>
                  <a:schemeClr val="tx2"/>
                </a:buClr>
                <a:buChar char="–"/>
                <a:defRPr sz="1400">
                  <a:solidFill>
                    <a:schemeClr val="tx1"/>
                  </a:solidFill>
                  <a:latin typeface="Arial" pitchFamily="34" charset="0"/>
                </a:defRPr>
              </a:lvl4pPr>
              <a:lvl5pPr marL="2057400" indent="-228600" eaLnBrk="0" hangingPunct="0">
                <a:lnSpc>
                  <a:spcPct val="90000"/>
                </a:lnSpc>
                <a:spcBef>
                  <a:spcPct val="70000"/>
                </a:spcBef>
                <a:buClr>
                  <a:schemeClr val="tx2"/>
                </a:buClr>
                <a:buChar char="•"/>
                <a:defRPr sz="1400">
                  <a:solidFill>
                    <a:schemeClr val="tx1"/>
                  </a:solidFill>
                  <a:latin typeface="Arial" pitchFamily="34" charset="0"/>
                </a:defRPr>
              </a:lvl5pPr>
              <a:lvl6pPr marL="2514600" indent="-228600" eaLnBrk="0" fontAlgn="base" hangingPunct="0">
                <a:lnSpc>
                  <a:spcPct val="90000"/>
                </a:lnSpc>
                <a:spcBef>
                  <a:spcPct val="70000"/>
                </a:spcBef>
                <a:spcAft>
                  <a:spcPct val="0"/>
                </a:spcAft>
                <a:buClr>
                  <a:schemeClr val="tx2"/>
                </a:buClr>
                <a:buChar char="•"/>
                <a:defRPr sz="1400">
                  <a:solidFill>
                    <a:schemeClr val="tx1"/>
                  </a:solidFill>
                  <a:latin typeface="Arial" pitchFamily="34" charset="0"/>
                </a:defRPr>
              </a:lvl6pPr>
              <a:lvl7pPr marL="2971800" indent="-228600" eaLnBrk="0" fontAlgn="base" hangingPunct="0">
                <a:lnSpc>
                  <a:spcPct val="90000"/>
                </a:lnSpc>
                <a:spcBef>
                  <a:spcPct val="70000"/>
                </a:spcBef>
                <a:spcAft>
                  <a:spcPct val="0"/>
                </a:spcAft>
                <a:buClr>
                  <a:schemeClr val="tx2"/>
                </a:buClr>
                <a:buChar char="•"/>
                <a:defRPr sz="1400">
                  <a:solidFill>
                    <a:schemeClr val="tx1"/>
                  </a:solidFill>
                  <a:latin typeface="Arial" pitchFamily="34" charset="0"/>
                </a:defRPr>
              </a:lvl7pPr>
              <a:lvl8pPr marL="3429000" indent="-228600" eaLnBrk="0" fontAlgn="base" hangingPunct="0">
                <a:lnSpc>
                  <a:spcPct val="90000"/>
                </a:lnSpc>
                <a:spcBef>
                  <a:spcPct val="70000"/>
                </a:spcBef>
                <a:spcAft>
                  <a:spcPct val="0"/>
                </a:spcAft>
                <a:buClr>
                  <a:schemeClr val="tx2"/>
                </a:buClr>
                <a:buChar char="•"/>
                <a:defRPr sz="1400">
                  <a:solidFill>
                    <a:schemeClr val="tx1"/>
                  </a:solidFill>
                  <a:latin typeface="Arial" pitchFamily="34" charset="0"/>
                </a:defRPr>
              </a:lvl8pPr>
              <a:lvl9pPr marL="3886200" indent="-228600" eaLnBrk="0" fontAlgn="base" hangingPunct="0">
                <a:lnSpc>
                  <a:spcPct val="90000"/>
                </a:lnSpc>
                <a:spcBef>
                  <a:spcPct val="70000"/>
                </a:spcBef>
                <a:spcAft>
                  <a:spcPct val="0"/>
                </a:spcAft>
                <a:buClr>
                  <a:schemeClr val="tx2"/>
                </a:buClr>
                <a:buChar char="•"/>
                <a:defRPr sz="1400">
                  <a:solidFill>
                    <a:schemeClr val="tx1"/>
                  </a:solidFill>
                  <a:latin typeface="Arial" pitchFamily="34" charset="0"/>
                </a:defRPr>
              </a:lvl9pPr>
            </a:lstStyle>
            <a:p>
              <a:pPr algn="ctr" eaLnBrk="1" hangingPunct="1">
                <a:lnSpc>
                  <a:spcPct val="100000"/>
                </a:lnSpc>
                <a:spcBef>
                  <a:spcPct val="0"/>
                </a:spcBef>
                <a:buClrTx/>
                <a:buFontTx/>
                <a:buNone/>
              </a:pPr>
              <a:r>
                <a:rPr lang="en-US" altLang="en-US">
                  <a:solidFill>
                    <a:srgbClr val="000000"/>
                  </a:solidFill>
                  <a:cs typeface="Arial" panose="020B0604020202020204" pitchFamily="34" charset="0"/>
                </a:rPr>
                <a:t>Mechanistic Toxicology</a:t>
              </a:r>
            </a:p>
          </p:txBody>
        </p:sp>
        <p:pic>
          <p:nvPicPr>
            <p:cNvPr id="18" name="Picture 19" descr="07mellon"/>
            <p:cNvPicPr>
              <a:picLocks noChangeAspect="1" noChangeArrowheads="1"/>
            </p:cNvPicPr>
            <p:nvPr/>
          </p:nvPicPr>
          <p:blipFill>
            <a:blip r:embed="rId9">
              <a:extLst>
                <a:ext uri="{28A0092B-C50C-407E-A947-70E740481C1C}">
                  <a14:useLocalDpi xmlns:a14="http://schemas.microsoft.com/office/drawing/2010/main" val="0"/>
                </a:ext>
              </a:extLst>
            </a:blip>
            <a:srcRect l="9557" r="18420" b="16290"/>
            <a:stretch>
              <a:fillRect/>
            </a:stretch>
          </p:blipFill>
          <p:spPr bwMode="auto">
            <a:xfrm>
              <a:off x="7180746" y="3638896"/>
              <a:ext cx="1524000"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21dwight"/>
            <p:cNvPicPr>
              <a:picLocks noChangeAspect="1" noChangeArrowheads="1"/>
            </p:cNvPicPr>
            <p:nvPr/>
          </p:nvPicPr>
          <p:blipFill>
            <a:blip r:embed="rId10">
              <a:extLst>
                <a:ext uri="{28A0092B-C50C-407E-A947-70E740481C1C}">
                  <a14:useLocalDpi xmlns:a14="http://schemas.microsoft.com/office/drawing/2010/main" val="0"/>
                </a:ext>
              </a:extLst>
            </a:blip>
            <a:srcRect l="8759"/>
            <a:stretch>
              <a:fillRect/>
            </a:stretch>
          </p:blipFill>
          <p:spPr bwMode="auto">
            <a:xfrm>
              <a:off x="7069966" y="2042239"/>
              <a:ext cx="1376363" cy="1244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5" descr="Water Pollution"/>
            <p:cNvPicPr>
              <a:picLocks noChangeAspect="1" noChangeArrowheads="1"/>
            </p:cNvPicPr>
            <p:nvPr/>
          </p:nvPicPr>
          <p:blipFill>
            <a:blip r:embed="rId11">
              <a:extLst>
                <a:ext uri="{28A0092B-C50C-407E-A947-70E740481C1C}">
                  <a14:useLocalDpi xmlns:a14="http://schemas.microsoft.com/office/drawing/2010/main" val="0"/>
                </a:ext>
              </a:extLst>
            </a:blip>
            <a:srcRect l="12099" r="7243"/>
            <a:stretch>
              <a:fillRect/>
            </a:stretch>
          </p:blipFill>
          <p:spPr bwMode="auto">
            <a:xfrm>
              <a:off x="5451406" y="1777442"/>
              <a:ext cx="1201254" cy="1028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18"/>
            <p:cNvSpPr txBox="1">
              <a:spLocks noChangeArrowheads="1"/>
            </p:cNvSpPr>
            <p:nvPr/>
          </p:nvSpPr>
          <p:spPr bwMode="auto">
            <a:xfrm>
              <a:off x="4970946" y="2495984"/>
              <a:ext cx="1319680" cy="667921"/>
            </a:xfrm>
            <a:prstGeom prst="rect">
              <a:avLst/>
            </a:prstGeom>
            <a:solidFill>
              <a:srgbClr val="92D050"/>
            </a:solidFill>
            <a:ln>
              <a:noFill/>
            </a:ln>
            <a:effectLst>
              <a:prstShdw prst="shdw17" dist="53882" dir="2700000">
                <a:srgbClr val="7F6296"/>
              </a:prstShdw>
            </a:effectLst>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lnSpc>
                  <a:spcPct val="90000"/>
                </a:lnSpc>
                <a:spcBef>
                  <a:spcPct val="70000"/>
                </a:spcBef>
                <a:buClr>
                  <a:schemeClr val="tx2"/>
                </a:buClr>
                <a:buChar char="•"/>
                <a:defRPr>
                  <a:solidFill>
                    <a:schemeClr val="tx1"/>
                  </a:solidFill>
                  <a:latin typeface="Arial" pitchFamily="34" charset="0"/>
                </a:defRPr>
              </a:lvl1pPr>
              <a:lvl2pPr marL="742950" indent="-285750" eaLnBrk="0" hangingPunct="0">
                <a:lnSpc>
                  <a:spcPct val="90000"/>
                </a:lnSpc>
                <a:spcBef>
                  <a:spcPct val="70000"/>
                </a:spcBef>
                <a:buClr>
                  <a:schemeClr val="tx2"/>
                </a:buClr>
                <a:buChar char="–"/>
                <a:defRPr sz="1600">
                  <a:solidFill>
                    <a:schemeClr val="tx1"/>
                  </a:solidFill>
                  <a:latin typeface="Arial" pitchFamily="34" charset="0"/>
                </a:defRPr>
              </a:lvl2pPr>
              <a:lvl3pPr marL="1143000" indent="-228600" eaLnBrk="0" hangingPunct="0">
                <a:lnSpc>
                  <a:spcPct val="90000"/>
                </a:lnSpc>
                <a:spcBef>
                  <a:spcPct val="70000"/>
                </a:spcBef>
                <a:buClr>
                  <a:schemeClr val="tx2"/>
                </a:buClr>
                <a:buChar char="•"/>
                <a:defRPr sz="1600">
                  <a:solidFill>
                    <a:schemeClr val="tx1"/>
                  </a:solidFill>
                  <a:latin typeface="Arial" pitchFamily="34" charset="0"/>
                </a:defRPr>
              </a:lvl3pPr>
              <a:lvl4pPr marL="1600200" indent="-228600" eaLnBrk="0" hangingPunct="0">
                <a:lnSpc>
                  <a:spcPct val="90000"/>
                </a:lnSpc>
                <a:spcBef>
                  <a:spcPct val="70000"/>
                </a:spcBef>
                <a:buClr>
                  <a:schemeClr val="tx2"/>
                </a:buClr>
                <a:buChar char="–"/>
                <a:defRPr sz="1400">
                  <a:solidFill>
                    <a:schemeClr val="tx1"/>
                  </a:solidFill>
                  <a:latin typeface="Arial" pitchFamily="34" charset="0"/>
                </a:defRPr>
              </a:lvl4pPr>
              <a:lvl5pPr marL="2057400" indent="-228600" eaLnBrk="0" hangingPunct="0">
                <a:lnSpc>
                  <a:spcPct val="90000"/>
                </a:lnSpc>
                <a:spcBef>
                  <a:spcPct val="70000"/>
                </a:spcBef>
                <a:buClr>
                  <a:schemeClr val="tx2"/>
                </a:buClr>
                <a:buChar char="•"/>
                <a:defRPr sz="1400">
                  <a:solidFill>
                    <a:schemeClr val="tx1"/>
                  </a:solidFill>
                  <a:latin typeface="Arial" pitchFamily="34" charset="0"/>
                </a:defRPr>
              </a:lvl5pPr>
              <a:lvl6pPr marL="2514600" indent="-228600" eaLnBrk="0" fontAlgn="base" hangingPunct="0">
                <a:lnSpc>
                  <a:spcPct val="90000"/>
                </a:lnSpc>
                <a:spcBef>
                  <a:spcPct val="70000"/>
                </a:spcBef>
                <a:spcAft>
                  <a:spcPct val="0"/>
                </a:spcAft>
                <a:buClr>
                  <a:schemeClr val="tx2"/>
                </a:buClr>
                <a:buChar char="•"/>
                <a:defRPr sz="1400">
                  <a:solidFill>
                    <a:schemeClr val="tx1"/>
                  </a:solidFill>
                  <a:latin typeface="Arial" pitchFamily="34" charset="0"/>
                </a:defRPr>
              </a:lvl6pPr>
              <a:lvl7pPr marL="2971800" indent="-228600" eaLnBrk="0" fontAlgn="base" hangingPunct="0">
                <a:lnSpc>
                  <a:spcPct val="90000"/>
                </a:lnSpc>
                <a:spcBef>
                  <a:spcPct val="70000"/>
                </a:spcBef>
                <a:spcAft>
                  <a:spcPct val="0"/>
                </a:spcAft>
                <a:buClr>
                  <a:schemeClr val="tx2"/>
                </a:buClr>
                <a:buChar char="•"/>
                <a:defRPr sz="1400">
                  <a:solidFill>
                    <a:schemeClr val="tx1"/>
                  </a:solidFill>
                  <a:latin typeface="Arial" pitchFamily="34" charset="0"/>
                </a:defRPr>
              </a:lvl7pPr>
              <a:lvl8pPr marL="3429000" indent="-228600" eaLnBrk="0" fontAlgn="base" hangingPunct="0">
                <a:lnSpc>
                  <a:spcPct val="90000"/>
                </a:lnSpc>
                <a:spcBef>
                  <a:spcPct val="70000"/>
                </a:spcBef>
                <a:spcAft>
                  <a:spcPct val="0"/>
                </a:spcAft>
                <a:buClr>
                  <a:schemeClr val="tx2"/>
                </a:buClr>
                <a:buChar char="•"/>
                <a:defRPr sz="1400">
                  <a:solidFill>
                    <a:schemeClr val="tx1"/>
                  </a:solidFill>
                  <a:latin typeface="Arial" pitchFamily="34" charset="0"/>
                </a:defRPr>
              </a:lvl8pPr>
              <a:lvl9pPr marL="3886200" indent="-228600" eaLnBrk="0" fontAlgn="base" hangingPunct="0">
                <a:lnSpc>
                  <a:spcPct val="90000"/>
                </a:lnSpc>
                <a:spcBef>
                  <a:spcPct val="70000"/>
                </a:spcBef>
                <a:spcAft>
                  <a:spcPct val="0"/>
                </a:spcAft>
                <a:buClr>
                  <a:schemeClr val="tx2"/>
                </a:buClr>
                <a:buChar char="•"/>
                <a:defRPr sz="1400">
                  <a:solidFill>
                    <a:schemeClr val="tx1"/>
                  </a:solidFill>
                  <a:latin typeface="Arial" pitchFamily="34" charset="0"/>
                </a:defRPr>
              </a:lvl9pPr>
            </a:lstStyle>
            <a:p>
              <a:pPr algn="ctr" eaLnBrk="1" hangingPunct="1">
                <a:lnSpc>
                  <a:spcPct val="100000"/>
                </a:lnSpc>
                <a:spcBef>
                  <a:spcPct val="0"/>
                </a:spcBef>
                <a:buClrTx/>
                <a:buFontTx/>
                <a:buNone/>
              </a:pPr>
              <a:r>
                <a:rPr lang="en-US" altLang="en-US">
                  <a:solidFill>
                    <a:srgbClr val="000000"/>
                  </a:solidFill>
                  <a:cs typeface="Arial" panose="020B0604020202020204" pitchFamily="34" charset="0"/>
                </a:rPr>
                <a:t>Fate and Transport</a:t>
              </a:r>
            </a:p>
          </p:txBody>
        </p:sp>
        <p:sp>
          <p:nvSpPr>
            <p:cNvPr id="22" name="Text Box 20"/>
            <p:cNvSpPr txBox="1">
              <a:spLocks noChangeArrowheads="1"/>
            </p:cNvSpPr>
            <p:nvPr/>
          </p:nvSpPr>
          <p:spPr bwMode="auto">
            <a:xfrm>
              <a:off x="6977076" y="4700855"/>
              <a:ext cx="1307652" cy="667921"/>
            </a:xfrm>
            <a:prstGeom prst="rect">
              <a:avLst/>
            </a:prstGeom>
            <a:solidFill>
              <a:srgbClr val="92D050"/>
            </a:solidFill>
            <a:ln>
              <a:noFill/>
            </a:ln>
            <a:effectLst>
              <a:prstShdw prst="shdw17" dist="53882" dir="2700000">
                <a:srgbClr val="7F6296"/>
              </a:prstShdw>
            </a:effectLst>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lnSpc>
                  <a:spcPct val="90000"/>
                </a:lnSpc>
                <a:spcBef>
                  <a:spcPct val="70000"/>
                </a:spcBef>
                <a:buClr>
                  <a:schemeClr val="tx2"/>
                </a:buClr>
                <a:buChar char="•"/>
                <a:defRPr>
                  <a:solidFill>
                    <a:schemeClr val="tx1"/>
                  </a:solidFill>
                  <a:latin typeface="Arial" pitchFamily="34" charset="0"/>
                </a:defRPr>
              </a:lvl1pPr>
              <a:lvl2pPr marL="742950" indent="-285750" eaLnBrk="0" hangingPunct="0">
                <a:lnSpc>
                  <a:spcPct val="90000"/>
                </a:lnSpc>
                <a:spcBef>
                  <a:spcPct val="70000"/>
                </a:spcBef>
                <a:buClr>
                  <a:schemeClr val="tx2"/>
                </a:buClr>
                <a:buChar char="–"/>
                <a:defRPr sz="1600">
                  <a:solidFill>
                    <a:schemeClr val="tx1"/>
                  </a:solidFill>
                  <a:latin typeface="Arial" pitchFamily="34" charset="0"/>
                </a:defRPr>
              </a:lvl2pPr>
              <a:lvl3pPr marL="1143000" indent="-228600" eaLnBrk="0" hangingPunct="0">
                <a:lnSpc>
                  <a:spcPct val="90000"/>
                </a:lnSpc>
                <a:spcBef>
                  <a:spcPct val="70000"/>
                </a:spcBef>
                <a:buClr>
                  <a:schemeClr val="tx2"/>
                </a:buClr>
                <a:buChar char="•"/>
                <a:defRPr sz="1600">
                  <a:solidFill>
                    <a:schemeClr val="tx1"/>
                  </a:solidFill>
                  <a:latin typeface="Arial" pitchFamily="34" charset="0"/>
                </a:defRPr>
              </a:lvl3pPr>
              <a:lvl4pPr marL="1600200" indent="-228600" eaLnBrk="0" hangingPunct="0">
                <a:lnSpc>
                  <a:spcPct val="90000"/>
                </a:lnSpc>
                <a:spcBef>
                  <a:spcPct val="70000"/>
                </a:spcBef>
                <a:buClr>
                  <a:schemeClr val="tx2"/>
                </a:buClr>
                <a:buChar char="–"/>
                <a:defRPr sz="1400">
                  <a:solidFill>
                    <a:schemeClr val="tx1"/>
                  </a:solidFill>
                  <a:latin typeface="Arial" pitchFamily="34" charset="0"/>
                </a:defRPr>
              </a:lvl4pPr>
              <a:lvl5pPr marL="2057400" indent="-228600" eaLnBrk="0" hangingPunct="0">
                <a:lnSpc>
                  <a:spcPct val="90000"/>
                </a:lnSpc>
                <a:spcBef>
                  <a:spcPct val="70000"/>
                </a:spcBef>
                <a:buClr>
                  <a:schemeClr val="tx2"/>
                </a:buClr>
                <a:buChar char="•"/>
                <a:defRPr sz="1400">
                  <a:solidFill>
                    <a:schemeClr val="tx1"/>
                  </a:solidFill>
                  <a:latin typeface="Arial" pitchFamily="34" charset="0"/>
                </a:defRPr>
              </a:lvl5pPr>
              <a:lvl6pPr marL="2514600" indent="-228600" eaLnBrk="0" fontAlgn="base" hangingPunct="0">
                <a:lnSpc>
                  <a:spcPct val="90000"/>
                </a:lnSpc>
                <a:spcBef>
                  <a:spcPct val="70000"/>
                </a:spcBef>
                <a:spcAft>
                  <a:spcPct val="0"/>
                </a:spcAft>
                <a:buClr>
                  <a:schemeClr val="tx2"/>
                </a:buClr>
                <a:buChar char="•"/>
                <a:defRPr sz="1400">
                  <a:solidFill>
                    <a:schemeClr val="tx1"/>
                  </a:solidFill>
                  <a:latin typeface="Arial" pitchFamily="34" charset="0"/>
                </a:defRPr>
              </a:lvl6pPr>
              <a:lvl7pPr marL="2971800" indent="-228600" eaLnBrk="0" fontAlgn="base" hangingPunct="0">
                <a:lnSpc>
                  <a:spcPct val="90000"/>
                </a:lnSpc>
                <a:spcBef>
                  <a:spcPct val="70000"/>
                </a:spcBef>
                <a:spcAft>
                  <a:spcPct val="0"/>
                </a:spcAft>
                <a:buClr>
                  <a:schemeClr val="tx2"/>
                </a:buClr>
                <a:buChar char="•"/>
                <a:defRPr sz="1400">
                  <a:solidFill>
                    <a:schemeClr val="tx1"/>
                  </a:solidFill>
                  <a:latin typeface="Arial" pitchFamily="34" charset="0"/>
                </a:defRPr>
              </a:lvl7pPr>
              <a:lvl8pPr marL="3429000" indent="-228600" eaLnBrk="0" fontAlgn="base" hangingPunct="0">
                <a:lnSpc>
                  <a:spcPct val="90000"/>
                </a:lnSpc>
                <a:spcBef>
                  <a:spcPct val="70000"/>
                </a:spcBef>
                <a:spcAft>
                  <a:spcPct val="0"/>
                </a:spcAft>
                <a:buClr>
                  <a:schemeClr val="tx2"/>
                </a:buClr>
                <a:buChar char="•"/>
                <a:defRPr sz="1400">
                  <a:solidFill>
                    <a:schemeClr val="tx1"/>
                  </a:solidFill>
                  <a:latin typeface="Arial" pitchFamily="34" charset="0"/>
                </a:defRPr>
              </a:lvl8pPr>
              <a:lvl9pPr marL="3886200" indent="-228600" eaLnBrk="0" fontAlgn="base" hangingPunct="0">
                <a:lnSpc>
                  <a:spcPct val="90000"/>
                </a:lnSpc>
                <a:spcBef>
                  <a:spcPct val="70000"/>
                </a:spcBef>
                <a:spcAft>
                  <a:spcPct val="0"/>
                </a:spcAft>
                <a:buClr>
                  <a:schemeClr val="tx2"/>
                </a:buClr>
                <a:buChar char="•"/>
                <a:defRPr sz="1400">
                  <a:solidFill>
                    <a:schemeClr val="tx1"/>
                  </a:solidFill>
                  <a:latin typeface="Arial" pitchFamily="34" charset="0"/>
                </a:defRPr>
              </a:lvl9pPr>
            </a:lstStyle>
            <a:p>
              <a:pPr eaLnBrk="1" hangingPunct="1">
                <a:lnSpc>
                  <a:spcPct val="100000"/>
                </a:lnSpc>
                <a:spcBef>
                  <a:spcPct val="0"/>
                </a:spcBef>
                <a:buClrTx/>
                <a:buFontTx/>
                <a:buNone/>
              </a:pPr>
              <a:r>
                <a:rPr lang="en-US" altLang="en-US" dirty="0">
                  <a:solidFill>
                    <a:srgbClr val="000000"/>
                  </a:solidFill>
                  <a:cs typeface="Arial" panose="020B0604020202020204" pitchFamily="34" charset="0"/>
                </a:rPr>
                <a:t>Ecology</a:t>
              </a:r>
            </a:p>
            <a:p>
              <a:pPr eaLnBrk="1" hangingPunct="1">
                <a:lnSpc>
                  <a:spcPct val="100000"/>
                </a:lnSpc>
                <a:spcBef>
                  <a:spcPct val="0"/>
                </a:spcBef>
                <a:buClrTx/>
                <a:buFontTx/>
                <a:buNone/>
              </a:pPr>
              <a:r>
                <a:rPr lang="en-US" altLang="en-US" dirty="0">
                  <a:solidFill>
                    <a:srgbClr val="000000"/>
                  </a:solidFill>
                  <a:cs typeface="Arial" panose="020B0604020202020204" pitchFamily="34" charset="0"/>
                </a:rPr>
                <a:t>Studies</a:t>
              </a:r>
            </a:p>
          </p:txBody>
        </p:sp>
        <p:sp>
          <p:nvSpPr>
            <p:cNvPr id="23" name="Text Box 23"/>
            <p:cNvSpPr txBox="1">
              <a:spLocks noChangeArrowheads="1"/>
            </p:cNvSpPr>
            <p:nvPr/>
          </p:nvSpPr>
          <p:spPr bwMode="auto">
            <a:xfrm>
              <a:off x="6724340" y="3104827"/>
              <a:ext cx="1611658" cy="381669"/>
            </a:xfrm>
            <a:prstGeom prst="rect">
              <a:avLst/>
            </a:prstGeom>
            <a:solidFill>
              <a:srgbClr val="92D050"/>
            </a:solidFill>
            <a:ln>
              <a:noFill/>
            </a:ln>
            <a:effectLst>
              <a:prstShdw prst="shdw17" dist="53882" dir="2700000">
                <a:srgbClr val="7F6296"/>
              </a:prstShdw>
            </a:effectLst>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lnSpc>
                  <a:spcPct val="90000"/>
                </a:lnSpc>
                <a:spcBef>
                  <a:spcPct val="70000"/>
                </a:spcBef>
                <a:buClr>
                  <a:schemeClr val="tx2"/>
                </a:buClr>
                <a:buChar char="•"/>
                <a:defRPr>
                  <a:solidFill>
                    <a:schemeClr val="tx1"/>
                  </a:solidFill>
                  <a:latin typeface="Arial" pitchFamily="34" charset="0"/>
                </a:defRPr>
              </a:lvl1pPr>
              <a:lvl2pPr marL="742950" indent="-285750" eaLnBrk="0" hangingPunct="0">
                <a:lnSpc>
                  <a:spcPct val="90000"/>
                </a:lnSpc>
                <a:spcBef>
                  <a:spcPct val="70000"/>
                </a:spcBef>
                <a:buClr>
                  <a:schemeClr val="tx2"/>
                </a:buClr>
                <a:buChar char="–"/>
                <a:defRPr sz="1600">
                  <a:solidFill>
                    <a:schemeClr val="tx1"/>
                  </a:solidFill>
                  <a:latin typeface="Arial" pitchFamily="34" charset="0"/>
                </a:defRPr>
              </a:lvl2pPr>
              <a:lvl3pPr marL="1143000" indent="-228600" eaLnBrk="0" hangingPunct="0">
                <a:lnSpc>
                  <a:spcPct val="90000"/>
                </a:lnSpc>
                <a:spcBef>
                  <a:spcPct val="70000"/>
                </a:spcBef>
                <a:buClr>
                  <a:schemeClr val="tx2"/>
                </a:buClr>
                <a:buChar char="•"/>
                <a:defRPr sz="1600">
                  <a:solidFill>
                    <a:schemeClr val="tx1"/>
                  </a:solidFill>
                  <a:latin typeface="Arial" pitchFamily="34" charset="0"/>
                </a:defRPr>
              </a:lvl3pPr>
              <a:lvl4pPr marL="1600200" indent="-228600" eaLnBrk="0" hangingPunct="0">
                <a:lnSpc>
                  <a:spcPct val="90000"/>
                </a:lnSpc>
                <a:spcBef>
                  <a:spcPct val="70000"/>
                </a:spcBef>
                <a:buClr>
                  <a:schemeClr val="tx2"/>
                </a:buClr>
                <a:buChar char="–"/>
                <a:defRPr sz="1400">
                  <a:solidFill>
                    <a:schemeClr val="tx1"/>
                  </a:solidFill>
                  <a:latin typeface="Arial" pitchFamily="34" charset="0"/>
                </a:defRPr>
              </a:lvl4pPr>
              <a:lvl5pPr marL="2057400" indent="-228600" eaLnBrk="0" hangingPunct="0">
                <a:lnSpc>
                  <a:spcPct val="90000"/>
                </a:lnSpc>
                <a:spcBef>
                  <a:spcPct val="70000"/>
                </a:spcBef>
                <a:buClr>
                  <a:schemeClr val="tx2"/>
                </a:buClr>
                <a:buChar char="•"/>
                <a:defRPr sz="1400">
                  <a:solidFill>
                    <a:schemeClr val="tx1"/>
                  </a:solidFill>
                  <a:latin typeface="Arial" pitchFamily="34" charset="0"/>
                </a:defRPr>
              </a:lvl5pPr>
              <a:lvl6pPr marL="2514600" indent="-228600" eaLnBrk="0" fontAlgn="base" hangingPunct="0">
                <a:lnSpc>
                  <a:spcPct val="90000"/>
                </a:lnSpc>
                <a:spcBef>
                  <a:spcPct val="70000"/>
                </a:spcBef>
                <a:spcAft>
                  <a:spcPct val="0"/>
                </a:spcAft>
                <a:buClr>
                  <a:schemeClr val="tx2"/>
                </a:buClr>
                <a:buChar char="•"/>
                <a:defRPr sz="1400">
                  <a:solidFill>
                    <a:schemeClr val="tx1"/>
                  </a:solidFill>
                  <a:latin typeface="Arial" pitchFamily="34" charset="0"/>
                </a:defRPr>
              </a:lvl6pPr>
              <a:lvl7pPr marL="2971800" indent="-228600" eaLnBrk="0" fontAlgn="base" hangingPunct="0">
                <a:lnSpc>
                  <a:spcPct val="90000"/>
                </a:lnSpc>
                <a:spcBef>
                  <a:spcPct val="70000"/>
                </a:spcBef>
                <a:spcAft>
                  <a:spcPct val="0"/>
                </a:spcAft>
                <a:buClr>
                  <a:schemeClr val="tx2"/>
                </a:buClr>
                <a:buChar char="•"/>
                <a:defRPr sz="1400">
                  <a:solidFill>
                    <a:schemeClr val="tx1"/>
                  </a:solidFill>
                  <a:latin typeface="Arial" pitchFamily="34" charset="0"/>
                </a:defRPr>
              </a:lvl7pPr>
              <a:lvl8pPr marL="3429000" indent="-228600" eaLnBrk="0" fontAlgn="base" hangingPunct="0">
                <a:lnSpc>
                  <a:spcPct val="90000"/>
                </a:lnSpc>
                <a:spcBef>
                  <a:spcPct val="70000"/>
                </a:spcBef>
                <a:spcAft>
                  <a:spcPct val="0"/>
                </a:spcAft>
                <a:buClr>
                  <a:schemeClr val="tx2"/>
                </a:buClr>
                <a:buChar char="•"/>
                <a:defRPr sz="1400">
                  <a:solidFill>
                    <a:schemeClr val="tx1"/>
                  </a:solidFill>
                  <a:latin typeface="Arial" pitchFamily="34" charset="0"/>
                </a:defRPr>
              </a:lvl8pPr>
              <a:lvl9pPr marL="3886200" indent="-228600" eaLnBrk="0" fontAlgn="base" hangingPunct="0">
                <a:lnSpc>
                  <a:spcPct val="90000"/>
                </a:lnSpc>
                <a:spcBef>
                  <a:spcPct val="70000"/>
                </a:spcBef>
                <a:spcAft>
                  <a:spcPct val="0"/>
                </a:spcAft>
                <a:buClr>
                  <a:schemeClr val="tx2"/>
                </a:buClr>
                <a:buChar char="•"/>
                <a:defRPr sz="1400">
                  <a:solidFill>
                    <a:schemeClr val="tx1"/>
                  </a:solidFill>
                  <a:latin typeface="Arial" pitchFamily="34" charset="0"/>
                </a:defRPr>
              </a:lvl9pPr>
            </a:lstStyle>
            <a:p>
              <a:pPr algn="ctr" eaLnBrk="1" hangingPunct="1">
                <a:lnSpc>
                  <a:spcPct val="100000"/>
                </a:lnSpc>
                <a:spcBef>
                  <a:spcPct val="0"/>
                </a:spcBef>
                <a:buClrTx/>
                <a:buFontTx/>
                <a:buNone/>
              </a:pPr>
              <a:r>
                <a:rPr lang="en-US" altLang="en-US">
                  <a:solidFill>
                    <a:srgbClr val="000000"/>
                  </a:solidFill>
                  <a:cs typeface="Arial" panose="020B0604020202020204" pitchFamily="34" charset="0"/>
                </a:rPr>
                <a:t>Remediation </a:t>
              </a:r>
            </a:p>
          </p:txBody>
        </p:sp>
        <p:sp>
          <p:nvSpPr>
            <p:cNvPr id="24" name="TextBox 23"/>
            <p:cNvSpPr txBox="1"/>
            <p:nvPr/>
          </p:nvSpPr>
          <p:spPr>
            <a:xfrm>
              <a:off x="3294546" y="3686147"/>
              <a:ext cx="2514600" cy="1367647"/>
            </a:xfrm>
            <a:prstGeom prst="rect">
              <a:avLst/>
            </a:prstGeom>
            <a:solidFill>
              <a:schemeClr val="tx2"/>
            </a:solidFill>
          </p:spPr>
          <p:style>
            <a:lnRef idx="1">
              <a:schemeClr val="accent2"/>
            </a:lnRef>
            <a:fillRef idx="3">
              <a:schemeClr val="accent2"/>
            </a:fillRef>
            <a:effectRef idx="2">
              <a:schemeClr val="accent2"/>
            </a:effectRef>
            <a:fontRef idx="minor">
              <a:schemeClr val="lt1"/>
            </a:fontRef>
          </p:style>
          <p:txBody>
            <a:bodyPr>
              <a:spAutoFit/>
            </a:bodyPr>
            <a:lstStyle/>
            <a:p>
              <a:pPr algn="ctr">
                <a:defRPr/>
              </a:pPr>
              <a:r>
                <a:rPr lang="en-US" sz="4000" dirty="0">
                  <a:solidFill>
                    <a:prstClr val="white"/>
                  </a:solidFill>
                  <a:latin typeface="Arial" panose="020B0604020202020204" pitchFamily="34" charset="0"/>
                  <a:cs typeface="Arial" panose="020B0604020202020204" pitchFamily="34" charset="0"/>
                </a:rPr>
                <a:t>Unifying </a:t>
              </a:r>
            </a:p>
            <a:p>
              <a:pPr algn="ctr">
                <a:defRPr/>
              </a:pPr>
              <a:r>
                <a:rPr lang="en-US" sz="4000" dirty="0">
                  <a:solidFill>
                    <a:prstClr val="white"/>
                  </a:solidFill>
                  <a:latin typeface="Arial" panose="020B0604020202020204" pitchFamily="34" charset="0"/>
                  <a:cs typeface="Arial" panose="020B0604020202020204" pitchFamily="34" charset="0"/>
                </a:rPr>
                <a:t>Theme</a:t>
              </a:r>
            </a:p>
          </p:txBody>
        </p:sp>
        <p:cxnSp>
          <p:nvCxnSpPr>
            <p:cNvPr id="25" name="Straight Arrow Connector 24"/>
            <p:cNvCxnSpPr>
              <a:stCxn id="14" idx="3"/>
            </p:cNvCxnSpPr>
            <p:nvPr/>
          </p:nvCxnSpPr>
          <p:spPr>
            <a:xfrm>
              <a:off x="2281721" y="3234670"/>
              <a:ext cx="860425" cy="48042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cxnSpLocks/>
              <a:stCxn id="16" idx="3"/>
            </p:cNvCxnSpPr>
            <p:nvPr/>
          </p:nvCxnSpPr>
          <p:spPr>
            <a:xfrm flipV="1">
              <a:off x="2015022" y="4019896"/>
              <a:ext cx="974724" cy="2206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cxnSpLocks/>
            </p:cNvCxnSpPr>
            <p:nvPr/>
          </p:nvCxnSpPr>
          <p:spPr>
            <a:xfrm flipV="1">
              <a:off x="2345221" y="4807288"/>
              <a:ext cx="860425" cy="6604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flipV="1">
              <a:off x="5860249" y="4807287"/>
              <a:ext cx="501346" cy="66040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8" idx="1"/>
            </p:cNvCxnSpPr>
            <p:nvPr/>
          </p:nvCxnSpPr>
          <p:spPr>
            <a:xfrm flipH="1" flipV="1">
              <a:off x="6037747" y="4324697"/>
              <a:ext cx="1142999" cy="111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10800000" flipV="1">
              <a:off x="6037746" y="3486496"/>
              <a:ext cx="6858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5136812" y="3181696"/>
              <a:ext cx="291335" cy="38693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3751746" y="3104827"/>
              <a:ext cx="95249" cy="38166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flipV="1">
              <a:off x="4896334" y="5239097"/>
              <a:ext cx="3764" cy="80042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34" name="Title 1"/>
          <p:cNvSpPr>
            <a:spLocks noGrp="1"/>
          </p:cNvSpPr>
          <p:nvPr>
            <p:ph type="title"/>
          </p:nvPr>
        </p:nvSpPr>
        <p:spPr/>
        <p:txBody>
          <a:bodyPr>
            <a:noAutofit/>
          </a:bodyPr>
          <a:lstStyle/>
          <a:p>
            <a:r>
              <a:rPr lang="en-US" sz="2400" dirty="0">
                <a:latin typeface="Arial" panose="020B0604020202020204" pitchFamily="34" charset="0"/>
                <a:cs typeface="Arial" panose="020B0604020202020204" pitchFamily="34" charset="0"/>
              </a:rPr>
              <a:t>Multidisciplinary research addressing broad, complex issues related to hazardous substance exposure</a:t>
            </a:r>
            <a:endParaRPr lang="en-US" altLang="en-US" sz="2400" dirty="0">
              <a:latin typeface="Arial" panose="020B0604020202020204" pitchFamily="34" charset="0"/>
              <a:cs typeface="Arial" panose="020B0604020202020204" pitchFamily="34" charset="0"/>
            </a:endParaRPr>
          </a:p>
        </p:txBody>
      </p:sp>
      <p:sp>
        <p:nvSpPr>
          <p:cNvPr id="35" name="Text Box 22"/>
          <p:cNvSpPr txBox="1">
            <a:spLocks noChangeArrowheads="1"/>
          </p:cNvSpPr>
          <p:nvPr/>
        </p:nvSpPr>
        <p:spPr bwMode="auto">
          <a:xfrm>
            <a:off x="3698422" y="5983069"/>
            <a:ext cx="1720113" cy="646331"/>
          </a:xfrm>
          <a:prstGeom prst="rect">
            <a:avLst/>
          </a:prstGeom>
          <a:solidFill>
            <a:srgbClr val="FF9900"/>
          </a:solidFill>
          <a:ln>
            <a:noFill/>
          </a:ln>
          <a:effectLst>
            <a:prstShdw prst="shdw17" dist="53882" dir="2700000">
              <a:srgbClr val="7F6296"/>
            </a:prstShdw>
          </a:effectLst>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lnSpc>
                <a:spcPct val="90000"/>
              </a:lnSpc>
              <a:spcBef>
                <a:spcPct val="70000"/>
              </a:spcBef>
              <a:buClr>
                <a:schemeClr val="tx2"/>
              </a:buClr>
              <a:buChar char="•"/>
              <a:defRPr>
                <a:solidFill>
                  <a:schemeClr val="tx1"/>
                </a:solidFill>
                <a:latin typeface="Arial" pitchFamily="34" charset="0"/>
              </a:defRPr>
            </a:lvl1pPr>
            <a:lvl2pPr marL="742950" indent="-285750" eaLnBrk="0" hangingPunct="0">
              <a:lnSpc>
                <a:spcPct val="90000"/>
              </a:lnSpc>
              <a:spcBef>
                <a:spcPct val="70000"/>
              </a:spcBef>
              <a:buClr>
                <a:schemeClr val="tx2"/>
              </a:buClr>
              <a:buChar char="–"/>
              <a:defRPr sz="1600">
                <a:solidFill>
                  <a:schemeClr val="tx1"/>
                </a:solidFill>
                <a:latin typeface="Arial" pitchFamily="34" charset="0"/>
              </a:defRPr>
            </a:lvl2pPr>
            <a:lvl3pPr marL="1143000" indent="-228600" eaLnBrk="0" hangingPunct="0">
              <a:lnSpc>
                <a:spcPct val="90000"/>
              </a:lnSpc>
              <a:spcBef>
                <a:spcPct val="70000"/>
              </a:spcBef>
              <a:buClr>
                <a:schemeClr val="tx2"/>
              </a:buClr>
              <a:buChar char="•"/>
              <a:defRPr sz="1600">
                <a:solidFill>
                  <a:schemeClr val="tx1"/>
                </a:solidFill>
                <a:latin typeface="Arial" pitchFamily="34" charset="0"/>
              </a:defRPr>
            </a:lvl3pPr>
            <a:lvl4pPr marL="1600200" indent="-228600" eaLnBrk="0" hangingPunct="0">
              <a:lnSpc>
                <a:spcPct val="90000"/>
              </a:lnSpc>
              <a:spcBef>
                <a:spcPct val="70000"/>
              </a:spcBef>
              <a:buClr>
                <a:schemeClr val="tx2"/>
              </a:buClr>
              <a:buChar char="–"/>
              <a:defRPr sz="1400">
                <a:solidFill>
                  <a:schemeClr val="tx1"/>
                </a:solidFill>
                <a:latin typeface="Arial" pitchFamily="34" charset="0"/>
              </a:defRPr>
            </a:lvl4pPr>
            <a:lvl5pPr marL="2057400" indent="-228600" eaLnBrk="0" hangingPunct="0">
              <a:lnSpc>
                <a:spcPct val="90000"/>
              </a:lnSpc>
              <a:spcBef>
                <a:spcPct val="70000"/>
              </a:spcBef>
              <a:buClr>
                <a:schemeClr val="tx2"/>
              </a:buClr>
              <a:buChar char="•"/>
              <a:defRPr sz="1400">
                <a:solidFill>
                  <a:schemeClr val="tx1"/>
                </a:solidFill>
                <a:latin typeface="Arial" pitchFamily="34" charset="0"/>
              </a:defRPr>
            </a:lvl5pPr>
            <a:lvl6pPr marL="2514600" indent="-228600" eaLnBrk="0" fontAlgn="base" hangingPunct="0">
              <a:lnSpc>
                <a:spcPct val="90000"/>
              </a:lnSpc>
              <a:spcBef>
                <a:spcPct val="70000"/>
              </a:spcBef>
              <a:spcAft>
                <a:spcPct val="0"/>
              </a:spcAft>
              <a:buClr>
                <a:schemeClr val="tx2"/>
              </a:buClr>
              <a:buChar char="•"/>
              <a:defRPr sz="1400">
                <a:solidFill>
                  <a:schemeClr val="tx1"/>
                </a:solidFill>
                <a:latin typeface="Arial" pitchFamily="34" charset="0"/>
              </a:defRPr>
            </a:lvl6pPr>
            <a:lvl7pPr marL="2971800" indent="-228600" eaLnBrk="0" fontAlgn="base" hangingPunct="0">
              <a:lnSpc>
                <a:spcPct val="90000"/>
              </a:lnSpc>
              <a:spcBef>
                <a:spcPct val="70000"/>
              </a:spcBef>
              <a:spcAft>
                <a:spcPct val="0"/>
              </a:spcAft>
              <a:buClr>
                <a:schemeClr val="tx2"/>
              </a:buClr>
              <a:buChar char="•"/>
              <a:defRPr sz="1400">
                <a:solidFill>
                  <a:schemeClr val="tx1"/>
                </a:solidFill>
                <a:latin typeface="Arial" pitchFamily="34" charset="0"/>
              </a:defRPr>
            </a:lvl7pPr>
            <a:lvl8pPr marL="3429000" indent="-228600" eaLnBrk="0" fontAlgn="base" hangingPunct="0">
              <a:lnSpc>
                <a:spcPct val="90000"/>
              </a:lnSpc>
              <a:spcBef>
                <a:spcPct val="70000"/>
              </a:spcBef>
              <a:spcAft>
                <a:spcPct val="0"/>
              </a:spcAft>
              <a:buClr>
                <a:schemeClr val="tx2"/>
              </a:buClr>
              <a:buChar char="•"/>
              <a:defRPr sz="1400">
                <a:solidFill>
                  <a:schemeClr val="tx1"/>
                </a:solidFill>
                <a:latin typeface="Arial" pitchFamily="34" charset="0"/>
              </a:defRPr>
            </a:lvl8pPr>
            <a:lvl9pPr marL="3886200" indent="-228600" eaLnBrk="0" fontAlgn="base" hangingPunct="0">
              <a:lnSpc>
                <a:spcPct val="90000"/>
              </a:lnSpc>
              <a:spcBef>
                <a:spcPct val="70000"/>
              </a:spcBef>
              <a:spcAft>
                <a:spcPct val="0"/>
              </a:spcAft>
              <a:buClr>
                <a:schemeClr val="tx2"/>
              </a:buClr>
              <a:buChar char="•"/>
              <a:defRPr sz="1400">
                <a:solidFill>
                  <a:schemeClr val="tx1"/>
                </a:solidFill>
                <a:latin typeface="Arial" pitchFamily="34" charset="0"/>
              </a:defRPr>
            </a:lvl9pPr>
          </a:lstStyle>
          <a:p>
            <a:pPr algn="ctr" eaLnBrk="1" hangingPunct="1">
              <a:lnSpc>
                <a:spcPct val="100000"/>
              </a:lnSpc>
              <a:spcBef>
                <a:spcPct val="0"/>
              </a:spcBef>
              <a:buClrTx/>
              <a:buFontTx/>
              <a:buNone/>
            </a:pPr>
            <a:r>
              <a:rPr lang="en-US" altLang="en-US" dirty="0">
                <a:solidFill>
                  <a:srgbClr val="000000"/>
                </a:solidFill>
                <a:cs typeface="Arial" panose="020B0604020202020204" pitchFamily="34" charset="0"/>
              </a:rPr>
              <a:t>Community Engagement</a:t>
            </a:r>
          </a:p>
        </p:txBody>
      </p:sp>
      <p:sp>
        <p:nvSpPr>
          <p:cNvPr id="36" name="Text Box 22"/>
          <p:cNvSpPr txBox="1">
            <a:spLocks noChangeArrowheads="1"/>
          </p:cNvSpPr>
          <p:nvPr/>
        </p:nvSpPr>
        <p:spPr bwMode="auto">
          <a:xfrm>
            <a:off x="1284324" y="6201064"/>
            <a:ext cx="1456135" cy="369332"/>
          </a:xfrm>
          <a:prstGeom prst="rect">
            <a:avLst/>
          </a:prstGeom>
          <a:solidFill>
            <a:srgbClr val="FF9900"/>
          </a:solidFill>
          <a:ln>
            <a:noFill/>
          </a:ln>
          <a:effectLst>
            <a:prstShdw prst="shdw17" dist="53882" dir="2700000">
              <a:srgbClr val="7F6296"/>
            </a:prstShdw>
          </a:effectLst>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lnSpc>
                <a:spcPct val="90000"/>
              </a:lnSpc>
              <a:spcBef>
                <a:spcPct val="70000"/>
              </a:spcBef>
              <a:buClr>
                <a:schemeClr val="tx2"/>
              </a:buClr>
              <a:buChar char="•"/>
              <a:defRPr>
                <a:solidFill>
                  <a:schemeClr val="tx1"/>
                </a:solidFill>
                <a:latin typeface="Arial" pitchFamily="34" charset="0"/>
              </a:defRPr>
            </a:lvl1pPr>
            <a:lvl2pPr marL="742950" indent="-285750" eaLnBrk="0" hangingPunct="0">
              <a:lnSpc>
                <a:spcPct val="90000"/>
              </a:lnSpc>
              <a:spcBef>
                <a:spcPct val="70000"/>
              </a:spcBef>
              <a:buClr>
                <a:schemeClr val="tx2"/>
              </a:buClr>
              <a:buChar char="–"/>
              <a:defRPr sz="1600">
                <a:solidFill>
                  <a:schemeClr val="tx1"/>
                </a:solidFill>
                <a:latin typeface="Arial" pitchFamily="34" charset="0"/>
              </a:defRPr>
            </a:lvl2pPr>
            <a:lvl3pPr marL="1143000" indent="-228600" eaLnBrk="0" hangingPunct="0">
              <a:lnSpc>
                <a:spcPct val="90000"/>
              </a:lnSpc>
              <a:spcBef>
                <a:spcPct val="70000"/>
              </a:spcBef>
              <a:buClr>
                <a:schemeClr val="tx2"/>
              </a:buClr>
              <a:buChar char="•"/>
              <a:defRPr sz="1600">
                <a:solidFill>
                  <a:schemeClr val="tx1"/>
                </a:solidFill>
                <a:latin typeface="Arial" pitchFamily="34" charset="0"/>
              </a:defRPr>
            </a:lvl3pPr>
            <a:lvl4pPr marL="1600200" indent="-228600" eaLnBrk="0" hangingPunct="0">
              <a:lnSpc>
                <a:spcPct val="90000"/>
              </a:lnSpc>
              <a:spcBef>
                <a:spcPct val="70000"/>
              </a:spcBef>
              <a:buClr>
                <a:schemeClr val="tx2"/>
              </a:buClr>
              <a:buChar char="–"/>
              <a:defRPr sz="1400">
                <a:solidFill>
                  <a:schemeClr val="tx1"/>
                </a:solidFill>
                <a:latin typeface="Arial" pitchFamily="34" charset="0"/>
              </a:defRPr>
            </a:lvl4pPr>
            <a:lvl5pPr marL="2057400" indent="-228600" eaLnBrk="0" hangingPunct="0">
              <a:lnSpc>
                <a:spcPct val="90000"/>
              </a:lnSpc>
              <a:spcBef>
                <a:spcPct val="70000"/>
              </a:spcBef>
              <a:buClr>
                <a:schemeClr val="tx2"/>
              </a:buClr>
              <a:buChar char="•"/>
              <a:defRPr sz="1400">
                <a:solidFill>
                  <a:schemeClr val="tx1"/>
                </a:solidFill>
                <a:latin typeface="Arial" pitchFamily="34" charset="0"/>
              </a:defRPr>
            </a:lvl5pPr>
            <a:lvl6pPr marL="2514600" indent="-228600" eaLnBrk="0" fontAlgn="base" hangingPunct="0">
              <a:lnSpc>
                <a:spcPct val="90000"/>
              </a:lnSpc>
              <a:spcBef>
                <a:spcPct val="70000"/>
              </a:spcBef>
              <a:spcAft>
                <a:spcPct val="0"/>
              </a:spcAft>
              <a:buClr>
                <a:schemeClr val="tx2"/>
              </a:buClr>
              <a:buChar char="•"/>
              <a:defRPr sz="1400">
                <a:solidFill>
                  <a:schemeClr val="tx1"/>
                </a:solidFill>
                <a:latin typeface="Arial" pitchFamily="34" charset="0"/>
              </a:defRPr>
            </a:lvl6pPr>
            <a:lvl7pPr marL="2971800" indent="-228600" eaLnBrk="0" fontAlgn="base" hangingPunct="0">
              <a:lnSpc>
                <a:spcPct val="90000"/>
              </a:lnSpc>
              <a:spcBef>
                <a:spcPct val="70000"/>
              </a:spcBef>
              <a:spcAft>
                <a:spcPct val="0"/>
              </a:spcAft>
              <a:buClr>
                <a:schemeClr val="tx2"/>
              </a:buClr>
              <a:buChar char="•"/>
              <a:defRPr sz="1400">
                <a:solidFill>
                  <a:schemeClr val="tx1"/>
                </a:solidFill>
                <a:latin typeface="Arial" pitchFamily="34" charset="0"/>
              </a:defRPr>
            </a:lvl7pPr>
            <a:lvl8pPr marL="3429000" indent="-228600" eaLnBrk="0" fontAlgn="base" hangingPunct="0">
              <a:lnSpc>
                <a:spcPct val="90000"/>
              </a:lnSpc>
              <a:spcBef>
                <a:spcPct val="70000"/>
              </a:spcBef>
              <a:spcAft>
                <a:spcPct val="0"/>
              </a:spcAft>
              <a:buClr>
                <a:schemeClr val="tx2"/>
              </a:buClr>
              <a:buChar char="•"/>
              <a:defRPr sz="1400">
                <a:solidFill>
                  <a:schemeClr val="tx1"/>
                </a:solidFill>
                <a:latin typeface="Arial" pitchFamily="34" charset="0"/>
              </a:defRPr>
            </a:lvl8pPr>
            <a:lvl9pPr marL="3886200" indent="-228600" eaLnBrk="0" fontAlgn="base" hangingPunct="0">
              <a:lnSpc>
                <a:spcPct val="90000"/>
              </a:lnSpc>
              <a:spcBef>
                <a:spcPct val="70000"/>
              </a:spcBef>
              <a:spcAft>
                <a:spcPct val="0"/>
              </a:spcAft>
              <a:buClr>
                <a:schemeClr val="tx2"/>
              </a:buClr>
              <a:buChar char="•"/>
              <a:defRPr sz="1400">
                <a:solidFill>
                  <a:schemeClr val="tx1"/>
                </a:solidFill>
                <a:latin typeface="Arial" pitchFamily="34" charset="0"/>
              </a:defRPr>
            </a:lvl9pPr>
          </a:lstStyle>
          <a:p>
            <a:pPr algn="ctr" eaLnBrk="1" hangingPunct="1">
              <a:lnSpc>
                <a:spcPct val="100000"/>
              </a:lnSpc>
              <a:spcBef>
                <a:spcPct val="0"/>
              </a:spcBef>
              <a:buClrTx/>
              <a:buFontTx/>
              <a:buNone/>
            </a:pPr>
            <a:r>
              <a:rPr lang="en-US" altLang="en-US" dirty="0">
                <a:solidFill>
                  <a:srgbClr val="000000"/>
                </a:solidFill>
                <a:cs typeface="Arial" panose="020B0604020202020204" pitchFamily="34" charset="0"/>
              </a:rPr>
              <a:t>Training</a:t>
            </a:r>
          </a:p>
        </p:txBody>
      </p:sp>
      <p:pic>
        <p:nvPicPr>
          <p:cNvPr id="37" name="Picture 2" descr="A photo of Thomas Bruton, an SRP trainee, in the lab.">
            <a:extLst>
              <a:ext uri="{FF2B5EF4-FFF2-40B4-BE49-F238E27FC236}">
                <a16:creationId xmlns:a16="http://schemas.microsoft.com/office/drawing/2014/main" id="{4CC6133D-9509-4C4F-91A3-3029E903FF3E}"/>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4255" t="1788" r="5058" b="26143"/>
          <a:stretch/>
        </p:blipFill>
        <p:spPr bwMode="auto">
          <a:xfrm>
            <a:off x="1052156" y="5359448"/>
            <a:ext cx="1362148" cy="1041352"/>
          </a:xfrm>
          <a:prstGeom prst="rect">
            <a:avLst/>
          </a:prstGeom>
          <a:noFill/>
          <a:extLst>
            <a:ext uri="{909E8E84-426E-40DD-AFC4-6F175D3DCCD1}">
              <a14:hiddenFill xmlns:a14="http://schemas.microsoft.com/office/drawing/2010/main">
                <a:solidFill>
                  <a:srgbClr val="FFFFFF"/>
                </a:solidFill>
              </a14:hiddenFill>
            </a:ext>
          </a:extLst>
        </p:spPr>
      </p:pic>
      <p:sp>
        <p:nvSpPr>
          <p:cNvPr id="38" name="Text Box 22">
            <a:extLst>
              <a:ext uri="{FF2B5EF4-FFF2-40B4-BE49-F238E27FC236}">
                <a16:creationId xmlns:a16="http://schemas.microsoft.com/office/drawing/2014/main" id="{D604FEB0-C7E1-48F9-B641-EE4D872B65A2}"/>
              </a:ext>
            </a:extLst>
          </p:cNvPr>
          <p:cNvSpPr txBox="1">
            <a:spLocks noChangeArrowheads="1"/>
          </p:cNvSpPr>
          <p:nvPr/>
        </p:nvSpPr>
        <p:spPr bwMode="auto">
          <a:xfrm>
            <a:off x="1405395" y="6201064"/>
            <a:ext cx="1456135" cy="369332"/>
          </a:xfrm>
          <a:prstGeom prst="rect">
            <a:avLst/>
          </a:prstGeom>
          <a:solidFill>
            <a:srgbClr val="FF9900"/>
          </a:solidFill>
          <a:ln>
            <a:noFill/>
          </a:ln>
          <a:effectLst>
            <a:prstShdw prst="shdw17" dist="53882" dir="2700000">
              <a:srgbClr val="7F6296"/>
            </a:prstShdw>
          </a:effectLst>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lnSpc>
                <a:spcPct val="90000"/>
              </a:lnSpc>
              <a:spcBef>
                <a:spcPct val="70000"/>
              </a:spcBef>
              <a:buClr>
                <a:schemeClr val="tx2"/>
              </a:buClr>
              <a:buChar char="•"/>
              <a:defRPr>
                <a:solidFill>
                  <a:schemeClr val="tx1"/>
                </a:solidFill>
                <a:latin typeface="Arial" pitchFamily="34" charset="0"/>
              </a:defRPr>
            </a:lvl1pPr>
            <a:lvl2pPr marL="742950" indent="-285750" eaLnBrk="0" hangingPunct="0">
              <a:lnSpc>
                <a:spcPct val="90000"/>
              </a:lnSpc>
              <a:spcBef>
                <a:spcPct val="70000"/>
              </a:spcBef>
              <a:buClr>
                <a:schemeClr val="tx2"/>
              </a:buClr>
              <a:buChar char="–"/>
              <a:defRPr sz="1600">
                <a:solidFill>
                  <a:schemeClr val="tx1"/>
                </a:solidFill>
                <a:latin typeface="Arial" pitchFamily="34" charset="0"/>
              </a:defRPr>
            </a:lvl2pPr>
            <a:lvl3pPr marL="1143000" indent="-228600" eaLnBrk="0" hangingPunct="0">
              <a:lnSpc>
                <a:spcPct val="90000"/>
              </a:lnSpc>
              <a:spcBef>
                <a:spcPct val="70000"/>
              </a:spcBef>
              <a:buClr>
                <a:schemeClr val="tx2"/>
              </a:buClr>
              <a:buChar char="•"/>
              <a:defRPr sz="1600">
                <a:solidFill>
                  <a:schemeClr val="tx1"/>
                </a:solidFill>
                <a:latin typeface="Arial" pitchFamily="34" charset="0"/>
              </a:defRPr>
            </a:lvl3pPr>
            <a:lvl4pPr marL="1600200" indent="-228600" eaLnBrk="0" hangingPunct="0">
              <a:lnSpc>
                <a:spcPct val="90000"/>
              </a:lnSpc>
              <a:spcBef>
                <a:spcPct val="70000"/>
              </a:spcBef>
              <a:buClr>
                <a:schemeClr val="tx2"/>
              </a:buClr>
              <a:buChar char="–"/>
              <a:defRPr sz="1400">
                <a:solidFill>
                  <a:schemeClr val="tx1"/>
                </a:solidFill>
                <a:latin typeface="Arial" pitchFamily="34" charset="0"/>
              </a:defRPr>
            </a:lvl4pPr>
            <a:lvl5pPr marL="2057400" indent="-228600" eaLnBrk="0" hangingPunct="0">
              <a:lnSpc>
                <a:spcPct val="90000"/>
              </a:lnSpc>
              <a:spcBef>
                <a:spcPct val="70000"/>
              </a:spcBef>
              <a:buClr>
                <a:schemeClr val="tx2"/>
              </a:buClr>
              <a:buChar char="•"/>
              <a:defRPr sz="1400">
                <a:solidFill>
                  <a:schemeClr val="tx1"/>
                </a:solidFill>
                <a:latin typeface="Arial" pitchFamily="34" charset="0"/>
              </a:defRPr>
            </a:lvl5pPr>
            <a:lvl6pPr marL="2514600" indent="-228600" eaLnBrk="0" fontAlgn="base" hangingPunct="0">
              <a:lnSpc>
                <a:spcPct val="90000"/>
              </a:lnSpc>
              <a:spcBef>
                <a:spcPct val="70000"/>
              </a:spcBef>
              <a:spcAft>
                <a:spcPct val="0"/>
              </a:spcAft>
              <a:buClr>
                <a:schemeClr val="tx2"/>
              </a:buClr>
              <a:buChar char="•"/>
              <a:defRPr sz="1400">
                <a:solidFill>
                  <a:schemeClr val="tx1"/>
                </a:solidFill>
                <a:latin typeface="Arial" pitchFamily="34" charset="0"/>
              </a:defRPr>
            </a:lvl6pPr>
            <a:lvl7pPr marL="2971800" indent="-228600" eaLnBrk="0" fontAlgn="base" hangingPunct="0">
              <a:lnSpc>
                <a:spcPct val="90000"/>
              </a:lnSpc>
              <a:spcBef>
                <a:spcPct val="70000"/>
              </a:spcBef>
              <a:spcAft>
                <a:spcPct val="0"/>
              </a:spcAft>
              <a:buClr>
                <a:schemeClr val="tx2"/>
              </a:buClr>
              <a:buChar char="•"/>
              <a:defRPr sz="1400">
                <a:solidFill>
                  <a:schemeClr val="tx1"/>
                </a:solidFill>
                <a:latin typeface="Arial" pitchFamily="34" charset="0"/>
              </a:defRPr>
            </a:lvl7pPr>
            <a:lvl8pPr marL="3429000" indent="-228600" eaLnBrk="0" fontAlgn="base" hangingPunct="0">
              <a:lnSpc>
                <a:spcPct val="90000"/>
              </a:lnSpc>
              <a:spcBef>
                <a:spcPct val="70000"/>
              </a:spcBef>
              <a:spcAft>
                <a:spcPct val="0"/>
              </a:spcAft>
              <a:buClr>
                <a:schemeClr val="tx2"/>
              </a:buClr>
              <a:buChar char="•"/>
              <a:defRPr sz="1400">
                <a:solidFill>
                  <a:schemeClr val="tx1"/>
                </a:solidFill>
                <a:latin typeface="Arial" pitchFamily="34" charset="0"/>
              </a:defRPr>
            </a:lvl8pPr>
            <a:lvl9pPr marL="3886200" indent="-228600" eaLnBrk="0" fontAlgn="base" hangingPunct="0">
              <a:lnSpc>
                <a:spcPct val="90000"/>
              </a:lnSpc>
              <a:spcBef>
                <a:spcPct val="70000"/>
              </a:spcBef>
              <a:spcAft>
                <a:spcPct val="0"/>
              </a:spcAft>
              <a:buClr>
                <a:schemeClr val="tx2"/>
              </a:buClr>
              <a:buChar char="•"/>
              <a:defRPr sz="1400">
                <a:solidFill>
                  <a:schemeClr val="tx1"/>
                </a:solidFill>
                <a:latin typeface="Arial" pitchFamily="34" charset="0"/>
              </a:defRPr>
            </a:lvl9pPr>
          </a:lstStyle>
          <a:p>
            <a:pPr algn="ctr" eaLnBrk="1" hangingPunct="1">
              <a:lnSpc>
                <a:spcPct val="100000"/>
              </a:lnSpc>
              <a:spcBef>
                <a:spcPct val="0"/>
              </a:spcBef>
              <a:buClrTx/>
              <a:buFontTx/>
              <a:buNone/>
            </a:pPr>
            <a:r>
              <a:rPr lang="en-US" altLang="en-US" dirty="0">
                <a:solidFill>
                  <a:srgbClr val="000000"/>
                </a:solidFill>
                <a:cs typeface="Arial" panose="020B0604020202020204" pitchFamily="34" charset="0"/>
              </a:rPr>
              <a:t>Training</a:t>
            </a:r>
          </a:p>
        </p:txBody>
      </p:sp>
    </p:spTree>
    <p:extLst>
      <p:ext uri="{BB962C8B-B14F-4D97-AF65-F5344CB8AC3E}">
        <p14:creationId xmlns:p14="http://schemas.microsoft.com/office/powerpoint/2010/main" val="24923423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3" descr="entiCRISPRv2 map">
            <a:hlinkClick r:id="rId3"/>
            <a:extLst>
              <a:ext uri="{FF2B5EF4-FFF2-40B4-BE49-F238E27FC236}">
                <a16:creationId xmlns:a16="http://schemas.microsoft.com/office/drawing/2014/main" id="{EBBEE55C-9BA2-433E-B504-D2F34BA3CC5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2440"/>
          <a:stretch/>
        </p:blipFill>
        <p:spPr bwMode="auto">
          <a:xfrm>
            <a:off x="462563" y="4176631"/>
            <a:ext cx="3517181" cy="68539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83725FC-B2F5-483C-9C51-8422E39F5857}"/>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SRP Research Exposure and Health Effects</a:t>
            </a:r>
          </a:p>
        </p:txBody>
      </p:sp>
      <p:pic>
        <p:nvPicPr>
          <p:cNvPr id="8" name="Picture 7" descr="Cropped Female Adult.jpg">
            <a:extLst>
              <a:ext uri="{FF2B5EF4-FFF2-40B4-BE49-F238E27FC236}">
                <a16:creationId xmlns:a16="http://schemas.microsoft.com/office/drawing/2014/main" id="{B6D9BDC1-2BA5-4FB5-B6B4-5A7CF52636C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5089"/>
          <a:stretch/>
        </p:blipFill>
        <p:spPr>
          <a:xfrm flipH="1">
            <a:off x="342285" y="2514600"/>
            <a:ext cx="1878869" cy="685398"/>
          </a:xfrm>
          <a:prstGeom prst="rect">
            <a:avLst/>
          </a:prstGeom>
          <a:ln w="38100" cap="sq" cmpd="thickThin">
            <a:noFill/>
            <a:prstDash val="solid"/>
            <a:miter lim="800000"/>
          </a:ln>
          <a:effectLst>
            <a:innerShdw blurRad="76200">
              <a:srgbClr val="000000"/>
            </a:innerShdw>
          </a:effectLst>
        </p:spPr>
      </p:pic>
      <p:pic>
        <p:nvPicPr>
          <p:cNvPr id="9" name="Picture 8" descr="6 hpf Embryos.tif">
            <a:extLst>
              <a:ext uri="{FF2B5EF4-FFF2-40B4-BE49-F238E27FC236}">
                <a16:creationId xmlns:a16="http://schemas.microsoft.com/office/drawing/2014/main" id="{96D6146E-3A7E-4FBE-B4FC-D1F5C77BA2C8}"/>
              </a:ext>
            </a:extLst>
          </p:cNvPr>
          <p:cNvPicPr>
            <a:picLocks noChangeAspect="1"/>
          </p:cNvPicPr>
          <p:nvPr/>
        </p:nvPicPr>
        <p:blipFill rotWithShape="1">
          <a:blip r:embed="rId6" cstate="print">
            <a:grayscl/>
            <a:extLst>
              <a:ext uri="{28A0092B-C50C-407E-A947-70E740481C1C}">
                <a14:useLocalDpi xmlns:a14="http://schemas.microsoft.com/office/drawing/2010/main"/>
              </a:ext>
            </a:extLst>
          </a:blip>
          <a:srcRect l="58819" t="-1" r="367" b="1277"/>
          <a:stretch/>
        </p:blipFill>
        <p:spPr>
          <a:xfrm>
            <a:off x="2097353" y="2797805"/>
            <a:ext cx="634845" cy="743828"/>
          </a:xfrm>
          <a:prstGeom prst="rect">
            <a:avLst/>
          </a:prstGeom>
          <a:ln w="57150">
            <a:noFill/>
          </a:ln>
          <a:effectLst>
            <a:outerShdw blurRad="190500" algn="tl" rotWithShape="0">
              <a:srgbClr val="000000">
                <a:alpha val="70000"/>
              </a:srgbClr>
            </a:outerShdw>
            <a:softEdge rad="31750"/>
          </a:effectLst>
        </p:spPr>
      </p:pic>
      <p:pic>
        <p:nvPicPr>
          <p:cNvPr id="10" name="Picture 9">
            <a:extLst>
              <a:ext uri="{FF2B5EF4-FFF2-40B4-BE49-F238E27FC236}">
                <a16:creationId xmlns:a16="http://schemas.microsoft.com/office/drawing/2014/main" id="{C33B0B96-6B72-4F07-B695-08CDC2F2AE8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5400000">
            <a:off x="2742217" y="2733485"/>
            <a:ext cx="1565512" cy="1368334"/>
          </a:xfrm>
          <a:prstGeom prst="rect">
            <a:avLst/>
          </a:prstGeom>
        </p:spPr>
      </p:pic>
      <p:pic>
        <p:nvPicPr>
          <p:cNvPr id="11" name="Picture 10">
            <a:extLst>
              <a:ext uri="{FF2B5EF4-FFF2-40B4-BE49-F238E27FC236}">
                <a16:creationId xmlns:a16="http://schemas.microsoft.com/office/drawing/2014/main" id="{1A8FE7B3-912E-4525-8BF8-E915C42E7C58}"/>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239809" y="2438400"/>
            <a:ext cx="1683030" cy="901931"/>
          </a:xfrm>
          <a:prstGeom prst="rect">
            <a:avLst/>
          </a:prstGeom>
        </p:spPr>
      </p:pic>
      <p:pic>
        <p:nvPicPr>
          <p:cNvPr id="15" name="Picture 3">
            <a:extLst>
              <a:ext uri="{FF2B5EF4-FFF2-40B4-BE49-F238E27FC236}">
                <a16:creationId xmlns:a16="http://schemas.microsoft.com/office/drawing/2014/main" id="{AA072D6A-6BD9-471F-8B74-3E4F75D570D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81437" y="2514600"/>
            <a:ext cx="1523077" cy="1608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descr="G:\Papers\Zheng_PAH\Figures\PAH-Fig4.tif">
            <a:extLst>
              <a:ext uri="{FF2B5EF4-FFF2-40B4-BE49-F238E27FC236}">
                <a16:creationId xmlns:a16="http://schemas.microsoft.com/office/drawing/2014/main" id="{6A122BE3-F6F0-46C5-9350-9986D433C5E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0657" t="6940" r="431" b="6403"/>
          <a:stretch/>
        </p:blipFill>
        <p:spPr bwMode="auto">
          <a:xfrm>
            <a:off x="6785688" y="3429000"/>
            <a:ext cx="1429405" cy="1514580"/>
          </a:xfrm>
          <a:prstGeom prst="rect">
            <a:avLst/>
          </a:prstGeom>
          <a:noFill/>
          <a:ln>
            <a:noFill/>
          </a:ln>
        </p:spPr>
      </p:pic>
      <p:pic>
        <p:nvPicPr>
          <p:cNvPr id="5" name="Picture 4">
            <a:extLst>
              <a:ext uri="{FF2B5EF4-FFF2-40B4-BE49-F238E27FC236}">
                <a16:creationId xmlns:a16="http://schemas.microsoft.com/office/drawing/2014/main" id="{02BBD9D5-1FBB-40E4-8F59-98E388FB18F7}"/>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51646"/>
          <a:stretch/>
        </p:blipFill>
        <p:spPr>
          <a:xfrm>
            <a:off x="221161" y="3040004"/>
            <a:ext cx="1751427" cy="1448857"/>
          </a:xfrm>
          <a:prstGeom prst="rect">
            <a:avLst/>
          </a:prstGeom>
        </p:spPr>
      </p:pic>
      <p:grpSp>
        <p:nvGrpSpPr>
          <p:cNvPr id="19" name="Group 18">
            <a:extLst>
              <a:ext uri="{FF2B5EF4-FFF2-40B4-BE49-F238E27FC236}">
                <a16:creationId xmlns:a16="http://schemas.microsoft.com/office/drawing/2014/main" id="{5F7D7171-ADD3-415A-A20A-D149CD6A0A86}"/>
              </a:ext>
            </a:extLst>
          </p:cNvPr>
          <p:cNvGrpSpPr/>
          <p:nvPr/>
        </p:nvGrpSpPr>
        <p:grpSpPr>
          <a:xfrm>
            <a:off x="160650" y="1600200"/>
            <a:ext cx="4258950" cy="735787"/>
            <a:chOff x="3211" y="266813"/>
            <a:chExt cx="1780739" cy="1424591"/>
          </a:xfrm>
        </p:grpSpPr>
        <p:sp>
          <p:nvSpPr>
            <p:cNvPr id="20" name="Rectangle: Rounded Corners 19">
              <a:extLst>
                <a:ext uri="{FF2B5EF4-FFF2-40B4-BE49-F238E27FC236}">
                  <a16:creationId xmlns:a16="http://schemas.microsoft.com/office/drawing/2014/main" id="{5CCFB129-E8D4-45DE-8E75-F714465B98E2}"/>
                </a:ext>
              </a:extLst>
            </p:cNvPr>
            <p:cNvSpPr/>
            <p:nvPr/>
          </p:nvSpPr>
          <p:spPr>
            <a:xfrm>
              <a:off x="3211" y="266813"/>
              <a:ext cx="1780739" cy="1424591"/>
            </a:xfrm>
            <a:prstGeom prst="roundRect">
              <a:avLst>
                <a:gd name="adj" fmla="val 1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1" name="Rectangle: Rounded Corners 4">
              <a:extLst>
                <a:ext uri="{FF2B5EF4-FFF2-40B4-BE49-F238E27FC236}">
                  <a16:creationId xmlns:a16="http://schemas.microsoft.com/office/drawing/2014/main" id="{A7BB49EE-894C-4264-ACEB-710C9862C1DD}"/>
                </a:ext>
              </a:extLst>
            </p:cNvPr>
            <p:cNvSpPr txBox="1"/>
            <p:nvPr/>
          </p:nvSpPr>
          <p:spPr>
            <a:xfrm>
              <a:off x="44936" y="308538"/>
              <a:ext cx="1697289" cy="134114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Arial" panose="020B0604020202020204" pitchFamily="34" charset="0"/>
                  <a:cs typeface="Arial" panose="020B0604020202020204" pitchFamily="34" charset="0"/>
                </a:rPr>
                <a:t>Tools to assess health effects</a:t>
              </a:r>
            </a:p>
          </p:txBody>
        </p:sp>
      </p:grpSp>
      <p:grpSp>
        <p:nvGrpSpPr>
          <p:cNvPr id="22" name="Group 21">
            <a:extLst>
              <a:ext uri="{FF2B5EF4-FFF2-40B4-BE49-F238E27FC236}">
                <a16:creationId xmlns:a16="http://schemas.microsoft.com/office/drawing/2014/main" id="{81A12E5E-9481-486A-868A-987B596DAFC7}"/>
              </a:ext>
            </a:extLst>
          </p:cNvPr>
          <p:cNvGrpSpPr/>
          <p:nvPr/>
        </p:nvGrpSpPr>
        <p:grpSpPr>
          <a:xfrm>
            <a:off x="5029200" y="1600200"/>
            <a:ext cx="3987061" cy="735787"/>
            <a:chOff x="2143428" y="1188"/>
            <a:chExt cx="1652032" cy="1321625"/>
          </a:xfrm>
          <a:solidFill>
            <a:schemeClr val="accent3"/>
          </a:solidFill>
        </p:grpSpPr>
        <p:sp>
          <p:nvSpPr>
            <p:cNvPr id="23" name="Rectangle: Rounded Corners 22">
              <a:extLst>
                <a:ext uri="{FF2B5EF4-FFF2-40B4-BE49-F238E27FC236}">
                  <a16:creationId xmlns:a16="http://schemas.microsoft.com/office/drawing/2014/main" id="{148D6420-E1BD-40BC-AB80-FB6586C8644D}"/>
                </a:ext>
              </a:extLst>
            </p:cNvPr>
            <p:cNvSpPr/>
            <p:nvPr/>
          </p:nvSpPr>
          <p:spPr>
            <a:xfrm>
              <a:off x="2143428" y="1188"/>
              <a:ext cx="1652032" cy="1321625"/>
            </a:xfrm>
            <a:prstGeom prst="roundRect">
              <a:avLst>
                <a:gd name="adj" fmla="val 10000"/>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4" name="Rectangle: Rounded Corners 4">
              <a:extLst>
                <a:ext uri="{FF2B5EF4-FFF2-40B4-BE49-F238E27FC236}">
                  <a16:creationId xmlns:a16="http://schemas.microsoft.com/office/drawing/2014/main" id="{5D2C7EDE-5D9E-45BC-9E65-CEF38DB287B3}"/>
                </a:ext>
              </a:extLst>
            </p:cNvPr>
            <p:cNvSpPr txBox="1"/>
            <p:nvPr/>
          </p:nvSpPr>
          <p:spPr>
            <a:xfrm>
              <a:off x="2182137" y="39897"/>
              <a:ext cx="1574614" cy="124420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7625" tIns="47625" rIns="47625" bIns="47625" numCol="1" spcCol="1270" anchor="ctr" anchorCtr="0">
              <a:noAutofit/>
            </a:bodyPr>
            <a:lstStyle/>
            <a:p>
              <a:pPr marL="0" lvl="0" indent="0" algn="ctr" defTabSz="111125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Tools to evaluate exposure</a:t>
              </a:r>
            </a:p>
          </p:txBody>
        </p:sp>
      </p:grpSp>
      <p:grpSp>
        <p:nvGrpSpPr>
          <p:cNvPr id="25" name="Group 24">
            <a:extLst>
              <a:ext uri="{FF2B5EF4-FFF2-40B4-BE49-F238E27FC236}">
                <a16:creationId xmlns:a16="http://schemas.microsoft.com/office/drawing/2014/main" id="{1D2E6C8E-61B5-4520-A5A5-1DA3CBA4B9C2}"/>
              </a:ext>
            </a:extLst>
          </p:cNvPr>
          <p:cNvGrpSpPr/>
          <p:nvPr/>
        </p:nvGrpSpPr>
        <p:grpSpPr>
          <a:xfrm>
            <a:off x="160650" y="5900764"/>
            <a:ext cx="9135750" cy="904610"/>
            <a:chOff x="1007249" y="27441"/>
            <a:chExt cx="2891434" cy="2891434"/>
          </a:xfrm>
        </p:grpSpPr>
        <p:sp>
          <p:nvSpPr>
            <p:cNvPr id="26" name="Oval 25">
              <a:extLst>
                <a:ext uri="{FF2B5EF4-FFF2-40B4-BE49-F238E27FC236}">
                  <a16:creationId xmlns:a16="http://schemas.microsoft.com/office/drawing/2014/main" id="{57F8D066-0D01-4D4C-8F7D-D740E3978EEC}"/>
                </a:ext>
              </a:extLst>
            </p:cNvPr>
            <p:cNvSpPr/>
            <p:nvPr/>
          </p:nvSpPr>
          <p:spPr>
            <a:xfrm>
              <a:off x="1007249" y="27441"/>
              <a:ext cx="2891434" cy="2891434"/>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7" name="Oval 4">
              <a:extLst>
                <a:ext uri="{FF2B5EF4-FFF2-40B4-BE49-F238E27FC236}">
                  <a16:creationId xmlns:a16="http://schemas.microsoft.com/office/drawing/2014/main" id="{18D611E3-FA07-4B0E-86D2-2BC17280FD0C}"/>
                </a:ext>
              </a:extLst>
            </p:cNvPr>
            <p:cNvSpPr txBox="1"/>
            <p:nvPr/>
          </p:nvSpPr>
          <p:spPr>
            <a:xfrm>
              <a:off x="1430690" y="450882"/>
              <a:ext cx="2044552" cy="2044552"/>
            </a:xfrm>
            <a:prstGeom prst="roundRect">
              <a:avLst/>
            </a:prstGeom>
          </p:spPr>
          <p:style>
            <a:lnRef idx="0">
              <a:scrgbClr r="0" g="0" b="0"/>
            </a:lnRef>
            <a:fillRef idx="0">
              <a:scrgbClr r="0" g="0" b="0"/>
            </a:fillRef>
            <a:effectRef idx="0">
              <a:scrgbClr r="0" g="0" b="0"/>
            </a:effectRef>
            <a:fontRef idx="minor">
              <a:schemeClr val="lt1"/>
            </a:fontRef>
          </p:style>
          <p:txBody>
            <a:bodyPr spcFirstLastPara="0" vert="horz" wrap="square" lIns="23495" tIns="23495" rIns="23495" bIns="23495" numCol="1" spcCol="1270" anchor="ctr" anchorCtr="0">
              <a:noAutofit/>
            </a:bodyPr>
            <a:lstStyle/>
            <a:p>
              <a:pPr marL="0" lvl="0" indent="0" algn="ctr" defTabSz="1644650">
                <a:lnSpc>
                  <a:spcPct val="90000"/>
                </a:lnSpc>
                <a:spcBef>
                  <a:spcPct val="0"/>
                </a:spcBef>
                <a:spcAft>
                  <a:spcPct val="35000"/>
                </a:spcAft>
                <a:buNone/>
              </a:pPr>
              <a:r>
                <a:rPr lang="en-US" sz="3200" kern="1200" dirty="0">
                  <a:latin typeface="Arial" panose="020B0604020202020204" pitchFamily="34" charset="0"/>
                  <a:cs typeface="Arial" panose="020B0604020202020204" pitchFamily="34" charset="0"/>
                </a:rPr>
                <a:t>Chemical safety evaluation</a:t>
              </a:r>
            </a:p>
          </p:txBody>
        </p:sp>
      </p:grpSp>
      <p:sp>
        <p:nvSpPr>
          <p:cNvPr id="34" name="Right Arrow 16">
            <a:extLst>
              <a:ext uri="{FF2B5EF4-FFF2-40B4-BE49-F238E27FC236}">
                <a16:creationId xmlns:a16="http://schemas.microsoft.com/office/drawing/2014/main" id="{4D5D8491-174C-46AD-AED6-C704031E254E}"/>
              </a:ext>
            </a:extLst>
          </p:cNvPr>
          <p:cNvSpPr/>
          <p:nvPr/>
        </p:nvSpPr>
        <p:spPr>
          <a:xfrm rot="5400000">
            <a:off x="6602108" y="5227267"/>
            <a:ext cx="851792" cy="484632"/>
          </a:xfrm>
          <a:prstGeom prst="right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ight Arrow 16">
            <a:extLst>
              <a:ext uri="{FF2B5EF4-FFF2-40B4-BE49-F238E27FC236}">
                <a16:creationId xmlns:a16="http://schemas.microsoft.com/office/drawing/2014/main" id="{8737F5D0-D37A-45CC-AF81-902D124E89A5}"/>
              </a:ext>
            </a:extLst>
          </p:cNvPr>
          <p:cNvSpPr/>
          <p:nvPr/>
        </p:nvSpPr>
        <p:spPr>
          <a:xfrm rot="5400000">
            <a:off x="1690101" y="5211002"/>
            <a:ext cx="851792" cy="484632"/>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Left-Right 2">
            <a:extLst>
              <a:ext uri="{FF2B5EF4-FFF2-40B4-BE49-F238E27FC236}">
                <a16:creationId xmlns:a16="http://schemas.microsoft.com/office/drawing/2014/main" id="{F68BBC10-552A-45A1-AB6F-A6FBDCABF3AA}"/>
              </a:ext>
            </a:extLst>
          </p:cNvPr>
          <p:cNvSpPr/>
          <p:nvPr/>
        </p:nvSpPr>
        <p:spPr>
          <a:xfrm>
            <a:off x="4238634" y="3111613"/>
            <a:ext cx="861629" cy="57822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628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E5354-3A67-4430-A5EA-0A1A906FAABA}"/>
              </a:ext>
            </a:extLst>
          </p:cNvPr>
          <p:cNvSpPr>
            <a:spLocks noGrp="1"/>
          </p:cNvSpPr>
          <p:nvPr>
            <p:ph type="ctrTitle"/>
          </p:nvPr>
        </p:nvSpPr>
        <p:spPr>
          <a:xfrm>
            <a:off x="457200" y="4038600"/>
            <a:ext cx="8458200" cy="1492623"/>
          </a:xfrm>
        </p:spPr>
        <p:txBody>
          <a:bodyPr/>
          <a:lstStyle/>
          <a:p>
            <a:r>
              <a:rPr lang="en-US" dirty="0"/>
              <a:t>SRP Research:</a:t>
            </a:r>
            <a:br>
              <a:rPr lang="en-US" dirty="0"/>
            </a:br>
            <a:r>
              <a:rPr lang="en-US" dirty="0"/>
              <a:t>New Approaches and Alternatives for Toxicity, Fate and Transport, and Ecotoxicity Testing</a:t>
            </a:r>
            <a:br>
              <a:rPr lang="en-US" dirty="0"/>
            </a:br>
            <a:endParaRPr lang="en-US" dirty="0"/>
          </a:p>
        </p:txBody>
      </p:sp>
    </p:spTree>
    <p:extLst>
      <p:ext uri="{BB962C8B-B14F-4D97-AF65-F5344CB8AC3E}">
        <p14:creationId xmlns:p14="http://schemas.microsoft.com/office/powerpoint/2010/main" val="12491678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89193-8B6D-43B6-867A-F4BF755267CD}"/>
              </a:ext>
            </a:extLst>
          </p:cNvPr>
          <p:cNvSpPr>
            <a:spLocks noGrp="1"/>
          </p:cNvSpPr>
          <p:nvPr>
            <p:ph type="title"/>
          </p:nvPr>
        </p:nvSpPr>
        <p:spPr>
          <a:xfrm>
            <a:off x="242047" y="914400"/>
            <a:ext cx="8686800" cy="533400"/>
          </a:xfrm>
        </p:spPr>
        <p:txBody>
          <a:bodyPr/>
          <a:lstStyle/>
          <a:p>
            <a:r>
              <a:rPr lang="en-US" dirty="0"/>
              <a:t>Zebrafish: health effects of developmental exposures</a:t>
            </a:r>
            <a:br>
              <a:rPr lang="en-US" dirty="0"/>
            </a:br>
            <a:endParaRPr lang="en-US" dirty="0"/>
          </a:p>
        </p:txBody>
      </p:sp>
      <p:sp>
        <p:nvSpPr>
          <p:cNvPr id="3" name="Content Placeholder 2">
            <a:extLst>
              <a:ext uri="{FF2B5EF4-FFF2-40B4-BE49-F238E27FC236}">
                <a16:creationId xmlns:a16="http://schemas.microsoft.com/office/drawing/2014/main" id="{E72A3319-7AC1-4530-AD31-A28D2346E229}"/>
              </a:ext>
            </a:extLst>
          </p:cNvPr>
          <p:cNvSpPr>
            <a:spLocks noGrp="1"/>
          </p:cNvSpPr>
          <p:nvPr>
            <p:ph idx="1"/>
          </p:nvPr>
        </p:nvSpPr>
        <p:spPr>
          <a:xfrm>
            <a:off x="206488" y="1527174"/>
            <a:ext cx="5168153" cy="4416426"/>
          </a:xfrm>
        </p:spPr>
        <p:txBody>
          <a:bodyPr/>
          <a:lstStyle/>
          <a:p>
            <a:r>
              <a:rPr lang="en-US" dirty="0"/>
              <a:t>Combined panel of zebrafish genes with </a:t>
            </a:r>
            <a:r>
              <a:rPr lang="en-US" dirty="0">
                <a:hlinkClick r:id="rId3"/>
              </a:rPr>
              <a:t>a rapid testing platform </a:t>
            </a:r>
            <a:r>
              <a:rPr lang="en-US" dirty="0"/>
              <a:t>to identify chemicals that induce oxidative stress                       (University of Washington)</a:t>
            </a:r>
          </a:p>
          <a:p>
            <a:r>
              <a:rPr lang="en-US" dirty="0"/>
              <a:t>Found that </a:t>
            </a:r>
            <a:r>
              <a:rPr lang="en-US" dirty="0">
                <a:hlinkClick r:id="rId4"/>
              </a:rPr>
              <a:t>PBDEs can bind to proteins </a:t>
            </a:r>
            <a:r>
              <a:rPr lang="en-US" dirty="0"/>
              <a:t>that regulate thyroid hormones and bone development using zebrafish (Duke University)</a:t>
            </a:r>
          </a:p>
          <a:p>
            <a:r>
              <a:rPr lang="en-US" dirty="0"/>
              <a:t>Zebrafish model to </a:t>
            </a:r>
            <a:r>
              <a:rPr lang="en-US" dirty="0">
                <a:hlinkClick r:id="rId5"/>
              </a:rPr>
              <a:t>define the toxicity of complex PAH mixtures </a:t>
            </a:r>
            <a:r>
              <a:rPr lang="en-US" dirty="0"/>
              <a:t>                (Oregon State University)</a:t>
            </a:r>
          </a:p>
        </p:txBody>
      </p:sp>
      <p:pic>
        <p:nvPicPr>
          <p:cNvPr id="4" name="Picture 3" descr="School of adult zebrafish. (Photo courtesy of Robert Tanguay)">
            <a:extLst>
              <a:ext uri="{FF2B5EF4-FFF2-40B4-BE49-F238E27FC236}">
                <a16:creationId xmlns:a16="http://schemas.microsoft.com/office/drawing/2014/main" id="{D2D75A36-AE07-47E6-9000-0CDAADADAC15}"/>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5867400" y="1944687"/>
            <a:ext cx="2590800" cy="3581400"/>
          </a:xfrm>
          <a:prstGeom prst="rect">
            <a:avLst/>
          </a:prstGeom>
          <a:noFill/>
          <a:ln>
            <a:noFill/>
          </a:ln>
        </p:spPr>
      </p:pic>
      <p:sp>
        <p:nvSpPr>
          <p:cNvPr id="5" name="TextBox 4">
            <a:extLst>
              <a:ext uri="{FF2B5EF4-FFF2-40B4-BE49-F238E27FC236}">
                <a16:creationId xmlns:a16="http://schemas.microsoft.com/office/drawing/2014/main" id="{120E54C4-768B-43BD-8CAF-BE9FFB15E489}"/>
              </a:ext>
            </a:extLst>
          </p:cNvPr>
          <p:cNvSpPr txBox="1"/>
          <p:nvPr/>
        </p:nvSpPr>
        <p:spPr>
          <a:xfrm>
            <a:off x="2744844" y="5913120"/>
            <a:ext cx="3312159" cy="70788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000" dirty="0"/>
              <a:t>Learn more from Lisa Truong in </a:t>
            </a:r>
            <a:r>
              <a:rPr lang="en-US" sz="2000" dirty="0">
                <a:hlinkClick r:id="rId7"/>
              </a:rPr>
              <a:t>Session I </a:t>
            </a:r>
            <a:r>
              <a:rPr lang="en-US" sz="2000" dirty="0"/>
              <a:t>of this series</a:t>
            </a:r>
          </a:p>
        </p:txBody>
      </p:sp>
    </p:spTree>
    <p:extLst>
      <p:ext uri="{BB962C8B-B14F-4D97-AF65-F5344CB8AC3E}">
        <p14:creationId xmlns:p14="http://schemas.microsoft.com/office/powerpoint/2010/main" val="40204570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D4DEC-1C09-4F0C-ABB3-C751CF3679D2}"/>
              </a:ext>
            </a:extLst>
          </p:cNvPr>
          <p:cNvSpPr>
            <a:spLocks noGrp="1"/>
          </p:cNvSpPr>
          <p:nvPr>
            <p:ph type="title"/>
          </p:nvPr>
        </p:nvSpPr>
        <p:spPr>
          <a:xfrm>
            <a:off x="439783" y="947051"/>
            <a:ext cx="8686800" cy="578224"/>
          </a:xfrm>
        </p:spPr>
        <p:txBody>
          <a:bodyPr/>
          <a:lstStyle/>
          <a:p>
            <a:r>
              <a:rPr lang="en-US" dirty="0"/>
              <a:t>New tools for studying ecotoxicology</a:t>
            </a:r>
            <a:br>
              <a:rPr lang="en-US" dirty="0"/>
            </a:br>
            <a:endParaRPr lang="en-US" dirty="0"/>
          </a:p>
        </p:txBody>
      </p:sp>
      <p:sp>
        <p:nvSpPr>
          <p:cNvPr id="3" name="Content Placeholder 2">
            <a:extLst>
              <a:ext uri="{FF2B5EF4-FFF2-40B4-BE49-F238E27FC236}">
                <a16:creationId xmlns:a16="http://schemas.microsoft.com/office/drawing/2014/main" id="{786D2B2E-D19A-424B-944B-60B194FEFA76}"/>
              </a:ext>
            </a:extLst>
          </p:cNvPr>
          <p:cNvSpPr>
            <a:spLocks noGrp="1"/>
          </p:cNvSpPr>
          <p:nvPr>
            <p:ph idx="1"/>
          </p:nvPr>
        </p:nvSpPr>
        <p:spPr>
          <a:xfrm>
            <a:off x="381000" y="1738493"/>
            <a:ext cx="5029200" cy="4735332"/>
          </a:xfrm>
        </p:spPr>
        <p:txBody>
          <a:bodyPr/>
          <a:lstStyle/>
          <a:p>
            <a:r>
              <a:rPr lang="en-US" dirty="0"/>
              <a:t>Explored the complex genetics involved in how </a:t>
            </a:r>
            <a:r>
              <a:rPr lang="en-US" dirty="0">
                <a:hlinkClick r:id="rId3"/>
              </a:rPr>
              <a:t>Atlantic killifish have rapidly evolved</a:t>
            </a:r>
            <a:r>
              <a:rPr lang="en-US" dirty="0"/>
              <a:t> to tolerate polluted East Coast estuaries </a:t>
            </a:r>
            <a:br>
              <a:rPr lang="en-US" dirty="0"/>
            </a:br>
            <a:r>
              <a:rPr lang="en-US" dirty="0"/>
              <a:t>(Boston University)</a:t>
            </a:r>
          </a:p>
          <a:p>
            <a:r>
              <a:rPr lang="en-US" dirty="0"/>
              <a:t>Examined mechanisms of </a:t>
            </a:r>
            <a:r>
              <a:rPr lang="en-US" dirty="0">
                <a:hlinkClick r:id="rId4"/>
              </a:rPr>
              <a:t>olfactory injury</a:t>
            </a:r>
            <a:r>
              <a:rPr lang="en-US" dirty="0"/>
              <a:t> and oxidative stress in salmon (University of Washington)</a:t>
            </a:r>
          </a:p>
          <a:p>
            <a:r>
              <a:rPr lang="en-US" dirty="0"/>
              <a:t>Developed a </a:t>
            </a:r>
            <a:r>
              <a:rPr lang="en-US" dirty="0">
                <a:hlinkClick r:id="rId5"/>
              </a:rPr>
              <a:t>3D liver cell model</a:t>
            </a:r>
            <a:r>
              <a:rPr lang="en-US" dirty="0"/>
              <a:t> to screen chemicals for toxicity in fish (Brown University)</a:t>
            </a:r>
          </a:p>
        </p:txBody>
      </p:sp>
      <p:pic>
        <p:nvPicPr>
          <p:cNvPr id="4" name="Picture 3" descr="Image of a microtissue after exposure to BaP. The researchers used immunofluorescence to detect expression of Cyp1a protein.">
            <a:extLst>
              <a:ext uri="{FF2B5EF4-FFF2-40B4-BE49-F238E27FC236}">
                <a16:creationId xmlns:a16="http://schemas.microsoft.com/office/drawing/2014/main" id="{59C4F798-80F1-4F2A-A74D-062036FAFA9E}"/>
              </a:ext>
            </a:extLst>
          </p:cNvPr>
          <p:cNvPicPr/>
          <p:nvPr/>
        </p:nvPicPr>
        <p:blipFill rotWithShape="1">
          <a:blip r:embed="rId6">
            <a:extLst>
              <a:ext uri="{28A0092B-C50C-407E-A947-70E740481C1C}">
                <a14:useLocalDpi xmlns:a14="http://schemas.microsoft.com/office/drawing/2010/main" val="0"/>
              </a:ext>
            </a:extLst>
          </a:blip>
          <a:srcRect l="5207" t="5263" r="4167" b="19814"/>
          <a:stretch/>
        </p:blipFill>
        <p:spPr bwMode="auto">
          <a:xfrm>
            <a:off x="5981699" y="3853537"/>
            <a:ext cx="2486025" cy="2305050"/>
          </a:xfrm>
          <a:prstGeom prst="rect">
            <a:avLst/>
          </a:prstGeom>
          <a:noFill/>
          <a:ln>
            <a:noFill/>
          </a:ln>
          <a:extLst>
            <a:ext uri="{53640926-AAD7-44D8-BBD7-CCE9431645EC}">
              <a14:shadowObscured xmlns:a14="http://schemas.microsoft.com/office/drawing/2010/main"/>
            </a:ext>
          </a:extLst>
        </p:spPr>
      </p:pic>
      <p:pic>
        <p:nvPicPr>
          <p:cNvPr id="4098" name="Picture 2" descr="Photo of the porous extraction paddle apparatus.">
            <a:extLst>
              <a:ext uri="{FF2B5EF4-FFF2-40B4-BE49-F238E27FC236}">
                <a16:creationId xmlns:a16="http://schemas.microsoft.com/office/drawing/2014/main" id="{65447FE2-A318-48E9-96E7-A7308A3CCB7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03" t="3307" r="12249" b="25083"/>
          <a:stretch/>
        </p:blipFill>
        <p:spPr bwMode="auto">
          <a:xfrm>
            <a:off x="5981699" y="1738493"/>
            <a:ext cx="2486025" cy="190182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A8956C8-AA9D-4501-81C7-583C1DB10910}"/>
              </a:ext>
            </a:extLst>
          </p:cNvPr>
          <p:cNvSpPr txBox="1"/>
          <p:nvPr/>
        </p:nvSpPr>
        <p:spPr>
          <a:xfrm>
            <a:off x="3162302" y="5557006"/>
            <a:ext cx="3101339" cy="70788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000" dirty="0"/>
              <a:t>Learn more from April Rodd in </a:t>
            </a:r>
            <a:r>
              <a:rPr lang="en-US" sz="2000" dirty="0">
                <a:hlinkClick r:id="rId8"/>
              </a:rPr>
              <a:t>Session I </a:t>
            </a:r>
            <a:r>
              <a:rPr lang="en-US" sz="2000" dirty="0"/>
              <a:t>of this series</a:t>
            </a:r>
          </a:p>
        </p:txBody>
      </p:sp>
    </p:spTree>
    <p:extLst>
      <p:ext uri="{BB962C8B-B14F-4D97-AF65-F5344CB8AC3E}">
        <p14:creationId xmlns:p14="http://schemas.microsoft.com/office/powerpoint/2010/main" val="24220544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E0EAE-C8CD-4337-A174-C7CF434297A7}"/>
              </a:ext>
            </a:extLst>
          </p:cNvPr>
          <p:cNvSpPr>
            <a:spLocks noGrp="1"/>
          </p:cNvSpPr>
          <p:nvPr>
            <p:ph type="title"/>
          </p:nvPr>
        </p:nvSpPr>
        <p:spPr/>
        <p:txBody>
          <a:bodyPr/>
          <a:lstStyle/>
          <a:p>
            <a:r>
              <a:rPr lang="en-US" dirty="0"/>
              <a:t>Screening for hazardous chemicals in the environment and in human samples</a:t>
            </a:r>
          </a:p>
        </p:txBody>
      </p:sp>
      <p:sp>
        <p:nvSpPr>
          <p:cNvPr id="3" name="Content Placeholder 2">
            <a:extLst>
              <a:ext uri="{FF2B5EF4-FFF2-40B4-BE49-F238E27FC236}">
                <a16:creationId xmlns:a16="http://schemas.microsoft.com/office/drawing/2014/main" id="{23DEC155-8968-4760-B628-2655BAA28CF2}"/>
              </a:ext>
            </a:extLst>
          </p:cNvPr>
          <p:cNvSpPr>
            <a:spLocks noGrp="1"/>
          </p:cNvSpPr>
          <p:nvPr>
            <p:ph idx="1"/>
          </p:nvPr>
        </p:nvSpPr>
        <p:spPr>
          <a:xfrm>
            <a:off x="242047" y="2057400"/>
            <a:ext cx="5549153" cy="4416426"/>
          </a:xfrm>
        </p:spPr>
        <p:txBody>
          <a:bodyPr/>
          <a:lstStyle/>
          <a:p>
            <a:r>
              <a:rPr lang="en-US" dirty="0"/>
              <a:t>Cell-based assays combined with imaging and web-based analysis to quickly </a:t>
            </a:r>
            <a:r>
              <a:rPr lang="en-US" dirty="0">
                <a:hlinkClick r:id="rId3"/>
              </a:rPr>
              <a:t>assess the risks of endocrine disrupting chemicals</a:t>
            </a:r>
            <a:r>
              <a:rPr lang="en-US" dirty="0"/>
              <a:t> during environmental emergencies. (Texas A&amp;M)</a:t>
            </a:r>
          </a:p>
          <a:p>
            <a:pPr marL="0" indent="0">
              <a:buNone/>
            </a:pPr>
            <a:endParaRPr lang="en-US" dirty="0"/>
          </a:p>
          <a:p>
            <a:r>
              <a:rPr lang="en-US" dirty="0"/>
              <a:t>Immunoassays using </a:t>
            </a:r>
            <a:r>
              <a:rPr lang="en-US" dirty="0">
                <a:hlinkClick r:id="rId4"/>
              </a:rPr>
              <a:t>VHH antibodies </a:t>
            </a:r>
            <a:r>
              <a:rPr lang="en-US" dirty="0"/>
              <a:t>isolated from alpacas to detect PCBs, pesticides, and other compounds and degradation products. (UC Davis)</a:t>
            </a:r>
          </a:p>
        </p:txBody>
      </p:sp>
      <p:pic>
        <p:nvPicPr>
          <p:cNvPr id="12" name="Picture 11" descr="An external file that holds a picture, illustration, etc.&#10;Object name is nihms774816f4.jpg">
            <a:extLst>
              <a:ext uri="{FF2B5EF4-FFF2-40B4-BE49-F238E27FC236}">
                <a16:creationId xmlns:a16="http://schemas.microsoft.com/office/drawing/2014/main" id="{9714C96E-99DD-4796-84F0-784181948B9B}"/>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02679" y="4419600"/>
            <a:ext cx="2362200" cy="1905000"/>
          </a:xfrm>
          <a:prstGeom prst="rect">
            <a:avLst/>
          </a:prstGeom>
          <a:noFill/>
          <a:ln>
            <a:noFill/>
          </a:ln>
        </p:spPr>
      </p:pic>
      <p:pic>
        <p:nvPicPr>
          <p:cNvPr id="13" name="Picture 12">
            <a:extLst>
              <a:ext uri="{FF2B5EF4-FFF2-40B4-BE49-F238E27FC236}">
                <a16:creationId xmlns:a16="http://schemas.microsoft.com/office/drawing/2014/main" id="{EFBF9103-424E-4029-A6DF-508BF6912534}"/>
              </a:ext>
            </a:extLst>
          </p:cNvPr>
          <p:cNvPicPr>
            <a:picLocks noChangeAspect="1"/>
          </p:cNvPicPr>
          <p:nvPr/>
        </p:nvPicPr>
        <p:blipFill rotWithShape="1">
          <a:blip r:embed="rId6"/>
          <a:srcRect r="21614"/>
          <a:stretch/>
        </p:blipFill>
        <p:spPr>
          <a:xfrm>
            <a:off x="6185262" y="2072640"/>
            <a:ext cx="2324787" cy="1795416"/>
          </a:xfrm>
          <a:prstGeom prst="rect">
            <a:avLst/>
          </a:prstGeom>
        </p:spPr>
      </p:pic>
    </p:spTree>
    <p:extLst>
      <p:ext uri="{BB962C8B-B14F-4D97-AF65-F5344CB8AC3E}">
        <p14:creationId xmlns:p14="http://schemas.microsoft.com/office/powerpoint/2010/main" val="32930807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FCB5D-4B54-41B7-908C-E59C1759C272}"/>
              </a:ext>
            </a:extLst>
          </p:cNvPr>
          <p:cNvSpPr>
            <a:spLocks noGrp="1"/>
          </p:cNvSpPr>
          <p:nvPr>
            <p:ph type="title"/>
          </p:nvPr>
        </p:nvSpPr>
        <p:spPr/>
        <p:txBody>
          <a:bodyPr/>
          <a:lstStyle/>
          <a:p>
            <a:r>
              <a:rPr lang="en-US" dirty="0"/>
              <a:t>New approaches to understand fate and transport</a:t>
            </a:r>
          </a:p>
        </p:txBody>
      </p:sp>
      <p:sp>
        <p:nvSpPr>
          <p:cNvPr id="3" name="Content Placeholder 2">
            <a:extLst>
              <a:ext uri="{FF2B5EF4-FFF2-40B4-BE49-F238E27FC236}">
                <a16:creationId xmlns:a16="http://schemas.microsoft.com/office/drawing/2014/main" id="{F25B2D56-D4A7-44D3-8DC4-C3F40598AFD0}"/>
              </a:ext>
            </a:extLst>
          </p:cNvPr>
          <p:cNvSpPr>
            <a:spLocks noGrp="1"/>
          </p:cNvSpPr>
          <p:nvPr>
            <p:ph idx="1"/>
          </p:nvPr>
        </p:nvSpPr>
        <p:spPr>
          <a:xfrm>
            <a:off x="242047" y="1600200"/>
            <a:ext cx="6311153" cy="4873626"/>
          </a:xfrm>
        </p:spPr>
        <p:txBody>
          <a:bodyPr/>
          <a:lstStyle/>
          <a:p>
            <a:r>
              <a:rPr lang="en-US" dirty="0"/>
              <a:t>Developing models to predict vapor concentrations seeping into buildings </a:t>
            </a:r>
            <a:br>
              <a:rPr lang="en-US" dirty="0"/>
            </a:br>
            <a:r>
              <a:rPr lang="en-US" dirty="0"/>
              <a:t>(</a:t>
            </a:r>
            <a:r>
              <a:rPr lang="en-US" dirty="0">
                <a:hlinkClick r:id="rId3"/>
              </a:rPr>
              <a:t>Brown University </a:t>
            </a:r>
            <a:r>
              <a:rPr lang="en-US" dirty="0"/>
              <a:t>and </a:t>
            </a:r>
            <a:r>
              <a:rPr lang="en-US" dirty="0">
                <a:hlinkClick r:id="rId4"/>
              </a:rPr>
              <a:t>University of Kentucky</a:t>
            </a:r>
            <a:r>
              <a:rPr lang="en-US" dirty="0"/>
              <a:t>)</a:t>
            </a:r>
          </a:p>
          <a:p>
            <a:r>
              <a:rPr lang="en-US" dirty="0"/>
              <a:t>Assessing pathways that transport PAHs in the atmosphere using </a:t>
            </a:r>
            <a:r>
              <a:rPr lang="en-US" dirty="0">
                <a:hlinkClick r:id="rId5"/>
              </a:rPr>
              <a:t>spatial and temporal tracking</a:t>
            </a:r>
            <a:r>
              <a:rPr lang="en-US" dirty="0">
                <a:solidFill>
                  <a:srgbClr val="FF0000"/>
                </a:solidFill>
              </a:rPr>
              <a:t>                                             </a:t>
            </a:r>
            <a:r>
              <a:rPr lang="en-US" dirty="0"/>
              <a:t>(Massachusetts Institute of Technology)</a:t>
            </a:r>
          </a:p>
          <a:p>
            <a:r>
              <a:rPr lang="en-US" dirty="0"/>
              <a:t>Using novel statistical methods to fingerprint </a:t>
            </a:r>
            <a:r>
              <a:rPr lang="en-US" dirty="0">
                <a:hlinkClick r:id="rId6"/>
              </a:rPr>
              <a:t>PFAS</a:t>
            </a:r>
            <a:r>
              <a:rPr lang="en-US" dirty="0"/>
              <a:t> measured in fish and drinking water </a:t>
            </a:r>
            <a:br>
              <a:rPr lang="en-US" dirty="0"/>
            </a:br>
            <a:r>
              <a:rPr lang="en-US" dirty="0"/>
              <a:t>(University of Rhode Island)</a:t>
            </a:r>
          </a:p>
          <a:p>
            <a:r>
              <a:rPr lang="en-US" dirty="0"/>
              <a:t>Identifying how </a:t>
            </a:r>
            <a:r>
              <a:rPr lang="en-US" dirty="0">
                <a:hlinkClick r:id="rId7"/>
              </a:rPr>
              <a:t>asbestos forms aggregates and moves through groundwater</a:t>
            </a:r>
            <a:r>
              <a:rPr lang="en-US" dirty="0"/>
              <a:t>                (University of Pennsylvania)</a:t>
            </a:r>
          </a:p>
        </p:txBody>
      </p:sp>
      <p:pic>
        <p:nvPicPr>
          <p:cNvPr id="4" name="Picture 3" descr="Pennell demonstrates the use of a pressure meter to take field measurements.">
            <a:extLst>
              <a:ext uri="{FF2B5EF4-FFF2-40B4-BE49-F238E27FC236}">
                <a16:creationId xmlns:a16="http://schemas.microsoft.com/office/drawing/2014/main" id="{48A25F52-C29B-4E00-9A44-5A02A0C337F4}"/>
              </a:ext>
            </a:extLst>
          </p:cNvPr>
          <p:cNvPicPr/>
          <p:nvPr/>
        </p:nvPicPr>
        <p:blipFill rotWithShape="1">
          <a:blip r:embed="rId8">
            <a:extLst>
              <a:ext uri="{28A0092B-C50C-407E-A947-70E740481C1C}">
                <a14:useLocalDpi xmlns:a14="http://schemas.microsoft.com/office/drawing/2010/main" val="0"/>
              </a:ext>
            </a:extLst>
          </a:blip>
          <a:srcRect l="2280" t="4761" r="4886" b="21921"/>
          <a:stretch/>
        </p:blipFill>
        <p:spPr bwMode="auto">
          <a:xfrm>
            <a:off x="6553200" y="1824217"/>
            <a:ext cx="2438400" cy="1833383"/>
          </a:xfrm>
          <a:prstGeom prst="rect">
            <a:avLst/>
          </a:prstGeom>
          <a:noFill/>
          <a:ln>
            <a:noFill/>
          </a:ln>
          <a:extLst>
            <a:ext uri="{53640926-AAD7-44D8-BBD7-CCE9431645EC}">
              <a14:shadowObscured xmlns:a14="http://schemas.microsoft.com/office/drawing/2010/main"/>
            </a:ext>
          </a:extLst>
        </p:spPr>
      </p:pic>
      <p:pic>
        <p:nvPicPr>
          <p:cNvPr id="3074" name="Picture 2" descr="http://www.boritcag.org/images/pile.jpg">
            <a:extLst>
              <a:ext uri="{FF2B5EF4-FFF2-40B4-BE49-F238E27FC236}">
                <a16:creationId xmlns:a16="http://schemas.microsoft.com/office/drawing/2014/main" id="{6560C930-C400-4DD3-8F09-E85A0DFB009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32373"/>
          <a:stretch/>
        </p:blipFill>
        <p:spPr bwMode="auto">
          <a:xfrm>
            <a:off x="6553200" y="4267200"/>
            <a:ext cx="2438400" cy="1833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8313063"/>
      </p:ext>
    </p:extLst>
  </p:cSld>
  <p:clrMapOvr>
    <a:masterClrMapping/>
  </p:clrMapOvr>
</p:sld>
</file>

<file path=ppt/theme/theme1.xml><?xml version="1.0" encoding="utf-8"?>
<a:theme xmlns:a="http://schemas.openxmlformats.org/drawingml/2006/main" name="NIEHS PPT Green Banner (Calibri, NIH Colors)">
  <a:themeElements>
    <a:clrScheme name="NIEHS New Logo">
      <a:dk1>
        <a:srgbClr val="000000"/>
      </a:dk1>
      <a:lt1>
        <a:srgbClr val="FFFFFF"/>
      </a:lt1>
      <a:dk2>
        <a:srgbClr val="134679"/>
      </a:dk2>
      <a:lt2>
        <a:srgbClr val="5F5F5F"/>
      </a:lt2>
      <a:accent1>
        <a:srgbClr val="719500"/>
      </a:accent1>
      <a:accent2>
        <a:srgbClr val="5F9BAF"/>
      </a:accent2>
      <a:accent3>
        <a:srgbClr val="E57200"/>
      </a:accent3>
      <a:accent4>
        <a:srgbClr val="C0143C"/>
      </a:accent4>
      <a:accent5>
        <a:srgbClr val="6C3A77"/>
      </a:accent5>
      <a:accent6>
        <a:srgbClr val="616065"/>
      </a:accent6>
      <a:hlink>
        <a:srgbClr val="658A9B"/>
      </a:hlink>
      <a:folHlink>
        <a:srgbClr val="1F556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hite with logo ban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hite with logo bann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hite with logo bann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hite with logo bann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hite with logo bann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hite with logo bann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hite with logo bann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hite with logo bann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hite with logo bann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hite with logo bann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hite with logo bann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hite with logo bann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White with logo banner 13">
        <a:dk1>
          <a:srgbClr val="FFFFFF"/>
        </a:dk1>
        <a:lt1>
          <a:srgbClr val="FFFFFF"/>
        </a:lt1>
        <a:dk2>
          <a:srgbClr val="65C7BA"/>
        </a:dk2>
        <a:lt2>
          <a:srgbClr val="095D9C"/>
        </a:lt2>
        <a:accent1>
          <a:srgbClr val="F6C852"/>
        </a:accent1>
        <a:accent2>
          <a:srgbClr val="EE5D38"/>
        </a:accent2>
        <a:accent3>
          <a:srgbClr val="FFFFFF"/>
        </a:accent3>
        <a:accent4>
          <a:srgbClr val="DADADA"/>
        </a:accent4>
        <a:accent5>
          <a:srgbClr val="FAE0B3"/>
        </a:accent5>
        <a:accent6>
          <a:srgbClr val="D85332"/>
        </a:accent6>
        <a:hlink>
          <a:srgbClr val="1C50A9"/>
        </a:hlink>
        <a:folHlink>
          <a:srgbClr val="008998"/>
        </a:folHlink>
      </a:clrScheme>
      <a:clrMap bg1="lt1" tx1="dk1" bg2="lt2" tx2="dk2" accent1="accent1" accent2="accent2" accent3="accent3" accent4="accent4" accent5="accent5" accent6="accent6" hlink="hlink" folHlink="folHlink"/>
    </a:extraClrScheme>
    <a:extraClrScheme>
      <a:clrScheme name="White with logo banner 14">
        <a:dk1>
          <a:srgbClr val="FFFFFF"/>
        </a:dk1>
        <a:lt1>
          <a:srgbClr val="FFFFFF"/>
        </a:lt1>
        <a:dk2>
          <a:srgbClr val="65C7BA"/>
        </a:dk2>
        <a:lt2>
          <a:srgbClr val="1C1C1C"/>
        </a:lt2>
        <a:accent1>
          <a:srgbClr val="F6C852"/>
        </a:accent1>
        <a:accent2>
          <a:srgbClr val="EE5D38"/>
        </a:accent2>
        <a:accent3>
          <a:srgbClr val="FFFFFF"/>
        </a:accent3>
        <a:accent4>
          <a:srgbClr val="DADADA"/>
        </a:accent4>
        <a:accent5>
          <a:srgbClr val="FAE0B3"/>
        </a:accent5>
        <a:accent6>
          <a:srgbClr val="D85332"/>
        </a:accent6>
        <a:hlink>
          <a:srgbClr val="1C50A9"/>
        </a:hlink>
        <a:folHlink>
          <a:srgbClr val="008998"/>
        </a:folHlink>
      </a:clrScheme>
      <a:clrMap bg1="lt1" tx1="dk1" bg2="lt2" tx2="dk2" accent1="accent1" accent2="accent2" accent3="accent3" accent4="accent4" accent5="accent5" accent6="accent6" hlink="hlink" folHlink="folHlink"/>
    </a:extraClrScheme>
    <a:extraClrScheme>
      <a:clrScheme name="White with logo banner 15">
        <a:dk1>
          <a:srgbClr val="1C1C1C"/>
        </a:dk1>
        <a:lt1>
          <a:srgbClr val="FFFFFF"/>
        </a:lt1>
        <a:dk2>
          <a:srgbClr val="5F5F5F"/>
        </a:dk2>
        <a:lt2>
          <a:srgbClr val="65C7BA"/>
        </a:lt2>
        <a:accent1>
          <a:srgbClr val="F6C852"/>
        </a:accent1>
        <a:accent2>
          <a:srgbClr val="EE5D38"/>
        </a:accent2>
        <a:accent3>
          <a:srgbClr val="B6B6B6"/>
        </a:accent3>
        <a:accent4>
          <a:srgbClr val="DADADA"/>
        </a:accent4>
        <a:accent5>
          <a:srgbClr val="FAE0B3"/>
        </a:accent5>
        <a:accent6>
          <a:srgbClr val="D85332"/>
        </a:accent6>
        <a:hlink>
          <a:srgbClr val="1C50A9"/>
        </a:hlink>
        <a:folHlink>
          <a:srgbClr val="008998"/>
        </a:folHlink>
      </a:clrScheme>
      <a:clrMap bg1="dk2" tx1="lt1" bg2="dk1" tx2="lt2" accent1="accent1" accent2="accent2" accent3="accent3" accent4="accent4" accent5="accent5" accent6="accent6" hlink="hlink" folHlink="folHlink"/>
    </a:extraClrScheme>
    <a:extraClrScheme>
      <a:clrScheme name="White with logo banner 16">
        <a:dk1>
          <a:srgbClr val="000000"/>
        </a:dk1>
        <a:lt1>
          <a:srgbClr val="FFFFFF"/>
        </a:lt1>
        <a:dk2>
          <a:srgbClr val="1C50A9"/>
        </a:dk2>
        <a:lt2>
          <a:srgbClr val="5F5F5F"/>
        </a:lt2>
        <a:accent1>
          <a:srgbClr val="F6C852"/>
        </a:accent1>
        <a:accent2>
          <a:srgbClr val="EE5D38"/>
        </a:accent2>
        <a:accent3>
          <a:srgbClr val="FFFFFF"/>
        </a:accent3>
        <a:accent4>
          <a:srgbClr val="000000"/>
        </a:accent4>
        <a:accent5>
          <a:srgbClr val="FAE0B3"/>
        </a:accent5>
        <a:accent6>
          <a:srgbClr val="D85332"/>
        </a:accent6>
        <a:hlink>
          <a:srgbClr val="65C7BA"/>
        </a:hlink>
        <a:folHlink>
          <a:srgbClr val="00899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NIEHS PPT Green Banner (No Corner)">
  <a:themeElements>
    <a:clrScheme name="NIEHS New Logo">
      <a:dk1>
        <a:srgbClr val="000000"/>
      </a:dk1>
      <a:lt1>
        <a:srgbClr val="FFFFFF"/>
      </a:lt1>
      <a:dk2>
        <a:srgbClr val="134679"/>
      </a:dk2>
      <a:lt2>
        <a:srgbClr val="5F5F5F"/>
      </a:lt2>
      <a:accent1>
        <a:srgbClr val="719500"/>
      </a:accent1>
      <a:accent2>
        <a:srgbClr val="5F9BAF"/>
      </a:accent2>
      <a:accent3>
        <a:srgbClr val="E57200"/>
      </a:accent3>
      <a:accent4>
        <a:srgbClr val="C0143C"/>
      </a:accent4>
      <a:accent5>
        <a:srgbClr val="6C3A77"/>
      </a:accent5>
      <a:accent6>
        <a:srgbClr val="616065"/>
      </a:accent6>
      <a:hlink>
        <a:srgbClr val="658A9B"/>
      </a:hlink>
      <a:folHlink>
        <a:srgbClr val="1F556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hite with logo ban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hite with logo bann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hite with logo bann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hite with logo bann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hite with logo bann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hite with logo bann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hite with logo bann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hite with logo bann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hite with logo bann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hite with logo bann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hite with logo bann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hite with logo bann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White with logo banner 13">
        <a:dk1>
          <a:srgbClr val="FFFFFF"/>
        </a:dk1>
        <a:lt1>
          <a:srgbClr val="FFFFFF"/>
        </a:lt1>
        <a:dk2>
          <a:srgbClr val="65C7BA"/>
        </a:dk2>
        <a:lt2>
          <a:srgbClr val="095D9C"/>
        </a:lt2>
        <a:accent1>
          <a:srgbClr val="F6C852"/>
        </a:accent1>
        <a:accent2>
          <a:srgbClr val="EE5D38"/>
        </a:accent2>
        <a:accent3>
          <a:srgbClr val="FFFFFF"/>
        </a:accent3>
        <a:accent4>
          <a:srgbClr val="DADADA"/>
        </a:accent4>
        <a:accent5>
          <a:srgbClr val="FAE0B3"/>
        </a:accent5>
        <a:accent6>
          <a:srgbClr val="D85332"/>
        </a:accent6>
        <a:hlink>
          <a:srgbClr val="1C50A9"/>
        </a:hlink>
        <a:folHlink>
          <a:srgbClr val="008998"/>
        </a:folHlink>
      </a:clrScheme>
      <a:clrMap bg1="lt1" tx1="dk1" bg2="lt2" tx2="dk2" accent1="accent1" accent2="accent2" accent3="accent3" accent4="accent4" accent5="accent5" accent6="accent6" hlink="hlink" folHlink="folHlink"/>
    </a:extraClrScheme>
    <a:extraClrScheme>
      <a:clrScheme name="White with logo banner 14">
        <a:dk1>
          <a:srgbClr val="FFFFFF"/>
        </a:dk1>
        <a:lt1>
          <a:srgbClr val="FFFFFF"/>
        </a:lt1>
        <a:dk2>
          <a:srgbClr val="65C7BA"/>
        </a:dk2>
        <a:lt2>
          <a:srgbClr val="1C1C1C"/>
        </a:lt2>
        <a:accent1>
          <a:srgbClr val="F6C852"/>
        </a:accent1>
        <a:accent2>
          <a:srgbClr val="EE5D38"/>
        </a:accent2>
        <a:accent3>
          <a:srgbClr val="FFFFFF"/>
        </a:accent3>
        <a:accent4>
          <a:srgbClr val="DADADA"/>
        </a:accent4>
        <a:accent5>
          <a:srgbClr val="FAE0B3"/>
        </a:accent5>
        <a:accent6>
          <a:srgbClr val="D85332"/>
        </a:accent6>
        <a:hlink>
          <a:srgbClr val="1C50A9"/>
        </a:hlink>
        <a:folHlink>
          <a:srgbClr val="008998"/>
        </a:folHlink>
      </a:clrScheme>
      <a:clrMap bg1="lt1" tx1="dk1" bg2="lt2" tx2="dk2" accent1="accent1" accent2="accent2" accent3="accent3" accent4="accent4" accent5="accent5" accent6="accent6" hlink="hlink" folHlink="folHlink"/>
    </a:extraClrScheme>
    <a:extraClrScheme>
      <a:clrScheme name="White with logo banner 15">
        <a:dk1>
          <a:srgbClr val="1C1C1C"/>
        </a:dk1>
        <a:lt1>
          <a:srgbClr val="FFFFFF"/>
        </a:lt1>
        <a:dk2>
          <a:srgbClr val="5F5F5F"/>
        </a:dk2>
        <a:lt2>
          <a:srgbClr val="65C7BA"/>
        </a:lt2>
        <a:accent1>
          <a:srgbClr val="F6C852"/>
        </a:accent1>
        <a:accent2>
          <a:srgbClr val="EE5D38"/>
        </a:accent2>
        <a:accent3>
          <a:srgbClr val="B6B6B6"/>
        </a:accent3>
        <a:accent4>
          <a:srgbClr val="DADADA"/>
        </a:accent4>
        <a:accent5>
          <a:srgbClr val="FAE0B3"/>
        </a:accent5>
        <a:accent6>
          <a:srgbClr val="D85332"/>
        </a:accent6>
        <a:hlink>
          <a:srgbClr val="1C50A9"/>
        </a:hlink>
        <a:folHlink>
          <a:srgbClr val="008998"/>
        </a:folHlink>
      </a:clrScheme>
      <a:clrMap bg1="dk2" tx1="lt1" bg2="dk1" tx2="lt2" accent1="accent1" accent2="accent2" accent3="accent3" accent4="accent4" accent5="accent5" accent6="accent6" hlink="hlink" folHlink="folHlink"/>
    </a:extraClrScheme>
    <a:extraClrScheme>
      <a:clrScheme name="White with logo banner 16">
        <a:dk1>
          <a:srgbClr val="000000"/>
        </a:dk1>
        <a:lt1>
          <a:srgbClr val="FFFFFF"/>
        </a:lt1>
        <a:dk2>
          <a:srgbClr val="1C50A9"/>
        </a:dk2>
        <a:lt2>
          <a:srgbClr val="5F5F5F"/>
        </a:lt2>
        <a:accent1>
          <a:srgbClr val="F6C852"/>
        </a:accent1>
        <a:accent2>
          <a:srgbClr val="EE5D38"/>
        </a:accent2>
        <a:accent3>
          <a:srgbClr val="FFFFFF"/>
        </a:accent3>
        <a:accent4>
          <a:srgbClr val="000000"/>
        </a:accent4>
        <a:accent5>
          <a:srgbClr val="FAE0B3"/>
        </a:accent5>
        <a:accent6>
          <a:srgbClr val="D85332"/>
        </a:accent6>
        <a:hlink>
          <a:srgbClr val="65C7BA"/>
        </a:hlink>
        <a:folHlink>
          <a:srgbClr val="008998"/>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NIEHS PPT Green Banner (Calibri, NIH Colors)">
  <a:themeElements>
    <a:clrScheme name="Custom 1">
      <a:dk1>
        <a:srgbClr val="000000"/>
      </a:dk1>
      <a:lt1>
        <a:srgbClr val="FFFFFF"/>
      </a:lt1>
      <a:dk2>
        <a:srgbClr val="0E345A"/>
      </a:dk2>
      <a:lt2>
        <a:srgbClr val="F2F2F2"/>
      </a:lt2>
      <a:accent1>
        <a:srgbClr val="336600"/>
      </a:accent1>
      <a:accent2>
        <a:srgbClr val="719500"/>
      </a:accent2>
      <a:accent3>
        <a:srgbClr val="1F5567"/>
      </a:accent3>
      <a:accent4>
        <a:srgbClr val="6B2009"/>
      </a:accent4>
      <a:accent5>
        <a:srgbClr val="DA6D00"/>
      </a:accent5>
      <a:accent6>
        <a:srgbClr val="603A77"/>
      </a:accent6>
      <a:hlink>
        <a:srgbClr val="7F7F7F"/>
      </a:hlink>
      <a:folHlink>
        <a:srgbClr val="A5A5A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hite with logo ban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hite with logo bann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hite with logo bann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hite with logo bann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hite with logo bann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hite with logo bann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hite with logo bann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hite with logo bann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hite with logo bann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hite with logo bann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hite with logo bann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hite with logo bann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White with logo banner 13">
        <a:dk1>
          <a:srgbClr val="FFFFFF"/>
        </a:dk1>
        <a:lt1>
          <a:srgbClr val="FFFFFF"/>
        </a:lt1>
        <a:dk2>
          <a:srgbClr val="65C7BA"/>
        </a:dk2>
        <a:lt2>
          <a:srgbClr val="095D9C"/>
        </a:lt2>
        <a:accent1>
          <a:srgbClr val="F6C852"/>
        </a:accent1>
        <a:accent2>
          <a:srgbClr val="EE5D38"/>
        </a:accent2>
        <a:accent3>
          <a:srgbClr val="FFFFFF"/>
        </a:accent3>
        <a:accent4>
          <a:srgbClr val="DADADA"/>
        </a:accent4>
        <a:accent5>
          <a:srgbClr val="FAE0B3"/>
        </a:accent5>
        <a:accent6>
          <a:srgbClr val="D85332"/>
        </a:accent6>
        <a:hlink>
          <a:srgbClr val="1C50A9"/>
        </a:hlink>
        <a:folHlink>
          <a:srgbClr val="008998"/>
        </a:folHlink>
      </a:clrScheme>
      <a:clrMap bg1="lt1" tx1="dk1" bg2="lt2" tx2="dk2" accent1="accent1" accent2="accent2" accent3="accent3" accent4="accent4" accent5="accent5" accent6="accent6" hlink="hlink" folHlink="folHlink"/>
    </a:extraClrScheme>
    <a:extraClrScheme>
      <a:clrScheme name="White with logo banner 14">
        <a:dk1>
          <a:srgbClr val="FFFFFF"/>
        </a:dk1>
        <a:lt1>
          <a:srgbClr val="FFFFFF"/>
        </a:lt1>
        <a:dk2>
          <a:srgbClr val="65C7BA"/>
        </a:dk2>
        <a:lt2>
          <a:srgbClr val="1C1C1C"/>
        </a:lt2>
        <a:accent1>
          <a:srgbClr val="F6C852"/>
        </a:accent1>
        <a:accent2>
          <a:srgbClr val="EE5D38"/>
        </a:accent2>
        <a:accent3>
          <a:srgbClr val="FFFFFF"/>
        </a:accent3>
        <a:accent4>
          <a:srgbClr val="DADADA"/>
        </a:accent4>
        <a:accent5>
          <a:srgbClr val="FAE0B3"/>
        </a:accent5>
        <a:accent6>
          <a:srgbClr val="D85332"/>
        </a:accent6>
        <a:hlink>
          <a:srgbClr val="1C50A9"/>
        </a:hlink>
        <a:folHlink>
          <a:srgbClr val="008998"/>
        </a:folHlink>
      </a:clrScheme>
      <a:clrMap bg1="lt1" tx1="dk1" bg2="lt2" tx2="dk2" accent1="accent1" accent2="accent2" accent3="accent3" accent4="accent4" accent5="accent5" accent6="accent6" hlink="hlink" folHlink="folHlink"/>
    </a:extraClrScheme>
    <a:extraClrScheme>
      <a:clrScheme name="White with logo banner 15">
        <a:dk1>
          <a:srgbClr val="1C1C1C"/>
        </a:dk1>
        <a:lt1>
          <a:srgbClr val="FFFFFF"/>
        </a:lt1>
        <a:dk2>
          <a:srgbClr val="5F5F5F"/>
        </a:dk2>
        <a:lt2>
          <a:srgbClr val="65C7BA"/>
        </a:lt2>
        <a:accent1>
          <a:srgbClr val="F6C852"/>
        </a:accent1>
        <a:accent2>
          <a:srgbClr val="EE5D38"/>
        </a:accent2>
        <a:accent3>
          <a:srgbClr val="B6B6B6"/>
        </a:accent3>
        <a:accent4>
          <a:srgbClr val="DADADA"/>
        </a:accent4>
        <a:accent5>
          <a:srgbClr val="FAE0B3"/>
        </a:accent5>
        <a:accent6>
          <a:srgbClr val="D85332"/>
        </a:accent6>
        <a:hlink>
          <a:srgbClr val="1C50A9"/>
        </a:hlink>
        <a:folHlink>
          <a:srgbClr val="008998"/>
        </a:folHlink>
      </a:clrScheme>
      <a:clrMap bg1="dk2" tx1="lt1" bg2="dk1" tx2="lt2" accent1="accent1" accent2="accent2" accent3="accent3" accent4="accent4" accent5="accent5" accent6="accent6" hlink="hlink" folHlink="folHlink"/>
    </a:extraClrScheme>
    <a:extraClrScheme>
      <a:clrScheme name="White with logo banner 16">
        <a:dk1>
          <a:srgbClr val="000000"/>
        </a:dk1>
        <a:lt1>
          <a:srgbClr val="FFFFFF"/>
        </a:lt1>
        <a:dk2>
          <a:srgbClr val="1C50A9"/>
        </a:dk2>
        <a:lt2>
          <a:srgbClr val="5F5F5F"/>
        </a:lt2>
        <a:accent1>
          <a:srgbClr val="F6C852"/>
        </a:accent1>
        <a:accent2>
          <a:srgbClr val="EE5D38"/>
        </a:accent2>
        <a:accent3>
          <a:srgbClr val="FFFFFF"/>
        </a:accent3>
        <a:accent4>
          <a:srgbClr val="000000"/>
        </a:accent4>
        <a:accent5>
          <a:srgbClr val="FAE0B3"/>
        </a:accent5>
        <a:accent6>
          <a:srgbClr val="D85332"/>
        </a:accent6>
        <a:hlink>
          <a:srgbClr val="65C7BA"/>
        </a:hlink>
        <a:folHlink>
          <a:srgbClr val="008998"/>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8183</TotalTime>
  <Words>2883</Words>
  <Application>Microsoft Office PowerPoint</Application>
  <PresentationFormat>On-screen Show (4:3)</PresentationFormat>
  <Paragraphs>200</Paragraphs>
  <Slides>14</Slides>
  <Notes>14</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14</vt:i4>
      </vt:variant>
    </vt:vector>
  </HeadingPairs>
  <TitlesOfParts>
    <vt:vector size="21" baseType="lpstr">
      <vt:lpstr>MS PGothic</vt:lpstr>
      <vt:lpstr>MS PGothic</vt:lpstr>
      <vt:lpstr>Arial</vt:lpstr>
      <vt:lpstr>Calibri</vt:lpstr>
      <vt:lpstr>NIEHS PPT Green Banner (Calibri, NIH Colors)</vt:lpstr>
      <vt:lpstr>NIEHS PPT Green Banner (No Corner)</vt:lpstr>
      <vt:lpstr>1_NIEHS PPT Green Banner (Calibri, NIH Colors)</vt:lpstr>
      <vt:lpstr>Addressing Complex Challenges Posed by Hazardous Substances</vt:lpstr>
      <vt:lpstr>PowerPoint Presentation</vt:lpstr>
      <vt:lpstr>Multidisciplinary research addressing broad, complex issues related to hazardous substance exposure</vt:lpstr>
      <vt:lpstr>SRP Research Exposure and Health Effects</vt:lpstr>
      <vt:lpstr>SRP Research: New Approaches and Alternatives for Toxicity, Fate and Transport, and Ecotoxicity Testing </vt:lpstr>
      <vt:lpstr>Zebrafish: health effects of developmental exposures </vt:lpstr>
      <vt:lpstr>New tools for studying ecotoxicology </vt:lpstr>
      <vt:lpstr>Screening for hazardous chemicals in the environment and in human samples</vt:lpstr>
      <vt:lpstr>New approaches to understand fate and transport</vt:lpstr>
      <vt:lpstr>Computational methods to predict the toxicity and exposure</vt:lpstr>
      <vt:lpstr>Computational methods to predict the toxicity </vt:lpstr>
      <vt:lpstr>Developing models to integrate diverse data sets </vt:lpstr>
      <vt:lpstr>Enhancing environmental health solutions through data integration</vt:lpstr>
      <vt:lpstr>Past SRP Risk e-Learning Webinars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 Mishamandani</dc:creator>
  <cp:lastModifiedBy>Sara Amolegbe</cp:lastModifiedBy>
  <cp:revision>82</cp:revision>
  <cp:lastPrinted>2018-05-24T16:33:51Z</cp:lastPrinted>
  <dcterms:created xsi:type="dcterms:W3CDTF">2015-06-16T12:47:50Z</dcterms:created>
  <dcterms:modified xsi:type="dcterms:W3CDTF">2018-05-30T21:09:18Z</dcterms:modified>
</cp:coreProperties>
</file>