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62" r:id="rId3"/>
    <p:sldId id="324" r:id="rId4"/>
    <p:sldId id="325" r:id="rId5"/>
    <p:sldId id="323" r:id="rId6"/>
    <p:sldId id="338" r:id="rId7"/>
    <p:sldId id="339" r:id="rId8"/>
    <p:sldId id="351" r:id="rId9"/>
    <p:sldId id="341" r:id="rId10"/>
    <p:sldId id="342" r:id="rId11"/>
    <p:sldId id="333" r:id="rId12"/>
    <p:sldId id="335" r:id="rId13"/>
    <p:sldId id="330" r:id="rId14"/>
    <p:sldId id="274" r:id="rId15"/>
    <p:sldId id="278" r:id="rId16"/>
    <p:sldId id="285" r:id="rId17"/>
    <p:sldId id="343" r:id="rId18"/>
    <p:sldId id="286" r:id="rId19"/>
    <p:sldId id="336" r:id="rId20"/>
    <p:sldId id="276" r:id="rId21"/>
    <p:sldId id="345" r:id="rId22"/>
    <p:sldId id="347" r:id="rId23"/>
    <p:sldId id="275" r:id="rId24"/>
    <p:sldId id="293" r:id="rId25"/>
    <p:sldId id="348" r:id="rId26"/>
    <p:sldId id="346" r:id="rId27"/>
    <p:sldId id="349"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8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7" autoAdjust="0"/>
    <p:restoredTop sz="94660"/>
  </p:normalViewPr>
  <p:slideViewPr>
    <p:cSldViewPr snapToGrid="0">
      <p:cViewPr varScale="1">
        <p:scale>
          <a:sx n="79" d="100"/>
          <a:sy n="79" d="100"/>
        </p:scale>
        <p:origin x="11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FEC41-743E-4B0A-9EC7-C6C083B9611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BFD93F3-F2F2-4639-A96B-64F9D71C6B47}">
      <dgm:prSet phldrT="[Text]"/>
      <dgm:spPr/>
      <dgm:t>
        <a:bodyPr/>
        <a:lstStyle/>
        <a:p>
          <a:r>
            <a:rPr lang="en-US" dirty="0"/>
            <a:t>Initiate Section 106  Programmatic Agreement Process</a:t>
          </a:r>
        </a:p>
      </dgm:t>
    </dgm:pt>
    <dgm:pt modelId="{BD9342B1-E1CB-4A71-8B86-AC1BAE3C4CBD}" type="parTrans" cxnId="{EF4E66A3-5F09-485C-A09D-7C3603C1866D}">
      <dgm:prSet/>
      <dgm:spPr/>
      <dgm:t>
        <a:bodyPr/>
        <a:lstStyle/>
        <a:p>
          <a:endParaRPr lang="en-US"/>
        </a:p>
      </dgm:t>
    </dgm:pt>
    <dgm:pt modelId="{BD3B14F5-FDAF-4BFF-AD3E-CC6BEF9FF210}" type="sibTrans" cxnId="{EF4E66A3-5F09-485C-A09D-7C3603C1866D}">
      <dgm:prSet/>
      <dgm:spPr/>
      <dgm:t>
        <a:bodyPr/>
        <a:lstStyle/>
        <a:p>
          <a:endParaRPr lang="en-US"/>
        </a:p>
      </dgm:t>
    </dgm:pt>
    <dgm:pt modelId="{D105EAEA-9180-4B57-AB72-9D5F26AEED63}">
      <dgm:prSet phldrT="[Text]"/>
      <dgm:spPr/>
      <dgm:t>
        <a:bodyPr/>
        <a:lstStyle/>
        <a:p>
          <a:r>
            <a:rPr lang="en-US" dirty="0"/>
            <a:t>Assess potential adverse effects of response actions on historic properties </a:t>
          </a:r>
        </a:p>
      </dgm:t>
    </dgm:pt>
    <dgm:pt modelId="{74822CF7-7FC5-47B9-AF77-38D00E434B82}" type="parTrans" cxnId="{4A9B1474-A750-4ACB-B682-B7CD694ECA9E}">
      <dgm:prSet/>
      <dgm:spPr/>
      <dgm:t>
        <a:bodyPr/>
        <a:lstStyle/>
        <a:p>
          <a:endParaRPr lang="en-US"/>
        </a:p>
      </dgm:t>
    </dgm:pt>
    <dgm:pt modelId="{0C607188-31F3-41B7-9E9D-B27A9550EB36}" type="sibTrans" cxnId="{4A9B1474-A750-4ACB-B682-B7CD694ECA9E}">
      <dgm:prSet/>
      <dgm:spPr/>
      <dgm:t>
        <a:bodyPr/>
        <a:lstStyle/>
        <a:p>
          <a:endParaRPr lang="en-US"/>
        </a:p>
      </dgm:t>
    </dgm:pt>
    <dgm:pt modelId="{640C76F6-36DF-4810-8669-D2E7D0101FF1}">
      <dgm:prSet phldrT="[Text]"/>
      <dgm:spPr/>
      <dgm:t>
        <a:bodyPr/>
        <a:lstStyle/>
        <a:p>
          <a:r>
            <a:rPr lang="en-US" dirty="0"/>
            <a:t>Avoid or reduce adversely affecting historic properties to the extent practicable considering the exigencies of the situation</a:t>
          </a:r>
        </a:p>
      </dgm:t>
    </dgm:pt>
    <dgm:pt modelId="{63C1B163-D4C9-42A2-9BC2-3A1270A4A23B}" type="parTrans" cxnId="{90ACBB00-44A7-4E08-88B8-29A2FF780630}">
      <dgm:prSet/>
      <dgm:spPr/>
      <dgm:t>
        <a:bodyPr/>
        <a:lstStyle/>
        <a:p>
          <a:endParaRPr lang="en-US"/>
        </a:p>
      </dgm:t>
    </dgm:pt>
    <dgm:pt modelId="{7696C8E4-CF9A-4E6F-90CB-3CEDD973A3DA}" type="sibTrans" cxnId="{90ACBB00-44A7-4E08-88B8-29A2FF780630}">
      <dgm:prSet/>
      <dgm:spPr/>
      <dgm:t>
        <a:bodyPr/>
        <a:lstStyle/>
        <a:p>
          <a:endParaRPr lang="en-US"/>
        </a:p>
      </dgm:t>
    </dgm:pt>
    <dgm:pt modelId="{4563C893-F854-47AE-9B40-302639717FDB}">
      <dgm:prSet/>
      <dgm:spPr/>
      <dgm:t>
        <a:bodyPr/>
        <a:lstStyle/>
        <a:p>
          <a:r>
            <a:rPr lang="en-US" dirty="0"/>
            <a:t>Make reasonable and timely efforts to notify and consult with appropriate parties</a:t>
          </a:r>
        </a:p>
      </dgm:t>
    </dgm:pt>
    <dgm:pt modelId="{95FB3432-2668-4152-A338-9488CB812CC3}" type="parTrans" cxnId="{A686AC15-9693-4C26-BE50-2FD439AA9D18}">
      <dgm:prSet/>
      <dgm:spPr/>
      <dgm:t>
        <a:bodyPr/>
        <a:lstStyle/>
        <a:p>
          <a:endParaRPr lang="en-US"/>
        </a:p>
      </dgm:t>
    </dgm:pt>
    <dgm:pt modelId="{11F130CF-0971-4C58-B8F6-B57FB81B841A}" type="sibTrans" cxnId="{A686AC15-9693-4C26-BE50-2FD439AA9D18}">
      <dgm:prSet/>
      <dgm:spPr/>
      <dgm:t>
        <a:bodyPr/>
        <a:lstStyle/>
        <a:p>
          <a:endParaRPr lang="en-US"/>
        </a:p>
      </dgm:t>
    </dgm:pt>
    <dgm:pt modelId="{469D1D20-6E08-46D0-8CBB-B4297C93E38F}">
      <dgm:prSet/>
      <dgm:spPr/>
      <dgm:t>
        <a:bodyPr/>
        <a:lstStyle/>
        <a:p>
          <a:r>
            <a:rPr lang="en-US" dirty="0"/>
            <a:t>Is incident categorically excluded from 106 compliance?</a:t>
          </a:r>
        </a:p>
      </dgm:t>
    </dgm:pt>
    <dgm:pt modelId="{5B5DB427-9696-41F9-8750-234A229F42A5}" type="parTrans" cxnId="{6B0AB9CF-626C-4073-AA55-C93C9A5ECE33}">
      <dgm:prSet/>
      <dgm:spPr/>
      <dgm:t>
        <a:bodyPr/>
        <a:lstStyle/>
        <a:p>
          <a:endParaRPr lang="en-US"/>
        </a:p>
      </dgm:t>
    </dgm:pt>
    <dgm:pt modelId="{1BD81B33-1628-48B6-9C2E-4B546A4E10F9}" type="sibTrans" cxnId="{6B0AB9CF-626C-4073-AA55-C93C9A5ECE33}">
      <dgm:prSet/>
      <dgm:spPr/>
      <dgm:t>
        <a:bodyPr/>
        <a:lstStyle/>
        <a:p>
          <a:endParaRPr lang="en-US"/>
        </a:p>
      </dgm:t>
    </dgm:pt>
    <dgm:pt modelId="{6FFF0E2C-3A34-4EEC-A9B6-BD126EA7CD5D}" type="pres">
      <dgm:prSet presAssocID="{310FEC41-743E-4B0A-9EC7-C6C083B96112}" presName="rootnode" presStyleCnt="0">
        <dgm:presLayoutVars>
          <dgm:chMax/>
          <dgm:chPref/>
          <dgm:dir/>
          <dgm:animLvl val="lvl"/>
        </dgm:presLayoutVars>
      </dgm:prSet>
      <dgm:spPr/>
      <dgm:t>
        <a:bodyPr/>
        <a:lstStyle/>
        <a:p>
          <a:endParaRPr lang="en-US"/>
        </a:p>
      </dgm:t>
    </dgm:pt>
    <dgm:pt modelId="{01FC1E8D-852D-4802-B540-9A4A503DDACB}" type="pres">
      <dgm:prSet presAssocID="{7BFD93F3-F2F2-4639-A96B-64F9D71C6B47}" presName="composite" presStyleCnt="0"/>
      <dgm:spPr/>
    </dgm:pt>
    <dgm:pt modelId="{5B77D9B5-3CB7-4AF4-896F-10AED6B5B8C4}" type="pres">
      <dgm:prSet presAssocID="{7BFD93F3-F2F2-4639-A96B-64F9D71C6B47}" presName="bentUpArrow1" presStyleLbl="alignImgPlace1" presStyleIdx="0" presStyleCnt="4"/>
      <dgm:spPr/>
    </dgm:pt>
    <dgm:pt modelId="{5466BB07-9E1E-419C-AECD-20856C1F7030}" type="pres">
      <dgm:prSet presAssocID="{7BFD93F3-F2F2-4639-A96B-64F9D71C6B47}" presName="ParentText" presStyleLbl="node1" presStyleIdx="0" presStyleCnt="5" custScaleX="305176">
        <dgm:presLayoutVars>
          <dgm:chMax val="1"/>
          <dgm:chPref val="1"/>
          <dgm:bulletEnabled val="1"/>
        </dgm:presLayoutVars>
      </dgm:prSet>
      <dgm:spPr/>
      <dgm:t>
        <a:bodyPr/>
        <a:lstStyle/>
        <a:p>
          <a:endParaRPr lang="en-US"/>
        </a:p>
      </dgm:t>
    </dgm:pt>
    <dgm:pt modelId="{BEBA6981-57DF-402E-ADE6-F6B6C9C9B96C}" type="pres">
      <dgm:prSet presAssocID="{7BFD93F3-F2F2-4639-A96B-64F9D71C6B47}" presName="ChildText" presStyleLbl="revTx" presStyleIdx="0" presStyleCnt="4">
        <dgm:presLayoutVars>
          <dgm:chMax val="0"/>
          <dgm:chPref val="0"/>
          <dgm:bulletEnabled val="1"/>
        </dgm:presLayoutVars>
      </dgm:prSet>
      <dgm:spPr/>
    </dgm:pt>
    <dgm:pt modelId="{6EA2BF6B-BF4B-4B63-B97B-ABB401AA3D12}" type="pres">
      <dgm:prSet presAssocID="{BD3B14F5-FDAF-4BFF-AD3E-CC6BEF9FF210}" presName="sibTrans" presStyleCnt="0"/>
      <dgm:spPr/>
    </dgm:pt>
    <dgm:pt modelId="{CB30A4F4-B986-4789-B878-C1F435275E7A}" type="pres">
      <dgm:prSet presAssocID="{469D1D20-6E08-46D0-8CBB-B4297C93E38F}" presName="composite" presStyleCnt="0"/>
      <dgm:spPr/>
    </dgm:pt>
    <dgm:pt modelId="{15D13D31-E276-4270-B8BD-CCC8471EE053}" type="pres">
      <dgm:prSet presAssocID="{469D1D20-6E08-46D0-8CBB-B4297C93E38F}" presName="bentUpArrow1" presStyleLbl="alignImgPlace1" presStyleIdx="1" presStyleCnt="4"/>
      <dgm:spPr/>
    </dgm:pt>
    <dgm:pt modelId="{0D90813A-20D4-40BF-8F27-A1133B7A15A0}" type="pres">
      <dgm:prSet presAssocID="{469D1D20-6E08-46D0-8CBB-B4297C93E38F}" presName="ParentText" presStyleLbl="node1" presStyleIdx="1" presStyleCnt="5" custScaleX="324914">
        <dgm:presLayoutVars>
          <dgm:chMax val="1"/>
          <dgm:chPref val="1"/>
          <dgm:bulletEnabled val="1"/>
        </dgm:presLayoutVars>
      </dgm:prSet>
      <dgm:spPr/>
      <dgm:t>
        <a:bodyPr/>
        <a:lstStyle/>
        <a:p>
          <a:endParaRPr lang="en-US"/>
        </a:p>
      </dgm:t>
    </dgm:pt>
    <dgm:pt modelId="{E43AFD91-14FE-4FD7-B777-EA8342682094}" type="pres">
      <dgm:prSet presAssocID="{469D1D20-6E08-46D0-8CBB-B4297C93E38F}" presName="ChildText" presStyleLbl="revTx" presStyleIdx="1" presStyleCnt="4">
        <dgm:presLayoutVars>
          <dgm:chMax val="0"/>
          <dgm:chPref val="0"/>
          <dgm:bulletEnabled val="1"/>
        </dgm:presLayoutVars>
      </dgm:prSet>
      <dgm:spPr/>
    </dgm:pt>
    <dgm:pt modelId="{0283A3D8-5230-4031-B197-AA4435A8C490}" type="pres">
      <dgm:prSet presAssocID="{1BD81B33-1628-48B6-9C2E-4B546A4E10F9}" presName="sibTrans" presStyleCnt="0"/>
      <dgm:spPr/>
    </dgm:pt>
    <dgm:pt modelId="{AED7FFEB-66A5-4A59-8723-F55068D6B187}" type="pres">
      <dgm:prSet presAssocID="{4563C893-F854-47AE-9B40-302639717FDB}" presName="composite" presStyleCnt="0"/>
      <dgm:spPr/>
    </dgm:pt>
    <dgm:pt modelId="{C0281377-C72B-4CA5-B621-C61BC9BDCA73}" type="pres">
      <dgm:prSet presAssocID="{4563C893-F854-47AE-9B40-302639717FDB}" presName="bentUpArrow1" presStyleLbl="alignImgPlace1" presStyleIdx="2" presStyleCnt="4"/>
      <dgm:spPr/>
    </dgm:pt>
    <dgm:pt modelId="{20180356-D970-4C61-B515-0E406C3363D3}" type="pres">
      <dgm:prSet presAssocID="{4563C893-F854-47AE-9B40-302639717FDB}" presName="ParentText" presStyleLbl="node1" presStyleIdx="2" presStyleCnt="5" custScaleX="295363">
        <dgm:presLayoutVars>
          <dgm:chMax val="1"/>
          <dgm:chPref val="1"/>
          <dgm:bulletEnabled val="1"/>
        </dgm:presLayoutVars>
      </dgm:prSet>
      <dgm:spPr/>
      <dgm:t>
        <a:bodyPr/>
        <a:lstStyle/>
        <a:p>
          <a:endParaRPr lang="en-US"/>
        </a:p>
      </dgm:t>
    </dgm:pt>
    <dgm:pt modelId="{5A67BAFD-3052-4E9F-A0AD-DC536DE4D777}" type="pres">
      <dgm:prSet presAssocID="{4563C893-F854-47AE-9B40-302639717FDB}" presName="ChildText" presStyleLbl="revTx" presStyleIdx="2" presStyleCnt="4">
        <dgm:presLayoutVars>
          <dgm:chMax val="0"/>
          <dgm:chPref val="0"/>
          <dgm:bulletEnabled val="1"/>
        </dgm:presLayoutVars>
      </dgm:prSet>
      <dgm:spPr/>
    </dgm:pt>
    <dgm:pt modelId="{1C6EFF5D-87AF-4CBF-B0DD-DBED7B663AFA}" type="pres">
      <dgm:prSet presAssocID="{11F130CF-0971-4C58-B8F6-B57FB81B841A}" presName="sibTrans" presStyleCnt="0"/>
      <dgm:spPr/>
    </dgm:pt>
    <dgm:pt modelId="{0EF2C467-D9CC-431B-8567-BDD72577E4B6}" type="pres">
      <dgm:prSet presAssocID="{D105EAEA-9180-4B57-AB72-9D5F26AEED63}" presName="composite" presStyleCnt="0"/>
      <dgm:spPr/>
    </dgm:pt>
    <dgm:pt modelId="{F773DDF2-CF14-4633-B114-C4E1A95E9B06}" type="pres">
      <dgm:prSet presAssocID="{D105EAEA-9180-4B57-AB72-9D5F26AEED63}" presName="bentUpArrow1" presStyleLbl="alignImgPlace1" presStyleIdx="3" presStyleCnt="4"/>
      <dgm:spPr/>
    </dgm:pt>
    <dgm:pt modelId="{3E39A43B-A697-4789-B448-BBC3B8971B51}" type="pres">
      <dgm:prSet presAssocID="{D105EAEA-9180-4B57-AB72-9D5F26AEED63}" presName="ParentText" presStyleLbl="node1" presStyleIdx="3" presStyleCnt="5" custScaleX="318853">
        <dgm:presLayoutVars>
          <dgm:chMax val="1"/>
          <dgm:chPref val="1"/>
          <dgm:bulletEnabled val="1"/>
        </dgm:presLayoutVars>
      </dgm:prSet>
      <dgm:spPr/>
      <dgm:t>
        <a:bodyPr/>
        <a:lstStyle/>
        <a:p>
          <a:endParaRPr lang="en-US"/>
        </a:p>
      </dgm:t>
    </dgm:pt>
    <dgm:pt modelId="{A1D06BE8-ED59-406C-ACB4-CC630F6CA1E9}" type="pres">
      <dgm:prSet presAssocID="{D105EAEA-9180-4B57-AB72-9D5F26AEED63}" presName="ChildText" presStyleLbl="revTx" presStyleIdx="3" presStyleCnt="4">
        <dgm:presLayoutVars>
          <dgm:chMax val="0"/>
          <dgm:chPref val="0"/>
          <dgm:bulletEnabled val="1"/>
        </dgm:presLayoutVars>
      </dgm:prSet>
      <dgm:spPr/>
    </dgm:pt>
    <dgm:pt modelId="{05AFA5D4-B320-4C86-9850-2F8D1785A640}" type="pres">
      <dgm:prSet presAssocID="{0C607188-31F3-41B7-9E9D-B27A9550EB36}" presName="sibTrans" presStyleCnt="0"/>
      <dgm:spPr/>
    </dgm:pt>
    <dgm:pt modelId="{A2FF8DB0-0DEE-44C6-A789-48EE239D0105}" type="pres">
      <dgm:prSet presAssocID="{640C76F6-36DF-4810-8669-D2E7D0101FF1}" presName="composite" presStyleCnt="0"/>
      <dgm:spPr/>
    </dgm:pt>
    <dgm:pt modelId="{FBF69365-ED98-4118-97B7-CD2DDC0F990C}" type="pres">
      <dgm:prSet presAssocID="{640C76F6-36DF-4810-8669-D2E7D0101FF1}" presName="ParentText" presStyleLbl="node1" presStyleIdx="4" presStyleCnt="5" custScaleX="320726">
        <dgm:presLayoutVars>
          <dgm:chMax val="1"/>
          <dgm:chPref val="1"/>
          <dgm:bulletEnabled val="1"/>
        </dgm:presLayoutVars>
      </dgm:prSet>
      <dgm:spPr/>
      <dgm:t>
        <a:bodyPr/>
        <a:lstStyle/>
        <a:p>
          <a:endParaRPr lang="en-US"/>
        </a:p>
      </dgm:t>
    </dgm:pt>
  </dgm:ptLst>
  <dgm:cxnLst>
    <dgm:cxn modelId="{6E0DD0A9-38F1-4902-9D02-705EE2848F71}" type="presOf" srcId="{7BFD93F3-F2F2-4639-A96B-64F9D71C6B47}" destId="{5466BB07-9E1E-419C-AECD-20856C1F7030}" srcOrd="0" destOrd="0" presId="urn:microsoft.com/office/officeart/2005/8/layout/StepDownProcess"/>
    <dgm:cxn modelId="{D644DB9E-C3C2-41E4-83DD-9561E58F1E0E}" type="presOf" srcId="{640C76F6-36DF-4810-8669-D2E7D0101FF1}" destId="{FBF69365-ED98-4118-97B7-CD2DDC0F990C}" srcOrd="0" destOrd="0" presId="urn:microsoft.com/office/officeart/2005/8/layout/StepDownProcess"/>
    <dgm:cxn modelId="{A686AC15-9693-4C26-BE50-2FD439AA9D18}" srcId="{310FEC41-743E-4B0A-9EC7-C6C083B96112}" destId="{4563C893-F854-47AE-9B40-302639717FDB}" srcOrd="2" destOrd="0" parTransId="{95FB3432-2668-4152-A338-9488CB812CC3}" sibTransId="{11F130CF-0971-4C58-B8F6-B57FB81B841A}"/>
    <dgm:cxn modelId="{6B0AB9CF-626C-4073-AA55-C93C9A5ECE33}" srcId="{310FEC41-743E-4B0A-9EC7-C6C083B96112}" destId="{469D1D20-6E08-46D0-8CBB-B4297C93E38F}" srcOrd="1" destOrd="0" parTransId="{5B5DB427-9696-41F9-8750-234A229F42A5}" sibTransId="{1BD81B33-1628-48B6-9C2E-4B546A4E10F9}"/>
    <dgm:cxn modelId="{88371E52-7F4D-4D6F-B566-F3D7F56A63A6}" type="presOf" srcId="{310FEC41-743E-4B0A-9EC7-C6C083B96112}" destId="{6FFF0E2C-3A34-4EEC-A9B6-BD126EA7CD5D}" srcOrd="0" destOrd="0" presId="urn:microsoft.com/office/officeart/2005/8/layout/StepDownProcess"/>
    <dgm:cxn modelId="{6A71819A-B7AF-433E-BFF9-4E2BEBF81436}" type="presOf" srcId="{D105EAEA-9180-4B57-AB72-9D5F26AEED63}" destId="{3E39A43B-A697-4789-B448-BBC3B8971B51}" srcOrd="0" destOrd="0" presId="urn:microsoft.com/office/officeart/2005/8/layout/StepDownProcess"/>
    <dgm:cxn modelId="{4A9B1474-A750-4ACB-B682-B7CD694ECA9E}" srcId="{310FEC41-743E-4B0A-9EC7-C6C083B96112}" destId="{D105EAEA-9180-4B57-AB72-9D5F26AEED63}" srcOrd="3" destOrd="0" parTransId="{74822CF7-7FC5-47B9-AF77-38D00E434B82}" sibTransId="{0C607188-31F3-41B7-9E9D-B27A9550EB36}"/>
    <dgm:cxn modelId="{90ACBB00-44A7-4E08-88B8-29A2FF780630}" srcId="{310FEC41-743E-4B0A-9EC7-C6C083B96112}" destId="{640C76F6-36DF-4810-8669-D2E7D0101FF1}" srcOrd="4" destOrd="0" parTransId="{63C1B163-D4C9-42A2-9BC2-3A1270A4A23B}" sibTransId="{7696C8E4-CF9A-4E6F-90CB-3CEDD973A3DA}"/>
    <dgm:cxn modelId="{28920E2E-3B52-4B5F-A5C7-415C2939AF67}" type="presOf" srcId="{4563C893-F854-47AE-9B40-302639717FDB}" destId="{20180356-D970-4C61-B515-0E406C3363D3}" srcOrd="0" destOrd="0" presId="urn:microsoft.com/office/officeart/2005/8/layout/StepDownProcess"/>
    <dgm:cxn modelId="{47B28DD8-191E-4427-968F-0693CE5E13D5}" type="presOf" srcId="{469D1D20-6E08-46D0-8CBB-B4297C93E38F}" destId="{0D90813A-20D4-40BF-8F27-A1133B7A15A0}" srcOrd="0" destOrd="0" presId="urn:microsoft.com/office/officeart/2005/8/layout/StepDownProcess"/>
    <dgm:cxn modelId="{EF4E66A3-5F09-485C-A09D-7C3603C1866D}" srcId="{310FEC41-743E-4B0A-9EC7-C6C083B96112}" destId="{7BFD93F3-F2F2-4639-A96B-64F9D71C6B47}" srcOrd="0" destOrd="0" parTransId="{BD9342B1-E1CB-4A71-8B86-AC1BAE3C4CBD}" sibTransId="{BD3B14F5-FDAF-4BFF-AD3E-CC6BEF9FF210}"/>
    <dgm:cxn modelId="{2264BAA0-2B81-4FC6-B7A5-EF4421772519}" type="presParOf" srcId="{6FFF0E2C-3A34-4EEC-A9B6-BD126EA7CD5D}" destId="{01FC1E8D-852D-4802-B540-9A4A503DDACB}" srcOrd="0" destOrd="0" presId="urn:microsoft.com/office/officeart/2005/8/layout/StepDownProcess"/>
    <dgm:cxn modelId="{0578644E-903B-4CD4-BCF7-8EE02FBFA11A}" type="presParOf" srcId="{01FC1E8D-852D-4802-B540-9A4A503DDACB}" destId="{5B77D9B5-3CB7-4AF4-896F-10AED6B5B8C4}" srcOrd="0" destOrd="0" presId="urn:microsoft.com/office/officeart/2005/8/layout/StepDownProcess"/>
    <dgm:cxn modelId="{B32F4F64-F6F0-4906-9BF7-D725743F9C25}" type="presParOf" srcId="{01FC1E8D-852D-4802-B540-9A4A503DDACB}" destId="{5466BB07-9E1E-419C-AECD-20856C1F7030}" srcOrd="1" destOrd="0" presId="urn:microsoft.com/office/officeart/2005/8/layout/StepDownProcess"/>
    <dgm:cxn modelId="{29BF6D03-243D-45FB-B514-3144E53CDB63}" type="presParOf" srcId="{01FC1E8D-852D-4802-B540-9A4A503DDACB}" destId="{BEBA6981-57DF-402E-ADE6-F6B6C9C9B96C}" srcOrd="2" destOrd="0" presId="urn:microsoft.com/office/officeart/2005/8/layout/StepDownProcess"/>
    <dgm:cxn modelId="{B592D8AF-2C29-4EB9-BD45-9CE288C9FFA0}" type="presParOf" srcId="{6FFF0E2C-3A34-4EEC-A9B6-BD126EA7CD5D}" destId="{6EA2BF6B-BF4B-4B63-B97B-ABB401AA3D12}" srcOrd="1" destOrd="0" presId="urn:microsoft.com/office/officeart/2005/8/layout/StepDownProcess"/>
    <dgm:cxn modelId="{115F6BFF-FEFD-4C63-98FC-0B1BB132F175}" type="presParOf" srcId="{6FFF0E2C-3A34-4EEC-A9B6-BD126EA7CD5D}" destId="{CB30A4F4-B986-4789-B878-C1F435275E7A}" srcOrd="2" destOrd="0" presId="urn:microsoft.com/office/officeart/2005/8/layout/StepDownProcess"/>
    <dgm:cxn modelId="{79BF3457-81DF-49E5-9E12-67FC67F209F5}" type="presParOf" srcId="{CB30A4F4-B986-4789-B878-C1F435275E7A}" destId="{15D13D31-E276-4270-B8BD-CCC8471EE053}" srcOrd="0" destOrd="0" presId="urn:microsoft.com/office/officeart/2005/8/layout/StepDownProcess"/>
    <dgm:cxn modelId="{DD676B71-EA23-4394-9844-ADECA35E569B}" type="presParOf" srcId="{CB30A4F4-B986-4789-B878-C1F435275E7A}" destId="{0D90813A-20D4-40BF-8F27-A1133B7A15A0}" srcOrd="1" destOrd="0" presId="urn:microsoft.com/office/officeart/2005/8/layout/StepDownProcess"/>
    <dgm:cxn modelId="{9A3EA889-4980-44A1-A839-36591F4B3EC5}" type="presParOf" srcId="{CB30A4F4-B986-4789-B878-C1F435275E7A}" destId="{E43AFD91-14FE-4FD7-B777-EA8342682094}" srcOrd="2" destOrd="0" presId="urn:microsoft.com/office/officeart/2005/8/layout/StepDownProcess"/>
    <dgm:cxn modelId="{EBC2F444-9ADA-4BAE-B2AB-F6BEE992387F}" type="presParOf" srcId="{6FFF0E2C-3A34-4EEC-A9B6-BD126EA7CD5D}" destId="{0283A3D8-5230-4031-B197-AA4435A8C490}" srcOrd="3" destOrd="0" presId="urn:microsoft.com/office/officeart/2005/8/layout/StepDownProcess"/>
    <dgm:cxn modelId="{4FF67A16-B01D-4A99-BED2-0BFCCE9C2FA1}" type="presParOf" srcId="{6FFF0E2C-3A34-4EEC-A9B6-BD126EA7CD5D}" destId="{AED7FFEB-66A5-4A59-8723-F55068D6B187}" srcOrd="4" destOrd="0" presId="urn:microsoft.com/office/officeart/2005/8/layout/StepDownProcess"/>
    <dgm:cxn modelId="{EE820E3A-1936-4105-BB53-F326030353A5}" type="presParOf" srcId="{AED7FFEB-66A5-4A59-8723-F55068D6B187}" destId="{C0281377-C72B-4CA5-B621-C61BC9BDCA73}" srcOrd="0" destOrd="0" presId="urn:microsoft.com/office/officeart/2005/8/layout/StepDownProcess"/>
    <dgm:cxn modelId="{3AC002C0-4982-47E8-9AD6-5970A40F5575}" type="presParOf" srcId="{AED7FFEB-66A5-4A59-8723-F55068D6B187}" destId="{20180356-D970-4C61-B515-0E406C3363D3}" srcOrd="1" destOrd="0" presId="urn:microsoft.com/office/officeart/2005/8/layout/StepDownProcess"/>
    <dgm:cxn modelId="{E0A38FFC-DD27-4891-9A0B-03559E46B4F9}" type="presParOf" srcId="{AED7FFEB-66A5-4A59-8723-F55068D6B187}" destId="{5A67BAFD-3052-4E9F-A0AD-DC536DE4D777}" srcOrd="2" destOrd="0" presId="urn:microsoft.com/office/officeart/2005/8/layout/StepDownProcess"/>
    <dgm:cxn modelId="{AD384662-0845-4BA2-A49D-00D702DCEA3B}" type="presParOf" srcId="{6FFF0E2C-3A34-4EEC-A9B6-BD126EA7CD5D}" destId="{1C6EFF5D-87AF-4CBF-B0DD-DBED7B663AFA}" srcOrd="5" destOrd="0" presId="urn:microsoft.com/office/officeart/2005/8/layout/StepDownProcess"/>
    <dgm:cxn modelId="{B0DAB664-5770-4956-920D-147BF6AEF570}" type="presParOf" srcId="{6FFF0E2C-3A34-4EEC-A9B6-BD126EA7CD5D}" destId="{0EF2C467-D9CC-431B-8567-BDD72577E4B6}" srcOrd="6" destOrd="0" presId="urn:microsoft.com/office/officeart/2005/8/layout/StepDownProcess"/>
    <dgm:cxn modelId="{537D9017-E45B-449A-BA52-273CDD432F3C}" type="presParOf" srcId="{0EF2C467-D9CC-431B-8567-BDD72577E4B6}" destId="{F773DDF2-CF14-4633-B114-C4E1A95E9B06}" srcOrd="0" destOrd="0" presId="urn:microsoft.com/office/officeart/2005/8/layout/StepDownProcess"/>
    <dgm:cxn modelId="{0CFE7FA5-3ECE-4457-BCB8-5355BF9A60AC}" type="presParOf" srcId="{0EF2C467-D9CC-431B-8567-BDD72577E4B6}" destId="{3E39A43B-A697-4789-B448-BBC3B8971B51}" srcOrd="1" destOrd="0" presId="urn:microsoft.com/office/officeart/2005/8/layout/StepDownProcess"/>
    <dgm:cxn modelId="{FE2CA7A1-23E7-4759-BFCB-9190DB0BD677}" type="presParOf" srcId="{0EF2C467-D9CC-431B-8567-BDD72577E4B6}" destId="{A1D06BE8-ED59-406C-ACB4-CC630F6CA1E9}" srcOrd="2" destOrd="0" presId="urn:microsoft.com/office/officeart/2005/8/layout/StepDownProcess"/>
    <dgm:cxn modelId="{ABF49B8C-3FF8-44EE-A28E-10D1AF30235A}" type="presParOf" srcId="{6FFF0E2C-3A34-4EEC-A9B6-BD126EA7CD5D}" destId="{05AFA5D4-B320-4C86-9850-2F8D1785A640}" srcOrd="7" destOrd="0" presId="urn:microsoft.com/office/officeart/2005/8/layout/StepDownProcess"/>
    <dgm:cxn modelId="{A3AB2186-AFAC-4E34-A863-DFC7CF5462D7}" type="presParOf" srcId="{6FFF0E2C-3A34-4EEC-A9B6-BD126EA7CD5D}" destId="{A2FF8DB0-0DEE-44C6-A789-48EE239D0105}" srcOrd="8" destOrd="0" presId="urn:microsoft.com/office/officeart/2005/8/layout/StepDownProcess"/>
    <dgm:cxn modelId="{B502248D-C8E1-42ED-829C-D61BA99ADC0B}" type="presParOf" srcId="{A2FF8DB0-0DEE-44C6-A789-48EE239D0105}" destId="{FBF69365-ED98-4118-97B7-CD2DDC0F990C}"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FEC41-743E-4B0A-9EC7-C6C083B9611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BFD93F3-F2F2-4639-A96B-64F9D71C6B47}">
      <dgm:prSet phldrT="[Text]" custT="1"/>
      <dgm:spPr>
        <a:solidFill>
          <a:srgbClr val="00B050"/>
        </a:solidFill>
        <a:ln>
          <a:solidFill>
            <a:schemeClr val="accent6">
              <a:lumMod val="75000"/>
            </a:schemeClr>
          </a:solidFill>
        </a:ln>
      </dgm:spPr>
      <dgm:t>
        <a:bodyPr/>
        <a:lstStyle/>
        <a:p>
          <a:r>
            <a:rPr lang="en-US" sz="1800" dirty="0">
              <a:solidFill>
                <a:schemeClr val="tx1"/>
              </a:solidFill>
            </a:rPr>
            <a:t>Initiate Section 106 Process</a:t>
          </a:r>
        </a:p>
      </dgm:t>
    </dgm:pt>
    <dgm:pt modelId="{BD9342B1-E1CB-4A71-8B86-AC1BAE3C4CBD}" type="parTrans" cxnId="{EF4E66A3-5F09-485C-A09D-7C3603C1866D}">
      <dgm:prSet/>
      <dgm:spPr/>
      <dgm:t>
        <a:bodyPr/>
        <a:lstStyle/>
        <a:p>
          <a:endParaRPr lang="en-US"/>
        </a:p>
      </dgm:t>
    </dgm:pt>
    <dgm:pt modelId="{BD3B14F5-FDAF-4BFF-AD3E-CC6BEF9FF210}" type="sibTrans" cxnId="{EF4E66A3-5F09-485C-A09D-7C3603C1866D}">
      <dgm:prSet/>
      <dgm:spPr/>
      <dgm:t>
        <a:bodyPr/>
        <a:lstStyle/>
        <a:p>
          <a:endParaRPr lang="en-US"/>
        </a:p>
      </dgm:t>
    </dgm:pt>
    <dgm:pt modelId="{F53618AA-C461-4802-8E8D-CC1AA849F52B}">
      <dgm:prSet phldrT="[Text]" custT="1"/>
      <dgm:spPr>
        <a:solidFill>
          <a:srgbClr val="00B050"/>
        </a:solidFill>
        <a:ln>
          <a:solidFill>
            <a:schemeClr val="accent6">
              <a:lumMod val="75000"/>
            </a:schemeClr>
          </a:solidFill>
        </a:ln>
      </dgm:spPr>
      <dgm:t>
        <a:bodyPr/>
        <a:lstStyle/>
        <a:p>
          <a:r>
            <a:rPr lang="en-US" sz="1800" dirty="0">
              <a:solidFill>
                <a:schemeClr val="tx1"/>
              </a:solidFill>
            </a:rPr>
            <a:t>Identify Historic Properties</a:t>
          </a:r>
        </a:p>
      </dgm:t>
    </dgm:pt>
    <dgm:pt modelId="{C75DE9AC-5788-4E4D-9597-5028B97B36BE}" type="parTrans" cxnId="{2EC94C4B-FC0C-49C9-A76B-9B9E071DB2E0}">
      <dgm:prSet/>
      <dgm:spPr/>
      <dgm:t>
        <a:bodyPr/>
        <a:lstStyle/>
        <a:p>
          <a:endParaRPr lang="en-US"/>
        </a:p>
      </dgm:t>
    </dgm:pt>
    <dgm:pt modelId="{77B1CAF2-E7C7-44CC-8B94-FFF1AB732EDE}" type="sibTrans" cxnId="{2EC94C4B-FC0C-49C9-A76B-9B9E071DB2E0}">
      <dgm:prSet/>
      <dgm:spPr/>
      <dgm:t>
        <a:bodyPr/>
        <a:lstStyle/>
        <a:p>
          <a:endParaRPr lang="en-US"/>
        </a:p>
      </dgm:t>
    </dgm:pt>
    <dgm:pt modelId="{97A01D56-FD18-4188-B0B8-939600AB5500}">
      <dgm:prSet phldrT="[Text]"/>
      <dgm:spPr>
        <a:solidFill>
          <a:srgbClr val="00B050"/>
        </a:solidFill>
        <a:ln>
          <a:solidFill>
            <a:schemeClr val="accent6">
              <a:lumMod val="75000"/>
            </a:schemeClr>
          </a:solidFill>
        </a:ln>
      </dgm:spPr>
      <dgm:t>
        <a:bodyPr/>
        <a:lstStyle/>
        <a:p>
          <a:r>
            <a:rPr lang="en-US" dirty="0">
              <a:solidFill>
                <a:schemeClr val="tx1"/>
              </a:solidFill>
            </a:rPr>
            <a:t>Assess the effect of the project on identified historic properties</a:t>
          </a:r>
        </a:p>
      </dgm:t>
    </dgm:pt>
    <dgm:pt modelId="{F3D9B3F2-1E47-40A4-B8F7-150E088A2287}" type="parTrans" cxnId="{014AE681-2C89-4561-B3AB-E70ACFB43776}">
      <dgm:prSet/>
      <dgm:spPr/>
      <dgm:t>
        <a:bodyPr/>
        <a:lstStyle/>
        <a:p>
          <a:endParaRPr lang="en-US"/>
        </a:p>
      </dgm:t>
    </dgm:pt>
    <dgm:pt modelId="{3176AE9C-A980-413D-91F5-D1A8AE1B0129}" type="sibTrans" cxnId="{014AE681-2C89-4561-B3AB-E70ACFB43776}">
      <dgm:prSet/>
      <dgm:spPr/>
      <dgm:t>
        <a:bodyPr/>
        <a:lstStyle/>
        <a:p>
          <a:endParaRPr lang="en-US"/>
        </a:p>
      </dgm:t>
    </dgm:pt>
    <dgm:pt modelId="{3DD897AB-223E-47F1-ABB7-DE0105A43306}">
      <dgm:prSet phldrT="[Text]"/>
      <dgm:spPr>
        <a:solidFill>
          <a:srgbClr val="00B050"/>
        </a:solidFill>
        <a:ln>
          <a:solidFill>
            <a:schemeClr val="accent6">
              <a:lumMod val="75000"/>
            </a:schemeClr>
          </a:solidFill>
        </a:ln>
      </dgm:spPr>
      <dgm:t>
        <a:bodyPr/>
        <a:lstStyle/>
        <a:p>
          <a:r>
            <a:rPr lang="en-US" dirty="0">
              <a:solidFill>
                <a:schemeClr val="tx1"/>
              </a:solidFill>
            </a:rPr>
            <a:t>Address Adverse Effects</a:t>
          </a:r>
        </a:p>
      </dgm:t>
    </dgm:pt>
    <dgm:pt modelId="{34007C24-04B4-46FC-A686-4FFA20E20A8E}" type="sibTrans" cxnId="{E7F7EF02-04D9-4631-9B68-636CEAA4FE52}">
      <dgm:prSet/>
      <dgm:spPr/>
      <dgm:t>
        <a:bodyPr/>
        <a:lstStyle/>
        <a:p>
          <a:endParaRPr lang="en-US"/>
        </a:p>
      </dgm:t>
    </dgm:pt>
    <dgm:pt modelId="{9C972737-55E7-4A50-B95D-E755E8E90553}" type="parTrans" cxnId="{E7F7EF02-04D9-4631-9B68-636CEAA4FE52}">
      <dgm:prSet/>
      <dgm:spPr/>
      <dgm:t>
        <a:bodyPr/>
        <a:lstStyle/>
        <a:p>
          <a:endParaRPr lang="en-US"/>
        </a:p>
      </dgm:t>
    </dgm:pt>
    <dgm:pt modelId="{6FFF0E2C-3A34-4EEC-A9B6-BD126EA7CD5D}" type="pres">
      <dgm:prSet presAssocID="{310FEC41-743E-4B0A-9EC7-C6C083B96112}" presName="rootnode" presStyleCnt="0">
        <dgm:presLayoutVars>
          <dgm:chMax/>
          <dgm:chPref/>
          <dgm:dir/>
          <dgm:animLvl val="lvl"/>
        </dgm:presLayoutVars>
      </dgm:prSet>
      <dgm:spPr/>
      <dgm:t>
        <a:bodyPr/>
        <a:lstStyle/>
        <a:p>
          <a:endParaRPr lang="en-US"/>
        </a:p>
      </dgm:t>
    </dgm:pt>
    <dgm:pt modelId="{01FC1E8D-852D-4802-B540-9A4A503DDACB}" type="pres">
      <dgm:prSet presAssocID="{7BFD93F3-F2F2-4639-A96B-64F9D71C6B47}" presName="composite" presStyleCnt="0"/>
      <dgm:spPr/>
    </dgm:pt>
    <dgm:pt modelId="{5B77D9B5-3CB7-4AF4-896F-10AED6B5B8C4}" type="pres">
      <dgm:prSet presAssocID="{7BFD93F3-F2F2-4639-A96B-64F9D71C6B47}" presName="bentUpArrow1" presStyleLbl="alignImgPlace1" presStyleIdx="0" presStyleCnt="3" custScaleX="39433" custScaleY="65034" custLinFactNeighborX="-55514" custLinFactNeighborY="-43040"/>
      <dgm:spPr/>
    </dgm:pt>
    <dgm:pt modelId="{5466BB07-9E1E-419C-AECD-20856C1F7030}" type="pres">
      <dgm:prSet presAssocID="{7BFD93F3-F2F2-4639-A96B-64F9D71C6B47}" presName="ParentText" presStyleLbl="node1" presStyleIdx="0" presStyleCnt="4" custScaleX="110539" custScaleY="48193" custLinFactNeighborX="-58784" custLinFactNeighborY="-1782">
        <dgm:presLayoutVars>
          <dgm:chMax val="1"/>
          <dgm:chPref val="1"/>
          <dgm:bulletEnabled val="1"/>
        </dgm:presLayoutVars>
      </dgm:prSet>
      <dgm:spPr/>
      <dgm:t>
        <a:bodyPr/>
        <a:lstStyle/>
        <a:p>
          <a:endParaRPr lang="en-US"/>
        </a:p>
      </dgm:t>
    </dgm:pt>
    <dgm:pt modelId="{BEBA6981-57DF-402E-ADE6-F6B6C9C9B96C}" type="pres">
      <dgm:prSet presAssocID="{7BFD93F3-F2F2-4639-A96B-64F9D71C6B47}" presName="ChildText" presStyleLbl="revTx" presStyleIdx="0" presStyleCnt="3">
        <dgm:presLayoutVars>
          <dgm:chMax val="0"/>
          <dgm:chPref val="0"/>
          <dgm:bulletEnabled val="1"/>
        </dgm:presLayoutVars>
      </dgm:prSet>
      <dgm:spPr/>
    </dgm:pt>
    <dgm:pt modelId="{6EA2BF6B-BF4B-4B63-B97B-ABB401AA3D12}" type="pres">
      <dgm:prSet presAssocID="{BD3B14F5-FDAF-4BFF-AD3E-CC6BEF9FF210}" presName="sibTrans" presStyleCnt="0"/>
      <dgm:spPr/>
    </dgm:pt>
    <dgm:pt modelId="{96AA29A2-4B6F-48C2-8735-6034FCDB8893}" type="pres">
      <dgm:prSet presAssocID="{F53618AA-C461-4802-8E8D-CC1AA849F52B}" presName="composite" presStyleCnt="0"/>
      <dgm:spPr/>
    </dgm:pt>
    <dgm:pt modelId="{E3C7438A-F092-40B4-B67C-70F1166DAD96}" type="pres">
      <dgm:prSet presAssocID="{F53618AA-C461-4802-8E8D-CC1AA849F52B}" presName="bentUpArrow1" presStyleLbl="alignImgPlace1" presStyleIdx="1" presStyleCnt="3" custScaleX="45855" custScaleY="62090" custLinFactNeighborX="-56217" custLinFactNeighborY="-51298"/>
      <dgm:spPr/>
    </dgm:pt>
    <dgm:pt modelId="{3965EF54-87C0-4395-82EB-98A87F36644F}" type="pres">
      <dgm:prSet presAssocID="{F53618AA-C461-4802-8E8D-CC1AA849F52B}" presName="ParentText" presStyleLbl="node1" presStyleIdx="1" presStyleCnt="4" custScaleX="154137" custScaleY="52772" custLinFactNeighborX="-38453" custLinFactNeighborY="-15914">
        <dgm:presLayoutVars>
          <dgm:chMax val="1"/>
          <dgm:chPref val="1"/>
          <dgm:bulletEnabled val="1"/>
        </dgm:presLayoutVars>
      </dgm:prSet>
      <dgm:spPr/>
      <dgm:t>
        <a:bodyPr/>
        <a:lstStyle/>
        <a:p>
          <a:endParaRPr lang="en-US"/>
        </a:p>
      </dgm:t>
    </dgm:pt>
    <dgm:pt modelId="{82747359-CC74-438A-92CD-A992978D4569}" type="pres">
      <dgm:prSet presAssocID="{F53618AA-C461-4802-8E8D-CC1AA849F52B}" presName="ChildText" presStyleLbl="revTx" presStyleIdx="1" presStyleCnt="3">
        <dgm:presLayoutVars>
          <dgm:chMax val="0"/>
          <dgm:chPref val="0"/>
          <dgm:bulletEnabled val="1"/>
        </dgm:presLayoutVars>
      </dgm:prSet>
      <dgm:spPr/>
    </dgm:pt>
    <dgm:pt modelId="{0D0B2FF6-F94E-4C18-8B08-4BC5391E9B97}" type="pres">
      <dgm:prSet presAssocID="{77B1CAF2-E7C7-44CC-8B94-FFF1AB732EDE}" presName="sibTrans" presStyleCnt="0"/>
      <dgm:spPr/>
    </dgm:pt>
    <dgm:pt modelId="{37D3485E-E9A0-42BE-83D8-AE5CF26D1575}" type="pres">
      <dgm:prSet presAssocID="{3DD897AB-223E-47F1-ABB7-DE0105A43306}" presName="composite" presStyleCnt="0"/>
      <dgm:spPr/>
    </dgm:pt>
    <dgm:pt modelId="{63B9A141-91C3-4A00-8B44-49871B803DF4}" type="pres">
      <dgm:prSet presAssocID="{3DD897AB-223E-47F1-ABB7-DE0105A43306}" presName="bentUpArrow1" presStyleLbl="alignImgPlace1" presStyleIdx="2" presStyleCnt="3" custScaleX="48429" custScaleY="72197" custLinFactNeighborX="-21237" custLinFactNeighborY="-49739"/>
      <dgm:spPr/>
    </dgm:pt>
    <dgm:pt modelId="{4BFE9100-F7BA-46E6-9E5A-DBC9C3C5F402}" type="pres">
      <dgm:prSet presAssocID="{3DD897AB-223E-47F1-ABB7-DE0105A43306}" presName="ParentText" presStyleLbl="node1" presStyleIdx="2" presStyleCnt="4" custScaleX="134361" custScaleY="60923" custLinFactNeighborX="81012" custLinFactNeighborY="67350">
        <dgm:presLayoutVars>
          <dgm:chMax val="1"/>
          <dgm:chPref val="1"/>
          <dgm:bulletEnabled val="1"/>
        </dgm:presLayoutVars>
      </dgm:prSet>
      <dgm:spPr/>
      <dgm:t>
        <a:bodyPr/>
        <a:lstStyle/>
        <a:p>
          <a:endParaRPr lang="en-US"/>
        </a:p>
      </dgm:t>
    </dgm:pt>
    <dgm:pt modelId="{E214CC8D-0104-4570-A5F4-AA8216CB044D}" type="pres">
      <dgm:prSet presAssocID="{3DD897AB-223E-47F1-ABB7-DE0105A43306}" presName="ChildText" presStyleLbl="revTx" presStyleIdx="2" presStyleCnt="3">
        <dgm:presLayoutVars>
          <dgm:chMax val="0"/>
          <dgm:chPref val="0"/>
          <dgm:bulletEnabled val="1"/>
        </dgm:presLayoutVars>
      </dgm:prSet>
      <dgm:spPr/>
    </dgm:pt>
    <dgm:pt modelId="{ABC42E19-6C2C-4B4C-A16B-00059F299A50}" type="pres">
      <dgm:prSet presAssocID="{34007C24-04B4-46FC-A686-4FFA20E20A8E}" presName="sibTrans" presStyleCnt="0"/>
      <dgm:spPr/>
    </dgm:pt>
    <dgm:pt modelId="{F6CDB185-371E-4FA3-805F-B55AC0CA0196}" type="pres">
      <dgm:prSet presAssocID="{97A01D56-FD18-4188-B0B8-939600AB5500}" presName="composite" presStyleCnt="0"/>
      <dgm:spPr/>
    </dgm:pt>
    <dgm:pt modelId="{1EADC42B-BC5F-472F-B9DC-D187FF51658D}" type="pres">
      <dgm:prSet presAssocID="{97A01D56-FD18-4188-B0B8-939600AB5500}" presName="ParentText" presStyleLbl="node1" presStyleIdx="3" presStyleCnt="4" custScaleX="146214" custScaleY="60492" custLinFactX="-12300" custLinFactY="-3553" custLinFactNeighborX="-100000" custLinFactNeighborY="-100000">
        <dgm:presLayoutVars>
          <dgm:chMax val="1"/>
          <dgm:chPref val="1"/>
          <dgm:bulletEnabled val="1"/>
        </dgm:presLayoutVars>
      </dgm:prSet>
      <dgm:spPr/>
      <dgm:t>
        <a:bodyPr/>
        <a:lstStyle/>
        <a:p>
          <a:endParaRPr lang="en-US"/>
        </a:p>
      </dgm:t>
    </dgm:pt>
  </dgm:ptLst>
  <dgm:cxnLst>
    <dgm:cxn modelId="{200E2152-E561-4301-BA1D-C0B66A7EB257}" type="presOf" srcId="{7BFD93F3-F2F2-4639-A96B-64F9D71C6B47}" destId="{5466BB07-9E1E-419C-AECD-20856C1F7030}" srcOrd="0" destOrd="0" presId="urn:microsoft.com/office/officeart/2005/8/layout/StepDownProcess"/>
    <dgm:cxn modelId="{4925660F-D74A-4FF9-861C-65C29FC3230C}" type="presOf" srcId="{F53618AA-C461-4802-8E8D-CC1AA849F52B}" destId="{3965EF54-87C0-4395-82EB-98A87F36644F}" srcOrd="0" destOrd="0" presId="urn:microsoft.com/office/officeart/2005/8/layout/StepDownProcess"/>
    <dgm:cxn modelId="{EE4D7D54-4E14-4AFC-99B2-B622EF636683}" type="presOf" srcId="{310FEC41-743E-4B0A-9EC7-C6C083B96112}" destId="{6FFF0E2C-3A34-4EEC-A9B6-BD126EA7CD5D}" srcOrd="0" destOrd="0" presId="urn:microsoft.com/office/officeart/2005/8/layout/StepDownProcess"/>
    <dgm:cxn modelId="{EF4E66A3-5F09-485C-A09D-7C3603C1866D}" srcId="{310FEC41-743E-4B0A-9EC7-C6C083B96112}" destId="{7BFD93F3-F2F2-4639-A96B-64F9D71C6B47}" srcOrd="0" destOrd="0" parTransId="{BD9342B1-E1CB-4A71-8B86-AC1BAE3C4CBD}" sibTransId="{BD3B14F5-FDAF-4BFF-AD3E-CC6BEF9FF210}"/>
    <dgm:cxn modelId="{E7F7EF02-04D9-4631-9B68-636CEAA4FE52}" srcId="{310FEC41-743E-4B0A-9EC7-C6C083B96112}" destId="{3DD897AB-223E-47F1-ABB7-DE0105A43306}" srcOrd="2" destOrd="0" parTransId="{9C972737-55E7-4A50-B95D-E755E8E90553}" sibTransId="{34007C24-04B4-46FC-A686-4FFA20E20A8E}"/>
    <dgm:cxn modelId="{014AE681-2C89-4561-B3AB-E70ACFB43776}" srcId="{310FEC41-743E-4B0A-9EC7-C6C083B96112}" destId="{97A01D56-FD18-4188-B0B8-939600AB5500}" srcOrd="3" destOrd="0" parTransId="{F3D9B3F2-1E47-40A4-B8F7-150E088A2287}" sibTransId="{3176AE9C-A980-413D-91F5-D1A8AE1B0129}"/>
    <dgm:cxn modelId="{FDBF0EAB-A25C-4CDE-9B6A-5DC778ECF965}" type="presOf" srcId="{3DD897AB-223E-47F1-ABB7-DE0105A43306}" destId="{4BFE9100-F7BA-46E6-9E5A-DBC9C3C5F402}" srcOrd="0" destOrd="0" presId="urn:microsoft.com/office/officeart/2005/8/layout/StepDownProcess"/>
    <dgm:cxn modelId="{80BCCC60-C9A3-47F5-894F-452B9CF454D8}" type="presOf" srcId="{97A01D56-FD18-4188-B0B8-939600AB5500}" destId="{1EADC42B-BC5F-472F-B9DC-D187FF51658D}" srcOrd="0" destOrd="0" presId="urn:microsoft.com/office/officeart/2005/8/layout/StepDownProcess"/>
    <dgm:cxn modelId="{2EC94C4B-FC0C-49C9-A76B-9B9E071DB2E0}" srcId="{310FEC41-743E-4B0A-9EC7-C6C083B96112}" destId="{F53618AA-C461-4802-8E8D-CC1AA849F52B}" srcOrd="1" destOrd="0" parTransId="{C75DE9AC-5788-4E4D-9597-5028B97B36BE}" sibTransId="{77B1CAF2-E7C7-44CC-8B94-FFF1AB732EDE}"/>
    <dgm:cxn modelId="{67A5F54B-A6EA-4EEC-A936-DAE3E6A17291}" type="presParOf" srcId="{6FFF0E2C-3A34-4EEC-A9B6-BD126EA7CD5D}" destId="{01FC1E8D-852D-4802-B540-9A4A503DDACB}" srcOrd="0" destOrd="0" presId="urn:microsoft.com/office/officeart/2005/8/layout/StepDownProcess"/>
    <dgm:cxn modelId="{6721B4E7-29BF-4C13-939A-5F279A7C1166}" type="presParOf" srcId="{01FC1E8D-852D-4802-B540-9A4A503DDACB}" destId="{5B77D9B5-3CB7-4AF4-896F-10AED6B5B8C4}" srcOrd="0" destOrd="0" presId="urn:microsoft.com/office/officeart/2005/8/layout/StepDownProcess"/>
    <dgm:cxn modelId="{BB68AAE9-44C0-4CDC-A52B-1528D4C95B49}" type="presParOf" srcId="{01FC1E8D-852D-4802-B540-9A4A503DDACB}" destId="{5466BB07-9E1E-419C-AECD-20856C1F7030}" srcOrd="1" destOrd="0" presId="urn:microsoft.com/office/officeart/2005/8/layout/StepDownProcess"/>
    <dgm:cxn modelId="{0B8D8DAD-E3C4-4FD0-BAE9-E22FFA6D21C2}" type="presParOf" srcId="{01FC1E8D-852D-4802-B540-9A4A503DDACB}" destId="{BEBA6981-57DF-402E-ADE6-F6B6C9C9B96C}" srcOrd="2" destOrd="0" presId="urn:microsoft.com/office/officeart/2005/8/layout/StepDownProcess"/>
    <dgm:cxn modelId="{39077B80-9F7F-440D-B7C4-40B791CFE599}" type="presParOf" srcId="{6FFF0E2C-3A34-4EEC-A9B6-BD126EA7CD5D}" destId="{6EA2BF6B-BF4B-4B63-B97B-ABB401AA3D12}" srcOrd="1" destOrd="0" presId="urn:microsoft.com/office/officeart/2005/8/layout/StepDownProcess"/>
    <dgm:cxn modelId="{8E825B76-5413-4303-89C3-5EC8BE17A9DB}" type="presParOf" srcId="{6FFF0E2C-3A34-4EEC-A9B6-BD126EA7CD5D}" destId="{96AA29A2-4B6F-48C2-8735-6034FCDB8893}" srcOrd="2" destOrd="0" presId="urn:microsoft.com/office/officeart/2005/8/layout/StepDownProcess"/>
    <dgm:cxn modelId="{EF834215-77C8-4903-B76C-FD7DC2857E28}" type="presParOf" srcId="{96AA29A2-4B6F-48C2-8735-6034FCDB8893}" destId="{E3C7438A-F092-40B4-B67C-70F1166DAD96}" srcOrd="0" destOrd="0" presId="urn:microsoft.com/office/officeart/2005/8/layout/StepDownProcess"/>
    <dgm:cxn modelId="{067729A5-B890-49CB-B6B4-7A5D32D50BE0}" type="presParOf" srcId="{96AA29A2-4B6F-48C2-8735-6034FCDB8893}" destId="{3965EF54-87C0-4395-82EB-98A87F36644F}" srcOrd="1" destOrd="0" presId="urn:microsoft.com/office/officeart/2005/8/layout/StepDownProcess"/>
    <dgm:cxn modelId="{70CEF6C1-FD63-4799-9CB5-2D5AB01FA72F}" type="presParOf" srcId="{96AA29A2-4B6F-48C2-8735-6034FCDB8893}" destId="{82747359-CC74-438A-92CD-A992978D4569}" srcOrd="2" destOrd="0" presId="urn:microsoft.com/office/officeart/2005/8/layout/StepDownProcess"/>
    <dgm:cxn modelId="{B936D688-CBB8-4911-BEEF-2D7CCD1AD281}" type="presParOf" srcId="{6FFF0E2C-3A34-4EEC-A9B6-BD126EA7CD5D}" destId="{0D0B2FF6-F94E-4C18-8B08-4BC5391E9B97}" srcOrd="3" destOrd="0" presId="urn:microsoft.com/office/officeart/2005/8/layout/StepDownProcess"/>
    <dgm:cxn modelId="{3C916A99-AEE5-4804-82A5-C49A28E842D5}" type="presParOf" srcId="{6FFF0E2C-3A34-4EEC-A9B6-BD126EA7CD5D}" destId="{37D3485E-E9A0-42BE-83D8-AE5CF26D1575}" srcOrd="4" destOrd="0" presId="urn:microsoft.com/office/officeart/2005/8/layout/StepDownProcess"/>
    <dgm:cxn modelId="{396A6D51-F58A-4C64-B300-EA7C9AF9C09F}" type="presParOf" srcId="{37D3485E-E9A0-42BE-83D8-AE5CF26D1575}" destId="{63B9A141-91C3-4A00-8B44-49871B803DF4}" srcOrd="0" destOrd="0" presId="urn:microsoft.com/office/officeart/2005/8/layout/StepDownProcess"/>
    <dgm:cxn modelId="{1128CB83-791C-4EE1-BDB0-22BFD55A814F}" type="presParOf" srcId="{37D3485E-E9A0-42BE-83D8-AE5CF26D1575}" destId="{4BFE9100-F7BA-46E6-9E5A-DBC9C3C5F402}" srcOrd="1" destOrd="0" presId="urn:microsoft.com/office/officeart/2005/8/layout/StepDownProcess"/>
    <dgm:cxn modelId="{89CF4DE6-A081-48A2-A8C1-5DA7622C6080}" type="presParOf" srcId="{37D3485E-E9A0-42BE-83D8-AE5CF26D1575}" destId="{E214CC8D-0104-4570-A5F4-AA8216CB044D}" srcOrd="2" destOrd="0" presId="urn:microsoft.com/office/officeart/2005/8/layout/StepDownProcess"/>
    <dgm:cxn modelId="{A4B5E2A1-9BB3-4530-97F8-B1BFAE272E52}" type="presParOf" srcId="{6FFF0E2C-3A34-4EEC-A9B6-BD126EA7CD5D}" destId="{ABC42E19-6C2C-4B4C-A16B-00059F299A50}" srcOrd="5" destOrd="0" presId="urn:microsoft.com/office/officeart/2005/8/layout/StepDownProcess"/>
    <dgm:cxn modelId="{F24ADE15-02E4-409C-ACEC-29137F0B015E}" type="presParOf" srcId="{6FFF0E2C-3A34-4EEC-A9B6-BD126EA7CD5D}" destId="{F6CDB185-371E-4FA3-805F-B55AC0CA0196}" srcOrd="6" destOrd="0" presId="urn:microsoft.com/office/officeart/2005/8/layout/StepDownProcess"/>
    <dgm:cxn modelId="{021AC196-FAF3-419C-B18F-E0D803B8438E}" type="presParOf" srcId="{F6CDB185-371E-4FA3-805F-B55AC0CA0196}" destId="{1EADC42B-BC5F-472F-B9DC-D187FF51658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7D9B5-3CB7-4AF4-896F-10AED6B5B8C4}">
      <dsp:nvSpPr>
        <dsp:cNvPr id="0" name=""/>
        <dsp:cNvSpPr/>
      </dsp:nvSpPr>
      <dsp:spPr>
        <a:xfrm rot="5400000">
          <a:off x="1347657" y="1107866"/>
          <a:ext cx="675385" cy="76890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66BB07-9E1E-419C-AECD-20856C1F7030}">
      <dsp:nvSpPr>
        <dsp:cNvPr id="0" name=""/>
        <dsp:cNvSpPr/>
      </dsp:nvSpPr>
      <dsp:spPr>
        <a:xfrm>
          <a:off x="2346" y="359188"/>
          <a:ext cx="3469702" cy="7958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Initiate Section 106  Programmatic Agreement Process</a:t>
          </a:r>
        </a:p>
      </dsp:txBody>
      <dsp:txXfrm>
        <a:off x="41202" y="398044"/>
        <a:ext cx="3391990" cy="718117"/>
      </dsp:txXfrm>
    </dsp:sp>
    <dsp:sp modelId="{BEBA6981-57DF-402E-ADE6-F6B6C9C9B96C}">
      <dsp:nvSpPr>
        <dsp:cNvPr id="0" name=""/>
        <dsp:cNvSpPr/>
      </dsp:nvSpPr>
      <dsp:spPr>
        <a:xfrm>
          <a:off x="2305673" y="435088"/>
          <a:ext cx="826910" cy="643224"/>
        </a:xfrm>
        <a:prstGeom prst="rect">
          <a:avLst/>
        </a:prstGeom>
        <a:noFill/>
        <a:ln>
          <a:noFill/>
        </a:ln>
        <a:effectLst/>
      </dsp:spPr>
      <dsp:style>
        <a:lnRef idx="0">
          <a:scrgbClr r="0" g="0" b="0"/>
        </a:lnRef>
        <a:fillRef idx="0">
          <a:scrgbClr r="0" g="0" b="0"/>
        </a:fillRef>
        <a:effectRef idx="0">
          <a:scrgbClr r="0" g="0" b="0"/>
        </a:effectRef>
        <a:fontRef idx="minor"/>
      </dsp:style>
    </dsp:sp>
    <dsp:sp modelId="{15D13D31-E276-4270-B8BD-CCC8471EE053}">
      <dsp:nvSpPr>
        <dsp:cNvPr id="0" name=""/>
        <dsp:cNvSpPr/>
      </dsp:nvSpPr>
      <dsp:spPr>
        <a:xfrm rot="5400000">
          <a:off x="3125320" y="2001845"/>
          <a:ext cx="675385" cy="76890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0813A-20D4-40BF-8F27-A1133B7A15A0}">
      <dsp:nvSpPr>
        <dsp:cNvPr id="0" name=""/>
        <dsp:cNvSpPr/>
      </dsp:nvSpPr>
      <dsp:spPr>
        <a:xfrm>
          <a:off x="1667803" y="1253166"/>
          <a:ext cx="3694114" cy="7958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Is incident categorically excluded from 106 compliance?</a:t>
          </a:r>
        </a:p>
      </dsp:txBody>
      <dsp:txXfrm>
        <a:off x="1706659" y="1292022"/>
        <a:ext cx="3616402" cy="718117"/>
      </dsp:txXfrm>
    </dsp:sp>
    <dsp:sp modelId="{E43AFD91-14FE-4FD7-B777-EA8342682094}">
      <dsp:nvSpPr>
        <dsp:cNvPr id="0" name=""/>
        <dsp:cNvSpPr/>
      </dsp:nvSpPr>
      <dsp:spPr>
        <a:xfrm>
          <a:off x="4083336" y="1329067"/>
          <a:ext cx="826910" cy="643224"/>
        </a:xfrm>
        <a:prstGeom prst="rect">
          <a:avLst/>
        </a:prstGeom>
        <a:noFill/>
        <a:ln>
          <a:noFill/>
        </a:ln>
        <a:effectLst/>
      </dsp:spPr>
      <dsp:style>
        <a:lnRef idx="0">
          <a:scrgbClr r="0" g="0" b="0"/>
        </a:lnRef>
        <a:fillRef idx="0">
          <a:scrgbClr r="0" g="0" b="0"/>
        </a:fillRef>
        <a:effectRef idx="0">
          <a:scrgbClr r="0" g="0" b="0"/>
        </a:effectRef>
        <a:fontRef idx="minor"/>
      </dsp:style>
    </dsp:sp>
    <dsp:sp modelId="{C0281377-C72B-4CA5-B621-C61BC9BDCA73}">
      <dsp:nvSpPr>
        <dsp:cNvPr id="0" name=""/>
        <dsp:cNvSpPr/>
      </dsp:nvSpPr>
      <dsp:spPr>
        <a:xfrm rot="5400000">
          <a:off x="4622787" y="2895823"/>
          <a:ext cx="675385" cy="76890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80356-D970-4C61-B515-0E406C3363D3}">
      <dsp:nvSpPr>
        <dsp:cNvPr id="0" name=""/>
        <dsp:cNvSpPr/>
      </dsp:nvSpPr>
      <dsp:spPr>
        <a:xfrm>
          <a:off x="3333260" y="2147145"/>
          <a:ext cx="3358133" cy="7958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Make reasonable and timely efforts to notify and consult with appropriate parties</a:t>
          </a:r>
        </a:p>
      </dsp:txBody>
      <dsp:txXfrm>
        <a:off x="3372116" y="2186001"/>
        <a:ext cx="3280421" cy="718117"/>
      </dsp:txXfrm>
    </dsp:sp>
    <dsp:sp modelId="{5A67BAFD-3052-4E9F-A0AD-DC536DE4D777}">
      <dsp:nvSpPr>
        <dsp:cNvPr id="0" name=""/>
        <dsp:cNvSpPr/>
      </dsp:nvSpPr>
      <dsp:spPr>
        <a:xfrm>
          <a:off x="5580803" y="2223045"/>
          <a:ext cx="826910" cy="643224"/>
        </a:xfrm>
        <a:prstGeom prst="rect">
          <a:avLst/>
        </a:prstGeom>
        <a:noFill/>
        <a:ln>
          <a:noFill/>
        </a:ln>
        <a:effectLst/>
      </dsp:spPr>
      <dsp:style>
        <a:lnRef idx="0">
          <a:scrgbClr r="0" g="0" b="0"/>
        </a:lnRef>
        <a:fillRef idx="0">
          <a:scrgbClr r="0" g="0" b="0"/>
        </a:fillRef>
        <a:effectRef idx="0">
          <a:scrgbClr r="0" g="0" b="0"/>
        </a:effectRef>
        <a:fontRef idx="minor"/>
      </dsp:style>
    </dsp:sp>
    <dsp:sp modelId="{F773DDF2-CF14-4633-B114-C4E1A95E9B06}">
      <dsp:nvSpPr>
        <dsp:cNvPr id="0" name=""/>
        <dsp:cNvSpPr/>
      </dsp:nvSpPr>
      <dsp:spPr>
        <a:xfrm rot="5400000">
          <a:off x="6421780" y="3789802"/>
          <a:ext cx="675385" cy="76890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39A43B-A697-4789-B448-BBC3B8971B51}">
      <dsp:nvSpPr>
        <dsp:cNvPr id="0" name=""/>
        <dsp:cNvSpPr/>
      </dsp:nvSpPr>
      <dsp:spPr>
        <a:xfrm>
          <a:off x="4998717" y="3041124"/>
          <a:ext cx="3625203" cy="7958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Assess potential adverse effects of response actions on historic properties </a:t>
          </a:r>
        </a:p>
      </dsp:txBody>
      <dsp:txXfrm>
        <a:off x="5037573" y="3079980"/>
        <a:ext cx="3547491" cy="718117"/>
      </dsp:txXfrm>
    </dsp:sp>
    <dsp:sp modelId="{A1D06BE8-ED59-406C-ACB4-CC630F6CA1E9}">
      <dsp:nvSpPr>
        <dsp:cNvPr id="0" name=""/>
        <dsp:cNvSpPr/>
      </dsp:nvSpPr>
      <dsp:spPr>
        <a:xfrm>
          <a:off x="7379795" y="3117024"/>
          <a:ext cx="826910" cy="643224"/>
        </a:xfrm>
        <a:prstGeom prst="rect">
          <a:avLst/>
        </a:prstGeom>
        <a:noFill/>
        <a:ln>
          <a:noFill/>
        </a:ln>
        <a:effectLst/>
      </dsp:spPr>
      <dsp:style>
        <a:lnRef idx="0">
          <a:scrgbClr r="0" g="0" b="0"/>
        </a:lnRef>
        <a:fillRef idx="0">
          <a:scrgbClr r="0" g="0" b="0"/>
        </a:fillRef>
        <a:effectRef idx="0">
          <a:scrgbClr r="0" g="0" b="0"/>
        </a:effectRef>
        <a:fontRef idx="minor"/>
      </dsp:style>
    </dsp:sp>
    <dsp:sp modelId="{FBF69365-ED98-4118-97B7-CD2DDC0F990C}">
      <dsp:nvSpPr>
        <dsp:cNvPr id="0" name=""/>
        <dsp:cNvSpPr/>
      </dsp:nvSpPr>
      <dsp:spPr>
        <a:xfrm>
          <a:off x="6664175" y="3935102"/>
          <a:ext cx="3646498" cy="79582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Avoid or reduce adversely affecting historic properties to the extent practicable considering the exigencies of the situation</a:t>
          </a:r>
        </a:p>
      </dsp:txBody>
      <dsp:txXfrm>
        <a:off x="6703031" y="3973958"/>
        <a:ext cx="3568786" cy="718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7D9B5-3CB7-4AF4-896F-10AED6B5B8C4}">
      <dsp:nvSpPr>
        <dsp:cNvPr id="0" name=""/>
        <dsp:cNvSpPr/>
      </dsp:nvSpPr>
      <dsp:spPr>
        <a:xfrm rot="5400000">
          <a:off x="1090190" y="1194515"/>
          <a:ext cx="811930" cy="56047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66BB07-9E1E-419C-AECD-20856C1F7030}">
      <dsp:nvSpPr>
        <dsp:cNvPr id="0" name=""/>
        <dsp:cNvSpPr/>
      </dsp:nvSpPr>
      <dsp:spPr>
        <a:xfrm>
          <a:off x="0" y="272325"/>
          <a:ext cx="2323187" cy="708974"/>
        </a:xfrm>
        <a:prstGeom prst="roundRect">
          <a:avLst>
            <a:gd name="adj" fmla="val 16670"/>
          </a:avLst>
        </a:prstGeom>
        <a:solidFill>
          <a:srgbClr val="00B050"/>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rPr>
            <a:t>Initiate Section 106 Process</a:t>
          </a:r>
        </a:p>
      </dsp:txBody>
      <dsp:txXfrm>
        <a:off x="34615" y="306940"/>
        <a:ext cx="2253957" cy="639744"/>
      </dsp:txXfrm>
    </dsp:sp>
    <dsp:sp modelId="{BEBA6981-57DF-402E-ADE6-F6B6C9C9B96C}">
      <dsp:nvSpPr>
        <dsp:cNvPr id="0" name=""/>
        <dsp:cNvSpPr/>
      </dsp:nvSpPr>
      <dsp:spPr>
        <a:xfrm>
          <a:off x="3431884" y="57775"/>
          <a:ext cx="1528569" cy="1189020"/>
        </a:xfrm>
        <a:prstGeom prst="rect">
          <a:avLst/>
        </a:prstGeom>
        <a:noFill/>
        <a:ln>
          <a:noFill/>
        </a:ln>
        <a:effectLst/>
      </dsp:spPr>
      <dsp:style>
        <a:lnRef idx="0">
          <a:scrgbClr r="0" g="0" b="0"/>
        </a:lnRef>
        <a:fillRef idx="0">
          <a:scrgbClr r="0" g="0" b="0"/>
        </a:fillRef>
        <a:effectRef idx="0">
          <a:scrgbClr r="0" g="0" b="0"/>
        </a:effectRef>
        <a:fontRef idx="minor"/>
      </dsp:style>
    </dsp:sp>
    <dsp:sp modelId="{E3C7438A-F092-40B4-B67C-70F1166DAD96}">
      <dsp:nvSpPr>
        <dsp:cNvPr id="0" name=""/>
        <dsp:cNvSpPr/>
      </dsp:nvSpPr>
      <dsp:spPr>
        <a:xfrm rot="5400000">
          <a:off x="3352407" y="2339751"/>
          <a:ext cx="775175" cy="65175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5EF54-87C0-4395-82EB-98A87F36644F}">
      <dsp:nvSpPr>
        <dsp:cNvPr id="0" name=""/>
        <dsp:cNvSpPr/>
      </dsp:nvSpPr>
      <dsp:spPr>
        <a:xfrm>
          <a:off x="2206966" y="1324719"/>
          <a:ext cx="3239482" cy="776336"/>
        </a:xfrm>
        <a:prstGeom prst="roundRect">
          <a:avLst>
            <a:gd name="adj" fmla="val 16670"/>
          </a:avLst>
        </a:prstGeom>
        <a:solidFill>
          <a:srgbClr val="00B050"/>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rPr>
            <a:t>Identify Historic Properties</a:t>
          </a:r>
        </a:p>
      </dsp:txBody>
      <dsp:txXfrm>
        <a:off x="2244870" y="1362623"/>
        <a:ext cx="3163674" cy="700528"/>
      </dsp:txXfrm>
    </dsp:sp>
    <dsp:sp modelId="{82747359-CC74-438A-92CD-A992978D4569}">
      <dsp:nvSpPr>
        <dsp:cNvPr id="0" name=""/>
        <dsp:cNvSpPr/>
      </dsp:nvSpPr>
      <dsp:spPr>
        <a:xfrm>
          <a:off x="5685716" y="1351748"/>
          <a:ext cx="1528569" cy="1189020"/>
        </a:xfrm>
        <a:prstGeom prst="rect">
          <a:avLst/>
        </a:prstGeom>
        <a:noFill/>
        <a:ln>
          <a:noFill/>
        </a:ln>
        <a:effectLst/>
      </dsp:spPr>
      <dsp:style>
        <a:lnRef idx="0">
          <a:scrgbClr r="0" g="0" b="0"/>
        </a:lnRef>
        <a:fillRef idx="0">
          <a:scrgbClr r="0" g="0" b="0"/>
        </a:fillRef>
        <a:effectRef idx="0">
          <a:scrgbClr r="0" g="0" b="0"/>
        </a:effectRef>
        <a:fontRef idx="minor"/>
      </dsp:style>
    </dsp:sp>
    <dsp:sp modelId="{63B9A141-91C3-4A00-8B44-49871B803DF4}">
      <dsp:nvSpPr>
        <dsp:cNvPr id="0" name=""/>
        <dsp:cNvSpPr/>
      </dsp:nvSpPr>
      <dsp:spPr>
        <a:xfrm rot="5400000">
          <a:off x="5374370" y="3616517"/>
          <a:ext cx="901358" cy="68834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FE9100-F7BA-46E6-9E5A-DBC9C3C5F402}">
      <dsp:nvSpPr>
        <dsp:cNvPr id="0" name=""/>
        <dsp:cNvSpPr/>
      </dsp:nvSpPr>
      <dsp:spPr>
        <a:xfrm>
          <a:off x="6513435" y="3765269"/>
          <a:ext cx="2823852" cy="896247"/>
        </a:xfrm>
        <a:prstGeom prst="roundRect">
          <a:avLst>
            <a:gd name="adj" fmla="val 16670"/>
          </a:avLst>
        </a:prstGeom>
        <a:solidFill>
          <a:srgbClr val="00B050"/>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Address Adverse Effects</a:t>
          </a:r>
        </a:p>
      </dsp:txBody>
      <dsp:txXfrm>
        <a:off x="6557194" y="3809028"/>
        <a:ext cx="2736334" cy="808729"/>
      </dsp:txXfrm>
    </dsp:sp>
    <dsp:sp modelId="{E214CC8D-0104-4570-A5F4-AA8216CB044D}">
      <dsp:nvSpPr>
        <dsp:cNvPr id="0" name=""/>
        <dsp:cNvSpPr/>
      </dsp:nvSpPr>
      <dsp:spPr>
        <a:xfrm>
          <a:off x="7273585" y="2627344"/>
          <a:ext cx="1528569" cy="1189020"/>
        </a:xfrm>
        <a:prstGeom prst="rect">
          <a:avLst/>
        </a:prstGeom>
        <a:noFill/>
        <a:ln>
          <a:noFill/>
        </a:ln>
        <a:effectLst/>
      </dsp:spPr>
      <dsp:style>
        <a:lnRef idx="0">
          <a:scrgbClr r="0" g="0" b="0"/>
        </a:lnRef>
        <a:fillRef idx="0">
          <a:scrgbClr r="0" g="0" b="0"/>
        </a:fillRef>
        <a:effectRef idx="0">
          <a:scrgbClr r="0" g="0" b="0"/>
        </a:effectRef>
        <a:fontRef idx="minor"/>
      </dsp:style>
    </dsp:sp>
    <dsp:sp modelId="{1EADC42B-BC5F-472F-B9DC-D187FF51658D}">
      <dsp:nvSpPr>
        <dsp:cNvPr id="0" name=""/>
        <dsp:cNvSpPr/>
      </dsp:nvSpPr>
      <dsp:spPr>
        <a:xfrm>
          <a:off x="4246299" y="2442647"/>
          <a:ext cx="3072965" cy="889907"/>
        </a:xfrm>
        <a:prstGeom prst="roundRect">
          <a:avLst>
            <a:gd name="adj" fmla="val 16670"/>
          </a:avLst>
        </a:prstGeom>
        <a:solidFill>
          <a:srgbClr val="00B050"/>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Assess the effect of the project on identified historic properties</a:t>
          </a:r>
        </a:p>
      </dsp:txBody>
      <dsp:txXfrm>
        <a:off x="4289748" y="2486096"/>
        <a:ext cx="2986067" cy="80300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05F24-CAAF-4E4C-82D2-4D156E37BDEA}" type="datetimeFigureOut">
              <a:rPr lang="en-US" smtClean="0"/>
              <a:t>5/17/2017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604BB-1ADB-41F3-8838-6D962F973681}" type="slidenum">
              <a:rPr lang="en-US" smtClean="0"/>
              <a:t>‹#›</a:t>
            </a:fld>
            <a:endParaRPr lang="en-US"/>
          </a:p>
        </p:txBody>
      </p:sp>
    </p:spTree>
    <p:extLst>
      <p:ext uri="{BB962C8B-B14F-4D97-AF65-F5344CB8AC3E}">
        <p14:creationId xmlns:p14="http://schemas.microsoft.com/office/powerpoint/2010/main" val="2538754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Undertaking activities include:  are carried out by or on behalf of agencies; receive federal funds; require a permit, license, or approval; are regulated under delegated programs  </a:t>
            </a:r>
          </a:p>
        </p:txBody>
      </p:sp>
      <p:sp>
        <p:nvSpPr>
          <p:cNvPr id="4" name="Slide Number Placeholder 3"/>
          <p:cNvSpPr>
            <a:spLocks noGrp="1"/>
          </p:cNvSpPr>
          <p:nvPr>
            <p:ph type="sldNum" sz="quarter" idx="10"/>
          </p:nvPr>
        </p:nvSpPr>
        <p:spPr/>
        <p:txBody>
          <a:bodyPr/>
          <a:lstStyle/>
          <a:p>
            <a:fld id="{AAD604BB-1ADB-41F3-8838-6D962F973681}" type="slidenum">
              <a:rPr lang="en-US" smtClean="0"/>
              <a:t>31</a:t>
            </a:fld>
            <a:endParaRPr lang="en-US"/>
          </a:p>
        </p:txBody>
      </p:sp>
    </p:spTree>
    <p:extLst>
      <p:ext uri="{BB962C8B-B14F-4D97-AF65-F5344CB8AC3E}">
        <p14:creationId xmlns:p14="http://schemas.microsoft.com/office/powerpoint/2010/main" val="332504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32</a:t>
            </a:fld>
            <a:endParaRPr lang="en-US"/>
          </a:p>
        </p:txBody>
      </p:sp>
    </p:spTree>
    <p:extLst>
      <p:ext uri="{BB962C8B-B14F-4D97-AF65-F5344CB8AC3E}">
        <p14:creationId xmlns:p14="http://schemas.microsoft.com/office/powerpoint/2010/main" val="119833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Significance</a:t>
            </a:r>
            <a:r>
              <a:rPr lang="en-US" dirty="0"/>
              <a:t>.  Is the property associated with events, activities, or developments that were important in the past?; with the lives of people who were historically important?; with distinctive architectural history, landscape history, or engineering achievements?; is there the potential to yield important information through archaeological investigation about the past?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Age</a:t>
            </a:r>
            <a:r>
              <a:rPr lang="en-US" dirty="0"/>
              <a:t>.  Is the property old enough to be considered historic (generally at least 50 years old)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Integrity</a:t>
            </a:r>
            <a:r>
              <a:rPr lang="en-US" dirty="0"/>
              <a:t>.  Ability of property to convey its significance based on its location, design, setting, materials, workmanship, feeling, and association</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33</a:t>
            </a:fld>
            <a:endParaRPr lang="en-US"/>
          </a:p>
        </p:txBody>
      </p:sp>
    </p:spTree>
    <p:extLst>
      <p:ext uri="{BB962C8B-B14F-4D97-AF65-F5344CB8AC3E}">
        <p14:creationId xmlns:p14="http://schemas.microsoft.com/office/powerpoint/2010/main" val="68063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Significance</a:t>
            </a:r>
            <a:r>
              <a:rPr lang="en-US" dirty="0"/>
              <a:t>.  Is the property associated with events, activities, or developments that were important in the past?; with the lives of people who were historically important?; with distinctive architectural history, landscape history, or engineering achievements?; is there the potential to yield important information through archaeological investigation about the past?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Age</a:t>
            </a:r>
            <a:r>
              <a:rPr lang="en-US" dirty="0"/>
              <a:t>.  Is the property old enough to be considered historic (generally at least 50 years old)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Integrity</a:t>
            </a:r>
            <a:r>
              <a:rPr lang="en-US" dirty="0"/>
              <a:t>.  Ability of property to convey its significance based on its location, design, setting, materials, workmanship, feeling, and association</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36</a:t>
            </a:fld>
            <a:endParaRPr lang="en-US"/>
          </a:p>
        </p:txBody>
      </p:sp>
    </p:spTree>
    <p:extLst>
      <p:ext uri="{BB962C8B-B14F-4D97-AF65-F5344CB8AC3E}">
        <p14:creationId xmlns:p14="http://schemas.microsoft.com/office/powerpoint/2010/main" val="327525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65A60A-945A-4F88-8B38-D4444F83390F}"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237006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5A60A-945A-4F88-8B38-D4444F83390F}"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140934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5A60A-945A-4F88-8B38-D4444F83390F}"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114755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5A60A-945A-4F88-8B38-D4444F83390F}"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375970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65A60A-945A-4F88-8B38-D4444F83390F}" type="datetimeFigureOut">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404552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65A60A-945A-4F88-8B38-D4444F83390F}"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8224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65A60A-945A-4F88-8B38-D4444F83390F}" type="datetimeFigureOut">
              <a:rPr lang="en-US" smtClean="0"/>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407772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65A60A-945A-4F88-8B38-D4444F83390F}" type="datetimeFigureOut">
              <a:rPr lang="en-US" smtClean="0"/>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167054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5A60A-945A-4F88-8B38-D4444F83390F}" type="datetimeFigureOut">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18361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65A60A-945A-4F88-8B38-D4444F83390F}"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342222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65A60A-945A-4F88-8B38-D4444F83390F}" type="datetimeFigureOut">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333884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A60A-945A-4F88-8B38-D4444F83390F}" type="datetimeFigureOut">
              <a:rPr lang="en-US" smtClean="0"/>
              <a:t>5/17/2017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4601A-4991-42D3-83EC-A414BE9533D1}" type="slidenum">
              <a:rPr lang="en-US" smtClean="0"/>
              <a:t>‹#›</a:t>
            </a:fld>
            <a:endParaRPr lang="en-US"/>
          </a:p>
        </p:txBody>
      </p:sp>
    </p:spTree>
    <p:extLst>
      <p:ext uri="{BB962C8B-B14F-4D97-AF65-F5344CB8AC3E}">
        <p14:creationId xmlns:p14="http://schemas.microsoft.com/office/powerpoint/2010/main" val="49553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335"/>
            <a:ext cx="10515600" cy="1325563"/>
          </a:xfrm>
        </p:spPr>
        <p:txBody>
          <a:bodyPr>
            <a:normAutofit/>
          </a:bodyPr>
          <a:lstStyle/>
          <a:p>
            <a:pPr algn="ctr"/>
            <a:r>
              <a:rPr lang="en-US" dirty="0"/>
              <a:t>Endangered Species Act – Section 7 Consultation Under CERCLA</a:t>
            </a:r>
          </a:p>
        </p:txBody>
      </p:sp>
    </p:spTree>
    <p:extLst>
      <p:ext uri="{BB962C8B-B14F-4D97-AF65-F5344CB8AC3E}">
        <p14:creationId xmlns:p14="http://schemas.microsoft.com/office/powerpoint/2010/main" val="1613789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Select Glossary . . .</a:t>
            </a:r>
          </a:p>
        </p:txBody>
      </p:sp>
      <p:sp>
        <p:nvSpPr>
          <p:cNvPr id="3" name="Content Placeholder 2"/>
          <p:cNvSpPr>
            <a:spLocks noGrp="1"/>
          </p:cNvSpPr>
          <p:nvPr>
            <p:ph idx="1"/>
          </p:nvPr>
        </p:nvSpPr>
        <p:spPr/>
        <p:txBody>
          <a:bodyPr>
            <a:normAutofit fontScale="92500" lnSpcReduction="10000"/>
          </a:bodyPr>
          <a:lstStyle/>
          <a:p>
            <a:r>
              <a:rPr lang="en-US" altLang="en-US" sz="2400" b="1" dirty="0"/>
              <a:t>Incidental take </a:t>
            </a:r>
            <a:r>
              <a:rPr lang="en-US" altLang="en-US" sz="2400" dirty="0"/>
              <a:t>- take of listed fish or wildlife species that results from, but is not the purpose of, carrying out an otherwise lawful activity conducted by a Federal agency</a:t>
            </a:r>
          </a:p>
          <a:p>
            <a:endParaRPr lang="en-US" altLang="en-US" sz="2400" b="1" dirty="0"/>
          </a:p>
          <a:p>
            <a:r>
              <a:rPr lang="en-US" altLang="en-US" sz="2400" b="1" dirty="0"/>
              <a:t>Biological assessment </a:t>
            </a:r>
            <a:r>
              <a:rPr lang="en-US" altLang="en-US" sz="2400" dirty="0"/>
              <a:t>- Document prepared for the Section 7 process regarding: listed and proposed species and designated critical habitat that may be affected by proposed actions; and the evaluation of potential effects of the proposed actions on such species and habitat</a:t>
            </a:r>
          </a:p>
          <a:p>
            <a:endParaRPr lang="en-US" altLang="en-US" sz="2400" dirty="0"/>
          </a:p>
          <a:p>
            <a:r>
              <a:rPr lang="en-US" altLang="en-US" sz="2400" b="1" dirty="0"/>
              <a:t>Biological opinion </a:t>
            </a:r>
            <a:r>
              <a:rPr lang="en-US" altLang="en-US" sz="2400" dirty="0"/>
              <a:t>- Document stating the opinion of the Service on whether or not a Federal action is likely to jeopardize the continued existence of listed species or result in the destruction or adverse modification of critical habitat; a summary of the information on which the opinion is based; and (a detailed discussion of the effects of the action on listed species or designated critical habitat </a:t>
            </a:r>
          </a:p>
          <a:p>
            <a:endParaRPr lang="en-US" dirty="0"/>
          </a:p>
        </p:txBody>
      </p:sp>
    </p:spTree>
    <p:extLst>
      <p:ext uri="{BB962C8B-B14F-4D97-AF65-F5344CB8AC3E}">
        <p14:creationId xmlns:p14="http://schemas.microsoft.com/office/powerpoint/2010/main" val="273783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t>Listed U.S. Species by Taxonomic Groups</a:t>
            </a:r>
          </a:p>
        </p:txBody>
      </p:sp>
      <p:sp>
        <p:nvSpPr>
          <p:cNvPr id="5" name="Content Placeholder 4"/>
          <p:cNvSpPr>
            <a:spLocks noGrp="1"/>
          </p:cNvSpPr>
          <p:nvPr>
            <p:ph sz="half" idx="1"/>
          </p:nvPr>
        </p:nvSpPr>
        <p:spPr/>
        <p:txBody>
          <a:bodyPr/>
          <a:lstStyle/>
          <a:p>
            <a:r>
              <a:rPr lang="en-US" dirty="0"/>
              <a:t>Animals (1446)</a:t>
            </a:r>
          </a:p>
          <a:p>
            <a:pPr lvl="1"/>
            <a:r>
              <a:rPr lang="en-US" dirty="0"/>
              <a:t>Invertebrate (arachnids, clams, crustaceans, insects, snails)</a:t>
            </a:r>
          </a:p>
          <a:p>
            <a:endParaRPr lang="en-US" dirty="0"/>
          </a:p>
          <a:p>
            <a:pPr lvl="1"/>
            <a:r>
              <a:rPr lang="en-US" dirty="0"/>
              <a:t>Vertebrate (amphibians, birds, fishes, mammals, reptiles) </a:t>
            </a:r>
          </a:p>
          <a:p>
            <a:pPr lvl="1"/>
            <a:endParaRPr lang="en-US" dirty="0"/>
          </a:p>
        </p:txBody>
      </p:sp>
      <p:sp>
        <p:nvSpPr>
          <p:cNvPr id="6" name="Content Placeholder 5"/>
          <p:cNvSpPr>
            <a:spLocks noGrp="1"/>
          </p:cNvSpPr>
          <p:nvPr>
            <p:ph sz="half" idx="2"/>
          </p:nvPr>
        </p:nvSpPr>
        <p:spPr/>
        <p:txBody>
          <a:bodyPr/>
          <a:lstStyle/>
          <a:p>
            <a:r>
              <a:rPr lang="en-US" dirty="0"/>
              <a:t>Plants (945)</a:t>
            </a:r>
          </a:p>
          <a:p>
            <a:endParaRPr lang="en-US" dirty="0"/>
          </a:p>
          <a:p>
            <a:pPr lvl="1"/>
            <a:r>
              <a:rPr lang="en-US" dirty="0"/>
              <a:t>Flowering Plants</a:t>
            </a:r>
          </a:p>
          <a:p>
            <a:pPr lvl="1"/>
            <a:endParaRPr lang="en-US" dirty="0"/>
          </a:p>
          <a:p>
            <a:pPr lvl="1"/>
            <a:r>
              <a:rPr lang="en-US" dirty="0"/>
              <a:t>Non-flowering Plants (conifers, ferns, lichen)</a:t>
            </a:r>
          </a:p>
        </p:txBody>
      </p:sp>
    </p:spTree>
    <p:extLst>
      <p:ext uri="{BB962C8B-B14F-4D97-AF65-F5344CB8AC3E}">
        <p14:creationId xmlns:p14="http://schemas.microsoft.com/office/powerpoint/2010/main" val="3916031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What is an Action?</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a:t>All activities or programs of any kind authorized, funded, or carried out, in whole or in part, by Federal agencies in the United States or upon the high seas</a:t>
            </a:r>
          </a:p>
          <a:p>
            <a:endParaRPr lang="en-US" dirty="0"/>
          </a:p>
          <a:p>
            <a:r>
              <a:rPr lang="en-US" dirty="0"/>
              <a:t>Examples include, but are not limited to:</a:t>
            </a:r>
          </a:p>
          <a:p>
            <a:endParaRPr lang="en-US" dirty="0"/>
          </a:p>
          <a:p>
            <a:pPr lvl="1"/>
            <a:r>
              <a:rPr lang="en-US" dirty="0"/>
              <a:t>Promulgation of regulations</a:t>
            </a:r>
          </a:p>
          <a:p>
            <a:pPr lvl="1"/>
            <a:endParaRPr lang="en-US" dirty="0"/>
          </a:p>
          <a:p>
            <a:pPr lvl="1"/>
            <a:r>
              <a:rPr lang="en-US" dirty="0"/>
              <a:t>Granting of licenses, contracts, leases, easements, rights-of-way, permits, or grants-in-aid</a:t>
            </a:r>
          </a:p>
          <a:p>
            <a:pPr lvl="1"/>
            <a:endParaRPr lang="en-US" dirty="0"/>
          </a:p>
          <a:p>
            <a:pPr lvl="1"/>
            <a:r>
              <a:rPr lang="en-US" dirty="0"/>
              <a:t>Actions directly or indirectly causing modifications to the land, water, or air</a:t>
            </a:r>
          </a:p>
        </p:txBody>
      </p:sp>
    </p:spTree>
    <p:extLst>
      <p:ext uri="{BB962C8B-B14F-4D97-AF65-F5344CB8AC3E}">
        <p14:creationId xmlns:p14="http://schemas.microsoft.com/office/powerpoint/2010/main" val="126620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When is Consultation Required?</a:t>
            </a:r>
          </a:p>
        </p:txBody>
      </p:sp>
      <p:sp>
        <p:nvSpPr>
          <p:cNvPr id="3" name="Content Placeholder 2"/>
          <p:cNvSpPr>
            <a:spLocks noGrp="1"/>
          </p:cNvSpPr>
          <p:nvPr>
            <p:ph idx="1"/>
          </p:nvPr>
        </p:nvSpPr>
        <p:spPr>
          <a:xfrm>
            <a:off x="838200" y="1233182"/>
            <a:ext cx="10515600" cy="4943781"/>
          </a:xfrm>
        </p:spPr>
        <p:txBody>
          <a:bodyPr>
            <a:normAutofit/>
          </a:bodyPr>
          <a:lstStyle/>
          <a:p>
            <a:r>
              <a:rPr lang="en-US" altLang="en-US" sz="2400" dirty="0"/>
              <a:t>If an action may affect a listed species or critical habitat</a:t>
            </a:r>
            <a:endParaRPr lang="en-US" dirty="0"/>
          </a:p>
        </p:txBody>
      </p:sp>
      <p:graphicFrame>
        <p:nvGraphicFramePr>
          <p:cNvPr id="4" name="Object 4"/>
          <p:cNvGraphicFramePr>
            <a:graphicFrameLocks noChangeAspect="1"/>
          </p:cNvGraphicFramePr>
          <p:nvPr>
            <p:extLst>
              <p:ext uri="{D42A27DB-BD31-4B8C-83A1-F6EECF244321}">
                <p14:modId xmlns:p14="http://schemas.microsoft.com/office/powerpoint/2010/main" val="1943431494"/>
              </p:ext>
            </p:extLst>
          </p:nvPr>
        </p:nvGraphicFramePr>
        <p:xfrm>
          <a:off x="1015067" y="2560040"/>
          <a:ext cx="4430785" cy="3323089"/>
        </p:xfrm>
        <a:graphic>
          <a:graphicData uri="http://schemas.openxmlformats.org/presentationml/2006/ole">
            <mc:AlternateContent xmlns:mc="http://schemas.openxmlformats.org/markup-compatibility/2006">
              <mc:Choice xmlns:v="urn:schemas-microsoft-com:vml" Requires="v">
                <p:oleObj spid="_x0000_s3172" name="Photo Editor Photo" r:id="rId3" imgW="9752381" imgH="7314286" progId="MSPhotoEd.3">
                  <p:embed/>
                </p:oleObj>
              </mc:Choice>
              <mc:Fallback>
                <p:oleObj name="Photo Editor Photo" r:id="rId3" imgW="9752381" imgH="7314286" progId="MSPhotoEd.3">
                  <p:embed/>
                  <p:pic>
                    <p:nvPicPr>
                      <p:cNvPr id="122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67" y="2560040"/>
                        <a:ext cx="4430785" cy="3323089"/>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17298554"/>
              </p:ext>
            </p:extLst>
          </p:nvPr>
        </p:nvGraphicFramePr>
        <p:xfrm>
          <a:off x="6719581" y="2560040"/>
          <a:ext cx="4404221" cy="3323089"/>
        </p:xfrm>
        <a:graphic>
          <a:graphicData uri="http://schemas.openxmlformats.org/presentationml/2006/ole">
            <mc:AlternateContent xmlns:mc="http://schemas.openxmlformats.org/markup-compatibility/2006">
              <mc:Choice xmlns:v="urn:schemas-microsoft-com:vml" Requires="v">
                <p:oleObj spid="_x0000_s3173" name="Photo Editor Photo" r:id="rId5" imgW="24685714" imgH="18514286" progId="MSPhotoEd.3">
                  <p:embed/>
                </p:oleObj>
              </mc:Choice>
              <mc:Fallback>
                <p:oleObj name="Photo Editor Photo" r:id="rId5" imgW="24685714" imgH="18514286" progId="MSPhotoEd.3">
                  <p:embed/>
                  <p:pic>
                    <p:nvPicPr>
                      <p:cNvPr id="1946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9581" y="2560040"/>
                        <a:ext cx="4404221" cy="332308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1021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Consultation</a:t>
            </a:r>
          </a:p>
        </p:txBody>
      </p:sp>
      <p:sp>
        <p:nvSpPr>
          <p:cNvPr id="3" name="Content Placeholder 2"/>
          <p:cNvSpPr>
            <a:spLocks noGrp="1"/>
          </p:cNvSpPr>
          <p:nvPr>
            <p:ph idx="1"/>
          </p:nvPr>
        </p:nvSpPr>
        <p:spPr>
          <a:xfrm>
            <a:off x="838200" y="1593908"/>
            <a:ext cx="10515600" cy="4583055"/>
          </a:xfrm>
        </p:spPr>
        <p:txBody>
          <a:bodyPr>
            <a:normAutofit/>
          </a:bodyPr>
          <a:lstStyle/>
          <a:p>
            <a:r>
              <a:rPr lang="en-US" sz="2000" dirty="0"/>
              <a:t>All Federal agencies must consult with the Service when                                                                                     any activity permitted, funded or conducted by that agency                                                                     may affect a listed species or designated critical habitat, or                                                                        is likely to jeopardize proposed species or adversely modify                                                                proposed critical habitat</a:t>
            </a:r>
          </a:p>
          <a:p>
            <a:endParaRPr lang="en-US" sz="2000" dirty="0"/>
          </a:p>
          <a:p>
            <a:r>
              <a:rPr lang="en-US" sz="2000" dirty="0"/>
              <a:t>Consultations can be </a:t>
            </a:r>
          </a:p>
          <a:p>
            <a:endParaRPr lang="en-US" sz="2000" dirty="0"/>
          </a:p>
          <a:p>
            <a:pPr lvl="1"/>
            <a:r>
              <a:rPr lang="en-US" sz="2000" dirty="0"/>
              <a:t>Emergency</a:t>
            </a:r>
          </a:p>
          <a:p>
            <a:pPr lvl="1"/>
            <a:endParaRPr lang="en-US" sz="2000" dirty="0"/>
          </a:p>
          <a:p>
            <a:pPr lvl="1"/>
            <a:r>
              <a:rPr lang="en-US" sz="2000" dirty="0"/>
              <a:t>Informal</a:t>
            </a:r>
          </a:p>
          <a:p>
            <a:pPr lvl="1"/>
            <a:endParaRPr lang="en-US" sz="2000" dirty="0"/>
          </a:p>
          <a:p>
            <a:pPr lvl="1"/>
            <a:r>
              <a:rPr lang="en-US" sz="2000" dirty="0"/>
              <a:t>Formal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018" y="1806064"/>
            <a:ext cx="3214519" cy="4158741"/>
          </a:xfrm>
          <a:prstGeom prst="rect">
            <a:avLst/>
          </a:prstGeom>
        </p:spPr>
      </p:pic>
    </p:spTree>
    <p:extLst>
      <p:ext uri="{BB962C8B-B14F-4D97-AF65-F5344CB8AC3E}">
        <p14:creationId xmlns:p14="http://schemas.microsoft.com/office/powerpoint/2010/main" val="93541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Emergency Consultation</a:t>
            </a:r>
          </a:p>
        </p:txBody>
      </p:sp>
      <p:sp>
        <p:nvSpPr>
          <p:cNvPr id="3" name="Content Placeholder 2"/>
          <p:cNvSpPr>
            <a:spLocks noGrp="1"/>
          </p:cNvSpPr>
          <p:nvPr>
            <p:ph idx="1"/>
          </p:nvPr>
        </p:nvSpPr>
        <p:spPr>
          <a:xfrm>
            <a:off x="838200" y="1561171"/>
            <a:ext cx="10515600" cy="4615792"/>
          </a:xfrm>
        </p:spPr>
        <p:txBody>
          <a:bodyPr/>
          <a:lstStyle/>
          <a:p>
            <a:r>
              <a:rPr lang="en-US" sz="2400" dirty="0"/>
              <a:t>Section 7 regulations recognize that an emergency may require expedited consultation</a:t>
            </a:r>
          </a:p>
          <a:p>
            <a:endParaRPr lang="en-US" sz="2400" dirty="0"/>
          </a:p>
          <a:p>
            <a:r>
              <a:rPr lang="en-US" sz="2400" dirty="0"/>
              <a:t>Emergency consultation procedures                                                                                    allow agencies to incorporate endangered                                                                     species concerns into their actions during                                                                                 the response to an emergency</a:t>
            </a:r>
          </a:p>
          <a:p>
            <a:endParaRPr lang="en-US" dirty="0"/>
          </a:p>
        </p:txBody>
      </p:sp>
      <p:pic>
        <p:nvPicPr>
          <p:cNvPr id="4" name="Picture 2" descr="http://www.trbimg.com/img-527d7806/turbine/sns-rt-us-crude-train-explosion-20131108-001/599/599x4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65182" y="3147791"/>
            <a:ext cx="4488618" cy="30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054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Emergency Consultation . . .</a:t>
            </a:r>
          </a:p>
        </p:txBody>
      </p:sp>
      <p:sp>
        <p:nvSpPr>
          <p:cNvPr id="3" name="Content Placeholder 2"/>
          <p:cNvSpPr>
            <a:spLocks noGrp="1"/>
          </p:cNvSpPr>
          <p:nvPr>
            <p:ph idx="1"/>
          </p:nvPr>
        </p:nvSpPr>
        <p:spPr>
          <a:xfrm>
            <a:off x="838200" y="1628078"/>
            <a:ext cx="10515600" cy="4548885"/>
          </a:xfrm>
        </p:spPr>
        <p:txBody>
          <a:bodyPr>
            <a:normAutofit/>
          </a:bodyPr>
          <a:lstStyle/>
          <a:p>
            <a:r>
              <a:rPr lang="en-US" dirty="0"/>
              <a:t>Federal action occurs that may affect listed species or critical habitat</a:t>
            </a:r>
          </a:p>
          <a:p>
            <a:endParaRPr lang="en-US" dirty="0"/>
          </a:p>
          <a:p>
            <a:r>
              <a:rPr lang="en-US" dirty="0"/>
              <a:t>Step 1.  Federal agency Initiates contact with Service to determine if listed species or critical habitat are present</a:t>
            </a:r>
          </a:p>
          <a:p>
            <a:endParaRPr lang="en-US" dirty="0"/>
          </a:p>
          <a:p>
            <a:pPr lvl="1"/>
            <a:r>
              <a:rPr lang="en-US" sz="2600" dirty="0"/>
              <a:t>If not present, no further action</a:t>
            </a:r>
          </a:p>
          <a:p>
            <a:pPr lvl="1"/>
            <a:endParaRPr lang="en-US" sz="2600" dirty="0"/>
          </a:p>
          <a:p>
            <a:pPr lvl="1"/>
            <a:r>
              <a:rPr lang="en-US" sz="2600" dirty="0"/>
              <a:t>If present, solicit advice on measures for minimizing effects of the emergency response action on those species or their critical habitat</a:t>
            </a:r>
            <a:r>
              <a:rPr lang="en-US" dirty="0"/>
              <a:t> </a:t>
            </a:r>
          </a:p>
        </p:txBody>
      </p:sp>
    </p:spTree>
    <p:extLst>
      <p:ext uri="{BB962C8B-B14F-4D97-AF65-F5344CB8AC3E}">
        <p14:creationId xmlns:p14="http://schemas.microsoft.com/office/powerpoint/2010/main" val="413604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Emergency Consultation . . .</a:t>
            </a:r>
          </a:p>
        </p:txBody>
      </p:sp>
      <p:sp>
        <p:nvSpPr>
          <p:cNvPr id="3" name="Content Placeholder 2"/>
          <p:cNvSpPr>
            <a:spLocks noGrp="1"/>
          </p:cNvSpPr>
          <p:nvPr>
            <p:ph idx="1"/>
          </p:nvPr>
        </p:nvSpPr>
        <p:spPr>
          <a:xfrm>
            <a:off x="838200" y="1628078"/>
            <a:ext cx="10515600" cy="4548885"/>
          </a:xfrm>
        </p:spPr>
        <p:txBody>
          <a:bodyPr>
            <a:normAutofit/>
          </a:bodyPr>
          <a:lstStyle/>
          <a:p>
            <a:r>
              <a:rPr lang="en-US" dirty="0"/>
              <a:t> Step 2.  C</a:t>
            </a:r>
            <a:r>
              <a:rPr lang="en-US" sz="2600" dirty="0"/>
              <a:t>ontinue to evaluate the emergency response action</a:t>
            </a:r>
          </a:p>
          <a:p>
            <a:endParaRPr lang="en-US" sz="2600" dirty="0"/>
          </a:p>
          <a:p>
            <a:pPr marL="692150" lvl="1" indent="-290513">
              <a:defRPr/>
            </a:pPr>
            <a:r>
              <a:rPr lang="en-US" sz="2600" dirty="0"/>
              <a:t>If this evaluation indicates that the emergency response procedures may result in jeopardy/adverse modification, and no means of reducing or avoiding this impact are available, Service will advise the responding agency of this and document this conclusion</a:t>
            </a:r>
          </a:p>
          <a:p>
            <a:pPr marL="571500" lvl="1" indent="0">
              <a:buFont typeface="Wingdings" panose="05000000000000000000" pitchFamily="2" charset="2"/>
              <a:buNone/>
              <a:defRPr/>
            </a:pPr>
            <a:endParaRPr lang="en-US" sz="2600" dirty="0"/>
          </a:p>
          <a:p>
            <a:pPr marL="692150" lvl="1" indent="-290513">
              <a:defRPr/>
            </a:pPr>
            <a:r>
              <a:rPr lang="en-US" sz="2600" dirty="0"/>
              <a:t>Service will not stop or delay their emergency response because of this notification; in such a situation, the Federal agency and Service will discuss actions to address the effects following conclusion of the emergency</a:t>
            </a:r>
          </a:p>
          <a:p>
            <a:pPr lvl="1"/>
            <a:endParaRPr lang="en-US" dirty="0"/>
          </a:p>
        </p:txBody>
      </p:sp>
    </p:spTree>
    <p:extLst>
      <p:ext uri="{BB962C8B-B14F-4D97-AF65-F5344CB8AC3E}">
        <p14:creationId xmlns:p14="http://schemas.microsoft.com/office/powerpoint/2010/main" val="3910587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Emergency Consultation . . .</a:t>
            </a:r>
          </a:p>
        </p:txBody>
      </p:sp>
      <p:sp>
        <p:nvSpPr>
          <p:cNvPr id="3" name="Content Placeholder 2"/>
          <p:cNvSpPr>
            <a:spLocks noGrp="1"/>
          </p:cNvSpPr>
          <p:nvPr>
            <p:ph idx="1"/>
          </p:nvPr>
        </p:nvSpPr>
        <p:spPr>
          <a:xfrm>
            <a:off x="838200" y="1628078"/>
            <a:ext cx="10515600" cy="4548885"/>
          </a:xfrm>
        </p:spPr>
        <p:txBody>
          <a:bodyPr>
            <a:normAutofit/>
          </a:bodyPr>
          <a:lstStyle/>
          <a:p>
            <a:pPr defTabSz="234950"/>
            <a:r>
              <a:rPr lang="en-US" dirty="0"/>
              <a:t>Step 3. Once the emergency is over, the action agency will 	evaluate the emergency consultation measures</a:t>
            </a:r>
          </a:p>
          <a:p>
            <a:pPr defTabSz="234950"/>
            <a:endParaRPr lang="en-US" dirty="0"/>
          </a:p>
          <a:p>
            <a:pPr lvl="1" defTabSz="234950"/>
            <a:r>
              <a:rPr lang="en-US" dirty="0"/>
              <a:t>No adverse impacts occurred to listed species or critical habitat – consultation completed</a:t>
            </a:r>
          </a:p>
          <a:p>
            <a:pPr lvl="1" defTabSz="234950"/>
            <a:endParaRPr lang="en-US" dirty="0"/>
          </a:p>
          <a:p>
            <a:pPr lvl="1" defTabSz="234950"/>
            <a:r>
              <a:rPr lang="en-US" dirty="0"/>
              <a:t>Adverse impacts occurred to listed species or critical habitat – initiate formal consultation</a:t>
            </a:r>
          </a:p>
          <a:p>
            <a:pPr marL="234950" indent="-234950" defTabSz="234950"/>
            <a:endParaRPr lang="en-US" dirty="0"/>
          </a:p>
        </p:txBody>
      </p:sp>
    </p:spTree>
    <p:extLst>
      <p:ext uri="{BB962C8B-B14F-4D97-AF65-F5344CB8AC3E}">
        <p14:creationId xmlns:p14="http://schemas.microsoft.com/office/powerpoint/2010/main" val="396022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127944"/>
            <a:ext cx="10515600" cy="711877"/>
          </a:xfrm>
        </p:spPr>
        <p:txBody>
          <a:bodyPr>
            <a:normAutofit/>
          </a:bodyPr>
          <a:lstStyle/>
          <a:p>
            <a:pPr algn="ctr"/>
            <a:r>
              <a:rPr lang="en-US" altLang="en-US" sz="3600" dirty="0"/>
              <a:t>Emergency Response Consultation Flow Chart</a:t>
            </a:r>
          </a:p>
        </p:txBody>
      </p:sp>
      <p:sp>
        <p:nvSpPr>
          <p:cNvPr id="18435" name="Slide Number Placeholder 2"/>
          <p:cNvSpPr>
            <a:spLocks noGrp="1"/>
          </p:cNvSpPr>
          <p:nvPr>
            <p:ph type="sldNum" sz="quarter" idx="10"/>
          </p:nvPr>
        </p:nvSpPr>
        <p:spPr>
          <a:noFill/>
        </p:spPr>
        <p:txBody>
          <a:bodyPr/>
          <a:lstStyle>
            <a:lvl1pPr>
              <a:lnSpc>
                <a:spcPct val="90000"/>
              </a:lnSpc>
              <a:spcBef>
                <a:spcPct val="25000"/>
              </a:spcBef>
              <a:buClr>
                <a:srgbClr val="871719"/>
              </a:buClr>
              <a:buFont typeface="Wingdings" panose="05000000000000000000" pitchFamily="2" charset="2"/>
              <a:buChar char="u"/>
              <a:defRPr sz="2800">
                <a:solidFill>
                  <a:schemeClr val="tx1"/>
                </a:solidFill>
                <a:latin typeface="Arial" panose="020B0604020202020204" pitchFamily="34" charset="0"/>
              </a:defRPr>
            </a:lvl1pPr>
            <a:lvl2pPr marL="742950" indent="-285750">
              <a:lnSpc>
                <a:spcPct val="90000"/>
              </a:lnSpc>
              <a:spcBef>
                <a:spcPct val="25000"/>
              </a:spcBef>
              <a:buClr>
                <a:srgbClr val="871719"/>
              </a:buClr>
              <a:buFont typeface="Wingdings" panose="05000000000000000000" pitchFamily="2" charset="2"/>
              <a:buChar char="§"/>
              <a:defRPr sz="2400">
                <a:solidFill>
                  <a:schemeClr val="tx1"/>
                </a:solidFill>
                <a:latin typeface="Arial" panose="020B0604020202020204" pitchFamily="34" charset="0"/>
              </a:defRPr>
            </a:lvl2pPr>
            <a:lvl3pPr marL="1143000" indent="-228600">
              <a:lnSpc>
                <a:spcPct val="90000"/>
              </a:lnSpc>
              <a:spcBef>
                <a:spcPct val="25000"/>
              </a:spcBef>
              <a:buClr>
                <a:srgbClr val="871719"/>
              </a:buClr>
              <a:buChar char="•"/>
              <a:defRPr sz="2000">
                <a:solidFill>
                  <a:schemeClr val="tx1"/>
                </a:solidFill>
                <a:latin typeface="Arial" panose="020B0604020202020204" pitchFamily="34" charset="0"/>
              </a:defRPr>
            </a:lvl3pPr>
            <a:lvl4pPr marL="1600200" indent="-228600">
              <a:lnSpc>
                <a:spcPct val="90000"/>
              </a:lnSpc>
              <a:spcBef>
                <a:spcPct val="25000"/>
              </a:spcBef>
              <a:buClr>
                <a:srgbClr val="871719"/>
              </a:buClr>
              <a:buFont typeface="Arial" panose="020B0604020202020204" pitchFamily="34" charset="0"/>
              <a:buChar char="–"/>
              <a:defRPr sz="2000">
                <a:solidFill>
                  <a:schemeClr val="tx1"/>
                </a:solidFill>
                <a:latin typeface="Arial" panose="020B0604020202020204" pitchFamily="34" charset="0"/>
              </a:defRPr>
            </a:lvl4pPr>
            <a:lvl5pPr marL="2057400" indent="-228600">
              <a:lnSpc>
                <a:spcPct val="90000"/>
              </a:lnSpc>
              <a:spcBef>
                <a:spcPct val="25000"/>
              </a:spcBef>
              <a:buClr>
                <a:srgbClr val="871719"/>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9pPr>
          </a:lstStyle>
          <a:p>
            <a:pPr>
              <a:lnSpc>
                <a:spcPct val="100000"/>
              </a:lnSpc>
              <a:spcBef>
                <a:spcPct val="0"/>
              </a:spcBef>
              <a:buClrTx/>
              <a:buFontTx/>
              <a:buNone/>
            </a:pPr>
            <a:fld id="{6965A3E1-EE23-4D5B-B30C-CB7E77BEF73F}" type="slidenum">
              <a:rPr lang="en-US" altLang="en-US" sz="1200">
                <a:solidFill>
                  <a:schemeClr val="bg1"/>
                </a:solidFill>
              </a:rPr>
              <a:pPr>
                <a:lnSpc>
                  <a:spcPct val="100000"/>
                </a:lnSpc>
                <a:spcBef>
                  <a:spcPct val="0"/>
                </a:spcBef>
                <a:buClrTx/>
                <a:buFontTx/>
                <a:buNone/>
              </a:pPr>
              <a:t>19</a:t>
            </a:fld>
            <a:endParaRPr lang="en-US" altLang="en-US" sz="1200">
              <a:solidFill>
                <a:schemeClr val="bg1"/>
              </a:solidFill>
            </a:endParaRPr>
          </a:p>
        </p:txBody>
      </p:sp>
      <p:sp>
        <p:nvSpPr>
          <p:cNvPr id="6" name="Rounded Rectangle 5"/>
          <p:cNvSpPr/>
          <p:nvPr/>
        </p:nvSpPr>
        <p:spPr>
          <a:xfrm>
            <a:off x="1205789" y="1171630"/>
            <a:ext cx="5368383" cy="64363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Federal action occurs that may affect listed species or critical habitat</a:t>
            </a:r>
          </a:p>
        </p:txBody>
      </p:sp>
      <p:sp>
        <p:nvSpPr>
          <p:cNvPr id="17" name="Rectangle 16"/>
          <p:cNvSpPr/>
          <p:nvPr/>
        </p:nvSpPr>
        <p:spPr>
          <a:xfrm>
            <a:off x="238535" y="2479776"/>
            <a:ext cx="787305" cy="438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n>
                  <a:solidFill>
                    <a:sysClr val="windowText" lastClr="000000"/>
                  </a:solidFill>
                </a:ln>
                <a:solidFill>
                  <a:schemeClr val="tx1"/>
                </a:solidFill>
              </a:rPr>
              <a:t>Step 1</a:t>
            </a:r>
          </a:p>
        </p:txBody>
      </p:sp>
      <p:sp>
        <p:nvSpPr>
          <p:cNvPr id="20" name="Rounded Rectangle 19"/>
          <p:cNvSpPr/>
          <p:nvPr/>
        </p:nvSpPr>
        <p:spPr>
          <a:xfrm>
            <a:off x="1246677" y="2301147"/>
            <a:ext cx="5368382" cy="6480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Initiate contact with Service for advice on measures for minimizing effects of response</a:t>
            </a:r>
          </a:p>
        </p:txBody>
      </p:sp>
      <p:cxnSp>
        <p:nvCxnSpPr>
          <p:cNvPr id="24" name="Straight Arrow Connector 23"/>
          <p:cNvCxnSpPr>
            <a:cxnSpLocks/>
          </p:cNvCxnSpPr>
          <p:nvPr/>
        </p:nvCxnSpPr>
        <p:spPr>
          <a:xfrm>
            <a:off x="6796050" y="2661029"/>
            <a:ext cx="555703" cy="0"/>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sp>
        <p:nvSpPr>
          <p:cNvPr id="31" name="Rectangle 30"/>
          <p:cNvSpPr/>
          <p:nvPr/>
        </p:nvSpPr>
        <p:spPr>
          <a:xfrm>
            <a:off x="238536" y="3604169"/>
            <a:ext cx="787304" cy="438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n>
                  <a:solidFill>
                    <a:sysClr val="windowText" lastClr="000000"/>
                  </a:solidFill>
                </a:ln>
                <a:solidFill>
                  <a:schemeClr val="tx1"/>
                </a:solidFill>
              </a:rPr>
              <a:t>Step 2</a:t>
            </a:r>
          </a:p>
        </p:txBody>
      </p:sp>
      <p:sp>
        <p:nvSpPr>
          <p:cNvPr id="39" name="Rectangle 38"/>
          <p:cNvSpPr/>
          <p:nvPr/>
        </p:nvSpPr>
        <p:spPr>
          <a:xfrm>
            <a:off x="238535" y="5380911"/>
            <a:ext cx="787304" cy="438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n>
                  <a:solidFill>
                    <a:sysClr val="windowText" lastClr="000000"/>
                  </a:solidFill>
                </a:ln>
                <a:solidFill>
                  <a:schemeClr val="tx1"/>
                </a:solidFill>
              </a:rPr>
              <a:t>Step 3</a:t>
            </a:r>
          </a:p>
        </p:txBody>
      </p:sp>
      <p:sp>
        <p:nvSpPr>
          <p:cNvPr id="18" name="Rounded Rectangle 19"/>
          <p:cNvSpPr/>
          <p:nvPr/>
        </p:nvSpPr>
        <p:spPr>
          <a:xfrm>
            <a:off x="1246677" y="5282841"/>
            <a:ext cx="5368382" cy="6480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Emergency Over</a:t>
            </a:r>
          </a:p>
        </p:txBody>
      </p:sp>
      <p:sp>
        <p:nvSpPr>
          <p:cNvPr id="32" name="Rounded Rectangle 19"/>
          <p:cNvSpPr/>
          <p:nvPr/>
        </p:nvSpPr>
        <p:spPr>
          <a:xfrm>
            <a:off x="7601392" y="2301147"/>
            <a:ext cx="4084471" cy="648065"/>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No further action if listed species or critical habitat are not present</a:t>
            </a:r>
          </a:p>
        </p:txBody>
      </p:sp>
      <p:sp>
        <p:nvSpPr>
          <p:cNvPr id="33" name="Rounded Rectangle 19"/>
          <p:cNvSpPr/>
          <p:nvPr/>
        </p:nvSpPr>
        <p:spPr>
          <a:xfrm>
            <a:off x="1271843" y="3529173"/>
            <a:ext cx="5368382" cy="6480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Ongoing Evaluation</a:t>
            </a:r>
          </a:p>
        </p:txBody>
      </p:sp>
      <p:cxnSp>
        <p:nvCxnSpPr>
          <p:cNvPr id="35" name="Straight Arrow Connector 34"/>
          <p:cNvCxnSpPr>
            <a:cxnSpLocks/>
          </p:cNvCxnSpPr>
          <p:nvPr/>
        </p:nvCxnSpPr>
        <p:spPr>
          <a:xfrm>
            <a:off x="3911578" y="3063416"/>
            <a:ext cx="0" cy="3559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cxnSpLocks/>
          </p:cNvCxnSpPr>
          <p:nvPr/>
        </p:nvCxnSpPr>
        <p:spPr>
          <a:xfrm>
            <a:off x="3889980" y="1880761"/>
            <a:ext cx="0" cy="3559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cxnSpLocks/>
          </p:cNvCxnSpPr>
          <p:nvPr/>
        </p:nvCxnSpPr>
        <p:spPr>
          <a:xfrm>
            <a:off x="3889980" y="4302139"/>
            <a:ext cx="0" cy="89635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p:cNvCxnSpPr>
          <p:nvPr/>
        </p:nvCxnSpPr>
        <p:spPr>
          <a:xfrm>
            <a:off x="6771849" y="3857021"/>
            <a:ext cx="555703" cy="0"/>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sp>
        <p:nvSpPr>
          <p:cNvPr id="22" name="Rounded Rectangle 19"/>
          <p:cNvSpPr/>
          <p:nvPr/>
        </p:nvSpPr>
        <p:spPr>
          <a:xfrm>
            <a:off x="7601392" y="3529172"/>
            <a:ext cx="4084471" cy="648065"/>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If listed species or critical habitat are present, Service determines impact and makes recommendations</a:t>
            </a:r>
          </a:p>
        </p:txBody>
      </p:sp>
      <p:sp>
        <p:nvSpPr>
          <p:cNvPr id="27" name="Rounded Rectangle 19"/>
          <p:cNvSpPr/>
          <p:nvPr/>
        </p:nvSpPr>
        <p:spPr>
          <a:xfrm>
            <a:off x="7601392" y="4690384"/>
            <a:ext cx="4084471" cy="648065"/>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No adverse impacts occurred to listed species or critical habitat – consultation completed</a:t>
            </a:r>
          </a:p>
        </p:txBody>
      </p:sp>
      <p:sp>
        <p:nvSpPr>
          <p:cNvPr id="28" name="Rounded Rectangle 19"/>
          <p:cNvSpPr/>
          <p:nvPr/>
        </p:nvSpPr>
        <p:spPr>
          <a:xfrm>
            <a:off x="7601392" y="5783389"/>
            <a:ext cx="4084471" cy="64324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Adverse impacts occurred to listed species or critical habitat – initiate formal consultation</a:t>
            </a:r>
          </a:p>
        </p:txBody>
      </p:sp>
      <p:cxnSp>
        <p:nvCxnSpPr>
          <p:cNvPr id="38" name="Straight Arrow Connector 37"/>
          <p:cNvCxnSpPr>
            <a:cxnSpLocks/>
          </p:cNvCxnSpPr>
          <p:nvPr/>
        </p:nvCxnSpPr>
        <p:spPr>
          <a:xfrm flipV="1">
            <a:off x="6771849" y="5041717"/>
            <a:ext cx="741659" cy="503406"/>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a:cxnSpLocks/>
          </p:cNvCxnSpPr>
          <p:nvPr/>
        </p:nvCxnSpPr>
        <p:spPr>
          <a:xfrm>
            <a:off x="6771849" y="5606873"/>
            <a:ext cx="741659" cy="498137"/>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sp>
        <p:nvSpPr>
          <p:cNvPr id="2" name="Oval 1"/>
          <p:cNvSpPr/>
          <p:nvPr/>
        </p:nvSpPr>
        <p:spPr>
          <a:xfrm>
            <a:off x="7119809" y="5375549"/>
            <a:ext cx="515741" cy="395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or</a:t>
            </a:r>
          </a:p>
        </p:txBody>
      </p:sp>
    </p:spTree>
    <p:extLst>
      <p:ext uri="{BB962C8B-B14F-4D97-AF65-F5344CB8AC3E}">
        <p14:creationId xmlns:p14="http://schemas.microsoft.com/office/powerpoint/2010/main" val="102512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Overview</a:t>
            </a:r>
          </a:p>
        </p:txBody>
      </p:sp>
      <p:sp>
        <p:nvSpPr>
          <p:cNvPr id="3" name="Content Placeholder 2"/>
          <p:cNvSpPr>
            <a:spLocks noGrp="1"/>
          </p:cNvSpPr>
          <p:nvPr>
            <p:ph idx="1"/>
          </p:nvPr>
        </p:nvSpPr>
        <p:spPr/>
        <p:txBody>
          <a:bodyPr/>
          <a:lstStyle/>
          <a:p>
            <a:pPr marL="0" indent="0" algn="ctr">
              <a:buNone/>
            </a:pPr>
            <a:r>
              <a:rPr lang="en-US" dirty="0"/>
              <a:t>The course provides On-Scene Coordinators and Remedial Project Managers with an overview of the Endangered Species Act and Section 7 requirements under EPA's Emergency Response and Removal Program, including a discussion of the responsibility to consider the effects of it's actions on listed species and their habitat and the components of Section 7 consultation.</a:t>
            </a:r>
          </a:p>
        </p:txBody>
      </p:sp>
    </p:spTree>
    <p:extLst>
      <p:ext uri="{BB962C8B-B14F-4D97-AF65-F5344CB8AC3E}">
        <p14:creationId xmlns:p14="http://schemas.microsoft.com/office/powerpoint/2010/main" val="228924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Informal Consultation</a:t>
            </a:r>
          </a:p>
        </p:txBody>
      </p:sp>
      <p:sp>
        <p:nvSpPr>
          <p:cNvPr id="3" name="Content Placeholder 2"/>
          <p:cNvSpPr>
            <a:spLocks noGrp="1"/>
          </p:cNvSpPr>
          <p:nvPr>
            <p:ph idx="1"/>
          </p:nvPr>
        </p:nvSpPr>
        <p:spPr/>
        <p:txBody>
          <a:bodyPr/>
          <a:lstStyle/>
          <a:p>
            <a:r>
              <a:rPr lang="en-US" dirty="0"/>
              <a:t>Informal consultation is a process through which Federal agencies can quickly evaluate potential effects, if any, on listed species and their habitats</a:t>
            </a:r>
          </a:p>
          <a:p>
            <a:endParaRPr lang="en-US" dirty="0"/>
          </a:p>
          <a:p>
            <a:r>
              <a:rPr lang="en-US" dirty="0"/>
              <a:t>Informal consultation can also be used to help determine if there is a need to enter into the more extensive formal Section 7 consultation process. </a:t>
            </a:r>
          </a:p>
        </p:txBody>
      </p:sp>
    </p:spTree>
    <p:extLst>
      <p:ext uri="{BB962C8B-B14F-4D97-AF65-F5344CB8AC3E}">
        <p14:creationId xmlns:p14="http://schemas.microsoft.com/office/powerpoint/2010/main" val="95209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Informal Consultation . . .</a:t>
            </a:r>
          </a:p>
        </p:txBody>
      </p:sp>
      <p:sp>
        <p:nvSpPr>
          <p:cNvPr id="3" name="Content Placeholder 2"/>
          <p:cNvSpPr>
            <a:spLocks noGrp="1"/>
          </p:cNvSpPr>
          <p:nvPr>
            <p:ph idx="1"/>
          </p:nvPr>
        </p:nvSpPr>
        <p:spPr/>
        <p:txBody>
          <a:bodyPr>
            <a:normAutofit/>
          </a:bodyPr>
          <a:lstStyle/>
          <a:p>
            <a:r>
              <a:rPr lang="en-US" altLang="en-US" dirty="0"/>
              <a:t>Contact the appropriate local U.S. Fish and Wildlife Service office to determine if listed species and their habitats are present within the action area</a:t>
            </a:r>
          </a:p>
          <a:p>
            <a:endParaRPr lang="en-US" altLang="en-US" dirty="0"/>
          </a:p>
          <a:p>
            <a:r>
              <a:rPr lang="en-US" altLang="en-US" dirty="0"/>
              <a:t>Service responds to the request by providing a list of species that are known to occur or may occur in the vicinity</a:t>
            </a:r>
          </a:p>
          <a:p>
            <a:endParaRPr lang="en-US" altLang="en-US" dirty="0"/>
          </a:p>
          <a:p>
            <a:pPr lvl="1"/>
            <a:r>
              <a:rPr lang="en-US" altLang="en-US" dirty="0"/>
              <a:t>If the Service provides a negative response, no further consultation is required unless the scope or nature of the project is altered or new information indicates that listed species may be affected</a:t>
            </a:r>
            <a:endParaRPr lang="en-US" dirty="0"/>
          </a:p>
        </p:txBody>
      </p:sp>
    </p:spTree>
    <p:extLst>
      <p:ext uri="{BB962C8B-B14F-4D97-AF65-F5344CB8AC3E}">
        <p14:creationId xmlns:p14="http://schemas.microsoft.com/office/powerpoint/2010/main" val="396621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Informal Consultation . . .</a:t>
            </a:r>
          </a:p>
        </p:txBody>
      </p:sp>
      <p:sp>
        <p:nvSpPr>
          <p:cNvPr id="3" name="Content Placeholder 2"/>
          <p:cNvSpPr>
            <a:spLocks noGrp="1"/>
          </p:cNvSpPr>
          <p:nvPr>
            <p:ph idx="1"/>
          </p:nvPr>
        </p:nvSpPr>
        <p:spPr/>
        <p:txBody>
          <a:bodyPr>
            <a:normAutofit/>
          </a:bodyPr>
          <a:lstStyle/>
          <a:p>
            <a:r>
              <a:rPr lang="en-US" altLang="en-US" dirty="0"/>
              <a:t>If listed species are present, the Federal agency must determine if the action may affect them; a may affect determination includes those actions that are not likely to adversely affect as well as likely to adversely affect listed species</a:t>
            </a:r>
          </a:p>
          <a:p>
            <a:pPr lvl="1"/>
            <a:endParaRPr lang="en-US" altLang="en-US" dirty="0"/>
          </a:p>
          <a:p>
            <a:pPr marL="234950" lvl="1" indent="-234950"/>
            <a:r>
              <a:rPr lang="en-US" altLang="en-US" sz="2800" dirty="0"/>
              <a:t>If the Federal agency determines that the action is not likely to adversely affect listed species (e.g., the effects are beneficial, insignificant, or discountable), and the Service agrees with that determination, the Service provides concurrence in writing and no further consultation is required</a:t>
            </a:r>
          </a:p>
          <a:p>
            <a:endParaRPr lang="en-US" dirty="0"/>
          </a:p>
        </p:txBody>
      </p:sp>
    </p:spTree>
    <p:extLst>
      <p:ext uri="{BB962C8B-B14F-4D97-AF65-F5344CB8AC3E}">
        <p14:creationId xmlns:p14="http://schemas.microsoft.com/office/powerpoint/2010/main" val="3828363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Formal Consultation</a:t>
            </a:r>
          </a:p>
        </p:txBody>
      </p:sp>
      <p:sp>
        <p:nvSpPr>
          <p:cNvPr id="3" name="Content Placeholder 2"/>
          <p:cNvSpPr>
            <a:spLocks noGrp="1"/>
          </p:cNvSpPr>
          <p:nvPr>
            <p:ph idx="1"/>
          </p:nvPr>
        </p:nvSpPr>
        <p:spPr/>
        <p:txBody>
          <a:bodyPr>
            <a:normAutofit fontScale="92500" lnSpcReduction="10000"/>
          </a:bodyPr>
          <a:lstStyle/>
          <a:p>
            <a:r>
              <a:rPr lang="en-US" altLang="en-US" dirty="0"/>
              <a:t>Contact the appropriate local U.S. Fish and Wildlife Service office to determine if listed species and their habitats are present within the action area</a:t>
            </a:r>
          </a:p>
          <a:p>
            <a:endParaRPr lang="en-US" dirty="0"/>
          </a:p>
          <a:p>
            <a:r>
              <a:rPr lang="en-US" altLang="en-US" dirty="0"/>
              <a:t>If listed species are present, the Federal agency must determine if the action may affect them</a:t>
            </a:r>
          </a:p>
          <a:p>
            <a:endParaRPr lang="en-US" altLang="en-US" dirty="0"/>
          </a:p>
          <a:p>
            <a:r>
              <a:rPr lang="en-US" dirty="0"/>
              <a:t>When a Federal action is likely to adversely affect a listed species or its designated critical habitat, the Federal agency involved initiates formal consultation with the Service and concludes with issuance of a biological opinion by the Services</a:t>
            </a:r>
          </a:p>
        </p:txBody>
      </p:sp>
    </p:spTree>
    <p:extLst>
      <p:ext uri="{BB962C8B-B14F-4D97-AF65-F5344CB8AC3E}">
        <p14:creationId xmlns:p14="http://schemas.microsoft.com/office/powerpoint/2010/main" val="384546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244271"/>
            <a:ext cx="10515600" cy="626215"/>
          </a:xfrm>
        </p:spPr>
        <p:txBody>
          <a:bodyPr>
            <a:normAutofit/>
          </a:bodyPr>
          <a:lstStyle/>
          <a:p>
            <a:pPr algn="ctr"/>
            <a:r>
              <a:rPr lang="en-US" altLang="en-US" sz="3600" dirty="0"/>
              <a:t>Consultation Process</a:t>
            </a:r>
          </a:p>
        </p:txBody>
      </p:sp>
      <p:sp>
        <p:nvSpPr>
          <p:cNvPr id="18435" name="Slide Number Placeholder 2"/>
          <p:cNvSpPr>
            <a:spLocks noGrp="1"/>
          </p:cNvSpPr>
          <p:nvPr>
            <p:ph type="sldNum" sz="quarter" idx="10"/>
          </p:nvPr>
        </p:nvSpPr>
        <p:spPr>
          <a:noFill/>
        </p:spPr>
        <p:txBody>
          <a:bodyPr/>
          <a:lstStyle>
            <a:lvl1pPr>
              <a:lnSpc>
                <a:spcPct val="90000"/>
              </a:lnSpc>
              <a:spcBef>
                <a:spcPct val="25000"/>
              </a:spcBef>
              <a:buClr>
                <a:srgbClr val="871719"/>
              </a:buClr>
              <a:buFont typeface="Wingdings" panose="05000000000000000000" pitchFamily="2" charset="2"/>
              <a:buChar char="u"/>
              <a:defRPr sz="2800">
                <a:solidFill>
                  <a:schemeClr val="tx1"/>
                </a:solidFill>
                <a:latin typeface="Arial" panose="020B0604020202020204" pitchFamily="34" charset="0"/>
              </a:defRPr>
            </a:lvl1pPr>
            <a:lvl2pPr marL="742950" indent="-285750">
              <a:lnSpc>
                <a:spcPct val="90000"/>
              </a:lnSpc>
              <a:spcBef>
                <a:spcPct val="25000"/>
              </a:spcBef>
              <a:buClr>
                <a:srgbClr val="871719"/>
              </a:buClr>
              <a:buFont typeface="Wingdings" panose="05000000000000000000" pitchFamily="2" charset="2"/>
              <a:buChar char="§"/>
              <a:defRPr sz="2400">
                <a:solidFill>
                  <a:schemeClr val="tx1"/>
                </a:solidFill>
                <a:latin typeface="Arial" panose="020B0604020202020204" pitchFamily="34" charset="0"/>
              </a:defRPr>
            </a:lvl2pPr>
            <a:lvl3pPr marL="1143000" indent="-228600">
              <a:lnSpc>
                <a:spcPct val="90000"/>
              </a:lnSpc>
              <a:spcBef>
                <a:spcPct val="25000"/>
              </a:spcBef>
              <a:buClr>
                <a:srgbClr val="871719"/>
              </a:buClr>
              <a:buChar char="•"/>
              <a:defRPr sz="2000">
                <a:solidFill>
                  <a:schemeClr val="tx1"/>
                </a:solidFill>
                <a:latin typeface="Arial" panose="020B0604020202020204" pitchFamily="34" charset="0"/>
              </a:defRPr>
            </a:lvl3pPr>
            <a:lvl4pPr marL="1600200" indent="-228600">
              <a:lnSpc>
                <a:spcPct val="90000"/>
              </a:lnSpc>
              <a:spcBef>
                <a:spcPct val="25000"/>
              </a:spcBef>
              <a:buClr>
                <a:srgbClr val="871719"/>
              </a:buClr>
              <a:buFont typeface="Arial" panose="020B0604020202020204" pitchFamily="34" charset="0"/>
              <a:buChar char="–"/>
              <a:defRPr sz="2000">
                <a:solidFill>
                  <a:schemeClr val="tx1"/>
                </a:solidFill>
                <a:latin typeface="Arial" panose="020B0604020202020204" pitchFamily="34" charset="0"/>
              </a:defRPr>
            </a:lvl4pPr>
            <a:lvl5pPr marL="2057400" indent="-228600">
              <a:lnSpc>
                <a:spcPct val="90000"/>
              </a:lnSpc>
              <a:spcBef>
                <a:spcPct val="25000"/>
              </a:spcBef>
              <a:buClr>
                <a:srgbClr val="871719"/>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lnSpc>
                <a:spcPct val="90000"/>
              </a:lnSpc>
              <a:spcBef>
                <a:spcPct val="25000"/>
              </a:spcBef>
              <a:spcAft>
                <a:spcPct val="0"/>
              </a:spcAft>
              <a:buClr>
                <a:srgbClr val="871719"/>
              </a:buClr>
              <a:buFont typeface="Arial" panose="020B0604020202020204" pitchFamily="34" charset="0"/>
              <a:buChar char="»"/>
              <a:defRPr sz="2000">
                <a:solidFill>
                  <a:schemeClr val="tx1"/>
                </a:solidFill>
                <a:latin typeface="Arial" panose="020B0604020202020204" pitchFamily="34" charset="0"/>
              </a:defRPr>
            </a:lvl9pPr>
          </a:lstStyle>
          <a:p>
            <a:pPr>
              <a:lnSpc>
                <a:spcPct val="100000"/>
              </a:lnSpc>
              <a:spcBef>
                <a:spcPct val="0"/>
              </a:spcBef>
              <a:buClrTx/>
              <a:buFontTx/>
              <a:buNone/>
            </a:pPr>
            <a:fld id="{6965A3E1-EE23-4D5B-B30C-CB7E77BEF73F}" type="slidenum">
              <a:rPr lang="en-US" altLang="en-US" sz="1200">
                <a:solidFill>
                  <a:schemeClr val="bg1"/>
                </a:solidFill>
              </a:rPr>
              <a:pPr>
                <a:lnSpc>
                  <a:spcPct val="100000"/>
                </a:lnSpc>
                <a:spcBef>
                  <a:spcPct val="0"/>
                </a:spcBef>
                <a:buClrTx/>
                <a:buFontTx/>
                <a:buNone/>
              </a:pPr>
              <a:t>24</a:t>
            </a:fld>
            <a:endParaRPr lang="en-US" altLang="en-US" sz="1200">
              <a:solidFill>
                <a:schemeClr val="bg1"/>
              </a:solidFill>
            </a:endParaRPr>
          </a:p>
        </p:txBody>
      </p:sp>
      <p:sp>
        <p:nvSpPr>
          <p:cNvPr id="6" name="Rounded Rectangle 5"/>
          <p:cNvSpPr/>
          <p:nvPr/>
        </p:nvSpPr>
        <p:spPr>
          <a:xfrm>
            <a:off x="3411807" y="990986"/>
            <a:ext cx="5368383" cy="64092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Federal action occurs that may affect listed species or critical habitat</a:t>
            </a:r>
          </a:p>
        </p:txBody>
      </p:sp>
      <p:sp>
        <p:nvSpPr>
          <p:cNvPr id="21" name="Rounded Rectangle 5"/>
          <p:cNvSpPr/>
          <p:nvPr/>
        </p:nvSpPr>
        <p:spPr>
          <a:xfrm>
            <a:off x="282618" y="2049695"/>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No effect – end of consultation</a:t>
            </a:r>
          </a:p>
        </p:txBody>
      </p:sp>
      <p:sp>
        <p:nvSpPr>
          <p:cNvPr id="22" name="Rounded Rectangle 5"/>
          <p:cNvSpPr/>
          <p:nvPr/>
        </p:nvSpPr>
        <p:spPr>
          <a:xfrm>
            <a:off x="4485363" y="2021215"/>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“May affect” listed species</a:t>
            </a:r>
          </a:p>
        </p:txBody>
      </p:sp>
      <p:sp>
        <p:nvSpPr>
          <p:cNvPr id="23" name="Rounded Rectangle 5"/>
          <p:cNvSpPr/>
          <p:nvPr/>
        </p:nvSpPr>
        <p:spPr>
          <a:xfrm>
            <a:off x="4485363" y="2798854"/>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Prepare biological assessment</a:t>
            </a:r>
          </a:p>
        </p:txBody>
      </p:sp>
      <p:sp>
        <p:nvSpPr>
          <p:cNvPr id="25" name="Rounded Rectangle 5"/>
          <p:cNvSpPr/>
          <p:nvPr/>
        </p:nvSpPr>
        <p:spPr>
          <a:xfrm>
            <a:off x="2205850" y="3784799"/>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Not likely to adversely affect</a:t>
            </a:r>
          </a:p>
        </p:txBody>
      </p:sp>
      <p:sp>
        <p:nvSpPr>
          <p:cNvPr id="26" name="Rounded Rectangle 5"/>
          <p:cNvSpPr/>
          <p:nvPr/>
        </p:nvSpPr>
        <p:spPr>
          <a:xfrm>
            <a:off x="4281130" y="4866354"/>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Service concurs</a:t>
            </a:r>
          </a:p>
        </p:txBody>
      </p:sp>
      <p:sp>
        <p:nvSpPr>
          <p:cNvPr id="27" name="Rounded Rectangle 5"/>
          <p:cNvSpPr/>
          <p:nvPr/>
        </p:nvSpPr>
        <p:spPr>
          <a:xfrm>
            <a:off x="282618" y="4866354"/>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Service does not concur</a:t>
            </a:r>
          </a:p>
        </p:txBody>
      </p:sp>
      <p:sp>
        <p:nvSpPr>
          <p:cNvPr id="28" name="Rounded Rectangle 5"/>
          <p:cNvSpPr/>
          <p:nvPr/>
        </p:nvSpPr>
        <p:spPr>
          <a:xfrm>
            <a:off x="271468" y="5697707"/>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Formal Consultation</a:t>
            </a:r>
          </a:p>
        </p:txBody>
      </p:sp>
      <p:sp>
        <p:nvSpPr>
          <p:cNvPr id="29" name="Rounded Rectangle 5"/>
          <p:cNvSpPr/>
          <p:nvPr/>
        </p:nvSpPr>
        <p:spPr>
          <a:xfrm>
            <a:off x="4281129" y="5693709"/>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End of informal Consultation</a:t>
            </a:r>
          </a:p>
        </p:txBody>
      </p:sp>
      <p:sp>
        <p:nvSpPr>
          <p:cNvPr id="30" name="Rounded Rectangle 5"/>
          <p:cNvSpPr/>
          <p:nvPr/>
        </p:nvSpPr>
        <p:spPr>
          <a:xfrm>
            <a:off x="8340180" y="3783503"/>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Likely to adversely affect</a:t>
            </a:r>
          </a:p>
        </p:txBody>
      </p:sp>
      <p:sp>
        <p:nvSpPr>
          <p:cNvPr id="38" name="Rounded Rectangle 5"/>
          <p:cNvSpPr/>
          <p:nvPr/>
        </p:nvSpPr>
        <p:spPr>
          <a:xfrm>
            <a:off x="8340180" y="4866353"/>
            <a:ext cx="3538403" cy="44384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Formal Consultation</a:t>
            </a:r>
          </a:p>
        </p:txBody>
      </p:sp>
      <p:cxnSp>
        <p:nvCxnSpPr>
          <p:cNvPr id="41" name="Straight Connector 40"/>
          <p:cNvCxnSpPr>
            <a:cxnSpLocks/>
          </p:cNvCxnSpPr>
          <p:nvPr/>
        </p:nvCxnSpPr>
        <p:spPr>
          <a:xfrm>
            <a:off x="6095999" y="1650380"/>
            <a:ext cx="0" cy="36597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43" name="Straight Connector 42"/>
          <p:cNvCxnSpPr>
            <a:cxnSpLocks/>
            <a:stCxn id="21" idx="0"/>
          </p:cNvCxnSpPr>
          <p:nvPr/>
        </p:nvCxnSpPr>
        <p:spPr>
          <a:xfrm flipH="1" flipV="1">
            <a:off x="2047979" y="1813530"/>
            <a:ext cx="3841" cy="236165"/>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44" name="Straight Connector 43"/>
          <p:cNvCxnSpPr>
            <a:cxnSpLocks/>
          </p:cNvCxnSpPr>
          <p:nvPr/>
        </p:nvCxnSpPr>
        <p:spPr>
          <a:xfrm flipH="1" flipV="1">
            <a:off x="2017839" y="1825416"/>
            <a:ext cx="4078160" cy="1850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45" name="Straight Connector 44"/>
          <p:cNvCxnSpPr>
            <a:cxnSpLocks/>
          </p:cNvCxnSpPr>
          <p:nvPr/>
        </p:nvCxnSpPr>
        <p:spPr>
          <a:xfrm flipH="1">
            <a:off x="6107151" y="2485643"/>
            <a:ext cx="3717" cy="312044"/>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47" name="Straight Connector 46"/>
          <p:cNvCxnSpPr>
            <a:cxnSpLocks/>
            <a:endCxn id="25" idx="0"/>
          </p:cNvCxnSpPr>
          <p:nvPr/>
        </p:nvCxnSpPr>
        <p:spPr>
          <a:xfrm>
            <a:off x="3975052" y="3543417"/>
            <a:ext cx="0" cy="241382"/>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54" name="Straight Connector 53"/>
          <p:cNvCxnSpPr>
            <a:cxnSpLocks/>
          </p:cNvCxnSpPr>
          <p:nvPr/>
        </p:nvCxnSpPr>
        <p:spPr>
          <a:xfrm>
            <a:off x="10109381" y="3543417"/>
            <a:ext cx="0" cy="240086"/>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55" name="Straight Connector 54"/>
          <p:cNvCxnSpPr>
            <a:cxnSpLocks/>
          </p:cNvCxnSpPr>
          <p:nvPr/>
        </p:nvCxnSpPr>
        <p:spPr>
          <a:xfrm flipH="1">
            <a:off x="3975051" y="3543417"/>
            <a:ext cx="6134332" cy="18472"/>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61" name="Straight Connector 60"/>
          <p:cNvCxnSpPr>
            <a:cxnSpLocks/>
          </p:cNvCxnSpPr>
          <p:nvPr/>
        </p:nvCxnSpPr>
        <p:spPr>
          <a:xfrm>
            <a:off x="6110868" y="3267307"/>
            <a:ext cx="0" cy="276110"/>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75" name="Straight Connector 74"/>
          <p:cNvCxnSpPr>
            <a:cxnSpLocks/>
          </p:cNvCxnSpPr>
          <p:nvPr/>
        </p:nvCxnSpPr>
        <p:spPr>
          <a:xfrm>
            <a:off x="10109382" y="4252295"/>
            <a:ext cx="0" cy="556969"/>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78" name="Straight Connector 77"/>
          <p:cNvCxnSpPr>
            <a:cxnSpLocks/>
          </p:cNvCxnSpPr>
          <p:nvPr/>
        </p:nvCxnSpPr>
        <p:spPr>
          <a:xfrm>
            <a:off x="2040670" y="4561108"/>
            <a:ext cx="1" cy="263265"/>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82" name="Straight Connector 81"/>
          <p:cNvCxnSpPr>
            <a:cxnSpLocks/>
          </p:cNvCxnSpPr>
          <p:nvPr/>
        </p:nvCxnSpPr>
        <p:spPr>
          <a:xfrm>
            <a:off x="6110868" y="4537690"/>
            <a:ext cx="1" cy="271574"/>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87" name="Straight Connector 86"/>
          <p:cNvCxnSpPr>
            <a:cxnSpLocks/>
          </p:cNvCxnSpPr>
          <p:nvPr/>
        </p:nvCxnSpPr>
        <p:spPr>
          <a:xfrm>
            <a:off x="6103431" y="5357618"/>
            <a:ext cx="1" cy="271574"/>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88" name="Straight Connector 87"/>
          <p:cNvCxnSpPr>
            <a:cxnSpLocks/>
          </p:cNvCxnSpPr>
          <p:nvPr/>
        </p:nvCxnSpPr>
        <p:spPr>
          <a:xfrm>
            <a:off x="2047979" y="5341279"/>
            <a:ext cx="1" cy="271574"/>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90" name="Straight Connector 89"/>
          <p:cNvCxnSpPr>
            <a:cxnSpLocks/>
          </p:cNvCxnSpPr>
          <p:nvPr/>
        </p:nvCxnSpPr>
        <p:spPr>
          <a:xfrm flipH="1" flipV="1">
            <a:off x="2040672" y="4532563"/>
            <a:ext cx="4070197" cy="1"/>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cxnSp>
        <p:nvCxnSpPr>
          <p:cNvPr id="33" name="Straight Connector 32"/>
          <p:cNvCxnSpPr>
            <a:cxnSpLocks/>
          </p:cNvCxnSpPr>
          <p:nvPr/>
        </p:nvCxnSpPr>
        <p:spPr>
          <a:xfrm flipH="1">
            <a:off x="3975051" y="4278286"/>
            <a:ext cx="1" cy="178193"/>
          </a:xfrm>
          <a:prstGeom prst="line">
            <a:avLst/>
          </a:prstGeom>
          <a:ln w="57150">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92160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Summary</a:t>
            </a:r>
          </a:p>
        </p:txBody>
      </p:sp>
      <p:sp>
        <p:nvSpPr>
          <p:cNvPr id="3" name="Content Placeholder 2"/>
          <p:cNvSpPr>
            <a:spLocks noGrp="1"/>
          </p:cNvSpPr>
          <p:nvPr>
            <p:ph idx="1"/>
          </p:nvPr>
        </p:nvSpPr>
        <p:spPr>
          <a:xfrm>
            <a:off x="838200" y="2062975"/>
            <a:ext cx="10515600" cy="4113987"/>
          </a:xfrm>
        </p:spPr>
        <p:txBody>
          <a:bodyPr>
            <a:normAutofit lnSpcReduction="10000"/>
          </a:bodyPr>
          <a:lstStyle/>
          <a:p>
            <a:pPr>
              <a:defRPr/>
            </a:pPr>
            <a:r>
              <a:rPr lang="en-US" altLang="en-US" sz="2400" dirty="0"/>
              <a:t>Emergency consultation is available to a Federal agency when an emergency response may affect listed species and/or critical habitat and expedited consultation is necessary</a:t>
            </a:r>
          </a:p>
          <a:p>
            <a:pPr>
              <a:defRPr/>
            </a:pPr>
            <a:endParaRPr lang="en-US" altLang="en-US" sz="2400" dirty="0"/>
          </a:p>
          <a:p>
            <a:pPr>
              <a:defRPr/>
            </a:pPr>
            <a:r>
              <a:rPr lang="en-US" altLang="en-US" sz="2400" dirty="0"/>
              <a:t>Informal consultation is designed to help the action agency determine whether formal consultation is needed; Federal agencies may use this period to work with the Services on project design and conservation actions that would remove all adverse effects and avoid the need for formal consultation</a:t>
            </a:r>
          </a:p>
          <a:p>
            <a:pPr>
              <a:defRPr/>
            </a:pPr>
            <a:endParaRPr lang="en-US" altLang="en-US" sz="2400" dirty="0"/>
          </a:p>
          <a:p>
            <a:r>
              <a:rPr lang="en-US" altLang="en-US" sz="2400" dirty="0"/>
              <a:t>Formal consultation is a mandatory process for proposed projects that may adversely affect listed species</a:t>
            </a:r>
            <a:endParaRPr lang="en-US" sz="2400" dirty="0"/>
          </a:p>
        </p:txBody>
      </p:sp>
    </p:spTree>
    <p:extLst>
      <p:ext uri="{BB962C8B-B14F-4D97-AF65-F5344CB8AC3E}">
        <p14:creationId xmlns:p14="http://schemas.microsoft.com/office/powerpoint/2010/main" val="316999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 . . .</a:t>
            </a:r>
          </a:p>
        </p:txBody>
      </p:sp>
      <p:sp>
        <p:nvSpPr>
          <p:cNvPr id="3" name="Content Placeholder 2"/>
          <p:cNvSpPr>
            <a:spLocks noGrp="1"/>
          </p:cNvSpPr>
          <p:nvPr>
            <p:ph idx="1"/>
          </p:nvPr>
        </p:nvSpPr>
        <p:spPr/>
        <p:txBody>
          <a:bodyPr/>
          <a:lstStyle/>
          <a:p>
            <a:pPr marL="0" indent="0">
              <a:buNone/>
            </a:pPr>
            <a:r>
              <a:rPr lang="en-US" altLang="en-US" dirty="0"/>
              <a:t>Early coordination in the project planning process, interagency collaboration on document development, an open exchange of resource information and quick resolution of elevated issues are all trademarks of successful consultations</a:t>
            </a:r>
            <a:endParaRPr lang="en-US" dirty="0"/>
          </a:p>
        </p:txBody>
      </p:sp>
    </p:spTree>
    <p:extLst>
      <p:ext uri="{BB962C8B-B14F-4D97-AF65-F5344CB8AC3E}">
        <p14:creationId xmlns:p14="http://schemas.microsoft.com/office/powerpoint/2010/main" val="3537126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49" y="2773789"/>
            <a:ext cx="10515600" cy="1325563"/>
          </a:xfrm>
        </p:spPr>
        <p:txBody>
          <a:bodyPr/>
          <a:lstStyle/>
          <a:p>
            <a:pPr algn="ctr"/>
            <a:r>
              <a:rPr lang="en-US" dirty="0"/>
              <a:t>Questions</a:t>
            </a:r>
          </a:p>
        </p:txBody>
      </p:sp>
    </p:spTree>
    <p:extLst>
      <p:ext uri="{BB962C8B-B14F-4D97-AF65-F5344CB8AC3E}">
        <p14:creationId xmlns:p14="http://schemas.microsoft.com/office/powerpoint/2010/main" val="2279346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National Historic Preservation Act Section 106 Review And Removal Action Selection Under CERCLA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177" y="2082723"/>
            <a:ext cx="7000875" cy="4476750"/>
          </a:xfrm>
          <a:prstGeom prst="rect">
            <a:avLst/>
          </a:prstGeom>
        </p:spPr>
      </p:pic>
    </p:spTree>
    <p:extLst>
      <p:ext uri="{BB962C8B-B14F-4D97-AF65-F5344CB8AC3E}">
        <p14:creationId xmlns:p14="http://schemas.microsoft.com/office/powerpoint/2010/main" val="1613789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Overview</a:t>
            </a:r>
          </a:p>
        </p:txBody>
      </p:sp>
      <p:sp>
        <p:nvSpPr>
          <p:cNvPr id="3" name="Content Placeholder 2"/>
          <p:cNvSpPr>
            <a:spLocks noGrp="1"/>
          </p:cNvSpPr>
          <p:nvPr>
            <p:ph idx="1"/>
          </p:nvPr>
        </p:nvSpPr>
        <p:spPr/>
        <p:txBody>
          <a:bodyPr/>
          <a:lstStyle/>
          <a:p>
            <a:pPr marL="0" indent="0" algn="ctr">
              <a:buNone/>
            </a:pPr>
            <a:r>
              <a:rPr lang="en-US" dirty="0"/>
              <a:t>The course provides On-Scene Coordinators and Remedial Project Managers with an overview of the National Historic Preservation Act and Section 106 requirements under EPA's Emergency Response and Removal Program, including a discussion of it's responsibility to consider the effects of it's undertakings on historic properties and the components of Section 106 review.</a:t>
            </a:r>
          </a:p>
        </p:txBody>
      </p:sp>
    </p:spTree>
    <p:extLst>
      <p:ext uri="{BB962C8B-B14F-4D97-AF65-F5344CB8AC3E}">
        <p14:creationId xmlns:p14="http://schemas.microsoft.com/office/powerpoint/2010/main" val="2289243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Endangered Species Act</a:t>
            </a:r>
          </a:p>
        </p:txBody>
      </p:sp>
      <p:sp>
        <p:nvSpPr>
          <p:cNvPr id="3" name="Content Placeholder 2"/>
          <p:cNvSpPr>
            <a:spLocks noGrp="1"/>
          </p:cNvSpPr>
          <p:nvPr>
            <p:ph idx="1"/>
          </p:nvPr>
        </p:nvSpPr>
        <p:spPr>
          <a:xfrm>
            <a:off x="838200" y="1605776"/>
            <a:ext cx="10515600" cy="4571187"/>
          </a:xfrm>
        </p:spPr>
        <p:txBody>
          <a:bodyPr>
            <a:normAutofit/>
          </a:bodyPr>
          <a:lstStyle/>
          <a:p>
            <a:r>
              <a:rPr lang="en-US" sz="2400" dirty="0"/>
              <a:t>Endangered Species Act (ESA) [16 U.S.C. 1531 et seq.] of 1973 provides a program for the conservation of threatened and endangered plants and animals and the habitats in which they are found</a:t>
            </a:r>
          </a:p>
          <a:p>
            <a:endParaRPr lang="en-US" sz="2400" dirty="0"/>
          </a:p>
          <a:p>
            <a:r>
              <a:rPr lang="en-US" sz="2400" dirty="0"/>
              <a:t>Section 7 of the ESA outlines the procedures                                                               for Federal interagency cooperation to                                                                                            conserve Federally listed species and                                                                                          designated critical habitats</a:t>
            </a:r>
          </a:p>
          <a:p>
            <a:endParaRPr lang="en-US" dirty="0"/>
          </a:p>
        </p:txBody>
      </p:sp>
      <p:pic>
        <p:nvPicPr>
          <p:cNvPr id="4" name="Picture 7" descr="esa book"/>
          <p:cNvPicPr>
            <a:picLocks noChangeAspect="1" noChangeArrowheads="1"/>
          </p:cNvPicPr>
          <p:nvPr/>
        </p:nvPicPr>
        <p:blipFill>
          <a:blip r:embed="rId2" cstate="print">
            <a:clrChange>
              <a:clrFrom>
                <a:srgbClr val="3399CC"/>
              </a:clrFrom>
              <a:clrTo>
                <a:srgbClr val="3399CC">
                  <a:alpha val="0"/>
                </a:srgbClr>
              </a:clrTo>
            </a:clrChange>
          </a:blip>
          <a:srcRect/>
          <a:stretch>
            <a:fillRect/>
          </a:stretch>
        </p:blipFill>
        <p:spPr bwMode="auto">
          <a:xfrm rot="20889251">
            <a:off x="7791562" y="2809019"/>
            <a:ext cx="2689759" cy="3548595"/>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368408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9113"/>
          </a:xfrm>
        </p:spPr>
        <p:txBody>
          <a:bodyPr>
            <a:normAutofit fontScale="90000"/>
          </a:bodyPr>
          <a:lstStyle/>
          <a:p>
            <a:pPr algn="ctr"/>
            <a:r>
              <a:rPr lang="en-US" sz="3600" dirty="0">
                <a:latin typeface="Arial" panose="020B0604020202020204" pitchFamily="34" charset="0"/>
                <a:cs typeface="Arial" panose="020B0604020202020204" pitchFamily="34" charset="0"/>
              </a:rPr>
              <a:t>National Historic Preservation Act 1966</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(16 U.S.C. 470 et </a:t>
            </a:r>
            <a:r>
              <a:rPr lang="en-US" sz="3600" dirty="0" err="1">
                <a:latin typeface="Arial" panose="020B0604020202020204" pitchFamily="34" charset="0"/>
                <a:cs typeface="Arial" panose="020B0604020202020204" pitchFamily="34" charset="0"/>
              </a:rPr>
              <a:t>seq</a:t>
            </a:r>
            <a:r>
              <a:rPr lang="en-US" sz="3600" dirty="0">
                <a:latin typeface="Arial" panose="020B0604020202020204" pitchFamily="34" charset="0"/>
                <a:cs typeface="Arial" panose="020B0604020202020204" pitchFamily="34" charset="0"/>
              </a:rPr>
              <a:t>)</a:t>
            </a:r>
            <a:endParaRPr lang="en-US" sz="2400" dirty="0"/>
          </a:p>
        </p:txBody>
      </p:sp>
      <p:sp>
        <p:nvSpPr>
          <p:cNvPr id="3" name="Content Placeholder 2"/>
          <p:cNvSpPr>
            <a:spLocks noGrp="1"/>
          </p:cNvSpPr>
          <p:nvPr>
            <p:ph idx="1"/>
          </p:nvPr>
        </p:nvSpPr>
        <p:spPr>
          <a:xfrm>
            <a:off x="838200" y="1620456"/>
            <a:ext cx="10515600" cy="4556507"/>
          </a:xfrm>
        </p:spPr>
        <p:txBody>
          <a:bodyPr>
            <a:normAutofit fontScale="85000" lnSpcReduction="20000"/>
          </a:bodyPr>
          <a:lstStyle/>
          <a:p>
            <a:r>
              <a:rPr lang="en-US" dirty="0"/>
              <a:t>The National Historic Preservation Act of 1966 (NHPA) established a comprehensive program to preserve the historical and cultural foundations of the Nation</a:t>
            </a:r>
          </a:p>
          <a:p>
            <a:endParaRPr lang="en-US" dirty="0"/>
          </a:p>
          <a:p>
            <a:r>
              <a:rPr lang="en-US" dirty="0"/>
              <a:t>Before any undertaking associated with a federal agency, you must determine whether any of the NHPA Section 106 requirements apply to your project</a:t>
            </a:r>
          </a:p>
          <a:p>
            <a:endParaRPr lang="en-US" dirty="0"/>
          </a:p>
          <a:p>
            <a:r>
              <a:rPr lang="en-US" dirty="0">
                <a:cs typeface="Arial" pitchFamily="34" charset="0"/>
              </a:rPr>
              <a:t>Section 106 of the NHPA requires</a:t>
            </a:r>
          </a:p>
          <a:p>
            <a:endParaRPr lang="en-US" sz="2400" dirty="0">
              <a:cs typeface="Arial" pitchFamily="34" charset="0"/>
            </a:endParaRPr>
          </a:p>
          <a:p>
            <a:pPr lvl="1"/>
            <a:r>
              <a:rPr lang="en-US" dirty="0">
                <a:cs typeface="Arial" pitchFamily="34" charset="0"/>
              </a:rPr>
              <a:t>Federal agencies to take into account the effects of their undertakings on historic properties that are listed in, or eligible for, inclusion in the National Register of Historic Places (NRHP), and</a:t>
            </a:r>
          </a:p>
          <a:p>
            <a:pPr lvl="1"/>
            <a:endParaRPr lang="en-US" dirty="0">
              <a:cs typeface="Arial" pitchFamily="34" charset="0"/>
            </a:endParaRPr>
          </a:p>
          <a:p>
            <a:pPr lvl="1"/>
            <a:r>
              <a:rPr lang="en-US" dirty="0">
                <a:cs typeface="Arial" pitchFamily="34" charset="0"/>
              </a:rPr>
              <a:t>A</a:t>
            </a:r>
            <a:r>
              <a:rPr lang="en-US" dirty="0"/>
              <a:t>fford the Advisory Council on Historic Preservation (ACHP) a reasonable opportunity to comment on such undertakings </a:t>
            </a:r>
          </a:p>
        </p:txBody>
      </p:sp>
    </p:spTree>
    <p:extLst>
      <p:ext uri="{BB962C8B-B14F-4D97-AF65-F5344CB8AC3E}">
        <p14:creationId xmlns:p14="http://schemas.microsoft.com/office/powerpoint/2010/main" val="3969598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Federal Agency Responsibilities under NHPA</a:t>
            </a:r>
            <a:endParaRPr lang="en-US" sz="2400" dirty="0"/>
          </a:p>
        </p:txBody>
      </p:sp>
      <p:sp>
        <p:nvSpPr>
          <p:cNvPr id="3" name="Content Placeholder 2"/>
          <p:cNvSpPr>
            <a:spLocks noGrp="1"/>
          </p:cNvSpPr>
          <p:nvPr>
            <p:ph idx="1"/>
          </p:nvPr>
        </p:nvSpPr>
        <p:spPr/>
        <p:txBody>
          <a:bodyPr>
            <a:normAutofit/>
          </a:bodyPr>
          <a:lstStyle/>
          <a:p>
            <a:r>
              <a:rPr lang="en-US" sz="2400" dirty="0"/>
              <a:t>Federal agencies are responsible for initiating Section 106 consultation, most of which takes place between the agency and</a:t>
            </a:r>
          </a:p>
          <a:p>
            <a:endParaRPr lang="en-US" sz="2400" dirty="0"/>
          </a:p>
          <a:p>
            <a:pPr lvl="1"/>
            <a:r>
              <a:rPr lang="en-US" sz="2000" dirty="0"/>
              <a:t>State (State Historic Preservation Officer or SHPO)                                                                                    and federally recognized Indian tribes (Tribal                                                                                                 Historic Preservation Officer or THPO) or</a:t>
            </a:r>
          </a:p>
          <a:p>
            <a:pPr lvl="1"/>
            <a:endParaRPr lang="en-US" sz="2000" dirty="0"/>
          </a:p>
          <a:p>
            <a:pPr lvl="1"/>
            <a:r>
              <a:rPr lang="en-US" sz="2000" dirty="0"/>
              <a:t>Native Hawaiian organization (NHOs) when historic                                                                                 properties of religious and cultural significance to                                                                                      them may be affected</a:t>
            </a:r>
            <a:endParaRPr lang="en-US" dirty="0">
              <a:solidFill>
                <a:schemeClr val="tx2">
                  <a:lumMod val="50000"/>
                </a:schemeClr>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707" y="3035270"/>
            <a:ext cx="4762500" cy="3571875"/>
          </a:xfrm>
          <a:prstGeom prst="rect">
            <a:avLst/>
          </a:prstGeom>
        </p:spPr>
      </p:pic>
    </p:spTree>
    <p:extLst>
      <p:ext uri="{BB962C8B-B14F-4D97-AF65-F5344CB8AC3E}">
        <p14:creationId xmlns:p14="http://schemas.microsoft.com/office/powerpoint/2010/main" val="1214313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1509"/>
          </a:xfrm>
        </p:spPr>
        <p:txBody>
          <a:bodyPr>
            <a:normAutofit/>
          </a:bodyPr>
          <a:lstStyle/>
          <a:p>
            <a:pPr algn="ctr"/>
            <a:r>
              <a:rPr lang="en-US" sz="3600" dirty="0">
                <a:latin typeface="Arial" panose="020B0604020202020204" pitchFamily="34" charset="0"/>
                <a:cs typeface="Arial" panose="020B0604020202020204" pitchFamily="34" charset="0"/>
              </a:rPr>
              <a:t>Federal Agency Responsibilities under NHPA . . .</a:t>
            </a:r>
            <a:endParaRPr lang="en-US" sz="2400" dirty="0"/>
          </a:p>
        </p:txBody>
      </p:sp>
      <p:sp>
        <p:nvSpPr>
          <p:cNvPr id="3" name="Content Placeholder 2"/>
          <p:cNvSpPr>
            <a:spLocks noGrp="1"/>
          </p:cNvSpPr>
          <p:nvPr>
            <p:ph idx="1"/>
          </p:nvPr>
        </p:nvSpPr>
        <p:spPr>
          <a:xfrm>
            <a:off x="838200" y="2018371"/>
            <a:ext cx="10515600" cy="4158592"/>
          </a:xfrm>
        </p:spPr>
        <p:txBody>
          <a:bodyPr>
            <a:normAutofit lnSpcReduction="10000"/>
          </a:bodyPr>
          <a:lstStyle/>
          <a:p>
            <a:r>
              <a:rPr lang="en-US" sz="2400" dirty="0">
                <a:cs typeface="Arial" pitchFamily="34" charset="0"/>
              </a:rPr>
              <a:t>There is no explicit obligation to actually avoid or minimize adverse effects; S</a:t>
            </a:r>
            <a:r>
              <a:rPr lang="en-US" sz="2400" dirty="0"/>
              <a:t>ection 106 review encourages, but does not mandate, preservation (sometimes there is no way for a needed project to proceed without harming historic properties)</a:t>
            </a:r>
          </a:p>
          <a:p>
            <a:endParaRPr lang="en-US" sz="2400" dirty="0"/>
          </a:p>
          <a:p>
            <a:r>
              <a:rPr lang="en-US" sz="2400" dirty="0"/>
              <a:t>Regulations published at 36 CFR Part 800, “Protection of Historic Properties,” provide a process to consider the effects of agency undertakings on historic properties, to consult with appropriate entities, and to develop and evaluate ways to minimize or mitigate any adverse effects</a:t>
            </a:r>
          </a:p>
          <a:p>
            <a:endParaRPr lang="en-US" sz="2400" dirty="0"/>
          </a:p>
          <a:p>
            <a:r>
              <a:rPr lang="en-US" sz="2400" dirty="0"/>
              <a:t>If NHPA consultation requirements are applicable to your project, these requirements should be met before and possibly during construction activities </a:t>
            </a:r>
          </a:p>
          <a:p>
            <a:endParaRPr lang="en-US" sz="2400" dirty="0"/>
          </a:p>
          <a:p>
            <a:endParaRPr lang="en-US" sz="2400" dirty="0"/>
          </a:p>
          <a:p>
            <a:pPr lvl="1"/>
            <a:endParaRPr lang="en-US" dirty="0"/>
          </a:p>
          <a:p>
            <a:pPr lvl="1"/>
            <a:endParaRPr lang="en-US" dirty="0"/>
          </a:p>
          <a:p>
            <a:pPr lvl="1"/>
            <a:endParaRPr lang="en-US" dirty="0"/>
          </a:p>
          <a:p>
            <a:endParaRPr lang="en-US" dirty="0">
              <a:solidFill>
                <a:schemeClr val="tx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380293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0719"/>
          </a:xfrm>
        </p:spPr>
        <p:txBody>
          <a:bodyPr>
            <a:normAutofit/>
          </a:bodyPr>
          <a:lstStyle/>
          <a:p>
            <a:pPr algn="ctr"/>
            <a:r>
              <a:rPr lang="en-US" sz="3600" dirty="0">
                <a:latin typeface="Arial" panose="020B0604020202020204" pitchFamily="34" charset="0"/>
                <a:cs typeface="Arial" panose="020B0604020202020204" pitchFamily="34" charset="0"/>
              </a:rPr>
              <a:t>What is an Undertaking?</a:t>
            </a:r>
            <a:endParaRPr lang="en-US" sz="2400" dirty="0"/>
          </a:p>
        </p:txBody>
      </p:sp>
      <p:sp>
        <p:nvSpPr>
          <p:cNvPr id="3" name="Content Placeholder 2"/>
          <p:cNvSpPr>
            <a:spLocks noGrp="1"/>
          </p:cNvSpPr>
          <p:nvPr>
            <p:ph idx="1"/>
          </p:nvPr>
        </p:nvSpPr>
        <p:spPr>
          <a:xfrm>
            <a:off x="838200" y="1427356"/>
            <a:ext cx="10515600" cy="4749607"/>
          </a:xfrm>
        </p:spPr>
        <p:txBody>
          <a:bodyPr>
            <a:normAutofit/>
          </a:bodyPr>
          <a:lstStyle/>
          <a:p>
            <a:r>
              <a:rPr lang="en-US" sz="2400" dirty="0">
                <a:cs typeface="Arial" pitchFamily="34" charset="0"/>
              </a:rPr>
              <a:t>An undertaking means  a project, activity, or program funded in whole or in part under the direct or indirect jurisdiction of a Federal agency; the following activities may constitute an undertaking</a:t>
            </a:r>
          </a:p>
          <a:p>
            <a:endParaRPr lang="en-US" dirty="0">
              <a:cs typeface="Arial" pitchFamily="34" charset="0"/>
            </a:endParaRPr>
          </a:p>
          <a:p>
            <a:pPr lvl="1"/>
            <a:r>
              <a:rPr lang="en-US" sz="2000" dirty="0"/>
              <a:t>Carried out by or on behalf of the agency</a:t>
            </a:r>
          </a:p>
          <a:p>
            <a:pPr lvl="1"/>
            <a:endParaRPr lang="en-US" sz="2000" dirty="0"/>
          </a:p>
          <a:p>
            <a:pPr lvl="1"/>
            <a:r>
              <a:rPr lang="en-US" sz="2000" dirty="0"/>
              <a:t>Carried out with Federal financial assistance</a:t>
            </a:r>
          </a:p>
          <a:p>
            <a:pPr lvl="1"/>
            <a:endParaRPr lang="en-US" sz="2000" dirty="0"/>
          </a:p>
          <a:p>
            <a:pPr lvl="1"/>
            <a:r>
              <a:rPr lang="en-US" sz="2000" dirty="0"/>
              <a:t>Requiring a Federal permit, license, or approval</a:t>
            </a:r>
          </a:p>
          <a:p>
            <a:pPr lvl="1"/>
            <a:endParaRPr lang="en-US" sz="2000" dirty="0"/>
          </a:p>
          <a:p>
            <a:pPr lvl="1"/>
            <a:r>
              <a:rPr lang="en-US" sz="2000" dirty="0"/>
              <a:t>Subject to state/local regulation administered                                                                                            pursuant to a delegation or approval by a                                                                                                                  federal agency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996" y="2683843"/>
            <a:ext cx="4657493" cy="3493120"/>
          </a:xfrm>
          <a:prstGeom prst="rect">
            <a:avLst/>
          </a:prstGeom>
        </p:spPr>
      </p:pic>
    </p:spTree>
    <p:extLst>
      <p:ext uri="{BB962C8B-B14F-4D97-AF65-F5344CB8AC3E}">
        <p14:creationId xmlns:p14="http://schemas.microsoft.com/office/powerpoint/2010/main" val="1235324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What are Historic Properties?</a:t>
            </a:r>
            <a:endParaRPr lang="en-US" sz="2400" dirty="0"/>
          </a:p>
        </p:txBody>
      </p:sp>
      <p:sp>
        <p:nvSpPr>
          <p:cNvPr id="3" name="Content Placeholder 2"/>
          <p:cNvSpPr>
            <a:spLocks noGrp="1"/>
          </p:cNvSpPr>
          <p:nvPr>
            <p:ph idx="1"/>
          </p:nvPr>
        </p:nvSpPr>
        <p:spPr/>
        <p:txBody>
          <a:bodyPr>
            <a:normAutofit/>
          </a:bodyPr>
          <a:lstStyle/>
          <a:p>
            <a:r>
              <a:rPr lang="en-US" dirty="0"/>
              <a:t>A prehistoric or historic district, site, building, structure, or object included in or eligible for inclusion in the National Register of Historic Places (NRHP)</a:t>
            </a:r>
          </a:p>
          <a:p>
            <a:endParaRPr lang="en-US" dirty="0"/>
          </a:p>
          <a:p>
            <a:pPr lvl="1"/>
            <a:r>
              <a:rPr lang="en-US" dirty="0"/>
              <a:t>Term includes artifacts, records, and                                                                            remains that are related to and located                                                                            within these National Register properties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650" y="3092619"/>
            <a:ext cx="4622490" cy="30843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133" y="4711700"/>
            <a:ext cx="2857500" cy="1600200"/>
          </a:xfrm>
          <a:prstGeom prst="rect">
            <a:avLst/>
          </a:prstGeom>
        </p:spPr>
      </p:pic>
    </p:spTree>
    <p:extLst>
      <p:ext uri="{BB962C8B-B14F-4D97-AF65-F5344CB8AC3E}">
        <p14:creationId xmlns:p14="http://schemas.microsoft.com/office/powerpoint/2010/main" val="2934795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8674" y="512127"/>
            <a:ext cx="4515001" cy="6034467"/>
          </a:xfrm>
          <a:prstGeom prst="rect">
            <a:avLst/>
          </a:prstGeom>
        </p:spPr>
      </p:pic>
      <p:pic>
        <p:nvPicPr>
          <p:cNvPr id="5" name="Picture 4"/>
          <p:cNvPicPr>
            <a:picLocks noChangeAspect="1"/>
          </p:cNvPicPr>
          <p:nvPr/>
        </p:nvPicPr>
        <p:blipFill>
          <a:blip r:embed="rId3"/>
          <a:stretch>
            <a:fillRect/>
          </a:stretch>
        </p:blipFill>
        <p:spPr>
          <a:xfrm>
            <a:off x="1119350" y="512127"/>
            <a:ext cx="4489201" cy="6034467"/>
          </a:xfrm>
          <a:prstGeom prst="rect">
            <a:avLst/>
          </a:prstGeom>
        </p:spPr>
      </p:pic>
    </p:spTree>
    <p:extLst>
      <p:ext uri="{BB962C8B-B14F-4D97-AF65-F5344CB8AC3E}">
        <p14:creationId xmlns:p14="http://schemas.microsoft.com/office/powerpoint/2010/main" val="163595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What is the Register of Historic Places?</a:t>
            </a:r>
            <a:endParaRPr lang="en-US" sz="2400" dirty="0"/>
          </a:p>
        </p:txBody>
      </p:sp>
      <p:sp>
        <p:nvSpPr>
          <p:cNvPr id="3" name="Content Placeholder 2"/>
          <p:cNvSpPr>
            <a:spLocks noGrp="1"/>
          </p:cNvSpPr>
          <p:nvPr>
            <p:ph idx="1"/>
          </p:nvPr>
        </p:nvSpPr>
        <p:spPr/>
        <p:txBody>
          <a:bodyPr>
            <a:normAutofit fontScale="92500" lnSpcReduction="20000"/>
          </a:bodyPr>
          <a:lstStyle/>
          <a:p>
            <a:r>
              <a:rPr lang="en-US" dirty="0"/>
              <a:t>Nation’s official list of properties recognized for                                                     their significance in American history,                                                         architecture, archaeology, engineering, and                                                        culture</a:t>
            </a:r>
          </a:p>
          <a:p>
            <a:endParaRPr lang="en-US" dirty="0"/>
          </a:p>
          <a:p>
            <a:r>
              <a:rPr lang="en-US" dirty="0"/>
              <a:t>Criteria for evaluating the eligibility of                                             properties for the National Register are</a:t>
            </a:r>
          </a:p>
          <a:p>
            <a:endParaRPr lang="en-US" dirty="0"/>
          </a:p>
          <a:p>
            <a:pPr lvl="1"/>
            <a:r>
              <a:rPr lang="en-US" dirty="0"/>
              <a:t>Significance</a:t>
            </a:r>
          </a:p>
          <a:p>
            <a:pPr lvl="1"/>
            <a:endParaRPr lang="en-US" dirty="0"/>
          </a:p>
          <a:p>
            <a:pPr lvl="1"/>
            <a:r>
              <a:rPr lang="en-US" dirty="0"/>
              <a:t>Age (50 years old or older)</a:t>
            </a:r>
          </a:p>
          <a:p>
            <a:pPr lvl="1"/>
            <a:endParaRPr lang="en-US" dirty="0"/>
          </a:p>
          <a:p>
            <a:pPr lvl="1"/>
            <a:r>
              <a:rPr lang="en-US" dirty="0"/>
              <a:t>Integrity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080" y="1537952"/>
            <a:ext cx="3294720" cy="4926684"/>
          </a:xfrm>
          <a:prstGeom prst="rect">
            <a:avLst/>
          </a:prstGeom>
        </p:spPr>
      </p:pic>
    </p:spTree>
    <p:extLst>
      <p:ext uri="{BB962C8B-B14F-4D97-AF65-F5344CB8AC3E}">
        <p14:creationId xmlns:p14="http://schemas.microsoft.com/office/powerpoint/2010/main" val="3923727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5022"/>
          </a:xfrm>
        </p:spPr>
        <p:txBody>
          <a:bodyPr>
            <a:normAutofit/>
          </a:bodyPr>
          <a:lstStyle/>
          <a:p>
            <a:pPr algn="ctr"/>
            <a:r>
              <a:rPr lang="en-US" sz="3600" dirty="0">
                <a:latin typeface="Arial" panose="020B0604020202020204" pitchFamily="34" charset="0"/>
                <a:cs typeface="Arial" panose="020B0604020202020204" pitchFamily="34" charset="0"/>
              </a:rPr>
              <a:t>What is an Adverse Effect?</a:t>
            </a:r>
            <a:endParaRPr lang="en-US" sz="2400" dirty="0"/>
          </a:p>
        </p:txBody>
      </p:sp>
      <p:sp>
        <p:nvSpPr>
          <p:cNvPr id="3" name="Content Placeholder 2"/>
          <p:cNvSpPr>
            <a:spLocks noGrp="1"/>
          </p:cNvSpPr>
          <p:nvPr>
            <p:ph idx="1"/>
          </p:nvPr>
        </p:nvSpPr>
        <p:spPr>
          <a:xfrm>
            <a:off x="838200" y="1481559"/>
            <a:ext cx="10515600" cy="4695404"/>
          </a:xfrm>
        </p:spPr>
        <p:txBody>
          <a:bodyPr>
            <a:normAutofit fontScale="92500" lnSpcReduction="10000"/>
          </a:bodyPr>
          <a:lstStyle/>
          <a:p>
            <a:r>
              <a:rPr lang="en-US" sz="2200" dirty="0"/>
              <a:t>A project that may alter characteristics that qualify a speciﬁc property for inclusion in the National Register in a manner that would diminish the integrity of the property</a:t>
            </a:r>
          </a:p>
          <a:p>
            <a:endParaRPr lang="en-US" sz="2200" dirty="0"/>
          </a:p>
          <a:p>
            <a:r>
              <a:rPr lang="en-US" sz="2200" dirty="0"/>
              <a:t>Adverse effects can be direct or indirect and include, but are not limited to, the following:</a:t>
            </a:r>
          </a:p>
          <a:p>
            <a:endParaRPr lang="en-US" sz="2200" dirty="0"/>
          </a:p>
          <a:p>
            <a:pPr lvl="1"/>
            <a:r>
              <a:rPr lang="en-US" sz="1900" dirty="0"/>
              <a:t>Physical destruction or damage</a:t>
            </a:r>
          </a:p>
          <a:p>
            <a:pPr lvl="1"/>
            <a:endParaRPr lang="en-US" sz="1900" dirty="0"/>
          </a:p>
          <a:p>
            <a:pPr lvl="1"/>
            <a:r>
              <a:rPr lang="en-US" sz="1900" dirty="0"/>
              <a:t>Relocation of the property</a:t>
            </a:r>
          </a:p>
          <a:p>
            <a:pPr lvl="1"/>
            <a:endParaRPr lang="en-US" sz="1900" dirty="0"/>
          </a:p>
          <a:p>
            <a:pPr lvl="1"/>
            <a:r>
              <a:rPr lang="en-US" sz="1900" dirty="0"/>
              <a:t>Change in the character of the property’s                                                                                            use or setting</a:t>
            </a:r>
          </a:p>
          <a:p>
            <a:pPr lvl="1"/>
            <a:endParaRPr lang="en-US" sz="1900" dirty="0"/>
          </a:p>
          <a:p>
            <a:pPr lvl="1"/>
            <a:r>
              <a:rPr lang="en-US" sz="1900" dirty="0"/>
              <a:t>Introduction of incompatible visual, atmospheric,                                                                             or audible elements</a:t>
            </a:r>
          </a:p>
          <a:p>
            <a:pPr lvl="1"/>
            <a:endParaRPr lang="en-US" sz="1900" dirty="0"/>
          </a:p>
          <a:p>
            <a:pPr lvl="1"/>
            <a:r>
              <a:rPr lang="en-US" sz="1900" dirty="0"/>
              <a:t>Neglect and deterioration</a:t>
            </a:r>
          </a:p>
        </p:txBody>
      </p:sp>
      <p:pic>
        <p:nvPicPr>
          <p:cNvPr id="6" name="Picture 5"/>
          <p:cNvPicPr>
            <a:picLocks noChangeAspect="1"/>
          </p:cNvPicPr>
          <p:nvPr/>
        </p:nvPicPr>
        <p:blipFill>
          <a:blip r:embed="rId2"/>
          <a:stretch>
            <a:fillRect/>
          </a:stretch>
        </p:blipFill>
        <p:spPr>
          <a:xfrm>
            <a:off x="7230352" y="2955523"/>
            <a:ext cx="4656321" cy="3356377"/>
          </a:xfrm>
          <a:prstGeom prst="rect">
            <a:avLst/>
          </a:prstGeom>
        </p:spPr>
      </p:pic>
    </p:spTree>
    <p:extLst>
      <p:ext uri="{BB962C8B-B14F-4D97-AF65-F5344CB8AC3E}">
        <p14:creationId xmlns:p14="http://schemas.microsoft.com/office/powerpoint/2010/main" val="234784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Determining Area of Potential Effect and Scope of Effort</a:t>
            </a:r>
            <a:endParaRPr lang="en-US" sz="3200" dirty="0"/>
          </a:p>
        </p:txBody>
      </p:sp>
      <p:sp>
        <p:nvSpPr>
          <p:cNvPr id="3" name="Content Placeholder 2"/>
          <p:cNvSpPr>
            <a:spLocks noGrp="1"/>
          </p:cNvSpPr>
          <p:nvPr>
            <p:ph idx="1"/>
          </p:nvPr>
        </p:nvSpPr>
        <p:spPr>
          <a:xfrm>
            <a:off x="838200" y="1787502"/>
            <a:ext cx="10515600" cy="4351338"/>
          </a:xfrm>
        </p:spPr>
        <p:txBody>
          <a:bodyPr>
            <a:normAutofit/>
          </a:bodyPr>
          <a:lstStyle/>
          <a:p>
            <a:r>
              <a:rPr lang="en-US" dirty="0"/>
              <a:t>Area of Potential Effect (APE)</a:t>
            </a:r>
          </a:p>
          <a:p>
            <a:endParaRPr lang="en-US" dirty="0"/>
          </a:p>
          <a:p>
            <a:r>
              <a:rPr lang="en-US" dirty="0"/>
              <a:t>Consultation with SHPO in determining                                                           APE</a:t>
            </a:r>
          </a:p>
          <a:p>
            <a:endParaRPr lang="en-US" dirty="0"/>
          </a:p>
          <a:p>
            <a:r>
              <a:rPr lang="en-US" dirty="0"/>
              <a:t>Specific requirement to gather information                                               from Indian tribes</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7621" y="2167708"/>
            <a:ext cx="3648075" cy="3590925"/>
          </a:xfrm>
          <a:prstGeom prst="rect">
            <a:avLst/>
          </a:prstGeom>
        </p:spPr>
      </p:pic>
      <p:sp>
        <p:nvSpPr>
          <p:cNvPr id="31" name="Freeform: Shape 30"/>
          <p:cNvSpPr/>
          <p:nvPr/>
        </p:nvSpPr>
        <p:spPr>
          <a:xfrm>
            <a:off x="8920828" y="2665141"/>
            <a:ext cx="1249084" cy="1315844"/>
          </a:xfrm>
          <a:custGeom>
            <a:avLst/>
            <a:gdLst>
              <a:gd name="connsiteX0" fmla="*/ 223172 w 1249084"/>
              <a:gd name="connsiteY0" fmla="*/ 457200 h 1315844"/>
              <a:gd name="connsiteX1" fmla="*/ 223172 w 1249084"/>
              <a:gd name="connsiteY1" fmla="*/ 457200 h 1315844"/>
              <a:gd name="connsiteX2" fmla="*/ 223172 w 1249084"/>
              <a:gd name="connsiteY2" fmla="*/ 646771 h 1315844"/>
              <a:gd name="connsiteX3" fmla="*/ 212021 w 1249084"/>
              <a:gd name="connsiteY3" fmla="*/ 680225 h 1315844"/>
              <a:gd name="connsiteX4" fmla="*/ 145113 w 1249084"/>
              <a:gd name="connsiteY4" fmla="*/ 747132 h 1315844"/>
              <a:gd name="connsiteX5" fmla="*/ 122811 w 1249084"/>
              <a:gd name="connsiteY5" fmla="*/ 769435 h 1315844"/>
              <a:gd name="connsiteX6" fmla="*/ 100509 w 1249084"/>
              <a:gd name="connsiteY6" fmla="*/ 836342 h 1315844"/>
              <a:gd name="connsiteX7" fmla="*/ 55904 w 1249084"/>
              <a:gd name="connsiteY7" fmla="*/ 892098 h 1315844"/>
              <a:gd name="connsiteX8" fmla="*/ 33601 w 1249084"/>
              <a:gd name="connsiteY8" fmla="*/ 914400 h 1315844"/>
              <a:gd name="connsiteX9" fmla="*/ 11299 w 1249084"/>
              <a:gd name="connsiteY9" fmla="*/ 970157 h 1315844"/>
              <a:gd name="connsiteX10" fmla="*/ 148 w 1249084"/>
              <a:gd name="connsiteY10" fmla="*/ 1003610 h 1315844"/>
              <a:gd name="connsiteX11" fmla="*/ 11299 w 1249084"/>
              <a:gd name="connsiteY11" fmla="*/ 1159727 h 1315844"/>
              <a:gd name="connsiteX12" fmla="*/ 44752 w 1249084"/>
              <a:gd name="connsiteY12" fmla="*/ 1170879 h 1315844"/>
              <a:gd name="connsiteX13" fmla="*/ 133962 w 1249084"/>
              <a:gd name="connsiteY13" fmla="*/ 1215483 h 1315844"/>
              <a:gd name="connsiteX14" fmla="*/ 167416 w 1249084"/>
              <a:gd name="connsiteY14" fmla="*/ 1226635 h 1315844"/>
              <a:gd name="connsiteX15" fmla="*/ 200870 w 1249084"/>
              <a:gd name="connsiteY15" fmla="*/ 1237786 h 1315844"/>
              <a:gd name="connsiteX16" fmla="*/ 223172 w 1249084"/>
              <a:gd name="connsiteY16" fmla="*/ 1271239 h 1315844"/>
              <a:gd name="connsiteX17" fmla="*/ 267777 w 1249084"/>
              <a:gd name="connsiteY17" fmla="*/ 1315844 h 1315844"/>
              <a:gd name="connsiteX18" fmla="*/ 356987 w 1249084"/>
              <a:gd name="connsiteY18" fmla="*/ 1304693 h 1315844"/>
              <a:gd name="connsiteX19" fmla="*/ 390440 w 1249084"/>
              <a:gd name="connsiteY19" fmla="*/ 1293542 h 1315844"/>
              <a:gd name="connsiteX20" fmla="*/ 435045 w 1249084"/>
              <a:gd name="connsiteY20" fmla="*/ 1282391 h 1315844"/>
              <a:gd name="connsiteX21" fmla="*/ 479650 w 1249084"/>
              <a:gd name="connsiteY21" fmla="*/ 1260088 h 1315844"/>
              <a:gd name="connsiteX22" fmla="*/ 546557 w 1249084"/>
              <a:gd name="connsiteY22" fmla="*/ 1237786 h 1315844"/>
              <a:gd name="connsiteX23" fmla="*/ 658070 w 1249084"/>
              <a:gd name="connsiteY23" fmla="*/ 1248937 h 1315844"/>
              <a:gd name="connsiteX24" fmla="*/ 959152 w 1249084"/>
              <a:gd name="connsiteY24" fmla="*/ 1271239 h 1315844"/>
              <a:gd name="connsiteX25" fmla="*/ 1059513 w 1249084"/>
              <a:gd name="connsiteY25" fmla="*/ 1226635 h 1315844"/>
              <a:gd name="connsiteX26" fmla="*/ 1081816 w 1249084"/>
              <a:gd name="connsiteY26" fmla="*/ 1159727 h 1315844"/>
              <a:gd name="connsiteX27" fmla="*/ 1092967 w 1249084"/>
              <a:gd name="connsiteY27" fmla="*/ 1126274 h 1315844"/>
              <a:gd name="connsiteX28" fmla="*/ 1081816 w 1249084"/>
              <a:gd name="connsiteY28" fmla="*/ 1092820 h 1315844"/>
              <a:gd name="connsiteX29" fmla="*/ 1059513 w 1249084"/>
              <a:gd name="connsiteY29" fmla="*/ 1070518 h 1315844"/>
              <a:gd name="connsiteX30" fmla="*/ 1037211 w 1249084"/>
              <a:gd name="connsiteY30" fmla="*/ 1037064 h 1315844"/>
              <a:gd name="connsiteX31" fmla="*/ 1014909 w 1249084"/>
              <a:gd name="connsiteY31" fmla="*/ 947854 h 1315844"/>
              <a:gd name="connsiteX32" fmla="*/ 992606 w 1249084"/>
              <a:gd name="connsiteY32" fmla="*/ 858644 h 1315844"/>
              <a:gd name="connsiteX33" fmla="*/ 981455 w 1249084"/>
              <a:gd name="connsiteY33" fmla="*/ 825191 h 1315844"/>
              <a:gd name="connsiteX34" fmla="*/ 925699 w 1249084"/>
              <a:gd name="connsiteY34" fmla="*/ 780586 h 1315844"/>
              <a:gd name="connsiteX35" fmla="*/ 903396 w 1249084"/>
              <a:gd name="connsiteY35" fmla="*/ 758283 h 1315844"/>
              <a:gd name="connsiteX36" fmla="*/ 914548 w 1249084"/>
              <a:gd name="connsiteY36" fmla="*/ 412596 h 1315844"/>
              <a:gd name="connsiteX37" fmla="*/ 948001 w 1249084"/>
              <a:gd name="connsiteY37" fmla="*/ 401444 h 1315844"/>
              <a:gd name="connsiteX38" fmla="*/ 970304 w 1249084"/>
              <a:gd name="connsiteY38" fmla="*/ 379142 h 1315844"/>
              <a:gd name="connsiteX39" fmla="*/ 1037211 w 1249084"/>
              <a:gd name="connsiteY39" fmla="*/ 367991 h 1315844"/>
              <a:gd name="connsiteX40" fmla="*/ 1070665 w 1249084"/>
              <a:gd name="connsiteY40" fmla="*/ 345688 h 1315844"/>
              <a:gd name="connsiteX41" fmla="*/ 1115270 w 1249084"/>
              <a:gd name="connsiteY41" fmla="*/ 323386 h 1315844"/>
              <a:gd name="connsiteX42" fmla="*/ 1171026 w 1249084"/>
              <a:gd name="connsiteY42" fmla="*/ 267630 h 1315844"/>
              <a:gd name="connsiteX43" fmla="*/ 1193328 w 1249084"/>
              <a:gd name="connsiteY43" fmla="*/ 200722 h 1315844"/>
              <a:gd name="connsiteX44" fmla="*/ 1237933 w 1249084"/>
              <a:gd name="connsiteY44" fmla="*/ 122664 h 1315844"/>
              <a:gd name="connsiteX45" fmla="*/ 1249084 w 1249084"/>
              <a:gd name="connsiteY45" fmla="*/ 89210 h 1315844"/>
              <a:gd name="connsiteX46" fmla="*/ 1237933 w 1249084"/>
              <a:gd name="connsiteY46" fmla="*/ 22303 h 1315844"/>
              <a:gd name="connsiteX47" fmla="*/ 1193328 w 1249084"/>
              <a:gd name="connsiteY47" fmla="*/ 0 h 1315844"/>
              <a:gd name="connsiteX48" fmla="*/ 970304 w 1249084"/>
              <a:gd name="connsiteY48" fmla="*/ 11152 h 1315844"/>
              <a:gd name="connsiteX49" fmla="*/ 892245 w 1249084"/>
              <a:gd name="connsiteY49" fmla="*/ 44605 h 1315844"/>
              <a:gd name="connsiteX50" fmla="*/ 825338 w 1249084"/>
              <a:gd name="connsiteY50" fmla="*/ 66908 h 1315844"/>
              <a:gd name="connsiteX51" fmla="*/ 758431 w 1249084"/>
              <a:gd name="connsiteY51" fmla="*/ 100361 h 1315844"/>
              <a:gd name="connsiteX52" fmla="*/ 724977 w 1249084"/>
              <a:gd name="connsiteY52" fmla="*/ 167269 h 1315844"/>
              <a:gd name="connsiteX53" fmla="*/ 702674 w 1249084"/>
              <a:gd name="connsiteY53" fmla="*/ 200722 h 1315844"/>
              <a:gd name="connsiteX54" fmla="*/ 646918 w 1249084"/>
              <a:gd name="connsiteY54" fmla="*/ 245327 h 1315844"/>
              <a:gd name="connsiteX55" fmla="*/ 580011 w 1249084"/>
              <a:gd name="connsiteY55" fmla="*/ 267630 h 1315844"/>
              <a:gd name="connsiteX56" fmla="*/ 546557 w 1249084"/>
              <a:gd name="connsiteY56" fmla="*/ 278781 h 1315844"/>
              <a:gd name="connsiteX57" fmla="*/ 457348 w 1249084"/>
              <a:gd name="connsiteY57" fmla="*/ 256479 h 1315844"/>
              <a:gd name="connsiteX58" fmla="*/ 345835 w 1249084"/>
              <a:gd name="connsiteY58" fmla="*/ 267630 h 1315844"/>
              <a:gd name="connsiteX59" fmla="*/ 323533 w 1249084"/>
              <a:gd name="connsiteY59" fmla="*/ 301083 h 1315844"/>
              <a:gd name="connsiteX60" fmla="*/ 290079 w 1249084"/>
              <a:gd name="connsiteY60" fmla="*/ 312235 h 1315844"/>
              <a:gd name="connsiteX61" fmla="*/ 278928 w 1249084"/>
              <a:gd name="connsiteY61" fmla="*/ 345688 h 1315844"/>
              <a:gd name="connsiteX62" fmla="*/ 234323 w 1249084"/>
              <a:gd name="connsiteY62" fmla="*/ 401444 h 1315844"/>
              <a:gd name="connsiteX63" fmla="*/ 223172 w 1249084"/>
              <a:gd name="connsiteY63" fmla="*/ 457200 h 13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49084" h="1315844">
                <a:moveTo>
                  <a:pt x="223172" y="457200"/>
                </a:moveTo>
                <a:lnTo>
                  <a:pt x="223172" y="457200"/>
                </a:lnTo>
                <a:cubicBezTo>
                  <a:pt x="234664" y="560634"/>
                  <a:pt x="241140" y="547943"/>
                  <a:pt x="223172" y="646771"/>
                </a:cubicBezTo>
                <a:cubicBezTo>
                  <a:pt x="221069" y="658336"/>
                  <a:pt x="218853" y="670660"/>
                  <a:pt x="212021" y="680225"/>
                </a:cubicBezTo>
                <a:cubicBezTo>
                  <a:pt x="212013" y="680237"/>
                  <a:pt x="156269" y="735976"/>
                  <a:pt x="145113" y="747132"/>
                </a:cubicBezTo>
                <a:lnTo>
                  <a:pt x="122811" y="769435"/>
                </a:lnTo>
                <a:cubicBezTo>
                  <a:pt x="115377" y="791737"/>
                  <a:pt x="117133" y="819719"/>
                  <a:pt x="100509" y="836342"/>
                </a:cubicBezTo>
                <a:cubicBezTo>
                  <a:pt x="46658" y="890190"/>
                  <a:pt x="112173" y="821762"/>
                  <a:pt x="55904" y="892098"/>
                </a:cubicBezTo>
                <a:cubicBezTo>
                  <a:pt x="49336" y="900308"/>
                  <a:pt x="41035" y="906966"/>
                  <a:pt x="33601" y="914400"/>
                </a:cubicBezTo>
                <a:cubicBezTo>
                  <a:pt x="26167" y="932986"/>
                  <a:pt x="18327" y="951414"/>
                  <a:pt x="11299" y="970157"/>
                </a:cubicBezTo>
                <a:cubicBezTo>
                  <a:pt x="7172" y="981163"/>
                  <a:pt x="148" y="991856"/>
                  <a:pt x="148" y="1003610"/>
                </a:cubicBezTo>
                <a:cubicBezTo>
                  <a:pt x="148" y="1055782"/>
                  <a:pt x="-2143" y="1109317"/>
                  <a:pt x="11299" y="1159727"/>
                </a:cubicBezTo>
                <a:cubicBezTo>
                  <a:pt x="14328" y="1171084"/>
                  <a:pt x="33601" y="1167162"/>
                  <a:pt x="44752" y="1170879"/>
                </a:cubicBezTo>
                <a:cubicBezTo>
                  <a:pt x="83679" y="1209804"/>
                  <a:pt x="57080" y="1189855"/>
                  <a:pt x="133962" y="1215483"/>
                </a:cubicBezTo>
                <a:lnTo>
                  <a:pt x="167416" y="1226635"/>
                </a:lnTo>
                <a:lnTo>
                  <a:pt x="200870" y="1237786"/>
                </a:lnTo>
                <a:cubicBezTo>
                  <a:pt x="208304" y="1248937"/>
                  <a:pt x="214450" y="1261064"/>
                  <a:pt x="223172" y="1271239"/>
                </a:cubicBezTo>
                <a:cubicBezTo>
                  <a:pt x="236856" y="1287204"/>
                  <a:pt x="267777" y="1315844"/>
                  <a:pt x="267777" y="1315844"/>
                </a:cubicBezTo>
                <a:cubicBezTo>
                  <a:pt x="297514" y="1312127"/>
                  <a:pt x="327502" y="1310054"/>
                  <a:pt x="356987" y="1304693"/>
                </a:cubicBezTo>
                <a:cubicBezTo>
                  <a:pt x="368552" y="1302590"/>
                  <a:pt x="379138" y="1296771"/>
                  <a:pt x="390440" y="1293542"/>
                </a:cubicBezTo>
                <a:cubicBezTo>
                  <a:pt x="405176" y="1289332"/>
                  <a:pt x="420177" y="1286108"/>
                  <a:pt x="435045" y="1282391"/>
                </a:cubicBezTo>
                <a:cubicBezTo>
                  <a:pt x="449913" y="1274957"/>
                  <a:pt x="464216" y="1266262"/>
                  <a:pt x="479650" y="1260088"/>
                </a:cubicBezTo>
                <a:cubicBezTo>
                  <a:pt x="501477" y="1251357"/>
                  <a:pt x="546557" y="1237786"/>
                  <a:pt x="546557" y="1237786"/>
                </a:cubicBezTo>
                <a:lnTo>
                  <a:pt x="658070" y="1248937"/>
                </a:lnTo>
                <a:lnTo>
                  <a:pt x="959152" y="1271239"/>
                </a:lnTo>
                <a:cubicBezTo>
                  <a:pt x="1024733" y="1261871"/>
                  <a:pt x="1035759" y="1280082"/>
                  <a:pt x="1059513" y="1226635"/>
                </a:cubicBezTo>
                <a:cubicBezTo>
                  <a:pt x="1069061" y="1205152"/>
                  <a:pt x="1074382" y="1182030"/>
                  <a:pt x="1081816" y="1159727"/>
                </a:cubicBezTo>
                <a:lnTo>
                  <a:pt x="1092967" y="1126274"/>
                </a:lnTo>
                <a:cubicBezTo>
                  <a:pt x="1089250" y="1115123"/>
                  <a:pt x="1087864" y="1102899"/>
                  <a:pt x="1081816" y="1092820"/>
                </a:cubicBezTo>
                <a:cubicBezTo>
                  <a:pt x="1076407" y="1083805"/>
                  <a:pt x="1066081" y="1078728"/>
                  <a:pt x="1059513" y="1070518"/>
                </a:cubicBezTo>
                <a:cubicBezTo>
                  <a:pt x="1051141" y="1060053"/>
                  <a:pt x="1044645" y="1048215"/>
                  <a:pt x="1037211" y="1037064"/>
                </a:cubicBezTo>
                <a:cubicBezTo>
                  <a:pt x="1009936" y="900687"/>
                  <a:pt x="1040624" y="1042140"/>
                  <a:pt x="1014909" y="947854"/>
                </a:cubicBezTo>
                <a:cubicBezTo>
                  <a:pt x="1006844" y="918282"/>
                  <a:pt x="1002299" y="887723"/>
                  <a:pt x="992606" y="858644"/>
                </a:cubicBezTo>
                <a:cubicBezTo>
                  <a:pt x="988889" y="847493"/>
                  <a:pt x="987503" y="835270"/>
                  <a:pt x="981455" y="825191"/>
                </a:cubicBezTo>
                <a:cubicBezTo>
                  <a:pt x="969028" y="804479"/>
                  <a:pt x="943232" y="794612"/>
                  <a:pt x="925699" y="780586"/>
                </a:cubicBezTo>
                <a:cubicBezTo>
                  <a:pt x="917489" y="774018"/>
                  <a:pt x="910830" y="765717"/>
                  <a:pt x="903396" y="758283"/>
                </a:cubicBezTo>
                <a:cubicBezTo>
                  <a:pt x="907113" y="643054"/>
                  <a:pt x="900248" y="526995"/>
                  <a:pt x="914548" y="412596"/>
                </a:cubicBezTo>
                <a:cubicBezTo>
                  <a:pt x="916006" y="400932"/>
                  <a:pt x="937922" y="407492"/>
                  <a:pt x="948001" y="401444"/>
                </a:cubicBezTo>
                <a:cubicBezTo>
                  <a:pt x="957016" y="396035"/>
                  <a:pt x="960460" y="382833"/>
                  <a:pt x="970304" y="379142"/>
                </a:cubicBezTo>
                <a:cubicBezTo>
                  <a:pt x="991474" y="371203"/>
                  <a:pt x="1014909" y="371708"/>
                  <a:pt x="1037211" y="367991"/>
                </a:cubicBezTo>
                <a:cubicBezTo>
                  <a:pt x="1048362" y="360557"/>
                  <a:pt x="1059029" y="352337"/>
                  <a:pt x="1070665" y="345688"/>
                </a:cubicBezTo>
                <a:cubicBezTo>
                  <a:pt x="1085098" y="337441"/>
                  <a:pt x="1102148" y="333592"/>
                  <a:pt x="1115270" y="323386"/>
                </a:cubicBezTo>
                <a:cubicBezTo>
                  <a:pt x="1136017" y="307249"/>
                  <a:pt x="1171026" y="267630"/>
                  <a:pt x="1171026" y="267630"/>
                </a:cubicBezTo>
                <a:cubicBezTo>
                  <a:pt x="1178460" y="245327"/>
                  <a:pt x="1180287" y="220282"/>
                  <a:pt x="1193328" y="200722"/>
                </a:cubicBezTo>
                <a:cubicBezTo>
                  <a:pt x="1215728" y="167123"/>
                  <a:pt x="1220955" y="162281"/>
                  <a:pt x="1237933" y="122664"/>
                </a:cubicBezTo>
                <a:cubicBezTo>
                  <a:pt x="1242563" y="111860"/>
                  <a:pt x="1245367" y="100361"/>
                  <a:pt x="1249084" y="89210"/>
                </a:cubicBezTo>
                <a:cubicBezTo>
                  <a:pt x="1245367" y="66908"/>
                  <a:pt x="1249916" y="41476"/>
                  <a:pt x="1237933" y="22303"/>
                </a:cubicBezTo>
                <a:cubicBezTo>
                  <a:pt x="1229123" y="8206"/>
                  <a:pt x="1209937" y="692"/>
                  <a:pt x="1193328" y="0"/>
                </a:cubicBezTo>
                <a:lnTo>
                  <a:pt x="970304" y="11152"/>
                </a:lnTo>
                <a:cubicBezTo>
                  <a:pt x="862635" y="47041"/>
                  <a:pt x="1030016" y="-10504"/>
                  <a:pt x="892245" y="44605"/>
                </a:cubicBezTo>
                <a:cubicBezTo>
                  <a:pt x="870418" y="53336"/>
                  <a:pt x="844899" y="53868"/>
                  <a:pt x="825338" y="66908"/>
                </a:cubicBezTo>
                <a:cubicBezTo>
                  <a:pt x="782104" y="95730"/>
                  <a:pt x="804598" y="84972"/>
                  <a:pt x="758431" y="100361"/>
                </a:cubicBezTo>
                <a:cubicBezTo>
                  <a:pt x="713541" y="145251"/>
                  <a:pt x="755806" y="95336"/>
                  <a:pt x="724977" y="167269"/>
                </a:cubicBezTo>
                <a:cubicBezTo>
                  <a:pt x="719698" y="179587"/>
                  <a:pt x="711046" y="190257"/>
                  <a:pt x="702674" y="200722"/>
                </a:cubicBezTo>
                <a:cubicBezTo>
                  <a:pt x="689888" y="216705"/>
                  <a:pt x="664909" y="237331"/>
                  <a:pt x="646918" y="245327"/>
                </a:cubicBezTo>
                <a:cubicBezTo>
                  <a:pt x="625435" y="254875"/>
                  <a:pt x="602313" y="260196"/>
                  <a:pt x="580011" y="267630"/>
                </a:cubicBezTo>
                <a:lnTo>
                  <a:pt x="546557" y="278781"/>
                </a:lnTo>
                <a:cubicBezTo>
                  <a:pt x="520158" y="269981"/>
                  <a:pt x="484261" y="256479"/>
                  <a:pt x="457348" y="256479"/>
                </a:cubicBezTo>
                <a:cubicBezTo>
                  <a:pt x="419992" y="256479"/>
                  <a:pt x="383006" y="263913"/>
                  <a:pt x="345835" y="267630"/>
                </a:cubicBezTo>
                <a:cubicBezTo>
                  <a:pt x="338401" y="278781"/>
                  <a:pt x="333998" y="292711"/>
                  <a:pt x="323533" y="301083"/>
                </a:cubicBezTo>
                <a:cubicBezTo>
                  <a:pt x="314354" y="308426"/>
                  <a:pt x="298391" y="303923"/>
                  <a:pt x="290079" y="312235"/>
                </a:cubicBezTo>
                <a:cubicBezTo>
                  <a:pt x="281768" y="320546"/>
                  <a:pt x="285760" y="336123"/>
                  <a:pt x="278928" y="345688"/>
                </a:cubicBezTo>
                <a:cubicBezTo>
                  <a:pt x="231695" y="411814"/>
                  <a:pt x="234323" y="365926"/>
                  <a:pt x="234323" y="401444"/>
                </a:cubicBezTo>
                <a:lnTo>
                  <a:pt x="223172" y="457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llout: Line 3"/>
          <p:cNvSpPr/>
          <p:nvPr/>
        </p:nvSpPr>
        <p:spPr>
          <a:xfrm>
            <a:off x="7093221" y="5452309"/>
            <a:ext cx="914400" cy="612648"/>
          </a:xfrm>
          <a:prstGeom prst="borderCallout1">
            <a:avLst>
              <a:gd name="adj1" fmla="val -4912"/>
              <a:gd name="adj2" fmla="val 102643"/>
              <a:gd name="adj3" fmla="val -142323"/>
              <a:gd name="adj4" fmla="val 30435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Site</a:t>
            </a:r>
          </a:p>
        </p:txBody>
      </p:sp>
      <p:sp>
        <p:nvSpPr>
          <p:cNvPr id="7" name="Callout: Line 6"/>
          <p:cNvSpPr/>
          <p:nvPr/>
        </p:nvSpPr>
        <p:spPr>
          <a:xfrm>
            <a:off x="7093221" y="1861384"/>
            <a:ext cx="914400" cy="612648"/>
          </a:xfrm>
          <a:prstGeom prst="borderCallout1">
            <a:avLst>
              <a:gd name="adj1" fmla="val 107938"/>
              <a:gd name="adj2" fmla="val 109960"/>
              <a:gd name="adj3" fmla="val 249012"/>
              <a:gd name="adj4" fmla="val 24947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APE</a:t>
            </a:r>
          </a:p>
        </p:txBody>
      </p:sp>
    </p:spTree>
    <p:extLst>
      <p:ext uri="{BB962C8B-B14F-4D97-AF65-F5344CB8AC3E}">
        <p14:creationId xmlns:p14="http://schemas.microsoft.com/office/powerpoint/2010/main" val="1115680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7" y="2539612"/>
            <a:ext cx="10515600" cy="1325563"/>
          </a:xfrm>
        </p:spPr>
        <p:txBody>
          <a:bodyPr/>
          <a:lstStyle/>
          <a:p>
            <a:pPr algn="ctr"/>
            <a:r>
              <a:rPr lang="en-US" dirty="0"/>
              <a:t>CERCLA Removal and NHPA Section 106 Processes</a:t>
            </a:r>
          </a:p>
        </p:txBody>
      </p:sp>
    </p:spTree>
    <p:extLst>
      <p:ext uri="{BB962C8B-B14F-4D97-AF65-F5344CB8AC3E}">
        <p14:creationId xmlns:p14="http://schemas.microsoft.com/office/powerpoint/2010/main" val="420178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Endangered Species Act . . .</a:t>
            </a:r>
          </a:p>
        </p:txBody>
      </p:sp>
      <p:sp>
        <p:nvSpPr>
          <p:cNvPr id="3" name="Content Placeholder 2"/>
          <p:cNvSpPr>
            <a:spLocks noGrp="1"/>
          </p:cNvSpPr>
          <p:nvPr>
            <p:ph idx="1"/>
          </p:nvPr>
        </p:nvSpPr>
        <p:spPr/>
        <p:txBody>
          <a:bodyPr>
            <a:normAutofit/>
          </a:bodyPr>
          <a:lstStyle/>
          <a:p>
            <a:r>
              <a:rPr lang="en-US" sz="2000" dirty="0"/>
              <a:t>Section 7(a)(1) directs Federal agencies to utilize their authorities in furtherance of the purposes of the ESA by carrying out programs for the conservation of species listed pursuant to the ESA</a:t>
            </a:r>
          </a:p>
          <a:p>
            <a:endParaRPr lang="en-US" sz="2000" dirty="0"/>
          </a:p>
          <a:p>
            <a:r>
              <a:rPr lang="en-US" sz="2000" dirty="0"/>
              <a:t>Section 7(a)(2) directs Federal agencies to insure that any action they authorize, fund, or carry out is not likely to jeopardize the continued existence of a listed species or result in the destruction or adverse modification of designated critical habitat</a:t>
            </a:r>
          </a:p>
          <a:p>
            <a:endParaRPr lang="en-US" sz="2400" dirty="0"/>
          </a:p>
        </p:txBody>
      </p:sp>
      <p:pic>
        <p:nvPicPr>
          <p:cNvPr id="4" name="Picture 6" descr="https://encrypted-tbn2.gstatic.com/images?q=tbn:ANd9GcSeTG_qcEeTGvKJaZHEQWAUExoY9wLR-884QWcdJTn-nayfOF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746" y="4181707"/>
            <a:ext cx="4656508" cy="2412381"/>
          </a:xfrm>
          <a:prstGeom prst="rect">
            <a:avLst/>
          </a:prstGeom>
          <a:noFill/>
          <a:ln w="9525">
            <a:noFill/>
            <a:miter lim="800000"/>
            <a:headEnd/>
            <a:tailEnd/>
          </a:ln>
        </p:spPr>
      </p:pic>
    </p:spTree>
    <p:extLst>
      <p:ext uri="{BB962C8B-B14F-4D97-AF65-F5344CB8AC3E}">
        <p14:creationId xmlns:p14="http://schemas.microsoft.com/office/powerpoint/2010/main" val="114811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31" y="442318"/>
            <a:ext cx="10515600" cy="633869"/>
          </a:xfrm>
        </p:spPr>
        <p:txBody>
          <a:bodyPr>
            <a:normAutofit/>
          </a:bodyPr>
          <a:lstStyle/>
          <a:p>
            <a:pPr algn="ctr"/>
            <a:r>
              <a:rPr lang="en-US" sz="3600" dirty="0"/>
              <a:t>Overview</a:t>
            </a:r>
          </a:p>
        </p:txBody>
      </p:sp>
      <p:grpSp>
        <p:nvGrpSpPr>
          <p:cNvPr id="12" name="Group 11"/>
          <p:cNvGrpSpPr/>
          <p:nvPr/>
        </p:nvGrpSpPr>
        <p:grpSpPr>
          <a:xfrm>
            <a:off x="1218265" y="1626358"/>
            <a:ext cx="1893850" cy="621726"/>
            <a:chOff x="1663902" y="466295"/>
            <a:chExt cx="1581224" cy="621726"/>
          </a:xfrm>
        </p:grpSpPr>
        <p:sp>
          <p:nvSpPr>
            <p:cNvPr id="13" name="Rectangle: Rounded Corners 12"/>
            <p:cNvSpPr/>
            <p:nvPr/>
          </p:nvSpPr>
          <p:spPr>
            <a:xfrm>
              <a:off x="1663902" y="466295"/>
              <a:ext cx="1581224" cy="6217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p:cNvSpPr txBox="1"/>
            <p:nvPr/>
          </p:nvSpPr>
          <p:spPr>
            <a:xfrm>
              <a:off x="1694252" y="496645"/>
              <a:ext cx="1520524" cy="561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Emergency Response</a:t>
              </a:r>
            </a:p>
          </p:txBody>
        </p:sp>
      </p:grpSp>
      <p:grpSp>
        <p:nvGrpSpPr>
          <p:cNvPr id="23" name="Group 22"/>
          <p:cNvGrpSpPr/>
          <p:nvPr/>
        </p:nvGrpSpPr>
        <p:grpSpPr>
          <a:xfrm>
            <a:off x="1230353" y="4146936"/>
            <a:ext cx="1893850" cy="621726"/>
            <a:chOff x="1663902" y="466295"/>
            <a:chExt cx="1581224" cy="621726"/>
          </a:xfrm>
        </p:grpSpPr>
        <p:sp>
          <p:nvSpPr>
            <p:cNvPr id="24" name="Rectangle: Rounded Corners 23"/>
            <p:cNvSpPr/>
            <p:nvPr/>
          </p:nvSpPr>
          <p:spPr>
            <a:xfrm>
              <a:off x="1663902" y="466295"/>
              <a:ext cx="1581224" cy="6217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p:cNvSpPr txBox="1"/>
            <p:nvPr/>
          </p:nvSpPr>
          <p:spPr>
            <a:xfrm>
              <a:off x="1694252" y="496645"/>
              <a:ext cx="1520524" cy="561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Removal Action</a:t>
              </a:r>
            </a:p>
          </p:txBody>
        </p:sp>
      </p:grpSp>
      <p:grpSp>
        <p:nvGrpSpPr>
          <p:cNvPr id="26" name="Group 25"/>
          <p:cNvGrpSpPr/>
          <p:nvPr/>
        </p:nvGrpSpPr>
        <p:grpSpPr>
          <a:xfrm>
            <a:off x="3601606" y="4146936"/>
            <a:ext cx="1887424" cy="621726"/>
            <a:chOff x="1663902" y="466295"/>
            <a:chExt cx="1581224" cy="621726"/>
          </a:xfrm>
          <a:solidFill>
            <a:schemeClr val="accent1"/>
          </a:solidFill>
        </p:grpSpPr>
        <p:sp>
          <p:nvSpPr>
            <p:cNvPr id="27" name="Rectangle: Rounded Corners 26"/>
            <p:cNvSpPr/>
            <p:nvPr/>
          </p:nvSpPr>
          <p:spPr>
            <a:xfrm>
              <a:off x="1663902" y="466295"/>
              <a:ext cx="1581224" cy="621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4"/>
            <p:cNvSpPr txBox="1"/>
            <p:nvPr/>
          </p:nvSpPr>
          <p:spPr>
            <a:xfrm>
              <a:off x="1694252" y="496645"/>
              <a:ext cx="1520524" cy="5610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Evaluation and Planning</a:t>
              </a:r>
            </a:p>
          </p:txBody>
        </p:sp>
      </p:grpSp>
      <p:grpSp>
        <p:nvGrpSpPr>
          <p:cNvPr id="29" name="Group 28"/>
          <p:cNvGrpSpPr/>
          <p:nvPr/>
        </p:nvGrpSpPr>
        <p:grpSpPr>
          <a:xfrm>
            <a:off x="5988921" y="4162968"/>
            <a:ext cx="1887424" cy="621726"/>
            <a:chOff x="1663902" y="466295"/>
            <a:chExt cx="1581224" cy="621726"/>
          </a:xfrm>
          <a:solidFill>
            <a:schemeClr val="accent1"/>
          </a:solidFill>
        </p:grpSpPr>
        <p:sp>
          <p:nvSpPr>
            <p:cNvPr id="30" name="Rectangle: Rounded Corners 29"/>
            <p:cNvSpPr/>
            <p:nvPr/>
          </p:nvSpPr>
          <p:spPr>
            <a:xfrm>
              <a:off x="1663902" y="466295"/>
              <a:ext cx="1581224" cy="621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Rounded Corners 4"/>
            <p:cNvSpPr txBox="1"/>
            <p:nvPr/>
          </p:nvSpPr>
          <p:spPr>
            <a:xfrm>
              <a:off x="1694252" y="496645"/>
              <a:ext cx="1520524" cy="5610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Implementation</a:t>
              </a:r>
            </a:p>
          </p:txBody>
        </p:sp>
      </p:grpSp>
      <p:grpSp>
        <p:nvGrpSpPr>
          <p:cNvPr id="32" name="Group 31"/>
          <p:cNvGrpSpPr/>
          <p:nvPr/>
        </p:nvGrpSpPr>
        <p:grpSpPr>
          <a:xfrm>
            <a:off x="8364873" y="4177286"/>
            <a:ext cx="1887424" cy="621726"/>
            <a:chOff x="1663902" y="466295"/>
            <a:chExt cx="1581224" cy="621726"/>
          </a:xfrm>
          <a:solidFill>
            <a:schemeClr val="accent1"/>
          </a:solidFill>
        </p:grpSpPr>
        <p:sp>
          <p:nvSpPr>
            <p:cNvPr id="33" name="Rectangle: Rounded Corners 32"/>
            <p:cNvSpPr/>
            <p:nvPr/>
          </p:nvSpPr>
          <p:spPr>
            <a:xfrm>
              <a:off x="1663902" y="466295"/>
              <a:ext cx="1581224" cy="621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Rounded Corners 4"/>
            <p:cNvSpPr txBox="1"/>
            <p:nvPr/>
          </p:nvSpPr>
          <p:spPr>
            <a:xfrm>
              <a:off x="1694252" y="496645"/>
              <a:ext cx="1520524" cy="5610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Documentation</a:t>
              </a:r>
            </a:p>
          </p:txBody>
        </p:sp>
      </p:grpSp>
      <p:grpSp>
        <p:nvGrpSpPr>
          <p:cNvPr id="35" name="Group 34"/>
          <p:cNvGrpSpPr/>
          <p:nvPr/>
        </p:nvGrpSpPr>
        <p:grpSpPr>
          <a:xfrm>
            <a:off x="319779" y="2808410"/>
            <a:ext cx="1893850" cy="621726"/>
            <a:chOff x="1663902" y="466295"/>
            <a:chExt cx="1581224" cy="621726"/>
          </a:xfrm>
        </p:grpSpPr>
        <p:sp>
          <p:nvSpPr>
            <p:cNvPr id="36" name="Rectangle: Rounded Corners 35"/>
            <p:cNvSpPr/>
            <p:nvPr/>
          </p:nvSpPr>
          <p:spPr>
            <a:xfrm>
              <a:off x="1663902" y="466295"/>
              <a:ext cx="1581224" cy="62172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Rounded Corners 4"/>
            <p:cNvSpPr txBox="1"/>
            <p:nvPr/>
          </p:nvSpPr>
          <p:spPr>
            <a:xfrm>
              <a:off x="1694252" y="496645"/>
              <a:ext cx="1520524" cy="5610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Discovery or Notification</a:t>
              </a:r>
            </a:p>
          </p:txBody>
        </p:sp>
      </p:grpSp>
      <p:grpSp>
        <p:nvGrpSpPr>
          <p:cNvPr id="38" name="Group 37"/>
          <p:cNvGrpSpPr/>
          <p:nvPr/>
        </p:nvGrpSpPr>
        <p:grpSpPr>
          <a:xfrm>
            <a:off x="3637956" y="5627526"/>
            <a:ext cx="1887424" cy="621726"/>
            <a:chOff x="1663902" y="466295"/>
            <a:chExt cx="1581224" cy="621726"/>
          </a:xfrm>
          <a:solidFill>
            <a:srgbClr val="00B050"/>
          </a:solidFill>
        </p:grpSpPr>
        <p:sp>
          <p:nvSpPr>
            <p:cNvPr id="39" name="Rectangle: Rounded Corners 38"/>
            <p:cNvSpPr/>
            <p:nvPr/>
          </p:nvSpPr>
          <p:spPr>
            <a:xfrm>
              <a:off x="1663902" y="466295"/>
              <a:ext cx="1581224" cy="621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Rounded Corners 4"/>
            <p:cNvSpPr txBox="1"/>
            <p:nvPr/>
          </p:nvSpPr>
          <p:spPr>
            <a:xfrm>
              <a:off x="1694252" y="496645"/>
              <a:ext cx="1520524" cy="5610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Initiate 106 Process</a:t>
              </a:r>
            </a:p>
          </p:txBody>
        </p:sp>
      </p:grpSp>
      <p:grpSp>
        <p:nvGrpSpPr>
          <p:cNvPr id="44" name="Group 43"/>
          <p:cNvGrpSpPr/>
          <p:nvPr/>
        </p:nvGrpSpPr>
        <p:grpSpPr>
          <a:xfrm>
            <a:off x="3945312" y="1623230"/>
            <a:ext cx="1887424" cy="621726"/>
            <a:chOff x="1663902" y="466295"/>
            <a:chExt cx="1581224" cy="621726"/>
          </a:xfrm>
          <a:solidFill>
            <a:srgbClr val="00B050"/>
          </a:solidFill>
        </p:grpSpPr>
        <p:sp>
          <p:nvSpPr>
            <p:cNvPr id="45" name="Rectangle: Rounded Corners 44"/>
            <p:cNvSpPr/>
            <p:nvPr/>
          </p:nvSpPr>
          <p:spPr>
            <a:xfrm>
              <a:off x="1663902" y="466295"/>
              <a:ext cx="1581224" cy="62172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ectangle: Rounded Corners 4"/>
            <p:cNvSpPr txBox="1"/>
            <p:nvPr/>
          </p:nvSpPr>
          <p:spPr>
            <a:xfrm>
              <a:off x="1694252" y="496645"/>
              <a:ext cx="1520524" cy="5610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Programmatic Agreement</a:t>
              </a:r>
            </a:p>
          </p:txBody>
        </p:sp>
      </p:grpSp>
      <p:cxnSp>
        <p:nvCxnSpPr>
          <p:cNvPr id="5" name="Straight Arrow Connector 4"/>
          <p:cNvCxnSpPr>
            <a:cxnSpLocks/>
          </p:cNvCxnSpPr>
          <p:nvPr/>
        </p:nvCxnSpPr>
        <p:spPr>
          <a:xfrm>
            <a:off x="3175349" y="1892579"/>
            <a:ext cx="706729"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a:off x="4545318" y="4917836"/>
            <a:ext cx="0" cy="70969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flipV="1">
            <a:off x="3160318" y="4488148"/>
            <a:ext cx="449708" cy="76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a:off x="5525380" y="4488148"/>
            <a:ext cx="47465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row: Bent 8"/>
          <p:cNvSpPr/>
          <p:nvPr/>
        </p:nvSpPr>
        <p:spPr>
          <a:xfrm>
            <a:off x="569582" y="1826290"/>
            <a:ext cx="289350" cy="844250"/>
          </a:xfrm>
          <a:prstGeom prst="bentArrow">
            <a:avLst>
              <a:gd name="adj1" fmla="val 25000"/>
              <a:gd name="adj2" fmla="val 25000"/>
              <a:gd name="adj3" fmla="val 25000"/>
              <a:gd name="adj4" fmla="val 437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Arrow: Bent 51"/>
          <p:cNvSpPr/>
          <p:nvPr/>
        </p:nvSpPr>
        <p:spPr>
          <a:xfrm flipV="1">
            <a:off x="569582" y="3668750"/>
            <a:ext cx="378272" cy="941615"/>
          </a:xfrm>
          <a:prstGeom prst="bentArrow">
            <a:avLst>
              <a:gd name="adj1" fmla="val 25000"/>
              <a:gd name="adj2" fmla="val 25000"/>
              <a:gd name="adj3" fmla="val 25000"/>
              <a:gd name="adj4" fmla="val 43750"/>
            </a:avLst>
          </a:prstGeom>
          <a:solidFill>
            <a:schemeClr val="tx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p:cNvCxnSpPr>
            <a:cxnSpLocks/>
          </p:cNvCxnSpPr>
          <p:nvPr/>
        </p:nvCxnSpPr>
        <p:spPr>
          <a:xfrm>
            <a:off x="7912441" y="4477842"/>
            <a:ext cx="47465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051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NHPA Section 106 Programmatic Agreement on Historic Properties and Emergency Response</a:t>
            </a:r>
          </a:p>
        </p:txBody>
      </p:sp>
      <p:sp>
        <p:nvSpPr>
          <p:cNvPr id="3" name="Content Placeholder 2"/>
          <p:cNvSpPr>
            <a:spLocks noGrp="1"/>
          </p:cNvSpPr>
          <p:nvPr>
            <p:ph idx="1"/>
          </p:nvPr>
        </p:nvSpPr>
        <p:spPr/>
        <p:txBody>
          <a:bodyPr/>
          <a:lstStyle/>
          <a:p>
            <a:r>
              <a:rPr lang="en-US" dirty="0"/>
              <a:t>Programmatic Agreement (PA) provides an alternative to Section 106 requirements to ensure appropriate consideration of historic properties during emergency response actions</a:t>
            </a:r>
          </a:p>
          <a:p>
            <a:endParaRPr lang="en-US" dirty="0"/>
          </a:p>
          <a:p>
            <a:r>
              <a:rPr lang="en-US" dirty="0"/>
              <a:t>Neither Section 106 or the PA are intended to interfere with an emergency response; rather they require that the potential effects of undertakings on historic structures be considered</a:t>
            </a:r>
          </a:p>
          <a:p>
            <a:endParaRPr lang="en-US" dirty="0"/>
          </a:p>
          <a:p>
            <a:endParaRPr lang="en-US" dirty="0"/>
          </a:p>
        </p:txBody>
      </p:sp>
    </p:spTree>
    <p:extLst>
      <p:ext uri="{BB962C8B-B14F-4D97-AF65-F5344CB8AC3E}">
        <p14:creationId xmlns:p14="http://schemas.microsoft.com/office/powerpoint/2010/main" val="1372350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4241"/>
          </a:xfrm>
        </p:spPr>
        <p:txBody>
          <a:bodyPr>
            <a:normAutofit fontScale="90000"/>
          </a:bodyPr>
          <a:lstStyle/>
          <a:p>
            <a:pPr algn="ctr"/>
            <a:r>
              <a:rPr lang="en-US" dirty="0"/>
              <a:t>Programmatic Agreement Flow Chart</a:t>
            </a:r>
          </a:p>
        </p:txBody>
      </p:sp>
      <p:graphicFrame>
        <p:nvGraphicFramePr>
          <p:cNvPr id="4" name="Diagram 3"/>
          <p:cNvGraphicFramePr/>
          <p:nvPr>
            <p:extLst>
              <p:ext uri="{D42A27DB-BD31-4B8C-83A1-F6EECF244321}">
                <p14:modId xmlns:p14="http://schemas.microsoft.com/office/powerpoint/2010/main" val="3851435868"/>
              </p:ext>
            </p:extLst>
          </p:nvPr>
        </p:nvGraphicFramePr>
        <p:xfrm>
          <a:off x="1040780" y="1059366"/>
          <a:ext cx="10313020" cy="509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523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49639"/>
          </a:xfrm>
        </p:spPr>
        <p:txBody>
          <a:bodyPr/>
          <a:lstStyle/>
          <a:p>
            <a:pPr algn="ctr"/>
            <a:r>
              <a:rPr lang="en-US" dirty="0"/>
              <a:t>NHPA Section 106 Consultation Process</a:t>
            </a:r>
          </a:p>
        </p:txBody>
      </p:sp>
      <p:sp>
        <p:nvSpPr>
          <p:cNvPr id="3" name="Content Placeholder 2"/>
          <p:cNvSpPr>
            <a:spLocks noGrp="1"/>
          </p:cNvSpPr>
          <p:nvPr>
            <p:ph idx="1"/>
          </p:nvPr>
        </p:nvSpPr>
        <p:spPr/>
        <p:txBody>
          <a:bodyPr>
            <a:normAutofit fontScale="92500"/>
          </a:bodyPr>
          <a:lstStyle/>
          <a:p>
            <a:r>
              <a:rPr lang="en-US" dirty="0"/>
              <a:t>Gather information to decide which properties in the area that may be aﬀected by the project are listed, or are eligible for listing, in the NRHP</a:t>
            </a:r>
          </a:p>
          <a:p>
            <a:endParaRPr lang="en-US" dirty="0"/>
          </a:p>
          <a:p>
            <a:r>
              <a:rPr lang="en-US" dirty="0"/>
              <a:t>Determine how those historic properties might be aﬀected</a:t>
            </a:r>
          </a:p>
          <a:p>
            <a:endParaRPr lang="en-US" dirty="0"/>
          </a:p>
          <a:p>
            <a:r>
              <a:rPr lang="en-US" dirty="0"/>
              <a:t>Explore measures to avoid or reduce adverse eﬀect to historic properties</a:t>
            </a:r>
          </a:p>
          <a:p>
            <a:endParaRPr lang="en-US" dirty="0"/>
          </a:p>
          <a:p>
            <a:r>
              <a:rPr lang="en-US" dirty="0"/>
              <a:t>Address adverse effects, to the extent practicable considering the exigencies of the situation</a:t>
            </a:r>
          </a:p>
          <a:p>
            <a:endParaRPr lang="en-US" dirty="0"/>
          </a:p>
          <a:p>
            <a:endParaRPr lang="en-US" dirty="0"/>
          </a:p>
        </p:txBody>
      </p:sp>
    </p:spTree>
    <p:extLst>
      <p:ext uri="{BB962C8B-B14F-4D97-AF65-F5344CB8AC3E}">
        <p14:creationId xmlns:p14="http://schemas.microsoft.com/office/powerpoint/2010/main" val="93122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4241"/>
          </a:xfrm>
        </p:spPr>
        <p:txBody>
          <a:bodyPr>
            <a:normAutofit fontScale="90000"/>
          </a:bodyPr>
          <a:lstStyle/>
          <a:p>
            <a:pPr algn="ctr"/>
            <a:r>
              <a:rPr lang="en-US" dirty="0"/>
              <a:t>Section 106 Flow Chart</a:t>
            </a:r>
          </a:p>
        </p:txBody>
      </p:sp>
      <p:graphicFrame>
        <p:nvGraphicFramePr>
          <p:cNvPr id="4" name="Diagram 3"/>
          <p:cNvGraphicFramePr/>
          <p:nvPr>
            <p:extLst>
              <p:ext uri="{D42A27DB-BD31-4B8C-83A1-F6EECF244321}">
                <p14:modId xmlns:p14="http://schemas.microsoft.com/office/powerpoint/2010/main" val="1196094478"/>
              </p:ext>
            </p:extLst>
          </p:nvPr>
        </p:nvGraphicFramePr>
        <p:xfrm>
          <a:off x="748145" y="1194337"/>
          <a:ext cx="10898910" cy="509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a:cxnSpLocks/>
          </p:cNvCxnSpPr>
          <p:nvPr/>
        </p:nvCxnSpPr>
        <p:spPr>
          <a:xfrm>
            <a:off x="3288665" y="1803370"/>
            <a:ext cx="706729"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a:off x="6382961" y="2906018"/>
            <a:ext cx="706729"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4207830" y="1346170"/>
            <a:ext cx="3447197" cy="91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undertakings/no potential to cause effects; no further action</a:t>
            </a:r>
          </a:p>
        </p:txBody>
      </p:sp>
      <p:sp>
        <p:nvSpPr>
          <p:cNvPr id="9" name="Rectangle: Rounded Corners 8"/>
          <p:cNvSpPr/>
          <p:nvPr/>
        </p:nvSpPr>
        <p:spPr>
          <a:xfrm>
            <a:off x="7089690" y="2546173"/>
            <a:ext cx="3641046" cy="7196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historic properties affected; no further action</a:t>
            </a:r>
          </a:p>
        </p:txBody>
      </p:sp>
    </p:spTree>
    <p:extLst>
      <p:ext uri="{BB962C8B-B14F-4D97-AF65-F5344CB8AC3E}">
        <p14:creationId xmlns:p14="http://schemas.microsoft.com/office/powerpoint/2010/main" val="79254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1667" y="613318"/>
            <a:ext cx="9902283" cy="1682210"/>
          </a:xfrm>
        </p:spPr>
        <p:txBody>
          <a:bodyPr>
            <a:normAutofit fontScale="90000"/>
          </a:bodyPr>
          <a:lstStyle/>
          <a:p>
            <a:pPr algn="ctr"/>
            <a:r>
              <a:rPr lang="en-US" dirty="0"/>
              <a:t/>
            </a:r>
            <a:br>
              <a:rPr lang="en-US" dirty="0"/>
            </a:br>
            <a:r>
              <a:rPr lang="en-US" dirty="0"/>
              <a:t>Case Study:  </a:t>
            </a:r>
            <a:r>
              <a:rPr lang="en-US" sz="4900" dirty="0"/>
              <a:t>Josephine Mill No. 1</a:t>
            </a:r>
            <a:br>
              <a:rPr lang="en-US" sz="4900" dirty="0"/>
            </a:br>
            <a:endParaRPr lang="en-US" sz="4900" dirty="0"/>
          </a:p>
        </p:txBody>
      </p:sp>
      <p:pic>
        <p:nvPicPr>
          <p:cNvPr id="2050" name="Picture 2"/>
          <p:cNvPicPr>
            <a:picLocks noChangeAspect="1" noChangeArrowheads="1"/>
          </p:cNvPicPr>
          <p:nvPr/>
        </p:nvPicPr>
        <p:blipFill>
          <a:blip r:embed="rId2" cstate="print"/>
          <a:srcRect/>
          <a:stretch>
            <a:fillRect/>
          </a:stretch>
        </p:blipFill>
        <p:spPr bwMode="auto">
          <a:xfrm>
            <a:off x="3962400" y="2514601"/>
            <a:ext cx="4229100" cy="2762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962400" y="2743201"/>
            <a:ext cx="4229100" cy="2762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962400" y="2971801"/>
            <a:ext cx="4229100" cy="27622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962400" y="3200400"/>
            <a:ext cx="4229100" cy="24765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3962400" y="3657601"/>
            <a:ext cx="4229100" cy="276225"/>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3962400" y="3429001"/>
            <a:ext cx="4229100" cy="276225"/>
          </a:xfrm>
          <a:prstGeom prst="rect">
            <a:avLst/>
          </a:prstGeom>
          <a:noFill/>
          <a:ln w="9525">
            <a:noFill/>
            <a:miter lim="800000"/>
            <a:headEnd/>
            <a:tailEnd/>
          </a:ln>
        </p:spPr>
      </p:pic>
      <p:pic>
        <p:nvPicPr>
          <p:cNvPr id="2056" name="Picture 8"/>
          <p:cNvPicPr>
            <a:picLocks noChangeAspect="1" noChangeArrowheads="1"/>
          </p:cNvPicPr>
          <p:nvPr/>
        </p:nvPicPr>
        <p:blipFill>
          <a:blip r:embed="rId8" cstate="print"/>
          <a:srcRect/>
          <a:stretch>
            <a:fillRect/>
          </a:stretch>
        </p:blipFill>
        <p:spPr bwMode="auto">
          <a:xfrm>
            <a:off x="3962400" y="3886201"/>
            <a:ext cx="4229100" cy="276225"/>
          </a:xfrm>
          <a:prstGeom prst="rect">
            <a:avLst/>
          </a:prstGeom>
          <a:noFill/>
          <a:ln w="9525">
            <a:noFill/>
            <a:miter lim="800000"/>
            <a:headEnd/>
            <a:tailEnd/>
          </a:ln>
        </p:spPr>
      </p:pic>
      <p:pic>
        <p:nvPicPr>
          <p:cNvPr id="2057" name="Picture 9"/>
          <p:cNvPicPr>
            <a:picLocks noChangeAspect="1" noChangeArrowheads="1"/>
          </p:cNvPicPr>
          <p:nvPr/>
        </p:nvPicPr>
        <p:blipFill>
          <a:blip r:embed="rId9" cstate="print"/>
          <a:srcRect/>
          <a:stretch>
            <a:fillRect/>
          </a:stretch>
        </p:blipFill>
        <p:spPr bwMode="auto">
          <a:xfrm>
            <a:off x="3962400" y="4114800"/>
            <a:ext cx="4229100" cy="266700"/>
          </a:xfrm>
          <a:prstGeom prst="rect">
            <a:avLst/>
          </a:prstGeom>
          <a:noFill/>
          <a:ln w="9525">
            <a:noFill/>
            <a:miter lim="800000"/>
            <a:headEnd/>
            <a:tailEnd/>
          </a:ln>
        </p:spPr>
      </p:pic>
      <p:pic>
        <p:nvPicPr>
          <p:cNvPr id="2058" name="Picture 10"/>
          <p:cNvPicPr>
            <a:picLocks noChangeAspect="1" noChangeArrowheads="1"/>
          </p:cNvPicPr>
          <p:nvPr/>
        </p:nvPicPr>
        <p:blipFill>
          <a:blip r:embed="rId10" cstate="print"/>
          <a:srcRect/>
          <a:stretch>
            <a:fillRect/>
          </a:stretch>
        </p:blipFill>
        <p:spPr bwMode="auto">
          <a:xfrm>
            <a:off x="3962400" y="4343401"/>
            <a:ext cx="4229100" cy="276225"/>
          </a:xfrm>
          <a:prstGeom prst="rect">
            <a:avLst/>
          </a:prstGeom>
          <a:noFill/>
          <a:ln w="9525">
            <a:noFill/>
            <a:miter lim="800000"/>
            <a:headEnd/>
            <a:tailEnd/>
          </a:ln>
        </p:spPr>
      </p:pic>
      <p:pic>
        <p:nvPicPr>
          <p:cNvPr id="2059" name="Picture 11"/>
          <p:cNvPicPr>
            <a:picLocks noChangeAspect="1" noChangeArrowheads="1"/>
          </p:cNvPicPr>
          <p:nvPr/>
        </p:nvPicPr>
        <p:blipFill>
          <a:blip r:embed="rId11" cstate="print"/>
          <a:srcRect/>
          <a:stretch>
            <a:fillRect/>
          </a:stretch>
        </p:blipFill>
        <p:spPr bwMode="auto">
          <a:xfrm>
            <a:off x="3962400" y="4572001"/>
            <a:ext cx="4229100" cy="276225"/>
          </a:xfrm>
          <a:prstGeom prst="rect">
            <a:avLst/>
          </a:prstGeom>
          <a:noFill/>
          <a:ln w="9525">
            <a:noFill/>
            <a:miter lim="800000"/>
            <a:headEnd/>
            <a:tailEnd/>
          </a:ln>
        </p:spPr>
      </p:pic>
      <p:pic>
        <p:nvPicPr>
          <p:cNvPr id="2060" name="Picture 12"/>
          <p:cNvPicPr>
            <a:picLocks noChangeAspect="1" noChangeArrowheads="1"/>
          </p:cNvPicPr>
          <p:nvPr/>
        </p:nvPicPr>
        <p:blipFill>
          <a:blip r:embed="rId12" cstate="print"/>
          <a:srcRect/>
          <a:stretch>
            <a:fillRect/>
          </a:stretch>
        </p:blipFill>
        <p:spPr bwMode="auto">
          <a:xfrm>
            <a:off x="3962400" y="4800601"/>
            <a:ext cx="4229100" cy="276225"/>
          </a:xfrm>
          <a:prstGeom prst="rect">
            <a:avLst/>
          </a:prstGeom>
          <a:noFill/>
          <a:ln w="9525">
            <a:noFill/>
            <a:miter lim="800000"/>
            <a:headEnd/>
            <a:tailEnd/>
          </a:ln>
        </p:spPr>
      </p:pic>
      <p:pic>
        <p:nvPicPr>
          <p:cNvPr id="2061" name="Picture 13"/>
          <p:cNvPicPr>
            <a:picLocks noChangeAspect="1" noChangeArrowheads="1"/>
          </p:cNvPicPr>
          <p:nvPr/>
        </p:nvPicPr>
        <p:blipFill>
          <a:blip r:embed="rId13" cstate="print"/>
          <a:srcRect/>
          <a:stretch>
            <a:fillRect/>
          </a:stretch>
        </p:blipFill>
        <p:spPr bwMode="auto">
          <a:xfrm>
            <a:off x="3962400" y="5029200"/>
            <a:ext cx="4229100" cy="266700"/>
          </a:xfrm>
          <a:prstGeom prst="rect">
            <a:avLst/>
          </a:prstGeom>
          <a:noFill/>
          <a:ln w="9525">
            <a:noFill/>
            <a:miter lim="800000"/>
            <a:headEnd/>
            <a:tailEnd/>
          </a:ln>
        </p:spPr>
      </p:pic>
      <p:pic>
        <p:nvPicPr>
          <p:cNvPr id="2062" name="Picture 14"/>
          <p:cNvPicPr>
            <a:picLocks noChangeAspect="1" noChangeArrowheads="1"/>
          </p:cNvPicPr>
          <p:nvPr/>
        </p:nvPicPr>
        <p:blipFill>
          <a:blip r:embed="rId14" cstate="print"/>
          <a:srcRect/>
          <a:stretch>
            <a:fillRect/>
          </a:stretch>
        </p:blipFill>
        <p:spPr bwMode="auto">
          <a:xfrm>
            <a:off x="3962400" y="5257801"/>
            <a:ext cx="4229100" cy="276225"/>
          </a:xfrm>
          <a:prstGeom prst="rect">
            <a:avLst/>
          </a:prstGeom>
          <a:noFill/>
          <a:ln w="9525">
            <a:noFill/>
            <a:miter lim="800000"/>
            <a:headEnd/>
            <a:tailEnd/>
          </a:ln>
        </p:spPr>
      </p:pic>
      <p:pic>
        <p:nvPicPr>
          <p:cNvPr id="2063" name="Picture 15"/>
          <p:cNvPicPr>
            <a:picLocks noChangeAspect="1" noChangeArrowheads="1"/>
          </p:cNvPicPr>
          <p:nvPr/>
        </p:nvPicPr>
        <p:blipFill>
          <a:blip r:embed="rId15" cstate="print"/>
          <a:srcRect/>
          <a:stretch>
            <a:fillRect/>
          </a:stretch>
        </p:blipFill>
        <p:spPr bwMode="auto">
          <a:xfrm>
            <a:off x="3962400" y="5486401"/>
            <a:ext cx="4229100" cy="276225"/>
          </a:xfrm>
          <a:prstGeom prst="rect">
            <a:avLst/>
          </a:prstGeom>
          <a:noFill/>
          <a:ln w="9525">
            <a:noFill/>
            <a:miter lim="800000"/>
            <a:headEnd/>
            <a:tailEnd/>
          </a:ln>
        </p:spPr>
      </p:pic>
      <p:pic>
        <p:nvPicPr>
          <p:cNvPr id="2064" name="Picture 16"/>
          <p:cNvPicPr>
            <a:picLocks noChangeAspect="1" noChangeArrowheads="1"/>
          </p:cNvPicPr>
          <p:nvPr/>
        </p:nvPicPr>
        <p:blipFill>
          <a:blip r:embed="rId16" cstate="print"/>
          <a:srcRect/>
          <a:stretch>
            <a:fillRect/>
          </a:stretch>
        </p:blipFill>
        <p:spPr bwMode="auto">
          <a:xfrm>
            <a:off x="3962400" y="5715001"/>
            <a:ext cx="4229100" cy="276225"/>
          </a:xfrm>
          <a:prstGeom prst="rect">
            <a:avLst/>
          </a:prstGeom>
          <a:noFill/>
          <a:ln w="9525">
            <a:noFill/>
            <a:miter lim="800000"/>
            <a:headEnd/>
            <a:tailEnd/>
          </a:ln>
        </p:spPr>
      </p:pic>
      <p:pic>
        <p:nvPicPr>
          <p:cNvPr id="2065" name="Picture 17"/>
          <p:cNvPicPr>
            <a:picLocks noChangeAspect="1" noChangeArrowheads="1"/>
          </p:cNvPicPr>
          <p:nvPr/>
        </p:nvPicPr>
        <p:blipFill>
          <a:blip r:embed="rId17" cstate="print"/>
          <a:srcRect/>
          <a:stretch>
            <a:fillRect/>
          </a:stretch>
        </p:blipFill>
        <p:spPr bwMode="auto">
          <a:xfrm>
            <a:off x="3962400" y="5943600"/>
            <a:ext cx="4229100" cy="266700"/>
          </a:xfrm>
          <a:prstGeom prst="rect">
            <a:avLst/>
          </a:prstGeom>
          <a:noFill/>
          <a:ln w="9525">
            <a:noFill/>
            <a:miter lim="800000"/>
            <a:headEnd/>
            <a:tailEnd/>
          </a:ln>
        </p:spPr>
      </p:pic>
    </p:spTree>
    <p:extLst>
      <p:ext uri="{BB962C8B-B14F-4D97-AF65-F5344CB8AC3E}">
        <p14:creationId xmlns:p14="http://schemas.microsoft.com/office/powerpoint/2010/main" val="1607878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0358"/>
          </a:xfrm>
        </p:spPr>
        <p:txBody>
          <a:bodyPr/>
          <a:lstStyle/>
          <a:p>
            <a:pPr algn="ctr"/>
            <a:r>
              <a:rPr lang="en-US" dirty="0"/>
              <a:t>Background</a:t>
            </a:r>
          </a:p>
        </p:txBody>
      </p:sp>
      <p:sp>
        <p:nvSpPr>
          <p:cNvPr id="3" name="Content Placeholder 2"/>
          <p:cNvSpPr>
            <a:spLocks noGrp="1"/>
          </p:cNvSpPr>
          <p:nvPr>
            <p:ph idx="1"/>
          </p:nvPr>
        </p:nvSpPr>
        <p:spPr>
          <a:xfrm>
            <a:off x="838200" y="1427356"/>
            <a:ext cx="10515600" cy="4749607"/>
          </a:xfrm>
        </p:spPr>
        <p:txBody>
          <a:bodyPr>
            <a:normAutofit/>
          </a:bodyPr>
          <a:lstStyle/>
          <a:p>
            <a:r>
              <a:rPr lang="en-US" dirty="0"/>
              <a:t>Josephine Mill No. 1 Site is an inactive mill located in northeast Washington state, approximately 1.5 miles northwest of </a:t>
            </a:r>
            <a:r>
              <a:rPr lang="en-US" dirty="0" err="1"/>
              <a:t>Metaline</a:t>
            </a:r>
            <a:r>
              <a:rPr lang="en-US" dirty="0"/>
              <a:t> Falls, Pend Oreille County, Washington</a:t>
            </a:r>
          </a:p>
          <a:p>
            <a:endParaRPr lang="en-US" dirty="0"/>
          </a:p>
          <a:p>
            <a:r>
              <a:rPr lang="en-US" dirty="0"/>
              <a:t>Site consists of approximately 5.3 acres of land that contains a partially forested steep rock slope with remnant wood and concrete mill structures, tailings and waste rock piles, and miscellaneous metal</a:t>
            </a:r>
          </a:p>
          <a:p>
            <a:endParaRPr lang="en-US" dirty="0"/>
          </a:p>
          <a:p>
            <a:r>
              <a:rPr lang="en-US" dirty="0"/>
              <a:t>Processing at the mill ended in the mid-1930’s and the mill has generally been abandoned since that time.</a:t>
            </a:r>
          </a:p>
        </p:txBody>
      </p:sp>
    </p:spTree>
    <p:extLst>
      <p:ext uri="{BB962C8B-B14F-4D97-AF65-F5344CB8AC3E}">
        <p14:creationId xmlns:p14="http://schemas.microsoft.com/office/powerpoint/2010/main" val="1588181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Overview of Mill Site </a:t>
            </a:r>
          </a:p>
        </p:txBody>
      </p:sp>
      <p:pic>
        <p:nvPicPr>
          <p:cNvPr id="4" name="Picture 2" descr="C:\Documents and Settings\eliverma\Desktop\Work Documents\Josephine Mill No.1\Pictures\Josephine 1.A.JPG"/>
          <p:cNvPicPr>
            <a:picLocks noChangeAspect="1" noChangeArrowheads="1"/>
          </p:cNvPicPr>
          <p:nvPr/>
        </p:nvPicPr>
        <p:blipFill>
          <a:blip r:embed="rId2" cstate="print"/>
          <a:srcRect/>
          <a:stretch>
            <a:fillRect/>
          </a:stretch>
        </p:blipFill>
        <p:spPr bwMode="auto">
          <a:xfrm>
            <a:off x="1742378" y="1598341"/>
            <a:ext cx="8305800" cy="4876800"/>
          </a:xfrm>
          <a:prstGeom prst="rect">
            <a:avLst/>
          </a:prstGeom>
          <a:noFill/>
        </p:spPr>
      </p:pic>
    </p:spTree>
    <p:extLst>
      <p:ext uri="{BB962C8B-B14F-4D97-AF65-F5344CB8AC3E}">
        <p14:creationId xmlns:p14="http://schemas.microsoft.com/office/powerpoint/2010/main" val="377249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Overview of Mill Site . . .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537" y="1561172"/>
            <a:ext cx="6831979" cy="5123984"/>
          </a:xfrm>
          <a:prstGeom prst="rect">
            <a:avLst/>
          </a:prstGeom>
        </p:spPr>
      </p:pic>
    </p:spTree>
    <p:extLst>
      <p:ext uri="{BB962C8B-B14F-4D97-AF65-F5344CB8AC3E}">
        <p14:creationId xmlns:p14="http://schemas.microsoft.com/office/powerpoint/2010/main" val="101318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Wood Flume Remnant</a:t>
            </a:r>
          </a:p>
        </p:txBody>
      </p:sp>
      <p:pic>
        <p:nvPicPr>
          <p:cNvPr id="4" name="Picture 2" descr="C:\Documents and Settings\eliverma\Desktop\Work Documents\Josephine Mill No.1\Pictures\Josephine 1.B.JPG"/>
          <p:cNvPicPr>
            <a:picLocks noChangeAspect="1" noChangeArrowheads="1"/>
          </p:cNvPicPr>
          <p:nvPr/>
        </p:nvPicPr>
        <p:blipFill>
          <a:blip r:embed="rId2" cstate="print"/>
          <a:srcRect/>
          <a:stretch>
            <a:fillRect/>
          </a:stretch>
        </p:blipFill>
        <p:spPr bwMode="auto">
          <a:xfrm>
            <a:off x="2019300" y="1609492"/>
            <a:ext cx="8153400" cy="4953000"/>
          </a:xfrm>
          <a:prstGeom prst="rect">
            <a:avLst/>
          </a:prstGeom>
          <a:noFill/>
        </p:spPr>
      </p:pic>
    </p:spTree>
    <p:extLst>
      <p:ext uri="{BB962C8B-B14F-4D97-AF65-F5344CB8AC3E}">
        <p14:creationId xmlns:p14="http://schemas.microsoft.com/office/powerpoint/2010/main" val="387635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normAutofit/>
          </a:bodyPr>
          <a:lstStyle/>
          <a:p>
            <a:pPr algn="ctr"/>
            <a:r>
              <a:rPr lang="en-US" sz="4000" dirty="0"/>
              <a:t>Endangered Species Act . . .</a:t>
            </a:r>
          </a:p>
        </p:txBody>
      </p:sp>
      <p:sp>
        <p:nvSpPr>
          <p:cNvPr id="3" name="Content Placeholder 2"/>
          <p:cNvSpPr>
            <a:spLocks noGrp="1"/>
          </p:cNvSpPr>
          <p:nvPr>
            <p:ph idx="1"/>
          </p:nvPr>
        </p:nvSpPr>
        <p:spPr>
          <a:xfrm>
            <a:off x="838200" y="1605776"/>
            <a:ext cx="10515600" cy="4571187"/>
          </a:xfrm>
        </p:spPr>
        <p:txBody>
          <a:bodyPr>
            <a:normAutofit/>
          </a:bodyPr>
          <a:lstStyle/>
          <a:p>
            <a:r>
              <a:rPr lang="en-US" altLang="en-US" sz="2400" dirty="0"/>
              <a:t>In fulfilling Section 7 requirements, federal agencies shall consult with the lead agencies for implementing ESA - U.S. </a:t>
            </a:r>
            <a:r>
              <a:rPr lang="en-US" sz="2400" dirty="0"/>
              <a:t>Fish and Wildlife Service or the National Marine Fisheries Service</a:t>
            </a:r>
          </a:p>
          <a:p>
            <a:endParaRPr lang="en-US" sz="2400" dirty="0"/>
          </a:p>
          <a:p>
            <a:r>
              <a:rPr lang="en-US" sz="2400" dirty="0"/>
              <a:t>Regulations are published at </a:t>
            </a:r>
            <a:r>
              <a:rPr lang="en-US" altLang="en-US" sz="2400" dirty="0"/>
              <a:t>50 CFR Part 402</a:t>
            </a:r>
          </a:p>
          <a:p>
            <a:endParaRPr lang="en-US" dirty="0"/>
          </a:p>
        </p:txBody>
      </p:sp>
      <p:pic>
        <p:nvPicPr>
          <p:cNvPr id="4" name="Picture 3" descr="http://2.bp.blogspot.com/-NkPbYtLNX50/UicvanVXLlI/AAAAAAAACiE/sNHWRx-mmdw/s1600/US+Fish+and+Wildlife+Service.jpg"/>
          <p:cNvPicPr>
            <a:picLocks noChangeAspect="1" noChangeArrowheads="1"/>
          </p:cNvPicPr>
          <p:nvPr/>
        </p:nvPicPr>
        <p:blipFill>
          <a:blip r:embed="rId2" cstate="print"/>
          <a:srcRect/>
          <a:stretch>
            <a:fillRect/>
          </a:stretch>
        </p:blipFill>
        <p:spPr bwMode="auto">
          <a:xfrm>
            <a:off x="3366544" y="4102001"/>
            <a:ext cx="1745167" cy="2074962"/>
          </a:xfrm>
          <a:prstGeom prst="rect">
            <a:avLst/>
          </a:prstGeom>
          <a:noFill/>
          <a:ln w="9525">
            <a:noFill/>
            <a:miter lim="800000"/>
            <a:headEnd/>
            <a:tailEnd/>
          </a:ln>
        </p:spPr>
      </p:pic>
      <p:pic>
        <p:nvPicPr>
          <p:cNvPr id="5" name="Picture 4" descr="http://catskimtbailey.com/images/noaa-icon.jpg"/>
          <p:cNvPicPr>
            <a:picLocks noChangeAspect="1" noChangeArrowheads="1"/>
          </p:cNvPicPr>
          <p:nvPr/>
        </p:nvPicPr>
        <p:blipFill>
          <a:blip r:embed="rId3" cstate="print"/>
          <a:srcRect/>
          <a:stretch>
            <a:fillRect/>
          </a:stretch>
        </p:blipFill>
        <p:spPr bwMode="auto">
          <a:xfrm>
            <a:off x="6775990" y="4018110"/>
            <a:ext cx="2099937" cy="2099937"/>
          </a:xfrm>
          <a:prstGeom prst="rect">
            <a:avLst/>
          </a:prstGeom>
          <a:noFill/>
          <a:ln w="9525">
            <a:noFill/>
            <a:miter lim="800000"/>
            <a:headEnd/>
            <a:tailEnd/>
          </a:ln>
        </p:spPr>
      </p:pic>
    </p:spTree>
    <p:extLst>
      <p:ext uri="{BB962C8B-B14F-4D97-AF65-F5344CB8AC3E}">
        <p14:creationId xmlns:p14="http://schemas.microsoft.com/office/powerpoint/2010/main" val="3788717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Wood and Cable Crib Structure</a:t>
            </a:r>
          </a:p>
        </p:txBody>
      </p:sp>
      <p:pic>
        <p:nvPicPr>
          <p:cNvPr id="4" name="Picture 2" descr="C:\Documents and Settings\eliverma\Desktop\Work Documents\Josephine Mill No.1\Pictures\Josephine 1.G.JPG"/>
          <p:cNvPicPr>
            <a:picLocks noChangeAspect="1" noChangeArrowheads="1"/>
          </p:cNvPicPr>
          <p:nvPr/>
        </p:nvPicPr>
        <p:blipFill>
          <a:blip r:embed="rId2" cstate="print"/>
          <a:srcRect/>
          <a:stretch>
            <a:fillRect/>
          </a:stretch>
        </p:blipFill>
        <p:spPr bwMode="auto">
          <a:xfrm>
            <a:off x="3204117" y="1690688"/>
            <a:ext cx="6096000" cy="4724400"/>
          </a:xfrm>
          <a:prstGeom prst="rect">
            <a:avLst/>
          </a:prstGeom>
          <a:noFill/>
        </p:spPr>
      </p:pic>
    </p:spTree>
    <p:extLst>
      <p:ext uri="{BB962C8B-B14F-4D97-AF65-F5344CB8AC3E}">
        <p14:creationId xmlns:p14="http://schemas.microsoft.com/office/powerpoint/2010/main" val="3605649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Collapsed Wooden Building</a:t>
            </a:r>
          </a:p>
        </p:txBody>
      </p:sp>
      <p:pic>
        <p:nvPicPr>
          <p:cNvPr id="5" name="Picture 2" descr="C:\Documents and Settings\eliverma\Desktop\Work Documents\Josephine Mill No.1\Pictures\Josephine 1.F.JPG"/>
          <p:cNvPicPr>
            <a:picLocks noChangeAspect="1" noChangeArrowheads="1"/>
          </p:cNvPicPr>
          <p:nvPr/>
        </p:nvPicPr>
        <p:blipFill>
          <a:blip r:embed="rId2" cstate="print"/>
          <a:srcRect/>
          <a:stretch>
            <a:fillRect/>
          </a:stretch>
        </p:blipFill>
        <p:spPr bwMode="auto">
          <a:xfrm>
            <a:off x="1492405" y="1551878"/>
            <a:ext cx="8229600" cy="4876800"/>
          </a:xfrm>
          <a:prstGeom prst="rect">
            <a:avLst/>
          </a:prstGeom>
          <a:noFill/>
        </p:spPr>
      </p:pic>
    </p:spTree>
    <p:extLst>
      <p:ext uri="{BB962C8B-B14F-4D97-AF65-F5344CB8AC3E}">
        <p14:creationId xmlns:p14="http://schemas.microsoft.com/office/powerpoint/2010/main" val="2109036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7341" y="223644"/>
            <a:ext cx="4816863" cy="6422484"/>
          </a:xfrm>
          <a:prstGeom prst="rect">
            <a:avLst/>
          </a:prstGeom>
        </p:spPr>
      </p:pic>
    </p:spTree>
    <p:extLst>
      <p:ext uri="{BB962C8B-B14F-4D97-AF65-F5344CB8AC3E}">
        <p14:creationId xmlns:p14="http://schemas.microsoft.com/office/powerpoint/2010/main" val="2601952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Chronology of Site Events</a:t>
            </a:r>
          </a:p>
        </p:txBody>
      </p:sp>
      <p:sp>
        <p:nvSpPr>
          <p:cNvPr id="3" name="Content Placeholder 2"/>
          <p:cNvSpPr>
            <a:spLocks noGrp="1"/>
          </p:cNvSpPr>
          <p:nvPr>
            <p:ph idx="1"/>
          </p:nvPr>
        </p:nvSpPr>
        <p:spPr/>
        <p:txBody>
          <a:bodyPr>
            <a:normAutofit fontScale="92500" lnSpcReduction="20000"/>
          </a:bodyPr>
          <a:lstStyle/>
          <a:p>
            <a:r>
              <a:rPr lang="en-US" dirty="0"/>
              <a:t>12/09.  Approval Memorandum for Conduct of an 	Engineering/Evaluation Cost Analysis</a:t>
            </a:r>
          </a:p>
          <a:p>
            <a:endParaRPr lang="en-US" dirty="0"/>
          </a:p>
          <a:p>
            <a:r>
              <a:rPr lang="en-US" dirty="0"/>
              <a:t>01/10.  Cultural Resources Survey</a:t>
            </a:r>
          </a:p>
          <a:p>
            <a:endParaRPr lang="en-US" dirty="0"/>
          </a:p>
          <a:p>
            <a:r>
              <a:rPr lang="en-US" dirty="0"/>
              <a:t>03/10.  Engineering/Evaluation Cost Analysis</a:t>
            </a:r>
          </a:p>
          <a:p>
            <a:endParaRPr lang="en-US" dirty="0"/>
          </a:p>
          <a:p>
            <a:r>
              <a:rPr lang="en-US" dirty="0"/>
              <a:t>09/10.  Action Memorandum</a:t>
            </a:r>
          </a:p>
          <a:p>
            <a:endParaRPr lang="en-US" dirty="0"/>
          </a:p>
          <a:p>
            <a:r>
              <a:rPr lang="en-US" dirty="0"/>
              <a:t>09/10 – 11/10.  Potentially responsible party performs removal action 	with EPA oversight</a:t>
            </a:r>
          </a:p>
        </p:txBody>
      </p:sp>
    </p:spTree>
    <p:extLst>
      <p:ext uri="{BB962C8B-B14F-4D97-AF65-F5344CB8AC3E}">
        <p14:creationId xmlns:p14="http://schemas.microsoft.com/office/powerpoint/2010/main" val="1839567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8055"/>
          </a:xfrm>
        </p:spPr>
        <p:txBody>
          <a:bodyPr>
            <a:normAutofit/>
          </a:bodyPr>
          <a:lstStyle/>
          <a:p>
            <a:pPr algn="ctr"/>
            <a:r>
              <a:rPr lang="en-US" sz="4000" dirty="0"/>
              <a:t>Protection of Historic Properties</a:t>
            </a:r>
          </a:p>
        </p:txBody>
      </p:sp>
      <p:sp>
        <p:nvSpPr>
          <p:cNvPr id="3" name="Content Placeholder 2"/>
          <p:cNvSpPr>
            <a:spLocks noGrp="1"/>
          </p:cNvSpPr>
          <p:nvPr>
            <p:ph idx="1"/>
          </p:nvPr>
        </p:nvSpPr>
        <p:spPr>
          <a:xfrm>
            <a:off x="838200" y="1371600"/>
            <a:ext cx="10515600" cy="4805363"/>
          </a:xfrm>
        </p:spPr>
        <p:txBody>
          <a:bodyPr>
            <a:normAutofit fontScale="92500"/>
          </a:bodyPr>
          <a:lstStyle/>
          <a:p>
            <a:r>
              <a:rPr lang="en-US" dirty="0"/>
              <a:t>08/10.  Cultural Resources Survey submitted to Washington State Department of Archaeology and Historic Preservation (DAHP or SHPO)</a:t>
            </a:r>
          </a:p>
          <a:p>
            <a:endParaRPr lang="en-US" dirty="0"/>
          </a:p>
          <a:p>
            <a:pPr lvl="1"/>
            <a:r>
              <a:rPr lang="en-US" dirty="0"/>
              <a:t>EPA makes a finding that there was no potential effect for adverse effect to historic property within the area of potential effect at Josephine Mill No. 1</a:t>
            </a:r>
          </a:p>
          <a:p>
            <a:pPr lvl="1"/>
            <a:endParaRPr lang="en-US" dirty="0"/>
          </a:p>
          <a:p>
            <a:pPr lvl="1"/>
            <a:r>
              <a:rPr lang="en-US" dirty="0"/>
              <a:t>DAHP disputes this finding and EPA and DAHP were not able to resolve this dispute</a:t>
            </a:r>
          </a:p>
          <a:p>
            <a:endParaRPr lang="en-US" dirty="0"/>
          </a:p>
          <a:p>
            <a:r>
              <a:rPr lang="en-US" dirty="0"/>
              <a:t>08/10 – 06/11.  Multiple correspondence exchanged and conference calls held between EPA, DAHP, WA Attorney General, and ACHP to resolve interpretation of NHPA in context of CERCLA</a:t>
            </a:r>
          </a:p>
          <a:p>
            <a:endParaRPr lang="en-US" dirty="0"/>
          </a:p>
          <a:p>
            <a:endParaRPr lang="en-US" dirty="0"/>
          </a:p>
        </p:txBody>
      </p:sp>
    </p:spTree>
    <p:extLst>
      <p:ext uri="{BB962C8B-B14F-4D97-AF65-F5344CB8AC3E}">
        <p14:creationId xmlns:p14="http://schemas.microsoft.com/office/powerpoint/2010/main" val="3708712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Summary:  NHPA Section 106 Review And Removal Action Selection Under CERCLA</a:t>
            </a:r>
          </a:p>
        </p:txBody>
      </p:sp>
      <p:sp>
        <p:nvSpPr>
          <p:cNvPr id="3" name="Content Placeholder 2"/>
          <p:cNvSpPr>
            <a:spLocks noGrp="1"/>
          </p:cNvSpPr>
          <p:nvPr>
            <p:ph idx="1"/>
          </p:nvPr>
        </p:nvSpPr>
        <p:spPr/>
        <p:txBody>
          <a:bodyPr>
            <a:normAutofit fontScale="92500" lnSpcReduction="10000"/>
          </a:bodyPr>
          <a:lstStyle/>
          <a:p>
            <a:r>
              <a:rPr lang="en-US" sz="2400" dirty="0"/>
              <a:t>NHPA is an ARAR (applicable, relevant or appropriate requirement).  Under the NCP (National Oil and Hazardous Substances Pollution Contingency Plan) for removal actions, EPA must take into account the NHPA to the maximum extent practicable considering the exigencies of the situation.</a:t>
            </a:r>
          </a:p>
          <a:p>
            <a:endParaRPr lang="en-US" sz="2400" dirty="0"/>
          </a:p>
          <a:p>
            <a:pPr marL="457200" lvl="1" indent="0" defTabSz="803275"/>
            <a:r>
              <a:rPr lang="en-US" dirty="0"/>
              <a:t>    W</a:t>
            </a:r>
            <a:r>
              <a:rPr lang="en-US" sz="2400" dirty="0"/>
              <a:t>hile this could exempt EPA during emergencies from engaging in NHPA 	consultation, in all other instances, when at all possible, EPA should initiate and 	participate in the consultation process.</a:t>
            </a:r>
          </a:p>
          <a:p>
            <a:endParaRPr lang="en-US" sz="2400" dirty="0"/>
          </a:p>
          <a:p>
            <a:r>
              <a:rPr lang="en-US" sz="2400" dirty="0"/>
              <a:t>Eligibility for the NRHP is the purview of the ACHP and SHPO, and EPA is best off respecting that authority, and although EPA has final say so in determinations of no adverse effect and litigation measures in cases of adverse effect, when at all possible such determination should be made taking into account the views and opinions of the SHPO/ACHP/Tribes.</a:t>
            </a:r>
            <a:endParaRPr lang="en-US" dirty="0"/>
          </a:p>
        </p:txBody>
      </p:sp>
    </p:spTree>
    <p:extLst>
      <p:ext uri="{BB962C8B-B14F-4D97-AF65-F5344CB8AC3E}">
        <p14:creationId xmlns:p14="http://schemas.microsoft.com/office/powerpoint/2010/main" val="1188536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722" y="2718033"/>
            <a:ext cx="10515600" cy="1325563"/>
          </a:xfrm>
        </p:spPr>
        <p:txBody>
          <a:bodyPr/>
          <a:lstStyle/>
          <a:p>
            <a:pPr algn="ctr"/>
            <a:r>
              <a:rPr lang="en-US" dirty="0"/>
              <a:t>Questions</a:t>
            </a:r>
          </a:p>
        </p:txBody>
      </p:sp>
    </p:spTree>
    <p:extLst>
      <p:ext uri="{BB962C8B-B14F-4D97-AF65-F5344CB8AC3E}">
        <p14:creationId xmlns:p14="http://schemas.microsoft.com/office/powerpoint/2010/main" val="426834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558"/>
          </a:xfrm>
        </p:spPr>
        <p:txBody>
          <a:bodyPr>
            <a:normAutofit/>
          </a:bodyPr>
          <a:lstStyle/>
          <a:p>
            <a:pPr algn="ctr"/>
            <a:r>
              <a:rPr lang="en-US" sz="3600" dirty="0"/>
              <a:t>Select Glossary</a:t>
            </a:r>
          </a:p>
        </p:txBody>
      </p:sp>
      <p:sp>
        <p:nvSpPr>
          <p:cNvPr id="3" name="Content Placeholder 2"/>
          <p:cNvSpPr>
            <a:spLocks noGrp="1"/>
          </p:cNvSpPr>
          <p:nvPr>
            <p:ph idx="1"/>
          </p:nvPr>
        </p:nvSpPr>
        <p:spPr>
          <a:xfrm>
            <a:off x="838200" y="1308684"/>
            <a:ext cx="10515600" cy="4868279"/>
          </a:xfrm>
        </p:spPr>
        <p:txBody>
          <a:bodyPr>
            <a:normAutofit fontScale="85000" lnSpcReduction="20000"/>
          </a:bodyPr>
          <a:lstStyle/>
          <a:p>
            <a:r>
              <a:rPr lang="en-US" b="1" dirty="0"/>
              <a:t>Endangered species</a:t>
            </a:r>
            <a:r>
              <a:rPr lang="en-US" dirty="0"/>
              <a:t>: Any species which is </a:t>
            </a:r>
            <a:r>
              <a:rPr lang="en-US" i="1" dirty="0"/>
              <a:t>in danger of extinction </a:t>
            </a:r>
            <a:r>
              <a:rPr lang="en-US" dirty="0"/>
              <a:t>throughout all or a significant portion of its range</a:t>
            </a:r>
          </a:p>
          <a:p>
            <a:endParaRPr lang="en-US" dirty="0"/>
          </a:p>
          <a:p>
            <a:r>
              <a:rPr lang="en-US" b="1" dirty="0"/>
              <a:t>Threatened species</a:t>
            </a:r>
            <a:r>
              <a:rPr lang="en-US" dirty="0"/>
              <a:t>: Any species which </a:t>
            </a:r>
            <a:r>
              <a:rPr lang="en-US" i="1" dirty="0"/>
              <a:t>is likely to become an endangered species</a:t>
            </a:r>
            <a:r>
              <a:rPr lang="en-US" dirty="0"/>
              <a:t> within the foreseeable future throughout all or a significant portion of its range </a:t>
            </a:r>
          </a:p>
          <a:p>
            <a:endParaRPr lang="en-US" dirty="0"/>
          </a:p>
          <a:p>
            <a:r>
              <a:rPr lang="en-US" b="1" dirty="0"/>
              <a:t>Critical Habitat</a:t>
            </a:r>
            <a:r>
              <a:rPr lang="en-US" dirty="0"/>
              <a:t>:  </a:t>
            </a:r>
            <a:r>
              <a:rPr lang="en-US" altLang="en-US" dirty="0"/>
              <a:t>Specific geographic areas, whether occupied by listed species or not, that are</a:t>
            </a:r>
            <a:r>
              <a:rPr lang="en-US" altLang="en-US" b="1" dirty="0"/>
              <a:t> </a:t>
            </a:r>
            <a:r>
              <a:rPr lang="en-US" altLang="en-US" dirty="0"/>
              <a:t>determined to be </a:t>
            </a:r>
            <a:r>
              <a:rPr lang="en-US" altLang="en-US" i="1" dirty="0"/>
              <a:t>essential</a:t>
            </a:r>
            <a:r>
              <a:rPr lang="en-US" altLang="en-US" dirty="0"/>
              <a:t> for the conservation and management of listed species</a:t>
            </a:r>
          </a:p>
          <a:p>
            <a:endParaRPr lang="en-US" dirty="0"/>
          </a:p>
          <a:p>
            <a:r>
              <a:rPr lang="en-US" b="1" dirty="0"/>
              <a:t>Harm</a:t>
            </a:r>
            <a:r>
              <a:rPr lang="en-US" dirty="0"/>
              <a:t>:  </a:t>
            </a:r>
            <a:r>
              <a:rPr lang="en-US" altLang="en-US" dirty="0"/>
              <a:t>An act which actually kills or injures wildlife; such acts may include significant habitat modification or degradation when it actually kills or injures wildlife by significantly impairing essential behavioral patterns including breeding, feeding, or sheltering</a:t>
            </a:r>
          </a:p>
        </p:txBody>
      </p:sp>
    </p:spTree>
    <p:extLst>
      <p:ext uri="{BB962C8B-B14F-4D97-AF65-F5344CB8AC3E}">
        <p14:creationId xmlns:p14="http://schemas.microsoft.com/office/powerpoint/2010/main" val="266826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9997"/>
          </a:xfrm>
        </p:spPr>
        <p:txBody>
          <a:bodyPr>
            <a:normAutofit/>
          </a:bodyPr>
          <a:lstStyle/>
          <a:p>
            <a:pPr algn="ctr"/>
            <a:r>
              <a:rPr lang="en-US" sz="4000" dirty="0"/>
              <a:t>Select Glossary . . .</a:t>
            </a:r>
          </a:p>
        </p:txBody>
      </p:sp>
      <p:sp>
        <p:nvSpPr>
          <p:cNvPr id="3" name="Content Placeholder 2"/>
          <p:cNvSpPr>
            <a:spLocks noGrp="1"/>
          </p:cNvSpPr>
          <p:nvPr>
            <p:ph idx="1"/>
          </p:nvPr>
        </p:nvSpPr>
        <p:spPr>
          <a:xfrm>
            <a:off x="838200" y="1326995"/>
            <a:ext cx="10515600" cy="5285678"/>
          </a:xfrm>
        </p:spPr>
        <p:txBody>
          <a:bodyPr>
            <a:normAutofit/>
          </a:bodyPr>
          <a:lstStyle/>
          <a:p>
            <a:r>
              <a:rPr lang="en-US" altLang="en-US" sz="2400" dirty="0"/>
              <a:t>Effects of the action</a:t>
            </a:r>
          </a:p>
          <a:p>
            <a:endParaRPr lang="en-US" altLang="en-US" sz="2400" b="1" dirty="0"/>
          </a:p>
          <a:p>
            <a:pPr lvl="1"/>
            <a:r>
              <a:rPr lang="en-US" altLang="en-US" b="1" dirty="0"/>
              <a:t>Direct effects</a:t>
            </a:r>
            <a:r>
              <a:rPr lang="en-US" altLang="en-US" dirty="0"/>
              <a:t> are those that are caused by the action and occur contemporaneous with the action</a:t>
            </a:r>
          </a:p>
          <a:p>
            <a:pPr lvl="1"/>
            <a:endParaRPr lang="en-US" altLang="en-US" dirty="0"/>
          </a:p>
          <a:p>
            <a:pPr lvl="1"/>
            <a:r>
              <a:rPr lang="en-US" altLang="en-US" b="1" dirty="0"/>
              <a:t>Indirect effects</a:t>
            </a:r>
            <a:r>
              <a:rPr lang="en-US" altLang="en-US" dirty="0"/>
              <a:t> are impacts that are caused by the action but occur later in time</a:t>
            </a:r>
          </a:p>
          <a:p>
            <a:pPr lvl="1"/>
            <a:endParaRPr lang="en-US" altLang="en-US" dirty="0"/>
          </a:p>
          <a:p>
            <a:pPr lvl="1"/>
            <a:r>
              <a:rPr lang="en-US" altLang="en-US" b="1" dirty="0"/>
              <a:t>May affect or no effect </a:t>
            </a:r>
            <a:r>
              <a:rPr lang="en-US" altLang="en-US" dirty="0"/>
              <a:t>are those that are discountable, insignificant, or completely beneficial</a:t>
            </a:r>
          </a:p>
          <a:p>
            <a:pPr lvl="1"/>
            <a:endParaRPr lang="en-US" altLang="en-US" dirty="0"/>
          </a:p>
          <a:p>
            <a:pPr lvl="1"/>
            <a:r>
              <a:rPr lang="en-US" altLang="en-US" b="1" dirty="0"/>
              <a:t>Adverse effect </a:t>
            </a:r>
            <a:r>
              <a:rPr lang="en-US" altLang="en-US" dirty="0"/>
              <a:t>are those that can be measured, detected or evaluated</a:t>
            </a:r>
            <a:endParaRPr lang="en-US" dirty="0"/>
          </a:p>
        </p:txBody>
      </p:sp>
    </p:spTree>
    <p:extLst>
      <p:ext uri="{BB962C8B-B14F-4D97-AF65-F5344CB8AC3E}">
        <p14:creationId xmlns:p14="http://schemas.microsoft.com/office/powerpoint/2010/main" val="1703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9997"/>
          </a:xfrm>
        </p:spPr>
        <p:txBody>
          <a:bodyPr>
            <a:normAutofit/>
          </a:bodyPr>
          <a:lstStyle/>
          <a:p>
            <a:pPr algn="ctr"/>
            <a:r>
              <a:rPr lang="en-US" sz="4000" dirty="0"/>
              <a:t>Select Glossary . . .</a:t>
            </a:r>
          </a:p>
        </p:txBody>
      </p:sp>
      <p:sp>
        <p:nvSpPr>
          <p:cNvPr id="3" name="Content Placeholder 2"/>
          <p:cNvSpPr>
            <a:spLocks noGrp="1"/>
          </p:cNvSpPr>
          <p:nvPr>
            <p:ph idx="1"/>
          </p:nvPr>
        </p:nvSpPr>
        <p:spPr>
          <a:xfrm>
            <a:off x="838200" y="1115122"/>
            <a:ext cx="10515600" cy="5497551"/>
          </a:xfrm>
        </p:spPr>
        <p:txBody>
          <a:bodyPr>
            <a:normAutofit/>
          </a:bodyPr>
          <a:lstStyle/>
          <a:p>
            <a:r>
              <a:rPr lang="en-US" altLang="en-US" sz="2400" dirty="0"/>
              <a:t>Effects of the action (continued):</a:t>
            </a:r>
          </a:p>
          <a:p>
            <a:endParaRPr lang="en-US" altLang="en-US" sz="2400" b="1" dirty="0"/>
          </a:p>
          <a:p>
            <a:pPr lvl="1"/>
            <a:r>
              <a:rPr lang="en-US" altLang="en-US" dirty="0"/>
              <a:t>Effect (any response to any stressor) = Exposure (organism and habitat) + Response (what happens)</a:t>
            </a:r>
            <a:endParaRPr lang="en-US" dirty="0"/>
          </a:p>
        </p:txBody>
      </p:sp>
      <p:pic>
        <p:nvPicPr>
          <p:cNvPr id="4" name="Picture 3"/>
          <p:cNvPicPr>
            <a:picLocks noChangeAspect="1"/>
          </p:cNvPicPr>
          <p:nvPr/>
        </p:nvPicPr>
        <p:blipFill>
          <a:blip r:embed="rId2"/>
          <a:stretch>
            <a:fillRect/>
          </a:stretch>
        </p:blipFill>
        <p:spPr>
          <a:xfrm>
            <a:off x="1193180" y="3401122"/>
            <a:ext cx="9600309" cy="3055434"/>
          </a:xfrm>
          <a:prstGeom prst="rect">
            <a:avLst/>
          </a:prstGeom>
        </p:spPr>
      </p:pic>
    </p:spTree>
    <p:extLst>
      <p:ext uri="{BB962C8B-B14F-4D97-AF65-F5344CB8AC3E}">
        <p14:creationId xmlns:p14="http://schemas.microsoft.com/office/powerpoint/2010/main" val="114065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Select Glossary . . .</a:t>
            </a:r>
          </a:p>
        </p:txBody>
      </p:sp>
      <p:sp>
        <p:nvSpPr>
          <p:cNvPr id="3" name="Content Placeholder 2"/>
          <p:cNvSpPr>
            <a:spLocks noGrp="1"/>
          </p:cNvSpPr>
          <p:nvPr>
            <p:ph idx="1"/>
          </p:nvPr>
        </p:nvSpPr>
        <p:spPr/>
        <p:txBody>
          <a:bodyPr>
            <a:normAutofit lnSpcReduction="10000"/>
          </a:bodyPr>
          <a:lstStyle/>
          <a:p>
            <a:r>
              <a:rPr lang="en-US" altLang="en-US" sz="2400" b="1" dirty="0"/>
              <a:t>Take</a:t>
            </a:r>
            <a:r>
              <a:rPr lang="en-US" altLang="en-US" sz="2400" dirty="0"/>
              <a:t>: Term means to harass, harm, pursue, hunt, shoot, wound, kill, trap, capture, or collect, or to attempt to engage in any such conduct</a:t>
            </a:r>
          </a:p>
          <a:p>
            <a:endParaRPr lang="en-US" altLang="en-US" sz="2400" dirty="0"/>
          </a:p>
          <a:p>
            <a:pPr lvl="1"/>
            <a:r>
              <a:rPr lang="en-US" altLang="en-US" b="1" dirty="0"/>
              <a:t> Harass </a:t>
            </a:r>
            <a:r>
              <a:rPr lang="en-US" altLang="en-US" dirty="0"/>
              <a:t>means an intentional or negligent act or omission which creates the likelihood of injuring wildlife by annoying it to such an extent as to significantly disrupt normal behavioral patterns which include, but are not limited to, breeding, feeding, or sheltering</a:t>
            </a:r>
          </a:p>
          <a:p>
            <a:pPr lvl="1"/>
            <a:endParaRPr lang="en-US" altLang="en-US" dirty="0"/>
          </a:p>
          <a:p>
            <a:pPr lvl="1"/>
            <a:r>
              <a:rPr lang="en-US" altLang="en-US" b="1" dirty="0"/>
              <a:t>Harm</a:t>
            </a:r>
            <a:r>
              <a:rPr lang="en-US" altLang="en-US" dirty="0"/>
              <a:t> means an act which actually kills or injures wildlife; such an act may include significant habitat modification or degradation where it actually kills or injures wildlife by significantly impairing essential behavioral patterns, including breeding, feeding, or sheltering</a:t>
            </a:r>
            <a:endParaRPr lang="en-US" altLang="en-US" b="1" dirty="0"/>
          </a:p>
          <a:p>
            <a:pPr lvl="1"/>
            <a:endParaRPr lang="en-US" altLang="en-US" sz="1200" dirty="0"/>
          </a:p>
          <a:p>
            <a:pPr lvl="1"/>
            <a:endParaRPr lang="en-US" altLang="en-US" sz="1200" dirty="0"/>
          </a:p>
          <a:p>
            <a:endParaRPr lang="en-US" dirty="0"/>
          </a:p>
        </p:txBody>
      </p:sp>
    </p:spTree>
    <p:extLst>
      <p:ext uri="{BB962C8B-B14F-4D97-AF65-F5344CB8AC3E}">
        <p14:creationId xmlns:p14="http://schemas.microsoft.com/office/powerpoint/2010/main" val="2783436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3020</Words>
  <Application>Microsoft Office PowerPoint</Application>
  <PresentationFormat>Widescreen</PresentationFormat>
  <Paragraphs>328</Paragraphs>
  <Slides>56</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Calibri</vt:lpstr>
      <vt:lpstr>Calibri Light</vt:lpstr>
      <vt:lpstr>Wingdings</vt:lpstr>
      <vt:lpstr>Office Theme</vt:lpstr>
      <vt:lpstr>Photo Editor Photo</vt:lpstr>
      <vt:lpstr>Endangered Species Act – Section 7 Consultation Under CERCLA</vt:lpstr>
      <vt:lpstr>Overview</vt:lpstr>
      <vt:lpstr>Endangered Species Act</vt:lpstr>
      <vt:lpstr>Endangered Species Act . . .</vt:lpstr>
      <vt:lpstr>Endangered Species Act . . .</vt:lpstr>
      <vt:lpstr>Select Glossary</vt:lpstr>
      <vt:lpstr>Select Glossary . . .</vt:lpstr>
      <vt:lpstr>Select Glossary . . .</vt:lpstr>
      <vt:lpstr>Select Glossary . . .</vt:lpstr>
      <vt:lpstr>Select Glossary . . .</vt:lpstr>
      <vt:lpstr>Listed U.S. Species by Taxonomic Groups</vt:lpstr>
      <vt:lpstr>What is an Action?</vt:lpstr>
      <vt:lpstr>When is Consultation Required?</vt:lpstr>
      <vt:lpstr>Consultation</vt:lpstr>
      <vt:lpstr>Emergency Consultation</vt:lpstr>
      <vt:lpstr>Emergency Consultation . . .</vt:lpstr>
      <vt:lpstr>Emergency Consultation . . .</vt:lpstr>
      <vt:lpstr>Emergency Consultation . . .</vt:lpstr>
      <vt:lpstr>Emergency Response Consultation Flow Chart</vt:lpstr>
      <vt:lpstr>Informal Consultation</vt:lpstr>
      <vt:lpstr>Informal Consultation . . .</vt:lpstr>
      <vt:lpstr>Informal Consultation . . .</vt:lpstr>
      <vt:lpstr>Formal Consultation</vt:lpstr>
      <vt:lpstr>Consultation Process</vt:lpstr>
      <vt:lpstr>Summary</vt:lpstr>
      <vt:lpstr>Summary . . .</vt:lpstr>
      <vt:lpstr>Questions</vt:lpstr>
      <vt:lpstr>National Historic Preservation Act Section 106 Review And Removal Action Selection Under CERCLA</vt:lpstr>
      <vt:lpstr>Overview</vt:lpstr>
      <vt:lpstr>National Historic Preservation Act 1966 (16 U.S.C. 470 et seq)</vt:lpstr>
      <vt:lpstr>Federal Agency Responsibilities under NHPA</vt:lpstr>
      <vt:lpstr>Federal Agency Responsibilities under NHPA . . .</vt:lpstr>
      <vt:lpstr>What is an Undertaking?</vt:lpstr>
      <vt:lpstr>What are Historic Properties?</vt:lpstr>
      <vt:lpstr>PowerPoint Presentation</vt:lpstr>
      <vt:lpstr>What is the Register of Historic Places?</vt:lpstr>
      <vt:lpstr>What is an Adverse Effect?</vt:lpstr>
      <vt:lpstr>Determining Area of Potential Effect and Scope of Effort</vt:lpstr>
      <vt:lpstr>CERCLA Removal and NHPA Section 106 Processes</vt:lpstr>
      <vt:lpstr>Overview</vt:lpstr>
      <vt:lpstr>NHPA Section 106 Programmatic Agreement on Historic Properties and Emergency Response</vt:lpstr>
      <vt:lpstr>Programmatic Agreement Flow Chart</vt:lpstr>
      <vt:lpstr>NHPA Section 106 Consultation Process</vt:lpstr>
      <vt:lpstr>Section 106 Flow Chart</vt:lpstr>
      <vt:lpstr> Case Study:  Josephine Mill No. 1 </vt:lpstr>
      <vt:lpstr>Background</vt:lpstr>
      <vt:lpstr>Overview of Mill Site </vt:lpstr>
      <vt:lpstr>Overview of Mill Site . . . </vt:lpstr>
      <vt:lpstr>Wood Flume Remnant</vt:lpstr>
      <vt:lpstr>Wood and Cable Crib Structure</vt:lpstr>
      <vt:lpstr>Collapsed Wooden Building</vt:lpstr>
      <vt:lpstr>PowerPoint Presentation</vt:lpstr>
      <vt:lpstr>Chronology of Site Events</vt:lpstr>
      <vt:lpstr>Protection of Historic Properties</vt:lpstr>
      <vt:lpstr>Summary:  NHPA Section 106 Review And Removal Action Selection Under CERCLA</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Endangered Species Act – Section 7 Consultation</dc:title>
  <dc:creator>Old Juniper</dc:creator>
  <cp:lastModifiedBy>McCarty, Jodi</cp:lastModifiedBy>
  <cp:revision>145</cp:revision>
  <dcterms:created xsi:type="dcterms:W3CDTF">2017-03-24T01:42:27Z</dcterms:created>
  <dcterms:modified xsi:type="dcterms:W3CDTF">2017-05-17T17:49:07Z</dcterms:modified>
</cp:coreProperties>
</file>