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5"/>
    <p:sldMasterId id="2147483694" r:id="rId6"/>
  </p:sldMasterIdLst>
  <p:notesMasterIdLst>
    <p:notesMasterId r:id="rId25"/>
  </p:notesMasterIdLst>
  <p:handoutMasterIdLst>
    <p:handoutMasterId r:id="rId26"/>
  </p:handoutMasterIdLst>
  <p:sldIdLst>
    <p:sldId id="506" r:id="rId7"/>
    <p:sldId id="642" r:id="rId8"/>
    <p:sldId id="644" r:id="rId9"/>
    <p:sldId id="639" r:id="rId10"/>
    <p:sldId id="510" r:id="rId11"/>
    <p:sldId id="511" r:id="rId12"/>
    <p:sldId id="638" r:id="rId13"/>
    <p:sldId id="512" r:id="rId14"/>
    <p:sldId id="513" r:id="rId15"/>
    <p:sldId id="538" r:id="rId16"/>
    <p:sldId id="646" r:id="rId17"/>
    <p:sldId id="555" r:id="rId18"/>
    <p:sldId id="516" r:id="rId19"/>
    <p:sldId id="645" r:id="rId20"/>
    <p:sldId id="572" r:id="rId21"/>
    <p:sldId id="574" r:id="rId22"/>
    <p:sldId id="643" r:id="rId23"/>
    <p:sldId id="647" r:id="rId2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78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CCFF"/>
    <a:srgbClr val="EBFFF4"/>
    <a:srgbClr val="009644"/>
    <a:srgbClr val="000066"/>
    <a:srgbClr val="FFFF66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667" autoAdjust="0"/>
    <p:restoredTop sz="92334" autoAdjust="0"/>
  </p:normalViewPr>
  <p:slideViewPr>
    <p:cSldViewPr>
      <p:cViewPr>
        <p:scale>
          <a:sx n="75" d="100"/>
          <a:sy n="75" d="100"/>
        </p:scale>
        <p:origin x="744" y="-234"/>
      </p:cViewPr>
      <p:guideLst>
        <p:guide orient="horz" pos="2160"/>
        <p:guide pos="278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2820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450C1A4-253C-4B22-8EFE-52DAA6344D12}" type="datetimeFigureOut">
              <a:rPr lang="en-US" smtClean="0"/>
              <a:pPr/>
              <a:t>4/20/2015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0A0EE9E-7AA2-4C34-89B1-CE30D86157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99782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49FAED9-34E6-437D-8049-861FBC3BFC21}" type="datetimeFigureOut">
              <a:rPr lang="en-US" smtClean="0"/>
              <a:pPr/>
              <a:t>4/20/2015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85E819B-F809-4A30-830A-4B255C1FC12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23173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5E819B-F809-4A30-830A-4B255C1FC122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54387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5E819B-F809-4A30-830A-4B255C1FC122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2011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5E819B-F809-4A30-830A-4B255C1FC122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1887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72BBB0-B54F-4B72-B5DF-2E67510534D7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5915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59A21-A24F-4C3A-8A9A-5D9873574475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0389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AF72EE-EBF4-472C-82A3-D018C3830B75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0066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AF72EE-EBF4-472C-82A3-D018C3830B75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1395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AF72EE-EBF4-472C-82A3-D018C3830B75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7353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5E819B-F809-4A30-830A-4B255C1FC122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5294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5E819B-F809-4A30-830A-4B255C1FC122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51848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5E819B-F809-4A30-830A-4B255C1FC122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7356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8A9FA4C-4A3C-41E3-A8AF-59E85CCE82E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dirty="0" smtClean="0"/>
          </a:p>
        </p:txBody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7796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8A9FA4C-4A3C-41E3-A8AF-59E85CCE82E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dirty="0" smtClean="0"/>
          </a:p>
        </p:txBody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4482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3823"/>
            <a:fld id="{ADAB355E-E7AD-4318-B37F-0D1D2F399809}" type="slidenum">
              <a:rPr lang="en-US" smtClean="0">
                <a:latin typeface="Arial" pitchFamily="34" charset="0"/>
              </a:rPr>
              <a:pPr defTabSz="923823"/>
              <a:t>5</a:t>
            </a:fld>
            <a:endParaRPr lang="en-US" dirty="0" smtClean="0">
              <a:latin typeface="Arial" pitchFamily="34" charset="0"/>
            </a:endParaRPr>
          </a:p>
        </p:txBody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9716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915D33-17FF-472A-B06A-9B4F56EB0B4B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7002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spcBef>
                <a:spcPct val="0"/>
              </a:spcBef>
            </a:pPr>
            <a:endParaRPr lang="en-US" sz="1600" dirty="0" smtClean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AE74875-4870-41D8-A8E5-21FCA91FFCA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865053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04080D-0CC9-4F9C-B0B3-58366EBE44D0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2" name="Notes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3534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04080D-0CC9-4F9C-B0B3-58366EBE44D0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2" name="Notes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7737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63" r="12543"/>
          <a:stretch/>
        </p:blipFill>
        <p:spPr bwMode="auto">
          <a:xfrm>
            <a:off x="1" y="1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4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1452169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B9132-094A-4C27-9CB6-73604BB5F082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-1524000" y="-533400"/>
            <a:ext cx="2438400" cy="38862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-1981200" y="1482271"/>
            <a:ext cx="2438400" cy="38862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 rot="5400000">
            <a:off x="-887186" y="-2476500"/>
            <a:ext cx="2438400" cy="38862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 rot="5400000">
            <a:off x="1866900" y="-2857500"/>
            <a:ext cx="2438400" cy="38862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 rot="5400000">
            <a:off x="7353300" y="5219700"/>
            <a:ext cx="1676400" cy="38862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8382000" y="5375729"/>
            <a:ext cx="1676400" cy="3996871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068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He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94" r="13323"/>
          <a:stretch/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9B9132-094A-4C27-9CB6-73604BB5F082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899886" y="1600200"/>
            <a:ext cx="7786914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70337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B9132-094A-4C27-9CB6-73604BB5F082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478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F7536-76E0-48B2-BF0C-5BADF5B3E5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6881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06" r="12543"/>
          <a:stretch/>
        </p:blipFill>
        <p:spPr bwMode="auto">
          <a:xfrm>
            <a:off x="0" y="0"/>
            <a:ext cx="9144000" cy="6868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709987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0600" y="2209800"/>
            <a:ext cx="7772400" cy="1500187"/>
          </a:xfrm>
        </p:spPr>
        <p:txBody>
          <a:bodyPr anchor="b">
            <a:normAutofit/>
          </a:bodyPr>
          <a:lstStyle>
            <a:lvl1pPr marL="0" indent="0" algn="r">
              <a:buNone/>
              <a:defRPr sz="28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F7536-76E0-48B2-BF0C-5BADF5B3E5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0282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F7536-76E0-48B2-BF0C-5BADF5B3E58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-1524000" y="-533400"/>
            <a:ext cx="2438400" cy="38862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-1981200" y="1482271"/>
            <a:ext cx="2438400" cy="38862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 rot="5400000">
            <a:off x="-887186" y="-2476500"/>
            <a:ext cx="2438400" cy="38862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>
          <a:xfrm rot="5400000">
            <a:off x="1866900" y="-2857500"/>
            <a:ext cx="2438400" cy="38862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 rot="5400000">
            <a:off x="7353300" y="5219700"/>
            <a:ext cx="1676400" cy="38862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8382000" y="5375729"/>
            <a:ext cx="1676400" cy="3996871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725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He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94" r="13323"/>
          <a:stretch/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DF7536-76E0-48B2-BF0C-5BADF5B3E58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899886" y="1600200"/>
            <a:ext cx="7786914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2241252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F7536-76E0-48B2-BF0C-5BADF5B3E5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975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63" r="12543"/>
          <a:stretch/>
        </p:blipFill>
        <p:spPr bwMode="auto">
          <a:xfrm>
            <a:off x="1" y="1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4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3400" y="6324600"/>
            <a:ext cx="2133600" cy="365125"/>
          </a:xfrm>
        </p:spPr>
        <p:txBody>
          <a:bodyPr/>
          <a:lstStyle/>
          <a:p>
            <a:fld id="{0D9B9132-094A-4C27-9CB6-73604BB5F082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404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B9132-094A-4C27-9CB6-73604BB5F082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09402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06" r="12543"/>
          <a:stretch/>
        </p:blipFill>
        <p:spPr bwMode="auto">
          <a:xfrm>
            <a:off x="0" y="0"/>
            <a:ext cx="9144000" cy="6868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709987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0600" y="2209800"/>
            <a:ext cx="7772400" cy="1500187"/>
          </a:xfrm>
        </p:spPr>
        <p:txBody>
          <a:bodyPr anchor="b">
            <a:normAutofit/>
          </a:bodyPr>
          <a:lstStyle>
            <a:lvl1pPr marL="0" indent="0" algn="r">
              <a:buNone/>
              <a:defRPr sz="28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B9132-094A-4C27-9CB6-73604BB5F082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431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94" r="12543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9886" y="274638"/>
            <a:ext cx="778691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9886" y="1600200"/>
            <a:ext cx="778691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400" y="63246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ACDF7536-76E0-48B2-BF0C-5BADF5B3E5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585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n-lt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kern="1200">
          <a:solidFill>
            <a:schemeClr val="bg1"/>
          </a:solidFill>
          <a:latin typeface="+mn-lt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600" kern="1200">
          <a:solidFill>
            <a:schemeClr val="bg1"/>
          </a:solidFill>
          <a:latin typeface="+mn-lt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94" r="12543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9886" y="274638"/>
            <a:ext cx="778691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9886" y="1600200"/>
            <a:ext cx="778691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400" y="63246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0D9B9132-094A-4C27-9CB6-73604BB5F082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932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n-lt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kern="1200">
          <a:solidFill>
            <a:schemeClr val="bg1"/>
          </a:solidFill>
          <a:latin typeface="+mn-lt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600" kern="1200">
          <a:solidFill>
            <a:schemeClr val="bg1"/>
          </a:solidFill>
          <a:latin typeface="+mn-lt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cluin.org/ecotools/images/palmerton-before.jpg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notesSlide" Target="../notesSlides/notesSlide17.xml"/><Relationship Id="rId7" Type="http://schemas.openxmlformats.org/officeDocument/2006/relationships/oleObject" Target="../embeddings/Microsoft_Word_97_-_2003_Document1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hyperlink" Target="http://www.cluin.org/ecotools" TargetMode="External"/><Relationship Id="rId4" Type="http://schemas.openxmlformats.org/officeDocument/2006/relationships/image" Target="../media/image24.png"/><Relationship Id="rId9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mahoney.michele@epa.gov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280828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/>
              <a:t>Ecological </a:t>
            </a:r>
            <a:r>
              <a:rPr lang="en-US" dirty="0" smtClean="0"/>
              <a:t>Revitalization </a:t>
            </a:r>
            <a:r>
              <a:rPr lang="en-US" dirty="0"/>
              <a:t>and Reuse of </a:t>
            </a:r>
            <a:r>
              <a:rPr lang="en-US" dirty="0" smtClean="0"/>
              <a:t>Contaminated Sites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>
          <a:xfrm>
            <a:off x="1752600" y="4572000"/>
            <a:ext cx="6400800" cy="1066800"/>
          </a:xfrm>
        </p:spPr>
        <p:txBody>
          <a:bodyPr/>
          <a:lstStyle/>
          <a:p>
            <a:r>
              <a:rPr lang="en-US" dirty="0" smtClean="0"/>
              <a:t>Michele Mahoney, EPA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6324600"/>
            <a:ext cx="2133600" cy="365125"/>
          </a:xfrm>
        </p:spPr>
        <p:txBody>
          <a:bodyPr/>
          <a:lstStyle/>
          <a:p>
            <a:fld id="{ACDF7536-76E0-48B2-BF0C-5BADF5B3E587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700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1" y="152400"/>
            <a:ext cx="7391400" cy="828258"/>
          </a:xfrm>
        </p:spPr>
        <p:txBody>
          <a:bodyPr/>
          <a:lstStyle/>
          <a:p>
            <a:pPr algn="r"/>
            <a:r>
              <a:rPr lang="en-US" dirty="0"/>
              <a:t>Cleanup Planning &amp; Design Issues</a:t>
            </a:r>
            <a:endParaRPr lang="en-US" sz="3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5400" y="6402613"/>
            <a:ext cx="2133600" cy="365125"/>
          </a:xfrm>
        </p:spPr>
        <p:txBody>
          <a:bodyPr/>
          <a:lstStyle/>
          <a:p>
            <a:fld id="{ACDF7536-76E0-48B2-BF0C-5BADF5B3E587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74" b="2687"/>
          <a:stretch/>
        </p:blipFill>
        <p:spPr bwMode="auto">
          <a:xfrm>
            <a:off x="381001" y="1200185"/>
            <a:ext cx="8610600" cy="539769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7012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114665"/>
            <a:ext cx="7086600" cy="1143000"/>
          </a:xfrm>
        </p:spPr>
        <p:txBody>
          <a:bodyPr/>
          <a:lstStyle/>
          <a:p>
            <a:pPr algn="r"/>
            <a:r>
              <a:rPr lang="en-US" sz="3600" dirty="0" smtClean="0"/>
              <a:t>Environmental Education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6818" y="1325224"/>
            <a:ext cx="3041782" cy="4525963"/>
          </a:xfrm>
        </p:spPr>
        <p:txBody>
          <a:bodyPr numCol="1">
            <a:normAutofit/>
          </a:bodyPr>
          <a:lstStyle/>
          <a:p>
            <a:r>
              <a:rPr lang="en-US" dirty="0" smtClean="0"/>
              <a:t>Teach environmental science, ecology, how natural systems work, community history and heritage</a:t>
            </a:r>
          </a:p>
          <a:p>
            <a:r>
              <a:rPr lang="en-US" dirty="0" smtClean="0"/>
              <a:t>Share stories in a variety of ways</a:t>
            </a:r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325224"/>
            <a:ext cx="3657600" cy="2027576"/>
          </a:xfrm>
        </p:spPr>
        <p:txBody>
          <a:bodyPr>
            <a:normAutofit/>
          </a:bodyPr>
          <a:lstStyle/>
          <a:p>
            <a:r>
              <a:rPr lang="en-US" dirty="0"/>
              <a:t>Preserve the past</a:t>
            </a:r>
          </a:p>
          <a:p>
            <a:r>
              <a:rPr lang="en-US" dirty="0"/>
              <a:t>Support healthy communities</a:t>
            </a:r>
          </a:p>
          <a:p>
            <a:r>
              <a:rPr lang="en-US" dirty="0"/>
              <a:t>Attract tourism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F7536-76E0-48B2-BF0C-5BADF5B3E587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3075" name="Picture 3" descr="X:\EXTRANET\GSRI\SRI Work\TIFSD_SRI_Fact_Sheet\Images and Graphics\Education Page\P100034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2094" y="3352800"/>
            <a:ext cx="5065706" cy="3392905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6411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29008"/>
            <a:ext cx="7681741" cy="759636"/>
          </a:xfrm>
        </p:spPr>
        <p:txBody>
          <a:bodyPr>
            <a:normAutofit/>
          </a:bodyPr>
          <a:lstStyle/>
          <a:p>
            <a:pPr algn="r"/>
            <a:r>
              <a:rPr lang="en-US" dirty="0" smtClean="0"/>
              <a:t>Case Study: Boyle Galvanizing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9029" y="4953000"/>
            <a:ext cx="8534400" cy="12493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 smtClean="0"/>
              <a:t>“With </a:t>
            </a:r>
            <a:r>
              <a:rPr lang="en-US" b="1" dirty="0"/>
              <a:t>the right cleanup and lots of hard </a:t>
            </a:r>
            <a:r>
              <a:rPr lang="en-US" b="1" dirty="0" smtClean="0"/>
              <a:t>work</a:t>
            </a:r>
            <a:r>
              <a:rPr lang="en-US" b="1" dirty="0"/>
              <a:t>, anything is possible</a:t>
            </a:r>
            <a:r>
              <a:rPr lang="en-US" b="1" dirty="0" smtClean="0"/>
              <a:t>.”</a:t>
            </a:r>
          </a:p>
          <a:p>
            <a:pPr marL="0" indent="0" algn="ctr">
              <a:buNone/>
            </a:pPr>
            <a:r>
              <a:rPr lang="en-US" sz="2000" b="1" dirty="0" smtClean="0"/>
              <a:t>-</a:t>
            </a:r>
            <a:r>
              <a:rPr lang="en-US" sz="2000" b="1" i="1" dirty="0" smtClean="0"/>
              <a:t>Mary Steton</a:t>
            </a:r>
            <a:r>
              <a:rPr lang="en-US" sz="2000" b="1" i="1" dirty="0"/>
              <a:t>, Greensgrow </a:t>
            </a:r>
            <a:r>
              <a:rPr lang="en-US" sz="2000" b="1" i="1" dirty="0" smtClean="0"/>
              <a:t>Farm</a:t>
            </a:r>
            <a:r>
              <a:rPr lang="en-US" sz="2000" b="1" i="1" dirty="0" smtClean="0">
                <a:latin typeface="+mn-lt"/>
              </a:rPr>
              <a:t>’</a:t>
            </a:r>
            <a:r>
              <a:rPr lang="en-US" sz="2000" b="1" i="1" dirty="0" smtClean="0"/>
              <a:t>s </a:t>
            </a:r>
            <a:r>
              <a:rPr lang="en-US" sz="2000" b="1" i="1" dirty="0"/>
              <a:t>co-founder and chief farm hand </a:t>
            </a:r>
            <a:endParaRPr lang="en-US" sz="2000" i="1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F7536-76E0-48B2-BF0C-5BADF5B3E587}" type="slidenum">
              <a:rPr lang="en-US" smtClean="0"/>
              <a:pPr/>
              <a:t>12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4753376" y="1456013"/>
            <a:ext cx="4162024" cy="3394595"/>
            <a:chOff x="3809999" y="2875455"/>
            <a:chExt cx="4876801" cy="396728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0000" y="2875455"/>
              <a:ext cx="4876800" cy="365760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  <p:sp>
          <p:nvSpPr>
            <p:cNvPr id="6" name="TextBox 5"/>
            <p:cNvSpPr txBox="1"/>
            <p:nvPr/>
          </p:nvSpPr>
          <p:spPr>
            <a:xfrm>
              <a:off x="3809999" y="6519005"/>
              <a:ext cx="3180358" cy="323730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chemeClr val="bg1"/>
                  </a:solidFill>
                </a:rPr>
                <a:t>(Photograph Source: Greensgrow Farm)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8" name="Content Placeholder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465263"/>
            <a:ext cx="4415066" cy="312036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32780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0"/>
            <a:ext cx="8789437" cy="1143000"/>
          </a:xfrm>
        </p:spPr>
        <p:txBody>
          <a:bodyPr>
            <a:normAutofit/>
          </a:bodyPr>
          <a:lstStyle/>
          <a:p>
            <a:pPr algn="r">
              <a:lnSpc>
                <a:spcPts val="3700"/>
              </a:lnSpc>
            </a:pPr>
            <a:r>
              <a:rPr lang="en-US" sz="3600" dirty="0" smtClean="0"/>
              <a:t>Palmerton Zinc Pile Superfund Site, PA</a:t>
            </a:r>
            <a:endParaRPr lang="en-US" sz="3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F7536-76E0-48B2-BF0C-5BADF5B3E587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4" name="Picture 18" descr="Before photo of Blue Mountain in Pennsylvania">
            <a:hlinkClick r:id="rId3" tooltip="Before photo of Blue Mountain in Pennsylvania"/>
          </p:cNvPr>
          <p:cNvPicPr>
            <a:picLocks noChangeAspect="1" noChangeArrowheads="1"/>
          </p:cNvPicPr>
          <p:nvPr/>
        </p:nvPicPr>
        <p:blipFill rotWithShape="1">
          <a:blip r:embed="rId4" cstate="print"/>
          <a:srcRect b="5085"/>
          <a:stretch/>
        </p:blipFill>
        <p:spPr bwMode="auto">
          <a:xfrm>
            <a:off x="152400" y="1447800"/>
            <a:ext cx="4495800" cy="42672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pic>
        <p:nvPicPr>
          <p:cNvPr id="6" name="Picture 20" descr="After photo of Blue Mountain in Pennsylvani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00600" y="1447800"/>
            <a:ext cx="4217437" cy="43053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8395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1" y="76200"/>
            <a:ext cx="7569200" cy="1143000"/>
          </a:xfrm>
        </p:spPr>
        <p:txBody>
          <a:bodyPr>
            <a:normAutofit/>
          </a:bodyPr>
          <a:lstStyle/>
          <a:p>
            <a:pPr algn="r"/>
            <a:r>
              <a:rPr lang="en-US" dirty="0"/>
              <a:t>Cal Gulch Superfund Site, Leadville, CO</a:t>
            </a:r>
            <a:endParaRPr lang="en-US" sz="4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F7536-76E0-48B2-BF0C-5BADF5B3E587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447800"/>
            <a:ext cx="3448050" cy="44481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4" cstate="print">
            <a:lum contrast="-6000"/>
          </a:blip>
          <a:srcRect/>
          <a:stretch>
            <a:fillRect/>
          </a:stretch>
        </p:blipFill>
        <p:spPr bwMode="auto">
          <a:xfrm>
            <a:off x="4267200" y="1828800"/>
            <a:ext cx="4570413" cy="3429000"/>
          </a:xfrm>
          <a:prstGeom prst="rect">
            <a:avLst/>
          </a:prstGeom>
          <a:noFill/>
          <a:ln w="19050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09821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1" y="457200"/>
            <a:ext cx="7569199" cy="762000"/>
          </a:xfrm>
        </p:spPr>
        <p:txBody>
          <a:bodyPr>
            <a:normAutofit fontScale="90000"/>
          </a:bodyPr>
          <a:lstStyle/>
          <a:p>
            <a:pPr algn="r"/>
            <a:r>
              <a:rPr lang="en-US" sz="4000" dirty="0"/>
              <a:t>Vermont Asbestos Group</a:t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F7536-76E0-48B2-BF0C-5BADF5B3E587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4" name="Picture 1" descr="DSC00737 with people for scale-small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97366" y="2055812"/>
            <a:ext cx="4576233" cy="34321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" name="Picture 2" descr="133955693147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3599" y="3311525"/>
            <a:ext cx="4361896" cy="32766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" name="Picture 1" descr="Serpentine mine waste pile in setting-VT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36998" y="1446213"/>
            <a:ext cx="2743200" cy="20574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30527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099" y="20782"/>
            <a:ext cx="7848599" cy="1143000"/>
          </a:xfrm>
          <a:noFill/>
        </p:spPr>
        <p:txBody>
          <a:bodyPr/>
          <a:lstStyle/>
          <a:p>
            <a:pPr algn="r"/>
            <a:r>
              <a:rPr lang="en-US" sz="4000" dirty="0" smtClean="0"/>
              <a:t>Communication and Outreach</a:t>
            </a:r>
            <a:endParaRPr lang="en-US" dirty="0"/>
          </a:p>
        </p:txBody>
      </p:sp>
      <p:pic>
        <p:nvPicPr>
          <p:cNvPr id="7" name="Picture 2" descr="X:\EXTRANET\GSRI\TIFSD\EcoForum\Region 9\Photos\P1070612.JPG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07" t="19332"/>
          <a:stretch/>
        </p:blipFill>
        <p:spPr bwMode="auto">
          <a:xfrm>
            <a:off x="4953000" y="2362200"/>
            <a:ext cx="4066818" cy="274320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1181098" y="1600200"/>
            <a:ext cx="3771901" cy="4525963"/>
          </a:xfrm>
        </p:spPr>
        <p:txBody>
          <a:bodyPr/>
          <a:lstStyle/>
          <a:p>
            <a:r>
              <a:rPr lang="en-US" dirty="0"/>
              <a:t>Conference presentations</a:t>
            </a:r>
          </a:p>
          <a:p>
            <a:r>
              <a:rPr lang="en-US" dirty="0"/>
              <a:t>Web-based seminars</a:t>
            </a:r>
          </a:p>
          <a:p>
            <a:r>
              <a:rPr lang="en-US" dirty="0"/>
              <a:t>Training courses</a:t>
            </a:r>
          </a:p>
          <a:p>
            <a:r>
              <a:rPr lang="en-US" dirty="0"/>
              <a:t>Forums</a:t>
            </a:r>
          </a:p>
          <a:p>
            <a:r>
              <a:rPr lang="en-US" dirty="0"/>
              <a:t>Site documentation</a:t>
            </a:r>
          </a:p>
          <a:p>
            <a:r>
              <a:rPr lang="en-US" dirty="0"/>
              <a:t>Project profiles database</a:t>
            </a:r>
          </a:p>
          <a:p>
            <a:r>
              <a:rPr lang="en-US" dirty="0"/>
              <a:t>EcoTools website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F7536-76E0-48B2-BF0C-5BADF5B3E587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6377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F7536-76E0-48B2-BF0C-5BADF5B3E587}" type="slidenum">
              <a:rPr lang="en-US" smtClean="0"/>
              <a:pPr/>
              <a:t>17</a:t>
            </a:fld>
            <a:endParaRPr lang="en-US" dirty="0"/>
          </a:p>
        </p:txBody>
      </p:sp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0" y="0"/>
            <a:ext cx="9144000" cy="2573338"/>
            <a:chOff x="0" y="0"/>
            <a:chExt cx="5760" cy="1621"/>
          </a:xfrm>
        </p:grpSpPr>
        <p:pic>
          <p:nvPicPr>
            <p:cNvPr id="8" name="Picture 6" descr="Screenshot-CLU-IN _ Issues _ EcoTools - Google Chrome[1]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0" y="0"/>
              <a:ext cx="5760" cy="768"/>
            </a:xfrm>
            <a:prstGeom prst="rect">
              <a:avLst/>
            </a:prstGeom>
            <a:noFill/>
          </p:spPr>
        </p:pic>
        <p:sp>
          <p:nvSpPr>
            <p:cNvPr id="9" name="Line 7"/>
            <p:cNvSpPr>
              <a:spLocks noChangeShapeType="1"/>
            </p:cNvSpPr>
            <p:nvPr/>
          </p:nvSpPr>
          <p:spPr bwMode="auto">
            <a:xfrm>
              <a:off x="0" y="768"/>
              <a:ext cx="5760" cy="0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0" name="Text Box 8"/>
            <p:cNvSpPr txBox="1">
              <a:spLocks noChangeArrowheads="1"/>
            </p:cNvSpPr>
            <p:nvPr/>
          </p:nvSpPr>
          <p:spPr bwMode="auto">
            <a:xfrm>
              <a:off x="3168" y="1363"/>
              <a:ext cx="2592" cy="2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 sz="2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hlinkClick r:id="rId5"/>
                </a:rPr>
                <a:t>http://www.cluin.org/ecotools</a:t>
              </a:r>
              <a:endPara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" pitchFamily="18" charset="0"/>
              </a:endParaRPr>
            </a:p>
            <a:p>
              <a:pPr algn="ctr" eaLnBrk="0" hangingPunct="0"/>
              <a:endParaRPr lang="en-US" sz="2000" dirty="0">
                <a:solidFill>
                  <a:prstClr val="black"/>
                </a:solidFill>
                <a:latin typeface="Times" pitchFamily="18" charset="0"/>
              </a:endParaRPr>
            </a:p>
          </p:txBody>
        </p:sp>
      </p:grpSp>
      <p:graphicFrame>
        <p:nvGraphicFramePr>
          <p:cNvPr id="1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4831825"/>
              </p:ext>
            </p:extLst>
          </p:nvPr>
        </p:nvGraphicFramePr>
        <p:xfrm>
          <a:off x="914400" y="1549399"/>
          <a:ext cx="4978400" cy="477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9" name="Document" r:id="rId7" imgW="5513758" imgH="5312461" progId="Word.Document.8">
                  <p:embed/>
                </p:oleObj>
              </mc:Choice>
              <mc:Fallback>
                <p:oleObj name="Document" r:id="rId7" imgW="5513758" imgH="5312461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549399"/>
                        <a:ext cx="4978400" cy="47752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4667464" y="2667000"/>
            <a:ext cx="432286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46256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B9132-094A-4C27-9CB6-73604BB5F082}" type="slidenum">
              <a:rPr lang="en-US" smtClean="0">
                <a:solidFill>
                  <a:prstClr val="white"/>
                </a:solidFill>
              </a:rPr>
              <a:pPr/>
              <a:t>18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Title 3"/>
          <p:cNvSpPr>
            <a:spLocks noGrp="1"/>
          </p:cNvSpPr>
          <p:nvPr/>
        </p:nvSpPr>
        <p:spPr>
          <a:xfrm>
            <a:off x="800100" y="1562101"/>
            <a:ext cx="7543800" cy="12191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n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5400" dirty="0" smtClean="0">
                <a:solidFill>
                  <a:prstClr val="white"/>
                </a:solidFill>
              </a:rPr>
              <a:t>QUESTIONS?</a:t>
            </a:r>
            <a:endParaRPr lang="en-US" sz="5400" dirty="0">
              <a:solidFill>
                <a:prstClr val="white"/>
              </a:solidFill>
            </a:endParaRPr>
          </a:p>
        </p:txBody>
      </p:sp>
      <p:sp>
        <p:nvSpPr>
          <p:cNvPr id="10" name="Subtitle 4"/>
          <p:cNvSpPr>
            <a:spLocks noGrp="1"/>
          </p:cNvSpPr>
          <p:nvPr/>
        </p:nvSpPr>
        <p:spPr>
          <a:xfrm>
            <a:off x="1066800" y="3276600"/>
            <a:ext cx="6934200" cy="20193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4">
                    <a:lumMod val="40000"/>
                    <a:lumOff val="60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>
                <a:solidFill>
                  <a:srgbClr val="8064A2">
                    <a:lumMod val="40000"/>
                    <a:lumOff val="60000"/>
                  </a:srgbClr>
                </a:solidFill>
              </a:rPr>
              <a:t>Michele Mahoney</a:t>
            </a:r>
          </a:p>
          <a:p>
            <a:r>
              <a:rPr lang="en-US" sz="2800" dirty="0">
                <a:solidFill>
                  <a:srgbClr val="8064A2">
                    <a:lumMod val="40000"/>
                    <a:lumOff val="60000"/>
                  </a:srgbClr>
                </a:solidFill>
              </a:rPr>
              <a:t>Technology Innovation and Field Services </a:t>
            </a:r>
            <a:r>
              <a:rPr lang="en-US" sz="2800" dirty="0" smtClean="0">
                <a:solidFill>
                  <a:srgbClr val="8064A2">
                    <a:lumMod val="40000"/>
                    <a:lumOff val="60000"/>
                  </a:srgbClr>
                </a:solidFill>
              </a:rPr>
              <a:t>Division</a:t>
            </a:r>
          </a:p>
          <a:p>
            <a:r>
              <a:rPr lang="en-US" sz="3200" dirty="0" smtClean="0">
                <a:solidFill>
                  <a:srgbClr val="00B0F0"/>
                </a:solidFill>
                <a:hlinkClick r:id="rId3"/>
              </a:rPr>
              <a:t>mahoney.michele@epa.gov</a:t>
            </a:r>
            <a:endParaRPr lang="en-US" sz="3200" dirty="0" smtClean="0">
              <a:solidFill>
                <a:srgbClr val="00B0F0"/>
              </a:solidFill>
            </a:endParaRPr>
          </a:p>
          <a:p>
            <a:r>
              <a:rPr lang="en-US" sz="3200" dirty="0">
                <a:solidFill>
                  <a:srgbClr val="8064A2">
                    <a:lumMod val="40000"/>
                    <a:lumOff val="60000"/>
                  </a:srgbClr>
                </a:solidFill>
              </a:rPr>
              <a:t>(</a:t>
            </a:r>
            <a:r>
              <a:rPr lang="en-US" sz="3200" dirty="0" smtClean="0">
                <a:solidFill>
                  <a:srgbClr val="8064A2">
                    <a:lumMod val="40000"/>
                    <a:lumOff val="60000"/>
                  </a:srgbClr>
                </a:solidFill>
              </a:rPr>
              <a:t>703) 603-9057</a:t>
            </a:r>
            <a:endParaRPr lang="en-US" sz="3200" dirty="0">
              <a:solidFill>
                <a:srgbClr val="8064A2">
                  <a:lumMod val="40000"/>
                  <a:lumOff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8160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1" y="0"/>
            <a:ext cx="5562599" cy="1143000"/>
          </a:xfrm>
        </p:spPr>
        <p:txBody>
          <a:bodyPr/>
          <a:lstStyle/>
          <a:p>
            <a:pPr algn="r"/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295400"/>
            <a:ext cx="6890764" cy="4525963"/>
          </a:xfrm>
        </p:spPr>
        <p:txBody>
          <a:bodyPr/>
          <a:lstStyle/>
          <a:p>
            <a:r>
              <a:rPr lang="en-US" dirty="0" smtClean="0"/>
              <a:t>What is Ecological Revitalization?</a:t>
            </a:r>
          </a:p>
          <a:p>
            <a:r>
              <a:rPr lang="en-US" dirty="0" smtClean="0"/>
              <a:t>Case Studies</a:t>
            </a:r>
          </a:p>
          <a:p>
            <a:r>
              <a:rPr lang="en-US" dirty="0" smtClean="0"/>
              <a:t>Sustainability &amp; Reuse</a:t>
            </a:r>
          </a:p>
          <a:p>
            <a:r>
              <a:rPr lang="en-US" dirty="0" smtClean="0"/>
              <a:t>Urban Gardening</a:t>
            </a:r>
          </a:p>
          <a:p>
            <a:r>
              <a:rPr lang="en-US" dirty="0" smtClean="0"/>
              <a:t>Technical Assistance</a:t>
            </a:r>
          </a:p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F7536-76E0-48B2-BF0C-5BADF5B3E587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4054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2514600" y="35394"/>
            <a:ext cx="6493382" cy="1143000"/>
          </a:xfrm>
        </p:spPr>
        <p:txBody>
          <a:bodyPr/>
          <a:lstStyle/>
          <a:p>
            <a:pPr algn="r">
              <a:lnSpc>
                <a:spcPts val="4100"/>
              </a:lnSpc>
            </a:pPr>
            <a:r>
              <a:rPr lang="en-US" dirty="0"/>
              <a:t>What is Ecological Revitalization?</a:t>
            </a:r>
            <a:endParaRPr lang="en-US" sz="36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F7536-76E0-48B2-BF0C-5BADF5B3E587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1400742"/>
            <a:ext cx="3584224" cy="467201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1513317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2819400" y="35394"/>
            <a:ext cx="5867400" cy="1143000"/>
          </a:xfrm>
        </p:spPr>
        <p:txBody>
          <a:bodyPr/>
          <a:lstStyle/>
          <a:p>
            <a:pPr algn="r" eaLnBrk="1" hangingPunct="1">
              <a:lnSpc>
                <a:spcPts val="4100"/>
              </a:lnSpc>
            </a:pPr>
            <a:r>
              <a:rPr lang="en-US" sz="3600" dirty="0" smtClean="0"/>
              <a:t>Innovative &amp; Beneficial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990600" y="1447800"/>
            <a:ext cx="3962400" cy="4551774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Improves soil health</a:t>
            </a:r>
          </a:p>
          <a:p>
            <a:pPr>
              <a:lnSpc>
                <a:spcPct val="90000"/>
              </a:lnSpc>
            </a:pPr>
            <a:r>
              <a:rPr lang="en-US" dirty="0"/>
              <a:t>Protects air &amp; water quality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Lowers cost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Requires less maintenance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Provides habitat 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Increases biodiversity</a:t>
            </a:r>
          </a:p>
          <a:p>
            <a:pPr>
              <a:lnSpc>
                <a:spcPct val="90000"/>
              </a:lnSpc>
            </a:pPr>
            <a:r>
              <a:rPr lang="en-US" dirty="0"/>
              <a:t>Creates sustainability </a:t>
            </a: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Benefits the community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F7536-76E0-48B2-BF0C-5BADF5B3E587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/>
          <a:srcRect/>
          <a:stretch/>
        </p:blipFill>
        <p:spPr>
          <a:xfrm>
            <a:off x="4953000" y="1245011"/>
            <a:ext cx="2921000" cy="236537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/>
          <a:srcRect l="6165" r="402"/>
          <a:stretch/>
        </p:blipFill>
        <p:spPr>
          <a:xfrm>
            <a:off x="4953000" y="3736593"/>
            <a:ext cx="2946400" cy="236537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1981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ChangeArrowheads="1"/>
          </p:cNvSpPr>
          <p:nvPr>
            <p:ph type="title"/>
          </p:nvPr>
        </p:nvSpPr>
        <p:spPr>
          <a:xfrm>
            <a:off x="2438400" y="27709"/>
            <a:ext cx="6553200" cy="1143000"/>
          </a:xfrm>
        </p:spPr>
        <p:txBody>
          <a:bodyPr/>
          <a:lstStyle/>
          <a:p>
            <a:pPr algn="r" eaLnBrk="1" hangingPunct="1"/>
            <a:r>
              <a:rPr lang="en-US" sz="3600" spc="-150" dirty="0" smtClean="0"/>
              <a:t>Types of Ecosystem Services</a:t>
            </a:r>
          </a:p>
        </p:txBody>
      </p:sp>
      <p:sp>
        <p:nvSpPr>
          <p:cNvPr id="9219" name="Rectangle 5"/>
          <p:cNvSpPr>
            <a:spLocks noGrp="1" noChangeArrowheads="1"/>
          </p:cNvSpPr>
          <p:nvPr>
            <p:ph idx="1"/>
          </p:nvPr>
        </p:nvSpPr>
        <p:spPr>
          <a:xfrm>
            <a:off x="1143000" y="1600200"/>
            <a:ext cx="7543800" cy="4724400"/>
          </a:xfrm>
        </p:spPr>
        <p:txBody>
          <a:bodyPr numCol="2">
            <a:normAutofit fontScale="85000" lnSpcReduction="20000"/>
          </a:bodyPr>
          <a:lstStyle/>
          <a:p>
            <a:pPr eaLnBrk="1" hangingPunct="1">
              <a:spcBef>
                <a:spcPct val="0"/>
              </a:spcBef>
              <a:spcAft>
                <a:spcPct val="50000"/>
              </a:spcAft>
            </a:pPr>
            <a:r>
              <a:rPr lang="en-US" sz="2600" dirty="0" smtClean="0"/>
              <a:t>Climate regulation</a:t>
            </a:r>
          </a:p>
          <a:p>
            <a:pPr eaLnBrk="1" hangingPunct="1">
              <a:spcBef>
                <a:spcPct val="0"/>
              </a:spcBef>
              <a:spcAft>
                <a:spcPct val="50000"/>
              </a:spcAft>
            </a:pPr>
            <a:r>
              <a:rPr lang="en-US" sz="2600" dirty="0" smtClean="0"/>
              <a:t>Purification of water and air</a:t>
            </a:r>
          </a:p>
          <a:p>
            <a:pPr eaLnBrk="1" hangingPunct="1">
              <a:spcBef>
                <a:spcPct val="0"/>
              </a:spcBef>
              <a:spcAft>
                <a:spcPct val="50000"/>
              </a:spcAft>
            </a:pPr>
            <a:r>
              <a:rPr lang="en-US" sz="2600" dirty="0" smtClean="0"/>
              <a:t>Soil formation</a:t>
            </a:r>
          </a:p>
          <a:p>
            <a:pPr eaLnBrk="1" hangingPunct="1">
              <a:spcBef>
                <a:spcPct val="0"/>
              </a:spcBef>
              <a:spcAft>
                <a:spcPct val="50000"/>
              </a:spcAft>
            </a:pPr>
            <a:r>
              <a:rPr lang="en-US" sz="2600" dirty="0" smtClean="0"/>
              <a:t>Carbon storage and sequestration</a:t>
            </a:r>
          </a:p>
          <a:p>
            <a:pPr eaLnBrk="1" hangingPunct="1">
              <a:spcBef>
                <a:spcPct val="0"/>
              </a:spcBef>
              <a:spcAft>
                <a:spcPct val="50000"/>
              </a:spcAft>
            </a:pPr>
            <a:r>
              <a:rPr lang="en-US" sz="2600" dirty="0" smtClean="0"/>
              <a:t>Nutrient dispersal and cycling</a:t>
            </a:r>
          </a:p>
          <a:p>
            <a:pPr eaLnBrk="1" hangingPunct="1">
              <a:spcBef>
                <a:spcPct val="0"/>
              </a:spcBef>
              <a:spcAft>
                <a:spcPct val="50000"/>
              </a:spcAft>
            </a:pPr>
            <a:r>
              <a:rPr lang="en-US" sz="2600" dirty="0" smtClean="0"/>
              <a:t>Seed dispersal</a:t>
            </a:r>
          </a:p>
          <a:p>
            <a:pPr eaLnBrk="1" hangingPunct="1">
              <a:spcBef>
                <a:spcPct val="0"/>
              </a:spcBef>
              <a:spcAft>
                <a:spcPct val="50000"/>
              </a:spcAft>
            </a:pPr>
            <a:r>
              <a:rPr lang="en-US" sz="2600" dirty="0" smtClean="0"/>
              <a:t>Waste decomposition and detoxification </a:t>
            </a:r>
          </a:p>
          <a:p>
            <a:pPr eaLnBrk="1" hangingPunct="1">
              <a:spcBef>
                <a:spcPct val="0"/>
              </a:spcBef>
              <a:spcAft>
                <a:spcPct val="50000"/>
              </a:spcAft>
            </a:pPr>
            <a:r>
              <a:rPr lang="en-US" sz="2600" dirty="0" smtClean="0"/>
              <a:t>Crop pollination</a:t>
            </a:r>
          </a:p>
          <a:p>
            <a:pPr eaLnBrk="1" hangingPunct="1">
              <a:spcBef>
                <a:spcPct val="0"/>
              </a:spcBef>
              <a:spcAft>
                <a:spcPct val="50000"/>
              </a:spcAft>
            </a:pPr>
            <a:endParaRPr lang="en-US" sz="2600" dirty="0" smtClean="0"/>
          </a:p>
          <a:p>
            <a:pPr>
              <a:spcBef>
                <a:spcPct val="0"/>
              </a:spcBef>
              <a:spcAft>
                <a:spcPct val="50000"/>
              </a:spcAft>
            </a:pPr>
            <a:r>
              <a:rPr lang="en-US" sz="2600" dirty="0"/>
              <a:t>Pest and disease control</a:t>
            </a:r>
          </a:p>
          <a:p>
            <a:pPr>
              <a:spcBef>
                <a:spcPct val="0"/>
              </a:spcBef>
              <a:spcAft>
                <a:spcPct val="50000"/>
              </a:spcAft>
            </a:pPr>
            <a:r>
              <a:rPr lang="en-US" sz="2600" dirty="0"/>
              <a:t>Food, crops, and spices</a:t>
            </a:r>
          </a:p>
          <a:p>
            <a:pPr>
              <a:spcBef>
                <a:spcPct val="0"/>
              </a:spcBef>
              <a:spcAft>
                <a:spcPct val="50000"/>
              </a:spcAft>
            </a:pPr>
            <a:r>
              <a:rPr lang="en-US" sz="2600" dirty="0"/>
              <a:t>Forest products (i.e. timber)</a:t>
            </a:r>
          </a:p>
          <a:p>
            <a:pPr>
              <a:spcBef>
                <a:spcPct val="0"/>
              </a:spcBef>
              <a:spcAft>
                <a:spcPct val="50000"/>
              </a:spcAft>
            </a:pPr>
            <a:r>
              <a:rPr lang="en-US" sz="2600" dirty="0"/>
              <a:t>Pharmaceuticals</a:t>
            </a:r>
          </a:p>
          <a:p>
            <a:pPr>
              <a:spcBef>
                <a:spcPct val="0"/>
              </a:spcBef>
              <a:spcAft>
                <a:spcPct val="50000"/>
              </a:spcAft>
            </a:pPr>
            <a:r>
              <a:rPr lang="en-US" sz="2600" dirty="0"/>
              <a:t>Energy (i.e. hydropower and biomass fuels)</a:t>
            </a:r>
          </a:p>
          <a:p>
            <a:pPr>
              <a:spcBef>
                <a:spcPct val="0"/>
              </a:spcBef>
              <a:spcAft>
                <a:spcPct val="50000"/>
              </a:spcAft>
            </a:pPr>
            <a:r>
              <a:rPr lang="en-US" sz="2600" dirty="0"/>
              <a:t>Recreation</a:t>
            </a:r>
          </a:p>
          <a:p>
            <a:pPr>
              <a:spcBef>
                <a:spcPct val="0"/>
              </a:spcBef>
              <a:spcAft>
                <a:spcPct val="50000"/>
              </a:spcAft>
            </a:pPr>
            <a:r>
              <a:rPr lang="en-US" sz="2600" dirty="0"/>
              <a:t>Scientific discovery and education</a:t>
            </a:r>
          </a:p>
          <a:p>
            <a:pPr>
              <a:spcBef>
                <a:spcPct val="0"/>
              </a:spcBef>
              <a:spcAft>
                <a:spcPct val="50000"/>
              </a:spcAft>
            </a:pPr>
            <a:r>
              <a:rPr lang="en-US" sz="2600" dirty="0"/>
              <a:t>Aesthetic and spiritual value</a:t>
            </a:r>
          </a:p>
          <a:p>
            <a:pPr eaLnBrk="1" hangingPunct="1">
              <a:spcBef>
                <a:spcPct val="0"/>
              </a:spcBef>
              <a:spcAft>
                <a:spcPct val="50000"/>
              </a:spcAft>
            </a:pPr>
            <a:endParaRPr lang="en-US" sz="22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F7536-76E0-48B2-BF0C-5BADF5B3E587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345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0" y="0"/>
            <a:ext cx="3276600" cy="1143000"/>
          </a:xfrm>
        </p:spPr>
        <p:txBody>
          <a:bodyPr/>
          <a:lstStyle/>
          <a:p>
            <a:pPr algn="r"/>
            <a:r>
              <a:rPr lang="en-US" sz="3600" dirty="0" smtClean="0"/>
              <a:t>Cost Savings</a:t>
            </a:r>
            <a:endParaRPr lang="en-US" sz="36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F7536-76E0-48B2-BF0C-5BADF5B3E587}" type="slidenum">
              <a:rPr lang="en-US" smtClean="0"/>
              <a:pPr/>
              <a:t>6</a:t>
            </a:fld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1035598"/>
              </p:ext>
            </p:extLst>
          </p:nvPr>
        </p:nvGraphicFramePr>
        <p:xfrm>
          <a:off x="0" y="1143000"/>
          <a:ext cx="9144000" cy="57150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286000"/>
                <a:gridCol w="2286000"/>
                <a:gridCol w="2548991"/>
                <a:gridCol w="2023009"/>
              </a:tblGrid>
              <a:tr h="111125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Site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COCs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Soil Amendment</a:t>
                      </a:r>
                      <a:r>
                        <a:rPr lang="en-US" baseline="0" dirty="0" smtClean="0"/>
                        <a:t> Remedy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% Cost Savings </a:t>
                      </a:r>
                      <a:endParaRPr lang="en-US" dirty="0"/>
                    </a:p>
                  </a:txBody>
                  <a:tcPr/>
                </a:tc>
              </a:tr>
              <a:tr h="111125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California</a:t>
                      </a:r>
                      <a:r>
                        <a:rPr lang="en-US" baseline="0" dirty="0" smtClean="0"/>
                        <a:t> Gulch, Leadville, CO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Pb,</a:t>
                      </a:r>
                      <a:r>
                        <a:rPr lang="en-US" baseline="0" dirty="0" smtClean="0"/>
                        <a:t> As, other metals</a:t>
                      </a:r>
                    </a:p>
                    <a:p>
                      <a:pPr algn="ctr"/>
                      <a:r>
                        <a:rPr lang="en-US" baseline="0" dirty="0" smtClean="0"/>
                        <a:t>Acid mine drainage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Lime biosolids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50</a:t>
                      </a:r>
                    </a:p>
                    <a:p>
                      <a:pPr algn="ctr"/>
                      <a:r>
                        <a:rPr lang="en-US" dirty="0" smtClean="0"/>
                        <a:t>($2.5 M)</a:t>
                      </a:r>
                      <a:endParaRPr lang="en-US" dirty="0"/>
                    </a:p>
                  </a:txBody>
                  <a:tcPr/>
                </a:tc>
              </a:tr>
              <a:tr h="12700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College Park</a:t>
                      </a:r>
                      <a:r>
                        <a:rPr lang="en-US" baseline="0" dirty="0" smtClean="0"/>
                        <a:t> Landfill, Beltsville, MD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Vinyl chloride,</a:t>
                      </a:r>
                      <a:r>
                        <a:rPr lang="en-US" baseline="0" dirty="0" smtClean="0"/>
                        <a:t> benzene, As, Cd, Fe, Pb, Mn, Ni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Compost</a:t>
                      </a:r>
                      <a:r>
                        <a:rPr lang="en-US" baseline="0" dirty="0" smtClean="0"/>
                        <a:t> (fly ash, animal waste, plant waste)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54</a:t>
                      </a:r>
                    </a:p>
                    <a:p>
                      <a:pPr algn="ctr"/>
                      <a:r>
                        <a:rPr lang="en-US" dirty="0" smtClean="0"/>
                        <a:t>($5.4 M)</a:t>
                      </a:r>
                      <a:endParaRPr lang="en-US" dirty="0"/>
                    </a:p>
                  </a:txBody>
                  <a:tcPr/>
                </a:tc>
              </a:tr>
              <a:tr h="111125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Palmerton Zinc,</a:t>
                      </a:r>
                      <a:r>
                        <a:rPr lang="en-US" baseline="0" dirty="0" smtClean="0"/>
                        <a:t> Palmerton, PA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Pb, Zn, Cd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Lime, potash, sewage</a:t>
                      </a:r>
                      <a:r>
                        <a:rPr lang="en-US" baseline="0" dirty="0" smtClean="0"/>
                        <a:t> sludge,  mushroom/leaf litter compost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96</a:t>
                      </a:r>
                    </a:p>
                    <a:p>
                      <a:pPr algn="ctr"/>
                      <a:r>
                        <a:rPr lang="en-US" dirty="0" smtClean="0"/>
                        <a:t>($462 M)</a:t>
                      </a:r>
                      <a:endParaRPr lang="en-US" dirty="0"/>
                    </a:p>
                  </a:txBody>
                  <a:tcPr/>
                </a:tc>
              </a:tr>
              <a:tr h="111125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Sharon Steel,</a:t>
                      </a:r>
                      <a:r>
                        <a:rPr lang="en-US" baseline="0" dirty="0" smtClean="0"/>
                        <a:t> Farrell, PA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Metals,</a:t>
                      </a:r>
                      <a:r>
                        <a:rPr lang="en-US" baseline="0" dirty="0" smtClean="0"/>
                        <a:t> PAHs, PCBs, pesticides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Biosolids cap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59-84</a:t>
                      </a:r>
                    </a:p>
                    <a:p>
                      <a:pPr algn="ctr"/>
                      <a:r>
                        <a:rPr lang="en-US" dirty="0" smtClean="0"/>
                        <a:t>($16-40 M)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8850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1" y="0"/>
            <a:ext cx="7848599" cy="1143000"/>
          </a:xfrm>
        </p:spPr>
        <p:txBody>
          <a:bodyPr rtlCol="0">
            <a:norm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US" dirty="0" smtClean="0"/>
              <a:t>Ecological Revitalization &amp; Superfund</a:t>
            </a:r>
            <a:endParaRPr lang="en-US" dirty="0"/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1295400" y="1295401"/>
            <a:ext cx="5867400" cy="38862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Relation to remedial process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Ecological revitalization can...</a:t>
            </a:r>
          </a:p>
          <a:p>
            <a:pPr marL="400050" lvl="1" indent="0">
              <a:lnSpc>
                <a:spcPct val="90000"/>
              </a:lnSpc>
            </a:pPr>
            <a:r>
              <a:rPr lang="en-US" dirty="0" smtClean="0"/>
              <a:t>Reduce contaminant bioavailability</a:t>
            </a:r>
          </a:p>
          <a:p>
            <a:pPr marL="400050" lvl="1" indent="0">
              <a:lnSpc>
                <a:spcPct val="90000"/>
              </a:lnSpc>
            </a:pPr>
            <a:r>
              <a:rPr lang="en-US" dirty="0" smtClean="0"/>
              <a:t>Improve ground water recharge</a:t>
            </a:r>
          </a:p>
          <a:p>
            <a:pPr marL="400050" lvl="1" indent="0">
              <a:lnSpc>
                <a:spcPct val="90000"/>
              </a:lnSpc>
            </a:pPr>
            <a:r>
              <a:rPr lang="en-US" dirty="0" smtClean="0"/>
              <a:t>Control landfill leachate</a:t>
            </a:r>
          </a:p>
          <a:p>
            <a:pPr marL="400050" lvl="1" indent="0">
              <a:lnSpc>
                <a:spcPct val="90000"/>
              </a:lnSpc>
            </a:pPr>
            <a:r>
              <a:rPr lang="en-US" dirty="0" smtClean="0"/>
              <a:t>Stabilize soil </a:t>
            </a:r>
          </a:p>
          <a:p>
            <a:pPr marL="400050" lvl="1" indent="0">
              <a:lnSpc>
                <a:spcPct val="90000"/>
              </a:lnSpc>
            </a:pPr>
            <a:r>
              <a:rPr lang="en-US" dirty="0" smtClean="0"/>
              <a:t>Lead to ecological </a:t>
            </a:r>
            <a:endParaRPr lang="en-US" dirty="0"/>
          </a:p>
          <a:p>
            <a:pPr marL="400050" lvl="1" indent="0">
              <a:lnSpc>
                <a:spcPct val="90000"/>
              </a:lnSpc>
              <a:buNone/>
            </a:pPr>
            <a:r>
              <a:rPr lang="en-US" dirty="0" smtClean="0"/>
              <a:t>  land reuse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F7536-76E0-48B2-BF0C-5BADF5B3E587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9220" name="Picture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3238501"/>
            <a:ext cx="4648200" cy="34861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79712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88" name="Rectangle 16"/>
          <p:cNvSpPr>
            <a:spLocks noGrp="1" noChangeArrowheads="1"/>
          </p:cNvSpPr>
          <p:nvPr>
            <p:ph type="title"/>
          </p:nvPr>
        </p:nvSpPr>
        <p:spPr>
          <a:xfrm>
            <a:off x="1143000" y="27709"/>
            <a:ext cx="7848599" cy="1143000"/>
          </a:xfrm>
        </p:spPr>
        <p:txBody>
          <a:bodyPr>
            <a:noAutofit/>
          </a:bodyPr>
          <a:lstStyle/>
          <a:p>
            <a:pPr algn="r"/>
            <a:r>
              <a:rPr lang="en-US" dirty="0" smtClean="0"/>
              <a:t>Programmatic Considerations</a:t>
            </a:r>
            <a:endParaRPr lang="en-US" dirty="0"/>
          </a:p>
        </p:txBody>
      </p:sp>
      <p:sp>
        <p:nvSpPr>
          <p:cNvPr id="156689" name="Rectangle 17"/>
          <p:cNvSpPr>
            <a:spLocks noGrp="1" noChangeArrowheads="1"/>
          </p:cNvSpPr>
          <p:nvPr>
            <p:ph sz="half" idx="1"/>
          </p:nvPr>
        </p:nvSpPr>
        <p:spPr>
          <a:xfrm>
            <a:off x="1028699" y="1254672"/>
            <a:ext cx="4038600" cy="4525963"/>
          </a:xfrm>
        </p:spPr>
        <p:txBody>
          <a:bodyPr>
            <a:noAutofit/>
          </a:bodyPr>
          <a:lstStyle/>
          <a:p>
            <a:r>
              <a:rPr lang="en-US" sz="3000" dirty="0" smtClean="0"/>
              <a:t>Remedy Performance </a:t>
            </a:r>
          </a:p>
          <a:p>
            <a:endParaRPr lang="en-US" sz="3000" dirty="0" smtClean="0"/>
          </a:p>
          <a:p>
            <a:r>
              <a:rPr lang="en-US" sz="3000" dirty="0" smtClean="0"/>
              <a:t>Cleanup Plans</a:t>
            </a:r>
            <a:endParaRPr lang="en-US" sz="3000" dirty="0"/>
          </a:p>
          <a:p>
            <a:endParaRPr lang="en-US" sz="3000" dirty="0" smtClean="0"/>
          </a:p>
          <a:p>
            <a:r>
              <a:rPr lang="en-US" sz="3000" dirty="0" smtClean="0"/>
              <a:t>Stakeholder </a:t>
            </a:r>
            <a:r>
              <a:rPr lang="en-US" sz="3000" dirty="0"/>
              <a:t>Involvement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F7536-76E0-48B2-BF0C-5BADF5B3E587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10" name="Picture 2" descr="X:\EXTRANET\Image Libraries\Skeo Image Library\Site Folders\Superfund Sites\MilltownReservoirSedimentsSite\restoration finished flood channel dm.jpg"/>
          <p:cNvPicPr>
            <a:picLocks noChangeAspect="1" noChangeArrowheads="1"/>
          </p:cNvPicPr>
          <p:nvPr/>
        </p:nvPicPr>
        <p:blipFill rotWithShape="1">
          <a:blip r:embed="rId3" cstate="print"/>
          <a:srcRect l="685" b="11860"/>
          <a:stretch/>
        </p:blipFill>
        <p:spPr bwMode="auto">
          <a:xfrm>
            <a:off x="5231948" y="1254672"/>
            <a:ext cx="3556904" cy="236745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pic>
        <p:nvPicPr>
          <p:cNvPr id="11" name="Picture 3" descr="X:\EXTRANET\Image Libraries\Skeo Image Library\Site Folders\Superfund Sites\MilltownReservoirSedimentsSite\project area 11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31948" y="3962400"/>
            <a:ext cx="3556904" cy="26670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23118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28" name="Rectangle 12"/>
          <p:cNvSpPr>
            <a:spLocks noGrp="1" noChangeArrowheads="1"/>
          </p:cNvSpPr>
          <p:nvPr>
            <p:ph type="title"/>
          </p:nvPr>
        </p:nvSpPr>
        <p:spPr>
          <a:xfrm>
            <a:off x="1219200" y="195263"/>
            <a:ext cx="7848600" cy="1066800"/>
          </a:xfrm>
        </p:spPr>
        <p:txBody>
          <a:bodyPr>
            <a:normAutofit/>
          </a:bodyPr>
          <a:lstStyle/>
          <a:p>
            <a:pPr algn="r"/>
            <a:r>
              <a:rPr lang="en-US" sz="4000" dirty="0" smtClean="0"/>
              <a:t>Steps for Planning &amp; Implementation</a:t>
            </a:r>
            <a:endParaRPr lang="en-US" sz="4000" dirty="0"/>
          </a:p>
        </p:txBody>
      </p:sp>
      <p:sp>
        <p:nvSpPr>
          <p:cNvPr id="162829" name="Rectangle 13"/>
          <p:cNvSpPr>
            <a:spLocks noGrp="1" noChangeArrowheads="1"/>
          </p:cNvSpPr>
          <p:nvPr>
            <p:ph idx="1"/>
          </p:nvPr>
        </p:nvSpPr>
        <p:spPr>
          <a:xfrm>
            <a:off x="1219200" y="1524000"/>
            <a:ext cx="7620000" cy="4525963"/>
          </a:xfrm>
        </p:spPr>
        <p:txBody>
          <a:bodyPr>
            <a:normAutofit/>
          </a:bodyPr>
          <a:lstStyle/>
          <a:p>
            <a:r>
              <a:rPr lang="en-US" sz="2600" dirty="0"/>
              <a:t>Determine pre-disturbance and reference conditions</a:t>
            </a:r>
          </a:p>
          <a:p>
            <a:r>
              <a:rPr lang="en-US" sz="2600" dirty="0"/>
              <a:t>Conduct a property inventory</a:t>
            </a:r>
          </a:p>
          <a:p>
            <a:r>
              <a:rPr lang="en-US" sz="2600" dirty="0"/>
              <a:t>Establish revitalization goals and objectives</a:t>
            </a:r>
          </a:p>
          <a:p>
            <a:r>
              <a:rPr lang="en-US" sz="2600" dirty="0"/>
              <a:t>Evaluate revitalization alternatives</a:t>
            </a:r>
          </a:p>
          <a:p>
            <a:r>
              <a:rPr lang="en-US" sz="2600" dirty="0"/>
              <a:t>Develop a property-specific ecological design</a:t>
            </a:r>
          </a:p>
          <a:p>
            <a:r>
              <a:rPr lang="en-US" sz="2600" dirty="0"/>
              <a:t>Prepare specifications for construction contractors</a:t>
            </a:r>
          </a:p>
          <a:p>
            <a:r>
              <a:rPr lang="en-US" sz="2600" dirty="0"/>
              <a:t>Construct habitat features </a:t>
            </a:r>
          </a:p>
          <a:p>
            <a:r>
              <a:rPr lang="en-US" sz="2600" dirty="0"/>
              <a:t>Conduct maintenance and monitoring activities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F7536-76E0-48B2-BF0C-5BADF5B3E587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8294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co Template">
  <a:themeElements>
    <a:clrScheme name="Custom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B0F0"/>
      </a:hlink>
      <a:folHlink>
        <a:srgbClr val="95B3D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co Template 2">
  <a:themeElements>
    <a:clrScheme name="Custom 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B0F0"/>
      </a:hlink>
      <a:folHlink>
        <a:srgbClr val="C6D9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Source xmlns="http://schemas.microsoft.com/sharepoint/v3/fields" xsi:nil="true"/>
    <Language xmlns="http://schemas.microsoft.com/sharepoint/v3">English</Language>
    <j747ac98061d40f0aa7bd47e1db5675d xmlns="4ffa91fb-a0ff-4ac5-b2db-65c790d184a4">
      <Terms xmlns="http://schemas.microsoft.com/office/infopath/2007/PartnerControls"/>
    </j747ac98061d40f0aa7bd47e1db5675d>
    <External_x0020_Contributor xmlns="4ffa91fb-a0ff-4ac5-b2db-65c790d184a4" xsi:nil="true"/>
    <TaxKeywordTaxHTField xmlns="4ffa91fb-a0ff-4ac5-b2db-65c790d184a4">
      <Terms xmlns="http://schemas.microsoft.com/office/infopath/2007/PartnerControls"/>
    </TaxKeywordTaxHTField>
    <Record xmlns="4ffa91fb-a0ff-4ac5-b2db-65c790d184a4">Shared</Record>
    <Rights xmlns="4ffa91fb-a0ff-4ac5-b2db-65c790d184a4" xsi:nil="true"/>
    <Document_x0020_Creation_x0020_Date xmlns="4ffa91fb-a0ff-4ac5-b2db-65c790d184a4">2014-08-06T20:31:28+00:00</Document_x0020_Creation_x0020_Date>
    <EPA_x0020_Office xmlns="4ffa91fb-a0ff-4ac5-b2db-65c790d184a4" xsi:nil="true"/>
    <CategoryDescription xmlns="http://schemas.microsoft.com/sharepoint.v3" xsi:nil="true"/>
    <Identifier xmlns="4ffa91fb-a0ff-4ac5-b2db-65c790d184a4" xsi:nil="true"/>
    <_Coverage xmlns="http://schemas.microsoft.com/sharepoint/v3/fields" xsi:nil="true"/>
    <Creator xmlns="4ffa91fb-a0ff-4ac5-b2db-65c790d184a4">
      <UserInfo>
        <DisplayName/>
        <AccountId xsi:nil="true"/>
        <AccountType/>
      </UserInfo>
    </Creator>
    <EPA_x0020_Related_x0020_Documents xmlns="4ffa91fb-a0ff-4ac5-b2db-65c790d184a4" xsi:nil="true"/>
    <EPA_x0020_Contributor xmlns="4ffa91fb-a0ff-4ac5-b2db-65c790d184a4">
      <UserInfo>
        <DisplayName/>
        <AccountId xsi:nil="true"/>
        <AccountType/>
      </UserInfo>
    </EPA_x0020_Contributor>
    <TaxCatchAll xmlns="4ffa91fb-a0ff-4ac5-b2db-65c790d184a4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86FAC9761549E46850BD8116B2D77A0" ma:contentTypeVersion="18" ma:contentTypeDescription="Create a new document." ma:contentTypeScope="" ma:versionID="2db5d340f9f44f01f95a4b854e035688">
  <xsd:schema xmlns:xsd="http://www.w3.org/2001/XMLSchema" xmlns:xs="http://www.w3.org/2001/XMLSchema" xmlns:p="http://schemas.microsoft.com/office/2006/metadata/properties" xmlns:ns1="http://schemas.microsoft.com/sharepoint/v3" xmlns:ns3="4ffa91fb-a0ff-4ac5-b2db-65c790d184a4" xmlns:ns4="http://schemas.microsoft.com/sharepoint.v3" xmlns:ns5="http://schemas.microsoft.com/sharepoint/v3/fields" xmlns:ns6="496b22d0-0396-4fb9-b03f-93a8e0e105bd" targetNamespace="http://schemas.microsoft.com/office/2006/metadata/properties" ma:root="true" ma:fieldsID="c506b5073e3c96483c355d9ec8f8ea72" ns1:_="" ns3:_="" ns4:_="" ns5:_="" ns6:_="">
    <xsd:import namespace="http://schemas.microsoft.com/sharepoint/v3"/>
    <xsd:import namespace="4ffa91fb-a0ff-4ac5-b2db-65c790d184a4"/>
    <xsd:import namespace="http://schemas.microsoft.com/sharepoint.v3"/>
    <xsd:import namespace="http://schemas.microsoft.com/sharepoint/v3/fields"/>
    <xsd:import namespace="496b22d0-0396-4fb9-b03f-93a8e0e105bd"/>
    <xsd:element name="properties">
      <xsd:complexType>
        <xsd:sequence>
          <xsd:element name="documentManagement">
            <xsd:complexType>
              <xsd:all>
                <xsd:element ref="ns3:Document_x0020_Creation_x0020_Date" minOccurs="0"/>
                <xsd:element ref="ns3:Creator" minOccurs="0"/>
                <xsd:element ref="ns3:EPA_x0020_Office" minOccurs="0"/>
                <xsd:element ref="ns3:Record" minOccurs="0"/>
                <xsd:element ref="ns4:CategoryDescription" minOccurs="0"/>
                <xsd:element ref="ns3:Identifier" minOccurs="0"/>
                <xsd:element ref="ns3:EPA_x0020_Contributor" minOccurs="0"/>
                <xsd:element ref="ns3:External_x0020_Contributor" minOccurs="0"/>
                <xsd:element ref="ns5:_Coverage" minOccurs="0"/>
                <xsd:element ref="ns3:EPA_x0020_Related_x0020_Documents" minOccurs="0"/>
                <xsd:element ref="ns5:_Source" minOccurs="0"/>
                <xsd:element ref="ns3:Rights" minOccurs="0"/>
                <xsd:element ref="ns1:Language" minOccurs="0"/>
                <xsd:element ref="ns3:j747ac98061d40f0aa7bd47e1db5675d" minOccurs="0"/>
                <xsd:element ref="ns3:TaxKeywordTaxHTField" minOccurs="0"/>
                <xsd:element ref="ns3:TaxCatchAllLabel" minOccurs="0"/>
                <xsd:element ref="ns3:TaxCatchAll" minOccurs="0"/>
                <xsd:element ref="ns6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Language" ma:index="17" nillable="true" ma:displayName="Language" ma:default="English" ma:description="Select the document language from the drop down." ma:format="Dropdown" ma:internalName="Language" ma:readOnly="false">
      <xsd:simpleType>
        <xsd:restriction base="dms:Choice">
          <xsd:enumeration value="Arabic (Saudi Arabia)"/>
          <xsd:enumeration value="Bulgarian (Bulgaria)"/>
          <xsd:enumeration value="Chinese (Hong Kong S.A.R.)"/>
          <xsd:enumeration value="Chinese (People's Republic of China)"/>
          <xsd:enumeration value="Chinese (Taiwan)"/>
          <xsd:enumeration value="Croatian (Croatia)"/>
          <xsd:enumeration value="Czech (Czech Republic)"/>
          <xsd:enumeration value="Danish (Denmark)"/>
          <xsd:enumeration value="Dutch (Netherlands)"/>
          <xsd:enumeration value="English"/>
          <xsd:enumeration value="Estonian (Estonia)"/>
          <xsd:enumeration value="Finnish (Finland)"/>
          <xsd:enumeration value="French (France)"/>
          <xsd:enumeration value="German (Germany)"/>
          <xsd:enumeration value="Greek (Greece)"/>
          <xsd:enumeration value="Hebrew (Israel)"/>
          <xsd:enumeration value="Hindi (India)"/>
          <xsd:enumeration value="Hungarian (Hungary)"/>
          <xsd:enumeration value="Indonesian (Indonesia)"/>
          <xsd:enumeration value="Italian (Italy)"/>
          <xsd:enumeration value="Japanese (Japan)"/>
          <xsd:enumeration value="Korean (Korea)"/>
          <xsd:enumeration value="Latvian (Latvia)"/>
          <xsd:enumeration value="Lithuanian (Lithuania)"/>
          <xsd:enumeration value="Malay (Malaysia)"/>
          <xsd:enumeration value="Norwegian (Bokmal) (Norway)"/>
          <xsd:enumeration value="Polish (Poland)"/>
          <xsd:enumeration value="Portuguese (Brazil)"/>
          <xsd:enumeration value="Portuguese (Portugal)"/>
          <xsd:enumeration value="Romanian (Romania)"/>
          <xsd:enumeration value="Russian (Russia)"/>
          <xsd:enumeration value="Serbian (Latin) (Serbia)"/>
          <xsd:enumeration value="Slovak (Slovakia)"/>
          <xsd:enumeration value="Slovenian (Slovenia)"/>
          <xsd:enumeration value="Spanish (Spain)"/>
          <xsd:enumeration value="Swedish (Sweden)"/>
          <xsd:enumeration value="Thai (Thailand)"/>
          <xsd:enumeration value="Turkish (Turkey)"/>
          <xsd:enumeration value="Ukrainian (Ukraine)"/>
          <xsd:enumeration value="Urdu (Islamic Republic of Pakistan)"/>
          <xsd:enumeration value="Vietnamese (Vietnam)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fa91fb-a0ff-4ac5-b2db-65c790d184a4" elementFormDefault="qualified">
    <xsd:import namespace="http://schemas.microsoft.com/office/2006/documentManagement/types"/>
    <xsd:import namespace="http://schemas.microsoft.com/office/infopath/2007/PartnerControls"/>
    <xsd:element name="Document_x0020_Creation_x0020_Date" ma:index="2" nillable="true" ma:displayName="Document Date" ma:default="[today]" ma:description="Enter the date this document was last modified. The upload date has been entered by default." ma:format="DateOnly" ma:internalName="Document_x0020_Creation_x0020_Date" ma:readOnly="false">
      <xsd:simpleType>
        <xsd:restriction base="dms:DateTime"/>
      </xsd:simpleType>
    </xsd:element>
    <xsd:element name="Creator" ma:index="3" nillable="true" ma:displayName="Creator" ma:description="Enter the person primarily responsible for the document. The name of the person uploading the document has been entered by default." ma:list="UserInfo" ma:SharePointGroup="0" ma:internalName="Creato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PA_x0020_Office" ma:index="4" nillable="true" ma:displayName="EPA Office" ma:description="Enter the EPA organization primarily responsible for the document. The office of the person uploading the document has been entered by default." ma:internalName="EPA_x0020_Office" ma:readOnly="false">
      <xsd:simpleType>
        <xsd:restriction base="dms:Text">
          <xsd:maxLength value="255"/>
        </xsd:restriction>
      </xsd:simpleType>
    </xsd:element>
    <xsd:element name="Record" ma:index="5" nillable="true" ma:displayName="Record" ma:default="Shared" ma:description="For documents that provide evidence of EPA decisions and actions, select &quot;Shared&quot; (open access) or &quot;Private&quot; (restricted access)." ma:format="Dropdown" ma:internalName="Record" ma:readOnly="false">
      <xsd:simpleType>
        <xsd:restriction base="dms:Choice">
          <xsd:enumeration value="None"/>
          <xsd:enumeration value="Shared"/>
          <xsd:enumeration value="Private"/>
        </xsd:restriction>
      </xsd:simpleType>
    </xsd:element>
    <xsd:element name="Identifier" ma:index="9" nillable="true" ma:displayName="Identifier" ma:description="Enter all EPA identification numbers applicable to this document, one on each line." ma:internalName="Identifier" ma:readOnly="false">
      <xsd:simpleType>
        <xsd:restriction base="dms:Note">
          <xsd:maxLength value="255"/>
        </xsd:restriction>
      </xsd:simpleType>
    </xsd:element>
    <xsd:element name="EPA_x0020_Contributor" ma:index="11" nillable="true" ma:displayName="EPA Contributor" ma:description="Enter an EPA person who contributed to the creation of the document but is not the primary author." ma:list="UserInfo" ma:SharePointGroup="0" ma:internalName="EPA_x0020_Contributo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xternal_x0020_Contributor" ma:index="12" nillable="true" ma:displayName="External Contributor" ma:description="Enter a non-EPA person who contributed to the creation of the document but is not the primary author." ma:internalName="External_x0020_Contributor" ma:readOnly="false">
      <xsd:simpleType>
        <xsd:restriction base="dms:Note">
          <xsd:maxLength value="255"/>
        </xsd:restriction>
      </xsd:simpleType>
    </xsd:element>
    <xsd:element name="EPA_x0020_Related_x0020_Documents" ma:index="14" nillable="true" ma:displayName="Other Related Documents" ma:description="Enter any related document." ma:internalName="EPA_x0020_Related_x0020_Documents" ma:readOnly="false">
      <xsd:simpleType>
        <xsd:restriction base="dms:Note">
          <xsd:maxLength value="255"/>
        </xsd:restriction>
      </xsd:simpleType>
    </xsd:element>
    <xsd:element name="Rights" ma:index="16" nillable="true" ma:displayName="Rights" ma:description="Enter information about intellectual property rights held over the document (e.g. copyright, patent, trademark)." ma:internalName="Rights" ma:readOnly="false">
      <xsd:simpleType>
        <xsd:restriction base="dms:Note">
          <xsd:maxLength value="255"/>
        </xsd:restriction>
      </xsd:simpleType>
    </xsd:element>
    <xsd:element name="j747ac98061d40f0aa7bd47e1db5675d" ma:index="19" nillable="true" ma:taxonomy="true" ma:internalName="j747ac98061d40f0aa7bd47e1db5675d" ma:taxonomyFieldName="Document_x0020_Type" ma:displayName="Document Type" ma:readOnly="false" ma:default="" ma:fieldId="{3747ac98-061d-40f0-aa7b-d47e1db5675d}" ma:sspId="29f62856-1543-49d4-a736-4569d363f533" ma:termSetId="e06cd6a9-a175-4da0-81cb-8dba7aa394a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KeywordTaxHTField" ma:index="21" nillable="true" ma:taxonomy="true" ma:internalName="TaxKeywordTaxHTField" ma:taxonomyFieldName="TaxKeyword" ma:displayName="Enterprise Keywords" ma:readOnly="false" ma:fieldId="{23f27201-bee3-471e-b2e7-b64fd8b7ca38}" ma:taxonomyMulti="true" ma:sspId="29f62856-1543-49d4-a736-4569d363f533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Label" ma:index="23" nillable="true" ma:displayName="Taxonomy Catch All Column1" ma:hidden="true" ma:list="{d070db13-14a3-454d-98ba-5bdb3ba198fa}" ma:internalName="TaxCatchAllLabel" ma:readOnly="true" ma:showField="CatchAllDataLabel" ma:web="496b22d0-0396-4fb9-b03f-93a8e0e105b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" ma:index="24" nillable="true" ma:displayName="Taxonomy Catch All Column" ma:hidden="true" ma:list="{d070db13-14a3-454d-98ba-5bdb3ba198fa}" ma:internalName="TaxCatchAll" ma:showField="CatchAllData" ma:web="496b22d0-0396-4fb9-b03f-93a8e0e105b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.v3" elementFormDefault="qualified">
    <xsd:import namespace="http://schemas.microsoft.com/office/2006/documentManagement/types"/>
    <xsd:import namespace="http://schemas.microsoft.com/office/infopath/2007/PartnerControls"/>
    <xsd:element name="CategoryDescription" ma:index="6" nillable="true" ma:displayName="Description" ma:description="Enter a brief description." ma:internalName="CategoryDescription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Coverage" ma:index="13" nillable="true" ma:displayName="Coverage" ma:description="Enter the geographic location, jurisdiction, or time period for which the document is relevant." ma:internalName="_Coverage" ma:readOnly="false">
      <xsd:simpleType>
        <xsd:restriction base="dms:Text">
          <xsd:maxLength value="255"/>
        </xsd:restriction>
      </xsd:simpleType>
    </xsd:element>
    <xsd:element name="_Source" ma:index="15" nillable="true" ma:displayName="Source" ma:description="Enter a source from which the document is derived." ma:internalName="_Source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6b22d0-0396-4fb9-b03f-93a8e0e105bd" elementFormDefault="qualified">
    <xsd:import namespace="http://schemas.microsoft.com/office/2006/documentManagement/types"/>
    <xsd:import namespace="http://schemas.microsoft.com/office/infopath/2007/PartnerControls"/>
    <xsd:element name="SharedWithUsers" ma:index="2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5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haredContentType xmlns="Microsoft.SharePoint.Taxonomy.ContentTypeSync" SourceId="29f62856-1543-49d4-a736-4569d363f533" ContentTypeId="0x0101" PreviousValue="false"/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73F38FA-20FC-482A-BDA7-F1A8DF23DD36}">
  <ds:schemaRefs>
    <ds:schemaRef ds:uri="http://purl.org/dc/dcmitype/"/>
    <ds:schemaRef ds:uri="http://schemas.openxmlformats.org/package/2006/metadata/core-properties"/>
    <ds:schemaRef ds:uri="496b22d0-0396-4fb9-b03f-93a8e0e105bd"/>
    <ds:schemaRef ds:uri="http://schemas.microsoft.com/office/2006/documentManagement/types"/>
    <ds:schemaRef ds:uri="http://schemas.microsoft.com/office/infopath/2007/PartnerControls"/>
    <ds:schemaRef ds:uri="http://schemas.microsoft.com/sharepoint/v3/fields"/>
    <ds:schemaRef ds:uri="http://purl.org/dc/terms/"/>
    <ds:schemaRef ds:uri="http://schemas.microsoft.com/sharepoint.v3"/>
    <ds:schemaRef ds:uri="4ffa91fb-a0ff-4ac5-b2db-65c790d184a4"/>
    <ds:schemaRef ds:uri="http://www.w3.org/XML/1998/namespace"/>
    <ds:schemaRef ds:uri="http://schemas.microsoft.com/sharepoint/v3"/>
    <ds:schemaRef ds:uri="http://schemas.microsoft.com/office/2006/metadata/propertie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5199FE5D-83D3-4AE4-8CBD-3634E00B711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4ffa91fb-a0ff-4ac5-b2db-65c790d184a4"/>
    <ds:schemaRef ds:uri="http://schemas.microsoft.com/sharepoint.v3"/>
    <ds:schemaRef ds:uri="http://schemas.microsoft.com/sharepoint/v3/fields"/>
    <ds:schemaRef ds:uri="496b22d0-0396-4fb9-b03f-93a8e0e105b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93C01B6-956F-4F2A-A8DC-436F29B34E26}">
  <ds:schemaRefs>
    <ds:schemaRef ds:uri="Microsoft.SharePoint.Taxonomy.ContentTypeSync"/>
  </ds:schemaRefs>
</ds:datastoreItem>
</file>

<file path=customXml/itemProps4.xml><?xml version="1.0" encoding="utf-8"?>
<ds:datastoreItem xmlns:ds="http://schemas.openxmlformats.org/officeDocument/2006/customXml" ds:itemID="{3FDD7687-84B4-4A15-B04B-86E3F683572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Eco Template</Template>
  <TotalTime>18227</TotalTime>
  <Words>481</Words>
  <Application>Microsoft Office PowerPoint</Application>
  <PresentationFormat>On-screen Show (4:3)</PresentationFormat>
  <Paragraphs>151</Paragraphs>
  <Slides>18</Slides>
  <Notes>18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Times</vt:lpstr>
      <vt:lpstr>Eco Template</vt:lpstr>
      <vt:lpstr>Eco Template 2</vt:lpstr>
      <vt:lpstr>Document</vt:lpstr>
      <vt:lpstr>Ecological Revitalization and Reuse of Contaminated Sites </vt:lpstr>
      <vt:lpstr>Overview</vt:lpstr>
      <vt:lpstr>What is Ecological Revitalization?</vt:lpstr>
      <vt:lpstr>Innovative &amp; Beneficial</vt:lpstr>
      <vt:lpstr>Types of Ecosystem Services</vt:lpstr>
      <vt:lpstr>Cost Savings</vt:lpstr>
      <vt:lpstr>Ecological Revitalization &amp; Superfund</vt:lpstr>
      <vt:lpstr>Programmatic Considerations</vt:lpstr>
      <vt:lpstr>Steps for Planning &amp; Implementation</vt:lpstr>
      <vt:lpstr>Cleanup Planning &amp; Design Issues</vt:lpstr>
      <vt:lpstr>Environmental Education</vt:lpstr>
      <vt:lpstr>Case Study: Boyle Galvanizing</vt:lpstr>
      <vt:lpstr>Palmerton Zinc Pile Superfund Site, PA</vt:lpstr>
      <vt:lpstr>Cal Gulch Superfund Site, Leadville, CO</vt:lpstr>
      <vt:lpstr>Vermont Asbestos Group </vt:lpstr>
      <vt:lpstr>Communication and Outreach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ahefner</dc:creator>
  <cp:lastModifiedBy>Skeo</cp:lastModifiedBy>
  <cp:revision>342</cp:revision>
  <cp:lastPrinted>2014-03-28T18:01:19Z</cp:lastPrinted>
  <dcterms:created xsi:type="dcterms:W3CDTF">2013-03-19T17:44:26Z</dcterms:created>
  <dcterms:modified xsi:type="dcterms:W3CDTF">2015-04-20T21:38:05Z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MyDocuments">
    <vt:bool>true</vt:bool>
  </property>
  <property fmtid="{D5CDD505-2E9C-101B-9397-08002B2CF9AE}" pid="3" name="ContentTypeId">
    <vt:lpwstr>0x010100186FAC9761549E46850BD8116B2D77A0</vt:lpwstr>
  </property>
  <property fmtid="{D5CDD505-2E9C-101B-9397-08002B2CF9AE}" pid="4" name="TaxKeyword">
    <vt:lpwstr/>
  </property>
  <property fmtid="{D5CDD505-2E9C-101B-9397-08002B2CF9AE}" pid="5" name="Document_x0020_Type">
    <vt:lpwstr/>
  </property>
  <property fmtid="{D5CDD505-2E9C-101B-9397-08002B2CF9AE}" pid="6" name="Document Type">
    <vt:lpwstr/>
  </property>
</Properties>
</file>