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59" r:id="rId3"/>
  </p:sldMasterIdLst>
  <p:notesMasterIdLst>
    <p:notesMasterId r:id="rId24"/>
  </p:notesMasterIdLst>
  <p:handoutMasterIdLst>
    <p:handoutMasterId r:id="rId25"/>
  </p:handoutMasterIdLst>
  <p:sldIdLst>
    <p:sldId id="269" r:id="rId4"/>
    <p:sldId id="260" r:id="rId5"/>
    <p:sldId id="271" r:id="rId6"/>
    <p:sldId id="273" r:id="rId7"/>
    <p:sldId id="272" r:id="rId8"/>
    <p:sldId id="274" r:id="rId9"/>
    <p:sldId id="276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70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50628" autoAdjust="0"/>
  </p:normalViewPr>
  <p:slideViewPr>
    <p:cSldViewPr snapToGrid="0">
      <p:cViewPr varScale="1">
        <p:scale>
          <a:sx n="34" d="100"/>
          <a:sy n="34" d="100"/>
        </p:scale>
        <p:origin x="2058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F8D73-A814-4110-8443-549DDC93DB0F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</dgm:pt>
    <dgm:pt modelId="{6B065DAD-9644-4546-98B3-A5A4977CA06F}">
      <dgm:prSet phldrT="[Text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b="1" dirty="0" smtClean="0"/>
            <a:t>Environmental</a:t>
          </a:r>
          <a:endParaRPr lang="en-US" b="1" dirty="0"/>
        </a:p>
      </dgm:t>
    </dgm:pt>
    <dgm:pt modelId="{84DD10E1-9AE4-4D3C-8A7E-EFF8F2D48E7D}" type="parTrans" cxnId="{0441A3B0-149E-46B2-A231-F34BCA7EC9F8}">
      <dgm:prSet/>
      <dgm:spPr/>
      <dgm:t>
        <a:bodyPr/>
        <a:lstStyle/>
        <a:p>
          <a:endParaRPr lang="en-US"/>
        </a:p>
      </dgm:t>
    </dgm:pt>
    <dgm:pt modelId="{F25E4E75-32B8-40AF-B3D1-4DD3582164E3}" type="sibTrans" cxnId="{0441A3B0-149E-46B2-A231-F34BCA7EC9F8}">
      <dgm:prSet/>
      <dgm:spPr/>
      <dgm:t>
        <a:bodyPr/>
        <a:lstStyle/>
        <a:p>
          <a:endParaRPr lang="en-US"/>
        </a:p>
      </dgm:t>
    </dgm:pt>
    <dgm:pt modelId="{D84D9B0A-1364-4441-B35C-10B0C1B16471}">
      <dgm:prSet phldrT="[Text]"/>
      <dgm:spPr>
        <a:solidFill>
          <a:srgbClr val="00B0F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b="1" dirty="0" smtClean="0"/>
            <a:t>Social</a:t>
          </a:r>
          <a:endParaRPr lang="en-US" b="1" dirty="0"/>
        </a:p>
      </dgm:t>
    </dgm:pt>
    <dgm:pt modelId="{D6F93CC0-E4F3-4EF2-88CD-D74170A38B51}" type="parTrans" cxnId="{AB7DAEF5-62BA-471A-806F-D90FDDB04F8F}">
      <dgm:prSet/>
      <dgm:spPr/>
      <dgm:t>
        <a:bodyPr/>
        <a:lstStyle/>
        <a:p>
          <a:endParaRPr lang="en-US"/>
        </a:p>
      </dgm:t>
    </dgm:pt>
    <dgm:pt modelId="{9598EFE5-6C0B-4C49-A7B1-02A9BFF659FA}" type="sibTrans" cxnId="{AB7DAEF5-62BA-471A-806F-D90FDDB04F8F}">
      <dgm:prSet/>
      <dgm:spPr/>
      <dgm:t>
        <a:bodyPr/>
        <a:lstStyle/>
        <a:p>
          <a:endParaRPr lang="en-US"/>
        </a:p>
      </dgm:t>
    </dgm:pt>
    <dgm:pt modelId="{99B3DB86-827C-4CC9-8A75-18EDD4FB296A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 smtClean="0"/>
            <a:t>Economic</a:t>
          </a:r>
          <a:endParaRPr lang="en-US" b="1" dirty="0"/>
        </a:p>
      </dgm:t>
    </dgm:pt>
    <dgm:pt modelId="{8295793B-9448-47D3-9F5D-84ECCCC119F7}" type="parTrans" cxnId="{A39EE757-CAF3-4E7B-9F8A-68520107B998}">
      <dgm:prSet/>
      <dgm:spPr/>
      <dgm:t>
        <a:bodyPr/>
        <a:lstStyle/>
        <a:p>
          <a:endParaRPr lang="en-US"/>
        </a:p>
      </dgm:t>
    </dgm:pt>
    <dgm:pt modelId="{E8A3F07A-B3E5-47C8-B7EF-3059DF6DE563}" type="sibTrans" cxnId="{A39EE757-CAF3-4E7B-9F8A-68520107B998}">
      <dgm:prSet/>
      <dgm:spPr/>
      <dgm:t>
        <a:bodyPr/>
        <a:lstStyle/>
        <a:p>
          <a:endParaRPr lang="en-US"/>
        </a:p>
      </dgm:t>
    </dgm:pt>
    <dgm:pt modelId="{8FBE3164-4FD3-433A-B86F-52CA48AF0817}" type="pres">
      <dgm:prSet presAssocID="{7C3F8D73-A814-4110-8443-549DDC93DB0F}" presName="compositeShape" presStyleCnt="0">
        <dgm:presLayoutVars>
          <dgm:chMax val="7"/>
          <dgm:dir/>
          <dgm:resizeHandles val="exact"/>
        </dgm:presLayoutVars>
      </dgm:prSet>
      <dgm:spPr/>
    </dgm:pt>
    <dgm:pt modelId="{B07C9E4F-F5A7-4B8F-9C9B-9A3369EBD846}" type="pres">
      <dgm:prSet presAssocID="{6B065DAD-9644-4546-98B3-A5A4977CA06F}" presName="circ1" presStyleLbl="vennNode1" presStyleIdx="0" presStyleCnt="3"/>
      <dgm:spPr/>
      <dgm:t>
        <a:bodyPr/>
        <a:lstStyle/>
        <a:p>
          <a:endParaRPr lang="en-US"/>
        </a:p>
      </dgm:t>
    </dgm:pt>
    <dgm:pt modelId="{E033C62B-6D9F-4363-960F-01A2E8FDE65F}" type="pres">
      <dgm:prSet presAssocID="{6B065DAD-9644-4546-98B3-A5A4977CA06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1F5FD-8EC9-4100-8E31-76994A230D07}" type="pres">
      <dgm:prSet presAssocID="{D84D9B0A-1364-4441-B35C-10B0C1B16471}" presName="circ2" presStyleLbl="vennNode1" presStyleIdx="1" presStyleCnt="3"/>
      <dgm:spPr/>
      <dgm:t>
        <a:bodyPr/>
        <a:lstStyle/>
        <a:p>
          <a:endParaRPr lang="en-US"/>
        </a:p>
      </dgm:t>
    </dgm:pt>
    <dgm:pt modelId="{EDF23BB2-FEAB-4FD7-8D5E-3DFE34AD0459}" type="pres">
      <dgm:prSet presAssocID="{D84D9B0A-1364-4441-B35C-10B0C1B1647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0B28D-CD9A-47AD-90C2-C6ECC065D29D}" type="pres">
      <dgm:prSet presAssocID="{99B3DB86-827C-4CC9-8A75-18EDD4FB296A}" presName="circ3" presStyleLbl="vennNode1" presStyleIdx="2" presStyleCnt="3" custLinFactNeighborY="-752"/>
      <dgm:spPr/>
      <dgm:t>
        <a:bodyPr/>
        <a:lstStyle/>
        <a:p>
          <a:endParaRPr lang="en-US"/>
        </a:p>
      </dgm:t>
    </dgm:pt>
    <dgm:pt modelId="{7A3DE442-139B-4B24-BC9D-D7134ACEB1F8}" type="pres">
      <dgm:prSet presAssocID="{99B3DB86-827C-4CC9-8A75-18EDD4FB296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7DAEF5-62BA-471A-806F-D90FDDB04F8F}" srcId="{7C3F8D73-A814-4110-8443-549DDC93DB0F}" destId="{D84D9B0A-1364-4441-B35C-10B0C1B16471}" srcOrd="1" destOrd="0" parTransId="{D6F93CC0-E4F3-4EF2-88CD-D74170A38B51}" sibTransId="{9598EFE5-6C0B-4C49-A7B1-02A9BFF659FA}"/>
    <dgm:cxn modelId="{E2606330-CB53-4184-815A-C9C2AD149600}" type="presOf" srcId="{6B065DAD-9644-4546-98B3-A5A4977CA06F}" destId="{E033C62B-6D9F-4363-960F-01A2E8FDE65F}" srcOrd="1" destOrd="0" presId="urn:microsoft.com/office/officeart/2005/8/layout/venn1"/>
    <dgm:cxn modelId="{ECFD74BC-1A02-4A16-B09B-2B061EC1916B}" type="presOf" srcId="{D84D9B0A-1364-4441-B35C-10B0C1B16471}" destId="{5641F5FD-8EC9-4100-8E31-76994A230D07}" srcOrd="0" destOrd="0" presId="urn:microsoft.com/office/officeart/2005/8/layout/venn1"/>
    <dgm:cxn modelId="{0632E9F0-900F-4288-98BC-59ED1140288E}" type="presOf" srcId="{99B3DB86-827C-4CC9-8A75-18EDD4FB296A}" destId="{7A3DE442-139B-4B24-BC9D-D7134ACEB1F8}" srcOrd="1" destOrd="0" presId="urn:microsoft.com/office/officeart/2005/8/layout/venn1"/>
    <dgm:cxn modelId="{27A519DC-0CFE-462E-8A6E-24766D5E87BA}" type="presOf" srcId="{D84D9B0A-1364-4441-B35C-10B0C1B16471}" destId="{EDF23BB2-FEAB-4FD7-8D5E-3DFE34AD0459}" srcOrd="1" destOrd="0" presId="urn:microsoft.com/office/officeart/2005/8/layout/venn1"/>
    <dgm:cxn modelId="{EFE8C89B-074E-4BBD-A9B7-684824AF4B84}" type="presOf" srcId="{7C3F8D73-A814-4110-8443-549DDC93DB0F}" destId="{8FBE3164-4FD3-433A-B86F-52CA48AF0817}" srcOrd="0" destOrd="0" presId="urn:microsoft.com/office/officeart/2005/8/layout/venn1"/>
    <dgm:cxn modelId="{0441A3B0-149E-46B2-A231-F34BCA7EC9F8}" srcId="{7C3F8D73-A814-4110-8443-549DDC93DB0F}" destId="{6B065DAD-9644-4546-98B3-A5A4977CA06F}" srcOrd="0" destOrd="0" parTransId="{84DD10E1-9AE4-4D3C-8A7E-EFF8F2D48E7D}" sibTransId="{F25E4E75-32B8-40AF-B3D1-4DD3582164E3}"/>
    <dgm:cxn modelId="{FBCAE728-2CCC-4DEE-B49F-83741017C0FA}" type="presOf" srcId="{6B065DAD-9644-4546-98B3-A5A4977CA06F}" destId="{B07C9E4F-F5A7-4B8F-9C9B-9A3369EBD846}" srcOrd="0" destOrd="0" presId="urn:microsoft.com/office/officeart/2005/8/layout/venn1"/>
    <dgm:cxn modelId="{A39EE757-CAF3-4E7B-9F8A-68520107B998}" srcId="{7C3F8D73-A814-4110-8443-549DDC93DB0F}" destId="{99B3DB86-827C-4CC9-8A75-18EDD4FB296A}" srcOrd="2" destOrd="0" parTransId="{8295793B-9448-47D3-9F5D-84ECCCC119F7}" sibTransId="{E8A3F07A-B3E5-47C8-B7EF-3059DF6DE563}"/>
    <dgm:cxn modelId="{80388CDB-9D86-4A04-B198-9FB4C91E3F61}" type="presOf" srcId="{99B3DB86-827C-4CC9-8A75-18EDD4FB296A}" destId="{B970B28D-CD9A-47AD-90C2-C6ECC065D29D}" srcOrd="0" destOrd="0" presId="urn:microsoft.com/office/officeart/2005/8/layout/venn1"/>
    <dgm:cxn modelId="{5FCEE433-19F6-4D09-86B3-9314341D0CD5}" type="presParOf" srcId="{8FBE3164-4FD3-433A-B86F-52CA48AF0817}" destId="{B07C9E4F-F5A7-4B8F-9C9B-9A3369EBD846}" srcOrd="0" destOrd="0" presId="urn:microsoft.com/office/officeart/2005/8/layout/venn1"/>
    <dgm:cxn modelId="{A21241FF-B1A2-4599-8DF3-B3626C96FA79}" type="presParOf" srcId="{8FBE3164-4FD3-433A-B86F-52CA48AF0817}" destId="{E033C62B-6D9F-4363-960F-01A2E8FDE65F}" srcOrd="1" destOrd="0" presId="urn:microsoft.com/office/officeart/2005/8/layout/venn1"/>
    <dgm:cxn modelId="{253B2DBC-77E6-4107-B684-F5E39C7D1299}" type="presParOf" srcId="{8FBE3164-4FD3-433A-B86F-52CA48AF0817}" destId="{5641F5FD-8EC9-4100-8E31-76994A230D07}" srcOrd="2" destOrd="0" presId="urn:microsoft.com/office/officeart/2005/8/layout/venn1"/>
    <dgm:cxn modelId="{67444713-8504-45B0-8DFE-0572BD5F2DB9}" type="presParOf" srcId="{8FBE3164-4FD3-433A-B86F-52CA48AF0817}" destId="{EDF23BB2-FEAB-4FD7-8D5E-3DFE34AD0459}" srcOrd="3" destOrd="0" presId="urn:microsoft.com/office/officeart/2005/8/layout/venn1"/>
    <dgm:cxn modelId="{33E7D51C-1620-4123-ABEE-8CAB6E1FF30F}" type="presParOf" srcId="{8FBE3164-4FD3-433A-B86F-52CA48AF0817}" destId="{B970B28D-CD9A-47AD-90C2-C6ECC065D29D}" srcOrd="4" destOrd="0" presId="urn:microsoft.com/office/officeart/2005/8/layout/venn1"/>
    <dgm:cxn modelId="{DCDE1B23-A366-4466-ABF6-6C1C0AC6C254}" type="presParOf" srcId="{8FBE3164-4FD3-433A-B86F-52CA48AF0817}" destId="{7A3DE442-139B-4B24-BC9D-D7134ACEB1F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3F8D73-A814-4110-8443-549DDC93DB0F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</dgm:pt>
    <dgm:pt modelId="{6B065DAD-9644-4546-98B3-A5A4977CA06F}">
      <dgm:prSet phldrT="[Text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b="1" dirty="0" smtClean="0"/>
            <a:t>Environmental</a:t>
          </a:r>
          <a:endParaRPr lang="en-US" b="1" dirty="0"/>
        </a:p>
      </dgm:t>
    </dgm:pt>
    <dgm:pt modelId="{84DD10E1-9AE4-4D3C-8A7E-EFF8F2D48E7D}" type="parTrans" cxnId="{0441A3B0-149E-46B2-A231-F34BCA7EC9F8}">
      <dgm:prSet/>
      <dgm:spPr/>
      <dgm:t>
        <a:bodyPr/>
        <a:lstStyle/>
        <a:p>
          <a:endParaRPr lang="en-US"/>
        </a:p>
      </dgm:t>
    </dgm:pt>
    <dgm:pt modelId="{F25E4E75-32B8-40AF-B3D1-4DD3582164E3}" type="sibTrans" cxnId="{0441A3B0-149E-46B2-A231-F34BCA7EC9F8}">
      <dgm:prSet/>
      <dgm:spPr/>
      <dgm:t>
        <a:bodyPr/>
        <a:lstStyle/>
        <a:p>
          <a:endParaRPr lang="en-US"/>
        </a:p>
      </dgm:t>
    </dgm:pt>
    <dgm:pt modelId="{D84D9B0A-1364-4441-B35C-10B0C1B16471}">
      <dgm:prSet phldrT="[Text]"/>
      <dgm:spPr>
        <a:solidFill>
          <a:srgbClr val="00B0F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b="1" dirty="0" smtClean="0"/>
            <a:t>Social</a:t>
          </a:r>
          <a:endParaRPr lang="en-US" b="1" dirty="0"/>
        </a:p>
      </dgm:t>
    </dgm:pt>
    <dgm:pt modelId="{D6F93CC0-E4F3-4EF2-88CD-D74170A38B51}" type="parTrans" cxnId="{AB7DAEF5-62BA-471A-806F-D90FDDB04F8F}">
      <dgm:prSet/>
      <dgm:spPr/>
      <dgm:t>
        <a:bodyPr/>
        <a:lstStyle/>
        <a:p>
          <a:endParaRPr lang="en-US"/>
        </a:p>
      </dgm:t>
    </dgm:pt>
    <dgm:pt modelId="{9598EFE5-6C0B-4C49-A7B1-02A9BFF659FA}" type="sibTrans" cxnId="{AB7DAEF5-62BA-471A-806F-D90FDDB04F8F}">
      <dgm:prSet/>
      <dgm:spPr/>
      <dgm:t>
        <a:bodyPr/>
        <a:lstStyle/>
        <a:p>
          <a:endParaRPr lang="en-US"/>
        </a:p>
      </dgm:t>
    </dgm:pt>
    <dgm:pt modelId="{99B3DB86-827C-4CC9-8A75-18EDD4FB296A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 smtClean="0"/>
            <a:t>Economic</a:t>
          </a:r>
          <a:endParaRPr lang="en-US" b="1" dirty="0"/>
        </a:p>
      </dgm:t>
    </dgm:pt>
    <dgm:pt modelId="{8295793B-9448-47D3-9F5D-84ECCCC119F7}" type="parTrans" cxnId="{A39EE757-CAF3-4E7B-9F8A-68520107B998}">
      <dgm:prSet/>
      <dgm:spPr/>
      <dgm:t>
        <a:bodyPr/>
        <a:lstStyle/>
        <a:p>
          <a:endParaRPr lang="en-US"/>
        </a:p>
      </dgm:t>
    </dgm:pt>
    <dgm:pt modelId="{E8A3F07A-B3E5-47C8-B7EF-3059DF6DE563}" type="sibTrans" cxnId="{A39EE757-CAF3-4E7B-9F8A-68520107B998}">
      <dgm:prSet/>
      <dgm:spPr/>
      <dgm:t>
        <a:bodyPr/>
        <a:lstStyle/>
        <a:p>
          <a:endParaRPr lang="en-US"/>
        </a:p>
      </dgm:t>
    </dgm:pt>
    <dgm:pt modelId="{8FBE3164-4FD3-433A-B86F-52CA48AF0817}" type="pres">
      <dgm:prSet presAssocID="{7C3F8D73-A814-4110-8443-549DDC93DB0F}" presName="compositeShape" presStyleCnt="0">
        <dgm:presLayoutVars>
          <dgm:chMax val="7"/>
          <dgm:dir/>
          <dgm:resizeHandles val="exact"/>
        </dgm:presLayoutVars>
      </dgm:prSet>
      <dgm:spPr/>
    </dgm:pt>
    <dgm:pt modelId="{B07C9E4F-F5A7-4B8F-9C9B-9A3369EBD846}" type="pres">
      <dgm:prSet presAssocID="{6B065DAD-9644-4546-98B3-A5A4977CA06F}" presName="circ1" presStyleLbl="vennNode1" presStyleIdx="0" presStyleCnt="3"/>
      <dgm:spPr/>
      <dgm:t>
        <a:bodyPr/>
        <a:lstStyle/>
        <a:p>
          <a:endParaRPr lang="en-US"/>
        </a:p>
      </dgm:t>
    </dgm:pt>
    <dgm:pt modelId="{E033C62B-6D9F-4363-960F-01A2E8FDE65F}" type="pres">
      <dgm:prSet presAssocID="{6B065DAD-9644-4546-98B3-A5A4977CA06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1F5FD-8EC9-4100-8E31-76994A230D07}" type="pres">
      <dgm:prSet presAssocID="{D84D9B0A-1364-4441-B35C-10B0C1B16471}" presName="circ2" presStyleLbl="vennNode1" presStyleIdx="1" presStyleCnt="3"/>
      <dgm:spPr/>
      <dgm:t>
        <a:bodyPr/>
        <a:lstStyle/>
        <a:p>
          <a:endParaRPr lang="en-US"/>
        </a:p>
      </dgm:t>
    </dgm:pt>
    <dgm:pt modelId="{EDF23BB2-FEAB-4FD7-8D5E-3DFE34AD0459}" type="pres">
      <dgm:prSet presAssocID="{D84D9B0A-1364-4441-B35C-10B0C1B1647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0B28D-CD9A-47AD-90C2-C6ECC065D29D}" type="pres">
      <dgm:prSet presAssocID="{99B3DB86-827C-4CC9-8A75-18EDD4FB296A}" presName="circ3" presStyleLbl="vennNode1" presStyleIdx="2" presStyleCnt="3" custLinFactNeighborY="-752"/>
      <dgm:spPr/>
      <dgm:t>
        <a:bodyPr/>
        <a:lstStyle/>
        <a:p>
          <a:endParaRPr lang="en-US"/>
        </a:p>
      </dgm:t>
    </dgm:pt>
    <dgm:pt modelId="{7A3DE442-139B-4B24-BC9D-D7134ACEB1F8}" type="pres">
      <dgm:prSet presAssocID="{99B3DB86-827C-4CC9-8A75-18EDD4FB296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3E3059-017C-455F-8254-4DC768E0E1F5}" type="presOf" srcId="{6B065DAD-9644-4546-98B3-A5A4977CA06F}" destId="{E033C62B-6D9F-4363-960F-01A2E8FDE65F}" srcOrd="1" destOrd="0" presId="urn:microsoft.com/office/officeart/2005/8/layout/venn1"/>
    <dgm:cxn modelId="{2C430C74-33A3-43B6-A4BF-907D6DB73E6B}" type="presOf" srcId="{7C3F8D73-A814-4110-8443-549DDC93DB0F}" destId="{8FBE3164-4FD3-433A-B86F-52CA48AF0817}" srcOrd="0" destOrd="0" presId="urn:microsoft.com/office/officeart/2005/8/layout/venn1"/>
    <dgm:cxn modelId="{1C2D6073-3F4F-462F-A9B8-9E3B7A75F467}" type="presOf" srcId="{D84D9B0A-1364-4441-B35C-10B0C1B16471}" destId="{5641F5FD-8EC9-4100-8E31-76994A230D07}" srcOrd="0" destOrd="0" presId="urn:microsoft.com/office/officeart/2005/8/layout/venn1"/>
    <dgm:cxn modelId="{06CBDF27-AC50-4686-B82C-F25D41D1104A}" type="presOf" srcId="{99B3DB86-827C-4CC9-8A75-18EDD4FB296A}" destId="{7A3DE442-139B-4B24-BC9D-D7134ACEB1F8}" srcOrd="1" destOrd="0" presId="urn:microsoft.com/office/officeart/2005/8/layout/venn1"/>
    <dgm:cxn modelId="{AB7DAEF5-62BA-471A-806F-D90FDDB04F8F}" srcId="{7C3F8D73-A814-4110-8443-549DDC93DB0F}" destId="{D84D9B0A-1364-4441-B35C-10B0C1B16471}" srcOrd="1" destOrd="0" parTransId="{D6F93CC0-E4F3-4EF2-88CD-D74170A38B51}" sibTransId="{9598EFE5-6C0B-4C49-A7B1-02A9BFF659FA}"/>
    <dgm:cxn modelId="{D2AE7700-E418-458E-80C0-DB1B30FBCD43}" type="presOf" srcId="{D84D9B0A-1364-4441-B35C-10B0C1B16471}" destId="{EDF23BB2-FEAB-4FD7-8D5E-3DFE34AD0459}" srcOrd="1" destOrd="0" presId="urn:microsoft.com/office/officeart/2005/8/layout/venn1"/>
    <dgm:cxn modelId="{A39EE757-CAF3-4E7B-9F8A-68520107B998}" srcId="{7C3F8D73-A814-4110-8443-549DDC93DB0F}" destId="{99B3DB86-827C-4CC9-8A75-18EDD4FB296A}" srcOrd="2" destOrd="0" parTransId="{8295793B-9448-47D3-9F5D-84ECCCC119F7}" sibTransId="{E8A3F07A-B3E5-47C8-B7EF-3059DF6DE563}"/>
    <dgm:cxn modelId="{5F6A7806-FB7F-4ECE-B781-BAAB43BA10D7}" type="presOf" srcId="{6B065DAD-9644-4546-98B3-A5A4977CA06F}" destId="{B07C9E4F-F5A7-4B8F-9C9B-9A3369EBD846}" srcOrd="0" destOrd="0" presId="urn:microsoft.com/office/officeart/2005/8/layout/venn1"/>
    <dgm:cxn modelId="{2A1312F2-1263-4AAC-AB6A-0209897A5E5E}" type="presOf" srcId="{99B3DB86-827C-4CC9-8A75-18EDD4FB296A}" destId="{B970B28D-CD9A-47AD-90C2-C6ECC065D29D}" srcOrd="0" destOrd="0" presId="urn:microsoft.com/office/officeart/2005/8/layout/venn1"/>
    <dgm:cxn modelId="{0441A3B0-149E-46B2-A231-F34BCA7EC9F8}" srcId="{7C3F8D73-A814-4110-8443-549DDC93DB0F}" destId="{6B065DAD-9644-4546-98B3-A5A4977CA06F}" srcOrd="0" destOrd="0" parTransId="{84DD10E1-9AE4-4D3C-8A7E-EFF8F2D48E7D}" sibTransId="{F25E4E75-32B8-40AF-B3D1-4DD3582164E3}"/>
    <dgm:cxn modelId="{9821AEE9-36DA-4425-B0D1-51E2CE1AD972}" type="presParOf" srcId="{8FBE3164-4FD3-433A-B86F-52CA48AF0817}" destId="{B07C9E4F-F5A7-4B8F-9C9B-9A3369EBD846}" srcOrd="0" destOrd="0" presId="urn:microsoft.com/office/officeart/2005/8/layout/venn1"/>
    <dgm:cxn modelId="{3787223B-B266-4370-835C-E509DCBB96A9}" type="presParOf" srcId="{8FBE3164-4FD3-433A-B86F-52CA48AF0817}" destId="{E033C62B-6D9F-4363-960F-01A2E8FDE65F}" srcOrd="1" destOrd="0" presId="urn:microsoft.com/office/officeart/2005/8/layout/venn1"/>
    <dgm:cxn modelId="{38FD7E59-C6B8-4FEE-9A8D-78FE1194360E}" type="presParOf" srcId="{8FBE3164-4FD3-433A-B86F-52CA48AF0817}" destId="{5641F5FD-8EC9-4100-8E31-76994A230D07}" srcOrd="2" destOrd="0" presId="urn:microsoft.com/office/officeart/2005/8/layout/venn1"/>
    <dgm:cxn modelId="{14B77035-52A9-44C7-AE80-8A477B986F60}" type="presParOf" srcId="{8FBE3164-4FD3-433A-B86F-52CA48AF0817}" destId="{EDF23BB2-FEAB-4FD7-8D5E-3DFE34AD0459}" srcOrd="3" destOrd="0" presId="urn:microsoft.com/office/officeart/2005/8/layout/venn1"/>
    <dgm:cxn modelId="{9C0DD1A9-A151-470A-8D1D-32C31980C439}" type="presParOf" srcId="{8FBE3164-4FD3-433A-B86F-52CA48AF0817}" destId="{B970B28D-CD9A-47AD-90C2-C6ECC065D29D}" srcOrd="4" destOrd="0" presId="urn:microsoft.com/office/officeart/2005/8/layout/venn1"/>
    <dgm:cxn modelId="{244A018E-874B-4CB2-86A3-AEFAC29691D3}" type="presParOf" srcId="{8FBE3164-4FD3-433A-B86F-52CA48AF0817}" destId="{7A3DE442-139B-4B24-BC9D-D7134ACEB1F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C9E4F-F5A7-4B8F-9C9B-9A3369EBD846}">
      <dsp:nvSpPr>
        <dsp:cNvPr id="0" name=""/>
        <dsp:cNvSpPr/>
      </dsp:nvSpPr>
      <dsp:spPr>
        <a:xfrm>
          <a:off x="3299936" y="57765"/>
          <a:ext cx="2772727" cy="2772727"/>
        </a:xfrm>
        <a:prstGeom prst="ellipse">
          <a:avLst/>
        </a:prstGeom>
        <a:solidFill>
          <a:srgbClr val="92D050"/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Environmental</a:t>
          </a:r>
          <a:endParaRPr lang="en-US" sz="2400" b="1" kern="1200" dirty="0"/>
        </a:p>
      </dsp:txBody>
      <dsp:txXfrm>
        <a:off x="3669633" y="542992"/>
        <a:ext cx="2033333" cy="1247727"/>
      </dsp:txXfrm>
    </dsp:sp>
    <dsp:sp modelId="{5641F5FD-8EC9-4100-8E31-76994A230D07}">
      <dsp:nvSpPr>
        <dsp:cNvPr id="0" name=""/>
        <dsp:cNvSpPr/>
      </dsp:nvSpPr>
      <dsp:spPr>
        <a:xfrm>
          <a:off x="4300428" y="1790720"/>
          <a:ext cx="2772727" cy="2772727"/>
        </a:xfrm>
        <a:prstGeom prst="ellipse">
          <a:avLst/>
        </a:prstGeom>
        <a:solidFill>
          <a:srgbClr val="00B0F0"/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Social</a:t>
          </a:r>
          <a:endParaRPr lang="en-US" sz="2400" b="1" kern="1200" dirty="0"/>
        </a:p>
      </dsp:txBody>
      <dsp:txXfrm>
        <a:off x="5148421" y="2507008"/>
        <a:ext cx="1663636" cy="1525000"/>
      </dsp:txXfrm>
    </dsp:sp>
    <dsp:sp modelId="{B970B28D-CD9A-47AD-90C2-C6ECC065D29D}">
      <dsp:nvSpPr>
        <dsp:cNvPr id="0" name=""/>
        <dsp:cNvSpPr/>
      </dsp:nvSpPr>
      <dsp:spPr>
        <a:xfrm>
          <a:off x="2299443" y="1769869"/>
          <a:ext cx="2772727" cy="2772727"/>
        </a:xfrm>
        <a:prstGeom prst="ellipse">
          <a:avLst/>
        </a:prstGeom>
        <a:solidFill>
          <a:srgbClr val="FF0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Economic</a:t>
          </a:r>
          <a:endParaRPr lang="en-US" sz="2400" b="1" kern="1200" dirty="0"/>
        </a:p>
      </dsp:txBody>
      <dsp:txXfrm>
        <a:off x="2560542" y="2486157"/>
        <a:ext cx="1663636" cy="152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C9E4F-F5A7-4B8F-9C9B-9A3369EBD846}">
      <dsp:nvSpPr>
        <dsp:cNvPr id="0" name=""/>
        <dsp:cNvSpPr/>
      </dsp:nvSpPr>
      <dsp:spPr>
        <a:xfrm>
          <a:off x="1231248" y="55702"/>
          <a:ext cx="2673742" cy="2673742"/>
        </a:xfrm>
        <a:prstGeom prst="ellipse">
          <a:avLst/>
        </a:prstGeom>
        <a:solidFill>
          <a:srgbClr val="92D050"/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Environmental</a:t>
          </a:r>
          <a:endParaRPr lang="en-US" sz="2400" b="1" kern="1200" dirty="0"/>
        </a:p>
      </dsp:txBody>
      <dsp:txXfrm>
        <a:off x="1587747" y="523607"/>
        <a:ext cx="1960744" cy="1203184"/>
      </dsp:txXfrm>
    </dsp:sp>
    <dsp:sp modelId="{5641F5FD-8EC9-4100-8E31-76994A230D07}">
      <dsp:nvSpPr>
        <dsp:cNvPr id="0" name=""/>
        <dsp:cNvSpPr/>
      </dsp:nvSpPr>
      <dsp:spPr>
        <a:xfrm>
          <a:off x="2196024" y="1726792"/>
          <a:ext cx="2673742" cy="2673742"/>
        </a:xfrm>
        <a:prstGeom prst="ellipse">
          <a:avLst/>
        </a:prstGeom>
        <a:solidFill>
          <a:srgbClr val="00B0F0"/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Social</a:t>
          </a:r>
          <a:endParaRPr lang="en-US" sz="2400" b="1" kern="1200" dirty="0"/>
        </a:p>
      </dsp:txBody>
      <dsp:txXfrm>
        <a:off x="3013743" y="2417509"/>
        <a:ext cx="1604245" cy="1470558"/>
      </dsp:txXfrm>
    </dsp:sp>
    <dsp:sp modelId="{B970B28D-CD9A-47AD-90C2-C6ECC065D29D}">
      <dsp:nvSpPr>
        <dsp:cNvPr id="0" name=""/>
        <dsp:cNvSpPr/>
      </dsp:nvSpPr>
      <dsp:spPr>
        <a:xfrm>
          <a:off x="266473" y="1706685"/>
          <a:ext cx="2673742" cy="2673742"/>
        </a:xfrm>
        <a:prstGeom prst="ellipse">
          <a:avLst/>
        </a:prstGeom>
        <a:solidFill>
          <a:srgbClr val="FF0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Economic</a:t>
          </a:r>
          <a:endParaRPr lang="en-US" sz="2400" b="1" kern="1200" dirty="0"/>
        </a:p>
      </dsp:txBody>
      <dsp:txXfrm>
        <a:off x="518250" y="2397402"/>
        <a:ext cx="1604245" cy="1470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7/27/2015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7/27/2015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8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2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>
                <a:solidFill>
                  <a:srgbClr val="4D3E2F"/>
                </a:solidFill>
              </a:rPr>
              <a:pPr/>
              <a:t>20</a:t>
            </a:fld>
            <a:endParaRPr lang="en-US">
              <a:solidFill>
                <a:srgbClr val="4D3E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33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spc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7717" y="6632428"/>
            <a:ext cx="10583573" cy="225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10027" y="1459653"/>
            <a:ext cx="108112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3" cy="228600"/>
          </a:xfrm>
          <a:prstGeom prst="rect">
            <a:avLst/>
          </a:prstGeom>
        </p:spPr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8219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15348" y="0"/>
            <a:ext cx="2157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3345" y="0"/>
            <a:ext cx="2157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3698697"/>
            <a:ext cx="6949440" cy="1708615"/>
          </a:xfrm>
        </p:spPr>
        <p:txBody>
          <a:bodyPr anchor="b">
            <a:normAutofit/>
          </a:bodyPr>
          <a:lstStyle>
            <a:lvl1pPr>
              <a:defRPr sz="4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9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spc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167" indent="0">
              <a:buNone/>
              <a:defRPr sz="2000"/>
            </a:lvl2pPr>
            <a:lvl3pPr marL="914332" indent="0">
              <a:buNone/>
              <a:defRPr sz="1800"/>
            </a:lvl3pPr>
            <a:lvl4pPr marL="1371498" indent="0">
              <a:buNone/>
              <a:defRPr sz="1600"/>
            </a:lvl4pPr>
            <a:lvl5pPr marL="1828664" indent="0">
              <a:buNone/>
              <a:defRPr sz="1600"/>
            </a:lvl5pPr>
            <a:lvl6pPr marL="2285830" indent="0">
              <a:buNone/>
              <a:defRPr sz="1600"/>
            </a:lvl6pPr>
            <a:lvl7pPr marL="2742994" indent="0">
              <a:buNone/>
              <a:defRPr sz="1600"/>
            </a:lvl7pPr>
            <a:lvl8pPr marL="3200160" indent="0">
              <a:buNone/>
              <a:defRPr sz="1600"/>
            </a:lvl8pPr>
            <a:lvl9pPr marL="3657327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 userDrawn="1">
          <p15:clr>
            <a:srgbClr val="FDE53C"/>
          </p15:clr>
        </p15:guide>
        <p15:guide id="2" orient="horz" pos="1296" userDrawn="1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33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spc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01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7717" y="6632428"/>
            <a:ext cx="10583573" cy="225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10027" y="1459653"/>
            <a:ext cx="108112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6569" y="6295571"/>
            <a:ext cx="584574" cy="257631"/>
          </a:xfrm>
          <a:prstGeom prst="rect">
            <a:avLst/>
          </a:prstGeom>
        </p:spPr>
        <p:txBody>
          <a:bodyPr/>
          <a:lstStyle/>
          <a:p>
            <a:fld id="{9CD8D479-8942-46E8-A226-A4E01F7A105C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8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9485" y="6513284"/>
            <a:ext cx="584574" cy="257631"/>
          </a:xfrm>
          <a:prstGeom prst="rect">
            <a:avLst/>
          </a:prstGeom>
        </p:spPr>
        <p:txBody>
          <a:bodyPr/>
          <a:lstStyle/>
          <a:p>
            <a:fld id="{9CD8D479-8942-46E8-A226-A4E01F7A105C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8219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15348" y="0"/>
            <a:ext cx="2157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3345" y="0"/>
            <a:ext cx="2157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0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3698697"/>
            <a:ext cx="6949440" cy="1708615"/>
          </a:xfrm>
        </p:spPr>
        <p:txBody>
          <a:bodyPr anchor="b">
            <a:normAutofit/>
          </a:bodyPr>
          <a:lstStyle>
            <a:lvl1pPr>
              <a:defRPr sz="4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9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spc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167" indent="0">
              <a:buNone/>
              <a:defRPr sz="2000"/>
            </a:lvl2pPr>
            <a:lvl3pPr marL="914332" indent="0">
              <a:buNone/>
              <a:defRPr sz="1800"/>
            </a:lvl3pPr>
            <a:lvl4pPr marL="1371498" indent="0">
              <a:buNone/>
              <a:defRPr sz="1600"/>
            </a:lvl4pPr>
            <a:lvl5pPr marL="1828664" indent="0">
              <a:buNone/>
              <a:defRPr sz="1600"/>
            </a:lvl5pPr>
            <a:lvl6pPr marL="2285830" indent="0">
              <a:buNone/>
              <a:defRPr sz="1600"/>
            </a:lvl6pPr>
            <a:lvl7pPr marL="2742994" indent="0">
              <a:buNone/>
              <a:defRPr sz="1600"/>
            </a:lvl7pPr>
            <a:lvl8pPr marL="3200160" indent="0">
              <a:buNone/>
              <a:defRPr sz="1600"/>
            </a:lvl8pPr>
            <a:lvl9pPr marL="3657327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9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332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296" indent="-210296" algn="l" defTabSz="914332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43888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67660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905188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133772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362355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093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52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03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655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332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296" indent="-210296" algn="l" defTabSz="914332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43888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67660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905188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133772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362355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093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52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03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ouglas.reid-green@basf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enman.bill@ep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smtClean="0"/>
              <a:t>Douglas </a:t>
            </a:r>
            <a:r>
              <a:rPr lang="en-US" spc="0" dirty="0" err="1" smtClean="0"/>
              <a:t>Reid-Green</a:t>
            </a:r>
            <a:r>
              <a:rPr lang="en-US" spc="0" dirty="0" smtClean="0"/>
              <a:t>, BASF Corporation</a:t>
            </a:r>
            <a:endParaRPr lang="en-US" spc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1777" y="3393902"/>
            <a:ext cx="6949440" cy="1708615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en-US" sz="5300" b="1" dirty="0" err="1"/>
              <a:t>Landia</a:t>
            </a:r>
            <a:r>
              <a:rPr lang="en-US" altLang="en-US" sz="5300" b="1" dirty="0"/>
              <a:t> Superfund Site</a:t>
            </a:r>
            <a:r>
              <a:rPr lang="en-US" altLang="en-US" sz="5300" b="1" dirty="0" smtClean="0"/>
              <a:t>:</a:t>
            </a: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sz="4000" b="1" dirty="0"/>
              <a:t>Green Remediation and </a:t>
            </a:r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b="1" dirty="0" smtClean="0"/>
              <a:t>Green </a:t>
            </a:r>
            <a:r>
              <a:rPr lang="en-US" altLang="en-US" sz="4000" b="1" dirty="0"/>
              <a:t>Infrastructure Support Sustainable Development</a:t>
            </a: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Designing a Multi-Function Cover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6" t="7295" r="22765" b="22273"/>
          <a:stretch>
            <a:fillRect/>
          </a:stretch>
        </p:blipFill>
        <p:spPr>
          <a:xfrm>
            <a:off x="1992747" y="1863440"/>
            <a:ext cx="5354638" cy="36322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834747" y="1939640"/>
            <a:ext cx="2286000" cy="9233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Habitat and phytoremediation cover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7834747" y="3311240"/>
            <a:ext cx="2286000" cy="92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Impermeable cap and space for business expansion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834747" y="4759040"/>
            <a:ext cx="2286000" cy="92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Stormwater drainage to retention pond</a:t>
            </a: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6234547" y="2401305"/>
            <a:ext cx="1600200" cy="113853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5396347" y="3773203"/>
            <a:ext cx="2438400" cy="22383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 flipV="1">
            <a:off x="5396347" y="4530440"/>
            <a:ext cx="2438400" cy="69056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72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Successful </a:t>
            </a:r>
            <a:r>
              <a:rPr lang="en-US" altLang="en-US" dirty="0" smtClean="0"/>
              <a:t>Cap and </a:t>
            </a:r>
            <a:r>
              <a:rPr lang="en-US" altLang="en-US" dirty="0"/>
              <a:t>Maturing Cover</a:t>
            </a:r>
            <a:endParaRPr lang="en-US" dirty="0"/>
          </a:p>
        </p:txBody>
      </p:sp>
      <p:pic>
        <p:nvPicPr>
          <p:cNvPr id="4" name="Picture 3" descr="C:\Users\hank\Documents\My Work Documents\BASF\Landia\2014\WHC_Symposium Presentation\EPA_reuse_Landia_3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31" y="1704104"/>
            <a:ext cx="4958461" cy="330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hank\Documents\My Work Documents\BASF\Landia\2014\WHC_Symposium Presentation\EPA_reuse_Landia_3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66" y="3096485"/>
            <a:ext cx="4927457" cy="328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5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Wildlife</a:t>
            </a:r>
          </a:p>
        </p:txBody>
      </p:sp>
      <p:pic>
        <p:nvPicPr>
          <p:cNvPr id="4" name="Picture 6" descr="C:\Users\hank\Documents\My Work Documents\BASF\Landia\2014\WHC_Symposium Presentation\EPA_reuse_Landia_3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75" y="1655044"/>
            <a:ext cx="704373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30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</a:t>
            </a:r>
            <a:r>
              <a:rPr lang="en-US" dirty="0" err="1"/>
              <a:t>Stormwater</a:t>
            </a:r>
            <a:r>
              <a:rPr lang="en-US" dirty="0"/>
              <a:t> Management</a:t>
            </a:r>
          </a:p>
        </p:txBody>
      </p:sp>
      <p:pic>
        <p:nvPicPr>
          <p:cNvPr id="4" name="Picture 3" descr="C:\Users\hank\Documents\My Work Documents\BASF\Landia\2014\WHC_Symposium Presentation\EPA_reuse_Landia_3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25" y="1676400"/>
            <a:ext cx="7086600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5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Wildlife Habitat Cover when Fully Grown</a:t>
            </a:r>
            <a:endParaRPr lang="en-US" dirty="0"/>
          </a:p>
        </p:txBody>
      </p:sp>
      <p:pic>
        <p:nvPicPr>
          <p:cNvPr id="4" name="Picture 2" descr="S:\WilliamsPCSBASF\Communications\Reuse Award Ceremony\LANDIA Trees matu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74" y="1676400"/>
            <a:ext cx="887571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32" y="3692526"/>
            <a:ext cx="59436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21786" y="3962400"/>
            <a:ext cx="3212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Provides green space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or local residence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58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Sustainable Redevelopment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524533" y="2004219"/>
            <a:ext cx="3075709" cy="4121722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10296" indent="-210296" algn="l" defTabSz="914332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38880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76606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905188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33772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362355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0936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520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103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 smtClean="0"/>
              <a:t>Wildlife habitat created as part of the cleanup of a former pesticide manufacturing site:</a:t>
            </a:r>
          </a:p>
          <a:p>
            <a:endParaRPr lang="en-US" altLang="en-US" sz="1600" dirty="0" smtClean="0"/>
          </a:p>
          <a:p>
            <a:r>
              <a:rPr lang="en-US" altLang="en-US" sz="1600" b="1" dirty="0" smtClean="0"/>
              <a:t>Current business owner </a:t>
            </a:r>
            <a:r>
              <a:rPr lang="en-US" altLang="en-US" sz="1600" dirty="0" smtClean="0"/>
              <a:t>provided new space to expand operations</a:t>
            </a:r>
          </a:p>
          <a:p>
            <a:r>
              <a:rPr lang="en-US" altLang="en-US" sz="1600" b="1" dirty="0" smtClean="0"/>
              <a:t>Community</a:t>
            </a:r>
            <a:r>
              <a:rPr lang="en-US" altLang="en-US" sz="1600" dirty="0" smtClean="0"/>
              <a:t> replaced an eyesore with green space</a:t>
            </a:r>
          </a:p>
          <a:p>
            <a:r>
              <a:rPr lang="en-US" altLang="en-US" sz="1600" b="1" dirty="0" smtClean="0"/>
              <a:t>USEPA</a:t>
            </a:r>
            <a:r>
              <a:rPr lang="en-US" altLang="en-US" sz="1600" dirty="0" smtClean="0"/>
              <a:t> made big strides in the cleanup of an old site</a:t>
            </a:r>
          </a:p>
          <a:p>
            <a:r>
              <a:rPr lang="en-US" altLang="en-US" sz="1600" b="1" dirty="0" smtClean="0"/>
              <a:t>RPs </a:t>
            </a:r>
            <a:r>
              <a:rPr lang="en-US" altLang="en-US" sz="1600" dirty="0" smtClean="0"/>
              <a:t>received innovative redevelopment award from EPA</a:t>
            </a:r>
          </a:p>
        </p:txBody>
      </p:sp>
      <p:pic>
        <p:nvPicPr>
          <p:cNvPr id="5" name="Picture 6" descr="C:\Users\hank\Documents\My Work Documents\BASF\Landia\2014\WHC_Symposium Presentation\SIte Lo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07" y="1535391"/>
            <a:ext cx="6456221" cy="505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9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kern="0" dirty="0"/>
              <a:t>Sustainable Remediation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793668" y="158272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77514437"/>
              </p:ext>
            </p:extLst>
          </p:nvPr>
        </p:nvGraphicFramePr>
        <p:xfrm>
          <a:off x="1410029" y="1598198"/>
          <a:ext cx="5136240" cy="445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6774868" y="2416025"/>
            <a:ext cx="4800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Environmental Benefits: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Eliminate direct contact risk, manage source to groundwater, and provide wildlife ecology.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Social Benefits: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Provide green space for community.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Economic Benefits: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Expansion of local business and Job creation </a:t>
            </a:r>
          </a:p>
        </p:txBody>
      </p:sp>
    </p:spTree>
    <p:extLst>
      <p:ext uri="{BB962C8B-B14F-4D97-AF65-F5344CB8AC3E}">
        <p14:creationId xmlns:p14="http://schemas.microsoft.com/office/powerpoint/2010/main" val="40834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/>
              <a:t>A Successful Project</a:t>
            </a:r>
            <a:r>
              <a:rPr lang="en-US" altLang="en-US" dirty="0"/>
              <a:t>: </a:t>
            </a:r>
            <a:br>
              <a:rPr lang="en-US" altLang="en-US" dirty="0"/>
            </a:br>
            <a:r>
              <a:rPr lang="en-US" altLang="en-US" sz="3600" dirty="0"/>
              <a:t>Region 4 Excellence In Site Reuse Award</a:t>
            </a:r>
            <a:endParaRPr lang="en-US" dirty="0"/>
          </a:p>
        </p:txBody>
      </p:sp>
      <p:pic>
        <p:nvPicPr>
          <p:cNvPr id="6" name="Picture 2" descr="C:\Users\hank\Documents\My Work Documents\BASF\Landia\2014\WHC_Symposium Presentation\EPA_reuse_Landia_3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2" y="3970200"/>
            <a:ext cx="338613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hank\Documents\My Work Documents\BASF\Landia\2014\WHC_Symposium Presentation\landia-succ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40" y="1552438"/>
            <a:ext cx="77724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84" y="3705894"/>
            <a:ext cx="4114800" cy="27432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541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kern="0" dirty="0"/>
              <a:t>BASF’s Integrated Natural </a:t>
            </a:r>
            <a:r>
              <a:rPr lang="en-US" altLang="en-US" kern="0" dirty="0" smtClean="0"/>
              <a:t>Corridor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9680" y="209001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80" y="1877293"/>
            <a:ext cx="2198688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80" y="3514006"/>
            <a:ext cx="17811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80" y="5211043"/>
            <a:ext cx="1752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122732" y="1565566"/>
            <a:ext cx="1562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Cranston, RI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022280" y="317269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Wilmington, NC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250880" y="484909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Miga, GA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80" y="1580431"/>
            <a:ext cx="2994025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C:\Users\hank\Documents\My Work Documents\BASF\Landia\2014\WHC_Symposium Presentation\EPA_reuse_Landia_36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4" t="35352" r="25632" b="29559"/>
          <a:stretch>
            <a:fillRect/>
          </a:stretch>
        </p:blipFill>
        <p:spPr bwMode="auto">
          <a:xfrm>
            <a:off x="7144768" y="3887068"/>
            <a:ext cx="2767012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7917880" y="3477493"/>
            <a:ext cx="18859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Landia, FL</a:t>
            </a: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7308280" y="1877293"/>
            <a:ext cx="2139950" cy="1308100"/>
            <a:chOff x="7003097" y="2581275"/>
            <a:chExt cx="3436303" cy="2519035"/>
          </a:xfrm>
        </p:grpSpPr>
        <p:pic>
          <p:nvPicPr>
            <p:cNvPr id="17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097" y="4243060"/>
              <a:ext cx="3429000" cy="857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097" y="3233410"/>
              <a:ext cx="342900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81275"/>
              <a:ext cx="3429000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7516100" y="1565568"/>
            <a:ext cx="1562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Rensselaer, NY</a:t>
            </a:r>
          </a:p>
        </p:txBody>
      </p:sp>
    </p:spTree>
    <p:extLst>
      <p:ext uri="{BB962C8B-B14F-4D97-AF65-F5344CB8AC3E}">
        <p14:creationId xmlns:p14="http://schemas.microsoft.com/office/powerpoint/2010/main" val="14077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OSPR 0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"/>
          <a:stretch>
            <a:fillRect/>
          </a:stretch>
        </p:blipFill>
        <p:spPr bwMode="auto">
          <a:xfrm>
            <a:off x="1292373" y="249388"/>
            <a:ext cx="9631211" cy="640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6"/>
          <p:cNvSpPr txBox="1">
            <a:spLocks/>
          </p:cNvSpPr>
          <p:nvPr/>
        </p:nvSpPr>
        <p:spPr bwMode="auto">
          <a:xfrm>
            <a:off x="2424557" y="1009800"/>
            <a:ext cx="8229600" cy="11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0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Landia</a:t>
            </a:r>
            <a:r>
              <a:rPr lang="en-US" sz="3200" dirty="0"/>
              <a:t> Chemical Company </a:t>
            </a:r>
            <a:r>
              <a:rPr lang="en-US" sz="3200" dirty="0" smtClean="0"/>
              <a:t>Site</a:t>
            </a:r>
            <a:endParaRPr lang="en-US" spc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 r="1225" b="2580"/>
          <a:stretch/>
        </p:blipFill>
        <p:spPr>
          <a:xfrm>
            <a:off x="2323555" y="1565275"/>
            <a:ext cx="7452457" cy="46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Information, Contact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6" y="1566001"/>
            <a:ext cx="6400473" cy="462068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u="sng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prstClr val="black"/>
                </a:solidFill>
              </a:rPr>
              <a:t>Douglas Reid-Green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prstClr val="black"/>
                </a:solidFill>
              </a:rPr>
              <a:t>BASF Corporation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u="sng" dirty="0" smtClean="0">
                <a:solidFill>
                  <a:schemeClr val="accent5"/>
                </a:solidFill>
                <a:hlinkClick r:id="rId3"/>
              </a:rPr>
              <a:t>douglas.reid-green@basf.com</a:t>
            </a:r>
            <a:endParaRPr lang="en-US" u="sng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/>
              <a:t>Bill Denman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EPA Region 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hlinkClick r:id="rId4"/>
              </a:rPr>
              <a:t>d</a:t>
            </a:r>
            <a:r>
              <a:rPr lang="en-US" dirty="0" smtClean="0">
                <a:hlinkClick r:id="rId4"/>
              </a:rPr>
              <a:t>enman.bill@epa.gov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8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Remediation Model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739778"/>
              </p:ext>
            </p:extLst>
          </p:nvPr>
        </p:nvGraphicFramePr>
        <p:xfrm>
          <a:off x="1409700" y="1565275"/>
          <a:ext cx="937260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24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33945" y="1057275"/>
            <a:ext cx="10758055" cy="829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4" y="3617913"/>
            <a:ext cx="6712542" cy="279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:\WilliamsPCSBASF\Communications\Reuse Award Ceremony\Aerial Photo Pre Remedi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13" y="363537"/>
            <a:ext cx="66294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74614" y="363537"/>
            <a:ext cx="2133600" cy="30464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50 years of pesticide and fertilizer blending and formulation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Pesticide and nitrate contamination in soil and groundwater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Soil contamination prevented  the business owner from expanding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271164" y="3733800"/>
            <a:ext cx="2286000" cy="20621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Abandoned property and buildings were the view for the community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Ecology consisted of mowed weeds, compacted dirt and concrete</a:t>
            </a:r>
          </a:p>
        </p:txBody>
      </p:sp>
    </p:spTree>
    <p:extLst>
      <p:ext uri="{BB962C8B-B14F-4D97-AF65-F5344CB8AC3E}">
        <p14:creationId xmlns:p14="http://schemas.microsoft.com/office/powerpoint/2010/main" val="251575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Cleanup Plan Agreed on in 2007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385458" y="1607130"/>
            <a:ext cx="2971800" cy="4754563"/>
          </a:xfrm>
        </p:spPr>
        <p:txBody>
          <a:bodyPr/>
          <a:lstStyle/>
          <a:p>
            <a:r>
              <a:rPr lang="en-US" altLang="en-US" sz="1900" dirty="0" smtClean="0"/>
              <a:t>Prevent direct contact with contaminants above health-based levels</a:t>
            </a:r>
          </a:p>
          <a:p>
            <a:r>
              <a:rPr lang="en-US" altLang="en-US" sz="1900" dirty="0" smtClean="0"/>
              <a:t>Prevent migration of contaminants in soil into groundwater</a:t>
            </a:r>
          </a:p>
          <a:p>
            <a:r>
              <a:rPr lang="en-US" altLang="en-US" sz="1900" dirty="0" smtClean="0"/>
              <a:t>Meeting goals required removing about 25,000 CY of soil</a:t>
            </a:r>
          </a:p>
          <a:p>
            <a:r>
              <a:rPr lang="en-US" altLang="en-US" sz="1900" dirty="0" smtClean="0"/>
              <a:t>In 2010, EPA asked that the removal be expanded into the water table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3886" y="1654466"/>
            <a:ext cx="6165273" cy="473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Key Site Condition was Identified in 2010</a:t>
            </a:r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1" y="2812475"/>
            <a:ext cx="4367213" cy="2971800"/>
          </a:xfrm>
        </p:spPr>
      </p:pic>
      <p:pic>
        <p:nvPicPr>
          <p:cNvPr id="5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1276" y="1810763"/>
            <a:ext cx="3981450" cy="4525962"/>
          </a:xfrm>
          <a:prstGeom prst="rect">
            <a:avLst/>
          </a:prstGeom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133601" y="1785363"/>
            <a:ext cx="36576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Most site infiltration was going through most contaminated soil!</a:t>
            </a:r>
          </a:p>
        </p:txBody>
      </p:sp>
      <p:sp>
        <p:nvSpPr>
          <p:cNvPr id="7" name="Oval 6"/>
          <p:cNvSpPr/>
          <p:nvPr/>
        </p:nvSpPr>
        <p:spPr>
          <a:xfrm>
            <a:off x="4191001" y="3498275"/>
            <a:ext cx="7620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81801" y="2736275"/>
            <a:ext cx="12192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3962401" y="2431475"/>
            <a:ext cx="457200" cy="1066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3962401" y="2431475"/>
            <a:ext cx="281940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7137401" y="3031550"/>
            <a:ext cx="2543175" cy="530225"/>
          </a:xfrm>
          <a:custGeom>
            <a:avLst/>
            <a:gdLst>
              <a:gd name="connsiteX0" fmla="*/ 0 w 2543841"/>
              <a:gd name="connsiteY0" fmla="*/ 313606 h 529506"/>
              <a:gd name="connsiteX1" fmla="*/ 0 w 2543841"/>
              <a:gd name="connsiteY1" fmla="*/ 313606 h 529506"/>
              <a:gd name="connsiteX2" fmla="*/ 38100 w 2543841"/>
              <a:gd name="connsiteY2" fmla="*/ 415206 h 529506"/>
              <a:gd name="connsiteX3" fmla="*/ 647700 w 2543841"/>
              <a:gd name="connsiteY3" fmla="*/ 440606 h 529506"/>
              <a:gd name="connsiteX4" fmla="*/ 1028700 w 2543841"/>
              <a:gd name="connsiteY4" fmla="*/ 453306 h 529506"/>
              <a:gd name="connsiteX5" fmla="*/ 1104900 w 2543841"/>
              <a:gd name="connsiteY5" fmla="*/ 478706 h 529506"/>
              <a:gd name="connsiteX6" fmla="*/ 1143000 w 2543841"/>
              <a:gd name="connsiteY6" fmla="*/ 491406 h 529506"/>
              <a:gd name="connsiteX7" fmla="*/ 1638300 w 2543841"/>
              <a:gd name="connsiteY7" fmla="*/ 491406 h 529506"/>
              <a:gd name="connsiteX8" fmla="*/ 1714500 w 2543841"/>
              <a:gd name="connsiteY8" fmla="*/ 504106 h 529506"/>
              <a:gd name="connsiteX9" fmla="*/ 1828800 w 2543841"/>
              <a:gd name="connsiteY9" fmla="*/ 516806 h 529506"/>
              <a:gd name="connsiteX10" fmla="*/ 1866900 w 2543841"/>
              <a:gd name="connsiteY10" fmla="*/ 529506 h 529506"/>
              <a:gd name="connsiteX11" fmla="*/ 2032000 w 2543841"/>
              <a:gd name="connsiteY11" fmla="*/ 504106 h 529506"/>
              <a:gd name="connsiteX12" fmla="*/ 2070100 w 2543841"/>
              <a:gd name="connsiteY12" fmla="*/ 478706 h 529506"/>
              <a:gd name="connsiteX13" fmla="*/ 2159000 w 2543841"/>
              <a:gd name="connsiteY13" fmla="*/ 504106 h 529506"/>
              <a:gd name="connsiteX14" fmla="*/ 2260600 w 2543841"/>
              <a:gd name="connsiteY14" fmla="*/ 491406 h 529506"/>
              <a:gd name="connsiteX15" fmla="*/ 2336800 w 2543841"/>
              <a:gd name="connsiteY15" fmla="*/ 453306 h 529506"/>
              <a:gd name="connsiteX16" fmla="*/ 2451100 w 2543841"/>
              <a:gd name="connsiteY16" fmla="*/ 402506 h 529506"/>
              <a:gd name="connsiteX17" fmla="*/ 2489200 w 2543841"/>
              <a:gd name="connsiteY17" fmla="*/ 364406 h 529506"/>
              <a:gd name="connsiteX18" fmla="*/ 2501900 w 2543841"/>
              <a:gd name="connsiteY18" fmla="*/ 326306 h 529506"/>
              <a:gd name="connsiteX19" fmla="*/ 2540000 w 2543841"/>
              <a:gd name="connsiteY19" fmla="*/ 313606 h 529506"/>
              <a:gd name="connsiteX20" fmla="*/ 2501900 w 2543841"/>
              <a:gd name="connsiteY20" fmla="*/ 173906 h 529506"/>
              <a:gd name="connsiteX21" fmla="*/ 2463800 w 2543841"/>
              <a:gd name="connsiteY21" fmla="*/ 135806 h 529506"/>
              <a:gd name="connsiteX22" fmla="*/ 2387600 w 2543841"/>
              <a:gd name="connsiteY22" fmla="*/ 110406 h 529506"/>
              <a:gd name="connsiteX23" fmla="*/ 2349500 w 2543841"/>
              <a:gd name="connsiteY23" fmla="*/ 97706 h 529506"/>
              <a:gd name="connsiteX24" fmla="*/ 2311400 w 2543841"/>
              <a:gd name="connsiteY24" fmla="*/ 85006 h 529506"/>
              <a:gd name="connsiteX25" fmla="*/ 2197100 w 2543841"/>
              <a:gd name="connsiteY25" fmla="*/ 72306 h 529506"/>
              <a:gd name="connsiteX26" fmla="*/ 2159000 w 2543841"/>
              <a:gd name="connsiteY26" fmla="*/ 59606 h 529506"/>
              <a:gd name="connsiteX27" fmla="*/ 2120900 w 2543841"/>
              <a:gd name="connsiteY27" fmla="*/ 34206 h 529506"/>
              <a:gd name="connsiteX28" fmla="*/ 1993900 w 2543841"/>
              <a:gd name="connsiteY28" fmla="*/ 21506 h 529506"/>
              <a:gd name="connsiteX29" fmla="*/ 1727200 w 2543841"/>
              <a:gd name="connsiteY29" fmla="*/ 21506 h 529506"/>
              <a:gd name="connsiteX30" fmla="*/ 1689100 w 2543841"/>
              <a:gd name="connsiteY30" fmla="*/ 34206 h 529506"/>
              <a:gd name="connsiteX31" fmla="*/ 1524000 w 2543841"/>
              <a:gd name="connsiteY31" fmla="*/ 46906 h 529506"/>
              <a:gd name="connsiteX32" fmla="*/ 1016000 w 2543841"/>
              <a:gd name="connsiteY32" fmla="*/ 59606 h 529506"/>
              <a:gd name="connsiteX33" fmla="*/ 939800 w 2543841"/>
              <a:gd name="connsiteY33" fmla="*/ 85006 h 529506"/>
              <a:gd name="connsiteX34" fmla="*/ 863600 w 2543841"/>
              <a:gd name="connsiteY34" fmla="*/ 161206 h 529506"/>
              <a:gd name="connsiteX35" fmla="*/ 800100 w 2543841"/>
              <a:gd name="connsiteY35" fmla="*/ 224706 h 529506"/>
              <a:gd name="connsiteX36" fmla="*/ 774700 w 2543841"/>
              <a:gd name="connsiteY36" fmla="*/ 262806 h 529506"/>
              <a:gd name="connsiteX37" fmla="*/ 698500 w 2543841"/>
              <a:gd name="connsiteY37" fmla="*/ 288206 h 529506"/>
              <a:gd name="connsiteX38" fmla="*/ 596900 w 2543841"/>
              <a:gd name="connsiteY38" fmla="*/ 313606 h 529506"/>
              <a:gd name="connsiteX39" fmla="*/ 469900 w 2543841"/>
              <a:gd name="connsiteY39" fmla="*/ 326306 h 529506"/>
              <a:gd name="connsiteX40" fmla="*/ 355600 w 2543841"/>
              <a:gd name="connsiteY40" fmla="*/ 339006 h 529506"/>
              <a:gd name="connsiteX41" fmla="*/ 0 w 2543841"/>
              <a:gd name="connsiteY41" fmla="*/ 313606 h 52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43841" h="529506">
                <a:moveTo>
                  <a:pt x="0" y="313606"/>
                </a:moveTo>
                <a:lnTo>
                  <a:pt x="0" y="313606"/>
                </a:lnTo>
                <a:cubicBezTo>
                  <a:pt x="12700" y="347473"/>
                  <a:pt x="25739" y="381214"/>
                  <a:pt x="38100" y="415206"/>
                </a:cubicBezTo>
                <a:cubicBezTo>
                  <a:pt x="120556" y="641960"/>
                  <a:pt x="-64014" y="455749"/>
                  <a:pt x="647700" y="440606"/>
                </a:cubicBezTo>
                <a:cubicBezTo>
                  <a:pt x="774700" y="444839"/>
                  <a:pt x="902068" y="442753"/>
                  <a:pt x="1028700" y="453306"/>
                </a:cubicBezTo>
                <a:cubicBezTo>
                  <a:pt x="1055381" y="455529"/>
                  <a:pt x="1079500" y="470239"/>
                  <a:pt x="1104900" y="478706"/>
                </a:cubicBezTo>
                <a:lnTo>
                  <a:pt x="1143000" y="491406"/>
                </a:lnTo>
                <a:cubicBezTo>
                  <a:pt x="1376343" y="470193"/>
                  <a:pt x="1298065" y="471392"/>
                  <a:pt x="1638300" y="491406"/>
                </a:cubicBezTo>
                <a:cubicBezTo>
                  <a:pt x="1664006" y="492918"/>
                  <a:pt x="1688976" y="500703"/>
                  <a:pt x="1714500" y="504106"/>
                </a:cubicBezTo>
                <a:cubicBezTo>
                  <a:pt x="1752498" y="509172"/>
                  <a:pt x="1790700" y="512573"/>
                  <a:pt x="1828800" y="516806"/>
                </a:cubicBezTo>
                <a:cubicBezTo>
                  <a:pt x="1841500" y="521039"/>
                  <a:pt x="1853513" y="529506"/>
                  <a:pt x="1866900" y="529506"/>
                </a:cubicBezTo>
                <a:cubicBezTo>
                  <a:pt x="1896039" y="529506"/>
                  <a:pt x="1988523" y="525844"/>
                  <a:pt x="2032000" y="504106"/>
                </a:cubicBezTo>
                <a:cubicBezTo>
                  <a:pt x="2045652" y="497280"/>
                  <a:pt x="2057400" y="487173"/>
                  <a:pt x="2070100" y="478706"/>
                </a:cubicBezTo>
                <a:cubicBezTo>
                  <a:pt x="2088067" y="484695"/>
                  <a:pt x="2143053" y="504106"/>
                  <a:pt x="2159000" y="504106"/>
                </a:cubicBezTo>
                <a:cubicBezTo>
                  <a:pt x="2193130" y="504106"/>
                  <a:pt x="2226733" y="495639"/>
                  <a:pt x="2260600" y="491406"/>
                </a:cubicBezTo>
                <a:cubicBezTo>
                  <a:pt x="2399551" y="445089"/>
                  <a:pt x="2189084" y="518958"/>
                  <a:pt x="2336800" y="453306"/>
                </a:cubicBezTo>
                <a:cubicBezTo>
                  <a:pt x="2407999" y="421662"/>
                  <a:pt x="2401829" y="443566"/>
                  <a:pt x="2451100" y="402506"/>
                </a:cubicBezTo>
                <a:cubicBezTo>
                  <a:pt x="2464898" y="391008"/>
                  <a:pt x="2476500" y="377106"/>
                  <a:pt x="2489200" y="364406"/>
                </a:cubicBezTo>
                <a:cubicBezTo>
                  <a:pt x="2493433" y="351706"/>
                  <a:pt x="2492434" y="335772"/>
                  <a:pt x="2501900" y="326306"/>
                </a:cubicBezTo>
                <a:cubicBezTo>
                  <a:pt x="2511366" y="316840"/>
                  <a:pt x="2537096" y="326674"/>
                  <a:pt x="2540000" y="313606"/>
                </a:cubicBezTo>
                <a:cubicBezTo>
                  <a:pt x="2552192" y="258742"/>
                  <a:pt x="2534253" y="212730"/>
                  <a:pt x="2501900" y="173906"/>
                </a:cubicBezTo>
                <a:cubicBezTo>
                  <a:pt x="2490402" y="160108"/>
                  <a:pt x="2479500" y="144528"/>
                  <a:pt x="2463800" y="135806"/>
                </a:cubicBezTo>
                <a:cubicBezTo>
                  <a:pt x="2440395" y="122803"/>
                  <a:pt x="2413000" y="118873"/>
                  <a:pt x="2387600" y="110406"/>
                </a:cubicBezTo>
                <a:lnTo>
                  <a:pt x="2349500" y="97706"/>
                </a:lnTo>
                <a:cubicBezTo>
                  <a:pt x="2336800" y="93473"/>
                  <a:pt x="2324705" y="86484"/>
                  <a:pt x="2311400" y="85006"/>
                </a:cubicBezTo>
                <a:lnTo>
                  <a:pt x="2197100" y="72306"/>
                </a:lnTo>
                <a:cubicBezTo>
                  <a:pt x="2184400" y="68073"/>
                  <a:pt x="2170974" y="65593"/>
                  <a:pt x="2159000" y="59606"/>
                </a:cubicBezTo>
                <a:cubicBezTo>
                  <a:pt x="2145348" y="52780"/>
                  <a:pt x="2135773" y="37638"/>
                  <a:pt x="2120900" y="34206"/>
                </a:cubicBezTo>
                <a:cubicBezTo>
                  <a:pt x="2079445" y="24639"/>
                  <a:pt x="2036233" y="25739"/>
                  <a:pt x="1993900" y="21506"/>
                </a:cubicBezTo>
                <a:cubicBezTo>
                  <a:pt x="1887329" y="-14018"/>
                  <a:pt x="1946762" y="595"/>
                  <a:pt x="1727200" y="21506"/>
                </a:cubicBezTo>
                <a:cubicBezTo>
                  <a:pt x="1713873" y="22775"/>
                  <a:pt x="1702384" y="32546"/>
                  <a:pt x="1689100" y="34206"/>
                </a:cubicBezTo>
                <a:cubicBezTo>
                  <a:pt x="1634330" y="41052"/>
                  <a:pt x="1579157" y="44825"/>
                  <a:pt x="1524000" y="46906"/>
                </a:cubicBezTo>
                <a:cubicBezTo>
                  <a:pt x="1354734" y="53293"/>
                  <a:pt x="1185333" y="55373"/>
                  <a:pt x="1016000" y="59606"/>
                </a:cubicBezTo>
                <a:cubicBezTo>
                  <a:pt x="990600" y="68073"/>
                  <a:pt x="958732" y="66074"/>
                  <a:pt x="939800" y="85006"/>
                </a:cubicBezTo>
                <a:cubicBezTo>
                  <a:pt x="914400" y="110406"/>
                  <a:pt x="883525" y="131318"/>
                  <a:pt x="863600" y="161206"/>
                </a:cubicBezTo>
                <a:cubicBezTo>
                  <a:pt x="829733" y="212006"/>
                  <a:pt x="850900" y="190839"/>
                  <a:pt x="800100" y="224706"/>
                </a:cubicBezTo>
                <a:cubicBezTo>
                  <a:pt x="791633" y="237406"/>
                  <a:pt x="787643" y="254716"/>
                  <a:pt x="774700" y="262806"/>
                </a:cubicBezTo>
                <a:cubicBezTo>
                  <a:pt x="751996" y="276996"/>
                  <a:pt x="723900" y="279739"/>
                  <a:pt x="698500" y="288206"/>
                </a:cubicBezTo>
                <a:cubicBezTo>
                  <a:pt x="655763" y="302452"/>
                  <a:pt x="647985" y="306795"/>
                  <a:pt x="596900" y="313606"/>
                </a:cubicBezTo>
                <a:cubicBezTo>
                  <a:pt x="554729" y="319229"/>
                  <a:pt x="512211" y="321852"/>
                  <a:pt x="469900" y="326306"/>
                </a:cubicBezTo>
                <a:lnTo>
                  <a:pt x="355600" y="339006"/>
                </a:lnTo>
                <a:lnTo>
                  <a:pt x="0" y="313606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4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Could the Plan be Optimized?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731812" y="1627909"/>
            <a:ext cx="4040188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296" indent="-210296" algn="l" defTabSz="914332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8880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6606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5188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3772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362355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0936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520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103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1"/>
                </a:solidFill>
              </a:rPr>
              <a:t>Could this:</a:t>
            </a:r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7347" y="2144807"/>
            <a:ext cx="3757613" cy="4272590"/>
          </a:xfrm>
          <a:prstGeom prst="rect">
            <a:avLst/>
          </a:pr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6155172" y="1627909"/>
            <a:ext cx="4041775" cy="639763"/>
          </a:xfrm>
          <a:prstGeom prst="rect">
            <a:avLst/>
          </a:prstGeom>
        </p:spPr>
        <p:txBody>
          <a:bodyPr/>
          <a:lstStyle>
            <a:lvl1pPr marL="210296" indent="-210296" algn="l" defTabSz="914332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38880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76606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905188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33772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362355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0936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520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103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chemeClr val="accent1"/>
                </a:solidFill>
              </a:rPr>
              <a:t>Be changed to this:</a:t>
            </a:r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1872" y="2144807"/>
            <a:ext cx="3793661" cy="427259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598747" y="3452659"/>
            <a:ext cx="2749975" cy="534275"/>
          </a:xfrm>
          <a:custGeom>
            <a:avLst/>
            <a:gdLst>
              <a:gd name="connsiteX0" fmla="*/ 0 w 2543841"/>
              <a:gd name="connsiteY0" fmla="*/ 313606 h 529506"/>
              <a:gd name="connsiteX1" fmla="*/ 0 w 2543841"/>
              <a:gd name="connsiteY1" fmla="*/ 313606 h 529506"/>
              <a:gd name="connsiteX2" fmla="*/ 38100 w 2543841"/>
              <a:gd name="connsiteY2" fmla="*/ 415206 h 529506"/>
              <a:gd name="connsiteX3" fmla="*/ 647700 w 2543841"/>
              <a:gd name="connsiteY3" fmla="*/ 440606 h 529506"/>
              <a:gd name="connsiteX4" fmla="*/ 1028700 w 2543841"/>
              <a:gd name="connsiteY4" fmla="*/ 453306 h 529506"/>
              <a:gd name="connsiteX5" fmla="*/ 1104900 w 2543841"/>
              <a:gd name="connsiteY5" fmla="*/ 478706 h 529506"/>
              <a:gd name="connsiteX6" fmla="*/ 1143000 w 2543841"/>
              <a:gd name="connsiteY6" fmla="*/ 491406 h 529506"/>
              <a:gd name="connsiteX7" fmla="*/ 1638300 w 2543841"/>
              <a:gd name="connsiteY7" fmla="*/ 491406 h 529506"/>
              <a:gd name="connsiteX8" fmla="*/ 1714500 w 2543841"/>
              <a:gd name="connsiteY8" fmla="*/ 504106 h 529506"/>
              <a:gd name="connsiteX9" fmla="*/ 1828800 w 2543841"/>
              <a:gd name="connsiteY9" fmla="*/ 516806 h 529506"/>
              <a:gd name="connsiteX10" fmla="*/ 1866900 w 2543841"/>
              <a:gd name="connsiteY10" fmla="*/ 529506 h 529506"/>
              <a:gd name="connsiteX11" fmla="*/ 2032000 w 2543841"/>
              <a:gd name="connsiteY11" fmla="*/ 504106 h 529506"/>
              <a:gd name="connsiteX12" fmla="*/ 2070100 w 2543841"/>
              <a:gd name="connsiteY12" fmla="*/ 478706 h 529506"/>
              <a:gd name="connsiteX13" fmla="*/ 2159000 w 2543841"/>
              <a:gd name="connsiteY13" fmla="*/ 504106 h 529506"/>
              <a:gd name="connsiteX14" fmla="*/ 2260600 w 2543841"/>
              <a:gd name="connsiteY14" fmla="*/ 491406 h 529506"/>
              <a:gd name="connsiteX15" fmla="*/ 2336800 w 2543841"/>
              <a:gd name="connsiteY15" fmla="*/ 453306 h 529506"/>
              <a:gd name="connsiteX16" fmla="*/ 2451100 w 2543841"/>
              <a:gd name="connsiteY16" fmla="*/ 402506 h 529506"/>
              <a:gd name="connsiteX17" fmla="*/ 2489200 w 2543841"/>
              <a:gd name="connsiteY17" fmla="*/ 364406 h 529506"/>
              <a:gd name="connsiteX18" fmla="*/ 2501900 w 2543841"/>
              <a:gd name="connsiteY18" fmla="*/ 326306 h 529506"/>
              <a:gd name="connsiteX19" fmla="*/ 2540000 w 2543841"/>
              <a:gd name="connsiteY19" fmla="*/ 313606 h 529506"/>
              <a:gd name="connsiteX20" fmla="*/ 2501900 w 2543841"/>
              <a:gd name="connsiteY20" fmla="*/ 173906 h 529506"/>
              <a:gd name="connsiteX21" fmla="*/ 2463800 w 2543841"/>
              <a:gd name="connsiteY21" fmla="*/ 135806 h 529506"/>
              <a:gd name="connsiteX22" fmla="*/ 2387600 w 2543841"/>
              <a:gd name="connsiteY22" fmla="*/ 110406 h 529506"/>
              <a:gd name="connsiteX23" fmla="*/ 2349500 w 2543841"/>
              <a:gd name="connsiteY23" fmla="*/ 97706 h 529506"/>
              <a:gd name="connsiteX24" fmla="*/ 2311400 w 2543841"/>
              <a:gd name="connsiteY24" fmla="*/ 85006 h 529506"/>
              <a:gd name="connsiteX25" fmla="*/ 2197100 w 2543841"/>
              <a:gd name="connsiteY25" fmla="*/ 72306 h 529506"/>
              <a:gd name="connsiteX26" fmla="*/ 2159000 w 2543841"/>
              <a:gd name="connsiteY26" fmla="*/ 59606 h 529506"/>
              <a:gd name="connsiteX27" fmla="*/ 2120900 w 2543841"/>
              <a:gd name="connsiteY27" fmla="*/ 34206 h 529506"/>
              <a:gd name="connsiteX28" fmla="*/ 1993900 w 2543841"/>
              <a:gd name="connsiteY28" fmla="*/ 21506 h 529506"/>
              <a:gd name="connsiteX29" fmla="*/ 1727200 w 2543841"/>
              <a:gd name="connsiteY29" fmla="*/ 21506 h 529506"/>
              <a:gd name="connsiteX30" fmla="*/ 1689100 w 2543841"/>
              <a:gd name="connsiteY30" fmla="*/ 34206 h 529506"/>
              <a:gd name="connsiteX31" fmla="*/ 1524000 w 2543841"/>
              <a:gd name="connsiteY31" fmla="*/ 46906 h 529506"/>
              <a:gd name="connsiteX32" fmla="*/ 1016000 w 2543841"/>
              <a:gd name="connsiteY32" fmla="*/ 59606 h 529506"/>
              <a:gd name="connsiteX33" fmla="*/ 939800 w 2543841"/>
              <a:gd name="connsiteY33" fmla="*/ 85006 h 529506"/>
              <a:gd name="connsiteX34" fmla="*/ 863600 w 2543841"/>
              <a:gd name="connsiteY34" fmla="*/ 161206 h 529506"/>
              <a:gd name="connsiteX35" fmla="*/ 800100 w 2543841"/>
              <a:gd name="connsiteY35" fmla="*/ 224706 h 529506"/>
              <a:gd name="connsiteX36" fmla="*/ 774700 w 2543841"/>
              <a:gd name="connsiteY36" fmla="*/ 262806 h 529506"/>
              <a:gd name="connsiteX37" fmla="*/ 698500 w 2543841"/>
              <a:gd name="connsiteY37" fmla="*/ 288206 h 529506"/>
              <a:gd name="connsiteX38" fmla="*/ 596900 w 2543841"/>
              <a:gd name="connsiteY38" fmla="*/ 313606 h 529506"/>
              <a:gd name="connsiteX39" fmla="*/ 469900 w 2543841"/>
              <a:gd name="connsiteY39" fmla="*/ 326306 h 529506"/>
              <a:gd name="connsiteX40" fmla="*/ 355600 w 2543841"/>
              <a:gd name="connsiteY40" fmla="*/ 339006 h 529506"/>
              <a:gd name="connsiteX41" fmla="*/ 0 w 2543841"/>
              <a:gd name="connsiteY41" fmla="*/ 313606 h 52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43841" h="529506">
                <a:moveTo>
                  <a:pt x="0" y="313606"/>
                </a:moveTo>
                <a:lnTo>
                  <a:pt x="0" y="313606"/>
                </a:lnTo>
                <a:cubicBezTo>
                  <a:pt x="12700" y="347473"/>
                  <a:pt x="25739" y="381214"/>
                  <a:pt x="38100" y="415206"/>
                </a:cubicBezTo>
                <a:cubicBezTo>
                  <a:pt x="120556" y="641960"/>
                  <a:pt x="-64014" y="455749"/>
                  <a:pt x="647700" y="440606"/>
                </a:cubicBezTo>
                <a:cubicBezTo>
                  <a:pt x="774700" y="444839"/>
                  <a:pt x="902068" y="442753"/>
                  <a:pt x="1028700" y="453306"/>
                </a:cubicBezTo>
                <a:cubicBezTo>
                  <a:pt x="1055381" y="455529"/>
                  <a:pt x="1079500" y="470239"/>
                  <a:pt x="1104900" y="478706"/>
                </a:cubicBezTo>
                <a:lnTo>
                  <a:pt x="1143000" y="491406"/>
                </a:lnTo>
                <a:cubicBezTo>
                  <a:pt x="1376343" y="470193"/>
                  <a:pt x="1298065" y="471392"/>
                  <a:pt x="1638300" y="491406"/>
                </a:cubicBezTo>
                <a:cubicBezTo>
                  <a:pt x="1664006" y="492918"/>
                  <a:pt x="1688976" y="500703"/>
                  <a:pt x="1714500" y="504106"/>
                </a:cubicBezTo>
                <a:cubicBezTo>
                  <a:pt x="1752498" y="509172"/>
                  <a:pt x="1790700" y="512573"/>
                  <a:pt x="1828800" y="516806"/>
                </a:cubicBezTo>
                <a:cubicBezTo>
                  <a:pt x="1841500" y="521039"/>
                  <a:pt x="1853513" y="529506"/>
                  <a:pt x="1866900" y="529506"/>
                </a:cubicBezTo>
                <a:cubicBezTo>
                  <a:pt x="1896039" y="529506"/>
                  <a:pt x="1988523" y="525844"/>
                  <a:pt x="2032000" y="504106"/>
                </a:cubicBezTo>
                <a:cubicBezTo>
                  <a:pt x="2045652" y="497280"/>
                  <a:pt x="2057400" y="487173"/>
                  <a:pt x="2070100" y="478706"/>
                </a:cubicBezTo>
                <a:cubicBezTo>
                  <a:pt x="2088067" y="484695"/>
                  <a:pt x="2143053" y="504106"/>
                  <a:pt x="2159000" y="504106"/>
                </a:cubicBezTo>
                <a:cubicBezTo>
                  <a:pt x="2193130" y="504106"/>
                  <a:pt x="2226733" y="495639"/>
                  <a:pt x="2260600" y="491406"/>
                </a:cubicBezTo>
                <a:cubicBezTo>
                  <a:pt x="2399551" y="445089"/>
                  <a:pt x="2189084" y="518958"/>
                  <a:pt x="2336800" y="453306"/>
                </a:cubicBezTo>
                <a:cubicBezTo>
                  <a:pt x="2407999" y="421662"/>
                  <a:pt x="2401829" y="443566"/>
                  <a:pt x="2451100" y="402506"/>
                </a:cubicBezTo>
                <a:cubicBezTo>
                  <a:pt x="2464898" y="391008"/>
                  <a:pt x="2476500" y="377106"/>
                  <a:pt x="2489200" y="364406"/>
                </a:cubicBezTo>
                <a:cubicBezTo>
                  <a:pt x="2493433" y="351706"/>
                  <a:pt x="2492434" y="335772"/>
                  <a:pt x="2501900" y="326306"/>
                </a:cubicBezTo>
                <a:cubicBezTo>
                  <a:pt x="2511366" y="316840"/>
                  <a:pt x="2537096" y="326674"/>
                  <a:pt x="2540000" y="313606"/>
                </a:cubicBezTo>
                <a:cubicBezTo>
                  <a:pt x="2552192" y="258742"/>
                  <a:pt x="2534253" y="212730"/>
                  <a:pt x="2501900" y="173906"/>
                </a:cubicBezTo>
                <a:cubicBezTo>
                  <a:pt x="2490402" y="160108"/>
                  <a:pt x="2479500" y="144528"/>
                  <a:pt x="2463800" y="135806"/>
                </a:cubicBezTo>
                <a:cubicBezTo>
                  <a:pt x="2440395" y="122803"/>
                  <a:pt x="2413000" y="118873"/>
                  <a:pt x="2387600" y="110406"/>
                </a:cubicBezTo>
                <a:lnTo>
                  <a:pt x="2349500" y="97706"/>
                </a:lnTo>
                <a:cubicBezTo>
                  <a:pt x="2336800" y="93473"/>
                  <a:pt x="2324705" y="86484"/>
                  <a:pt x="2311400" y="85006"/>
                </a:cubicBezTo>
                <a:lnTo>
                  <a:pt x="2197100" y="72306"/>
                </a:lnTo>
                <a:cubicBezTo>
                  <a:pt x="2184400" y="68073"/>
                  <a:pt x="2170974" y="65593"/>
                  <a:pt x="2159000" y="59606"/>
                </a:cubicBezTo>
                <a:cubicBezTo>
                  <a:pt x="2145348" y="52780"/>
                  <a:pt x="2135773" y="37638"/>
                  <a:pt x="2120900" y="34206"/>
                </a:cubicBezTo>
                <a:cubicBezTo>
                  <a:pt x="2079445" y="24639"/>
                  <a:pt x="2036233" y="25739"/>
                  <a:pt x="1993900" y="21506"/>
                </a:cubicBezTo>
                <a:cubicBezTo>
                  <a:pt x="1887329" y="-14018"/>
                  <a:pt x="1946762" y="595"/>
                  <a:pt x="1727200" y="21506"/>
                </a:cubicBezTo>
                <a:cubicBezTo>
                  <a:pt x="1713873" y="22775"/>
                  <a:pt x="1702384" y="32546"/>
                  <a:pt x="1689100" y="34206"/>
                </a:cubicBezTo>
                <a:cubicBezTo>
                  <a:pt x="1634330" y="41052"/>
                  <a:pt x="1579157" y="44825"/>
                  <a:pt x="1524000" y="46906"/>
                </a:cubicBezTo>
                <a:cubicBezTo>
                  <a:pt x="1354734" y="53293"/>
                  <a:pt x="1185333" y="55373"/>
                  <a:pt x="1016000" y="59606"/>
                </a:cubicBezTo>
                <a:cubicBezTo>
                  <a:pt x="990600" y="68073"/>
                  <a:pt x="958732" y="66074"/>
                  <a:pt x="939800" y="85006"/>
                </a:cubicBezTo>
                <a:cubicBezTo>
                  <a:pt x="914400" y="110406"/>
                  <a:pt x="883525" y="131318"/>
                  <a:pt x="863600" y="161206"/>
                </a:cubicBezTo>
                <a:cubicBezTo>
                  <a:pt x="829733" y="212006"/>
                  <a:pt x="850900" y="190839"/>
                  <a:pt x="800100" y="224706"/>
                </a:cubicBezTo>
                <a:cubicBezTo>
                  <a:pt x="791633" y="237406"/>
                  <a:pt x="787643" y="254716"/>
                  <a:pt x="774700" y="262806"/>
                </a:cubicBezTo>
                <a:cubicBezTo>
                  <a:pt x="751996" y="276996"/>
                  <a:pt x="723900" y="279739"/>
                  <a:pt x="698500" y="288206"/>
                </a:cubicBezTo>
                <a:cubicBezTo>
                  <a:pt x="655763" y="302452"/>
                  <a:pt x="647985" y="306795"/>
                  <a:pt x="596900" y="313606"/>
                </a:cubicBezTo>
                <a:cubicBezTo>
                  <a:pt x="554729" y="319229"/>
                  <a:pt x="512211" y="321852"/>
                  <a:pt x="469900" y="326306"/>
                </a:cubicBezTo>
                <a:lnTo>
                  <a:pt x="355600" y="339006"/>
                </a:lnTo>
                <a:lnTo>
                  <a:pt x="0" y="313606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Remedy was Optimized with EPA’s Help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0027" y="1884660"/>
            <a:ext cx="9371948" cy="4620682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Major pre-design soil investigation was used to define the excavation areas and volumes</a:t>
            </a:r>
          </a:p>
          <a:p>
            <a:r>
              <a:rPr lang="en-US" altLang="en-US" sz="2400" dirty="0" smtClean="0"/>
              <a:t>Excavation into the water table where high concentrations were found</a:t>
            </a:r>
          </a:p>
          <a:p>
            <a:r>
              <a:rPr lang="en-US" altLang="en-US" sz="2400" dirty="0" smtClean="0"/>
              <a:t>Drainage patterns changed to minimize on-site infiltration</a:t>
            </a:r>
          </a:p>
          <a:p>
            <a:r>
              <a:rPr lang="en-US" altLang="en-US" sz="2400" dirty="0" smtClean="0"/>
              <a:t>Plantings designed to support wildlife and manage infiltration</a:t>
            </a:r>
          </a:p>
          <a:p>
            <a:r>
              <a:rPr lang="en-US" altLang="en-US" sz="2400" dirty="0" smtClean="0"/>
              <a:t>A portion of the cap was designed to be impermeable to allow for business expansion</a:t>
            </a:r>
          </a:p>
          <a:p>
            <a:r>
              <a:rPr lang="en-US" altLang="en-US" sz="2400" dirty="0" smtClean="0"/>
              <a:t>Currently – working with state, city and property owner on Restrictive Covenant to keep the property as-is</a:t>
            </a:r>
          </a:p>
        </p:txBody>
      </p:sp>
    </p:spTree>
    <p:extLst>
      <p:ext uri="{BB962C8B-B14F-4D97-AF65-F5344CB8AC3E}">
        <p14:creationId xmlns:p14="http://schemas.microsoft.com/office/powerpoint/2010/main" val="409607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Optimizing the Soil Remediation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3494" y="1600200"/>
            <a:ext cx="6195417" cy="4911884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30930" y="1607125"/>
            <a:ext cx="2610546" cy="39703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Excavation to 5’ where high pesticide concentrations were encountered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Excavation to 1’ – 2’ in locations where pesticide concentrations were lower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Less soil removal than originally estimated, but more pesticide mass</a:t>
            </a:r>
          </a:p>
        </p:txBody>
      </p:sp>
      <p:sp>
        <p:nvSpPr>
          <p:cNvPr id="6" name="Oval 5"/>
          <p:cNvSpPr/>
          <p:nvPr/>
        </p:nvSpPr>
        <p:spPr>
          <a:xfrm>
            <a:off x="5146059" y="2895600"/>
            <a:ext cx="898221" cy="96669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712088" y="2438400"/>
            <a:ext cx="18754" cy="763081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11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cology 16x9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439</Words>
  <Application>Microsoft Office PowerPoint</Application>
  <PresentationFormat>Widescreen</PresentationFormat>
  <Paragraphs>89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Corbel</vt:lpstr>
      <vt:lpstr>Times New Roman</vt:lpstr>
      <vt:lpstr>Ecology 16x9</vt:lpstr>
      <vt:lpstr>1_Ecology 16x9</vt:lpstr>
      <vt:lpstr>Landia Superfund Site: Green Remediation and  Green Infrastructure Support Sustainable Development</vt:lpstr>
      <vt:lpstr>Landia Chemical Company Site</vt:lpstr>
      <vt:lpstr>Sustainable Remediation Model</vt:lpstr>
      <vt:lpstr>PowerPoint Presentation</vt:lpstr>
      <vt:lpstr>Cleanup Plan Agreed on in 2007</vt:lpstr>
      <vt:lpstr>Key Site Condition was Identified in 2010</vt:lpstr>
      <vt:lpstr>Could the Plan be Optimized?</vt:lpstr>
      <vt:lpstr>Remedy was Optimized with EPA’s Help</vt:lpstr>
      <vt:lpstr>Optimizing the Soil Remediation</vt:lpstr>
      <vt:lpstr>Designing a Multi-Function Cover</vt:lpstr>
      <vt:lpstr>Successful Cap and Maturing Cover</vt:lpstr>
      <vt:lpstr>Supporting Wildlife</vt:lpstr>
      <vt:lpstr>Improved Stormwater Management</vt:lpstr>
      <vt:lpstr>The Wildlife Habitat Cover when Fully Grown</vt:lpstr>
      <vt:lpstr>Sustainable Redevelopment</vt:lpstr>
      <vt:lpstr>Sustainable Remediation</vt:lpstr>
      <vt:lpstr>A Successful Project:  Region 4 Excellence In Site Reuse Award</vt:lpstr>
      <vt:lpstr>BASF’s Integrated Natural Corridor</vt:lpstr>
      <vt:lpstr>PowerPoint Presentation</vt:lpstr>
      <vt:lpstr>For More Information, Contact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2015-05-19T16:39:16Z</dcterms:created>
  <dcterms:modified xsi:type="dcterms:W3CDTF">2015-07-27T19:56:49Z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