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9" r:id="rId3"/>
    <p:sldId id="260" r:id="rId4"/>
    <p:sldId id="274" r:id="rId5"/>
    <p:sldId id="276" r:id="rId6"/>
    <p:sldId id="270" r:id="rId7"/>
    <p:sldId id="273" r:id="rId8"/>
    <p:sldId id="277" r:id="rId9"/>
    <p:sldId id="272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3" autoAdjust="0"/>
    <p:restoredTop sz="95501" autoAdjust="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6/24/2015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6/24/2015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1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57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46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0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16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57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0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25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723" y="226031"/>
            <a:ext cx="8546552" cy="63802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098" y="3273705"/>
            <a:ext cx="2656408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3200" cap="all" spc="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098" y="5813398"/>
            <a:ext cx="2656408" cy="72095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 spc="0">
                <a:solidFill>
                  <a:schemeClr val="tx1"/>
                </a:solidFill>
                <a:latin typeface="+mj-lt"/>
              </a:defRPr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87"/>
          <a:stretch/>
        </p:blipFill>
        <p:spPr>
          <a:xfrm>
            <a:off x="600500" y="1058237"/>
            <a:ext cx="3452870" cy="6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phot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spc="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430" y="4979670"/>
            <a:ext cx="1749214" cy="174921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1430" y="0"/>
            <a:ext cx="30861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for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spc="0" baseline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1430" y="0"/>
            <a:ext cx="30861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978607"/>
            <a:ext cx="6949440" cy="1708615"/>
          </a:xfrm>
        </p:spPr>
        <p:txBody>
          <a:bodyPr anchor="b">
            <a:normAutofit/>
          </a:bodyPr>
          <a:lstStyle>
            <a:lvl1pPr>
              <a:defRPr sz="4800" spc="0">
                <a:solidFill>
                  <a:schemeClr val="tx1"/>
                </a:solidFill>
                <a:latin typeface="Arial Rounded MT Bold" panose="020F07040305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4661809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 spc="0">
                <a:solidFill>
                  <a:schemeClr val="tx1"/>
                </a:solidFill>
                <a:latin typeface="+mj-lt"/>
              </a:defRPr>
            </a:lvl1pPr>
            <a:lvl2pPr marL="457167" indent="0">
              <a:buNone/>
              <a:defRPr sz="2000"/>
            </a:lvl2pPr>
            <a:lvl3pPr marL="914332" indent="0">
              <a:buNone/>
              <a:defRPr sz="1800"/>
            </a:lvl3pPr>
            <a:lvl4pPr marL="1371498" indent="0">
              <a:buNone/>
              <a:defRPr sz="1600"/>
            </a:lvl4pPr>
            <a:lvl5pPr marL="1828664" indent="0">
              <a:buNone/>
              <a:defRPr sz="1600"/>
            </a:lvl5pPr>
            <a:lvl6pPr marL="2285830" indent="0">
              <a:buNone/>
              <a:defRPr sz="1600"/>
            </a:lvl6pPr>
            <a:lvl7pPr marL="2742994" indent="0">
              <a:buNone/>
              <a:defRPr sz="1600"/>
            </a:lvl7pPr>
            <a:lvl8pPr marL="3200160" indent="0">
              <a:buNone/>
              <a:defRPr sz="1600"/>
            </a:lvl8pPr>
            <a:lvl9pPr marL="3657327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905" y="2316546"/>
            <a:ext cx="7715250" cy="172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 userDrawn="1">
          <p15:clr>
            <a:srgbClr val="FDE53C"/>
          </p15:clr>
        </p15:guide>
        <p15:guide id="2" orient="horz" pos="1296" userDrawn="1">
          <p15:clr>
            <a:srgbClr val="FDE53C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8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3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10296" indent="-210296" algn="l" defTabSz="914332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438880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676606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905188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1133772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362355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0936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520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103" indent="-155436" algn="l" defTabSz="914332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stanzi.frances@ep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epa.gov/region8/arsenic-trioxi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2.epa.gov/region8/summitville-m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6" y="3742159"/>
            <a:ext cx="9078519" cy="17086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Arsenic Trioxide and the Summitville Mine Superfund 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6" y="5450774"/>
            <a:ext cx="6949440" cy="4156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Frances L. Costanzi, P.E  - EPA RPM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Information, Contact: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Frances Costanzi</a:t>
            </a:r>
          </a:p>
          <a:p>
            <a:pPr marL="0" indent="0">
              <a:buNone/>
            </a:pPr>
            <a:r>
              <a:rPr lang="en-US" dirty="0" smtClean="0"/>
              <a:t>EPA Region 8</a:t>
            </a:r>
          </a:p>
          <a:p>
            <a:pPr marL="0" indent="0">
              <a:buNone/>
            </a:pPr>
            <a:r>
              <a:rPr lang="en-US" dirty="0" smtClean="0"/>
              <a:t>(303) 312-6571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costanzi.frances@epa.gov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57153" y="6492296"/>
            <a:ext cx="500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1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0" dirty="0" smtClean="0">
                <a:latin typeface="Arial Rounded MT Bold" panose="020F0704030504030204" pitchFamily="34" charset="0"/>
              </a:rPr>
              <a:t>Alternative Energy at Superfund Sites</a:t>
            </a:r>
            <a:endParaRPr lang="en-US" spc="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possibility of adding an alternative energy component to a Superfund </a:t>
            </a:r>
            <a:r>
              <a:rPr lang="en-US" dirty="0" smtClean="0"/>
              <a:t>site </a:t>
            </a:r>
            <a:endParaRPr lang="en-US" dirty="0" smtClean="0"/>
          </a:p>
          <a:p>
            <a:r>
              <a:rPr lang="en-US" dirty="0" smtClean="0"/>
              <a:t>It doesn’t have to meet all of the site’s energy needs if that isn’t feasible</a:t>
            </a:r>
          </a:p>
          <a:p>
            <a:r>
              <a:rPr lang="en-US" dirty="0" smtClean="0"/>
              <a:t>Incremental options can be worthwhile, including helping to make the cleanup be more sustainable over the long-term </a:t>
            </a:r>
          </a:p>
          <a:p>
            <a:r>
              <a:rPr lang="en-US" dirty="0" smtClean="0"/>
              <a:t>Two examples from Region 8:</a:t>
            </a:r>
          </a:p>
          <a:p>
            <a:pPr lvl="1"/>
            <a:r>
              <a:rPr lang="en-US" dirty="0" smtClean="0"/>
              <a:t>Arsenic Trioxide in North Dakota, and</a:t>
            </a:r>
          </a:p>
          <a:p>
            <a:pPr lvl="1"/>
            <a:r>
              <a:rPr lang="en-US" dirty="0" smtClean="0"/>
              <a:t>Summitville Mine in Colorado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Arsenic Trioxide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</a:t>
            </a:r>
            <a:r>
              <a:rPr lang="en-US" dirty="0" smtClean="0"/>
              <a:t>two </a:t>
            </a:r>
            <a:r>
              <a:rPr lang="en-US" dirty="0" smtClean="0"/>
              <a:t>National Priorities List sites in North </a:t>
            </a:r>
            <a:r>
              <a:rPr lang="en-US" dirty="0" smtClean="0"/>
              <a:t>Dakota</a:t>
            </a:r>
            <a:r>
              <a:rPr lang="en-US" dirty="0" smtClean="0"/>
              <a:t>	</a:t>
            </a:r>
          </a:p>
          <a:p>
            <a:r>
              <a:rPr lang="en-US" dirty="0" smtClean="0"/>
              <a:t>Area-wide arsenic contamination </a:t>
            </a:r>
            <a:r>
              <a:rPr lang="en-US" dirty="0"/>
              <a:t>in ground water covering </a:t>
            </a:r>
            <a:r>
              <a:rPr lang="en-US" dirty="0" smtClean="0"/>
              <a:t>much of two counties in southeastern North </a:t>
            </a:r>
            <a:r>
              <a:rPr lang="en-US" dirty="0" smtClean="0"/>
              <a:t>Dakota</a:t>
            </a:r>
            <a:endParaRPr lang="en-US" dirty="0" smtClean="0"/>
          </a:p>
          <a:p>
            <a:r>
              <a:rPr lang="en-US" dirty="0" smtClean="0"/>
              <a:t>Area is mostly rural and agricultural with several small </a:t>
            </a:r>
            <a:r>
              <a:rPr lang="en-US" dirty="0" smtClean="0"/>
              <a:t>towns</a:t>
            </a:r>
            <a:endParaRPr lang="en-US" dirty="0" smtClean="0"/>
          </a:p>
          <a:p>
            <a:r>
              <a:rPr lang="en-US" dirty="0" smtClean="0"/>
              <a:t>The Superfund remedy included: </a:t>
            </a:r>
          </a:p>
          <a:p>
            <a:pPr lvl="1"/>
            <a:r>
              <a:rPr lang="en-US" dirty="0" smtClean="0"/>
              <a:t>expanding a water treatment plant and system (well fields, distribution lines, pump stations and small, covered reservoirs), and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onnecting many rural homes and small towns to the system to provide drinking water than meets Safe Drinking Water Act requirements. </a:t>
            </a:r>
          </a:p>
          <a:p>
            <a:r>
              <a:rPr lang="en-US" dirty="0" smtClean="0"/>
              <a:t>The remedy has been completed and the Site is in operation and maintenance (O&amp;M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The Site has been deleted from the National Priorities List.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6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Arsenic Trioxide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alternative energy options were considered during design</a:t>
            </a:r>
          </a:p>
          <a:p>
            <a:pPr lvl="1"/>
            <a:r>
              <a:rPr lang="en-US" dirty="0" smtClean="0"/>
              <a:t>Wind energy – Treatment Plant System managers were concerned about ongoing maintenance costs and State agreed</a:t>
            </a:r>
          </a:p>
          <a:p>
            <a:pPr lvl="1"/>
            <a:r>
              <a:rPr lang="en-US" dirty="0" smtClean="0"/>
              <a:t>Area is not conducive to solar options</a:t>
            </a:r>
          </a:p>
          <a:p>
            <a:pPr lvl="1"/>
            <a:r>
              <a:rPr lang="en-US" dirty="0" smtClean="0"/>
              <a:t>Water Treatment System managers were intrigued by geothermal heating and cooling</a:t>
            </a:r>
          </a:p>
          <a:p>
            <a:pPr lvl="2"/>
            <a:r>
              <a:rPr lang="en-US" dirty="0" smtClean="0"/>
              <a:t>Was not viable in the water treatment plant itself since the large amount water moderated temperatures. </a:t>
            </a:r>
          </a:p>
          <a:p>
            <a:pPr lvl="2"/>
            <a:r>
              <a:rPr lang="en-US" dirty="0" smtClean="0"/>
              <a:t>The main operations center manages the remote monitoring for this large water distribution system covering multiple counties. </a:t>
            </a:r>
          </a:p>
          <a:p>
            <a:pPr lvl="2"/>
            <a:r>
              <a:rPr lang="en-US" dirty="0" smtClean="0"/>
              <a:t>The distribution system needs to operate efficiently, including during harsh North Dakotan </a:t>
            </a:r>
            <a:r>
              <a:rPr lang="en-US" dirty="0" smtClean="0"/>
              <a:t>winters.</a:t>
            </a:r>
            <a:endParaRPr lang="en-US" dirty="0" smtClean="0"/>
          </a:p>
          <a:p>
            <a:pPr lvl="2"/>
            <a:r>
              <a:rPr lang="en-US" dirty="0" smtClean="0"/>
              <a:t>Geothermal heating and cooling helps to fill this need and reduces long-term operation costs, using renewable energy.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10027" y="710941"/>
            <a:ext cx="9371949" cy="1183566"/>
          </a:xfrm>
        </p:spPr>
        <p:txBody>
          <a:bodyPr>
            <a:normAutofit/>
          </a:bodyPr>
          <a:lstStyle/>
          <a:p>
            <a:r>
              <a:rPr lang="en-US" spc="0" dirty="0" smtClean="0"/>
              <a:t>Geothermal Heating and Cooling System Equipment</a:t>
            </a:r>
            <a:endParaRPr lang="en-US" spc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38" y="2387265"/>
            <a:ext cx="6114725" cy="33066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Summitville Mine -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9034136" cy="46206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1,231-acre Site is located in southwestern Colorado near the New Mexico </a:t>
            </a:r>
            <a:r>
              <a:rPr lang="en-US" dirty="0" smtClean="0"/>
              <a:t>border</a:t>
            </a:r>
            <a:endParaRPr lang="en-US" dirty="0" smtClean="0"/>
          </a:p>
          <a:p>
            <a:r>
              <a:rPr lang="en-US" dirty="0" smtClean="0"/>
              <a:t>The Site is a former gold and silver mine located at 11,500 </a:t>
            </a:r>
            <a:r>
              <a:rPr lang="en-US" dirty="0" smtClean="0"/>
              <a:t>feet</a:t>
            </a:r>
            <a:endParaRPr lang="en-US" dirty="0" smtClean="0"/>
          </a:p>
          <a:p>
            <a:r>
              <a:rPr lang="en-US" dirty="0" smtClean="0"/>
              <a:t>Winters are very severe and </a:t>
            </a:r>
            <a:r>
              <a:rPr lang="en-US" dirty="0" smtClean="0"/>
              <a:t>long-lasting</a:t>
            </a:r>
            <a:endParaRPr lang="en-US" dirty="0" smtClean="0"/>
          </a:p>
          <a:p>
            <a:r>
              <a:rPr lang="en-US" dirty="0" smtClean="0"/>
              <a:t>Mining began in </a:t>
            </a:r>
            <a:r>
              <a:rPr lang="en-US" dirty="0" smtClean="0"/>
              <a:t>1870</a:t>
            </a:r>
            <a:endParaRPr lang="en-US" dirty="0" smtClean="0"/>
          </a:p>
          <a:p>
            <a:r>
              <a:rPr lang="en-US" dirty="0" smtClean="0"/>
              <a:t>The Site was abandoned by the operator in 1992.  </a:t>
            </a:r>
          </a:p>
          <a:p>
            <a:r>
              <a:rPr lang="en-US" dirty="0" smtClean="0"/>
              <a:t>EPA assumed responsibility, initially as an emergency removal action, later listing it on the National Priorities List in 1994.</a:t>
            </a:r>
          </a:p>
          <a:p>
            <a:r>
              <a:rPr lang="en-US" dirty="0" smtClean="0"/>
              <a:t>The Site achieved construction completion status in 2013.</a:t>
            </a:r>
          </a:p>
          <a:p>
            <a:r>
              <a:rPr lang="en-US" dirty="0" smtClean="0"/>
              <a:t>The treatment plant addresses the acid mine drainage.  It will be operating for a very long time and is energy intensive.</a:t>
            </a:r>
          </a:p>
          <a:p>
            <a:r>
              <a:rPr lang="en-US" dirty="0" smtClean="0"/>
              <a:t>The State of Colorado is currently the lead agency and will be paying for the operation and maintenance (O&amp;M) once the long-term response action period ends.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8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Long-term O&amp;M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027" y="1566001"/>
            <a:ext cx="8991273" cy="4620682"/>
          </a:xfrm>
        </p:spPr>
        <p:txBody>
          <a:bodyPr/>
          <a:lstStyle/>
          <a:p>
            <a:r>
              <a:rPr lang="en-US" dirty="0" smtClean="0"/>
              <a:t>EPA heard of a community solar garden located in Antonito, CO</a:t>
            </a:r>
          </a:p>
          <a:p>
            <a:r>
              <a:rPr lang="en-US" dirty="0" smtClean="0"/>
              <a:t>Antonito located is approximately 40 miles to the south of the Summitville Mine, and at a much lower elevation</a:t>
            </a:r>
          </a:p>
          <a:p>
            <a:r>
              <a:rPr lang="en-US" dirty="0" smtClean="0"/>
              <a:t>The State of Colorado signed a 10-kilowatt subscription (about 40 panels)</a:t>
            </a:r>
          </a:p>
          <a:p>
            <a:r>
              <a:rPr lang="en-US" dirty="0" smtClean="0"/>
              <a:t>This is approximately enough to power 2.5 homes and will reduce global warming by 15 metric tons/year</a:t>
            </a:r>
          </a:p>
          <a:p>
            <a:r>
              <a:rPr lang="en-US" dirty="0" smtClean="0"/>
              <a:t>This will only cover a small portion of the treatment plant’s energy needs</a:t>
            </a:r>
          </a:p>
          <a:p>
            <a:r>
              <a:rPr lang="en-US" dirty="0" smtClean="0"/>
              <a:t>We are hoping to acquire a larger subscription in the near future, while continuing to make the plant more efficient.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5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Community Solar Garden in Antonito, CO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7" y="1818481"/>
            <a:ext cx="5495925" cy="4114800"/>
          </a:xfrm>
        </p:spPr>
      </p:pic>
      <p:sp>
        <p:nvSpPr>
          <p:cNvPr id="5" name="TextBox 4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4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it’s worthwhile to look for big opportunities, don’t overlook smaller, incremental options</a:t>
            </a:r>
          </a:p>
          <a:p>
            <a:r>
              <a:rPr lang="en-US" dirty="0" smtClean="0"/>
              <a:t>Using alternative energy options can assist with long-term O&amp;M costs. This can help make a project more sustainable, especially if it needs to operate for a long time</a:t>
            </a:r>
          </a:p>
          <a:p>
            <a:endParaRPr lang="en-US" dirty="0"/>
          </a:p>
          <a:p>
            <a:r>
              <a:rPr lang="en-US" dirty="0" smtClean="0"/>
              <a:t>Arsenic </a:t>
            </a:r>
            <a:r>
              <a:rPr lang="en-US" dirty="0"/>
              <a:t>Trioxide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www2.epa.gov/region8/arsenic-trioxide</a:t>
            </a:r>
            <a:endParaRPr lang="en-US" dirty="0" smtClean="0"/>
          </a:p>
          <a:p>
            <a:r>
              <a:rPr lang="en-US" dirty="0"/>
              <a:t>Summitville Mine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www2.epa.gov/region8/summitville-mine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922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5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logy 16x9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549</Words>
  <Application>Microsoft Office PowerPoint</Application>
  <PresentationFormat>Widescreen</PresentationFormat>
  <Paragraphs>77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Corbel</vt:lpstr>
      <vt:lpstr>Times New Roman</vt:lpstr>
      <vt:lpstr>Ecology 16x9</vt:lpstr>
      <vt:lpstr>Arsenic Trioxide and the Summitville Mine Superfund Sites</vt:lpstr>
      <vt:lpstr>Alternative Energy at Superfund Sites</vt:lpstr>
      <vt:lpstr>Arsenic Trioxide Summary</vt:lpstr>
      <vt:lpstr>Arsenic Trioxide</vt:lpstr>
      <vt:lpstr>Geothermal Heating and Cooling System Equipment</vt:lpstr>
      <vt:lpstr>Summitville Mine - Summary</vt:lpstr>
      <vt:lpstr>Reducing Long-term O&amp;M Costs</vt:lpstr>
      <vt:lpstr>Community Solar Garden in Antonito, CO</vt:lpstr>
      <vt:lpstr>In Conclusion </vt:lpstr>
      <vt:lpstr>For More Information, Contact: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2015-05-19T16:39:16Z</dcterms:created>
  <dcterms:modified xsi:type="dcterms:W3CDTF">2015-06-24T13:12:09Z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