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2" r:id="rId2"/>
    <p:sldId id="261" r:id="rId3"/>
    <p:sldId id="281" r:id="rId4"/>
    <p:sldId id="275" r:id="rId5"/>
    <p:sldId id="274" r:id="rId6"/>
    <p:sldId id="276" r:id="rId7"/>
    <p:sldId id="277" r:id="rId8"/>
    <p:sldId id="278" r:id="rId9"/>
    <p:sldId id="279" r:id="rId10"/>
    <p:sldId id="280" r:id="rId11"/>
    <p:sldId id="264" r:id="rId12"/>
    <p:sldId id="265" r:id="rId13"/>
    <p:sldId id="266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62657" autoAdjust="0"/>
  </p:normalViewPr>
  <p:slideViewPr>
    <p:cSldViewPr snapToGrid="0">
      <p:cViewPr>
        <p:scale>
          <a:sx n="33" d="100"/>
          <a:sy n="33" d="100"/>
        </p:scale>
        <p:origin x="2406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-2232" y="21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F238D-86E6-486E-A51A-3831EAC5B675}" type="datetimeFigureOut">
              <a:rPr lang="en-US" smtClean="0"/>
              <a:pPr/>
              <a:t>8/11/2015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9C136-4BD2-4444-9A58-09B7EE65E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6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136-4BD2-4444-9A58-09B7EE65E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23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06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95838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08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67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83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24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868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9C136-4BD2-4444-9A58-09B7EE65E86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1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255616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846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D36F2-CDBA-4152-81E8-C6771DB0B3B8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7" y="4392186"/>
            <a:ext cx="5485778" cy="4157642"/>
          </a:xfrm>
          <a:ln/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97284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5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2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2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F306F-E2C7-4C6A-A816-A4DE6ED755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56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5092" y="-632"/>
            <a:ext cx="2249438" cy="19963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7083" y="4826000"/>
            <a:ext cx="4601598" cy="2038350"/>
          </a:xfrm>
          <a:prstGeom prst="rect">
            <a:avLst/>
          </a:prstGeom>
          <a:ln w="57150"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" y="2017446"/>
            <a:ext cx="2247558" cy="2927536"/>
          </a:xfrm>
          <a:prstGeom prst="rect">
            <a:avLst/>
          </a:prstGeom>
          <a:ln w="57150">
            <a:noFill/>
          </a:ln>
        </p:spPr>
      </p:pic>
      <p:sp>
        <p:nvSpPr>
          <p:cNvPr id="10" name="Rectangle 9"/>
          <p:cNvSpPr/>
          <p:nvPr userDrawn="1"/>
        </p:nvSpPr>
        <p:spPr>
          <a:xfrm>
            <a:off x="6875012" y="4822010"/>
            <a:ext cx="2265196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1"/>
            <a:ext cx="2282208" cy="2019069"/>
          </a:xfrm>
          <a:prstGeom prst="rect">
            <a:avLst/>
          </a:prstGeom>
          <a:ln w="57150"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6870139" y="2017446"/>
            <a:ext cx="2278295" cy="277045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2241155" y="-4994"/>
            <a:ext cx="4606584" cy="47830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-10391" y="2002361"/>
            <a:ext cx="2262400" cy="848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-33350" y="4791007"/>
            <a:ext cx="9177350" cy="1805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858643" y="-27755"/>
            <a:ext cx="3815" cy="70104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2244369" y="-8371"/>
            <a:ext cx="11481" cy="69910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2312693" y="2313438"/>
            <a:ext cx="4456394" cy="1603709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Potentially Responsible Party (PRP) Perspectives </a:t>
            </a:r>
            <a:br>
              <a:rPr lang="en-US" dirty="0" smtClean="0"/>
            </a:br>
            <a:r>
              <a:rPr lang="en-US" dirty="0" smtClean="0"/>
              <a:t>on Superfund </a:t>
            </a:r>
            <a:br>
              <a:rPr lang="en-US" dirty="0" smtClean="0"/>
            </a:br>
            <a:r>
              <a:rPr lang="en-US" dirty="0" smtClean="0"/>
              <a:t>Site Reuse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854209" y="2014216"/>
            <a:ext cx="2330726" cy="323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 userDrawn="1"/>
        </p:nvSpPr>
        <p:spPr>
          <a:xfrm>
            <a:off x="-10026" y="4809064"/>
            <a:ext cx="2241840" cy="203599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0434" y="5160812"/>
            <a:ext cx="1951184" cy="1107436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Superfund </a:t>
            </a:r>
          </a:p>
          <a:p>
            <a:r>
              <a:rPr lang="en-US" dirty="0" smtClean="0"/>
              <a:t>Redevelopment </a:t>
            </a:r>
          </a:p>
          <a:p>
            <a:r>
              <a:rPr lang="en-US" dirty="0" smtClean="0"/>
              <a:t>Initiative </a:t>
            </a:r>
          </a:p>
          <a:p>
            <a:endParaRPr lang="en-US" dirty="0" smtClean="0"/>
          </a:p>
          <a:p>
            <a:r>
              <a:rPr lang="en-US" dirty="0" smtClean="0"/>
              <a:t>August 2015 </a:t>
            </a:r>
          </a:p>
        </p:txBody>
      </p:sp>
    </p:spTree>
    <p:extLst>
      <p:ext uri="{BB962C8B-B14F-4D97-AF65-F5344CB8AC3E}">
        <p14:creationId xmlns:p14="http://schemas.microsoft.com/office/powerpoint/2010/main" val="237374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34764" y="1154888"/>
            <a:ext cx="587771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269876"/>
            <a:ext cx="7886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1825625"/>
            <a:ext cx="7343775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713392" y="5683028"/>
            <a:ext cx="430608" cy="6190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358187" y="6033160"/>
            <a:ext cx="785813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125621" y="6302060"/>
            <a:ext cx="587771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37520"/>
            <a:ext cx="785813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38087" y="354212"/>
            <a:ext cx="783694" cy="3974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 flipV="1">
            <a:off x="-1590993" y="4043036"/>
            <a:ext cx="4473575" cy="3428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3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>
            <a:spLocks noGrp="1"/>
          </p:cNvSpPr>
          <p:nvPr>
            <p:ph type="title" hasCustomPrompt="1"/>
          </p:nvPr>
        </p:nvSpPr>
        <p:spPr>
          <a:xfrm>
            <a:off x="1419302" y="2879727"/>
            <a:ext cx="7150578" cy="1086973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813395" y="4118044"/>
            <a:ext cx="587771" cy="2748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478631" y="3400675"/>
            <a:ext cx="785813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 userDrawn="1"/>
        </p:nvSpPr>
        <p:spPr>
          <a:xfrm rot="16200000">
            <a:off x="516718" y="3317368"/>
            <a:ext cx="783694" cy="3974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 userDrawn="1"/>
        </p:nvSpPr>
        <p:spPr>
          <a:xfrm rot="10800000" flipV="1">
            <a:off x="1264444" y="3950631"/>
            <a:ext cx="7803356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5309419" y="5810865"/>
            <a:ext cx="3758380" cy="757734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2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34764" y="1154888"/>
            <a:ext cx="587771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1575" y="269876"/>
            <a:ext cx="7886700" cy="132556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556229" y="5772150"/>
            <a:ext cx="587771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358187" y="6033160"/>
            <a:ext cx="785813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125621" y="6302060"/>
            <a:ext cx="587771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0" y="437520"/>
            <a:ext cx="785813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 rot="16200000">
            <a:off x="38087" y="354212"/>
            <a:ext cx="783694" cy="3974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0800000" flipV="1">
            <a:off x="5799025" y="1429774"/>
            <a:ext cx="3355181" cy="4571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11222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0D6A4-9357-4BD5-B647-80E9D3878837}" type="datetime1">
              <a:rPr lang="en-US" smtClean="0"/>
              <a:pPr/>
              <a:t>8/11/2015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8A42CEE-1F4A-4E70-8909-412AB532F7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34764" y="1154888"/>
            <a:ext cx="587771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556229" y="5772150"/>
            <a:ext cx="587771" cy="5299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358187" y="6033160"/>
            <a:ext cx="785813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125621" y="6302060"/>
            <a:ext cx="587771" cy="3616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437520"/>
            <a:ext cx="785813" cy="82484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38087" y="354212"/>
            <a:ext cx="783694" cy="39743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9480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| 1 photo ac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z535d\Pictures\CCI photos\IMG_4446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160049"/>
            <a:ext cx="9144000" cy="3411940"/>
          </a:xfrm>
          <a:prstGeom prst="rect">
            <a:avLst/>
          </a:prstGeom>
          <a:noFill/>
        </p:spPr>
      </p:pic>
      <p:grpSp>
        <p:nvGrpSpPr>
          <p:cNvPr id="2" name="grid" hidden="1"/>
          <p:cNvGrpSpPr/>
          <p:nvPr userDrawn="1"/>
        </p:nvGrpSpPr>
        <p:grpSpPr>
          <a:xfrm>
            <a:off x="152398" y="152400"/>
            <a:ext cx="9144011" cy="6858000"/>
            <a:chOff x="-3" y="0"/>
            <a:chExt cx="9144011" cy="6858000"/>
          </a:xfrm>
        </p:grpSpPr>
        <p:grpSp>
          <p:nvGrpSpPr>
            <p:cNvPr id="3" name="Group 107"/>
            <p:cNvGrpSpPr/>
            <p:nvPr userDrawn="1"/>
          </p:nvGrpSpPr>
          <p:grpSpPr>
            <a:xfrm>
              <a:off x="-3" y="0"/>
              <a:ext cx="9144011" cy="6858000"/>
              <a:chOff x="-3" y="0"/>
              <a:chExt cx="9144011" cy="6858000"/>
            </a:xfrm>
          </p:grpSpPr>
          <p:grpSp>
            <p:nvGrpSpPr>
              <p:cNvPr id="4" name="Group 41"/>
              <p:cNvGrpSpPr/>
              <p:nvPr userDrawn="1"/>
            </p:nvGrpSpPr>
            <p:grpSpPr>
              <a:xfrm>
                <a:off x="3954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153" name="Straight Connector 152"/>
                <p:cNvCxnSpPr/>
                <p:nvPr userDrawn="1"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 userDrawn="1"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 userDrawn="1"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10"/>
              <p:cNvGrpSpPr/>
              <p:nvPr userDrawn="1"/>
            </p:nvGrpSpPr>
            <p:grpSpPr>
              <a:xfrm>
                <a:off x="-3" y="456356"/>
                <a:ext cx="9144011" cy="5958732"/>
                <a:chOff x="-3" y="456356"/>
                <a:chExt cx="9144011" cy="5958732"/>
              </a:xfrm>
            </p:grpSpPr>
            <p:cxnSp>
              <p:nvCxnSpPr>
                <p:cNvPr id="112" name="Straight Connector 111"/>
                <p:cNvCxnSpPr/>
                <p:nvPr userDrawn="1"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3" name="Straight Connector 112"/>
                <p:cNvCxnSpPr/>
                <p:nvPr userDrawn="1"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4" name="Straight Connector 113"/>
                <p:cNvCxnSpPr/>
                <p:nvPr userDrawn="1"/>
              </p:nvCxnSpPr>
              <p:spPr>
                <a:xfrm>
                  <a:off x="471778" y="213699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5" name="Straight Connector 114"/>
                <p:cNvCxnSpPr/>
                <p:nvPr userDrawn="1"/>
              </p:nvCxnSpPr>
              <p:spPr>
                <a:xfrm>
                  <a:off x="471778" y="243245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6" name="Straight Connector 115"/>
                <p:cNvCxnSpPr/>
                <p:nvPr userDrawn="1"/>
              </p:nvCxnSpPr>
              <p:spPr>
                <a:xfrm>
                  <a:off x="471778" y="3288274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7" name="Straight Connector 116"/>
                <p:cNvCxnSpPr/>
                <p:nvPr userDrawn="1"/>
              </p:nvCxnSpPr>
              <p:spPr>
                <a:xfrm>
                  <a:off x="471778" y="358373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19" name="Straight Connector 118"/>
                <p:cNvCxnSpPr/>
                <p:nvPr userDrawn="1"/>
              </p:nvCxnSpPr>
              <p:spPr>
                <a:xfrm>
                  <a:off x="471778" y="4424269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0" name="Straight Connector 119"/>
                <p:cNvCxnSpPr/>
                <p:nvPr userDrawn="1"/>
              </p:nvCxnSpPr>
              <p:spPr>
                <a:xfrm>
                  <a:off x="471778" y="4719730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1" name="Straight Connector 120"/>
                <p:cNvCxnSpPr/>
                <p:nvPr userDrawn="1"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2" name="Straight Connector 121"/>
                <p:cNvCxnSpPr/>
                <p:nvPr userDrawn="1"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123" name="Rectangle 122"/>
                <p:cNvSpPr/>
                <p:nvPr userDrawn="1"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24" name="Straight Connector 123"/>
                <p:cNvCxnSpPr/>
                <p:nvPr userDrawn="1"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5" name="Straight Connector 124"/>
                <p:cNvCxnSpPr/>
                <p:nvPr userDrawn="1"/>
              </p:nvCxnSpPr>
              <p:spPr>
                <a:xfrm>
                  <a:off x="-3" y="2284726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6" name="Straight Connector 125"/>
                <p:cNvCxnSpPr/>
                <p:nvPr userDrawn="1"/>
              </p:nvCxnSpPr>
              <p:spPr>
                <a:xfrm>
                  <a:off x="380" y="3429000"/>
                  <a:ext cx="9143628" cy="7005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7" name="Straight Connector 126"/>
                <p:cNvCxnSpPr/>
                <p:nvPr userDrawn="1"/>
              </p:nvCxnSpPr>
              <p:spPr>
                <a:xfrm>
                  <a:off x="-3" y="4572000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128" name="Straight Connector 127"/>
                <p:cNvCxnSpPr/>
                <p:nvPr userDrawn="1"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7" name="Group 128"/>
                <p:cNvGrpSpPr/>
                <p:nvPr userDrawn="1"/>
              </p:nvGrpSpPr>
              <p:grpSpPr>
                <a:xfrm>
                  <a:off x="1001862" y="457200"/>
                  <a:ext cx="7135564" cy="5957888"/>
                  <a:chOff x="1001862" y="0"/>
                  <a:chExt cx="7135564" cy="6858000"/>
                </a:xfrm>
              </p:grpSpPr>
              <p:cxnSp>
                <p:nvCxnSpPr>
                  <p:cNvPr id="130" name="Straight Connector 129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1" name="Straight Connector 20"/>
                  <p:cNvCxnSpPr/>
                  <p:nvPr/>
                </p:nvCxnSpPr>
                <p:spPr>
                  <a:xfrm>
                    <a:off x="1001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2" name="Straight Connector 15"/>
                  <p:cNvCxnSpPr/>
                  <p:nvPr/>
                </p:nvCxnSpPr>
                <p:spPr>
                  <a:xfrm>
                    <a:off x="1154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3" name="Straight Connector 132"/>
                  <p:cNvCxnSpPr/>
                  <p:nvPr/>
                </p:nvCxnSpPr>
                <p:spPr>
                  <a:xfrm>
                    <a:off x="1699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4" name="Straight Connector 133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5" name="Straight Connector 134"/>
                  <p:cNvCxnSpPr/>
                  <p:nvPr/>
                </p:nvCxnSpPr>
                <p:spPr>
                  <a:xfrm>
                    <a:off x="2393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6" name="Straight Connector 135"/>
                  <p:cNvCxnSpPr/>
                  <p:nvPr/>
                </p:nvCxnSpPr>
                <p:spPr>
                  <a:xfrm>
                    <a:off x="53387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7" name="Straight Connector 136"/>
                  <p:cNvCxnSpPr/>
                  <p:nvPr/>
                </p:nvCxnSpPr>
                <p:spPr>
                  <a:xfrm>
                    <a:off x="255178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8" name="Straight Connector 137"/>
                  <p:cNvCxnSpPr/>
                  <p:nvPr userDrawn="1"/>
                </p:nvCxnSpPr>
                <p:spPr>
                  <a:xfrm>
                    <a:off x="309585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39" name="Straight Connector 138"/>
                  <p:cNvCxnSpPr/>
                  <p:nvPr userDrawn="1"/>
                </p:nvCxnSpPr>
                <p:spPr>
                  <a:xfrm>
                    <a:off x="3249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0" name="Straight Connector 139"/>
                  <p:cNvCxnSpPr/>
                  <p:nvPr userDrawn="1"/>
                </p:nvCxnSpPr>
                <p:spPr>
                  <a:xfrm>
                    <a:off x="3795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1" name="Straight Connector 140"/>
                  <p:cNvCxnSpPr/>
                  <p:nvPr userDrawn="1"/>
                </p:nvCxnSpPr>
                <p:spPr>
                  <a:xfrm>
                    <a:off x="3944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2" name="Straight Connector 141"/>
                  <p:cNvCxnSpPr/>
                  <p:nvPr userDrawn="1"/>
                </p:nvCxnSpPr>
                <p:spPr>
                  <a:xfrm>
                    <a:off x="4493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3" name="Straight Connector 142"/>
                  <p:cNvCxnSpPr/>
                  <p:nvPr userDrawn="1"/>
                </p:nvCxnSpPr>
                <p:spPr>
                  <a:xfrm>
                    <a:off x="4641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4" name="Straight Connector 143"/>
                  <p:cNvCxnSpPr/>
                  <p:nvPr userDrawn="1"/>
                </p:nvCxnSpPr>
                <p:spPr>
                  <a:xfrm>
                    <a:off x="5191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5" name="Straight Connector 144"/>
                  <p:cNvCxnSpPr/>
                  <p:nvPr userDrawn="1"/>
                </p:nvCxnSpPr>
                <p:spPr>
                  <a:xfrm>
                    <a:off x="813742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6" name="Straight Connector 145"/>
                  <p:cNvCxnSpPr/>
                  <p:nvPr userDrawn="1"/>
                </p:nvCxnSpPr>
                <p:spPr>
                  <a:xfrm>
                    <a:off x="5885138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7" name="Straight Connector 146"/>
                  <p:cNvCxnSpPr/>
                  <p:nvPr userDrawn="1"/>
                </p:nvCxnSpPr>
                <p:spPr>
                  <a:xfrm>
                    <a:off x="6043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8" name="Straight Connector 147"/>
                  <p:cNvCxnSpPr/>
                  <p:nvPr userDrawn="1"/>
                </p:nvCxnSpPr>
                <p:spPr>
                  <a:xfrm>
                    <a:off x="6589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49" name="Straight Connector 148"/>
                  <p:cNvCxnSpPr/>
                  <p:nvPr userDrawn="1"/>
                </p:nvCxnSpPr>
                <p:spPr>
                  <a:xfrm>
                    <a:off x="6738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0" name="Straight Connector 149"/>
                  <p:cNvCxnSpPr/>
                  <p:nvPr userDrawn="1"/>
                </p:nvCxnSpPr>
                <p:spPr>
                  <a:xfrm>
                    <a:off x="7287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1" name="Straight Connector 150"/>
                  <p:cNvCxnSpPr/>
                  <p:nvPr userDrawn="1"/>
                </p:nvCxnSpPr>
                <p:spPr>
                  <a:xfrm>
                    <a:off x="7435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52" name="Straight Connector 151"/>
                  <p:cNvCxnSpPr/>
                  <p:nvPr userDrawn="1"/>
                </p:nvCxnSpPr>
                <p:spPr>
                  <a:xfrm>
                    <a:off x="7985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109" name="Straight Connector 108"/>
            <p:cNvCxnSpPr/>
            <p:nvPr userDrawn="1"/>
          </p:nvCxnSpPr>
          <p:spPr>
            <a:xfrm flipH="1">
              <a:off x="6551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56" hidden="1"/>
          <p:cNvGrpSpPr/>
          <p:nvPr userDrawn="1"/>
        </p:nvGrpSpPr>
        <p:grpSpPr>
          <a:xfrm>
            <a:off x="-3" y="0"/>
            <a:ext cx="9144011" cy="6858000"/>
            <a:chOff x="-3" y="0"/>
            <a:chExt cx="9144011" cy="6858000"/>
          </a:xfrm>
        </p:grpSpPr>
        <p:grpSp>
          <p:nvGrpSpPr>
            <p:cNvPr id="10" name="Group 57" hidden="1"/>
            <p:cNvGrpSpPr/>
            <p:nvPr userDrawn="1"/>
          </p:nvGrpSpPr>
          <p:grpSpPr>
            <a:xfrm>
              <a:off x="-3" y="0"/>
              <a:ext cx="9144011" cy="6858000"/>
              <a:chOff x="-3" y="0"/>
              <a:chExt cx="9144011" cy="6858000"/>
            </a:xfrm>
          </p:grpSpPr>
          <p:grpSp>
            <p:nvGrpSpPr>
              <p:cNvPr id="11" name="Group 41"/>
              <p:cNvGrpSpPr/>
              <p:nvPr userDrawn="1"/>
            </p:nvGrpSpPr>
            <p:grpSpPr>
              <a:xfrm>
                <a:off x="3954578" y="0"/>
                <a:ext cx="5178519" cy="6858000"/>
                <a:chOff x="3954578" y="0"/>
                <a:chExt cx="5178519" cy="6858000"/>
              </a:xfrm>
            </p:grpSpPr>
            <p:cxnSp>
              <p:nvCxnSpPr>
                <p:cNvPr id="103" name="Straight Connector 102"/>
                <p:cNvCxnSpPr/>
                <p:nvPr userDrawn="1"/>
              </p:nvCxnSpPr>
              <p:spPr>
                <a:xfrm flipH="1">
                  <a:off x="3954578" y="0"/>
                  <a:ext cx="5167884" cy="6858000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 userDrawn="1"/>
              </p:nvCxnSpPr>
              <p:spPr>
                <a:xfrm flipH="1">
                  <a:off x="5670489" y="2280213"/>
                  <a:ext cx="3449617" cy="4577787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 userDrawn="1"/>
              </p:nvCxnSpPr>
              <p:spPr>
                <a:xfrm flipH="1">
                  <a:off x="7419192" y="4583575"/>
                  <a:ext cx="1713905" cy="2274425"/>
                </a:xfrm>
                <a:prstGeom prst="line">
                  <a:avLst/>
                </a:prstGeom>
                <a:ln w="3175">
                  <a:solidFill>
                    <a:schemeClr val="accent1">
                      <a:lumMod val="20000"/>
                      <a:lumOff val="80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" name="Group 60" hidden="1"/>
              <p:cNvGrpSpPr/>
              <p:nvPr userDrawn="1"/>
            </p:nvGrpSpPr>
            <p:grpSpPr>
              <a:xfrm>
                <a:off x="-3" y="456356"/>
                <a:ext cx="9144011" cy="5958732"/>
                <a:chOff x="-3" y="456356"/>
                <a:chExt cx="9144011" cy="5958732"/>
              </a:xfrm>
            </p:grpSpPr>
            <p:cxnSp>
              <p:nvCxnSpPr>
                <p:cNvPr id="62" name="Straight Connector 61" hidden="1"/>
                <p:cNvCxnSpPr/>
                <p:nvPr userDrawn="1"/>
              </p:nvCxnSpPr>
              <p:spPr>
                <a:xfrm>
                  <a:off x="471778" y="995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3" name="Straight Connector 62" hidden="1"/>
                <p:cNvCxnSpPr/>
                <p:nvPr userDrawn="1"/>
              </p:nvCxnSpPr>
              <p:spPr>
                <a:xfrm>
                  <a:off x="471778" y="1291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4" name="Straight Connector 63" hidden="1"/>
                <p:cNvCxnSpPr/>
                <p:nvPr userDrawn="1"/>
              </p:nvCxnSpPr>
              <p:spPr>
                <a:xfrm>
                  <a:off x="471778" y="213699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5" name="Straight Connector 64" hidden="1"/>
                <p:cNvCxnSpPr/>
                <p:nvPr userDrawn="1"/>
              </p:nvCxnSpPr>
              <p:spPr>
                <a:xfrm>
                  <a:off x="471778" y="243245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6" name="Straight Connector 65" hidden="1"/>
                <p:cNvCxnSpPr/>
                <p:nvPr userDrawn="1"/>
              </p:nvCxnSpPr>
              <p:spPr>
                <a:xfrm>
                  <a:off x="471778" y="3288274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7" name="Straight Connector 66" hidden="1"/>
                <p:cNvCxnSpPr/>
                <p:nvPr userDrawn="1"/>
              </p:nvCxnSpPr>
              <p:spPr>
                <a:xfrm>
                  <a:off x="471778" y="3583735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8" name="Straight Connector 67" hidden="1"/>
                <p:cNvCxnSpPr/>
                <p:nvPr userDrawn="1"/>
              </p:nvCxnSpPr>
              <p:spPr>
                <a:xfrm>
                  <a:off x="471778" y="4424269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69" name="Straight Connector 68" hidden="1"/>
                <p:cNvCxnSpPr/>
                <p:nvPr userDrawn="1"/>
              </p:nvCxnSpPr>
              <p:spPr>
                <a:xfrm>
                  <a:off x="471778" y="4719730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0" name="Straight Connector 69" hidden="1"/>
                <p:cNvCxnSpPr/>
                <p:nvPr userDrawn="1"/>
              </p:nvCxnSpPr>
              <p:spPr>
                <a:xfrm>
                  <a:off x="471778" y="5567906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1" name="Straight Connector 70" hidden="1"/>
                <p:cNvCxnSpPr/>
                <p:nvPr userDrawn="1"/>
              </p:nvCxnSpPr>
              <p:spPr>
                <a:xfrm>
                  <a:off x="471778" y="586336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2" name="Rectangle 71" hidden="1"/>
                <p:cNvSpPr/>
                <p:nvPr userDrawn="1"/>
              </p:nvSpPr>
              <p:spPr>
                <a:xfrm>
                  <a:off x="463550" y="456356"/>
                  <a:ext cx="8223250" cy="5944444"/>
                </a:xfrm>
                <a:prstGeom prst="rect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3" name="Straight Connector 72" hidden="1"/>
                <p:cNvCxnSpPr/>
                <p:nvPr userDrawn="1"/>
              </p:nvCxnSpPr>
              <p:spPr>
                <a:xfrm>
                  <a:off x="471782" y="1143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4" name="Straight Connector 73" hidden="1"/>
                <p:cNvCxnSpPr/>
                <p:nvPr userDrawn="1"/>
              </p:nvCxnSpPr>
              <p:spPr>
                <a:xfrm>
                  <a:off x="-3" y="2284726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5" name="Straight Connector 74" hidden="1"/>
                <p:cNvCxnSpPr/>
                <p:nvPr userDrawn="1"/>
              </p:nvCxnSpPr>
              <p:spPr>
                <a:xfrm>
                  <a:off x="380" y="3429000"/>
                  <a:ext cx="9143628" cy="7005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6" name="Straight Connector 75" hidden="1"/>
                <p:cNvCxnSpPr/>
                <p:nvPr userDrawn="1"/>
              </p:nvCxnSpPr>
              <p:spPr>
                <a:xfrm>
                  <a:off x="-3" y="4572000"/>
                  <a:ext cx="9143998" cy="0"/>
                </a:xfrm>
                <a:prstGeom prst="line">
                  <a:avLst/>
                </a:prstGeom>
                <a:noFill/>
                <a:ln w="190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7" name="Straight Connector 76" hidden="1"/>
                <p:cNvCxnSpPr/>
                <p:nvPr userDrawn="1"/>
              </p:nvCxnSpPr>
              <p:spPr>
                <a:xfrm>
                  <a:off x="471782" y="5715637"/>
                  <a:ext cx="8211312" cy="0"/>
                </a:xfrm>
                <a:prstGeom prst="line">
                  <a:avLst/>
                </a:prstGeom>
                <a:noFill/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13" name="Group 77" hidden="1"/>
                <p:cNvGrpSpPr/>
                <p:nvPr userDrawn="1"/>
              </p:nvGrpSpPr>
              <p:grpSpPr>
                <a:xfrm>
                  <a:off x="1001862" y="457200"/>
                  <a:ext cx="7135564" cy="5957888"/>
                  <a:chOff x="1001862" y="0"/>
                  <a:chExt cx="7135564" cy="6858000"/>
                </a:xfrm>
              </p:grpSpPr>
              <p:cxnSp>
                <p:nvCxnSpPr>
                  <p:cNvPr id="79" name="Straight Connector 78" hidden="1"/>
                  <p:cNvCxnSpPr/>
                  <p:nvPr/>
                </p:nvCxnSpPr>
                <p:spPr>
                  <a:xfrm>
                    <a:off x="45708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lgDashDot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0" name="Straight Connector 20" hidden="1"/>
                  <p:cNvCxnSpPr/>
                  <p:nvPr/>
                </p:nvCxnSpPr>
                <p:spPr>
                  <a:xfrm>
                    <a:off x="100186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1" name="Straight Connector 15" hidden="1"/>
                  <p:cNvCxnSpPr/>
                  <p:nvPr/>
                </p:nvCxnSpPr>
                <p:spPr>
                  <a:xfrm>
                    <a:off x="1154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2" name="Straight Connector 81" hidden="1"/>
                  <p:cNvCxnSpPr/>
                  <p:nvPr/>
                </p:nvCxnSpPr>
                <p:spPr>
                  <a:xfrm>
                    <a:off x="1699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3" name="Straight Connector 82" hidden="1"/>
                  <p:cNvCxnSpPr/>
                  <p:nvPr/>
                </p:nvCxnSpPr>
                <p:spPr>
                  <a:xfrm>
                    <a:off x="1852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4" name="Straight Connector 83" hidden="1"/>
                  <p:cNvCxnSpPr/>
                  <p:nvPr/>
                </p:nvCxnSpPr>
                <p:spPr>
                  <a:xfrm>
                    <a:off x="239306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5" name="Straight Connector 84" hidden="1"/>
                  <p:cNvCxnSpPr/>
                  <p:nvPr/>
                </p:nvCxnSpPr>
                <p:spPr>
                  <a:xfrm>
                    <a:off x="533871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6" name="Straight Connector 85" hidden="1"/>
                  <p:cNvCxnSpPr/>
                  <p:nvPr/>
                </p:nvCxnSpPr>
                <p:spPr>
                  <a:xfrm>
                    <a:off x="2551789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7" name="Straight Connector 86" hidden="1"/>
                  <p:cNvCxnSpPr/>
                  <p:nvPr userDrawn="1"/>
                </p:nvCxnSpPr>
                <p:spPr>
                  <a:xfrm>
                    <a:off x="3095851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89" name="Straight Connector 88"/>
                  <p:cNvCxnSpPr/>
                  <p:nvPr userDrawn="1"/>
                </p:nvCxnSpPr>
                <p:spPr>
                  <a:xfrm>
                    <a:off x="3249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0" name="Straight Connector 89"/>
                  <p:cNvCxnSpPr/>
                  <p:nvPr userDrawn="1"/>
                </p:nvCxnSpPr>
                <p:spPr>
                  <a:xfrm>
                    <a:off x="3795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1" name="Straight Connector 90"/>
                  <p:cNvCxnSpPr/>
                  <p:nvPr userDrawn="1"/>
                </p:nvCxnSpPr>
                <p:spPr>
                  <a:xfrm>
                    <a:off x="3944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2" name="Straight Connector 91"/>
                  <p:cNvCxnSpPr/>
                  <p:nvPr userDrawn="1"/>
                </p:nvCxnSpPr>
                <p:spPr>
                  <a:xfrm>
                    <a:off x="4493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3" name="Straight Connector 92"/>
                  <p:cNvCxnSpPr/>
                  <p:nvPr userDrawn="1"/>
                </p:nvCxnSpPr>
                <p:spPr>
                  <a:xfrm>
                    <a:off x="4641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4" name="Straight Connector 93"/>
                  <p:cNvCxnSpPr/>
                  <p:nvPr userDrawn="1"/>
                </p:nvCxnSpPr>
                <p:spPr>
                  <a:xfrm>
                    <a:off x="5191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5" name="Straight Connector 94"/>
                  <p:cNvCxnSpPr/>
                  <p:nvPr userDrawn="1"/>
                </p:nvCxnSpPr>
                <p:spPr>
                  <a:xfrm>
                    <a:off x="813742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6" name="Straight Connector 95"/>
                  <p:cNvCxnSpPr/>
                  <p:nvPr userDrawn="1"/>
                </p:nvCxnSpPr>
                <p:spPr>
                  <a:xfrm>
                    <a:off x="5885138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7" name="Straight Connector 96"/>
                  <p:cNvCxnSpPr/>
                  <p:nvPr userDrawn="1"/>
                </p:nvCxnSpPr>
                <p:spPr>
                  <a:xfrm>
                    <a:off x="604398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8" name="Straight Connector 97"/>
                  <p:cNvCxnSpPr/>
                  <p:nvPr userDrawn="1"/>
                </p:nvCxnSpPr>
                <p:spPr>
                  <a:xfrm>
                    <a:off x="6589602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99" name="Straight Connector 98"/>
                  <p:cNvCxnSpPr/>
                  <p:nvPr userDrawn="1"/>
                </p:nvCxnSpPr>
                <p:spPr>
                  <a:xfrm>
                    <a:off x="6738076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0" name="Straight Connector 99"/>
                  <p:cNvCxnSpPr/>
                  <p:nvPr userDrawn="1"/>
                </p:nvCxnSpPr>
                <p:spPr>
                  <a:xfrm>
                    <a:off x="728768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1" name="Straight Connector 100"/>
                  <p:cNvCxnSpPr/>
                  <p:nvPr userDrawn="1"/>
                </p:nvCxnSpPr>
                <p:spPr>
                  <a:xfrm>
                    <a:off x="7435440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102" name="Straight Connector 101"/>
                  <p:cNvCxnSpPr/>
                  <p:nvPr userDrawn="1"/>
                </p:nvCxnSpPr>
                <p:spPr>
                  <a:xfrm>
                    <a:off x="7985773" y="0"/>
                    <a:ext cx="0" cy="6858000"/>
                  </a:xfrm>
                  <a:prstGeom prst="line">
                    <a:avLst/>
                  </a:prstGeom>
                  <a:noFill/>
                  <a:ln w="6350">
                    <a:solidFill>
                      <a:schemeClr val="accent1">
                        <a:lumMod val="20000"/>
                        <a:lumOff val="8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</p:grpSp>
        <p:cxnSp>
          <p:nvCxnSpPr>
            <p:cNvPr id="59" name="Straight Connector 58" hidden="1"/>
            <p:cNvCxnSpPr/>
            <p:nvPr userDrawn="1"/>
          </p:nvCxnSpPr>
          <p:spPr>
            <a:xfrm flipH="1">
              <a:off x="6551143" y="3419347"/>
              <a:ext cx="2592857" cy="3438653"/>
            </a:xfrm>
            <a:prstGeom prst="line">
              <a:avLst/>
            </a:prstGeom>
            <a:ln w="3175">
              <a:solidFill>
                <a:schemeClr val="accent1">
                  <a:lumMod val="20000"/>
                  <a:lumOff val="8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8" name="Picture 2" descr="Boeing_RGBblue_standard"/>
          <p:cNvPicPr preferRelativeResize="0"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1564" y="385227"/>
            <a:ext cx="183832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_Title"/>
          <p:cNvSpPr>
            <a:spLocks noGrp="1" noChangeArrowheads="1"/>
          </p:cNvSpPr>
          <p:nvPr>
            <p:ph type="ctrTitle" sz="quarter"/>
          </p:nvPr>
        </p:nvSpPr>
        <p:spPr>
          <a:xfrm>
            <a:off x="432790" y="4587751"/>
            <a:ext cx="8711211" cy="677108"/>
          </a:xfrm>
          <a:ln algn="ctr"/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600"/>
              </a:spcBef>
              <a:defRPr sz="4400" b="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60"/>
          <p:cNvSpPr>
            <a:spLocks noGrp="1"/>
          </p:cNvSpPr>
          <p:nvPr>
            <p:ph type="body" sz="quarter" idx="12" hasCustomPrompt="1"/>
          </p:nvPr>
        </p:nvSpPr>
        <p:spPr>
          <a:xfrm>
            <a:off x="444220" y="5385230"/>
            <a:ext cx="8244169" cy="108029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1"/>
                </a:solidFill>
              </a:defRPr>
            </a:lvl3pPr>
            <a:lvl4pPr marL="1588" indent="-1588">
              <a:spcBef>
                <a:spcPts val="120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defRPr>
                <a:solidFill>
                  <a:srgbClr val="5F6A72"/>
                </a:solidFill>
              </a:defRPr>
            </a:lvl5pPr>
          </a:lstStyle>
          <a:p>
            <a:pPr lvl="0"/>
            <a:r>
              <a:rPr lang="en-US" dirty="0" smtClean="0"/>
              <a:t>Click to add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88" name="Rectangle 5"/>
          <p:cNvSpPr>
            <a:spLocks noChangeArrowheads="1"/>
          </p:cNvSpPr>
          <p:nvPr/>
        </p:nvSpPr>
        <p:spPr bwMode="auto">
          <a:xfrm>
            <a:off x="452194" y="6658305"/>
            <a:ext cx="2065337" cy="11079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" tIns="9142" rIns="9142" bIns="9142" anchor="b">
            <a:spAutoFit/>
          </a:bodyPr>
          <a:lstStyle/>
          <a:p>
            <a:pPr defTabSz="820593" eaLnBrk="0" hangingPunct="0"/>
            <a:r>
              <a:rPr lang="en-US" sz="600" dirty="0" smtClean="0">
                <a:solidFill>
                  <a:srgbClr val="5F6A72"/>
                </a:solidFill>
              </a:rPr>
              <a:t>Copyright © 2014 Boeing. All rights reserved.</a:t>
            </a:r>
            <a:endParaRPr lang="en-US" sz="600" dirty="0">
              <a:solidFill>
                <a:srgbClr val="5F6A72"/>
              </a:solidFill>
            </a:endParaRPr>
          </a:p>
        </p:txBody>
      </p:sp>
      <p:sp>
        <p:nvSpPr>
          <p:cNvPr id="106" name="Organization Placeholder"/>
          <p:cNvSpPr txBox="1">
            <a:spLocks noChangeArrowheads="1"/>
          </p:cNvSpPr>
          <p:nvPr userDrawn="1"/>
        </p:nvSpPr>
        <p:spPr bwMode="auto">
          <a:xfrm>
            <a:off x="6685283" y="458195"/>
            <a:ext cx="1433452" cy="2621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76731" tIns="38368" rIns="76731" bIns="38368">
            <a:spAutoFit/>
          </a:bodyPr>
          <a:lstStyle/>
          <a:p>
            <a:pPr algn="l"/>
            <a:r>
              <a:rPr lang="en-US" sz="1200" b="0" i="0" u="none" strike="noStrike" kern="1200" baseline="0" dirty="0" smtClean="0">
                <a:solidFill>
                  <a:srgbClr val="394A59"/>
                </a:solidFill>
                <a:latin typeface="+mn-lt"/>
                <a:ea typeface="+mn-ea"/>
                <a:cs typeface="+mn-cs"/>
              </a:rPr>
              <a:t>Build a Better Planet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394A59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cxnSp>
        <p:nvCxnSpPr>
          <p:cNvPr id="107" name="Straight Connector 106"/>
          <p:cNvCxnSpPr/>
          <p:nvPr userDrawn="1"/>
        </p:nvCxnSpPr>
        <p:spPr>
          <a:xfrm flipH="1">
            <a:off x="8295401" y="-133707"/>
            <a:ext cx="506899" cy="67267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24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F029-178E-4454-B911-E0515F354715}" type="datetime1">
              <a:rPr lang="en-US" smtClean="0"/>
              <a:pPr/>
              <a:t>8/11/2015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.w.dassler@boeing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owell.tonya@ep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of a Superfund Site to Ecological Habitat and an Outdoor Classroom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Dave Dassler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Boeing Company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2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934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Early Site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143000" y="1220102"/>
          <a:ext cx="6858000" cy="5032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3" name="Image" r:id="rId4" imgW="15223438" imgH="10165902" progId="">
                  <p:embed/>
                </p:oleObj>
              </mc:Choice>
              <mc:Fallback>
                <p:oleObj name="Image" r:id="rId4" imgW="15223438" imgH="10165902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9010"/>
                      <a:stretch>
                        <a:fillRect/>
                      </a:stretch>
                    </p:blipFill>
                    <p:spPr bwMode="auto">
                      <a:xfrm>
                        <a:off x="1143000" y="1220102"/>
                        <a:ext cx="6858000" cy="5032369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1219200" y="269875"/>
            <a:ext cx="79248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Transformation through Collaboration</a:t>
            </a:r>
          </a:p>
        </p:txBody>
      </p:sp>
      <p:pic>
        <p:nvPicPr>
          <p:cNvPr id="7" name="Picture 4" descr="\\NW\Data\EAREM\CCI\Photos for Nisha\IMG_45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18487" y="1526737"/>
            <a:ext cx="3435076" cy="2286000"/>
          </a:xfrm>
          <a:prstGeom prst="rect">
            <a:avLst/>
          </a:prstGeom>
          <a:noFill/>
          <a:ln w="3175">
            <a:noFill/>
          </a:ln>
          <a:effectLst/>
        </p:spPr>
      </p:pic>
      <p:pic>
        <p:nvPicPr>
          <p:cNvPr id="3074" name="Picture 2" descr="C:\Users\lz535d\Pictures\CCI photos\Frontiers photos_Sept2014\POLLINATOR FINALS\POLLINATOR_TL_092514 0356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4773" y="3967482"/>
            <a:ext cx="3434574" cy="2286000"/>
          </a:xfrm>
          <a:prstGeom prst="rect">
            <a:avLst/>
          </a:prstGeom>
          <a:noFill/>
          <a:effectLst/>
        </p:spPr>
      </p:pic>
      <p:pic>
        <p:nvPicPr>
          <p:cNvPr id="13" name="Picture 3" descr="C:\Users\lz535d\AppData\Local\Microsoft\Windows\Temporary Internet Files\Content.Outlook\GLMUWJM5\CCI Dedication Stone (2)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9767" y="1527048"/>
            <a:ext cx="3441023" cy="2286000"/>
          </a:xfrm>
          <a:prstGeom prst="rect">
            <a:avLst/>
          </a:prstGeom>
          <a:noFill/>
          <a:effectLst/>
        </p:spPr>
      </p:pic>
      <p:pic>
        <p:nvPicPr>
          <p:cNvPr id="9" name="Picture 2" descr="\\NW\Data\EAREM\CCI\Pictures\2012 Ribbon Cutting\MWF12-0829W-16_31_Small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967002" y="3980518"/>
            <a:ext cx="3441290" cy="2286000"/>
          </a:xfrm>
          <a:prstGeom prst="rect">
            <a:avLst/>
          </a:prstGeom>
          <a:noFill/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257300" y="22633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Pollinator Prairie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lz535d\Pictures\CCI photos\Frontiers photos_Sept2014\POLLINATOR FINALS\POLLINATOR_TL_092514 0428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7759" y="1216419"/>
            <a:ext cx="3820857" cy="2468880"/>
          </a:xfrm>
          <a:prstGeom prst="rect">
            <a:avLst/>
          </a:prstGeom>
          <a:noFill/>
          <a:effectLst/>
        </p:spPr>
      </p:pic>
      <p:pic>
        <p:nvPicPr>
          <p:cNvPr id="2051" name="Picture 3" descr="C:\Users\lz535d\Pictures\CCI photos\Frontiers photos_Sept2014\POLLINATOR FINALS\POLLINATOR_TL_092514 0616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23558" y="1208552"/>
            <a:ext cx="3338830" cy="5029200"/>
          </a:xfrm>
          <a:prstGeom prst="rect">
            <a:avLst/>
          </a:prstGeom>
          <a:noFill/>
          <a:effectLst/>
        </p:spPr>
      </p:pic>
      <p:pic>
        <p:nvPicPr>
          <p:cNvPr id="2052" name="Picture 4" descr="C:\Users\lz535d\Pictures\CCI photos\Frontiers photos_Sept2014\POLLINATOR FINALS\POLLINATOR_TL_092514 0819F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957775" y="3767547"/>
            <a:ext cx="3834631" cy="2468880"/>
          </a:xfrm>
          <a:prstGeom prst="rect">
            <a:avLst/>
          </a:prstGeom>
          <a:noFill/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Engage. Educate. Celebrate.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lz535d\Pictures\CCI photos\Frontiers photos_Sept2014\POLLINATOR FINALS\POLLINATOR_TL_092514 0225f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1693898"/>
            <a:ext cx="6858000" cy="4564579"/>
          </a:xfrm>
          <a:prstGeom prst="rect">
            <a:avLst/>
          </a:prstGeom>
          <a:noFill/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57300" y="182791"/>
            <a:ext cx="78867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Engage. Educate. Celebrate.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59083" y="1215263"/>
            <a:ext cx="3500665" cy="5029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32790" y="1222163"/>
            <a:ext cx="3784347" cy="50292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Engage. Educate. Celebrate.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lz535d\AppData\Local\Microsoft\Windows\Temporary Internet Files\Content.Outlook\GLMUWJM5\IMG_421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1630881"/>
            <a:ext cx="6858000" cy="4572000"/>
          </a:xfrm>
          <a:prstGeom prst="rect">
            <a:avLst/>
          </a:prstGeom>
          <a:noFill/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Engage. Educate. Celebrate.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lz535d\Pictures\CCI photos\IMG_43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3000" y="1661293"/>
            <a:ext cx="6858000" cy="4572000"/>
          </a:xfrm>
          <a:prstGeom prst="rect">
            <a:avLst/>
          </a:prstGeom>
          <a:noFill/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David W. </a:t>
            </a:r>
            <a:r>
              <a:rPr lang="en-US" dirty="0" smtClean="0"/>
              <a:t>Dassler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Boeing Company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david.w.dassler@boeing.com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Tonya Howell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EPA Region 7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hlinkClick r:id="rId4"/>
              </a:rPr>
              <a:t>h</a:t>
            </a:r>
            <a:r>
              <a:rPr lang="en-US" dirty="0" smtClean="0">
                <a:hlinkClick r:id="rId4"/>
              </a:rPr>
              <a:t>owell.tonya@epa.gov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63172" y="6176963"/>
            <a:ext cx="1580827" cy="6810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Boeing environmental strategy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143000" y="1148912"/>
            <a:ext cx="8001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i="1" dirty="0">
                <a:solidFill>
                  <a:schemeClr val="tx2"/>
                </a:solidFill>
              </a:rPr>
              <a:t>Be the most environmentally progressive aerospace </a:t>
            </a:r>
            <a:r>
              <a:rPr lang="en-US" sz="2400" i="1" dirty="0" smtClean="0">
                <a:solidFill>
                  <a:schemeClr val="tx2"/>
                </a:solidFill>
              </a:rPr>
              <a:t>company.</a:t>
            </a:r>
            <a:endParaRPr lang="en-US" sz="2400" i="1" dirty="0">
              <a:solidFill>
                <a:schemeClr val="tx2"/>
              </a:solidFill>
            </a:endParaRPr>
          </a:p>
        </p:txBody>
      </p:sp>
      <p:sp>
        <p:nvSpPr>
          <p:cNvPr id="15" name="Text Placeholder 13"/>
          <p:cNvSpPr txBox="1">
            <a:spLocks/>
          </p:cNvSpPr>
          <p:nvPr/>
        </p:nvSpPr>
        <p:spPr>
          <a:xfrm>
            <a:off x="6048374" y="5707858"/>
            <a:ext cx="3095625" cy="692945"/>
          </a:xfrm>
          <a:prstGeom prst="rect">
            <a:avLst/>
          </a:prstGeom>
          <a:solidFill>
            <a:srgbClr val="77B800"/>
          </a:solidFill>
        </p:spPr>
        <p:txBody>
          <a:bodyPr wrap="square" lIns="182880" tIns="45720" rIns="457200" bIns="45720" anchor="ctr" anchorCtr="0">
            <a:noAutofit/>
          </a:bodyPr>
          <a:lstStyle>
            <a:lvl1pPr marL="0" indent="0" algn="l" defTabSz="819776" rtl="0" fontAlgn="base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lang="en-US" sz="1400" b="0" i="0" kern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>
              <a:buClr>
                <a:srgbClr val="0039A6"/>
              </a:buClr>
            </a:pPr>
            <a:r>
              <a:rPr>
                <a:solidFill>
                  <a:srgbClr val="FFFFFF"/>
                </a:solidFill>
              </a:rPr>
              <a:t>Building a better planet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4" name="Text Placeholder 13"/>
          <p:cNvSpPr txBox="1">
            <a:spLocks/>
          </p:cNvSpPr>
          <p:nvPr/>
        </p:nvSpPr>
        <p:spPr>
          <a:xfrm>
            <a:off x="499977" y="2402700"/>
            <a:ext cx="3221950" cy="938464"/>
          </a:xfrm>
          <a:prstGeom prst="rect">
            <a:avLst/>
          </a:prstGeom>
          <a:solidFill>
            <a:srgbClr val="77B800"/>
          </a:solidFill>
        </p:spPr>
        <p:txBody>
          <a:bodyPr wrap="square" lIns="182880" tIns="0" rIns="182880" bIns="45720" anchor="ctr" anchorCtr="0">
            <a:noAutofit/>
          </a:bodyPr>
          <a:lstStyle>
            <a:lvl1pPr marL="0" indent="0" algn="l" defTabSz="819776" rtl="0" fontAlgn="base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lang="en-US" sz="1400" b="0" i="0" kern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>
              <a:lnSpc>
                <a:spcPct val="100000"/>
              </a:lnSpc>
              <a:buClr>
                <a:srgbClr val="0039A6"/>
              </a:buClr>
            </a:pPr>
            <a:r>
              <a:rPr sz="1800" b="1" dirty="0"/>
              <a:t>Design in </a:t>
            </a:r>
          </a:p>
          <a:p>
            <a:pPr>
              <a:lnSpc>
                <a:spcPct val="100000"/>
              </a:lnSpc>
              <a:buClr>
                <a:srgbClr val="0039A6"/>
              </a:buClr>
            </a:pPr>
            <a:r>
              <a:rPr sz="1800" dirty="0"/>
              <a:t>Environmental Performance</a:t>
            </a:r>
            <a:endParaRPr sz="1800" b="1" dirty="0"/>
          </a:p>
        </p:txBody>
      </p:sp>
      <p:sp>
        <p:nvSpPr>
          <p:cNvPr id="25" name="Text Placeholder 13"/>
          <p:cNvSpPr txBox="1">
            <a:spLocks/>
          </p:cNvSpPr>
          <p:nvPr/>
        </p:nvSpPr>
        <p:spPr>
          <a:xfrm>
            <a:off x="511850" y="3689298"/>
            <a:ext cx="3221950" cy="938464"/>
          </a:xfrm>
          <a:prstGeom prst="rect">
            <a:avLst/>
          </a:prstGeom>
          <a:solidFill>
            <a:srgbClr val="77B800"/>
          </a:solidFill>
        </p:spPr>
        <p:txBody>
          <a:bodyPr wrap="square" lIns="182880" tIns="0" rIns="182880" bIns="45720" anchor="ctr" anchorCtr="0">
            <a:noAutofit/>
          </a:bodyPr>
          <a:lstStyle>
            <a:lvl1pPr marL="0" indent="0" algn="l" defTabSz="819776" rtl="0" fontAlgn="base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lang="en-US" sz="1400" b="0" i="0" kern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>
              <a:buClr>
                <a:srgbClr val="0039A6"/>
              </a:buClr>
            </a:pPr>
            <a:r>
              <a:rPr sz="1800"/>
              <a:t>Innovate for </a:t>
            </a:r>
          </a:p>
          <a:p>
            <a:pPr>
              <a:buClr>
                <a:srgbClr val="0039A6"/>
              </a:buClr>
            </a:pPr>
            <a:r>
              <a:rPr sz="1800" b="1"/>
              <a:t>sustainable</a:t>
            </a:r>
            <a:r>
              <a:rPr sz="1800"/>
              <a:t> operations </a:t>
            </a:r>
          </a:p>
        </p:txBody>
      </p:sp>
      <p:sp>
        <p:nvSpPr>
          <p:cNvPr id="26" name="Text Placeholder 13"/>
          <p:cNvSpPr txBox="1">
            <a:spLocks/>
          </p:cNvSpPr>
          <p:nvPr/>
        </p:nvSpPr>
        <p:spPr>
          <a:xfrm>
            <a:off x="488099" y="4975896"/>
            <a:ext cx="3221950" cy="938464"/>
          </a:xfrm>
          <a:prstGeom prst="rect">
            <a:avLst/>
          </a:prstGeom>
          <a:solidFill>
            <a:srgbClr val="77B800"/>
          </a:solidFill>
        </p:spPr>
        <p:txBody>
          <a:bodyPr wrap="square" lIns="182880" tIns="0" rIns="182880" bIns="45720" anchor="ctr" anchorCtr="0">
            <a:noAutofit/>
          </a:bodyPr>
          <a:lstStyle>
            <a:lvl1pPr marL="0" indent="0" algn="l" defTabSz="819776" rtl="0" fontAlgn="base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 lang="en-US" sz="1400" b="0" i="0" kern="0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</a:lstStyle>
          <a:p>
            <a:pPr>
              <a:lnSpc>
                <a:spcPct val="100000"/>
              </a:lnSpc>
              <a:buClr>
                <a:srgbClr val="0039A6"/>
              </a:buClr>
            </a:pPr>
            <a:r>
              <a:rPr sz="1800" dirty="0"/>
              <a:t>Inspire Global </a:t>
            </a:r>
            <a:r>
              <a:rPr sz="1800" b="1" dirty="0"/>
              <a:t>Collaboration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29451" y="3150686"/>
            <a:ext cx="36240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fontAlgn="auto">
              <a:spcBef>
                <a:spcPts val="0"/>
              </a:spcBef>
              <a:spcAft>
                <a:spcPts val="12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F6A72"/>
                </a:solidFill>
                <a:latin typeface="Arial"/>
              </a:rPr>
              <a:t>Energy and Emissions</a:t>
            </a:r>
            <a:endParaRPr lang="en-US" sz="2400" baseline="-25000" dirty="0">
              <a:solidFill>
                <a:srgbClr val="5F6A72"/>
              </a:solidFill>
              <a:latin typeface="Arial"/>
            </a:endParaRPr>
          </a:p>
          <a:p>
            <a:pPr marL="173038" indent="-173038" fontAlgn="auto">
              <a:spcBef>
                <a:spcPts val="0"/>
              </a:spcBef>
              <a:spcAft>
                <a:spcPts val="12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F6A72"/>
                </a:solidFill>
                <a:latin typeface="Arial"/>
              </a:rPr>
              <a:t>Materials and Waste</a:t>
            </a:r>
          </a:p>
          <a:p>
            <a:pPr marL="173038" indent="-173038" fontAlgn="auto">
              <a:spcBef>
                <a:spcPts val="0"/>
              </a:spcBef>
              <a:spcAft>
                <a:spcPts val="12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F6A72"/>
                </a:solidFill>
                <a:latin typeface="Arial"/>
              </a:rPr>
              <a:t>Community</a:t>
            </a:r>
          </a:p>
          <a:p>
            <a:pPr marL="173038" indent="-173038" fontAlgn="auto">
              <a:spcBef>
                <a:spcPts val="0"/>
              </a:spcBef>
              <a:spcAft>
                <a:spcPts val="1200"/>
              </a:spcAft>
              <a:buClr>
                <a:srgbClr val="0039A6"/>
              </a:buClr>
              <a:buFont typeface="Wingdings" pitchFamily="2" charset="2"/>
              <a:buChar char="§"/>
            </a:pPr>
            <a:r>
              <a:rPr lang="en-US" sz="2400" dirty="0">
                <a:solidFill>
                  <a:srgbClr val="5F6A72"/>
                </a:solidFill>
                <a:latin typeface="Arial"/>
              </a:rPr>
              <a:t>Water</a:t>
            </a:r>
          </a:p>
        </p:txBody>
      </p:sp>
      <p:sp>
        <p:nvSpPr>
          <p:cNvPr id="28" name="Isosceles Triangle 27"/>
          <p:cNvSpPr/>
          <p:nvPr/>
        </p:nvSpPr>
        <p:spPr>
          <a:xfrm rot="5400000">
            <a:off x="2964977" y="3390282"/>
            <a:ext cx="3214045" cy="1524000"/>
          </a:xfrm>
          <a:prstGeom prst="triangle">
            <a:avLst>
              <a:gd name="adj" fmla="val 5096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3966944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Performance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Arial"/>
              </a:rPr>
              <a:t>Measures</a:t>
            </a:r>
            <a:endParaRPr lang="en-US" sz="16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2743" y="1978490"/>
            <a:ext cx="941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394A59"/>
                </a:solidFill>
                <a:latin typeface="Arial"/>
              </a:rPr>
              <a:t>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63172" y="5471161"/>
            <a:ext cx="1580827" cy="138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5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269875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Leadership in Environmental Remediation</a:t>
            </a:r>
          </a:p>
        </p:txBody>
      </p:sp>
      <p:pic>
        <p:nvPicPr>
          <p:cNvPr id="12" name="Picture 3" descr="C:\Users\lz535d\Pictures\Duwamish photos\Duwamish habitat photos\Web Sized Jpegs_Sept13\web_MAL05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43006" y="1739100"/>
            <a:ext cx="4274177" cy="2743200"/>
          </a:xfrm>
          <a:prstGeom prst="rect">
            <a:avLst/>
          </a:prstGeom>
          <a:noFill/>
          <a:effectLst/>
        </p:spPr>
      </p:pic>
      <p:sp>
        <p:nvSpPr>
          <p:cNvPr id="10" name="Text Placeholder 12"/>
          <p:cNvSpPr txBox="1">
            <a:spLocks/>
          </p:cNvSpPr>
          <p:nvPr/>
        </p:nvSpPr>
        <p:spPr bwMode="auto">
          <a:xfrm>
            <a:off x="457201" y="1695451"/>
            <a:ext cx="3490685" cy="445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indent="3175" defTabSz="820593" fontAlgn="base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dirty="0" smtClean="0">
                <a:solidFill>
                  <a:srgbClr val="77B800"/>
                </a:solidFill>
              </a:rPr>
              <a:t>Commitment</a:t>
            </a:r>
            <a:r>
              <a:rPr lang="en-US" sz="2800" kern="0" dirty="0" smtClean="0"/>
              <a:t>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200" kern="0" dirty="0" smtClean="0">
                <a:solidFill>
                  <a:schemeClr val="tx2"/>
                </a:solidFill>
              </a:rPr>
              <a:t>to proactive solutions and technical excellence</a:t>
            </a:r>
          </a:p>
          <a:p>
            <a:pPr marL="0" lvl="1" indent="3175" defTabSz="820593" fontAlgn="base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</a:pPr>
            <a:r>
              <a:rPr lang="en-US" sz="2800" dirty="0" smtClean="0">
                <a:solidFill>
                  <a:srgbClr val="77B800"/>
                </a:solidFill>
              </a:rPr>
              <a:t>Collaborate </a:t>
            </a:r>
            <a:r>
              <a:rPr lang="en-US" sz="2400" kern="0" dirty="0" smtClean="0"/>
              <a:t/>
            </a:r>
            <a:br>
              <a:rPr lang="en-US" sz="2400" kern="0" dirty="0" smtClean="0"/>
            </a:br>
            <a:r>
              <a:rPr lang="en-US" sz="2200" kern="0" dirty="0" smtClean="0">
                <a:solidFill>
                  <a:schemeClr val="tx2"/>
                </a:solidFill>
              </a:rPr>
              <a:t>with regulators </a:t>
            </a:r>
            <a:br>
              <a:rPr lang="en-US" sz="2200" kern="0" dirty="0" smtClean="0">
                <a:solidFill>
                  <a:schemeClr val="tx2"/>
                </a:solidFill>
              </a:rPr>
            </a:br>
            <a:r>
              <a:rPr lang="en-US" sz="2200" kern="0" dirty="0" smtClean="0">
                <a:solidFill>
                  <a:schemeClr val="tx2"/>
                </a:solidFill>
              </a:rPr>
              <a:t>and communities  </a:t>
            </a:r>
          </a:p>
          <a:p>
            <a:pPr marL="0" marR="0" lvl="1" indent="3175" algn="l" defTabSz="820593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dirty="0" smtClean="0">
                <a:solidFill>
                  <a:srgbClr val="77B800"/>
                </a:solidFill>
              </a:rPr>
              <a:t>Clean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locations affected </a:t>
            </a:r>
            <a:b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by past practices</a:t>
            </a:r>
          </a:p>
          <a:p>
            <a:pPr marL="0" marR="0" lvl="1" indent="3175" algn="l" defTabSz="820593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800" dirty="0" smtClean="0">
                <a:solidFill>
                  <a:srgbClr val="77B800"/>
                </a:solidFill>
              </a:rPr>
              <a:t>Create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safe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environments and restore habitat</a:t>
            </a:r>
          </a:p>
        </p:txBody>
      </p:sp>
      <p:pic>
        <p:nvPicPr>
          <p:cNvPr id="1027" name="Picture 3" descr="C:\Users\lz535d\Pictures\SSFL photos\Capture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94716" y="4590128"/>
            <a:ext cx="2020824" cy="1792224"/>
          </a:xfrm>
          <a:prstGeom prst="rect">
            <a:avLst/>
          </a:prstGeom>
          <a:noFill/>
          <a:effectLst/>
        </p:spPr>
      </p:pic>
      <p:pic>
        <p:nvPicPr>
          <p:cNvPr id="13" name="Picture 3" descr="NBF Clear Water system.JPG"/>
          <p:cNvPicPr>
            <a:picLocks noGrp="1" noChangeAspect="1"/>
          </p:cNvPicPr>
          <p:nvPr isPhoto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46817" y="4590128"/>
            <a:ext cx="2071116" cy="179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808470" y="6437614"/>
            <a:ext cx="2057400" cy="365125"/>
          </a:xfrm>
        </p:spPr>
        <p:txBody>
          <a:bodyPr/>
          <a:lstStyle/>
          <a:p>
            <a:fld id="{A8A42CEE-1F4A-4E70-8909-412AB532F7D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934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Pollinator Prairie, formerly CCI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8434" name="Picture 2" descr="C:\Users\dt267a\Desktop\CCI Presentation\IMG_057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972800" y="-8229600"/>
            <a:ext cx="6949440" cy="5212080"/>
          </a:xfrm>
          <a:prstGeom prst="rect">
            <a:avLst/>
          </a:prstGeom>
          <a:noFill/>
        </p:spPr>
      </p:pic>
      <p:pic>
        <p:nvPicPr>
          <p:cNvPr id="18435" name="Picture 3" descr="C:\Users\dt267a\Desktop\CCI Presentation\IMG_057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0972800" y="-8229600"/>
            <a:ext cx="6705600" cy="5029200"/>
          </a:xfrm>
          <a:prstGeom prst="rect">
            <a:avLst/>
          </a:prstGeom>
          <a:noFill/>
        </p:spPr>
      </p:pic>
      <p:pic>
        <p:nvPicPr>
          <p:cNvPr id="10" name="Picture 9" descr="IMG_057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3000" y="1243866"/>
            <a:ext cx="6858000" cy="5143500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934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Pollinator Prairie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POLLINATOR_TL_092514 0140F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143000" y="1202546"/>
            <a:ext cx="6858000" cy="5091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934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Community Involvement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0922120949 - Copy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114753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934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Remediation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DSCF09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1162044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934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Remediation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DSCF099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1148802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257300" y="269875"/>
            <a:ext cx="7886700" cy="93481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Remediation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42CEE-1F4A-4E70-8909-412AB532F7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DSCF10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43000" y="1148802"/>
            <a:ext cx="6858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438</TotalTime>
  <Words>154</Words>
  <Application>Microsoft Office PowerPoint</Application>
  <PresentationFormat>On-screen Show (4:3)</PresentationFormat>
  <Paragraphs>78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Image</vt:lpstr>
      <vt:lpstr>Transformation of a Superfund Site to Ecological Habitat and an Outdoor Classroom</vt:lpstr>
      <vt:lpstr>Boeing environmental strategy</vt:lpstr>
      <vt:lpstr>Leadership in Environmental Remediation</vt:lpstr>
      <vt:lpstr>Pollinator Prairie, formerly CCI</vt:lpstr>
      <vt:lpstr>Pollinator Prairie</vt:lpstr>
      <vt:lpstr>Community Involvement</vt:lpstr>
      <vt:lpstr>Remediation</vt:lpstr>
      <vt:lpstr>Remediation</vt:lpstr>
      <vt:lpstr>Remediation</vt:lpstr>
      <vt:lpstr>Early Site</vt:lpstr>
      <vt:lpstr>Transformation through Collaboration</vt:lpstr>
      <vt:lpstr>The Pollinator Prairie</vt:lpstr>
      <vt:lpstr>Engage. Educate. Celebrate.</vt:lpstr>
      <vt:lpstr>Engage. Educate. Celebrate.</vt:lpstr>
      <vt:lpstr>Engage. Educate. Celebrate.</vt:lpstr>
      <vt:lpstr>Engage. Educate. Celebrate.</vt:lpstr>
      <vt:lpstr>For More Information: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SkeoSA</dc:creator>
  <cp:lastModifiedBy>SkeoSA</cp:lastModifiedBy>
  <cp:revision>26</cp:revision>
  <dcterms:created xsi:type="dcterms:W3CDTF">2015-07-28T14:16:37Z</dcterms:created>
  <dcterms:modified xsi:type="dcterms:W3CDTF">2015-08-11T21:15:25Z</dcterms:modified>
</cp:coreProperties>
</file>