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sldIdLst>
    <p:sldId id="256" r:id="rId2"/>
    <p:sldId id="259" r:id="rId3"/>
    <p:sldId id="257" r:id="rId4"/>
    <p:sldId id="261" r:id="rId5"/>
    <p:sldId id="262" r:id="rId6"/>
    <p:sldId id="264" r:id="rId7"/>
    <p:sldId id="265" r:id="rId8"/>
    <p:sldId id="266" r:id="rId9"/>
    <p:sldId id="267" r:id="rId10"/>
    <p:sldId id="263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29" autoAdjust="0"/>
  </p:normalViewPr>
  <p:slideViewPr>
    <p:cSldViewPr>
      <p:cViewPr>
        <p:scale>
          <a:sx n="77" d="100"/>
          <a:sy n="77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3862C-E89B-4D31-A971-8ED05D4F1502}" type="doc">
      <dgm:prSet loTypeId="urn:microsoft.com/office/officeart/2005/8/layout/hProcess9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EA1AFDE-CA7D-4F20-A1D0-BB0A51E6DADE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Preliminary Assessment, Site Inspection and Listing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AF7A7E-D61B-44C3-A526-4EBF4390CD5B}" type="parTrans" cxnId="{EED5AEC3-F1E2-41E2-B379-EAE47FD08C83}">
      <dgm:prSet/>
      <dgm:spPr/>
      <dgm:t>
        <a:bodyPr/>
        <a:lstStyle/>
        <a:p>
          <a:endParaRPr lang="en-US"/>
        </a:p>
      </dgm:t>
    </dgm:pt>
    <dgm:pt modelId="{5C1DE778-9C16-4A7E-A1BA-A671D75EEAD2}" type="sibTrans" cxnId="{EED5AEC3-F1E2-41E2-B379-EAE47FD08C83}">
      <dgm:prSet/>
      <dgm:spPr/>
      <dgm:t>
        <a:bodyPr/>
        <a:lstStyle/>
        <a:p>
          <a:endParaRPr lang="en-US"/>
        </a:p>
      </dgm:t>
    </dgm:pt>
    <dgm:pt modelId="{68054858-A888-4F16-8CFF-FBA6020A5EAC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Remedial Investigation and Feasibility Study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7DA00B-BADE-46E1-8F3F-4A6F0C997665}" type="parTrans" cxnId="{22C4A1F3-20F7-4DF7-BF3F-5311FA8B48BF}">
      <dgm:prSet/>
      <dgm:spPr/>
      <dgm:t>
        <a:bodyPr/>
        <a:lstStyle/>
        <a:p>
          <a:endParaRPr lang="en-US"/>
        </a:p>
      </dgm:t>
    </dgm:pt>
    <dgm:pt modelId="{BA68AFC6-C7E3-4BDE-BA12-E982DE021098}" type="sibTrans" cxnId="{22C4A1F3-20F7-4DF7-BF3F-5311FA8B48BF}">
      <dgm:prSet/>
      <dgm:spPr/>
      <dgm:t>
        <a:bodyPr/>
        <a:lstStyle/>
        <a:p>
          <a:endParaRPr lang="en-US"/>
        </a:p>
      </dgm:t>
    </dgm:pt>
    <dgm:pt modelId="{65D38145-DE96-46DF-AFD6-30EBAF55ACA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Remedy Selection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20A3D0-00EA-4547-8132-FC9B534D9C48}" type="parTrans" cxnId="{8B4D3D3F-BF0F-4F5C-9656-2BEE062C3761}">
      <dgm:prSet/>
      <dgm:spPr/>
      <dgm:t>
        <a:bodyPr/>
        <a:lstStyle/>
        <a:p>
          <a:endParaRPr lang="en-US"/>
        </a:p>
      </dgm:t>
    </dgm:pt>
    <dgm:pt modelId="{61E3CFD2-6435-49E2-9CF4-FA6851C59440}" type="sibTrans" cxnId="{8B4D3D3F-BF0F-4F5C-9656-2BEE062C3761}">
      <dgm:prSet/>
      <dgm:spPr/>
      <dgm:t>
        <a:bodyPr/>
        <a:lstStyle/>
        <a:p>
          <a:endParaRPr lang="en-US"/>
        </a:p>
      </dgm:t>
    </dgm:pt>
    <dgm:pt modelId="{EB8A43B6-7A92-4BAD-BEDD-BF11971ADD64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Remedial Design and Action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D1D685-A76F-46E1-81DB-5C9FF8128EBD}" type="parTrans" cxnId="{33DD552C-27BD-47BB-A53D-8C2E25F0B8A9}">
      <dgm:prSet/>
      <dgm:spPr/>
      <dgm:t>
        <a:bodyPr/>
        <a:lstStyle/>
        <a:p>
          <a:endParaRPr lang="en-US"/>
        </a:p>
      </dgm:t>
    </dgm:pt>
    <dgm:pt modelId="{11A14966-7F82-4852-84FC-746FD2E9394C}" type="sibTrans" cxnId="{33DD552C-27BD-47BB-A53D-8C2E25F0B8A9}">
      <dgm:prSet/>
      <dgm:spPr/>
      <dgm:t>
        <a:bodyPr/>
        <a:lstStyle/>
        <a:p>
          <a:endParaRPr lang="en-US"/>
        </a:p>
      </dgm:t>
    </dgm:pt>
    <dgm:pt modelId="{6B4D54E5-0CBB-45D5-96A1-CD6E2693D1CB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Construction Completion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A2D016-F2AF-4F19-B81F-41EC55FC9354}" type="parTrans" cxnId="{4369C5C5-EB11-47E9-A506-91F4F6A640FC}">
      <dgm:prSet/>
      <dgm:spPr/>
      <dgm:t>
        <a:bodyPr/>
        <a:lstStyle/>
        <a:p>
          <a:endParaRPr lang="en-US"/>
        </a:p>
      </dgm:t>
    </dgm:pt>
    <dgm:pt modelId="{1B517C76-CA77-4048-AA79-730BE0790D5D}" type="sibTrans" cxnId="{4369C5C5-EB11-47E9-A506-91F4F6A640FC}">
      <dgm:prSet/>
      <dgm:spPr/>
      <dgm:t>
        <a:bodyPr/>
        <a:lstStyle/>
        <a:p>
          <a:endParaRPr lang="en-US"/>
        </a:p>
      </dgm:t>
    </dgm:pt>
    <dgm:pt modelId="{A6F4B4C6-C81D-4E66-90C7-06FD935E81C1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Long-Term Operation and Maintenance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5C68A8-AA69-4BD1-9194-BE0D7B1F4BF7}" type="parTrans" cxnId="{82491F3B-FA0A-419A-947B-67366D2BD18D}">
      <dgm:prSet/>
      <dgm:spPr/>
      <dgm:t>
        <a:bodyPr/>
        <a:lstStyle/>
        <a:p>
          <a:endParaRPr lang="en-US"/>
        </a:p>
      </dgm:t>
    </dgm:pt>
    <dgm:pt modelId="{3025A691-4C95-4C1A-882D-46B4F492CF11}" type="sibTrans" cxnId="{82491F3B-FA0A-419A-947B-67366D2BD18D}">
      <dgm:prSet/>
      <dgm:spPr/>
      <dgm:t>
        <a:bodyPr/>
        <a:lstStyle/>
        <a:p>
          <a:endParaRPr lang="en-US"/>
        </a:p>
      </dgm:t>
    </dgm:pt>
    <dgm:pt modelId="{B444BA4E-7832-41CF-B193-09FEFFEFBC18}" type="pres">
      <dgm:prSet presAssocID="{0543862C-E89B-4D31-A971-8ED05D4F150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26535F-90E1-408C-88A0-B7EB12DFCB89}" type="pres">
      <dgm:prSet presAssocID="{0543862C-E89B-4D31-A971-8ED05D4F1502}" presName="arrow" presStyleLbl="bgShp" presStyleIdx="0" presStyleCnt="1" custScaleX="117647" custLinFactNeighborX="3082" custLinFactNeighborY="-85181"/>
      <dgm:spPr>
        <a:solidFill>
          <a:srgbClr val="00CC00"/>
        </a:solidFill>
      </dgm:spPr>
    </dgm:pt>
    <dgm:pt modelId="{BDA3BEA6-4D5B-4AF6-AE49-0EBDFDF2B2C7}" type="pres">
      <dgm:prSet presAssocID="{0543862C-E89B-4D31-A971-8ED05D4F1502}" presName="linearProcess" presStyleCnt="0"/>
      <dgm:spPr/>
    </dgm:pt>
    <dgm:pt modelId="{A434856C-9E10-466E-A26A-A38A510DDAC3}" type="pres">
      <dgm:prSet presAssocID="{DEA1AFDE-CA7D-4F20-A1D0-BB0A51E6DADE}" presName="textNode" presStyleLbl="node1" presStyleIdx="0" presStyleCnt="6" custScaleX="48673" custScaleY="143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E52CC-58BA-4C6A-AEEA-6157F8282A55}" type="pres">
      <dgm:prSet presAssocID="{5C1DE778-9C16-4A7E-A1BA-A671D75EEAD2}" presName="sibTrans" presStyleCnt="0"/>
      <dgm:spPr/>
    </dgm:pt>
    <dgm:pt modelId="{7B0BD085-EFA3-4DD4-99C8-3D7C71C7DBD7}" type="pres">
      <dgm:prSet presAssocID="{68054858-A888-4F16-8CFF-FBA6020A5EAC}" presName="textNode" presStyleLbl="node1" presStyleIdx="1" presStyleCnt="6" custScaleX="48673" custScaleY="143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15332-3C5E-45FE-BA49-FF4F691A3BB3}" type="pres">
      <dgm:prSet presAssocID="{BA68AFC6-C7E3-4BDE-BA12-E982DE021098}" presName="sibTrans" presStyleCnt="0"/>
      <dgm:spPr/>
    </dgm:pt>
    <dgm:pt modelId="{D9C32FB3-1E56-4C1E-8C4E-F8828134CEE3}" type="pres">
      <dgm:prSet presAssocID="{65D38145-DE96-46DF-AFD6-30EBAF55ACA9}" presName="textNode" presStyleLbl="node1" presStyleIdx="2" presStyleCnt="6" custScaleX="48673" custScaleY="143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E3479-BDFC-4F99-9F55-DE688CBAEF80}" type="pres">
      <dgm:prSet presAssocID="{61E3CFD2-6435-49E2-9CF4-FA6851C59440}" presName="sibTrans" presStyleCnt="0"/>
      <dgm:spPr/>
    </dgm:pt>
    <dgm:pt modelId="{DD3AB347-E631-43C2-95E2-C9DB0B0AA933}" type="pres">
      <dgm:prSet presAssocID="{EB8A43B6-7A92-4BAD-BEDD-BF11971ADD64}" presName="textNode" presStyleLbl="node1" presStyleIdx="3" presStyleCnt="6" custScaleX="48673" custScaleY="143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981C3-2D5D-4265-8C35-38482CE9F0A5}" type="pres">
      <dgm:prSet presAssocID="{11A14966-7F82-4852-84FC-746FD2E9394C}" presName="sibTrans" presStyleCnt="0"/>
      <dgm:spPr/>
    </dgm:pt>
    <dgm:pt modelId="{CAB4EA99-A394-449D-9829-CABE24E538BF}" type="pres">
      <dgm:prSet presAssocID="{6B4D54E5-0CBB-45D5-96A1-CD6E2693D1CB}" presName="textNode" presStyleLbl="node1" presStyleIdx="4" presStyleCnt="6" custScaleX="48673" custScaleY="143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B1086-7F1F-4893-AB15-EBADF0228B1F}" type="pres">
      <dgm:prSet presAssocID="{1B517C76-CA77-4048-AA79-730BE0790D5D}" presName="sibTrans" presStyleCnt="0"/>
      <dgm:spPr/>
    </dgm:pt>
    <dgm:pt modelId="{5EB3F2AE-1120-4A19-8B72-A29664BC9F37}" type="pres">
      <dgm:prSet presAssocID="{A6F4B4C6-C81D-4E66-90C7-06FD935E81C1}" presName="textNode" presStyleLbl="node1" presStyleIdx="5" presStyleCnt="6" custScaleX="48673" custScaleY="143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C4A1F3-20F7-4DF7-BF3F-5311FA8B48BF}" srcId="{0543862C-E89B-4D31-A971-8ED05D4F1502}" destId="{68054858-A888-4F16-8CFF-FBA6020A5EAC}" srcOrd="1" destOrd="0" parTransId="{CF7DA00B-BADE-46E1-8F3F-4A6F0C997665}" sibTransId="{BA68AFC6-C7E3-4BDE-BA12-E982DE021098}"/>
    <dgm:cxn modelId="{33DD552C-27BD-47BB-A53D-8C2E25F0B8A9}" srcId="{0543862C-E89B-4D31-A971-8ED05D4F1502}" destId="{EB8A43B6-7A92-4BAD-BEDD-BF11971ADD64}" srcOrd="3" destOrd="0" parTransId="{28D1D685-A76F-46E1-81DB-5C9FF8128EBD}" sibTransId="{11A14966-7F82-4852-84FC-746FD2E9394C}"/>
    <dgm:cxn modelId="{9BC1DFF3-3F68-45D5-B8C4-D868C44E5A27}" type="presOf" srcId="{0543862C-E89B-4D31-A971-8ED05D4F1502}" destId="{B444BA4E-7832-41CF-B193-09FEFFEFBC18}" srcOrd="0" destOrd="0" presId="urn:microsoft.com/office/officeart/2005/8/layout/hProcess9"/>
    <dgm:cxn modelId="{AFD118CA-5616-4ACD-B3B4-3B315372C16B}" type="presOf" srcId="{EB8A43B6-7A92-4BAD-BEDD-BF11971ADD64}" destId="{DD3AB347-E631-43C2-95E2-C9DB0B0AA933}" srcOrd="0" destOrd="0" presId="urn:microsoft.com/office/officeart/2005/8/layout/hProcess9"/>
    <dgm:cxn modelId="{82491F3B-FA0A-419A-947B-67366D2BD18D}" srcId="{0543862C-E89B-4D31-A971-8ED05D4F1502}" destId="{A6F4B4C6-C81D-4E66-90C7-06FD935E81C1}" srcOrd="5" destOrd="0" parTransId="{705C68A8-AA69-4BD1-9194-BE0D7B1F4BF7}" sibTransId="{3025A691-4C95-4C1A-882D-46B4F492CF11}"/>
    <dgm:cxn modelId="{C89122AC-CD8D-403B-979D-144A4F85E12E}" type="presOf" srcId="{DEA1AFDE-CA7D-4F20-A1D0-BB0A51E6DADE}" destId="{A434856C-9E10-466E-A26A-A38A510DDAC3}" srcOrd="0" destOrd="0" presId="urn:microsoft.com/office/officeart/2005/8/layout/hProcess9"/>
    <dgm:cxn modelId="{0CC315F8-ECCB-489F-A366-74C4CF7874D0}" type="presOf" srcId="{6B4D54E5-0CBB-45D5-96A1-CD6E2693D1CB}" destId="{CAB4EA99-A394-449D-9829-CABE24E538BF}" srcOrd="0" destOrd="0" presId="urn:microsoft.com/office/officeart/2005/8/layout/hProcess9"/>
    <dgm:cxn modelId="{618ED3BC-E800-4E16-8AD4-F79858428581}" type="presOf" srcId="{65D38145-DE96-46DF-AFD6-30EBAF55ACA9}" destId="{D9C32FB3-1E56-4C1E-8C4E-F8828134CEE3}" srcOrd="0" destOrd="0" presId="urn:microsoft.com/office/officeart/2005/8/layout/hProcess9"/>
    <dgm:cxn modelId="{4369C5C5-EB11-47E9-A506-91F4F6A640FC}" srcId="{0543862C-E89B-4D31-A971-8ED05D4F1502}" destId="{6B4D54E5-0CBB-45D5-96A1-CD6E2693D1CB}" srcOrd="4" destOrd="0" parTransId="{9AA2D016-F2AF-4F19-B81F-41EC55FC9354}" sibTransId="{1B517C76-CA77-4048-AA79-730BE0790D5D}"/>
    <dgm:cxn modelId="{24C5FA21-16C3-4FA3-BEF1-A3B6DE204368}" type="presOf" srcId="{A6F4B4C6-C81D-4E66-90C7-06FD935E81C1}" destId="{5EB3F2AE-1120-4A19-8B72-A29664BC9F37}" srcOrd="0" destOrd="0" presId="urn:microsoft.com/office/officeart/2005/8/layout/hProcess9"/>
    <dgm:cxn modelId="{5F32FBEE-9B05-428E-90A5-3AF4B1F3E8AA}" type="presOf" srcId="{68054858-A888-4F16-8CFF-FBA6020A5EAC}" destId="{7B0BD085-EFA3-4DD4-99C8-3D7C71C7DBD7}" srcOrd="0" destOrd="0" presId="urn:microsoft.com/office/officeart/2005/8/layout/hProcess9"/>
    <dgm:cxn modelId="{8B4D3D3F-BF0F-4F5C-9656-2BEE062C3761}" srcId="{0543862C-E89B-4D31-A971-8ED05D4F1502}" destId="{65D38145-DE96-46DF-AFD6-30EBAF55ACA9}" srcOrd="2" destOrd="0" parTransId="{0A20A3D0-00EA-4547-8132-FC9B534D9C48}" sibTransId="{61E3CFD2-6435-49E2-9CF4-FA6851C59440}"/>
    <dgm:cxn modelId="{EED5AEC3-F1E2-41E2-B379-EAE47FD08C83}" srcId="{0543862C-E89B-4D31-A971-8ED05D4F1502}" destId="{DEA1AFDE-CA7D-4F20-A1D0-BB0A51E6DADE}" srcOrd="0" destOrd="0" parTransId="{12AF7A7E-D61B-44C3-A526-4EBF4390CD5B}" sibTransId="{5C1DE778-9C16-4A7E-A1BA-A671D75EEAD2}"/>
    <dgm:cxn modelId="{CF4D9628-C620-4B02-9653-006AE8A126CF}" type="presParOf" srcId="{B444BA4E-7832-41CF-B193-09FEFFEFBC18}" destId="{4226535F-90E1-408C-88A0-B7EB12DFCB89}" srcOrd="0" destOrd="0" presId="urn:microsoft.com/office/officeart/2005/8/layout/hProcess9"/>
    <dgm:cxn modelId="{C0466399-244E-479E-84E9-EDA2F857B74C}" type="presParOf" srcId="{B444BA4E-7832-41CF-B193-09FEFFEFBC18}" destId="{BDA3BEA6-4D5B-4AF6-AE49-0EBDFDF2B2C7}" srcOrd="1" destOrd="0" presId="urn:microsoft.com/office/officeart/2005/8/layout/hProcess9"/>
    <dgm:cxn modelId="{B7B905F8-8545-4172-B5E9-8981B3049BE7}" type="presParOf" srcId="{BDA3BEA6-4D5B-4AF6-AE49-0EBDFDF2B2C7}" destId="{A434856C-9E10-466E-A26A-A38A510DDAC3}" srcOrd="0" destOrd="0" presId="urn:microsoft.com/office/officeart/2005/8/layout/hProcess9"/>
    <dgm:cxn modelId="{907AFFFA-E804-44EE-9E46-626B06CF6744}" type="presParOf" srcId="{BDA3BEA6-4D5B-4AF6-AE49-0EBDFDF2B2C7}" destId="{9E8E52CC-58BA-4C6A-AEEA-6157F8282A55}" srcOrd="1" destOrd="0" presId="urn:microsoft.com/office/officeart/2005/8/layout/hProcess9"/>
    <dgm:cxn modelId="{9C872AD5-5AE5-4315-B03D-6C69C90D925D}" type="presParOf" srcId="{BDA3BEA6-4D5B-4AF6-AE49-0EBDFDF2B2C7}" destId="{7B0BD085-EFA3-4DD4-99C8-3D7C71C7DBD7}" srcOrd="2" destOrd="0" presId="urn:microsoft.com/office/officeart/2005/8/layout/hProcess9"/>
    <dgm:cxn modelId="{9535F52B-7A9C-48D0-BE03-426D4B626220}" type="presParOf" srcId="{BDA3BEA6-4D5B-4AF6-AE49-0EBDFDF2B2C7}" destId="{1E515332-3C5E-45FE-BA49-FF4F691A3BB3}" srcOrd="3" destOrd="0" presId="urn:microsoft.com/office/officeart/2005/8/layout/hProcess9"/>
    <dgm:cxn modelId="{A46D9F29-CB88-48AA-8194-14EBE0D16608}" type="presParOf" srcId="{BDA3BEA6-4D5B-4AF6-AE49-0EBDFDF2B2C7}" destId="{D9C32FB3-1E56-4C1E-8C4E-F8828134CEE3}" srcOrd="4" destOrd="0" presId="urn:microsoft.com/office/officeart/2005/8/layout/hProcess9"/>
    <dgm:cxn modelId="{37980715-1A6B-4B9B-9826-15E67916E8A2}" type="presParOf" srcId="{BDA3BEA6-4D5B-4AF6-AE49-0EBDFDF2B2C7}" destId="{C63E3479-BDFC-4F99-9F55-DE688CBAEF80}" srcOrd="5" destOrd="0" presId="urn:microsoft.com/office/officeart/2005/8/layout/hProcess9"/>
    <dgm:cxn modelId="{3B1F6307-9F69-45A9-AD36-E2A138E32831}" type="presParOf" srcId="{BDA3BEA6-4D5B-4AF6-AE49-0EBDFDF2B2C7}" destId="{DD3AB347-E631-43C2-95E2-C9DB0B0AA933}" srcOrd="6" destOrd="0" presId="urn:microsoft.com/office/officeart/2005/8/layout/hProcess9"/>
    <dgm:cxn modelId="{B0DD77BC-D804-4520-AFD0-908DF170DD3D}" type="presParOf" srcId="{BDA3BEA6-4D5B-4AF6-AE49-0EBDFDF2B2C7}" destId="{37C981C3-2D5D-4265-8C35-38482CE9F0A5}" srcOrd="7" destOrd="0" presId="urn:microsoft.com/office/officeart/2005/8/layout/hProcess9"/>
    <dgm:cxn modelId="{F31C1A4A-B8C8-4271-9F37-F09356EE0CF5}" type="presParOf" srcId="{BDA3BEA6-4D5B-4AF6-AE49-0EBDFDF2B2C7}" destId="{CAB4EA99-A394-449D-9829-CABE24E538BF}" srcOrd="8" destOrd="0" presId="urn:microsoft.com/office/officeart/2005/8/layout/hProcess9"/>
    <dgm:cxn modelId="{C0D6B820-1A40-4B19-A5D2-F8D5634E0200}" type="presParOf" srcId="{BDA3BEA6-4D5B-4AF6-AE49-0EBDFDF2B2C7}" destId="{C08B1086-7F1F-4893-AB15-EBADF0228B1F}" srcOrd="9" destOrd="0" presId="urn:microsoft.com/office/officeart/2005/8/layout/hProcess9"/>
    <dgm:cxn modelId="{888FD50C-A116-4F74-BA6A-7565635B9472}" type="presParOf" srcId="{BDA3BEA6-4D5B-4AF6-AE49-0EBDFDF2B2C7}" destId="{5EB3F2AE-1120-4A19-8B72-A29664BC9F3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6535F-90E1-408C-88A0-B7EB12DFCB89}">
      <dsp:nvSpPr>
        <dsp:cNvPr id="0" name=""/>
        <dsp:cNvSpPr/>
      </dsp:nvSpPr>
      <dsp:spPr>
        <a:xfrm>
          <a:off x="4" y="0"/>
          <a:ext cx="8181236" cy="2057513"/>
        </a:xfrm>
        <a:prstGeom prst="rightArrow">
          <a:avLst/>
        </a:prstGeom>
        <a:solidFill>
          <a:srgbClr val="00CC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34856C-9E10-466E-A26A-A38A510DDAC3}">
      <dsp:nvSpPr>
        <dsp:cNvPr id="0" name=""/>
        <dsp:cNvSpPr/>
      </dsp:nvSpPr>
      <dsp:spPr>
        <a:xfrm>
          <a:off x="184694" y="437628"/>
          <a:ext cx="1194616" cy="1182255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Preliminary Assessment, Site Inspection and Listing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407" y="495341"/>
        <a:ext cx="1079190" cy="1066829"/>
      </dsp:txXfrm>
    </dsp:sp>
    <dsp:sp modelId="{7B0BD085-EFA3-4DD4-99C8-3D7C71C7DBD7}">
      <dsp:nvSpPr>
        <dsp:cNvPr id="0" name=""/>
        <dsp:cNvSpPr/>
      </dsp:nvSpPr>
      <dsp:spPr>
        <a:xfrm>
          <a:off x="1508141" y="437628"/>
          <a:ext cx="1194616" cy="1182255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Remedial Investigation and Feasibility Study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5854" y="495341"/>
        <a:ext cx="1079190" cy="1066829"/>
      </dsp:txXfrm>
    </dsp:sp>
    <dsp:sp modelId="{D9C32FB3-1E56-4C1E-8C4E-F8828134CEE3}">
      <dsp:nvSpPr>
        <dsp:cNvPr id="0" name=""/>
        <dsp:cNvSpPr/>
      </dsp:nvSpPr>
      <dsp:spPr>
        <a:xfrm>
          <a:off x="2831588" y="437628"/>
          <a:ext cx="1194616" cy="1182255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Remedy Selection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9301" y="495341"/>
        <a:ext cx="1079190" cy="1066829"/>
      </dsp:txXfrm>
    </dsp:sp>
    <dsp:sp modelId="{DD3AB347-E631-43C2-95E2-C9DB0B0AA933}">
      <dsp:nvSpPr>
        <dsp:cNvPr id="0" name=""/>
        <dsp:cNvSpPr/>
      </dsp:nvSpPr>
      <dsp:spPr>
        <a:xfrm>
          <a:off x="4155035" y="437628"/>
          <a:ext cx="1194616" cy="1182255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Remedial Design and Action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2748" y="495341"/>
        <a:ext cx="1079190" cy="1066829"/>
      </dsp:txXfrm>
    </dsp:sp>
    <dsp:sp modelId="{CAB4EA99-A394-449D-9829-CABE24E538BF}">
      <dsp:nvSpPr>
        <dsp:cNvPr id="0" name=""/>
        <dsp:cNvSpPr/>
      </dsp:nvSpPr>
      <dsp:spPr>
        <a:xfrm>
          <a:off x="5478482" y="437628"/>
          <a:ext cx="1194616" cy="1182255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Construction Completion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36195" y="495341"/>
        <a:ext cx="1079190" cy="1066829"/>
      </dsp:txXfrm>
    </dsp:sp>
    <dsp:sp modelId="{5EB3F2AE-1120-4A19-8B72-A29664BC9F37}">
      <dsp:nvSpPr>
        <dsp:cNvPr id="0" name=""/>
        <dsp:cNvSpPr/>
      </dsp:nvSpPr>
      <dsp:spPr>
        <a:xfrm>
          <a:off x="6801930" y="437628"/>
          <a:ext cx="1194616" cy="118225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Long-Term Operation and Maintenance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59643" y="495341"/>
        <a:ext cx="1079190" cy="1066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7B83A-897D-4572-82B1-342FDCEFE579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BD222-9400-4A16-9A80-11CE13CF6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6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D222-9400-4A16-9A80-11CE13CF6B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70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D222-9400-4A16-9A80-11CE13CF6B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51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D222-9400-4A16-9A80-11CE13CF6B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1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D222-9400-4A16-9A80-11CE13CF6B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D222-9400-4A16-9A80-11CE13CF6B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4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D222-9400-4A16-9A80-11CE13CF6B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2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D222-9400-4A16-9A80-11CE13CF6B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2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D222-9400-4A16-9A80-11CE13CF6B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0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D222-9400-4A16-9A80-11CE13CF6B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2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D222-9400-4A16-9A80-11CE13CF6B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92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D222-9400-4A16-9A80-11CE13CF6B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1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2667000"/>
            <a:ext cx="7772400" cy="1470025"/>
          </a:xfrm>
        </p:spPr>
        <p:txBody>
          <a:bodyPr/>
          <a:lstStyle>
            <a:lvl1pPr>
              <a:defRPr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II. Project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62400"/>
            <a:ext cx="6400800" cy="16764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Speaker: Tom Bloom </a:t>
            </a:r>
          </a:p>
          <a:p>
            <a:r>
              <a:rPr lang="en-US" dirty="0" smtClean="0"/>
              <a:t>Region 5 Superfund Redevelopment Coordinator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2514600" cy="99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3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4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010400" y="6477000"/>
            <a:ext cx="21336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5A0406-9E60-404C-8F70-F29D638DCB05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010400" y="6477000"/>
            <a:ext cx="21336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5A0406-9E60-404C-8F70-F29D638DCB05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10400" y="6477000"/>
            <a:ext cx="21336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5A0406-9E60-404C-8F70-F29D638DCB05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9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78363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 rot="16200000" flipV="1">
            <a:off x="-2864262" y="3166898"/>
            <a:ext cx="6936364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9" y="4406900"/>
            <a:ext cx="6208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1" y="2906713"/>
            <a:ext cx="6208712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reeform 8"/>
          <p:cNvSpPr/>
          <p:nvPr/>
        </p:nvSpPr>
        <p:spPr>
          <a:xfrm rot="5400000">
            <a:off x="-3023390" y="3166897"/>
            <a:ext cx="6936368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 rot="5400000" flipH="1">
            <a:off x="-3015584" y="3167981"/>
            <a:ext cx="6934203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 rot="5400000" flipH="1" flipV="1">
            <a:off x="-3016662" y="3166898"/>
            <a:ext cx="6936368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3" descr="C:\Users\salfano\AppData\Local\Microsoft\Windows\Temporary Internet Files\Content.IE5\F89RFSWL\dglxasset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31456"/>
          <a:stretch/>
        </p:blipFill>
        <p:spPr bwMode="auto">
          <a:xfrm>
            <a:off x="76200" y="6097927"/>
            <a:ext cx="914400" cy="574535"/>
          </a:xfrm>
          <a:prstGeom prst="rect">
            <a:avLst/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salfano\AppData\Local\Microsoft\Windows\Temporary Internet Files\Content.IE5\JQTU0UQW\dglxasset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9364" r="2380" b="9304"/>
          <a:stretch/>
        </p:blipFill>
        <p:spPr bwMode="auto">
          <a:xfrm>
            <a:off x="88449" y="5181600"/>
            <a:ext cx="914400" cy="574126"/>
          </a:xfrm>
          <a:prstGeom prst="rect">
            <a:avLst/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salfano\AppData\Local\Microsoft\Windows\Temporary Internet Files\Content.IE5\FHVSY5AV\dglxasset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5" b="21560"/>
          <a:stretch/>
        </p:blipFill>
        <p:spPr bwMode="auto">
          <a:xfrm>
            <a:off x="88449" y="4192927"/>
            <a:ext cx="914400" cy="607673"/>
          </a:xfrm>
          <a:prstGeom prst="rect">
            <a:avLst/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salfano\AppData\Local\Microsoft\Windows\Temporary Internet Files\Content.IE5\ZMC8T1AR\MP900401001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t="7044" r="17372" b="52675"/>
          <a:stretch/>
        </p:blipFill>
        <p:spPr bwMode="auto">
          <a:xfrm>
            <a:off x="107576" y="2210111"/>
            <a:ext cx="914400" cy="609289"/>
          </a:xfrm>
          <a:prstGeom prst="rect">
            <a:avLst/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salfano\AppData\Local\Microsoft\Windows\Temporary Internet Files\Content.IE5\ZMC8T1AR\MP900402492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/>
          <a:stretch/>
        </p:blipFill>
        <p:spPr bwMode="auto">
          <a:xfrm>
            <a:off x="88449" y="304800"/>
            <a:ext cx="914400" cy="598239"/>
          </a:xfrm>
          <a:prstGeom prst="rect">
            <a:avLst/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salfano\AppData\Local\Microsoft\Windows\Temporary Internet Files\Content.IE5\FHVSY5AV\MP900442241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b="18989"/>
          <a:stretch/>
        </p:blipFill>
        <p:spPr bwMode="auto">
          <a:xfrm>
            <a:off x="107576" y="3233848"/>
            <a:ext cx="914400" cy="576152"/>
          </a:xfrm>
          <a:prstGeom prst="rect">
            <a:avLst/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salfano\AppData\Local\Microsoft\Windows\Temporary Internet Files\Content.IE5\F89RFSWL\dglxasset[2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1219200"/>
            <a:ext cx="921618" cy="614172"/>
          </a:xfrm>
          <a:prstGeom prst="rect">
            <a:avLst/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288925"/>
          </a:xfrm>
        </p:spPr>
        <p:txBody>
          <a:bodyPr/>
          <a:lstStyle>
            <a:lvl1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5A0406-9E60-404C-8F70-F29D638DC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-78363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6200000" flipV="1">
            <a:off x="-2864262" y="3166898"/>
            <a:ext cx="6936364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5400000">
            <a:off x="-3023390" y="3166897"/>
            <a:ext cx="6936368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5400000" flipH="1">
            <a:off x="-3015584" y="3167981"/>
            <a:ext cx="6934203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5400000" flipH="1" flipV="1">
            <a:off x="-3016662" y="3166898"/>
            <a:ext cx="6936368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 descr="C:\Users\salfano\AppData\Local\Microsoft\Windows\Temporary Internet Files\Content.IE5\F89RFSWL\dglxasset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31456"/>
          <a:stretch/>
        </p:blipFill>
        <p:spPr bwMode="auto">
          <a:xfrm>
            <a:off x="76200" y="6097927"/>
            <a:ext cx="914400" cy="574535"/>
          </a:xfrm>
          <a:prstGeom prst="rect">
            <a:avLst/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salfano\AppData\Local\Microsoft\Windows\Temporary Internet Files\Content.IE5\JQTU0UQW\dglxasset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9364" r="2380" b="9304"/>
          <a:stretch/>
        </p:blipFill>
        <p:spPr bwMode="auto">
          <a:xfrm>
            <a:off x="88449" y="5181600"/>
            <a:ext cx="914400" cy="574126"/>
          </a:xfrm>
          <a:prstGeom prst="rect">
            <a:avLst/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salfano\AppData\Local\Microsoft\Windows\Temporary Internet Files\Content.IE5\FHVSY5AV\dglxasset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5" b="21560"/>
          <a:stretch/>
        </p:blipFill>
        <p:spPr bwMode="auto">
          <a:xfrm>
            <a:off x="88449" y="4192927"/>
            <a:ext cx="914400" cy="607673"/>
          </a:xfrm>
          <a:prstGeom prst="rect">
            <a:avLst/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salfano\AppData\Local\Microsoft\Windows\Temporary Internet Files\Content.IE5\ZMC8T1AR\MP900401001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t="7044" r="17372" b="52675"/>
          <a:stretch/>
        </p:blipFill>
        <p:spPr bwMode="auto">
          <a:xfrm>
            <a:off x="107576" y="2210111"/>
            <a:ext cx="914400" cy="609289"/>
          </a:xfrm>
          <a:prstGeom prst="rect">
            <a:avLst/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C:\Users\salfano\AppData\Local\Microsoft\Windows\Temporary Internet Files\Content.IE5\ZMC8T1AR\MP900402492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/>
          <a:stretch/>
        </p:blipFill>
        <p:spPr bwMode="auto">
          <a:xfrm>
            <a:off x="88449" y="304800"/>
            <a:ext cx="914400" cy="598239"/>
          </a:xfrm>
          <a:prstGeom prst="rect">
            <a:avLst/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salfano\AppData\Local\Microsoft\Windows\Temporary Internet Files\Content.IE5\FHVSY5AV\MP900442241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b="18989"/>
          <a:stretch/>
        </p:blipFill>
        <p:spPr bwMode="auto">
          <a:xfrm>
            <a:off x="107576" y="3233848"/>
            <a:ext cx="914400" cy="576152"/>
          </a:xfrm>
          <a:prstGeom prst="rect">
            <a:avLst/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salfano\AppData\Local\Microsoft\Windows\Temporary Internet Files\Content.IE5\F89RFSWL\dglxasset[2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1219200"/>
            <a:ext cx="921618" cy="614172"/>
          </a:xfrm>
          <a:prstGeom prst="rect">
            <a:avLst/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 userDrawn="1"/>
        </p:nvSpPr>
        <p:spPr>
          <a:xfrm>
            <a:off x="0" y="-78363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 userDrawn="1"/>
        </p:nvSpPr>
        <p:spPr>
          <a:xfrm rot="16200000" flipV="1">
            <a:off x="-2864262" y="3166898"/>
            <a:ext cx="6936364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 userDrawn="1"/>
        </p:nvSpPr>
        <p:spPr>
          <a:xfrm rot="5400000">
            <a:off x="-3023390" y="3166897"/>
            <a:ext cx="6936368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 userDrawn="1"/>
        </p:nvSpPr>
        <p:spPr>
          <a:xfrm rot="5400000" flipH="1">
            <a:off x="-3015584" y="3167981"/>
            <a:ext cx="6934203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 userDrawn="1"/>
        </p:nvSpPr>
        <p:spPr>
          <a:xfrm rot="5400000" flipH="1" flipV="1">
            <a:off x="-3016662" y="3166898"/>
            <a:ext cx="6936368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" descr="C:\Users\salfano\AppData\Local\Microsoft\Windows\Temporary Internet Files\Content.IE5\F89RFSWL\dglxasset[1]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31456"/>
          <a:stretch/>
        </p:blipFill>
        <p:spPr bwMode="auto">
          <a:xfrm>
            <a:off x="76200" y="6097927"/>
            <a:ext cx="914400" cy="57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salfano\AppData\Local\Microsoft\Windows\Temporary Internet Files\Content.IE5\JQTU0UQW\dglxasset[1]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9364" r="2380" b="9304"/>
          <a:stretch/>
        </p:blipFill>
        <p:spPr bwMode="auto">
          <a:xfrm>
            <a:off x="88449" y="5181600"/>
            <a:ext cx="914400" cy="57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salfano\AppData\Local\Microsoft\Windows\Temporary Internet Files\Content.IE5\FHVSY5AV\dglxasset[1]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5" b="21560"/>
          <a:stretch/>
        </p:blipFill>
        <p:spPr bwMode="auto">
          <a:xfrm>
            <a:off x="88449" y="4192927"/>
            <a:ext cx="914400" cy="6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salfano\AppData\Local\Microsoft\Windows\Temporary Internet Files\Content.IE5\ZMC8T1AR\MP900401001[1]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t="7044" r="17372" b="52675"/>
          <a:stretch/>
        </p:blipFill>
        <p:spPr bwMode="auto">
          <a:xfrm>
            <a:off x="107576" y="2210111"/>
            <a:ext cx="914400" cy="60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C:\Users\salfano\AppData\Local\Microsoft\Windows\Temporary Internet Files\Content.IE5\ZMC8T1AR\MP900402492[1]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/>
          <a:stretch/>
        </p:blipFill>
        <p:spPr bwMode="auto">
          <a:xfrm>
            <a:off x="88449" y="304800"/>
            <a:ext cx="914400" cy="5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C:\Users\salfano\AppData\Local\Microsoft\Windows\Temporary Internet Files\Content.IE5\FHVSY5AV\MP900442241[1]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b="18989"/>
          <a:stretch/>
        </p:blipFill>
        <p:spPr bwMode="auto">
          <a:xfrm>
            <a:off x="107576" y="3233848"/>
            <a:ext cx="914400" cy="5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1" descr="C:\Users\salfano\AppData\Local\Microsoft\Windows\Temporary Internet Files\Content.IE5\F89RFSWL\dglxasset[2]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1219200"/>
            <a:ext cx="921618" cy="61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83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3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A9BAD-8365-4ED4-B45D-D87A661BC0D1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06-9E60-404C-8F70-F29D638DC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06-9E60-404C-8F70-F29D638DC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7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06-9E60-404C-8F70-F29D638DC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5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-2" y="6096311"/>
            <a:ext cx="9143999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 flipH="1">
            <a:off x="-4" y="6248711"/>
            <a:ext cx="9157448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 flipH="1" flipV="1">
            <a:off x="-3" y="6172200"/>
            <a:ext cx="9157447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A0406-9E60-404C-8F70-F29D638DCB0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6097929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76400" y="6114701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95600" y="6111376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14800" y="6097929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34000" y="6097928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553200" y="6097929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772400" y="6097929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0" y="76511"/>
            <a:ext cx="9143999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 flipH="1">
            <a:off x="-2" y="304800"/>
            <a:ext cx="9157448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 flipH="1" flipV="1">
            <a:off x="-1" y="239961"/>
            <a:ext cx="9157447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 descr="C:\Users\salfano\AppData\Local\Microsoft\Windows\Temporary Internet Files\Content.IE5\F89RFSWL\dglxasset[1]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31456"/>
          <a:stretch/>
        </p:blipFill>
        <p:spPr bwMode="auto">
          <a:xfrm>
            <a:off x="457200" y="6107362"/>
            <a:ext cx="914400" cy="57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lfano\AppData\Local\Microsoft\Windows\Temporary Internet Files\Content.IE5\JQTU0UQW\dglxasset[1]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9364" r="2380" b="9304"/>
          <a:stretch/>
        </p:blipFill>
        <p:spPr bwMode="auto">
          <a:xfrm>
            <a:off x="1676400" y="6119110"/>
            <a:ext cx="914400" cy="5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alfano\AppData\Local\Microsoft\Windows\Temporary Internet Files\Content.IE5\ZMC8T1AR\MP900401001[1]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t="7044" r="17372" b="52675"/>
          <a:stretch/>
        </p:blipFill>
        <p:spPr bwMode="auto">
          <a:xfrm>
            <a:off x="5334000" y="6097929"/>
            <a:ext cx="914400" cy="59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alfano\AppData\Local\Microsoft\Windows\Temporary Internet Files\Content.IE5\ZMC8T1AR\MP900402492[1]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/>
          <a:stretch/>
        </p:blipFill>
        <p:spPr bwMode="auto">
          <a:xfrm>
            <a:off x="7772400" y="6096311"/>
            <a:ext cx="914400" cy="59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alfano\AppData\Local\Microsoft\Windows\Temporary Internet Files\Content.IE5\FHVSY5AV\MP900442241[1]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b="18989"/>
          <a:stretch/>
        </p:blipFill>
        <p:spPr bwMode="auto">
          <a:xfrm>
            <a:off x="4128770" y="6103552"/>
            <a:ext cx="901700" cy="58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salfano\AppData\Local\Microsoft\Windows\Temporary Internet Files\Content.IE5\F89RFSWL\dglxasset[2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311"/>
            <a:ext cx="914400" cy="59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lide Number Placeholder 5"/>
          <p:cNvSpPr txBox="1">
            <a:spLocks/>
          </p:cNvSpPr>
          <p:nvPr/>
        </p:nvSpPr>
        <p:spPr>
          <a:xfrm>
            <a:off x="7010400" y="6477000"/>
            <a:ext cx="21336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5A0406-9E60-404C-8F70-F29D638DCB05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28" name="Picture 4" descr="C:\Users\salfano\AppData\Local\Microsoft\Windows\Temporary Internet Files\Content.IE5\JQTU0UQW\MP900400730[1]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r="7692"/>
          <a:stretch/>
        </p:blipFill>
        <p:spPr bwMode="auto">
          <a:xfrm>
            <a:off x="2895600" y="6114701"/>
            <a:ext cx="914400" cy="5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 25"/>
          <p:cNvSpPr/>
          <p:nvPr/>
        </p:nvSpPr>
        <p:spPr>
          <a:xfrm>
            <a:off x="-2" y="6096311"/>
            <a:ext cx="9143999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H="1">
            <a:off x="-4" y="6248711"/>
            <a:ext cx="9157448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flipH="1" flipV="1">
            <a:off x="-3" y="6172200"/>
            <a:ext cx="9157447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6097929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76400" y="6114701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95600" y="6111376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114800" y="6097929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334000" y="6097928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553200" y="6097929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772400" y="6097929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0" y="76511"/>
            <a:ext cx="9143999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flipH="1">
            <a:off x="-2" y="304800"/>
            <a:ext cx="9157448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flipH="1" flipV="1">
            <a:off x="-1" y="239961"/>
            <a:ext cx="9157447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3" descr="C:\Users\salfano\AppData\Local\Microsoft\Windows\Temporary Internet Files\Content.IE5\F89RFSWL\dglxasset[1]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31456"/>
          <a:stretch/>
        </p:blipFill>
        <p:spPr bwMode="auto">
          <a:xfrm>
            <a:off x="457200" y="6107362"/>
            <a:ext cx="914400" cy="57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C:\Users\salfano\AppData\Local\Microsoft\Windows\Temporary Internet Files\Content.IE5\JQTU0UQW\dglxasset[1]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9364" r="2380" b="9304"/>
          <a:stretch/>
        </p:blipFill>
        <p:spPr bwMode="auto">
          <a:xfrm>
            <a:off x="1676400" y="6119110"/>
            <a:ext cx="914400" cy="5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salfano\AppData\Local\Microsoft\Windows\Temporary Internet Files\Content.IE5\ZMC8T1AR\MP900401001[1]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t="7044" r="17372" b="52675"/>
          <a:stretch/>
        </p:blipFill>
        <p:spPr bwMode="auto">
          <a:xfrm>
            <a:off x="5334000" y="6097929"/>
            <a:ext cx="914400" cy="59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9" descr="C:\Users\salfano\AppData\Local\Microsoft\Windows\Temporary Internet Files\Content.IE5\ZMC8T1AR\MP900402492[1]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/>
          <a:stretch/>
        </p:blipFill>
        <p:spPr bwMode="auto">
          <a:xfrm>
            <a:off x="7772400" y="6096311"/>
            <a:ext cx="914400" cy="59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C:\Users\salfano\AppData\Local\Microsoft\Windows\Temporary Internet Files\Content.IE5\FHVSY5AV\MP900442241[1]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b="18989"/>
          <a:stretch/>
        </p:blipFill>
        <p:spPr bwMode="auto">
          <a:xfrm>
            <a:off x="4128770" y="6103552"/>
            <a:ext cx="901700" cy="58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" descr="C:\Users\salfano\AppData\Local\Microsoft\Windows\Temporary Internet Files\Content.IE5\F89RFSWL\dglxasset[2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311"/>
            <a:ext cx="914400" cy="59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7010400" y="6477000"/>
            <a:ext cx="21336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5A0406-9E60-404C-8F70-F29D638DCB05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50" name="Picture 4" descr="C:\Users\salfano\AppData\Local\Microsoft\Windows\Temporary Internet Files\Content.IE5\JQTU0UQW\MP900400730[1]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r="7692"/>
          <a:stretch/>
        </p:blipFill>
        <p:spPr bwMode="auto">
          <a:xfrm>
            <a:off x="2895600" y="6114701"/>
            <a:ext cx="914400" cy="5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Freeform 50"/>
          <p:cNvSpPr/>
          <p:nvPr userDrawn="1"/>
        </p:nvSpPr>
        <p:spPr>
          <a:xfrm>
            <a:off x="-2" y="6096311"/>
            <a:ext cx="9143999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 userDrawn="1"/>
        </p:nvSpPr>
        <p:spPr>
          <a:xfrm flipH="1">
            <a:off x="-4" y="6248711"/>
            <a:ext cx="9157448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 userDrawn="1"/>
        </p:nvSpPr>
        <p:spPr>
          <a:xfrm flipH="1" flipV="1">
            <a:off x="-3" y="6172200"/>
            <a:ext cx="9157447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 userDrawn="1"/>
        </p:nvSpPr>
        <p:spPr>
          <a:xfrm>
            <a:off x="457200" y="6097929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1676400" y="6114701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 userDrawn="1"/>
        </p:nvSpPr>
        <p:spPr>
          <a:xfrm>
            <a:off x="2895600" y="6111376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 userDrawn="1"/>
        </p:nvSpPr>
        <p:spPr>
          <a:xfrm>
            <a:off x="4114800" y="6097929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 userDrawn="1"/>
        </p:nvSpPr>
        <p:spPr>
          <a:xfrm>
            <a:off x="5334000" y="6097928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 userDrawn="1"/>
        </p:nvSpPr>
        <p:spPr>
          <a:xfrm>
            <a:off x="6553200" y="6097929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 userDrawn="1"/>
        </p:nvSpPr>
        <p:spPr>
          <a:xfrm>
            <a:off x="7772400" y="6097929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 userDrawn="1"/>
        </p:nvSpPr>
        <p:spPr>
          <a:xfrm>
            <a:off x="0" y="76511"/>
            <a:ext cx="9143999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 userDrawn="1"/>
        </p:nvSpPr>
        <p:spPr>
          <a:xfrm flipH="1">
            <a:off x="-2" y="304800"/>
            <a:ext cx="9157448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 userDrawn="1"/>
        </p:nvSpPr>
        <p:spPr>
          <a:xfrm flipH="1" flipV="1">
            <a:off x="-1" y="239961"/>
            <a:ext cx="9157447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3" descr="C:\Users\salfano\AppData\Local\Microsoft\Windows\Temporary Internet Files\Content.IE5\F89RFSWL\dglxasset[1]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31456"/>
          <a:stretch/>
        </p:blipFill>
        <p:spPr bwMode="auto">
          <a:xfrm>
            <a:off x="457200" y="6107362"/>
            <a:ext cx="914400" cy="57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C:\Users\salfano\AppData\Local\Microsoft\Windows\Temporary Internet Files\Content.IE5\JQTU0UQW\dglxasset[1].jpg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9364" r="2380" b="9304"/>
          <a:stretch/>
        </p:blipFill>
        <p:spPr bwMode="auto">
          <a:xfrm>
            <a:off x="1676400" y="6119110"/>
            <a:ext cx="914400" cy="5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C:\Users\salfano\AppData\Local\Microsoft\Windows\Temporary Internet Files\Content.IE5\ZMC8T1AR\MP900401001[1].jpg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t="7044" r="17372" b="52675"/>
          <a:stretch/>
        </p:blipFill>
        <p:spPr bwMode="auto">
          <a:xfrm>
            <a:off x="5334000" y="6097929"/>
            <a:ext cx="914400" cy="59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9" descr="C:\Users\salfano\AppData\Local\Microsoft\Windows\Temporary Internet Files\Content.IE5\ZMC8T1AR\MP900402492[1]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/>
          <a:stretch/>
        </p:blipFill>
        <p:spPr bwMode="auto">
          <a:xfrm>
            <a:off x="7772400" y="6096311"/>
            <a:ext cx="914400" cy="59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0" descr="C:\Users\salfano\AppData\Local\Microsoft\Windows\Temporary Internet Files\Content.IE5\FHVSY5AV\MP900442241[1]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b="18989"/>
          <a:stretch/>
        </p:blipFill>
        <p:spPr bwMode="auto">
          <a:xfrm>
            <a:off x="4128770" y="6103552"/>
            <a:ext cx="901700" cy="58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1" descr="C:\Users\salfano\AppData\Local\Microsoft\Windows\Temporary Internet Files\Content.IE5\F89RFSWL\dglxasset[2]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311"/>
            <a:ext cx="914400" cy="59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Slide Number Placeholder 5"/>
          <p:cNvSpPr txBox="1">
            <a:spLocks/>
          </p:cNvSpPr>
          <p:nvPr userDrawn="1"/>
        </p:nvSpPr>
        <p:spPr>
          <a:xfrm>
            <a:off x="7010400" y="6477000"/>
            <a:ext cx="21336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5A0406-9E60-404C-8F70-F29D638DCB05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1" name="Picture 4" descr="C:\Users\salfano\AppData\Local\Microsoft\Windows\Temporary Internet Files\Content.IE5\JQTU0UQW\MP900400730[1]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r="7692"/>
          <a:stretch/>
        </p:blipFill>
        <p:spPr bwMode="auto">
          <a:xfrm>
            <a:off x="2895600" y="6114701"/>
            <a:ext cx="914400" cy="5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6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8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763000" cy="36576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Area-Wide Planning, Superfund Sites, Environmental Justice and Green Infrastructure: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>Tying </a:t>
            </a:r>
            <a:r>
              <a:rPr lang="en-US" i="1" dirty="0"/>
              <a:t>it All </a:t>
            </a:r>
            <a:r>
              <a:rPr lang="en-US" sz="4000" i="1" dirty="0"/>
              <a:t>Together</a:t>
            </a:r>
            <a:r>
              <a:rPr lang="en-US" i="1" dirty="0"/>
              <a:t> in the Freeport Community Planning </a:t>
            </a:r>
            <a:r>
              <a:rPr lang="en-US" i="1" dirty="0" smtClean="0"/>
              <a:t>Project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457200"/>
          </a:xfrm>
        </p:spPr>
        <p:txBody>
          <a:bodyPr/>
          <a:lstStyle/>
          <a:p>
            <a:r>
              <a:rPr lang="en-US" dirty="0" smtClean="0"/>
              <a:t>February 13,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Seeds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85" cy="5105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Bring the right stakeholders together</a:t>
            </a:r>
          </a:p>
          <a:p>
            <a:r>
              <a:rPr lang="en-US" sz="2800" dirty="0"/>
              <a:t>Provide site information</a:t>
            </a:r>
          </a:p>
          <a:p>
            <a:r>
              <a:rPr lang="en-US" sz="2800" dirty="0"/>
              <a:t>Clarify remedy and remedy components</a:t>
            </a:r>
          </a:p>
          <a:p>
            <a:r>
              <a:rPr lang="en-US" sz="2800" dirty="0"/>
              <a:t>Identify constraints and barriers</a:t>
            </a:r>
          </a:p>
          <a:p>
            <a:r>
              <a:rPr lang="en-US" sz="2800" dirty="0"/>
              <a:t>Outline goals and needs</a:t>
            </a:r>
          </a:p>
          <a:p>
            <a:r>
              <a:rPr lang="en-US" sz="2800" dirty="0"/>
              <a:t>Develop next steps</a:t>
            </a:r>
          </a:p>
          <a:p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3505200"/>
            <a:ext cx="3733630" cy="2800223"/>
          </a:xfrm>
          <a:prstGeom prst="rect">
            <a:avLst/>
          </a:prstGeom>
          <a:noFill/>
          <a:ln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628775"/>
            <a:ext cx="2908300" cy="2181225"/>
          </a:xfrm>
          <a:prstGeom prst="rect">
            <a:avLst/>
          </a:prstGeom>
          <a:noFill/>
          <a:ln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5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Seeds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200" dirty="0" smtClean="0"/>
              <a:t>EPA Headquarters and Regional collaboration is KEY!</a:t>
            </a:r>
            <a:endParaRPr lang="en-US" sz="3200" dirty="0"/>
          </a:p>
        </p:txBody>
      </p:sp>
      <p:pic>
        <p:nvPicPr>
          <p:cNvPr id="2050" name="Picture 2" descr="X:\EXTRANET\GSRI\Community Planning\Active Projects\N Birmingham\Pictures\2013.09.16\P1090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74837"/>
            <a:ext cx="3733800" cy="2800350"/>
          </a:xfrm>
          <a:prstGeom prst="rect">
            <a:avLst/>
          </a:prstGeom>
          <a:noFill/>
          <a:ln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X:\EXTRANET\GSRI\Community Planning\Active Projects\Jacksonville\Photos\report photos\planning committee meeting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74837"/>
            <a:ext cx="3733800" cy="2800350"/>
          </a:xfrm>
          <a:prstGeom prst="rect">
            <a:avLst/>
          </a:prstGeom>
          <a:noFill/>
          <a:ln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3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Introduction to SRI and Why Reuse is an Agency Priority</a:t>
            </a:r>
          </a:p>
          <a:p>
            <a:r>
              <a:rPr lang="en-US" sz="2800" dirty="0" smtClean="0"/>
              <a:t>Tom Bloom: An Introduction to </a:t>
            </a:r>
            <a:r>
              <a:rPr lang="en-US" sz="2800" dirty="0"/>
              <a:t>the Freeport Community Planning </a:t>
            </a:r>
            <a:r>
              <a:rPr lang="en-US" sz="2800" dirty="0" smtClean="0"/>
              <a:t>Project and Site History</a:t>
            </a:r>
          </a:p>
          <a:p>
            <a:r>
              <a:rPr lang="en-US" sz="2800" dirty="0" smtClean="0"/>
              <a:t>Shelly Griswold: Site Selection</a:t>
            </a:r>
          </a:p>
          <a:p>
            <a:r>
              <a:rPr lang="en-US" sz="2800" dirty="0" smtClean="0"/>
              <a:t>Sarah </a:t>
            </a:r>
            <a:r>
              <a:rPr lang="en-US" sz="2800" dirty="0" err="1" smtClean="0"/>
              <a:t>Malpass</a:t>
            </a:r>
            <a:r>
              <a:rPr lang="en-US" sz="2800" dirty="0" smtClean="0"/>
              <a:t>: Freeport Regional Seed Project</a:t>
            </a:r>
          </a:p>
          <a:p>
            <a:r>
              <a:rPr lang="en-US" sz="2800" dirty="0" smtClean="0"/>
              <a:t>Ronnie Bush: A Community 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71600"/>
            <a:ext cx="8229600" cy="1143000"/>
          </a:xfrm>
        </p:spPr>
        <p:txBody>
          <a:bodyPr/>
          <a:lstStyle/>
          <a:p>
            <a:r>
              <a:rPr lang="en-US" dirty="0" smtClean="0"/>
              <a:t>Example Title</a:t>
            </a:r>
            <a:endParaRPr lang="en-US" dirty="0"/>
          </a:p>
        </p:txBody>
      </p:sp>
      <p:pic>
        <p:nvPicPr>
          <p:cNvPr id="1026" name="Picture 2" descr="C:\Users\lwysocki\AppData\Local\Microsoft\Windows\Temporary Internet Files\Content.IE5\5JX5BPVP\MP90044829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2209801"/>
            <a:ext cx="9144000" cy="2438399"/>
          </a:xfrm>
          <a:solidFill>
            <a:srgbClr val="898989">
              <a:alpha val="69804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chemeClr val="bg1"/>
                </a:solidFill>
              </a:rPr>
              <a:t>SRI is celebrating its 15</a:t>
            </a:r>
            <a:r>
              <a:rPr lang="en-US" sz="72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7200" b="1" dirty="0" smtClean="0">
                <a:solidFill>
                  <a:schemeClr val="bg1"/>
                </a:solidFill>
              </a:rPr>
              <a:t> Anniversary!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SRI: The Superfund Redevelopment Initiative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1796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communities and other partners in considering future use opportunities and integrating appropriate reuse options into the cleanup process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53734"/>
            <a:ext cx="3536139" cy="2370666"/>
          </a:xfrm>
          <a:prstGeom prst="rect">
            <a:avLst/>
          </a:prstGeom>
          <a:ln>
            <a:solidFill>
              <a:srgbClr val="00CC00"/>
            </a:solidFill>
          </a:ln>
        </p:spPr>
      </p:pic>
      <p:pic>
        <p:nvPicPr>
          <p:cNvPr id="10" name="Picture 2" descr="X:\EXTRANET\Image Libraries\Skeo Image Library\Site Folders\Superfund Sites\ChemicalCommoditiesInc\LEAFS awards\CCI for SURE 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10" y="2353734"/>
            <a:ext cx="3549090" cy="2370666"/>
          </a:xfrm>
          <a:prstGeom prst="rect">
            <a:avLst/>
          </a:prstGeom>
          <a:noFill/>
          <a:ln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as a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133600"/>
            <a:ext cx="4317454" cy="2895600"/>
          </a:xfrm>
          <a:prstGeom prst="rect">
            <a:avLst/>
          </a:prstGeom>
          <a:ln>
            <a:solidFill>
              <a:srgbClr val="00CC00"/>
            </a:solidFill>
          </a:ln>
        </p:spPr>
      </p:pic>
      <p:pic>
        <p:nvPicPr>
          <p:cNvPr id="6" name="Picture 5" descr="X:\EXTRANET\Image Libraries\Skeo Image Library\Site Folders\Superfund Sites\PalmertonZincSite\2011OnSiteTestPl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46" y="2146738"/>
            <a:ext cx="4317454" cy="2895600"/>
          </a:xfrm>
          <a:prstGeom prst="rect">
            <a:avLst/>
          </a:prstGeom>
          <a:noFill/>
          <a:ln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as a Priority (cont.)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722437"/>
            <a:ext cx="44787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Benefits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Cleanup and Enforcement Benefits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of human health and the environment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stewardship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Encourages expedited cleanups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Saves resources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to achieve program goals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Content Placeholder 2"/>
          <p:cNvPicPr>
            <a:picLocks noGrp="1"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878386"/>
            <a:ext cx="3184649" cy="1825251"/>
          </a:xfrm>
          <a:prstGeom prst="rect">
            <a:avLst/>
          </a:prstGeom>
          <a:ln>
            <a:solidFill>
              <a:srgbClr val="00CC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928" y="4389437"/>
            <a:ext cx="2456792" cy="1842594"/>
          </a:xfrm>
          <a:prstGeom prst="rect">
            <a:avLst/>
          </a:prstGeom>
          <a:ln>
            <a:solidFill>
              <a:srgbClr val="00CC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3249703"/>
            <a:ext cx="2069576" cy="1552182"/>
          </a:xfrm>
          <a:prstGeom prst="rect">
            <a:avLst/>
          </a:prstGeom>
          <a:ln>
            <a:solidFill>
              <a:srgbClr val="00CC00"/>
            </a:solidFill>
          </a:ln>
        </p:spPr>
      </p:pic>
    </p:spTree>
    <p:extLst>
      <p:ext uri="{BB962C8B-B14F-4D97-AF65-F5344CB8AC3E}">
        <p14:creationId xmlns:p14="http://schemas.microsoft.com/office/powerpoint/2010/main" val="39525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Directive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4800" y="4191000"/>
            <a:ext cx="8420100" cy="685800"/>
            <a:chOff x="304800" y="4191000"/>
            <a:chExt cx="8420100" cy="685800"/>
          </a:xfrm>
        </p:grpSpPr>
        <p:sp>
          <p:nvSpPr>
            <p:cNvPr id="5" name="Left-Right Arrow 4"/>
            <p:cNvSpPr/>
            <p:nvPr/>
          </p:nvSpPr>
          <p:spPr>
            <a:xfrm>
              <a:off x="304800" y="4191000"/>
              <a:ext cx="8420100" cy="685800"/>
            </a:xfrm>
            <a:prstGeom prst="left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>
                  <a:solidFill>
                    <a:srgbClr val="0064E2"/>
                  </a:solidFill>
                </a:ln>
                <a:solidFill>
                  <a:srgbClr val="898989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0400" y="4355068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Reuse Directive</a:t>
              </a:r>
              <a:endParaRPr lang="en-US" b="1" dirty="0"/>
            </a:p>
          </p:txBody>
        </p: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48858663"/>
              </p:ext>
            </p:extLst>
          </p:nvPr>
        </p:nvGraphicFramePr>
        <p:xfrm>
          <a:off x="481379" y="2209687"/>
          <a:ext cx="8181241" cy="205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89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5"/>
          <p:cNvPicPr>
            <a:picLocks/>
          </p:cNvPicPr>
          <p:nvPr/>
        </p:nvPicPr>
        <p:blipFill rotWithShape="1">
          <a:blip r:embed="rId3"/>
          <a:srcRect l="5283" t="10673" r="6546" b="6546"/>
          <a:stretch/>
        </p:blipFill>
        <p:spPr bwMode="auto">
          <a:xfrm>
            <a:off x="2743200" y="1676400"/>
            <a:ext cx="5792185" cy="3402950"/>
          </a:xfrm>
          <a:prstGeom prst="rect">
            <a:avLst/>
          </a:prstGeom>
          <a:ln>
            <a:solidFill>
              <a:srgbClr val="00CC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3" descr="C:\Users\lwysocki\Desktop\Silver Bow Creek 508_Page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000">
            <a:off x="555954" y="2437111"/>
            <a:ext cx="2741230" cy="3581400"/>
          </a:xfrm>
          <a:prstGeom prst="rect">
            <a:avLst/>
          </a:prstGeom>
          <a:noFill/>
          <a:ln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5"/>
          <a:srcRect l="13552" t="10385" r="14552"/>
          <a:stretch/>
        </p:blipFill>
        <p:spPr bwMode="auto">
          <a:xfrm rot="420000">
            <a:off x="4849843" y="3606475"/>
            <a:ext cx="3685542" cy="2743200"/>
          </a:xfrm>
          <a:prstGeom prst="rect">
            <a:avLst/>
          </a:prstGeom>
          <a:ln>
            <a:solidFill>
              <a:srgbClr val="00CC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4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SRI Over the Years: </a:t>
            </a:r>
            <a:br>
              <a:rPr lang="en-US" dirty="0" smtClean="0"/>
            </a:br>
            <a:r>
              <a:rPr lang="en-US" dirty="0" smtClean="0"/>
              <a:t>From Pilots to Regional Seeds</a:t>
            </a:r>
            <a:endParaRPr lang="en-US" dirty="0"/>
          </a:p>
        </p:txBody>
      </p:sp>
      <p:sp>
        <p:nvSpPr>
          <p:cNvPr id="4" name="TextBox 9"/>
          <p:cNvSpPr txBox="1"/>
          <p:nvPr/>
        </p:nvSpPr>
        <p:spPr>
          <a:xfrm>
            <a:off x="4724400" y="535287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Picayune Wood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Treating, a current SRI Regional Seed project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X:\EXTRANET\GSRI\Community Planning\Active Projects\Picayune Wood Treating Phase II\Photos\January 2013\P1070844.JPG"/>
          <p:cNvPicPr>
            <a:picLocks noChangeAspect="1" noChangeArrowheads="1"/>
          </p:cNvPicPr>
          <p:nvPr/>
        </p:nvPicPr>
        <p:blipFill>
          <a:blip r:embed="rId3" cstate="print"/>
          <a:srcRect l="6415" t="14465" r="14465" b="5702"/>
          <a:stretch>
            <a:fillRect/>
          </a:stretch>
        </p:blipFill>
        <p:spPr bwMode="auto">
          <a:xfrm>
            <a:off x="4724400" y="2295346"/>
            <a:ext cx="4114800" cy="3057526"/>
          </a:xfrm>
          <a:prstGeom prst="rect">
            <a:avLst/>
          </a:prstGeom>
          <a:noFill/>
          <a:ln w="9525">
            <a:solidFill>
              <a:srgbClr val="00CC00"/>
            </a:solidFill>
          </a:ln>
        </p:spPr>
      </p:pic>
      <p:pic>
        <p:nvPicPr>
          <p:cNvPr id="6" name="Picture 5" descr="X:\EXTRANET\Image Libraries\Skeo Image Library\Site Folders\Superfund Sites\AvtexFibersSite\Soccer_Avtext Fibers_Younger Players with Residential Backdrop 2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95346"/>
            <a:ext cx="4076700" cy="3057525"/>
          </a:xfrm>
          <a:prstGeom prst="rect">
            <a:avLst/>
          </a:prstGeom>
          <a:noFill/>
          <a:ln w="9525"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5352871"/>
            <a:ext cx="407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Avtex Fibers, one of SRI’s 10 initial Pilot Projects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AFT Bloom slides 1.30.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DRAFT Friedland_Conclusion_012714</Template>
  <TotalTime>685</TotalTime>
  <Words>238</Words>
  <Application>Microsoft Office PowerPoint</Application>
  <PresentationFormat>On-screen Show (4:3)</PresentationFormat>
  <Paragraphs>65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DRAFT Bloom slides 1.30.14</vt:lpstr>
      <vt:lpstr>Area-Wide Planning, Superfund Sites, Environmental Justice and Green Infrastructure: Tying it All Together in the Freeport Community Planning Project </vt:lpstr>
      <vt:lpstr>Webinar Overview</vt:lpstr>
      <vt:lpstr>Example Title</vt:lpstr>
      <vt:lpstr>SRI: The Superfund Redevelopment Initiative</vt:lpstr>
      <vt:lpstr>Reuse as a Priority</vt:lpstr>
      <vt:lpstr>Reuse as a Priority (cont.)</vt:lpstr>
      <vt:lpstr>Reuse Directive</vt:lpstr>
      <vt:lpstr>Tools</vt:lpstr>
      <vt:lpstr>SRI Over the Years:  From Pilots to Regional Seeds</vt:lpstr>
      <vt:lpstr>Regional Seeds</vt:lpstr>
      <vt:lpstr>Regional Seeds (cont.)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Alfano</dc:creator>
  <cp:lastModifiedBy>Sabrina Foster</cp:lastModifiedBy>
  <cp:revision>64</cp:revision>
  <dcterms:created xsi:type="dcterms:W3CDTF">2013-12-06T21:32:49Z</dcterms:created>
  <dcterms:modified xsi:type="dcterms:W3CDTF">2014-02-06T19:34:19Z</dcterms:modified>
</cp:coreProperties>
</file>