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8"/>
  </p:notesMasterIdLst>
  <p:handoutMasterIdLst>
    <p:handoutMasterId r:id="rId9"/>
  </p:handoutMasterIdLst>
  <p:sldIdLst>
    <p:sldId id="283" r:id="rId3"/>
    <p:sldId id="305" r:id="rId4"/>
    <p:sldId id="306" r:id="rId5"/>
    <p:sldId id="308" r:id="rId6"/>
    <p:sldId id="307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emary Han" initials="R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4" autoAdjust="0"/>
    <p:restoredTop sz="54885" autoAdjust="0"/>
  </p:normalViewPr>
  <p:slideViewPr>
    <p:cSldViewPr>
      <p:cViewPr>
        <p:scale>
          <a:sx n="50" d="100"/>
          <a:sy n="50" d="100"/>
        </p:scale>
        <p:origin x="-203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1" d="100"/>
          <a:sy n="71" d="100"/>
        </p:scale>
        <p:origin x="-1446" y="-16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BED58036-D603-4E48-A743-3AF7DC88699B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683C3E8F-5690-4640-8846-ACB97085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45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766D1E32-1858-4BEE-A75D-38D7277BDB57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904315A3-20CF-4B4F-97A5-172AEE30E5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7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315A3-20CF-4B4F-97A5-172AEE30E53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960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315A3-20CF-4B4F-97A5-172AEE30E53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60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315A3-20CF-4B4F-97A5-172AEE30E53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63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315A3-20CF-4B4F-97A5-172AEE30E53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63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315A3-20CF-4B4F-97A5-172AEE30E53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64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0" y="2667000"/>
            <a:ext cx="7772400" cy="1470025"/>
          </a:xfrm>
        </p:spPr>
        <p:txBody>
          <a:bodyPr/>
          <a:lstStyle>
            <a:lvl1pPr>
              <a:defRPr b="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II. Project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62400"/>
            <a:ext cx="6400800" cy="1676400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Speaker: Tom Bloom </a:t>
            </a:r>
          </a:p>
          <a:p>
            <a:r>
              <a:rPr lang="en-US" dirty="0" smtClean="0"/>
              <a:t>Region 5 Superfund Redevelopment Coordinator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55" y="469197"/>
            <a:ext cx="2484145" cy="97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432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0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03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8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92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92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54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35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6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4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78363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 18"/>
          <p:cNvSpPr/>
          <p:nvPr userDrawn="1"/>
        </p:nvSpPr>
        <p:spPr>
          <a:xfrm rot="16200000" flipV="1">
            <a:off x="-2864262" y="3166898"/>
            <a:ext cx="6936364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9" y="4406900"/>
            <a:ext cx="62087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1" y="2906713"/>
            <a:ext cx="6208712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reeform 8"/>
          <p:cNvSpPr/>
          <p:nvPr userDrawn="1"/>
        </p:nvSpPr>
        <p:spPr>
          <a:xfrm rot="5400000">
            <a:off x="-3023390" y="3166897"/>
            <a:ext cx="6936368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 userDrawn="1"/>
        </p:nvSpPr>
        <p:spPr>
          <a:xfrm rot="5400000" flipH="1">
            <a:off x="-3015584" y="3167981"/>
            <a:ext cx="6934203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 userDrawn="1"/>
        </p:nvSpPr>
        <p:spPr>
          <a:xfrm rot="5400000" flipH="1" flipV="1">
            <a:off x="-3016662" y="3166898"/>
            <a:ext cx="6936368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3" descr="C:\Users\salfano\AppData\Local\Microsoft\Windows\Temporary Internet Files\Content.IE5\F89RFSWL\dglxasset[1]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3" t="31456"/>
          <a:stretch/>
        </p:blipFill>
        <p:spPr bwMode="auto">
          <a:xfrm>
            <a:off x="76200" y="6097927"/>
            <a:ext cx="914400" cy="57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salfano\AppData\Local\Microsoft\Windows\Temporary Internet Files\Content.IE5\JQTU0UQW\dglxasset[1]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" t="9364" r="2380" b="9304"/>
          <a:stretch/>
        </p:blipFill>
        <p:spPr bwMode="auto">
          <a:xfrm>
            <a:off x="88449" y="5181600"/>
            <a:ext cx="914400" cy="57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C:\Users\salfano\AppData\Local\Microsoft\Windows\Temporary Internet Files\Content.IE5\FHVSY5AV\dglxasset[1]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5" b="21560"/>
          <a:stretch/>
        </p:blipFill>
        <p:spPr bwMode="auto">
          <a:xfrm>
            <a:off x="88449" y="4192927"/>
            <a:ext cx="914400" cy="607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Users\salfano\AppData\Local\Microsoft\Windows\Temporary Internet Files\Content.IE5\ZMC8T1AR\MP900401001[1]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4" t="7044" r="17372" b="52675"/>
          <a:stretch/>
        </p:blipFill>
        <p:spPr bwMode="auto">
          <a:xfrm>
            <a:off x="107576" y="2210111"/>
            <a:ext cx="914400" cy="60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 descr="C:\Users\salfano\AppData\Local\Microsoft\Windows\Temporary Internet Files\Content.IE5\ZMC8T1AR\MP900402492[1].jp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7"/>
          <a:stretch/>
        </p:blipFill>
        <p:spPr bwMode="auto">
          <a:xfrm>
            <a:off x="88449" y="304800"/>
            <a:ext cx="914400" cy="59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C:\Users\salfano\AppData\Local\Microsoft\Windows\Temporary Internet Files\Content.IE5\FHVSY5AV\MP900442241[1].jpg"/>
          <p:cNvPicPr>
            <a:picLocks noChangeAspect="1" noChangeArrowheads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6" b="18989"/>
          <a:stretch/>
        </p:blipFill>
        <p:spPr bwMode="auto">
          <a:xfrm>
            <a:off x="107576" y="3233848"/>
            <a:ext cx="914400" cy="57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1" descr="C:\Users\salfano\AppData\Local\Microsoft\Windows\Temporary Internet Files\Content.IE5\F89RFSWL\dglxasset[2]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6" y="1219200"/>
            <a:ext cx="921618" cy="61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2133600" cy="288925"/>
          </a:xfrm>
        </p:spPr>
        <p:txBody>
          <a:bodyPr/>
          <a:lstStyle>
            <a:lvl1pPr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5A0406-9E60-404C-8F70-F29D638DCB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35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3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CA9BAD-8365-4ED4-B45D-D87A661BC0D1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0406-9E60-404C-8F70-F29D638DCB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8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0406-9E60-404C-8F70-F29D638DCB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7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0406-9E60-404C-8F70-F29D638DCB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5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7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7.jpeg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Relationship Id="rId14" Type="http://schemas.openxmlformats.org/officeDocument/2006/relationships/image" Target="../media/image6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>
            <a:off x="-2" y="6096311"/>
            <a:ext cx="9143999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 flipH="1">
            <a:off x="-4" y="6248711"/>
            <a:ext cx="9157448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 29"/>
          <p:cNvSpPr/>
          <p:nvPr/>
        </p:nvSpPr>
        <p:spPr>
          <a:xfrm flipH="1" flipV="1">
            <a:off x="-3" y="6172200"/>
            <a:ext cx="9157447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A0406-9E60-404C-8F70-F29D638DCB0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57200" y="6097929"/>
            <a:ext cx="914400" cy="5908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76400" y="6114701"/>
            <a:ext cx="914400" cy="5908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95600" y="6111376"/>
            <a:ext cx="914400" cy="5908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114800" y="6097929"/>
            <a:ext cx="914400" cy="5908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334000" y="6097928"/>
            <a:ext cx="914400" cy="5908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553200" y="6097929"/>
            <a:ext cx="914400" cy="5908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72400" y="6097929"/>
            <a:ext cx="914400" cy="5908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0" y="76511"/>
            <a:ext cx="9143999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19"/>
          <p:cNvSpPr/>
          <p:nvPr/>
        </p:nvSpPr>
        <p:spPr>
          <a:xfrm flipH="1">
            <a:off x="-2" y="304800"/>
            <a:ext cx="9157448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 flipH="1" flipV="1">
            <a:off x="-1" y="239961"/>
            <a:ext cx="9157447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 descr="C:\Users\salfano\AppData\Local\Microsoft\Windows\Temporary Internet Files\Content.IE5\F89RFSWL\dglxasset[1]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3" t="31456"/>
          <a:stretch/>
        </p:blipFill>
        <p:spPr bwMode="auto">
          <a:xfrm>
            <a:off x="457200" y="6107362"/>
            <a:ext cx="914400" cy="57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alfano\AppData\Local\Microsoft\Windows\Temporary Internet Files\Content.IE5\JQTU0UQW\dglxasset[1]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" t="9364" r="2380" b="9304"/>
          <a:stretch/>
        </p:blipFill>
        <p:spPr bwMode="auto">
          <a:xfrm>
            <a:off x="1676400" y="6119110"/>
            <a:ext cx="914400" cy="58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alfano\AppData\Local\Microsoft\Windows\Temporary Internet Files\Content.IE5\ZMC8T1AR\MP900401001[1]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4" t="7044" r="17372" b="52675"/>
          <a:stretch/>
        </p:blipFill>
        <p:spPr bwMode="auto">
          <a:xfrm>
            <a:off x="5334000" y="6097929"/>
            <a:ext cx="914400" cy="59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alfano\AppData\Local\Microsoft\Windows\Temporary Internet Files\Content.IE5\ZMC8T1AR\MP900402492[1]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7"/>
          <a:stretch/>
        </p:blipFill>
        <p:spPr bwMode="auto">
          <a:xfrm>
            <a:off x="7772400" y="6096311"/>
            <a:ext cx="914400" cy="59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salfano\AppData\Local\Microsoft\Windows\Temporary Internet Files\Content.IE5\FHVSY5AV\MP900442241[1].jp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6" b="18989"/>
          <a:stretch/>
        </p:blipFill>
        <p:spPr bwMode="auto">
          <a:xfrm>
            <a:off x="4128770" y="6103552"/>
            <a:ext cx="901700" cy="58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salfano\AppData\Local\Microsoft\Windows\Temporary Internet Files\Content.IE5\F89RFSWL\dglxasset[2]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096311"/>
            <a:ext cx="914400" cy="59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Slide Number Placeholder 5"/>
          <p:cNvSpPr txBox="1">
            <a:spLocks/>
          </p:cNvSpPr>
          <p:nvPr/>
        </p:nvSpPr>
        <p:spPr>
          <a:xfrm>
            <a:off x="7010400" y="6477000"/>
            <a:ext cx="2133600" cy="2889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65A0406-9E60-404C-8F70-F29D638DCB05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1028" name="Picture 4" descr="C:\Users\salfano\AppData\Local\Microsoft\Windows\Temporary Internet Files\Content.IE5\JQTU0UQW\MP900400730[1].jpg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92" r="7692"/>
          <a:stretch/>
        </p:blipFill>
        <p:spPr bwMode="auto">
          <a:xfrm>
            <a:off x="2895600" y="6114701"/>
            <a:ext cx="914400" cy="5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06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B0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685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4A71-9FCC-4EBA-96E3-DEDF038CC168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80955-E42E-413B-BF1D-B4EFCB82A5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76511"/>
            <a:ext cx="9143999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 flipH="1">
            <a:off x="-2" y="304800"/>
            <a:ext cx="9157448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flipH="1" flipV="1">
            <a:off x="-1" y="239961"/>
            <a:ext cx="9157447" cy="445839"/>
          </a:xfrm>
          <a:custGeom>
            <a:avLst/>
            <a:gdLst>
              <a:gd name="connsiteX0" fmla="*/ 0 w 8928847"/>
              <a:gd name="connsiteY0" fmla="*/ 69322 h 445839"/>
              <a:gd name="connsiteX1" fmla="*/ 497541 w 8928847"/>
              <a:gd name="connsiteY1" fmla="*/ 190345 h 445839"/>
              <a:gd name="connsiteX2" fmla="*/ 1089211 w 8928847"/>
              <a:gd name="connsiteY2" fmla="*/ 2086 h 445839"/>
              <a:gd name="connsiteX3" fmla="*/ 2178423 w 8928847"/>
              <a:gd name="connsiteY3" fmla="*/ 338263 h 445839"/>
              <a:gd name="connsiteX4" fmla="*/ 3133164 w 8928847"/>
              <a:gd name="connsiteY4" fmla="*/ 82769 h 445839"/>
              <a:gd name="connsiteX5" fmla="*/ 4020670 w 8928847"/>
              <a:gd name="connsiteY5" fmla="*/ 297922 h 445839"/>
              <a:gd name="connsiteX6" fmla="*/ 4975411 w 8928847"/>
              <a:gd name="connsiteY6" fmla="*/ 136557 h 445839"/>
              <a:gd name="connsiteX7" fmla="*/ 5486400 w 8928847"/>
              <a:gd name="connsiteY7" fmla="*/ 445839 h 445839"/>
              <a:gd name="connsiteX8" fmla="*/ 5849470 w 8928847"/>
              <a:gd name="connsiteY8" fmla="*/ 136557 h 445839"/>
              <a:gd name="connsiteX9" fmla="*/ 6521823 w 8928847"/>
              <a:gd name="connsiteY9" fmla="*/ 365157 h 445839"/>
              <a:gd name="connsiteX10" fmla="*/ 6844553 w 8928847"/>
              <a:gd name="connsiteY10" fmla="*/ 69322 h 445839"/>
              <a:gd name="connsiteX11" fmla="*/ 8027894 w 8928847"/>
              <a:gd name="connsiteY11" fmla="*/ 297922 h 445839"/>
              <a:gd name="connsiteX12" fmla="*/ 8928847 w 8928847"/>
              <a:gd name="connsiteY12" fmla="*/ 2086 h 44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928847" h="445839">
                <a:moveTo>
                  <a:pt x="0" y="69322"/>
                </a:moveTo>
                <a:cubicBezTo>
                  <a:pt x="158003" y="135436"/>
                  <a:pt x="316006" y="201551"/>
                  <a:pt x="497541" y="190345"/>
                </a:cubicBezTo>
                <a:cubicBezTo>
                  <a:pt x="679076" y="179139"/>
                  <a:pt x="809064" y="-22567"/>
                  <a:pt x="1089211" y="2086"/>
                </a:cubicBezTo>
                <a:cubicBezTo>
                  <a:pt x="1369358" y="26739"/>
                  <a:pt x="1837764" y="324816"/>
                  <a:pt x="2178423" y="338263"/>
                </a:cubicBezTo>
                <a:cubicBezTo>
                  <a:pt x="2519082" y="351710"/>
                  <a:pt x="2826123" y="89492"/>
                  <a:pt x="3133164" y="82769"/>
                </a:cubicBezTo>
                <a:cubicBezTo>
                  <a:pt x="3440205" y="76046"/>
                  <a:pt x="3713629" y="288957"/>
                  <a:pt x="4020670" y="297922"/>
                </a:cubicBezTo>
                <a:cubicBezTo>
                  <a:pt x="4327711" y="306887"/>
                  <a:pt x="4731123" y="111904"/>
                  <a:pt x="4975411" y="136557"/>
                </a:cubicBezTo>
                <a:cubicBezTo>
                  <a:pt x="5219699" y="161210"/>
                  <a:pt x="5340724" y="445839"/>
                  <a:pt x="5486400" y="445839"/>
                </a:cubicBezTo>
                <a:cubicBezTo>
                  <a:pt x="5632076" y="445839"/>
                  <a:pt x="5676900" y="150004"/>
                  <a:pt x="5849470" y="136557"/>
                </a:cubicBezTo>
                <a:cubicBezTo>
                  <a:pt x="6022040" y="123110"/>
                  <a:pt x="6355976" y="376363"/>
                  <a:pt x="6521823" y="365157"/>
                </a:cubicBezTo>
                <a:cubicBezTo>
                  <a:pt x="6687670" y="353951"/>
                  <a:pt x="6593541" y="80528"/>
                  <a:pt x="6844553" y="69322"/>
                </a:cubicBezTo>
                <a:cubicBezTo>
                  <a:pt x="7095565" y="58116"/>
                  <a:pt x="7680512" y="309128"/>
                  <a:pt x="8027894" y="297922"/>
                </a:cubicBezTo>
                <a:cubicBezTo>
                  <a:pt x="8375276" y="286716"/>
                  <a:pt x="8758518" y="22257"/>
                  <a:pt x="8928847" y="2086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50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B05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798" y="5081587"/>
            <a:ext cx="6208713" cy="1362075"/>
          </a:xfrm>
        </p:spPr>
        <p:txBody>
          <a:bodyPr>
            <a:normAutofit/>
          </a:bodyPr>
          <a:lstStyle/>
          <a:p>
            <a:r>
              <a:rPr lang="en-US" dirty="0" smtClean="0"/>
              <a:t>A community 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09800" y="3581400"/>
            <a:ext cx="6208712" cy="1500187"/>
          </a:xfrm>
        </p:spPr>
        <p:txBody>
          <a:bodyPr/>
          <a:lstStyle/>
          <a:p>
            <a:r>
              <a:rPr lang="en-US" dirty="0" smtClean="0"/>
              <a:t>Ronnie Bush, Alderman, City of Freeport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A0406-9E60-404C-8F70-F29D638DCB0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7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Expectations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Community expectations for this planning process were low due to: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Planning fatigue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Tensions around the legacy of racial discrimination and present day disparities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Confusion over enforcement roles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+mj-lt"/>
              </a:rPr>
              <a:t>Unproductive expectations about future interactions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+mj-lt"/>
              </a:rPr>
              <a:t>Discouragement over a long-standing lack of progress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886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Turning Points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Needs Assessment allowed the process to directly address the concerns of residents and city staff.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Outreach efforts and endorsement by key neighborhood leaders resulted in higher turnout.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Endorsement and consistent participation by local elected officials gave the process legitimacy.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Building Cultural Competence training opened the door for new conversations between city staff and residents.</a:t>
            </a:r>
          </a:p>
          <a:p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631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Turning Points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>
                <a:solidFill>
                  <a:schemeClr val="tx1"/>
                </a:solidFill>
                <a:latin typeface="+mj-lt"/>
              </a:rPr>
              <a:t>Meetings between SRI-facilitated working sessions helped build momentum.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Neighborhood Flood Experience mapping validated residents concerns and created a new communication tool for interactions with state and federal agencies.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Discussion of green infrastructure strategies helped identify near-term investments that could address flood impacts and offer additional neighborhood benefits.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Elevator speech exercise helped develop a consensus message for neighborhood residents to deliver to FEMA.</a:t>
            </a:r>
          </a:p>
          <a:p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518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Residents are preparing to meeting with FEMA in 2014.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They hope to take FEMA representatives on a neighborhood tour and also present: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Comments on the revised FEMA flood maps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A history of impact of flood regulation on neighborhood decline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j-lt"/>
              </a:rPr>
              <a:t>A request that FEMA representatives work with neighborhood residents and city staff to address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the disproportionate impact of the 50% rule and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to identify assistance for maintaining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and improving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neighborhood homes.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04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5827</TotalTime>
  <Words>265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A community View</vt:lpstr>
      <vt:lpstr>Community Expectations</vt:lpstr>
      <vt:lpstr>Key Turning Points</vt:lpstr>
      <vt:lpstr>Key Turning Points</vt:lpstr>
      <vt:lpstr>Moving Forward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Alfano</dc:creator>
  <cp:lastModifiedBy>Sabrina Foster</cp:lastModifiedBy>
  <cp:revision>129</cp:revision>
  <cp:lastPrinted>2014-01-30T14:22:48Z</cp:lastPrinted>
  <dcterms:created xsi:type="dcterms:W3CDTF">2013-12-06T21:32:49Z</dcterms:created>
  <dcterms:modified xsi:type="dcterms:W3CDTF">2014-02-06T22:30:11Z</dcterms:modified>
</cp:coreProperties>
</file>