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0"/>
  </p:sldMasterIdLst>
  <p:notesMasterIdLst>
    <p:notesMasterId r:id="rId29"/>
  </p:notesMasterIdLst>
  <p:handoutMasterIdLst>
    <p:handoutMasterId r:id="rId30"/>
  </p:handoutMasterIdLst>
  <p:sldIdLst>
    <p:sldId id="506" r:id="rId11"/>
    <p:sldId id="642" r:id="rId12"/>
    <p:sldId id="644" r:id="rId13"/>
    <p:sldId id="638" r:id="rId14"/>
    <p:sldId id="510" r:id="rId15"/>
    <p:sldId id="639" r:id="rId16"/>
    <p:sldId id="648" r:id="rId17"/>
    <p:sldId id="512" r:id="rId18"/>
    <p:sldId id="513" r:id="rId19"/>
    <p:sldId id="538" r:id="rId20"/>
    <p:sldId id="647" r:id="rId21"/>
    <p:sldId id="516" r:id="rId22"/>
    <p:sldId id="645" r:id="rId23"/>
    <p:sldId id="572" r:id="rId24"/>
    <p:sldId id="646" r:id="rId25"/>
    <p:sldId id="649" r:id="rId26"/>
    <p:sldId id="643" r:id="rId27"/>
    <p:sldId id="650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Wilkinson" initials="JW" lastIdx="29" clrIdx="0">
    <p:extLst>
      <p:ext uri="{19B8F6BF-5375-455C-9EA6-DF929625EA0E}">
        <p15:presenceInfo xmlns:p15="http://schemas.microsoft.com/office/powerpoint/2012/main" userId="S-1-5-21-1762735792-2312552712-2657262591-1043" providerId="AD"/>
      </p:ext>
    </p:extLst>
  </p:cmAuthor>
  <p:cmAuthor id="2" name="Corinne Cayce" initials="CC" lastIdx="2" clrIdx="1">
    <p:extLst>
      <p:ext uri="{19B8F6BF-5375-455C-9EA6-DF929625EA0E}">
        <p15:presenceInfo xmlns:p15="http://schemas.microsoft.com/office/powerpoint/2012/main" userId="S-1-5-21-1762735792-2312552712-2657262591-12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EBFFF4"/>
    <a:srgbClr val="009644"/>
    <a:srgbClr val="000066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2" autoAdjust="0"/>
    <p:restoredTop sz="46679" autoAdjust="0"/>
  </p:normalViewPr>
  <p:slideViewPr>
    <p:cSldViewPr>
      <p:cViewPr varScale="1">
        <p:scale>
          <a:sx n="31" d="100"/>
          <a:sy n="31" d="100"/>
        </p:scale>
        <p:origin x="1806" y="48"/>
      </p:cViewPr>
      <p:guideLst>
        <p:guide orient="horz" pos="2160"/>
        <p:guide pos="2784"/>
      </p:guideLst>
    </p:cSldViewPr>
  </p:slideViewPr>
  <p:outlineViewPr>
    <p:cViewPr>
      <p:scale>
        <a:sx n="33" d="100"/>
        <a:sy n="33" d="100"/>
      </p:scale>
      <p:origin x="0" y="-7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82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9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50C1A4-253C-4B22-8EFE-52DAA6344D12}" type="datetimeFigureOut">
              <a:rPr lang="en-US" smtClean="0"/>
              <a:pPr/>
              <a:t>3/15/2016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A0EE9E-7AA2-4C34-89B1-CE30D86157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78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49FAED9-34E6-437D-8049-861FBC3BFC21}" type="datetimeFigureOut">
              <a:rPr lang="en-US" smtClean="0"/>
              <a:pPr/>
              <a:t>3/15/2016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85E819B-F809-4A30-830A-4B255C1FC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317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438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01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2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59A21-A24F-4C3A-8A9A-5D987357447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38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F72EE-EBF4-472C-82A3-D018C3830B7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06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F72EE-EBF4-472C-82A3-D018C3830B7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39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09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24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29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67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35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A9FA4C-4A3C-41E3-A8AF-59E85CCE82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7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E74875-4870-41D8-A8E5-21FCA91FFC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05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823"/>
            <a:fld id="{ADAB355E-E7AD-4318-B37F-0D1D2F399809}" type="slidenum">
              <a:rPr lang="en-US" smtClean="0">
                <a:latin typeface="Arial" pitchFamily="34" charset="0"/>
              </a:rPr>
              <a:pPr defTabSz="923823"/>
              <a:t>5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7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A9FA4C-4A3C-41E3-A8AF-59E85CCE82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48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4080D-0CC9-4F9C-B0B3-58366EBE44D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53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4080D-0CC9-4F9C-B0B3-58366EBE44D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7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92" t="1542" r="1502" b="7129"/>
          <a:stretch/>
        </p:blipFill>
        <p:spPr>
          <a:xfrm>
            <a:off x="0" y="-21771"/>
            <a:ext cx="9187542" cy="68797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0" y="2400300"/>
            <a:ext cx="8142514" cy="327940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87"/>
          <a:stretch/>
        </p:blipFill>
        <p:spPr>
          <a:xfrm>
            <a:off x="217714" y="397328"/>
            <a:ext cx="1928358" cy="70957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217715" y="1953267"/>
            <a:ext cx="8809868" cy="2387600"/>
          </a:xfrm>
          <a:effectLst/>
        </p:spPr>
        <p:txBody>
          <a:bodyPr anchor="b">
            <a:normAutofit/>
          </a:bodyPr>
          <a:lstStyle>
            <a:lvl1pPr algn="l">
              <a:defRPr sz="5400" b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Ecological Revitalization </a:t>
            </a:r>
            <a:br>
              <a:rPr lang="en-US" dirty="0" smtClean="0"/>
            </a:br>
            <a:r>
              <a:rPr lang="en-US" dirty="0" smtClean="0"/>
              <a:t>and Contaminated Sites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"/>
          </p:nvPr>
        </p:nvSpPr>
        <p:spPr>
          <a:xfrm>
            <a:off x="217714" y="4400269"/>
            <a:ext cx="6764867" cy="1637314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tx2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448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/>
          <a:stretch/>
        </p:blipFill>
        <p:spPr>
          <a:xfrm>
            <a:off x="0" y="-57151"/>
            <a:ext cx="9144000" cy="691515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0" y="3714750"/>
            <a:ext cx="8142514" cy="196495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9472" y="6431189"/>
            <a:ext cx="20574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ACDF7536-76E0-48B2-BF0C-5BADF5B3E5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061" y="4031282"/>
            <a:ext cx="7772400" cy="74212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628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11116" y="6135686"/>
            <a:ext cx="632884" cy="42333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66" y="10585"/>
            <a:ext cx="9144000" cy="1164696"/>
          </a:xfrm>
          <a:noFill/>
          <a:effectLst>
            <a:outerShdw blurRad="38100" dist="25400" dir="2700000" algn="tl" rotWithShape="0">
              <a:schemeClr val="tx1">
                <a:lumMod val="75000"/>
                <a:lumOff val="25000"/>
                <a:alpha val="48000"/>
              </a:schemeClr>
            </a:outerShdw>
          </a:effectLst>
        </p:spPr>
        <p:txBody>
          <a:bodyPr>
            <a:normAutofit/>
          </a:bodyPr>
          <a:lstStyle>
            <a:lvl1pPr algn="l">
              <a:defRPr sz="4000" b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193895"/>
            <a:ext cx="205740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ACDF7536-76E0-48B2-BF0C-5BADF5B3E5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2966" y="1041925"/>
            <a:ext cx="8691034" cy="1143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4416" y="1654175"/>
            <a:ext cx="788670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67366" y="1200151"/>
            <a:ext cx="7776634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88773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709987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209800"/>
            <a:ext cx="7772400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2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21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8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8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F7536-76E0-48B2-BF0C-5BADF5B3E5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7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luin.org/ecotools/images/palmerton-before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Word_97_-_2003_Document1.doc"/><Relationship Id="rId5" Type="http://schemas.openxmlformats.org/officeDocument/2006/relationships/hyperlink" Target="http://www.cluin.org/ecotools" TargetMode="Externa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ahoney.michele@epa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luin.org/ecotool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061" y="4439479"/>
            <a:ext cx="7772400" cy="742121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Introduction to Ecological Revitalization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2207" y="4820479"/>
            <a:ext cx="7772400" cy="7421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Michele Mahoney, TIFSD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077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585"/>
            <a:ext cx="8763000" cy="1164696"/>
          </a:xfrm>
        </p:spPr>
        <p:txBody>
          <a:bodyPr>
            <a:normAutofit/>
          </a:bodyPr>
          <a:lstStyle/>
          <a:p>
            <a:r>
              <a:rPr lang="en-US" sz="2800" dirty="0"/>
              <a:t>Cleanup Planning </a:t>
            </a:r>
            <a:r>
              <a:rPr lang="en-US" sz="2800" dirty="0" smtClean="0"/>
              <a:t>and </a:t>
            </a:r>
            <a:r>
              <a:rPr lang="en-US" sz="2800" dirty="0"/>
              <a:t>Design </a:t>
            </a:r>
            <a:r>
              <a:rPr lang="en-US" sz="2800" dirty="0" smtClean="0"/>
              <a:t>Issues When Waste is Left On Site and Other Considerations for Ecological Revitalization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11275"/>
            <a:ext cx="8704092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0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38061" y="4515679"/>
            <a:ext cx="7772400" cy="7421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Ecological Revitalization </a:t>
            </a:r>
            <a:br>
              <a:rPr lang="en-US" dirty="0" smtClean="0"/>
            </a:br>
            <a:r>
              <a:rPr lang="en-US" dirty="0" smtClean="0"/>
              <a:t>Site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4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700"/>
              </a:lnSpc>
            </a:pPr>
            <a:r>
              <a:rPr lang="en-US" sz="3600" dirty="0" smtClean="0"/>
              <a:t>Palmerton Zinc Pile (Pennsylvania)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8" descr="Before photo of Blue Mountain in Pennsylvania">
            <a:hlinkClick r:id="rId3" tooltip="Before photo of Blue Mountain in Pennsylvania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5085"/>
          <a:stretch/>
        </p:blipFill>
        <p:spPr bwMode="auto">
          <a:xfrm>
            <a:off x="152400" y="1447800"/>
            <a:ext cx="4495800" cy="426720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20" descr="After photo of Blue Mountain in Pennsylvan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447800"/>
            <a:ext cx="4217437" cy="426720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3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California </a:t>
            </a:r>
            <a:r>
              <a:rPr lang="en-US" dirty="0"/>
              <a:t>Gulch </a:t>
            </a:r>
            <a:r>
              <a:rPr lang="en-US" dirty="0" smtClean="0"/>
              <a:t>(Colorado)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47800"/>
            <a:ext cx="3448050" cy="4448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lum contrast="-6000"/>
          </a:blip>
          <a:srcRect/>
          <a:stretch>
            <a:fillRect/>
          </a:stretch>
        </p:blipFill>
        <p:spPr bwMode="auto">
          <a:xfrm>
            <a:off x="4267200" y="1828800"/>
            <a:ext cx="4570413" cy="3429000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98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Vermont Asbestos </a:t>
            </a:r>
            <a:r>
              <a:rPr lang="en-US" sz="4000" dirty="0" smtClean="0"/>
              <a:t>Group</a:t>
            </a:r>
            <a:r>
              <a:rPr lang="en-US" dirty="0"/>
              <a:t> </a:t>
            </a:r>
            <a:r>
              <a:rPr lang="en-US" dirty="0" smtClean="0"/>
              <a:t>Mine (Vermont)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 descr="DSC00737 with people for scale-small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6429" y="3429000"/>
            <a:ext cx="4149220" cy="311191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 descr="13395569314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3635" y="2871103"/>
            <a:ext cx="4164493" cy="31283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" descr="Serpentine mine waste pile in setting-V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558925"/>
            <a:ext cx="2743200" cy="205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05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Landia Chemical Company</a:t>
            </a:r>
            <a:r>
              <a:rPr lang="en-US" dirty="0"/>
              <a:t> </a:t>
            </a:r>
            <a:r>
              <a:rPr lang="en-US" dirty="0" smtClean="0"/>
              <a:t>(Florida)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77" y="1741252"/>
            <a:ext cx="4246123" cy="2830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77" y="4731012"/>
            <a:ext cx="2047482" cy="1364988"/>
          </a:xfr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r="18634"/>
          <a:stretch/>
        </p:blipFill>
        <p:spPr>
          <a:xfrm>
            <a:off x="171002" y="1741252"/>
            <a:ext cx="4345875" cy="4354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7294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Pollinators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50" y="1694203"/>
            <a:ext cx="2602510" cy="1951883"/>
          </a:xfr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94203"/>
            <a:ext cx="2438400" cy="325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60" y="3751603"/>
            <a:ext cx="3706800" cy="2780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2"/>
          <a:stretch/>
        </p:blipFill>
        <p:spPr>
          <a:xfrm>
            <a:off x="5257799" y="5029200"/>
            <a:ext cx="2121015" cy="1505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9466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0" y="0"/>
            <a:ext cx="9144000" cy="2573338"/>
            <a:chOff x="0" y="0"/>
            <a:chExt cx="5760" cy="1621"/>
          </a:xfrm>
        </p:grpSpPr>
        <p:pic>
          <p:nvPicPr>
            <p:cNvPr id="8" name="Picture 6" descr="Screenshot-CLU-IN _ Issues _ EcoTools - Google Chrome[1]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0" y="0"/>
              <a:ext cx="5760" cy="768"/>
            </a:xfrm>
            <a:prstGeom prst="rect">
              <a:avLst/>
            </a:prstGeom>
            <a:noFill/>
          </p:spPr>
        </p:pic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0" y="768"/>
              <a:ext cx="5760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168" y="1363"/>
              <a:ext cx="259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linkClick r:id="rId5"/>
                </a:rPr>
                <a:t>http://www.cluin.org/ecotools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18" charset="0"/>
              </a:endParaRPr>
            </a:p>
            <a:p>
              <a:pPr algn="ctr" eaLnBrk="0" hangingPunct="0"/>
              <a:endParaRPr lang="en-US" sz="2000" dirty="0">
                <a:solidFill>
                  <a:prstClr val="black"/>
                </a:solidFill>
                <a:latin typeface="Times" pitchFamily="18" charset="0"/>
              </a:endParaRPr>
            </a:p>
          </p:txBody>
        </p:sp>
      </p:grp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831825"/>
              </p:ext>
            </p:extLst>
          </p:nvPr>
        </p:nvGraphicFramePr>
        <p:xfrm>
          <a:off x="914400" y="1549399"/>
          <a:ext cx="4978400" cy="47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Document" r:id="rId6" imgW="5513758" imgH="5312461" progId="Word.Document.8">
                  <p:embed/>
                </p:oleObj>
              </mc:Choice>
              <mc:Fallback>
                <p:oleObj name="Document" r:id="rId6" imgW="5513758" imgH="531246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49399"/>
                        <a:ext cx="4978400" cy="4775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821135" y="2700612"/>
            <a:ext cx="432286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625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Information, Contact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3586" y="1842557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Michele Mahoney</a:t>
            </a:r>
          </a:p>
          <a:p>
            <a:pPr marL="0" indent="0">
              <a:buNone/>
            </a:pPr>
            <a:r>
              <a:rPr lang="en-US" dirty="0" smtClean="0"/>
              <a:t>EPA TIFSD</a:t>
            </a:r>
          </a:p>
          <a:p>
            <a:pPr marL="0" indent="0">
              <a:buNone/>
            </a:pPr>
            <a:r>
              <a:rPr lang="en-US" dirty="0" smtClean="0"/>
              <a:t>(703) 603-9057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mahoney.michele@epa.gov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>
                <a:ln w="0"/>
                <a:hlinkClick r:id="rId4"/>
              </a:rPr>
              <a:t>http://www.cluin.org/ecotools</a:t>
            </a:r>
            <a:endParaRPr lang="en-US" sz="3600" dirty="0">
              <a:ln w="0"/>
              <a:latin typeface="Times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09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Is Ecological Revitalization?</a:t>
            </a:r>
          </a:p>
          <a:p>
            <a:r>
              <a:rPr lang="en-US" dirty="0" smtClean="0"/>
              <a:t>Benefits of incorporating Ecological Revitalization </a:t>
            </a:r>
            <a:r>
              <a:rPr lang="en-US" dirty="0"/>
              <a:t>into </a:t>
            </a:r>
            <a:r>
              <a:rPr lang="en-US" dirty="0" smtClean="0"/>
              <a:t>Superfund Cleanup</a:t>
            </a:r>
          </a:p>
          <a:p>
            <a:r>
              <a:rPr lang="en-US" dirty="0" smtClean="0"/>
              <a:t>Life-Sustaining Benefits: Ecological Services</a:t>
            </a:r>
          </a:p>
          <a:p>
            <a:r>
              <a:rPr lang="en-US" dirty="0" smtClean="0"/>
              <a:t>Benefits of Using Native Species</a:t>
            </a:r>
          </a:p>
          <a:p>
            <a:r>
              <a:rPr lang="en-US" dirty="0" smtClean="0"/>
              <a:t>Local Economic Benefits</a:t>
            </a:r>
          </a:p>
          <a:p>
            <a:r>
              <a:rPr lang="en-US" dirty="0" smtClean="0"/>
              <a:t>Key Considerations and Steps for Planning and Implementing Ecological Revitalization</a:t>
            </a:r>
          </a:p>
          <a:p>
            <a:r>
              <a:rPr lang="en-US" dirty="0" smtClean="0"/>
              <a:t>Site Examples</a:t>
            </a:r>
          </a:p>
          <a:p>
            <a:r>
              <a:rPr lang="en-US" dirty="0" smtClean="0"/>
              <a:t>Resources and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5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100"/>
              </a:lnSpc>
            </a:pPr>
            <a:r>
              <a:rPr lang="en-US" dirty="0"/>
              <a:t>What </a:t>
            </a:r>
            <a:r>
              <a:rPr lang="en-US" dirty="0" smtClean="0"/>
              <a:t>Is </a:t>
            </a:r>
            <a:r>
              <a:rPr lang="en-US" dirty="0"/>
              <a:t>Ecological Revitalization?</a:t>
            </a:r>
            <a:endParaRPr lang="en-US" sz="36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826807"/>
            <a:ext cx="3962400" cy="5556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www.cluin.org/ecotools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01104"/>
            <a:ext cx="3929946" cy="5122659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1331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Benefits of Incorporating Ecological Revitalization into Superfund Cleanup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Reduce </a:t>
            </a:r>
            <a:r>
              <a:rPr lang="en-US" dirty="0"/>
              <a:t>contaminant bioavailability</a:t>
            </a:r>
          </a:p>
          <a:p>
            <a:r>
              <a:rPr lang="en-US" dirty="0"/>
              <a:t>Improve ground water recharge</a:t>
            </a:r>
          </a:p>
          <a:p>
            <a:r>
              <a:rPr lang="en-US" dirty="0"/>
              <a:t>Control landfill leachate</a:t>
            </a:r>
          </a:p>
          <a:p>
            <a:r>
              <a:rPr lang="en-US" dirty="0"/>
              <a:t>Stabilize soil </a:t>
            </a:r>
          </a:p>
          <a:p>
            <a:r>
              <a:rPr lang="en-US" dirty="0"/>
              <a:t>Lowers costs</a:t>
            </a:r>
          </a:p>
          <a:p>
            <a:r>
              <a:rPr lang="en-US" dirty="0"/>
              <a:t>Requires less </a:t>
            </a:r>
            <a:r>
              <a:rPr lang="en-US" dirty="0" smtClean="0"/>
              <a:t>maintenance</a:t>
            </a:r>
            <a:endParaRPr lang="en-US" dirty="0"/>
          </a:p>
          <a:p>
            <a:r>
              <a:rPr lang="en-US" dirty="0"/>
              <a:t>Lead to </a:t>
            </a:r>
            <a:r>
              <a:rPr lang="en-US" dirty="0" smtClean="0"/>
              <a:t>ecological land </a:t>
            </a:r>
            <a:r>
              <a:rPr lang="en-US" dirty="0"/>
              <a:t>reuse</a:t>
            </a:r>
          </a:p>
          <a:p>
            <a:endParaRPr lang="en-US" dirty="0"/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7379" y="2616693"/>
            <a:ext cx="2262716" cy="3394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7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pc="-150" dirty="0" smtClean="0"/>
              <a:t>Life-Sustaining Benefits: Ecosystem Services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/>
        <p:txBody>
          <a:bodyPr numCol="2">
            <a:normAutofit fontScale="85000" lnSpcReduction="10000"/>
          </a:bodyPr>
          <a:lstStyle/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en-US" sz="2600" dirty="0" smtClean="0"/>
              <a:t>Climate regulation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en-US" sz="2600" dirty="0" smtClean="0"/>
              <a:t>Purification of water &amp; air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en-US" sz="2600" dirty="0" smtClean="0"/>
              <a:t>Soil formation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600" dirty="0" smtClean="0"/>
              <a:t>Carbon storage &amp;  sequestration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en-US" sz="2600" dirty="0" smtClean="0"/>
              <a:t>Nutrient dispersal &amp; cycling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en-US" sz="2600" dirty="0" smtClean="0"/>
              <a:t>Seed dispersal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600" dirty="0" smtClean="0"/>
              <a:t>Waste decomposition &amp; detoxification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en-US" sz="2600" dirty="0" smtClean="0"/>
              <a:t>Crop pollination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600" dirty="0" smtClean="0"/>
              <a:t>Pest &amp; disease </a:t>
            </a:r>
            <a:r>
              <a:rPr lang="en-US" sz="2600" dirty="0"/>
              <a:t>control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600" dirty="0"/>
              <a:t>Food, </a:t>
            </a:r>
            <a:r>
              <a:rPr lang="en-US" sz="2600" dirty="0" smtClean="0"/>
              <a:t>crops &amp; </a:t>
            </a:r>
            <a:r>
              <a:rPr lang="en-US" sz="2600" dirty="0"/>
              <a:t>spices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600" dirty="0"/>
              <a:t>Forest products </a:t>
            </a:r>
            <a:r>
              <a:rPr lang="en-US" sz="2600" dirty="0" smtClean="0"/>
              <a:t>(e.g., </a:t>
            </a:r>
            <a:r>
              <a:rPr lang="en-US" sz="2600" dirty="0"/>
              <a:t>timber)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600" dirty="0"/>
              <a:t>Pharmaceuticals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600" dirty="0"/>
              <a:t>Energy </a:t>
            </a:r>
            <a:r>
              <a:rPr lang="en-US" sz="2600" dirty="0" smtClean="0"/>
              <a:t>(e.g., </a:t>
            </a:r>
            <a:r>
              <a:rPr lang="en-US" sz="2600" dirty="0"/>
              <a:t>hydropower and biomass fuels)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600" dirty="0"/>
              <a:t>Recreation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600" dirty="0"/>
              <a:t>Scientific discovery &amp;</a:t>
            </a:r>
            <a:r>
              <a:rPr lang="en-US" sz="2600" dirty="0" smtClean="0"/>
              <a:t> </a:t>
            </a:r>
            <a:r>
              <a:rPr lang="en-US" sz="2600" dirty="0"/>
              <a:t>education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2600" dirty="0"/>
              <a:t>Aesthetic </a:t>
            </a:r>
            <a:r>
              <a:rPr lang="en-US" sz="2600" dirty="0" smtClean="0"/>
              <a:t>&amp; spiritual </a:t>
            </a:r>
            <a:r>
              <a:rPr lang="en-US" sz="2600" dirty="0"/>
              <a:t>value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1433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2966" y="10585"/>
            <a:ext cx="8691034" cy="1164696"/>
          </a:xfrm>
        </p:spPr>
        <p:txBody>
          <a:bodyPr/>
          <a:lstStyle/>
          <a:p>
            <a:pPr eaLnBrk="1" hangingPunct="1">
              <a:lnSpc>
                <a:spcPts val="4100"/>
              </a:lnSpc>
            </a:pPr>
            <a:r>
              <a:rPr lang="en-US" sz="3600" dirty="0" smtClean="0"/>
              <a:t>Benefits of Using Native Plant Species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24416" y="1654175"/>
            <a:ext cx="4506384" cy="453972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Provide biodiversity</a:t>
            </a:r>
          </a:p>
          <a:p>
            <a:r>
              <a:rPr lang="en-US" dirty="0"/>
              <a:t>D</a:t>
            </a:r>
            <a:r>
              <a:rPr lang="en-US" dirty="0" smtClean="0"/>
              <a:t>o </a:t>
            </a:r>
            <a:r>
              <a:rPr lang="en-US" dirty="0"/>
              <a:t>not require fertilizers</a:t>
            </a:r>
          </a:p>
          <a:p>
            <a:r>
              <a:rPr lang="en-US" dirty="0"/>
              <a:t>D</a:t>
            </a:r>
            <a:r>
              <a:rPr lang="en-US" dirty="0" smtClean="0"/>
              <a:t>o </a:t>
            </a:r>
            <a:r>
              <a:rPr lang="en-US" dirty="0"/>
              <a:t>not require pesticides</a:t>
            </a:r>
          </a:p>
          <a:p>
            <a:r>
              <a:rPr lang="en-US" dirty="0"/>
              <a:t>R</a:t>
            </a:r>
            <a:r>
              <a:rPr lang="en-US" dirty="0" smtClean="0"/>
              <a:t>equire </a:t>
            </a:r>
            <a:r>
              <a:rPr lang="en-US" dirty="0"/>
              <a:t>less water (no watering once established) than turf grass (lawns)</a:t>
            </a:r>
          </a:p>
          <a:p>
            <a:r>
              <a:rPr lang="en-US" dirty="0"/>
              <a:t>P</a:t>
            </a:r>
            <a:r>
              <a:rPr lang="en-US" dirty="0" smtClean="0"/>
              <a:t>rovide </a:t>
            </a:r>
            <a:r>
              <a:rPr lang="en-US" dirty="0"/>
              <a:t>shelter and food for wildlife</a:t>
            </a:r>
          </a:p>
          <a:p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critical to a diverse number of pollinators</a:t>
            </a:r>
          </a:p>
          <a:p>
            <a:r>
              <a:rPr lang="en-US" dirty="0"/>
              <a:t>R</a:t>
            </a:r>
            <a:r>
              <a:rPr lang="en-US" dirty="0" smtClean="0"/>
              <a:t>educe </a:t>
            </a:r>
            <a:r>
              <a:rPr lang="en-US" dirty="0"/>
              <a:t>air </a:t>
            </a:r>
            <a:r>
              <a:rPr lang="en-US" dirty="0" smtClean="0"/>
              <a:t>pollution</a:t>
            </a:r>
            <a:endParaRPr lang="en-US" dirty="0"/>
          </a:p>
          <a:p>
            <a:r>
              <a:rPr lang="en-US" dirty="0"/>
              <a:t>O</a:t>
            </a:r>
            <a:r>
              <a:rPr lang="en-US" dirty="0" smtClean="0"/>
              <a:t>ffer </a:t>
            </a:r>
            <a:r>
              <a:rPr lang="en-US" dirty="0"/>
              <a:t>economic values (such as easily accessible food, natural medicine, herbs, and </a:t>
            </a:r>
            <a:r>
              <a:rPr lang="en-US" dirty="0" smtClean="0"/>
              <a:t>landscaping)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5130800" y="1676400"/>
            <a:ext cx="2921000" cy="2365375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6165" r="402"/>
          <a:stretch/>
        </p:blipFill>
        <p:spPr>
          <a:xfrm>
            <a:off x="5130800" y="4167982"/>
            <a:ext cx="2946400" cy="2365375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9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Economic Benefits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Improves nearby property value increase</a:t>
            </a:r>
          </a:p>
          <a:p>
            <a:r>
              <a:rPr lang="en-US" dirty="0" smtClean="0"/>
              <a:t>Increases tax revenues</a:t>
            </a:r>
          </a:p>
          <a:p>
            <a:r>
              <a:rPr lang="en-US" dirty="0" smtClean="0"/>
              <a:t>Attracts tourism</a:t>
            </a:r>
          </a:p>
          <a:p>
            <a:r>
              <a:rPr lang="en-US" dirty="0" smtClean="0"/>
              <a:t>Promotes healthy lifestyles</a:t>
            </a:r>
          </a:p>
          <a:p>
            <a:r>
              <a:rPr lang="en-US" dirty="0" smtClean="0"/>
              <a:t>Lowers flood control and stormwater management costs</a:t>
            </a:r>
          </a:p>
          <a:p>
            <a:r>
              <a:rPr lang="en-US" dirty="0" smtClean="0"/>
              <a:t>Improves local air and water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6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88" name="Rectangle 16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Key Considerations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6689" name="Rectangle 17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Remedy Performance </a:t>
            </a:r>
          </a:p>
          <a:p>
            <a:endParaRPr lang="en-US" sz="3000" dirty="0" smtClean="0"/>
          </a:p>
          <a:p>
            <a:r>
              <a:rPr lang="en-US" sz="3000" dirty="0" smtClean="0"/>
              <a:t>Cleanup Plans</a:t>
            </a:r>
            <a:endParaRPr lang="en-US" sz="3000" dirty="0"/>
          </a:p>
          <a:p>
            <a:endParaRPr lang="en-US" sz="3000" dirty="0" smtClean="0"/>
          </a:p>
          <a:p>
            <a:r>
              <a:rPr lang="en-US" sz="3000" dirty="0" smtClean="0"/>
              <a:t>Stakeholder </a:t>
            </a:r>
            <a:r>
              <a:rPr lang="en-US" sz="3000" dirty="0"/>
              <a:t>Involvement</a:t>
            </a:r>
          </a:p>
        </p:txBody>
      </p:sp>
      <p:pic>
        <p:nvPicPr>
          <p:cNvPr id="10" name="Picture 2" descr="X:\EXTRANET\Image Libraries\Skeo Image Library\Site Folders\Superfund Sites\MilltownReservoirSedimentsSite\restoration finished flood channel dm.jpg"/>
          <p:cNvPicPr>
            <a:picLocks noChangeAspect="1" noChangeArrowheads="1"/>
          </p:cNvPicPr>
          <p:nvPr/>
        </p:nvPicPr>
        <p:blipFill rotWithShape="1">
          <a:blip r:embed="rId3" cstate="print"/>
          <a:srcRect l="685" b="11860"/>
          <a:stretch/>
        </p:blipFill>
        <p:spPr bwMode="auto">
          <a:xfrm>
            <a:off x="5231948" y="1442545"/>
            <a:ext cx="3556904" cy="2367455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11" name="Picture 3" descr="X:\EXTRANET\Image Libraries\Skeo Image Library\Site Folders\Superfund Sites\MilltownReservoirSedimentsSite\project area 1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1948" y="4038600"/>
            <a:ext cx="3556904" cy="266700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31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8" name="Rectangle 12"/>
          <p:cNvSpPr>
            <a:spLocks noGrp="1" noChangeArrowheads="1"/>
          </p:cNvSpPr>
          <p:nvPr>
            <p:ph type="title"/>
          </p:nvPr>
        </p:nvSpPr>
        <p:spPr>
          <a:xfrm>
            <a:off x="452966" y="10585"/>
            <a:ext cx="8691034" cy="116469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Steps for Planning &amp; Implementation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2829" name="Rectangle 1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Determine pre-disturbance and reference conditions</a:t>
            </a:r>
          </a:p>
          <a:p>
            <a:r>
              <a:rPr lang="en-US" sz="2600" dirty="0"/>
              <a:t>Conduct </a:t>
            </a:r>
            <a:r>
              <a:rPr lang="en-US" sz="2600" dirty="0" smtClean="0"/>
              <a:t>property </a:t>
            </a:r>
            <a:r>
              <a:rPr lang="en-US" sz="2600" dirty="0"/>
              <a:t>inventory</a:t>
            </a:r>
          </a:p>
          <a:p>
            <a:r>
              <a:rPr lang="en-US" sz="2600" dirty="0"/>
              <a:t>Establish revitalization goals &amp;</a:t>
            </a:r>
            <a:r>
              <a:rPr lang="en-US" sz="2600" dirty="0" smtClean="0"/>
              <a:t> </a:t>
            </a:r>
            <a:r>
              <a:rPr lang="en-US" sz="2600" dirty="0"/>
              <a:t>objectives</a:t>
            </a:r>
          </a:p>
          <a:p>
            <a:r>
              <a:rPr lang="en-US" sz="2600" dirty="0"/>
              <a:t>Evaluate revitalization alternatives</a:t>
            </a:r>
          </a:p>
          <a:p>
            <a:r>
              <a:rPr lang="en-US" sz="2600" dirty="0"/>
              <a:t>Develop a property-specific ecological design</a:t>
            </a:r>
          </a:p>
          <a:p>
            <a:r>
              <a:rPr lang="en-US" sz="2600" dirty="0"/>
              <a:t>Prepare specifications for construction contractors</a:t>
            </a:r>
          </a:p>
          <a:p>
            <a:r>
              <a:rPr lang="en-US" sz="2600" dirty="0"/>
              <a:t>Construct habitat features </a:t>
            </a:r>
          </a:p>
          <a:p>
            <a:r>
              <a:rPr lang="en-US" sz="2600" dirty="0"/>
              <a:t>Conduct maintenance </a:t>
            </a:r>
            <a:r>
              <a:rPr lang="en-US" sz="2600" dirty="0" smtClean="0"/>
              <a:t>&amp; monitoring </a:t>
            </a:r>
            <a:r>
              <a:rPr lang="en-US" sz="2600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246829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ch Webinar Template_draft">
  <a:themeElements>
    <a:clrScheme name="March Webinar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B676B"/>
      </a:accent1>
      <a:accent2>
        <a:srgbClr val="519548"/>
      </a:accent2>
      <a:accent3>
        <a:srgbClr val="88C425"/>
      </a:accent3>
      <a:accent4>
        <a:srgbClr val="BEF202"/>
      </a:accent4>
      <a:accent5>
        <a:srgbClr val="4A765E"/>
      </a:accent5>
      <a:accent6>
        <a:srgbClr val="EAFDE6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2014-08-06T20:31:28+00:00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6FAC9761549E46850BD8116B2D77A0" ma:contentTypeVersion="18" ma:contentTypeDescription="Create a new document." ma:contentTypeScope="" ma:versionID="2db5d340f9f44f01f95a4b854e035688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496b22d0-0396-4fb9-b03f-93a8e0e105bd" targetNamespace="http://schemas.microsoft.com/office/2006/metadata/properties" ma:root="true" ma:fieldsID="c506b5073e3c96483c355d9ec8f8ea72" ns1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496b22d0-0396-4fb9-b03f-93a8e0e105bd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d070db13-14a3-454d-98ba-5bdb3ba198fa}" ma:internalName="TaxCatchAllLabel" ma:readOnly="true" ma:showField="CatchAllDataLabel" ma:web="496b22d0-0396-4fb9-b03f-93a8e0e105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d070db13-14a3-454d-98ba-5bdb3ba198fa}" ma:internalName="TaxCatchAll" ma:showField="CatchAllData" ma:web="496b22d0-0396-4fb9-b03f-93a8e0e105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6b22d0-0396-4fb9-b03f-93a8e0e105bd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?mso-contentType ?>
<SharedContentType xmlns="Microsoft.SharePoint.Taxonomy.ContentTypeSync" SourceId="29f62856-1543-49d4-a736-4569d363f533" ContentTypeId="0x0101" PreviousValue="false"/>
</file>

<file path=customXml/itemProps1.xml><?xml version="1.0" encoding="utf-8"?>
<ds:datastoreItem xmlns:ds="http://schemas.openxmlformats.org/officeDocument/2006/customXml" ds:itemID="{2B836009-DE57-4058-BDB0-B6FEDCF4E90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73F38FA-20FC-482A-BDA7-F1A8DF23DD36}">
  <ds:schemaRefs>
    <ds:schemaRef ds:uri="http://schemas.openxmlformats.org/package/2006/metadata/core-properties"/>
    <ds:schemaRef ds:uri="http://purl.org/dc/elements/1.1/"/>
    <ds:schemaRef ds:uri="http://schemas.microsoft.com/sharepoint/v3"/>
    <ds:schemaRef ds:uri="http://schemas.microsoft.com/sharepoint.v3"/>
    <ds:schemaRef ds:uri="http://schemas.microsoft.com/office/2006/documentManagement/types"/>
    <ds:schemaRef ds:uri="http://purl.org/dc/terms/"/>
    <ds:schemaRef ds:uri="http://schemas.microsoft.com/office/infopath/2007/PartnerControls"/>
    <ds:schemaRef ds:uri="496b22d0-0396-4fb9-b03f-93a8e0e105bd"/>
    <ds:schemaRef ds:uri="http://schemas.microsoft.com/sharepoint/v3/fields"/>
    <ds:schemaRef ds:uri="http://www.w3.org/XML/1998/namespace"/>
    <ds:schemaRef ds:uri="4ffa91fb-a0ff-4ac5-b2db-65c790d184a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86658EF-E160-42C6-856E-45E065BC86A9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79F221C8-4C31-45AA-B92B-07A0D7FC0673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80E8BE75-9440-4147-A144-51C8271B9FE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FDD7687-84B4-4A15-B04B-86E3F683572C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5199FE5D-83D3-4AE4-8CBD-3634E00B71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496b22d0-0396-4fb9-b03f-93a8e0e105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8.xml><?xml version="1.0" encoding="utf-8"?>
<ds:datastoreItem xmlns:ds="http://schemas.openxmlformats.org/officeDocument/2006/customXml" ds:itemID="{3019CE52-F394-4483-9076-5676174C7FFC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793C01B6-956F-4F2A-A8DC-436F29B34E26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March Webinar Template_draft</Template>
  <TotalTime>20324</TotalTime>
  <Words>392</Words>
  <Application>Microsoft Office PowerPoint</Application>
  <PresentationFormat>On-screen Show (4:3)</PresentationFormat>
  <Paragraphs>119</Paragraphs>
  <Slides>18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</vt:lpstr>
      <vt:lpstr>March Webinar Template_draft</vt:lpstr>
      <vt:lpstr>Document</vt:lpstr>
      <vt:lpstr>Introduction to Ecological Revitalization </vt:lpstr>
      <vt:lpstr>Overview</vt:lpstr>
      <vt:lpstr>What Is Ecological Revitalization?</vt:lpstr>
      <vt:lpstr>Benefits of Incorporating Ecological Revitalization into Superfund Cleanup</vt:lpstr>
      <vt:lpstr>Life-Sustaining Benefits: Ecosystem Services</vt:lpstr>
      <vt:lpstr>Benefits of Using Native Plant Species</vt:lpstr>
      <vt:lpstr>Local Economic Benefits</vt:lpstr>
      <vt:lpstr>Key Considerations</vt:lpstr>
      <vt:lpstr>Steps for Planning &amp; Implementation</vt:lpstr>
      <vt:lpstr>Cleanup Planning and Design Issues When Waste is Left On Site and Other Considerations for Ecological Revitalization</vt:lpstr>
      <vt:lpstr>Ecological Revitalization  Site Examples</vt:lpstr>
      <vt:lpstr>Palmerton Zinc Pile (Pennsylvania)</vt:lpstr>
      <vt:lpstr>California Gulch (Colorado)</vt:lpstr>
      <vt:lpstr>Vermont Asbestos Group Mine (Vermont)</vt:lpstr>
      <vt:lpstr>Landia Chemical Company (Florida)</vt:lpstr>
      <vt:lpstr>Supporting Pollinators</vt:lpstr>
      <vt:lpstr>PowerPoint Presentation</vt:lpstr>
      <vt:lpstr>For More Information, Contact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ahefner</dc:creator>
  <cp:lastModifiedBy>SkeoSA</cp:lastModifiedBy>
  <cp:revision>402</cp:revision>
  <cp:lastPrinted>2016-03-07T19:52:46Z</cp:lastPrinted>
  <dcterms:created xsi:type="dcterms:W3CDTF">2013-03-19T17:44:26Z</dcterms:created>
  <dcterms:modified xsi:type="dcterms:W3CDTF">2016-03-15T21:27:45Z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0x010100186FAC9761549E46850BD8116B2D77A0</vt:lpwstr>
  </property>
  <property fmtid="{D5CDD505-2E9C-101B-9397-08002B2CF9AE}" pid="4" name="TaxKeyword">
    <vt:lpwstr/>
  </property>
  <property fmtid="{D5CDD505-2E9C-101B-9397-08002B2CF9AE}" pid="5" name="Document_x0020_Type">
    <vt:lpwstr/>
  </property>
  <property fmtid="{D5CDD505-2E9C-101B-9397-08002B2CF9AE}" pid="6" name="Document Type">
    <vt:lpwstr/>
  </property>
</Properties>
</file>