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81" r:id="rId3"/>
    <p:sldId id="273" r:id="rId4"/>
    <p:sldId id="282" r:id="rId5"/>
    <p:sldId id="283" r:id="rId6"/>
    <p:sldId id="288" r:id="rId7"/>
    <p:sldId id="284" r:id="rId8"/>
    <p:sldId id="285" r:id="rId9"/>
    <p:sldId id="289" r:id="rId10"/>
    <p:sldId id="290" r:id="rId11"/>
    <p:sldId id="291" r:id="rId12"/>
    <p:sldId id="292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ie Torres" initials="JT" lastIdx="3" clrIdx="0">
    <p:extLst>
      <p:ext uri="{19B8F6BF-5375-455C-9EA6-DF929625EA0E}">
        <p15:presenceInfo xmlns:p15="http://schemas.microsoft.com/office/powerpoint/2012/main" userId="Josie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43401" autoAdjust="0"/>
  </p:normalViewPr>
  <p:slideViewPr>
    <p:cSldViewPr snapToGrid="0">
      <p:cViewPr varScale="1">
        <p:scale>
          <a:sx n="37" d="100"/>
          <a:sy n="37" d="100"/>
        </p:scale>
        <p:origin x="1310" y="1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3/17/2017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3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24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8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2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1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1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60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41DB9-E7E3-4DFF-8BAF-CBF8931866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9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20416" r="-375" b="20067"/>
          <a:stretch/>
        </p:blipFill>
        <p:spPr>
          <a:xfrm>
            <a:off x="-127" y="0"/>
            <a:ext cx="12192127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3627" r="55084" b="7515"/>
          <a:stretch/>
        </p:blipFill>
        <p:spPr>
          <a:xfrm>
            <a:off x="0" y="160973"/>
            <a:ext cx="297171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CE8EED-2614-40F2-B2C7-B26EC68E3EE0}" type="datetime1">
              <a:rPr lang="en-US" smtClean="0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0" y="160973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e 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14" y="2362200"/>
            <a:ext cx="2949697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1114" y="4367308"/>
            <a:ext cx="2949697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D6B48-0310-4541-80E9-461176B3AEEF}" type="datetime1">
              <a:rPr lang="en-US" smtClean="0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263769" y="354404"/>
            <a:ext cx="1778924" cy="1042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1" r="17926" b="-1623"/>
          <a:stretch/>
        </p:blipFill>
        <p:spPr>
          <a:xfrm>
            <a:off x="8548497" y="-18289"/>
            <a:ext cx="3657600" cy="3523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-507" r="13987" b="4993"/>
          <a:stretch/>
        </p:blipFill>
        <p:spPr>
          <a:xfrm>
            <a:off x="4890897" y="-36577"/>
            <a:ext cx="3657600" cy="3447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9621"/>
          <a:stretch/>
        </p:blipFill>
        <p:spPr>
          <a:xfrm>
            <a:off x="4904469" y="3410713"/>
            <a:ext cx="7301627" cy="3447288"/>
          </a:xfrm>
          <a:prstGeom prst="rect">
            <a:avLst/>
          </a:prstGeom>
        </p:spPr>
      </p:pic>
      <p:cxnSp>
        <p:nvCxnSpPr>
          <p:cNvPr id="17" name="Straight Connector 16"/>
          <p:cNvCxnSpPr>
            <a:stCxn id="8" idx="3"/>
          </p:cNvCxnSpPr>
          <p:nvPr userDrawn="1"/>
        </p:nvCxnSpPr>
        <p:spPr>
          <a:xfrm flipV="1">
            <a:off x="4873752" y="3410713"/>
            <a:ext cx="7318248" cy="18287"/>
          </a:xfrm>
          <a:prstGeom prst="line">
            <a:avLst/>
          </a:prstGeom>
          <a:ln w="38100" cap="sq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8548497" y="-36577"/>
            <a:ext cx="0" cy="344729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4890897" y="0"/>
            <a:ext cx="0" cy="68675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5286-5C82-4696-BD1F-1FF97F8F6745}" type="datetime1">
              <a:rPr lang="en-US" smtClean="0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9961418" y="196092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E7CA-55BB-4CBB-B4EB-B6764EE9EEE7}" type="datetime1">
              <a:rPr lang="en-US" smtClean="0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16F3-63E4-473E-82B8-5A6462F59764}" type="datetime1">
              <a:rPr lang="en-US" smtClean="0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E1BE-F3EF-4B97-A7D4-D869C5860704}" type="datetime1">
              <a:rPr lang="en-US" smtClean="0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E2FD-A565-4F21-B815-0808697A830A}" type="datetime1">
              <a:rPr lang="en-US" smtClean="0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19F735-6375-4134-9D79-6D6937D06CEC}" type="datetime1">
              <a:rPr lang="en-US" smtClean="0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t="-6044" r="55492" b="-54110"/>
          <a:stretch/>
        </p:blipFill>
        <p:spPr>
          <a:xfrm>
            <a:off x="0" y="160973"/>
            <a:ext cx="17789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4F66C-F4AD-492A-A373-1AF77A10295F}" type="datetime1">
              <a:rPr lang="en-US" smtClean="0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3E1BA-5F9B-47B3-89A2-94FFEC3A1BF5}" type="datetime1">
              <a:rPr lang="en-US" smtClean="0"/>
              <a:t>3/17/2017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DA55-D488-4A1F-A50C-52F7599678B5}" type="datetime1">
              <a:rPr lang="en-US" smtClean="0"/>
              <a:t>3/17/2017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07A052-15B9-4F62-AB54-EB90D8B788DA}" type="datetime1">
              <a:rPr lang="en-US" smtClean="0"/>
              <a:t>3/17/2017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FCDF-6028-4CD3-86D2-F2FE008D019E}" type="datetime1">
              <a:rPr lang="en-US" smtClean="0"/>
              <a:t>3/17/2017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8B94646-4683-487D-9299-265E64A696A0}" type="datetime1">
              <a:rPr lang="en-US" smtClean="0"/>
              <a:t>3/17/2017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0" t="-15837" r="55300" b="-303802"/>
          <a:stretch/>
        </p:blipFill>
        <p:spPr>
          <a:xfrm>
            <a:off x="81327" y="6583680"/>
            <a:ext cx="699724" cy="10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64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encer.latonya@ep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Healthy Communities: Jacksonville, Florida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Tonya Spencer</a:t>
            </a:r>
          </a:p>
          <a:p>
            <a:r>
              <a:rPr lang="en-US" dirty="0"/>
              <a:t>EPA Region 4 </a:t>
            </a:r>
          </a:p>
          <a:p>
            <a:r>
              <a:rPr lang="en-US" dirty="0"/>
              <a:t>Community Involvement Coordinator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249487"/>
            <a:ext cx="4572000" cy="3429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249487"/>
            <a:ext cx="4572000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249487"/>
            <a:ext cx="4572000" cy="34290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249487"/>
            <a:ext cx="4572000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More Information,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8528"/>
            <a:ext cx="1051560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Tonya Spencer</a:t>
            </a:r>
          </a:p>
          <a:p>
            <a:pPr marL="457200" lvl="1" indent="0">
              <a:buNone/>
            </a:pPr>
            <a:r>
              <a:rPr lang="en-US" dirty="0"/>
              <a:t>EPA Region 4 Community Involvement Coordinator</a:t>
            </a:r>
            <a:r>
              <a:rPr lang="en-US" b="1" dirty="0"/>
              <a:t> </a:t>
            </a:r>
          </a:p>
          <a:p>
            <a:pPr marL="457200" lvl="1" indent="0">
              <a:buNone/>
            </a:pPr>
            <a:r>
              <a:rPr lang="en-US" dirty="0"/>
              <a:t>(404) 562-8463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spencer.latonya@epa.gov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E58FE91A-F9FA-4788-887E-CECE8A17A3EE}" type="slidenum">
              <a:rPr lang="en-US" smtClean="0"/>
              <a:pPr algn="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Background</a:t>
            </a:r>
          </a:p>
          <a:p>
            <a:pPr lvl="1"/>
            <a:r>
              <a:rPr lang="en-US" dirty="0"/>
              <a:t>Jacksonville Ash Superfund Alternative site</a:t>
            </a:r>
          </a:p>
          <a:p>
            <a:pPr lvl="1"/>
            <a:r>
              <a:rPr lang="en-US" dirty="0"/>
              <a:t>Brown’s Dump Superfund Alternative site</a:t>
            </a:r>
          </a:p>
          <a:p>
            <a:r>
              <a:rPr lang="en-US" dirty="0"/>
              <a:t>Site History</a:t>
            </a:r>
          </a:p>
          <a:p>
            <a:pPr lvl="1"/>
            <a:r>
              <a:rPr lang="en-US" dirty="0"/>
              <a:t>Jacksonville, Florida, Community</a:t>
            </a:r>
          </a:p>
          <a:p>
            <a:pPr lvl="1"/>
            <a:r>
              <a:rPr lang="en-US" dirty="0"/>
              <a:t>Historic Challenges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2220686"/>
            <a:ext cx="3466681" cy="2132239"/>
          </a:xfrm>
        </p:spPr>
        <p:txBody>
          <a:bodyPr/>
          <a:lstStyle/>
          <a:p>
            <a:r>
              <a:rPr lang="en-US" dirty="0"/>
              <a:t>Site Background </a:t>
            </a:r>
            <a:br>
              <a:rPr lang="en-US" dirty="0"/>
            </a:br>
            <a:r>
              <a:rPr lang="en-US" dirty="0"/>
              <a:t>– Jacksonville Ash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714375"/>
            <a:ext cx="7239000" cy="542925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Former incinerators and ash disposal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EPA addressing site through Superfund Alternative Approach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Background – Brown’s Dump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714375"/>
            <a:ext cx="7239000" cy="54292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Former landfill for municipal incinerator 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EPA addressing site through Superfund Alternative Approach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Superfund Alternative Approach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Superfund Alternative Approach Agreement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714375"/>
            <a:ext cx="7239000" cy="5429250"/>
          </a:xfrm>
        </p:spPr>
      </p:pic>
    </p:spTree>
    <p:extLst>
      <p:ext uri="{BB962C8B-B14F-4D97-AF65-F5344CB8AC3E}">
        <p14:creationId xmlns:p14="http://schemas.microsoft.com/office/powerpoint/2010/main" val="21590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Jacksonville, Florida – Community Background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714375"/>
            <a:ext cx="7239000" cy="542925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History of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Overburdened community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 Challenges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3" y="714375"/>
            <a:ext cx="7239000" cy="5429250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Vacant land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249487"/>
            <a:ext cx="4572000" cy="34290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249487"/>
            <a:ext cx="4572000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249487"/>
            <a:ext cx="4572000" cy="3429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249487"/>
            <a:ext cx="4572000" cy="3429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 (widescreen)</Template>
  <TotalTime>336</TotalTime>
  <Words>139</Words>
  <Application>Microsoft Office PowerPoint</Application>
  <PresentationFormat>Widescreen</PresentationFormat>
  <Paragraphs>52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Euphemia</vt:lpstr>
      <vt:lpstr>Banded Design Blue 16x9</vt:lpstr>
      <vt:lpstr>Supporting Healthy Communities: Jacksonville, Florida</vt:lpstr>
      <vt:lpstr>Overview</vt:lpstr>
      <vt:lpstr>Site Background  – Jacksonville Ash</vt:lpstr>
      <vt:lpstr>Site Background – Brown’s Dump</vt:lpstr>
      <vt:lpstr>Superfund Alternative Approach</vt:lpstr>
      <vt:lpstr>Jacksonville, Florida – Community Background</vt:lpstr>
      <vt:lpstr>Historic Challenges </vt:lpstr>
      <vt:lpstr>PowerPoint Presentation</vt:lpstr>
      <vt:lpstr>PowerPoint Presentation</vt:lpstr>
      <vt:lpstr>PowerPoint Presentation</vt:lpstr>
      <vt:lpstr>PowerPoint Presentation</vt:lpstr>
      <vt:lpstr>For More Information,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Healthy Communities:</dc:title>
  <dc:creator>Alison Frost</dc:creator>
  <cp:keywords/>
  <cp:lastModifiedBy>Josie Torres</cp:lastModifiedBy>
  <cp:revision>35</cp:revision>
  <dcterms:created xsi:type="dcterms:W3CDTF">2017-02-09T16:18:04Z</dcterms:created>
  <dcterms:modified xsi:type="dcterms:W3CDTF">2017-03-17T20:43:39Z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