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56014" autoAdjust="0"/>
  </p:normalViewPr>
  <p:slideViewPr>
    <p:cSldViewPr>
      <p:cViewPr varScale="1">
        <p:scale>
          <a:sx n="38" d="100"/>
          <a:sy n="38" d="100"/>
        </p:scale>
        <p:origin x="2232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39DB7-8A5B-467F-BBFB-200D024EAEC5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7CD3B-376A-4AD4-8309-6A710C70A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8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CD3B-376A-4AD4-8309-6A710C70A93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7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CD3B-376A-4AD4-8309-6A710C70A93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0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228600"/>
            <a:ext cx="4265613" cy="32004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4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CD3B-376A-4AD4-8309-6A710C70A93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5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067" y="28194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 flipH="1" flipV="1">
            <a:off x="1904804" y="2039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 flipH="1" flipV="1">
            <a:off x="-2576" y="0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 flipH="1" flipV="1">
            <a:off x="1538432" y="519792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 flipH="1" flipV="1">
            <a:off x="-2577" y="2039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37968" y="6023061"/>
            <a:ext cx="1233632" cy="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3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304800" y="381000"/>
            <a:ext cx="2366682" cy="8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8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5396301"/>
            <a:ext cx="7674867" cy="1461699"/>
            <a:chOff x="0" y="5396300"/>
            <a:chExt cx="7674867" cy="1614100"/>
          </a:xfrm>
        </p:grpSpPr>
        <p:sp>
          <p:nvSpPr>
            <p:cNvPr id="6" name="Freeform 5"/>
            <p:cNvSpPr/>
            <p:nvPr/>
          </p:nvSpPr>
          <p:spPr>
            <a:xfrm>
              <a:off x="1" y="5438775"/>
              <a:ext cx="7439025" cy="1571625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0 h 1181100"/>
                <a:gd name="connsiteX1" fmla="*/ 6305550 w 9134475"/>
                <a:gd name="connsiteY1" fmla="*/ 1066800 h 1181100"/>
                <a:gd name="connsiteX2" fmla="*/ 9134475 w 9134475"/>
                <a:gd name="connsiteY2" fmla="*/ 1181100 h 1181100"/>
                <a:gd name="connsiteX3" fmla="*/ 0 w 9134475"/>
                <a:gd name="connsiteY3" fmla="*/ 1181100 h 1181100"/>
                <a:gd name="connsiteX4" fmla="*/ 0 w 9134475"/>
                <a:gd name="connsiteY4" fmla="*/ 0 h 1181100"/>
                <a:gd name="connsiteX0" fmla="*/ 0 w 6494783"/>
                <a:gd name="connsiteY0" fmla="*/ 0 h 1181100"/>
                <a:gd name="connsiteX1" fmla="*/ 6305550 w 6494783"/>
                <a:gd name="connsiteY1" fmla="*/ 1066800 h 1181100"/>
                <a:gd name="connsiteX2" fmla="*/ 6494783 w 6494783"/>
                <a:gd name="connsiteY2" fmla="*/ 1181100 h 1181100"/>
                <a:gd name="connsiteX3" fmla="*/ 0 w 6494783"/>
                <a:gd name="connsiteY3" fmla="*/ 1181100 h 1181100"/>
                <a:gd name="connsiteX4" fmla="*/ 0 w 6494783"/>
                <a:gd name="connsiteY4" fmla="*/ 0 h 1181100"/>
                <a:gd name="connsiteX0" fmla="*/ 0 w 6494783"/>
                <a:gd name="connsiteY0" fmla="*/ 0 h 1181100"/>
                <a:gd name="connsiteX1" fmla="*/ 6494783 w 6494783"/>
                <a:gd name="connsiteY1" fmla="*/ 1181100 h 1181100"/>
                <a:gd name="connsiteX2" fmla="*/ 0 w 6494783"/>
                <a:gd name="connsiteY2" fmla="*/ 1181100 h 1181100"/>
                <a:gd name="connsiteX3" fmla="*/ 0 w 6494783"/>
                <a:gd name="connsiteY3" fmla="*/ 0 h 1181100"/>
                <a:gd name="connsiteX0" fmla="*/ 0 w 7415827"/>
                <a:gd name="connsiteY0" fmla="*/ 0 h 1181100"/>
                <a:gd name="connsiteX1" fmla="*/ 7415827 w 7415827"/>
                <a:gd name="connsiteY1" fmla="*/ 866775 h 1181100"/>
                <a:gd name="connsiteX2" fmla="*/ 0 w 7415827"/>
                <a:gd name="connsiteY2" fmla="*/ 1181100 h 1181100"/>
                <a:gd name="connsiteX3" fmla="*/ 0 w 7415827"/>
                <a:gd name="connsiteY3" fmla="*/ 0 h 1181100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0 w 7415827"/>
                <a:gd name="connsiteY2" fmla="*/ 1571625 h 1571625"/>
                <a:gd name="connsiteX3" fmla="*/ 0 w 7415827"/>
                <a:gd name="connsiteY3" fmla="*/ 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827" h="1571625">
                  <a:moveTo>
                    <a:pt x="0" y="0"/>
                  </a:moveTo>
                  <a:lnTo>
                    <a:pt x="7415827" y="866775"/>
                  </a:lnTo>
                  <a:lnTo>
                    <a:pt x="0" y="157162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4000">
                  <a:srgbClr val="333333"/>
                </a:gs>
                <a:gs pos="90000">
                  <a:srgbClr val="0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0" y="5396300"/>
              <a:ext cx="7674867" cy="928299"/>
            </a:xfrm>
            <a:custGeom>
              <a:avLst/>
              <a:gdLst>
                <a:gd name="connsiteX0" fmla="*/ 0 w 7548466"/>
                <a:gd name="connsiteY0" fmla="*/ 0 h 933061"/>
                <a:gd name="connsiteX1" fmla="*/ 9331 w 7548466"/>
                <a:gd name="connsiteY1" fmla="*/ 65314 h 933061"/>
                <a:gd name="connsiteX2" fmla="*/ 7221894 w 7548466"/>
                <a:gd name="connsiteY2" fmla="*/ 933061 h 933061"/>
                <a:gd name="connsiteX3" fmla="*/ 7548466 w 7548466"/>
                <a:gd name="connsiteY3" fmla="*/ 914400 h 933061"/>
                <a:gd name="connsiteX4" fmla="*/ 0 w 7548466"/>
                <a:gd name="connsiteY4" fmla="*/ 0 h 933061"/>
                <a:gd name="connsiteX0" fmla="*/ 131163 w 7539135"/>
                <a:gd name="connsiteY0" fmla="*/ 0 h 1042598"/>
                <a:gd name="connsiteX1" fmla="*/ 0 w 7539135"/>
                <a:gd name="connsiteY1" fmla="*/ 174851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0 w 7407972"/>
                <a:gd name="connsiteY0" fmla="*/ 0 h 1042598"/>
                <a:gd name="connsiteX1" fmla="*/ 85531 w 7407972"/>
                <a:gd name="connsiteY1" fmla="*/ 134370 h 1042598"/>
                <a:gd name="connsiteX2" fmla="*/ 7081400 w 7407972"/>
                <a:gd name="connsiteY2" fmla="*/ 1042598 h 1042598"/>
                <a:gd name="connsiteX3" fmla="*/ 7407972 w 7407972"/>
                <a:gd name="connsiteY3" fmla="*/ 1023937 h 1042598"/>
                <a:gd name="connsiteX4" fmla="*/ 0 w 7407972"/>
                <a:gd name="connsiteY4" fmla="*/ 0 h 1042598"/>
                <a:gd name="connsiteX0" fmla="*/ 131163 w 7539135"/>
                <a:gd name="connsiteY0" fmla="*/ 0 h 1042598"/>
                <a:gd name="connsiteX1" fmla="*/ 0 w 7539135"/>
                <a:gd name="connsiteY1" fmla="*/ 193902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59725 w 7539135"/>
                <a:gd name="connsiteY0" fmla="*/ 0 h 892580"/>
                <a:gd name="connsiteX1" fmla="*/ 0 w 7539135"/>
                <a:gd name="connsiteY1" fmla="*/ 43884 h 892580"/>
                <a:gd name="connsiteX2" fmla="*/ 7212563 w 7539135"/>
                <a:gd name="connsiteY2" fmla="*/ 892580 h 892580"/>
                <a:gd name="connsiteX3" fmla="*/ 7539135 w 7539135"/>
                <a:gd name="connsiteY3" fmla="*/ 873919 h 892580"/>
                <a:gd name="connsiteX4" fmla="*/ 59725 w 7539135"/>
                <a:gd name="connsiteY4" fmla="*/ 0 h 892580"/>
                <a:gd name="connsiteX0" fmla="*/ 194 w 7539135"/>
                <a:gd name="connsiteY0" fmla="*/ 0 h 923536"/>
                <a:gd name="connsiteX1" fmla="*/ 0 w 7539135"/>
                <a:gd name="connsiteY1" fmla="*/ 74840 h 923536"/>
                <a:gd name="connsiteX2" fmla="*/ 7212563 w 7539135"/>
                <a:gd name="connsiteY2" fmla="*/ 923536 h 923536"/>
                <a:gd name="connsiteX3" fmla="*/ 7539135 w 7539135"/>
                <a:gd name="connsiteY3" fmla="*/ 904875 h 923536"/>
                <a:gd name="connsiteX4" fmla="*/ 194 w 7539135"/>
                <a:gd name="connsiteY4" fmla="*/ 0 h 923536"/>
                <a:gd name="connsiteX0" fmla="*/ 194 w 7539135"/>
                <a:gd name="connsiteY0" fmla="*/ 0 h 904875"/>
                <a:gd name="connsiteX1" fmla="*/ 0 w 7539135"/>
                <a:gd name="connsiteY1" fmla="*/ 74840 h 904875"/>
                <a:gd name="connsiteX2" fmla="*/ 7212563 w 7539135"/>
                <a:gd name="connsiteY2" fmla="*/ 883055 h 904875"/>
                <a:gd name="connsiteX3" fmla="*/ 7539135 w 7539135"/>
                <a:gd name="connsiteY3" fmla="*/ 904875 h 904875"/>
                <a:gd name="connsiteX4" fmla="*/ 194 w 7539135"/>
                <a:gd name="connsiteY4" fmla="*/ 0 h 904875"/>
                <a:gd name="connsiteX0" fmla="*/ 194 w 7703442"/>
                <a:gd name="connsiteY0" fmla="*/ 0 h 1016794"/>
                <a:gd name="connsiteX1" fmla="*/ 0 w 7703442"/>
                <a:gd name="connsiteY1" fmla="*/ 74840 h 1016794"/>
                <a:gd name="connsiteX2" fmla="*/ 7212563 w 7703442"/>
                <a:gd name="connsiteY2" fmla="*/ 883055 h 1016794"/>
                <a:gd name="connsiteX3" fmla="*/ 7703442 w 7703442"/>
                <a:gd name="connsiteY3" fmla="*/ 1016794 h 1016794"/>
                <a:gd name="connsiteX4" fmla="*/ 194 w 7703442"/>
                <a:gd name="connsiteY4" fmla="*/ 0 h 1016794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12563 w 7674867"/>
                <a:gd name="connsiteY2" fmla="*/ 883055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30680"/>
                <a:gd name="connsiteX1" fmla="*/ 0 w 7674867"/>
                <a:gd name="connsiteY1" fmla="*/ 74840 h 930680"/>
                <a:gd name="connsiteX2" fmla="*/ 7293526 w 7674867"/>
                <a:gd name="connsiteY2" fmla="*/ 930680 h 930680"/>
                <a:gd name="connsiteX3" fmla="*/ 7674867 w 7674867"/>
                <a:gd name="connsiteY3" fmla="*/ 897731 h 930680"/>
                <a:gd name="connsiteX4" fmla="*/ 194 w 7674867"/>
                <a:gd name="connsiteY4" fmla="*/ 0 h 930680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3526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38758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8289 w 7674867"/>
                <a:gd name="connsiteY2" fmla="*/ 661599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28299"/>
                <a:gd name="connsiteX1" fmla="*/ 0 w 7674867"/>
                <a:gd name="connsiteY1" fmla="*/ 74840 h 928299"/>
                <a:gd name="connsiteX2" fmla="*/ 7298289 w 7674867"/>
                <a:gd name="connsiteY2" fmla="*/ 928299 h 928299"/>
                <a:gd name="connsiteX3" fmla="*/ 7674867 w 7674867"/>
                <a:gd name="connsiteY3" fmla="*/ 897731 h 928299"/>
                <a:gd name="connsiteX4" fmla="*/ 194 w 7674867"/>
                <a:gd name="connsiteY4" fmla="*/ 0 h 92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4867" h="928299">
                  <a:moveTo>
                    <a:pt x="194" y="0"/>
                  </a:moveTo>
                  <a:cubicBezTo>
                    <a:pt x="129" y="24947"/>
                    <a:pt x="65" y="49893"/>
                    <a:pt x="0" y="74840"/>
                  </a:cubicBezTo>
                  <a:lnTo>
                    <a:pt x="7298289" y="928299"/>
                  </a:lnTo>
                  <a:lnTo>
                    <a:pt x="7674867" y="89773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77724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52400" y="5801518"/>
            <a:ext cx="1183340" cy="4354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44070" y="1143000"/>
            <a:ext cx="8399930" cy="0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5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4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8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225EE9F-1CAA-401B-9C30-B80B28773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69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Management and Assessing Liability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4114800" cy="1825625"/>
          </a:xfrm>
        </p:spPr>
        <p:txBody>
          <a:bodyPr>
            <a:noAutofit/>
          </a:bodyPr>
          <a:lstStyle/>
          <a:p>
            <a:r>
              <a:rPr lang="en-US" sz="2400" dirty="0" smtClean="0"/>
              <a:t>Helping Communities Pursue Reuse Opportunities at Contaminated Properties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2400" dirty="0" smtClean="0"/>
              <a:t>March 25,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2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2954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 to SRI</a:t>
            </a:r>
          </a:p>
          <a:p>
            <a:pPr lvl="1"/>
            <a:r>
              <a:rPr lang="en-US" dirty="0"/>
              <a:t>Bill Denman, EPA Region </a:t>
            </a:r>
            <a:r>
              <a:rPr lang="en-US" dirty="0" smtClean="0"/>
              <a:t>4</a:t>
            </a:r>
          </a:p>
          <a:p>
            <a:r>
              <a:rPr lang="en-US" dirty="0" smtClean="0"/>
              <a:t>Revitalization Handbook – Revitalizing Contaminated Lands: Addressing Liability Concerns</a:t>
            </a:r>
          </a:p>
          <a:p>
            <a:pPr lvl="1"/>
            <a:r>
              <a:rPr lang="en-US" dirty="0" smtClean="0"/>
              <a:t>Susan </a:t>
            </a:r>
            <a:r>
              <a:rPr lang="en-US" dirty="0"/>
              <a:t>Boushell, EPA OSRE</a:t>
            </a:r>
          </a:p>
          <a:p>
            <a:r>
              <a:rPr lang="en-US" dirty="0" smtClean="0"/>
              <a:t>Ecusta Mill Case </a:t>
            </a:r>
            <a:r>
              <a:rPr lang="en-US" dirty="0"/>
              <a:t>Study </a:t>
            </a:r>
            <a:r>
              <a:rPr lang="en-US" dirty="0" smtClean="0"/>
              <a:t>–Liability </a:t>
            </a:r>
            <a:r>
              <a:rPr lang="en-US" dirty="0"/>
              <a:t>Concerns and Reuse Tools</a:t>
            </a:r>
          </a:p>
          <a:p>
            <a:pPr lvl="1"/>
            <a:r>
              <a:rPr lang="en-US" dirty="0" smtClean="0"/>
              <a:t>Jennifer Wendel, </a:t>
            </a:r>
            <a:r>
              <a:rPr lang="en-US" dirty="0"/>
              <a:t>EPA Region 4 </a:t>
            </a:r>
            <a:endParaRPr lang="en-US" dirty="0" smtClean="0"/>
          </a:p>
          <a:p>
            <a:r>
              <a:rPr lang="en-US" dirty="0" smtClean="0"/>
              <a:t>Prepared Workbook – Process for Risk Evaluation, Property Analysis and Reuse Decisions </a:t>
            </a:r>
          </a:p>
          <a:p>
            <a:pPr lvl="1"/>
            <a:r>
              <a:rPr lang="en-US" dirty="0" smtClean="0"/>
              <a:t>John </a:t>
            </a:r>
            <a:r>
              <a:rPr lang="en-US" dirty="0"/>
              <a:t>Podgurski and Kathleen Castagna, EPA Region </a:t>
            </a:r>
            <a:r>
              <a:rPr lang="en-US" dirty="0" smtClean="0"/>
              <a:t>1, </a:t>
            </a:r>
            <a:r>
              <a:rPr lang="en-US" dirty="0"/>
              <a:t>Mark Lewis  - CT Dept. of Energy and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/>
              <a:t>Resources and Contacts</a:t>
            </a:r>
          </a:p>
          <a:p>
            <a:pPr lvl="1"/>
            <a:r>
              <a:rPr lang="en-US" dirty="0"/>
              <a:t>Bill Denman, </a:t>
            </a:r>
            <a:r>
              <a:rPr lang="en-US" dirty="0" smtClean="0"/>
              <a:t>EPA </a:t>
            </a:r>
            <a:r>
              <a:rPr lang="en-US" dirty="0"/>
              <a:t>Region 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SRI: Superfund Redevelopment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685800" y="1447800"/>
            <a:ext cx="7772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Working </a:t>
            </a:r>
            <a:r>
              <a:rPr lang="en-US" i="1" dirty="0"/>
              <a:t>with communities and other partners in considering future use opportunities and integrating appropriate reuse options into the cleanup process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3" descr="X:\EXTRANET\GSRI\SRI Work\SRI Brochure 2013\2013 IDD files\2013 SRI Brochure Folder\Links\a-fruit av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1" y="2743200"/>
            <a:ext cx="3709425" cy="2438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X:\EXTRANET\GSRI\SRI Work\Removing Reuse Barriers\2012\2012 Demonstration Project Candidates\Region 4\LCP Chemical\photos\Ribbon Cutting photos\Honeywell 6-27-12 2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79" y="2743200"/>
            <a:ext cx="3709425" cy="2438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19600"/>
            <a:ext cx="9144000" cy="24384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as a Priority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007" y="3993107"/>
            <a:ext cx="3522132" cy="23621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82627"/>
            <a:ext cx="3536139" cy="23706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3" descr="X:\EXTRANET\Image Libraries\Skeo Image Library\Site Folders\Superfund Sites\PalmertonZincSite\2011OnSiteTestPl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68" y="3993106"/>
            <a:ext cx="3522132" cy="23621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X:\EXTRANET\Image Libraries\Skeo Image Library\Site Folders\Superfund Sites\BenfieldIndustriesSite\Benfield new build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68" y="1382627"/>
            <a:ext cx="3522132" cy="23706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 Economic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 Environmental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 Social</a:t>
            </a:r>
            <a:endParaRPr lang="en-US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 Protection </a:t>
            </a:r>
            <a:r>
              <a:rPr lang="en-US" dirty="0"/>
              <a:t>of </a:t>
            </a:r>
            <a:r>
              <a:rPr lang="en-US" dirty="0" smtClean="0"/>
              <a:t> human </a:t>
            </a:r>
            <a:r>
              <a:rPr lang="en-US" dirty="0"/>
              <a:t>health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973" y="1524000"/>
            <a:ext cx="3398227" cy="19351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972" y="3657600"/>
            <a:ext cx="3398227" cy="195577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16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Revitalization Handbook and the </a:t>
            </a:r>
            <a:r>
              <a:rPr lang="en-US" dirty="0" smtClean="0"/>
              <a:t>PREPARED Workbook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EPA's </a:t>
            </a:r>
            <a:r>
              <a:rPr lang="en-US" dirty="0"/>
              <a:t>Revitalization Handbook — Revitalizing Contaminated Lands: Addressing Liability Concerns</a:t>
            </a:r>
          </a:p>
          <a:p>
            <a:endParaRPr lang="en-US" dirty="0" smtClean="0"/>
          </a:p>
          <a:p>
            <a:r>
              <a:rPr lang="en-US" dirty="0" smtClean="0"/>
              <a:t>EPA's </a:t>
            </a:r>
            <a:r>
              <a:rPr lang="en-US" dirty="0"/>
              <a:t>Process for Risk Evaluation, Property Analysis and Reuse Decisions (PREPARED) Workbook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Liability_Template1</Template>
  <TotalTime>549</TotalTime>
  <Words>187</Words>
  <Application>Microsoft Office PowerPoint</Application>
  <PresentationFormat>On-screen Show (4:3)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Wingdings 3</vt:lpstr>
      <vt:lpstr>Basic</vt:lpstr>
      <vt:lpstr>Risk Management and Assessing Liability</vt:lpstr>
      <vt:lpstr>Webinar Overview</vt:lpstr>
      <vt:lpstr>SRI: Superfund Redevelopment Initiative</vt:lpstr>
      <vt:lpstr>Reuse as a Priority </vt:lpstr>
      <vt:lpstr>Benefits of Reuse</vt:lpstr>
      <vt:lpstr>Revitalization Handbook and the PREPARED Workbook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and Assessing Liability</dc:title>
  <dc:creator>Lynette Wysocki</dc:creator>
  <cp:lastModifiedBy>Sarah Alfano</cp:lastModifiedBy>
  <cp:revision>41</cp:revision>
  <dcterms:created xsi:type="dcterms:W3CDTF">2015-01-22T17:24:30Z</dcterms:created>
  <dcterms:modified xsi:type="dcterms:W3CDTF">2015-03-19T15:51:50Z</dcterms:modified>
</cp:coreProperties>
</file>