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5" r:id="rId17"/>
    <p:sldId id="27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FFFFE1"/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0844" autoAdjust="0"/>
  </p:normalViewPr>
  <p:slideViewPr>
    <p:cSldViewPr showGuides="1">
      <p:cViewPr>
        <p:scale>
          <a:sx n="66" d="100"/>
          <a:sy n="66" d="100"/>
        </p:scale>
        <p:origin x="16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69754-F285-489E-8AAE-E105788262C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7D7A0-E4A7-45D4-9200-77DFA32B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24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C9EF3-5687-4BB4-A3EA-A0345F0D5832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0AD83-967D-40F7-930D-0D47A18C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5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7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9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067" y="2819400"/>
            <a:ext cx="77724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 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reeform 19"/>
          <p:cNvSpPr/>
          <p:nvPr userDrawn="1"/>
        </p:nvSpPr>
        <p:spPr>
          <a:xfrm flipH="1" flipV="1">
            <a:off x="1904804" y="2039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 flipH="1" flipV="1">
            <a:off x="-2576" y="0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 flipH="1" flipV="1">
            <a:off x="1538432" y="519792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 flipH="1" flipV="1">
            <a:off x="-2577" y="2039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137968" y="6023061"/>
            <a:ext cx="1233632" cy="453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304800" y="381000"/>
            <a:ext cx="2366682" cy="8708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396301"/>
            <a:ext cx="7674867" cy="1461699"/>
            <a:chOff x="0" y="5396300"/>
            <a:chExt cx="7674867" cy="1614100"/>
          </a:xfrm>
        </p:grpSpPr>
        <p:sp>
          <p:nvSpPr>
            <p:cNvPr id="6" name="Freeform 5"/>
            <p:cNvSpPr/>
            <p:nvPr/>
          </p:nvSpPr>
          <p:spPr>
            <a:xfrm>
              <a:off x="1" y="5438775"/>
              <a:ext cx="7439025" cy="1571625"/>
            </a:xfrm>
            <a:custGeom>
              <a:avLst/>
              <a:gdLst>
                <a:gd name="connsiteX0" fmla="*/ 0 w 9134475"/>
                <a:gd name="connsiteY0" fmla="*/ 142875 h 1323975"/>
                <a:gd name="connsiteX1" fmla="*/ 6305550 w 9134475"/>
                <a:gd name="connsiteY1" fmla="*/ 1209675 h 1323975"/>
                <a:gd name="connsiteX2" fmla="*/ 9134475 w 9134475"/>
                <a:gd name="connsiteY2" fmla="*/ 0 h 1323975"/>
                <a:gd name="connsiteX3" fmla="*/ 9134475 w 9134475"/>
                <a:gd name="connsiteY3" fmla="*/ 1323975 h 1323975"/>
                <a:gd name="connsiteX4" fmla="*/ 0 w 9134475"/>
                <a:gd name="connsiteY4" fmla="*/ 1323975 h 1323975"/>
                <a:gd name="connsiteX5" fmla="*/ 0 w 9134475"/>
                <a:gd name="connsiteY5" fmla="*/ 142875 h 1323975"/>
                <a:gd name="connsiteX0" fmla="*/ 0 w 9134475"/>
                <a:gd name="connsiteY0" fmla="*/ 0 h 1181100"/>
                <a:gd name="connsiteX1" fmla="*/ 6305550 w 9134475"/>
                <a:gd name="connsiteY1" fmla="*/ 1066800 h 1181100"/>
                <a:gd name="connsiteX2" fmla="*/ 9134475 w 9134475"/>
                <a:gd name="connsiteY2" fmla="*/ 1181100 h 1181100"/>
                <a:gd name="connsiteX3" fmla="*/ 0 w 9134475"/>
                <a:gd name="connsiteY3" fmla="*/ 1181100 h 1181100"/>
                <a:gd name="connsiteX4" fmla="*/ 0 w 9134475"/>
                <a:gd name="connsiteY4" fmla="*/ 0 h 1181100"/>
                <a:gd name="connsiteX0" fmla="*/ 0 w 6494783"/>
                <a:gd name="connsiteY0" fmla="*/ 0 h 1181100"/>
                <a:gd name="connsiteX1" fmla="*/ 6305550 w 6494783"/>
                <a:gd name="connsiteY1" fmla="*/ 1066800 h 1181100"/>
                <a:gd name="connsiteX2" fmla="*/ 6494783 w 6494783"/>
                <a:gd name="connsiteY2" fmla="*/ 1181100 h 1181100"/>
                <a:gd name="connsiteX3" fmla="*/ 0 w 6494783"/>
                <a:gd name="connsiteY3" fmla="*/ 1181100 h 1181100"/>
                <a:gd name="connsiteX4" fmla="*/ 0 w 6494783"/>
                <a:gd name="connsiteY4" fmla="*/ 0 h 1181100"/>
                <a:gd name="connsiteX0" fmla="*/ 0 w 6494783"/>
                <a:gd name="connsiteY0" fmla="*/ 0 h 1181100"/>
                <a:gd name="connsiteX1" fmla="*/ 6494783 w 6494783"/>
                <a:gd name="connsiteY1" fmla="*/ 1181100 h 1181100"/>
                <a:gd name="connsiteX2" fmla="*/ 0 w 6494783"/>
                <a:gd name="connsiteY2" fmla="*/ 1181100 h 1181100"/>
                <a:gd name="connsiteX3" fmla="*/ 0 w 6494783"/>
                <a:gd name="connsiteY3" fmla="*/ 0 h 1181100"/>
                <a:gd name="connsiteX0" fmla="*/ 0 w 7415827"/>
                <a:gd name="connsiteY0" fmla="*/ 0 h 1181100"/>
                <a:gd name="connsiteX1" fmla="*/ 7415827 w 7415827"/>
                <a:gd name="connsiteY1" fmla="*/ 866775 h 1181100"/>
                <a:gd name="connsiteX2" fmla="*/ 0 w 7415827"/>
                <a:gd name="connsiteY2" fmla="*/ 1181100 h 1181100"/>
                <a:gd name="connsiteX3" fmla="*/ 0 w 7415827"/>
                <a:gd name="connsiteY3" fmla="*/ 0 h 1181100"/>
                <a:gd name="connsiteX0" fmla="*/ 0 w 7415827"/>
                <a:gd name="connsiteY0" fmla="*/ 0 h 1571625"/>
                <a:gd name="connsiteX1" fmla="*/ 7415827 w 7415827"/>
                <a:gd name="connsiteY1" fmla="*/ 866775 h 1571625"/>
                <a:gd name="connsiteX2" fmla="*/ 0 w 7415827"/>
                <a:gd name="connsiteY2" fmla="*/ 1571625 h 1571625"/>
                <a:gd name="connsiteX3" fmla="*/ 0 w 7415827"/>
                <a:gd name="connsiteY3" fmla="*/ 0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827" h="1571625">
                  <a:moveTo>
                    <a:pt x="0" y="0"/>
                  </a:moveTo>
                  <a:lnTo>
                    <a:pt x="7415827" y="866775"/>
                  </a:lnTo>
                  <a:lnTo>
                    <a:pt x="0" y="157162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4000">
                  <a:srgbClr val="333333"/>
                </a:gs>
                <a:gs pos="90000">
                  <a:srgbClr val="00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0" y="5396300"/>
              <a:ext cx="7674867" cy="928299"/>
            </a:xfrm>
            <a:custGeom>
              <a:avLst/>
              <a:gdLst>
                <a:gd name="connsiteX0" fmla="*/ 0 w 7548466"/>
                <a:gd name="connsiteY0" fmla="*/ 0 h 933061"/>
                <a:gd name="connsiteX1" fmla="*/ 9331 w 7548466"/>
                <a:gd name="connsiteY1" fmla="*/ 65314 h 933061"/>
                <a:gd name="connsiteX2" fmla="*/ 7221894 w 7548466"/>
                <a:gd name="connsiteY2" fmla="*/ 933061 h 933061"/>
                <a:gd name="connsiteX3" fmla="*/ 7548466 w 7548466"/>
                <a:gd name="connsiteY3" fmla="*/ 914400 h 933061"/>
                <a:gd name="connsiteX4" fmla="*/ 0 w 7548466"/>
                <a:gd name="connsiteY4" fmla="*/ 0 h 933061"/>
                <a:gd name="connsiteX0" fmla="*/ 131163 w 7539135"/>
                <a:gd name="connsiteY0" fmla="*/ 0 h 1042598"/>
                <a:gd name="connsiteX1" fmla="*/ 0 w 7539135"/>
                <a:gd name="connsiteY1" fmla="*/ 174851 h 1042598"/>
                <a:gd name="connsiteX2" fmla="*/ 7212563 w 7539135"/>
                <a:gd name="connsiteY2" fmla="*/ 1042598 h 1042598"/>
                <a:gd name="connsiteX3" fmla="*/ 7539135 w 7539135"/>
                <a:gd name="connsiteY3" fmla="*/ 1023937 h 1042598"/>
                <a:gd name="connsiteX4" fmla="*/ 131163 w 7539135"/>
                <a:gd name="connsiteY4" fmla="*/ 0 h 1042598"/>
                <a:gd name="connsiteX0" fmla="*/ 0 w 7407972"/>
                <a:gd name="connsiteY0" fmla="*/ 0 h 1042598"/>
                <a:gd name="connsiteX1" fmla="*/ 85531 w 7407972"/>
                <a:gd name="connsiteY1" fmla="*/ 134370 h 1042598"/>
                <a:gd name="connsiteX2" fmla="*/ 7081400 w 7407972"/>
                <a:gd name="connsiteY2" fmla="*/ 1042598 h 1042598"/>
                <a:gd name="connsiteX3" fmla="*/ 7407972 w 7407972"/>
                <a:gd name="connsiteY3" fmla="*/ 1023937 h 1042598"/>
                <a:gd name="connsiteX4" fmla="*/ 0 w 7407972"/>
                <a:gd name="connsiteY4" fmla="*/ 0 h 1042598"/>
                <a:gd name="connsiteX0" fmla="*/ 131163 w 7539135"/>
                <a:gd name="connsiteY0" fmla="*/ 0 h 1042598"/>
                <a:gd name="connsiteX1" fmla="*/ 0 w 7539135"/>
                <a:gd name="connsiteY1" fmla="*/ 193902 h 1042598"/>
                <a:gd name="connsiteX2" fmla="*/ 7212563 w 7539135"/>
                <a:gd name="connsiteY2" fmla="*/ 1042598 h 1042598"/>
                <a:gd name="connsiteX3" fmla="*/ 7539135 w 7539135"/>
                <a:gd name="connsiteY3" fmla="*/ 1023937 h 1042598"/>
                <a:gd name="connsiteX4" fmla="*/ 131163 w 7539135"/>
                <a:gd name="connsiteY4" fmla="*/ 0 h 1042598"/>
                <a:gd name="connsiteX0" fmla="*/ 59725 w 7539135"/>
                <a:gd name="connsiteY0" fmla="*/ 0 h 892580"/>
                <a:gd name="connsiteX1" fmla="*/ 0 w 7539135"/>
                <a:gd name="connsiteY1" fmla="*/ 43884 h 892580"/>
                <a:gd name="connsiteX2" fmla="*/ 7212563 w 7539135"/>
                <a:gd name="connsiteY2" fmla="*/ 892580 h 892580"/>
                <a:gd name="connsiteX3" fmla="*/ 7539135 w 7539135"/>
                <a:gd name="connsiteY3" fmla="*/ 873919 h 892580"/>
                <a:gd name="connsiteX4" fmla="*/ 59725 w 7539135"/>
                <a:gd name="connsiteY4" fmla="*/ 0 h 892580"/>
                <a:gd name="connsiteX0" fmla="*/ 194 w 7539135"/>
                <a:gd name="connsiteY0" fmla="*/ 0 h 923536"/>
                <a:gd name="connsiteX1" fmla="*/ 0 w 7539135"/>
                <a:gd name="connsiteY1" fmla="*/ 74840 h 923536"/>
                <a:gd name="connsiteX2" fmla="*/ 7212563 w 7539135"/>
                <a:gd name="connsiteY2" fmla="*/ 923536 h 923536"/>
                <a:gd name="connsiteX3" fmla="*/ 7539135 w 7539135"/>
                <a:gd name="connsiteY3" fmla="*/ 904875 h 923536"/>
                <a:gd name="connsiteX4" fmla="*/ 194 w 7539135"/>
                <a:gd name="connsiteY4" fmla="*/ 0 h 923536"/>
                <a:gd name="connsiteX0" fmla="*/ 194 w 7539135"/>
                <a:gd name="connsiteY0" fmla="*/ 0 h 904875"/>
                <a:gd name="connsiteX1" fmla="*/ 0 w 7539135"/>
                <a:gd name="connsiteY1" fmla="*/ 74840 h 904875"/>
                <a:gd name="connsiteX2" fmla="*/ 7212563 w 7539135"/>
                <a:gd name="connsiteY2" fmla="*/ 883055 h 904875"/>
                <a:gd name="connsiteX3" fmla="*/ 7539135 w 7539135"/>
                <a:gd name="connsiteY3" fmla="*/ 904875 h 904875"/>
                <a:gd name="connsiteX4" fmla="*/ 194 w 7539135"/>
                <a:gd name="connsiteY4" fmla="*/ 0 h 904875"/>
                <a:gd name="connsiteX0" fmla="*/ 194 w 7703442"/>
                <a:gd name="connsiteY0" fmla="*/ 0 h 1016794"/>
                <a:gd name="connsiteX1" fmla="*/ 0 w 7703442"/>
                <a:gd name="connsiteY1" fmla="*/ 74840 h 1016794"/>
                <a:gd name="connsiteX2" fmla="*/ 7212563 w 7703442"/>
                <a:gd name="connsiteY2" fmla="*/ 883055 h 1016794"/>
                <a:gd name="connsiteX3" fmla="*/ 7703442 w 7703442"/>
                <a:gd name="connsiteY3" fmla="*/ 1016794 h 1016794"/>
                <a:gd name="connsiteX4" fmla="*/ 194 w 7703442"/>
                <a:gd name="connsiteY4" fmla="*/ 0 h 1016794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12563 w 7674867"/>
                <a:gd name="connsiteY2" fmla="*/ 883055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930680"/>
                <a:gd name="connsiteX1" fmla="*/ 0 w 7674867"/>
                <a:gd name="connsiteY1" fmla="*/ 74840 h 930680"/>
                <a:gd name="connsiteX2" fmla="*/ 7293526 w 7674867"/>
                <a:gd name="connsiteY2" fmla="*/ 930680 h 930680"/>
                <a:gd name="connsiteX3" fmla="*/ 7674867 w 7674867"/>
                <a:gd name="connsiteY3" fmla="*/ 897731 h 930680"/>
                <a:gd name="connsiteX4" fmla="*/ 194 w 7674867"/>
                <a:gd name="connsiteY4" fmla="*/ 0 h 930680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93526 w 7674867"/>
                <a:gd name="connsiteY2" fmla="*/ 894961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38758 w 7674867"/>
                <a:gd name="connsiteY2" fmla="*/ 894961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98289 w 7674867"/>
                <a:gd name="connsiteY2" fmla="*/ 661599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928299"/>
                <a:gd name="connsiteX1" fmla="*/ 0 w 7674867"/>
                <a:gd name="connsiteY1" fmla="*/ 74840 h 928299"/>
                <a:gd name="connsiteX2" fmla="*/ 7298289 w 7674867"/>
                <a:gd name="connsiteY2" fmla="*/ 928299 h 928299"/>
                <a:gd name="connsiteX3" fmla="*/ 7674867 w 7674867"/>
                <a:gd name="connsiteY3" fmla="*/ 897731 h 928299"/>
                <a:gd name="connsiteX4" fmla="*/ 194 w 7674867"/>
                <a:gd name="connsiteY4" fmla="*/ 0 h 92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4867" h="928299">
                  <a:moveTo>
                    <a:pt x="194" y="0"/>
                  </a:moveTo>
                  <a:cubicBezTo>
                    <a:pt x="129" y="24947"/>
                    <a:pt x="65" y="49893"/>
                    <a:pt x="0" y="74840"/>
                  </a:cubicBezTo>
                  <a:lnTo>
                    <a:pt x="7298289" y="928299"/>
                  </a:lnTo>
                  <a:lnTo>
                    <a:pt x="7674867" y="89773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77724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152400" y="5801518"/>
            <a:ext cx="1183340" cy="4354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44070" y="1143000"/>
            <a:ext cx="8399930" cy="0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5826E13-0A26-44D3-B4BB-6C734541A4B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3" r:id="rId2"/>
    <p:sldLayoutId id="2147483798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.gov/dee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t.gov/deep/remediation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www.epa.gov/region1/brownfields/prepar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podgurski.john@epa.gov" TargetMode="External"/><Relationship Id="rId5" Type="http://schemas.openxmlformats.org/officeDocument/2006/relationships/hyperlink" Target="mailto:castagna.kathy@epa.gov" TargetMode="External"/><Relationship Id="rId4" Type="http://schemas.openxmlformats.org/officeDocument/2006/relationships/hyperlink" Target="mailto:mark.lewis@ct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PREPARED Workbook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Kathy Castagna, EPA Region 1</a:t>
            </a:r>
          </a:p>
          <a:p>
            <a:r>
              <a:rPr lang="en-US" dirty="0" smtClean="0"/>
              <a:t>Mark </a:t>
            </a:r>
            <a:r>
              <a:rPr lang="en-US" dirty="0"/>
              <a:t>Lewis, CT DEEP</a:t>
            </a:r>
          </a:p>
          <a:p>
            <a:r>
              <a:rPr lang="en-US" dirty="0" smtClean="0"/>
              <a:t>John Podgurski, EPA Region 1</a:t>
            </a:r>
          </a:p>
          <a:p>
            <a:r>
              <a:rPr lang="en-US" dirty="0" smtClean="0"/>
              <a:t>March 25, 2015</a:t>
            </a:r>
          </a:p>
        </p:txBody>
      </p:sp>
    </p:spTree>
    <p:extLst>
      <p:ext uri="{BB962C8B-B14F-4D97-AF65-F5344CB8AC3E}">
        <p14:creationId xmlns:p14="http://schemas.microsoft.com/office/powerpoint/2010/main" val="20382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059" y="297483"/>
            <a:ext cx="7772400" cy="894786"/>
          </a:xfrm>
        </p:spPr>
        <p:txBody>
          <a:bodyPr/>
          <a:lstStyle/>
          <a:p>
            <a:r>
              <a:rPr lang="en-US" dirty="0" smtClean="0"/>
              <a:t>Conduct Due Diligence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6315" y="1540603"/>
            <a:ext cx="3341239" cy="531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Essential step in identifying and evaluating project risks</a:t>
            </a:r>
          </a:p>
          <a:p>
            <a:pPr marL="339725" lvl="1" indent="-339725"/>
            <a:r>
              <a:rPr lang="en-US" sz="1800" dirty="0" smtClean="0"/>
              <a:t>Understand </a:t>
            </a:r>
            <a:r>
              <a:rPr lang="en-US" sz="1800" dirty="0"/>
              <a:t>potential impediments to reuse</a:t>
            </a:r>
          </a:p>
          <a:p>
            <a:pPr marL="739775" lvl="2" indent="-339725"/>
            <a:r>
              <a:rPr lang="en-US" sz="1600" dirty="0"/>
              <a:t>presence of hazardous substances on the property</a:t>
            </a:r>
          </a:p>
          <a:p>
            <a:pPr marL="739775" lvl="2" indent="-339725"/>
            <a:r>
              <a:rPr lang="en-US" sz="1600" dirty="0"/>
              <a:t>reuse obstacles and potential sources of project risk</a:t>
            </a:r>
          </a:p>
          <a:p>
            <a:pPr marL="339725" lvl="1" indent="-339725"/>
            <a:r>
              <a:rPr lang="en-US" sz="1800" dirty="0" smtClean="0"/>
              <a:t>May protect </a:t>
            </a:r>
            <a:r>
              <a:rPr lang="en-US" sz="1800" dirty="0"/>
              <a:t>against potential environmental liability</a:t>
            </a:r>
          </a:p>
          <a:p>
            <a:pPr marL="739775" lvl="2" indent="-339725"/>
            <a:r>
              <a:rPr lang="en-US" sz="1600" dirty="0"/>
              <a:t>all appropriate </a:t>
            </a:r>
            <a:r>
              <a:rPr lang="en-US" sz="1600" dirty="0" smtClean="0"/>
              <a:t>inquiry is  required for some types of liability </a:t>
            </a:r>
            <a:r>
              <a:rPr lang="en-US" sz="1600" dirty="0"/>
              <a:t>protection under </a:t>
            </a:r>
            <a:r>
              <a:rPr lang="en-US" sz="1600" dirty="0" smtClean="0"/>
              <a:t>CERCLA</a:t>
            </a:r>
            <a:endParaRPr lang="en-US" sz="16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14801" y="1295400"/>
            <a:ext cx="5725552" cy="4520063"/>
            <a:chOff x="228601" y="1605668"/>
            <a:chExt cx="5190561" cy="4414132"/>
          </a:xfrm>
        </p:grpSpPr>
        <p:sp>
          <p:nvSpPr>
            <p:cNvPr id="5" name="Circular Arrow 4"/>
            <p:cNvSpPr>
              <a:spLocks noChangeAspect="1"/>
            </p:cNvSpPr>
            <p:nvPr/>
          </p:nvSpPr>
          <p:spPr>
            <a:xfrm rot="19075032">
              <a:off x="363572" y="1858706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Circular Arrow 5"/>
            <p:cNvSpPr>
              <a:spLocks noChangeAspect="1"/>
            </p:cNvSpPr>
            <p:nvPr/>
          </p:nvSpPr>
          <p:spPr>
            <a:xfrm rot="16200000">
              <a:off x="1718503" y="1605668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>
              <a:spLocks noChangeAspect="1"/>
            </p:cNvSpPr>
            <p:nvPr/>
          </p:nvSpPr>
          <p:spPr>
            <a:xfrm rot="15798820">
              <a:off x="552005" y="2090733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3664892"/>
                <a:gd name="adj5" fmla="val 620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992541" y="2500976"/>
              <a:ext cx="2805351" cy="2805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 smtClean="0"/>
                <a:t>Stakeholder Engagement</a:t>
              </a:r>
              <a:endParaRPr lang="en-US" sz="2400" b="1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065181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Establish Goals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194721" y="450884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Pre-Screen Property Recovery Actions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607059" y="336999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lvl="1" algn="ctr"/>
              <a:r>
                <a:rPr lang="en-US" sz="1100" b="1" dirty="0"/>
                <a:t>Property Reuse Assessment</a:t>
              </a:r>
              <a:endParaRPr lang="en-US" sz="1100" b="1" dirty="0" smtClean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057878" y="5012497"/>
              <a:ext cx="1007303" cy="1007303"/>
            </a:xfrm>
            <a:prstGeom prst="ellipse">
              <a:avLst/>
            </a:prstGeom>
            <a:solidFill>
              <a:schemeClr val="accent3">
                <a:lumMod val="50000"/>
                <a:alpha val="84706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Conduct Due Diligence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783722" y="450625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Identify </a:t>
              </a:r>
              <a:r>
                <a:rPr lang="en-US" sz="1100" b="1" dirty="0"/>
                <a:t>Property Reuse Obstacles</a:t>
              </a:r>
              <a:endParaRPr lang="en-US" sz="1100" b="1" dirty="0" smtClean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28601" y="3372003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Assess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97708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Manage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860923" y="1730254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Select Property Recovery Action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10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2519" r="12519"/>
          <a:stretch/>
        </p:blipFill>
        <p:spPr>
          <a:xfrm>
            <a:off x="0" y="0"/>
            <a:ext cx="9146260" cy="68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09" y="206256"/>
            <a:ext cx="7772400" cy="860544"/>
          </a:xfrm>
        </p:spPr>
        <p:txBody>
          <a:bodyPr>
            <a:noAutofit/>
          </a:bodyPr>
          <a:lstStyle/>
          <a:p>
            <a:r>
              <a:rPr lang="en-US" dirty="0" smtClean="0"/>
              <a:t>Identify Property Reuse Obstacles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295400"/>
            <a:ext cx="3263004" cy="569952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Anything that would affect the decision to redevelop a property</a:t>
            </a:r>
          </a:p>
          <a:p>
            <a:pPr lvl="1"/>
            <a:r>
              <a:rPr lang="en-US" sz="1800" dirty="0"/>
              <a:t>e</a:t>
            </a:r>
            <a:r>
              <a:rPr lang="x-none" sz="1800" dirty="0"/>
              <a:t>conomic </a:t>
            </a:r>
            <a:r>
              <a:rPr lang="en-US" sz="1800" dirty="0"/>
              <a:t>limitations</a:t>
            </a:r>
          </a:p>
          <a:p>
            <a:pPr lvl="1"/>
            <a:r>
              <a:rPr lang="en-US" sz="1800" dirty="0"/>
              <a:t>l</a:t>
            </a:r>
            <a:r>
              <a:rPr lang="x-none" sz="1800" dirty="0"/>
              <a:t>egal challenges</a:t>
            </a:r>
            <a:endParaRPr lang="en-US" sz="1800" dirty="0"/>
          </a:p>
          <a:p>
            <a:pPr lvl="1"/>
            <a:r>
              <a:rPr lang="en-US" sz="1800" dirty="0"/>
              <a:t>r</a:t>
            </a:r>
            <a:r>
              <a:rPr lang="x-none" sz="1800" dirty="0"/>
              <a:t>egulatory hurdles</a:t>
            </a:r>
            <a:endParaRPr lang="en-US" sz="1800" dirty="0"/>
          </a:p>
          <a:p>
            <a:pPr lvl="1"/>
            <a:r>
              <a:rPr lang="en-US" sz="1800" dirty="0"/>
              <a:t>c</a:t>
            </a:r>
            <a:r>
              <a:rPr lang="x-none" sz="1800" dirty="0"/>
              <a:t>ommunity concerns</a:t>
            </a:r>
            <a:endParaRPr lang="en-US" sz="1800" dirty="0"/>
          </a:p>
          <a:p>
            <a:pPr lvl="1"/>
            <a:r>
              <a:rPr lang="en-US" sz="1800" dirty="0"/>
              <a:t>d</a:t>
            </a:r>
            <a:r>
              <a:rPr lang="x-none" sz="1800" dirty="0"/>
              <a:t>evelopment issues</a:t>
            </a:r>
            <a:endParaRPr lang="en-US" sz="1800" dirty="0"/>
          </a:p>
          <a:p>
            <a:pPr lvl="1"/>
            <a:r>
              <a:rPr lang="en-US" sz="1800" dirty="0"/>
              <a:t>m</a:t>
            </a:r>
            <a:r>
              <a:rPr lang="x-none" sz="1800" dirty="0"/>
              <a:t>anagement</a:t>
            </a:r>
            <a:r>
              <a:rPr lang="en-US" sz="1800" dirty="0"/>
              <a:t> considerations</a:t>
            </a:r>
          </a:p>
          <a:p>
            <a:pPr marL="225425" indent="-225425">
              <a:defRPr/>
            </a:pPr>
            <a:r>
              <a:rPr lang="en-US" dirty="0"/>
              <a:t>Utilizes information obtained through the due diligence process</a:t>
            </a:r>
          </a:p>
          <a:p>
            <a:pPr marL="225425" indent="-225425">
              <a:defRPr/>
            </a:pPr>
            <a:r>
              <a:rPr lang="en-US" dirty="0"/>
              <a:t>Process of identifying is iterative</a:t>
            </a:r>
          </a:p>
          <a:p>
            <a:pPr marL="225425" indent="-225425">
              <a:defRPr/>
            </a:pPr>
            <a:r>
              <a:rPr lang="en-US" dirty="0"/>
              <a:t>Prioritize </a:t>
            </a:r>
            <a:r>
              <a:rPr lang="en-US" dirty="0" smtClean="0"/>
              <a:t>based on how it impacts the project goals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38601" y="1387080"/>
            <a:ext cx="5830112" cy="4556519"/>
            <a:chOff x="228601" y="1605668"/>
            <a:chExt cx="5190561" cy="4414132"/>
          </a:xfrm>
        </p:grpSpPr>
        <p:sp>
          <p:nvSpPr>
            <p:cNvPr id="5" name="Circular Arrow 4"/>
            <p:cNvSpPr>
              <a:spLocks noChangeAspect="1"/>
            </p:cNvSpPr>
            <p:nvPr/>
          </p:nvSpPr>
          <p:spPr>
            <a:xfrm rot="19075032">
              <a:off x="363572" y="1858706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Circular Arrow 5"/>
            <p:cNvSpPr>
              <a:spLocks noChangeAspect="1"/>
            </p:cNvSpPr>
            <p:nvPr/>
          </p:nvSpPr>
          <p:spPr>
            <a:xfrm rot="16200000">
              <a:off x="1718503" y="1605668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>
              <a:spLocks noChangeAspect="1"/>
            </p:cNvSpPr>
            <p:nvPr/>
          </p:nvSpPr>
          <p:spPr>
            <a:xfrm rot="15798820">
              <a:off x="552005" y="2090733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3664892"/>
                <a:gd name="adj5" fmla="val 620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992541" y="2500976"/>
              <a:ext cx="2805351" cy="2805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 smtClean="0"/>
                <a:t>Stakeholder Engagement</a:t>
              </a:r>
              <a:endParaRPr lang="en-US" sz="2400" b="1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065181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Establish Goals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194721" y="450884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Pre-Screen Property Recovery Actions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607059" y="336999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lvl="1" algn="ctr"/>
              <a:r>
                <a:rPr lang="en-US" sz="1100" b="1" dirty="0"/>
                <a:t>Property Reuse Assessment</a:t>
              </a:r>
              <a:endParaRPr lang="en-US" sz="1100" b="1" dirty="0" smtClean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057878" y="5012497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Conduct Due Diligence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783722" y="4506255"/>
              <a:ext cx="1007303" cy="1007303"/>
            </a:xfrm>
            <a:prstGeom prst="ellipse">
              <a:avLst/>
            </a:prstGeom>
            <a:solidFill>
              <a:schemeClr val="accent3">
                <a:lumMod val="50000"/>
                <a:alpha val="84706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Identify </a:t>
              </a:r>
              <a:r>
                <a:rPr lang="en-US" sz="1100" b="1" dirty="0"/>
                <a:t>Property Reuse Obstacles</a:t>
              </a:r>
              <a:endParaRPr lang="en-US" sz="1100" b="1" dirty="0" smtClean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28601" y="3372003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Assess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97708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Manage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860923" y="1730254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Select Property Recovery Action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11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2519" r="12519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03691"/>
          </a:xfrm>
        </p:spPr>
        <p:txBody>
          <a:bodyPr/>
          <a:lstStyle/>
          <a:p>
            <a:r>
              <a:rPr lang="en-US" dirty="0"/>
              <a:t>Assess Property Reuse Risks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1277979"/>
            <a:ext cx="4124678" cy="4180314"/>
          </a:xfrm>
        </p:spPr>
        <p:txBody>
          <a:bodyPr/>
          <a:lstStyle/>
          <a:p>
            <a:r>
              <a:rPr lang="en-US" dirty="0"/>
              <a:t>Obstacles generally are associated with a risk</a:t>
            </a:r>
          </a:p>
          <a:p>
            <a:r>
              <a:rPr lang="en-US" dirty="0"/>
              <a:t>Risk refers to the probability that an adverse event will occur and the consequences of that adverse </a:t>
            </a:r>
            <a:r>
              <a:rPr lang="en-US" dirty="0" smtClean="0"/>
              <a:t>event</a:t>
            </a:r>
            <a:endParaRPr lang="en-US" dirty="0"/>
          </a:p>
          <a:p>
            <a:pPr marL="2240280" lvl="5" indent="0">
              <a:buNone/>
            </a:pPr>
            <a:endParaRPr lang="en-US" dirty="0"/>
          </a:p>
          <a:p>
            <a:pPr lvl="5"/>
            <a:r>
              <a:rPr lang="en-US" sz="1800" dirty="0">
                <a:solidFill>
                  <a:schemeClr val="bg1"/>
                </a:solidFill>
              </a:rPr>
              <a:t>legal</a:t>
            </a:r>
          </a:p>
          <a:p>
            <a:pPr lvl="5"/>
            <a:r>
              <a:rPr lang="en-US" sz="1800" dirty="0">
                <a:solidFill>
                  <a:schemeClr val="bg1"/>
                </a:solidFill>
              </a:rPr>
              <a:t>financial </a:t>
            </a:r>
          </a:p>
          <a:p>
            <a:pPr lvl="5"/>
            <a:r>
              <a:rPr lang="en-US" sz="1800" dirty="0">
                <a:solidFill>
                  <a:schemeClr val="bg1"/>
                </a:solidFill>
              </a:rPr>
              <a:t>community </a:t>
            </a:r>
            <a:r>
              <a:rPr lang="en-US" sz="1800" dirty="0" smtClean="0">
                <a:solidFill>
                  <a:schemeClr val="bg1"/>
                </a:solidFill>
              </a:rPr>
              <a:t>issues &amp; acceptance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91000" y="1371600"/>
            <a:ext cx="5674564" cy="4769150"/>
            <a:chOff x="228601" y="1605668"/>
            <a:chExt cx="5190561" cy="4414132"/>
          </a:xfrm>
        </p:grpSpPr>
        <p:sp>
          <p:nvSpPr>
            <p:cNvPr id="5" name="Circular Arrow 4"/>
            <p:cNvSpPr>
              <a:spLocks noChangeAspect="1"/>
            </p:cNvSpPr>
            <p:nvPr/>
          </p:nvSpPr>
          <p:spPr>
            <a:xfrm rot="19075032">
              <a:off x="363572" y="1858706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Circular Arrow 5"/>
            <p:cNvSpPr>
              <a:spLocks noChangeAspect="1"/>
            </p:cNvSpPr>
            <p:nvPr/>
          </p:nvSpPr>
          <p:spPr>
            <a:xfrm rot="16200000">
              <a:off x="1718503" y="1605668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>
              <a:spLocks noChangeAspect="1"/>
            </p:cNvSpPr>
            <p:nvPr/>
          </p:nvSpPr>
          <p:spPr>
            <a:xfrm rot="15798820">
              <a:off x="552005" y="2090733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3664892"/>
                <a:gd name="adj5" fmla="val 620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992541" y="2500976"/>
              <a:ext cx="2805351" cy="2805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 smtClean="0"/>
                <a:t>Stakeholder Engagement</a:t>
              </a:r>
              <a:endParaRPr lang="en-US" sz="2400" b="1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065181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Establish Goals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194721" y="450884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Pre-Screen Property Recovery Actions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607059" y="336999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lvl="1" algn="ctr"/>
              <a:r>
                <a:rPr lang="en-US" sz="1100" b="1" dirty="0"/>
                <a:t>Property Reuse Assessment</a:t>
              </a:r>
              <a:endParaRPr lang="en-US" sz="1100" b="1" dirty="0" smtClean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057878" y="5012497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Conduct Due Diligence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783722" y="450625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Identify </a:t>
              </a:r>
              <a:r>
                <a:rPr lang="en-US" sz="1100" b="1" dirty="0"/>
                <a:t>Property Reuse Obstacles</a:t>
              </a:r>
              <a:endParaRPr lang="en-US" sz="1100" b="1" dirty="0" smtClean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28601" y="3372003"/>
              <a:ext cx="1007303" cy="1007303"/>
            </a:xfrm>
            <a:prstGeom prst="ellipse">
              <a:avLst/>
            </a:prstGeom>
            <a:solidFill>
              <a:schemeClr val="accent3">
                <a:lumMod val="50000"/>
                <a:alpha val="84706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Assess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97708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Manage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860923" y="1730254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Select Property Recovery Action</a:t>
              </a: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" y="3265701"/>
            <a:ext cx="2192857" cy="22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12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12519" r="125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57200"/>
            <a:ext cx="8257885" cy="736654"/>
          </a:xfrm>
        </p:spPr>
        <p:txBody>
          <a:bodyPr>
            <a:normAutofit/>
          </a:bodyPr>
          <a:lstStyle/>
          <a:p>
            <a:r>
              <a:rPr lang="en-US" dirty="0"/>
              <a:t>Identify Risk Management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8372" y="1353113"/>
            <a:ext cx="3426147" cy="3962400"/>
          </a:xfrm>
        </p:spPr>
        <p:txBody>
          <a:bodyPr>
            <a:normAutofit lnSpcReduction="10000"/>
          </a:bodyPr>
          <a:lstStyle/>
          <a:p>
            <a:pPr marL="225425" indent="-225425"/>
            <a:r>
              <a:rPr lang="en-US" dirty="0"/>
              <a:t>Risk can’t always be </a:t>
            </a:r>
            <a:r>
              <a:rPr lang="en-US" dirty="0" smtClean="0"/>
              <a:t>eliminated — only </a:t>
            </a:r>
            <a:r>
              <a:rPr lang="en-US" dirty="0"/>
              <a:t>managed</a:t>
            </a:r>
          </a:p>
          <a:p>
            <a:pPr marL="225425" indent="-225425"/>
            <a:r>
              <a:rPr lang="en-US" dirty="0"/>
              <a:t>Reduce the probability and impact of a risk </a:t>
            </a:r>
          </a:p>
          <a:p>
            <a:pPr marL="225425" indent="-225425"/>
            <a:r>
              <a:rPr lang="en-US" dirty="0" smtClean="0"/>
              <a:t>Risk mgt. creates opportunities</a:t>
            </a:r>
          </a:p>
          <a:p>
            <a:pPr marL="225425" indent="-225425"/>
            <a:endParaRPr lang="en-US" dirty="0"/>
          </a:p>
          <a:p>
            <a:pPr marL="2743200" lvl="6" indent="-169863"/>
            <a:r>
              <a:rPr lang="en-US" sz="1600" dirty="0">
                <a:solidFill>
                  <a:schemeClr val="bg1"/>
                </a:solidFill>
              </a:rPr>
              <a:t>avoid</a:t>
            </a:r>
          </a:p>
          <a:p>
            <a:pPr marL="2743200" lvl="6" indent="-169863"/>
            <a:r>
              <a:rPr lang="en-US" sz="1600" dirty="0">
                <a:solidFill>
                  <a:schemeClr val="bg1"/>
                </a:solidFill>
              </a:rPr>
              <a:t>reduce</a:t>
            </a:r>
          </a:p>
          <a:p>
            <a:pPr marL="2743200" lvl="6" indent="-169863"/>
            <a:r>
              <a:rPr lang="en-US" sz="1600" dirty="0">
                <a:solidFill>
                  <a:schemeClr val="bg1"/>
                </a:solidFill>
              </a:rPr>
              <a:t>transfer</a:t>
            </a:r>
          </a:p>
          <a:p>
            <a:pPr marL="2743200" lvl="6" indent="-169863"/>
            <a:r>
              <a:rPr lang="en-US" sz="1600" dirty="0">
                <a:solidFill>
                  <a:schemeClr val="bg1"/>
                </a:solidFill>
              </a:rPr>
              <a:t>share</a:t>
            </a:r>
          </a:p>
          <a:p>
            <a:pPr marL="2743200" lvl="6" indent="-169863"/>
            <a:r>
              <a:rPr lang="en-US" sz="1600" dirty="0">
                <a:solidFill>
                  <a:schemeClr val="bg1"/>
                </a:solidFill>
              </a:rPr>
              <a:t>accept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14800" y="1351859"/>
            <a:ext cx="5715000" cy="4515541"/>
            <a:chOff x="228601" y="1605668"/>
            <a:chExt cx="5190561" cy="4414132"/>
          </a:xfrm>
        </p:grpSpPr>
        <p:sp>
          <p:nvSpPr>
            <p:cNvPr id="5" name="Circular Arrow 4"/>
            <p:cNvSpPr>
              <a:spLocks noChangeAspect="1"/>
            </p:cNvSpPr>
            <p:nvPr/>
          </p:nvSpPr>
          <p:spPr>
            <a:xfrm rot="19075032">
              <a:off x="363572" y="1858706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Circular Arrow 5"/>
            <p:cNvSpPr>
              <a:spLocks noChangeAspect="1"/>
            </p:cNvSpPr>
            <p:nvPr/>
          </p:nvSpPr>
          <p:spPr>
            <a:xfrm rot="16200000">
              <a:off x="1718503" y="1605668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>
              <a:spLocks noChangeAspect="1"/>
            </p:cNvSpPr>
            <p:nvPr/>
          </p:nvSpPr>
          <p:spPr>
            <a:xfrm rot="15798820">
              <a:off x="552005" y="2090733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3664892"/>
                <a:gd name="adj5" fmla="val 620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992541" y="2500976"/>
              <a:ext cx="2805351" cy="2805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 smtClean="0"/>
                <a:t>Stakeholder Engagement</a:t>
              </a:r>
              <a:endParaRPr lang="en-US" sz="2400" b="1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065181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Establish Goals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194721" y="450884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Pre-Screen Property Recovery Actions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607059" y="336999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lvl="1" algn="ctr"/>
              <a:r>
                <a:rPr lang="en-US" sz="1100" b="1" dirty="0"/>
                <a:t>Property Reuse Assessment</a:t>
              </a:r>
              <a:endParaRPr lang="en-US" sz="1100" b="1" dirty="0" smtClean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057878" y="5012497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Conduct Due Diligence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783722" y="450625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Identify </a:t>
              </a:r>
              <a:r>
                <a:rPr lang="en-US" sz="1100" b="1" dirty="0"/>
                <a:t>Property Reuse Obstacles</a:t>
              </a:r>
              <a:endParaRPr lang="en-US" sz="1100" b="1" dirty="0" smtClean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28601" y="3372003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Assess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97708" y="2177126"/>
              <a:ext cx="1007303" cy="1007303"/>
            </a:xfrm>
            <a:prstGeom prst="ellipse">
              <a:avLst/>
            </a:prstGeom>
            <a:solidFill>
              <a:schemeClr val="accent3">
                <a:lumMod val="50000"/>
                <a:alpha val="84706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Manage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860923" y="1730254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Select Property Recovery Action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7705" y="3468398"/>
            <a:ext cx="2776952" cy="2780002"/>
            <a:chOff x="5681248" y="1901952"/>
            <a:chExt cx="2776952" cy="2780002"/>
          </a:xfrm>
        </p:grpSpPr>
        <p:sp>
          <p:nvSpPr>
            <p:cNvPr id="18" name="Rectangle 17"/>
            <p:cNvSpPr/>
            <p:nvPr/>
          </p:nvSpPr>
          <p:spPr>
            <a:xfrm>
              <a:off x="6019800" y="2057400"/>
              <a:ext cx="457200" cy="45720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19800" y="2504768"/>
              <a:ext cx="457200" cy="45720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22258" y="2961968"/>
              <a:ext cx="457200" cy="45720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22258" y="3419168"/>
              <a:ext cx="457200" cy="45720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22258" y="3876368"/>
              <a:ext cx="457200" cy="45720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77000" y="2057400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77000" y="2504768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79458" y="2961968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79458" y="3419168"/>
              <a:ext cx="457200" cy="45720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79458" y="3876368"/>
              <a:ext cx="457200" cy="45720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34200" y="2057400"/>
              <a:ext cx="457200" cy="4572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200" y="2504768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936658" y="2961968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36658" y="3419168"/>
              <a:ext cx="457200" cy="45720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936658" y="3876368"/>
              <a:ext cx="457200" cy="45720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1400" y="2057400"/>
              <a:ext cx="457200" cy="4572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91400" y="2504768"/>
              <a:ext cx="457200" cy="4572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93858" y="2961968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93858" y="3419168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93858" y="3876368"/>
              <a:ext cx="457200" cy="457200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8600" y="2057400"/>
              <a:ext cx="457200" cy="4572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48600" y="2504768"/>
              <a:ext cx="457200" cy="4572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51058" y="2961968"/>
              <a:ext cx="457200" cy="4572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51058" y="3419168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51058" y="3876368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6019800" y="1901952"/>
              <a:ext cx="2458" cy="24414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019800" y="4333568"/>
              <a:ext cx="2438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358733" y="4343400"/>
              <a:ext cx="13163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Consequence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5317526" y="2926096"/>
              <a:ext cx="10659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Probability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7" name="Down Arrow 46"/>
            <p:cNvSpPr/>
            <p:nvPr/>
          </p:nvSpPr>
          <p:spPr>
            <a:xfrm rot="2700000">
              <a:off x="6539671" y="2037916"/>
              <a:ext cx="1143000" cy="2372163"/>
            </a:xfrm>
            <a:prstGeom prst="downArrow">
              <a:avLst/>
            </a:prstGeom>
            <a:ln w="190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 rot="18900000">
              <a:off x="6426938" y="2892489"/>
              <a:ext cx="1627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Risk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chemeClr val="bg1"/>
                  </a:solidFill>
                </a:rPr>
                <a:t>Management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13</a:t>
            </a:fld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12519" r="12519"/>
          <a:stretch/>
        </p:blipFill>
        <p:spPr>
          <a:xfrm>
            <a:off x="-25400" y="-19049"/>
            <a:ext cx="91694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333"/>
            <a:ext cx="7772400" cy="776095"/>
          </a:xfrm>
        </p:spPr>
        <p:txBody>
          <a:bodyPr/>
          <a:lstStyle/>
          <a:p>
            <a:r>
              <a:rPr lang="en-US" dirty="0" smtClean="0"/>
              <a:t>Resolving Data Gaps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191000" y="1371600"/>
            <a:ext cx="5723961" cy="4758926"/>
            <a:chOff x="3559093" y="1358444"/>
            <a:chExt cx="5190561" cy="4414132"/>
          </a:xfrm>
        </p:grpSpPr>
        <p:sp>
          <p:nvSpPr>
            <p:cNvPr id="37" name="Circular Arrow 36"/>
            <p:cNvSpPr>
              <a:spLocks noChangeAspect="1"/>
            </p:cNvSpPr>
            <p:nvPr/>
          </p:nvSpPr>
          <p:spPr>
            <a:xfrm rot="19075032">
              <a:off x="3694064" y="1611482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Circular Arrow 37"/>
            <p:cNvSpPr>
              <a:spLocks noChangeAspect="1"/>
            </p:cNvSpPr>
            <p:nvPr/>
          </p:nvSpPr>
          <p:spPr>
            <a:xfrm rot="16200000">
              <a:off x="5048995" y="1358444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Circular Arrow 38"/>
            <p:cNvSpPr>
              <a:spLocks noChangeAspect="1"/>
            </p:cNvSpPr>
            <p:nvPr/>
          </p:nvSpPr>
          <p:spPr>
            <a:xfrm rot="15798820">
              <a:off x="3882497" y="1843509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3664892"/>
                <a:gd name="adj5" fmla="val 620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323033" y="2253752"/>
              <a:ext cx="2805351" cy="2805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 smtClean="0"/>
                <a:t>Stakeholder Engagement</a:t>
              </a:r>
              <a:endParaRPr lang="en-US" sz="2400" b="1" dirty="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6395673" y="1929902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Establish Goals</a:t>
              </a: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6525213" y="4261622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Pre-Screen Property Recovery Actions</a:t>
              </a: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6937551" y="3122771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lvl="1" algn="ctr"/>
              <a:r>
                <a:rPr lang="en-US" sz="1100" b="1" dirty="0"/>
                <a:t>Property Reuse Assessment</a:t>
              </a:r>
              <a:endParaRPr lang="en-US" sz="1100" b="1" dirty="0" smtClean="0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388370" y="4765273"/>
              <a:ext cx="1007303" cy="1007303"/>
            </a:xfrm>
            <a:prstGeom prst="ellipse">
              <a:avLst/>
            </a:prstGeom>
            <a:solidFill>
              <a:schemeClr val="accent3">
                <a:lumMod val="50000"/>
                <a:alpha val="84706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Conduct Due Diligence</a:t>
              </a: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4114214" y="4259031"/>
              <a:ext cx="1007303" cy="1007303"/>
            </a:xfrm>
            <a:prstGeom prst="ellipse">
              <a:avLst/>
            </a:prstGeom>
            <a:solidFill>
              <a:schemeClr val="accent3">
                <a:lumMod val="50000"/>
                <a:alpha val="84706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Identify </a:t>
              </a:r>
              <a:r>
                <a:rPr lang="en-US" sz="1100" b="1" dirty="0"/>
                <a:t>Property Reuse Obstacles</a:t>
              </a:r>
              <a:endParaRPr lang="en-US" sz="1100" b="1" dirty="0" smtClean="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559093" y="3124779"/>
              <a:ext cx="1007303" cy="1007303"/>
            </a:xfrm>
            <a:prstGeom prst="ellipse">
              <a:avLst/>
            </a:prstGeom>
            <a:solidFill>
              <a:schemeClr val="accent3">
                <a:lumMod val="50000"/>
                <a:alpha val="84706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Assess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4028200" y="1929902"/>
              <a:ext cx="1007303" cy="1007303"/>
            </a:xfrm>
            <a:prstGeom prst="ellipse">
              <a:avLst/>
            </a:prstGeom>
            <a:solidFill>
              <a:schemeClr val="accent3">
                <a:lumMod val="50000"/>
                <a:alpha val="84706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Manage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5191415" y="1483030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Select Property Recovery Action</a:t>
              </a:r>
            </a:p>
          </p:txBody>
        </p:sp>
        <p:sp>
          <p:nvSpPr>
            <p:cNvPr id="49" name="Circular Arrow 48"/>
            <p:cNvSpPr>
              <a:spLocks noChangeAspect="1"/>
            </p:cNvSpPr>
            <p:nvPr/>
          </p:nvSpPr>
          <p:spPr>
            <a:xfrm rot="3532399">
              <a:off x="4047903" y="2891661"/>
              <a:ext cx="2680934" cy="1832350"/>
            </a:xfrm>
            <a:prstGeom prst="circularArrow">
              <a:avLst>
                <a:gd name="adj1" fmla="val 4876"/>
                <a:gd name="adj2" fmla="val 559066"/>
                <a:gd name="adj3" fmla="val 20423246"/>
                <a:gd name="adj4" fmla="val 11794491"/>
                <a:gd name="adj5" fmla="val 6205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14291" y="2805428"/>
              <a:ext cx="1624571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600" b="1" spc="50" dirty="0" smtClean="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Resolve Data </a:t>
              </a:r>
              <a:r>
                <a:rPr lang="en-US" sz="1600" b="1" spc="50" dirty="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Gaps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1409" y="3039164"/>
            <a:ext cx="37231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drives risk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much information is enough?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519" r="12519"/>
          <a:stretch/>
        </p:blipFill>
        <p:spPr>
          <a:xfrm>
            <a:off x="0" y="-63233"/>
            <a:ext cx="9191208" cy="68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372108" cy="709404"/>
          </a:xfrm>
        </p:spPr>
        <p:txBody>
          <a:bodyPr>
            <a:noAutofit/>
          </a:bodyPr>
          <a:lstStyle/>
          <a:p>
            <a:r>
              <a:rPr lang="en-US" dirty="0"/>
              <a:t>Select a Property Recovery 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600199"/>
            <a:ext cx="3357654" cy="5124937"/>
          </a:xfrm>
        </p:spPr>
        <p:txBody>
          <a:bodyPr>
            <a:normAutofit/>
          </a:bodyPr>
          <a:lstStyle/>
          <a:p>
            <a:r>
              <a:rPr lang="en-US" dirty="0"/>
              <a:t>Would you move forward with this site?</a:t>
            </a:r>
          </a:p>
          <a:p>
            <a:pPr lvl="1"/>
            <a:r>
              <a:rPr lang="en-US" sz="1800" dirty="0"/>
              <a:t>have obstacles been (or can be) identified?</a:t>
            </a:r>
          </a:p>
          <a:p>
            <a:pPr lvl="1"/>
            <a:r>
              <a:rPr lang="en-US" sz="1800" dirty="0"/>
              <a:t>have risks been (or can be) resolved?</a:t>
            </a:r>
          </a:p>
          <a:p>
            <a:pPr lvl="1"/>
            <a:r>
              <a:rPr lang="en-US" sz="1800" dirty="0"/>
              <a:t>are the necessary resources available?</a:t>
            </a:r>
          </a:p>
          <a:p>
            <a:pPr lvl="1"/>
            <a:r>
              <a:rPr lang="en-US" sz="1800" dirty="0"/>
              <a:t>is the project financially viable and realistic? </a:t>
            </a:r>
          </a:p>
          <a:p>
            <a:pPr lvl="1"/>
            <a:r>
              <a:rPr lang="en-US" sz="1800" dirty="0"/>
              <a:t>is additional information needed?</a:t>
            </a:r>
          </a:p>
          <a:p>
            <a:r>
              <a:rPr lang="en-US" dirty="0"/>
              <a:t>What alternative (property recovery action) would you select?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62400" y="1524000"/>
            <a:ext cx="5896584" cy="4556519"/>
            <a:chOff x="228601" y="1605668"/>
            <a:chExt cx="5190561" cy="4414132"/>
          </a:xfrm>
        </p:grpSpPr>
        <p:sp>
          <p:nvSpPr>
            <p:cNvPr id="5" name="Circular Arrow 4"/>
            <p:cNvSpPr>
              <a:spLocks noChangeAspect="1"/>
            </p:cNvSpPr>
            <p:nvPr/>
          </p:nvSpPr>
          <p:spPr>
            <a:xfrm rot="19075032">
              <a:off x="363572" y="1858706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Circular Arrow 5"/>
            <p:cNvSpPr>
              <a:spLocks noChangeAspect="1"/>
            </p:cNvSpPr>
            <p:nvPr/>
          </p:nvSpPr>
          <p:spPr>
            <a:xfrm rot="16200000">
              <a:off x="1718503" y="1605668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>
              <a:spLocks noChangeAspect="1"/>
            </p:cNvSpPr>
            <p:nvPr/>
          </p:nvSpPr>
          <p:spPr>
            <a:xfrm rot="15798820">
              <a:off x="552005" y="2090733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3664892"/>
                <a:gd name="adj5" fmla="val 620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992541" y="2500976"/>
              <a:ext cx="2805351" cy="2805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 smtClean="0"/>
                <a:t>Stakeholder Engagement</a:t>
              </a:r>
              <a:endParaRPr lang="en-US" sz="2400" b="1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065181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Establish Goals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194721" y="450884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Pre-Screen Property Recovery Actions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607059" y="336999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lvl="1" algn="ctr"/>
              <a:r>
                <a:rPr lang="en-US" sz="1100" b="1" dirty="0"/>
                <a:t>Property Reuse Assessment</a:t>
              </a:r>
              <a:endParaRPr lang="en-US" sz="1100" b="1" dirty="0" smtClean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057878" y="5012497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Conduct Due Diligence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783722" y="450625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Identify </a:t>
              </a:r>
              <a:r>
                <a:rPr lang="en-US" sz="1100" b="1" dirty="0"/>
                <a:t>Property Reuse Obstacles</a:t>
              </a:r>
              <a:endParaRPr lang="en-US" sz="1100" b="1" dirty="0" smtClean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28601" y="3372003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Assess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97708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Manage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860923" y="1730254"/>
              <a:ext cx="1007303" cy="1007303"/>
            </a:xfrm>
            <a:prstGeom prst="ellipse">
              <a:avLst/>
            </a:prstGeom>
            <a:solidFill>
              <a:schemeClr val="accent3">
                <a:lumMod val="50000"/>
                <a:alpha val="84706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Select Property Recovery Action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15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2519" r="12519"/>
          <a:stretch/>
        </p:blipFill>
        <p:spPr>
          <a:xfrm>
            <a:off x="1" y="-11495"/>
            <a:ext cx="9159326" cy="68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984" y="5638800"/>
            <a:ext cx="1203016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Century Gothic" pitchFamily="34" charset="0"/>
              </a:rPr>
              <a:t>PREPARED: </a:t>
            </a:r>
            <a:br>
              <a:rPr lang="en-US" altLang="en-US" b="1" dirty="0">
                <a:latin typeface="Century Gothic" pitchFamily="34" charset="0"/>
              </a:rPr>
            </a:br>
            <a:r>
              <a:rPr lang="en-US" altLang="en-US" b="1" dirty="0">
                <a:latin typeface="Eras Medium ITC" panose="020B0602030504020804" pitchFamily="34" charset="0"/>
              </a:rPr>
              <a:t>The Next Generation</a:t>
            </a:r>
            <a:endParaRPr lang="en-US" b="1" dirty="0">
              <a:latin typeface="Eras Medium ITC" panose="020B0602030504020804" pitchFamily="34" charset="0"/>
            </a:endParaRPr>
          </a:p>
        </p:txBody>
      </p:sp>
      <p:pic>
        <p:nvPicPr>
          <p:cNvPr id="3" name="Picture 6" descr="inside-tard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059"/>
          <a:stretch>
            <a:fillRect/>
          </a:stretch>
        </p:blipFill>
        <p:spPr bwMode="auto">
          <a:xfrm>
            <a:off x="2579105" y="2590800"/>
            <a:ext cx="3985790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0968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dirty="0">
                <a:latin typeface="Avenir Book"/>
                <a:ea typeface="Avenir Book"/>
                <a:cs typeface="Avenir Book"/>
              </a:rPr>
              <a:t>The Connecticut DEEP PREPARED Municipal Website Interface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416675"/>
            <a:ext cx="457200" cy="365125"/>
          </a:xfrm>
        </p:spPr>
        <p:txBody>
          <a:bodyPr/>
          <a:lstStyle/>
          <a:p>
            <a:fld id="{A5826E13-0A26-44D3-B4BB-6C734541A4B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CT </a:t>
            </a:r>
            <a:r>
              <a:rPr lang="en-US" dirty="0"/>
              <a:t>DEEP Web-Enabled PREPARED Workbook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0" y="1295400"/>
            <a:ext cx="7772400" cy="4267200"/>
          </a:xfrm>
        </p:spPr>
        <p:txBody>
          <a:bodyPr>
            <a:normAutofit/>
          </a:bodyPr>
          <a:lstStyle/>
          <a:p>
            <a:r>
              <a:rPr lang="en-US" dirty="0"/>
              <a:t>PREPARED Workbook</a:t>
            </a:r>
          </a:p>
          <a:p>
            <a:pPr lvl="1"/>
            <a:r>
              <a:rPr lang="en-US" dirty="0"/>
              <a:t>Currently only available on EPA Region 1 webpage as </a:t>
            </a:r>
            <a:r>
              <a:rPr lang="en-US" dirty="0" smtClean="0"/>
              <a:t>a </a:t>
            </a:r>
            <a:r>
              <a:rPr lang="en-US" dirty="0"/>
              <a:t>downloadable document</a:t>
            </a:r>
          </a:p>
          <a:p>
            <a:pPr lvl="1"/>
            <a:r>
              <a:rPr lang="en-US" u="sng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state-specific</a:t>
            </a:r>
          </a:p>
          <a:p>
            <a:r>
              <a:rPr lang="en-US" dirty="0"/>
              <a:t>Connecticut is </a:t>
            </a:r>
            <a:r>
              <a:rPr lang="en-US" dirty="0" smtClean="0"/>
              <a:t>the first state </a:t>
            </a:r>
            <a:r>
              <a:rPr lang="en-US" dirty="0"/>
              <a:t>to web-enable the PREPARED </a:t>
            </a:r>
            <a:r>
              <a:rPr lang="en-US" dirty="0" smtClean="0"/>
              <a:t>Workbook </a:t>
            </a:r>
            <a:r>
              <a:rPr lang="en-US" sz="1800" dirty="0" smtClean="0"/>
              <a:t>(Joint CT DEEP</a:t>
            </a:r>
            <a:r>
              <a:rPr lang="en-US" sz="1800" dirty="0"/>
              <a:t>/ EPA Region 1 </a:t>
            </a:r>
            <a:r>
              <a:rPr lang="en-US" sz="1800" dirty="0" smtClean="0"/>
              <a:t>Project)</a:t>
            </a:r>
            <a:endParaRPr lang="en-US" sz="1800" dirty="0"/>
          </a:p>
          <a:p>
            <a:pPr lvl="1"/>
            <a:r>
              <a:rPr lang="en-US" dirty="0" smtClean="0"/>
              <a:t>Improves PREPARED access and usability</a:t>
            </a:r>
            <a:endParaRPr lang="en-US" dirty="0"/>
          </a:p>
          <a:p>
            <a:pPr lvl="1"/>
            <a:r>
              <a:rPr lang="en-US" u="sng" dirty="0" smtClean="0"/>
              <a:t>Is</a:t>
            </a:r>
            <a:r>
              <a:rPr lang="en-US" dirty="0" smtClean="0"/>
              <a:t> state-specific- links to Connecticut information </a:t>
            </a:r>
            <a:r>
              <a:rPr lang="en-US" smtClean="0"/>
              <a:t>&amp; programs</a:t>
            </a:r>
            <a:endParaRPr lang="en-US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a CT DEEP or EPA </a:t>
            </a:r>
            <a:r>
              <a:rPr lang="en-US" dirty="0" smtClean="0"/>
              <a:t>requirement</a:t>
            </a:r>
          </a:p>
          <a:p>
            <a:r>
              <a:rPr lang="en-US" dirty="0" smtClean="0"/>
              <a:t>Planned </a:t>
            </a:r>
            <a:r>
              <a:rPr lang="en-US" dirty="0"/>
              <a:t>launch in </a:t>
            </a:r>
            <a:r>
              <a:rPr lang="en-US" dirty="0" smtClean="0"/>
              <a:t>April</a:t>
            </a:r>
          </a:p>
          <a:p>
            <a:r>
              <a:rPr lang="en-US" dirty="0" smtClean="0"/>
              <a:t>Check DEEP website- </a:t>
            </a:r>
            <a:r>
              <a:rPr lang="en-US" dirty="0" smtClean="0">
                <a:hlinkClick r:id="rId3"/>
              </a:rPr>
              <a:t>www.ct.gov/deep</a:t>
            </a:r>
            <a:r>
              <a:rPr lang="en-US" dirty="0" smtClean="0"/>
              <a:t> for rollout announcement</a:t>
            </a:r>
            <a:endParaRPr lang="en-US" dirty="0"/>
          </a:p>
          <a:p>
            <a:r>
              <a:rPr lang="en-US" dirty="0"/>
              <a:t>Hopefully a model for other states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984" y="5638800"/>
            <a:ext cx="1203016" cy="1219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324600"/>
            <a:ext cx="457200" cy="365125"/>
          </a:xfrm>
        </p:spPr>
        <p:txBody>
          <a:bodyPr/>
          <a:lstStyle/>
          <a:p>
            <a:fld id="{A5826E13-0A26-44D3-B4BB-6C734541A4B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984" y="5638800"/>
            <a:ext cx="1203016" cy="1219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05200" y="1292258"/>
            <a:ext cx="262890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Mark </a:t>
            </a:r>
            <a:r>
              <a:rPr lang="en-US" sz="1800" dirty="0" smtClean="0">
                <a:solidFill>
                  <a:schemeClr val="bg1"/>
                </a:solidFill>
              </a:rPr>
              <a:t>Lewis</a:t>
            </a:r>
          </a:p>
          <a:p>
            <a:pPr marL="68580" indent="0">
              <a:buNone/>
            </a:pPr>
            <a:r>
              <a:rPr lang="en-US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Brownfields Coordinator</a:t>
            </a:r>
          </a:p>
          <a:p>
            <a:pPr marL="68580" indent="0">
              <a:buNone/>
            </a:pPr>
            <a:r>
              <a:rPr lang="en-US" sz="1300" dirty="0" smtClean="0">
                <a:latin typeface="Arial Narrow" panose="020B0606020202030204" pitchFamily="34" charset="0"/>
              </a:rPr>
              <a:t>CT Dept. of Energy and Environment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300" dirty="0">
                <a:latin typeface="Arial Narrow" panose="020B0606020202030204" pitchFamily="34" charset="0"/>
              </a:rPr>
              <a:t>(860) 424-3768</a:t>
            </a:r>
          </a:p>
          <a:p>
            <a:pPr marL="68580" indent="0">
              <a:buNone/>
            </a:pPr>
            <a:r>
              <a:rPr lang="en-US" sz="1300" u="sng" dirty="0">
                <a:latin typeface="Arial Narrow" panose="020B0606020202030204" pitchFamily="34" charset="0"/>
                <a:hlinkClick r:id="rId4"/>
              </a:rPr>
              <a:t>mark.lewis@ct.gov</a:t>
            </a:r>
            <a:endParaRPr lang="en-US" sz="1300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99118" y="1293044"/>
            <a:ext cx="1752600" cy="2144177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r>
              <a:rPr lang="en-US" sz="1800" dirty="0" smtClean="0"/>
              <a:t>Kathy Castagna</a:t>
            </a:r>
          </a:p>
          <a:p>
            <a:pPr marL="68580" indent="0">
              <a:buFont typeface="Wingdings 3" pitchFamily="18" charset="2"/>
              <a:buNone/>
            </a:pPr>
            <a:r>
              <a:rPr lang="en-US" sz="1300" dirty="0" smtClean="0">
                <a:latin typeface="Arial Narrow" panose="020B0606020202030204" pitchFamily="34" charset="0"/>
              </a:rPr>
              <a:t>Brownfields Project Officer</a:t>
            </a:r>
          </a:p>
          <a:p>
            <a:pPr marL="68580" indent="0">
              <a:buFont typeface="Wingdings 3" pitchFamily="18" charset="2"/>
              <a:buNone/>
            </a:pPr>
            <a:r>
              <a:rPr lang="en-US" sz="1300" dirty="0" smtClean="0">
                <a:latin typeface="Arial Narrow" panose="020B0606020202030204" pitchFamily="34" charset="0"/>
              </a:rPr>
              <a:t>U.S. EPA Region 1</a:t>
            </a:r>
          </a:p>
          <a:p>
            <a:pPr marL="68580" indent="0">
              <a:buFont typeface="Wingdings 3" pitchFamily="18" charset="2"/>
              <a:buNone/>
            </a:pPr>
            <a:r>
              <a:rPr lang="en-US" sz="1300" dirty="0" smtClean="0">
                <a:latin typeface="Arial Narrow" panose="020B0606020202030204" pitchFamily="34" charset="0"/>
              </a:rPr>
              <a:t>(617) 918-1429</a:t>
            </a:r>
          </a:p>
          <a:p>
            <a:pPr marL="68580" indent="0">
              <a:buFont typeface="Wingdings 3" pitchFamily="18" charset="2"/>
              <a:buNone/>
            </a:pPr>
            <a:r>
              <a:rPr lang="en-US" sz="1300" dirty="0" smtClean="0">
                <a:latin typeface="Arial Narrow" panose="020B0606020202030204" pitchFamily="34" charset="0"/>
                <a:hlinkClick r:id="rId5"/>
              </a:rPr>
              <a:t>castagna.kathy@epa.gov</a:t>
            </a:r>
            <a:r>
              <a:rPr lang="en-US" sz="1300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671035" y="1283617"/>
            <a:ext cx="2438400" cy="2144177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r>
              <a:rPr lang="en-US" sz="1800" dirty="0" smtClean="0"/>
              <a:t>John Podgurski</a:t>
            </a:r>
          </a:p>
          <a:p>
            <a:pPr marL="68580" indent="0">
              <a:buFont typeface="Wingdings 3" pitchFamily="18" charset="2"/>
              <a:buNone/>
            </a:pPr>
            <a:r>
              <a:rPr lang="en-US" sz="1300" dirty="0" smtClean="0">
                <a:latin typeface="Arial Narrow" panose="020B0606020202030204" pitchFamily="34" charset="0"/>
              </a:rPr>
              <a:t>Chief, Brownfields Section</a:t>
            </a:r>
          </a:p>
          <a:p>
            <a:pPr marL="68580" indent="0">
              <a:buNone/>
            </a:pPr>
            <a:r>
              <a:rPr lang="en-US" sz="1300" dirty="0">
                <a:latin typeface="Arial Narrow" panose="020B0606020202030204" pitchFamily="34" charset="0"/>
              </a:rPr>
              <a:t>U.S. EPA Region 1</a:t>
            </a:r>
          </a:p>
          <a:p>
            <a:pPr marL="68580" indent="0">
              <a:buNone/>
            </a:pPr>
            <a:r>
              <a:rPr lang="en-US" sz="1300" dirty="0">
                <a:latin typeface="Arial Narrow" panose="020B0606020202030204" pitchFamily="34" charset="0"/>
              </a:rPr>
              <a:t>(617) </a:t>
            </a:r>
            <a:r>
              <a:rPr lang="en-US" sz="1300" dirty="0" smtClean="0">
                <a:latin typeface="Arial Narrow" panose="020B0606020202030204" pitchFamily="34" charset="0"/>
              </a:rPr>
              <a:t>918-1429</a:t>
            </a:r>
          </a:p>
          <a:p>
            <a:pPr marL="68580" indent="0">
              <a:buNone/>
            </a:pPr>
            <a:r>
              <a:rPr lang="en-US" sz="1300" dirty="0" smtClean="0">
                <a:latin typeface="Arial Narrow" panose="020B0606020202030204" pitchFamily="34" charset="0"/>
                <a:hlinkClick r:id="rId6"/>
              </a:rPr>
              <a:t>podgurski.john@epa.gov</a:t>
            </a:r>
            <a:r>
              <a:rPr lang="en-US" sz="1300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581400"/>
            <a:ext cx="6797984" cy="120032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PREPARED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EPA Region 1Webpage:  </a:t>
            </a:r>
            <a:r>
              <a:rPr lang="en-US" dirty="0" smtClean="0">
                <a:solidFill>
                  <a:schemeClr val="bg1"/>
                </a:solidFill>
                <a:hlinkClick r:id="rId7"/>
              </a:rPr>
              <a:t>www.epa.gov/region1/brownfields/prepared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CT DEEP Webpage: Launching soon </a:t>
            </a:r>
            <a:r>
              <a:rPr lang="en-US" dirty="0" smtClean="0">
                <a:solidFill>
                  <a:schemeClr val="bg1"/>
                </a:solidFill>
              </a:rPr>
              <a:t>on </a:t>
            </a:r>
            <a:r>
              <a:rPr lang="en-US" dirty="0" smtClean="0">
                <a:solidFill>
                  <a:schemeClr val="bg1"/>
                </a:solidFill>
                <a:hlinkClick r:id="rId8"/>
              </a:rPr>
              <a:t>www.ct.gov/deep/remediation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15200" y="6324600"/>
            <a:ext cx="457200" cy="365125"/>
          </a:xfrm>
        </p:spPr>
        <p:txBody>
          <a:bodyPr/>
          <a:lstStyle/>
          <a:p>
            <a:fld id="{A5826E13-0A26-44D3-B4BB-6C734541A4B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and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2" y="1371600"/>
            <a:ext cx="3052417" cy="3992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5582" y="1935812"/>
            <a:ext cx="434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tool to help cities and towns decide the best approach to brownfield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worksheets to guide the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is optional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It?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417638"/>
            <a:ext cx="8077200" cy="4678362"/>
          </a:xfrm>
        </p:spPr>
        <p:txBody>
          <a:bodyPr>
            <a:noAutofit/>
          </a:bodyPr>
          <a:lstStyle/>
          <a:p>
            <a:r>
              <a:rPr lang="en-US" dirty="0"/>
              <a:t>Provides a structure for thinking about potential municipal involvement in a reuse project</a:t>
            </a:r>
          </a:p>
          <a:p>
            <a:r>
              <a:rPr lang="en-US" dirty="0"/>
              <a:t>Improves communication within &amp; outside team (i.e., increases efficiency and effectiveness</a:t>
            </a:r>
            <a:r>
              <a:rPr lang="en-US" dirty="0" smtClean="0"/>
              <a:t>), including:</a:t>
            </a:r>
            <a:endParaRPr lang="en-US" dirty="0"/>
          </a:p>
          <a:p>
            <a:pPr lvl="1"/>
            <a:r>
              <a:rPr lang="en-US" dirty="0"/>
              <a:t>Environmental consultants</a:t>
            </a:r>
          </a:p>
          <a:p>
            <a:pPr lvl="1"/>
            <a:r>
              <a:rPr lang="en-US" dirty="0"/>
              <a:t>Legal </a:t>
            </a:r>
            <a:r>
              <a:rPr lang="en-US" dirty="0" smtClean="0"/>
              <a:t>counsel</a:t>
            </a:r>
          </a:p>
          <a:p>
            <a:pPr lvl="1"/>
            <a:r>
              <a:rPr lang="en-US" dirty="0" smtClean="0"/>
              <a:t>Municipal </a:t>
            </a:r>
            <a:r>
              <a:rPr lang="en-US" dirty="0"/>
              <a:t>departments</a:t>
            </a:r>
          </a:p>
          <a:p>
            <a:pPr lvl="1"/>
            <a:r>
              <a:rPr lang="en-US" dirty="0"/>
              <a:t>General public</a:t>
            </a:r>
          </a:p>
          <a:p>
            <a:pPr lvl="1"/>
            <a:r>
              <a:rPr lang="en-US" dirty="0"/>
              <a:t>Developers/financial institutions</a:t>
            </a:r>
          </a:p>
          <a:p>
            <a:r>
              <a:rPr lang="en-US" dirty="0" smtClean="0"/>
              <a:t>Documents </a:t>
            </a:r>
            <a:r>
              <a:rPr lang="en-US" dirty="0"/>
              <a:t>key considerations and decisions</a:t>
            </a:r>
          </a:p>
          <a:p>
            <a:pPr lvl="1"/>
            <a:r>
              <a:rPr lang="en-US" dirty="0"/>
              <a:t>Promotes </a:t>
            </a:r>
            <a:r>
              <a:rPr lang="en-US" dirty="0" smtClean="0"/>
              <a:t>clarity and transparency</a:t>
            </a:r>
            <a:endParaRPr lang="en-US" dirty="0"/>
          </a:p>
          <a:p>
            <a:pPr lvl="1"/>
            <a:r>
              <a:rPr lang="en-US" dirty="0"/>
              <a:t>Builds </a:t>
            </a:r>
            <a:r>
              <a:rPr lang="en-US" dirty="0" smtClean="0"/>
              <a:t>support for decisions</a:t>
            </a:r>
            <a:endParaRPr lang="en-US" dirty="0"/>
          </a:p>
          <a:p>
            <a:pPr lvl="1"/>
            <a:r>
              <a:rPr lang="en-US" dirty="0" smtClean="0"/>
              <a:t>Brings </a:t>
            </a:r>
            <a:r>
              <a:rPr lang="en-US" dirty="0"/>
              <a:t>new- and non-team members up to speed</a:t>
            </a: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758" y="296726"/>
            <a:ext cx="7772400" cy="947586"/>
          </a:xfrm>
        </p:spPr>
        <p:txBody>
          <a:bodyPr/>
          <a:lstStyle/>
          <a:p>
            <a:r>
              <a:rPr lang="en-US" dirty="0"/>
              <a:t>Risk Management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2278" y="1379805"/>
            <a:ext cx="3613597" cy="49963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/>
              <a:t>Risk-Based Decisions</a:t>
            </a:r>
            <a:endParaRPr lang="en-US" u="sng" dirty="0"/>
          </a:p>
          <a:p>
            <a:pPr marL="461963" lvl="1" indent="-236538"/>
            <a:r>
              <a:rPr lang="en-US" sz="2000" i="1" dirty="0"/>
              <a:t>identify</a:t>
            </a:r>
            <a:r>
              <a:rPr lang="en-US" sz="2000" dirty="0"/>
              <a:t> each risk</a:t>
            </a:r>
          </a:p>
          <a:p>
            <a:pPr marL="461963" lvl="1" indent="-236538"/>
            <a:r>
              <a:rPr lang="en-US" sz="2000" i="1" dirty="0"/>
              <a:t>evaluate</a:t>
            </a:r>
            <a:r>
              <a:rPr lang="en-US" sz="2000" dirty="0"/>
              <a:t> its </a:t>
            </a:r>
            <a:r>
              <a:rPr lang="en-US" sz="2000" dirty="0" smtClean="0"/>
              <a:t>likelihood </a:t>
            </a:r>
            <a:r>
              <a:rPr lang="en-US" sz="2000" dirty="0"/>
              <a:t>and consequences</a:t>
            </a:r>
          </a:p>
          <a:p>
            <a:pPr marL="461963" lvl="1" indent="-236538"/>
            <a:r>
              <a:rPr lang="en-US" sz="2000" i="1" dirty="0"/>
              <a:t>select</a:t>
            </a:r>
            <a:r>
              <a:rPr lang="en-US" sz="2000" dirty="0"/>
              <a:t> an appropriate action to control </a:t>
            </a:r>
            <a:r>
              <a:rPr lang="en-US" sz="2000" dirty="0" smtClean="0"/>
              <a:t>risks</a:t>
            </a:r>
            <a:endParaRPr lang="en-US" sz="2000" dirty="0"/>
          </a:p>
          <a:p>
            <a:pPr marL="461963" lvl="1" indent="-236538"/>
            <a:r>
              <a:rPr lang="en-US" sz="2000" i="1" dirty="0"/>
              <a:t>implement</a:t>
            </a:r>
            <a:r>
              <a:rPr lang="en-US" sz="2000" dirty="0"/>
              <a:t> the action to </a:t>
            </a:r>
            <a:r>
              <a:rPr lang="en-US" sz="2000" dirty="0" smtClean="0"/>
              <a:t>achieve the desired outcome</a:t>
            </a:r>
          </a:p>
          <a:p>
            <a:pPr marL="461963" lvl="1" indent="-236538"/>
            <a:endParaRPr lang="en-US" sz="2000" dirty="0"/>
          </a:p>
          <a:p>
            <a:pPr marL="225425" lvl="1" indent="0">
              <a:buNone/>
            </a:pPr>
            <a:r>
              <a:rPr lang="en-US" sz="1800" dirty="0" smtClean="0">
                <a:solidFill>
                  <a:srgbClr val="00B0F0"/>
                </a:solidFill>
              </a:rPr>
              <a:t>Typically an iterative process involving the gathering and evaluating of information!!</a:t>
            </a:r>
            <a:endParaRPr lang="en-US" sz="1800" dirty="0">
              <a:solidFill>
                <a:srgbClr val="00B0F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038600" y="1597304"/>
            <a:ext cx="5791199" cy="4800600"/>
            <a:chOff x="228601" y="1605668"/>
            <a:chExt cx="5190561" cy="4414132"/>
          </a:xfrm>
        </p:grpSpPr>
        <p:sp>
          <p:nvSpPr>
            <p:cNvPr id="31" name="Circular Arrow 30"/>
            <p:cNvSpPr>
              <a:spLocks noChangeAspect="1"/>
            </p:cNvSpPr>
            <p:nvPr/>
          </p:nvSpPr>
          <p:spPr>
            <a:xfrm rot="19075032">
              <a:off x="363572" y="1858706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Circular Arrow 31"/>
            <p:cNvSpPr>
              <a:spLocks noChangeAspect="1"/>
            </p:cNvSpPr>
            <p:nvPr/>
          </p:nvSpPr>
          <p:spPr>
            <a:xfrm rot="16200000">
              <a:off x="1718503" y="1605668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Circular Arrow 32"/>
            <p:cNvSpPr>
              <a:spLocks noChangeAspect="1"/>
            </p:cNvSpPr>
            <p:nvPr/>
          </p:nvSpPr>
          <p:spPr>
            <a:xfrm rot="15798820">
              <a:off x="552005" y="2090733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3664892"/>
                <a:gd name="adj5" fmla="val 620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992541" y="2500976"/>
              <a:ext cx="2805351" cy="280535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 smtClean="0"/>
                <a:t>Stakeholder Engagement</a:t>
              </a:r>
              <a:endParaRPr lang="en-US" sz="2400" b="1" dirty="0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065181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Establish Goals</a:t>
              </a: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194721" y="450884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Pre-Screen Property Recovery Actions</a:t>
              </a: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607059" y="336999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lvl="1" algn="ctr"/>
              <a:r>
                <a:rPr lang="en-US" sz="1100" b="1" dirty="0"/>
                <a:t>Property Reuse Assessment</a:t>
              </a:r>
              <a:endParaRPr lang="en-US" sz="1100" b="1" dirty="0" smtClean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057878" y="5012497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Conduct Due Diligence</a:t>
              </a: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783722" y="450625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Identify </a:t>
              </a:r>
              <a:r>
                <a:rPr lang="en-US" sz="1100" b="1" dirty="0"/>
                <a:t>Property Reuse Obstacles</a:t>
              </a:r>
              <a:endParaRPr lang="en-US" sz="1100" b="1" dirty="0" smtClean="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228601" y="3372003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Assess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697708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Manage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1860923" y="1730254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Select Property Recovery Action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19600" y="1227972"/>
            <a:ext cx="4812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PREPARED mirrors this decision </a:t>
            </a:r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rocess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519" r="12519"/>
          <a:stretch/>
        </p:blipFill>
        <p:spPr>
          <a:xfrm>
            <a:off x="0" y="7132"/>
            <a:ext cx="9134489" cy="68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34418"/>
          </a:xfrm>
        </p:spPr>
        <p:txBody>
          <a:bodyPr/>
          <a:lstStyle/>
          <a:p>
            <a:r>
              <a:rPr lang="en-US" dirty="0" smtClean="0"/>
              <a:t>Worksheets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1598197"/>
            <a:ext cx="3483774" cy="4726403"/>
            <a:chOff x="5312053" y="1586678"/>
            <a:chExt cx="3483774" cy="472640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757" y="1586678"/>
              <a:ext cx="2084070" cy="26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428" y="2028438"/>
              <a:ext cx="2045970" cy="240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88" y="2569068"/>
              <a:ext cx="204597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942" y="3317124"/>
              <a:ext cx="2065020" cy="260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48"/>
            <a:stretch/>
          </p:blipFill>
          <p:spPr bwMode="auto">
            <a:xfrm>
              <a:off x="5312053" y="4044873"/>
              <a:ext cx="2118360" cy="226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9"/>
          <p:cNvSpPr txBox="1">
            <a:spLocks noGrp="1"/>
          </p:cNvSpPr>
          <p:nvPr>
            <p:ph type="body" sz="quarter" idx="13"/>
          </p:nvPr>
        </p:nvSpPr>
        <p:spPr>
          <a:xfrm>
            <a:off x="368460" y="1471801"/>
            <a:ext cx="4877901" cy="1195199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" indent="0">
              <a:buNone/>
              <a:tabLst>
                <a:tab pos="225425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Helps guide </a:t>
            </a:r>
            <a:r>
              <a:rPr lang="en-US" dirty="0">
                <a:solidFill>
                  <a:schemeClr val="bg1"/>
                </a:solidFill>
              </a:rPr>
              <a:t>and document the </a:t>
            </a:r>
            <a:r>
              <a:rPr lang="en-US" dirty="0" smtClean="0">
                <a:solidFill>
                  <a:schemeClr val="bg1"/>
                </a:solidFill>
              </a:rPr>
              <a:t>process</a:t>
            </a:r>
          </a:p>
          <a:p>
            <a:pPr>
              <a:tabLst>
                <a:tab pos="225425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You </a:t>
            </a:r>
            <a:r>
              <a:rPr lang="en-US" dirty="0">
                <a:solidFill>
                  <a:schemeClr val="bg1"/>
                </a:solidFill>
              </a:rPr>
              <a:t>don’t have to fill out every </a:t>
            </a:r>
            <a:r>
              <a:rPr lang="en-US" dirty="0" smtClean="0">
                <a:solidFill>
                  <a:schemeClr val="bg1"/>
                </a:solidFill>
              </a:rPr>
              <a:t>one</a:t>
            </a:r>
          </a:p>
          <a:p>
            <a:pPr>
              <a:tabLst>
                <a:tab pos="225425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You </a:t>
            </a:r>
            <a:r>
              <a:rPr lang="en-US" dirty="0">
                <a:solidFill>
                  <a:schemeClr val="bg1"/>
                </a:solidFill>
              </a:rPr>
              <a:t>don’t have to fill them in completely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537" y="2895600"/>
            <a:ext cx="4903824" cy="37856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225425" algn="l"/>
              </a:tabLst>
            </a:pPr>
            <a:r>
              <a:rPr 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</a:t>
            </a:r>
          </a:p>
          <a:p>
            <a:pPr>
              <a:tabLst>
                <a:tab pos="2254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  Stakeholder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Establish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Goals</a:t>
            </a:r>
          </a:p>
          <a:p>
            <a:pPr marL="457200" indent="-457200">
              <a:buNone/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Evaluate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Property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  Options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	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Identify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Recovery Actions</a:t>
            </a:r>
          </a:p>
          <a:p>
            <a:pPr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	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Summarize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Diligence</a:t>
            </a:r>
          </a:p>
          <a:p>
            <a:pPr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	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Identify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Obstacles and Risks </a:t>
            </a:r>
          </a:p>
          <a:p>
            <a:pPr>
              <a:tabLst>
                <a:tab pos="2254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6a  Financial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Analysis, Sources and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	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Options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Manage Risks</a:t>
            </a:r>
          </a:p>
          <a:p>
            <a:pPr>
              <a:tabLst>
                <a:tab pos="2254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 Project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pPr>
              <a:tabLst>
                <a:tab pos="22542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	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Project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Project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3765" y="2209800"/>
            <a:ext cx="3582359" cy="29338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Goals drive the process</a:t>
            </a:r>
          </a:p>
          <a:p>
            <a:r>
              <a:rPr lang="en-US" dirty="0"/>
              <a:t>Gain early consensus</a:t>
            </a:r>
          </a:p>
          <a:p>
            <a:pPr lvl="0"/>
            <a:r>
              <a:rPr lang="en-US" dirty="0"/>
              <a:t>K</a:t>
            </a:r>
            <a:r>
              <a:rPr lang="en-US" dirty="0" smtClean="0"/>
              <a:t>ey </a:t>
            </a:r>
            <a:r>
              <a:rPr lang="en-US" dirty="0"/>
              <a:t>c</a:t>
            </a:r>
            <a:r>
              <a:rPr lang="en-US" dirty="0" smtClean="0"/>
              <a:t>onsiderations</a:t>
            </a:r>
            <a:endParaRPr lang="en-US" dirty="0"/>
          </a:p>
          <a:p>
            <a:pPr lvl="1"/>
            <a:r>
              <a:rPr lang="en-US" sz="1800" dirty="0"/>
              <a:t>what is the desired outcome?</a:t>
            </a:r>
          </a:p>
          <a:p>
            <a:pPr lvl="1"/>
            <a:r>
              <a:rPr lang="en-US" sz="1800" dirty="0"/>
              <a:t>how important is reuse?</a:t>
            </a:r>
          </a:p>
          <a:p>
            <a:pPr lvl="1"/>
            <a:r>
              <a:rPr lang="en-US" sz="1800" dirty="0"/>
              <a:t>how time critical is reuse?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28734" y="1752600"/>
            <a:ext cx="5715000" cy="4862897"/>
            <a:chOff x="228601" y="1605668"/>
            <a:chExt cx="5190561" cy="4414132"/>
          </a:xfrm>
        </p:grpSpPr>
        <p:sp>
          <p:nvSpPr>
            <p:cNvPr id="5" name="Circular Arrow 4"/>
            <p:cNvSpPr>
              <a:spLocks noChangeAspect="1"/>
            </p:cNvSpPr>
            <p:nvPr/>
          </p:nvSpPr>
          <p:spPr>
            <a:xfrm rot="19075032">
              <a:off x="363572" y="1858706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Circular Arrow 5"/>
            <p:cNvSpPr>
              <a:spLocks noChangeAspect="1"/>
            </p:cNvSpPr>
            <p:nvPr/>
          </p:nvSpPr>
          <p:spPr>
            <a:xfrm rot="16200000">
              <a:off x="1718503" y="1605668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>
              <a:spLocks noChangeAspect="1"/>
            </p:cNvSpPr>
            <p:nvPr/>
          </p:nvSpPr>
          <p:spPr>
            <a:xfrm rot="15798820">
              <a:off x="552005" y="2090733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3664892"/>
                <a:gd name="adj5" fmla="val 620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992541" y="2500976"/>
              <a:ext cx="2805351" cy="2805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 smtClean="0"/>
                <a:t>Stakeholder Engagement</a:t>
              </a:r>
              <a:endParaRPr lang="en-US" sz="2400" b="1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065181" y="2177126"/>
              <a:ext cx="1007303" cy="1007303"/>
            </a:xfrm>
            <a:prstGeom prst="ellipse">
              <a:avLst/>
            </a:prstGeom>
            <a:solidFill>
              <a:schemeClr val="accent3">
                <a:lumMod val="50000"/>
                <a:alpha val="84706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Establish Goals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194721" y="450884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Pre-Screen Property Recovery Actions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607059" y="336999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lvl="1" algn="ctr"/>
              <a:r>
                <a:rPr lang="en-US" sz="1100" b="1" dirty="0"/>
                <a:t>Property Reuse Assessment</a:t>
              </a:r>
              <a:endParaRPr lang="en-US" sz="1100" b="1" dirty="0" smtClean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057878" y="5012497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Conduct Due Diligence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783722" y="450625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Identify </a:t>
              </a:r>
              <a:r>
                <a:rPr lang="en-US" sz="1100" b="1" dirty="0"/>
                <a:t>Property Reuse Obstacles</a:t>
              </a:r>
              <a:endParaRPr lang="en-US" sz="1100" b="1" dirty="0" smtClean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28601" y="3372003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Assess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97708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Manage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860923" y="1730254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Select Property Recovery Action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1304092"/>
            <a:ext cx="8458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“If you don’t know where you’re going any road will get you there”…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Lewis Carroll from Alice in Wonderland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7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2519" r="12519"/>
          <a:stretch/>
        </p:blipFill>
        <p:spPr>
          <a:xfrm>
            <a:off x="19864" y="-18905"/>
            <a:ext cx="9169206" cy="68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dirty="0"/>
              <a:t>Preliminary Reuse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5698" y="1578958"/>
            <a:ext cx="4267200" cy="3962400"/>
          </a:xfrm>
        </p:spPr>
        <p:txBody>
          <a:bodyPr/>
          <a:lstStyle/>
          <a:p>
            <a:r>
              <a:rPr lang="en-US" dirty="0" smtClean="0"/>
              <a:t>Obtain information to understand</a:t>
            </a:r>
          </a:p>
          <a:p>
            <a:pPr lvl="1"/>
            <a:r>
              <a:rPr lang="en-US" sz="1800" dirty="0" smtClean="0"/>
              <a:t>Status of property</a:t>
            </a:r>
          </a:p>
          <a:p>
            <a:pPr lvl="1"/>
            <a:r>
              <a:rPr lang="en-US" sz="1800" dirty="0" smtClean="0"/>
              <a:t>Physical and social opportunities and constraints</a:t>
            </a:r>
          </a:p>
          <a:p>
            <a:pPr lvl="1"/>
            <a:r>
              <a:rPr lang="en-US" sz="1800" dirty="0" smtClean="0"/>
              <a:t>Community needs and potential impacts</a:t>
            </a:r>
          </a:p>
          <a:p>
            <a:pPr lvl="1"/>
            <a:r>
              <a:rPr lang="en-US" sz="1800" dirty="0" smtClean="0"/>
              <a:t>Market and extent of demand</a:t>
            </a:r>
          </a:p>
          <a:p>
            <a:pPr lvl="1"/>
            <a:r>
              <a:rPr lang="en-US" sz="1800" dirty="0" smtClean="0"/>
              <a:t>Potential alternatives for reuse</a:t>
            </a:r>
          </a:p>
          <a:p>
            <a:pPr lvl="1"/>
            <a:r>
              <a:rPr lang="en-US" sz="1800" dirty="0" smtClean="0"/>
              <a:t>General cost constraints</a:t>
            </a:r>
          </a:p>
          <a:p>
            <a:pPr lvl="1"/>
            <a:r>
              <a:rPr lang="en-US" sz="1800" dirty="0" smtClean="0"/>
              <a:t>Potential for success and level of risk</a:t>
            </a:r>
          </a:p>
          <a:p>
            <a:endParaRPr lang="en-US" dirty="0"/>
          </a:p>
        </p:txBody>
      </p:sp>
      <p:grpSp>
        <p:nvGrpSpPr>
          <p:cNvPr id="6" name="Group 23"/>
          <p:cNvGrpSpPr/>
          <p:nvPr/>
        </p:nvGrpSpPr>
        <p:grpSpPr>
          <a:xfrm>
            <a:off x="4191000" y="1447800"/>
            <a:ext cx="5714999" cy="4876800"/>
            <a:chOff x="228601" y="1605668"/>
            <a:chExt cx="5190561" cy="4414132"/>
          </a:xfrm>
        </p:grpSpPr>
        <p:sp>
          <p:nvSpPr>
            <p:cNvPr id="7" name="Circular Arrow 6"/>
            <p:cNvSpPr>
              <a:spLocks noChangeAspect="1"/>
            </p:cNvSpPr>
            <p:nvPr/>
          </p:nvSpPr>
          <p:spPr>
            <a:xfrm rot="19075032">
              <a:off x="363572" y="1858706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ircular Arrow 7"/>
            <p:cNvSpPr>
              <a:spLocks noChangeAspect="1"/>
            </p:cNvSpPr>
            <p:nvPr/>
          </p:nvSpPr>
          <p:spPr>
            <a:xfrm rot="16200000">
              <a:off x="1718503" y="1605668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ircular Arrow 8"/>
            <p:cNvSpPr>
              <a:spLocks noChangeAspect="1"/>
            </p:cNvSpPr>
            <p:nvPr/>
          </p:nvSpPr>
          <p:spPr>
            <a:xfrm rot="15798820">
              <a:off x="552005" y="2090733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3664892"/>
                <a:gd name="adj5" fmla="val 620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992541" y="2500976"/>
              <a:ext cx="2805351" cy="2805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 smtClean="0"/>
                <a:t>Stakeholder Engagement</a:t>
              </a:r>
              <a:endParaRPr lang="en-US" sz="2400" b="1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065181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Establish Goals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194721" y="450884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Pre-Screen Property Recovery Actions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607059" y="3369995"/>
              <a:ext cx="1007303" cy="1007303"/>
            </a:xfrm>
            <a:prstGeom prst="ellipse">
              <a:avLst/>
            </a:prstGeom>
            <a:solidFill>
              <a:schemeClr val="accent3">
                <a:lumMod val="50000"/>
                <a:alpha val="84706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lvl="1" algn="ctr"/>
              <a:r>
                <a:rPr lang="en-US" sz="1100" b="1" dirty="0"/>
                <a:t>Property Reuse Assessment</a:t>
              </a:r>
              <a:endParaRPr lang="en-US" sz="1100" b="1" dirty="0" smtClean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057878" y="5012497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Conduct Due Diligence</a:t>
              </a: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783722" y="450625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Identify </a:t>
              </a:r>
              <a:r>
                <a:rPr lang="en-US" sz="1100" b="1" dirty="0"/>
                <a:t>Property Reuse Obstacles</a:t>
              </a:r>
              <a:endParaRPr lang="en-US" sz="1100" b="1" dirty="0" smtClean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28601" y="3372003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Assess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97708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Manage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860923" y="1730254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Select Property Recovery Action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519" r="125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67983"/>
          </a:xfrm>
        </p:spPr>
        <p:txBody>
          <a:bodyPr>
            <a:noAutofit/>
          </a:bodyPr>
          <a:lstStyle/>
          <a:p>
            <a:r>
              <a:rPr lang="en-US" dirty="0"/>
              <a:t>Identify Property Recovery 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0460" y="1222007"/>
            <a:ext cx="3505654" cy="2803857"/>
          </a:xfrm>
        </p:spPr>
        <p:txBody>
          <a:bodyPr/>
          <a:lstStyle/>
          <a:p>
            <a:r>
              <a:rPr lang="en-US" dirty="0"/>
              <a:t>Actions that involve a municipality in the cleanup and reuse of a contaminated property</a:t>
            </a:r>
          </a:p>
          <a:p>
            <a:r>
              <a:rPr lang="en-US" dirty="0"/>
              <a:t>Each action carries its own set of issues that impact the strategy for managing project risks</a:t>
            </a:r>
          </a:p>
          <a:p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422384" y="4250817"/>
            <a:ext cx="2394299" cy="2149983"/>
            <a:chOff x="4191000" y="1828800"/>
            <a:chExt cx="4480560" cy="4023360"/>
          </a:xfrm>
        </p:grpSpPr>
        <p:sp>
          <p:nvSpPr>
            <p:cNvPr id="18" name="AutoShape 3"/>
            <p:cNvSpPr>
              <a:spLocks noChangeAspect="1" noChangeArrowheads="1"/>
            </p:cNvSpPr>
            <p:nvPr/>
          </p:nvSpPr>
          <p:spPr bwMode="auto">
            <a:xfrm>
              <a:off x="4191000" y="1828800"/>
              <a:ext cx="4480560" cy="246888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AutoShape 3"/>
            <p:cNvSpPr>
              <a:spLocks noChangeAspect="1" noChangeArrowheads="1"/>
            </p:cNvSpPr>
            <p:nvPr/>
          </p:nvSpPr>
          <p:spPr bwMode="auto">
            <a:xfrm>
              <a:off x="4191000" y="4297680"/>
              <a:ext cx="4480560" cy="155448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4347665" y="1920103"/>
              <a:ext cx="4229902" cy="3638081"/>
              <a:chOff x="4135" y="1825"/>
              <a:chExt cx="4050" cy="3626"/>
            </a:xfrm>
          </p:grpSpPr>
          <p:sp>
            <p:nvSpPr>
              <p:cNvPr id="21" name="AutoShape 5"/>
              <p:cNvSpPr>
                <a:spLocks noChangeArrowheads="1"/>
              </p:cNvSpPr>
              <p:nvPr/>
            </p:nvSpPr>
            <p:spPr bwMode="auto">
              <a:xfrm rot="10800000">
                <a:off x="4135" y="2042"/>
                <a:ext cx="777" cy="3409"/>
              </a:xfrm>
              <a:prstGeom prst="downArrow">
                <a:avLst>
                  <a:gd name="adj1" fmla="val 50000"/>
                  <a:gd name="adj2" fmla="val 109685"/>
                </a:avLst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6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vert="vert270" wrap="square" lIns="91440" tIns="91440" rIns="91440" bIns="9144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dirty="0" smtClean="0"/>
                  <a:t>More Control</a:t>
                </a:r>
                <a:endParaRPr lang="en-US" sz="1400" b="1" dirty="0"/>
              </a:p>
            </p:txBody>
          </p:sp>
          <p:sp>
            <p:nvSpPr>
              <p:cNvPr id="22" name="AutoShape 6"/>
              <p:cNvSpPr>
                <a:spLocks noChangeArrowheads="1"/>
              </p:cNvSpPr>
              <p:nvPr/>
            </p:nvSpPr>
            <p:spPr bwMode="auto">
              <a:xfrm>
                <a:off x="7435" y="2042"/>
                <a:ext cx="750" cy="3394"/>
              </a:xfrm>
              <a:prstGeom prst="downArrow">
                <a:avLst>
                  <a:gd name="adj1" fmla="val 50000"/>
                  <a:gd name="adj2" fmla="val 113133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6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dirty="0" smtClean="0"/>
                  <a:t>Less Liability</a:t>
                </a:r>
                <a:endParaRPr lang="en-US" sz="1400" b="1" dirty="0"/>
              </a:p>
            </p:txBody>
          </p:sp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4861" y="1825"/>
                <a:ext cx="2627" cy="3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107950" marR="0" lvl="0" indent="-1079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rPr>
                  <a:t>Acquisition and long term ownership</a:t>
                </a:r>
              </a:p>
              <a:p>
                <a:pPr marL="107950" marR="0" lvl="0" indent="-1079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rPr>
                  <a:t>Acquisition and interim ownership </a:t>
                </a:r>
              </a:p>
              <a:p>
                <a:pPr marL="107950" marR="0" lvl="0" indent="-1079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rPr>
                  <a:t>Leasing by municipality</a:t>
                </a:r>
              </a:p>
              <a:p>
                <a:pPr marL="107950" marR="0" lvl="0" indent="-1079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rPr>
                  <a:t>Acquisition and “simultaneous” transfer to a third party</a:t>
                </a:r>
              </a:p>
              <a:p>
                <a:pPr marL="107950" marR="0" lvl="0" indent="-1079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rPr>
                  <a:t>Collaboration with the property owner</a:t>
                </a:r>
              </a:p>
              <a:p>
                <a:pPr marL="107950" marR="0" lvl="0" indent="-1079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rPr>
                  <a:t>Transfer tax liens</a:t>
                </a:r>
              </a:p>
              <a:p>
                <a:pPr marL="107950" marR="0" lvl="0" indent="-1079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Tx/>
                  <a:buFont typeface="Arial" pitchFamily="34" charset="0"/>
                  <a:buChar char="•"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rPr>
                  <a:t>Incentives to promote reuse</a:t>
                </a:r>
                <a:endPara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259398" y="1333681"/>
            <a:ext cx="5686104" cy="4622117"/>
            <a:chOff x="228601" y="1605668"/>
            <a:chExt cx="5190561" cy="4414132"/>
          </a:xfrm>
        </p:grpSpPr>
        <p:sp>
          <p:nvSpPr>
            <p:cNvPr id="26" name="Circular Arrow 25"/>
            <p:cNvSpPr>
              <a:spLocks noChangeAspect="1"/>
            </p:cNvSpPr>
            <p:nvPr/>
          </p:nvSpPr>
          <p:spPr>
            <a:xfrm rot="19075032">
              <a:off x="363572" y="1858706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Circular Arrow 26"/>
            <p:cNvSpPr>
              <a:spLocks noChangeAspect="1"/>
            </p:cNvSpPr>
            <p:nvPr/>
          </p:nvSpPr>
          <p:spPr>
            <a:xfrm rot="16200000">
              <a:off x="1718503" y="1605668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19725958"/>
                <a:gd name="adj5" fmla="val 6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Circular Arrow 27"/>
            <p:cNvSpPr>
              <a:spLocks noChangeAspect="1"/>
            </p:cNvSpPr>
            <p:nvPr/>
          </p:nvSpPr>
          <p:spPr>
            <a:xfrm rot="15798820">
              <a:off x="552005" y="2090733"/>
              <a:ext cx="3700659" cy="3700659"/>
            </a:xfrm>
            <a:prstGeom prst="circularArrow">
              <a:avLst>
                <a:gd name="adj1" fmla="val 4876"/>
                <a:gd name="adj2" fmla="val 453327"/>
                <a:gd name="adj3" fmla="val 20423246"/>
                <a:gd name="adj4" fmla="val 3664892"/>
                <a:gd name="adj5" fmla="val 620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992541" y="2500976"/>
              <a:ext cx="2805351" cy="28053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 smtClean="0"/>
                <a:t>Stakeholder Engagement</a:t>
              </a:r>
              <a:endParaRPr lang="en-US" sz="2400" b="1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065181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Establish Goals</a:t>
              </a: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194721" y="4508846"/>
              <a:ext cx="1007303" cy="1007303"/>
            </a:xfrm>
            <a:prstGeom prst="ellipse">
              <a:avLst/>
            </a:prstGeom>
            <a:solidFill>
              <a:schemeClr val="accent3">
                <a:lumMod val="50000"/>
                <a:alpha val="84706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Pre-Screen Property Recovery Actions</a:t>
              </a: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607059" y="336999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lvl="1" algn="ctr"/>
              <a:r>
                <a:rPr lang="en-US" sz="1100" b="1" dirty="0"/>
                <a:t>Property Reuse Assessment</a:t>
              </a:r>
              <a:endParaRPr lang="en-US" sz="1100" b="1" dirty="0" smtClean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057878" y="5012497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Conduct Due Diligence</a:t>
              </a: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83722" y="4506255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Identify </a:t>
              </a:r>
              <a:r>
                <a:rPr lang="en-US" sz="1100" b="1" dirty="0"/>
                <a:t>Property Reuse Obstacles</a:t>
              </a:r>
              <a:endParaRPr lang="en-US" sz="1100" b="1" dirty="0" smtClean="0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228601" y="3372003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Assess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97708" y="2177126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Manage </a:t>
              </a:r>
              <a:r>
                <a:rPr lang="en-US" sz="1100" b="1" dirty="0"/>
                <a:t>Property Reuse Risks</a:t>
              </a:r>
              <a:endParaRPr lang="en-US" sz="1100" b="1" dirty="0" smtClean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1860923" y="1730254"/>
              <a:ext cx="1007303" cy="1007303"/>
            </a:xfrm>
            <a:prstGeom prst="ellipse">
              <a:avLst/>
            </a:prstGeom>
            <a:solidFill>
              <a:srgbClr val="10253F">
                <a:alpha val="84706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 smtClean="0"/>
                <a:t>Select Property Recovery Action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519" r="12519"/>
          <a:stretch/>
        </p:blipFill>
        <p:spPr>
          <a:xfrm>
            <a:off x="0" y="-1787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</Template>
  <TotalTime>377</TotalTime>
  <Words>1071</Words>
  <Application>Microsoft Office PowerPoint</Application>
  <PresentationFormat>On-screen Show (4:3)</PresentationFormat>
  <Paragraphs>273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Avenir Book</vt:lpstr>
      <vt:lpstr>Calibri</vt:lpstr>
      <vt:lpstr>Century Gothic</vt:lpstr>
      <vt:lpstr>Eras Medium ITC</vt:lpstr>
      <vt:lpstr>Gill Sans MT</vt:lpstr>
      <vt:lpstr>Wingdings 3</vt:lpstr>
      <vt:lpstr>Basic</vt:lpstr>
      <vt:lpstr>PREPARED Workbook</vt:lpstr>
      <vt:lpstr>Purpose and Overview</vt:lpstr>
      <vt:lpstr>PREPARED</vt:lpstr>
      <vt:lpstr>Why USE It?</vt:lpstr>
      <vt:lpstr>Risk Management Framework</vt:lpstr>
      <vt:lpstr>Worksheets</vt:lpstr>
      <vt:lpstr>Establish Project Goals</vt:lpstr>
      <vt:lpstr>Preliminary Reuse Assessment</vt:lpstr>
      <vt:lpstr>Identify Property Recovery Actions</vt:lpstr>
      <vt:lpstr>Conduct Due Diligence</vt:lpstr>
      <vt:lpstr>Identify Property Reuse Obstacles</vt:lpstr>
      <vt:lpstr>Assess Property Reuse Risks</vt:lpstr>
      <vt:lpstr>Identify Risk Management Options</vt:lpstr>
      <vt:lpstr>Resolving Data Gaps</vt:lpstr>
      <vt:lpstr>Select a Property Recovery Action</vt:lpstr>
      <vt:lpstr>PREPARED:  The Next Generation</vt:lpstr>
      <vt:lpstr>CT DEEP Web-Enabled PREPARED Workbook </vt:lpstr>
      <vt:lpstr>Questions/COMMENTS?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Alison Frost</dc:creator>
  <cp:lastModifiedBy>Sarah Alfano</cp:lastModifiedBy>
  <cp:revision>55</cp:revision>
  <dcterms:created xsi:type="dcterms:W3CDTF">2015-01-22T03:55:29Z</dcterms:created>
  <dcterms:modified xsi:type="dcterms:W3CDTF">2015-03-19T20:49:21Z</dcterms:modified>
</cp:coreProperties>
</file>