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2" r:id="rId11"/>
  </p:sldMasterIdLst>
  <p:notesMasterIdLst>
    <p:notesMasterId r:id="rId34"/>
  </p:notesMasterIdLst>
  <p:handoutMasterIdLst>
    <p:handoutMasterId r:id="rId35"/>
  </p:handoutMasterIdLst>
  <p:sldIdLst>
    <p:sldId id="259" r:id="rId12"/>
    <p:sldId id="261" r:id="rId13"/>
    <p:sldId id="262" r:id="rId14"/>
    <p:sldId id="260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5" r:id="rId25"/>
    <p:sldId id="274" r:id="rId26"/>
    <p:sldId id="276" r:id="rId27"/>
    <p:sldId id="277" r:id="rId28"/>
    <p:sldId id="278" r:id="rId29"/>
    <p:sldId id="279" r:id="rId30"/>
    <p:sldId id="280" r:id="rId31"/>
    <p:sldId id="281" r:id="rId32"/>
    <p:sldId id="282" r:id="rId33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864" userDrawn="1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192">
          <p15:clr>
            <a:srgbClr val="A4A3A4"/>
          </p15:clr>
        </p15:guide>
        <p15:guide id="5" orient="horz" pos="1072">
          <p15:clr>
            <a:srgbClr val="A4A3A4"/>
          </p15:clr>
        </p15:guide>
        <p15:guide id="6" pos="3839">
          <p15:clr>
            <a:srgbClr val="A4A3A4"/>
          </p15:clr>
        </p15:guide>
        <p15:guide id="7" pos="704">
          <p15:clr>
            <a:srgbClr val="A4A3A4"/>
          </p15:clr>
        </p15:guide>
        <p15:guide id="8" pos="710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9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182" autoAdjust="0"/>
  </p:normalViewPr>
  <p:slideViewPr>
    <p:cSldViewPr showGuides="1">
      <p:cViewPr varScale="1">
        <p:scale>
          <a:sx n="82" d="100"/>
          <a:sy n="82" d="100"/>
        </p:scale>
        <p:origin x="96" y="461"/>
      </p:cViewPr>
      <p:guideLst>
        <p:guide orient="horz" pos="2160"/>
        <p:guide orient="horz" pos="864"/>
        <p:guide orient="horz" pos="3888"/>
        <p:guide orient="horz" pos="192"/>
        <p:guide orient="horz" pos="1072"/>
        <p:guide pos="3839"/>
        <p:guide pos="704"/>
        <p:guide pos="7103"/>
      </p:guideLst>
    </p:cSldViewPr>
  </p:slideViewPr>
  <p:outlineViewPr>
    <p:cViewPr>
      <p:scale>
        <a:sx n="33" d="100"/>
        <a:sy n="33" d="100"/>
      </p:scale>
      <p:origin x="0" y="-2886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3043" y="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notesMaster" Target="notesMasters/notesMaster1.xml"/><Relationship Id="rId7" Type="http://schemas.openxmlformats.org/officeDocument/2006/relationships/customXml" Target="../customXml/item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commentAuthors" Target="commentAuthors.xml"/><Relationship Id="rId10" Type="http://schemas.openxmlformats.org/officeDocument/2006/relationships/customXml" Target="../customXml/item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3C59C-4E16-4A64-A766-34DB213E11B3}" type="datetimeFigureOut">
              <a:rPr lang="en-US">
                <a:solidFill>
                  <a:schemeClr val="tx2"/>
                </a:solidFill>
              </a:rPr>
              <a:t>5/15/2017</a:t>
            </a:fld>
            <a:endParaRPr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77566-CD65-4859-9FA1-43956DC85B8C}" type="slidenum">
              <a:rPr>
                <a:solidFill>
                  <a:schemeClr val="tx2"/>
                </a:solidFill>
              </a:rPr>
              <a:t>‹#›</a:t>
            </a:fld>
            <a:endParaRPr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5CF31C-F757-429C-A789-86504F04C3BE}" type="datetimeFigureOut">
              <a:rPr lang="en-US"/>
              <a:pPr/>
              <a:t>5/15/2017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g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2.gi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63122" y="0"/>
            <a:ext cx="12198086" cy="6858000"/>
            <a:chOff x="-7514" y="0"/>
            <a:chExt cx="12198086" cy="6858000"/>
          </a:xfrm>
        </p:grpSpPr>
        <p:sp>
          <p:nvSpPr>
            <p:cNvPr id="13" name="Rectangle 12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-7514" y="0"/>
              <a:ext cx="4718294" cy="6858000"/>
              <a:chOff x="-7514" y="0"/>
              <a:chExt cx="4718294" cy="685800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7514" y="1"/>
                <a:ext cx="4591594" cy="6857999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4573620" y="0"/>
                <a:ext cx="137160" cy="685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28196" y="6400801"/>
            <a:ext cx="2742486" cy="320675"/>
          </a:xfrm>
        </p:spPr>
        <p:txBody>
          <a:bodyPr/>
          <a:lstStyle/>
          <a:p>
            <a:fld id="{E8987C20-2999-49FE-99A2-417CE999B85A}" type="datetime1">
              <a:rPr lang="en-US" smtClean="0"/>
              <a:t>5/15/2017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79346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/>
                </a:solidFill>
                <a:effectLst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9346" y="1498601"/>
            <a:ext cx="7008574" cy="329882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03" b="50000"/>
          <a:stretch/>
        </p:blipFill>
        <p:spPr>
          <a:xfrm>
            <a:off x="9660625" y="469901"/>
            <a:ext cx="222729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12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3363-A9FC-405B-81F3-06AD4654321F}" type="datetime1">
              <a:rPr lang="en-US" smtClean="0"/>
              <a:t>5/15/2017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6535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2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58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90"/>
          <a:stretch/>
        </p:blipFill>
        <p:spPr>
          <a:xfrm>
            <a:off x="8837612" y="0"/>
            <a:ext cx="3377068" cy="3429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117309" y="6400801"/>
            <a:ext cx="2742486" cy="320675"/>
          </a:xfrm>
        </p:spPr>
        <p:txBody>
          <a:bodyPr/>
          <a:lstStyle/>
          <a:p>
            <a:fld id="{29D6BFCF-7623-4DEA-B10B-0C88492FE555}" type="datetime1">
              <a:rPr lang="en-US" smtClean="0"/>
              <a:t>5/15/2017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94040" y="3632199"/>
            <a:ext cx="3670693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/>
                </a:solidFill>
                <a:effectLst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594040" y="228600"/>
            <a:ext cx="3670693" cy="3298825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3600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03" b="50000"/>
          <a:stretch/>
        </p:blipFill>
        <p:spPr>
          <a:xfrm>
            <a:off x="236989" y="5925446"/>
            <a:ext cx="1203549" cy="370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0384" y="3429000"/>
            <a:ext cx="3372016" cy="3429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77"/>
          <a:stretch/>
        </p:blipFill>
        <p:spPr>
          <a:xfrm>
            <a:off x="5460384" y="0"/>
            <a:ext cx="3377068" cy="3429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5006" y="3411071"/>
            <a:ext cx="3377068" cy="3429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365703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582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1D656-4F1A-4D75-B8D5-1153EE62C0F9}" type="datetime1">
              <a:rPr lang="en-US" smtClean="0"/>
              <a:t>5/15/2017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04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13FF3-D601-4BCC-991F-E0568AA3D9C4}" type="datetime1">
              <a:rPr lang="en-US" smtClean="0"/>
              <a:t>5/15/2017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07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A8E8C-1138-4455-A390-4426CD4F7777}" type="datetime1">
              <a:rPr lang="en-US" smtClean="0"/>
              <a:t>5/15/2017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84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D26D3-D2A0-4CE8-BC1C-BC6290ECE304}" type="datetime1">
              <a:rPr lang="en-US" smtClean="0"/>
              <a:t>5/15/2017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0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gi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10" name="Rectangle 9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304721" y="0"/>
              <a:ext cx="11579384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538CDCBB-A99E-499E-B9AD-E29CB9EE46F5}" type="datetime1">
              <a:rPr lang="en-US" smtClean="0"/>
              <a:t>5/15/2017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03" b="50000"/>
          <a:stretch/>
        </p:blipFill>
        <p:spPr>
          <a:xfrm>
            <a:off x="455612" y="6477000"/>
            <a:ext cx="572690" cy="17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8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b="0" kern="1200" cap="none" baseline="0">
          <a:solidFill>
            <a:schemeClr val="accent2"/>
          </a:solidFill>
          <a:effectLst/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Clr>
          <a:schemeClr val="accent2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2"/>
        </a:buClr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75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75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75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75000"/>
          </a:schemeClr>
        </a:buClr>
        <a:buSzPct val="90000"/>
        <a:buFont typeface="Century Gothic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75000"/>
          </a:schemeClr>
        </a:buClr>
        <a:buSzPct val="90000"/>
        <a:buFont typeface="Century Gothic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75000"/>
          </a:schemeClr>
        </a:buClr>
        <a:buSzPct val="90000"/>
        <a:buFont typeface="Century Gothic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75000"/>
          </a:schemeClr>
        </a:buClr>
        <a:buSzPct val="90000"/>
        <a:buFont typeface="Century Gothic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emspub.epa.gov/src/document/01/457950.pdf" TargetMode="External"/><Relationship Id="rId2" Type="http://schemas.openxmlformats.org/officeDocument/2006/relationships/hyperlink" Target="https://semspub.epa.gov/src/document/01/236969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emspub.epa.gov/src/document/01/596262" TargetMode="External"/><Relationship Id="rId4" Type="http://schemas.openxmlformats.org/officeDocument/2006/relationships/hyperlink" Target="https://semspub.epa.gov/src/document/01/485966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semspub.epa.gov/src/document/01/295879.pdf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semspub.epa.gov/src/document/01/295879.pdf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semspub.epa.gov/src/document/01/295879.pdf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semspub.epa.gov/src/document/01/295879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semspub.epa.gov/src/document/HQ/100000071.pdf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semspub.epa.gov/src/document/01/14846.pdf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semspub.epa.gov/src/document/01/44323.pdf" TargetMode="Externa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ems.epa.gov/src/document/1494519346219/01-246410.pdf" TargetMode="External"/><Relationship Id="rId2" Type="http://schemas.openxmlformats.org/officeDocument/2006/relationships/hyperlink" Target="https://sems.epa.gov/src/document/1494519346219/01-246409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pa.gov/superfund-redevelopment-initiative/superfund-redevelopment-policy-guidance-and-resources" TargetMode="External"/><Relationship Id="rId5" Type="http://schemas.openxmlformats.org/officeDocument/2006/relationships/hyperlink" Target="https://www.epa.gov/brownfields/brownfields-laws-and-regulations" TargetMode="External"/><Relationship Id="rId4" Type="http://schemas.openxmlformats.org/officeDocument/2006/relationships/hyperlink" Target="https://sems.epa.gov/src/document/1494519346219/01-246405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94040" y="3632199"/>
            <a:ext cx="3670693" cy="1244600"/>
          </a:xfrm>
        </p:spPr>
        <p:txBody>
          <a:bodyPr>
            <a:normAutofit/>
          </a:bodyPr>
          <a:lstStyle/>
          <a:p>
            <a:r>
              <a:rPr lang="en-US" dirty="0"/>
              <a:t>Joseph LeMay</a:t>
            </a:r>
          </a:p>
          <a:p>
            <a:r>
              <a:rPr lang="en-US" dirty="0"/>
              <a:t>EPA Region 1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Century Gothic" pitchFamily="34" charset="0"/>
              </a:rPr>
              <a:t>Industri</a:t>
            </a:r>
            <a:r>
              <a:rPr lang="en-US" dirty="0">
                <a:latin typeface="Century Gothic" pitchFamily="34" charset="0"/>
              </a:rPr>
              <a:t>-Plex Superfund Site – SRI Case Study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4A1E04-C730-4BD2-8D3B-29851386E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9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21BB24-2F9C-42A3-A5E9-DD4FCD5D4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309" y="1142999"/>
            <a:ext cx="10157354" cy="5257801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200" dirty="0"/>
              <a:t>Settlement includes existing landowners who can not disturb their properties unless in accordance with the institutional controls or approved by EPA and State</a:t>
            </a:r>
          </a:p>
          <a:p>
            <a:pPr>
              <a:spcBef>
                <a:spcPts val="600"/>
              </a:spcBef>
            </a:pPr>
            <a:r>
              <a:rPr lang="en-US" sz="2200" dirty="0"/>
              <a:t>Institutional controls (ICs)</a:t>
            </a:r>
          </a:p>
          <a:p>
            <a:pPr lvl="1">
              <a:spcBef>
                <a:spcPts val="300"/>
              </a:spcBef>
            </a:pPr>
            <a:r>
              <a:rPr lang="en-US" sz="1800" dirty="0"/>
              <a:t>"To preserve the continued effectiveness of the remedial actions in order to protect human health and the environment.”</a:t>
            </a:r>
          </a:p>
          <a:p>
            <a:pPr lvl="1">
              <a:spcBef>
                <a:spcPts val="300"/>
              </a:spcBef>
            </a:pPr>
            <a:r>
              <a:rPr lang="en-US" sz="1800" dirty="0"/>
              <a:t>"To permit the greatest possible use and enjoyment of the Site.”</a:t>
            </a:r>
          </a:p>
          <a:p>
            <a:pPr lvl="1">
              <a:spcBef>
                <a:spcPts val="300"/>
              </a:spcBef>
            </a:pPr>
            <a:r>
              <a:rPr lang="en-US" sz="1800" dirty="0"/>
              <a:t>In 1995-96, EPA &amp; State led development of IC outline with Remedial Trust, Custodial Trust, and landowners</a:t>
            </a:r>
          </a:p>
          <a:p>
            <a:pPr lvl="1">
              <a:spcBef>
                <a:spcPts val="300"/>
              </a:spcBef>
            </a:pPr>
            <a:r>
              <a:rPr lang="en-US" sz="1800" dirty="0"/>
              <a:t>EPA &amp; State allow interim institutional controls to be placed on properties transferred for redevelopment</a:t>
            </a:r>
          </a:p>
          <a:p>
            <a:pPr lvl="1">
              <a:spcBef>
                <a:spcPts val="300"/>
              </a:spcBef>
            </a:pPr>
            <a:r>
              <a:rPr lang="en-US" sz="1800" dirty="0"/>
              <a:t>In 2005, EPA &amp; State release IC design; </a:t>
            </a:r>
          </a:p>
          <a:p>
            <a:pPr lvl="1">
              <a:spcBef>
                <a:spcPts val="300"/>
              </a:spcBef>
            </a:pPr>
            <a:r>
              <a:rPr lang="en-US" sz="1800" dirty="0"/>
              <a:t>In 2017, Remedial Trust finalize model National Activity &amp; Use Limitation (NAUL) for remaining properties.</a:t>
            </a:r>
          </a:p>
          <a:p>
            <a:pPr>
              <a:spcBef>
                <a:spcPts val="600"/>
              </a:spcBef>
            </a:pPr>
            <a:r>
              <a:rPr lang="en-US" sz="2200" dirty="0"/>
              <a:t>2005 IC Design: </a:t>
            </a:r>
            <a:r>
              <a:rPr lang="en-US" sz="2200" dirty="0">
                <a:hlinkClick r:id="rId2"/>
              </a:rPr>
              <a:t>https://semspub.epa.gov/src/document/01/236969.pdf</a:t>
            </a:r>
            <a:endParaRPr lang="en-US" sz="2200" dirty="0"/>
          </a:p>
          <a:p>
            <a:pPr lvl="1">
              <a:spcBef>
                <a:spcPts val="300"/>
              </a:spcBef>
            </a:pPr>
            <a:r>
              <a:rPr lang="en-US" sz="1800" dirty="0"/>
              <a:t>Recorded IC for 112 Commerce Way: </a:t>
            </a:r>
            <a:r>
              <a:rPr lang="en-US" sz="1800" dirty="0">
                <a:hlinkClick r:id="rId3"/>
              </a:rPr>
              <a:t>https://semspub.epa.gov/src/document/01/457950.pdf</a:t>
            </a:r>
            <a:endParaRPr lang="en-US" sz="1800" dirty="0"/>
          </a:p>
          <a:p>
            <a:pPr lvl="1">
              <a:spcBef>
                <a:spcPts val="300"/>
              </a:spcBef>
            </a:pPr>
            <a:r>
              <a:rPr lang="en-US" sz="1800" dirty="0"/>
              <a:t>Recorded IC for 30 Atlantic Avenue: </a:t>
            </a:r>
            <a:r>
              <a:rPr lang="en-US" sz="1800" dirty="0">
                <a:hlinkClick r:id="rId4"/>
              </a:rPr>
              <a:t>https://semspub.epa.gov/src/document/01/485966.pdf</a:t>
            </a:r>
            <a:endParaRPr lang="en-US" sz="1800" dirty="0"/>
          </a:p>
          <a:p>
            <a:pPr lvl="1">
              <a:spcBef>
                <a:spcPts val="300"/>
              </a:spcBef>
            </a:pPr>
            <a:r>
              <a:rPr lang="en-US" sz="1800" dirty="0"/>
              <a:t>Recorded IC for 211 New Boston Street: </a:t>
            </a:r>
            <a:r>
              <a:rPr lang="en-US" u="sng" dirty="0">
                <a:hlinkClick r:id="rId5"/>
              </a:rPr>
              <a:t>http://semspub.epa.gov/src/document/01/596262</a:t>
            </a:r>
            <a:endParaRPr lang="en-US" sz="1800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266A70-0247-4E5F-8C37-8AD9F37FB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838200"/>
          </a:xfrm>
        </p:spPr>
        <p:txBody>
          <a:bodyPr>
            <a:normAutofit/>
          </a:bodyPr>
          <a:lstStyle/>
          <a:p>
            <a:r>
              <a:rPr lang="en-US" dirty="0"/>
              <a:t>Unique Aspects to Remedy/Consent Decree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2CD392-8064-401C-9FB7-DC75D375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71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BE422E-F38C-4639-A149-CA2CE253A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066800"/>
          </a:xfrm>
        </p:spPr>
        <p:txBody>
          <a:bodyPr/>
          <a:lstStyle/>
          <a:p>
            <a:r>
              <a:rPr lang="en-US" b="1" i="1" dirty="0"/>
              <a:t>INNOVATIVE</a:t>
            </a:r>
            <a:r>
              <a:rPr lang="en-US" dirty="0"/>
              <a:t> - Institutional Controls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BFA4EF-92F5-4297-91A8-34B30EC975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309" y="1219200"/>
            <a:ext cx="5394614" cy="51054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dirty="0"/>
              <a:t>Identifies restricted and permitted uses/activities by class of land [</a:t>
            </a:r>
            <a:r>
              <a:rPr lang="en-US" sz="1800" i="1" dirty="0"/>
              <a:t>A to D Land (least to most restrictive)</a:t>
            </a:r>
            <a:r>
              <a:rPr lang="en-US" sz="1800" dirty="0"/>
              <a:t>];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Regulates “</a:t>
            </a:r>
            <a:r>
              <a:rPr lang="en-US" sz="1800" b="1" i="1" dirty="0"/>
              <a:t>How to</a:t>
            </a:r>
            <a:r>
              <a:rPr lang="en-US" sz="1800" dirty="0"/>
              <a:t>” disturb/modify cap (Appendix IV/Exhibit I “</a:t>
            </a:r>
            <a:r>
              <a:rPr lang="en-US" sz="1800" b="1" u="sng" dirty="0"/>
              <a:t>Work Protocols</a:t>
            </a:r>
            <a:r>
              <a:rPr lang="en-US" sz="1800" dirty="0"/>
              <a:t>”):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LO (or contractor/developer with LO permission) hires “independent professional” (IP) to ensure intrusive work is consistent with IC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IP prepares </a:t>
            </a:r>
            <a:r>
              <a:rPr lang="en-US" sz="1600" b="1" u="sng" dirty="0"/>
              <a:t>work plans</a:t>
            </a:r>
            <a:r>
              <a:rPr lang="en-US" sz="1600" dirty="0"/>
              <a:t>, </a:t>
            </a:r>
            <a:r>
              <a:rPr lang="en-US" sz="1600" b="1" u="sng" dirty="0"/>
              <a:t>health &amp; safety plans</a:t>
            </a:r>
            <a:r>
              <a:rPr lang="en-US" sz="1600" dirty="0"/>
              <a:t>, and </a:t>
            </a:r>
            <a:r>
              <a:rPr lang="en-US" sz="1600" b="1" u="sng" dirty="0"/>
              <a:t>completion reports </a:t>
            </a:r>
            <a:r>
              <a:rPr lang="en-US" sz="1600" dirty="0"/>
              <a:t>depending on the class of land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Gov’t approves plans and completion reports for Class C and D intrusive work contacting contaminated media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If reuse modifies the existing cap, then IP prepares as-built plans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Where appropriate, the IC may be modified with gov’t approval.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If no recorded IC, then gov’t required LO to follow above IC approach (since 1996) in accordance with CD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Municipality incorporates IC land restriction boundaries on GIS</a:t>
            </a:r>
          </a:p>
          <a:p>
            <a:endParaRPr lang="en-US" sz="2000" dirty="0"/>
          </a:p>
          <a:p>
            <a:endParaRPr lang="en-US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283B36D-24B3-4EA2-A885-E1BD10B9507A}"/>
              </a:ext>
            </a:extLst>
          </p:cNvPr>
          <p:cNvSpPr txBox="1">
            <a:spLocks/>
          </p:cNvSpPr>
          <p:nvPr/>
        </p:nvSpPr>
        <p:spPr>
          <a:xfrm>
            <a:off x="1117308" y="3429000"/>
            <a:ext cx="5358103" cy="2743200"/>
          </a:xfrm>
          <a:prstGeom prst="rect">
            <a:avLst/>
          </a:prstGeom>
        </p:spPr>
        <p:txBody>
          <a:bodyPr vert="horz" lIns="121899" tIns="60949" rIns="121899" bIns="60949" rtlCol="0">
            <a:no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Clr>
                <a:schemeClr val="accent2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2"/>
              </a:buClr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75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75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75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75000"/>
                </a:schemeClr>
              </a:buClr>
              <a:buSzPct val="90000"/>
              <a:buFont typeface="Century Gothic" pitchFamily="34" charset="0"/>
              <a:buChar char="–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75000"/>
                </a:schemeClr>
              </a:buClr>
              <a:buSzPct val="90000"/>
              <a:buFont typeface="Century Gothic" pitchFamily="34" charset="0"/>
              <a:buChar char="–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75000"/>
                </a:schemeClr>
              </a:buClr>
              <a:buSzPct val="90000"/>
              <a:buFont typeface="Century Gothic" pitchFamily="34" charset="0"/>
              <a:buChar char="–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75000"/>
                </a:schemeClr>
              </a:buClr>
              <a:buSzPct val="90000"/>
              <a:buFont typeface="Century Gothic" pitchFamily="34" charset="0"/>
              <a:buChar char="–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endParaRPr lang="en-US" sz="200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8317BA0-C285-444B-86FA-AD2BE7AFC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A3F466-374F-439D-9040-143BB06EE8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7"/>
          <a:stretch/>
        </p:blipFill>
        <p:spPr>
          <a:xfrm>
            <a:off x="6704012" y="1473200"/>
            <a:ext cx="4572000" cy="47964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01F43F-3F73-42D5-92C0-57730A363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923" y="5140326"/>
            <a:ext cx="2232539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9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FC9EE0-9E2F-413B-8919-CB698F075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309" y="1295400"/>
            <a:ext cx="10157354" cy="54260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u="sng" dirty="0"/>
              <a:t>Landowner Obligations: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Annual inspections and inspection reports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Normal maintenance of cap/cover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Notification of remedy failure (within 24 hours; submit work plan to repair within 21 days)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Notification of other violations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Permit and approval related notifications:</a:t>
            </a:r>
          </a:p>
          <a:p>
            <a:pPr lvl="1">
              <a:spcBef>
                <a:spcPts val="300"/>
              </a:spcBef>
            </a:pPr>
            <a:r>
              <a:rPr lang="en-US" sz="1800" dirty="0"/>
              <a:t>When requesting permit, provide the local, state or federal authority a copy of the IC/restrictions</a:t>
            </a:r>
          </a:p>
          <a:p>
            <a:pPr lvl="1">
              <a:spcBef>
                <a:spcPts val="300"/>
              </a:spcBef>
            </a:pPr>
            <a:r>
              <a:rPr lang="en-US" sz="1800" dirty="0"/>
              <a:t>Provide EPA and State a copy of any building permit application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200" b="1" u="sng" dirty="0"/>
              <a:t>Emergency Excavations (e.g. responding to emergency utility repair, fire, flood):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Temporarily suspend IC restrictions:</a:t>
            </a:r>
          </a:p>
          <a:p>
            <a:pPr lvl="1">
              <a:spcBef>
                <a:spcPts val="300"/>
              </a:spcBef>
            </a:pPr>
            <a:r>
              <a:rPr lang="en-US" sz="1800" dirty="0"/>
              <a:t>Verbal notification &lt; 2 hours, and written notification within 5 days</a:t>
            </a:r>
          </a:p>
          <a:p>
            <a:pPr lvl="1">
              <a:spcBef>
                <a:spcPts val="300"/>
              </a:spcBef>
            </a:pPr>
            <a:r>
              <a:rPr lang="en-US" sz="1800" dirty="0"/>
              <a:t>Limits disturbance and risk to public and environment</a:t>
            </a:r>
          </a:p>
          <a:p>
            <a:pPr lvl="1">
              <a:spcBef>
                <a:spcPts val="300"/>
              </a:spcBef>
            </a:pPr>
            <a:r>
              <a:rPr lang="en-US" sz="1800" dirty="0"/>
              <a:t>Manages/disposes excavated/extracted soils, sediments and water</a:t>
            </a:r>
          </a:p>
          <a:p>
            <a:pPr lvl="1">
              <a:spcBef>
                <a:spcPts val="300"/>
              </a:spcBef>
            </a:pPr>
            <a:r>
              <a:rPr lang="en-US" sz="1800" dirty="0"/>
              <a:t>Reinstates the cap</a:t>
            </a:r>
          </a:p>
          <a:p>
            <a:pPr lvl="1">
              <a:spcBef>
                <a:spcPts val="300"/>
              </a:spcBef>
            </a:pPr>
            <a:r>
              <a:rPr lang="en-US" sz="1800" dirty="0"/>
              <a:t>Submits emergency excavation report within 30 days</a:t>
            </a:r>
          </a:p>
          <a:p>
            <a:pPr lvl="1">
              <a:spcBef>
                <a:spcPts val="300"/>
              </a:spcBef>
            </a:pPr>
            <a:endParaRPr lang="en-US" sz="1800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45757C-2A15-4BFC-A385-33263F57B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066799"/>
          </a:xfrm>
        </p:spPr>
        <p:txBody>
          <a:bodyPr/>
          <a:lstStyle/>
          <a:p>
            <a:r>
              <a:rPr lang="en-US" b="1" i="1" dirty="0"/>
              <a:t>INNOVATIVE</a:t>
            </a:r>
            <a:r>
              <a:rPr lang="en-US" dirty="0"/>
              <a:t> - Institutional Controls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2C7100-E01E-4F50-AF85-27B3EDF85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61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C178D8A-37B4-40E0-8F5F-4B868EB4028A}"/>
              </a:ext>
            </a:extLst>
          </p:cNvPr>
          <p:cNvSpPr txBox="1"/>
          <p:nvPr/>
        </p:nvSpPr>
        <p:spPr>
          <a:xfrm>
            <a:off x="1588295" y="6172200"/>
            <a:ext cx="9012235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1600" dirty="0"/>
              <a:t>Link to cover certification reports: </a:t>
            </a:r>
            <a:r>
              <a:rPr lang="en-US" sz="1600" dirty="0">
                <a:hlinkClick r:id="rId2"/>
              </a:rPr>
              <a:t>https://semspub.epa.gov/src/document/01/295879.pdf</a:t>
            </a:r>
            <a:endParaRPr lang="en-US" sz="1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ECDCBB-2C10-48F7-B295-1C2A30696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13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80B71E-E856-4044-8AA1-7FF5918FD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676" y="304800"/>
            <a:ext cx="10179473" cy="586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45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C178D8A-37B4-40E0-8F5F-4B868EB4028A}"/>
              </a:ext>
            </a:extLst>
          </p:cNvPr>
          <p:cNvSpPr txBox="1"/>
          <p:nvPr/>
        </p:nvSpPr>
        <p:spPr>
          <a:xfrm>
            <a:off x="1588295" y="6172200"/>
            <a:ext cx="9012235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1600" dirty="0"/>
              <a:t>Link to cover certification reports: </a:t>
            </a:r>
            <a:r>
              <a:rPr lang="en-US" sz="1600" dirty="0">
                <a:hlinkClick r:id="rId2"/>
              </a:rPr>
              <a:t>https://semspub.epa.gov/src/document/01/295879.pdf</a:t>
            </a:r>
            <a:endParaRPr lang="en-US" sz="1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1465F8-2A8B-4BF1-8F75-B8404FA52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2053A6-5015-47AC-8EBA-53BDC9BF2C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2" t="975" b="1"/>
          <a:stretch/>
        </p:blipFill>
        <p:spPr>
          <a:xfrm>
            <a:off x="2123203" y="304800"/>
            <a:ext cx="7933609" cy="586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322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C178D8A-37B4-40E0-8F5F-4B868EB4028A}"/>
              </a:ext>
            </a:extLst>
          </p:cNvPr>
          <p:cNvSpPr txBox="1"/>
          <p:nvPr/>
        </p:nvSpPr>
        <p:spPr>
          <a:xfrm>
            <a:off x="1588295" y="6172200"/>
            <a:ext cx="9012235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1600" dirty="0"/>
              <a:t>Link to cover certification reports: </a:t>
            </a:r>
            <a:r>
              <a:rPr lang="en-US" sz="1600" dirty="0">
                <a:hlinkClick r:id="rId2"/>
              </a:rPr>
              <a:t>https://semspub.epa.gov/src/document/01/295879.pdf</a:t>
            </a:r>
            <a:endParaRPr lang="en-US" sz="1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B968AB-131C-4858-8ABC-D66324D30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5D64AD-7A94-4F50-8FF3-50B44B2A87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3" t="1404"/>
          <a:stretch/>
        </p:blipFill>
        <p:spPr>
          <a:xfrm>
            <a:off x="585416" y="515522"/>
            <a:ext cx="11017992" cy="56566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92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C178D8A-37B4-40E0-8F5F-4B868EB4028A}"/>
              </a:ext>
            </a:extLst>
          </p:cNvPr>
          <p:cNvSpPr txBox="1"/>
          <p:nvPr/>
        </p:nvSpPr>
        <p:spPr>
          <a:xfrm>
            <a:off x="1588295" y="6172200"/>
            <a:ext cx="9012235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1600" dirty="0"/>
              <a:t>Link cover certification reports: </a:t>
            </a:r>
            <a:r>
              <a:rPr lang="en-US" sz="1600" dirty="0">
                <a:hlinkClick r:id="rId2"/>
              </a:rPr>
              <a:t>https://semspub.epa.gov/src/document/01/295879.pdf</a:t>
            </a:r>
            <a:endParaRPr lang="en-US" sz="1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369DA3-AB07-4612-ACDC-D124738FC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C4802D-ACE9-4BB0-AD3E-06E4DBC7F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7412" y="303362"/>
            <a:ext cx="7839075" cy="31213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728B1C-AB06-4380-972E-42E8A35917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92"/>
          <a:stretch/>
        </p:blipFill>
        <p:spPr>
          <a:xfrm>
            <a:off x="1128952" y="3429000"/>
            <a:ext cx="862788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2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2C812-BB66-4B52-A689-689B26341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Industri</a:t>
            </a:r>
            <a:r>
              <a:rPr lang="en-US" dirty="0"/>
              <a:t>-Plex </a:t>
            </a:r>
            <a:r>
              <a:rPr lang="en-US" b="1" i="1" dirty="0"/>
              <a:t>TRANSFORMATION</a:t>
            </a:r>
            <a:br>
              <a:rPr lang="en-US" dirty="0"/>
            </a:br>
            <a:r>
              <a:rPr lang="en-US" dirty="0"/>
              <a:t>Woburn is a Thriving Economic Success Story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5F3F44-19DF-42EA-A0DC-E1C9E8581A26}"/>
              </a:ext>
            </a:extLst>
          </p:cNvPr>
          <p:cNvSpPr txBox="1"/>
          <p:nvPr/>
        </p:nvSpPr>
        <p:spPr>
          <a:xfrm>
            <a:off x="2014289" y="6164676"/>
            <a:ext cx="2744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/>
              <a:t>Industri</a:t>
            </a:r>
            <a:r>
              <a:rPr lang="en-US" sz="1800" b="1" dirty="0"/>
              <a:t>-Plex</a:t>
            </a:r>
            <a:r>
              <a:rPr lang="en-US" sz="1800" dirty="0"/>
              <a:t> </a:t>
            </a:r>
            <a:r>
              <a:rPr lang="en-US" sz="1800" b="1" i="1" dirty="0"/>
              <a:t>Before</a:t>
            </a:r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F37975-ECE5-4026-AE57-4D3061C4ABFE}"/>
              </a:ext>
            </a:extLst>
          </p:cNvPr>
          <p:cNvSpPr txBox="1"/>
          <p:nvPr/>
        </p:nvSpPr>
        <p:spPr>
          <a:xfrm>
            <a:off x="7651336" y="6164676"/>
            <a:ext cx="2744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/>
              <a:t>After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16E899-120C-49E5-AF5E-69B47062F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844356-9925-40AA-959B-486FCF0CA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688" y="1701800"/>
            <a:ext cx="4505325" cy="4276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E7A75F-01D6-49BD-A968-60EF11CD6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93" y="2278062"/>
            <a:ext cx="5416221" cy="3124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295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FC622-519E-4E2F-A5FB-D95274EFF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Industri</a:t>
            </a:r>
            <a:r>
              <a:rPr lang="en-US" dirty="0"/>
              <a:t>-Plex Superfund Site </a:t>
            </a:r>
            <a:br>
              <a:rPr lang="en-US" dirty="0"/>
            </a:br>
            <a:r>
              <a:rPr lang="en-US" dirty="0"/>
              <a:t>OU2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06E36-8C2F-4486-B58A-0E41B1834D8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000" dirty="0"/>
              <a:t>Final groundwater solution addressing arsenic, ammonia, benzene, etc.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OU2 remedy also addresses residual arsenic that historically migrated downstream via dredging, restoration and IC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IC will apply similar OU1 approach including the preparation of </a:t>
            </a:r>
            <a:r>
              <a:rPr lang="en-US" sz="2000" b="1" u="sng" dirty="0"/>
              <a:t>work plans, health &amp; safety plans, and completion reports</a:t>
            </a:r>
            <a:r>
              <a:rPr lang="en-US" sz="2000" dirty="0"/>
              <a:t> depending on land use restrictions.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Through wetland/floodplain mitigation, incorporated passive recreational reuse into the remedy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94601-9F09-447A-ADD7-BF2C6B844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790799-31AD-4EF1-9E73-10866FE2E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1212" y="1295400"/>
            <a:ext cx="3319778" cy="4953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83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B65AE-E8F2-4AC8-BBF1-730978B60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76200"/>
            <a:ext cx="10463211" cy="1397000"/>
          </a:xfrm>
        </p:spPr>
        <p:txBody>
          <a:bodyPr>
            <a:normAutofit fontScale="90000"/>
          </a:bodyPr>
          <a:lstStyle/>
          <a:p>
            <a:r>
              <a:rPr lang="en-US" dirty="0"/>
              <a:t>Mitigation: Rifle Range Road, Woburn, MA</a:t>
            </a:r>
            <a:br>
              <a:rPr lang="en-US" dirty="0"/>
            </a:br>
            <a:r>
              <a:rPr lang="en-US" sz="3200" dirty="0"/>
              <a:t>1-acre Floodplain Enhancement &amp; Creation of </a:t>
            </a:r>
            <a:r>
              <a:rPr lang="en-US" sz="3200" dirty="0" err="1"/>
              <a:t>Aberjona</a:t>
            </a:r>
            <a:r>
              <a:rPr lang="en-US" sz="3200" dirty="0"/>
              <a:t> Nature Trail</a:t>
            </a:r>
            <a:endParaRPr lang="en-US" sz="5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60E16F-C5CA-4BC8-8CDE-8DA4770175A7}"/>
              </a:ext>
            </a:extLst>
          </p:cNvPr>
          <p:cNvSpPr txBox="1"/>
          <p:nvPr/>
        </p:nvSpPr>
        <p:spPr>
          <a:xfrm>
            <a:off x="3874100" y="4876800"/>
            <a:ext cx="4440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/>
              <a:t>Before</a:t>
            </a:r>
            <a:r>
              <a:rPr lang="en-US" sz="1800" dirty="0"/>
              <a:t>: Debris filled floodplain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4AD313-99D6-4EF9-B615-4A3596434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C42235-308F-46ED-8216-43F1EB928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1732529"/>
            <a:ext cx="10158414" cy="31442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913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FD089-1D4D-4747-9186-249E41467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Industri</a:t>
            </a:r>
            <a:r>
              <a:rPr lang="en-US" dirty="0"/>
              <a:t>-Plex Superfund Site – </a:t>
            </a:r>
            <a:br>
              <a:rPr lang="en-US" dirty="0"/>
            </a:br>
            <a:r>
              <a:rPr lang="en-US" dirty="0"/>
              <a:t>SRI Case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0A188-51FE-4EC2-BAA0-A1023887F8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Unique setting of original 245-acre site approximately 10 miles north of Boston, Massachusetts</a:t>
            </a:r>
          </a:p>
          <a:p>
            <a:pPr>
              <a:spcBef>
                <a:spcPts val="1200"/>
              </a:spcBef>
            </a:pPr>
            <a:r>
              <a:rPr lang="en-US" dirty="0"/>
              <a:t>Adjacent Interstate 95 and Interstate 93 highways</a:t>
            </a:r>
          </a:p>
          <a:p>
            <a:pPr>
              <a:spcBef>
                <a:spcPts val="1200"/>
              </a:spcBef>
            </a:pPr>
            <a:r>
              <a:rPr lang="en-US" dirty="0"/>
              <a:t>Adjacent rail/commuter rail service to Boston</a:t>
            </a:r>
          </a:p>
          <a:p>
            <a:pPr>
              <a:spcBef>
                <a:spcPts val="1200"/>
              </a:spcBef>
            </a:pPr>
            <a:r>
              <a:rPr lang="en-US" b="1" i="1" u="sng" dirty="0"/>
              <a:t>Location</a:t>
            </a:r>
            <a:r>
              <a:rPr lang="en-US" b="1" i="1" dirty="0"/>
              <a:t>, </a:t>
            </a:r>
            <a:r>
              <a:rPr lang="en-US" b="1" i="1" u="sng" dirty="0"/>
              <a:t>Location</a:t>
            </a:r>
            <a:r>
              <a:rPr lang="en-US" b="1" i="1" dirty="0"/>
              <a:t>, </a:t>
            </a:r>
            <a:r>
              <a:rPr lang="en-US" b="1" i="1" u="sng" dirty="0"/>
              <a:t>Location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82DB9-2C64-404D-A4C1-2470E05FD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58E7A9-C846-46C4-8B77-B7CD9DDB4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412" y="1701801"/>
            <a:ext cx="5179356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2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B65AE-E8F2-4AC8-BBF1-730978B60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76200"/>
            <a:ext cx="10463211" cy="1397000"/>
          </a:xfrm>
        </p:spPr>
        <p:txBody>
          <a:bodyPr>
            <a:normAutofit fontScale="90000"/>
          </a:bodyPr>
          <a:lstStyle/>
          <a:p>
            <a:r>
              <a:rPr lang="en-US" dirty="0"/>
              <a:t>Mitigation: Rifle Range Road, Woburn, MA</a:t>
            </a:r>
            <a:br>
              <a:rPr lang="en-US" dirty="0"/>
            </a:br>
            <a:r>
              <a:rPr lang="en-US" sz="3200" dirty="0"/>
              <a:t>1-acre Floodplain Enhancement &amp; Creation of </a:t>
            </a:r>
            <a:r>
              <a:rPr lang="en-US" sz="3200" dirty="0" err="1"/>
              <a:t>Aberjona</a:t>
            </a:r>
            <a:r>
              <a:rPr lang="en-US" sz="3200" dirty="0"/>
              <a:t> Nature Trail</a:t>
            </a:r>
            <a:endParaRPr lang="en-US" sz="5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60E16F-C5CA-4BC8-8CDE-8DA4770175A7}"/>
              </a:ext>
            </a:extLst>
          </p:cNvPr>
          <p:cNvSpPr txBox="1"/>
          <p:nvPr/>
        </p:nvSpPr>
        <p:spPr>
          <a:xfrm>
            <a:off x="6311759" y="5962784"/>
            <a:ext cx="4440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/>
              <a:t>After</a:t>
            </a:r>
            <a:endParaRPr lang="en-US" sz="18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CCB73-9578-4C20-9449-564FFC2E6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20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BC7C3C-FDB3-40A2-B794-095BAA3F7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638" y="1701800"/>
            <a:ext cx="3764547" cy="447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BFD79D-C35E-4E08-B13A-CB28D75CF2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9"/>
          <a:stretch/>
        </p:blipFill>
        <p:spPr>
          <a:xfrm>
            <a:off x="5538724" y="1701801"/>
            <a:ext cx="5735940" cy="42609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615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B65AE-E8F2-4AC8-BBF1-730978B60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76200"/>
            <a:ext cx="10463211" cy="1397000"/>
          </a:xfrm>
        </p:spPr>
        <p:txBody>
          <a:bodyPr>
            <a:normAutofit fontScale="90000"/>
          </a:bodyPr>
          <a:lstStyle/>
          <a:p>
            <a:r>
              <a:rPr lang="en-US" dirty="0"/>
              <a:t>Mitigation: Rifle Range Road, Woburn, MA</a:t>
            </a:r>
            <a:br>
              <a:rPr lang="en-US" dirty="0"/>
            </a:br>
            <a:r>
              <a:rPr lang="en-US" sz="3200" dirty="0"/>
              <a:t>1-acre Floodplain Enhancement &amp; Creation of </a:t>
            </a:r>
            <a:r>
              <a:rPr lang="en-US" sz="3200" dirty="0" err="1"/>
              <a:t>Aberjona</a:t>
            </a:r>
            <a:r>
              <a:rPr lang="en-US" sz="3200" dirty="0"/>
              <a:t> Nature Trail</a:t>
            </a:r>
            <a:endParaRPr lang="en-US" sz="5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60E16F-C5CA-4BC8-8CDE-8DA4770175A7}"/>
              </a:ext>
            </a:extLst>
          </p:cNvPr>
          <p:cNvSpPr txBox="1"/>
          <p:nvPr/>
        </p:nvSpPr>
        <p:spPr>
          <a:xfrm>
            <a:off x="1006123" y="5366088"/>
            <a:ext cx="5029200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1800" b="1" i="1" dirty="0"/>
              <a:t>1 of 5 educational wetland stations along the trail</a:t>
            </a:r>
            <a:endParaRPr lang="en-US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2BE5EC-CF1F-4ABC-9041-A070D51104DB}"/>
              </a:ext>
            </a:extLst>
          </p:cNvPr>
          <p:cNvSpPr txBox="1"/>
          <p:nvPr/>
        </p:nvSpPr>
        <p:spPr>
          <a:xfrm>
            <a:off x="2468116" y="5895676"/>
            <a:ext cx="7332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/>
              <a:t>EPA Region 1 – Superfund Works for Communities:</a:t>
            </a:r>
          </a:p>
          <a:p>
            <a:pPr algn="ctr"/>
            <a:r>
              <a:rPr lang="en-US" sz="1800" dirty="0">
                <a:hlinkClick r:id="rId2"/>
              </a:rPr>
              <a:t>https://semspub.epa.gov/src/document/HQ/100000071.pdf</a:t>
            </a:r>
            <a:endParaRPr lang="en-US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6E0D9C-718D-41E8-8D99-781F817C8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FBCE4E-E51F-46E5-94D5-AD2F8626AA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9"/>
          <a:stretch/>
        </p:blipFill>
        <p:spPr>
          <a:xfrm>
            <a:off x="1130389" y="1701800"/>
            <a:ext cx="4780668" cy="36642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C72A9A-688F-43E9-B8DB-9249D1FF6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7789" y="1701801"/>
            <a:ext cx="4878224" cy="366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7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22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Joseph LeMay, P.E.</a:t>
            </a:r>
          </a:p>
          <a:p>
            <a:pPr marL="0" indent="0">
              <a:buNone/>
            </a:pPr>
            <a:r>
              <a:rPr lang="en-US" dirty="0"/>
              <a:t>US EPA Region 1, Five PO Square, </a:t>
            </a:r>
            <a:r>
              <a:rPr lang="en-US" dirty="0" err="1"/>
              <a:t>mailcode</a:t>
            </a:r>
            <a:r>
              <a:rPr lang="en-US" dirty="0"/>
              <a:t>: OSRR 07-4, Boston, MA 02109</a:t>
            </a:r>
          </a:p>
          <a:p>
            <a:pPr marL="0" indent="0">
              <a:buNone/>
            </a:pPr>
            <a:r>
              <a:rPr lang="en-US" dirty="0"/>
              <a:t>telephone # (617) 918-1323 </a:t>
            </a:r>
          </a:p>
          <a:p>
            <a:pPr marL="0" indent="0">
              <a:buNone/>
            </a:pPr>
            <a:r>
              <a:rPr lang="en-US" dirty="0"/>
              <a:t>email: lemay.joe@epa.gov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Information:</a:t>
            </a:r>
          </a:p>
        </p:txBody>
      </p:sp>
    </p:spTree>
    <p:extLst>
      <p:ext uri="{BB962C8B-B14F-4D97-AF65-F5344CB8AC3E}">
        <p14:creationId xmlns:p14="http://schemas.microsoft.com/office/powerpoint/2010/main" val="42443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C1666-5E7A-4332-B34B-7D4D8A112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Industri</a:t>
            </a:r>
            <a:r>
              <a:rPr lang="en-US" dirty="0"/>
              <a:t>-Plex Superfund Site – </a:t>
            </a:r>
            <a:br>
              <a:rPr lang="en-US" dirty="0"/>
            </a:br>
            <a:r>
              <a:rPr lang="en-US" dirty="0"/>
              <a:t>SRI Case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11801-1E50-489C-9296-ADD5E803B71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Bef>
                <a:spcPts val="600"/>
              </a:spcBef>
            </a:pPr>
            <a:r>
              <a:rPr lang="en-US" dirty="0"/>
              <a:t>Over 110 years of chemical and glue manufacturing (1853- 1969)</a:t>
            </a:r>
          </a:p>
          <a:p>
            <a:pPr>
              <a:spcBef>
                <a:spcPts val="600"/>
              </a:spcBef>
            </a:pPr>
            <a:r>
              <a:rPr lang="en-US" dirty="0"/>
              <a:t>Development in 1970s and early 1980s disturbed animal hide piles causing obnoxious “rotten egg” odors released to atmosphere (known at the time as the “Woburn Odor”)</a:t>
            </a:r>
          </a:p>
          <a:p>
            <a:pPr>
              <a:spcBef>
                <a:spcPts val="600"/>
              </a:spcBef>
            </a:pPr>
            <a:r>
              <a:rPr lang="en-US" dirty="0"/>
              <a:t>Rotten egg odors from hydrogen sulfide spread across multiple towns, causing many lawsuits and leading to Superfund site listing in 1983</a:t>
            </a:r>
          </a:p>
          <a:p>
            <a:pPr>
              <a:spcBef>
                <a:spcPts val="600"/>
              </a:spcBef>
            </a:pPr>
            <a:r>
              <a:rPr lang="en-US" dirty="0"/>
              <a:t>Area known as “Moon Scape” with its barren appearance from 1960s-80s</a:t>
            </a:r>
          </a:p>
        </p:txBody>
      </p:sp>
      <p:pic>
        <p:nvPicPr>
          <p:cNvPr id="6" name="Content Placeholder 2">
            <a:extLst>
              <a:ext uri="{FF2B5EF4-FFF2-40B4-BE49-F238E27FC236}">
                <a16:creationId xmlns:a16="http://schemas.microsoft.com/office/drawing/2014/main" id="{AA973F17-5C4D-4175-A26C-05F85BB08B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3584" y="1701800"/>
            <a:ext cx="2371970" cy="14760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C4F170-C60B-4ADF-B68B-892910B03B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31"/>
          <a:stretch/>
        </p:blipFill>
        <p:spPr>
          <a:xfrm>
            <a:off x="8837612" y="1701800"/>
            <a:ext cx="2431809" cy="14760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DB44CD-0E05-4174-8CCC-460D61B48D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41"/>
          <a:stretch/>
        </p:blipFill>
        <p:spPr>
          <a:xfrm>
            <a:off x="6093584" y="4248143"/>
            <a:ext cx="2356986" cy="12347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61DC7E-A7F7-4467-848B-CCD3BF463C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123"/>
          <a:stretch/>
        </p:blipFill>
        <p:spPr>
          <a:xfrm>
            <a:off x="8837612" y="4248144"/>
            <a:ext cx="2431809" cy="12347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7609B3-37AD-4C8F-829E-962DBAF9B401}"/>
              </a:ext>
            </a:extLst>
          </p:cNvPr>
          <p:cNvSpPr txBox="1"/>
          <p:nvPr/>
        </p:nvSpPr>
        <p:spPr>
          <a:xfrm>
            <a:off x="6093584" y="3200400"/>
            <a:ext cx="2356986" cy="58477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600" dirty="0"/>
              <a:t>1993 – Former Manufacturing Area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FD1EDF-0461-4F20-A18F-307DCB2B11BA}"/>
              </a:ext>
            </a:extLst>
          </p:cNvPr>
          <p:cNvSpPr txBox="1"/>
          <p:nvPr/>
        </p:nvSpPr>
        <p:spPr>
          <a:xfrm>
            <a:off x="8837612" y="3186348"/>
            <a:ext cx="2202262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600" dirty="0"/>
              <a:t>1988 – Arsenic Pit Area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5B4D2D-F631-4AC3-9DC4-AEDE15994A8B}"/>
              </a:ext>
            </a:extLst>
          </p:cNvPr>
          <p:cNvSpPr txBox="1"/>
          <p:nvPr/>
        </p:nvSpPr>
        <p:spPr>
          <a:xfrm>
            <a:off x="6093584" y="5486400"/>
            <a:ext cx="2443506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600" dirty="0"/>
              <a:t>1988 – East Hide Pile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693995-874E-47B6-8AA1-83D4E784DA78}"/>
              </a:ext>
            </a:extLst>
          </p:cNvPr>
          <p:cNvSpPr txBox="1"/>
          <p:nvPr/>
        </p:nvSpPr>
        <p:spPr>
          <a:xfrm>
            <a:off x="8837612" y="5486400"/>
            <a:ext cx="2431805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600" dirty="0"/>
              <a:t>1988 – Waste Ore Pile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2885946-9723-4EE9-9E7A-CECDD71BC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39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Industri</a:t>
            </a:r>
            <a:r>
              <a:rPr lang="en-US" dirty="0"/>
              <a:t>-Plex Superfund Site – </a:t>
            </a:r>
            <a:br>
              <a:rPr lang="en-US" dirty="0"/>
            </a:br>
            <a:r>
              <a:rPr lang="en-US" dirty="0"/>
              <a:t>SRI Case Study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</a:pPr>
            <a:r>
              <a:rPr lang="en-US" dirty="0"/>
              <a:t>Soil/Sediment Contaminants: Metals such as Arsenic, Lead and Chromium</a:t>
            </a:r>
          </a:p>
          <a:p>
            <a:pPr>
              <a:spcBef>
                <a:spcPts val="600"/>
              </a:spcBef>
              <a:buClr>
                <a:schemeClr val="accent2"/>
              </a:buClr>
            </a:pPr>
            <a:r>
              <a:rPr lang="en-US" dirty="0"/>
              <a:t>Groundwater Contaminants: Arsenic, Ammonia, Benzene, Toluene and other VOCs</a:t>
            </a:r>
          </a:p>
          <a:p>
            <a:pPr>
              <a:spcBef>
                <a:spcPts val="600"/>
              </a:spcBef>
            </a:pPr>
            <a:r>
              <a:rPr lang="en-US" dirty="0"/>
              <a:t>Four Animal Hide Piles</a:t>
            </a:r>
            <a:endParaRPr lang="en-US" dirty="0"/>
          </a:p>
          <a:p>
            <a:pPr>
              <a:spcBef>
                <a:spcPts val="600"/>
              </a:spcBef>
              <a:buClr>
                <a:schemeClr val="accent2"/>
              </a:buClr>
            </a:pPr>
            <a:r>
              <a:rPr lang="en-US" dirty="0" err="1"/>
              <a:t>Aberjona</a:t>
            </a:r>
            <a:r>
              <a:rPr lang="en-US" dirty="0"/>
              <a:t> River flows through the site</a:t>
            </a:r>
          </a:p>
          <a:p>
            <a:pPr>
              <a:spcBef>
                <a:spcPts val="600"/>
              </a:spcBef>
              <a:buClr>
                <a:schemeClr val="accent2"/>
              </a:buClr>
            </a:pPr>
            <a:r>
              <a:rPr lang="en-US" dirty="0"/>
              <a:t>Wells G&amp;H Superfund site approximately 1 mile downstream.  The 2 sites are hydraulically connected by the </a:t>
            </a:r>
            <a:r>
              <a:rPr lang="en-US" dirty="0" err="1"/>
              <a:t>Aberjona</a:t>
            </a:r>
            <a:r>
              <a:rPr lang="en-US" dirty="0"/>
              <a:t> River.</a:t>
            </a:r>
          </a:p>
          <a:p>
            <a:pPr>
              <a:spcBef>
                <a:spcPts val="600"/>
              </a:spcBef>
              <a:buClr>
                <a:schemeClr val="accent2"/>
              </a:buClr>
            </a:pPr>
            <a:r>
              <a:rPr lang="en-US" dirty="0"/>
              <a:t>Engaged community and municipality</a:t>
            </a:r>
          </a:p>
          <a:p>
            <a:pPr>
              <a:buClr>
                <a:schemeClr val="accent2"/>
              </a:buClr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32BAC-C73A-463A-8FA2-2BCA590BA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35983C-8153-4FEC-8CF7-99CEF1E25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182" y="1371600"/>
            <a:ext cx="3484230" cy="50292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850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99F7C-19CB-450D-B142-960D3BEFB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Remedy – 1986 Record of Decision (ROD)</a:t>
            </a:r>
            <a:br>
              <a:rPr lang="en-US" dirty="0"/>
            </a:br>
            <a:r>
              <a:rPr lang="en-US" sz="3200" dirty="0">
                <a:hlinkClick r:id="rId2"/>
              </a:rPr>
              <a:t>https://semspub.epa.gov/src/document/01/14846.pdf</a:t>
            </a:r>
            <a:r>
              <a:rPr lang="en-US" sz="3200" dirty="0"/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3306F-7E14-4CE3-A874-752702E6BFD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Bef>
                <a:spcPts val="600"/>
              </a:spcBef>
            </a:pPr>
            <a:r>
              <a:rPr lang="en-US" dirty="0"/>
              <a:t>Soil/Sediment Remedy: Permeable cap/cover over 100 acres to prevent contact with contaminated soils and sediments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Engineered Cover (e.g. typically 16” fill with geotextile and grass, rip rap, pavement, etc.)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Equivalent Cover (e.g. existing concrete floors/foundations, existing paved roads, existing paved parking lots) </a:t>
            </a:r>
          </a:p>
          <a:p>
            <a:pPr>
              <a:spcBef>
                <a:spcPts val="600"/>
              </a:spcBef>
            </a:pPr>
            <a:r>
              <a:rPr lang="en-US" dirty="0"/>
              <a:t>Air Remedy: Impermeable cap &amp; gas collection treatment system to prevent release of odors to the atmosphere</a:t>
            </a:r>
          </a:p>
          <a:p>
            <a:pPr>
              <a:spcBef>
                <a:spcPts val="600"/>
              </a:spcBef>
            </a:pPr>
            <a:r>
              <a:rPr lang="en-US" dirty="0"/>
              <a:t>Institutional Controls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DFA9B-28E2-4A67-B772-E245BA4C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E43E60-CCF3-4776-A6FB-6090D9B73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138" y="1701801"/>
            <a:ext cx="4984876" cy="32531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331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B7474-7351-4846-A66E-8CE9B9170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308" y="76200"/>
            <a:ext cx="10768303" cy="1056620"/>
          </a:xfrm>
        </p:spPr>
        <p:txBody>
          <a:bodyPr>
            <a:normAutofit/>
          </a:bodyPr>
          <a:lstStyle/>
          <a:p>
            <a:r>
              <a:rPr lang="en-US" dirty="0"/>
              <a:t>Unique Aspects to Remedy/Consent Decree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21F4C-6538-4A51-8D51-598C715547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308" y="1295400"/>
            <a:ext cx="6671134" cy="487680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000" dirty="0"/>
              <a:t>Developer (MPT) donated land to satisfy liability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1989 Consent Decree (CD) settlement included former chemical and glue manufacturing companies, property owners and municipality; CD incorporated sale of donated land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Consent Decree created two Trusts: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“Remedial Trust” to fund the cleanup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“Custodial Trust” (e.g. Real Estate Trust):</a:t>
            </a:r>
          </a:p>
          <a:p>
            <a:pPr lvl="2"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Hold, manage and sell MPT land</a:t>
            </a:r>
          </a:p>
          <a:p>
            <a:pPr lvl="2"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Record/comply with institutional controls</a:t>
            </a:r>
          </a:p>
          <a:p>
            <a:pPr lvl="2"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Provide access and where appropriate subdivide MPT properties</a:t>
            </a:r>
          </a:p>
          <a:p>
            <a:pPr lvl="2"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Locate purchasers, negotiate, sell and convey property</a:t>
            </a:r>
          </a:p>
          <a:p>
            <a:pPr lvl="2"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Distribute sale proceeds to beneficiaries (net any reasonable Custodial Trust costs)</a:t>
            </a:r>
          </a:p>
          <a:p>
            <a:pPr lvl="2"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Unsellable land into long-term trust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1989 CD:  </a:t>
            </a:r>
            <a:r>
              <a:rPr lang="en-US" sz="2000" dirty="0">
                <a:hlinkClick r:id="rId2"/>
              </a:rPr>
              <a:t>https://semspub.epa.gov/src/document/01/44323.pdf</a:t>
            </a:r>
            <a:endParaRPr lang="en-US" sz="2000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B8403B-BD2F-49C6-ADC9-2410FC21C430}"/>
              </a:ext>
            </a:extLst>
          </p:cNvPr>
          <p:cNvSpPr txBox="1"/>
          <p:nvPr/>
        </p:nvSpPr>
        <p:spPr>
          <a:xfrm>
            <a:off x="7788442" y="5181600"/>
            <a:ext cx="3910599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 dirty="0"/>
              <a:t>1992 100% RD Figure 18-1: Site Potential Development Plan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5AD831-5C3A-4168-A5C5-4802758A0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502D8A-15BB-479E-BE02-3DB38C6FF3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2"/>
          <a:stretch/>
        </p:blipFill>
        <p:spPr>
          <a:xfrm>
            <a:off x="7788442" y="1708119"/>
            <a:ext cx="3486222" cy="34417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461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68640F-4431-4C02-A889-A74BE22A4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308" y="1066801"/>
            <a:ext cx="10158705" cy="556260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1800" dirty="0"/>
              <a:t>Consent Decree forged partnerships among key stakeholders including Custodial Trust, Remedial Trust/Settlers, municipality, and EPA/State through MPT property sales distributions (table below)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Custodial Trust maintained steadfast </a:t>
            </a:r>
            <a:r>
              <a:rPr lang="en-US" sz="1800" dirty="0"/>
              <a:t>reuse vision (e.g. improving infrastructure and access to enhance attraction/value), and </a:t>
            </a:r>
            <a:r>
              <a:rPr lang="en-US" sz="1800" dirty="0"/>
              <a:t>attracted and led negotiations with state transportation agencies and high end users:  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Public infrastructure improvements: </a:t>
            </a:r>
            <a:r>
              <a:rPr lang="en-US" sz="1600" dirty="0" err="1"/>
              <a:t>i</a:t>
            </a:r>
            <a:r>
              <a:rPr lang="en-US" sz="1600" dirty="0"/>
              <a:t>. multi-modal transportation center;  ii. I-93 interchange;  and iii. Commerce Way Extension (City of Woburn)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Private investments: </a:t>
            </a:r>
            <a:r>
              <a:rPr lang="en-US" sz="1600" dirty="0" err="1"/>
              <a:t>i</a:t>
            </a:r>
            <a:r>
              <a:rPr lang="en-US" sz="1600" dirty="0"/>
              <a:t>. Dayton Hudson (Target Stores); and ii. National Development (Raytheon, Residence Inn - Marriott, Boston Sports Club, etc.)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Aid with securing public grants for infrastructure improvements (e.g. Commerce Way Extension)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Custodial Trust coordinated with Remedial Trust and EPA/State regarding challenging issues (e.g. loan approval from Remedial Trust for funding preliminary interchange design, sales price, etc.,). State Transportation gained legislative approval for $20 Million bond to build transportation center  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Custodial Trust distribution of sale proceeds in accordance with Consent Decree: </a:t>
            </a:r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r>
              <a:rPr lang="en-US" sz="1800" dirty="0"/>
              <a:t>Custodial Trust sells properties for over $16 million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E833BF-BC08-42BB-938C-4E649C85D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838200"/>
          </a:xfrm>
        </p:spPr>
        <p:txBody>
          <a:bodyPr/>
          <a:lstStyle/>
          <a:p>
            <a:r>
              <a:rPr lang="en-US" dirty="0"/>
              <a:t>Unique Aspects to Remedy/Consent Decree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53018ED-AA86-4FA0-81EA-DE5F645233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90494"/>
              </p:ext>
            </p:extLst>
          </p:nvPr>
        </p:nvGraphicFramePr>
        <p:xfrm>
          <a:off x="2394683" y="5161280"/>
          <a:ext cx="7399459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4057">
                  <a:extLst>
                    <a:ext uri="{9D8B030D-6E8A-4147-A177-3AD203B41FA5}">
                      <a16:colId xmlns:a16="http://schemas.microsoft.com/office/drawing/2014/main" val="1025749188"/>
                    </a:ext>
                  </a:extLst>
                </a:gridCol>
                <a:gridCol w="2472701">
                  <a:extLst>
                    <a:ext uri="{9D8B030D-6E8A-4147-A177-3AD203B41FA5}">
                      <a16:colId xmlns:a16="http://schemas.microsoft.com/office/drawing/2014/main" val="1371914270"/>
                    </a:ext>
                  </a:extLst>
                </a:gridCol>
                <a:gridCol w="2472701">
                  <a:extLst>
                    <a:ext uri="{9D8B030D-6E8A-4147-A177-3AD203B41FA5}">
                      <a16:colId xmlns:a16="http://schemas.microsoft.com/office/drawing/2014/main" val="1914404979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/>
                        <a:t>&lt; $8 Million</a:t>
                      </a:r>
                      <a:r>
                        <a:rPr lang="en-US" sz="1600" u="none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/>
                        <a:t>$8</a:t>
                      </a:r>
                      <a:r>
                        <a:rPr lang="en-US" sz="1600" u="sng" baseline="0" dirty="0"/>
                        <a:t> - $10 Million</a:t>
                      </a:r>
                      <a:r>
                        <a:rPr lang="en-US" sz="1600" baseline="0" dirty="0"/>
                        <a:t>*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</a:t>
                      </a:r>
                      <a:r>
                        <a:rPr lang="en-US" sz="1600" u="sng" dirty="0"/>
                        <a:t>&gt; 10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21866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11%</a:t>
                      </a:r>
                      <a:r>
                        <a:rPr lang="en-US" sz="1600" baseline="0" dirty="0"/>
                        <a:t> EPA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50% EPA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70% EPA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88564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Remainder</a:t>
                      </a:r>
                      <a:r>
                        <a:rPr lang="en-US" sz="1600" baseline="0" dirty="0"/>
                        <a:t> to Settlers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50% Settlers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30% Settlers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4900154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0CB17E-49EB-4876-A38E-69726A7A0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39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704A65-F112-4701-8ABB-9CDD688FB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308" y="1371600"/>
            <a:ext cx="10158705" cy="52578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000" dirty="0"/>
              <a:t>EPA: 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Safely incorporate cleanup and reuse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Superfund liability concerns with prospective purchasers/developers. EPA resolved with Prospective Purchaser Agreements (PPAs) between 1995-2000 including State transportation agencies, Dayton Hudson and </a:t>
            </a:r>
            <a:r>
              <a:rPr lang="en-US" sz="1800" dirty="0" err="1"/>
              <a:t>MetroNorth</a:t>
            </a:r>
            <a:endParaRPr lang="en-US" sz="1800" dirty="0"/>
          </a:p>
          <a:p>
            <a:pPr lvl="1">
              <a:spcBef>
                <a:spcPts val="0"/>
              </a:spcBef>
            </a:pPr>
            <a:r>
              <a:rPr lang="en-US" sz="1800" dirty="0"/>
              <a:t>Assist with resolving disputes (e.g. property owner impacting remedy action);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Flexibility with remedy design (e.g. incorporated “Alternative Cap” design into the remedy for transportation center) and adjusted schedules to accommodate property sales/reuse.</a:t>
            </a:r>
          </a:p>
          <a:p>
            <a:pPr lvl="2"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1996 PPA State Agencies:  </a:t>
            </a:r>
            <a:r>
              <a:rPr lang="en-US" sz="1600" dirty="0">
                <a:hlinkClick r:id="rId2"/>
              </a:rPr>
              <a:t>https://sems.epa.gov/src/document/1494519346219/01-246409.pdf</a:t>
            </a:r>
            <a:endParaRPr lang="en-US" sz="1600" dirty="0"/>
          </a:p>
          <a:p>
            <a:pPr lvl="2"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1997 PPA Dayton Hudson – Parcel A: </a:t>
            </a:r>
            <a:r>
              <a:rPr lang="en-US" sz="1600" dirty="0">
                <a:hlinkClick r:id="rId3"/>
              </a:rPr>
              <a:t>https://sems.epa.gov/src/document/1494519346219/01-246410.pdf</a:t>
            </a:r>
            <a:endParaRPr lang="en-US" sz="1600" dirty="0"/>
          </a:p>
          <a:p>
            <a:pPr lvl="2"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1999 PPA </a:t>
            </a:r>
            <a:r>
              <a:rPr lang="en-US" sz="1600" dirty="0" err="1"/>
              <a:t>MetroNorth</a:t>
            </a:r>
            <a:r>
              <a:rPr lang="en-US" sz="1600" dirty="0"/>
              <a:t> – Parcel B: </a:t>
            </a:r>
            <a:r>
              <a:rPr lang="en-US" sz="1600" dirty="0">
                <a:hlinkClick r:id="rId4"/>
              </a:rPr>
              <a:t>https://sems.epa.gov/src/document/1494519346219/01-246405.pdf</a:t>
            </a:r>
            <a:endParaRPr lang="en-US" sz="1600" dirty="0"/>
          </a:p>
          <a:p>
            <a:pPr>
              <a:spcBef>
                <a:spcPts val="0"/>
              </a:spcBef>
            </a:pPr>
            <a:r>
              <a:rPr lang="en-US" sz="2000" dirty="0"/>
              <a:t>January 11, 2002 Brownfield Bill Revitalization Act: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Exempts qualified bona fide prospective purchasers (BFPP) from owner/operator liability so long as the person does not impede the performance of a response action or natural resource restoration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No longer need to negotiate a PPA with EPA and the federal government. In lieu of PPA, the purchaser can meet requirements to become a BFPP. </a:t>
            </a:r>
          </a:p>
          <a:p>
            <a:pPr lvl="2"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Brownfield Bill Amendment: </a:t>
            </a:r>
            <a:r>
              <a:rPr lang="en-US" sz="1600" dirty="0">
                <a:hlinkClick r:id="rId5"/>
              </a:rPr>
              <a:t>https://www.epa.gov/brownfields/brownfields-laws-and-regulations</a:t>
            </a:r>
            <a:endParaRPr lang="en-US" sz="1600" dirty="0"/>
          </a:p>
          <a:p>
            <a:pPr lvl="2"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EPA Superfund Redevelopment Initiative Tools: </a:t>
            </a:r>
            <a:r>
              <a:rPr lang="en-US" sz="1600" dirty="0">
                <a:hlinkClick r:id="rId6"/>
              </a:rPr>
              <a:t>https://www.epa.gov/superfund-redevelopment-initiative/superfund-redevelopment-policy-guidance-and-resources</a:t>
            </a:r>
            <a:endParaRPr lang="en-US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A4F232-6C8B-4549-A0D0-223991708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Industri</a:t>
            </a:r>
            <a:r>
              <a:rPr lang="en-US" dirty="0"/>
              <a:t>-Plex Superfund Site – </a:t>
            </a:r>
            <a:br>
              <a:rPr lang="en-US" dirty="0"/>
            </a:br>
            <a:r>
              <a:rPr lang="en-US" dirty="0"/>
              <a:t>SRI Case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C0A7A3-376D-4432-87A3-FEE4E72EC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9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5FD5E7-002F-405E-90D4-3C292734F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Industri</a:t>
            </a:r>
            <a:r>
              <a:rPr lang="en-US" dirty="0"/>
              <a:t>-Plex Superfund Site – </a:t>
            </a:r>
            <a:br>
              <a:rPr lang="en-US" dirty="0"/>
            </a:br>
            <a:r>
              <a:rPr lang="en-US" dirty="0"/>
              <a:t>SRI Case Study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78FC4A-3423-4D5C-99C3-1016C3AEB4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307" y="1371600"/>
            <a:ext cx="5281903" cy="28702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dirty="0"/>
              <a:t>Municipality: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Supports reuse vision and improved future tax roles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Facilitated any zoning changes 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Extended road through Site to improve infrastructure/access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Remedial Trust: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Supports reuse vision, increasing land value and offsetting cleanup costs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Approved loans to the Custodial Trust and were reimbursed with property sales distribution</a:t>
            </a:r>
          </a:p>
          <a:p>
            <a:pPr>
              <a:spcBef>
                <a:spcPts val="600"/>
              </a:spcBef>
            </a:pP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A92AE0-2EDD-4B6B-936F-D5982C343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FEA22A-2FBE-4984-A0B2-1B45876B9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812" y="3892551"/>
            <a:ext cx="3743325" cy="28289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993E24-6471-45A2-8E2A-828488846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801" y="990600"/>
            <a:ext cx="4848211" cy="541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8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lass open house presentatio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Class open house presentation" id="{ED6F853E-23FC-44AA-826D-3EFB5E0A4D17}" vid="{6E8FE5FC-8933-4D10-AAA1-772E0561EDC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8EB323AC-806D-4169-9053-B50330EAA5D4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3330B44A-584F-4F9E-B265-00DA152D6934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B34B7CA8-998B-4F57-AEE2-A1ADF5E9D3A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ADEDBB-6306-427D-BE23-449B6B3584F5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4761BD30-9F30-44EF-A316-A02991C6073B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48ADA578-9A3C-4956-A182-16407E1F9C4D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93A873A7-DEC2-4ED7-86CE-634F1CA1DB7C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C8DB516B-C7EF-459A-B1ED-BFDA45E5EE14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4705100A-883A-4A60-A806-A822DEF206C6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E45C5E50-9C5B-4B38-AF85-3D1FC64A78B9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Classroom open house presentation</Template>
  <TotalTime>0</TotalTime>
  <Words>1570</Words>
  <Application>Microsoft Office PowerPoint</Application>
  <PresentationFormat>Custom</PresentationFormat>
  <Paragraphs>173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Century Gothic</vt:lpstr>
      <vt:lpstr>Class open house presentation</vt:lpstr>
      <vt:lpstr>Industri-Plex Superfund Site – SRI Case Study</vt:lpstr>
      <vt:lpstr>Industri-Plex Superfund Site –  SRI Case Study</vt:lpstr>
      <vt:lpstr>Industri-Plex Superfund Site –  SRI Case Study</vt:lpstr>
      <vt:lpstr>Industri-Plex Superfund Site –  SRI Case Study</vt:lpstr>
      <vt:lpstr>Remedy – 1986 Record of Decision (ROD) https://semspub.epa.gov/src/document/01/14846.pdf </vt:lpstr>
      <vt:lpstr>Unique Aspects to Remedy/Consent Decree</vt:lpstr>
      <vt:lpstr>Unique Aspects to Remedy/Consent Decree</vt:lpstr>
      <vt:lpstr>Industri-Plex Superfund Site –  SRI Case Study</vt:lpstr>
      <vt:lpstr>Industri-Plex Superfund Site –  SRI Case Study</vt:lpstr>
      <vt:lpstr>Unique Aspects to Remedy/Consent Decree</vt:lpstr>
      <vt:lpstr>INNOVATIVE - Institutional Controls</vt:lpstr>
      <vt:lpstr>INNOVATIVE - Institutional Controls</vt:lpstr>
      <vt:lpstr>PowerPoint Presentation</vt:lpstr>
      <vt:lpstr>PowerPoint Presentation</vt:lpstr>
      <vt:lpstr>PowerPoint Presentation</vt:lpstr>
      <vt:lpstr>PowerPoint Presentation</vt:lpstr>
      <vt:lpstr>Industri-Plex TRANSFORMATION Woburn is a Thriving Economic Success Story</vt:lpstr>
      <vt:lpstr>Industri-Plex Superfund Site  OU2</vt:lpstr>
      <vt:lpstr>Mitigation: Rifle Range Road, Woburn, MA 1-acre Floodplain Enhancement &amp; Creation of Aberjona Nature Trail</vt:lpstr>
      <vt:lpstr>Mitigation: Rifle Range Road, Woburn, MA 1-acre Floodplain Enhancement &amp; Creation of Aberjona Nature Trail</vt:lpstr>
      <vt:lpstr>Mitigation: Rifle Range Road, Woburn, MA 1-acre Floodplain Enhancement &amp; Creation of Aberjona Nature Trail</vt:lpstr>
      <vt:lpstr>Contact Information: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2017-02-09T18:59:30Z</dcterms:created>
  <dcterms:modified xsi:type="dcterms:W3CDTF">2017-05-15T14:50:04Z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TC034605079991</vt:lpwstr>
  </property>
</Properties>
</file>