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03864"/>
    <a:srgbClr val="0066CC"/>
    <a:srgbClr val="E7EFFD"/>
    <a:srgbClr val="DAE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59963" autoAdjust="0"/>
  </p:normalViewPr>
  <p:slideViewPr>
    <p:cSldViewPr snapToGrid="0">
      <p:cViewPr varScale="1">
        <p:scale>
          <a:sx n="51" d="100"/>
          <a:sy n="51" d="100"/>
        </p:scale>
        <p:origin x="44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EB09872-8FC3-470D-ADC3-FD1580AFA6D1}" type="datetimeFigureOut">
              <a:rPr lang="en-US" smtClean="0"/>
              <a:t>6/10/2016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AFC871A-E55A-4640-B78A-E8F41AD1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82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C871A-E55A-4640-B78A-E8F41AD105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73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C871A-E55A-4640-B78A-E8F41AD105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39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C871A-E55A-4640-B78A-E8F41AD105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80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C871A-E55A-4640-B78A-E8F41AD105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0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C871A-E55A-4640-B78A-E8F41AD105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C871A-E55A-4640-B78A-E8F41AD105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69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C871A-E55A-4640-B78A-E8F41AD105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04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C871A-E55A-4640-B78A-E8F41AD105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60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C871A-E55A-4640-B78A-E8F41AD105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21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8FAEE2"/>
              </a:clrFrom>
              <a:clrTo>
                <a:srgbClr val="8FAEE2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" t="14124" r="35" b="2189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667000" y="1912939"/>
            <a:ext cx="6877050" cy="3030537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560513"/>
            <a:ext cx="9144000" cy="2387600"/>
          </a:xfrm>
        </p:spPr>
        <p:txBody>
          <a:bodyPr anchor="b"/>
          <a:lstStyle>
            <a:lvl1pPr algn="ctr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1pPr>
          </a:lstStyle>
          <a:p>
            <a:r>
              <a:rPr lang="en-US" dirty="0"/>
              <a:t>Waterfront Reuse </a:t>
            </a:r>
            <a:br>
              <a:rPr lang="en-US" dirty="0"/>
            </a:br>
            <a:r>
              <a:rPr lang="en-US" dirty="0"/>
              <a:t>in EPA Region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967616"/>
            <a:ext cx="9144000" cy="705983"/>
          </a:xfrm>
        </p:spPr>
        <p:txBody>
          <a:bodyPr>
            <a:normAutofit/>
          </a:bodyPr>
          <a:lstStyle>
            <a:lvl1pPr marL="0" indent="0" algn="ctr">
              <a:buNone/>
              <a:defRPr sz="4300" b="1" baseline="0">
                <a:solidFill>
                  <a:srgbClr val="203864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Providing Riverfront Access</a:t>
            </a: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1531259" y="6326185"/>
            <a:ext cx="9144000" cy="1308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300" b="1" kern="1200" baseline="0">
                <a:solidFill>
                  <a:srgbClr val="203864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EPA Superfund Redevelopment Initiative | June 15, 2016</a:t>
            </a:r>
            <a:endParaRPr lang="en-US" sz="2400" b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776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E91A-F9FA-4788-887E-CECE8A17A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09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709738"/>
            <a:ext cx="8909050" cy="2852737"/>
          </a:xfrm>
        </p:spPr>
        <p:txBody>
          <a:bodyPr anchor="b"/>
          <a:lstStyle>
            <a:lvl1pPr>
              <a:defRPr sz="60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4589463"/>
            <a:ext cx="890905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E91A-F9FA-4788-887E-CECE8A17A3E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58" t="14815" r="62609"/>
          <a:stretch/>
        </p:blipFill>
        <p:spPr>
          <a:xfrm>
            <a:off x="0" y="0"/>
            <a:ext cx="21336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110740" y="1"/>
            <a:ext cx="45719" cy="6873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9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73380" y="0"/>
            <a:ext cx="11818620" cy="6857999"/>
          </a:xfrm>
          <a:prstGeom prst="rect">
            <a:avLst/>
          </a:prstGeom>
          <a:solidFill>
            <a:srgbClr val="E7E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7392" y="299244"/>
            <a:ext cx="106482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3500" y="1825625"/>
            <a:ext cx="104520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3777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E58FE91A-F9FA-4788-887E-CECE8A17A3E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58" t="14815" r="79988"/>
          <a:stretch/>
        </p:blipFill>
        <p:spPr>
          <a:xfrm>
            <a:off x="0" y="0"/>
            <a:ext cx="803564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757844" y="-1"/>
            <a:ext cx="45720" cy="6874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0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4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Rossi.tamara@epa.gov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osa.Gloria@epa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8400" y="4244829"/>
            <a:ext cx="8909050" cy="1743774"/>
          </a:xfrm>
        </p:spPr>
        <p:txBody>
          <a:bodyPr/>
          <a:lstStyle/>
          <a:p>
            <a:r>
              <a:rPr lang="en-US" dirty="0"/>
              <a:t>Reuse at the Roebling Steel Co. Superfund Site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438400" y="6057536"/>
            <a:ext cx="8909050" cy="511043"/>
          </a:xfrm>
        </p:spPr>
        <p:txBody>
          <a:bodyPr/>
          <a:lstStyle/>
          <a:p>
            <a:r>
              <a:rPr lang="en-US" dirty="0"/>
              <a:t>Gloria Sosa, Region 2 Superfund Redevelopment Coordinator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009052"/>
            <a:ext cx="4222459" cy="3166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454" y="1012072"/>
            <a:ext cx="4218432" cy="3163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E91A-F9FA-4788-887E-CECE8A17A3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94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Location and History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446" y="1548626"/>
            <a:ext cx="10452099" cy="1939682"/>
          </a:xfrm>
        </p:spPr>
        <p:txBody>
          <a:bodyPr/>
          <a:lstStyle/>
          <a:p>
            <a:r>
              <a:rPr lang="en-US" sz="2400" dirty="0"/>
              <a:t>Florence Township, New Jersey</a:t>
            </a:r>
          </a:p>
          <a:p>
            <a:r>
              <a:rPr lang="en-US" sz="2400" dirty="0"/>
              <a:t>Site operations: 1906-1982</a:t>
            </a:r>
          </a:p>
          <a:p>
            <a:r>
              <a:rPr lang="en-US" sz="2400" dirty="0"/>
              <a:t>Site produced wire rope and steel</a:t>
            </a:r>
          </a:p>
          <a:p>
            <a:r>
              <a:rPr lang="en-US" sz="2400" dirty="0"/>
              <a:t>National Priorities List (NPL) listing: September 1983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3765307"/>
            <a:ext cx="3361716" cy="27013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733" y="3765307"/>
            <a:ext cx="3361632" cy="2697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536" y="3765307"/>
            <a:ext cx="3222263" cy="2697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381153" y="6462787"/>
            <a:ext cx="5527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Historical site photos from the Library of Congress after facility operations had ceased.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E91A-F9FA-4788-887E-CECE8A17A3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25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Cleanup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92" y="1325896"/>
            <a:ext cx="5365012" cy="1853240"/>
          </a:xfrm>
        </p:spPr>
        <p:txBody>
          <a:bodyPr>
            <a:normAutofit/>
          </a:bodyPr>
          <a:lstStyle/>
          <a:p>
            <a:r>
              <a:rPr lang="en-US" sz="2200" dirty="0"/>
              <a:t>EPA site investigations</a:t>
            </a:r>
          </a:p>
          <a:p>
            <a:r>
              <a:rPr lang="en-US" sz="2200" dirty="0"/>
              <a:t>Initial removal actions</a:t>
            </a:r>
          </a:p>
          <a:p>
            <a:r>
              <a:rPr lang="en-US" sz="2200" dirty="0"/>
              <a:t>Five Operable Units (OUs)</a:t>
            </a:r>
          </a:p>
          <a:p>
            <a:r>
              <a:rPr lang="en-US" sz="2200" dirty="0"/>
              <a:t>Cleanup began in 1987 and is still ongoing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https://www.epa.gov/sites/production/files/styles/large/public/2015-12/dredging_epa_roebl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" b="7324"/>
          <a:stretch/>
        </p:blipFill>
        <p:spPr bwMode="auto">
          <a:xfrm>
            <a:off x="6636419" y="280705"/>
            <a:ext cx="4059936" cy="26903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42" y="3251544"/>
            <a:ext cx="4062372" cy="3046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19" y="3257411"/>
            <a:ext cx="4059936" cy="3044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454298" y="6370731"/>
            <a:ext cx="6096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Aerial views of the Site, before cleanup (</a:t>
            </a:r>
            <a:r>
              <a:rPr lang="en-US" sz="1200" i="1" dirty="0"/>
              <a:t>left, dated 1991) </a:t>
            </a:r>
            <a:r>
              <a:rPr lang="en-US" sz="1200" dirty="0"/>
              <a:t>and after cleanup </a:t>
            </a:r>
            <a:r>
              <a:rPr lang="en-US" sz="1200" i="1" dirty="0"/>
              <a:t>(right, dated 2009).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161787" y="2974545"/>
            <a:ext cx="2813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Dredging activities at OU5 during cleanup.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E91A-F9FA-4788-887E-CECE8A17A3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94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Reuse Planning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1" y="1259568"/>
            <a:ext cx="10452099" cy="1831975"/>
          </a:xfrm>
        </p:spPr>
        <p:txBody>
          <a:bodyPr>
            <a:normAutofit/>
          </a:bodyPr>
          <a:lstStyle/>
          <a:p>
            <a:r>
              <a:rPr lang="en-US" sz="1700" dirty="0"/>
              <a:t>Reuse assessment identified community needs and priorities </a:t>
            </a:r>
          </a:p>
          <a:p>
            <a:r>
              <a:rPr lang="en-US" sz="1700" dirty="0"/>
              <a:t>Early discussions among the community, site owner, the Township and EPA </a:t>
            </a:r>
          </a:p>
          <a:p>
            <a:r>
              <a:rPr lang="en-US" sz="1700" dirty="0"/>
              <a:t>EPA coordination with New Jersey Transit</a:t>
            </a:r>
          </a:p>
          <a:p>
            <a:r>
              <a:rPr lang="en-US" sz="1700" dirty="0"/>
              <a:t>Today, three different reuse projects on site: Roebling Museum, Rail Station and the Roebling Park extension</a:t>
            </a: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353" y="3021875"/>
            <a:ext cx="5918064" cy="35220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5019" y="6543902"/>
            <a:ext cx="3973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Site boundary and location of different reuse projects onsite.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E91A-F9FA-4788-887E-CECE8A17A3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52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Roebling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8082" y="1299152"/>
            <a:ext cx="3718791" cy="2552412"/>
          </a:xfrm>
        </p:spPr>
        <p:txBody>
          <a:bodyPr>
            <a:normAutofit/>
          </a:bodyPr>
          <a:lstStyle/>
          <a:p>
            <a:r>
              <a:rPr lang="en-US" sz="2000" dirty="0"/>
              <a:t>Opened in June 2009</a:t>
            </a:r>
          </a:p>
          <a:p>
            <a:r>
              <a:rPr lang="en-US" sz="2000" dirty="0"/>
              <a:t>7,000 square foot museum in the former Main Gate House</a:t>
            </a:r>
          </a:p>
          <a:p>
            <a:r>
              <a:rPr lang="en-US" sz="2000" dirty="0"/>
              <a:t>Aims to document the history and engineering accomplishments of John A. Roebling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82" y="3851564"/>
            <a:ext cx="3413760" cy="2560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03" y="815108"/>
            <a:ext cx="3408219" cy="2556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59" y="3851564"/>
            <a:ext cx="3413760" cy="2560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753" y="598054"/>
            <a:ext cx="2242705" cy="2990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436" y="3851564"/>
            <a:ext cx="3413760" cy="2560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E91A-F9FA-4788-887E-CECE8A17A3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20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Roebling Commuter Light-Rail Station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92" y="1692902"/>
            <a:ext cx="3822961" cy="4351338"/>
          </a:xfrm>
        </p:spPr>
        <p:txBody>
          <a:bodyPr>
            <a:normAutofit/>
          </a:bodyPr>
          <a:lstStyle/>
          <a:p>
            <a:r>
              <a:rPr lang="en-US" sz="2400" dirty="0"/>
              <a:t>Part of New Jersey Transit’s River LINE</a:t>
            </a:r>
          </a:p>
          <a:p>
            <a:r>
              <a:rPr lang="en-US" sz="2400" dirty="0"/>
              <a:t>River LINE has 21 stations, covers 34 miles and connects Trenton and Camden, New Jersey</a:t>
            </a:r>
          </a:p>
          <a:p>
            <a:r>
              <a:rPr lang="en-US" sz="2400" dirty="0"/>
              <a:t>River LINE provided 2.9 million passenger trips in 2014</a:t>
            </a:r>
          </a:p>
          <a:p>
            <a:r>
              <a:rPr lang="en-US" sz="2400" dirty="0"/>
              <a:t>Helps to connect commuters to bigger cities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065" y="1544864"/>
            <a:ext cx="3098276" cy="2323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387" y="1545995"/>
            <a:ext cx="3096768" cy="2322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73" y="4119512"/>
            <a:ext cx="3096768" cy="2322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388" y="4114916"/>
            <a:ext cx="3096768" cy="2327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E91A-F9FA-4788-887E-CECE8A17A3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27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Roebling Park Extension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92" y="1803512"/>
            <a:ext cx="3728027" cy="4351338"/>
          </a:xfrm>
        </p:spPr>
        <p:txBody>
          <a:bodyPr>
            <a:normAutofit/>
          </a:bodyPr>
          <a:lstStyle/>
          <a:p>
            <a:r>
              <a:rPr lang="en-US" sz="2200" dirty="0"/>
              <a:t>Park extension adds 34 acres of green space to Roebling Park</a:t>
            </a:r>
          </a:p>
          <a:p>
            <a:r>
              <a:rPr lang="en-US" sz="2200" dirty="0"/>
              <a:t>Provides views of Delaware River and village of Roebling</a:t>
            </a:r>
          </a:p>
          <a:p>
            <a:r>
              <a:rPr lang="en-US" sz="2200" dirty="0"/>
              <a:t>Recently added features include upgraded playgrounds, basketball courts and paved pathways</a:t>
            </a:r>
          </a:p>
          <a:p>
            <a:r>
              <a:rPr lang="en-US" sz="2200" dirty="0"/>
              <a:t>Open green space provides for other recreational activities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968" y="4071724"/>
            <a:ext cx="3096768" cy="2322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855" y="1477900"/>
            <a:ext cx="3096768" cy="2322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968" y="1477900"/>
            <a:ext cx="3483864" cy="2322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59" y="4071724"/>
            <a:ext cx="3483864" cy="2322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E91A-F9FA-4788-887E-CECE8A17A3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04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446" y="4118065"/>
            <a:ext cx="10452099" cy="251455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Engage early and often with the community when considering cleanup and reuse.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Working with potential purchasers and securing stewardship can help facilitate reuse opportunities.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Cleanup and reuse can be mutually beneficial for both EPA and other organizations.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46" y="1481070"/>
            <a:ext cx="3483864" cy="2322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11" y="1481070"/>
            <a:ext cx="3096768" cy="2322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681" y="1481070"/>
            <a:ext cx="3483864" cy="2322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E91A-F9FA-4788-887E-CECE8A17A3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76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72" y="2413939"/>
            <a:ext cx="4204415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/>
              <a:t>Tamara Rossi</a:t>
            </a:r>
          </a:p>
          <a:p>
            <a:pPr marL="0" indent="0">
              <a:buNone/>
            </a:pPr>
            <a:r>
              <a:rPr lang="en-US" sz="2600" dirty="0"/>
              <a:t>Remedial Project Manager</a:t>
            </a:r>
          </a:p>
          <a:p>
            <a:pPr marL="0" indent="0">
              <a:buNone/>
            </a:pPr>
            <a:r>
              <a:rPr lang="en-US" sz="2600" dirty="0"/>
              <a:t>(212) 637-4368</a:t>
            </a:r>
          </a:p>
          <a:p>
            <a:pPr marL="0" indent="0">
              <a:buNone/>
            </a:pPr>
            <a:r>
              <a:rPr lang="en-US" sz="2600" dirty="0">
                <a:hlinkClick r:id="rId3"/>
              </a:rPr>
              <a:t>Rossi.Tamara@epa.gov</a:t>
            </a:r>
            <a:r>
              <a:rPr lang="en-US" sz="2600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663922" y="2413939"/>
            <a:ext cx="42044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dirty="0"/>
              <a:t>Gloria Sosa (Presenter)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dirty="0"/>
              <a:t>Region 2 Superfund Redevelopment Coordinator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dirty="0"/>
              <a:t>(212) 637-4283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dirty="0">
                <a:hlinkClick r:id="rId4"/>
              </a:rPr>
              <a:t>Sosa.Gloria@epa.gov</a:t>
            </a:r>
            <a:endParaRPr lang="en-US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E91A-F9FA-4788-887E-CECE8A17A3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51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374</Words>
  <Application>Microsoft Office PowerPoint</Application>
  <PresentationFormat>Widescreen</PresentationFormat>
  <Paragraphs>68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Adobe Gothic Std B</vt:lpstr>
      <vt:lpstr>Arial</vt:lpstr>
      <vt:lpstr>Calibri</vt:lpstr>
      <vt:lpstr>Calibri Light</vt:lpstr>
      <vt:lpstr>Office Theme</vt:lpstr>
      <vt:lpstr>Reuse at the Roebling Steel Co. Superfund Site</vt:lpstr>
      <vt:lpstr>Site Location and History </vt:lpstr>
      <vt:lpstr>Site Cleanup</vt:lpstr>
      <vt:lpstr>Site Reuse Planning Process</vt:lpstr>
      <vt:lpstr>Roebling Museum</vt:lpstr>
      <vt:lpstr>Roebling Commuter Light-Rail Station</vt:lpstr>
      <vt:lpstr>Roebling Park Extension</vt:lpstr>
      <vt:lpstr>Lessons Learned </vt:lpstr>
      <vt:lpstr>Contact Information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SkeoSA</dc:creator>
  <cp:lastModifiedBy>Josie Torres</cp:lastModifiedBy>
  <cp:revision>41</cp:revision>
  <cp:lastPrinted>2016-06-06T13:38:19Z</cp:lastPrinted>
  <dcterms:created xsi:type="dcterms:W3CDTF">2016-05-06T18:24:35Z</dcterms:created>
  <dcterms:modified xsi:type="dcterms:W3CDTF">2016-06-10T20:22:33Z</dcterms:modified>
</cp:coreProperties>
</file>