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63"/>
  </p:notesMasterIdLst>
  <p:handoutMasterIdLst>
    <p:handoutMasterId r:id="rId64"/>
  </p:handoutMasterIdLst>
  <p:sldIdLst>
    <p:sldId id="256" r:id="rId2"/>
    <p:sldId id="314" r:id="rId3"/>
    <p:sldId id="313" r:id="rId4"/>
    <p:sldId id="307" r:id="rId5"/>
    <p:sldId id="318" r:id="rId6"/>
    <p:sldId id="341" r:id="rId7"/>
    <p:sldId id="340" r:id="rId8"/>
    <p:sldId id="319" r:id="rId9"/>
    <p:sldId id="320" r:id="rId10"/>
    <p:sldId id="321" r:id="rId11"/>
    <p:sldId id="330" r:id="rId12"/>
    <p:sldId id="260" r:id="rId13"/>
    <p:sldId id="325" r:id="rId14"/>
    <p:sldId id="261" r:id="rId15"/>
    <p:sldId id="262" r:id="rId16"/>
    <p:sldId id="263" r:id="rId17"/>
    <p:sldId id="264" r:id="rId18"/>
    <p:sldId id="265" r:id="rId19"/>
    <p:sldId id="335" r:id="rId20"/>
    <p:sldId id="267" r:id="rId21"/>
    <p:sldId id="268" r:id="rId22"/>
    <p:sldId id="332" r:id="rId23"/>
    <p:sldId id="334" r:id="rId24"/>
    <p:sldId id="270" r:id="rId25"/>
    <p:sldId id="271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5" r:id="rId57"/>
    <p:sldId id="326" r:id="rId58"/>
    <p:sldId id="327" r:id="rId59"/>
    <p:sldId id="328" r:id="rId60"/>
    <p:sldId id="329" r:id="rId61"/>
    <p:sldId id="337" r:id="rId62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FFD"/>
    <a:srgbClr val="009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7" autoAdjust="0"/>
    <p:restoredTop sz="74539" autoAdjust="0"/>
  </p:normalViewPr>
  <p:slideViewPr>
    <p:cSldViewPr snapToGrid="0" snapToObjects="1">
      <p:cViewPr varScale="1">
        <p:scale>
          <a:sx n="50" d="100"/>
          <a:sy n="50" d="100"/>
        </p:scale>
        <p:origin x="1554" y="54"/>
      </p:cViewPr>
      <p:guideLst>
        <p:guide orient="horz" pos="4319"/>
        <p:guide pos="76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49" y="8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7377CFF-D471-9A4A-9882-83D4907562B4}" type="datetimeFigureOut">
              <a:rPr lang="en-US" smtClean="0"/>
              <a:t>6/12/2016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8FB3CE6-FE8D-3249-88BB-54CE4A06B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06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A3E18A8-FC68-41A8-8096-CB0091F44D4A}" type="datetimeFigureOut">
              <a:rPr lang="en-US" smtClean="0"/>
              <a:t>6/12/2016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A394EA5-D7CC-40E7-9F47-971D54C658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9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1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00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5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52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83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54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28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7513" y="701675"/>
            <a:ext cx="6242050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7300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3190" indent="-29353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4139" indent="-2348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3795" indent="-2348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3451" indent="-2348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3106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1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2417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92072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ED378-0C8C-4D37-903D-EC2FB4CA5A5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1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40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50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3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16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79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3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66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3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5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7513" y="701675"/>
            <a:ext cx="6242050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7300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3190" indent="-29353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4139" indent="-2348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3795" indent="-2348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3451" indent="-2348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3106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1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2417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92072" indent="-2348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FC73D3-1459-4549-A02F-365B1B39551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50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6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47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83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078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66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93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60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966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68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52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722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714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84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29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02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37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17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404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752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495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108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22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559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68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899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917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158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764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9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3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94EA5-D7CC-40E7-9F47-971D54C658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5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8FAEE2"/>
              </a:clrFrom>
              <a:clrTo>
                <a:srgbClr val="8FAEE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4124" r="35" b="21890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7000" y="1912941"/>
            <a:ext cx="6877051" cy="3030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0513"/>
            <a:ext cx="9144000" cy="2387600"/>
          </a:xfrm>
        </p:spPr>
        <p:txBody>
          <a:bodyPr anchor="b"/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Waterfront Reuse </a:t>
            </a:r>
            <a:br>
              <a:rPr lang="en-US" dirty="0"/>
            </a:br>
            <a:r>
              <a:rPr lang="en-US" dirty="0"/>
              <a:t>in EPA Region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67618"/>
            <a:ext cx="9144000" cy="705983"/>
          </a:xfrm>
        </p:spPr>
        <p:txBody>
          <a:bodyPr>
            <a:normAutofit/>
          </a:bodyPr>
          <a:lstStyle>
            <a:lvl1pPr marL="0" indent="0" algn="ctr">
              <a:buNone/>
              <a:defRPr sz="3225" b="1" baseline="0">
                <a:solidFill>
                  <a:srgbClr val="203864"/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Providing Riverfront Access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31259" y="6326186"/>
            <a:ext cx="9144000" cy="13083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300" b="1" kern="1200" baseline="0">
                <a:solidFill>
                  <a:srgbClr val="203864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EPA Superfund Redevelopment Initiative | June 15, 2016</a:t>
            </a:r>
            <a:endParaRPr lang="en-US" sz="1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 descr="TPL logo rgb horiz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70" y="5621858"/>
            <a:ext cx="1721556" cy="79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4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839" y="1583267"/>
            <a:ext cx="5022652" cy="4952470"/>
          </a:xfrm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757333" y="1507063"/>
            <a:ext cx="4604065" cy="502853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24868" y="6617027"/>
            <a:ext cx="2844800" cy="244009"/>
          </a:xfrm>
          <a:prstGeom prst="rect">
            <a:avLst/>
          </a:prstGeom>
        </p:spPr>
        <p:txBody>
          <a:bodyPr/>
          <a:lstStyle/>
          <a:p>
            <a:fld id="{E746E2CA-8216-1A4D-ABF3-744C3B3BAA6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0" name="Picture 39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554" y="6035363"/>
            <a:ext cx="1099932" cy="509376"/>
          </a:xfrm>
          <a:prstGeom prst="rect">
            <a:avLst/>
          </a:prstGeom>
        </p:spPr>
      </p:pic>
      <p:sp>
        <p:nvSpPr>
          <p:cNvPr id="41" name="Date Placeholder 2"/>
          <p:cNvSpPr txBox="1">
            <a:spLocks/>
          </p:cNvSpPr>
          <p:nvPr userDrawn="1"/>
        </p:nvSpPr>
        <p:spPr>
          <a:xfrm>
            <a:off x="293499" y="6617027"/>
            <a:ext cx="2844800" cy="244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E2BED-B4BB-1540-A23E-86519E621C87}" type="datetimeFigureOut">
              <a:rPr lang="en-US" sz="800" smtClean="0"/>
              <a:pPr/>
              <a:t>6/12/2016</a:t>
            </a:fld>
            <a:endParaRPr lang="en-US" sz="8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0901" y="322792"/>
            <a:ext cx="11425873" cy="998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6373" y="1295441"/>
            <a:ext cx="11286067" cy="0"/>
          </a:xfrm>
          <a:prstGeom prst="line">
            <a:avLst/>
          </a:prstGeom>
          <a:ln w="635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3499" y="6612467"/>
            <a:ext cx="2844800" cy="2485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19" y="6034299"/>
            <a:ext cx="1099932" cy="5093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901" y="322792"/>
            <a:ext cx="11425873" cy="998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6373" y="1295441"/>
            <a:ext cx="11286067" cy="0"/>
          </a:xfrm>
          <a:prstGeom prst="line">
            <a:avLst/>
          </a:prstGeom>
          <a:ln w="635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7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defRPr lang="en-US" sz="2800" kern="120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defRPr lang="en-US" sz="2400" kern="120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285750">
              <a:defRPr lang="en-US" sz="2000" kern="120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defRPr lang="en-US" sz="1800" kern="120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defRPr lang="en-US" sz="1800" kern="12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1449" y="6275043"/>
            <a:ext cx="2743200" cy="365125"/>
          </a:xfrm>
        </p:spPr>
        <p:txBody>
          <a:bodyPr/>
          <a:lstStyle/>
          <a:p>
            <a:fld id="{E746E2CA-8216-1A4D-ABF3-744C3B3BAA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554" y="6035363"/>
            <a:ext cx="1099932" cy="5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0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09740"/>
            <a:ext cx="8909051" cy="2852737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589465"/>
            <a:ext cx="8909051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62609"/>
          <a:stretch/>
        </p:blipFill>
        <p:spPr>
          <a:xfrm>
            <a:off x="0" y="0"/>
            <a:ext cx="21336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0742" y="1"/>
            <a:ext cx="45719" cy="6873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0239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8534" y="76200"/>
            <a:ext cx="11954933" cy="672147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D59DB-9DD2-4EB4-BCE0-1C2683AD35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9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with text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5877367"/>
          </a:xfrm>
        </p:spPr>
        <p:txBody>
          <a:bodyPr>
            <a:normAutofit/>
          </a:bodyPr>
          <a:lstStyle>
            <a:lvl1pPr marL="45720" indent="0">
              <a:buFontTx/>
              <a:buNone/>
              <a:defRPr sz="2400">
                <a:solidFill>
                  <a:srgbClr val="55601C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Title 12"/>
          <p:cNvSpPr>
            <a:spLocks noGrp="1"/>
          </p:cNvSpPr>
          <p:nvPr>
            <p:ph type="title" hasCustomPrompt="1"/>
          </p:nvPr>
        </p:nvSpPr>
        <p:spPr>
          <a:xfrm>
            <a:off x="476990" y="5970117"/>
            <a:ext cx="11183617" cy="832182"/>
          </a:xfrm>
          <a:ln>
            <a:noFill/>
          </a:ln>
        </p:spPr>
        <p:txBody>
          <a:bodyPr/>
          <a:lstStyle>
            <a:lvl1pPr algn="l">
              <a:defRPr sz="2800" spc="0" baseline="0">
                <a:solidFill>
                  <a:srgbClr val="C75B12"/>
                </a:solidFill>
              </a:defRPr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6" name="Rectangle 5"/>
          <p:cNvSpPr>
            <a:spLocks/>
          </p:cNvSpPr>
          <p:nvPr userDrawn="1"/>
        </p:nvSpPr>
        <p:spPr>
          <a:xfrm>
            <a:off x="-1" y="5952159"/>
            <a:ext cx="12192001" cy="45720"/>
          </a:xfrm>
          <a:prstGeom prst="rect">
            <a:avLst/>
          </a:prstGeom>
          <a:gradFill flip="none" rotWithShape="1">
            <a:gsLst>
              <a:gs pos="66000">
                <a:srgbClr val="EFE4DA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6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913" y="192117"/>
            <a:ext cx="9737260" cy="8921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948129" y="1409701"/>
            <a:ext cx="4615980" cy="4444999"/>
          </a:xfrm>
        </p:spPr>
        <p:txBody>
          <a:bodyPr tIns="0"/>
          <a:lstStyle>
            <a:lvl1pPr marL="45720" indent="0">
              <a:buFontTx/>
              <a:buNone/>
              <a:defRPr sz="2200"/>
            </a:lvl1pPr>
            <a:lvl2pPr marL="365760" indent="0">
              <a:buFontTx/>
              <a:buNone/>
              <a:defRPr sz="2000"/>
            </a:lvl2pPr>
            <a:lvl3pPr marL="640080" indent="0">
              <a:buFontTx/>
              <a:buNone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3A69-54C2-F44F-ACDD-15DD3D075E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1964792" y="1553637"/>
            <a:ext cx="4622821" cy="4360332"/>
          </a:xfrm>
          <a:ln w="88900">
            <a:solidFill>
              <a:schemeClr val="bg1"/>
            </a:solidFill>
            <a:miter lim="800000"/>
          </a:ln>
          <a:effectLst>
            <a:outerShdw blurRad="114300" dist="38100" dir="2700000" algn="tl" rotWithShape="0">
              <a:srgbClr val="000000">
                <a:alpha val="30000"/>
              </a:srgbClr>
            </a:outerShdw>
          </a:effectLst>
        </p:spPr>
        <p:txBody>
          <a:bodyPr tIns="0"/>
          <a:lstStyle>
            <a:lvl1pPr marL="45720" indent="0">
              <a:buFontTx/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29571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01" y="1498601"/>
            <a:ext cx="10009721" cy="504613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sz="2000"/>
            </a:lvl2pPr>
            <a:lvl3pPr marL="1143000" indent="-228600">
              <a:lnSpc>
                <a:spcPct val="100000"/>
              </a:lnSpc>
              <a:buFont typeface="Wingdings" charset="2"/>
              <a:buChar char="§"/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2190" y="322792"/>
            <a:ext cx="11425873" cy="998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66373" y="1295441"/>
            <a:ext cx="11286067" cy="0"/>
          </a:xfrm>
          <a:prstGeom prst="line">
            <a:avLst/>
          </a:prstGeom>
          <a:ln w="635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554" y="6035363"/>
            <a:ext cx="1099932" cy="509376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3499" y="6612467"/>
            <a:ext cx="2844800" cy="248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8544" y="6612467"/>
            <a:ext cx="2844800" cy="248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fld id="{E746E2CA-8216-1A4D-ABF3-744C3B3BAA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3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618" y="314325"/>
            <a:ext cx="11294533" cy="5527676"/>
          </a:xfrm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11" name="Picture 10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19" y="6034299"/>
            <a:ext cx="1099932" cy="50937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7792" y="6043832"/>
            <a:ext cx="10127011" cy="509375"/>
          </a:xfrm>
        </p:spPr>
        <p:txBody>
          <a:bodyPr anchor="ctr" anchorCtr="0"/>
          <a:lstStyle>
            <a:lvl1pPr algn="l">
              <a:defRPr sz="2000"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1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19" y="6034299"/>
            <a:ext cx="1099932" cy="509376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1976" y="313269"/>
            <a:ext cx="5520235" cy="5530087"/>
          </a:xfrm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27" name="Picture 26" descr="TPL logo rgb hori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19" y="6034299"/>
            <a:ext cx="1099932" cy="509376"/>
          </a:xfrm>
          <a:prstGeom prst="rect">
            <a:avLst/>
          </a:prstGeom>
        </p:spPr>
      </p:pic>
      <p:sp>
        <p:nvSpPr>
          <p:cNvPr id="31" name="Picture Placeholder 2"/>
          <p:cNvSpPr>
            <a:spLocks noGrp="1"/>
          </p:cNvSpPr>
          <p:nvPr>
            <p:ph type="pic" idx="12"/>
          </p:nvPr>
        </p:nvSpPr>
        <p:spPr>
          <a:xfrm>
            <a:off x="6220916" y="313269"/>
            <a:ext cx="5520235" cy="5530087"/>
          </a:xfrm>
          <a:ln w="63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7792" y="6043832"/>
            <a:ext cx="10127011" cy="509375"/>
          </a:xfrm>
        </p:spPr>
        <p:txBody>
          <a:bodyPr anchor="ctr" anchorCtr="0"/>
          <a:lstStyle>
            <a:lvl1pPr algn="l">
              <a:defRPr sz="2000"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6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3381" y="2"/>
            <a:ext cx="11818620" cy="6857999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392" y="299244"/>
            <a:ext cx="1064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825625"/>
            <a:ext cx="10452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1" y="63366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E746E2CA-8216-1A4D-ABF3-744C3B3BAA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79988"/>
          <a:stretch/>
        </p:blipFill>
        <p:spPr>
          <a:xfrm>
            <a:off x="1" y="0"/>
            <a:ext cx="803564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7846" y="-1"/>
            <a:ext cx="45719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787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50" r:id="rId7"/>
    <p:sldLayoutId id="2147483657" r:id="rId8"/>
    <p:sldLayoutId id="2147483659" r:id="rId9"/>
    <p:sldLayoutId id="2147483658" r:id="rId10"/>
    <p:sldLayoutId id="214748366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dvorak@tpl.or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for People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Scott Dvorak</a:t>
            </a:r>
          </a:p>
          <a:p>
            <a:r>
              <a:rPr lang="en-US" sz="2800" b="1" dirty="0"/>
              <a:t>Parks for People – Newark Program Director</a:t>
            </a:r>
          </a:p>
          <a:p>
            <a:r>
              <a:rPr lang="en-US" sz="2800" b="1" dirty="0"/>
              <a:t>The Trust for Public Land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4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 Turner Park</a:t>
            </a:r>
          </a:p>
        </p:txBody>
      </p:sp>
      <p:pic>
        <p:nvPicPr>
          <p:cNvPr id="3074" name="Picture 2" descr="C:\Users\ScottDv.NEWARK0\Desktop\Nat Turner 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18" y="1709215"/>
            <a:ext cx="7189956" cy="4793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Newark Riverfront Park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19162" y="1999368"/>
            <a:ext cx="7484668" cy="4549254"/>
            <a:chOff x="990600" y="1524000"/>
            <a:chExt cx="7662705" cy="46024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524000"/>
              <a:ext cx="7586505" cy="46024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990600" y="3733800"/>
              <a:ext cx="1143000" cy="6858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Newark Riverfront Park</a:t>
            </a:r>
          </a:p>
        </p:txBody>
      </p:sp>
      <p:pic>
        <p:nvPicPr>
          <p:cNvPr id="6146" name="Picture 2" descr="C:\Users\ScottDv.NEWARK0\Desktop\Segment 1 &amp;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0" y="2245122"/>
            <a:ext cx="9539151" cy="3512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2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Park and Greenspace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 of Newark – 277,140</a:t>
            </a:r>
          </a:p>
          <a:p>
            <a:r>
              <a:rPr lang="en-US" dirty="0"/>
              <a:t>Population of the Ironbound – 55,000</a:t>
            </a:r>
          </a:p>
          <a:p>
            <a:r>
              <a:rPr lang="en-US" dirty="0"/>
              <a:t>Number of acres of parks per thousand residents in Newark – 3.1 acres</a:t>
            </a:r>
          </a:p>
          <a:p>
            <a:r>
              <a:rPr lang="en-US" dirty="0"/>
              <a:t>Number of acres of parks per thousand residents in the Ironbound - .5 acres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History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Morris Canal</a:t>
            </a:r>
          </a:p>
          <a:p>
            <a:r>
              <a:rPr lang="en-US" dirty="0" err="1"/>
              <a:t>Balbach</a:t>
            </a:r>
            <a:r>
              <a:rPr lang="en-US" dirty="0"/>
              <a:t> Smelting Works</a:t>
            </a:r>
          </a:p>
          <a:p>
            <a:r>
              <a:rPr lang="en-US" dirty="0"/>
              <a:t>Olmstead Park Proposal</a:t>
            </a:r>
          </a:p>
          <a:p>
            <a:r>
              <a:rPr lang="en-US" dirty="0"/>
              <a:t>Post-Industrial Brownfield</a:t>
            </a:r>
          </a:p>
          <a:p>
            <a:r>
              <a:rPr lang="en-US" dirty="0"/>
              <a:t>Long history of environmental injustice</a:t>
            </a:r>
          </a:p>
          <a:p>
            <a:r>
              <a:rPr lang="en-US" dirty="0"/>
              <a:t>Dire lack of park and greenspace</a:t>
            </a:r>
          </a:p>
          <a:p>
            <a:r>
              <a:rPr lang="en-US" dirty="0"/>
              <a:t>Adjacent to USEPA Passaic River Superfund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3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Morris Canal</a:t>
            </a:r>
          </a:p>
        </p:txBody>
      </p:sp>
      <p:pic>
        <p:nvPicPr>
          <p:cNvPr id="3074" name="Picture 2" descr="C:\Users\scottdv\Desktop\Morris Canal in the Ironb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62" y="1429244"/>
            <a:ext cx="6841468" cy="5131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1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Balbach</a:t>
            </a:r>
            <a:r>
              <a:rPr lang="en-US" dirty="0"/>
              <a:t> Smelting &amp; Refining Company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2" t="16239" r="26349" b="25030"/>
          <a:stretch/>
        </p:blipFill>
        <p:spPr bwMode="auto">
          <a:xfrm>
            <a:off x="2692524" y="1531023"/>
            <a:ext cx="7537943" cy="5025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2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Post-Industrial Brownfield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1" y="1524602"/>
            <a:ext cx="6648949" cy="4981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Environmental Injustice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98" y="1561256"/>
            <a:ext cx="6672395" cy="4999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Diamond Alkali Plant Location</a:t>
            </a:r>
          </a:p>
        </p:txBody>
      </p:sp>
      <p:pic>
        <p:nvPicPr>
          <p:cNvPr id="8195" name="Picture 3" descr="C:\Users\ScottDv.NEWARK0\Desktop\2973024178_93c2e09f1c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52" y="1505994"/>
            <a:ext cx="6547087" cy="5054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6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:\Photos\site photos\Schools\William Dick Elementary School\Professional photos credit Jenna Stamm\TPL_WilliamDick_Schoolyard_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3" y="234462"/>
            <a:ext cx="7789985" cy="5193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19400" y="5692776"/>
            <a:ext cx="7848600" cy="1031875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Trust for Public Land </a:t>
            </a:r>
            <a:r>
              <a:rPr lang="en-US" sz="1800" b="1" dirty="0">
                <a:solidFill>
                  <a:srgbClr val="44C867"/>
                </a:solidFill>
                <a:latin typeface="Century Gothic" panose="020B0502020202020204" pitchFamily="34" charset="0"/>
              </a:rPr>
              <a:t>creates parks and protects land for people</a:t>
            </a:r>
            <a:r>
              <a:rPr lang="en-US" sz="1800" b="1" dirty="0">
                <a:solidFill>
                  <a:srgbClr val="45C795"/>
                </a:solidFill>
                <a:latin typeface="Century Gothic" panose="020B0502020202020204" pitchFamily="34" charset="0"/>
              </a:rPr>
              <a:t>,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ensuring healthy, livable communities for generations to come.</a:t>
            </a:r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683251"/>
            <a:ext cx="6096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B6D59DB-9DD2-4EB4-BCE0-1C2683AD358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5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Participatory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3A69-54C2-F44F-ACDD-15DD3D075EE5}" type="slidenum">
              <a:rPr lang="en-US" smtClean="0"/>
              <a:t>20</a:t>
            </a:fld>
            <a:endParaRPr lang="en-US"/>
          </a:p>
        </p:txBody>
      </p:sp>
      <p:pic>
        <p:nvPicPr>
          <p:cNvPr id="2053" name="Picture 5" descr="C:\Users\scottdv\Desktop\Riverfront Park Community Meeting Flier_03 31 09_1_Page_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/>
          <a:stretch/>
        </p:blipFill>
        <p:spPr bwMode="auto">
          <a:xfrm>
            <a:off x="4360202" y="1350498"/>
            <a:ext cx="4146315" cy="5392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21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Participatory Design</a:t>
            </a:r>
          </a:p>
        </p:txBody>
      </p:sp>
      <p:pic>
        <p:nvPicPr>
          <p:cNvPr id="5" name="Picture 3" descr="\\Newark-admin\shared\SHARED\PHOTO AND MAP LIBRARY\Newark Riverfront Park\Community Design Meetings\Community Meeting 03 10 09\P10007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543" y="1400969"/>
            <a:ext cx="4337458" cy="3253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3A69-54C2-F44F-ACDD-15DD3D075EE5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 descr="\\Newark-admin\shared\SHARED\PHOTO AND MAP LIBRARY\Newark Riverfront Park\Community Design Meetings\Community Meeting 05 05 09\P10009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3365289"/>
            <a:ext cx="4260073" cy="3195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9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Participatory Design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give residents a say in what is included in their park</a:t>
            </a:r>
          </a:p>
          <a:p>
            <a:r>
              <a:rPr lang="en-US" dirty="0"/>
              <a:t>To reconnect residents to the river</a:t>
            </a:r>
          </a:p>
          <a:p>
            <a:r>
              <a:rPr lang="en-US" dirty="0"/>
              <a:t>To highlight the history of the site and the potential future</a:t>
            </a:r>
          </a:p>
          <a:p>
            <a:r>
              <a:rPr lang="en-US" dirty="0"/>
              <a:t>To create advocates for the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9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Permitting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8620"/>
            <a:r>
              <a:rPr lang="en-US" dirty="0"/>
              <a:t>Waterfront Development Permit </a:t>
            </a:r>
            <a:br>
              <a:rPr lang="en-US" dirty="0"/>
            </a:br>
            <a:r>
              <a:rPr lang="en-US" dirty="0"/>
              <a:t>– NJDEP and US Army Corps of Engineers</a:t>
            </a:r>
          </a:p>
          <a:p>
            <a:pPr marL="388620"/>
            <a:r>
              <a:rPr lang="en-US" dirty="0"/>
              <a:t>State Historic Preservation Office Approval</a:t>
            </a:r>
          </a:p>
          <a:p>
            <a:pPr marL="388620"/>
            <a:r>
              <a:rPr lang="en-US" dirty="0"/>
              <a:t>Remediation Action Work Plan – NJDEP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9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54" y="3121269"/>
            <a:ext cx="914400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Splitting the project in two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54750" y="1312243"/>
            <a:ext cx="6869544" cy="5240957"/>
            <a:chOff x="2335550" y="233719"/>
            <a:chExt cx="7565969" cy="57722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22" name="Picture 2" descr="C:\Users\scottdv\Desktop\1207 Newark Passaic Wtrfrnt Phase 1_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550" y="233719"/>
              <a:ext cx="7565969" cy="2837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scottdv\Desktop\1207 Newark Passaic Wtrfrnt Phase 2_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550" y="3168759"/>
              <a:ext cx="7565969" cy="2837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60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Archeological Work</a:t>
            </a:r>
          </a:p>
        </p:txBody>
      </p:sp>
      <p:pic>
        <p:nvPicPr>
          <p:cNvPr id="4098" name="Picture 2" descr="C:\Users\scottdv\Desktop\IMG_01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01" y="1587157"/>
            <a:ext cx="4239395" cy="317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cottdv\Desktop\P10100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37" y="3380799"/>
            <a:ext cx="4239395" cy="317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09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Olmsted History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47" y="1825626"/>
            <a:ext cx="5801784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07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Combined Sewer Outflow Netting Facility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06" y="1493597"/>
            <a:ext cx="6678979" cy="5015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0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Soft Shoreline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35" y="1561051"/>
            <a:ext cx="6477321" cy="5181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1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How page 3-01.jp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A9FC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8053" r="5248" b="8118"/>
          <a:stretch/>
        </p:blipFill>
        <p:spPr bwMode="auto">
          <a:xfrm>
            <a:off x="2264409" y="552261"/>
            <a:ext cx="8193386" cy="57489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4383" y="552261"/>
            <a:ext cx="152400" cy="5848538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97542" y="381000"/>
            <a:ext cx="152400" cy="6019800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B6D59DB-9DD2-4EB4-BCE0-1C2683AD358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405867" y="-1027906"/>
            <a:ext cx="152400" cy="8907951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21" y="5683251"/>
            <a:ext cx="6096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106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Piles to support the boardwalk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04" y="1438502"/>
            <a:ext cx="6406983" cy="5125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60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Piles in place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27" y="1441792"/>
            <a:ext cx="6383537" cy="5106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66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Gabion baskets to secure the shoreline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59" y="1419745"/>
            <a:ext cx="6453874" cy="516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0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Boardwalk foundation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47" y="1451049"/>
            <a:ext cx="6798298" cy="5100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3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Boardwalk continues 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20" y="1406623"/>
            <a:ext cx="6442152" cy="5153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15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And we have a problem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13" y="1399321"/>
            <a:ext cx="6881365" cy="5161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4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Soil, paths, the orange planks arrive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05" y="1312839"/>
            <a:ext cx="6559382" cy="5247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57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Boardwalk seating starts to take shape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43" y="1425380"/>
            <a:ext cx="6418706" cy="5134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58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7392" y="686103"/>
            <a:ext cx="106482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/>
              <a:t>Boardwalk railing and floating dock installed – and the sticks are painted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43" y="1779417"/>
            <a:ext cx="5961506" cy="4769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95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trees arrive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70" y="1431068"/>
            <a:ext cx="7734852" cy="5140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5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" b="336"/>
          <a:stretch>
            <a:fillRect/>
          </a:stretch>
        </p:blipFill>
        <p:spPr>
          <a:xfrm>
            <a:off x="0" y="117231"/>
            <a:ext cx="12192000" cy="58773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/>
            <a:r>
              <a:rPr lang="en-US" sz="4400" dirty="0">
                <a:solidFill>
                  <a:schemeClr val="accent4"/>
                </a:solidFill>
              </a:rPr>
              <a:t>Climate Smart Cities</a:t>
            </a:r>
          </a:p>
        </p:txBody>
      </p:sp>
    </p:spTree>
    <p:extLst>
      <p:ext uri="{BB962C8B-B14F-4D97-AF65-F5344CB8AC3E}">
        <p14:creationId xmlns:p14="http://schemas.microsoft.com/office/powerpoint/2010/main" val="3429807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Seen from the air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44" y="1394407"/>
            <a:ext cx="6951703" cy="5213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96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Somme Street entrance plaza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81" y="1455043"/>
            <a:ext cx="6365630" cy="5092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4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Walking into the park from Somme Street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13" y="1581524"/>
            <a:ext cx="6195966" cy="4956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37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Old trees preserved – new trees planted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20" y="1485394"/>
            <a:ext cx="6289752" cy="5031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88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Boardwalk grasses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05" y="1423036"/>
            <a:ext cx="6406982" cy="5125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410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Boardwalk and dock on a gray day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51" y="1518219"/>
            <a:ext cx="6207690" cy="4966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59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Western entrance to the boardwalk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28" y="1624807"/>
            <a:ext cx="6231136" cy="498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50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Western end of the boardwalk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05" y="1438502"/>
            <a:ext cx="6406982" cy="5125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95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lawn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3105605" y="1624807"/>
            <a:ext cx="6711782" cy="4935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34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Day before opening day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09" y="1388636"/>
            <a:ext cx="6882373" cy="5159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3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</a:t>
            </a:r>
            <a:r>
              <a:rPr lang="en-US" dirty="0" err="1"/>
              <a:t>Placemaking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935" r="5401" b="20944"/>
          <a:stretch/>
        </p:blipFill>
        <p:spPr>
          <a:xfrm>
            <a:off x="2719751" y="1441819"/>
            <a:ext cx="4031411" cy="265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31" y="1441819"/>
            <a:ext cx="3546150" cy="265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r="4310" b="4356"/>
          <a:stretch/>
        </p:blipFill>
        <p:spPr bwMode="auto">
          <a:xfrm>
            <a:off x="2719751" y="4176648"/>
            <a:ext cx="4031411" cy="2390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31" y="4176648"/>
            <a:ext cx="3546150" cy="2370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216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Day before opening day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56" y="1423794"/>
            <a:ext cx="6835480" cy="5124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403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Walk to the Water – August 3, 2013</a:t>
            </a:r>
          </a:p>
        </p:txBody>
      </p:sp>
      <p:pic>
        <p:nvPicPr>
          <p:cNvPr id="1026" name="Picture 2" descr="http://newarksriver.files.wordpress.com/2013/08/newarkwalkstothewater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0842" y="1442092"/>
            <a:ext cx="7701307" cy="5118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6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Parade Arrives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30" y="1366142"/>
            <a:ext cx="7810331" cy="5182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27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7392" y="615765"/>
            <a:ext cx="1064820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Ribbon Cutting – August 3, 2013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1569955"/>
            <a:ext cx="7283331" cy="4966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34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Community Celebration – August 3, 2013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b="6669"/>
          <a:stretch/>
        </p:blipFill>
        <p:spPr>
          <a:xfrm>
            <a:off x="6781561" y="1056893"/>
            <a:ext cx="3363147" cy="2583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 b="10120"/>
          <a:stretch/>
        </p:blipFill>
        <p:spPr>
          <a:xfrm>
            <a:off x="2702611" y="4124854"/>
            <a:ext cx="3836930" cy="2416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-5439" r="-167" b="5439"/>
          <a:stretch/>
        </p:blipFill>
        <p:spPr>
          <a:xfrm>
            <a:off x="6303739" y="3498592"/>
            <a:ext cx="3840969" cy="3043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newarksriver.files.wordpress.com/2013/08/newarkriverfrontcapoeir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11" y="1062503"/>
            <a:ext cx="4078950" cy="30623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56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8966" y="299244"/>
            <a:ext cx="9506634" cy="1325563"/>
          </a:xfrm>
        </p:spPr>
        <p:txBody>
          <a:bodyPr>
            <a:normAutofit/>
          </a:bodyPr>
          <a:lstStyle/>
          <a:p>
            <a:pPr defTabSz="914400"/>
            <a:r>
              <a:rPr lang="en-US" sz="4400" dirty="0"/>
              <a:t>Enjoying the park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1464726"/>
            <a:ext cx="3377828" cy="5072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3A69-54C2-F44F-ACDD-15DD3D075EE5}" type="slidenum">
              <a:rPr lang="en-US" smtClean="0"/>
              <a:t>55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23" y="1455872"/>
            <a:ext cx="3387969" cy="5081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94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Newark Riverfront Park Phase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56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333282"/>
              </p:ext>
            </p:extLst>
          </p:nvPr>
        </p:nvGraphicFramePr>
        <p:xfrm>
          <a:off x="3138254" y="1508620"/>
          <a:ext cx="6646483" cy="498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Acrobat Document" r:id="rId4" imgW="32918400" imgH="24688800" progId="AcroExch.Document.7">
                  <p:embed/>
                </p:oleObj>
              </mc:Choice>
              <mc:Fallback>
                <p:oleObj name="Acrobat Document" r:id="rId4" imgW="32918400" imgH="24688800" progId="AcroExch.Document.7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8254" y="1508620"/>
                        <a:ext cx="6646483" cy="498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323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Riverfront Park Expansion</a:t>
            </a:r>
          </a:p>
        </p:txBody>
      </p:sp>
      <p:pic>
        <p:nvPicPr>
          <p:cNvPr id="8194" name="Picture 2" descr="C:\Users\ScottDv.NEWARK0\Desktop\River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03" y="1514206"/>
            <a:ext cx="6728186" cy="5046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5803" y="6266347"/>
            <a:ext cx="2743200" cy="365125"/>
          </a:xfrm>
        </p:spPr>
        <p:txBody>
          <a:bodyPr/>
          <a:lstStyle/>
          <a:p>
            <a:fld id="{E746E2CA-8216-1A4D-ABF3-744C3B3BAA6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218" name="Picture 2" descr="C:\Users\ScottDv.NEWARK0\Desktop\S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3" y="54768"/>
            <a:ext cx="10481293" cy="6742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B6D59DB-9DD2-4EB4-BCE0-1C2683AD358A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860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42" name="Picture 2" descr="C:\Users\ScottDv.NEWARK0\Desktop\S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76" y="76200"/>
            <a:ext cx="10117015" cy="674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B6D59DB-9DD2-4EB4-BCE0-1C2683AD358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7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Public Health</a:t>
            </a:r>
          </a:p>
        </p:txBody>
      </p:sp>
      <p:pic>
        <p:nvPicPr>
          <p:cNvPr id="12290" name="Picture 2" descr="C:\Users\ScottDv.NEWARK0\Desktop\Jun_2010_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72" y="1514206"/>
            <a:ext cx="7563302" cy="5046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80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266" name="Picture 2" descr="C:\Users\ScottDv.NEWARK0\Desktop\S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48" y="76200"/>
            <a:ext cx="10079826" cy="6721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B6D59DB-9DD2-4EB4-BCE0-1C2683AD358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80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for People – Contact Information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1739901" y="1857620"/>
            <a:ext cx="10452099" cy="4351338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/>
              <a:t>Scott Dvorak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/>
              <a:t>Parks for People – Newark Program Director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/>
              <a:t>The Trust for Public Land</a:t>
            </a:r>
          </a:p>
          <a:p>
            <a:pPr marL="0" indent="0" defTabSz="914400">
              <a:spcBef>
                <a:spcPts val="1000"/>
              </a:spcBef>
              <a:buNone/>
            </a:pPr>
            <a:endParaRPr lang="en-US" sz="2600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/>
              <a:t>Contact Information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/>
              <a:t>973-998-9440 ext. 303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>
                <a:hlinkClick r:id="rId3"/>
              </a:rPr>
              <a:t>scott.dvorak@tpl.org</a:t>
            </a:r>
            <a:r>
              <a:rPr lang="en-US" sz="2600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5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Connecting the Benefits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83" y="1605758"/>
            <a:ext cx="4848225" cy="47910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8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103387"/>
              </p:ext>
            </p:extLst>
          </p:nvPr>
        </p:nvGraphicFramePr>
        <p:xfrm>
          <a:off x="2026381" y="27544"/>
          <a:ext cx="8794017" cy="67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4" imgW="6034986" imgH="4663440" progId="AcroExch.Document.DC">
                  <p:embed/>
                </p:oleObj>
              </mc:Choice>
              <mc:Fallback>
                <p:oleObj name="Acrobat Document" r:id="rId4" imgW="6034986" imgH="46634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6381" y="27544"/>
                        <a:ext cx="8794017" cy="67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B6D59DB-9DD2-4EB4-BCE0-1C2683AD358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1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Mt. Vernon School Playground</a:t>
            </a:r>
          </a:p>
        </p:txBody>
      </p:sp>
      <p:pic>
        <p:nvPicPr>
          <p:cNvPr id="2050" name="Picture 2" descr="C:\Users\ScottDv.NEWARK0\Desktop\Mt. Vernon 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73" y="1530213"/>
            <a:ext cx="6537846" cy="5030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6E2CA-8216-1A4D-ABF3-744C3B3BAA6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2693"/>
      </p:ext>
    </p:extLst>
  </p:cSld>
  <p:clrMapOvr>
    <a:masterClrMapping/>
  </p:clrMapOvr>
</p:sld>
</file>

<file path=ppt/theme/theme1.xml><?xml version="1.0" encoding="utf-8"?>
<a:theme xmlns:a="http://schemas.openxmlformats.org/drawingml/2006/main" name="WaterfrontJune2016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frontJune2016Theme" id="{455A30C0-A032-476C-8060-191620CB2327}" vid="{6E0996AD-A1D9-4163-8E87-47B90F0F9F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WaterfrontJune2016Theme</Template>
  <TotalTime>2477</TotalTime>
  <Words>494</Words>
  <Application>Microsoft Office PowerPoint</Application>
  <PresentationFormat>Widescreen</PresentationFormat>
  <Paragraphs>202</Paragraphs>
  <Slides>61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Adobe Gothic Std B</vt:lpstr>
      <vt:lpstr>Arial</vt:lpstr>
      <vt:lpstr>Calibri</vt:lpstr>
      <vt:lpstr>Calibri Light</vt:lpstr>
      <vt:lpstr>Century Gothic</vt:lpstr>
      <vt:lpstr>Wingdings</vt:lpstr>
      <vt:lpstr>WaterfrontJune2016Theme</vt:lpstr>
      <vt:lpstr>Acrobat Document</vt:lpstr>
      <vt:lpstr>Land for People</vt:lpstr>
      <vt:lpstr>PowerPoint Presentation</vt:lpstr>
      <vt:lpstr>PowerPoint Presentation</vt:lpstr>
      <vt:lpstr>Climate Smart Cities</vt:lpstr>
      <vt:lpstr>Creative Placemaking</vt:lpstr>
      <vt:lpstr>Public Health</vt:lpstr>
      <vt:lpstr>Connecting the Benefits</vt:lpstr>
      <vt:lpstr>PowerPoint Presentation</vt:lpstr>
      <vt:lpstr>Mt. Vernon School Playground</vt:lpstr>
      <vt:lpstr>Nat Turner Park</vt:lpstr>
      <vt:lpstr>Newark Riverfront Park</vt:lpstr>
      <vt:lpstr>Newark Riverfront Park</vt:lpstr>
      <vt:lpstr>Lack of Park and Greenspace</vt:lpstr>
      <vt:lpstr>Site History</vt:lpstr>
      <vt:lpstr>Morris Canal</vt:lpstr>
      <vt:lpstr>Balbach Smelting &amp; Refining Company</vt:lpstr>
      <vt:lpstr>Post-Industrial Brownfield</vt:lpstr>
      <vt:lpstr>Environmental Injustice</vt:lpstr>
      <vt:lpstr>Diamond Alkali Plant Location</vt:lpstr>
      <vt:lpstr>Participatory Design</vt:lpstr>
      <vt:lpstr>Participatory Design</vt:lpstr>
      <vt:lpstr>Goals for Participatory Design</vt:lpstr>
      <vt:lpstr>Permitting</vt:lpstr>
      <vt:lpstr>Master Plan</vt:lpstr>
      <vt:lpstr>Splitting the project in two</vt:lpstr>
      <vt:lpstr>Archeological Work</vt:lpstr>
      <vt:lpstr>Olmsted History</vt:lpstr>
      <vt:lpstr>Combined Sewer Outflow Netting Facility</vt:lpstr>
      <vt:lpstr>Soft Shoreline</vt:lpstr>
      <vt:lpstr>Piles to support the boardwalk</vt:lpstr>
      <vt:lpstr>Piles in place</vt:lpstr>
      <vt:lpstr>Gabion baskets to secure the shoreline</vt:lpstr>
      <vt:lpstr>Boardwalk foundation</vt:lpstr>
      <vt:lpstr>Boardwalk continues </vt:lpstr>
      <vt:lpstr>And we have a problem</vt:lpstr>
      <vt:lpstr>Soil, paths, the orange planks arrive</vt:lpstr>
      <vt:lpstr>Boardwalk seating starts to take shape</vt:lpstr>
      <vt:lpstr>Boardwalk railing and floating dock installed – and the sticks are painted </vt:lpstr>
      <vt:lpstr>The trees arrive</vt:lpstr>
      <vt:lpstr>Seen from the air</vt:lpstr>
      <vt:lpstr>Somme Street entrance plaza</vt:lpstr>
      <vt:lpstr>Walking into the park from Somme Street</vt:lpstr>
      <vt:lpstr>Old trees preserved – new trees planted</vt:lpstr>
      <vt:lpstr>Boardwalk grasses</vt:lpstr>
      <vt:lpstr>Boardwalk and dock on a gray day</vt:lpstr>
      <vt:lpstr>Western entrance to the boardwalk</vt:lpstr>
      <vt:lpstr>Western end of the boardwalk</vt:lpstr>
      <vt:lpstr>The lawn</vt:lpstr>
      <vt:lpstr>Day before opening day</vt:lpstr>
      <vt:lpstr>Day before opening day</vt:lpstr>
      <vt:lpstr>Walk to the Water – August 3, 2013</vt:lpstr>
      <vt:lpstr>The Parade Arrives</vt:lpstr>
      <vt:lpstr>Ribbon Cutting – August 3, 2013 </vt:lpstr>
      <vt:lpstr>Community Celebration – August 3, 2013 </vt:lpstr>
      <vt:lpstr>Enjoying the park</vt:lpstr>
      <vt:lpstr>Newark Riverfront Park Phase II</vt:lpstr>
      <vt:lpstr>Future Riverfront Park Expansion</vt:lpstr>
      <vt:lpstr>PowerPoint Presentation</vt:lpstr>
      <vt:lpstr>PowerPoint Presentation</vt:lpstr>
      <vt:lpstr>PowerPoint Presentation</vt:lpstr>
      <vt:lpstr>Land for People – Contact Information</vt:lpstr>
    </vt:vector>
  </TitlesOfParts>
  <Company>The Trust For Public 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Helene Sherlock</dc:creator>
  <cp:lastModifiedBy>Skeo</cp:lastModifiedBy>
  <cp:revision>147</cp:revision>
  <cp:lastPrinted>2016-04-13T20:14:06Z</cp:lastPrinted>
  <dcterms:created xsi:type="dcterms:W3CDTF">2015-08-17T20:48:12Z</dcterms:created>
  <dcterms:modified xsi:type="dcterms:W3CDTF">2016-06-13T01:39:50Z</dcterms:modified>
</cp:coreProperties>
</file>