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8" r:id="rId1"/>
    <p:sldMasterId id="2147483664" r:id="rId2"/>
  </p:sldMasterIdLst>
  <p:notesMasterIdLst>
    <p:notesMasterId r:id="rId19"/>
  </p:notesMasterIdLst>
  <p:sldIdLst>
    <p:sldId id="273" r:id="rId3"/>
    <p:sldId id="274" r:id="rId4"/>
    <p:sldId id="275" r:id="rId5"/>
    <p:sldId id="276" r:id="rId6"/>
    <p:sldId id="277" r:id="rId7"/>
    <p:sldId id="278" r:id="rId8"/>
    <p:sldId id="279" r:id="rId9"/>
    <p:sldId id="259" r:id="rId10"/>
    <p:sldId id="257" r:id="rId11"/>
    <p:sldId id="260" r:id="rId12"/>
    <p:sldId id="269" r:id="rId13"/>
    <p:sldId id="270" r:id="rId14"/>
    <p:sldId id="268" r:id="rId15"/>
    <p:sldId id="267" r:id="rId16"/>
    <p:sldId id="271" r:id="rId17"/>
    <p:sldId id="272" r:id="rId18"/>
  </p:sldIdLst>
  <p:sldSz cx="9144000" cy="6858000" type="screen4x3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ＭＳ Ｐゴシック" pitchFamily="34" charset="-128"/>
      <p:regular r:id="rId2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  <a:srgbClr val="0064E2"/>
    <a:srgbClr val="FFB9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2088" y="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90" d="100"/>
          <a:sy n="90" d="100"/>
        </p:scale>
        <p:origin x="-2256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</a:defRPr>
            </a:lvl1pPr>
          </a:lstStyle>
          <a:p>
            <a:fld id="{81C213E1-5465-433D-8ECB-212345DE3C98}" type="datetime1">
              <a:rPr lang="en-US"/>
              <a:pPr/>
              <a:t>6/26/2013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</a:defRPr>
            </a:lvl1pPr>
          </a:lstStyle>
          <a:p>
            <a:fld id="{74F58B89-FEE5-437E-A78A-42593614CE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871EA3-9BB7-4513-B15E-E72C51277D71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081BF4-3037-44C7-B529-23BC6021A476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572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A71960-979F-4880-82E4-852345F9FE8B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482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9CECE9-2FF2-4388-A965-3B23FA69FE8E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9C2DA4-94F9-46DA-B3B0-C769578A554F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8CFF71-EE05-42AB-96C4-83809546D088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4B4BC0-A75C-4721-BF09-954BB90440DA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8F2D28-CE2C-4E8E-A1B7-971A69E4A451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 dirty="0" smtClean="0">
              <a:ea typeface="+mn-ea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FFD616-AF50-4F4F-BB08-5121228524BF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D8B3C4-CDD2-436D-8A80-F88C00033DEF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0BC83D-AAFE-45D2-8D4D-EB3743171598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 dirty="0">
              <a:ea typeface="+mn-ea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AD6859-9A8B-4A5D-AD07-902DDF7B6539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527FC5-65C0-4474-ABE7-8D45939A4546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en-US" i="1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1E38D0-834C-4709-AE57-15ABCFE91C08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482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277A2B-F137-48AE-B14A-D8EED202C0D9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482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7F021A-0A78-423C-822C-C1314F0F74A6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gden For Andrea Knopp 2.jpg"/>
          <p:cNvPicPr>
            <a:picLocks noChangeAspect="1"/>
          </p:cNvPicPr>
          <p:nvPr/>
        </p:nvPicPr>
        <p:blipFill>
          <a:blip r:embed="rId2" cstate="print"/>
          <a:srcRect l="17990" r="60536"/>
          <a:stretch>
            <a:fillRect/>
          </a:stretch>
        </p:blipFill>
        <p:spPr bwMode="auto">
          <a:xfrm>
            <a:off x="2770188" y="60960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00_0058.JPG"/>
          <p:cNvPicPr>
            <a:picLocks noChangeAspect="1"/>
          </p:cNvPicPr>
          <p:nvPr/>
        </p:nvPicPr>
        <p:blipFill>
          <a:blip r:embed="rId3" cstate="print"/>
          <a:srcRect l="21265" t="11990" r="50000" b="12708"/>
          <a:stretch>
            <a:fillRect/>
          </a:stretch>
        </p:blipFill>
        <p:spPr bwMode="auto">
          <a:xfrm>
            <a:off x="4895850" y="107315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Stock_000012992023_Medium.jpg"/>
          <p:cNvPicPr>
            <a:picLocks noChangeAspect="1"/>
          </p:cNvPicPr>
          <p:nvPr/>
        </p:nvPicPr>
        <p:blipFill>
          <a:blip r:embed="rId4" cstate="print"/>
          <a:srcRect l="4657" r="76956" b="3404"/>
          <a:stretch>
            <a:fillRect/>
          </a:stretch>
        </p:blipFill>
        <p:spPr bwMode="auto">
          <a:xfrm>
            <a:off x="7019925" y="60960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iStock_000017319669_Medium.jpg"/>
          <p:cNvPicPr>
            <a:picLocks noChangeAspect="1"/>
          </p:cNvPicPr>
          <p:nvPr/>
        </p:nvPicPr>
        <p:blipFill>
          <a:blip r:embed="rId5" cstate="print"/>
          <a:srcRect l="4840" t="15211" r="78996"/>
          <a:stretch>
            <a:fillRect/>
          </a:stretch>
        </p:blipFill>
        <p:spPr bwMode="auto">
          <a:xfrm>
            <a:off x="646113" y="107315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46113" y="3175000"/>
            <a:ext cx="8528050" cy="825500"/>
          </a:xfrm>
          <a:prstGeom prst="rect">
            <a:avLst/>
          </a:prstGeom>
          <a:solidFill>
            <a:srgbClr val="0064E2">
              <a:alpha val="87057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r">
              <a:defRPr sz="4400"/>
            </a:lvl1pPr>
          </a:lstStyle>
          <a:p>
            <a:pPr defTabSz="457200" fontAlgn="auto">
              <a:spcAft>
                <a:spcPts val="0"/>
              </a:spcAft>
              <a:defRPr/>
            </a:pPr>
            <a:endParaRPr lang="en-US" kern="0" dirty="0" smtClean="0">
              <a:solidFill>
                <a:srgbClr val="FFB91D"/>
              </a:solidFill>
              <a:latin typeface="News Gothic MT"/>
              <a:ea typeface="+mn-ea"/>
            </a:endParaRPr>
          </a:p>
        </p:txBody>
      </p:sp>
      <p:pic>
        <p:nvPicPr>
          <p:cNvPr id="9" name="Picture 9" descr="epa_logo_vert black_good for pdfs-01.png"/>
          <p:cNvPicPr>
            <a:picLocks noChangeAspect="1"/>
          </p:cNvPicPr>
          <p:nvPr/>
        </p:nvPicPr>
        <p:blipFill>
          <a:blip r:embed="rId6" cstate="print"/>
          <a:srcRect r="37511" b="48643"/>
          <a:stretch>
            <a:fillRect/>
          </a:stretch>
        </p:blipFill>
        <p:spPr bwMode="auto">
          <a:xfrm>
            <a:off x="646113" y="330200"/>
            <a:ext cx="14541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15150" y="6035675"/>
            <a:ext cx="20367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News Gothic MT"/>
                <a:ea typeface="+mn-ea"/>
              </a:rPr>
              <a:t>June 27, 2013</a:t>
            </a:r>
          </a:p>
        </p:txBody>
      </p:sp>
      <p:pic>
        <p:nvPicPr>
          <p:cNvPr id="11" name="Picture 11" descr="Ogden For Andrea Knopp 2.jpg"/>
          <p:cNvPicPr>
            <a:picLocks noChangeAspect="1"/>
          </p:cNvPicPr>
          <p:nvPr userDrawn="1"/>
        </p:nvPicPr>
        <p:blipFill>
          <a:blip r:embed="rId2" cstate="print"/>
          <a:srcRect l="17990" r="60536"/>
          <a:stretch>
            <a:fillRect/>
          </a:stretch>
        </p:blipFill>
        <p:spPr bwMode="auto">
          <a:xfrm>
            <a:off x="2770188" y="60960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100_0058.JPG"/>
          <p:cNvPicPr>
            <a:picLocks noChangeAspect="1"/>
          </p:cNvPicPr>
          <p:nvPr userDrawn="1"/>
        </p:nvPicPr>
        <p:blipFill>
          <a:blip r:embed="rId3" cstate="print"/>
          <a:srcRect l="21265" t="11990" r="50000" b="12708"/>
          <a:stretch>
            <a:fillRect/>
          </a:stretch>
        </p:blipFill>
        <p:spPr bwMode="auto">
          <a:xfrm>
            <a:off x="4895850" y="107315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iStock_000012992023_Medium.jpg"/>
          <p:cNvPicPr>
            <a:picLocks noChangeAspect="1"/>
          </p:cNvPicPr>
          <p:nvPr userDrawn="1"/>
        </p:nvPicPr>
        <p:blipFill>
          <a:blip r:embed="rId4" cstate="print"/>
          <a:srcRect l="4657" r="76956" b="3404"/>
          <a:stretch>
            <a:fillRect/>
          </a:stretch>
        </p:blipFill>
        <p:spPr bwMode="auto">
          <a:xfrm>
            <a:off x="7019925" y="60960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iStock_000017319669_Medium.jpg"/>
          <p:cNvPicPr>
            <a:picLocks noChangeAspect="1"/>
          </p:cNvPicPr>
          <p:nvPr userDrawn="1"/>
        </p:nvPicPr>
        <p:blipFill>
          <a:blip r:embed="rId7" cstate="print"/>
          <a:srcRect l="4840" t="15211" r="78996"/>
          <a:stretch>
            <a:fillRect/>
          </a:stretch>
        </p:blipFill>
        <p:spPr bwMode="auto">
          <a:xfrm>
            <a:off x="646113" y="107315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646113" y="3175000"/>
            <a:ext cx="8528050" cy="825500"/>
          </a:xfrm>
          <a:prstGeom prst="rect">
            <a:avLst/>
          </a:prstGeom>
          <a:solidFill>
            <a:srgbClr val="0064E2">
              <a:alpha val="87057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r">
              <a:defRPr sz="4400"/>
            </a:lvl1pPr>
          </a:lstStyle>
          <a:p>
            <a:pPr defTabSz="457200" fontAlgn="auto">
              <a:spcAft>
                <a:spcPts val="0"/>
              </a:spcAft>
              <a:defRPr/>
            </a:pPr>
            <a:endParaRPr lang="en-US" kern="0" dirty="0" smtClean="0">
              <a:solidFill>
                <a:srgbClr val="FFB91D"/>
              </a:solidFill>
              <a:latin typeface="News Gothic MT"/>
              <a:ea typeface="+mn-ea"/>
            </a:endParaRPr>
          </a:p>
        </p:txBody>
      </p:sp>
      <p:pic>
        <p:nvPicPr>
          <p:cNvPr id="16" name="Picture 16" descr="epa_logo_vert black_good for pdfs-01.png"/>
          <p:cNvPicPr>
            <a:picLocks noChangeAspect="1"/>
          </p:cNvPicPr>
          <p:nvPr userDrawn="1"/>
        </p:nvPicPr>
        <p:blipFill>
          <a:blip r:embed="rId6" cstate="print"/>
          <a:srcRect r="37511" b="48643"/>
          <a:stretch>
            <a:fillRect/>
          </a:stretch>
        </p:blipFill>
        <p:spPr bwMode="auto">
          <a:xfrm>
            <a:off x="646113" y="330200"/>
            <a:ext cx="14541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 userDrawn="1"/>
        </p:nvSpPr>
        <p:spPr>
          <a:xfrm>
            <a:off x="6915150" y="6035675"/>
            <a:ext cx="20367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News Gothic MT"/>
                <a:ea typeface="+mn-ea"/>
              </a:rPr>
              <a:t>June 27,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172" y="3267460"/>
            <a:ext cx="7772400" cy="13807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cap="none">
                <a:solidFill>
                  <a:schemeClr val="bg1"/>
                </a:solidFill>
                <a:latin typeface="News Gothic M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629394"/>
            <a:ext cx="8677593" cy="371057"/>
          </a:xfrm>
        </p:spPr>
        <p:txBody>
          <a:bodyPr/>
          <a:lstStyle>
            <a:lvl1pPr marL="0" indent="0" algn="r">
              <a:buNone/>
              <a:defRPr sz="1500">
                <a:solidFill>
                  <a:srgbClr val="FFB9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 b="16703"/>
          <a:stretch/>
        </p:blipFill>
        <p:spPr>
          <a:xfrm>
            <a:off x="794074" y="2275792"/>
            <a:ext cx="3933324" cy="2631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F3DA89-7F29-4306-B203-F6E107B832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/>
          <a:stretch/>
        </p:blipFill>
        <p:spPr>
          <a:xfrm>
            <a:off x="794075" y="2275792"/>
            <a:ext cx="3933323" cy="2596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57785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1F627B-558D-4C5F-BD13-B9FC63FC92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 b="-560"/>
          <a:stretch/>
        </p:blipFill>
        <p:spPr>
          <a:xfrm>
            <a:off x="794075" y="2290306"/>
            <a:ext cx="3933323" cy="2606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57785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C9E285-5E84-44FC-A62D-A02A57D6EC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/>
          <a:stretch/>
        </p:blipFill>
        <p:spPr>
          <a:xfrm>
            <a:off x="794075" y="2290306"/>
            <a:ext cx="3933322" cy="2606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57785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0E917C-A905-4289-8EC6-DE98B8345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 userDrawn="1"/>
        </p:nvSpPr>
        <p:spPr bwMode="auto">
          <a:xfrm>
            <a:off x="933450" y="5478463"/>
            <a:ext cx="8229600" cy="6635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4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988" y="5587999"/>
            <a:ext cx="5009812" cy="4318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600" b="1">
                <a:solidFill>
                  <a:srgbClr val="FFB9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F0939A-B016-45B4-96D3-6E41A90A65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(do not add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-110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-110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29A20-BD1E-46A1-800F-3136CC00CD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6459FA-882D-4CAD-851F-38F08F5D9F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82688" y="0"/>
            <a:ext cx="7961312" cy="1143000"/>
          </a:xfrm>
          <a:prstGeom prst="rect">
            <a:avLst/>
          </a:prstGeom>
          <a:solidFill>
            <a:srgbClr val="FFB91D"/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  <a:latin typeface="News Gothic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61938" cy="1143000"/>
          </a:xfrm>
          <a:prstGeom prst="rect">
            <a:avLst/>
          </a:prstGeom>
          <a:solidFill>
            <a:srgbClr val="FFB91D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938" y="0"/>
            <a:ext cx="396875" cy="114300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813" y="0"/>
            <a:ext cx="523875" cy="1143000"/>
          </a:xfrm>
          <a:prstGeom prst="rect">
            <a:avLst/>
          </a:prstGeom>
          <a:solidFill>
            <a:srgbClr val="0064E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182688" y="0"/>
            <a:ext cx="7961312" cy="1143000"/>
          </a:xfrm>
          <a:prstGeom prst="rect">
            <a:avLst/>
          </a:prstGeom>
          <a:solidFill>
            <a:srgbClr val="FFB91D"/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  <a:latin typeface="News Gothic M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61938" cy="1143000"/>
          </a:xfrm>
          <a:prstGeom prst="rect">
            <a:avLst/>
          </a:prstGeom>
          <a:solidFill>
            <a:srgbClr val="FFB91D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61938" y="0"/>
            <a:ext cx="396875" cy="114300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58813" y="0"/>
            <a:ext cx="523875" cy="1143000"/>
          </a:xfrm>
          <a:prstGeom prst="rect">
            <a:avLst/>
          </a:prstGeom>
          <a:solidFill>
            <a:srgbClr val="0064E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42" y="1600200"/>
            <a:ext cx="8425058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683" y="152400"/>
            <a:ext cx="7961315" cy="990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8DD3C8-904F-4DA8-AD46-8A97715A99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Placeholder 6" descr="iStock_000007198789Med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073" y="2203222"/>
            <a:ext cx="3933324" cy="2631818"/>
          </a:xfrm>
          <a:prstGeom prst="round2DiagRect">
            <a:avLst>
              <a:gd name="adj1" fmla="val 29838"/>
              <a:gd name="adj2" fmla="val 0"/>
            </a:avLst>
          </a:prstGeom>
          <a:ln w="88900" cap="sq">
            <a:solidFill>
              <a:srgbClr val="FFB91D">
                <a:lumMod val="75000"/>
              </a:srgbClr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Placeholder 6" descr="iStock_000007198789Mediu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073" y="2203222"/>
            <a:ext cx="3933324" cy="2631818"/>
          </a:xfrm>
          <a:prstGeom prst="round2DiagRect">
            <a:avLst>
              <a:gd name="adj1" fmla="val 29838"/>
              <a:gd name="adj2" fmla="val 0"/>
            </a:avLst>
          </a:prstGeom>
          <a:ln w="88900" cap="sq">
            <a:solidFill>
              <a:srgbClr val="FFB91D">
                <a:lumMod val="75000"/>
              </a:srgbClr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2819400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229460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86A11-7C18-4FC7-9F03-9CF665E13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933450" y="5478463"/>
            <a:ext cx="8229600" cy="6635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5" name="Title 3"/>
          <p:cNvSpPr txBox="1">
            <a:spLocks/>
          </p:cNvSpPr>
          <p:nvPr userDrawn="1"/>
        </p:nvSpPr>
        <p:spPr bwMode="auto">
          <a:xfrm>
            <a:off x="933450" y="5478463"/>
            <a:ext cx="8229600" cy="6635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4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988" y="5576009"/>
            <a:ext cx="5009812" cy="4437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600" b="1">
                <a:solidFill>
                  <a:srgbClr val="FFB9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F3D248-761B-45CD-86FF-FF9391F756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(do not add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2C9BC-EBEB-40EA-8AEA-995504284F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 userDrawn="1"/>
        </p:nvSpPr>
        <p:spPr bwMode="auto">
          <a:xfrm>
            <a:off x="933450" y="5478463"/>
            <a:ext cx="8229600" cy="6635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4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988" y="5576009"/>
            <a:ext cx="5009812" cy="4437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600" b="1">
                <a:solidFill>
                  <a:srgbClr val="FFB9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3DF734-5D92-41DD-946E-894899D71F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gden For Andrea Knopp 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0188" y="60960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00_0058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107315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Stock_000012992023_Medium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0960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iStock_000017319669_Medium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113" y="107315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46113" y="3175000"/>
            <a:ext cx="8528050" cy="825500"/>
          </a:xfrm>
          <a:prstGeom prst="rect">
            <a:avLst/>
          </a:prstGeom>
          <a:solidFill>
            <a:srgbClr val="0064E2">
              <a:alpha val="87057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r">
              <a:defRPr sz="4400"/>
            </a:lvl1pPr>
          </a:lstStyle>
          <a:p>
            <a:pPr defTabSz="457200" fontAlgn="auto">
              <a:spcAft>
                <a:spcPts val="0"/>
              </a:spcAft>
              <a:defRPr/>
            </a:pPr>
            <a:endParaRPr lang="en-US" kern="0" dirty="0" smtClean="0">
              <a:solidFill>
                <a:srgbClr val="FFB91D"/>
              </a:solidFill>
              <a:latin typeface="News Gothic MT"/>
              <a:ea typeface="+mn-ea"/>
            </a:endParaRPr>
          </a:p>
        </p:txBody>
      </p:sp>
      <p:pic>
        <p:nvPicPr>
          <p:cNvPr id="9" name="Picture 9" descr="epa_logo_vert black_good for pdfs-01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113" y="330200"/>
            <a:ext cx="14541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6915150" y="6035675"/>
            <a:ext cx="20367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News Gothic MT"/>
                <a:ea typeface="+mn-ea"/>
              </a:rPr>
              <a:t>June 27,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172" y="3267460"/>
            <a:ext cx="7772400" cy="13807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cap="none">
                <a:solidFill>
                  <a:schemeClr val="bg1"/>
                </a:solidFill>
                <a:latin typeface="News Gothic M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629394"/>
            <a:ext cx="8677593" cy="371057"/>
          </a:xfrm>
        </p:spPr>
        <p:txBody>
          <a:bodyPr/>
          <a:lstStyle>
            <a:lvl1pPr marL="0" indent="0" algn="r">
              <a:buNone/>
              <a:defRPr sz="1500">
                <a:solidFill>
                  <a:srgbClr val="FFB9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182688" y="0"/>
            <a:ext cx="7961312" cy="1143000"/>
          </a:xfrm>
          <a:prstGeom prst="rect">
            <a:avLst/>
          </a:prstGeom>
          <a:solidFill>
            <a:srgbClr val="FFB91D"/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  <a:latin typeface="News Gothic M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61938" cy="1143000"/>
          </a:xfrm>
          <a:prstGeom prst="rect">
            <a:avLst/>
          </a:prstGeom>
          <a:solidFill>
            <a:srgbClr val="FFB91D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61938" y="0"/>
            <a:ext cx="396875" cy="114300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58813" y="0"/>
            <a:ext cx="523875" cy="1143000"/>
          </a:xfrm>
          <a:prstGeom prst="rect">
            <a:avLst/>
          </a:prstGeom>
          <a:solidFill>
            <a:srgbClr val="0064E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42" y="1600200"/>
            <a:ext cx="8425058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683" y="152400"/>
            <a:ext cx="7961315" cy="9906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F4BA48-04CF-4DE1-B840-0BE56BC334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Placeholder 6" descr="iStock_000007198789Mediu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94073" y="2203222"/>
            <a:ext cx="3933324" cy="2631818"/>
          </a:xfrm>
          <a:prstGeom prst="round2DiagRect">
            <a:avLst>
              <a:gd name="adj1" fmla="val 29838"/>
              <a:gd name="adj2" fmla="val 0"/>
            </a:avLst>
          </a:prstGeom>
          <a:ln w="88900" cap="sq">
            <a:solidFill>
              <a:srgbClr val="FFB91D">
                <a:lumMod val="75000"/>
              </a:srgbClr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CF8071-D8C2-40BD-ACA1-3ECBBB5C27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0064E2"/>
                </a:solidFill>
                <a:latin typeface="Calibri" pitchFamily="-110" charset="0"/>
              </a:defRPr>
            </a:lvl1pPr>
          </a:lstStyle>
          <a:p>
            <a:fld id="{9F1694BB-056A-48F9-8E9E-BA7D8B3ECB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News Gothic MT"/>
          <a:ea typeface="ＭＳ Ｐゴシック" pitchFamily="-110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4E2"/>
          </a:solidFill>
          <a:latin typeface="News Gothic MT"/>
          <a:ea typeface="ＭＳ Ｐゴシック" pitchFamily="-110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64E2"/>
          </a:solidFill>
          <a:latin typeface="News Gothic MT"/>
          <a:ea typeface="ＭＳ Ｐゴシック" pitchFamily="-110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News Gothic MT"/>
          <a:ea typeface="ＭＳ Ｐゴシック" pitchFamily="-110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News Gothic MT"/>
          <a:ea typeface="ＭＳ Ｐゴシック" pitchFamily="-110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News Gothic MT"/>
          <a:ea typeface="ＭＳ Ｐゴシック" pitchFamily="-11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0064E2"/>
                </a:solidFill>
                <a:latin typeface="Calibri" pitchFamily="-110" charset="0"/>
              </a:defRPr>
            </a:lvl1pPr>
          </a:lstStyle>
          <a:p>
            <a:fld id="{388C3AFC-29DB-45AA-865F-7B62BE7EA3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News Gothic MT"/>
          <a:ea typeface="ＭＳ Ｐゴシック" pitchFamily="-110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4E2"/>
          </a:solidFill>
          <a:latin typeface="News Gothic MT"/>
          <a:ea typeface="ＭＳ Ｐゴシック" pitchFamily="-110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64E2"/>
          </a:solidFill>
          <a:latin typeface="News Gothic MT"/>
          <a:ea typeface="ＭＳ Ｐゴシック" pitchFamily="-110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News Gothic MT"/>
          <a:ea typeface="ＭＳ Ｐゴシック" pitchFamily="-110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News Gothic MT"/>
          <a:ea typeface="ＭＳ Ｐゴシック" pitchFamily="-110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News Gothic MT"/>
          <a:ea typeface="ＭＳ Ｐゴシック" pitchFamily="-11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compliance/resources/publications/cleanup/superfund/midvale-sf-success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876800" y="3335338"/>
            <a:ext cx="3352800" cy="15001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none" smtClean="0">
                <a:latin typeface="News Gothic MT" pitchFamily="-110" charset="0"/>
              </a:rPr>
              <a:t>Cecilia De Robertis and Craig Boehr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none" smtClean="0">
                <a:latin typeface="News Gothic MT" pitchFamily="-110" charset="0"/>
              </a:rPr>
              <a:t>U.S. EPA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none" smtClean="0">
                <a:latin typeface="News Gothic MT" pitchFamily="-110" charset="0"/>
              </a:rPr>
              <a:t>Office of Site Remediation Enforcement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3181350"/>
            <a:ext cx="7010400" cy="4286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1800" smtClean="0">
                <a:latin typeface="News Gothic MT" pitchFamily="-110" charset="0"/>
              </a:rPr>
              <a:t>                                           Tools: Documentation to </a:t>
            </a:r>
            <a:br>
              <a:rPr lang="en-US" sz="1800" smtClean="0">
                <a:latin typeface="News Gothic MT" pitchFamily="-110" charset="0"/>
              </a:rPr>
            </a:br>
            <a:r>
              <a:rPr lang="en-US" sz="1800" smtClean="0">
                <a:latin typeface="News Gothic MT" pitchFamily="-110" charset="0"/>
              </a:rPr>
              <a:t>Keep Sites Safe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D16DCD-BD5F-4130-9E3C-B10C57B45422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5105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Littleson, Inc. (site owner)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Responsible for OU2 remedy design and cleanup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Commitment to clean up southern part of the site for $16 million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None/>
            </a:pPr>
            <a:endParaRPr lang="en-US" sz="1000" smtClean="0">
              <a:latin typeface="News Gothic MT" pitchFamily="-110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The EPA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Covenant not to sue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Property lien for unrecovered response costs waived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BFPP section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None/>
            </a:pPr>
            <a:endParaRPr lang="en-US" sz="1100" smtClean="0">
              <a:solidFill>
                <a:schemeClr val="tx1"/>
              </a:solidFill>
              <a:latin typeface="News Gothic MT" pitchFamily="-110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Midvale City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Voluntary settlement party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 Long-tem stewardship: responsible for site’s institutional controls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</p:txBody>
      </p:sp>
      <p:sp>
        <p:nvSpPr>
          <p:cNvPr id="38915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The 2004 Consent Decree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19D5DC-A0EF-4AC3-A73B-63E2187D6C14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0150"/>
            <a:ext cx="9144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200150"/>
            <a:ext cx="9144000" cy="5657850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98000">
                <a:srgbClr val="F0F4FA">
                  <a:alpha val="40000"/>
                </a:srgbClr>
              </a:gs>
              <a:gs pos="50000">
                <a:schemeClr val="bg1">
                  <a:alpha val="40000"/>
                </a:schemeClr>
              </a:gs>
              <a:gs pos="76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5257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</a:rPr>
              <a:t>Plan Objectives</a:t>
            </a:r>
          </a:p>
          <a:p>
            <a:pPr fontAlgn="base">
              <a:spcAft>
                <a:spcPct val="0"/>
              </a:spcAft>
              <a:buFont typeface="Arial" charset="0"/>
              <a:buNone/>
            </a:pPr>
            <a:endParaRPr lang="en-US" smtClean="0">
              <a:latin typeface="News Gothic MT" pitchFamily="-110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Controls on handling and disposal of soils and wastes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Controls on water management and ground water use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Residential land use requirements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Long-term operation and maintenance guidelines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Vapor mitigation controls </a:t>
            </a:r>
          </a:p>
          <a:p>
            <a:pPr marL="914400" lvl="2" indent="0" fontAlgn="base">
              <a:spcAft>
                <a:spcPct val="0"/>
              </a:spcAft>
              <a:buFont typeface="Arial" charset="0"/>
              <a:buNone/>
            </a:pPr>
            <a:endParaRPr lang="en-US" smtClean="0">
              <a:solidFill>
                <a:srgbClr val="7F7F7F"/>
              </a:solidFill>
              <a:latin typeface="News Gothic MT" pitchFamily="-110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endParaRPr lang="en-US" smtClean="0">
              <a:solidFill>
                <a:schemeClr val="tx1"/>
              </a:solidFill>
              <a:latin typeface="News Gothic MT" pitchFamily="-110" charset="0"/>
            </a:endParaRPr>
          </a:p>
        </p:txBody>
      </p:sp>
      <p:sp>
        <p:nvSpPr>
          <p:cNvPr id="40965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700" smtClean="0">
                <a:latin typeface="News Gothic MT" pitchFamily="-110" charset="0"/>
              </a:rPr>
              <a:t>Institutional Control Process Plans</a:t>
            </a: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6251A2-BE43-4BD5-AC29-1DE96642AA4A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075" y="1143000"/>
            <a:ext cx="295592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47800"/>
            <a:ext cx="6172200" cy="5410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2200" smtClean="0">
                <a:latin typeface="News Gothic MT" pitchFamily="-110" charset="0"/>
              </a:rPr>
              <a:t>Plan Responsibilities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  <a:buFont typeface="Arial" charset="0"/>
              <a:buNone/>
            </a:pPr>
            <a:endParaRPr lang="en-US" sz="1200" smtClean="0">
              <a:latin typeface="News Gothic MT" pitchFamily="-110" charset="0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000" smtClean="0">
                <a:solidFill>
                  <a:schemeClr val="tx1"/>
                </a:solidFill>
                <a:latin typeface="News Gothic MT" pitchFamily="-110" charset="0"/>
              </a:rPr>
              <a:t>Midvale City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Updating and managing local land use tools and ordinances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Reviewing site plans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Conducting site development inspections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Verifying private covenants and deed restrictions for residences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None/>
            </a:pPr>
            <a:endParaRPr lang="en-US" sz="1100" smtClean="0">
              <a:solidFill>
                <a:schemeClr val="tx1"/>
              </a:solidFill>
              <a:latin typeface="News Gothic MT" pitchFamily="-110" charset="0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000" smtClean="0">
                <a:solidFill>
                  <a:schemeClr val="tx1"/>
                </a:solidFill>
                <a:latin typeface="News Gothic MT" pitchFamily="-110" charset="0"/>
              </a:rPr>
              <a:t>The EPA and UDEQ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Ground water monitoring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Oversight of some residential development</a:t>
            </a: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endParaRPr lang="en-US" sz="1100" smtClean="0">
              <a:solidFill>
                <a:schemeClr val="tx1"/>
              </a:solidFill>
              <a:latin typeface="News Gothic MT" pitchFamily="-110" charset="0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000" smtClean="0">
                <a:solidFill>
                  <a:schemeClr val="tx1"/>
                </a:solidFill>
                <a:latin typeface="News Gothic MT" pitchFamily="-110" charset="0"/>
              </a:rPr>
              <a:t>Landowners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Plan compliance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Disposal of any excavated contaminated soils in appropriate facilities</a:t>
            </a:r>
          </a:p>
          <a:p>
            <a:pPr lvl="2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1700" smtClean="0">
                <a:solidFill>
                  <a:schemeClr val="tx1"/>
                </a:solidFill>
                <a:latin typeface="News Gothic MT" pitchFamily="-110" charset="0"/>
              </a:rPr>
              <a:t>Ensuring covenants and deed restrictions are conveyed and communicated during property transactions</a:t>
            </a:r>
          </a:p>
        </p:txBody>
      </p:sp>
      <p:sp>
        <p:nvSpPr>
          <p:cNvPr id="43012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700" smtClean="0">
                <a:latin typeface="News Gothic MT" pitchFamily="-110" charset="0"/>
              </a:rPr>
              <a:t>Institutional Control Process Plans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13EA1E-18E4-44DD-A6D7-CCE3FA90997B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938" y="1600200"/>
            <a:ext cx="4919662" cy="5105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z="3000" smtClean="0">
                <a:latin typeface="News Gothic MT" pitchFamily="-110" charset="0"/>
              </a:rPr>
              <a:t>Locating infrastructure</a:t>
            </a:r>
            <a:endParaRPr lang="en-US" sz="3000" smtClean="0">
              <a:solidFill>
                <a:schemeClr val="tx1"/>
              </a:solidFill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sz="30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z="3000" smtClean="0">
                <a:latin typeface="News Gothic MT" pitchFamily="-110" charset="0"/>
              </a:rPr>
              <a:t>Reusing wastes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sz="30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z="3000" smtClean="0">
                <a:latin typeface="News Gothic MT" pitchFamily="-110" charset="0"/>
              </a:rPr>
              <a:t>Preparing areas for redevelopment</a:t>
            </a:r>
          </a:p>
          <a:p>
            <a:pPr fontAlgn="base">
              <a:spcAft>
                <a:spcPct val="0"/>
              </a:spcAft>
              <a:buFont typeface="Arial" charset="0"/>
              <a:buNone/>
            </a:pPr>
            <a:endParaRPr lang="en-US" sz="3000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charset="0"/>
              <a:buNone/>
            </a:pPr>
            <a:endParaRPr lang="en-US" sz="3000" smtClean="0">
              <a:solidFill>
                <a:schemeClr val="tx1"/>
              </a:solidFill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charset="0"/>
              <a:buNone/>
            </a:pPr>
            <a:endParaRPr lang="en-US" sz="3000" smtClean="0">
              <a:solidFill>
                <a:schemeClr val="tx1"/>
              </a:solidFill>
              <a:latin typeface="News Gothic MT" pitchFamily="-110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endParaRPr lang="en-US" sz="3000" smtClean="0">
              <a:solidFill>
                <a:schemeClr val="tx1"/>
              </a:solidFill>
              <a:latin typeface="News Gothic MT" pitchFamily="-110" charset="0"/>
            </a:endParaRPr>
          </a:p>
        </p:txBody>
      </p:sp>
      <p:sp>
        <p:nvSpPr>
          <p:cNvPr id="45059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100" smtClean="0">
                <a:latin typeface="News Gothic MT" pitchFamily="-110" charset="0"/>
              </a:rPr>
              <a:t>Integrating Remedy and Reuse</a:t>
            </a:r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191000" cy="2786063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pic>
        <p:nvPicPr>
          <p:cNvPr id="45061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071938"/>
            <a:ext cx="4191000" cy="2786062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450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AAE70E-61CA-47A8-BA8A-0EF18B93607F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3" cstate="print"/>
          <a:srcRect b="16667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FFFFFF">
              <a:alpha val="63137"/>
            </a:srgbClr>
          </a:solidFill>
          <a:ln w="9525">
            <a:solidFill>
              <a:srgbClr val="0064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08" name="Content Placeholder 1"/>
          <p:cNvSpPr>
            <a:spLocks noGrp="1"/>
          </p:cNvSpPr>
          <p:nvPr>
            <p:ph idx="1"/>
          </p:nvPr>
        </p:nvSpPr>
        <p:spPr bwMode="auto">
          <a:xfrm>
            <a:off x="261938" y="1600200"/>
            <a:ext cx="8424862" cy="5105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</a:rPr>
              <a:t>Cleanup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Contaminated soils and smelter wastes addressed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Banks of Jordan River stabilized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Ground water and surface monitoring ongoing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Institutional controls in place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smtClean="0">
              <a:latin typeface="News Gothic MT" pitchFamily="-110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</a:rPr>
              <a:t>NPL deletion on the horizon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endParaRPr lang="en-US" smtClean="0">
              <a:solidFill>
                <a:schemeClr val="tx1"/>
              </a:solidFill>
              <a:latin typeface="News Gothic MT" pitchFamily="-110" charset="0"/>
            </a:endParaRPr>
          </a:p>
        </p:txBody>
      </p:sp>
      <p:sp>
        <p:nvSpPr>
          <p:cNvPr id="47109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Project Outcomes</a:t>
            </a:r>
          </a:p>
        </p:txBody>
      </p:sp>
      <p:sp>
        <p:nvSpPr>
          <p:cNvPr id="47110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57FDB4-16E4-4C25-A669-EB25BC700BBD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938" y="1600200"/>
            <a:ext cx="8653462" cy="5105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Bingham Junction Redevelopment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600 jobs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$1.5 million in annual property tax revenues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$131 million increase in value of site property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chemeClr val="tx1"/>
              </a:solidFill>
              <a:latin typeface="News Gothic MT" pitchFamily="-110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Land Uses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Commercial shopping center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175,000 square feet of  LEED-certified office space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Over 1,000 completed residential units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UTA light rail station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Riverwalk Park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–"/>
            </a:pPr>
            <a:r>
              <a:rPr lang="en-US" sz="2400" smtClean="0">
                <a:solidFill>
                  <a:schemeClr val="tx1"/>
                </a:solidFill>
                <a:latin typeface="News Gothic MT" pitchFamily="-110" charset="0"/>
              </a:rPr>
              <a:t>20 acres of open space with wetland mitigation area</a:t>
            </a:r>
          </a:p>
        </p:txBody>
      </p:sp>
      <p:sp>
        <p:nvSpPr>
          <p:cNvPr id="49155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Project Outcomes</a:t>
            </a:r>
          </a:p>
        </p:txBody>
      </p:sp>
      <p:grpSp>
        <p:nvGrpSpPr>
          <p:cNvPr id="49156" name="Group 7"/>
          <p:cNvGrpSpPr>
            <a:grpSpLocks/>
          </p:cNvGrpSpPr>
          <p:nvPr/>
        </p:nvGrpSpPr>
        <p:grpSpPr bwMode="auto">
          <a:xfrm>
            <a:off x="0" y="1143000"/>
            <a:ext cx="9144000" cy="5759450"/>
            <a:chOff x="0" y="1142999"/>
            <a:chExt cx="9144000" cy="5759836"/>
          </a:xfrm>
        </p:grpSpPr>
        <p:pic>
          <p:nvPicPr>
            <p:cNvPr id="49158" name="Picture 3"/>
            <p:cNvPicPr>
              <a:picLocks noChangeAspect="1"/>
            </p:cNvPicPr>
            <p:nvPr/>
          </p:nvPicPr>
          <p:blipFill>
            <a:blip r:embed="rId3" cstate="print"/>
            <a:srcRect b="13069"/>
            <a:stretch>
              <a:fillRect/>
            </a:stretch>
          </p:blipFill>
          <p:spPr bwMode="auto">
            <a:xfrm>
              <a:off x="0" y="3988115"/>
              <a:ext cx="4591050" cy="2914720"/>
            </a:xfrm>
            <a:prstGeom prst="rect">
              <a:avLst/>
            </a:prstGeom>
            <a:noFill/>
            <a:ln w="9525">
              <a:solidFill>
                <a:srgbClr val="0064E2"/>
              </a:solidFill>
              <a:miter lim="800000"/>
              <a:headEnd/>
              <a:tailEnd/>
            </a:ln>
          </p:spPr>
        </p:pic>
        <p:pic>
          <p:nvPicPr>
            <p:cNvPr id="49159" name="Picture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91050" y="3510982"/>
              <a:ext cx="4552950" cy="3391853"/>
            </a:xfrm>
            <a:prstGeom prst="rect">
              <a:avLst/>
            </a:prstGeom>
            <a:noFill/>
            <a:ln w="9525">
              <a:solidFill>
                <a:srgbClr val="0064E2"/>
              </a:solidFill>
              <a:miter lim="800000"/>
              <a:headEnd/>
              <a:tailEnd/>
            </a:ln>
          </p:spPr>
        </p:pic>
        <p:pic>
          <p:nvPicPr>
            <p:cNvPr id="49160" name="Picture 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91050" y="1142999"/>
              <a:ext cx="4552950" cy="2895462"/>
            </a:xfrm>
            <a:prstGeom prst="rect">
              <a:avLst/>
            </a:prstGeom>
            <a:noFill/>
            <a:ln w="9525">
              <a:solidFill>
                <a:srgbClr val="0064E2"/>
              </a:solidFill>
              <a:miter lim="800000"/>
              <a:headEnd/>
              <a:tailEnd/>
            </a:ln>
          </p:spPr>
        </p:pic>
        <p:pic>
          <p:nvPicPr>
            <p:cNvPr id="49161" name="Picture 5"/>
            <p:cNvPicPr>
              <a:picLocks noChangeAspect="1"/>
            </p:cNvPicPr>
            <p:nvPr/>
          </p:nvPicPr>
          <p:blipFill>
            <a:blip r:embed="rId6" cstate="print"/>
            <a:srcRect b="15582"/>
            <a:stretch>
              <a:fillRect/>
            </a:stretch>
          </p:blipFill>
          <p:spPr bwMode="auto">
            <a:xfrm>
              <a:off x="1855" y="1142999"/>
              <a:ext cx="4589195" cy="2895462"/>
            </a:xfrm>
            <a:prstGeom prst="rect">
              <a:avLst/>
            </a:prstGeom>
            <a:noFill/>
            <a:ln w="9525">
              <a:solidFill>
                <a:srgbClr val="0064E2"/>
              </a:solidFill>
              <a:miter lim="800000"/>
              <a:headEnd/>
              <a:tailEnd/>
            </a:ln>
          </p:spPr>
        </p:pic>
      </p:grpSp>
      <p:sp>
        <p:nvSpPr>
          <p:cNvPr id="49157" name="Slide Number Placeholder 8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212C9D-46E7-43D6-A4ED-A71ED41C0A73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938" y="1600200"/>
            <a:ext cx="8653462" cy="5105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Build collaborative relationships with local government and community and state and federal partners</a:t>
            </a:r>
          </a:p>
          <a:p>
            <a:pPr fontAlgn="base">
              <a:lnSpc>
                <a:spcPct val="90000"/>
              </a:lnSpc>
              <a:spcAft>
                <a:spcPts val="300"/>
              </a:spcAft>
              <a:buFont typeface="Arial" charset="0"/>
              <a:buChar char="•"/>
            </a:pPr>
            <a:endParaRPr lang="en-US" sz="1000" smtClean="0">
              <a:latin typeface="News Gothic MT" pitchFamily="-110" charset="0"/>
            </a:endParaRPr>
          </a:p>
          <a:p>
            <a:pPr fontAlgn="base">
              <a:lnSpc>
                <a:spcPct val="9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Address enforcement priorities as part of broader approach focused on cleanup and redevelopment</a:t>
            </a:r>
          </a:p>
          <a:p>
            <a:pPr fontAlgn="base">
              <a:lnSpc>
                <a:spcPct val="90000"/>
              </a:lnSpc>
              <a:spcAft>
                <a:spcPts val="300"/>
              </a:spcAft>
              <a:buFont typeface="Arial" charset="0"/>
              <a:buChar char="•"/>
            </a:pPr>
            <a:endParaRPr lang="en-US" sz="1000" smtClean="0">
              <a:latin typeface="News Gothic MT" pitchFamily="-110" charset="0"/>
            </a:endParaRPr>
          </a:p>
          <a:p>
            <a:pPr fontAlgn="base">
              <a:lnSpc>
                <a:spcPct val="9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</a:rPr>
              <a:t>Consider institutional controls early in the Superfund process</a:t>
            </a:r>
          </a:p>
          <a:p>
            <a:pPr fontAlgn="base">
              <a:lnSpc>
                <a:spcPct val="90000"/>
              </a:lnSpc>
              <a:spcAft>
                <a:spcPts val="300"/>
              </a:spcAft>
              <a:buFont typeface="Arial" charset="0"/>
              <a:buChar char="•"/>
            </a:pPr>
            <a:endParaRPr lang="en-US" sz="2700" smtClean="0">
              <a:latin typeface="News Gothic MT" pitchFamily="-110" charset="0"/>
            </a:endParaRPr>
          </a:p>
          <a:p>
            <a:pPr fontAlgn="base">
              <a:lnSpc>
                <a:spcPct val="9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US" sz="2700" smtClean="0">
                <a:latin typeface="News Gothic MT" pitchFamily="-110" charset="0"/>
                <a:hlinkClick r:id="rId3"/>
              </a:rPr>
              <a:t>http://www.epa.gov/compliance/resources/publications/cleanup/superfund/midvale-sf-success.pdf</a:t>
            </a:r>
            <a:endParaRPr lang="en-US" sz="2700" smtClean="0">
              <a:latin typeface="News Gothic MT" pitchFamily="-110" charset="0"/>
            </a:endParaRPr>
          </a:p>
        </p:txBody>
      </p:sp>
      <p:sp>
        <p:nvSpPr>
          <p:cNvPr id="51203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Lessons Learned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400EBE-30B5-41D9-9566-99FD2273B035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idx="1"/>
          </p:nvPr>
        </p:nvSpPr>
        <p:spPr bwMode="auto">
          <a:xfrm>
            <a:off x="261938" y="1362075"/>
            <a:ext cx="8424862" cy="47640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</a:rPr>
              <a:t>Administrative Agreement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Administrative Order on Consent (AOC)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De Minimis Landowner Settlement</a:t>
            </a:r>
          </a:p>
          <a:p>
            <a:pPr lvl="1" fontAlgn="base"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</a:rPr>
              <a:t>De Micromis Landowner Settlement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</a:rPr>
              <a:t>Consent Decree</a:t>
            </a:r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EPA Settlement Tools</a:t>
            </a:r>
          </a:p>
        </p:txBody>
      </p:sp>
      <p:pic>
        <p:nvPicPr>
          <p:cNvPr id="22532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4050"/>
            <a:ext cx="9144000" cy="2387600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2253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DF4CE2-5AB7-4D2D-9908-C50007E46A4C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Placeholder 2"/>
          <p:cNvSpPr>
            <a:spLocks noGrp="1"/>
          </p:cNvSpPr>
          <p:nvPr>
            <p:ph idx="1"/>
          </p:nvPr>
        </p:nvSpPr>
        <p:spPr bwMode="auto">
          <a:xfrm>
            <a:off x="261938" y="1420813"/>
            <a:ext cx="8424862" cy="4525962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  <a:cs typeface="Arial" charset="0"/>
              </a:rPr>
              <a:t>The Potentially Responsible Party (PRP) is: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  <a:cs typeface="Arial" charset="0"/>
              </a:rPr>
              <a:t>The owner of the property;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  <a:cs typeface="Arial" charset="0"/>
              </a:rPr>
              <a:t>Did not permit generation, treatment, storage, disposal of hazardous substances; and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  <a:cs typeface="Arial" charset="0"/>
              </a:rPr>
              <a:t>Did not contribute to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  <a:cs typeface="Arial" charset="0"/>
              </a:rPr>
              <a:t>   the release or threat of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  <a:cs typeface="Arial" charset="0"/>
              </a:rPr>
              <a:t>   release through any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mtClean="0">
                <a:solidFill>
                  <a:schemeClr val="tx1"/>
                </a:solidFill>
                <a:latin typeface="News Gothic MT" pitchFamily="-110" charset="0"/>
                <a:cs typeface="Arial" charset="0"/>
              </a:rPr>
              <a:t>   act or omission.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smtClean="0">
              <a:latin typeface="News Gothic MT" pitchFamily="-110" charset="0"/>
              <a:cs typeface="Arial" charset="0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 bwMode="auto">
          <a:xfrm>
            <a:off x="1182688" y="0"/>
            <a:ext cx="79613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4300"/>
              </a:lnSpc>
            </a:pPr>
            <a:r>
              <a:rPr lang="en-US" smtClean="0">
                <a:latin typeface="News Gothic MT" pitchFamily="-110" charset="0"/>
              </a:rPr>
              <a:t>De Minimis  and De Micromis </a:t>
            </a:r>
            <a:br>
              <a:rPr lang="en-US" smtClean="0">
                <a:latin typeface="News Gothic MT" pitchFamily="-110" charset="0"/>
              </a:rPr>
            </a:br>
            <a:r>
              <a:rPr lang="en-US" smtClean="0">
                <a:latin typeface="News Gothic MT" pitchFamily="-110" charset="0"/>
              </a:rPr>
              <a:t>Landowner Settlements</a:t>
            </a:r>
            <a:endParaRPr lang="en-US" sz="4400" smtClean="0">
              <a:latin typeface="News Gothic MT" pitchFamily="-110" charset="0"/>
            </a:endParaRPr>
          </a:p>
        </p:txBody>
      </p:sp>
      <p:pic>
        <p:nvPicPr>
          <p:cNvPr id="2458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175" y="3514725"/>
            <a:ext cx="4017963" cy="3167063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2458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812321-E222-49EB-96EB-F3D3E75BC602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75" y="1131888"/>
            <a:ext cx="9140825" cy="5715000"/>
          </a:xfrm>
          <a:prstGeom prst="rect">
            <a:avLst/>
          </a:prstGeom>
          <a:solidFill>
            <a:srgbClr val="F8F8F8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100" y="2984500"/>
            <a:ext cx="4970463" cy="3317875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449638" y="6140450"/>
            <a:ext cx="5999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endParaRPr lang="en-US" sz="1200">
              <a:solidFill>
                <a:srgbClr val="000000"/>
              </a:solidFill>
              <a:latin typeface="Calibri" pitchFamily="-110" charset="0"/>
            </a:endParaRPr>
          </a:p>
          <a:p>
            <a:pPr defTabSz="457200"/>
            <a:r>
              <a:rPr lang="en-US" sz="1200">
                <a:solidFill>
                  <a:srgbClr val="000000"/>
                </a:solidFill>
                <a:latin typeface="Calibri" pitchFamily="-110" charset="0"/>
              </a:rPr>
              <a:t> Source: http://www.globalsecurity.org/military/facility/schofield-barracks.htm</a:t>
            </a:r>
          </a:p>
        </p:txBody>
      </p:sp>
      <p:sp>
        <p:nvSpPr>
          <p:cNvPr id="26630" name="Text Placeholder 2"/>
          <p:cNvSpPr>
            <a:spLocks noGrp="1"/>
          </p:cNvSpPr>
          <p:nvPr>
            <p:ph idx="1"/>
          </p:nvPr>
        </p:nvSpPr>
        <p:spPr bwMode="auto">
          <a:xfrm>
            <a:off x="363538" y="1495425"/>
            <a:ext cx="8642350" cy="43973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fontAlgn="base">
              <a:spcAft>
                <a:spcPct val="0"/>
              </a:spcAft>
              <a:buFont typeface="Arial" charset="0"/>
              <a:buNone/>
            </a:pPr>
            <a:r>
              <a:rPr lang="en-US" smtClean="0">
                <a:latin typeface="News Gothic MT" pitchFamily="-110" charset="0"/>
                <a:cs typeface="Arial" charset="0"/>
              </a:rPr>
              <a:t>Can be tailored to meet the individual needs of a site.</a:t>
            </a:r>
          </a:p>
        </p:txBody>
      </p:sp>
      <p:sp>
        <p:nvSpPr>
          <p:cNvPr id="26631" name="Title 1"/>
          <p:cNvSpPr>
            <a:spLocks noGrp="1"/>
          </p:cNvSpPr>
          <p:nvPr>
            <p:ph type="title"/>
          </p:nvPr>
        </p:nvSpPr>
        <p:spPr bwMode="auto">
          <a:xfrm>
            <a:off x="1154113" y="101600"/>
            <a:ext cx="7989887" cy="1041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Consent Decrees</a:t>
            </a:r>
          </a:p>
        </p:txBody>
      </p:sp>
      <p:sp>
        <p:nvSpPr>
          <p:cNvPr id="2663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0FB914-78D4-4A0C-B99B-995518A14001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3" cstate="print"/>
          <a:srcRect b="17673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Ready for Reuse Determinations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31888"/>
            <a:ext cx="9144000" cy="5715000"/>
          </a:xfrm>
          <a:prstGeom prst="rect">
            <a:avLst/>
          </a:prstGeom>
          <a:solidFill>
            <a:srgbClr val="F8F8F8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677" name="Content Placeholder 1"/>
          <p:cNvSpPr>
            <a:spLocks noGrp="1"/>
          </p:cNvSpPr>
          <p:nvPr>
            <p:ph idx="1"/>
          </p:nvPr>
        </p:nvSpPr>
        <p:spPr bwMode="auto">
          <a:xfrm>
            <a:off x="261938" y="1600200"/>
            <a:ext cx="4310062" cy="45259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fontAlgn="base">
              <a:spcAft>
                <a:spcPct val="0"/>
              </a:spcAft>
              <a:buFont typeface="Arial" charset="0"/>
              <a:buNone/>
            </a:pPr>
            <a:r>
              <a:rPr lang="en-US" smtClean="0">
                <a:latin typeface="News Gothic MT" pitchFamily="-110" charset="0"/>
              </a:rPr>
              <a:t>RfRs identify a site or part of a site as ready for a certain type of reuse</a:t>
            </a:r>
          </a:p>
        </p:txBody>
      </p:sp>
      <p:pic>
        <p:nvPicPr>
          <p:cNvPr id="28678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175" y="1590675"/>
            <a:ext cx="3597275" cy="4797425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28679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B29168-CBE1-4D59-9070-12CC90A4A32D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99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143000"/>
            <a:ext cx="9144000" cy="5741988"/>
          </a:xfrm>
          <a:prstGeom prst="rect">
            <a:avLst/>
          </a:prstGeom>
          <a:solidFill>
            <a:srgbClr val="F8F8F8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 bwMode="auto">
          <a:xfrm>
            <a:off x="304800" y="1600200"/>
            <a:ext cx="8696325" cy="4876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</a:rPr>
              <a:t>Future land use should be considered when considering ICs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News Gothic MT" pitchFamily="-110" charset="0"/>
              </a:rPr>
              <a:t>Affected parties and local governments should be consulted when considering ICs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smtClean="0">
              <a:latin typeface="News Gothic MT" pitchFamily="-110" charset="0"/>
            </a:endParaRP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 bwMode="auto">
          <a:xfrm>
            <a:off x="1182688" y="160338"/>
            <a:ext cx="7961312" cy="9826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Institutional Controls</a:t>
            </a:r>
          </a:p>
        </p:txBody>
      </p:sp>
      <p:pic>
        <p:nvPicPr>
          <p:cNvPr id="30726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6475" y="4022725"/>
            <a:ext cx="6724650" cy="2670175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3072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AC463B-AB67-41CA-AE49-94B1DBD5F2CF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/>
          </p:cNvPicPr>
          <p:nvPr/>
        </p:nvPicPr>
        <p:blipFill>
          <a:blip r:embed="rId3" cstate="print"/>
          <a:srcRect l="2986" t="20949"/>
          <a:stretch>
            <a:fillRect/>
          </a:stretch>
        </p:blipFill>
        <p:spPr bwMode="auto">
          <a:xfrm>
            <a:off x="0" y="1157288"/>
            <a:ext cx="9129713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1143000"/>
            <a:ext cx="9126538" cy="5741988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59" name="Text Placeholder 2"/>
          <p:cNvSpPr>
            <a:spLocks noGrp="1"/>
          </p:cNvSpPr>
          <p:nvPr>
            <p:ph idx="1"/>
          </p:nvPr>
        </p:nvSpPr>
        <p:spPr bwMode="auto">
          <a:xfrm>
            <a:off x="319088" y="1481138"/>
            <a:ext cx="8810625" cy="46323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Arial" charset="0"/>
                <a:cs typeface="Arial" charset="0"/>
              </a:rPr>
              <a:t>Provide “comfort” by helping an interested party to better understand the potential for or actual EPA involvement at a site.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latin typeface="Arial" charset="0"/>
                <a:cs typeface="Arial" charset="0"/>
              </a:rPr>
              <a:t>The EPA may issue letter upon request</a:t>
            </a:r>
          </a:p>
        </p:txBody>
      </p:sp>
      <p:sp>
        <p:nvSpPr>
          <p:cNvPr id="32773" name="Title 1"/>
          <p:cNvSpPr>
            <a:spLocks noGrp="1"/>
          </p:cNvSpPr>
          <p:nvPr>
            <p:ph type="title"/>
          </p:nvPr>
        </p:nvSpPr>
        <p:spPr bwMode="auto">
          <a:xfrm>
            <a:off x="1179513" y="115888"/>
            <a:ext cx="7950200" cy="10271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Comfort/Status Letters	</a:t>
            </a:r>
          </a:p>
        </p:txBody>
      </p:sp>
      <p:pic>
        <p:nvPicPr>
          <p:cNvPr id="32774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5013" y="3908425"/>
            <a:ext cx="6894512" cy="2708275"/>
          </a:xfrm>
          <a:prstGeom prst="rect">
            <a:avLst/>
          </a:prstGeom>
          <a:noFill/>
          <a:ln w="9525">
            <a:solidFill>
              <a:srgbClr val="0064E2"/>
            </a:solidFill>
            <a:miter lim="800000"/>
            <a:headEnd/>
            <a:tailEnd/>
          </a:ln>
        </p:spPr>
      </p:pic>
      <p:sp>
        <p:nvSpPr>
          <p:cNvPr id="3277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746EE9-CEE2-4F78-8FFC-4BEE18462663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/>
          </p:cNvPicPr>
          <p:nvPr/>
        </p:nvPicPr>
        <p:blipFill>
          <a:blip r:embed="rId3" cstate="print"/>
          <a:srcRect l="19901" r="35280" b="20970"/>
          <a:stretch>
            <a:fillRect/>
          </a:stretch>
        </p:blipFill>
        <p:spPr bwMode="auto">
          <a:xfrm>
            <a:off x="3695700" y="2089150"/>
            <a:ext cx="2935288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9"/>
          <p:cNvPicPr>
            <a:picLocks noChangeAspect="1"/>
          </p:cNvPicPr>
          <p:nvPr/>
        </p:nvPicPr>
        <p:blipFill>
          <a:blip r:embed="rId4" cstate="print"/>
          <a:srcRect l="26154" t="9158" r="27609" b="43956"/>
          <a:stretch>
            <a:fillRect/>
          </a:stretch>
        </p:blipFill>
        <p:spPr bwMode="auto">
          <a:xfrm>
            <a:off x="3695700" y="0"/>
            <a:ext cx="27051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/>
          <p:cNvPicPr>
            <a:picLocks noChangeAspect="1"/>
          </p:cNvPicPr>
          <p:nvPr/>
        </p:nvPicPr>
        <p:blipFill>
          <a:blip r:embed="rId5" cstate="print"/>
          <a:srcRect l="15216" r="15216"/>
          <a:stretch>
            <a:fillRect/>
          </a:stretch>
        </p:blipFill>
        <p:spPr bwMode="auto">
          <a:xfrm>
            <a:off x="6400800" y="0"/>
            <a:ext cx="27432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/>
          </p:cNvPicPr>
          <p:nvPr/>
        </p:nvPicPr>
        <p:blipFill>
          <a:blip r:embed="rId6" cstate="print"/>
          <a:srcRect l="20001" r="15483"/>
          <a:stretch>
            <a:fillRect/>
          </a:stretch>
        </p:blipFill>
        <p:spPr bwMode="auto">
          <a:xfrm>
            <a:off x="0" y="0"/>
            <a:ext cx="36957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/>
          </p:cNvPicPr>
          <p:nvPr/>
        </p:nvPicPr>
        <p:blipFill>
          <a:blip r:embed="rId7" cstate="print"/>
          <a:srcRect l="6503" t="1358" r="15083" b="1358"/>
          <a:stretch>
            <a:fillRect/>
          </a:stretch>
        </p:blipFill>
        <p:spPr bwMode="auto">
          <a:xfrm>
            <a:off x="20638" y="3429000"/>
            <a:ext cx="3675062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1600200" y="5334000"/>
            <a:ext cx="7543800" cy="1295400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95700" y="5486400"/>
            <a:ext cx="5010150" cy="12827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mtClean="0">
                <a:latin typeface="News Gothic MT" pitchFamily="-110" charset="0"/>
              </a:rPr>
              <a:t>Midvale Slag Superfund Site (Midvale City, Utah)</a:t>
            </a:r>
            <a:r>
              <a:rPr lang="en-US" sz="1300" smtClean="0">
                <a:latin typeface="News Gothic MT" pitchFamily="-110" charset="0"/>
              </a:rPr>
              <a:t/>
            </a:r>
            <a:br>
              <a:rPr lang="en-US" sz="1300" smtClean="0">
                <a:latin typeface="News Gothic MT" pitchFamily="-110" charset="0"/>
              </a:rPr>
            </a:br>
            <a:r>
              <a:rPr lang="en-US" sz="1300" smtClean="0">
                <a:latin typeface="News Gothic MT" pitchFamily="-110" charset="0"/>
              </a:rPr>
              <a:t/>
            </a:r>
            <a:br>
              <a:rPr lang="en-US" sz="1300" smtClean="0">
                <a:latin typeface="News Gothic MT" pitchFamily="-110" charset="0"/>
              </a:rPr>
            </a:br>
            <a: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  <a:t>Craig Boehr, </a:t>
            </a:r>
            <a:b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</a:br>
            <a: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  <a:t>Attorney, </a:t>
            </a:r>
            <a:b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</a:br>
            <a: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  <a:t>EPA Office of Site Remediation Enforcement</a:t>
            </a:r>
            <a:br>
              <a:rPr lang="en-US" sz="1300" smtClean="0">
                <a:solidFill>
                  <a:schemeClr val="bg1"/>
                </a:solidFill>
                <a:latin typeface="News Gothic MT" pitchFamily="-110" charset="0"/>
              </a:rPr>
            </a:br>
            <a:endParaRPr lang="en-US" sz="1300" smtClean="0">
              <a:solidFill>
                <a:schemeClr val="bg1"/>
              </a:solidFill>
              <a:latin typeface="News Gothic MT" pitchFamily="-110" charset="0"/>
            </a:endParaRPr>
          </a:p>
        </p:txBody>
      </p:sp>
      <p:sp>
        <p:nvSpPr>
          <p:cNvPr id="3482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9CBD49-A118-47ED-AB8F-4ED38FA291E6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3" cstate="print"/>
          <a:srcRect l="17213" b="14076"/>
          <a:stretch>
            <a:fillRect/>
          </a:stretch>
        </p:blipFill>
        <p:spPr bwMode="auto">
          <a:xfrm>
            <a:off x="0" y="1143000"/>
            <a:ext cx="7696200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200" smtClean="0">
                <a:latin typeface="News Gothic MT" pitchFamily="-110" charset="0"/>
              </a:rPr>
              <a:t>Site History</a:t>
            </a:r>
          </a:p>
        </p:txBody>
      </p:sp>
      <p:pic>
        <p:nvPicPr>
          <p:cNvPr id="36868" name="Picture 6"/>
          <p:cNvPicPr>
            <a:picLocks noChangeAspect="1"/>
          </p:cNvPicPr>
          <p:nvPr/>
        </p:nvPicPr>
        <p:blipFill>
          <a:blip r:embed="rId4" cstate="print"/>
          <a:srcRect t="215" b="6667"/>
          <a:stretch>
            <a:fillRect/>
          </a:stretch>
        </p:blipFill>
        <p:spPr bwMode="auto">
          <a:xfrm>
            <a:off x="6781800" y="1143000"/>
            <a:ext cx="2355850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4BF29E-091A-44D3-9937-CC9952E0318B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pdate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Updated Template</Template>
  <TotalTime>5506</TotalTime>
  <Words>534</Words>
  <Application>Microsoft Office PowerPoint</Application>
  <PresentationFormat>On-screen Show (4:3)</PresentationFormat>
  <Paragraphs>139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ＭＳ Ｐゴシック</vt:lpstr>
      <vt:lpstr>Arial</vt:lpstr>
      <vt:lpstr>News Gothic MT</vt:lpstr>
      <vt:lpstr>Updated Template</vt:lpstr>
      <vt:lpstr>Office Theme</vt:lpstr>
      <vt:lpstr>                                           Tools: Documentation to  Keep Sites Safe</vt:lpstr>
      <vt:lpstr>EPA Settlement Tools</vt:lpstr>
      <vt:lpstr>De Minimis  and De Micromis  Landowner Settlements</vt:lpstr>
      <vt:lpstr>Consent Decrees</vt:lpstr>
      <vt:lpstr>Ready for Reuse Determinations</vt:lpstr>
      <vt:lpstr>Institutional Controls</vt:lpstr>
      <vt:lpstr>Comfort/Status Letters </vt:lpstr>
      <vt:lpstr>Midvale Slag Superfund Site (Midvale City, Utah)  Craig Boehr,  Attorney,  EPA Office of Site Remediation Enforcement </vt:lpstr>
      <vt:lpstr>Site History</vt:lpstr>
      <vt:lpstr>The 2004 Consent Decree</vt:lpstr>
      <vt:lpstr>Institutional Control Process Plans</vt:lpstr>
      <vt:lpstr>Institutional Control Process Plans</vt:lpstr>
      <vt:lpstr>Integrating Remedy and Reuse</vt:lpstr>
      <vt:lpstr>Project Outcomes</vt:lpstr>
      <vt:lpstr>Project Outcomes</vt:lpstr>
      <vt:lpstr>Lessons Learned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Alfano</dc:creator>
  <cp:lastModifiedBy>Sarah</cp:lastModifiedBy>
  <cp:revision>93</cp:revision>
  <dcterms:created xsi:type="dcterms:W3CDTF">2013-06-25T20:24:17Z</dcterms:created>
  <dcterms:modified xsi:type="dcterms:W3CDTF">2013-06-26T11:32:10Z</dcterms:modified>
</cp:coreProperties>
</file>