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embeddedFontLst>
    <p:embeddedFont>
      <p:font typeface="Calibri" pitchFamily="34" charset="0"/>
      <p:regular r:id="rId9"/>
      <p:bold r:id="rId10"/>
      <p:italic r:id="rId11"/>
      <p:boldItalic r:id="rId12"/>
    </p:embeddedFont>
    <p:embeddedFont>
      <p:font typeface="ＭＳ Ｐゴシック" pitchFamily="34" charset="-128"/>
      <p:regular r:id="rId1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2088" y="10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-2658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0" charset="0"/>
              </a:defRPr>
            </a:lvl1pPr>
          </a:lstStyle>
          <a:p>
            <a:fld id="{7603FF40-65E3-49BF-AF64-8918FC52CBDD}" type="datetime1">
              <a:rPr lang="en-US"/>
              <a:pPr/>
              <a:t>6/26/2013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0" charset="0"/>
              </a:defRPr>
            </a:lvl1pPr>
          </a:lstStyle>
          <a:p>
            <a:fld id="{07F5EAB3-A8B6-4238-8938-77DEA347000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2F1284-4D4D-436E-A59A-909026ACCC2E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F6EDD3-01C9-4978-BBCE-5CB4F34A7F43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5ED0FBD-67AD-4E88-BA9B-16F21C708B70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2063C9-5136-4CE2-B4C5-57AB88C793DE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A9E7314-DBB6-483F-A369-E7DA80574CA6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3FD8F32-D0F5-403C-86F1-17CFEF70EC04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gden For Andrea Knopp 2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0188" y="609600"/>
            <a:ext cx="1477962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00_0058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850" y="1073150"/>
            <a:ext cx="1477963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iStock_000012992023_Medium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609600"/>
            <a:ext cx="1477963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iStock_000017319669_Medium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113" y="1073150"/>
            <a:ext cx="1477962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646113" y="3175000"/>
            <a:ext cx="8528050" cy="825500"/>
          </a:xfrm>
          <a:prstGeom prst="rect">
            <a:avLst/>
          </a:prstGeom>
          <a:solidFill>
            <a:srgbClr val="0064E2">
              <a:alpha val="87057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r">
              <a:defRPr sz="4400"/>
            </a:lvl1pPr>
          </a:lstStyle>
          <a:p>
            <a:pPr defTabSz="457200" fontAlgn="auto">
              <a:spcAft>
                <a:spcPts val="0"/>
              </a:spcAft>
              <a:defRPr/>
            </a:pPr>
            <a:endParaRPr lang="en-US" kern="0" dirty="0" smtClean="0">
              <a:solidFill>
                <a:srgbClr val="FFB91D"/>
              </a:solidFill>
              <a:latin typeface="News Gothic MT"/>
              <a:ea typeface="+mn-ea"/>
            </a:endParaRPr>
          </a:p>
        </p:txBody>
      </p:sp>
      <p:pic>
        <p:nvPicPr>
          <p:cNvPr id="9" name="Picture 9" descr="epa_logo_vert black_good for pdfs-01.pn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113" y="330200"/>
            <a:ext cx="14541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 userDrawn="1"/>
        </p:nvSpPr>
        <p:spPr>
          <a:xfrm>
            <a:off x="6915150" y="6035675"/>
            <a:ext cx="20367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News Gothic MT"/>
                <a:ea typeface="+mn-ea"/>
              </a:rPr>
              <a:t>June 27, 2013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5172" y="3267460"/>
            <a:ext cx="7772400" cy="138074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 cap="none">
                <a:solidFill>
                  <a:schemeClr val="bg1"/>
                </a:solidFill>
                <a:latin typeface="News Gothic MT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3629394"/>
            <a:ext cx="8677593" cy="371057"/>
          </a:xfrm>
        </p:spPr>
        <p:txBody>
          <a:bodyPr/>
          <a:lstStyle>
            <a:lvl1pPr marL="0" indent="0" algn="r">
              <a:buNone/>
              <a:defRPr sz="1500">
                <a:solidFill>
                  <a:srgbClr val="FFB9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75D37F-B7FB-4E5E-89C0-F282D73C74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182688" y="0"/>
            <a:ext cx="7961312" cy="1143000"/>
          </a:xfrm>
          <a:prstGeom prst="rect">
            <a:avLst/>
          </a:prstGeom>
          <a:solidFill>
            <a:srgbClr val="FFB91D"/>
          </a:solidFill>
          <a:ln w="25400" cap="flat" cmpd="sng" algn="ctr">
            <a:noFill/>
            <a:prstDash val="solid"/>
          </a:ln>
          <a:effectLst/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ysClr val="windowText" lastClr="000000"/>
              </a:solidFill>
              <a:latin typeface="News Gothic MT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261938" cy="1143000"/>
          </a:xfrm>
          <a:prstGeom prst="rect">
            <a:avLst/>
          </a:prstGeom>
          <a:solidFill>
            <a:srgbClr val="FFB91D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ews Gothic MT"/>
              <a:ea typeface="+mn-ea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61938" y="0"/>
            <a:ext cx="396875" cy="1143000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ews Gothic MT"/>
              <a:ea typeface="+mn-ea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58813" y="0"/>
            <a:ext cx="523875" cy="1143000"/>
          </a:xfrm>
          <a:prstGeom prst="rect">
            <a:avLst/>
          </a:prstGeom>
          <a:solidFill>
            <a:srgbClr val="0064E2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News Gothic MT"/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742" y="1600200"/>
            <a:ext cx="8425058" cy="4525963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>
                <a:solidFill>
                  <a:schemeClr val="bg1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683" y="152400"/>
            <a:ext cx="7961315" cy="9906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5D6D94D-7615-4834-B5F7-99DB99445E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 userDrawn="1"/>
        </p:nvSpPr>
        <p:spPr bwMode="auto">
          <a:xfrm>
            <a:off x="0" y="3181350"/>
            <a:ext cx="9163050" cy="6762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FFB91D"/>
              </a:solidFill>
              <a:latin typeface="News Gothic MT"/>
            </a:endParaRPr>
          </a:p>
        </p:txBody>
      </p:sp>
      <p:pic>
        <p:nvPicPr>
          <p:cNvPr id="5" name="Picture Placeholder 6" descr="iStock_000007198789Mediu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94073" y="2203222"/>
            <a:ext cx="3933324" cy="2631818"/>
          </a:xfrm>
          <a:prstGeom prst="round2DiagRect">
            <a:avLst>
              <a:gd name="adj1" fmla="val 29838"/>
              <a:gd name="adj2" fmla="val 0"/>
            </a:avLst>
          </a:prstGeom>
          <a:ln w="88900" cap="sq">
            <a:solidFill>
              <a:srgbClr val="FFB91D">
                <a:lumMod val="75000"/>
              </a:srgbClr>
            </a:solidFill>
            <a:miter lim="800000"/>
          </a:ln>
          <a:effectLst>
            <a:outerShdw blurRad="57785" algn="br" rotWithShape="0">
              <a:srgbClr val="000000">
                <a:alpha val="70000"/>
              </a:srgb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0" y="3334853"/>
            <a:ext cx="3352800" cy="1500187"/>
          </a:xfr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sng">
                <a:solidFill>
                  <a:srgbClr val="0064E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181835"/>
            <a:ext cx="7010400" cy="428140"/>
          </a:xfrm>
          <a:prstGeom prst="rect">
            <a:avLst/>
          </a:prstGeom>
        </p:spPr>
        <p:txBody>
          <a:bodyPr anchor="t"/>
          <a:lstStyle>
            <a:lvl1pPr algn="r">
              <a:defRPr sz="2000" b="1" cap="none">
                <a:solidFill>
                  <a:srgbClr val="FFB91D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27BDAF-3504-464F-A953-4ED11FD9F7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 userDrawn="1"/>
        </p:nvSpPr>
        <p:spPr bwMode="auto">
          <a:xfrm>
            <a:off x="0" y="3181350"/>
            <a:ext cx="9163050" cy="6762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FFB91D"/>
              </a:solidFill>
              <a:latin typeface="News Gothic M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/>
            </a:extLst>
          </a:blip>
          <a:srcRect b="16703"/>
          <a:stretch/>
        </p:blipFill>
        <p:spPr>
          <a:xfrm>
            <a:off x="794074" y="2275792"/>
            <a:ext cx="3933324" cy="2631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689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0" y="3334853"/>
            <a:ext cx="3352800" cy="1500187"/>
          </a:xfr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sng">
                <a:solidFill>
                  <a:srgbClr val="0064E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181835"/>
            <a:ext cx="7010400" cy="428140"/>
          </a:xfrm>
          <a:prstGeom prst="rect">
            <a:avLst/>
          </a:prstGeom>
        </p:spPr>
        <p:txBody>
          <a:bodyPr anchor="t"/>
          <a:lstStyle>
            <a:lvl1pPr algn="r">
              <a:defRPr sz="2000" b="1" cap="none">
                <a:solidFill>
                  <a:srgbClr val="FFB91D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6B2D7DC-6957-4E17-9AF1-7BAC590C79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 userDrawn="1"/>
        </p:nvSpPr>
        <p:spPr bwMode="auto">
          <a:xfrm>
            <a:off x="0" y="3181350"/>
            <a:ext cx="9163050" cy="6762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FFB91D"/>
              </a:solidFill>
              <a:latin typeface="News Gothic M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/>
            </a:extLst>
          </a:blip>
          <a:srcRect/>
          <a:stretch/>
        </p:blipFill>
        <p:spPr>
          <a:xfrm>
            <a:off x="794075" y="2275792"/>
            <a:ext cx="3933323" cy="25961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68900"/>
            </a:solidFill>
            <a:miter lim="800000"/>
          </a:ln>
          <a:effectLst>
            <a:outerShdw blurRad="57785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0" y="3334853"/>
            <a:ext cx="3352800" cy="1500187"/>
          </a:xfr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sng">
                <a:solidFill>
                  <a:srgbClr val="0064E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181835"/>
            <a:ext cx="7010400" cy="428140"/>
          </a:xfrm>
          <a:prstGeom prst="rect">
            <a:avLst/>
          </a:prstGeom>
        </p:spPr>
        <p:txBody>
          <a:bodyPr anchor="t"/>
          <a:lstStyle>
            <a:lvl1pPr algn="r">
              <a:defRPr sz="2000" b="1" cap="none">
                <a:solidFill>
                  <a:srgbClr val="FFB91D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CBEC5C-A358-495B-B2FC-894BAFF0BA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 userDrawn="1"/>
        </p:nvSpPr>
        <p:spPr bwMode="auto">
          <a:xfrm>
            <a:off x="0" y="3181350"/>
            <a:ext cx="9163050" cy="6762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FFB91D"/>
              </a:solidFill>
              <a:latin typeface="News Gothic M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/>
            </a:extLst>
          </a:blip>
          <a:srcRect b="-560"/>
          <a:stretch/>
        </p:blipFill>
        <p:spPr>
          <a:xfrm>
            <a:off x="794075" y="2290306"/>
            <a:ext cx="3933323" cy="2606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68900"/>
            </a:solidFill>
            <a:miter lim="800000"/>
          </a:ln>
          <a:effectLst>
            <a:outerShdw blurRad="57785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0" y="3334853"/>
            <a:ext cx="3352800" cy="1500187"/>
          </a:xfr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sng">
                <a:solidFill>
                  <a:srgbClr val="0064E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181835"/>
            <a:ext cx="7010400" cy="428140"/>
          </a:xfrm>
          <a:prstGeom prst="rect">
            <a:avLst/>
          </a:prstGeom>
        </p:spPr>
        <p:txBody>
          <a:bodyPr anchor="t"/>
          <a:lstStyle>
            <a:lvl1pPr algn="r">
              <a:defRPr sz="2000" b="1" cap="none">
                <a:solidFill>
                  <a:srgbClr val="FFB91D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05D2504-0DFB-4BEC-B4E4-ED20666806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 userDrawn="1"/>
        </p:nvSpPr>
        <p:spPr bwMode="auto">
          <a:xfrm>
            <a:off x="0" y="3181350"/>
            <a:ext cx="9163050" cy="6762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2000" kern="1200" spc="3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FFB91D"/>
              </a:solidFill>
              <a:latin typeface="News Gothic MT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/>
            </a:extLst>
          </a:blip>
          <a:srcRect/>
          <a:stretch/>
        </p:blipFill>
        <p:spPr>
          <a:xfrm>
            <a:off x="794075" y="2290306"/>
            <a:ext cx="3933322" cy="2606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D68900"/>
            </a:solidFill>
            <a:miter lim="800000"/>
          </a:ln>
          <a:effectLst>
            <a:outerShdw blurRad="57785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76800" y="3334853"/>
            <a:ext cx="3352800" cy="1500187"/>
          </a:xfrm>
        </p:spPr>
        <p:txBody>
          <a:bodyPr anchor="b"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sng">
                <a:solidFill>
                  <a:srgbClr val="0064E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181835"/>
            <a:ext cx="7010400" cy="428140"/>
          </a:xfrm>
          <a:prstGeom prst="rect">
            <a:avLst/>
          </a:prstGeom>
        </p:spPr>
        <p:txBody>
          <a:bodyPr anchor="t"/>
          <a:lstStyle>
            <a:lvl1pPr algn="r">
              <a:defRPr sz="2000" b="1" cap="none">
                <a:solidFill>
                  <a:srgbClr val="FFB91D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6E8A8A-7017-4A38-93D0-90E1A1066E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 userDrawn="1"/>
        </p:nvSpPr>
        <p:spPr bwMode="auto">
          <a:xfrm>
            <a:off x="933450" y="5478463"/>
            <a:ext cx="8229600" cy="663575"/>
          </a:xfrm>
          <a:prstGeom prst="rect">
            <a:avLst/>
          </a:prstGeom>
          <a:solidFill>
            <a:srgbClr val="0064E2">
              <a:alpha val="81960"/>
            </a:srgbClr>
          </a:solidFill>
          <a:ln w="9525">
            <a:noFill/>
            <a:miter lim="800000"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tabLst>
                <a:tab pos="6805613" algn="l"/>
              </a:tabLst>
              <a:defRPr sz="1400" kern="1200" spc="300">
                <a:solidFill>
                  <a:srgbClr val="FFB91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endParaRPr lang="en-US" dirty="0">
              <a:latin typeface="News Gothic M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453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6988" y="5587999"/>
            <a:ext cx="5009812" cy="4318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1600" b="1">
                <a:solidFill>
                  <a:srgbClr val="FFB9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AE2C26-68B8-4CE8-8E5B-9052CE65C6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(do not add text box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-110" charset="0"/>
              </a:defRPr>
            </a:lvl1pPr>
          </a:lstStyle>
          <a:p>
            <a:fld id="{20904EBE-3072-43C2-A991-580FD24F8BFB}" type="datetime1">
              <a:rPr lang="en-US"/>
              <a:pPr/>
              <a:t>6/26/2013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-110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12DFA5-5D7B-46E0-83A2-AFD69A4309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rgbClr val="0064E2"/>
                </a:solidFill>
                <a:latin typeface="Calibri" pitchFamily="-110" charset="0"/>
              </a:defRPr>
            </a:lvl1pPr>
          </a:lstStyle>
          <a:p>
            <a:fld id="{C1C2E0AB-5660-485A-B12F-155E961641C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News Gothic MT"/>
          <a:ea typeface="ＭＳ Ｐゴシック" pitchFamily="-110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News Gothic MT" pitchFamily="-110" charset="0"/>
          <a:ea typeface="ＭＳ Ｐゴシック" pitchFamily="-110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0064E2"/>
          </a:solidFill>
          <a:latin typeface="News Gothic MT"/>
          <a:ea typeface="ＭＳ Ｐゴシック" pitchFamily="-110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0064E2"/>
          </a:solidFill>
          <a:latin typeface="News Gothic MT"/>
          <a:ea typeface="ＭＳ Ｐゴシック" pitchFamily="-110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News Gothic MT"/>
          <a:ea typeface="ＭＳ Ｐゴシック" pitchFamily="-110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News Gothic MT"/>
          <a:ea typeface="ＭＳ Ｐゴシック" pitchFamily="-110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News Gothic MT"/>
          <a:ea typeface="ＭＳ Ｐゴシック" pitchFamily="-110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pa.gov/enforcement/cleanup/documents/policies/superfund/tenants-bfpp-2012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4876800" y="3335338"/>
            <a:ext cx="3352800" cy="150018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u="none" smtClean="0">
                <a:latin typeface="News Gothic MT" pitchFamily="-110" charset="0"/>
              </a:rPr>
              <a:t>Cecilia De Robertis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u="none" smtClean="0">
                <a:latin typeface="News Gothic MT" pitchFamily="-110" charset="0"/>
              </a:rPr>
              <a:t>U.S. EPA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i="1" u="none" smtClean="0">
                <a:latin typeface="News Gothic MT" pitchFamily="-110" charset="0"/>
              </a:rPr>
              <a:t>Office of Site Remediation Enforcement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3181350"/>
            <a:ext cx="7010400" cy="42862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1800" smtClean="0">
                <a:latin typeface="News Gothic MT" pitchFamily="-110" charset="0"/>
              </a:rPr>
              <a:t>Innovative and </a:t>
            </a:r>
            <a:br>
              <a:rPr lang="en-US" sz="1800" smtClean="0">
                <a:latin typeface="News Gothic MT" pitchFamily="-110" charset="0"/>
              </a:rPr>
            </a:br>
            <a:r>
              <a:rPr lang="en-US" sz="1800" smtClean="0">
                <a:latin typeface="News Gothic MT" pitchFamily="-110" charset="0"/>
              </a:rPr>
              <a:t>Flexible Solutions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Users\salfano\AppData\Local\Microsoft\Windows\Temporary Internet Files\Content.IE5\E0VFBGLH\MC900441285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-673100"/>
            <a:ext cx="7710488" cy="771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1143000"/>
            <a:ext cx="9161463" cy="5741988"/>
          </a:xfrm>
          <a:prstGeom prst="rect">
            <a:avLst/>
          </a:prstGeom>
          <a:solidFill>
            <a:srgbClr val="F8F8F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364" name="Title 2"/>
          <p:cNvSpPr>
            <a:spLocks noGrp="1"/>
          </p:cNvSpPr>
          <p:nvPr>
            <p:ph type="title"/>
          </p:nvPr>
        </p:nvSpPr>
        <p:spPr bwMode="auto">
          <a:xfrm>
            <a:off x="1182688" y="0"/>
            <a:ext cx="7961312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4300"/>
              </a:lnSpc>
            </a:pPr>
            <a:r>
              <a:rPr lang="en-US" smtClean="0">
                <a:latin typeface="News Gothic MT" pitchFamily="-110" charset="0"/>
              </a:rPr>
              <a:t>Using the Right Tools </a:t>
            </a:r>
            <a:br>
              <a:rPr lang="en-US" smtClean="0">
                <a:latin typeface="News Gothic MT" pitchFamily="-110" charset="0"/>
              </a:rPr>
            </a:br>
            <a:r>
              <a:rPr lang="en-US" smtClean="0">
                <a:latin typeface="News Gothic MT" pitchFamily="-110" charset="0"/>
              </a:rPr>
              <a:t>at the Right Sites</a:t>
            </a:r>
          </a:p>
        </p:txBody>
      </p:sp>
      <p:pic>
        <p:nvPicPr>
          <p:cNvPr id="15365" name="Picture 2" descr="C:\Users\salfano\AppData\Local\Microsoft\Windows\Temporary Internet Files\Content.IE5\XIHYSE9B\MC900432556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1763" y="2089150"/>
            <a:ext cx="3760787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1938" y="1306513"/>
            <a:ext cx="8424862" cy="481965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 fontAlgn="base">
              <a:spcAft>
                <a:spcPct val="0"/>
              </a:spcAft>
              <a:buFont typeface="Arial" charset="0"/>
              <a:buNone/>
            </a:pPr>
            <a:r>
              <a:rPr lang="en-US" smtClean="0">
                <a:latin typeface="News Gothic MT" pitchFamily="-110" charset="0"/>
              </a:rPr>
              <a:t>Empire Canyon Site in Park City, Utah</a:t>
            </a:r>
          </a:p>
          <a:p>
            <a:pPr marL="0" indent="0" fontAlgn="base">
              <a:spcAft>
                <a:spcPct val="0"/>
              </a:spcAft>
              <a:buFont typeface="Arial" charset="0"/>
              <a:buChar char="•"/>
            </a:pPr>
            <a:endParaRPr lang="en-US" smtClean="0">
              <a:latin typeface="News Gothic MT" pitchFamily="-110" charset="0"/>
            </a:endParaRPr>
          </a:p>
        </p:txBody>
      </p:sp>
      <p:sp>
        <p:nvSpPr>
          <p:cNvPr id="17411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Prospective Lessee Agreement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0288" y="1908175"/>
            <a:ext cx="6908800" cy="4672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 bwMode="auto">
          <a:xfrm>
            <a:off x="261938" y="1320800"/>
            <a:ext cx="8577262" cy="480536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 fontAlgn="base">
              <a:spcAft>
                <a:spcPct val="0"/>
              </a:spcAft>
              <a:buFont typeface="Arial" charset="0"/>
              <a:buNone/>
            </a:pPr>
            <a:r>
              <a:rPr lang="en-US" sz="3100" smtClean="0">
                <a:latin typeface="News Gothic MT" pitchFamily="-110" charset="0"/>
              </a:rPr>
              <a:t>Empire Canyon Site in Park City, Utah</a:t>
            </a:r>
          </a:p>
        </p:txBody>
      </p:sp>
      <p:sp>
        <p:nvSpPr>
          <p:cNvPr id="19459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Prospective Lessee Agreement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00" y="1962150"/>
            <a:ext cx="7915275" cy="441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1"/>
          <p:cNvSpPr>
            <a:spLocks noGrp="1"/>
          </p:cNvSpPr>
          <p:nvPr>
            <p:ph idx="1"/>
          </p:nvPr>
        </p:nvSpPr>
        <p:spPr bwMode="auto">
          <a:xfrm>
            <a:off x="290513" y="1628775"/>
            <a:ext cx="4889500" cy="4727575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fontAlgn="base">
              <a:spcAft>
                <a:spcPct val="0"/>
              </a:spcAft>
              <a:buFont typeface="Arial" charset="0"/>
              <a:buNone/>
            </a:pPr>
            <a:r>
              <a:rPr lang="en-US" smtClean="0">
                <a:latin typeface="News Gothic MT" pitchFamily="-110" charset="0"/>
              </a:rPr>
              <a:t>The Revised Enforcement Guidance Regarding the Treatment of Tenants Under the CERCLA Bona Fide Prospective Purchaser Provision</a:t>
            </a:r>
          </a:p>
        </p:txBody>
      </p:sp>
      <p:sp>
        <p:nvSpPr>
          <p:cNvPr id="21507" name="Title 2"/>
          <p:cNvSpPr>
            <a:spLocks noGrp="1"/>
          </p:cNvSpPr>
          <p:nvPr>
            <p:ph type="title"/>
          </p:nvPr>
        </p:nvSpPr>
        <p:spPr bwMode="auto">
          <a:xfrm>
            <a:off x="1182688" y="152400"/>
            <a:ext cx="7961312" cy="990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News Gothic MT" pitchFamily="-110" charset="0"/>
              </a:rPr>
              <a:t>New Tenants Guidance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9584" t="11707" r="41435" b="44147"/>
          <a:stretch>
            <a:fillRect/>
          </a:stretch>
        </p:blipFill>
        <p:spPr bwMode="auto">
          <a:xfrm>
            <a:off x="5457825" y="1755775"/>
            <a:ext cx="3352800" cy="438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21509" name="TextBox 3"/>
          <p:cNvSpPr txBox="1">
            <a:spLocks noChangeArrowheads="1"/>
          </p:cNvSpPr>
          <p:nvPr/>
        </p:nvSpPr>
        <p:spPr bwMode="auto">
          <a:xfrm>
            <a:off x="290513" y="5216525"/>
            <a:ext cx="50196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en-US">
                <a:solidFill>
                  <a:srgbClr val="000000"/>
                </a:solidFill>
                <a:latin typeface="Calibri" pitchFamily="-110" charset="0"/>
                <a:hlinkClick r:id="rId4"/>
              </a:rPr>
              <a:t>http://www.epa.gov/enforcement/cleanup/documents/policies/superfund/tenants-bfpp-2012.pdf</a:t>
            </a:r>
            <a:endParaRPr lang="en-US">
              <a:solidFill>
                <a:srgbClr val="000000"/>
              </a:solidFill>
              <a:latin typeface="Calibri" pitchFamily="-110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" y="1292225"/>
            <a:ext cx="8882063" cy="5257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sz="3000" smtClean="0">
                <a:latin typeface="News Gothic MT" pitchFamily="-110" charset="0"/>
              </a:rPr>
              <a:t>The Brownfields Amendments provide CERCLA liability protections for contiguous property owners (CPOs). 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•"/>
            </a:pPr>
            <a:r>
              <a:rPr lang="en-US" sz="3000" smtClean="0">
                <a:latin typeface="News Gothic MT" pitchFamily="-110" charset="0"/>
              </a:rPr>
              <a:t>If landowners continue to have liability concerns, the EPA can offer assurance that no enforcement action will be brought against a CPO for contamination resulting from a neighbor’s actions, or to enter into a settlement agreement with the CPO, providing the CPOs with cost recovery or contribution protection from potentially responsible parties at the site. </a:t>
            </a:r>
          </a:p>
          <a:p>
            <a:pPr fontAlgn="base">
              <a:lnSpc>
                <a:spcPct val="90000"/>
              </a:lnSpc>
              <a:spcAft>
                <a:spcPct val="0"/>
              </a:spcAft>
              <a:buFont typeface="Arial" charset="0"/>
              <a:buChar char="•"/>
            </a:pPr>
            <a:endParaRPr lang="en-US" sz="3000" smtClean="0">
              <a:latin typeface="News Gothic MT" pitchFamily="-110" charset="0"/>
            </a:endParaRPr>
          </a:p>
        </p:txBody>
      </p:sp>
      <p:sp>
        <p:nvSpPr>
          <p:cNvPr id="23555" name="Title 2"/>
          <p:cNvSpPr>
            <a:spLocks noGrp="1"/>
          </p:cNvSpPr>
          <p:nvPr>
            <p:ph type="title"/>
          </p:nvPr>
        </p:nvSpPr>
        <p:spPr bwMode="auto">
          <a:xfrm>
            <a:off x="1182688" y="0"/>
            <a:ext cx="7961312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4200"/>
              </a:lnSpc>
            </a:pPr>
            <a:r>
              <a:rPr lang="en-US" smtClean="0">
                <a:latin typeface="News Gothic MT" pitchFamily="-110" charset="0"/>
              </a:rPr>
              <a:t>Contiguous Property Owner’s Agreement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145</Words>
  <Application>Microsoft Office PowerPoint</Application>
  <PresentationFormat>On-screen Show (4:3)</PresentationFormat>
  <Paragraphs>21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ＭＳ Ｐゴシック</vt:lpstr>
      <vt:lpstr>Arial</vt:lpstr>
      <vt:lpstr>News Gothic MT</vt:lpstr>
      <vt:lpstr>1_Office Theme</vt:lpstr>
      <vt:lpstr>Innovative and  Flexible Solutions</vt:lpstr>
      <vt:lpstr>Using the Right Tools  at the Right Sites</vt:lpstr>
      <vt:lpstr>Prospective Lessee Agreement</vt:lpstr>
      <vt:lpstr>Prospective Lessee Agreement</vt:lpstr>
      <vt:lpstr>New Tenants Guidance</vt:lpstr>
      <vt:lpstr>Contiguous Property Owner’s Agreement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Innovative and  Flexible Solutions</dc:title>
  <dc:creator>Sabrina Foster</dc:creator>
  <cp:lastModifiedBy>Sarah</cp:lastModifiedBy>
  <cp:revision>5</cp:revision>
  <dcterms:created xsi:type="dcterms:W3CDTF">2013-06-18T15:42:22Z</dcterms:created>
  <dcterms:modified xsi:type="dcterms:W3CDTF">2013-06-26T11:33:28Z</dcterms:modified>
</cp:coreProperties>
</file>