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9" r:id="rId2"/>
    <p:sldId id="257" r:id="rId3"/>
    <p:sldId id="260" r:id="rId4"/>
    <p:sldId id="261" r:id="rId5"/>
    <p:sldId id="263" r:id="rId6"/>
    <p:sldId id="265" r:id="rId7"/>
    <p:sldId id="267" r:id="rId8"/>
    <p:sldId id="266" r:id="rId9"/>
    <p:sldId id="272" r:id="rId10"/>
    <p:sldId id="269" r:id="rId11"/>
    <p:sldId id="270" r:id="rId12"/>
  </p:sldIdLst>
  <p:sldSz cx="9144000" cy="6858000" type="screen4x3"/>
  <p:notesSz cx="6858000" cy="9144000"/>
  <p:embeddedFontLs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ＭＳ Ｐゴシック" pitchFamily="34" charset="-128"/>
      <p:regular r:id="rId18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PA User" initials="EU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64E2"/>
    <a:srgbClr val="FFB91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2088" y="10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-2658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6-21T13:01:17.151" idx="1">
    <p:pos x="10" y="10"/>
    <p:text/>
  </p:cm>
  <p:cm authorId="0" dt="2013-06-21T13:01:21.956" idx="2">
    <p:pos x="106" y="106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E61DEED0-C14E-4B79-88A4-782683B376B9}" type="datetime1">
              <a:rPr lang="en-US"/>
              <a:pPr/>
              <a:t>6/26/2013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65D7EDD5-F1EA-4D79-BF50-C9B1755DC2F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C0BB73B-292E-4D5D-8331-6E1EF385EB19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b="1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7D7B097-DDC5-4229-A9B5-889766D62970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FA5AD18-D238-43CE-846B-04F3A4DED9FE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18094FF-2651-453C-9D34-43C6D6D69FF9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EEF9784-8153-403C-BF94-4D3A30299E77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184B8BD-DDB0-4C06-9529-EFB7E13914B5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7E13DBD-DD39-4162-B341-D9425CF976C1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495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AE39244-18F9-4AED-B93C-3C5D02DA8184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30B2318-D880-41C8-B16F-936FE3BF4CE7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51561F9-F81F-42AE-924F-B0AD43017002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52AC12D-3565-49E8-802D-F9B334F2836B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gden For Andrea Knopp 2.jpg"/>
          <p:cNvPicPr>
            <a:picLocks noChangeAspect="1"/>
          </p:cNvPicPr>
          <p:nvPr userDrawn="1"/>
        </p:nvPicPr>
        <p:blipFill>
          <a:blip r:embed="rId2" cstate="print"/>
          <a:srcRect l="17990" r="60536"/>
          <a:stretch>
            <a:fillRect/>
          </a:stretch>
        </p:blipFill>
        <p:spPr bwMode="auto">
          <a:xfrm>
            <a:off x="2770188" y="609600"/>
            <a:ext cx="1477962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100_0058.JPG"/>
          <p:cNvPicPr>
            <a:picLocks noChangeAspect="1"/>
          </p:cNvPicPr>
          <p:nvPr userDrawn="1"/>
        </p:nvPicPr>
        <p:blipFill>
          <a:blip r:embed="rId3" cstate="print"/>
          <a:srcRect l="21265" t="11990" r="50000" b="12708"/>
          <a:stretch>
            <a:fillRect/>
          </a:stretch>
        </p:blipFill>
        <p:spPr bwMode="auto">
          <a:xfrm>
            <a:off x="4895850" y="1073150"/>
            <a:ext cx="1477963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iStock_000012992023_Medium.jpg"/>
          <p:cNvPicPr>
            <a:picLocks noChangeAspect="1"/>
          </p:cNvPicPr>
          <p:nvPr userDrawn="1"/>
        </p:nvPicPr>
        <p:blipFill>
          <a:blip r:embed="rId4" cstate="print"/>
          <a:srcRect l="4657" r="76956" b="3404"/>
          <a:stretch>
            <a:fillRect/>
          </a:stretch>
        </p:blipFill>
        <p:spPr bwMode="auto">
          <a:xfrm>
            <a:off x="7019925" y="609600"/>
            <a:ext cx="1477963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iStock_000017319669_Medium.jpg"/>
          <p:cNvPicPr>
            <a:picLocks noChangeAspect="1"/>
          </p:cNvPicPr>
          <p:nvPr userDrawn="1"/>
        </p:nvPicPr>
        <p:blipFill>
          <a:blip r:embed="rId5" cstate="print"/>
          <a:srcRect l="4840" t="15211" r="78996"/>
          <a:stretch>
            <a:fillRect/>
          </a:stretch>
        </p:blipFill>
        <p:spPr bwMode="auto">
          <a:xfrm>
            <a:off x="646113" y="1073150"/>
            <a:ext cx="1477962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 userDrawn="1"/>
        </p:nvSpPr>
        <p:spPr bwMode="auto">
          <a:xfrm>
            <a:off x="646113" y="3175000"/>
            <a:ext cx="8528050" cy="825500"/>
          </a:xfrm>
          <a:prstGeom prst="rect">
            <a:avLst/>
          </a:prstGeom>
          <a:solidFill>
            <a:srgbClr val="0064E2">
              <a:alpha val="87057"/>
            </a:srgbClr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anchor="ctr"/>
          <a:lstStyle>
            <a:lvl1pPr algn="r">
              <a:defRPr sz="4400"/>
            </a:lvl1pPr>
          </a:lstStyle>
          <a:p>
            <a:pPr defTabSz="457200" fontAlgn="auto">
              <a:spcAft>
                <a:spcPts val="0"/>
              </a:spcAft>
              <a:defRPr/>
            </a:pPr>
            <a:endParaRPr lang="en-US" kern="0" dirty="0" smtClean="0">
              <a:solidFill>
                <a:srgbClr val="FFB91D"/>
              </a:solidFill>
              <a:latin typeface="News Gothic MT"/>
              <a:ea typeface="+mn-ea"/>
            </a:endParaRPr>
          </a:p>
        </p:txBody>
      </p:sp>
      <p:pic>
        <p:nvPicPr>
          <p:cNvPr id="9" name="Picture 9" descr="epa_logo_vert black_good for pdfs-01.png"/>
          <p:cNvPicPr>
            <a:picLocks noChangeAspect="1"/>
          </p:cNvPicPr>
          <p:nvPr userDrawn="1"/>
        </p:nvPicPr>
        <p:blipFill>
          <a:blip r:embed="rId6" cstate="print"/>
          <a:srcRect r="37511" b="48643"/>
          <a:stretch>
            <a:fillRect/>
          </a:stretch>
        </p:blipFill>
        <p:spPr bwMode="auto">
          <a:xfrm>
            <a:off x="646113" y="330200"/>
            <a:ext cx="14541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 userDrawn="1"/>
        </p:nvSpPr>
        <p:spPr>
          <a:xfrm>
            <a:off x="6915150" y="6035675"/>
            <a:ext cx="20367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News Gothic MT"/>
                <a:ea typeface="+mn-ea"/>
              </a:rPr>
              <a:t>June 27, 2013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5172" y="3267460"/>
            <a:ext cx="7772400" cy="138074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cap="none">
                <a:solidFill>
                  <a:schemeClr val="bg1"/>
                </a:solidFill>
                <a:latin typeface="News Gothic MT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52400" y="3629394"/>
            <a:ext cx="8677593" cy="371057"/>
          </a:xfrm>
        </p:spPr>
        <p:txBody>
          <a:bodyPr/>
          <a:lstStyle>
            <a:lvl1pPr marL="0" indent="0" algn="r">
              <a:buNone/>
              <a:defRPr sz="1500">
                <a:solidFill>
                  <a:srgbClr val="FFB9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1182688" y="0"/>
            <a:ext cx="7961312" cy="1143000"/>
          </a:xfrm>
          <a:prstGeom prst="rect">
            <a:avLst/>
          </a:prstGeom>
          <a:solidFill>
            <a:srgbClr val="FFB91D"/>
          </a:solidFill>
          <a:ln w="25400" cap="flat" cmpd="sng" algn="ctr">
            <a:noFill/>
            <a:prstDash val="solid"/>
          </a:ln>
          <a:effectLst/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ln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ysClr val="windowText" lastClr="000000"/>
              </a:solidFill>
              <a:latin typeface="News Gothic MT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261938" cy="1143000"/>
          </a:xfrm>
          <a:prstGeom prst="rect">
            <a:avLst/>
          </a:prstGeom>
          <a:solidFill>
            <a:srgbClr val="FFB91D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News Gothic MT"/>
              <a:ea typeface="+mn-ea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61938" y="0"/>
            <a:ext cx="396875" cy="1143000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News Gothic MT"/>
              <a:ea typeface="+mn-ea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58813" y="0"/>
            <a:ext cx="523875" cy="1143000"/>
          </a:xfrm>
          <a:prstGeom prst="rect">
            <a:avLst/>
          </a:prstGeom>
          <a:solidFill>
            <a:srgbClr val="0064E2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News Gothic MT"/>
              <a:ea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742" y="1600200"/>
            <a:ext cx="8425058" cy="452596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>
                <a:solidFill>
                  <a:schemeClr val="bg1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683" y="152400"/>
            <a:ext cx="7961315" cy="990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D244BEF-AE70-48AF-AF70-A66C81C0F7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 userDrawn="1"/>
        </p:nvSpPr>
        <p:spPr bwMode="auto">
          <a:xfrm>
            <a:off x="0" y="3124200"/>
            <a:ext cx="9163050" cy="676275"/>
          </a:xfrm>
          <a:prstGeom prst="rect">
            <a:avLst/>
          </a:prstGeom>
          <a:solidFill>
            <a:srgbClr val="0064E2">
              <a:alpha val="81960"/>
            </a:srgbClr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2000" kern="1200" spc="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rgbClr val="FFB91D"/>
              </a:solidFill>
              <a:latin typeface="News Gothic MT"/>
            </a:endParaRPr>
          </a:p>
        </p:txBody>
      </p:sp>
      <p:pic>
        <p:nvPicPr>
          <p:cNvPr id="5" name="Picture Placeholder 6" descr="iStock_000007198789Medium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4073" y="2203222"/>
            <a:ext cx="3933324" cy="2631818"/>
          </a:xfrm>
          <a:prstGeom prst="round2DiagRect">
            <a:avLst>
              <a:gd name="adj1" fmla="val 29838"/>
              <a:gd name="adj2" fmla="val 0"/>
            </a:avLst>
          </a:prstGeom>
          <a:ln w="88900" cap="sq">
            <a:solidFill>
              <a:srgbClr val="FFB91D">
                <a:lumMod val="75000"/>
              </a:srgbClr>
            </a:solidFill>
            <a:miter lim="800000"/>
          </a:ln>
          <a:effectLst>
            <a:outerShdw blurRad="57785" algn="br" rotWithShape="0">
              <a:srgbClr val="000000">
                <a:alpha val="70000"/>
              </a:srgbClr>
            </a:outerShdw>
          </a:effec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0" y="2819400"/>
            <a:ext cx="3352800" cy="1500187"/>
          </a:xfr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sng">
                <a:solidFill>
                  <a:srgbClr val="0064E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229460"/>
            <a:ext cx="7010400" cy="428140"/>
          </a:xfrm>
          <a:prstGeom prst="rect">
            <a:avLst/>
          </a:prstGeom>
        </p:spPr>
        <p:txBody>
          <a:bodyPr anchor="t"/>
          <a:lstStyle>
            <a:lvl1pPr algn="r">
              <a:defRPr sz="2000" b="1" cap="none">
                <a:solidFill>
                  <a:srgbClr val="FFB91D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53CDB44-89FF-4882-802C-E0CAB6AFA1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ectio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 userDrawn="1"/>
        </p:nvSpPr>
        <p:spPr bwMode="auto">
          <a:xfrm>
            <a:off x="933450" y="5478463"/>
            <a:ext cx="8229600" cy="663575"/>
          </a:xfrm>
          <a:prstGeom prst="rect">
            <a:avLst/>
          </a:prstGeom>
          <a:solidFill>
            <a:srgbClr val="0064E2">
              <a:alpha val="81960"/>
            </a:srgbClr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tabLst>
                <a:tab pos="6805613" algn="l"/>
              </a:tabLst>
              <a:defRPr sz="1400" kern="1200" spc="300">
                <a:solidFill>
                  <a:srgbClr val="FFB91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endParaRPr lang="en-US" dirty="0">
              <a:latin typeface="News Gothic M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45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6988" y="5576009"/>
            <a:ext cx="5009812" cy="443791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1600" b="1">
                <a:solidFill>
                  <a:srgbClr val="FFB9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DA8BBF1-59ED-4F02-A095-F2DFDED705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(do not add text box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A677FAAB-FCB1-4E2F-9BE4-A15430734C57}" type="datetime1">
              <a:rPr lang="en-US"/>
              <a:pPr/>
              <a:t>6/26/2013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CFF563-4892-412D-B4A3-C6E9B2E135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 b="1">
                <a:solidFill>
                  <a:srgbClr val="0064E2"/>
                </a:solidFill>
                <a:latin typeface="Calibri" pitchFamily="34" charset="0"/>
              </a:defRPr>
            </a:lvl1pPr>
          </a:lstStyle>
          <a:p>
            <a:fld id="{B5B39C97-DD07-42FD-95DB-A3F9DC4AF6C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News Gothic MT"/>
          <a:ea typeface="ＭＳ Ｐゴシック" pitchFamily="34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ws Gothic MT" pitchFamily="-110" charset="0"/>
          <a:ea typeface="ＭＳ Ｐゴシック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ws Gothic MT" pitchFamily="-110" charset="0"/>
          <a:ea typeface="ＭＳ Ｐゴシック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ws Gothic MT" pitchFamily="-110" charset="0"/>
          <a:ea typeface="ＭＳ Ｐゴシック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ws Gothic MT" pitchFamily="-110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ws Gothic MT" pitchFamily="-110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ws Gothic MT" pitchFamily="-110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ws Gothic MT" pitchFamily="-110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ws Gothic MT" pitchFamily="-110" charset="0"/>
          <a:ea typeface="ＭＳ Ｐゴシック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0064E2"/>
          </a:solidFill>
          <a:latin typeface="News Gothic MT"/>
          <a:ea typeface="ＭＳ Ｐゴシック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0064E2"/>
          </a:solidFill>
          <a:latin typeface="News Gothic MT"/>
          <a:ea typeface="ＭＳ Ｐゴシック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7F7F7F"/>
          </a:solidFill>
          <a:latin typeface="News Gothic MT"/>
          <a:ea typeface="ＭＳ Ｐゴシック" pitchFamily="34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News Gothic MT"/>
          <a:ea typeface="ＭＳ Ｐゴシック" pitchFamily="34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News Gothic MT"/>
          <a:ea typeface="ＭＳ Ｐゴシック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4346" r="16969" b="22482"/>
          <a:stretch>
            <a:fillRect/>
          </a:stretch>
        </p:blipFill>
        <p:spPr bwMode="auto">
          <a:xfrm>
            <a:off x="0" y="0"/>
            <a:ext cx="9144000" cy="6858000"/>
          </a:xfrm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1600200" y="5334000"/>
            <a:ext cx="7543800" cy="1295400"/>
          </a:xfrm>
          <a:prstGeom prst="rect">
            <a:avLst/>
          </a:prstGeom>
          <a:solidFill>
            <a:srgbClr val="0064E2">
              <a:alpha val="81960"/>
            </a:srgbClr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tabLst>
                <a:tab pos="6805613" algn="l"/>
              </a:tabLst>
              <a:defRPr sz="1400" kern="1200" spc="300">
                <a:solidFill>
                  <a:srgbClr val="FFB91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endParaRPr lang="en-US" dirty="0">
              <a:latin typeface="News Gothic MT"/>
            </a:endParaRPr>
          </a:p>
        </p:txBody>
      </p:sp>
      <p:sp>
        <p:nvSpPr>
          <p:cNvPr id="8196" name="Title 3"/>
          <p:cNvSpPr>
            <a:spLocks noGrp="1"/>
          </p:cNvSpPr>
          <p:nvPr>
            <p:ph type="title"/>
          </p:nvPr>
        </p:nvSpPr>
        <p:spPr bwMode="auto">
          <a:xfrm>
            <a:off x="2590800" y="5562600"/>
            <a:ext cx="6096000" cy="1066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mtClean="0">
                <a:latin typeface="News Gothic MT" pitchFamily="-110" charset="0"/>
              </a:rPr>
              <a:t>Former Spellman Engineering Site (Orlando, Florida)</a:t>
            </a:r>
            <a:br>
              <a:rPr lang="en-US" smtClean="0">
                <a:latin typeface="News Gothic MT" pitchFamily="-110" charset="0"/>
              </a:rPr>
            </a:br>
            <a:r>
              <a:rPr lang="en-US" smtClean="0">
                <a:latin typeface="News Gothic MT" pitchFamily="-110" charset="0"/>
              </a:rPr>
              <a:t/>
            </a:r>
            <a:br>
              <a:rPr lang="en-US" smtClean="0">
                <a:latin typeface="News Gothic MT" pitchFamily="-110" charset="0"/>
              </a:rPr>
            </a:br>
            <a:r>
              <a:rPr lang="en-US" sz="1300" smtClean="0">
                <a:solidFill>
                  <a:schemeClr val="bg1"/>
                </a:solidFill>
                <a:latin typeface="News Gothic MT" pitchFamily="-110" charset="0"/>
              </a:rPr>
              <a:t>Karen Singer, </a:t>
            </a:r>
            <a:br>
              <a:rPr lang="en-US" sz="1300" smtClean="0">
                <a:solidFill>
                  <a:schemeClr val="bg1"/>
                </a:solidFill>
                <a:latin typeface="News Gothic MT" pitchFamily="-110" charset="0"/>
              </a:rPr>
            </a:br>
            <a:r>
              <a:rPr lang="en-US" sz="1300" smtClean="0">
                <a:solidFill>
                  <a:schemeClr val="bg1"/>
                </a:solidFill>
                <a:latin typeface="News Gothic MT" pitchFamily="-110" charset="0"/>
              </a:rPr>
              <a:t>Associate Regional Counsel</a:t>
            </a:r>
            <a:br>
              <a:rPr lang="en-US" sz="1300" smtClean="0">
                <a:solidFill>
                  <a:schemeClr val="bg1"/>
                </a:solidFill>
                <a:latin typeface="News Gothic MT" pitchFamily="-110" charset="0"/>
              </a:rPr>
            </a:br>
            <a:r>
              <a:rPr lang="en-US" sz="1300" smtClean="0">
                <a:solidFill>
                  <a:schemeClr val="bg1"/>
                </a:solidFill>
                <a:latin typeface="News Gothic MT" pitchFamily="-110" charset="0"/>
              </a:rPr>
              <a:t>Office of Environmental Accountability, EPA Region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0" descr="Lake Highland Redevelopment conceptual plan."/>
          <p:cNvPicPr>
            <a:picLocks noChangeAspect="1" noChangeArrowheads="1"/>
          </p:cNvPicPr>
          <p:nvPr/>
        </p:nvPicPr>
        <p:blipFill>
          <a:blip r:embed="rId3" cstate="print">
            <a:lum bright="46000" contrast="-70000"/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solidFill>
              <a:srgbClr val="0064E2"/>
            </a:solidFill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1938" y="1600200"/>
            <a:ext cx="8653462" cy="49530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en-US" sz="3000" smtClean="0">
                <a:latin typeface="News Gothic MT" pitchFamily="-110" charset="0"/>
              </a:rPr>
              <a:t>Expedited site cleanup / Superfund cost savings </a:t>
            </a:r>
          </a:p>
          <a:p>
            <a:pPr fontAlgn="base">
              <a:lnSpc>
                <a:spcPct val="8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en-US" sz="3000" smtClean="0">
                <a:latin typeface="News Gothic MT" pitchFamily="-110" charset="0"/>
              </a:rPr>
              <a:t>Protection of human health and the environment</a:t>
            </a:r>
          </a:p>
          <a:p>
            <a:pPr fontAlgn="base">
              <a:lnSpc>
                <a:spcPct val="8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en-US" sz="3000" smtClean="0">
                <a:latin typeface="News Gothic MT" pitchFamily="-110" charset="0"/>
              </a:rPr>
              <a:t>Removal of community “eyesore”</a:t>
            </a:r>
          </a:p>
          <a:p>
            <a:pPr fontAlgn="base">
              <a:lnSpc>
                <a:spcPct val="8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en-US" sz="3000" smtClean="0">
                <a:latin typeface="News Gothic MT" pitchFamily="-110" charset="0"/>
              </a:rPr>
              <a:t>Public-private redevelopment partnership</a:t>
            </a:r>
          </a:p>
          <a:p>
            <a:pPr fontAlgn="base">
              <a:lnSpc>
                <a:spcPct val="8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en-US" sz="3000" smtClean="0">
                <a:latin typeface="News Gothic MT" pitchFamily="-110" charset="0"/>
              </a:rPr>
              <a:t>New land uses addressing community needs</a:t>
            </a:r>
          </a:p>
          <a:p>
            <a:pPr fontAlgn="base">
              <a:lnSpc>
                <a:spcPct val="8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en-US" sz="3000" smtClean="0">
                <a:latin typeface="News Gothic MT" pitchFamily="-110" charset="0"/>
              </a:rPr>
              <a:t>Expanded school facilities and parking</a:t>
            </a:r>
          </a:p>
          <a:p>
            <a:pPr fontAlgn="base">
              <a:lnSpc>
                <a:spcPct val="8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en-US" sz="3000" smtClean="0">
                <a:latin typeface="News Gothic MT" pitchFamily="-110" charset="0"/>
              </a:rPr>
              <a:t>Increased property values and tax revenues</a:t>
            </a:r>
          </a:p>
          <a:p>
            <a:pPr fontAlgn="base">
              <a:lnSpc>
                <a:spcPct val="80000"/>
              </a:lnSpc>
              <a:spcAft>
                <a:spcPct val="0"/>
              </a:spcAft>
              <a:buFont typeface="Arial" pitchFamily="34" charset="0"/>
              <a:buChar char="•"/>
            </a:pPr>
            <a:r>
              <a:rPr lang="en-US" sz="3000" smtClean="0">
                <a:latin typeface="News Gothic MT" pitchFamily="-110" charset="0"/>
              </a:rPr>
              <a:t>Redevelopment catalyst for surrounding area</a:t>
            </a:r>
          </a:p>
        </p:txBody>
      </p:sp>
      <p:sp>
        <p:nvSpPr>
          <p:cNvPr id="26628" name="Title 2"/>
          <p:cNvSpPr>
            <a:spLocks noGrp="1"/>
          </p:cNvSpPr>
          <p:nvPr>
            <p:ph type="title"/>
          </p:nvPr>
        </p:nvSpPr>
        <p:spPr bwMode="auto">
          <a:xfrm>
            <a:off x="1182688" y="152400"/>
            <a:ext cx="7961312" cy="990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News Gothic MT" pitchFamily="-110" charset="0"/>
              </a:rPr>
              <a:t>Project Benefits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295400"/>
            <a:ext cx="9144000" cy="5410200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lnSpc>
                <a:spcPts val="3500"/>
              </a:lnSpc>
              <a:spcBef>
                <a:spcPct val="0"/>
              </a:spcBef>
              <a:spcAft>
                <a:spcPts val="300"/>
              </a:spcAft>
              <a:buFont typeface="Arial" pitchFamily="34" charset="0"/>
              <a:buChar char="•"/>
              <a:tabLst>
                <a:tab pos="346075" algn="l"/>
              </a:tabLst>
            </a:pPr>
            <a:r>
              <a:rPr lang="en-US" sz="2600" smtClean="0">
                <a:latin typeface="News Gothic MT" pitchFamily="-110" charset="0"/>
              </a:rPr>
              <a:t>Coordinate early and often with </a:t>
            </a:r>
          </a:p>
          <a:p>
            <a:pPr fontAlgn="base">
              <a:lnSpc>
                <a:spcPts val="3500"/>
              </a:lnSpc>
              <a:spcBef>
                <a:spcPct val="0"/>
              </a:spcBef>
              <a:spcAft>
                <a:spcPts val="300"/>
              </a:spcAft>
              <a:buFont typeface="Arial" pitchFamily="34" charset="0"/>
              <a:buNone/>
              <a:tabLst>
                <a:tab pos="346075" algn="l"/>
              </a:tabLst>
            </a:pPr>
            <a:r>
              <a:rPr lang="en-US" sz="2600" smtClean="0">
                <a:latin typeface="News Gothic MT" pitchFamily="-110" charset="0"/>
              </a:rPr>
              <a:t>	site stakeholders</a:t>
            </a:r>
          </a:p>
          <a:p>
            <a:pPr fontAlgn="base">
              <a:lnSpc>
                <a:spcPts val="3500"/>
              </a:lnSpc>
              <a:spcBef>
                <a:spcPct val="0"/>
              </a:spcBef>
              <a:spcAft>
                <a:spcPts val="300"/>
              </a:spcAft>
              <a:buFont typeface="Arial" pitchFamily="34" charset="0"/>
              <a:buChar char="•"/>
              <a:tabLst>
                <a:tab pos="346075" algn="l"/>
              </a:tabLst>
            </a:pPr>
            <a:r>
              <a:rPr lang="en-US" sz="2600" smtClean="0">
                <a:latin typeface="News Gothic MT" pitchFamily="-110" charset="0"/>
              </a:rPr>
              <a:t>Engage early with Headquarters </a:t>
            </a:r>
          </a:p>
          <a:p>
            <a:pPr fontAlgn="base">
              <a:lnSpc>
                <a:spcPts val="3500"/>
              </a:lnSpc>
              <a:spcBef>
                <a:spcPct val="0"/>
              </a:spcBef>
              <a:spcAft>
                <a:spcPts val="300"/>
              </a:spcAft>
              <a:buFont typeface="Arial" pitchFamily="34" charset="0"/>
              <a:buNone/>
              <a:tabLst>
                <a:tab pos="346075" algn="l"/>
              </a:tabLst>
            </a:pPr>
            <a:r>
              <a:rPr lang="en-US" sz="2600" smtClean="0">
                <a:latin typeface="News Gothic MT" pitchFamily="-110" charset="0"/>
              </a:rPr>
              <a:t>	and DOJ for reviews and approvals</a:t>
            </a:r>
          </a:p>
          <a:p>
            <a:pPr fontAlgn="base">
              <a:lnSpc>
                <a:spcPts val="3500"/>
              </a:lnSpc>
              <a:spcBef>
                <a:spcPct val="0"/>
              </a:spcBef>
              <a:spcAft>
                <a:spcPts val="300"/>
              </a:spcAft>
              <a:buFont typeface="Arial" pitchFamily="34" charset="0"/>
              <a:buChar char="•"/>
              <a:tabLst>
                <a:tab pos="346075" algn="l"/>
              </a:tabLst>
            </a:pPr>
            <a:r>
              <a:rPr lang="en-US" sz="2600" smtClean="0">
                <a:latin typeface="News Gothic MT" pitchFamily="-110" charset="0"/>
              </a:rPr>
              <a:t>Identify opportunities for </a:t>
            </a:r>
          </a:p>
          <a:p>
            <a:pPr fontAlgn="base">
              <a:lnSpc>
                <a:spcPts val="3500"/>
              </a:lnSpc>
              <a:spcBef>
                <a:spcPct val="0"/>
              </a:spcBef>
              <a:spcAft>
                <a:spcPts val="300"/>
              </a:spcAft>
              <a:buFont typeface="Arial" pitchFamily="34" charset="0"/>
              <a:buNone/>
              <a:tabLst>
                <a:tab pos="346075" algn="l"/>
              </a:tabLst>
            </a:pPr>
            <a:r>
              <a:rPr lang="en-US" sz="2600" smtClean="0">
                <a:latin typeface="News Gothic MT" pitchFamily="-110" charset="0"/>
              </a:rPr>
              <a:t>	stakeholder leadership on 								cleanup-related projects, with EPA and state oversight</a:t>
            </a:r>
          </a:p>
          <a:p>
            <a:pPr fontAlgn="base">
              <a:lnSpc>
                <a:spcPts val="3500"/>
              </a:lnSpc>
              <a:spcBef>
                <a:spcPct val="0"/>
              </a:spcBef>
              <a:spcAft>
                <a:spcPts val="300"/>
              </a:spcAft>
              <a:buFont typeface="Arial" pitchFamily="34" charset="0"/>
              <a:buChar char="•"/>
              <a:tabLst>
                <a:tab pos="346075" algn="l"/>
              </a:tabLst>
            </a:pPr>
            <a:r>
              <a:rPr lang="en-US" sz="2600" smtClean="0">
                <a:latin typeface="News Gothic MT" pitchFamily="-110" charset="0"/>
              </a:rPr>
              <a:t>Early engagement can enable communities to access   	brownfields assistance and resources</a:t>
            </a:r>
          </a:p>
          <a:p>
            <a:pPr fontAlgn="base">
              <a:lnSpc>
                <a:spcPts val="3500"/>
              </a:lnSpc>
              <a:spcBef>
                <a:spcPct val="0"/>
              </a:spcBef>
              <a:spcAft>
                <a:spcPts val="300"/>
              </a:spcAft>
              <a:buFont typeface="Arial" pitchFamily="34" charset="0"/>
              <a:buChar char="•"/>
              <a:tabLst>
                <a:tab pos="346075" algn="l"/>
              </a:tabLst>
            </a:pPr>
            <a:r>
              <a:rPr lang="en-US" sz="2600" smtClean="0">
                <a:latin typeface="News Gothic MT" pitchFamily="-110" charset="0"/>
              </a:rPr>
              <a:t>Consider opportunities for adaptive management 	</a:t>
            </a:r>
          </a:p>
          <a:p>
            <a:pPr fontAlgn="base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346075" algn="l"/>
              </a:tabLst>
            </a:pPr>
            <a:r>
              <a:rPr lang="en-US" sz="2600" smtClean="0">
                <a:latin typeface="News Gothic MT" pitchFamily="-110" charset="0"/>
              </a:rPr>
              <a:t>The journey can be long and winding but worth it</a:t>
            </a:r>
          </a:p>
        </p:txBody>
      </p:sp>
      <p:sp>
        <p:nvSpPr>
          <p:cNvPr id="28675" name="Title 2"/>
          <p:cNvSpPr>
            <a:spLocks noGrp="1"/>
          </p:cNvSpPr>
          <p:nvPr>
            <p:ph type="title"/>
          </p:nvPr>
        </p:nvSpPr>
        <p:spPr bwMode="auto">
          <a:xfrm>
            <a:off x="1182688" y="152400"/>
            <a:ext cx="7961312" cy="990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News Gothic MT" pitchFamily="-110" charset="0"/>
              </a:rPr>
              <a:t>Lessons Learned</a:t>
            </a:r>
          </a:p>
        </p:txBody>
      </p:sp>
      <p:pic>
        <p:nvPicPr>
          <p:cNvPr id="28676" name="Picture 5"/>
          <p:cNvPicPr>
            <a:picLocks noChangeAspect="1"/>
          </p:cNvPicPr>
          <p:nvPr/>
        </p:nvPicPr>
        <p:blipFill>
          <a:blip r:embed="rId3" cstate="print"/>
          <a:srcRect l="9888" t="4057" b="5302"/>
          <a:stretch>
            <a:fillRect/>
          </a:stretch>
        </p:blipFill>
        <p:spPr bwMode="auto">
          <a:xfrm>
            <a:off x="5867400" y="1371600"/>
            <a:ext cx="3259138" cy="2459038"/>
          </a:xfrm>
          <a:prstGeom prst="rect">
            <a:avLst/>
          </a:prstGeom>
          <a:noFill/>
          <a:ln w="9525">
            <a:solidFill>
              <a:srgbClr val="0064E2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 bwMode="auto">
          <a:xfrm>
            <a:off x="1182688" y="152400"/>
            <a:ext cx="7961312" cy="990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News Gothic MT" pitchFamily="-110" charset="0"/>
              </a:rPr>
              <a:t>Site History</a:t>
            </a:r>
          </a:p>
        </p:txBody>
      </p:sp>
      <p:pic>
        <p:nvPicPr>
          <p:cNvPr id="10243" name="Picture 20" descr="Conceptual reuse plan for the Spellman Engineering sit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19200"/>
            <a:ext cx="7391400" cy="5568950"/>
          </a:xfrm>
          <a:prstGeom prst="rect">
            <a:avLst/>
          </a:prstGeom>
          <a:noFill/>
          <a:ln w="9525">
            <a:solidFill>
              <a:srgbClr val="0064E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Drawing of contamination laction at the Spellman Engineering site."/>
          <p:cNvPicPr>
            <a:picLocks noChangeAspect="1" noChangeArrowheads="1"/>
          </p:cNvPicPr>
          <p:nvPr/>
        </p:nvPicPr>
        <p:blipFill>
          <a:blip r:embed="rId3" cstate="print"/>
          <a:srcRect l="7739" t="6226" r="21864" b="6895"/>
          <a:stretch>
            <a:fillRect/>
          </a:stretch>
        </p:blipFill>
        <p:spPr bwMode="auto">
          <a:xfrm>
            <a:off x="4038600" y="3001963"/>
            <a:ext cx="4814888" cy="3648075"/>
          </a:xfrm>
          <a:prstGeom prst="rect">
            <a:avLst/>
          </a:prstGeom>
          <a:noFill/>
          <a:ln w="9525">
            <a:solidFill>
              <a:srgbClr val="0064E2"/>
            </a:solidFill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1938" y="1600200"/>
            <a:ext cx="8577262" cy="13716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3000" smtClean="0">
                <a:latin typeface="News Gothic MT" pitchFamily="-110" charset="0"/>
              </a:rPr>
              <a:t>No responsible party – City of Orlando led voluntary site investigations (1992-2004)</a:t>
            </a:r>
          </a:p>
          <a:p>
            <a:pPr fontAlgn="base">
              <a:spcAft>
                <a:spcPct val="0"/>
              </a:spcAft>
              <a:buFont typeface="Arial" pitchFamily="34" charset="0"/>
              <a:buNone/>
            </a:pPr>
            <a:endParaRPr lang="en-US" sz="3000" smtClean="0">
              <a:latin typeface="News Gothic MT" pitchFamily="-110" charset="0"/>
            </a:endParaRPr>
          </a:p>
        </p:txBody>
      </p:sp>
      <p:sp>
        <p:nvSpPr>
          <p:cNvPr id="12292" name="Title 2"/>
          <p:cNvSpPr>
            <a:spLocks noGrp="1"/>
          </p:cNvSpPr>
          <p:nvPr>
            <p:ph type="title"/>
          </p:nvPr>
        </p:nvSpPr>
        <p:spPr bwMode="auto">
          <a:xfrm>
            <a:off x="1182688" y="152400"/>
            <a:ext cx="7961312" cy="990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News Gothic MT" pitchFamily="-110" charset="0"/>
              </a:rPr>
              <a:t>Site Cleanup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323850" y="2981325"/>
            <a:ext cx="393065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3200" kern="1200">
                <a:solidFill>
                  <a:srgbClr val="0064E2"/>
                </a:solidFill>
                <a:latin typeface="News Gothic MT"/>
                <a:ea typeface="+mn-ea"/>
                <a:cs typeface="+mn-cs"/>
              </a:defRPr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2800" kern="1200">
                <a:solidFill>
                  <a:srgbClr val="0064E2"/>
                </a:solidFill>
                <a:latin typeface="News Gothic MT"/>
                <a:ea typeface="+mn-ea"/>
                <a:cs typeface="+mn-cs"/>
              </a:defRPr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kern="1200">
                <a:solidFill>
                  <a:schemeClr val="bg1">
                    <a:lumMod val="50000"/>
                  </a:schemeClr>
                </a:solidFill>
                <a:latin typeface="News Gothic M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News Gothic M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News Gothic M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Reuse option during cleanup, with unrestricted use possible</a:t>
            </a:r>
          </a:p>
          <a:p>
            <a:pPr marL="0" indent="0">
              <a:buFont typeface="Arial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2004 Record of Decision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b="16671"/>
          <a:stretch/>
        </p:blipFill>
        <p:spPr>
          <a:xfrm>
            <a:off x="0" y="1141413"/>
            <a:ext cx="9142413" cy="571658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20000">
                <a:schemeClr val="accent1">
                  <a:tint val="44500"/>
                  <a:satMod val="160000"/>
                </a:schemeClr>
              </a:gs>
              <a:gs pos="62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6" name="Rectangle 5"/>
          <p:cNvSpPr/>
          <p:nvPr/>
        </p:nvSpPr>
        <p:spPr>
          <a:xfrm>
            <a:off x="0" y="1141413"/>
            <a:ext cx="9142413" cy="571658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0000">
                <a:schemeClr val="bg1">
                  <a:alpha val="40000"/>
                </a:schemeClr>
              </a:gs>
              <a:gs pos="80000">
                <a:schemeClr val="bg1">
                  <a:alpha val="40000"/>
                </a:schemeClr>
              </a:gs>
              <a:gs pos="0">
                <a:schemeClr val="bg1"/>
              </a:gs>
              <a:gs pos="100000">
                <a:schemeClr val="bg1">
                  <a:alpha val="40000"/>
                </a:schemeClr>
              </a:gs>
            </a:gsLst>
            <a:lin ang="5400000" scaled="0"/>
            <a:tileRect/>
          </a:gradFill>
          <a:ln>
            <a:solidFill>
              <a:srgbClr val="0064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1938" y="1600200"/>
            <a:ext cx="8424862" cy="52578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mtClean="0">
                <a:latin typeface="News Gothic MT" pitchFamily="-110" charset="0"/>
              </a:rPr>
              <a:t>City and OUC led public-private partnership effort</a:t>
            </a:r>
          </a:p>
          <a:p>
            <a:pPr fontAlgn="base">
              <a:spcAft>
                <a:spcPct val="0"/>
              </a:spcAft>
              <a:buFont typeface="Arial" pitchFamily="34" charset="0"/>
              <a:buNone/>
            </a:pPr>
            <a:endParaRPr lang="en-US" smtClean="0">
              <a:latin typeface="News Gothic MT" pitchFamily="-110" charset="0"/>
            </a:endParaRPr>
          </a:p>
          <a:p>
            <a:pPr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mtClean="0">
                <a:latin typeface="News Gothic MT" pitchFamily="-110" charset="0"/>
              </a:rPr>
              <a:t>The EPA supported third-party cleanup approach</a:t>
            </a:r>
          </a:p>
          <a:p>
            <a:pPr fontAlgn="base">
              <a:spcAft>
                <a:spcPct val="0"/>
              </a:spcAft>
              <a:buFont typeface="Arial" pitchFamily="34" charset="0"/>
              <a:buChar char="•"/>
            </a:pPr>
            <a:endParaRPr lang="en-US" smtClean="0">
              <a:latin typeface="News Gothic MT" pitchFamily="-110" charset="0"/>
            </a:endParaRPr>
          </a:p>
          <a:p>
            <a:pPr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mtClean="0">
                <a:latin typeface="News Gothic MT" pitchFamily="-110" charset="0"/>
              </a:rPr>
              <a:t>NPL listing option as incentive for action</a:t>
            </a:r>
          </a:p>
          <a:p>
            <a:pPr fontAlgn="base">
              <a:spcAft>
                <a:spcPct val="0"/>
              </a:spcAft>
              <a:buFont typeface="Arial" pitchFamily="34" charset="0"/>
              <a:buNone/>
            </a:pPr>
            <a:endParaRPr lang="en-US" smtClean="0">
              <a:latin typeface="News Gothic MT" pitchFamily="-110" charset="0"/>
            </a:endParaRPr>
          </a:p>
        </p:txBody>
      </p:sp>
      <p:sp>
        <p:nvSpPr>
          <p:cNvPr id="14341" name="Title 2"/>
          <p:cNvSpPr>
            <a:spLocks noGrp="1"/>
          </p:cNvSpPr>
          <p:nvPr>
            <p:ph type="title"/>
          </p:nvPr>
        </p:nvSpPr>
        <p:spPr bwMode="auto">
          <a:xfrm>
            <a:off x="1182688" y="152400"/>
            <a:ext cx="7961312" cy="990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News Gothic MT" pitchFamily="-110" charset="0"/>
              </a:rPr>
              <a:t>Linking Cleanup and Reuse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371600"/>
            <a:ext cx="8882063" cy="54864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ts val="300"/>
              </a:spcAft>
              <a:buFont typeface="Arial" pitchFamily="34" charset="0"/>
              <a:buChar char="•"/>
            </a:pPr>
            <a:r>
              <a:rPr lang="en-US" sz="2800" smtClean="0">
                <a:latin typeface="News Gothic MT" pitchFamily="-110" charset="0"/>
              </a:rPr>
              <a:t>Restated Joint Resolution</a:t>
            </a:r>
          </a:p>
          <a:p>
            <a:pPr fontAlgn="base">
              <a:spcAft>
                <a:spcPts val="300"/>
              </a:spcAft>
              <a:buFont typeface="Arial" pitchFamily="34" charset="0"/>
              <a:buChar char="•"/>
            </a:pPr>
            <a:r>
              <a:rPr lang="en-US" sz="2800" smtClean="0">
                <a:latin typeface="News Gothic MT" pitchFamily="-110" charset="0"/>
              </a:rPr>
              <a:t>Contiguous Property </a:t>
            </a:r>
          </a:p>
          <a:p>
            <a:pPr fontAlgn="base">
              <a:spcAft>
                <a:spcPts val="300"/>
              </a:spcAft>
              <a:buFont typeface="Arial" pitchFamily="34" charset="0"/>
              <a:buNone/>
            </a:pPr>
            <a:r>
              <a:rPr lang="en-US" sz="2800" smtClean="0">
                <a:latin typeface="News Gothic MT" pitchFamily="-110" charset="0"/>
              </a:rPr>
              <a:t>	Owner Agreement (CPO)</a:t>
            </a:r>
          </a:p>
          <a:p>
            <a:pPr fontAlgn="base">
              <a:spcAft>
                <a:spcPts val="300"/>
              </a:spcAft>
              <a:buFont typeface="Arial" pitchFamily="34" charset="0"/>
              <a:buChar char="•"/>
            </a:pPr>
            <a:r>
              <a:rPr lang="en-US" sz="2800" smtClean="0">
                <a:latin typeface="News Gothic MT" pitchFamily="-110" charset="0"/>
              </a:rPr>
              <a:t>Sale and purchase </a:t>
            </a:r>
          </a:p>
          <a:p>
            <a:pPr fontAlgn="base">
              <a:spcAft>
                <a:spcPts val="300"/>
              </a:spcAft>
              <a:buFont typeface="Arial" pitchFamily="34" charset="0"/>
              <a:buNone/>
            </a:pPr>
            <a:r>
              <a:rPr lang="en-US" sz="2800" smtClean="0">
                <a:latin typeface="News Gothic MT" pitchFamily="-110" charset="0"/>
              </a:rPr>
              <a:t>	agreement</a:t>
            </a:r>
          </a:p>
          <a:p>
            <a:pPr fontAlgn="base">
              <a:spcAft>
                <a:spcPts val="300"/>
              </a:spcAft>
              <a:buFont typeface="Arial" pitchFamily="34" charset="0"/>
              <a:buChar char="•"/>
            </a:pPr>
            <a:r>
              <a:rPr lang="en-US" sz="2800" smtClean="0">
                <a:latin typeface="News Gothic MT" pitchFamily="-110" charset="0"/>
              </a:rPr>
              <a:t>BFPP agreement</a:t>
            </a:r>
          </a:p>
          <a:p>
            <a:pPr fontAlgn="base">
              <a:spcAft>
                <a:spcPts val="300"/>
              </a:spcAft>
              <a:buFont typeface="Arial" pitchFamily="34" charset="0"/>
              <a:buChar char="•"/>
            </a:pPr>
            <a:r>
              <a:rPr lang="en-US" sz="2800" smtClean="0">
                <a:latin typeface="News Gothic MT" pitchFamily="-110" charset="0"/>
              </a:rPr>
              <a:t>Brownfield site rehabilitation agreement (BSRA)</a:t>
            </a:r>
          </a:p>
          <a:p>
            <a:pPr fontAlgn="base">
              <a:spcAft>
                <a:spcPts val="300"/>
              </a:spcAft>
              <a:buFont typeface="Arial" pitchFamily="34" charset="0"/>
              <a:buChar char="•"/>
            </a:pPr>
            <a:r>
              <a:rPr lang="en-US" sz="2800" smtClean="0">
                <a:latin typeface="News Gothic MT" pitchFamily="-110" charset="0"/>
              </a:rPr>
              <a:t>2004 Record of Decision</a:t>
            </a:r>
          </a:p>
          <a:p>
            <a:pPr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smtClean="0">
                <a:latin typeface="News Gothic MT" pitchFamily="-110" charset="0"/>
              </a:rPr>
              <a:t>2010 Explanation of Significant Differences</a:t>
            </a:r>
          </a:p>
        </p:txBody>
      </p:sp>
      <p:sp>
        <p:nvSpPr>
          <p:cNvPr id="16387" name="Title 2"/>
          <p:cNvSpPr>
            <a:spLocks noGrp="1"/>
          </p:cNvSpPr>
          <p:nvPr>
            <p:ph type="title"/>
          </p:nvPr>
        </p:nvSpPr>
        <p:spPr bwMode="auto">
          <a:xfrm>
            <a:off x="1182688" y="152400"/>
            <a:ext cx="7961312" cy="990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News Gothic MT" pitchFamily="-110" charset="0"/>
              </a:rPr>
              <a:t>Key Project Components</a:t>
            </a:r>
          </a:p>
        </p:txBody>
      </p:sp>
      <p:pic>
        <p:nvPicPr>
          <p:cNvPr id="16388" name="Picture 4"/>
          <p:cNvPicPr>
            <a:picLocks noChangeAspect="1"/>
          </p:cNvPicPr>
          <p:nvPr/>
        </p:nvPicPr>
        <p:blipFill>
          <a:blip r:embed="rId3" cstate="print"/>
          <a:srcRect t="18611" r="14792"/>
          <a:stretch>
            <a:fillRect/>
          </a:stretch>
        </p:blipFill>
        <p:spPr bwMode="auto">
          <a:xfrm>
            <a:off x="4876800" y="1447800"/>
            <a:ext cx="4148138" cy="2971800"/>
          </a:xfrm>
          <a:prstGeom prst="rect">
            <a:avLst/>
          </a:prstGeom>
          <a:noFill/>
          <a:ln w="9525">
            <a:solidFill>
              <a:srgbClr val="0064E2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295400"/>
            <a:ext cx="8882063" cy="5029200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smtClean="0">
                <a:latin typeface="News Gothic MT" pitchFamily="-110" charset="0"/>
              </a:rPr>
              <a:t>Coordination with OSRE and Department of Justice</a:t>
            </a:r>
          </a:p>
          <a:p>
            <a:pPr fontAlgn="base">
              <a:spcAft>
                <a:spcPct val="0"/>
              </a:spcAft>
              <a:buFont typeface="Arial" pitchFamily="34" charset="0"/>
              <a:buChar char="•"/>
            </a:pPr>
            <a:endParaRPr lang="en-US" sz="2400" smtClean="0">
              <a:latin typeface="News Gothic MT" pitchFamily="-110" charset="0"/>
            </a:endParaRPr>
          </a:p>
          <a:p>
            <a:pPr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smtClean="0">
                <a:latin typeface="News Gothic MT" pitchFamily="-110" charset="0"/>
              </a:rPr>
              <a:t>Review of model agreements, financial assurance requirements, EPA guidance and Superfund brownfield amendments</a:t>
            </a:r>
          </a:p>
          <a:p>
            <a:pPr fontAlgn="base">
              <a:spcAft>
                <a:spcPct val="0"/>
              </a:spcAft>
              <a:buFont typeface="Arial" pitchFamily="34" charset="0"/>
              <a:buChar char="•"/>
            </a:pPr>
            <a:endParaRPr lang="en-US" sz="2400" smtClean="0">
              <a:latin typeface="News Gothic MT" pitchFamily="-110" charset="0"/>
            </a:endParaRPr>
          </a:p>
          <a:p>
            <a:pPr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smtClean="0">
                <a:latin typeface="News Gothic MT" pitchFamily="-110" charset="0"/>
              </a:rPr>
              <a:t>Weekly workgroup calls with FDEP and stakeholders</a:t>
            </a:r>
          </a:p>
          <a:p>
            <a:pPr marL="457200" lvl="1" indent="0" fontAlgn="base">
              <a:spcAft>
                <a:spcPct val="0"/>
              </a:spcAft>
              <a:buFont typeface="Arial" pitchFamily="34" charset="0"/>
              <a:buNone/>
            </a:pPr>
            <a:endParaRPr lang="en-US" sz="2400" smtClean="0">
              <a:solidFill>
                <a:schemeClr val="tx1"/>
              </a:solidFill>
              <a:latin typeface="News Gothic MT" pitchFamily="-110" charset="0"/>
            </a:endParaRPr>
          </a:p>
          <a:p>
            <a:pPr marL="457200" lvl="1" indent="0" fontAlgn="base">
              <a:spcAft>
                <a:spcPct val="0"/>
              </a:spcAft>
              <a:buFont typeface="Arial" pitchFamily="34" charset="0"/>
              <a:buChar char="–"/>
            </a:pPr>
            <a:endParaRPr lang="en-US" sz="2400" smtClean="0">
              <a:solidFill>
                <a:schemeClr val="tx1"/>
              </a:solidFill>
              <a:latin typeface="News Gothic MT" pitchFamily="-110" charset="0"/>
            </a:endParaRPr>
          </a:p>
          <a:p>
            <a:pPr marL="457200" lvl="1" indent="0" fontAlgn="base">
              <a:spcAft>
                <a:spcPct val="0"/>
              </a:spcAft>
              <a:buFont typeface="Arial" pitchFamily="34" charset="0"/>
              <a:buNone/>
            </a:pPr>
            <a:endParaRPr lang="en-US" sz="2400" smtClean="0">
              <a:solidFill>
                <a:schemeClr val="tx1"/>
              </a:solidFill>
              <a:latin typeface="News Gothic MT" pitchFamily="-110" charset="0"/>
            </a:endParaRPr>
          </a:p>
          <a:p>
            <a:pPr marL="457200" lvl="1" indent="0" fontAlgn="base">
              <a:spcAft>
                <a:spcPct val="0"/>
              </a:spcAft>
              <a:buFont typeface="Arial" pitchFamily="34" charset="0"/>
              <a:buNone/>
            </a:pPr>
            <a:endParaRPr lang="en-US" sz="2400" smtClean="0">
              <a:solidFill>
                <a:schemeClr val="tx1"/>
              </a:solidFill>
              <a:latin typeface="News Gothic MT" pitchFamily="-110" charset="0"/>
            </a:endParaRPr>
          </a:p>
          <a:p>
            <a:pPr marL="457200" lvl="1" indent="0" fontAlgn="base">
              <a:spcAft>
                <a:spcPct val="0"/>
              </a:spcAft>
              <a:buFont typeface="Arial" pitchFamily="34" charset="0"/>
              <a:buNone/>
            </a:pPr>
            <a:endParaRPr lang="en-US" sz="2400" smtClean="0">
              <a:solidFill>
                <a:schemeClr val="tx1"/>
              </a:solidFill>
              <a:latin typeface="News Gothic MT" pitchFamily="-110" charset="0"/>
            </a:endParaRPr>
          </a:p>
        </p:txBody>
      </p:sp>
      <p:sp>
        <p:nvSpPr>
          <p:cNvPr id="18435" name="Title 2"/>
          <p:cNvSpPr>
            <a:spLocks noGrp="1"/>
          </p:cNvSpPr>
          <p:nvPr>
            <p:ph type="title"/>
          </p:nvPr>
        </p:nvSpPr>
        <p:spPr bwMode="auto">
          <a:xfrm>
            <a:off x="1182688" y="152400"/>
            <a:ext cx="7961312" cy="990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News Gothic MT" pitchFamily="-110" charset="0"/>
              </a:rPr>
              <a:t>The CPO Agreement</a:t>
            </a:r>
          </a:p>
        </p:txBody>
      </p:sp>
      <p:pic>
        <p:nvPicPr>
          <p:cNvPr id="18436" name="Picture 4"/>
          <p:cNvPicPr>
            <a:picLocks noChangeAspect="1"/>
          </p:cNvPicPr>
          <p:nvPr/>
        </p:nvPicPr>
        <p:blipFill>
          <a:blip r:embed="rId3" cstate="print"/>
          <a:srcRect t="19542" b="13496"/>
          <a:stretch>
            <a:fillRect/>
          </a:stretch>
        </p:blipFill>
        <p:spPr bwMode="auto">
          <a:xfrm>
            <a:off x="0" y="4400550"/>
            <a:ext cx="9144000" cy="2457450"/>
          </a:xfrm>
          <a:prstGeom prst="rect">
            <a:avLst/>
          </a:prstGeom>
          <a:noFill/>
          <a:ln w="9525">
            <a:solidFill>
              <a:srgbClr val="0064E2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1"/>
          <p:cNvSpPr>
            <a:spLocks noGrp="1"/>
          </p:cNvSpPr>
          <p:nvPr>
            <p:ph idx="1"/>
          </p:nvPr>
        </p:nvSpPr>
        <p:spPr bwMode="auto">
          <a:xfrm>
            <a:off x="228600" y="1295400"/>
            <a:ext cx="4419600" cy="5029200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600" smtClean="0">
                <a:latin typeface="News Gothic MT" pitchFamily="-110" charset="0"/>
              </a:rPr>
              <a:t>LHPS O’Meara Sports Complex in active use   </a:t>
            </a:r>
          </a:p>
          <a:p>
            <a:pPr fontAlgn="base">
              <a:spcAft>
                <a:spcPct val="0"/>
              </a:spcAft>
              <a:buFont typeface="Arial" pitchFamily="34" charset="0"/>
              <a:buChar char="•"/>
            </a:pPr>
            <a:endParaRPr lang="en-US" sz="1600" smtClean="0">
              <a:latin typeface="News Gothic MT" pitchFamily="-110" charset="0"/>
            </a:endParaRPr>
          </a:p>
          <a:p>
            <a:pPr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600" smtClean="0">
                <a:latin typeface="News Gothic MT" pitchFamily="-110" charset="0"/>
              </a:rPr>
              <a:t>Complex expansion (new ball field) and parking opened in January 2011</a:t>
            </a:r>
          </a:p>
          <a:p>
            <a:pPr fontAlgn="base">
              <a:spcAft>
                <a:spcPct val="0"/>
              </a:spcAft>
              <a:buFont typeface="Arial" pitchFamily="34" charset="0"/>
              <a:buChar char="•"/>
            </a:pPr>
            <a:endParaRPr lang="en-US" sz="1600" smtClean="0">
              <a:latin typeface="News Gothic MT" pitchFamily="-110" charset="0"/>
            </a:endParaRPr>
          </a:p>
          <a:p>
            <a:pPr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600" smtClean="0">
                <a:latin typeface="News Gothic MT" pitchFamily="-110" charset="0"/>
              </a:rPr>
              <a:t>LHPS planning for additional educational and recreational uses on property</a:t>
            </a:r>
          </a:p>
          <a:p>
            <a:pPr fontAlgn="base">
              <a:spcAft>
                <a:spcPct val="0"/>
              </a:spcAft>
              <a:buFont typeface="Arial" pitchFamily="34" charset="0"/>
              <a:buChar char="•"/>
            </a:pPr>
            <a:endParaRPr lang="en-US" sz="1800" smtClean="0">
              <a:latin typeface="News Gothic MT" pitchFamily="-110" charset="0"/>
            </a:endParaRPr>
          </a:p>
          <a:p>
            <a:pPr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600" smtClean="0">
                <a:latin typeface="News Gothic MT" pitchFamily="-110" charset="0"/>
              </a:rPr>
              <a:t>City exploring options for 7-acre area</a:t>
            </a:r>
          </a:p>
        </p:txBody>
      </p:sp>
      <p:sp>
        <p:nvSpPr>
          <p:cNvPr id="20483" name="Title 2"/>
          <p:cNvSpPr>
            <a:spLocks noGrp="1"/>
          </p:cNvSpPr>
          <p:nvPr>
            <p:ph type="title"/>
          </p:nvPr>
        </p:nvSpPr>
        <p:spPr bwMode="auto">
          <a:xfrm>
            <a:off x="1182688" y="152400"/>
            <a:ext cx="7961312" cy="990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News Gothic MT" pitchFamily="-110" charset="0"/>
              </a:rPr>
              <a:t>Reuse Outcomes</a:t>
            </a:r>
          </a:p>
        </p:txBody>
      </p:sp>
      <p:pic>
        <p:nvPicPr>
          <p:cNvPr id="20484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143000"/>
            <a:ext cx="4279900" cy="3209925"/>
          </a:xfrm>
          <a:prstGeom prst="rect">
            <a:avLst/>
          </a:prstGeom>
          <a:noFill/>
          <a:ln w="9525">
            <a:solidFill>
              <a:srgbClr val="0064E2"/>
            </a:solidFill>
            <a:miter lim="800000"/>
            <a:headEnd/>
            <a:tailEnd/>
          </a:ln>
        </p:spPr>
      </p:pic>
      <p:pic>
        <p:nvPicPr>
          <p:cNvPr id="20485" name="Content Placeholder 4"/>
          <p:cNvPicPr>
            <a:picLocks noChangeAspect="1"/>
          </p:cNvPicPr>
          <p:nvPr/>
        </p:nvPicPr>
        <p:blipFill>
          <a:blip r:embed="rId4" cstate="print"/>
          <a:srcRect t="4903"/>
          <a:stretch>
            <a:fillRect/>
          </a:stretch>
        </p:blipFill>
        <p:spPr bwMode="auto">
          <a:xfrm>
            <a:off x="4876800" y="3962400"/>
            <a:ext cx="4284663" cy="2971800"/>
          </a:xfrm>
          <a:prstGeom prst="rect">
            <a:avLst/>
          </a:prstGeom>
          <a:noFill/>
          <a:ln w="9525">
            <a:solidFill>
              <a:srgbClr val="0064E2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600200"/>
            <a:ext cx="6596063" cy="50292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Aft>
                <a:spcPct val="0"/>
              </a:spcAft>
              <a:buFont typeface="Arial" pitchFamily="34" charset="0"/>
              <a:buChar char="•"/>
            </a:pPr>
            <a:r>
              <a:rPr lang="en-US" sz="2700" smtClean="0">
                <a:latin typeface="News Gothic MT" pitchFamily="-110" charset="0"/>
              </a:rPr>
              <a:t>Region 4 – BFPP Agreement</a:t>
            </a:r>
          </a:p>
          <a:p>
            <a:pPr lvl="1" fontAlgn="base">
              <a:lnSpc>
                <a:spcPct val="80000"/>
              </a:lnSpc>
              <a:spcAft>
                <a:spcPct val="0"/>
              </a:spcAft>
              <a:buFont typeface="Arial" pitchFamily="34" charset="0"/>
              <a:buChar char="–"/>
            </a:pPr>
            <a:r>
              <a:rPr lang="en-US" sz="2400" smtClean="0">
                <a:solidFill>
                  <a:schemeClr val="tx1"/>
                </a:solidFill>
                <a:latin typeface="News Gothic MT" pitchFamily="-110" charset="0"/>
              </a:rPr>
              <a:t>Covenant not to sue in exchange for purchase of property </a:t>
            </a:r>
            <a:r>
              <a:rPr lang="en-US" sz="2400" b="1" smtClean="0">
                <a:solidFill>
                  <a:schemeClr val="tx1"/>
                </a:solidFill>
                <a:latin typeface="News Gothic MT" pitchFamily="-110" charset="0"/>
              </a:rPr>
              <a:t>which helped finance the clean up</a:t>
            </a:r>
          </a:p>
          <a:p>
            <a:pPr lvl="1" fontAlgn="base">
              <a:lnSpc>
                <a:spcPct val="80000"/>
              </a:lnSpc>
              <a:spcAft>
                <a:spcPct val="0"/>
              </a:spcAft>
              <a:buFont typeface="Arial" pitchFamily="34" charset="0"/>
              <a:buNone/>
            </a:pPr>
            <a:endParaRPr lang="en-US" sz="2400" smtClean="0">
              <a:solidFill>
                <a:schemeClr val="tx1"/>
              </a:solidFill>
              <a:latin typeface="News Gothic MT" pitchFamily="-110" charset="0"/>
            </a:endParaRPr>
          </a:p>
          <a:p>
            <a:pPr fontAlgn="base">
              <a:lnSpc>
                <a:spcPct val="80000"/>
              </a:lnSpc>
              <a:spcAft>
                <a:spcPct val="0"/>
              </a:spcAft>
              <a:buFont typeface="Arial" pitchFamily="34" charset="0"/>
              <a:buChar char="•"/>
            </a:pPr>
            <a:r>
              <a:rPr lang="en-US" sz="2700" smtClean="0">
                <a:latin typeface="News Gothic MT" pitchFamily="-110" charset="0"/>
              </a:rPr>
              <a:t>FDEP – Brownfield Site Rehabilitation Agreement (BSRA)</a:t>
            </a:r>
          </a:p>
          <a:p>
            <a:pPr lvl="1" fontAlgn="base">
              <a:lnSpc>
                <a:spcPct val="80000"/>
              </a:lnSpc>
              <a:spcAft>
                <a:spcPct val="0"/>
              </a:spcAft>
              <a:buFont typeface="Arial" pitchFamily="34" charset="0"/>
              <a:buChar char="–"/>
            </a:pPr>
            <a:r>
              <a:rPr lang="en-US" sz="2400" smtClean="0">
                <a:solidFill>
                  <a:schemeClr val="tx1"/>
                </a:solidFill>
                <a:latin typeface="News Gothic MT" pitchFamily="-110" charset="0"/>
              </a:rPr>
              <a:t>Cleanup liability protection</a:t>
            </a:r>
          </a:p>
          <a:p>
            <a:pPr lvl="1" fontAlgn="base">
              <a:lnSpc>
                <a:spcPct val="80000"/>
              </a:lnSpc>
              <a:spcAft>
                <a:spcPct val="0"/>
              </a:spcAft>
              <a:buFont typeface="Arial" pitchFamily="34" charset="0"/>
              <a:buChar char="–"/>
            </a:pPr>
            <a:r>
              <a:rPr lang="en-US" sz="2400" smtClean="0">
                <a:solidFill>
                  <a:schemeClr val="tx1"/>
                </a:solidFill>
                <a:latin typeface="News Gothic MT" pitchFamily="-110" charset="0"/>
              </a:rPr>
              <a:t>Lender liability protection</a:t>
            </a:r>
          </a:p>
          <a:p>
            <a:pPr lvl="1" fontAlgn="base">
              <a:lnSpc>
                <a:spcPct val="80000"/>
              </a:lnSpc>
              <a:spcAft>
                <a:spcPct val="0"/>
              </a:spcAft>
              <a:buFont typeface="Arial" pitchFamily="34" charset="0"/>
              <a:buChar char="–"/>
            </a:pPr>
            <a:r>
              <a:rPr lang="en-US" sz="2400" smtClean="0">
                <a:solidFill>
                  <a:schemeClr val="tx1"/>
                </a:solidFill>
                <a:latin typeface="News Gothic MT" pitchFamily="-110" charset="0"/>
              </a:rPr>
              <a:t>Voluntary Cleanup Tax Credit (VCTC)</a:t>
            </a:r>
          </a:p>
          <a:p>
            <a:pPr lvl="2" fontAlgn="base">
              <a:lnSpc>
                <a:spcPct val="80000"/>
              </a:lnSpc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smtClean="0">
                <a:solidFill>
                  <a:schemeClr val="tx1"/>
                </a:solidFill>
                <a:latin typeface="News Gothic MT" pitchFamily="-110" charset="0"/>
              </a:rPr>
              <a:t>Deduct up to $500,000 per year</a:t>
            </a:r>
          </a:p>
          <a:p>
            <a:pPr lvl="2" fontAlgn="base">
              <a:lnSpc>
                <a:spcPct val="80000"/>
              </a:lnSpc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smtClean="0">
                <a:solidFill>
                  <a:schemeClr val="tx1"/>
                </a:solidFill>
                <a:latin typeface="News Gothic MT" pitchFamily="-110" charset="0"/>
              </a:rPr>
              <a:t>25% bonus for site rehabilitation completion</a:t>
            </a:r>
          </a:p>
          <a:p>
            <a:pPr lvl="2" fontAlgn="base">
              <a:lnSpc>
                <a:spcPct val="80000"/>
              </a:lnSpc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smtClean="0">
                <a:solidFill>
                  <a:schemeClr val="tx1"/>
                </a:solidFill>
                <a:latin typeface="News Gothic MT" pitchFamily="-110" charset="0"/>
              </a:rPr>
              <a:t>Credits are transferable</a:t>
            </a:r>
          </a:p>
          <a:p>
            <a:pPr lvl="1" fontAlgn="base">
              <a:lnSpc>
                <a:spcPct val="80000"/>
              </a:lnSpc>
              <a:spcAft>
                <a:spcPct val="0"/>
              </a:spcAft>
              <a:buFont typeface="Arial" pitchFamily="34" charset="0"/>
              <a:buChar char="–"/>
            </a:pPr>
            <a:endParaRPr lang="en-US" sz="2400" smtClean="0">
              <a:solidFill>
                <a:schemeClr val="tx1"/>
              </a:solidFill>
              <a:latin typeface="News Gothic MT" pitchFamily="-110" charset="0"/>
            </a:endParaRPr>
          </a:p>
          <a:p>
            <a:pPr lvl="1" fontAlgn="base">
              <a:lnSpc>
                <a:spcPct val="80000"/>
              </a:lnSpc>
              <a:spcAft>
                <a:spcPct val="0"/>
              </a:spcAft>
              <a:buFont typeface="Arial" pitchFamily="34" charset="0"/>
              <a:buChar char="–"/>
            </a:pPr>
            <a:endParaRPr lang="en-US" sz="2400" smtClean="0">
              <a:solidFill>
                <a:schemeClr val="tx1"/>
              </a:solidFill>
              <a:latin typeface="News Gothic MT" pitchFamily="-110" charset="0"/>
            </a:endParaRPr>
          </a:p>
          <a:p>
            <a:pPr lvl="1" fontAlgn="base">
              <a:lnSpc>
                <a:spcPct val="80000"/>
              </a:lnSpc>
              <a:spcAft>
                <a:spcPct val="0"/>
              </a:spcAft>
              <a:buFont typeface="Arial" pitchFamily="34" charset="0"/>
              <a:buNone/>
            </a:pPr>
            <a:endParaRPr lang="en-US" sz="2400" smtClean="0">
              <a:solidFill>
                <a:schemeClr val="tx1"/>
              </a:solidFill>
              <a:latin typeface="News Gothic MT" pitchFamily="-110" charset="0"/>
            </a:endParaRPr>
          </a:p>
        </p:txBody>
      </p:sp>
      <p:sp>
        <p:nvSpPr>
          <p:cNvPr id="22531" name="Title 2"/>
          <p:cNvSpPr>
            <a:spLocks noGrp="1"/>
          </p:cNvSpPr>
          <p:nvPr>
            <p:ph type="title"/>
          </p:nvPr>
        </p:nvSpPr>
        <p:spPr bwMode="auto">
          <a:xfrm>
            <a:off x="1182688" y="152400"/>
            <a:ext cx="7961312" cy="990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News Gothic MT" pitchFamily="-110" charset="0"/>
              </a:rPr>
              <a:t>Other Agreements	</a:t>
            </a:r>
          </a:p>
        </p:txBody>
      </p:sp>
      <p:pic>
        <p:nvPicPr>
          <p:cNvPr id="22532" name="Picture 13" descr="City of Orlando se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2650" y="51816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9" descr="Florida Department of Environmental Protection logo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5450" y="3394075"/>
            <a:ext cx="2292350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5" descr="epa_seal_large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2650" y="16764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2"/>
          <p:cNvSpPr>
            <a:spLocks noGrp="1"/>
          </p:cNvSpPr>
          <p:nvPr>
            <p:ph type="title"/>
          </p:nvPr>
        </p:nvSpPr>
        <p:spPr bwMode="auto">
          <a:xfrm>
            <a:off x="1182688" y="152400"/>
            <a:ext cx="7961312" cy="990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News Gothic MT" pitchFamily="-110" charset="0"/>
              </a:rPr>
              <a:t>Reuse Outcomes</a:t>
            </a:r>
          </a:p>
        </p:txBody>
      </p:sp>
      <p:pic>
        <p:nvPicPr>
          <p:cNvPr id="24579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219200"/>
            <a:ext cx="6934200" cy="55372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2040</TotalTime>
  <Words>271</Words>
  <Application>Microsoft Office PowerPoint</Application>
  <PresentationFormat>On-screen Show (4:3)</PresentationFormat>
  <Paragraphs>83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ＭＳ Ｐゴシック</vt:lpstr>
      <vt:lpstr>Arial</vt:lpstr>
      <vt:lpstr>News Gothic MT</vt:lpstr>
      <vt:lpstr>Office Theme</vt:lpstr>
      <vt:lpstr>Former Spellman Engineering Site (Orlando, Florida)  Karen Singer,  Associate Regional Counsel Office of Environmental Accountability, EPA Region 4</vt:lpstr>
      <vt:lpstr>Site History</vt:lpstr>
      <vt:lpstr>Site Cleanup</vt:lpstr>
      <vt:lpstr>Linking Cleanup and Reuse</vt:lpstr>
      <vt:lpstr>Key Project Components</vt:lpstr>
      <vt:lpstr>The CPO Agreement</vt:lpstr>
      <vt:lpstr>Reuse Outcomes</vt:lpstr>
      <vt:lpstr>Other Agreements </vt:lpstr>
      <vt:lpstr>Reuse Outcomes</vt:lpstr>
      <vt:lpstr>Project Benefits</vt:lpstr>
      <vt:lpstr>Lessons Learned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Alfano</dc:creator>
  <cp:lastModifiedBy>Sarah</cp:lastModifiedBy>
  <cp:revision>70</cp:revision>
  <dcterms:created xsi:type="dcterms:W3CDTF">2013-06-10T17:34:55Z</dcterms:created>
  <dcterms:modified xsi:type="dcterms:W3CDTF">2013-06-26T11:35:54Z</dcterms:modified>
</cp:coreProperties>
</file>