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6"/>
  </p:notesMasterIdLst>
  <p:sldIdLst>
    <p:sldId id="257" r:id="rId2"/>
    <p:sldId id="256" r:id="rId3"/>
    <p:sldId id="258" r:id="rId4"/>
    <p:sldId id="260" r:id="rId5"/>
    <p:sldId id="261" r:id="rId6"/>
    <p:sldId id="265" r:id="rId7"/>
    <p:sldId id="263" r:id="rId8"/>
    <p:sldId id="259" r:id="rId9"/>
    <p:sldId id="262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83022" autoAdjust="0"/>
  </p:normalViewPr>
  <p:slideViewPr>
    <p:cSldViewPr showGuides="1">
      <p:cViewPr>
        <p:scale>
          <a:sx n="66" d="100"/>
          <a:sy n="66" d="100"/>
        </p:scale>
        <p:origin x="-1410" y="276"/>
      </p:cViewPr>
      <p:guideLst>
        <p:guide orient="horz" pos="912"/>
        <p:guide orient="horz" pos="528"/>
        <p:guide orient="horz" pos="336"/>
        <p:guide pos="7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>
        <p:scale>
          <a:sx n="66" d="100"/>
          <a:sy n="66" d="100"/>
        </p:scale>
        <p:origin x="-2442" y="81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C174902-CA9E-49ED-A9C2-8B5E1B09DCDE}" type="datetimeFigureOut">
              <a:rPr lang="en-US" smtClean="0"/>
              <a:t>7/10/2014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3BAC851-A40B-4BF8-96F5-CE13C3063C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0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0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1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4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0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94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96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7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13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5088" y="239713"/>
            <a:ext cx="4481512" cy="33607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41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4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BD222-9400-4A16-9A80-11CE13CF6BF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19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55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23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r="22172"/>
          <a:stretch/>
        </p:blipFill>
        <p:spPr>
          <a:xfrm>
            <a:off x="75056" y="4534307"/>
            <a:ext cx="2255586" cy="2259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t="4008" r="31907" b="599"/>
          <a:stretch/>
        </p:blipFill>
        <p:spPr>
          <a:xfrm>
            <a:off x="4683430" y="2268568"/>
            <a:ext cx="2230516" cy="2206008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6934200" y="2305956"/>
            <a:ext cx="2209800" cy="220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5056" y="2294773"/>
            <a:ext cx="2270120" cy="2239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538" y="76200"/>
            <a:ext cx="2238829" cy="21923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411944" y="2334352"/>
            <a:ext cx="2209800" cy="2153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7"/>
          <a:stretch/>
        </p:blipFill>
        <p:spPr>
          <a:xfrm>
            <a:off x="228600" y="762001"/>
            <a:ext cx="1737232" cy="64540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 rot="5400000">
            <a:off x="4557392" y="-4510409"/>
            <a:ext cx="91573" cy="9081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8" t="55929" r="25906"/>
          <a:stretch/>
        </p:blipFill>
        <p:spPr>
          <a:xfrm>
            <a:off x="6913946" y="26819"/>
            <a:ext cx="2243909" cy="21803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4674170" y="-16082"/>
            <a:ext cx="2209800" cy="227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 rot="5400000">
            <a:off x="4533141" y="2233285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6913946" y="2177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 rot="5400000">
            <a:off x="4545636" y="-4578837"/>
            <a:ext cx="98761" cy="9211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0" b="10098"/>
          <a:stretch/>
        </p:blipFill>
        <p:spPr>
          <a:xfrm>
            <a:off x="2372160" y="30413"/>
            <a:ext cx="2238699" cy="225125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9109100" y="-1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 rot="5400000">
            <a:off x="4547879" y="-2328691"/>
            <a:ext cx="104910" cy="920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-4" y="-1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301368" y="15806"/>
            <a:ext cx="91572" cy="6757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591858" y="15806"/>
            <a:ext cx="91572" cy="6796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392940" y="4572000"/>
            <a:ext cx="6716160" cy="21944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67000" y="5029200"/>
            <a:ext cx="678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0" kern="1200" spc="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Reuse Opportunities at Capped Superfund Sites</a:t>
            </a:r>
            <a:endParaRPr lang="en-US" spc="0"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57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5400000">
            <a:off x="4526212" y="-45788"/>
            <a:ext cx="91572" cy="9144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5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72268"/>
            <a:ext cx="7696200" cy="97073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696200" cy="50292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2"/>
                </a:solidFill>
              </a:defRPr>
            </a:lvl1pPr>
            <a:lvl2pPr>
              <a:defRPr sz="2400" b="0">
                <a:solidFill>
                  <a:schemeClr val="tx2"/>
                </a:solidFill>
              </a:defRPr>
            </a:lvl2pPr>
            <a:lvl3pPr>
              <a:defRPr sz="20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6557" y="6391125"/>
            <a:ext cx="2133600" cy="365125"/>
          </a:xfrm>
        </p:spPr>
        <p:txBody>
          <a:bodyPr/>
          <a:lstStyle/>
          <a:p>
            <a:fld id="{6A46F01B-9196-4897-A71A-0BC3514B5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6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860" y="4002394"/>
            <a:ext cx="1472770" cy="27794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4032975" y="1615408"/>
            <a:ext cx="2724036" cy="74980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08629" y="0"/>
            <a:ext cx="91572" cy="680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2" y="0"/>
            <a:ext cx="1417057" cy="38818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5297795"/>
            <a:ext cx="7162800" cy="621911"/>
          </a:xfrm>
        </p:spPr>
        <p:txBody>
          <a:bodyPr anchor="t"/>
          <a:lstStyle>
            <a:lvl1pPr algn="l">
              <a:defRPr sz="4000" b="0" cap="all" spc="-1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947393"/>
            <a:ext cx="6624765" cy="49340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00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6F01B-9196-4897-A71A-0BC3514B50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098214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5400000">
            <a:off x="4545643" y="2213857"/>
            <a:ext cx="98499" cy="9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5261011" y="-959532"/>
            <a:ext cx="98268" cy="7576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9" b="50000"/>
          <a:stretch/>
        </p:blipFill>
        <p:spPr>
          <a:xfrm>
            <a:off x="1828800" y="4383395"/>
            <a:ext cx="1494712" cy="457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08629" y="0"/>
            <a:ext cx="91572" cy="680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098214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 rot="5400000">
            <a:off x="4545643" y="2213857"/>
            <a:ext cx="98499" cy="9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rot="5400000">
            <a:off x="5261011" y="-959532"/>
            <a:ext cx="98268" cy="7576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6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F01B-9196-4897-A71A-0BC3514B5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1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F01B-9196-4897-A71A-0BC3514B5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1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8763000" y="6400800"/>
            <a:ext cx="335214" cy="4012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0257" y="4034179"/>
            <a:ext cx="834144" cy="2774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1575"/>
            <a:ext cx="7696200" cy="1189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A46F01B-9196-4897-A71A-0BC3514B50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rot="5400000">
            <a:off x="4537157" y="2222344"/>
            <a:ext cx="67987" cy="9142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1573" y="1447800"/>
            <a:ext cx="822827" cy="25863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573" y="91572"/>
            <a:ext cx="822827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38200" y="24625"/>
            <a:ext cx="91572" cy="680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45785"/>
            <a:ext cx="91572" cy="681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556035" y="-3130209"/>
            <a:ext cx="91572" cy="9112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4526215" y="-534357"/>
            <a:ext cx="98500" cy="9137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199"/>
            <a:ext cx="7696200" cy="4829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45785"/>
            <a:ext cx="91572" cy="681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0800000">
            <a:off x="9043800" y="91572"/>
            <a:ext cx="114055" cy="6735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5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wsok.com/gallery/articleid/4745683/1/pictures/2560078" TargetMode="Externa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0" y="63978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July 16, 2014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Capped Superfund Sites and Reuse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52" t="25090" r="16590" b="10416"/>
          <a:stretch/>
        </p:blipFill>
        <p:spPr>
          <a:xfrm>
            <a:off x="5010150" y="3925942"/>
            <a:ext cx="3771900" cy="2408299"/>
          </a:xfrm>
          <a:ln>
            <a:solidFill>
              <a:schemeClr val="tx2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1295400"/>
            <a:ext cx="76962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6" t="29080"/>
          <a:stretch/>
        </p:blipFill>
        <p:spPr>
          <a:xfrm>
            <a:off x="1181100" y="3925942"/>
            <a:ext cx="3695700" cy="242135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1028700" y="1371600"/>
            <a:ext cx="7734300" cy="2262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Caps keep waste in place</a:t>
            </a:r>
          </a:p>
          <a:p>
            <a:r>
              <a:rPr lang="en-US" dirty="0" smtClean="0"/>
              <a:t>Cap type depends on contamination, area climate and future use</a:t>
            </a:r>
          </a:p>
          <a:p>
            <a:r>
              <a:rPr lang="en-US" dirty="0" smtClean="0"/>
              <a:t>Single or multi-layer construction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6A46F01B-9196-4897-A71A-0BC3514B509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3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Landia Chemical Company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1447800"/>
            <a:ext cx="3759199" cy="2819400"/>
          </a:xfrm>
          <a:ln>
            <a:solidFill>
              <a:schemeClr val="tx2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6A46F01B-9196-4897-A71A-0BC3514B5097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7"/>
          <a:stretch/>
        </p:blipFill>
        <p:spPr>
          <a:xfrm>
            <a:off x="3962400" y="3367314"/>
            <a:ext cx="4800600" cy="303348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181600" y="1981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Ecological reuse and green remediation techniques at a capped site in Lakeland, Florida.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38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Butterworth #2 Landfill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6A46F01B-9196-4897-A71A-0BC3514B5097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0543"/>
            <a:ext cx="4784876" cy="3588657"/>
          </a:xfrm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96000" y="1377077"/>
            <a:ext cx="251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This capped site in Grand Rapids, Michigan features a bike </a:t>
            </a:r>
            <a:r>
              <a:rPr lang="en-US" dirty="0">
                <a:solidFill>
                  <a:schemeClr val="tx2"/>
                </a:solidFill>
              </a:rPr>
              <a:t>trail </a:t>
            </a:r>
            <a:r>
              <a:rPr lang="en-US" dirty="0" smtClean="0">
                <a:solidFill>
                  <a:schemeClr val="tx2"/>
                </a:solidFill>
              </a:rPr>
              <a:t>extension and stakeholders are evaluating additional recreational options as </a:t>
            </a:r>
            <a:r>
              <a:rPr lang="en-US" dirty="0">
                <a:solidFill>
                  <a:schemeClr val="tx2"/>
                </a:solidFill>
              </a:rPr>
              <a:t>well as renewable</a:t>
            </a:r>
          </a:p>
          <a:p>
            <a:r>
              <a:rPr lang="en-US" dirty="0">
                <a:solidFill>
                  <a:schemeClr val="tx2"/>
                </a:solidFill>
              </a:rPr>
              <a:t>energy </a:t>
            </a:r>
            <a:r>
              <a:rPr lang="en-US" dirty="0" smtClean="0">
                <a:solidFill>
                  <a:schemeClr val="tx2"/>
                </a:solidFill>
              </a:rPr>
              <a:t>opportunities.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23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72268"/>
            <a:ext cx="7696200" cy="9707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Dupage County Landfill/Blackwell Forest Preserve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6A46F01B-9196-4897-A71A-0BC3514B5097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60" y="4324529"/>
            <a:ext cx="3224240" cy="2133600"/>
          </a:xfrm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71600" y="52578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This site is located within the Blackwell Forest Preserve in Warrenville, Illinois and now serves as a recreational area for all seasons.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1447800"/>
            <a:ext cx="3778202" cy="283671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109632"/>
            <a:ext cx="2514600" cy="187867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34000" y="6458129"/>
            <a:ext cx="32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2"/>
                </a:solidFill>
              </a:rPr>
              <a:t>Source: Forest Preserve District of DuPage County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Mosley Road Sanitary Landfill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47800"/>
            <a:ext cx="2476500" cy="2922270"/>
          </a:xfrm>
          <a:ln>
            <a:solidFill>
              <a:schemeClr val="tx2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6A46F01B-9196-4897-A71A-0BC3514B5097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186065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Site stakeholders at this site </a:t>
            </a:r>
            <a:r>
              <a:rPr lang="en-US" dirty="0">
                <a:solidFill>
                  <a:schemeClr val="tx2"/>
                </a:solidFill>
              </a:rPr>
              <a:t>near Oklahoma City, </a:t>
            </a:r>
            <a:r>
              <a:rPr lang="en-US" dirty="0" smtClean="0">
                <a:solidFill>
                  <a:schemeClr val="tx2"/>
                </a:solidFill>
              </a:rPr>
              <a:t>Oklahoma, are implementing a </a:t>
            </a:r>
            <a:r>
              <a:rPr lang="en-US" dirty="0">
                <a:solidFill>
                  <a:schemeClr val="tx2"/>
                </a:solidFill>
              </a:rPr>
              <a:t>new gas-to-liquid fuel technology demonstration project on </a:t>
            </a:r>
            <a:r>
              <a:rPr lang="en-US" dirty="0" smtClean="0">
                <a:solidFill>
                  <a:schemeClr val="tx2"/>
                </a:solidFill>
              </a:rPr>
              <a:t>site.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7" t="26389" r="42327" b="25992"/>
          <a:stretch/>
        </p:blipFill>
        <p:spPr bwMode="auto">
          <a:xfrm>
            <a:off x="1143000" y="1447800"/>
            <a:ext cx="4419600" cy="2914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4361823"/>
            <a:ext cx="4419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2"/>
                </a:solidFill>
              </a:rPr>
              <a:t>Source</a:t>
            </a:r>
            <a:r>
              <a:rPr lang="en-US" sz="1050" dirty="0" smtClean="0"/>
              <a:t>: </a:t>
            </a:r>
            <a:r>
              <a:rPr lang="en-US" sz="1050" dirty="0">
                <a:hlinkClick r:id="rId5"/>
              </a:rPr>
              <a:t>http://newsok.com/gallery/articleid/4745683/1/pictures/2560078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7645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371600"/>
            <a:ext cx="7620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SRI, Reuse and Capped Sites: Melissa Friedland</a:t>
            </a:r>
          </a:p>
          <a:p>
            <a:r>
              <a:rPr lang="en-US" dirty="0" smtClean="0"/>
              <a:t>Norwood PCBs: Daniel Keefe, EPA Region 1</a:t>
            </a:r>
          </a:p>
          <a:p>
            <a:r>
              <a:rPr lang="en-US" dirty="0" smtClean="0"/>
              <a:t>Ohio River Park: Chris Thomas, EPA Region 3</a:t>
            </a:r>
          </a:p>
          <a:p>
            <a:r>
              <a:rPr lang="en-US" dirty="0" smtClean="0"/>
              <a:t>Rose Park Sludge Pit: Fran Costanzi, EPA Region 8</a:t>
            </a:r>
          </a:p>
          <a:p>
            <a:r>
              <a:rPr lang="en-US" dirty="0" smtClean="0"/>
              <a:t>Brick Township Landfill: Jonathan Gorin, EPA Region 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6A46F01B-9196-4897-A71A-0BC3514B509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0"/>
            <a:ext cx="7467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SRI: Superfund Redevelopment Initiative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524001"/>
            <a:ext cx="7800109" cy="45720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Working </a:t>
            </a:r>
            <a:r>
              <a:rPr lang="en-US" i="1" dirty="0"/>
              <a:t>with communities and other partners in considering future use opportunities and integrating appropriate reuse options into the cleanup process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0" t="18749" r="26807" b="27141"/>
          <a:stretch/>
        </p:blipFill>
        <p:spPr>
          <a:xfrm>
            <a:off x="1142999" y="3276600"/>
            <a:ext cx="3678383" cy="28956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0" t="3293" b="1147"/>
          <a:stretch/>
        </p:blipFill>
        <p:spPr>
          <a:xfrm>
            <a:off x="5029200" y="3276600"/>
            <a:ext cx="3678383" cy="28956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6A46F01B-9196-4897-A71A-0BC3514B509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 as a Priority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8468" y="1510186"/>
            <a:ext cx="3522132" cy="2370666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pic>
        <p:nvPicPr>
          <p:cNvPr id="1026" name="Picture 2" descr="Site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468" y="4254102"/>
            <a:ext cx="3522132" cy="2370666"/>
          </a:xfrm>
          <a:prstGeom prst="rect">
            <a:avLst/>
          </a:prstGeom>
          <a:noFill/>
          <a:ln w="952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6A46F01B-9196-4897-A71A-0BC3514B5097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6"/>
          <a:stretch/>
        </p:blipFill>
        <p:spPr>
          <a:xfrm>
            <a:off x="1173239" y="4254102"/>
            <a:ext cx="3551161" cy="237529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6"/>
          <a:stretch/>
        </p:blipFill>
        <p:spPr>
          <a:xfrm>
            <a:off x="1202269" y="1510187"/>
            <a:ext cx="3522131" cy="237066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2221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 as a Priority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091" y="1341437"/>
            <a:ext cx="8485909" cy="4525963"/>
          </a:xfrm>
        </p:spPr>
        <p:txBody>
          <a:bodyPr/>
          <a:lstStyle/>
          <a:p>
            <a:r>
              <a:rPr lang="en-US" sz="3000" dirty="0" smtClean="0"/>
              <a:t>Benefits</a:t>
            </a:r>
            <a:endParaRPr lang="en-US" sz="3000" dirty="0"/>
          </a:p>
          <a:p>
            <a:pPr lvl="1"/>
            <a:r>
              <a:rPr lang="en-US" sz="3000" dirty="0"/>
              <a:t>Economic</a:t>
            </a:r>
          </a:p>
          <a:p>
            <a:pPr lvl="1"/>
            <a:r>
              <a:rPr lang="en-US" sz="3000" dirty="0"/>
              <a:t>Environmental</a:t>
            </a:r>
          </a:p>
          <a:p>
            <a:pPr lvl="1"/>
            <a:r>
              <a:rPr lang="en-US" sz="3000" dirty="0"/>
              <a:t>Social</a:t>
            </a:r>
          </a:p>
          <a:p>
            <a:pPr lvl="1">
              <a:spcBef>
                <a:spcPts val="0"/>
              </a:spcBef>
            </a:pPr>
            <a:r>
              <a:rPr lang="en-US" sz="3000" dirty="0"/>
              <a:t>Protection of human health</a:t>
            </a:r>
          </a:p>
          <a:p>
            <a:pPr marL="457200" lvl="1" indent="0">
              <a:buNone/>
            </a:pPr>
            <a:endParaRPr lang="en-US" sz="3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2999" y="4800600"/>
            <a:ext cx="3398227" cy="193510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6173" y="4779931"/>
            <a:ext cx="3398227" cy="195577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6A46F01B-9196-4897-A71A-0BC3514B509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43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SRI Over the Years: </a:t>
            </a:r>
            <a:br>
              <a:rPr lang="en-US" dirty="0" smtClean="0"/>
            </a:br>
            <a:r>
              <a:rPr lang="en-US" dirty="0" smtClean="0"/>
              <a:t>From Pilots to Regional Seeds</a:t>
            </a:r>
            <a:endParaRPr lang="en-US" dirty="0"/>
          </a:p>
        </p:txBody>
      </p:sp>
      <p:sp>
        <p:nvSpPr>
          <p:cNvPr id="4" name="TextBox 9"/>
          <p:cNvSpPr txBox="1"/>
          <p:nvPr/>
        </p:nvSpPr>
        <p:spPr>
          <a:xfrm>
            <a:off x="4876800" y="535287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Picayune Wood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Treating, a current SRI Regional Seed project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 descr="X:\EXTRANET\GSRI\Community Planning\Active Projects\Picayune Wood Treating Phase II\Photos\January 2013\P1070844.JPG"/>
          <p:cNvPicPr>
            <a:picLocks noChangeAspect="1" noChangeArrowheads="1"/>
          </p:cNvPicPr>
          <p:nvPr/>
        </p:nvPicPr>
        <p:blipFill>
          <a:blip r:embed="rId3" cstate="print"/>
          <a:srcRect l="6415" t="14465" r="14465" b="5702"/>
          <a:stretch>
            <a:fillRect/>
          </a:stretch>
        </p:blipFill>
        <p:spPr bwMode="auto">
          <a:xfrm>
            <a:off x="5105400" y="2465208"/>
            <a:ext cx="3886200" cy="2887663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</p:pic>
      <p:pic>
        <p:nvPicPr>
          <p:cNvPr id="6" name="Picture 5" descr="X:\EXTRANET\Image Libraries\Skeo Image Library\Site Folders\Superfund Sites\AvtexFibersSite\Soccer_Avtext Fibers_Younger Players with Residential Backdrop 2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66796"/>
            <a:ext cx="3848100" cy="2886075"/>
          </a:xfrm>
          <a:prstGeom prst="rect">
            <a:avLst/>
          </a:prstGeom>
          <a:noFill/>
          <a:ln w="952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5352871"/>
            <a:ext cx="407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20000"/>
              </a:spcBef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Avtex Fibers, one of SRI’s 10 initial Pilot Projects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6A46F01B-9196-4897-A71A-0BC3514B509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5"/>
          <p:cNvPicPr>
            <a:picLocks/>
          </p:cNvPicPr>
          <p:nvPr/>
        </p:nvPicPr>
        <p:blipFill rotWithShape="1">
          <a:blip r:embed="rId3"/>
          <a:srcRect l="5283" t="10673" r="6546" b="6546"/>
          <a:stretch/>
        </p:blipFill>
        <p:spPr bwMode="auto">
          <a:xfrm>
            <a:off x="2590800" y="1295400"/>
            <a:ext cx="5792185" cy="3402950"/>
          </a:xfrm>
          <a:prstGeom prst="rect">
            <a:avLst/>
          </a:prstGeom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3" descr="C:\Users\lwysocki\Desktop\Silver Bow Creek 508_Page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000">
            <a:off x="708354" y="2437111"/>
            <a:ext cx="2741230" cy="35814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l="13552" t="10385" r="14552"/>
          <a:stretch/>
        </p:blipFill>
        <p:spPr bwMode="auto">
          <a:xfrm rot="420000">
            <a:off x="5000237" y="3643354"/>
            <a:ext cx="3685542" cy="2743200"/>
          </a:xfrm>
          <a:prstGeom prst="rect">
            <a:avLst/>
          </a:prstGeom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6A46F01B-9196-4897-A71A-0BC3514B509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SRI: Then and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1990s: Many cleaned-up Superfund sites not in use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1995: EPA’s Land Use Directive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1999: EPA started SRI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2010: EPA’s Reuse Directive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6A46F01B-9196-4897-A71A-0BC3514B5097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7"/>
          <a:stretch/>
        </p:blipFill>
        <p:spPr>
          <a:xfrm>
            <a:off x="5054538" y="4114800"/>
            <a:ext cx="3556062" cy="25908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390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Reuse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28700" y="1371600"/>
            <a:ext cx="39243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/>
              <a:t>Commercial</a:t>
            </a:r>
          </a:p>
          <a:p>
            <a:r>
              <a:rPr lang="en-US" sz="3500" dirty="0"/>
              <a:t>Public Service</a:t>
            </a:r>
          </a:p>
          <a:p>
            <a:r>
              <a:rPr lang="en-US" sz="3500" dirty="0"/>
              <a:t>Residential</a:t>
            </a:r>
          </a:p>
          <a:p>
            <a:r>
              <a:rPr lang="en-US" sz="3500" dirty="0"/>
              <a:t>Industrial</a:t>
            </a:r>
          </a:p>
          <a:p>
            <a:r>
              <a:rPr lang="en-US" sz="3500" dirty="0"/>
              <a:t>Mixed Use</a:t>
            </a:r>
          </a:p>
          <a:p>
            <a:r>
              <a:rPr lang="en-US" sz="3500" dirty="0"/>
              <a:t>Agricultural</a:t>
            </a:r>
          </a:p>
          <a:p>
            <a:r>
              <a:rPr lang="en-US" sz="3500" dirty="0" smtClean="0"/>
              <a:t>Green </a:t>
            </a:r>
            <a:r>
              <a:rPr lang="en-US" sz="3500" dirty="0"/>
              <a:t>Space</a:t>
            </a:r>
          </a:p>
          <a:p>
            <a:pPr lvl="1"/>
            <a:r>
              <a:rPr lang="en-US" sz="3100" dirty="0"/>
              <a:t>Recreational</a:t>
            </a:r>
          </a:p>
          <a:p>
            <a:pPr lvl="1"/>
            <a:r>
              <a:rPr lang="en-US" sz="3100" dirty="0"/>
              <a:t>Ecological</a:t>
            </a:r>
          </a:p>
          <a:p>
            <a:r>
              <a:rPr lang="en-US" sz="3500" dirty="0" smtClean="0"/>
              <a:t>Alternative Energy</a:t>
            </a:r>
          </a:p>
          <a:p>
            <a:pPr marL="457200" lvl="1" indent="0">
              <a:buNone/>
            </a:pPr>
            <a:endParaRPr lang="en-US" sz="31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1008184"/>
            <a:ext cx="3752193" cy="215053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870" y="4009292"/>
            <a:ext cx="2894623" cy="217096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2836984"/>
            <a:ext cx="2438400" cy="18288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6A46F01B-9196-4897-A71A-0BC3514B509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ped Sites Webina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DRAFT_Alternative Energy_Avvisato_</Template>
  <TotalTime>1466</TotalTime>
  <Words>344</Words>
  <Application>Microsoft Office PowerPoint</Application>
  <PresentationFormat>On-screen Show (4:3)</PresentationFormat>
  <Paragraphs>80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Capped Sites Webinar Template</vt:lpstr>
      <vt:lpstr>PowerPoint Presentation</vt:lpstr>
      <vt:lpstr>Webinar Overview</vt:lpstr>
      <vt:lpstr>SRI: Superfund Redevelopment Initiative</vt:lpstr>
      <vt:lpstr>Reuse as a Priority </vt:lpstr>
      <vt:lpstr>Reuse as a Priority (Cont.) </vt:lpstr>
      <vt:lpstr>SRI Over the Years:  From Pilots to Regional Seeds</vt:lpstr>
      <vt:lpstr>Tools</vt:lpstr>
      <vt:lpstr>SRI: Then and Now</vt:lpstr>
      <vt:lpstr>Types of Reuse</vt:lpstr>
      <vt:lpstr>Capped Superfund Sites and Reuse</vt:lpstr>
      <vt:lpstr>Landia Chemical Company</vt:lpstr>
      <vt:lpstr>Butterworth #2 Landfill</vt:lpstr>
      <vt:lpstr>Dupage County Landfill/Blackwell Forest Preserve</vt:lpstr>
      <vt:lpstr>Mosley Road Sanitary Landfill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Title Slide Placeholder</dc:title>
  <dc:creator>Lynette Wysocki</dc:creator>
  <cp:lastModifiedBy>Sarah Alfano</cp:lastModifiedBy>
  <cp:revision>110</cp:revision>
  <dcterms:created xsi:type="dcterms:W3CDTF">2014-03-24T16:46:04Z</dcterms:created>
  <dcterms:modified xsi:type="dcterms:W3CDTF">2014-07-10T19:38:08Z</dcterms:modified>
</cp:coreProperties>
</file>