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996633"/>
    <a:srgbClr val="99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1945" autoAdjust="0"/>
  </p:normalViewPr>
  <p:slideViewPr>
    <p:cSldViewPr snapToGrid="0">
      <p:cViewPr varScale="1">
        <p:scale>
          <a:sx n="62" d="100"/>
          <a:sy n="62" d="100"/>
        </p:scale>
        <p:origin x="1488" y="58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280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DCC0E4D-B397-4237-A131-7DAE134E8C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7747B4-A5D5-443D-B333-C402BD446E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74EF40-F838-4460-9DE0-F7AECA2D48B5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1CF767-C468-4A1C-9651-406EC8ACA3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D93700-33B3-4F97-8A98-481345AD012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7AC2DE-EEA9-4658-BEB4-F6439E3EA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68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6131B-FA4A-4A9C-B7C6-71D6E24165D3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B457D-3BB4-4B31-8FDC-140D32C7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90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B457D-3BB4-4B31-8FDC-140D32C7A6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72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541DB9-E7E3-4DFF-8BAF-CBF89318663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782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541DB9-E7E3-4DFF-8BAF-CBF89318663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589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7D0227-5EED-44AB-B528-D483F3FF14E8}"/>
              </a:ext>
            </a:extLst>
          </p:cNvPr>
          <p:cNvSpPr/>
          <p:nvPr/>
        </p:nvSpPr>
        <p:spPr>
          <a:xfrm>
            <a:off x="7651" y="0"/>
            <a:ext cx="12176429" cy="6858000"/>
          </a:xfrm>
          <a:prstGeom prst="rect">
            <a:avLst/>
          </a:prstGeom>
          <a:solidFill>
            <a:srgbClr val="D9D9D9">
              <a:alpha val="8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458DB3-5B18-4678-A951-0B48738A43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87"/>
          <a:stretch/>
        </p:blipFill>
        <p:spPr>
          <a:xfrm>
            <a:off x="-10450" y="1700212"/>
            <a:ext cx="2148591" cy="4686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E3D7327-903A-403F-99CC-92306E1EEE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27169" y="2171699"/>
            <a:ext cx="2148591" cy="46863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45F8967-B20D-4011-8A87-9E46B90F07C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77893" y="1719377"/>
            <a:ext cx="2148591" cy="46479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BCD88DF-460B-4030-A2FC-4FCEB377555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12309" y="2171698"/>
            <a:ext cx="2148591" cy="46863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B281F86-0E6C-42B5-BDB7-E954F68CA1A3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02766" y="1582851"/>
            <a:ext cx="2148591" cy="46863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3208" y="994005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3208" y="-1393595"/>
            <a:ext cx="10363200" cy="238760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9C4777A-9B35-44B6-A426-1AA8B4767EC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15267" y="337043"/>
            <a:ext cx="2306588" cy="90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7742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BDF5F9F-4F93-445D-B9B1-52D4EED693F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"/>
          <a:stretch/>
        </p:blipFill>
        <p:spPr>
          <a:xfrm>
            <a:off x="0" y="-47624"/>
            <a:ext cx="12192000" cy="10915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37161"/>
            <a:ext cx="10866120" cy="8372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" y="1341121"/>
            <a:ext cx="10866120" cy="48358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8DF8D-31D9-4AC9-9BAF-5AFF14E757B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48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9AADF91-C913-444A-9EA0-B7E491B172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8DF8D-31D9-4AC9-9BAF-5AFF14E757B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A54238-6450-4DF1-8843-417ED1487759}"/>
              </a:ext>
            </a:extLst>
          </p:cNvPr>
          <p:cNvSpPr/>
          <p:nvPr/>
        </p:nvSpPr>
        <p:spPr>
          <a:xfrm>
            <a:off x="6096000" y="1746354"/>
            <a:ext cx="6096000" cy="3755036"/>
          </a:xfrm>
          <a:prstGeom prst="rect">
            <a:avLst/>
          </a:prstGeom>
          <a:solidFill>
            <a:srgbClr val="DDDDDD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5789" y="1709740"/>
            <a:ext cx="5146624" cy="2852737"/>
          </a:xfrm>
        </p:spPr>
        <p:txBody>
          <a:bodyPr anchor="b">
            <a:normAutofit/>
          </a:bodyPr>
          <a:lstStyle>
            <a:lvl1pPr algn="r">
              <a:defRPr sz="3600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5712" y="4589465"/>
            <a:ext cx="5026701" cy="1500187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0619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041" y="1306287"/>
            <a:ext cx="10515600" cy="4870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DF8D-31D9-4AC9-9BAF-5AFF14E757B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5041" y="-47623"/>
            <a:ext cx="10515600" cy="10915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627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4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miller.scott@epa.gov" TargetMode="External"/><Relationship Id="rId13" Type="http://schemas.openxmlformats.org/officeDocument/2006/relationships/hyperlink" Target="mailto:riley.gary@epa.gov" TargetMode="External"/><Relationship Id="rId3" Type="http://schemas.openxmlformats.org/officeDocument/2006/relationships/hyperlink" Target="https://www.epa.gov/superfund-redevelopment-initiative/regional-redevelopment-contacts" TargetMode="External"/><Relationship Id="rId7" Type="http://schemas.openxmlformats.org/officeDocument/2006/relationships/hyperlink" Target="mailto:johnston.shelby@epa.gov" TargetMode="External"/><Relationship Id="rId12" Type="http://schemas.openxmlformats.org/officeDocument/2006/relationships/hyperlink" Target="mailto:costanzi.fran@epa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homas.christopher@epa.gov" TargetMode="External"/><Relationship Id="rId11" Type="http://schemas.openxmlformats.org/officeDocument/2006/relationships/hyperlink" Target="mailto:howell.tonya@epa.gov" TargetMode="External"/><Relationship Id="rId5" Type="http://schemas.openxmlformats.org/officeDocument/2006/relationships/hyperlink" Target="mailto:sosa.gloria@epa.gov" TargetMode="External"/><Relationship Id="rId10" Type="http://schemas.openxmlformats.org/officeDocument/2006/relationships/hyperlink" Target="mailto:luckett.casey@epa.gov" TargetMode="External"/><Relationship Id="rId4" Type="http://schemas.openxmlformats.org/officeDocument/2006/relationships/hyperlink" Target="mailto:lemay.joe@epa.gov" TargetMode="External"/><Relationship Id="rId9" Type="http://schemas.openxmlformats.org/officeDocument/2006/relationships/hyperlink" Target="mailto:bloom.thomas@epa.gov" TargetMode="External"/><Relationship Id="rId14" Type="http://schemas.openxmlformats.org/officeDocument/2006/relationships/hyperlink" Target="mailto:lynch.kira@epa.go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friedland.melissa@epa.go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pa.gov/superfund-redevelopment-initiative" TargetMode="External"/><Relationship Id="rId4" Type="http://schemas.openxmlformats.org/officeDocument/2006/relationships/hyperlink" Target="mailto:avvisato.frank@ep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3D96D9F-341F-40DE-839F-AF4209262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&amp; Contacts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B52F2F-469F-49FF-B009-8D0C53C757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Melissa Friedland</a:t>
            </a:r>
            <a:br>
              <a:rPr lang="en-US" dirty="0"/>
            </a:br>
            <a:r>
              <a:rPr lang="en-US" dirty="0"/>
              <a:t>EPA Superfund Redevelopment Initiative</a:t>
            </a:r>
          </a:p>
        </p:txBody>
      </p:sp>
    </p:spTree>
    <p:extLst>
      <p:ext uri="{BB962C8B-B14F-4D97-AF65-F5344CB8AC3E}">
        <p14:creationId xmlns:p14="http://schemas.microsoft.com/office/powerpoint/2010/main" val="418770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SRI Coordinators by Region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78915" y="1447378"/>
            <a:ext cx="7624067" cy="472373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3"/>
              </a:rPr>
              <a:t>https://www.epa.gov/superfund-redevelopment-initiative/regional-redevelopment-contacts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938F70F-577C-4548-856F-900AAAD01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A53A-03C8-4694-9202-6A9151352F53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6517459"/>
              </p:ext>
            </p:extLst>
          </p:nvPr>
        </p:nvGraphicFramePr>
        <p:xfrm>
          <a:off x="2271217" y="2771348"/>
          <a:ext cx="7492195" cy="3151622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722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6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0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2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33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Region</a:t>
                      </a:r>
                      <a:endParaRPr lang="en-US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Name</a:t>
                      </a:r>
                      <a:endParaRPr lang="en-US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Phone</a:t>
                      </a:r>
                      <a:endParaRPr lang="en-US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Email</a:t>
                      </a:r>
                      <a:endParaRPr lang="en-US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8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</a:t>
                      </a:r>
                      <a:endParaRPr lang="en-US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Joe</a:t>
                      </a:r>
                      <a:r>
                        <a:rPr lang="en-US" sz="1400" baseline="0" dirty="0">
                          <a:effectLst/>
                        </a:rPr>
                        <a:t> LeMay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617-918-1323 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rgbClr val="0066CC"/>
                          </a:solidFill>
                          <a:effectLst/>
                          <a:hlinkClick r:id="rId4"/>
                        </a:rPr>
                        <a:t>lemay.joe@epa.gov</a:t>
                      </a:r>
                      <a:r>
                        <a:rPr lang="en-US" sz="1400" u="sng" dirty="0">
                          <a:solidFill>
                            <a:srgbClr val="0066CC"/>
                          </a:solidFill>
                          <a:effectLst/>
                        </a:rPr>
                        <a:t> </a:t>
                      </a:r>
                      <a:endParaRPr lang="en-US" sz="1400" dirty="0">
                        <a:solidFill>
                          <a:srgbClr val="0066CC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8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</a:t>
                      </a:r>
                      <a:endParaRPr lang="en-US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Gloria Sosa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212-637-4283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  <a:hlinkClick r:id="rId5"/>
                        </a:rPr>
                        <a:t>sosa.gloria@epa.gov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8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</a:t>
                      </a:r>
                      <a:endParaRPr lang="en-US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Chris Thomas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215-814-5555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  <a:hlinkClick r:id="rId6"/>
                        </a:rPr>
                        <a:t>thomas.christopher@epa.gov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57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</a:t>
                      </a:r>
                      <a:endParaRPr lang="en-US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Shelby Johnston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404-562-8287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hlinkClick r:id="rId7"/>
                        </a:rPr>
                        <a:t>johnston.shelby@epa.gov</a:t>
                      </a:r>
                      <a:endParaRPr lang="en-US" sz="1400" dirty="0"/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15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Scott Miller</a:t>
                      </a: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404-562-9120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hlinkClick r:id="rId8"/>
                        </a:rPr>
                        <a:t>miller.scott@epa.gov</a:t>
                      </a:r>
                      <a:endParaRPr lang="en-US" sz="1400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392350"/>
                  </a:ext>
                </a:extLst>
              </a:tr>
              <a:tr h="2598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</a:t>
                      </a:r>
                      <a:endParaRPr lang="en-US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Thomas Bloom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312-886-1967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  <a:hlinkClick r:id="rId9"/>
                        </a:rPr>
                        <a:t>bloom.thomas@epa.gov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8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</a:t>
                      </a:r>
                      <a:endParaRPr lang="en-US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Casey Luckett Snyder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214-665-7393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  <a:hlinkClick r:id="rId10"/>
                        </a:rPr>
                        <a:t>luckett.casey@epa.gov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8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</a:t>
                      </a:r>
                      <a:endParaRPr lang="en-US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Tonya Howell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913-551-7589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  <a:hlinkClick r:id="rId11"/>
                        </a:rPr>
                        <a:t>howell.tonya@epa.gov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8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</a:t>
                      </a:r>
                      <a:endParaRPr lang="en-US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Fran Costanzi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303-312-6571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  <a:hlinkClick r:id="rId12"/>
                        </a:rPr>
                        <a:t>costanzi.frances@epa.gov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8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</a:t>
                      </a:r>
                      <a:endParaRPr lang="en-US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Gary Riley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415-972-3003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  <a:hlinkClick r:id="rId13"/>
                        </a:rPr>
                        <a:t>riley.gary@epa.gov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3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10</a:t>
                      </a:r>
                      <a:endParaRPr lang="en-US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Kira Lynch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206-553-2144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  <a:hlinkClick r:id="rId14"/>
                        </a:rPr>
                        <a:t>lynch.kira@epa.gov</a:t>
                      </a:r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888" marR="8888" marT="8888" marB="888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014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More Information, Contact: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5550" y="1447378"/>
            <a:ext cx="7200900" cy="4553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Melissa Friedland</a:t>
            </a:r>
          </a:p>
          <a:p>
            <a:pPr marL="342900" lvl="1" indent="0">
              <a:buNone/>
            </a:pPr>
            <a:r>
              <a:rPr lang="en-US" dirty="0"/>
              <a:t>Superfund Program Manager for Redevelopment</a:t>
            </a:r>
          </a:p>
          <a:p>
            <a:pPr marL="342900" lvl="1" indent="0">
              <a:buNone/>
            </a:pPr>
            <a:r>
              <a:rPr lang="en-US" dirty="0"/>
              <a:t>(703) 603-8864</a:t>
            </a:r>
          </a:p>
          <a:p>
            <a:pPr marL="342900" lvl="1" indent="0">
              <a:buNone/>
            </a:pPr>
            <a:r>
              <a:rPr lang="en-US" dirty="0">
                <a:solidFill>
                  <a:schemeClr val="accent1"/>
                </a:solidFill>
                <a:hlinkClick r:id="rId3"/>
              </a:rPr>
              <a:t>friedland.melissa@epa.gov</a:t>
            </a: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Frank Avvisato</a:t>
            </a:r>
          </a:p>
          <a:p>
            <a:pPr marL="342900" lvl="1" indent="0">
              <a:buNone/>
            </a:pPr>
            <a:r>
              <a:rPr lang="en-US" dirty="0"/>
              <a:t>Superfund Redevelopment Project Manager</a:t>
            </a:r>
          </a:p>
          <a:p>
            <a:pPr marL="342900" lvl="1" indent="0">
              <a:buNone/>
            </a:pPr>
            <a:r>
              <a:rPr lang="en-US" dirty="0"/>
              <a:t>(703) 603-8949</a:t>
            </a:r>
          </a:p>
          <a:p>
            <a:pPr marL="342900" lvl="1" indent="0">
              <a:buNone/>
            </a:pPr>
            <a:r>
              <a:rPr lang="en-US" dirty="0">
                <a:solidFill>
                  <a:schemeClr val="accent1"/>
                </a:solidFill>
                <a:hlinkClick r:id="rId4"/>
              </a:rPr>
              <a:t>avvisato.frank@epa.gov</a:t>
            </a: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5"/>
              </a:rPr>
              <a:t>https://www.epa.gov/superfund-redevelopment-initiative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4C803A-C899-42B8-87CD-87C83FD2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A53A-03C8-4694-9202-6A9151352F5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6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018 August SRI Webinar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8 August SRI Webinar Template" id="{54389B72-E296-4E07-93B7-7C6240E27B9B}" vid="{68753C30-C40C-4705-A03D-944AA50154C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August SRI Webinar Template</Template>
  <TotalTime>285</TotalTime>
  <Words>200</Words>
  <Application>Microsoft Office PowerPoint</Application>
  <PresentationFormat>Widescreen</PresentationFormat>
  <Paragraphs>68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Tahoma</vt:lpstr>
      <vt:lpstr>Times New Roman</vt:lpstr>
      <vt:lpstr>2018 August SRI Webinar Template</vt:lpstr>
      <vt:lpstr>Resources &amp; Contacts</vt:lpstr>
      <vt:lpstr>SRI Coordinators by Region</vt:lpstr>
      <vt:lpstr>For More Information, Contact: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Skeo</dc:creator>
  <cp:lastModifiedBy>Josie Torres</cp:lastModifiedBy>
  <cp:revision>25</cp:revision>
  <dcterms:created xsi:type="dcterms:W3CDTF">2017-11-28T03:37:27Z</dcterms:created>
  <dcterms:modified xsi:type="dcterms:W3CDTF">2018-07-31T14:58:40Z</dcterms:modified>
</cp:coreProperties>
</file>