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5"/>
  </p:notesMasterIdLst>
  <p:sldIdLst>
    <p:sldId id="258" r:id="rId2"/>
    <p:sldId id="260" r:id="rId3"/>
    <p:sldId id="273" r:id="rId4"/>
    <p:sldId id="261" r:id="rId5"/>
    <p:sldId id="275" r:id="rId6"/>
    <p:sldId id="262" r:id="rId7"/>
    <p:sldId id="263" r:id="rId8"/>
    <p:sldId id="276" r:id="rId9"/>
    <p:sldId id="281" r:id="rId10"/>
    <p:sldId id="278" r:id="rId11"/>
    <p:sldId id="280" r:id="rId12"/>
    <p:sldId id="277" r:id="rId13"/>
    <p:sldId id="28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23" autoAdjust="0"/>
  </p:normalViewPr>
  <p:slideViewPr>
    <p:cSldViewPr>
      <p:cViewPr>
        <p:scale>
          <a:sx n="55" d="100"/>
          <a:sy n="55" d="100"/>
        </p:scale>
        <p:origin x="-17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9F4C8-0716-4A33-9D7A-13AB52272D1C}" type="datetimeFigureOut">
              <a:rPr lang="en-US" smtClean="0"/>
              <a:pPr/>
              <a:t>9/12/2013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55CE-C3B2-4724-ADDA-7F3AD709E0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3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0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7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E819B-F809-4A30-830A-4B255C1FC12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755CE-C3B2-4724-ADDA-7F3AD709E00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-76200" y="-12701"/>
            <a:ext cx="92456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1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7467600" cy="1143000"/>
          </a:xfrm>
          <a:ln>
            <a:noFill/>
          </a:ln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5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9" r="1"/>
          <a:stretch/>
        </p:blipFill>
        <p:spPr bwMode="auto">
          <a:xfrm>
            <a:off x="-76200" y="0"/>
            <a:ext cx="92202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76200" y="0"/>
            <a:ext cx="9207500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8193088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i="1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981199" y="4419600"/>
            <a:ext cx="7162801" cy="1362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4406900"/>
            <a:ext cx="7848600" cy="1362075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 algn="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7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0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9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5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4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 userDrawn="1"/>
        </p:nvPicPr>
        <p:blipFill>
          <a:blip r:embed="rId10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04" y="0"/>
            <a:ext cx="9158804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40204" y="-12701"/>
            <a:ext cx="9209604" cy="6870701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40204" y="0"/>
            <a:ext cx="1467902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78"/>
          <a:stretch/>
        </p:blipFill>
        <p:spPr>
          <a:xfrm>
            <a:off x="25400" y="260119"/>
            <a:ext cx="1193800" cy="47035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1427698" y="0"/>
            <a:ext cx="228600" cy="990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656297" y="-1"/>
            <a:ext cx="76201" cy="9906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56327E6-C438-4329-AA2C-55EBA680CB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732498" y="0"/>
            <a:ext cx="7436902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8" y="0"/>
            <a:ext cx="74369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7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environmentaltrust.org/east-helen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Alisa Hefner, Skeo Solutions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 Helena Smelter</a:t>
            </a:r>
            <a:br>
              <a:rPr lang="en-US" dirty="0" smtClean="0"/>
            </a:br>
            <a:r>
              <a:rPr lang="en-US" sz="2400" dirty="0" smtClean="0"/>
              <a:t>East Helena, Montana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2000" y="1722437"/>
            <a:ext cx="7848600" cy="4144963"/>
          </a:xfrm>
        </p:spPr>
        <p:txBody>
          <a:bodyPr>
            <a:normAutofit/>
          </a:bodyPr>
          <a:lstStyle/>
          <a:p>
            <a:pPr marL="347663" indent="-347663"/>
            <a:r>
              <a:rPr lang="en-US" dirty="0" smtClean="0"/>
              <a:t>Montana Environmental Trust Group’s conceptual redevelopment plans/market study</a:t>
            </a:r>
          </a:p>
          <a:p>
            <a:pPr marL="747713" lvl="1" indent="-347663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3" descr="X:\EXTRANET\GSRI\Community Planning\Active Projects\East Helena\Final Report\InDesignFiles\EH_Report_FINAL_110111 Folder\Links\EHelena_Remedial_2011_10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4572" t="3846" r="8568" b="13462"/>
          <a:stretch>
            <a:fillRect/>
          </a:stretch>
        </p:blipFill>
        <p:spPr>
          <a:xfrm>
            <a:off x="1219200" y="2819400"/>
            <a:ext cx="6733953" cy="3810000"/>
          </a:xfrm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143000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800" dirty="0"/>
              <a:t>Reuse Theme: Community-wide Revitalization Strategy</a:t>
            </a:r>
          </a:p>
        </p:txBody>
      </p:sp>
      <p:pic>
        <p:nvPicPr>
          <p:cNvPr id="6" name="Content Placeholder 5" descr="Hab&amp;Rec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5191" t="5524" r="2383" b="34000"/>
          <a:stretch>
            <a:fillRect/>
          </a:stretch>
        </p:blipFill>
        <p:spPr>
          <a:xfrm>
            <a:off x="228600" y="1169196"/>
            <a:ext cx="3657600" cy="5460204"/>
          </a:xfrm>
          <a:ln>
            <a:solidFill>
              <a:srgbClr val="002060"/>
            </a:solidFill>
          </a:ln>
        </p:spPr>
      </p:pic>
      <p:pic>
        <p:nvPicPr>
          <p:cNvPr id="7" name="Content Placeholder 5" descr="Hab&amp;Rec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5775" t="2941" r="22037" b="2941"/>
          <a:stretch>
            <a:fillRect/>
          </a:stretch>
        </p:blipFill>
        <p:spPr>
          <a:xfrm>
            <a:off x="4114800" y="1524000"/>
            <a:ext cx="4765034" cy="4800600"/>
          </a:xfrm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8077200" cy="4068763"/>
          </a:xfrm>
        </p:spPr>
        <p:txBody>
          <a:bodyPr>
            <a:normAutofit/>
          </a:bodyPr>
          <a:lstStyle/>
          <a:p>
            <a:pPr marL="347663" indent="-347663"/>
            <a:r>
              <a:rPr lang="en-US" dirty="0" smtClean="0"/>
              <a:t>Prickly Pear Creek Channel Restoration</a:t>
            </a:r>
            <a:br>
              <a:rPr lang="en-US" dirty="0" smtClean="0"/>
            </a:br>
            <a:r>
              <a:rPr lang="en-US" sz="1800" dirty="0" smtClean="0"/>
              <a:t>&lt;</a:t>
            </a:r>
            <a:r>
              <a:rPr lang="en-US" sz="1800" dirty="0" smtClean="0">
                <a:solidFill>
                  <a:srgbClr val="00B0F0"/>
                </a:solidFill>
                <a:hlinkClick r:id="rId3"/>
              </a:rPr>
              <a:t>http://www.mtenvironmentaltrust.org/east-helena</a:t>
            </a:r>
            <a:r>
              <a:rPr lang="en-US" sz="1800" dirty="0" smtClean="0"/>
              <a:t>&gt;</a:t>
            </a:r>
          </a:p>
          <a:p>
            <a:pPr marL="747713" lvl="1" indent="-347663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3" descr="X:\EXTRANET\GSRI\Community Planning\Active Projects\East Helena\Final Report\InDesignFiles\EH_Report_FINAL_110111 Folder\Links\EHelena_Remedial_2011_10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70" t="11765" r="1540"/>
          <a:stretch>
            <a:fillRect/>
          </a:stretch>
        </p:blipFill>
        <p:spPr>
          <a:xfrm>
            <a:off x="914399" y="2895600"/>
            <a:ext cx="7242387" cy="3581400"/>
          </a:xfrm>
          <a:ln w="12700"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229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2000" dirty="0" smtClean="0"/>
              <a:t>Reuse Theme: Community-wide Revitalization Strategy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40188" cy="639762"/>
          </a:xfrm>
        </p:spPr>
        <p:txBody>
          <a:bodyPr/>
          <a:lstStyle/>
          <a:p>
            <a:r>
              <a:rPr lang="en-US" sz="2800" dirty="0" smtClean="0"/>
              <a:t>Community Benefits	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Created a common vision</a:t>
            </a:r>
          </a:p>
          <a:p>
            <a:r>
              <a:rPr lang="en-US" sz="2800" dirty="0" smtClean="0"/>
              <a:t>Developed community-wide strategy</a:t>
            </a:r>
          </a:p>
          <a:p>
            <a:r>
              <a:rPr lang="en-US" sz="2800" dirty="0" smtClean="0"/>
              <a:t>Identified near-term actions to guide planning and implementation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2"/>
          </a:xfrm>
        </p:spPr>
        <p:txBody>
          <a:bodyPr/>
          <a:lstStyle/>
          <a:p>
            <a:r>
              <a:rPr lang="en-US" sz="2800" dirty="0" smtClean="0"/>
              <a:t>EPA Benefits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Identified range of potential future land use to guide soil cleanup</a:t>
            </a:r>
          </a:p>
          <a:p>
            <a:r>
              <a:rPr lang="en-US" sz="2800" dirty="0" smtClean="0"/>
              <a:t>Increased community understanding of remedial approach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600" dirty="0" smtClean="0"/>
              <a:t>Reuse Theme: Community-wide Revitalization Strategy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038600" cy="4648200"/>
          </a:xfrm>
        </p:spPr>
        <p:txBody>
          <a:bodyPr>
            <a:normAutofit/>
          </a:bodyPr>
          <a:lstStyle/>
          <a:p>
            <a:pPr marL="347663" indent="-347663"/>
            <a:r>
              <a:rPr lang="en-US" dirty="0" smtClean="0"/>
              <a:t>Former Asarco Smelter active from 1800s-2001</a:t>
            </a:r>
          </a:p>
          <a:p>
            <a:pPr marL="347663" indent="-347663"/>
            <a:r>
              <a:rPr lang="en-US" dirty="0" smtClean="0"/>
              <a:t>Much of the land in East Helena affected by contamination from smelter – once the economic engine of the community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3" descr="X:\EXTRANET\GSRI\Community Planning\Active Projects\East Helena\Final Report\InDesignFiles\EH_Report_FINAL_110111 Folder\Links\EHelena_Remedial_2011_10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362200"/>
            <a:ext cx="4502944" cy="31370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388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962400" cy="4343400"/>
          </a:xfrm>
        </p:spPr>
        <p:txBody>
          <a:bodyPr>
            <a:normAutofit/>
          </a:bodyPr>
          <a:lstStyle/>
          <a:p>
            <a:pPr marL="347663" indent="-347663"/>
            <a:r>
              <a:rPr lang="en-US" dirty="0" smtClean="0"/>
              <a:t>Deferred soil remediation for undeveloped properties required a reuse plan to guide cleanup and community revitalization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3" descr="X:\EXTRANET\GSRI\Community Planning\Active Projects\East Helena\Final Report\InDesignFiles\EH_Report_FINAL_110111 Folder\Links\EHelena_Remedial_2011_10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056" r="34219" b="6322"/>
          <a:stretch>
            <a:fillRect/>
          </a:stretch>
        </p:blipFill>
        <p:spPr>
          <a:xfrm>
            <a:off x="4419599" y="1524000"/>
            <a:ext cx="4576763" cy="47244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33381"/>
            <a:ext cx="32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648200" cy="4068763"/>
          </a:xfrm>
        </p:spPr>
        <p:txBody>
          <a:bodyPr>
            <a:noAutofit/>
          </a:bodyPr>
          <a:lstStyle/>
          <a:p>
            <a:pPr marL="347663" indent="-347663"/>
            <a:r>
              <a:rPr lang="en-US" dirty="0" smtClean="0"/>
              <a:t>EPA Region 8</a:t>
            </a:r>
          </a:p>
          <a:p>
            <a:pPr marL="347663" indent="-347663"/>
            <a:r>
              <a:rPr lang="en-US" dirty="0" smtClean="0"/>
              <a:t>Montana Environmental Custodial Trust</a:t>
            </a:r>
          </a:p>
          <a:p>
            <a:pPr marL="347663" indent="-347663"/>
            <a:r>
              <a:rPr lang="en-US" dirty="0" smtClean="0"/>
              <a:t>City of East Helena</a:t>
            </a:r>
          </a:p>
          <a:p>
            <a:pPr marL="347663" indent="-347663"/>
            <a:r>
              <a:rPr lang="en-US" dirty="0" smtClean="0"/>
              <a:t>Lewis and Clark County</a:t>
            </a:r>
          </a:p>
          <a:p>
            <a:pPr marL="347663" indent="-347663"/>
            <a:r>
              <a:rPr lang="en-US" dirty="0" smtClean="0"/>
              <a:t>Historic preservation &amp; conservation groups </a:t>
            </a:r>
          </a:p>
          <a:p>
            <a:pPr marL="347663" indent="-347663"/>
            <a:r>
              <a:rPr lang="en-US" dirty="0" smtClean="0"/>
              <a:t>Land owners</a:t>
            </a:r>
          </a:p>
          <a:p>
            <a:pPr marL="347663" indent="-347663">
              <a:buNone/>
            </a:pPr>
            <a:endParaRPr lang="en-US" dirty="0" smtClean="0"/>
          </a:p>
          <a:p>
            <a:pPr marL="347663" indent="-347663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3" descr="X:\EXTRANET\GSRI\Community Planning\Active Projects\East Helena\Photos\May 19 2011 - Alisa\Lamping Fiel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371600"/>
            <a:ext cx="3352800" cy="25717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4" descr="X:\EXTRANET\GSRI\Community Planning\Active Projects\East Helena\Final Report\InDesignFiles\EH_Report_FINAL_110111 Folder\Links\Charrette_group.jpg"/>
          <p:cNvPicPr>
            <a:picLocks noChangeAspect="1" noChangeArrowheads="1"/>
          </p:cNvPicPr>
          <p:nvPr/>
        </p:nvPicPr>
        <p:blipFill rotWithShape="1">
          <a:blip r:embed="rId4" cstate="print"/>
          <a:srcRect r="17388"/>
          <a:stretch/>
        </p:blipFill>
        <p:spPr bwMode="auto">
          <a:xfrm>
            <a:off x="4674996" y="4343400"/>
            <a:ext cx="4316604" cy="1828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3000"/>
            <a:ext cx="3505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9530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dirty="0" smtClean="0"/>
              <a:t>SRI sponsored a reuse planning process and convened a planning </a:t>
            </a:r>
            <a:r>
              <a:rPr lang="en-US" dirty="0" err="1" smtClean="0"/>
              <a:t>charrette</a:t>
            </a:r>
            <a:r>
              <a:rPr lang="en-US" dirty="0" smtClean="0"/>
              <a:t> with 45 local stakeholders to develop a revitalization strategy</a:t>
            </a:r>
          </a:p>
          <a:p>
            <a:pPr marL="347663" indent="-347663"/>
            <a:r>
              <a:rPr lang="en-US" dirty="0" smtClean="0"/>
              <a:t>Focus area themes included: </a:t>
            </a:r>
          </a:p>
          <a:p>
            <a:pPr marL="400050" lvl="1" indent="0"/>
            <a:r>
              <a:rPr lang="en-US" dirty="0" smtClean="0"/>
              <a:t> Land use and development</a:t>
            </a:r>
          </a:p>
          <a:p>
            <a:pPr marL="400050" lvl="1" indent="0"/>
            <a:r>
              <a:rPr lang="en-US" dirty="0" smtClean="0"/>
              <a:t> Cultural heritage</a:t>
            </a:r>
          </a:p>
          <a:p>
            <a:pPr marL="400050" lvl="1" indent="0"/>
            <a:r>
              <a:rPr lang="en-US" dirty="0" smtClean="0"/>
              <a:t> Habitat and recreation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3" descr="X:\EXTRANET\GSRI\Community Planning\Active Projects\East Helena\Final Report\InDesignFiles\EH_Report_FINAL_110111 Folder\Links\EHelena_Remedial_2011_10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250" b="18750"/>
          <a:stretch>
            <a:fillRect/>
          </a:stretch>
        </p:blipFill>
        <p:spPr>
          <a:xfrm>
            <a:off x="4800600" y="1223962"/>
            <a:ext cx="4191000" cy="2357438"/>
          </a:xfrm>
          <a:ln>
            <a:solidFill>
              <a:srgbClr val="002060"/>
            </a:solidFill>
          </a:ln>
        </p:spPr>
      </p:pic>
      <p:pic>
        <p:nvPicPr>
          <p:cNvPr id="2050" name="Picture 2" descr="X:\EXTRANET\GSRI\Community Planning\Active Projects\East Helena\Photos\Charrette Photos\East Helena Design Charrette 366.jpg"/>
          <p:cNvPicPr>
            <a:picLocks noChangeAspect="1" noChangeArrowheads="1"/>
          </p:cNvPicPr>
          <p:nvPr/>
        </p:nvPicPr>
        <p:blipFill>
          <a:blip r:embed="rId4" cstate="print"/>
          <a:srcRect b="8711"/>
          <a:stretch>
            <a:fillRect/>
          </a:stretch>
        </p:blipFill>
        <p:spPr bwMode="auto">
          <a:xfrm>
            <a:off x="6612677" y="3810000"/>
            <a:ext cx="2378923" cy="28956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293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76200"/>
            <a:ext cx="81534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 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09600" y="1417637"/>
            <a:ext cx="81534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TIFSD provided technical assistance in evaluating cleanup options through:</a:t>
            </a:r>
          </a:p>
          <a:p>
            <a:pPr marL="693738" lvl="1">
              <a:defRPr/>
            </a:pPr>
            <a:r>
              <a:rPr lang="en-US" sz="2400" dirty="0" smtClean="0"/>
              <a:t>On-site consultation</a:t>
            </a:r>
          </a:p>
          <a:p>
            <a:pPr marL="693738" lvl="1">
              <a:defRPr/>
            </a:pPr>
            <a:r>
              <a:rPr lang="en-US" sz="2400" dirty="0" smtClean="0"/>
              <a:t>Participation in day-long charrette to integrate technical expertise into remedy and reuse considerations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2" descr="X:\EXTRANET\GSRI\Community Planning\Active Projects\East Helena\Photos\May- Fran Costanzi\Picture 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3810000"/>
            <a:ext cx="3763762" cy="2819400"/>
          </a:xfrm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X:\EXTRANET\GSRI\Community Planning\Active Projects\East Helena\Final Report\InDesignFiles\EH_Report_FINAL_110111 Folder\Links\EHelena_Remedial_2011_10_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4038600"/>
            <a:ext cx="3496262" cy="262219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267200" cy="4114800"/>
          </a:xfrm>
        </p:spPr>
        <p:txBody>
          <a:bodyPr>
            <a:normAutofit/>
          </a:bodyPr>
          <a:lstStyle/>
          <a:p>
            <a:pPr marL="347663" indent="-347663"/>
            <a:r>
              <a:rPr lang="en-US" dirty="0" smtClean="0"/>
              <a:t>Area-wide revitalization strategy to advance revitalization priorities:</a:t>
            </a:r>
          </a:p>
          <a:p>
            <a:pPr marL="747713" lvl="1" indent="-347663"/>
            <a:r>
              <a:rPr lang="en-US" dirty="0" smtClean="0"/>
              <a:t>Green Infrastructure </a:t>
            </a:r>
          </a:p>
          <a:p>
            <a:pPr marL="747713" lvl="1" indent="-347663"/>
            <a:r>
              <a:rPr lang="en-US" dirty="0" smtClean="0"/>
              <a:t>Heritage Tourism </a:t>
            </a:r>
          </a:p>
          <a:p>
            <a:pPr marL="747713" lvl="1" indent="-347663"/>
            <a:r>
              <a:rPr lang="en-US" dirty="0" smtClean="0"/>
              <a:t>Economic Development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1" name="Picture 3" descr="X:\EXTRANET\GSRI\Community Planning\Active Projects\East Helena\Final Report\InDesignFiles\EH_Report_FINAL_110111 Folder\Links\EHelena_Remedial_2011_10_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219200"/>
            <a:ext cx="3496262" cy="2622197"/>
          </a:xfr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3276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8" descr="east_helena_concep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576"/>
          <a:stretch>
            <a:fillRect/>
          </a:stretch>
        </p:blipFill>
        <p:spPr>
          <a:xfrm>
            <a:off x="0" y="1143000"/>
            <a:ext cx="9144000" cy="57634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East Helena </a:t>
            </a:r>
            <a:br>
              <a:rPr lang="en-US" dirty="0" smtClean="0"/>
            </a:br>
            <a:r>
              <a:rPr lang="en-US" sz="1600" dirty="0"/>
              <a:t>Reuse Theme: Community-wide Revitalization Strategy</a:t>
            </a:r>
            <a:endParaRPr lang="en-US" sz="13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EPA_logo_vert_blk.gif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50604"/>
          <a:stretch>
            <a:fillRect/>
          </a:stretch>
        </p:blipFill>
        <p:spPr>
          <a:xfrm>
            <a:off x="152400" y="6553200"/>
            <a:ext cx="938906" cy="182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East Helena</a:t>
            </a:r>
            <a:br>
              <a:rPr lang="en-US" dirty="0" smtClean="0"/>
            </a:br>
            <a:r>
              <a:rPr lang="en-US" sz="2000" dirty="0" smtClean="0"/>
              <a:t>Reuse Theme: Community-wide Revitalization Strategy</a:t>
            </a:r>
            <a:endParaRPr lang="en-US" sz="2000" dirty="0"/>
          </a:p>
        </p:txBody>
      </p:sp>
      <p:pic>
        <p:nvPicPr>
          <p:cNvPr id="5" name="Content Placeholder 4" descr="eastfields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t="1" r="2307" b="739"/>
          <a:stretch/>
        </p:blipFill>
        <p:spPr>
          <a:xfrm>
            <a:off x="4800600" y="1219200"/>
            <a:ext cx="4114799" cy="5191075"/>
          </a:xfrm>
          <a:ln>
            <a:solidFill>
              <a:srgbClr val="002060"/>
            </a:solidFill>
          </a:ln>
        </p:spPr>
      </p:pic>
      <p:pic>
        <p:nvPicPr>
          <p:cNvPr id="6" name="Content Placeholder 5" descr="heritage.jpg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/>
          <a:srcRect l="2802" t="44724" r="4278" b="3533"/>
          <a:stretch/>
        </p:blipFill>
        <p:spPr>
          <a:xfrm>
            <a:off x="228600" y="1219200"/>
            <a:ext cx="4369639" cy="3148914"/>
          </a:xfrm>
          <a:ln>
            <a:solidFill>
              <a:srgbClr val="00206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327E6-C438-4329-AA2C-55EBA680CB3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255</Words>
  <Application>Microsoft Office PowerPoint</Application>
  <PresentationFormat>On-screen Show (4:3)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East Helena Smelter East Helena, Montana</vt:lpstr>
      <vt:lpstr>East Helena Reuse Theme: Community-wide Revitalization Strategy</vt:lpstr>
      <vt:lpstr>East Helena Reuse Theme: Community-wide Revitalization Strategy</vt:lpstr>
      <vt:lpstr>East Helena Reuse Theme: Community-wide Revitalization Strategy</vt:lpstr>
      <vt:lpstr>East Helena Reuse Theme: Community-wide Revitalization Strategy</vt:lpstr>
      <vt:lpstr>East Helena  Reuse Theme: Community-wide Revitalization Strategy</vt:lpstr>
      <vt:lpstr>East Helena Reuse Theme: Community-wide Revitalization Strategy</vt:lpstr>
      <vt:lpstr>East Helena  Reuse Theme: Community-wide Revitalization Strategy</vt:lpstr>
      <vt:lpstr>East Helena Reuse Theme: Community-wide Revitalization Strategy</vt:lpstr>
      <vt:lpstr>East Helena Reuse Theme: Community-wide Revitalization Strategy</vt:lpstr>
      <vt:lpstr>East Helena Reuse Theme: Community-wide Revitalization Strategy</vt:lpstr>
      <vt:lpstr>East Helena Reuse Theme: Community-wide Revitalization Strategy</vt:lpstr>
      <vt:lpstr>East Helena Reuse Theme: Community-wide Revitalization Strategy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Alfano</dc:creator>
  <cp:lastModifiedBy>Sarah Alfano</cp:lastModifiedBy>
  <cp:revision>27</cp:revision>
  <dcterms:created xsi:type="dcterms:W3CDTF">2013-08-19T12:30:14Z</dcterms:created>
  <dcterms:modified xsi:type="dcterms:W3CDTF">2013-09-12T17:27:06Z</dcterms:modified>
</cp:coreProperties>
</file>