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6"/>
  </p:notesMasterIdLst>
  <p:sldIdLst>
    <p:sldId id="256" r:id="rId2"/>
    <p:sldId id="258" r:id="rId3"/>
    <p:sldId id="257" r:id="rId4"/>
    <p:sldId id="271" r:id="rId5"/>
    <p:sldId id="267" r:id="rId6"/>
    <p:sldId id="259" r:id="rId7"/>
    <p:sldId id="262" r:id="rId8"/>
    <p:sldId id="263" r:id="rId9"/>
    <p:sldId id="266" r:id="rId10"/>
    <p:sldId id="264" r:id="rId11"/>
    <p:sldId id="265" r:id="rId12"/>
    <p:sldId id="268" r:id="rId13"/>
    <p:sldId id="269" r:id="rId14"/>
    <p:sldId id="270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1">
          <p15:clr>
            <a:srgbClr val="A4A3A4"/>
          </p15:clr>
        </p15:guide>
        <p15:guide id="2" orient="horz" pos="967">
          <p15:clr>
            <a:srgbClr val="A4A3A4"/>
          </p15:clr>
        </p15:guide>
        <p15:guide id="3" pos="2880">
          <p15:clr>
            <a:srgbClr val="A4A3A4"/>
          </p15:clr>
        </p15:guide>
        <p15:guide id="4" pos="233">
          <p15:clr>
            <a:srgbClr val="A4A3A4"/>
          </p15:clr>
        </p15:guide>
        <p15:guide id="5" pos="56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vara, Paul/GNV" initials="FP" lastIdx="1" clrIdx="0">
    <p:extLst>
      <p:ext uri="{19B8F6BF-5375-455C-9EA6-DF929625EA0E}">
        <p15:presenceInfo xmlns:p15="http://schemas.microsoft.com/office/powerpoint/2012/main" userId="S-1-5-21-1996970544-876638566-416048646-183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>
        <p:guide orient="horz" pos="4041"/>
        <p:guide orient="horz" pos="967"/>
        <p:guide pos="2880"/>
        <p:guide pos="233"/>
        <p:guide pos="5614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favara\Documents\@Work\Sustainability\Examples\Material%20Substitu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Metric Ton CO2 eq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Sheet1!$A$83</c:f>
              <c:strCache>
                <c:ptCount val="1"/>
                <c:pt idx="0">
                  <c:v>MT CO2 eq Infract</c:v>
                </c:pt>
              </c:strCache>
            </c:strRef>
          </c:tx>
          <c:invertIfNegative val="0"/>
          <c:cat>
            <c:strRef>
              <c:f>Sheet1!$B$82:$C$82</c:f>
              <c:strCache>
                <c:ptCount val="2"/>
                <c:pt idx="0">
                  <c:v>Cover with Green Pozzolan</c:v>
                </c:pt>
                <c:pt idx="1">
                  <c:v>Cover with Portland Cement</c:v>
                </c:pt>
              </c:strCache>
            </c:strRef>
          </c:cat>
          <c:val>
            <c:numRef>
              <c:f>Sheet1!$B$83:$C$83</c:f>
              <c:numCache>
                <c:formatCode>0</c:formatCode>
                <c:ptCount val="2"/>
                <c:pt idx="0">
                  <c:v>12007.289000000002</c:v>
                </c:pt>
                <c:pt idx="1">
                  <c:v>19306.351999999995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958088"/>
        <c:axId val="134957696"/>
      </c:barChart>
      <c:catAx>
        <c:axId val="134958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4957696"/>
        <c:crosses val="autoZero"/>
        <c:auto val="1"/>
        <c:lblAlgn val="ctr"/>
        <c:lblOffset val="100"/>
        <c:noMultiLvlLbl val="0"/>
      </c:catAx>
      <c:valAx>
        <c:axId val="13495769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34958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4-03T21:05:09.027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1157D-1BC2-4FFD-9E55-D92D31DBB164}" type="datetimeFigureOut">
              <a:rPr lang="en-US" smtClean="0"/>
              <a:pPr/>
              <a:t>4/13/2014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D501-1B20-466A-B410-903401CF11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4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5EB921-82FB-45DD-9AB1-BF3732A74DB1}" type="slidenum">
              <a:rPr lang="en-US"/>
              <a:pPr eaLnBrk="1" hangingPunct="1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7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4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5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9146" y="2781929"/>
            <a:ext cx="4662445" cy="2795626"/>
            <a:chOff x="389146" y="2781929"/>
            <a:chExt cx="4662445" cy="279562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4153"/>
            <a:stretch/>
          </p:blipFill>
          <p:spPr>
            <a:xfrm>
              <a:off x="1685911" y="3223360"/>
              <a:ext cx="1021664" cy="74066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13402" y="4007295"/>
              <a:ext cx="738189" cy="7406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5105" y="4039307"/>
              <a:ext cx="740664" cy="74301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67343" y="4009021"/>
              <a:ext cx="736324" cy="74066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389146" y="3223360"/>
              <a:ext cx="740664" cy="74066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89146" y="4031251"/>
              <a:ext cx="740664" cy="7406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742845" y="3223360"/>
              <a:ext cx="740664" cy="74066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526886" y="4018491"/>
              <a:ext cx="740664" cy="74066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911" y="4835434"/>
              <a:ext cx="740664" cy="7406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27361" y="4835434"/>
              <a:ext cx="740189" cy="74212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38579">
              <a:off x="305253" y="2942141"/>
              <a:ext cx="1373245" cy="1052822"/>
            </a:xfrm>
            <a:prstGeom prst="rect">
              <a:avLst/>
            </a:prstGeom>
          </p:spPr>
        </p:pic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63617" y="2884822"/>
            <a:ext cx="5055844" cy="834527"/>
          </a:xfrm>
        </p:spPr>
        <p:txBody>
          <a:bodyPr anchor="b" anchorCtr="0"/>
          <a:lstStyle>
            <a:lvl1pPr algn="r"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00669" y="5177941"/>
            <a:ext cx="3518792" cy="388860"/>
          </a:xfrm>
        </p:spPr>
        <p:txBody>
          <a:bodyPr lIns="0" tIns="0" rIns="0" bIns="0"/>
          <a:lstStyle>
            <a:lvl1pPr marL="0" indent="0" algn="r">
              <a:buFont typeface="Wingdings" pitchFamily="2" charset="2"/>
              <a:buNone/>
              <a:defRPr sz="18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0" y="1"/>
            <a:ext cx="9144000" cy="1700784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1828802"/>
            <a:ext cx="9144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CH2MHILL_Typeface_White_White_BkGrd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57195" y="721962"/>
            <a:ext cx="1677927" cy="19202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1" y="6519436"/>
            <a:ext cx="9144001" cy="341906"/>
            <a:chOff x="-1" y="6506184"/>
            <a:chExt cx="9144001" cy="341906"/>
          </a:xfrm>
        </p:grpSpPr>
        <p:grpSp>
          <p:nvGrpSpPr>
            <p:cNvPr id="31" name="Group 30"/>
            <p:cNvGrpSpPr/>
            <p:nvPr/>
          </p:nvGrpSpPr>
          <p:grpSpPr>
            <a:xfrm>
              <a:off x="-1" y="6506184"/>
              <a:ext cx="9144001" cy="341906"/>
              <a:chOff x="-1" y="6506184"/>
              <a:chExt cx="9144001" cy="341906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0" y="6575556"/>
                <a:ext cx="9144000" cy="272534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Flowchart: Card 33"/>
              <p:cNvSpPr/>
              <p:nvPr/>
            </p:nvSpPr>
            <p:spPr bwMode="auto">
              <a:xfrm rot="10800000" flipV="1">
                <a:off x="-1" y="6506184"/>
                <a:ext cx="1325217" cy="341906"/>
              </a:xfrm>
              <a:prstGeom prst="flowChartPunchedCard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2" name="Picture 31" descr="CH2MHILL_Typeface_White_White_BkGrd.png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78339" y="6628853"/>
              <a:ext cx="1089004" cy="12462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656" y="98345"/>
            <a:ext cx="1828800" cy="151790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76" y="6588808"/>
            <a:ext cx="663895" cy="2789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" y="77495"/>
            <a:ext cx="5845383" cy="87224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" y="1325880"/>
            <a:ext cx="8542337" cy="5114677"/>
          </a:xfrm>
        </p:spPr>
        <p:txBody>
          <a:bodyPr/>
          <a:lstStyle>
            <a:lvl1pPr marL="285750" indent="-285750">
              <a:buClr>
                <a:srgbClr val="FE8A0A"/>
              </a:buClr>
              <a:defRPr sz="2400"/>
            </a:lvl1pPr>
            <a:lvl2pPr marL="573088" indent="-287338">
              <a:buClr>
                <a:srgbClr val="FE8A0A"/>
              </a:buClr>
              <a:defRPr/>
            </a:lvl2pPr>
            <a:lvl3pPr marL="804863" indent="-231775">
              <a:buClr>
                <a:srgbClr val="FE8A0A"/>
              </a:buClr>
              <a:defRPr/>
            </a:lvl3pPr>
            <a:lvl4pPr marL="1090613" indent="-285750">
              <a:buClr>
                <a:srgbClr val="FE8A0A"/>
              </a:buClr>
              <a:defRPr/>
            </a:lvl4pPr>
            <a:lvl5pPr marL="1311275" indent="-220663">
              <a:buClr>
                <a:srgbClr val="FE8A0A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76" y="6588808"/>
            <a:ext cx="663895" cy="2789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89146" y="2781929"/>
            <a:ext cx="4662445" cy="2795626"/>
            <a:chOff x="389146" y="2781929"/>
            <a:chExt cx="4662445" cy="279562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13402" y="4007295"/>
              <a:ext cx="738189" cy="7406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5105" y="4039307"/>
              <a:ext cx="740664" cy="74301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67343" y="4009021"/>
              <a:ext cx="736324" cy="740664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auto">
            <a:xfrm>
              <a:off x="389146" y="3223360"/>
              <a:ext cx="740664" cy="74066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89146" y="4031251"/>
              <a:ext cx="740664" cy="7406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742845" y="3223360"/>
              <a:ext cx="740664" cy="74066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526886" y="4018491"/>
              <a:ext cx="740664" cy="74066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6911" y="4835434"/>
              <a:ext cx="740664" cy="74066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27361" y="4835434"/>
              <a:ext cx="740189" cy="74212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38579">
              <a:off x="305253" y="2942141"/>
              <a:ext cx="1373245" cy="1052822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 bwMode="auto">
          <a:xfrm>
            <a:off x="0" y="1"/>
            <a:ext cx="9144000" cy="1700784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lowchart: Card 1"/>
          <p:cNvSpPr/>
          <p:nvPr/>
        </p:nvSpPr>
        <p:spPr bwMode="auto">
          <a:xfrm flipV="1">
            <a:off x="5181601" y="145776"/>
            <a:ext cx="3962400" cy="1681811"/>
          </a:xfrm>
          <a:prstGeom prst="flowChartPunchedCard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519436"/>
            <a:ext cx="9144000" cy="341906"/>
            <a:chOff x="0" y="6506184"/>
            <a:chExt cx="9144000" cy="341906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6575556"/>
              <a:ext cx="9144000" cy="272534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lowchart: Card 7"/>
            <p:cNvSpPr/>
            <p:nvPr/>
          </p:nvSpPr>
          <p:spPr bwMode="auto">
            <a:xfrm rot="10800000" flipV="1">
              <a:off x="0" y="6506184"/>
              <a:ext cx="1169418" cy="341906"/>
            </a:xfrm>
            <a:prstGeom prst="flowChartPunchedCard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920" y="3177872"/>
            <a:ext cx="8138010" cy="1500187"/>
          </a:xfrm>
        </p:spPr>
        <p:txBody>
          <a:bodyPr anchor="t" anchorCtr="0"/>
          <a:lstStyle>
            <a:lvl1pPr marL="0" indent="0" algn="r">
              <a:buNone/>
              <a:defRPr sz="28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16" descr="CH2MHILL_Typeface_White_White_BkGrd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5331" y="6628853"/>
            <a:ext cx="1089004" cy="1246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171"/>
          <a:stretch/>
        </p:blipFill>
        <p:spPr>
          <a:xfrm>
            <a:off x="1685911" y="3223360"/>
            <a:ext cx="1005840" cy="7291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76" y="6588808"/>
            <a:ext cx="663895" cy="2789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887" y="1524000"/>
            <a:ext cx="4158963" cy="4495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67200" cy="4495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76" y="6588808"/>
            <a:ext cx="663895" cy="2789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215867"/>
            <a:ext cx="8316912" cy="793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081" y="1535113"/>
            <a:ext cx="4040188" cy="639762"/>
          </a:xfrm>
        </p:spPr>
        <p:txBody>
          <a:bodyPr lIns="0" tIns="0" rIns="0" bIns="0" anchor="t" anchorCtr="0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081" y="2174875"/>
            <a:ext cx="4040188" cy="3951288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lIns="0" tIns="0" rIns="0" bIns="0" anchor="t" anchorCtr="0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76" y="6588808"/>
            <a:ext cx="663895" cy="2789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76" y="6588808"/>
            <a:ext cx="663895" cy="2789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76" y="6588808"/>
            <a:ext cx="663895" cy="2789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17900" y="6508750"/>
            <a:ext cx="2133600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9246B3A-E15A-44C8-962E-0F96125704A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76" y="6588808"/>
            <a:ext cx="663895" cy="27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42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ard 3"/>
          <p:cNvSpPr/>
          <p:nvPr/>
        </p:nvSpPr>
        <p:spPr bwMode="auto">
          <a:xfrm flipV="1">
            <a:off x="6437154" y="1"/>
            <a:ext cx="2706846" cy="1213013"/>
          </a:xfrm>
          <a:prstGeom prst="flowChartPunchedCard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8288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1"/>
            <a:ext cx="9144000" cy="1029253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7" y="64243"/>
            <a:ext cx="8542337" cy="87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7" y="1325880"/>
            <a:ext cx="8542337" cy="513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1" y="6519436"/>
            <a:ext cx="9144001" cy="341906"/>
            <a:chOff x="-1" y="6506184"/>
            <a:chExt cx="9144001" cy="341906"/>
          </a:xfrm>
        </p:grpSpPr>
        <p:grpSp>
          <p:nvGrpSpPr>
            <p:cNvPr id="6" name="Group 5"/>
            <p:cNvGrpSpPr/>
            <p:nvPr/>
          </p:nvGrpSpPr>
          <p:grpSpPr>
            <a:xfrm>
              <a:off x="-1" y="6506184"/>
              <a:ext cx="9144001" cy="341906"/>
              <a:chOff x="-1" y="6506184"/>
              <a:chExt cx="9144001" cy="341906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0" y="6575556"/>
                <a:ext cx="9144000" cy="272534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Flowchart: Card 18"/>
              <p:cNvSpPr/>
              <p:nvPr/>
            </p:nvSpPr>
            <p:spPr bwMode="auto">
              <a:xfrm rot="10800000" flipV="1">
                <a:off x="-1" y="6506184"/>
                <a:ext cx="1325217" cy="341906"/>
              </a:xfrm>
              <a:prstGeom prst="flowChartPunchedCard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7" name="Picture 6" descr="CH2MHILL_Typeface_White_White_BkGrd.png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78339" y="6628853"/>
              <a:ext cx="1089004" cy="12462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223000" y="6637626"/>
            <a:ext cx="7886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63D2E0A1-482E-4E61-A580-52C39F0A7D72}" type="slidenum">
              <a:rPr lang="en-US" sz="1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10362" y="250893"/>
            <a:ext cx="2001279" cy="641121"/>
            <a:chOff x="7010362" y="144877"/>
            <a:chExt cx="2001279" cy="64112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73701" y="145918"/>
              <a:ext cx="637940" cy="6400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0362" y="144877"/>
              <a:ext cx="638056" cy="6400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1853" y="145272"/>
              <a:ext cx="638413" cy="6400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800000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800000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800000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800000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800000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800000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800000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800000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E8A13"/>
        </a:buClr>
        <a:buSzPct val="75000"/>
        <a:buFont typeface="Wingdings" pitchFamily="2" charset="2"/>
        <a:buChar char="n"/>
        <a:defRPr sz="2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E8A0A"/>
        </a:buClr>
        <a:buChar char="–"/>
        <a:defRPr sz="2000" baseline="0">
          <a:solidFill>
            <a:schemeClr val="tx1"/>
          </a:solidFill>
          <a:latin typeface="Arial" pitchFamily="34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FE8A0A"/>
        </a:buClr>
        <a:buChar char="•"/>
        <a:defRPr sz="1800" baseline="0">
          <a:solidFill>
            <a:schemeClr val="tx1"/>
          </a:solidFill>
          <a:latin typeface="Arial" pitchFamily="34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FE8A0A"/>
        </a:buClr>
        <a:buChar char="–"/>
        <a:defRPr sz="1600" baseline="0">
          <a:solidFill>
            <a:schemeClr val="tx1"/>
          </a:solidFill>
          <a:latin typeface="Arial" pitchFamily="34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FE8A0A"/>
        </a:buClr>
        <a:buChar char="»"/>
        <a:defRPr sz="1400" baseline="0">
          <a:solidFill>
            <a:schemeClr val="tx1"/>
          </a:solidFill>
          <a:latin typeface="Arial" pitchFamily="34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SI@sustainableremediation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6"/>
                </a:solidFill>
              </a:rPr>
              <a:t>Using Quantitation to Develop </a:t>
            </a:r>
            <a:br>
              <a:rPr lang="en-US" smtClean="0">
                <a:solidFill>
                  <a:schemeClr val="accent6"/>
                </a:solidFill>
              </a:rPr>
            </a:br>
            <a:r>
              <a:rPr lang="en-US" smtClean="0">
                <a:solidFill>
                  <a:schemeClr val="accent6"/>
                </a:solidFill>
              </a:rPr>
              <a:t>Sustainable Solutions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3258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 noGrp="1"/>
          </p:cNvSpPr>
          <p:nvPr/>
        </p:nvSpPr>
        <p:spPr>
          <a:xfrm>
            <a:off x="7988300" y="6524625"/>
            <a:ext cx="1143000" cy="304800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73420FF0-4976-491A-A0E6-E76EA9C243B8}" type="slidenum">
              <a:rPr lang="en-US" sz="1200">
                <a:solidFill>
                  <a:srgbClr val="898989"/>
                </a:solidFill>
              </a:rPr>
              <a:pPr algn="r"/>
              <a:t>10</a:t>
            </a:fld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Solar-Powered Bioreactor 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063557"/>
            <a:ext cx="76231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11504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" descr="ES012511083603RDD_2-2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12850"/>
            <a:ext cx="8316912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508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smtClean="0"/>
              <a:t>TCE in Groundwater</a:t>
            </a:r>
            <a:endParaRPr lang="en-US" sz="3600" dirty="0" smtClean="0"/>
          </a:p>
        </p:txBody>
      </p:sp>
      <p:sp>
        <p:nvSpPr>
          <p:cNvPr id="4608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19F1C0-00D9-4CC0-88AE-770B65CC618B}" type="slidenum">
              <a:rPr lang="en-US">
                <a:solidFill>
                  <a:schemeClr val="bg1"/>
                </a:solidFill>
              </a:rPr>
              <a:pPr eaLnBrk="1" hangingPunct="1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7334" y="6000622"/>
            <a:ext cx="607442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Would not have considered this approach unless we asked </a:t>
            </a:r>
          </a:p>
          <a:p>
            <a:r>
              <a:rPr lang="en-US" sz="1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“can we make it greener?”</a:t>
            </a:r>
          </a:p>
        </p:txBody>
      </p:sp>
    </p:spTree>
    <p:extLst>
      <p:ext uri="{BB962C8B-B14F-4D97-AF65-F5344CB8AC3E}">
        <p14:creationId xmlns:p14="http://schemas.microsoft.com/office/powerpoint/2010/main" val="146912803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Material Substitution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Alternative analysis considered:</a:t>
            </a:r>
          </a:p>
          <a:p>
            <a:pPr lvl="1">
              <a:defRPr/>
            </a:pPr>
            <a:r>
              <a:rPr lang="en-US" smtClean="0"/>
              <a:t>Onsite solidification with cap - traditional</a:t>
            </a:r>
          </a:p>
          <a:p>
            <a:pPr lvl="1">
              <a:defRPr/>
            </a:pPr>
            <a:r>
              <a:rPr lang="en-US" smtClean="0"/>
              <a:t>Onsite solidification with cap - sustainable</a:t>
            </a:r>
          </a:p>
          <a:p>
            <a:pPr>
              <a:defRPr/>
            </a:pPr>
            <a:r>
              <a:rPr lang="en-US" smtClean="0"/>
              <a:t>Footprint analysis was performed to identify components of the onsite remedy that could be modified to make the closure more sustainable</a:t>
            </a:r>
          </a:p>
          <a:p>
            <a:pPr>
              <a:defRPr/>
            </a:pPr>
            <a:r>
              <a:rPr lang="en-US" smtClean="0"/>
              <a:t>Portland cement identified as key contributor to the green house gas footprint</a:t>
            </a:r>
          </a:p>
          <a:p>
            <a:pPr>
              <a:defRPr/>
            </a:pPr>
            <a:r>
              <a:rPr lang="en-US" smtClean="0"/>
              <a:t>Raised awareness of potential to use green pozzolans to reduce the footprint</a:t>
            </a:r>
            <a:endParaRPr lang="en-US" dirty="0"/>
          </a:p>
        </p:txBody>
      </p:sp>
      <p:sp>
        <p:nvSpPr>
          <p:cNvPr id="512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fld id="{7405DC9B-06E1-4765-B7CE-5427A25171A3}" type="slidenum">
              <a:rPr lang="en-US" sz="1000" smtClean="0">
                <a:solidFill>
                  <a:schemeClr val="accent1"/>
                </a:solidFill>
              </a:rPr>
              <a:pPr/>
              <a:t>12</a:t>
            </a:fld>
            <a:endParaRPr lang="en-US" sz="10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7481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Sustainable Remediation  Case Study</a:t>
            </a:r>
            <a:br>
              <a:rPr lang="en-US" sz="2400" smtClean="0"/>
            </a:br>
            <a:r>
              <a:rPr lang="en-US" sz="2400" smtClean="0"/>
              <a:t>Material Substitution</a:t>
            </a:r>
            <a:endParaRPr lang="en-US" sz="24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Team evaluated sources and effectiveness of green pozzolans and selected an alternate solidification agent</a:t>
            </a:r>
          </a:p>
          <a:p>
            <a:r>
              <a:rPr lang="en-US" smtClean="0"/>
              <a:t>GHG avoidance – 6400 metric tons</a:t>
            </a:r>
          </a:p>
          <a:p>
            <a:r>
              <a:rPr lang="en-US" smtClean="0"/>
              <a:t>Design estimated cost savings for material substitution $125,000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 marL="0" indent="0">
              <a:buNone/>
            </a:pPr>
            <a:r>
              <a:rPr lang="en-US" smtClean="0">
                <a:solidFill>
                  <a:srgbClr val="00B050"/>
                </a:solidFill>
              </a:rPr>
              <a:t>Would not have recognized material substitution if we did not ask “how can we make this greener?”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81750"/>
            <a:ext cx="2133600" cy="33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fld id="{C16EBAAD-5116-4135-8D8C-B9FC08FCFDE8}" type="slidenum">
              <a:rPr lang="en-US" sz="1000" smtClean="0">
                <a:solidFill>
                  <a:schemeClr val="accent1"/>
                </a:solidFill>
              </a:rPr>
              <a:pPr/>
              <a:t>13</a:t>
            </a:fld>
            <a:endParaRPr lang="en-US" sz="10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608825"/>
              </p:ext>
            </p:extLst>
          </p:nvPr>
        </p:nvGraphicFramePr>
        <p:xfrm>
          <a:off x="2026508" y="3056238"/>
          <a:ext cx="5016843" cy="252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453564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SURF Technical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Compilation of case studies</a:t>
            </a:r>
          </a:p>
          <a:p>
            <a:r>
              <a:rPr lang="en-US" dirty="0" smtClean="0"/>
              <a:t>Will be shared freely on SURF website</a:t>
            </a:r>
          </a:p>
          <a:p>
            <a:r>
              <a:rPr lang="en-US" dirty="0" smtClean="0"/>
              <a:t>Use of a simple standard template to report information</a:t>
            </a:r>
          </a:p>
          <a:p>
            <a:r>
              <a:rPr lang="en-US" dirty="0" smtClean="0"/>
              <a:t>Show depth and breadth of successful applications of sustainable remediation</a:t>
            </a:r>
          </a:p>
          <a:p>
            <a:r>
              <a:rPr lang="en-US" dirty="0" smtClean="0"/>
              <a:t>Email </a:t>
            </a:r>
            <a:r>
              <a:rPr lang="en-US" dirty="0" smtClean="0">
                <a:hlinkClick r:id="rId2"/>
              </a:rPr>
              <a:t>CSI@sustainableremediation.org</a:t>
            </a:r>
            <a:r>
              <a:rPr lang="en-US" dirty="0" smtClean="0"/>
              <a:t> if you would like to contribute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6227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consider quantitation?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43" y="1070507"/>
            <a:ext cx="8542337" cy="5114677"/>
          </a:xfrm>
        </p:spPr>
        <p:txBody>
          <a:bodyPr/>
          <a:lstStyle/>
          <a:p>
            <a:r>
              <a:rPr lang="en-US" sz="2000" smtClean="0"/>
              <a:t>Main purpose is to provide information on the most significant contributions to environmental footprint</a:t>
            </a:r>
          </a:p>
          <a:p>
            <a:r>
              <a:rPr lang="en-US" sz="2000" smtClean="0"/>
              <a:t>Helps to identify opportunities to reduce contributions</a:t>
            </a:r>
          </a:p>
          <a:p>
            <a:r>
              <a:rPr lang="en-US" sz="2000" smtClean="0"/>
              <a:t>Can also be used to estimate benefits of potential Best Management Practices</a:t>
            </a:r>
          </a:p>
          <a:p>
            <a:r>
              <a:rPr lang="en-US" sz="2000" smtClean="0"/>
              <a:t>Can be used in any step of the cleanup life cycle, but most application in the following steps</a:t>
            </a:r>
          </a:p>
          <a:p>
            <a:pPr lvl="1"/>
            <a:r>
              <a:rPr lang="en-US" sz="1800" smtClean="0"/>
              <a:t>Remedy selection</a:t>
            </a:r>
          </a:p>
          <a:p>
            <a:pPr lvl="1"/>
            <a:r>
              <a:rPr lang="en-US" sz="1800" smtClean="0"/>
              <a:t>Design</a:t>
            </a:r>
          </a:p>
          <a:p>
            <a:pPr lvl="1"/>
            <a:r>
              <a:rPr lang="en-US" sz="1800" smtClean="0"/>
              <a:t>Optimization of O&amp;M</a:t>
            </a:r>
          </a:p>
          <a:p>
            <a:r>
              <a:rPr lang="en-US" sz="2000" smtClean="0"/>
              <a:t>Reduction in environmental footprint often results in lower costs as well</a:t>
            </a:r>
          </a:p>
          <a:p>
            <a:r>
              <a:rPr lang="en-US" sz="2000" smtClean="0"/>
              <a:t>SURF supported the ASTM Greener Cleanup Standard and ASTM Integration of Sustainable Cleanup Objectives Standard</a:t>
            </a:r>
          </a:p>
          <a:p>
            <a:r>
              <a:rPr lang="en-US" sz="2000" smtClean="0"/>
              <a:t>Research into quantitation with economic and societal aspects ongoing</a:t>
            </a:r>
          </a:p>
          <a:p>
            <a:r>
              <a:rPr lang="en-US" sz="2000" smtClean="0"/>
              <a:t>We will focus on environmental footprint quantitation in these examples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7056188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ASTM Greener Cleanup Overview (2013)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9605" y="1325563"/>
            <a:ext cx="6602903" cy="51149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364259" y="2133600"/>
            <a:ext cx="1186249" cy="626075"/>
          </a:xfrm>
          <a:prstGeom prst="ellipse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64259" y="4225988"/>
            <a:ext cx="1186249" cy="626075"/>
          </a:xfrm>
          <a:prstGeom prst="ellipse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64259" y="2822458"/>
            <a:ext cx="1186249" cy="626075"/>
          </a:xfrm>
          <a:prstGeom prst="ellipse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5250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Integration of Sustainable Cleanup Objectives (ASTM 2013)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0543" y="1811840"/>
            <a:ext cx="4152900" cy="4238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 rot="2794271">
            <a:off x="5477157" y="3938205"/>
            <a:ext cx="636405" cy="691197"/>
          </a:xfrm>
          <a:prstGeom prst="rect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9138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" y="77495"/>
            <a:ext cx="6764839" cy="872247"/>
          </a:xfrm>
        </p:spPr>
        <p:txBody>
          <a:bodyPr/>
          <a:lstStyle/>
          <a:p>
            <a:r>
              <a:rPr lang="en-US" smtClean="0"/>
              <a:t>From Greener Cleanups Presentation (EPA 2012, K Scheuermann)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9144" y="1325563"/>
            <a:ext cx="67838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7510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 to Support Quantitation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38645" y="1272095"/>
            <a:ext cx="4040188" cy="639762"/>
          </a:xfrm>
        </p:spPr>
        <p:txBody>
          <a:bodyPr/>
          <a:lstStyle/>
          <a:p>
            <a:r>
              <a:rPr lang="en-US" smtClean="0"/>
              <a:t>Footprint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82646" y="1664722"/>
            <a:ext cx="4040188" cy="3951288"/>
          </a:xfrm>
        </p:spPr>
        <p:txBody>
          <a:bodyPr/>
          <a:lstStyle/>
          <a:p>
            <a:r>
              <a:rPr lang="en-US" smtClean="0"/>
              <a:t>Footprint analysis tools are free, easy to learn and utilize</a:t>
            </a:r>
          </a:p>
          <a:p>
            <a:r>
              <a:rPr lang="en-US" smtClean="0"/>
              <a:t>Focus primarily on CO</a:t>
            </a:r>
            <a:r>
              <a:rPr lang="en-US" baseline="-25000" smtClean="0"/>
              <a:t>2</a:t>
            </a:r>
            <a:r>
              <a:rPr lang="en-US" smtClean="0"/>
              <a:t> emissions, NO</a:t>
            </a:r>
            <a:r>
              <a:rPr lang="en-US" baseline="-25000" smtClean="0"/>
              <a:t>x</a:t>
            </a:r>
            <a:r>
              <a:rPr lang="en-US" smtClean="0"/>
              <a:t>, SO</a:t>
            </a:r>
            <a:r>
              <a:rPr lang="en-US" baseline="-25000" smtClean="0"/>
              <a:t>x</a:t>
            </a:r>
            <a:r>
              <a:rPr lang="en-US" smtClean="0"/>
              <a:t>, PM, and energy</a:t>
            </a:r>
          </a:p>
          <a:p>
            <a:r>
              <a:rPr lang="en-US" smtClean="0"/>
              <a:t>Some tools go further and provide water use and optimization modules</a:t>
            </a:r>
          </a:p>
          <a:p>
            <a:r>
              <a:rPr lang="en-US" smtClean="0"/>
              <a:t>Most common tools:</a:t>
            </a:r>
          </a:p>
          <a:p>
            <a:pPr lvl="1"/>
            <a:r>
              <a:rPr lang="en-US" smtClean="0"/>
              <a:t>AFCEC SRT™</a:t>
            </a:r>
          </a:p>
          <a:p>
            <a:pPr lvl="1"/>
            <a:r>
              <a:rPr lang="en-US" smtClean="0"/>
              <a:t>SiteWise™</a:t>
            </a:r>
          </a:p>
          <a:p>
            <a:pPr lvl="1"/>
            <a:r>
              <a:rPr lang="en-US" smtClean="0"/>
              <a:t>EPA SEFA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589" y="1272095"/>
            <a:ext cx="4041775" cy="639762"/>
          </a:xfrm>
        </p:spPr>
        <p:txBody>
          <a:bodyPr/>
          <a:lstStyle/>
          <a:p>
            <a:r>
              <a:rPr lang="en-US" smtClean="0"/>
              <a:t>Life Cycle Assessment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832" y="1664722"/>
            <a:ext cx="4041775" cy="3951288"/>
          </a:xfrm>
        </p:spPr>
        <p:txBody>
          <a:bodyPr/>
          <a:lstStyle/>
          <a:p>
            <a:r>
              <a:rPr lang="en-US" smtClean="0"/>
              <a:t>Relatively expensive per license; significant knowledge of LCA and training on tool required</a:t>
            </a:r>
          </a:p>
          <a:p>
            <a:r>
              <a:rPr lang="en-US" smtClean="0"/>
              <a:t>Reports results in terms of environmental impacts in addition to specific emissions</a:t>
            </a:r>
          </a:p>
          <a:p>
            <a:r>
              <a:rPr lang="en-US" smtClean="0"/>
              <a:t>Robust analytical capabilities</a:t>
            </a:r>
          </a:p>
          <a:p>
            <a:r>
              <a:rPr lang="en-US" smtClean="0"/>
              <a:t>Most common tool:</a:t>
            </a:r>
          </a:p>
          <a:p>
            <a:pPr lvl="1"/>
            <a:r>
              <a:rPr lang="en-US" smtClean="0"/>
              <a:t>SimaPro</a:t>
            </a:r>
          </a:p>
          <a:p>
            <a:pPr lvl="1"/>
            <a:r>
              <a:rPr lang="en-US" smtClean="0"/>
              <a:t>GaBi (though not widely used in remediation industry)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43719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smtClean="0"/>
              <a:t>Travis AFB Site DP39 Summary</a:t>
            </a:r>
            <a:endParaRPr lang="en-US" sz="3600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3384"/>
            <a:ext cx="7642225" cy="4602163"/>
          </a:xfrm>
        </p:spPr>
        <p:txBody>
          <a:bodyPr/>
          <a:lstStyle/>
          <a:p>
            <a:pPr eaLnBrk="1" hangingPunct="1"/>
            <a:r>
              <a:rPr lang="en-US" sz="2400" smtClean="0"/>
              <a:t>TCE plume 2000 feet long</a:t>
            </a:r>
          </a:p>
          <a:p>
            <a:pPr eaLnBrk="1" hangingPunct="1"/>
            <a:r>
              <a:rPr lang="en-US" sz="2400" smtClean="0"/>
              <a:t>Source concentration of 8,000 ug/L</a:t>
            </a:r>
          </a:p>
          <a:p>
            <a:pPr eaLnBrk="1" hangingPunct="1"/>
            <a:r>
              <a:rPr lang="en-US" sz="2400" smtClean="0"/>
              <a:t>Aquifer thickness 20 to 60 feet </a:t>
            </a:r>
          </a:p>
          <a:p>
            <a:pPr eaLnBrk="1" hangingPunct="1"/>
            <a:r>
              <a:rPr lang="en-US" sz="2400" smtClean="0"/>
              <a:t>Interbedded silty-sands and clays</a:t>
            </a:r>
          </a:p>
          <a:p>
            <a:pPr eaLnBrk="1" hangingPunct="1"/>
            <a:r>
              <a:rPr lang="en-US" sz="2400" smtClean="0"/>
              <a:t>Eight-year interim pump and treat remedy failed to reduce source area TCE</a:t>
            </a:r>
          </a:p>
          <a:p>
            <a:pPr eaLnBrk="1" hangingPunct="1"/>
            <a:r>
              <a:rPr lang="en-US" sz="2400" smtClean="0"/>
              <a:t>Focused FS proposes green remediation alternative (bioreactor, phytoremediation, biobarrier oil injection)</a:t>
            </a:r>
          </a:p>
          <a:p>
            <a:pPr eaLnBrk="1" hangingPunct="1"/>
            <a:r>
              <a:rPr lang="en-US" smtClean="0"/>
              <a:t>Compared to groundwater pumping and GAC treatment</a:t>
            </a:r>
            <a:r>
              <a:rPr lang="en-US" sz="2400" smtClean="0"/>
              <a:t> 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3848221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Green Remedy Alternative</a:t>
            </a:r>
            <a:r>
              <a:rPr lang="en-US" smtClean="0"/>
              <a:t> </a:t>
            </a:r>
            <a:endParaRPr lang="en-US" dirty="0" smtClean="0"/>
          </a:p>
        </p:txBody>
      </p:sp>
      <p:sp>
        <p:nvSpPr>
          <p:cNvPr id="3076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smtClean="0"/>
              <a:t>Solar powered Insitu bioreactor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Deep plume Biobarrier 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Shallow plume - </a:t>
            </a:r>
            <a:br>
              <a:rPr lang="en-US" sz="2200" smtClean="0"/>
            </a:br>
            <a:r>
              <a:rPr lang="en-US" sz="2200" smtClean="0"/>
              <a:t> Phytoremediation</a:t>
            </a:r>
          </a:p>
          <a:p>
            <a:pPr>
              <a:lnSpc>
                <a:spcPct val="90000"/>
              </a:lnSpc>
            </a:pPr>
            <a:r>
              <a:rPr lang="en-US" sz="2200" smtClean="0"/>
              <a:t>Long-term monitoring using passive bag diffusion samplers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EPA Region 9 case study for sustainable remediation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pic>
        <p:nvPicPr>
          <p:cNvPr id="3077" name="Picture 5" descr="distribution grid in pl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37" y="1601000"/>
            <a:ext cx="4045237" cy="316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1100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600" smtClean="0"/>
              <a:t>Quantitation Comparison</a:t>
            </a:r>
            <a:endParaRPr lang="en-US" sz="3600" dirty="0" smtClean="0"/>
          </a:p>
        </p:txBody>
      </p:sp>
      <p:graphicFrame>
        <p:nvGraphicFramePr>
          <p:cNvPr id="42025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375010"/>
              </p:ext>
            </p:extLst>
          </p:nvPr>
        </p:nvGraphicFramePr>
        <p:xfrm>
          <a:off x="1117600" y="1436689"/>
          <a:ext cx="7569200" cy="3343976"/>
        </p:xfrm>
        <a:graphic>
          <a:graphicData uri="http://schemas.openxmlformats.org/drawingml/2006/table">
            <a:tbl>
              <a:tblPr/>
              <a:tblGrid>
                <a:gridCol w="1721853"/>
                <a:gridCol w="2164715"/>
                <a:gridCol w="3422585"/>
                <a:gridCol w="260047"/>
              </a:tblGrid>
              <a:tr h="13738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30-Yr Life-cycle  Impacts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9" marR="9143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 1 – Existing Pump and Treatment with GAC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 2 – Green Remedy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Bioreactor/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Phytoremediation/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Bio-barrier/ MNA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GHG as CO2 (tons ) </a:t>
                      </a:r>
                    </a:p>
                  </a:txBody>
                  <a:tcPr marL="91439" marR="9143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453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Used (kw-hr equiv) </a:t>
                      </a:r>
                    </a:p>
                  </a:txBody>
                  <a:tcPr marL="91439" marR="91439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6,700,000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93,500</a:t>
                      </a: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82376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R">
  <a:themeElements>
    <a:clrScheme name="">
      <a:dk1>
        <a:srgbClr val="000000"/>
      </a:dk1>
      <a:lt1>
        <a:srgbClr val="FFFFFF"/>
      </a:lt1>
      <a:dk2>
        <a:srgbClr val="BE620E"/>
      </a:dk2>
      <a:lt2>
        <a:srgbClr val="808080"/>
      </a:lt2>
      <a:accent1>
        <a:srgbClr val="006600"/>
      </a:accent1>
      <a:accent2>
        <a:srgbClr val="3366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5C8A"/>
      </a:accent6>
      <a:hlink>
        <a:srgbClr val="800000"/>
      </a:hlink>
      <a:folHlink>
        <a:srgbClr val="C0C0C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A539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18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RR" id="{60FB7D6D-FACA-492F-B390-740E74FC0E4C}" vid="{A9A730BF-002D-40EA-B6B7-7DDEDD51A3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SRR</Template>
  <TotalTime>980</TotalTime>
  <Words>537</Words>
  <Application>Microsoft Office PowerPoint</Application>
  <PresentationFormat>On-screen Show (4:3)</PresentationFormat>
  <Paragraphs>92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Wingdings</vt:lpstr>
      <vt:lpstr>SRR</vt:lpstr>
      <vt:lpstr>Using Quantitation to Develop  Sustainable Solutions</vt:lpstr>
      <vt:lpstr>Why consider quantitation?</vt:lpstr>
      <vt:lpstr>ASTM Greener Cleanup Overview (2013)</vt:lpstr>
      <vt:lpstr>Integration of Sustainable Cleanup Objectives (ASTM 2013)</vt:lpstr>
      <vt:lpstr>From Greener Cleanups Presentation (EPA 2012, K Scheuermann)</vt:lpstr>
      <vt:lpstr>Tools to Support Quantitation</vt:lpstr>
      <vt:lpstr>Travis AFB Site DP39 Summary</vt:lpstr>
      <vt:lpstr>Green Remedy Alternative </vt:lpstr>
      <vt:lpstr>Quantitation Comparison</vt:lpstr>
      <vt:lpstr>Solar-Powered Bioreactor </vt:lpstr>
      <vt:lpstr>TCE in Groundwater</vt:lpstr>
      <vt:lpstr> Material Substitution</vt:lpstr>
      <vt:lpstr>Sustainable Remediation  Case Study Material Substitution</vt:lpstr>
      <vt:lpstr>New SURF Technical Initiative</vt:lpstr>
    </vt:vector>
  </TitlesOfParts>
  <Company>CH2M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Quantitation to Develop  Greener Solutions</dc:title>
  <dc:creator>Favara, Paul/GNV</dc:creator>
  <cp:lastModifiedBy>Favara, Paul/GNV</cp:lastModifiedBy>
  <cp:revision>12</cp:revision>
  <dcterms:created xsi:type="dcterms:W3CDTF">2014-03-27T13:40:56Z</dcterms:created>
  <dcterms:modified xsi:type="dcterms:W3CDTF">2014-04-14T02:35:13Z</dcterms:modified>
</cp:coreProperties>
</file>