
<file path=[Content_Types].xml><?xml version="1.0" encoding="utf-8"?>
<Types xmlns="http://schemas.openxmlformats.org/package/2006/content-types">
  <Override PartName="/ppt/notesSlides/notesSlide20.xml" ContentType="application/vnd.openxmlformats-officedocument.presentationml.notesSlide+xml"/>
  <Override PartName="/ppt/slides/slide72.xml" ContentType="application/vnd.openxmlformats-officedocument.presentationml.slide+xml"/>
  <Override PartName="/ppt/slideLayouts/slideLayout5.xml" ContentType="application/vnd.openxmlformats-officedocument.presentationml.slideLayout+xml"/>
  <Override PartName="/ppt/theme/theme4.xml" ContentType="application/vnd.openxmlformats-officedocument.theme+xml"/>
  <Override PartName="/ppt/slides/slide179.xml" ContentType="application/vnd.openxmlformats-officedocument.presentationml.slide+xml"/>
  <Override PartName="/ppt/notesSlides/notesSlide48.xml" ContentType="application/vnd.openxmlformats-officedocument.presentationml.notesSlide+xml"/>
  <Override PartName="/ppt/notesSlides/notesSlide123.xml" ContentType="application/vnd.openxmlformats-officedocument.presentationml.notesSlide+xml"/>
  <Override PartName="/ppt/notesSlides/notesSlide81.xml" ContentType="application/vnd.openxmlformats-officedocument.presentationml.notesSlide+xml"/>
  <Override PartName="/ppt/slides/slide124.xml" ContentType="application/vnd.openxmlformats-officedocument.presentationml.slide+xml"/>
  <Override PartName="/ppt/slides/slide45.xml" ContentType="application/vnd.openxmlformats-officedocument.presentationml.slide+xml"/>
  <Override PartName="/ppt/slides/slide108.xml" ContentType="application/vnd.openxmlformats-officedocument.presentationml.slide+xml"/>
  <Override PartName="/ppt/notesSlides/notesSlide184.xml" ContentType="application/vnd.openxmlformats-officedocument.presentationml.notesSlide+xml"/>
  <Override PartName="/ppt/slides/slide185.xml" ContentType="application/vnd.openxmlformats-officedocument.presentationml.slide+xml"/>
  <Override PartName="/ppt/notesSlides/notesSlide54.xml" ContentType="application/vnd.openxmlformats-officedocument.presentationml.notesSlide+xml"/>
  <Override PartName="/ppt/slides/slide3.xml" ContentType="application/vnd.openxmlformats-officedocument.presentationml.slide+xml"/>
  <Override PartName="/ppt/notesSlides/notesSlide38.xml" ContentType="application/vnd.openxmlformats-officedocument.presentationml.notesSlide+xml"/>
  <Override PartName="/ppt/notesSlides/notesSlide113.xml" ContentType="application/vnd.openxmlformats-officedocument.presentationml.notesSlide+xml"/>
  <Override PartName="/ppt/embeddings/oleObject3.bin" ContentType="application/vnd.openxmlformats-officedocument.oleObject"/>
  <Override PartName="/ppt/notesSlides/notesSlide157.xml" ContentType="application/vnd.openxmlformats-officedocument.presentationml.notesSlide+xml"/>
  <Override PartName="/ppt/slides/slide114.xml" ContentType="application/vnd.openxmlformats-officedocument.presentationml.slide+xml"/>
  <Override PartName="/ppt/slideLayouts/slideLayout36.xml" ContentType="application/vnd.openxmlformats-officedocument.presentationml.slideLayout+xml"/>
  <Override PartName="/ppt/notesMasters/notesMaster1.xml" ContentType="application/vnd.openxmlformats-officedocument.presentationml.notesMaster+xml"/>
  <Override PartName="/ppt/slides/slide35.xml" ContentType="application/vnd.openxmlformats-officedocument.presentationml.slide+xml"/>
  <Override PartName="/ppt/slideLayouts/slideLayout1.xml" ContentType="application/vnd.openxmlformats-officedocument.presentationml.slideLayout+xml"/>
  <Override PartName="/ppt/slides/slide175.xml" ContentType="application/vnd.openxmlformats-officedocument.presentationml.slide+xml"/>
  <Override PartName="/ppt/notesSlides/notesSlide44.xml" ContentType="application/vnd.openxmlformats-officedocument.presentationml.notesSlide+xml"/>
  <Override PartName="/ppt/slides/slide96.xml" ContentType="application/vnd.openxmlformats-officedocument.presentationml.slide+xml"/>
  <Override PartName="/ppt/slides/slide120.xml" ContentType="application/vnd.openxmlformats-officedocument.presentationml.slide+xml"/>
  <Override PartName="/ppt/slides/slide41.xml" ContentType="application/vnd.openxmlformats-officedocument.presentationml.slide+xml"/>
  <Override PartName="/ppt/slides/slide104.xml" ContentType="application/vnd.openxmlformats-officedocument.presentationml.slide+xml"/>
  <Override PartName="/ppt/slideLayouts/slideLayout26.xml" ContentType="application/vnd.openxmlformats-officedocument.presentationml.slideLayout+xml"/>
  <Override PartName="/ppt/notesSlides/notesSlide147.xml" ContentType="application/vnd.openxmlformats-officedocument.presentationml.notesSlide+xml"/>
  <Override PartName="/ppt/slides/slide148.xml" ContentType="application/vnd.openxmlformats-officedocument.presentationml.slide+xml"/>
  <Override PartName="/ppt/notesSlides/notesSlide180.xml" ContentType="application/vnd.openxmlformats-officedocument.presentationml.notesSlide+xml"/>
  <Default Extension="xml" ContentType="application/xml"/>
  <Override PartName="/ppt/slides/slide69.xml" ContentType="application/vnd.openxmlformats-officedocument.presentationml.slide+xml"/>
  <Override PartName="/ppt/slides/slide181.xml" ContentType="application/vnd.openxmlformats-officedocument.presentationml.slide+xml"/>
  <Override PartName="/ppt/notesSlides/notesSlide50.xml" ContentType="application/vnd.openxmlformats-officedocument.presentationml.notesSlide+xml"/>
  <Override PartName="/docProps/app.xml" ContentType="application/vnd.openxmlformats-officedocument.extended-properties+xml"/>
  <Override PartName="/ppt/notesSlides/notesSlide78.xml" ContentType="application/vnd.openxmlformats-officedocument.presentationml.notesSlide+xml"/>
  <Default Extension="png" ContentType="image/png"/>
  <Override PartName="/ppt/slides/slide110.xml" ContentType="application/vnd.openxmlformats-officedocument.presentationml.slide+xml"/>
  <Override PartName="/ppt/slideLayouts/slideLayout32.xml" ContentType="application/vnd.openxmlformats-officedocument.presentationml.slideLayout+xml"/>
  <Override PartName="/ppt/notesSlides/notesSlide153.xml" ContentType="application/vnd.openxmlformats-officedocument.presentationml.notesSlide+xml"/>
  <Override PartName="/ppt/slides/slide31.xml" ContentType="application/vnd.openxmlformats-officedocument.presentationml.slide+xml"/>
  <Override PartName="/ppt/notesSlides/notesSlide137.xml" ContentType="application/vnd.openxmlformats-officedocument.presentationml.notesSlide+xml"/>
  <Override PartName="/ppt/slides/slide138.xml" ContentType="application/vnd.openxmlformats-officedocument.presentationml.slide+xml"/>
  <Override PartName="/ppt/slides/slide171.xml" ContentType="application/vnd.openxmlformats-officedocument.presentationml.slide+xml"/>
  <Override PartName="/ppt/slides/slide59.xml" ContentType="application/vnd.openxmlformats-officedocument.presentationml.slide+xml"/>
  <Override PartName="/ppt/notesSlides/notesSlide40.xml" ContentType="application/vnd.openxmlformats-officedocument.presentationml.notesSlide+xml"/>
  <Override PartName="/ppt/notesSlides/notesSlide68.xml" ContentType="application/vnd.openxmlformats-officedocument.presentationml.notesSlide+xml"/>
  <Override PartName="/ppt/notesSlides/notesSlide143.xml" ContentType="application/vnd.openxmlformats-officedocument.presentationml.notesSlide+xml"/>
  <Override PartName="/ppt/slideLayouts/slideLayout22.xml" ContentType="application/vnd.openxmlformats-officedocument.presentationml.slideLayout+xml"/>
  <Override PartName="/ppt/slides/slide144.xml" ContentType="application/vnd.openxmlformats-officedocument.presentationml.slide+xml"/>
  <Override PartName="/ppt/slides/slide65.xml" ContentType="application/vnd.openxmlformats-officedocument.presentationml.slide+xml"/>
  <Override PartName="/ppt/notesSlides/notesSlide4.xml" ContentType="application/vnd.openxmlformats-officedocument.presentationml.notesSlide+xml"/>
  <Override PartName="/ppt/notesSlides/notesSlide74.xml" ContentType="application/vnd.openxmlformats-officedocument.presentationml.notesSlide+xml"/>
  <Override PartName="/ppt/notesSlides/notesSlide133.xml" ContentType="application/vnd.openxmlformats-officedocument.presentationml.notesSlide+xml"/>
  <Override PartName="/ppt/slides/slide71.xml" ContentType="application/vnd.openxmlformats-officedocument.presentationml.slide+xml"/>
  <Override PartName="/ppt/slides/slide134.xml" ContentType="application/vnd.openxmlformats-officedocument.presentationml.slide+xml"/>
  <Override PartName="/ppt/slideLayouts/slideLayout56.xml" ContentType="application/vnd.openxmlformats-officedocument.presentationml.slideLayout+xml"/>
  <Override PartName="/ppt/notesSlides/notesSlide177.xml" ContentType="application/vnd.openxmlformats-officedocument.presentationml.notesSlide+xml"/>
  <Override PartName="/ppt/slides/slide55.xml" ContentType="application/vnd.openxmlformats-officedocument.presentationml.slide+xml"/>
  <Override PartName="/ppt/notesSlides/notesSlide106.xml" ContentType="application/vnd.openxmlformats-officedocument.presentationml.notesSlide+xml"/>
  <Override PartName="/ppt/notesSlides/notesSlide64.xml" ContentType="application/vnd.openxmlformats-officedocument.presentationml.notesSlide+xml"/>
  <Override PartName="/ppt/slides/slide140.xml" ContentType="application/vnd.openxmlformats-officedocument.presentationml.slide+xml"/>
  <Override PartName="/ppt/slideLayouts/slideLayout62.xml" ContentType="application/vnd.openxmlformats-officedocument.presentationml.slideLayout+xml"/>
  <Override PartName="/ppt/slides/slide28.xml" ContentType="application/vnd.openxmlformats-officedocument.presentationml.slide+xml"/>
  <Override PartName="/ppt/slides/slide61.xml" ContentType="application/vnd.openxmlformats-officedocument.presentationml.slide+xml"/>
  <Override PartName="/ppt/notesSlides/notesSlide167.xml" ContentType="application/vnd.openxmlformats-officedocument.presentationml.notesSlide+xml"/>
  <Override PartName="/ppt/slideLayouts/slideLayout46.xml" ContentType="application/vnd.openxmlformats-officedocument.presentationml.slideLayout+xml"/>
  <Override PartName="/ppt/slides/slide168.xml" ContentType="application/vnd.openxmlformats-officedocument.presentationml.slide+xml"/>
  <Override PartName="/ppt/handoutMasters/handoutMaster1.xml" ContentType="application/vnd.openxmlformats-officedocument.presentationml.handoutMaster+xml"/>
  <Override PartName="/ppt/slides/slide89.xml" ContentType="application/vnd.openxmlformats-officedocument.presentationml.slide+xml"/>
  <Override PartName="/ppt/notesSlides/notesSlide70.xml" ContentType="application/vnd.openxmlformats-officedocument.presentationml.notesSlide+xml"/>
  <Override PartName="/ppt/notesSlides/notesSlide98.xml" ContentType="application/vnd.openxmlformats-officedocument.presentationml.notesSlide+xml"/>
  <Override PartName="/ppt/slideLayouts/slideLayout19.xml" ContentType="application/vnd.openxmlformats-officedocument.presentationml.slideLayout+xml"/>
  <Override PartName="/ppt/notesSlides/notesSlide173.xml" ContentType="application/vnd.openxmlformats-officedocument.presentationml.notesSlide+xml"/>
  <Override PartName="/ppt/slides/slide130.xml" ContentType="application/vnd.openxmlformats-officedocument.presentationml.slide+xml"/>
  <Override PartName="/ppt/slideLayouts/slideLayout52.xml" ContentType="application/vnd.openxmlformats-officedocument.presentationml.slideLayout+xml"/>
  <Override PartName="/ppt/slides/slide18.xml" ContentType="application/vnd.openxmlformats-officedocument.presentationml.slide+xml"/>
  <Override PartName="/ppt/slides/slide51.xml" ContentType="application/vnd.openxmlformats-officedocument.presentationml.slide+xml"/>
  <Override PartName="/ppt/slides/slide95.xml" ContentType="application/vnd.openxmlformats-officedocument.presentationml.slide+xml"/>
  <Override PartName="/ppt/slides/slide158.xml" ContentType="application/vnd.openxmlformats-officedocument.presentationml.slide+xml"/>
  <Override PartName="/ppt/notesSlides/notesSlide27.xml" ContentType="application/vnd.openxmlformats-officedocument.presentationml.notesSlide+xml"/>
  <Override PartName="/ppt/slides/slide79.xml" ContentType="application/vnd.openxmlformats-officedocument.presentationml.slide+xml"/>
  <Override PartName="/ppt/notesSlides/notesSlide102.xml" ContentType="application/vnd.openxmlformats-officedocument.presentationml.notesSlide+xml"/>
  <Override PartName="/ppt/notesSlides/notesSlide60.xml" ContentType="application/vnd.openxmlformats-officedocument.presentationml.notesSlide+xml"/>
  <Override PartName="/ppt/slideMasters/slideMaster5.xml" ContentType="application/vnd.openxmlformats-officedocument.presentationml.slideMaster+xml"/>
  <Override PartName="/ppt/slides/slide103.xml" ContentType="application/vnd.openxmlformats-officedocument.presentationml.slide+xml"/>
  <Override PartName="/ppt/slides/slide24.xml" ContentType="application/vnd.openxmlformats-officedocument.presentationml.slide+xml"/>
  <Override PartName="/ppt/notesSlides/notesSlide88.xml" ContentType="application/vnd.openxmlformats-officedocument.presentationml.notesSlide+xml"/>
  <Override PartName="/ppt/notesSlides/notesSlide163.xml" ContentType="application/vnd.openxmlformats-officedocument.presentationml.notesSlide+xml"/>
  <Override PartName="/ppt/slideLayouts/slideLayout42.xml" ContentType="application/vnd.openxmlformats-officedocument.presentationml.slideLayout+xml"/>
  <Override PartName="/ppt/slides/slide164.xml" ContentType="application/vnd.openxmlformats-officedocument.presentationml.slide+xml"/>
  <Override PartName="/ppt/slideLayouts/slideLayout86.xml" ContentType="application/vnd.openxmlformats-officedocument.presentationml.slideLayout+xml"/>
  <Override PartName="/ppt/notesSlides/notesSlide33.xml" ContentType="application/vnd.openxmlformats-officedocument.presentationml.notesSlide+xml"/>
  <Override PartName="/ppt/slides/slide85.xml" ContentType="application/vnd.openxmlformats-officedocument.presentationml.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94.xml" ContentType="application/vnd.openxmlformats-officedocument.presentationml.notesSlide+xml"/>
  <Override PartName="/ppt/slideLayouts/slideLayout15.xml" ContentType="application/vnd.openxmlformats-officedocument.presentationml.slideLayout+xml"/>
  <Override PartName="/ppt/slides/slide14.xml" ContentType="application/vnd.openxmlformats-officedocument.presentationml.slide+xml"/>
  <Override PartName="/ppt/theme/theme10.xml" ContentType="application/vnd.openxmlformats-officedocument.theme+xml"/>
  <Override PartName="/ppt/slides/slide91.xml" ContentType="application/vnd.openxmlformats-officedocument.presentationml.slide+xml"/>
  <Override PartName="/ppt/slides/slide154.xml" ContentType="application/vnd.openxmlformats-officedocument.presentationml.slide+xml"/>
  <Override PartName="/ppt/slideLayouts/slideLayout76.xml" ContentType="application/vnd.openxmlformats-officedocument.presentationml.slideLayout+xml"/>
  <Override PartName="/ppt/notesSlides/notesSlide23.xml" ContentType="application/vnd.openxmlformats-officedocument.presentationml.notesSlide+xml"/>
  <Override PartName="/ppt/slides/slide75.xml" ContentType="application/vnd.openxmlformats-officedocument.presentationml.slide+xml"/>
  <Override PartName="/ppt/slideLayouts/slideLayout8.xml" ContentType="application/vnd.openxmlformats-officedocument.presentationml.slideLayout+xml"/>
  <Override PartName="/ppt/theme/theme7.xml" ContentType="application/vnd.openxmlformats-officedocument.theme+xml"/>
  <Override PartName="/ppt/slideMasters/slideMaster1.xml" ContentType="application/vnd.openxmlformats-officedocument.presentationml.slideMaster+xml"/>
  <Override PartName="/ppt/slides/slide20.xml" ContentType="application/vnd.openxmlformats-officedocument.presentationml.slide+xml"/>
  <Override PartName="/ppt/notesSlides/notesSlide84.xml" ContentType="application/vnd.openxmlformats-officedocument.presentationml.notesSlide+xml"/>
  <Override PartName="/ppt/notesSlides/notesSlide126.xml" ContentType="application/vnd.openxmlformats-officedocument.presentationml.notesSlide+xml"/>
  <Override PartName="/ppt/slides/slide127.xml" ContentType="application/vnd.openxmlformats-officedocument.presentationml.slide+xml"/>
  <Override PartName="/ppt/embeddings/oleObject10.bin" ContentType="application/vnd.openxmlformats-officedocument.oleObject"/>
  <Override PartName="/ppt/slides/slide160.xml" ContentType="application/vnd.openxmlformats-officedocument.presentationml.slide+xml"/>
  <Default Extension="bin" ContentType="application/vnd.openxmlformats-officedocument.presentationml.printerSettings"/>
  <Override PartName="/ppt/slideLayouts/slideLayout82.xml" ContentType="application/vnd.openxmlformats-officedocument.presentationml.slideLayout+xml"/>
  <Override PartName="/ppt/slides/slide48.xml" ContentType="application/vnd.openxmlformats-officedocument.presentationml.slide+xml"/>
  <Override PartName="/ppt/slides/slide81.xml" ContentType="application/vnd.openxmlformats-officedocument.presentationml.slide+xml"/>
  <Override PartName="/ppt/notesSlides/notesSlide187.xml" ContentType="application/vnd.openxmlformats-officedocument.presentationml.notesSlide+xml"/>
  <Override PartName="/ppt/slideLayouts/slideLayout66.xml" ContentType="application/vnd.openxmlformats-officedocument.presentationml.slideLayout+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57.xml" ContentType="application/vnd.openxmlformats-officedocument.presentationml.notesSlide+xml"/>
  <Override PartName="/ppt/notesSlides/notesSlide132.xml" ContentType="application/vnd.openxmlformats-officedocument.presentationml.notesSlide+xml"/>
  <Override PartName="/ppt/notesSlides/notesSlide90.xml" ContentType="application/vnd.openxmlformats-officedocument.presentationml.notesSlide+xml"/>
  <Override PartName="/ppt/slideLayouts/slideLayout11.xml" ContentType="application/vnd.openxmlformats-officedocument.presentationml.slideLayout+xml"/>
  <Override PartName="/ppt/slides/slide6.xml" ContentType="application/vnd.openxmlformats-officedocument.presentationml.slide+xml"/>
  <Override PartName="/ppt/slides/slide10.xml" ContentType="application/vnd.openxmlformats-officedocument.presentationml.slide+xml"/>
  <Override PartName="/ppt/notesSlides/notesSlide116.xml" ContentType="application/vnd.openxmlformats-officedocument.presentationml.notesSlide+xml"/>
  <Override PartName="/ppt/embeddings/oleObject6.bin" ContentType="application/vnd.openxmlformats-officedocument.oleObject"/>
  <Override PartName="/ppt/slides/slide117.xml" ContentType="application/vnd.openxmlformats-officedocument.presentationml.slide+xml"/>
  <Override PartName="/ppt/slideLayouts/slideLayout39.xml" ContentType="application/vnd.openxmlformats-officedocument.presentationml.slideLayout+xml"/>
  <Override PartName="/ppt/slides/slide150.xml" ContentType="application/vnd.openxmlformats-officedocument.presentationml.slide+xml"/>
  <Override PartName="/ppt/slideLayouts/slideLayout72.xml" ContentType="application/vnd.openxmlformats-officedocument.presentationml.slideLayout+xml"/>
  <Override PartName="/ppt/slides/slide38.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178.xml" ContentType="application/vnd.openxmlformats-officedocument.presentationml.slide+xml"/>
  <Override PartName="/ppt/notesSlides/notesSlide47.xml" ContentType="application/vnd.openxmlformats-officedocument.presentationml.notesSlide+xml"/>
  <Override PartName="/ppt/slides/slide99.xml" ContentType="application/vnd.openxmlformats-officedocument.presentationml.slide+xml"/>
  <Override PartName="/ppt/notesSlides/notesSlide122.xml" ContentType="application/vnd.openxmlformats-officedocument.presentationml.notesSlide+xml"/>
  <Override PartName="/ppt/notesSlides/notesSlide80.xml" ContentType="application/vnd.openxmlformats-officedocument.presentationml.notesSlide+xml"/>
  <Override PartName="/ppt/slides/slide123.xml" ContentType="application/vnd.openxmlformats-officedocument.presentationml.slide+xml"/>
  <Override PartName="/ppt/slides/slide44.xml" ContentType="application/vnd.openxmlformats-officedocument.presentationml.slide+xml"/>
  <Override PartName="/ppt/slides/slide107.xml" ContentType="application/vnd.openxmlformats-officedocument.presentationml.slide+xml"/>
  <Override PartName="/ppt/slideLayouts/slideLayout29.xml" ContentType="application/vnd.openxmlformats-officedocument.presentationml.slideLayout+xml"/>
  <Override PartName="/ppt/notesSlides/notesSlide183.xml" ContentType="application/vnd.openxmlformats-officedocument.presentationml.notesSlide+xml"/>
  <Override PartName="/ppt/slides/slide184.xml" ContentType="application/vnd.openxmlformats-officedocument.presentationml.slide+xml"/>
  <Override PartName="/ppt/notesSlides/notesSlide53.xml" ContentType="application/vnd.openxmlformats-officedocument.presentationml.notesSlide+xml"/>
  <Override PartName="/ppt/slides/slide2.xml" ContentType="application/vnd.openxmlformats-officedocument.presentationml.slide+xml"/>
  <Override PartName="/ppt/notesSlides/notesSlide37.xml" ContentType="application/vnd.openxmlformats-officedocument.presentationml.notesSlide+xml"/>
  <Override PartName="/ppt/notesSlides/notesSlide112.xml" ContentType="application/vnd.openxmlformats-officedocument.presentationml.notesSlide+xml"/>
  <Override PartName="/ppt/embeddings/oleObject2.bin" ContentType="application/vnd.openxmlformats-officedocument.oleObject"/>
  <Default Extension="vml" ContentType="application/vnd.openxmlformats-officedocument.vmlDrawing"/>
  <Override PartName="/ppt/slides/slide113.xml" ContentType="application/vnd.openxmlformats-officedocument.presentationml.slide+xml"/>
  <Override PartName="/ppt/slideLayouts/slideLayout35.xml" ContentType="application/vnd.openxmlformats-officedocument.presentationml.slideLayout+xml"/>
  <Override PartName="/ppt/notesSlides/notesSlide156.xml" ContentType="application/vnd.openxmlformats-officedocument.presentationml.notesSlide+xml"/>
  <Override PartName="/ppt/slides/slide34.xml" ContentType="application/vnd.openxmlformats-officedocument.presentationml.slide+xml"/>
  <Override PartName="/ppt/slides/slide174.xml" ContentType="application/vnd.openxmlformats-officedocument.presentationml.slide+xml"/>
  <Override PartName="/ppt/notesSlides/notesSlide43.xml" ContentType="application/vnd.openxmlformats-officedocument.presentationml.notesSlide+xml"/>
  <Override PartName="/ppt/slides/slide40.xml" ContentType="application/vnd.openxmlformats-officedocument.presentationml.slide+xml"/>
  <Override PartName="/ppt/notesSlides/notesSlide146.xml" ContentType="application/vnd.openxmlformats-officedocument.presentationml.notesSlide+xml"/>
  <Override PartName="/ppt/slideLayouts/slideLayout25.xml" ContentType="application/vnd.openxmlformats-officedocument.presentationml.slideLayout+xml"/>
  <Override PartName="/ppt/slides/slide147.xml" ContentType="application/vnd.openxmlformats-officedocument.presentationml.slide+xml"/>
  <Override PartName="/ppt/slides/slide180.xml" ContentType="application/vnd.openxmlformats-officedocument.presentationml.slide+xml"/>
  <Override PartName="/ppt/notesSlides/notesSlide7.xml" ContentType="application/vnd.openxmlformats-officedocument.presentationml.notesSlide+xml"/>
  <Default Extension="jpeg" ContentType="image/jpeg"/>
  <Override PartName="/ppt/slides/slide68.xml" ContentType="application/vnd.openxmlformats-officedocument.presentationml.slide+xml"/>
  <Override PartName="/ppt/notesSlides/notesSlide77.xml" ContentType="application/vnd.openxmlformats-officedocument.presentationml.notesSlide+xml"/>
  <Override PartName="/ppt/notesSlides/notesSlide152.xml" ContentType="application/vnd.openxmlformats-officedocument.presentationml.notesSlide+xml"/>
  <Override PartName="/ppt/slideLayouts/slideLayout31.xml" ContentType="application/vnd.openxmlformats-officedocument.presentationml.slideLayout+xml"/>
  <Override PartName="/ppt/slides/slide30.xml" ContentType="application/vnd.openxmlformats-officedocument.presentationml.slide+xml"/>
  <Override PartName="/ppt/notesSlides/notesSlide136.xml" ContentType="application/vnd.openxmlformats-officedocument.presentationml.notesSlide+xml"/>
  <Override PartName="/ppt/slides/slide137.xml" ContentType="application/vnd.openxmlformats-officedocument.presentationml.slide+xml"/>
  <Override PartName="/ppt/slideLayouts/slideLayout59.xml" ContentType="application/vnd.openxmlformats-officedocument.presentationml.slideLayout+xml"/>
  <Override PartName="/ppt/slides/slide170.xml" ContentType="application/vnd.openxmlformats-officedocument.presentationml.slide+xml"/>
  <Override PartName="/ppt/slides/slide58.xml" ContentType="application/vnd.openxmlformats-officedocument.presentationml.slide+xml"/>
  <Override PartName="/ppt/notesSlides/notesSlide109.xml" ContentType="application/vnd.openxmlformats-officedocument.presentationml.notesSlide+xml"/>
  <Override PartName="/ppt/notesSlides/notesSlide67.xml" ContentType="application/vnd.openxmlformats-officedocument.presentationml.notesSlide+xml"/>
  <Override PartName="/ppt/notesSlides/notesSlide142.xml" ContentType="application/vnd.openxmlformats-officedocument.presentationml.notesSlide+xml"/>
  <Override PartName="/ppt/slideLayouts/slideLayout21.xml" ContentType="application/vnd.openxmlformats-officedocument.presentationml.slideLayout+xml"/>
  <Override PartName="/ppt/slides/slide143.xml" ContentType="application/vnd.openxmlformats-officedocument.presentationml.slide+xml"/>
  <Override PartName="/ppt/slides/slide64.xml" ContentType="application/vnd.openxmlformats-officedocument.presentationml.slide+xml"/>
  <Override PartName="/ppt/notesSlides/notesSlide3.xml" ContentType="application/vnd.openxmlformats-officedocument.presentationml.notesSlide+xml"/>
  <Override PartName="/ppt/slideLayouts/slideLayout49.xml" ContentType="application/vnd.openxmlformats-officedocument.presentationml.slideLayout+xml"/>
  <Override PartName="/ppt/notesSlides/notesSlide73.xml" ContentType="application/vnd.openxmlformats-officedocument.presentationml.notesSlide+xml"/>
  <Override PartName="/ppt/slides/slide70.xml" ContentType="application/vnd.openxmlformats-officedocument.presentationml.slide+xml"/>
  <Override PartName="/ppt/slides/slide133.xml" ContentType="application/vnd.openxmlformats-officedocument.presentationml.slide+xml"/>
  <Override PartName="/ppt/slideLayouts/slideLayout55.xml" ContentType="application/vnd.openxmlformats-officedocument.presentationml.slideLayout+xml"/>
  <Override PartName="/ppt/notesSlides/notesSlide176.xml" ContentType="application/vnd.openxmlformats-officedocument.presentationml.notesSlide+xml"/>
  <Override PartName="/ppt/slides/slide54.xml" ContentType="application/vnd.openxmlformats-officedocument.presentationml.slide+xml"/>
  <Override PartName="/ppt/notesSlides/notesSlide105.xml" ContentType="application/vnd.openxmlformats-officedocument.presentationml.notesSlide+xml"/>
  <Override PartName="/ppt/notesSlides/notesSlide63.xml" ContentType="application/vnd.openxmlformats-officedocument.presentationml.notesSlide+xml"/>
  <Override PartName="/ppt/slideMasters/slideMaster8.xml" ContentType="application/vnd.openxmlformats-officedocument.presentationml.slideMaster+xml"/>
  <Override PartName="/ppt/slideLayouts/slideLayout61.xml" ContentType="application/vnd.openxmlformats-officedocument.presentationml.slideLayout+xml"/>
  <Override PartName="/ppt/slides/slide27.xml" ContentType="application/vnd.openxmlformats-officedocument.presentationml.slide+xml"/>
  <Override PartName="/ppt/slides/slide60.xml" ContentType="application/vnd.openxmlformats-officedocument.presentationml.slide+xml"/>
  <Override PartName="/ppt/notesSlides/notesSlide166.xml" ContentType="application/vnd.openxmlformats-officedocument.presentationml.notesSlide+xml"/>
  <Override PartName="/ppt/slideLayouts/slideLayout45.xml" ContentType="application/vnd.openxmlformats-officedocument.presentationml.slideLayout+xml"/>
  <Override PartName="/ppt/slides/slide167.xml" ContentType="application/vnd.openxmlformats-officedocument.presentationml.slide+xml"/>
  <Override PartName="/ppt/slides/slide88.xml" ContentType="application/vnd.openxmlformats-officedocument.presentationml.slide+xml"/>
  <Override PartName="/ppt/notesSlides/notesSlide97.xml" ContentType="application/vnd.openxmlformats-officedocument.presentationml.notesSlide+xml"/>
  <Override PartName="/ppt/slideLayouts/slideLayout18.xml" ContentType="application/vnd.openxmlformats-officedocument.presentationml.slideLayout+xml"/>
  <Override PartName="/ppt/notesSlides/notesSlide172.xml" ContentType="application/vnd.openxmlformats-officedocument.presentationml.notesSlide+xml"/>
  <Override PartName="/ppt/slideLayouts/slideLayout51.xml" ContentType="application/vnd.openxmlformats-officedocument.presentationml.slideLayout+xml"/>
  <Override PartName="/ppt/slides/slide17.xml" ContentType="application/vnd.openxmlformats-officedocument.presentationml.slide+xml"/>
  <Override PartName="/ppt/slides/slide50.xml" ContentType="application/vnd.openxmlformats-officedocument.presentationml.slide+xml"/>
  <Override PartName="/ppt/slides/slide94.xml" ContentType="application/vnd.openxmlformats-officedocument.presentationml.slide+xml"/>
  <Override PartName="/ppt/slides/slide157.xml" ContentType="application/vnd.openxmlformats-officedocument.presentationml.slide+xml"/>
  <Override PartName="/ppt/slideLayouts/slideLayout79.xml" ContentType="application/vnd.openxmlformats-officedocument.presentationml.slideLayout+xml"/>
  <Override PartName="/ppt/notesSlides/notesSlide26.xml" ContentType="application/vnd.openxmlformats-officedocument.presentationml.notesSlide+xml"/>
  <Override PartName="/ppt/slides/slide78.xml" ContentType="application/vnd.openxmlformats-officedocument.presentationml.slide+xml"/>
  <Override PartName="/ppt/notesSlides/notesSlide101.xml" ContentType="application/vnd.openxmlformats-officedocument.presentationml.notesSlide+xml"/>
  <Override PartName="/ppt/slides/slide102.xml" ContentType="application/vnd.openxmlformats-officedocument.presentationml.slide+xml"/>
  <Override PartName="/ppt/slideMasters/slideMaster4.xml" ContentType="application/vnd.openxmlformats-officedocument.presentationml.slideMaster+xml"/>
  <Override PartName="/ppt/slides/slide23.xml" ContentType="application/vnd.openxmlformats-officedocument.presentationml.slide+xml"/>
  <Override PartName="/ppt/notesSlides/notesSlide87.xml" ContentType="application/vnd.openxmlformats-officedocument.presentationml.notesSlide+xml"/>
  <Override PartName="/ppt/notesSlides/notesSlide129.xml" ContentType="application/vnd.openxmlformats-officedocument.presentationml.notesSlide+xml"/>
  <Override PartName="/ppt/notesSlides/notesSlide162.xml" ContentType="application/vnd.openxmlformats-officedocument.presentationml.notesSlide+xml"/>
  <Override PartName="/ppt/slideLayouts/slideLayout41.xml" ContentType="application/vnd.openxmlformats-officedocument.presentationml.slideLayout+xml"/>
  <Override PartName="/ppt/slides/slide163.xml" ContentType="application/vnd.openxmlformats-officedocument.presentationml.slide+xml"/>
  <Override PartName="/ppt/slideLayouts/slideLayout85.xml" ContentType="application/vnd.openxmlformats-officedocument.presentationml.slideLayout+xml"/>
  <Override PartName="/ppt/notesSlides/notesSlide32.xml" ContentType="application/vnd.openxmlformats-officedocument.presentationml.notesSlide+xml"/>
  <Override PartName="/ppt/slides/slide84.xml" ContentType="application/vnd.openxmlformats-officedocument.presentationml.slide+xml"/>
  <Override PartName="/ppt/slideLayouts/slideLayout69.xml" ContentType="application/vnd.openxmlformats-officedocument.presentationml.slideLayout+xml"/>
  <Override PartName="/ppt/presProps.xml" ContentType="application/vnd.openxmlformats-officedocument.presentationml.presProps+xml"/>
  <Override PartName="/ppt/notesSlides/notesSlide16.xml" ContentType="application/vnd.openxmlformats-officedocument.presentationml.notesSlide+xml"/>
  <Override PartName="/ppt/notesSlides/notesSlide93.xml" ContentType="application/vnd.openxmlformats-officedocument.presentationml.notesSlide+xml"/>
  <Override PartName="/ppt/slides/slide9.xml" ContentType="application/vnd.openxmlformats-officedocument.presentationml.slide+xml"/>
  <Override PartName="/ppt/slideLayouts/slideLayout14.xml" ContentType="application/vnd.openxmlformats-officedocument.presentationml.slideLayout+xml"/>
  <Override PartName="/ppt/slides/slide13.xml" ContentType="application/vnd.openxmlformats-officedocument.presentationml.slide+xml"/>
  <Override PartName="/ppt/notesSlides/notesSlide119.xml" ContentType="application/vnd.openxmlformats-officedocument.presentationml.notesSlide+xml"/>
  <Override PartName="/ppt/embeddings/oleObject9.bin" ContentType="application/vnd.openxmlformats-officedocument.oleObject"/>
  <Default Extension="rels" ContentType="application/vnd.openxmlformats-package.relationships+xml"/>
  <Override PartName="/ppt/slides/slide90.xml" ContentType="application/vnd.openxmlformats-officedocument.presentationml.slide+xml"/>
  <Override PartName="/ppt/slides/slide153.xml" ContentType="application/vnd.openxmlformats-officedocument.presentationml.slide+xml"/>
  <Override PartName="/ppt/slideLayouts/slideLayout75.xml" ContentType="application/vnd.openxmlformats-officedocument.presentationml.slideLayout+xml"/>
  <Override PartName="/ppt/notesSlides/notesSlide22.xml" ContentType="application/vnd.openxmlformats-officedocument.presentationml.notesSlide+xml"/>
  <Override PartName="/ppt/slides/slide74.xml" ContentType="application/vnd.openxmlformats-officedocument.presentationml.slide+xml"/>
  <Override PartName="/ppt/slideLayouts/slideLayout7.xml" ContentType="application/vnd.openxmlformats-officedocument.presentationml.slideLayout+xml"/>
  <Override PartName="/ppt/theme/theme6.xml" ContentType="application/vnd.openxmlformats-officedocument.theme+xml"/>
  <Override PartName="/ppt/notesSlides/notesSlide125.xml" ContentType="application/vnd.openxmlformats-officedocument.presentationml.notesSlide+xml"/>
  <Override PartName="/ppt/notesSlides/notesSlide83.xml" ContentType="application/vnd.openxmlformats-officedocument.presentationml.notesSlide+xml"/>
  <Override PartName="/ppt/slides/slide126.xml" ContentType="application/vnd.openxmlformats-officedocument.presentationml.slide+xml"/>
  <Override PartName="/ppt/slideLayouts/slideLayout81.xml" ContentType="application/vnd.openxmlformats-officedocument.presentationml.slideLayout+xml"/>
  <Override PartName="/ppt/slides/slide47.xml" ContentType="application/vnd.openxmlformats-officedocument.presentationml.slide+xml"/>
  <Override PartName="/ppt/slides/slide80.xml" ContentType="application/vnd.openxmlformats-officedocument.presentationml.slide+xml"/>
  <Override PartName="/ppt/notesSlides/notesSlide186.xml" ContentType="application/vnd.openxmlformats-officedocument.presentationml.notesSlide+xml"/>
  <Override PartName="/ppt/slideLayouts/slideLayout65.xml" ContentType="application/vnd.openxmlformats-officedocument.presentationml.slideLayout+xml"/>
  <Override PartName="/ppt/notesSlides/notesSlide12.xml" ContentType="application/vnd.openxmlformats-officedocument.presentationml.notesSlide+xml"/>
  <Override PartName="/ppt/slides/slide187.xml" ContentType="application/vnd.openxmlformats-officedocument.presentationml.slide+xml"/>
  <Override PartName="/ppt/notesSlides/notesSlide56.xml" ContentType="application/vnd.openxmlformats-officedocument.presentationml.notesSlide+xml"/>
  <Override PartName="/ppt/notesSlides/notesSlide131.xml" ContentType="application/vnd.openxmlformats-officedocument.presentationml.notesSlide+xml"/>
  <Override PartName="/ppt/slides/slide5.xml" ContentType="application/vnd.openxmlformats-officedocument.presentationml.slide+xml"/>
  <Override PartName="/ppt/slideLayouts/slideLayout10.xml" ContentType="application/vnd.openxmlformats-officedocument.presentationml.slideLayout+xml"/>
  <Override PartName="/ppt/notesSlides/notesSlide115.xml" ContentType="application/vnd.openxmlformats-officedocument.presentationml.notesSlide+xml"/>
  <Override PartName="/ppt/embeddings/oleObject5.bin" ContentType="application/vnd.openxmlformats-officedocument.oleObject"/>
  <Override PartName="/ppt/slides/slide116.xml" ContentType="application/vnd.openxmlformats-officedocument.presentationml.slide+xml"/>
  <Override PartName="/ppt/slideLayouts/slideLayout38.xml" ContentType="application/vnd.openxmlformats-officedocument.presentationml.slideLayout+xml"/>
  <Override PartName="/ppt/slideLayouts/slideLayout71.xml" ContentType="application/vnd.openxmlformats-officedocument.presentationml.slideLayout+xml"/>
  <Override PartName="/ppt/slides/slide37.xml" ContentType="application/vnd.openxmlformats-officedocument.presentationml.slide+xml"/>
  <Override PartName="/ppt/slideLayouts/slideLayout3.xml" ContentType="application/vnd.openxmlformats-officedocument.presentationml.slideLayout+xml"/>
  <Override PartName="/ppt/theme/theme2.xml" ContentType="application/vnd.openxmlformats-officedocument.theme+xml"/>
  <Override PartName="/ppt/slides/slide177.xml" ContentType="application/vnd.openxmlformats-officedocument.presentationml.slide+xml"/>
  <Override PartName="/ppt/notesSlides/notesSlide46.xml" ContentType="application/vnd.openxmlformats-officedocument.presentationml.notesSlide+xml"/>
  <Override PartName="/ppt/slides/slide98.xml" ContentType="application/vnd.openxmlformats-officedocument.presentationml.slide+xml"/>
  <Override PartName="/ppt/notesSlides/notesSlide121.xml" ContentType="application/vnd.openxmlformats-officedocument.presentationml.notesSlide+xml"/>
  <Override PartName="/ppt/slides/slide122.xml" ContentType="application/vnd.openxmlformats-officedocument.presentationml.slide+xml"/>
  <Override PartName="/ppt/slides/slide43.xml" ContentType="application/vnd.openxmlformats-officedocument.presentationml.slide+xml"/>
  <Override PartName="/ppt/slides/slide106.xml" ContentType="application/vnd.openxmlformats-officedocument.presentationml.slide+xml"/>
  <Override PartName="/ppt/slideLayouts/slideLayout28.xml" ContentType="application/vnd.openxmlformats-officedocument.presentationml.slideLayout+xml"/>
  <Override PartName="/ppt/notesSlides/notesSlide149.xml" ContentType="application/vnd.openxmlformats-officedocument.presentationml.notesSlide+xml"/>
  <Override PartName="/ppt/notesSlides/notesSlide182.xml" ContentType="application/vnd.openxmlformats-officedocument.presentationml.notesSlide+xml"/>
  <Override PartName="/ppt/slides/slide183.xml" ContentType="application/vnd.openxmlformats-officedocument.presentationml.slide+xml"/>
  <Override PartName="/ppt/notesSlides/notesSlide52.xml" ContentType="application/vnd.openxmlformats-officedocument.presentationml.notesSlide+xml"/>
  <Override PartName="/ppt/slideLayouts/slideLayout89.xml" ContentType="application/vnd.openxmlformats-officedocument.presentationml.slideLayout+xml"/>
  <Override PartName="/ppt/slides/slide1.xml" ContentType="application/vnd.openxmlformats-officedocument.presentationml.slide+xml"/>
  <Override PartName="/ppt/notesSlides/notesSlide36.xml" ContentType="application/vnd.openxmlformats-officedocument.presentationml.notesSlide+xml"/>
  <Override PartName="/ppt/notesSlides/notesSlide111.xml" ContentType="application/vnd.openxmlformats-officedocument.presentationml.notesSlide+xml"/>
  <Override PartName="/ppt/embeddings/oleObject1.bin" ContentType="application/vnd.openxmlformats-officedocument.oleObject"/>
  <Override PartName="/ppt/notesSlides/notesSlide155.xml" ContentType="application/vnd.openxmlformats-officedocument.presentationml.notesSlide+xml"/>
  <Override PartName="/ppt/slides/slide112.xml" ContentType="application/vnd.openxmlformats-officedocument.presentationml.slide+xml"/>
  <Override PartName="/ppt/slideLayouts/slideLayout34.xml" ContentType="application/vnd.openxmlformats-officedocument.presentationml.slideLayout+xml"/>
  <Override PartName="/ppt/slides/slide33.xml" ContentType="application/vnd.openxmlformats-officedocument.presentationml.slide+xml"/>
  <Override PartName="/ppt/notesSlides/notesSlide139.xml" ContentType="application/vnd.openxmlformats-officedocument.presentationml.notesSlide+xml"/>
  <Override PartName="/ppt/slides/slide173.xml" ContentType="application/vnd.openxmlformats-officedocument.presentationml.slide+xml"/>
  <Override PartName="/ppt/notesSlides/notesSlide42.xml" ContentType="application/vnd.openxmlformats-officedocument.presentationml.notesSlide+xml"/>
  <Override PartName="/ppt/notesSlides/notesSlide145.xml" ContentType="application/vnd.openxmlformats-officedocument.presentationml.notesSlide+xml"/>
  <Override PartName="/ppt/slideLayouts/slideLayout24.xml" ContentType="application/vnd.openxmlformats-officedocument.presentationml.slideLayout+xml"/>
  <Override PartName="/ppt/slides/slide146.xml" ContentType="application/vnd.openxmlformats-officedocument.presentationml.slide+xml"/>
  <Override PartName="/ppt/slides/slide67.xml" ContentType="application/vnd.openxmlformats-officedocument.presentationml.slide+xml"/>
  <Override PartName="/ppt/notesSlides/notesSlide6.xml" ContentType="application/vnd.openxmlformats-officedocument.presentationml.notesSlide+xml"/>
  <Override PartName="/ppt/notesSlides/notesSlide76.xml" ContentType="application/vnd.openxmlformats-officedocument.presentationml.notesSlide+xml"/>
  <Override PartName="/ppt/notesSlides/notesSlide151.xml" ContentType="application/vnd.openxmlformats-officedocument.presentationml.notesSlide+xml"/>
  <Override PartName="/ppt/slideLayouts/slideLayout30.xml" ContentType="application/vnd.openxmlformats-officedocument.presentationml.slideLayout+xml"/>
  <Override PartName="/ppt/tableStyles.xml" ContentType="application/vnd.openxmlformats-officedocument.presentationml.tableStyles+xml"/>
  <Override PartName="/ppt/notesSlides/notesSlide135.xml" ContentType="application/vnd.openxmlformats-officedocument.presentationml.notesSlide+xml"/>
  <Override PartName="/ppt/notesSlides/notesSlide179.xml" ContentType="application/vnd.openxmlformats-officedocument.presentationml.notesSlide+xml"/>
  <Override PartName="/ppt/slides/slide136.xml" ContentType="application/vnd.openxmlformats-officedocument.presentationml.slide+xml"/>
  <Override PartName="/ppt/slideLayouts/slideLayout58.xml" ContentType="application/vnd.openxmlformats-officedocument.presentationml.slideLayout+xml"/>
  <Override PartName="/ppt/slideLayouts/slideLayout91.xml" ContentType="application/vnd.openxmlformats-officedocument.presentationml.slideLayout+xml"/>
  <Override PartName="/ppt/slides/slide57.xml" ContentType="application/vnd.openxmlformats-officedocument.presentationml.slide+xml"/>
  <Override PartName="/ppt/notesSlides/notesSlide108.xml" ContentType="application/vnd.openxmlformats-officedocument.presentationml.notesSlide+xml"/>
  <Override PartName="/ppt/notesSlides/notesSlide66.xml" ContentType="application/vnd.openxmlformats-officedocument.presentationml.notesSlide+xml"/>
  <Override PartName="/ppt/notesSlides/notesSlide141.xml" ContentType="application/vnd.openxmlformats-officedocument.presentationml.notesSlide+xml"/>
  <Override PartName="/ppt/slideLayouts/slideLayout20.xml" ContentType="application/vnd.openxmlformats-officedocument.presentationml.slideLayout+xml"/>
  <Override PartName="/ppt/slides/slide142.xml" ContentType="application/vnd.openxmlformats-officedocument.presentationml.slide+xml"/>
  <Override PartName="/ppt/slideLayouts/slideLayout64.xml" ContentType="application/vnd.openxmlformats-officedocument.presentationml.slideLayout+xml"/>
  <Override PartName="/ppt/slides/slide63.xml" ContentType="application/vnd.openxmlformats-officedocument.presentationml.slide+xml"/>
  <Override PartName="/ppt/notesSlides/notesSlide2.xml" ContentType="application/vnd.openxmlformats-officedocument.presentationml.notesSlide+xml"/>
  <Override PartName="/ppt/slideLayouts/slideLayout48.xml" ContentType="application/vnd.openxmlformats-officedocument.presentationml.slideLayout+xml"/>
  <Override PartName="/ppt/notesSlides/notesSlide169.xml" ContentType="application/vnd.openxmlformats-officedocument.presentationml.notesSlide+xml"/>
  <Override PartName="/ppt/viewProps.xml" ContentType="application/vnd.openxmlformats-officedocument.presentationml.viewProps+xml"/>
  <Override PartName="/ppt/notesSlides/notesSlide72.xml" ContentType="application/vnd.openxmlformats-officedocument.presentationml.notesSlide+xml"/>
  <Override PartName="/ppt/notesSlides/notesSlide175.xml" ContentType="application/vnd.openxmlformats-officedocument.presentationml.notesSlide+xml"/>
  <Override PartName="/ppt/slides/slide132.xml" ContentType="application/vnd.openxmlformats-officedocument.presentationml.slide+xml"/>
  <Override PartName="/ppt/slideLayouts/slideLayout54.xml" ContentType="application/vnd.openxmlformats-officedocument.presentationml.slideLayout+xml"/>
  <Override PartName="/ppt/slides/slide53.xml" ContentType="application/vnd.openxmlformats-officedocument.presentationml.slide+xml"/>
  <Override PartName="/ppt/notesSlides/notesSlide159.xml" ContentType="application/vnd.openxmlformats-officedocument.presentationml.notesSlide+xml"/>
  <Override PartName="/ppt/notesSlides/notesSlide29.xml" ContentType="application/vnd.openxmlformats-officedocument.presentationml.notesSlide+xml"/>
  <Override PartName="/ppt/notesSlides/notesSlide104.xml" ContentType="application/vnd.openxmlformats-officedocument.presentationml.notesSlide+xml"/>
  <Override PartName="/ppt/notesSlides/notesSlide62.xml" ContentType="application/vnd.openxmlformats-officedocument.presentationml.notesSlide+xml"/>
  <Override PartName="/ppt/slideMasters/slideMaster7.xml" ContentType="application/vnd.openxmlformats-officedocument.presentationml.slideMaster+xml"/>
  <Override PartName="/ppt/slideLayouts/slideLayout60.xml" ContentType="application/vnd.openxmlformats-officedocument.presentationml.slideLayout+xml"/>
  <Override PartName="/ppt/slides/slide26.xml" ContentType="application/vnd.openxmlformats-officedocument.presentationml.slide+xml"/>
  <Override PartName="/ppt/notesSlides/notesSlide165.xml" ContentType="application/vnd.openxmlformats-officedocument.presentationml.notesSlide+xml"/>
  <Override PartName="/ppt/slideLayouts/slideLayout44.xml" ContentType="application/vnd.openxmlformats-officedocument.presentationml.slideLayout+xml"/>
  <Override PartName="/ppt/slides/slide166.xml" ContentType="application/vnd.openxmlformats-officedocument.presentationml.slide+xml"/>
  <Override PartName="/ppt/slideLayouts/slideLayout88.xml" ContentType="application/vnd.openxmlformats-officedocument.presentationml.slideLayout+xml"/>
  <Default Extension="wmf" ContentType="image/x-wmf"/>
  <Override PartName="/ppt/notesSlides/notesSlide35.xml" ContentType="application/vnd.openxmlformats-officedocument.presentationml.notesSlide+xml"/>
  <Override PartName="/ppt/slides/slide87.xml" ContentType="application/vnd.openxmlformats-officedocument.presentationml.slide+xml"/>
  <Override PartName="/docProps/core.xml" ContentType="application/vnd.openxmlformats-package.core-properties+xml"/>
  <Override PartName="/ppt/notesSlides/notesSlide19.xml" ContentType="application/vnd.openxmlformats-officedocument.presentationml.notesSlide+xml"/>
  <Override PartName="/ppt/notesSlides/notesSlide96.xml" ContentType="application/vnd.openxmlformats-officedocument.presentationml.notesSlide+xml"/>
  <Override PartName="/ppt/slideLayouts/slideLayout17.xml" ContentType="application/vnd.openxmlformats-officedocument.presentationml.slideLayout+xml"/>
  <Override PartName="/ppt/notesSlides/notesSlide171.xml" ContentType="application/vnd.openxmlformats-officedocument.presentationml.notesSlide+xml"/>
  <Override PartName="/ppt/slideLayouts/slideLayout50.xml" ContentType="application/vnd.openxmlformats-officedocument.presentationml.slideLayout+xml"/>
  <Override PartName="/ppt/slides/slide16.xml" ContentType="application/vnd.openxmlformats-officedocument.presentationml.slide+xml"/>
  <Default Extension="wmv" ContentType="video/x-ms-wmv"/>
  <Override PartName="/ppt/slides/slide93.xml" ContentType="application/vnd.openxmlformats-officedocument.presentationml.slide+xml"/>
  <Override PartName="/ppt/slides/slide156.xml" ContentType="application/vnd.openxmlformats-officedocument.presentationml.slide+xml"/>
  <Override PartName="/ppt/slideLayouts/slideLayout78.xml" ContentType="application/vnd.openxmlformats-officedocument.presentationml.slideLayout+xml"/>
  <Override PartName="/ppt/notesSlides/notesSlide25.xml" ContentType="application/vnd.openxmlformats-officedocument.presentationml.notesSlide+xml"/>
  <Override PartName="/ppt/slides/slide77.xml" ContentType="application/vnd.openxmlformats-officedocument.presentationml.slide+xml"/>
  <Override PartName="/ppt/notesSlides/notesSlide100.xml" ContentType="application/vnd.openxmlformats-officedocument.presentationml.notesSlide+xml"/>
  <Override PartName="/ppt/theme/theme9.xml" ContentType="application/vnd.openxmlformats-officedocument.theme+xml"/>
  <Override PartName="/ppt/slideMasters/slideMaster3.xml" ContentType="application/vnd.openxmlformats-officedocument.presentationml.slideMaster+xml"/>
  <Override PartName="/ppt/slides/slide101.xml" ContentType="application/vnd.openxmlformats-officedocument.presentationml.slide+xml"/>
  <Override PartName="/ppt/slides/slide22.xml" ContentType="application/vnd.openxmlformats-officedocument.presentationml.slide+xml"/>
  <Override PartName="/ppt/notesSlides/notesSlide86.xml" ContentType="application/vnd.openxmlformats-officedocument.presentationml.notesSlide+xml"/>
  <Override PartName="/ppt/notesSlides/notesSlide128.xml" ContentType="application/vnd.openxmlformats-officedocument.presentationml.notesSlide+xml"/>
  <Override PartName="/ppt/notesSlides/notesSlide161.xml" ContentType="application/vnd.openxmlformats-officedocument.presentationml.notesSlide+xml"/>
  <Override PartName="/ppt/slideLayouts/slideLayout40.xml" ContentType="application/vnd.openxmlformats-officedocument.presentationml.slideLayout+xml"/>
  <Override PartName="/ppt/slides/slide162.xml" ContentType="application/vnd.openxmlformats-officedocument.presentationml.slide+xml"/>
  <Override PartName="/ppt/slideLayouts/slideLayout84.xml" ContentType="application/vnd.openxmlformats-officedocument.presentationml.slideLayout+xml"/>
  <Override PartName="/ppt/notesSlides/notesSlide31.xml" ContentType="application/vnd.openxmlformats-officedocument.presentationml.notesSlide+xml"/>
  <Override PartName="/ppt/slides/slide83.xml" ContentType="application/vnd.openxmlformats-officedocument.presentationml.slide+xml"/>
  <Override PartName="/ppt/slideLayouts/slideLayout68.xml" ContentType="application/vnd.openxmlformats-officedocument.presentationml.slideLayout+xml"/>
  <Override PartName="/ppt/notesSlides/notesSlide15.xml" ContentType="application/vnd.openxmlformats-officedocument.presentationml.notesSlide+xml"/>
  <Override PartName="/ppt/notesSlides/notesSlide59.xml" ContentType="application/vnd.openxmlformats-officedocument.presentationml.notesSlide+xml"/>
  <Override PartName="/ppt/notesSlides/notesSlide92.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s/slide12.xml" ContentType="application/vnd.openxmlformats-officedocument.presentationml.slide+xml"/>
  <Override PartName="/ppt/notesSlides/notesSlide118.xml" ContentType="application/vnd.openxmlformats-officedocument.presentationml.notesSlide+xml"/>
  <Override PartName="/ppt/embeddings/oleObject8.bin" ContentType="application/vnd.openxmlformats-officedocument.oleObject"/>
  <Override PartName="/ppt/slides/slide119.xml" ContentType="application/vnd.openxmlformats-officedocument.presentationml.slide+xml"/>
  <Override PartName="/ppt/slides/slide152.xml" ContentType="application/vnd.openxmlformats-officedocument.presentationml.slide+xml"/>
  <Override PartName="/ppt/slideLayouts/slideLayout74.xml" ContentType="application/vnd.openxmlformats-officedocument.presentationml.slideLayout+xml"/>
  <Override PartName="/ppt/notesSlides/notesSlide21.xml" ContentType="application/vnd.openxmlformats-officedocument.presentationml.notesSlide+xml"/>
  <Override PartName="/ppt/slides/slide73.xml" ContentType="application/vnd.openxmlformats-officedocument.presentationml.slide+xml"/>
  <Override PartName="/ppt/slideLayouts/slideLayout6.xml" ContentType="application/vnd.openxmlformats-officedocument.presentationml.slideLayout+xml"/>
  <Override PartName="/ppt/theme/theme5.xml" ContentType="application/vnd.openxmlformats-officedocument.theme+xml"/>
  <Override PartName="/ppt/notesSlides/notesSlide49.xml" ContentType="application/vnd.openxmlformats-officedocument.presentationml.notesSlide+xml"/>
  <Override PartName="/ppt/notesSlides/notesSlide124.xml" ContentType="application/vnd.openxmlformats-officedocument.presentationml.notesSlide+xml"/>
  <Override PartName="/ppt/notesSlides/notesSlide82.xml" ContentType="application/vnd.openxmlformats-officedocument.presentationml.notesSlide+xml"/>
  <Override PartName="/ppt/slides/slide125.xml" ContentType="application/vnd.openxmlformats-officedocument.presentationml.slide+xml"/>
  <Default Extension="emf" ContentType="image/x-emf"/>
  <Override PartName="/ppt/slideLayouts/slideLayout80.xml" ContentType="application/vnd.openxmlformats-officedocument.presentationml.slideLayout+xml"/>
  <Override PartName="/ppt/slides/slide109.xml" ContentType="application/vnd.openxmlformats-officedocument.presentationml.slide+xml"/>
  <Override PartName="/ppt/slides/slide46.xml" ContentType="application/vnd.openxmlformats-officedocument.presentationml.slide+xml"/>
  <Override PartName="/ppt/notesSlides/notesSlide185.xml" ContentType="application/vnd.openxmlformats-officedocument.presentationml.notes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55.xml" ContentType="application/vnd.openxmlformats-officedocument.presentationml.notesSlide+xml"/>
  <Override PartName="/ppt/notesSlides/notesSlide130.xml" ContentType="application/vnd.openxmlformats-officedocument.presentationml.notesSlide+xml"/>
  <Override PartName="/ppt/slides/slide4.xml" ContentType="application/vnd.openxmlformats-officedocument.presentationml.slide+xml"/>
  <Override PartName="/ppt/notesSlides/notesSlide39.xml" ContentType="application/vnd.openxmlformats-officedocument.presentationml.notesSlide+xml"/>
  <Override PartName="/ppt/notesSlides/notesSlide114.xml" ContentType="application/vnd.openxmlformats-officedocument.presentationml.notesSlide+xml"/>
  <Override PartName="/ppt/embeddings/oleObject4.bin" ContentType="application/vnd.openxmlformats-officedocument.oleObject"/>
  <Override PartName="/ppt/slides/slide115.xml" ContentType="application/vnd.openxmlformats-officedocument.presentationml.slide+xml"/>
  <Override PartName="/ppt/slideLayouts/slideLayout37.xml" ContentType="application/vnd.openxmlformats-officedocument.presentationml.slideLayout+xml"/>
  <Override PartName="/ppt/slideLayouts/slideLayout70.xml" ContentType="application/vnd.openxmlformats-officedocument.presentationml.slideLayout+xml"/>
  <Override PartName="/ppt/slides/slide36.xml" ContentType="application/vnd.openxmlformats-officedocument.presentationml.slide+xml"/>
  <Override PartName="/ppt/slideLayouts/slideLayout2.xml" ContentType="application/vnd.openxmlformats-officedocument.presentationml.slideLayout+xml"/>
  <Override PartName="/ppt/theme/theme1.xml" ContentType="application/vnd.openxmlformats-officedocument.theme+xml"/>
  <Override PartName="/ppt/slides/slide176.xml" ContentType="application/vnd.openxmlformats-officedocument.presentationml.slide+xml"/>
  <Override PartName="/ppt/notesSlides/notesSlide45.xml" ContentType="application/vnd.openxmlformats-officedocument.presentationml.notesSlide+xml"/>
  <Override PartName="/ppt/slides/slide97.xml" ContentType="application/vnd.openxmlformats-officedocument.presentationml.slide+xml"/>
  <Override PartName="/ppt/notesSlides/notesSlide120.xml" ContentType="application/vnd.openxmlformats-officedocument.presentationml.notesSlide+xml"/>
  <Override PartName="/ppt/slides/slide121.xml" ContentType="application/vnd.openxmlformats-officedocument.presentationml.slide+xml"/>
  <Override PartName="/ppt/slides/slide42.xml" ContentType="application/vnd.openxmlformats-officedocument.presentationml.slide+xml"/>
  <Override PartName="/ppt/slides/slide105.xml" ContentType="application/vnd.openxmlformats-officedocument.presentationml.slide+xml"/>
  <Override PartName="/ppt/slideLayouts/slideLayout27.xml" ContentType="application/vnd.openxmlformats-officedocument.presentationml.slideLayout+xml"/>
  <Override PartName="/ppt/notesSlides/notesSlide148.xml" ContentType="application/vnd.openxmlformats-officedocument.presentationml.notesSlide+xml"/>
  <Override PartName="/ppt/slides/slide149.xml" ContentType="application/vnd.openxmlformats-officedocument.presentationml.slide+xml"/>
  <Override PartName="/ppt/notesSlides/notesSlide181.xml" ContentType="application/vnd.openxmlformats-officedocument.presentationml.notesSlide+xml"/>
  <Override PartName="/ppt/slides/slide182.xml" ContentType="application/vnd.openxmlformats-officedocument.presentationml.slide+xml"/>
  <Override PartName="/ppt/notesSlides/notesSlide51.xml" ContentType="application/vnd.openxmlformats-officedocument.presentationml.notesSlide+xml"/>
  <Override PartName="/ppt/notesSlides/notesSlide110.xml" ContentType="application/vnd.openxmlformats-officedocument.presentationml.notesSlide+xml"/>
  <Override PartName="/ppt/notesSlides/notesSlide79.xml" ContentType="application/vnd.openxmlformats-officedocument.presentationml.notesSlide+xml"/>
  <Override PartName="/ppt/notesSlides/notesSlide154.xml" ContentType="application/vnd.openxmlformats-officedocument.presentationml.notesSlide+xml"/>
  <Override PartName="/ppt/slides/slide111.xml" ContentType="application/vnd.openxmlformats-officedocument.presentationml.slide+xml"/>
  <Override PartName="/ppt/slideLayouts/slideLayout33.xml" ContentType="application/vnd.openxmlformats-officedocument.presentationml.slideLayout+xml"/>
  <Override PartName="/ppt/slides/slide32.xml" ContentType="application/vnd.openxmlformats-officedocument.presentationml.slide+xml"/>
  <Override PartName="/ppt/notesSlides/notesSlide138.xml" ContentType="application/vnd.openxmlformats-officedocument.presentationml.notesSlide+xml"/>
  <Override PartName="/ppt/slides/slide139.xml" ContentType="application/vnd.openxmlformats-officedocument.presentationml.slide+xml"/>
  <Override PartName="/ppt/slides/slide172.xml" ContentType="application/vnd.openxmlformats-officedocument.presentationml.slide+xml"/>
  <Override PartName="/ppt/notesSlides/notesSlide41.xml" ContentType="application/vnd.openxmlformats-officedocument.presentationml.notesSlide+xml"/>
  <Override PartName="/ppt/notesSlides/notesSlide69.xml" ContentType="application/vnd.openxmlformats-officedocument.presentationml.notesSlide+xml"/>
  <Override PartName="/ppt/notesSlides/notesSlide144.xml" ContentType="application/vnd.openxmlformats-officedocument.presentationml.notesSlide+xml"/>
  <Override PartName="/ppt/slideLayouts/slideLayout23.xml" ContentType="application/vnd.openxmlformats-officedocument.presentationml.slideLayout+xml"/>
  <Override PartName="/ppt/slides/slide145.xml" ContentType="application/vnd.openxmlformats-officedocument.presentationml.slide+xml"/>
  <Override PartName="/ppt/slides/slide66.xml" ContentType="application/vnd.openxmlformats-officedocument.presentationml.slide+xml"/>
  <Override PartName="/ppt/notesSlides/notesSlide5.xml" ContentType="application/vnd.openxmlformats-officedocument.presentationml.notesSlide+xml"/>
  <Override PartName="/ppt/slides/slide129.xml" ContentType="application/vnd.openxmlformats-officedocument.presentationml.slide+xml"/>
  <Override PartName="/ppt/notesSlides/notesSlide75.xml" ContentType="application/vnd.openxmlformats-officedocument.presentationml.notesSlide+xml"/>
  <Override PartName="/ppt/notesSlides/notesSlide150.xml" ContentType="application/vnd.openxmlformats-officedocument.presentationml.notesSlide+xml"/>
  <Override PartName="/ppt/notesSlides/notesSlide134.xml" ContentType="application/vnd.openxmlformats-officedocument.presentationml.notesSlide+xml"/>
  <Override PartName="/ppt/notesSlides/notesSlide178.xml" ContentType="application/vnd.openxmlformats-officedocument.presentationml.notesSlide+xml"/>
  <Override PartName="/ppt/slides/slide135.xml" ContentType="application/vnd.openxmlformats-officedocument.presentationml.slide+xml"/>
  <Override PartName="/ppt/slideLayouts/slideLayout57.xml" ContentType="application/vnd.openxmlformats-officedocument.presentationml.slideLayout+xml"/>
  <Override PartName="/ppt/slideLayouts/slideLayout90.xml" ContentType="application/vnd.openxmlformats-officedocument.presentationml.slideLayout+xml"/>
  <Override PartName="/ppt/slides/slide56.xml" ContentType="application/vnd.openxmlformats-officedocument.presentationml.slide+xml"/>
  <Override PartName="/ppt/notesSlides/notesSlide107.xml" ContentType="application/vnd.openxmlformats-officedocument.presentationml.notesSlide+xml"/>
  <Override PartName="/ppt/notesSlides/notesSlide65.xml" ContentType="application/vnd.openxmlformats-officedocument.presentationml.notesSlide+xml"/>
  <Override PartName="/ppt/notesSlides/notesSlide140.xml" ContentType="application/vnd.openxmlformats-officedocument.presentationml.notesSlide+xml"/>
  <Override PartName="/ppt/slides/slide141.xml" ContentType="application/vnd.openxmlformats-officedocument.presentationml.slide+xml"/>
  <Override PartName="/ppt/slideLayouts/slideLayout63.xml" ContentType="application/vnd.openxmlformats-officedocument.presentationml.slideLayout+xml"/>
  <Override PartName="/ppt/slides/slide29.xml" ContentType="application/vnd.openxmlformats-officedocument.presentationml.slide+xml"/>
  <Override PartName="/ppt/notesSlides/notesSlide10.xml" ContentType="application/vnd.openxmlformats-officedocument.presentationml.notesSlide+xml"/>
  <Override PartName="/ppt/slides/slide62.xml" ContentType="application/vnd.openxmlformats-officedocument.presentationml.slide+xml"/>
  <Override PartName="/ppt/notesSlides/notesSlide1.xml" ContentType="application/vnd.openxmlformats-officedocument.presentationml.notesSlide+xml"/>
  <Override PartName="/ppt/slideLayouts/slideLayout47.xml" ContentType="application/vnd.openxmlformats-officedocument.presentationml.slideLayout+xml"/>
  <Override PartName="/ppt/notesSlides/notesSlide168.xml" ContentType="application/vnd.openxmlformats-officedocument.presentationml.notesSlide+xml"/>
  <Override PartName="/ppt/slides/slide169.xml" ContentType="application/vnd.openxmlformats-officedocument.presentationml.slide+xml"/>
  <Override PartName="/ppt/notesSlides/notesSlide71.xml" ContentType="application/vnd.openxmlformats-officedocument.presentationml.notesSlide+xml"/>
  <Override PartName="/ppt/presentation.xml" ContentType="application/vnd.openxmlformats-officedocument.presentationml.presentation.main+xml"/>
  <Override PartName="/ppt/notesSlides/notesSlide99.xml" ContentType="application/vnd.openxmlformats-officedocument.presentationml.notesSlide+xml"/>
  <Override PartName="/ppt/notesSlides/notesSlide174.xml" ContentType="application/vnd.openxmlformats-officedocument.presentationml.notesSlide+xml"/>
  <Override PartName="/ppt/slides/slide131.xml" ContentType="application/vnd.openxmlformats-officedocument.presentationml.slide+xml"/>
  <Override PartName="/ppt/slideLayouts/slideLayout53.xml" ContentType="application/vnd.openxmlformats-officedocument.presentationml.slideLayout+xml"/>
  <Override PartName="/ppt/slides/slide19.xml" ContentType="application/vnd.openxmlformats-officedocument.presentationml.slide+xml"/>
  <Override PartName="/ppt/slides/slide52.xml" ContentType="application/vnd.openxmlformats-officedocument.presentationml.slide+xml"/>
  <Override PartName="/ppt/notesSlides/notesSlide158.xml" ContentType="application/vnd.openxmlformats-officedocument.presentationml.notesSlide+xml"/>
  <Override PartName="/ppt/slides/slide159.xml" ContentType="application/vnd.openxmlformats-officedocument.presentationml.slide+xml"/>
  <Override PartName="/ppt/notesSlides/notesSlide28.xml" ContentType="application/vnd.openxmlformats-officedocument.presentationml.notesSlide+xml"/>
  <Override PartName="/ppt/notesSlides/notesSlide103.xml" ContentType="application/vnd.openxmlformats-officedocument.presentationml.notesSlide+xml"/>
  <Override PartName="/ppt/notesSlides/notesSlide61.xml" ContentType="application/vnd.openxmlformats-officedocument.presentationml.notesSlide+xml"/>
  <Override PartName="/ppt/slideMasters/slideMaster6.xml" ContentType="application/vnd.openxmlformats-officedocument.presentationml.slideMaster+xml"/>
  <Override PartName="/ppt/slides/slide25.xml" ContentType="application/vnd.openxmlformats-officedocument.presentationml.slide+xml"/>
  <Override PartName="/ppt/notesSlides/notesSlide89.xml" ContentType="application/vnd.openxmlformats-officedocument.presentationml.notesSlide+xml"/>
  <Override PartName="/ppt/notesSlides/notesSlide164.xml" ContentType="application/vnd.openxmlformats-officedocument.presentationml.notesSlide+xml"/>
  <Override PartName="/ppt/slideLayouts/slideLayout43.xml" ContentType="application/vnd.openxmlformats-officedocument.presentationml.slideLayout+xml"/>
  <Override PartName="/ppt/slides/slide165.xml" ContentType="application/vnd.openxmlformats-officedocument.presentationml.slide+xml"/>
  <Override PartName="/ppt/slideLayouts/slideLayout87.xml" ContentType="application/vnd.openxmlformats-officedocument.presentationml.slideLayout+xml"/>
  <Override PartName="/ppt/notesSlides/notesSlide34.xml" ContentType="application/vnd.openxmlformats-officedocument.presentationml.notesSlide+xml"/>
  <Override PartName="/ppt/slides/slide86.xml" ContentType="application/vnd.openxmlformats-officedocument.presentationml.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95.xml" ContentType="application/vnd.openxmlformats-officedocument.presentationml.notesSlide+xml"/>
  <Override PartName="/ppt/slideLayouts/slideLayout16.xml" ContentType="application/vnd.openxmlformats-officedocument.presentationml.slideLayout+xml"/>
  <Override PartName="/ppt/notesSlides/notesSlide170.xml" ContentType="application/vnd.openxmlformats-officedocument.presentationml.notesSlide+xml"/>
  <Override PartName="/ppt/slides/slide15.xml" ContentType="application/vnd.openxmlformats-officedocument.presentationml.slide+xml"/>
  <Override PartName="/ppt/slides/slide92.xml" ContentType="application/vnd.openxmlformats-officedocument.presentationml.slide+xml"/>
  <Override PartName="/ppt/slides/slide155.xml" ContentType="application/vnd.openxmlformats-officedocument.presentationml.slide+xml"/>
  <Override PartName="/ppt/slideLayouts/slideLayout77.xml" ContentType="application/vnd.openxmlformats-officedocument.presentationml.slideLayout+xml"/>
  <Override PartName="/ppt/notesSlides/notesSlide24.xml" ContentType="application/vnd.openxmlformats-officedocument.presentationml.notesSlide+xml"/>
  <Override PartName="/ppt/slides/slide76.xml" ContentType="application/vnd.openxmlformats-officedocument.presentationml.slide+xml"/>
  <Override PartName="/ppt/slideLayouts/slideLayout9.xml" ContentType="application/vnd.openxmlformats-officedocument.presentationml.slideLayout+xml"/>
  <Override PartName="/ppt/theme/theme8.xml" ContentType="application/vnd.openxmlformats-officedocument.theme+xml"/>
  <Override PartName="/ppt/slides/slide100.xml" ContentType="application/vnd.openxmlformats-officedocument.presentationml.slide+xml"/>
  <Override PartName="/ppt/slideMasters/slideMaster2.xml" ContentType="application/vnd.openxmlformats-officedocument.presentationml.slideMaster+xml"/>
  <Override PartName="/ppt/slides/slide21.xml" ContentType="application/vnd.openxmlformats-officedocument.presentationml.slide+xml"/>
  <Override PartName="/ppt/notesSlides/notesSlide85.xml" ContentType="application/vnd.openxmlformats-officedocument.presentationml.notesSlide+xml"/>
  <Override PartName="/ppt/notesSlides/notesSlide127.xml" ContentType="application/vnd.openxmlformats-officedocument.presentationml.notesSlide+xml"/>
  <Override PartName="/ppt/notesSlides/notesSlide160.xml" ContentType="application/vnd.openxmlformats-officedocument.presentationml.notesSlide+xml"/>
  <Override PartName="/ppt/slides/slide128.xml" ContentType="application/vnd.openxmlformats-officedocument.presentationml.slide+xml"/>
  <Override PartName="/ppt/slides/slide161.xml" ContentType="application/vnd.openxmlformats-officedocument.presentationml.slide+xml"/>
  <Override PartName="/ppt/slideLayouts/slideLayout83.xml" ContentType="application/vnd.openxmlformats-officedocument.presentationml.slideLayout+xml"/>
  <Override PartName="/ppt/slides/slide49.xml" ContentType="application/vnd.openxmlformats-officedocument.presentationml.slide+xml"/>
  <Override PartName="/ppt/notesSlides/notesSlide30.xml" ContentType="application/vnd.openxmlformats-officedocument.presentationml.notesSlide+xml"/>
  <Override PartName="/ppt/slides/slide82.xml" ContentType="application/vnd.openxmlformats-officedocument.presentationml.slide+xml"/>
  <Override PartName="/ppt/notesSlides/notesSlide188.xml" ContentType="application/vnd.openxmlformats-officedocument.presentationml.notesSlide+xml"/>
  <Override PartName="/ppt/slideLayouts/slideLayout67.xml" ContentType="application/vnd.openxmlformats-officedocument.presentationml.slideLayout+xml"/>
  <Override PartName="/ppt/notesSlides/notesSlide14.xml" ContentType="application/vnd.openxmlformats-officedocument.presentationml.notesSlide+xml"/>
  <Override PartName="/ppt/notesSlides/notesSlide58.xml" ContentType="application/vnd.openxmlformats-officedocument.presentationml.notesSlide+xml"/>
  <Override PartName="/ppt/notesSlides/notesSlide91.xml" ContentType="application/vnd.openxmlformats-officedocument.presentationml.notesSlide+xml"/>
  <Override PartName="/ppt/slides/slide7.xml" ContentType="application/vnd.openxmlformats-officedocument.presentationml.slide+xml"/>
  <Override PartName="/ppt/slideLayouts/slideLayout12.xml" ContentType="application/vnd.openxmlformats-officedocument.presentationml.slideLayout+xml"/>
  <Override PartName="/ppt/slides/slide11.xml" ContentType="application/vnd.openxmlformats-officedocument.presentationml.slide+xml"/>
  <Override PartName="/ppt/notesSlides/notesSlide117.xml" ContentType="application/vnd.openxmlformats-officedocument.presentationml.notesSlide+xml"/>
  <Override PartName="/ppt/embeddings/oleObject7.bin" ContentType="application/vnd.openxmlformats-officedocument.oleObject"/>
  <Override PartName="/ppt/slides/slide118.xml" ContentType="application/vnd.openxmlformats-officedocument.presentationml.slide+xml"/>
  <Override PartName="/ppt/slides/slide151.xml" ContentType="application/vnd.openxmlformats-officedocument.presentationml.slide+xml"/>
  <Override PartName="/ppt/slideLayouts/slideLayout73.xml" ContentType="application/vnd.openxmlformats-officedocument.presentationml.slideLayout+xml"/>
  <Override PartName="/ppt/slides/slide39.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90" r:id="rId1"/>
    <p:sldMasterId id="2147483702" r:id="rId2"/>
    <p:sldMasterId id="2147483715" r:id="rId3"/>
    <p:sldMasterId id="2147483727" r:id="rId4"/>
    <p:sldMasterId id="2147483740" r:id="rId5"/>
    <p:sldMasterId id="2147483752" r:id="rId6"/>
    <p:sldMasterId id="2147483765" r:id="rId7"/>
    <p:sldMasterId id="2147483777" r:id="rId8"/>
  </p:sldMasterIdLst>
  <p:notesMasterIdLst>
    <p:notesMasterId r:id="rId197"/>
  </p:notesMasterIdLst>
  <p:handoutMasterIdLst>
    <p:handoutMasterId r:id="rId198"/>
  </p:handoutMasterIdLst>
  <p:sldIdLst>
    <p:sldId id="480" r:id="rId9"/>
    <p:sldId id="481" r:id="rId10"/>
    <p:sldId id="482" r:id="rId11"/>
    <p:sldId id="483" r:id="rId12"/>
    <p:sldId id="306" r:id="rId13"/>
    <p:sldId id="307" r:id="rId14"/>
    <p:sldId id="305" r:id="rId15"/>
    <p:sldId id="280" r:id="rId16"/>
    <p:sldId id="295" r:id="rId17"/>
    <p:sldId id="283" r:id="rId18"/>
    <p:sldId id="479" r:id="rId19"/>
    <p:sldId id="269" r:id="rId20"/>
    <p:sldId id="297" r:id="rId21"/>
    <p:sldId id="278" r:id="rId22"/>
    <p:sldId id="282" r:id="rId23"/>
    <p:sldId id="263" r:id="rId24"/>
    <p:sldId id="270" r:id="rId25"/>
    <p:sldId id="289" r:id="rId26"/>
    <p:sldId id="286" r:id="rId27"/>
    <p:sldId id="293" r:id="rId28"/>
    <p:sldId id="279" r:id="rId29"/>
    <p:sldId id="291" r:id="rId30"/>
    <p:sldId id="285" r:id="rId31"/>
    <p:sldId id="284" r:id="rId32"/>
    <p:sldId id="298" r:id="rId33"/>
    <p:sldId id="290" r:id="rId34"/>
    <p:sldId id="292"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 id="341" r:id="rId69"/>
    <p:sldId id="342" r:id="rId70"/>
    <p:sldId id="343" r:id="rId71"/>
    <p:sldId id="344" r:id="rId72"/>
    <p:sldId id="345"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367" r:id="rId95"/>
    <p:sldId id="368" r:id="rId96"/>
    <p:sldId id="369" r:id="rId97"/>
    <p:sldId id="370" r:id="rId98"/>
    <p:sldId id="371" r:id="rId99"/>
    <p:sldId id="372" r:id="rId100"/>
    <p:sldId id="373" r:id="rId101"/>
    <p:sldId id="374" r:id="rId102"/>
    <p:sldId id="375" r:id="rId103"/>
    <p:sldId id="376" r:id="rId104"/>
    <p:sldId id="377" r:id="rId105"/>
    <p:sldId id="378" r:id="rId106"/>
    <p:sldId id="379" r:id="rId107"/>
    <p:sldId id="380" r:id="rId108"/>
    <p:sldId id="381" r:id="rId109"/>
    <p:sldId id="382" r:id="rId110"/>
    <p:sldId id="383" r:id="rId111"/>
    <p:sldId id="384" r:id="rId112"/>
    <p:sldId id="385" r:id="rId113"/>
    <p:sldId id="386" r:id="rId114"/>
    <p:sldId id="387" r:id="rId115"/>
    <p:sldId id="388" r:id="rId116"/>
    <p:sldId id="389" r:id="rId117"/>
    <p:sldId id="390" r:id="rId118"/>
    <p:sldId id="391" r:id="rId119"/>
    <p:sldId id="392" r:id="rId120"/>
    <p:sldId id="393" r:id="rId121"/>
    <p:sldId id="394" r:id="rId122"/>
    <p:sldId id="395" r:id="rId123"/>
    <p:sldId id="396" r:id="rId124"/>
    <p:sldId id="397" r:id="rId125"/>
    <p:sldId id="398" r:id="rId126"/>
    <p:sldId id="399" r:id="rId127"/>
    <p:sldId id="400" r:id="rId128"/>
    <p:sldId id="401" r:id="rId129"/>
    <p:sldId id="402" r:id="rId130"/>
    <p:sldId id="403" r:id="rId131"/>
    <p:sldId id="404" r:id="rId132"/>
    <p:sldId id="405" r:id="rId133"/>
    <p:sldId id="406" r:id="rId134"/>
    <p:sldId id="407" r:id="rId135"/>
    <p:sldId id="408" r:id="rId136"/>
    <p:sldId id="409" r:id="rId137"/>
    <p:sldId id="410" r:id="rId138"/>
    <p:sldId id="411" r:id="rId139"/>
    <p:sldId id="412" r:id="rId140"/>
    <p:sldId id="413" r:id="rId141"/>
    <p:sldId id="414" r:id="rId142"/>
    <p:sldId id="415" r:id="rId143"/>
    <p:sldId id="416" r:id="rId144"/>
    <p:sldId id="417" r:id="rId145"/>
    <p:sldId id="418" r:id="rId146"/>
    <p:sldId id="419" r:id="rId147"/>
    <p:sldId id="420" r:id="rId148"/>
    <p:sldId id="421" r:id="rId149"/>
    <p:sldId id="422" r:id="rId150"/>
    <p:sldId id="423" r:id="rId151"/>
    <p:sldId id="424" r:id="rId152"/>
    <p:sldId id="425" r:id="rId153"/>
    <p:sldId id="426" r:id="rId154"/>
    <p:sldId id="427" r:id="rId155"/>
    <p:sldId id="428" r:id="rId156"/>
    <p:sldId id="429" r:id="rId157"/>
    <p:sldId id="430" r:id="rId158"/>
    <p:sldId id="431" r:id="rId159"/>
    <p:sldId id="432" r:id="rId160"/>
    <p:sldId id="433" r:id="rId161"/>
    <p:sldId id="434" r:id="rId162"/>
    <p:sldId id="435" r:id="rId163"/>
    <p:sldId id="436" r:id="rId164"/>
    <p:sldId id="437" r:id="rId165"/>
    <p:sldId id="438" r:id="rId166"/>
    <p:sldId id="439" r:id="rId167"/>
    <p:sldId id="440" r:id="rId168"/>
    <p:sldId id="441" r:id="rId169"/>
    <p:sldId id="442" r:id="rId170"/>
    <p:sldId id="443" r:id="rId171"/>
    <p:sldId id="444" r:id="rId172"/>
    <p:sldId id="445" r:id="rId173"/>
    <p:sldId id="446" r:id="rId174"/>
    <p:sldId id="447" r:id="rId175"/>
    <p:sldId id="448" r:id="rId176"/>
    <p:sldId id="449" r:id="rId177"/>
    <p:sldId id="450" r:id="rId178"/>
    <p:sldId id="451" r:id="rId179"/>
    <p:sldId id="452" r:id="rId180"/>
    <p:sldId id="453" r:id="rId181"/>
    <p:sldId id="454" r:id="rId182"/>
    <p:sldId id="455" r:id="rId183"/>
    <p:sldId id="456" r:id="rId184"/>
    <p:sldId id="457" r:id="rId185"/>
    <p:sldId id="458" r:id="rId186"/>
    <p:sldId id="459" r:id="rId187"/>
    <p:sldId id="460" r:id="rId188"/>
    <p:sldId id="461" r:id="rId189"/>
    <p:sldId id="462" r:id="rId190"/>
    <p:sldId id="463" r:id="rId191"/>
    <p:sldId id="464" r:id="rId192"/>
    <p:sldId id="465" r:id="rId193"/>
    <p:sldId id="478" r:id="rId194"/>
    <p:sldId id="484" r:id="rId195"/>
    <p:sldId id="485" r:id="rId196"/>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FF0066"/>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aximized">
    <p:restoredLeft sz="34587" autoAdjust="0"/>
    <p:restoredTop sz="82400" autoAdjust="0"/>
  </p:normalViewPr>
  <p:slideViewPr>
    <p:cSldViewPr showGuides="1">
      <p:cViewPr>
        <p:scale>
          <a:sx n="100" d="100"/>
          <a:sy n="100" d="100"/>
        </p:scale>
        <p:origin x="-1152" y="-488"/>
      </p:cViewPr>
      <p:guideLst>
        <p:guide orient="horz" pos="1248"/>
        <p:guide pos="5616"/>
        <p:guide pos="11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p:scale>
          <a:sx n="100" d="100"/>
          <a:sy n="100" d="100"/>
        </p:scale>
        <p:origin x="-1248" y="30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42" Type="http://schemas.openxmlformats.org/officeDocument/2006/relationships/slide" Target="slides/slide134.xml"/><Relationship Id="rId143" Type="http://schemas.openxmlformats.org/officeDocument/2006/relationships/slide" Target="slides/slide135.xml"/><Relationship Id="rId144" Type="http://schemas.openxmlformats.org/officeDocument/2006/relationships/slide" Target="slides/slide136.xml"/><Relationship Id="rId145" Type="http://schemas.openxmlformats.org/officeDocument/2006/relationships/slide" Target="slides/slide137.xml"/><Relationship Id="rId146" Type="http://schemas.openxmlformats.org/officeDocument/2006/relationships/slide" Target="slides/slide138.xml"/><Relationship Id="rId147" Type="http://schemas.openxmlformats.org/officeDocument/2006/relationships/slide" Target="slides/slide139.xml"/><Relationship Id="rId148" Type="http://schemas.openxmlformats.org/officeDocument/2006/relationships/slide" Target="slides/slide140.xml"/><Relationship Id="rId149" Type="http://schemas.openxmlformats.org/officeDocument/2006/relationships/slide" Target="slides/slide141.xml"/><Relationship Id="rId180" Type="http://schemas.openxmlformats.org/officeDocument/2006/relationships/slide" Target="slides/slide172.xml"/><Relationship Id="rId181" Type="http://schemas.openxmlformats.org/officeDocument/2006/relationships/slide" Target="slides/slide173.xml"/><Relationship Id="rId182" Type="http://schemas.openxmlformats.org/officeDocument/2006/relationships/slide" Target="slides/slide174.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83" Type="http://schemas.openxmlformats.org/officeDocument/2006/relationships/slide" Target="slides/slide175.xml"/><Relationship Id="rId184" Type="http://schemas.openxmlformats.org/officeDocument/2006/relationships/slide" Target="slides/slide176.xml"/><Relationship Id="rId185" Type="http://schemas.openxmlformats.org/officeDocument/2006/relationships/slide" Target="slides/slide177.xml"/><Relationship Id="rId186" Type="http://schemas.openxmlformats.org/officeDocument/2006/relationships/slide" Target="slides/slide178.xml"/><Relationship Id="rId187" Type="http://schemas.openxmlformats.org/officeDocument/2006/relationships/slide" Target="slides/slide179.xml"/><Relationship Id="rId188" Type="http://schemas.openxmlformats.org/officeDocument/2006/relationships/slide" Target="slides/slide180.xml"/><Relationship Id="rId189" Type="http://schemas.openxmlformats.org/officeDocument/2006/relationships/slide" Target="slides/slide181.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 Id="rId110" Type="http://schemas.openxmlformats.org/officeDocument/2006/relationships/slide" Target="slides/slide102.xml"/><Relationship Id="rId111" Type="http://schemas.openxmlformats.org/officeDocument/2006/relationships/slide" Target="slides/slide103.xml"/><Relationship Id="rId112" Type="http://schemas.openxmlformats.org/officeDocument/2006/relationships/slide" Target="slides/slide104.xml"/><Relationship Id="rId113" Type="http://schemas.openxmlformats.org/officeDocument/2006/relationships/slide" Target="slides/slide105.xml"/><Relationship Id="rId114" Type="http://schemas.openxmlformats.org/officeDocument/2006/relationships/slide" Target="slides/slide106.xml"/><Relationship Id="rId115" Type="http://schemas.openxmlformats.org/officeDocument/2006/relationships/slide" Target="slides/slide107.xml"/><Relationship Id="rId116" Type="http://schemas.openxmlformats.org/officeDocument/2006/relationships/slide" Target="slides/slide108.xml"/><Relationship Id="rId117" Type="http://schemas.openxmlformats.org/officeDocument/2006/relationships/slide" Target="slides/slide109.xml"/><Relationship Id="rId118" Type="http://schemas.openxmlformats.org/officeDocument/2006/relationships/slide" Target="slides/slide110.xml"/><Relationship Id="rId119" Type="http://schemas.openxmlformats.org/officeDocument/2006/relationships/slide" Target="slides/slide111.xml"/><Relationship Id="rId150" Type="http://schemas.openxmlformats.org/officeDocument/2006/relationships/slide" Target="slides/slide142.xml"/><Relationship Id="rId151" Type="http://schemas.openxmlformats.org/officeDocument/2006/relationships/slide" Target="slides/slide143.xml"/><Relationship Id="rId152" Type="http://schemas.openxmlformats.org/officeDocument/2006/relationships/slide" Target="slides/slide144.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153" Type="http://schemas.openxmlformats.org/officeDocument/2006/relationships/slide" Target="slides/slide145.xml"/><Relationship Id="rId154" Type="http://schemas.openxmlformats.org/officeDocument/2006/relationships/slide" Target="slides/slide146.xml"/><Relationship Id="rId155" Type="http://schemas.openxmlformats.org/officeDocument/2006/relationships/slide" Target="slides/slide147.xml"/><Relationship Id="rId156" Type="http://schemas.openxmlformats.org/officeDocument/2006/relationships/slide" Target="slides/slide148.xml"/><Relationship Id="rId157" Type="http://schemas.openxmlformats.org/officeDocument/2006/relationships/slide" Target="slides/slide149.xml"/><Relationship Id="rId158" Type="http://schemas.openxmlformats.org/officeDocument/2006/relationships/slide" Target="slides/slide150.xml"/><Relationship Id="rId159" Type="http://schemas.openxmlformats.org/officeDocument/2006/relationships/slide" Target="slides/slide151.xml"/><Relationship Id="rId190" Type="http://schemas.openxmlformats.org/officeDocument/2006/relationships/slide" Target="slides/slide182.xml"/><Relationship Id="rId191" Type="http://schemas.openxmlformats.org/officeDocument/2006/relationships/slide" Target="slides/slide183.xml"/><Relationship Id="rId192" Type="http://schemas.openxmlformats.org/officeDocument/2006/relationships/slide" Target="slides/slide184.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193" Type="http://schemas.openxmlformats.org/officeDocument/2006/relationships/slide" Target="slides/slide185.xml"/><Relationship Id="rId194" Type="http://schemas.openxmlformats.org/officeDocument/2006/relationships/slide" Target="slides/slide186.xml"/><Relationship Id="rId195" Type="http://schemas.openxmlformats.org/officeDocument/2006/relationships/slide" Target="slides/slide187.xml"/><Relationship Id="rId196" Type="http://schemas.openxmlformats.org/officeDocument/2006/relationships/slide" Target="slides/slide188.xml"/><Relationship Id="rId197" Type="http://schemas.openxmlformats.org/officeDocument/2006/relationships/notesMaster" Target="notesMasters/notesMaster1.xml"/><Relationship Id="rId198" Type="http://schemas.openxmlformats.org/officeDocument/2006/relationships/handoutMaster" Target="handoutMasters/handoutMaster1.xml"/><Relationship Id="rId199" Type="http://schemas.openxmlformats.org/officeDocument/2006/relationships/printerSettings" Target="printerSettings/printerSettings1.bin"/><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slide" Target="slides/slide85.xml"/><Relationship Id="rId94" Type="http://schemas.openxmlformats.org/officeDocument/2006/relationships/slide" Target="slides/slide86.xml"/><Relationship Id="rId95" Type="http://schemas.openxmlformats.org/officeDocument/2006/relationships/slide" Target="slides/slide87.xml"/><Relationship Id="rId96" Type="http://schemas.openxmlformats.org/officeDocument/2006/relationships/slide" Target="slides/slide88.xml"/><Relationship Id="rId97" Type="http://schemas.openxmlformats.org/officeDocument/2006/relationships/slide" Target="slides/slide89.xml"/><Relationship Id="rId98" Type="http://schemas.openxmlformats.org/officeDocument/2006/relationships/slide" Target="slides/slide90.xml"/><Relationship Id="rId99" Type="http://schemas.openxmlformats.org/officeDocument/2006/relationships/slide" Target="slides/slide91.xml"/><Relationship Id="rId120" Type="http://schemas.openxmlformats.org/officeDocument/2006/relationships/slide" Target="slides/slide112.xml"/><Relationship Id="rId121" Type="http://schemas.openxmlformats.org/officeDocument/2006/relationships/slide" Target="slides/slide113.xml"/><Relationship Id="rId122" Type="http://schemas.openxmlformats.org/officeDocument/2006/relationships/slide" Target="slides/slide114.xml"/><Relationship Id="rId123" Type="http://schemas.openxmlformats.org/officeDocument/2006/relationships/slide" Target="slides/slide115.xml"/><Relationship Id="rId124" Type="http://schemas.openxmlformats.org/officeDocument/2006/relationships/slide" Target="slides/slide116.xml"/><Relationship Id="rId125" Type="http://schemas.openxmlformats.org/officeDocument/2006/relationships/slide" Target="slides/slide117.xml"/><Relationship Id="rId126" Type="http://schemas.openxmlformats.org/officeDocument/2006/relationships/slide" Target="slides/slide118.xml"/><Relationship Id="rId127" Type="http://schemas.openxmlformats.org/officeDocument/2006/relationships/slide" Target="slides/slide119.xml"/><Relationship Id="rId128" Type="http://schemas.openxmlformats.org/officeDocument/2006/relationships/slide" Target="slides/slide120.xml"/><Relationship Id="rId129" Type="http://schemas.openxmlformats.org/officeDocument/2006/relationships/slide" Target="slides/slide121.xml"/><Relationship Id="rId160" Type="http://schemas.openxmlformats.org/officeDocument/2006/relationships/slide" Target="slides/slide152.xml"/><Relationship Id="rId161" Type="http://schemas.openxmlformats.org/officeDocument/2006/relationships/slide" Target="slides/slide153.xml"/><Relationship Id="rId162" Type="http://schemas.openxmlformats.org/officeDocument/2006/relationships/slide" Target="slides/slide154.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63" Type="http://schemas.openxmlformats.org/officeDocument/2006/relationships/slide" Target="slides/slide155.xml"/><Relationship Id="rId164" Type="http://schemas.openxmlformats.org/officeDocument/2006/relationships/slide" Target="slides/slide156.xml"/><Relationship Id="rId165" Type="http://schemas.openxmlformats.org/officeDocument/2006/relationships/slide" Target="slides/slide157.xml"/><Relationship Id="rId166" Type="http://schemas.openxmlformats.org/officeDocument/2006/relationships/slide" Target="slides/slide158.xml"/><Relationship Id="rId167" Type="http://schemas.openxmlformats.org/officeDocument/2006/relationships/slide" Target="slides/slide159.xml"/><Relationship Id="rId168" Type="http://schemas.openxmlformats.org/officeDocument/2006/relationships/slide" Target="slides/slide160.xml"/><Relationship Id="rId169" Type="http://schemas.openxmlformats.org/officeDocument/2006/relationships/slide" Target="slides/slide161.xml"/><Relationship Id="rId200" Type="http://schemas.openxmlformats.org/officeDocument/2006/relationships/presProps" Target="presProps.xml"/><Relationship Id="rId201" Type="http://schemas.openxmlformats.org/officeDocument/2006/relationships/viewProps" Target="viewProps.xml"/><Relationship Id="rId202" Type="http://schemas.openxmlformats.org/officeDocument/2006/relationships/theme" Target="theme/theme1.xml"/><Relationship Id="rId203" Type="http://schemas.openxmlformats.org/officeDocument/2006/relationships/tableStyles" Target="tableStyles.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130" Type="http://schemas.openxmlformats.org/officeDocument/2006/relationships/slide" Target="slides/slide122.xml"/><Relationship Id="rId131" Type="http://schemas.openxmlformats.org/officeDocument/2006/relationships/slide" Target="slides/slide123.xml"/><Relationship Id="rId132" Type="http://schemas.openxmlformats.org/officeDocument/2006/relationships/slide" Target="slides/slide124.xml"/><Relationship Id="rId133" Type="http://schemas.openxmlformats.org/officeDocument/2006/relationships/slide" Target="slides/slide125.xml"/><Relationship Id="rId134" Type="http://schemas.openxmlformats.org/officeDocument/2006/relationships/slide" Target="slides/slide126.xml"/><Relationship Id="rId135" Type="http://schemas.openxmlformats.org/officeDocument/2006/relationships/slide" Target="slides/slide127.xml"/><Relationship Id="rId136" Type="http://schemas.openxmlformats.org/officeDocument/2006/relationships/slide" Target="slides/slide128.xml"/><Relationship Id="rId137" Type="http://schemas.openxmlformats.org/officeDocument/2006/relationships/slide" Target="slides/slide129.xml"/><Relationship Id="rId138" Type="http://schemas.openxmlformats.org/officeDocument/2006/relationships/slide" Target="slides/slide130.xml"/><Relationship Id="rId139" Type="http://schemas.openxmlformats.org/officeDocument/2006/relationships/slide" Target="slides/slide131.xml"/><Relationship Id="rId170" Type="http://schemas.openxmlformats.org/officeDocument/2006/relationships/slide" Target="slides/slide162.xml"/><Relationship Id="rId171" Type="http://schemas.openxmlformats.org/officeDocument/2006/relationships/slide" Target="slides/slide163.xml"/><Relationship Id="rId172" Type="http://schemas.openxmlformats.org/officeDocument/2006/relationships/slide" Target="slides/slide164.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173" Type="http://schemas.openxmlformats.org/officeDocument/2006/relationships/slide" Target="slides/slide165.xml"/><Relationship Id="rId174" Type="http://schemas.openxmlformats.org/officeDocument/2006/relationships/slide" Target="slides/slide166.xml"/><Relationship Id="rId175" Type="http://schemas.openxmlformats.org/officeDocument/2006/relationships/slide" Target="slides/slide167.xml"/><Relationship Id="rId176" Type="http://schemas.openxmlformats.org/officeDocument/2006/relationships/slide" Target="slides/slide168.xml"/><Relationship Id="rId177" Type="http://schemas.openxmlformats.org/officeDocument/2006/relationships/slide" Target="slides/slide169.xml"/><Relationship Id="rId178" Type="http://schemas.openxmlformats.org/officeDocument/2006/relationships/slide" Target="slides/slide170.xml"/><Relationship Id="rId179" Type="http://schemas.openxmlformats.org/officeDocument/2006/relationships/slide" Target="slides/slide17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92.xml"/><Relationship Id="rId101" Type="http://schemas.openxmlformats.org/officeDocument/2006/relationships/slide" Target="slides/slide93.xml"/><Relationship Id="rId102" Type="http://schemas.openxmlformats.org/officeDocument/2006/relationships/slide" Target="slides/slide94.xml"/><Relationship Id="rId103" Type="http://schemas.openxmlformats.org/officeDocument/2006/relationships/slide" Target="slides/slide95.xml"/><Relationship Id="rId104" Type="http://schemas.openxmlformats.org/officeDocument/2006/relationships/slide" Target="slides/slide96.xml"/><Relationship Id="rId105" Type="http://schemas.openxmlformats.org/officeDocument/2006/relationships/slide" Target="slides/slide97.xml"/><Relationship Id="rId106" Type="http://schemas.openxmlformats.org/officeDocument/2006/relationships/slide" Target="slides/slide98.xml"/><Relationship Id="rId107" Type="http://schemas.openxmlformats.org/officeDocument/2006/relationships/slide" Target="slides/slide99.xml"/><Relationship Id="rId108" Type="http://schemas.openxmlformats.org/officeDocument/2006/relationships/slide" Target="slides/slide100.xml"/><Relationship Id="rId109" Type="http://schemas.openxmlformats.org/officeDocument/2006/relationships/slide" Target="slides/slide101.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140" Type="http://schemas.openxmlformats.org/officeDocument/2006/relationships/slide" Target="slides/slide132.xml"/><Relationship Id="rId141" Type="http://schemas.openxmlformats.org/officeDocument/2006/relationships/slide" Target="slides/slide1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20483" name="Rectangle 3"/>
          <p:cNvSpPr>
            <a:spLocks noGrp="1" noChangeArrowheads="1"/>
          </p:cNvSpPr>
          <p:nvPr>
            <p:ph type="dt" sz="quarter" idx="1"/>
          </p:nvPr>
        </p:nvSpPr>
        <p:spPr bwMode="auto">
          <a:xfrm>
            <a:off x="3972560" y="0"/>
            <a:ext cx="3037840" cy="46482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20484" name="Rectangle 4"/>
          <p:cNvSpPr>
            <a:spLocks noGrp="1" noChangeArrowheads="1"/>
          </p:cNvSpPr>
          <p:nvPr>
            <p:ph type="ftr" sz="quarter" idx="2"/>
          </p:nvPr>
        </p:nvSpPr>
        <p:spPr bwMode="auto">
          <a:xfrm>
            <a:off x="0" y="8831580"/>
            <a:ext cx="3037840" cy="46482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20485" name="Rectangle 5"/>
          <p:cNvSpPr>
            <a:spLocks noGrp="1" noChangeArrowheads="1"/>
          </p:cNvSpPr>
          <p:nvPr>
            <p:ph type="sldNum" sz="quarter" idx="3"/>
          </p:nvPr>
        </p:nvSpPr>
        <p:spPr bwMode="auto">
          <a:xfrm>
            <a:off x="3972560" y="8831580"/>
            <a:ext cx="3037840" cy="46482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0" hangingPunct="0">
              <a:defRPr sz="1200">
                <a:latin typeface="Times New Roman" pitchFamily="18" charset="0"/>
              </a:defRPr>
            </a:lvl1pPr>
          </a:lstStyle>
          <a:p>
            <a:pPr>
              <a:defRPr/>
            </a:pPr>
            <a:fld id="{996AD48E-D6ED-4440-9501-BC3850FB9444}"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4095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5363" name="Rectangle 3"/>
          <p:cNvSpPr>
            <a:spLocks noGrp="1" noChangeArrowheads="1"/>
          </p:cNvSpPr>
          <p:nvPr>
            <p:ph type="dt" idx="1"/>
          </p:nvPr>
        </p:nvSpPr>
        <p:spPr bwMode="auto">
          <a:xfrm>
            <a:off x="3972560" y="0"/>
            <a:ext cx="3037840" cy="46482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 uri="{53640926-AAD7-44D8-BBD7-CCE9431645EC}">
              <a14:shadowObscured xmlns:a14="http://schemas.microsoft.com/office/drawing/2010/main" xmlns:p="http://schemas.openxmlformats.org/presentationml/2006/main" xmlns:r="http://schemas.openxmlformats.org/officeDocument/2006/relationships" xmlns:a="http://schemas.openxmlformats.org/drawingml/2006/main" xmlns="" val="1"/>
            </a:ext>
          </a:extLst>
        </p:spPr>
      </p:sp>
      <p:sp>
        <p:nvSpPr>
          <p:cNvPr id="15365" name="Rectangle 5"/>
          <p:cNvSpPr>
            <a:spLocks noGrp="1" noChangeArrowheads="1"/>
          </p:cNvSpPr>
          <p:nvPr>
            <p:ph type="body" sz="quarter" idx="3"/>
          </p:nvPr>
        </p:nvSpPr>
        <p:spPr bwMode="auto">
          <a:xfrm>
            <a:off x="934720" y="4415790"/>
            <a:ext cx="5140960" cy="418338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831580"/>
            <a:ext cx="3037840" cy="46482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5367" name="Rectangle 7"/>
          <p:cNvSpPr>
            <a:spLocks noGrp="1" noChangeArrowheads="1"/>
          </p:cNvSpPr>
          <p:nvPr>
            <p:ph type="sldNum" sz="quarter" idx="5"/>
          </p:nvPr>
        </p:nvSpPr>
        <p:spPr bwMode="auto">
          <a:xfrm>
            <a:off x="3972560" y="8831580"/>
            <a:ext cx="3037840" cy="46482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0" hangingPunct="0">
              <a:defRPr sz="1200">
                <a:latin typeface="Times New Roman" pitchFamily="18" charset="0"/>
              </a:defRPr>
            </a:lvl1pPr>
          </a:lstStyle>
          <a:p>
            <a:pPr>
              <a:defRPr/>
            </a:pPr>
            <a:fld id="{21769D34-C707-4ECE-AA5C-BCF0858BB5E3}"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64224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is.nlm.nih.gov/enviro/iupacglossary/glossaryi.html" TargetMode="External"/><Relationship Id="rId4" Type="http://schemas.openxmlformats.org/officeDocument/2006/relationships/hyperlink" Target="http://sis.nlm.nih.gov/enviro/iupacglossary/glossaryn.html" TargetMode="External"/><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 Id="rId3" Type="http://schemas.openxmlformats.org/officeDocument/2006/relationships/hyperlink" Target="http://www.abcbirds.org/abcprograms/policy/toxins/profiles/carbofuran.html" TargetMode="Externa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 Id="rId3" Type="http://schemas.openxmlformats.org/officeDocument/2006/relationships/hyperlink" Target="http://www.abcbirds.org/abcprograms/policy/toxins/profiles/carbofuran.html" TargetMode="Externa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7ED208B3-D9E0-D543-B357-804C04D71D7A}" type="slidenum">
              <a:rPr lang="en-US"/>
              <a:pPr/>
              <a:t>1</a:t>
            </a:fld>
            <a:endParaRPr lang="en-US"/>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FDB8A50D-77DC-45D1-9FCD-8046298E1189}" type="slidenum">
              <a:rPr lang="en-US" sz="1200">
                <a:latin typeface="Times New Roman" pitchFamily="18" charset="0"/>
              </a:rPr>
              <a:pPr/>
              <a:t>10</a:t>
            </a:fld>
            <a:endParaRPr lang="en-US" sz="1200">
              <a:latin typeface="Times New Roman" pitchFamily="18"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r>
              <a:rPr lang="en-US" smtClean="0"/>
              <a:t>Post Snake Oil Pre Carson Era</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FIFRA is the only </a:t>
            </a:r>
            <a:r>
              <a:rPr lang="en-US" dirty="0" err="1" smtClean="0"/>
              <a:t>env</a:t>
            </a:r>
            <a:r>
              <a:rPr lang="en-US" dirty="0" smtClean="0"/>
              <a:t> fed statute where the recognized objective of</a:t>
            </a:r>
            <a:r>
              <a:rPr lang="en-US" baseline="0" dirty="0" smtClean="0"/>
              <a:t> the product is to introduce it into the environment with the clear intent </a:t>
            </a:r>
            <a:r>
              <a:rPr lang="en-US" dirty="0" smtClean="0"/>
              <a:t>to kill (plants</a:t>
            </a:r>
            <a:r>
              <a:rPr lang="en-US" baseline="0" dirty="0" smtClean="0"/>
              <a:t> or animals).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pPr/>
              <a:t>100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2031120"/>
      </p:ext>
    </p:extLst>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 explanations</a:t>
            </a:r>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pPr/>
              <a:t>101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88725811"/>
      </p:ext>
    </p:extLst>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the access right –4</a:t>
            </a:r>
            <a:r>
              <a:rPr lang="en-US" baseline="30000" dirty="0" smtClean="0"/>
              <a:t>th</a:t>
            </a:r>
            <a:r>
              <a:rPr lang="en-US" dirty="0" smtClean="0"/>
              <a:t> amendment to US constitution</a:t>
            </a:r>
          </a:p>
          <a:p>
            <a:r>
              <a:rPr lang="en-US" dirty="0" smtClean="0"/>
              <a:t>Warrants grant access (not voluntary)</a:t>
            </a:r>
          </a:p>
          <a:p>
            <a:r>
              <a:rPr lang="en-US" dirty="0" smtClean="0"/>
              <a:t>Why have the “bad guys” present?</a:t>
            </a:r>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pPr/>
              <a:t>102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58424821"/>
      </p:ext>
    </p:extLst>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Dept</a:t>
            </a:r>
            <a:r>
              <a:rPr lang="en-US" dirty="0" smtClean="0"/>
              <a:t> Ag, OSCs, START are the only tech </a:t>
            </a:r>
            <a:r>
              <a:rPr lang="en-US" dirty="0" err="1" smtClean="0"/>
              <a:t>savy</a:t>
            </a:r>
            <a:r>
              <a:rPr lang="en-US" dirty="0" smtClean="0"/>
              <a:t> folks present</a:t>
            </a:r>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pPr/>
              <a:t>103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0973446"/>
      </p:ext>
    </p:extLst>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kind of deeply twisted person would do this?</a:t>
            </a:r>
          </a:p>
          <a:p>
            <a:r>
              <a:rPr lang="en-US" dirty="0" smtClean="0"/>
              <a:t>Read from Tech literature how animal will die/suffer</a:t>
            </a:r>
          </a:p>
          <a:p>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pPr/>
              <a:t>104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7629045"/>
      </p:ext>
    </p:extLst>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29959" eaLnBrk="0" hangingPunct="0">
              <a:defRPr>
                <a:solidFill>
                  <a:schemeClr val="tx1"/>
                </a:solidFill>
                <a:latin typeface="Arial" charset="0"/>
              </a:defRPr>
            </a:lvl1pPr>
            <a:lvl2pPr marL="756906" indent="-291117" defTabSz="929959" eaLnBrk="0" hangingPunct="0">
              <a:defRPr>
                <a:solidFill>
                  <a:schemeClr val="tx1"/>
                </a:solidFill>
                <a:latin typeface="Arial" charset="0"/>
              </a:defRPr>
            </a:lvl2pPr>
            <a:lvl3pPr marL="1164470" indent="-232893" defTabSz="929959" eaLnBrk="0" hangingPunct="0">
              <a:defRPr>
                <a:solidFill>
                  <a:schemeClr val="tx1"/>
                </a:solidFill>
                <a:latin typeface="Arial" charset="0"/>
              </a:defRPr>
            </a:lvl3pPr>
            <a:lvl4pPr marL="1630257" indent="-232893" defTabSz="929959" eaLnBrk="0" hangingPunct="0">
              <a:defRPr>
                <a:solidFill>
                  <a:schemeClr val="tx1"/>
                </a:solidFill>
                <a:latin typeface="Arial" charset="0"/>
              </a:defRPr>
            </a:lvl4pPr>
            <a:lvl5pPr marL="2096046" indent="-232893" defTabSz="929959" eaLnBrk="0" hangingPunct="0">
              <a:defRPr>
                <a:solidFill>
                  <a:schemeClr val="tx1"/>
                </a:solidFill>
                <a:latin typeface="Arial" charset="0"/>
              </a:defRPr>
            </a:lvl5pPr>
            <a:lvl6pPr marL="2561834" indent="-232893" defTabSz="929959" eaLnBrk="0" fontAlgn="base" hangingPunct="0">
              <a:spcBef>
                <a:spcPct val="0"/>
              </a:spcBef>
              <a:spcAft>
                <a:spcPct val="0"/>
              </a:spcAft>
              <a:defRPr>
                <a:solidFill>
                  <a:schemeClr val="tx1"/>
                </a:solidFill>
                <a:latin typeface="Arial" charset="0"/>
              </a:defRPr>
            </a:lvl6pPr>
            <a:lvl7pPr marL="3027621" indent="-232893" defTabSz="929959" eaLnBrk="0" fontAlgn="base" hangingPunct="0">
              <a:spcBef>
                <a:spcPct val="0"/>
              </a:spcBef>
              <a:spcAft>
                <a:spcPct val="0"/>
              </a:spcAft>
              <a:defRPr>
                <a:solidFill>
                  <a:schemeClr val="tx1"/>
                </a:solidFill>
                <a:latin typeface="Arial" charset="0"/>
              </a:defRPr>
            </a:lvl7pPr>
            <a:lvl8pPr marL="3493410" indent="-232893" defTabSz="929959" eaLnBrk="0" fontAlgn="base" hangingPunct="0">
              <a:spcBef>
                <a:spcPct val="0"/>
              </a:spcBef>
              <a:spcAft>
                <a:spcPct val="0"/>
              </a:spcAft>
              <a:defRPr>
                <a:solidFill>
                  <a:schemeClr val="tx1"/>
                </a:solidFill>
                <a:latin typeface="Arial" charset="0"/>
              </a:defRPr>
            </a:lvl8pPr>
            <a:lvl9pPr marL="3959198" indent="-232893" defTabSz="929959"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The Planning Cycle</a:t>
            </a:r>
          </a:p>
        </p:txBody>
      </p:sp>
      <p:sp>
        <p:nvSpPr>
          <p:cNvPr id="8195" name="Rectangle 6"/>
          <p:cNvSpPr>
            <a:spLocks noGrp="1" noChangeArrowheads="1"/>
          </p:cNvSpPr>
          <p:nvPr>
            <p:ph type="ftr" sz="quarter" idx="4"/>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29959" eaLnBrk="0" hangingPunct="0">
              <a:defRPr>
                <a:solidFill>
                  <a:schemeClr val="tx1"/>
                </a:solidFill>
                <a:latin typeface="Arial" charset="0"/>
              </a:defRPr>
            </a:lvl1pPr>
            <a:lvl2pPr marL="756906" indent="-291117" defTabSz="929959" eaLnBrk="0" hangingPunct="0">
              <a:defRPr>
                <a:solidFill>
                  <a:schemeClr val="tx1"/>
                </a:solidFill>
                <a:latin typeface="Arial" charset="0"/>
              </a:defRPr>
            </a:lvl2pPr>
            <a:lvl3pPr marL="1164470" indent="-232893" defTabSz="929959" eaLnBrk="0" hangingPunct="0">
              <a:defRPr>
                <a:solidFill>
                  <a:schemeClr val="tx1"/>
                </a:solidFill>
                <a:latin typeface="Arial" charset="0"/>
              </a:defRPr>
            </a:lvl3pPr>
            <a:lvl4pPr marL="1630257" indent="-232893" defTabSz="929959" eaLnBrk="0" hangingPunct="0">
              <a:defRPr>
                <a:solidFill>
                  <a:schemeClr val="tx1"/>
                </a:solidFill>
                <a:latin typeface="Arial" charset="0"/>
              </a:defRPr>
            </a:lvl4pPr>
            <a:lvl5pPr marL="2096046" indent="-232893" defTabSz="929959" eaLnBrk="0" hangingPunct="0">
              <a:defRPr>
                <a:solidFill>
                  <a:schemeClr val="tx1"/>
                </a:solidFill>
                <a:latin typeface="Arial" charset="0"/>
              </a:defRPr>
            </a:lvl5pPr>
            <a:lvl6pPr marL="2561834" indent="-232893" defTabSz="929959" eaLnBrk="0" fontAlgn="base" hangingPunct="0">
              <a:spcBef>
                <a:spcPct val="0"/>
              </a:spcBef>
              <a:spcAft>
                <a:spcPct val="0"/>
              </a:spcAft>
              <a:defRPr>
                <a:solidFill>
                  <a:schemeClr val="tx1"/>
                </a:solidFill>
                <a:latin typeface="Arial" charset="0"/>
              </a:defRPr>
            </a:lvl6pPr>
            <a:lvl7pPr marL="3027621" indent="-232893" defTabSz="929959" eaLnBrk="0" fontAlgn="base" hangingPunct="0">
              <a:spcBef>
                <a:spcPct val="0"/>
              </a:spcBef>
              <a:spcAft>
                <a:spcPct val="0"/>
              </a:spcAft>
              <a:defRPr>
                <a:solidFill>
                  <a:schemeClr val="tx1"/>
                </a:solidFill>
                <a:latin typeface="Arial" charset="0"/>
              </a:defRPr>
            </a:lvl7pPr>
            <a:lvl8pPr marL="3493410" indent="-232893" defTabSz="929959" eaLnBrk="0" fontAlgn="base" hangingPunct="0">
              <a:spcBef>
                <a:spcPct val="0"/>
              </a:spcBef>
              <a:spcAft>
                <a:spcPct val="0"/>
              </a:spcAft>
              <a:defRPr>
                <a:solidFill>
                  <a:schemeClr val="tx1"/>
                </a:solidFill>
                <a:latin typeface="Arial" charset="0"/>
              </a:defRPr>
            </a:lvl8pPr>
            <a:lvl9pPr marL="3959198" indent="-232893" defTabSz="929959"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EPA-440 Planning Section Chief</a:t>
            </a:r>
          </a:p>
        </p:txBody>
      </p:sp>
      <p:sp>
        <p:nvSpPr>
          <p:cNvPr id="8196" name="Rectangle 7"/>
          <p:cNvSpPr>
            <a:spLocks noGrp="1" noChangeArrowheads="1"/>
          </p:cNvSpPr>
          <p:nvPr>
            <p:ph type="sldNum" sz="quarter" idx="5"/>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29959" eaLnBrk="0" hangingPunct="0">
              <a:defRPr>
                <a:solidFill>
                  <a:schemeClr val="tx1"/>
                </a:solidFill>
                <a:latin typeface="Arial" charset="0"/>
              </a:defRPr>
            </a:lvl1pPr>
            <a:lvl2pPr marL="756906" indent="-291117" defTabSz="929959" eaLnBrk="0" hangingPunct="0">
              <a:defRPr>
                <a:solidFill>
                  <a:schemeClr val="tx1"/>
                </a:solidFill>
                <a:latin typeface="Arial" charset="0"/>
              </a:defRPr>
            </a:lvl2pPr>
            <a:lvl3pPr marL="1164470" indent="-232893" defTabSz="929959" eaLnBrk="0" hangingPunct="0">
              <a:defRPr>
                <a:solidFill>
                  <a:schemeClr val="tx1"/>
                </a:solidFill>
                <a:latin typeface="Arial" charset="0"/>
              </a:defRPr>
            </a:lvl3pPr>
            <a:lvl4pPr marL="1630257" indent="-232893" defTabSz="929959" eaLnBrk="0" hangingPunct="0">
              <a:defRPr>
                <a:solidFill>
                  <a:schemeClr val="tx1"/>
                </a:solidFill>
                <a:latin typeface="Arial" charset="0"/>
              </a:defRPr>
            </a:lvl4pPr>
            <a:lvl5pPr marL="2096046" indent="-232893" defTabSz="929959" eaLnBrk="0" hangingPunct="0">
              <a:defRPr>
                <a:solidFill>
                  <a:schemeClr val="tx1"/>
                </a:solidFill>
                <a:latin typeface="Arial" charset="0"/>
              </a:defRPr>
            </a:lvl5pPr>
            <a:lvl6pPr marL="2561834" indent="-232893" defTabSz="929959" eaLnBrk="0" fontAlgn="base" hangingPunct="0">
              <a:spcBef>
                <a:spcPct val="0"/>
              </a:spcBef>
              <a:spcAft>
                <a:spcPct val="0"/>
              </a:spcAft>
              <a:defRPr>
                <a:solidFill>
                  <a:schemeClr val="tx1"/>
                </a:solidFill>
                <a:latin typeface="Arial" charset="0"/>
              </a:defRPr>
            </a:lvl6pPr>
            <a:lvl7pPr marL="3027621" indent="-232893" defTabSz="929959" eaLnBrk="0" fontAlgn="base" hangingPunct="0">
              <a:spcBef>
                <a:spcPct val="0"/>
              </a:spcBef>
              <a:spcAft>
                <a:spcPct val="0"/>
              </a:spcAft>
              <a:defRPr>
                <a:solidFill>
                  <a:schemeClr val="tx1"/>
                </a:solidFill>
                <a:latin typeface="Arial" charset="0"/>
              </a:defRPr>
            </a:lvl7pPr>
            <a:lvl8pPr marL="3493410" indent="-232893" defTabSz="929959" eaLnBrk="0" fontAlgn="base" hangingPunct="0">
              <a:spcBef>
                <a:spcPct val="0"/>
              </a:spcBef>
              <a:spcAft>
                <a:spcPct val="0"/>
              </a:spcAft>
              <a:defRPr>
                <a:solidFill>
                  <a:schemeClr val="tx1"/>
                </a:solidFill>
                <a:latin typeface="Arial" charset="0"/>
              </a:defRPr>
            </a:lvl8pPr>
            <a:lvl9pPr marL="3959198" indent="-232893" defTabSz="929959" eaLnBrk="0" fontAlgn="base" hangingPunct="0">
              <a:spcBef>
                <a:spcPct val="0"/>
              </a:spcBef>
              <a:spcAft>
                <a:spcPct val="0"/>
              </a:spcAft>
              <a:defRPr>
                <a:solidFill>
                  <a:schemeClr val="tx1"/>
                </a:solidFill>
                <a:latin typeface="Arial" charset="0"/>
              </a:defRPr>
            </a:lvl9pPr>
          </a:lstStyle>
          <a:p>
            <a:pPr eaLnBrk="1" hangingPunct="1"/>
            <a:fld id="{90A6777E-6BC5-41BC-B2D5-B89AC269BBEB}" type="slidenum">
              <a:rPr lang="en-US" smtClean="0">
                <a:solidFill>
                  <a:prstClr val="black"/>
                </a:solidFill>
              </a:rPr>
              <a:pPr eaLnBrk="1" hangingPunct="1"/>
              <a:t>105</a:t>
            </a:fld>
            <a:endParaRPr lang="en-US" smtClean="0">
              <a:solidFill>
                <a:prstClr val="black"/>
              </a:solidFill>
            </a:endParaRPr>
          </a:p>
        </p:txBody>
      </p:sp>
      <p:sp>
        <p:nvSpPr>
          <p:cNvPr id="8197" name="Rectangle 2"/>
          <p:cNvSpPr>
            <a:spLocks noGrp="1" noRot="1" noChangeAspect="1" noChangeArrowheads="1" noTextEdit="1"/>
          </p:cNvSpPr>
          <p:nvPr>
            <p:ph type="sldImg"/>
          </p:nvPr>
        </p:nvSpPr>
        <p:spPr>
          <a:ln/>
        </p:spPr>
      </p:sp>
      <p:sp>
        <p:nvSpPr>
          <p:cNvPr id="8198" name="Rectangle 3"/>
          <p:cNvSpPr>
            <a:spLocks noGrp="1" noChangeArrowheads="1"/>
          </p:cNvSpPr>
          <p:nvPr>
            <p:ph type="body" idx="1"/>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sz="900" b="1" u="sng" dirty="0"/>
              <a:t>Pesticide Course Agenda – 2013</a:t>
            </a:r>
          </a:p>
          <a:p>
            <a:pPr eaLnBrk="1" hangingPunct="1"/>
            <a:endParaRPr lang="en-US" sz="900" b="1" u="sng"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0776ED48-5B00-4788-978F-D2BB76914EBA}" type="slidenum">
              <a:rPr lang="en-US">
                <a:solidFill>
                  <a:prstClr val="black"/>
                </a:solidFill>
              </a:rPr>
              <a:pPr eaLnBrk="1" hangingPunct="1"/>
              <a:t>107</a:t>
            </a:fld>
            <a:endParaRPr lang="en-US">
              <a:solidFill>
                <a:prstClr val="black"/>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r>
              <a:rPr lang="en-US" smtClean="0"/>
              <a:t>Pesticide application is a broad and diverse matter…highly variable application dependant upon pesticide.  This means that all environmental media may be affected.  Give example of each</a:t>
            </a:r>
          </a:p>
          <a:p>
            <a:pPr eaLnBrk="1" hangingPunct="1"/>
            <a:r>
              <a:rPr lang="en-US" smtClean="0"/>
              <a:t>Spray—malathion on vegetables for sucking insects</a:t>
            </a:r>
          </a:p>
          <a:p>
            <a:pPr eaLnBrk="1" hangingPunct="1"/>
            <a:r>
              <a:rPr lang="en-US" smtClean="0"/>
              <a:t>Dust-sevin dust on veggies for chewing insects</a:t>
            </a:r>
          </a:p>
          <a:p>
            <a:pPr eaLnBrk="1" hangingPunct="1"/>
            <a:r>
              <a:rPr lang="en-US" smtClean="0"/>
              <a:t>Fumigate-soils treated with methyl bromide</a:t>
            </a:r>
          </a:p>
          <a:p>
            <a:pPr eaLnBrk="1" hangingPunct="1"/>
            <a:r>
              <a:rPr lang="en-US" smtClean="0"/>
              <a:t>Aerosols-suspended ultrafine droplets or particles</a:t>
            </a:r>
          </a:p>
          <a:p>
            <a:pPr eaLnBrk="1" hangingPunct="1"/>
            <a:r>
              <a:rPr lang="en-US" smtClean="0"/>
              <a:t>-Bacillus thuringensis-cabbage lopers</a:t>
            </a:r>
          </a:p>
          <a:p>
            <a:pPr eaLnBrk="1" hangingPunct="1"/>
            <a:r>
              <a:rPr lang="en-US" smtClean="0"/>
              <a:t>Etc</a:t>
            </a:r>
          </a:p>
          <a:p>
            <a:pPr eaLnBrk="1" hangingPunct="1"/>
            <a:r>
              <a:rPr lang="en-US" smtClean="0"/>
              <a:t>This is the deliberate placement (broad dispersal) of chemicals (or agents)  into the environment…very different from traditional goals of SF actions….to keep chemicals out of the environment.</a:t>
            </a:r>
          </a:p>
          <a:p>
            <a:pPr eaLnBrk="1" hangingPunct="1"/>
            <a:endParaRPr lang="en-US" smtClean="0"/>
          </a:p>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334817EA-F8ED-4942-87BA-99D829B6363C}" type="slidenum">
              <a:rPr lang="en-US">
                <a:solidFill>
                  <a:prstClr val="black"/>
                </a:solidFill>
              </a:rPr>
              <a:pPr eaLnBrk="1" hangingPunct="1"/>
              <a:t>109</a:t>
            </a:fld>
            <a:endParaRPr lang="en-US">
              <a:solidFill>
                <a:prstClr val="black"/>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r>
              <a:rPr lang="en-US" smtClean="0"/>
              <a:t>Persistence is defined as “stays in the environment a long time”  one year? One growing season?  One decade?</a:t>
            </a:r>
          </a:p>
          <a:p>
            <a:pPr eaLnBrk="1" hangingPunct="1"/>
            <a:endParaRPr lang="en-US" smtClean="0"/>
          </a:p>
          <a:p>
            <a:pPr eaLnBrk="1" hangingPunct="1"/>
            <a:r>
              <a:rPr lang="en-US" smtClean="0"/>
              <a:t>There are numerous factors that affect persistence.  A few for OSC consideration-</a:t>
            </a:r>
          </a:p>
          <a:p>
            <a:pPr eaLnBrk="1" hangingPunct="1"/>
            <a:r>
              <a:rPr lang="en-US" smtClean="0"/>
              <a:t>UV—sunlight component (breaks down organic materials—car dash board</a:t>
            </a:r>
          </a:p>
          <a:p>
            <a:pPr eaLnBrk="1" hangingPunct="1"/>
            <a:r>
              <a:rPr lang="en-US" smtClean="0"/>
              <a:t>This is a major factor –methyl parathion cotton insecticide for outdoor vs indoor</a:t>
            </a:r>
          </a:p>
          <a:p>
            <a:pPr eaLnBrk="1" hangingPunct="1"/>
            <a:r>
              <a:rPr lang="en-US" smtClean="0"/>
              <a:t>Oxygen directly or biologically degrades most organics</a:t>
            </a:r>
          </a:p>
          <a:p>
            <a:pPr eaLnBrk="1" hangingPunct="1"/>
            <a:r>
              <a:rPr lang="en-US" smtClean="0"/>
              <a:t>Presence/absence of O2 determines the biota.  </a:t>
            </a:r>
          </a:p>
          <a:p>
            <a:pPr eaLnBrk="1" hangingPunct="1"/>
            <a:r>
              <a:rPr lang="en-US" smtClean="0"/>
              <a:t>Aerobic organisms work fast, anaerobic more slowly (general expectation)</a:t>
            </a:r>
          </a:p>
          <a:p>
            <a:pPr eaLnBrk="1" hangingPunct="1"/>
            <a:endParaRPr lang="en-US" smtClean="0"/>
          </a:p>
          <a:p>
            <a:pPr eaLnBrk="1" hangingPunct="1"/>
            <a:r>
              <a:rPr lang="en-US" smtClean="0"/>
              <a:t>The issue of pesticide persistence is a well studied scientific field of study.  complex</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EPA Era, One of six pages, these are just the </a:t>
            </a:r>
            <a:r>
              <a:rPr lang="en-US" smtClean="0"/>
              <a:t>precautionary statements</a:t>
            </a:r>
            <a:endParaRPr lang="en-US" dirty="0"/>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8EDF2ABD-B7A5-4807-97D3-8D71D01C4C30}" type="slidenum">
              <a:rPr lang="en-US">
                <a:solidFill>
                  <a:prstClr val="black"/>
                </a:solidFill>
              </a:rPr>
              <a:pPr eaLnBrk="1" hangingPunct="1"/>
              <a:t>110</a:t>
            </a:fld>
            <a:endParaRPr lang="en-US">
              <a:solidFill>
                <a:prstClr val="black"/>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lnSpc>
                <a:spcPct val="90000"/>
              </a:lnSpc>
            </a:pPr>
            <a:r>
              <a:rPr lang="en-US" sz="1000"/>
              <a:t>Some lessons were learned from indiscriminant use of DDT &amp; other chlorinated hydrocarbons. pointed to evidence linking them to death of </a:t>
            </a:r>
            <a:r>
              <a:rPr lang="en-US" sz="1000" b="1"/>
              <a:t>nontarget</a:t>
            </a:r>
            <a:r>
              <a:rPr lang="en-US" sz="1000"/>
              <a:t> creatures (organisms other than those that the pesticide is intended to kill), such as birds. </a:t>
            </a:r>
            <a:endParaRPr lang="en-US" sz="1000" b="1"/>
          </a:p>
          <a:p>
            <a:pPr eaLnBrk="1" hangingPunct="1">
              <a:lnSpc>
                <a:spcPct val="90000"/>
              </a:lnSpc>
            </a:pPr>
            <a:r>
              <a:rPr lang="en-US" sz="1000" b="1"/>
              <a:t>(1) Direct toxicity. </a:t>
            </a:r>
            <a:r>
              <a:rPr lang="en-US" sz="1000"/>
              <a:t>It was discovered that DDT was toxic to fish (especially juveniles) and crabs, not only to insects.</a:t>
            </a:r>
            <a:endParaRPr lang="en-US" sz="1000" b="1"/>
          </a:p>
          <a:p>
            <a:pPr eaLnBrk="1" hangingPunct="1">
              <a:lnSpc>
                <a:spcPct val="90000"/>
              </a:lnSpc>
            </a:pPr>
            <a:r>
              <a:rPr lang="en-US" sz="1000" b="1"/>
              <a:t>(2) Indirect toxicity, related to its persistence. </a:t>
            </a:r>
            <a:r>
              <a:rPr lang="en-US" sz="1000"/>
              <a:t>(It's persistence came in part from its insolubility, from the fact that it was a synthetic, recently introduced compound.  Nature does NOT bond Carbon directly to a Halogen.  This means that microorganisms, such as bacteria, lacked enzymes capable of degrading C-Cl -- basically they hadn't evolved to use it as an energy source.</a:t>
            </a:r>
          </a:p>
          <a:p>
            <a:pPr eaLnBrk="1" hangingPunct="1">
              <a:lnSpc>
                <a:spcPct val="90000"/>
              </a:lnSpc>
            </a:pPr>
            <a:endParaRPr lang="en-US" sz="1000"/>
          </a:p>
          <a:p>
            <a:pPr eaLnBrk="1" hangingPunct="1">
              <a:lnSpc>
                <a:spcPct val="90000"/>
              </a:lnSpc>
            </a:pPr>
            <a:r>
              <a:rPr lang="en-US" sz="1000"/>
              <a:t>The pesticide manufacturers argued that the minute amounts found in the environment couldn't possibly be killing nontarget organisms</a:t>
            </a:r>
          </a:p>
          <a:p>
            <a:pPr eaLnBrk="1" hangingPunct="1">
              <a:lnSpc>
                <a:spcPct val="90000"/>
              </a:lnSpc>
            </a:pPr>
            <a:r>
              <a:rPr lang="en-US" sz="1000"/>
              <a:t>. However, some experimental work demonstrated that even small amounts of some of the pesticides could affect the survival and reproduction of some species. More important, research demonstrated that, although concentrations were very low in the soil, atmosphere and water, concentrations were higher in plants, higher still in herbivores, and still higher as one moved up the food chain.</a:t>
            </a:r>
          </a:p>
          <a:p>
            <a:pPr eaLnBrk="1" hangingPunct="1">
              <a:lnSpc>
                <a:spcPct val="90000"/>
              </a:lnSpc>
            </a:pPr>
            <a:r>
              <a:rPr lang="en-US" sz="1000"/>
              <a:t>The</a:t>
            </a:r>
            <a:r>
              <a:rPr lang="en-US" sz="1000" b="1"/>
              <a:t> indirect toxicity</a:t>
            </a:r>
            <a:r>
              <a:rPr lang="en-US" sz="1000"/>
              <a:t> related to two principles :</a:t>
            </a:r>
            <a:endParaRPr lang="en-US" sz="1000" b="1"/>
          </a:p>
          <a:p>
            <a:pPr eaLnBrk="1" hangingPunct="1">
              <a:lnSpc>
                <a:spcPct val="90000"/>
              </a:lnSpc>
            </a:pPr>
            <a:r>
              <a:rPr lang="en-US" sz="1000" b="1"/>
              <a:t>(1)</a:t>
            </a:r>
            <a:r>
              <a:rPr lang="en-US" sz="1000"/>
              <a:t> </a:t>
            </a:r>
            <a:r>
              <a:rPr lang="en-US" sz="1000" b="1"/>
              <a:t>Bioconcentration</a:t>
            </a:r>
            <a:r>
              <a:rPr lang="en-US" sz="1000"/>
              <a:t> – the tendency for a compound to accumulate in an organisms's tissues (especially in fatty tissues for fat soluble organochlorines such as DDT) and</a:t>
            </a:r>
            <a:endParaRPr lang="en-US" sz="1000" b="1"/>
          </a:p>
          <a:p>
            <a:pPr eaLnBrk="1" hangingPunct="1">
              <a:lnSpc>
                <a:spcPct val="90000"/>
              </a:lnSpc>
            </a:pPr>
            <a:r>
              <a:rPr lang="en-US" sz="1000" b="1"/>
              <a:t>(2)</a:t>
            </a:r>
            <a:r>
              <a:rPr lang="en-US" sz="1000"/>
              <a:t> </a:t>
            </a:r>
            <a:r>
              <a:rPr lang="en-US" sz="1000" b="1"/>
              <a:t>Biomagnification</a:t>
            </a:r>
            <a:r>
              <a:rPr lang="en-US" sz="1000"/>
              <a:t>. – an increase in concentration up the food chain.</a:t>
            </a:r>
          </a:p>
          <a:p>
            <a:pPr eaLnBrk="1" hangingPunct="1">
              <a:lnSpc>
                <a:spcPct val="90000"/>
              </a:lnSpc>
            </a:pPr>
            <a:r>
              <a:rPr lang="en-US" sz="1000"/>
              <a:t>(These terms are sloppily used; sometimes "</a:t>
            </a:r>
            <a:r>
              <a:rPr lang="en-US" sz="1000" b="1"/>
              <a:t>bioaccumulation</a:t>
            </a:r>
            <a:r>
              <a:rPr lang="en-US" sz="1000"/>
              <a:t>" is also used to mean either of these, and people often use all of these terms interchangeably.)</a:t>
            </a:r>
          </a:p>
          <a:p>
            <a:pPr eaLnBrk="1" hangingPunct="1">
              <a:lnSpc>
                <a:spcPct val="90000"/>
              </a:lnSpc>
            </a:pPr>
            <a:endParaRPr lang="en-US" sz="1000"/>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744A3AD9-717C-4FAF-829E-A07AB369E490}" type="slidenum">
              <a:rPr lang="en-US">
                <a:solidFill>
                  <a:prstClr val="black"/>
                </a:solidFill>
              </a:rPr>
              <a:pPr eaLnBrk="1" hangingPunct="1"/>
              <a:t>112</a:t>
            </a:fld>
            <a:endParaRPr lang="en-US">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r>
              <a:rPr lang="en-US" smtClean="0"/>
              <a:t>DDT is the most famous (infamous insecticide), and a well studied one.  Historical research is presented to illustrate an environmental trend.</a:t>
            </a:r>
          </a:p>
          <a:p>
            <a:pPr eaLnBrk="1" hangingPunct="1"/>
            <a:endParaRPr lang="en-US" smtClean="0"/>
          </a:p>
          <a:p>
            <a:pPr eaLnBrk="1" hangingPunct="1"/>
            <a:r>
              <a:rPr lang="en-US" smtClean="0"/>
              <a:t>Because DDT was (is) persistent, there was abundant opportunity for it to be taken up from the environment by organisms. For example, in the estuarine ecosystem next to Long Island Sound, the following concentrations of DDT were found:</a:t>
            </a:r>
          </a:p>
          <a:p>
            <a:pPr eaLnBrk="1" hangingPunct="1"/>
            <a:r>
              <a:rPr lang="en-US" smtClean="0"/>
              <a:t>In </a:t>
            </a:r>
            <a:r>
              <a:rPr lang="en-US" b="1" smtClean="0"/>
              <a:t>water </a:t>
            </a:r>
            <a:r>
              <a:rPr lang="en-US" smtClean="0"/>
              <a:t>= 3 ppt (</a:t>
            </a:r>
            <a:r>
              <a:rPr lang="en-US" b="1" smtClean="0"/>
              <a:t>0.000003 ppm</a:t>
            </a:r>
            <a:r>
              <a:rPr lang="en-US" smtClean="0"/>
              <a:t>)</a:t>
            </a:r>
          </a:p>
          <a:p>
            <a:pPr eaLnBrk="1" hangingPunct="1"/>
            <a:r>
              <a:rPr lang="en-US" smtClean="0"/>
              <a:t>In </a:t>
            </a:r>
            <a:r>
              <a:rPr lang="en-US" b="1" smtClean="0"/>
              <a:t>zooplankton</a:t>
            </a:r>
            <a:r>
              <a:rPr lang="en-US" smtClean="0"/>
              <a:t> = </a:t>
            </a:r>
            <a:r>
              <a:rPr lang="en-US" b="1" smtClean="0"/>
              <a:t>0.04 ppm</a:t>
            </a:r>
            <a:r>
              <a:rPr lang="en-US" smtClean="0"/>
              <a:t> (bioconcentration and biomagnification from eating plants)</a:t>
            </a:r>
          </a:p>
          <a:p>
            <a:pPr eaLnBrk="1" hangingPunct="1"/>
            <a:r>
              <a:rPr lang="en-US" smtClean="0"/>
              <a:t>In </a:t>
            </a:r>
            <a:r>
              <a:rPr lang="en-US" b="1" smtClean="0"/>
              <a:t>minnows</a:t>
            </a:r>
            <a:r>
              <a:rPr lang="en-US" smtClean="0"/>
              <a:t> = </a:t>
            </a:r>
            <a:r>
              <a:rPr lang="en-US" b="1" smtClean="0"/>
              <a:t>0.5 ppm</a:t>
            </a:r>
            <a:r>
              <a:rPr lang="en-US" smtClean="0"/>
              <a:t> (bioconcentration + biomagnification) (Because of the inefficiency of energy transfer, each minnow has to eat lots of zooplankton, and so acquires quite a burden from them.)</a:t>
            </a:r>
          </a:p>
          <a:p>
            <a:pPr eaLnBrk="1" hangingPunct="1"/>
            <a:r>
              <a:rPr lang="en-US" smtClean="0"/>
              <a:t>In </a:t>
            </a:r>
            <a:r>
              <a:rPr lang="en-US" b="1" smtClean="0"/>
              <a:t>large fish</a:t>
            </a:r>
            <a:r>
              <a:rPr lang="en-US" smtClean="0"/>
              <a:t> = </a:t>
            </a:r>
            <a:r>
              <a:rPr lang="en-US" b="1" smtClean="0"/>
              <a:t>2.0 ppm</a:t>
            </a:r>
            <a:endParaRPr lang="en-US" smtClean="0"/>
          </a:p>
          <a:p>
            <a:pPr eaLnBrk="1" hangingPunct="1"/>
            <a:r>
              <a:rPr lang="en-US" smtClean="0"/>
              <a:t>In </a:t>
            </a:r>
            <a:r>
              <a:rPr lang="en-US" b="1" smtClean="0"/>
              <a:t>ospreys</a:t>
            </a:r>
            <a:r>
              <a:rPr lang="en-US" smtClean="0"/>
              <a:t> (fish eating birds) = </a:t>
            </a:r>
            <a:r>
              <a:rPr lang="en-US" b="1" smtClean="0"/>
              <a:t>25.0 ppm</a:t>
            </a:r>
            <a:endParaRPr lang="en-US" smtClean="0"/>
          </a:p>
          <a:p>
            <a:pPr eaLnBrk="1" hangingPunct="1"/>
            <a:r>
              <a:rPr lang="en-US" smtClean="0"/>
              <a:t>Thus, concentrations had increased 10 million times up this progression, largely because of biomagnification.</a:t>
            </a:r>
          </a:p>
          <a:p>
            <a:pPr eaLnBrk="1" hangingPunct="1"/>
            <a:r>
              <a:rPr lang="en-US" b="1" u="sng" smtClean="0"/>
              <a:t>This is a fundamental environmental fate and transport trend true of chlorinated hydrocarbons and the food chain</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A702EA4B-B46B-4FA2-94EB-4527B68B8065}" type="slidenum">
              <a:rPr lang="en-US">
                <a:solidFill>
                  <a:prstClr val="black"/>
                </a:solidFill>
              </a:rPr>
              <a:pPr eaLnBrk="1" hangingPunct="1"/>
              <a:t>113</a:t>
            </a:fld>
            <a:endParaRPr lang="en-US">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smtClean="0"/>
              <a:t>These concentrations were not directly lethal to the highest order carnivores, but did impair their reproduction. DDT (actually, its breakdown product DDE) reduced the deposition of calcium in eggshells. The birds thus produced thinner shell that cracked more readily during incubation.</a:t>
            </a:r>
          </a:p>
          <a:p>
            <a:pPr eaLnBrk="1" hangingPunct="1"/>
            <a:r>
              <a:rPr lang="en-US" smtClean="0"/>
              <a:t>The populations of many predatory populations (the highest order carnivores), such as bald eagles and brown pelicans were nearly eliminated. The peregrine falcon disappeared in the eastern US as a result of reproductive failures by the 1960's.  (hence Rachel Carson’s title “silent spring” alleges one future spring season, no birds would sing </a:t>
            </a:r>
          </a:p>
          <a:p>
            <a:pPr eaLnBrk="1" hangingPunct="1"/>
            <a:r>
              <a:rPr lang="en-US" smtClean="0"/>
              <a:t>DDT (as DDE, a breakdown products from DDT) also appeared in the fatty tissues of seals and Eskimos, far from any area of use, indicating that, because of its persistence, it was being </a:t>
            </a:r>
            <a:r>
              <a:rPr lang="en-US" b="1" smtClean="0"/>
              <a:t>transported for long distances</a:t>
            </a:r>
            <a:r>
              <a:rPr lang="en-US" smtClean="0"/>
              <a:t> in the atmosphere and then being washed from the atmosphere by rains. It also showed up in human breast milk at remarkably high concentrations -- so high that the milk couldn't legally be sold through interstate commerce if it were cow's milk! DDE is the most widespread contaminant in human milk around the world </a:t>
            </a:r>
          </a:p>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2E39121E-C498-4902-8DAA-CA2C1868BDCA}" type="slidenum">
              <a:rPr lang="en-US">
                <a:solidFill>
                  <a:prstClr val="black"/>
                </a:solidFill>
              </a:rPr>
              <a:pPr eaLnBrk="1" hangingPunct="1"/>
              <a:t>114</a:t>
            </a:fld>
            <a:endParaRPr lang="en-US">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r>
              <a:rPr lang="en-US" smtClean="0"/>
              <a:t>2,4-D is a herbicide that works by functioning as a plant growth hormone analog in broad leaf plants.  It is widely used for control of broadleaf weeds in monocot crops (low effect on many grasses).  The objective of the spray is to cover the foliar surface.  Any that runs off or misses the leaves is overspray.  Some overspray hits the soils and analytical tests reveal some residual in the soil of Farmer Jones wheat fields.</a:t>
            </a:r>
          </a:p>
          <a:p>
            <a:pPr eaLnBrk="1" hangingPunct="1"/>
            <a:r>
              <a:rPr lang="en-US" smtClean="0"/>
              <a:t>The label instructions are followed</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CD5A4BFF-A52D-45FB-82CA-2DE17B709C15}" type="slidenum">
              <a:rPr lang="en-US">
                <a:solidFill>
                  <a:prstClr val="black"/>
                </a:solidFill>
              </a:rPr>
              <a:pPr eaLnBrk="1" hangingPunct="1"/>
              <a:t>115</a:t>
            </a:fld>
            <a:endParaRPr lang="en-US">
              <a:solidFill>
                <a:prstClr val="black"/>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smtClean="0"/>
              <a:t>Farmer Jones has a tractor and spray rig overturn and spills the herbicide tank in one area of the field…big mess!</a:t>
            </a:r>
          </a:p>
          <a:p>
            <a:pPr eaLnBrk="1" hangingPunct="1"/>
            <a:endParaRPr lang="en-US" smtClean="0"/>
          </a:p>
          <a:p>
            <a:pPr eaLnBrk="1" hangingPunct="1"/>
            <a:r>
              <a:rPr lang="en-US" smtClean="0"/>
              <a:t>OSC Smiley finds a concentration hot spot (visible stain), and collects 6 background samples from widespread areas of the 40 acre wheat field.  The average 2,4-D concentration of the 6 background samples is 1800 ppm.</a:t>
            </a:r>
          </a:p>
          <a:p>
            <a:pPr eaLnBrk="1" hangingPunct="1"/>
            <a:endParaRPr lang="en-US" smtClean="0"/>
          </a:p>
          <a:p>
            <a:pPr eaLnBrk="1" hangingPunct="1"/>
            <a:endParaRPr lang="en-US" smtClean="0"/>
          </a:p>
          <a:p>
            <a:pPr eaLnBrk="1" hangingPunct="1"/>
            <a:r>
              <a:rPr lang="en-US" smtClean="0"/>
              <a:t>SDAF can likely help here….dan/bob---tell me how DAF could react.</a:t>
            </a:r>
          </a:p>
          <a:p>
            <a:pPr eaLnBrk="1" hangingPunct="1"/>
            <a:endParaRPr lang="en-US" smtClean="0"/>
          </a:p>
          <a:p>
            <a:pPr eaLnBrk="1" hangingPunct="1"/>
            <a:r>
              <a:rPr lang="en-US" smtClean="0"/>
              <a:t>Which statute applies?  To what parts of the field?</a:t>
            </a:r>
          </a:p>
          <a:p>
            <a:pPr eaLnBrk="1" hangingPunct="1"/>
            <a:r>
              <a:rPr lang="en-US" smtClean="0"/>
              <a:t>Got a buddy at SDAF?</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29959" eaLnBrk="0" hangingPunct="0">
              <a:defRPr>
                <a:solidFill>
                  <a:schemeClr val="tx1"/>
                </a:solidFill>
                <a:latin typeface="Arial" charset="0"/>
              </a:defRPr>
            </a:lvl1pPr>
            <a:lvl2pPr marL="756906" indent="-291117" defTabSz="929959" eaLnBrk="0" hangingPunct="0">
              <a:defRPr>
                <a:solidFill>
                  <a:schemeClr val="tx1"/>
                </a:solidFill>
                <a:latin typeface="Arial" charset="0"/>
              </a:defRPr>
            </a:lvl2pPr>
            <a:lvl3pPr marL="1164470" indent="-232893" defTabSz="929959" eaLnBrk="0" hangingPunct="0">
              <a:defRPr>
                <a:solidFill>
                  <a:schemeClr val="tx1"/>
                </a:solidFill>
                <a:latin typeface="Arial" charset="0"/>
              </a:defRPr>
            </a:lvl3pPr>
            <a:lvl4pPr marL="1630257" indent="-232893" defTabSz="929959" eaLnBrk="0" hangingPunct="0">
              <a:defRPr>
                <a:solidFill>
                  <a:schemeClr val="tx1"/>
                </a:solidFill>
                <a:latin typeface="Arial" charset="0"/>
              </a:defRPr>
            </a:lvl4pPr>
            <a:lvl5pPr marL="2096046" indent="-232893" defTabSz="929959" eaLnBrk="0" hangingPunct="0">
              <a:defRPr>
                <a:solidFill>
                  <a:schemeClr val="tx1"/>
                </a:solidFill>
                <a:latin typeface="Arial" charset="0"/>
              </a:defRPr>
            </a:lvl5pPr>
            <a:lvl6pPr marL="2561834" indent="-232893" defTabSz="929959" eaLnBrk="0" fontAlgn="base" hangingPunct="0">
              <a:spcBef>
                <a:spcPct val="0"/>
              </a:spcBef>
              <a:spcAft>
                <a:spcPct val="0"/>
              </a:spcAft>
              <a:defRPr>
                <a:solidFill>
                  <a:schemeClr val="tx1"/>
                </a:solidFill>
                <a:latin typeface="Arial" charset="0"/>
              </a:defRPr>
            </a:lvl6pPr>
            <a:lvl7pPr marL="3027621" indent="-232893" defTabSz="929959" eaLnBrk="0" fontAlgn="base" hangingPunct="0">
              <a:spcBef>
                <a:spcPct val="0"/>
              </a:spcBef>
              <a:spcAft>
                <a:spcPct val="0"/>
              </a:spcAft>
              <a:defRPr>
                <a:solidFill>
                  <a:schemeClr val="tx1"/>
                </a:solidFill>
                <a:latin typeface="Arial" charset="0"/>
              </a:defRPr>
            </a:lvl7pPr>
            <a:lvl8pPr marL="3493410" indent="-232893" defTabSz="929959" eaLnBrk="0" fontAlgn="base" hangingPunct="0">
              <a:spcBef>
                <a:spcPct val="0"/>
              </a:spcBef>
              <a:spcAft>
                <a:spcPct val="0"/>
              </a:spcAft>
              <a:defRPr>
                <a:solidFill>
                  <a:schemeClr val="tx1"/>
                </a:solidFill>
                <a:latin typeface="Arial" charset="0"/>
              </a:defRPr>
            </a:lvl8pPr>
            <a:lvl9pPr marL="3959198" indent="-232893" defTabSz="929959"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The Planning Cycle</a:t>
            </a:r>
          </a:p>
        </p:txBody>
      </p:sp>
      <p:sp>
        <p:nvSpPr>
          <p:cNvPr id="8195" name="Rectangle 6"/>
          <p:cNvSpPr>
            <a:spLocks noGrp="1" noChangeArrowheads="1"/>
          </p:cNvSpPr>
          <p:nvPr>
            <p:ph type="ftr" sz="quarter" idx="4"/>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29959" eaLnBrk="0" hangingPunct="0">
              <a:defRPr>
                <a:solidFill>
                  <a:schemeClr val="tx1"/>
                </a:solidFill>
                <a:latin typeface="Arial" charset="0"/>
              </a:defRPr>
            </a:lvl1pPr>
            <a:lvl2pPr marL="756906" indent="-291117" defTabSz="929959" eaLnBrk="0" hangingPunct="0">
              <a:defRPr>
                <a:solidFill>
                  <a:schemeClr val="tx1"/>
                </a:solidFill>
                <a:latin typeface="Arial" charset="0"/>
              </a:defRPr>
            </a:lvl2pPr>
            <a:lvl3pPr marL="1164470" indent="-232893" defTabSz="929959" eaLnBrk="0" hangingPunct="0">
              <a:defRPr>
                <a:solidFill>
                  <a:schemeClr val="tx1"/>
                </a:solidFill>
                <a:latin typeface="Arial" charset="0"/>
              </a:defRPr>
            </a:lvl3pPr>
            <a:lvl4pPr marL="1630257" indent="-232893" defTabSz="929959" eaLnBrk="0" hangingPunct="0">
              <a:defRPr>
                <a:solidFill>
                  <a:schemeClr val="tx1"/>
                </a:solidFill>
                <a:latin typeface="Arial" charset="0"/>
              </a:defRPr>
            </a:lvl4pPr>
            <a:lvl5pPr marL="2096046" indent="-232893" defTabSz="929959" eaLnBrk="0" hangingPunct="0">
              <a:defRPr>
                <a:solidFill>
                  <a:schemeClr val="tx1"/>
                </a:solidFill>
                <a:latin typeface="Arial" charset="0"/>
              </a:defRPr>
            </a:lvl5pPr>
            <a:lvl6pPr marL="2561834" indent="-232893" defTabSz="929959" eaLnBrk="0" fontAlgn="base" hangingPunct="0">
              <a:spcBef>
                <a:spcPct val="0"/>
              </a:spcBef>
              <a:spcAft>
                <a:spcPct val="0"/>
              </a:spcAft>
              <a:defRPr>
                <a:solidFill>
                  <a:schemeClr val="tx1"/>
                </a:solidFill>
                <a:latin typeface="Arial" charset="0"/>
              </a:defRPr>
            </a:lvl6pPr>
            <a:lvl7pPr marL="3027621" indent="-232893" defTabSz="929959" eaLnBrk="0" fontAlgn="base" hangingPunct="0">
              <a:spcBef>
                <a:spcPct val="0"/>
              </a:spcBef>
              <a:spcAft>
                <a:spcPct val="0"/>
              </a:spcAft>
              <a:defRPr>
                <a:solidFill>
                  <a:schemeClr val="tx1"/>
                </a:solidFill>
                <a:latin typeface="Arial" charset="0"/>
              </a:defRPr>
            </a:lvl7pPr>
            <a:lvl8pPr marL="3493410" indent="-232893" defTabSz="929959" eaLnBrk="0" fontAlgn="base" hangingPunct="0">
              <a:spcBef>
                <a:spcPct val="0"/>
              </a:spcBef>
              <a:spcAft>
                <a:spcPct val="0"/>
              </a:spcAft>
              <a:defRPr>
                <a:solidFill>
                  <a:schemeClr val="tx1"/>
                </a:solidFill>
                <a:latin typeface="Arial" charset="0"/>
              </a:defRPr>
            </a:lvl8pPr>
            <a:lvl9pPr marL="3959198" indent="-232893" defTabSz="929959"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EPA-440 Planning Section Chief</a:t>
            </a:r>
          </a:p>
        </p:txBody>
      </p:sp>
      <p:sp>
        <p:nvSpPr>
          <p:cNvPr id="8196" name="Rectangle 7"/>
          <p:cNvSpPr>
            <a:spLocks noGrp="1" noChangeArrowheads="1"/>
          </p:cNvSpPr>
          <p:nvPr>
            <p:ph type="sldNum" sz="quarter" idx="5"/>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29959" eaLnBrk="0" hangingPunct="0">
              <a:defRPr>
                <a:solidFill>
                  <a:schemeClr val="tx1"/>
                </a:solidFill>
                <a:latin typeface="Arial" charset="0"/>
              </a:defRPr>
            </a:lvl1pPr>
            <a:lvl2pPr marL="756906" indent="-291117" defTabSz="929959" eaLnBrk="0" hangingPunct="0">
              <a:defRPr>
                <a:solidFill>
                  <a:schemeClr val="tx1"/>
                </a:solidFill>
                <a:latin typeface="Arial" charset="0"/>
              </a:defRPr>
            </a:lvl2pPr>
            <a:lvl3pPr marL="1164470" indent="-232893" defTabSz="929959" eaLnBrk="0" hangingPunct="0">
              <a:defRPr>
                <a:solidFill>
                  <a:schemeClr val="tx1"/>
                </a:solidFill>
                <a:latin typeface="Arial" charset="0"/>
              </a:defRPr>
            </a:lvl3pPr>
            <a:lvl4pPr marL="1630257" indent="-232893" defTabSz="929959" eaLnBrk="0" hangingPunct="0">
              <a:defRPr>
                <a:solidFill>
                  <a:schemeClr val="tx1"/>
                </a:solidFill>
                <a:latin typeface="Arial" charset="0"/>
              </a:defRPr>
            </a:lvl4pPr>
            <a:lvl5pPr marL="2096046" indent="-232893" defTabSz="929959" eaLnBrk="0" hangingPunct="0">
              <a:defRPr>
                <a:solidFill>
                  <a:schemeClr val="tx1"/>
                </a:solidFill>
                <a:latin typeface="Arial" charset="0"/>
              </a:defRPr>
            </a:lvl5pPr>
            <a:lvl6pPr marL="2561834" indent="-232893" defTabSz="929959" eaLnBrk="0" fontAlgn="base" hangingPunct="0">
              <a:spcBef>
                <a:spcPct val="0"/>
              </a:spcBef>
              <a:spcAft>
                <a:spcPct val="0"/>
              </a:spcAft>
              <a:defRPr>
                <a:solidFill>
                  <a:schemeClr val="tx1"/>
                </a:solidFill>
                <a:latin typeface="Arial" charset="0"/>
              </a:defRPr>
            </a:lvl6pPr>
            <a:lvl7pPr marL="3027621" indent="-232893" defTabSz="929959" eaLnBrk="0" fontAlgn="base" hangingPunct="0">
              <a:spcBef>
                <a:spcPct val="0"/>
              </a:spcBef>
              <a:spcAft>
                <a:spcPct val="0"/>
              </a:spcAft>
              <a:defRPr>
                <a:solidFill>
                  <a:schemeClr val="tx1"/>
                </a:solidFill>
                <a:latin typeface="Arial" charset="0"/>
              </a:defRPr>
            </a:lvl7pPr>
            <a:lvl8pPr marL="3493410" indent="-232893" defTabSz="929959" eaLnBrk="0" fontAlgn="base" hangingPunct="0">
              <a:spcBef>
                <a:spcPct val="0"/>
              </a:spcBef>
              <a:spcAft>
                <a:spcPct val="0"/>
              </a:spcAft>
              <a:defRPr>
                <a:solidFill>
                  <a:schemeClr val="tx1"/>
                </a:solidFill>
                <a:latin typeface="Arial" charset="0"/>
              </a:defRPr>
            </a:lvl8pPr>
            <a:lvl9pPr marL="3959198" indent="-232893" defTabSz="929959" eaLnBrk="0" fontAlgn="base" hangingPunct="0">
              <a:spcBef>
                <a:spcPct val="0"/>
              </a:spcBef>
              <a:spcAft>
                <a:spcPct val="0"/>
              </a:spcAft>
              <a:defRPr>
                <a:solidFill>
                  <a:schemeClr val="tx1"/>
                </a:solidFill>
                <a:latin typeface="Arial" charset="0"/>
              </a:defRPr>
            </a:lvl9pPr>
          </a:lstStyle>
          <a:p>
            <a:pPr eaLnBrk="1" hangingPunct="1"/>
            <a:fld id="{90A6777E-6BC5-41BC-B2D5-B89AC269BBEB}" type="slidenum">
              <a:rPr lang="en-US" smtClean="0">
                <a:solidFill>
                  <a:prstClr val="black"/>
                </a:solidFill>
              </a:rPr>
              <a:pPr eaLnBrk="1" hangingPunct="1"/>
              <a:t>117</a:t>
            </a:fld>
            <a:endParaRPr lang="en-US" smtClean="0">
              <a:solidFill>
                <a:prstClr val="black"/>
              </a:solidFill>
            </a:endParaRPr>
          </a:p>
        </p:txBody>
      </p:sp>
      <p:sp>
        <p:nvSpPr>
          <p:cNvPr id="8197" name="Rectangle 2"/>
          <p:cNvSpPr>
            <a:spLocks noGrp="1" noRot="1" noChangeAspect="1" noChangeArrowheads="1" noTextEdit="1"/>
          </p:cNvSpPr>
          <p:nvPr>
            <p:ph type="sldImg"/>
          </p:nvPr>
        </p:nvSpPr>
        <p:spPr>
          <a:ln/>
        </p:spPr>
      </p:sp>
      <p:sp>
        <p:nvSpPr>
          <p:cNvPr id="8198" name="Rectangle 3"/>
          <p:cNvSpPr>
            <a:spLocks noGrp="1" noChangeArrowheads="1"/>
          </p:cNvSpPr>
          <p:nvPr>
            <p:ph type="body" idx="1"/>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sz="900" b="1" u="sng" dirty="0"/>
              <a:t>Pesticide Course Agenda – 2013</a:t>
            </a:r>
          </a:p>
          <a:p>
            <a:pPr eaLnBrk="1" hangingPunct="1"/>
            <a:endParaRPr lang="en-US" sz="900" b="1" u="sng"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9654FC0A-2C93-4105-9D56-63DA3B0E514B}" type="datetime1">
              <a:rPr lang="en-US">
                <a:solidFill>
                  <a:prstClr val="black"/>
                </a:solidFill>
              </a:rPr>
              <a:pPr/>
              <a:t>11/13/13</a:t>
            </a:fld>
            <a:endParaRPr lang="en-US">
              <a:solidFill>
                <a:prstClr val="black"/>
              </a:solidFill>
            </a:endParaRPr>
          </a:p>
        </p:txBody>
      </p:sp>
      <p:sp>
        <p:nvSpPr>
          <p:cNvPr id="7" name="Rectangle 13"/>
          <p:cNvSpPr>
            <a:spLocks noGrp="1" noChangeArrowheads="1"/>
          </p:cNvSpPr>
          <p:nvPr>
            <p:ph type="sldNum" sz="quarter" idx="5"/>
          </p:nvPr>
        </p:nvSpPr>
        <p:spPr>
          <a:ln/>
        </p:spPr>
        <p:txBody>
          <a:bodyPr/>
          <a:lstStyle/>
          <a:p>
            <a:fld id="{09D863A6-7C90-4737-A179-4FB8DFE74BB7}" type="slidenum">
              <a:rPr lang="en-US">
                <a:solidFill>
                  <a:prstClr val="black"/>
                </a:solidFill>
              </a:rPr>
              <a:pPr/>
              <a:t>119</a:t>
            </a:fld>
            <a:endParaRPr lang="en-US">
              <a:solidFill>
                <a:prstClr val="black"/>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US"/>
              <a:t>The worst time to make friends is when you need them.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endParaRPr lang="en-US" smtClean="0"/>
          </a:p>
        </p:txBody>
      </p:sp>
      <p:sp>
        <p:nvSpPr>
          <p:cNvPr id="29700" name="Slide Number Placeholder 3"/>
          <p:cNvSpPr>
            <a:spLocks noGrp="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738966C4-22F5-4505-8C39-7B00E0130137}" type="slidenum">
              <a:rPr lang="en-US" sz="1200">
                <a:latin typeface="Times New Roman" pitchFamily="18" charset="0"/>
              </a:rPr>
              <a:pPr/>
              <a:t>12</a:t>
            </a:fld>
            <a:endParaRPr lang="en-US" sz="1200">
              <a:latin typeface="Times New Roman" pitchFamily="18"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9A1D1E1B-592A-4030-B57F-8481ECE03EE7}" type="datetime1">
              <a:rPr lang="en-US">
                <a:solidFill>
                  <a:prstClr val="black"/>
                </a:solidFill>
              </a:rPr>
              <a:pPr/>
              <a:t>11/13/13</a:t>
            </a:fld>
            <a:endParaRPr lang="en-US">
              <a:solidFill>
                <a:prstClr val="black"/>
              </a:solidFill>
            </a:endParaRPr>
          </a:p>
        </p:txBody>
      </p:sp>
      <p:sp>
        <p:nvSpPr>
          <p:cNvPr id="7" name="Rectangle 13"/>
          <p:cNvSpPr>
            <a:spLocks noGrp="1" noChangeArrowheads="1"/>
          </p:cNvSpPr>
          <p:nvPr>
            <p:ph type="sldNum" sz="quarter" idx="5"/>
          </p:nvPr>
        </p:nvSpPr>
        <p:spPr>
          <a:ln/>
        </p:spPr>
        <p:txBody>
          <a:bodyPr/>
          <a:lstStyle/>
          <a:p>
            <a:fld id="{308B12C5-AF29-4933-971B-C533BEFAF5A3}" type="slidenum">
              <a:rPr lang="en-US">
                <a:solidFill>
                  <a:prstClr val="black"/>
                </a:solidFill>
              </a:rPr>
              <a:pPr/>
              <a:t>122</a:t>
            </a:fld>
            <a:endParaRPr lang="en-US">
              <a:solidFill>
                <a:prstClr val="black"/>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a:t>Multi modal transportation complications, Creek much higher in photo than at time of spill.</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endParaRPr lang="en-US" smtClean="0"/>
          </a:p>
        </p:txBody>
      </p:sp>
      <p:sp>
        <p:nvSpPr>
          <p:cNvPr id="30724" name="Slide Number Placeholder 3"/>
          <p:cNvSpPr>
            <a:spLocks noGrp="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3C6A9E18-27C6-4438-AD9A-80E856C94DBB}" type="slidenum">
              <a:rPr lang="en-US" sz="1200">
                <a:latin typeface="Times New Roman" pitchFamily="18" charset="0"/>
              </a:rPr>
              <a:pPr/>
              <a:t>13</a:t>
            </a:fld>
            <a:endParaRPr lang="en-US" sz="1200">
              <a:latin typeface="Times New Roman" pitchFamily="18"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E4F8703A-0C55-4873-8188-FEBD26621A6E}" type="datetime1">
              <a:rPr lang="en-US">
                <a:solidFill>
                  <a:prstClr val="black"/>
                </a:solidFill>
              </a:rPr>
              <a:pPr/>
              <a:t>11/13/13</a:t>
            </a:fld>
            <a:endParaRPr lang="en-US">
              <a:solidFill>
                <a:prstClr val="black"/>
              </a:solidFill>
            </a:endParaRPr>
          </a:p>
        </p:txBody>
      </p:sp>
      <p:sp>
        <p:nvSpPr>
          <p:cNvPr id="7" name="Rectangle 13"/>
          <p:cNvSpPr>
            <a:spLocks noGrp="1" noChangeArrowheads="1"/>
          </p:cNvSpPr>
          <p:nvPr>
            <p:ph type="sldNum" sz="quarter" idx="5"/>
          </p:nvPr>
        </p:nvSpPr>
        <p:spPr>
          <a:ln/>
        </p:spPr>
        <p:txBody>
          <a:bodyPr/>
          <a:lstStyle/>
          <a:p>
            <a:fld id="{3AF9B737-AB6B-47A0-AE65-F86FB360D21F}" type="slidenum">
              <a:rPr lang="en-US">
                <a:solidFill>
                  <a:prstClr val="black"/>
                </a:solidFill>
              </a:rPr>
              <a:pPr/>
              <a:t>134</a:t>
            </a:fld>
            <a:endParaRPr lang="en-US">
              <a:solidFill>
                <a:prstClr val="black"/>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a:t>State Ag worked with grower groups to irrigate up stream out of season to assist in manaaging water </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51E13077-1412-4E82-84D4-467F64AAF219}" type="slidenum">
              <a:rPr lang="en-US" sz="1200">
                <a:latin typeface="Times New Roman" pitchFamily="18" charset="0"/>
              </a:rPr>
              <a:pPr/>
              <a:t>14</a:t>
            </a:fld>
            <a:endParaRPr lang="en-US" sz="1200">
              <a:latin typeface="Times New Roman" pitchFamily="18"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r>
              <a:rPr lang="en-US" smtClean="0"/>
              <a:t>Slimicide: Hex Chrome Disinfectatnt: Check your bleach for EPA #</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144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145</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147</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C4454712-E439-49FD-86B4-856DAEAA0334}" type="datetime1">
              <a:rPr lang="en-US">
                <a:solidFill>
                  <a:prstClr val="black"/>
                </a:solidFill>
              </a:rPr>
              <a:pPr/>
              <a:t>11/13/13</a:t>
            </a:fld>
            <a:endParaRPr lang="en-US">
              <a:solidFill>
                <a:prstClr val="black"/>
              </a:solidFill>
            </a:endParaRPr>
          </a:p>
        </p:txBody>
      </p:sp>
      <p:sp>
        <p:nvSpPr>
          <p:cNvPr id="7" name="Rectangle 13"/>
          <p:cNvSpPr>
            <a:spLocks noGrp="1" noChangeArrowheads="1"/>
          </p:cNvSpPr>
          <p:nvPr>
            <p:ph type="sldNum" sz="quarter" idx="5"/>
          </p:nvPr>
        </p:nvSpPr>
        <p:spPr>
          <a:ln/>
        </p:spPr>
        <p:txBody>
          <a:bodyPr/>
          <a:lstStyle/>
          <a:p>
            <a:fld id="{463BE812-9F25-4DAE-9A4C-3AB9266165BA}" type="slidenum">
              <a:rPr lang="en-US">
                <a:solidFill>
                  <a:prstClr val="black"/>
                </a:solidFill>
              </a:rPr>
              <a:pPr/>
              <a:t>148</a:t>
            </a:fld>
            <a:endParaRPr lang="en-US">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a:t>$450K vs $44K</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149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FC360296-456F-4371-8E44-CD21C29AD93E}" type="slidenum">
              <a:rPr lang="en-US" sz="1200">
                <a:latin typeface="Times New Roman" pitchFamily="18" charset="0"/>
              </a:rPr>
              <a:pPr/>
              <a:t>15</a:t>
            </a:fld>
            <a:endParaRPr lang="en-US" sz="1200">
              <a:latin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r>
              <a:rPr lang="en-US" smtClean="0"/>
              <a:t>Recurring terms inevitable, Jim will be discussing fate</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150</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151</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152</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153</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154</a:t>
            </a:fld>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155</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156</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157</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29959" eaLnBrk="0" hangingPunct="0">
              <a:defRPr>
                <a:solidFill>
                  <a:schemeClr val="tx1"/>
                </a:solidFill>
                <a:latin typeface="Arial" charset="0"/>
              </a:defRPr>
            </a:lvl1pPr>
            <a:lvl2pPr marL="756906" indent="-291117" defTabSz="929959" eaLnBrk="0" hangingPunct="0">
              <a:defRPr>
                <a:solidFill>
                  <a:schemeClr val="tx1"/>
                </a:solidFill>
                <a:latin typeface="Arial" charset="0"/>
              </a:defRPr>
            </a:lvl2pPr>
            <a:lvl3pPr marL="1164470" indent="-232893" defTabSz="929959" eaLnBrk="0" hangingPunct="0">
              <a:defRPr>
                <a:solidFill>
                  <a:schemeClr val="tx1"/>
                </a:solidFill>
                <a:latin typeface="Arial" charset="0"/>
              </a:defRPr>
            </a:lvl3pPr>
            <a:lvl4pPr marL="1630257" indent="-232893" defTabSz="929959" eaLnBrk="0" hangingPunct="0">
              <a:defRPr>
                <a:solidFill>
                  <a:schemeClr val="tx1"/>
                </a:solidFill>
                <a:latin typeface="Arial" charset="0"/>
              </a:defRPr>
            </a:lvl4pPr>
            <a:lvl5pPr marL="2096046" indent="-232893" defTabSz="929959" eaLnBrk="0" hangingPunct="0">
              <a:defRPr>
                <a:solidFill>
                  <a:schemeClr val="tx1"/>
                </a:solidFill>
                <a:latin typeface="Arial" charset="0"/>
              </a:defRPr>
            </a:lvl5pPr>
            <a:lvl6pPr marL="2561834" indent="-232893" defTabSz="929959" eaLnBrk="0" fontAlgn="base" hangingPunct="0">
              <a:spcBef>
                <a:spcPct val="0"/>
              </a:spcBef>
              <a:spcAft>
                <a:spcPct val="0"/>
              </a:spcAft>
              <a:defRPr>
                <a:solidFill>
                  <a:schemeClr val="tx1"/>
                </a:solidFill>
                <a:latin typeface="Arial" charset="0"/>
              </a:defRPr>
            </a:lvl6pPr>
            <a:lvl7pPr marL="3027621" indent="-232893" defTabSz="929959" eaLnBrk="0" fontAlgn="base" hangingPunct="0">
              <a:spcBef>
                <a:spcPct val="0"/>
              </a:spcBef>
              <a:spcAft>
                <a:spcPct val="0"/>
              </a:spcAft>
              <a:defRPr>
                <a:solidFill>
                  <a:schemeClr val="tx1"/>
                </a:solidFill>
                <a:latin typeface="Arial" charset="0"/>
              </a:defRPr>
            </a:lvl7pPr>
            <a:lvl8pPr marL="3493410" indent="-232893" defTabSz="929959" eaLnBrk="0" fontAlgn="base" hangingPunct="0">
              <a:spcBef>
                <a:spcPct val="0"/>
              </a:spcBef>
              <a:spcAft>
                <a:spcPct val="0"/>
              </a:spcAft>
              <a:defRPr>
                <a:solidFill>
                  <a:schemeClr val="tx1"/>
                </a:solidFill>
                <a:latin typeface="Arial" charset="0"/>
              </a:defRPr>
            </a:lvl8pPr>
            <a:lvl9pPr marL="3959198" indent="-232893" defTabSz="929959"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The Planning Cycle</a:t>
            </a:r>
          </a:p>
        </p:txBody>
      </p:sp>
      <p:sp>
        <p:nvSpPr>
          <p:cNvPr id="8195" name="Rectangle 6"/>
          <p:cNvSpPr>
            <a:spLocks noGrp="1" noChangeArrowheads="1"/>
          </p:cNvSpPr>
          <p:nvPr>
            <p:ph type="ftr" sz="quarter" idx="4"/>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29959" eaLnBrk="0" hangingPunct="0">
              <a:defRPr>
                <a:solidFill>
                  <a:schemeClr val="tx1"/>
                </a:solidFill>
                <a:latin typeface="Arial" charset="0"/>
              </a:defRPr>
            </a:lvl1pPr>
            <a:lvl2pPr marL="756906" indent="-291117" defTabSz="929959" eaLnBrk="0" hangingPunct="0">
              <a:defRPr>
                <a:solidFill>
                  <a:schemeClr val="tx1"/>
                </a:solidFill>
                <a:latin typeface="Arial" charset="0"/>
              </a:defRPr>
            </a:lvl2pPr>
            <a:lvl3pPr marL="1164470" indent="-232893" defTabSz="929959" eaLnBrk="0" hangingPunct="0">
              <a:defRPr>
                <a:solidFill>
                  <a:schemeClr val="tx1"/>
                </a:solidFill>
                <a:latin typeface="Arial" charset="0"/>
              </a:defRPr>
            </a:lvl3pPr>
            <a:lvl4pPr marL="1630257" indent="-232893" defTabSz="929959" eaLnBrk="0" hangingPunct="0">
              <a:defRPr>
                <a:solidFill>
                  <a:schemeClr val="tx1"/>
                </a:solidFill>
                <a:latin typeface="Arial" charset="0"/>
              </a:defRPr>
            </a:lvl4pPr>
            <a:lvl5pPr marL="2096046" indent="-232893" defTabSz="929959" eaLnBrk="0" hangingPunct="0">
              <a:defRPr>
                <a:solidFill>
                  <a:schemeClr val="tx1"/>
                </a:solidFill>
                <a:latin typeface="Arial" charset="0"/>
              </a:defRPr>
            </a:lvl5pPr>
            <a:lvl6pPr marL="2561834" indent="-232893" defTabSz="929959" eaLnBrk="0" fontAlgn="base" hangingPunct="0">
              <a:spcBef>
                <a:spcPct val="0"/>
              </a:spcBef>
              <a:spcAft>
                <a:spcPct val="0"/>
              </a:spcAft>
              <a:defRPr>
                <a:solidFill>
                  <a:schemeClr val="tx1"/>
                </a:solidFill>
                <a:latin typeface="Arial" charset="0"/>
              </a:defRPr>
            </a:lvl6pPr>
            <a:lvl7pPr marL="3027621" indent="-232893" defTabSz="929959" eaLnBrk="0" fontAlgn="base" hangingPunct="0">
              <a:spcBef>
                <a:spcPct val="0"/>
              </a:spcBef>
              <a:spcAft>
                <a:spcPct val="0"/>
              </a:spcAft>
              <a:defRPr>
                <a:solidFill>
                  <a:schemeClr val="tx1"/>
                </a:solidFill>
                <a:latin typeface="Arial" charset="0"/>
              </a:defRPr>
            </a:lvl7pPr>
            <a:lvl8pPr marL="3493410" indent="-232893" defTabSz="929959" eaLnBrk="0" fontAlgn="base" hangingPunct="0">
              <a:spcBef>
                <a:spcPct val="0"/>
              </a:spcBef>
              <a:spcAft>
                <a:spcPct val="0"/>
              </a:spcAft>
              <a:defRPr>
                <a:solidFill>
                  <a:schemeClr val="tx1"/>
                </a:solidFill>
                <a:latin typeface="Arial" charset="0"/>
              </a:defRPr>
            </a:lvl8pPr>
            <a:lvl9pPr marL="3959198" indent="-232893" defTabSz="929959"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EPA-440 Planning Section Chief</a:t>
            </a:r>
          </a:p>
        </p:txBody>
      </p:sp>
      <p:sp>
        <p:nvSpPr>
          <p:cNvPr id="8196" name="Rectangle 7"/>
          <p:cNvSpPr>
            <a:spLocks noGrp="1" noChangeArrowheads="1"/>
          </p:cNvSpPr>
          <p:nvPr>
            <p:ph type="sldNum" sz="quarter" idx="5"/>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29959" eaLnBrk="0" hangingPunct="0">
              <a:defRPr>
                <a:solidFill>
                  <a:schemeClr val="tx1"/>
                </a:solidFill>
                <a:latin typeface="Arial" charset="0"/>
              </a:defRPr>
            </a:lvl1pPr>
            <a:lvl2pPr marL="756906" indent="-291117" defTabSz="929959" eaLnBrk="0" hangingPunct="0">
              <a:defRPr>
                <a:solidFill>
                  <a:schemeClr val="tx1"/>
                </a:solidFill>
                <a:latin typeface="Arial" charset="0"/>
              </a:defRPr>
            </a:lvl2pPr>
            <a:lvl3pPr marL="1164470" indent="-232893" defTabSz="929959" eaLnBrk="0" hangingPunct="0">
              <a:defRPr>
                <a:solidFill>
                  <a:schemeClr val="tx1"/>
                </a:solidFill>
                <a:latin typeface="Arial" charset="0"/>
              </a:defRPr>
            </a:lvl3pPr>
            <a:lvl4pPr marL="1630257" indent="-232893" defTabSz="929959" eaLnBrk="0" hangingPunct="0">
              <a:defRPr>
                <a:solidFill>
                  <a:schemeClr val="tx1"/>
                </a:solidFill>
                <a:latin typeface="Arial" charset="0"/>
              </a:defRPr>
            </a:lvl4pPr>
            <a:lvl5pPr marL="2096046" indent="-232893" defTabSz="929959" eaLnBrk="0" hangingPunct="0">
              <a:defRPr>
                <a:solidFill>
                  <a:schemeClr val="tx1"/>
                </a:solidFill>
                <a:latin typeface="Arial" charset="0"/>
              </a:defRPr>
            </a:lvl5pPr>
            <a:lvl6pPr marL="2561834" indent="-232893" defTabSz="929959" eaLnBrk="0" fontAlgn="base" hangingPunct="0">
              <a:spcBef>
                <a:spcPct val="0"/>
              </a:spcBef>
              <a:spcAft>
                <a:spcPct val="0"/>
              </a:spcAft>
              <a:defRPr>
                <a:solidFill>
                  <a:schemeClr val="tx1"/>
                </a:solidFill>
                <a:latin typeface="Arial" charset="0"/>
              </a:defRPr>
            </a:lvl6pPr>
            <a:lvl7pPr marL="3027621" indent="-232893" defTabSz="929959" eaLnBrk="0" fontAlgn="base" hangingPunct="0">
              <a:spcBef>
                <a:spcPct val="0"/>
              </a:spcBef>
              <a:spcAft>
                <a:spcPct val="0"/>
              </a:spcAft>
              <a:defRPr>
                <a:solidFill>
                  <a:schemeClr val="tx1"/>
                </a:solidFill>
                <a:latin typeface="Arial" charset="0"/>
              </a:defRPr>
            </a:lvl7pPr>
            <a:lvl8pPr marL="3493410" indent="-232893" defTabSz="929959" eaLnBrk="0" fontAlgn="base" hangingPunct="0">
              <a:spcBef>
                <a:spcPct val="0"/>
              </a:spcBef>
              <a:spcAft>
                <a:spcPct val="0"/>
              </a:spcAft>
              <a:defRPr>
                <a:solidFill>
                  <a:schemeClr val="tx1"/>
                </a:solidFill>
                <a:latin typeface="Arial" charset="0"/>
              </a:defRPr>
            </a:lvl8pPr>
            <a:lvl9pPr marL="3959198" indent="-232893" defTabSz="929959" eaLnBrk="0" fontAlgn="base" hangingPunct="0">
              <a:spcBef>
                <a:spcPct val="0"/>
              </a:spcBef>
              <a:spcAft>
                <a:spcPct val="0"/>
              </a:spcAft>
              <a:defRPr>
                <a:solidFill>
                  <a:schemeClr val="tx1"/>
                </a:solidFill>
                <a:latin typeface="Arial" charset="0"/>
              </a:defRPr>
            </a:lvl9pPr>
          </a:lstStyle>
          <a:p>
            <a:pPr eaLnBrk="1" hangingPunct="1"/>
            <a:fld id="{90A6777E-6BC5-41BC-B2D5-B89AC269BBEB}" type="slidenum">
              <a:rPr lang="en-US" smtClean="0">
                <a:solidFill>
                  <a:prstClr val="black"/>
                </a:solidFill>
              </a:rPr>
              <a:pPr eaLnBrk="1" hangingPunct="1"/>
              <a:t>158</a:t>
            </a:fld>
            <a:endParaRPr lang="en-US" smtClean="0">
              <a:solidFill>
                <a:prstClr val="black"/>
              </a:solidFill>
            </a:endParaRPr>
          </a:p>
        </p:txBody>
      </p:sp>
      <p:sp>
        <p:nvSpPr>
          <p:cNvPr id="8197" name="Rectangle 2"/>
          <p:cNvSpPr>
            <a:spLocks noGrp="1" noRot="1" noChangeAspect="1" noChangeArrowheads="1" noTextEdit="1"/>
          </p:cNvSpPr>
          <p:nvPr>
            <p:ph type="sldImg"/>
          </p:nvPr>
        </p:nvSpPr>
        <p:spPr>
          <a:ln/>
        </p:spPr>
      </p:sp>
      <p:sp>
        <p:nvSpPr>
          <p:cNvPr id="8198" name="Rectangle 3"/>
          <p:cNvSpPr>
            <a:spLocks noGrp="1" noChangeArrowheads="1"/>
          </p:cNvSpPr>
          <p:nvPr>
            <p:ph type="body" idx="1"/>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sz="900" b="1" u="sng" dirty="0"/>
              <a:t>Pesticide Course Agenda – 2013</a:t>
            </a:r>
          </a:p>
          <a:p>
            <a:pPr eaLnBrk="1" hangingPunct="1"/>
            <a:endParaRPr lang="en-US" sz="900" b="1" u="sng"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159</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55009088"/>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0D10F478-D791-4AE9-BBA7-103BD71D65CE}" type="slidenum">
              <a:rPr lang="en-US" sz="1200">
                <a:latin typeface="Times New Roman" pitchFamily="18" charset="0"/>
              </a:rPr>
              <a:pPr/>
              <a:t>16</a:t>
            </a:fld>
            <a:endParaRPr lang="en-US" sz="1200">
              <a:latin typeface="Times New Roman" pitchFamily="18"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r>
              <a:rPr lang="en-US" smtClean="0"/>
              <a:t>Registration is analogous to FDA registration of prescription drugs</a:t>
            </a:r>
          </a:p>
          <a:p>
            <a:r>
              <a:rPr lang="en-US" smtClean="0"/>
              <a:t>Suspension is the beginning of the slipery slope to cancellation.  Cancellation rarely has a decent strategy for existing stocks and hence we see a lot of the stuff in barns, garages, and COOPs</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a:t>
            </a:r>
            <a:r>
              <a:rPr lang="en-US" baseline="0" dirty="0" smtClean="0"/>
              <a:t> does this slide</a:t>
            </a: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160</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1702708"/>
      </p:ext>
    </p:extLst>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look these</a:t>
            </a:r>
            <a:r>
              <a:rPr lang="en-US" baseline="0" dirty="0" smtClean="0"/>
              <a:t> up later.</a:t>
            </a:r>
          </a:p>
          <a:p>
            <a:r>
              <a:rPr lang="en-US" baseline="0" dirty="0" smtClean="0"/>
              <a:t>FIFRA (statute) does not use term “broker”---term of  art</a:t>
            </a: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161</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65032603"/>
      </p:ext>
    </p:extLst>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162</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6481169"/>
      </p:ext>
    </p:extLst>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event of year—important to Rodeo Town</a:t>
            </a:r>
          </a:p>
          <a:p>
            <a:r>
              <a:rPr lang="en-US" dirty="0" smtClean="0"/>
              <a:t>Much $$ infused into local economy</a:t>
            </a: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3872358"/>
      </p:ext>
    </p:extLst>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Calvin</a:t>
            </a:r>
            <a:r>
              <a:rPr lang="en-US" baseline="0" dirty="0" smtClean="0"/>
              <a:t> is</a:t>
            </a:r>
            <a:r>
              <a:rPr lang="en-US" dirty="0" smtClean="0"/>
              <a:t> a local “character” in Rodeo Town, was head of the Chamber</a:t>
            </a:r>
            <a:r>
              <a:rPr lang="en-US" baseline="0" dirty="0" smtClean="0"/>
              <a:t> of Commerce and </a:t>
            </a:r>
            <a:r>
              <a:rPr lang="en-US" dirty="0" smtClean="0"/>
              <a:t>his nephew is a</a:t>
            </a:r>
            <a:r>
              <a:rPr lang="en-US" baseline="0" dirty="0" smtClean="0"/>
              <a:t> long time State Rep.</a:t>
            </a: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164</a:t>
            </a:fld>
            <a:endParaRPr lang="en-US">
              <a:solidFill>
                <a:prstClr val="black"/>
              </a:solidFill>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165</a:t>
            </a:fld>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Choices  Yes</a:t>
            </a:r>
            <a:r>
              <a:rPr lang="en-US" baseline="0" dirty="0" smtClean="0"/>
              <a:t>   No</a:t>
            </a:r>
            <a:endParaRPr lang="en-US" dirty="0" smtClean="0"/>
          </a:p>
          <a:p>
            <a:r>
              <a:rPr lang="en-US" dirty="0" smtClean="0"/>
              <a:t>NFPA diamond discussion?  Fire Marshalls typically don’t have any better grasp of pesticides than OSC’s.  They rely on placards, MSDS’s,</a:t>
            </a:r>
            <a:r>
              <a:rPr lang="en-US" baseline="0" dirty="0" smtClean="0"/>
              <a:t> and bills of lading.  The NFPA gives them a fast and dirty “Bad Thing” snapshot.</a:t>
            </a:r>
            <a:endParaRPr lang="en-US" dirty="0" smtClean="0"/>
          </a:p>
          <a:p>
            <a:r>
              <a:rPr lang="en-US" dirty="0" smtClean="0"/>
              <a:t>This is exciting because this is dangerous stuff as explained</a:t>
            </a:r>
            <a:r>
              <a:rPr lang="en-US" baseline="0" dirty="0" smtClean="0"/>
              <a:t> on the next slide</a:t>
            </a: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166</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539577"/>
      </p:ext>
    </p:extLst>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r>
              <a:rPr lang="en-US" dirty="0" smtClean="0"/>
              <a:t>This NFPA diamond explanation came from internet.   The yellow highlighted numbers beside the explanation boxes are the ones the Fire Marshal saw in the warehouse…..scared</a:t>
            </a:r>
            <a:r>
              <a:rPr lang="en-US" baseline="0" dirty="0" smtClean="0"/>
              <a:t> the “be-jabbers” out of him.       </a:t>
            </a:r>
            <a:r>
              <a:rPr lang="en-US" dirty="0" smtClean="0"/>
              <a:t>Fire Marshalls typically don’t have any better grasp of pesticides than OSC’s.  They rely on placards, MSDS’s,</a:t>
            </a:r>
            <a:r>
              <a:rPr lang="en-US" baseline="0" dirty="0" smtClean="0"/>
              <a:t> and bills of lading.  The NFPA gives them a fast and dirty “Bad Thing” snapshot.</a:t>
            </a:r>
            <a:endParaRPr lang="en-US" dirty="0" smtClean="0"/>
          </a:p>
          <a:p>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167</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1360406"/>
      </p:ext>
    </p:extLst>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168</a:t>
            </a:fld>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Choices for Q1:</a:t>
            </a:r>
            <a:r>
              <a:rPr lang="en-US" baseline="0" dirty="0" smtClean="0"/>
              <a:t>   Pesticide,  water reactive,  high toxicity,   low LD50,    all of the above   none of the above</a:t>
            </a:r>
          </a:p>
          <a:p>
            <a:r>
              <a:rPr lang="en-US" dirty="0" smtClean="0"/>
              <a:t>Individuals</a:t>
            </a:r>
            <a:r>
              <a:rPr lang="en-US" baseline="0" dirty="0" smtClean="0"/>
              <a:t> will answer Q2 ---no poll</a:t>
            </a: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169</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95554753"/>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1EE788BB-EFFB-4057-8C04-F7B8F82C4109}" type="slidenum">
              <a:rPr lang="en-US" sz="1200">
                <a:latin typeface="Times New Roman" pitchFamily="18" charset="0"/>
              </a:rPr>
              <a:pPr/>
              <a:t>17</a:t>
            </a:fld>
            <a:endParaRPr lang="en-US" sz="1200">
              <a:latin typeface="Times New Roman"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r>
              <a:rPr lang="en-US" smtClean="0"/>
              <a:t>Most relevant to OSC’s Crisis exemption:  Capitol Hill Anthrax</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all that apply Choices:   A:  need technical data;     B: significant</a:t>
            </a:r>
            <a:r>
              <a:rPr lang="en-US" baseline="0" dirty="0" smtClean="0"/>
              <a:t> volume present;  C:  manufacturer is no longer in business  D :  herbicide (plant poison) with no known animal toxic effects</a:t>
            </a:r>
          </a:p>
          <a:p>
            <a:r>
              <a:rPr lang="en-US" baseline="0" dirty="0" smtClean="0"/>
              <a:t>Answer is  A &amp; B</a:t>
            </a: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170</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4875384"/>
      </p:ext>
    </p:extLst>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Fire Marshall struggling to get his brain around the</a:t>
            </a:r>
            <a:r>
              <a:rPr lang="en-US" baseline="0" dirty="0" smtClean="0"/>
              <a:t> situation, pondering next steps.  Talks to Field’s wife who says the products still have value and their son is searching for a buyer.  Son reportedly sold a batch when dad (Calvin Field) was admitted to the  assisted living center.</a:t>
            </a: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171</a:t>
            </a:fld>
            <a:endParaRPr lang="en-US">
              <a:solidFill>
                <a:prstClr val="black"/>
              </a:solidFil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172</a:t>
            </a:fld>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all that apply Choices:</a:t>
            </a:r>
            <a:r>
              <a:rPr lang="en-US" baseline="0" dirty="0" smtClean="0"/>
              <a:t>  Unknowns Present;  Target 6 Plus;  </a:t>
            </a:r>
            <a:r>
              <a:rPr lang="en-US" baseline="0" dirty="0" err="1" smtClean="0"/>
              <a:t>Phosidal</a:t>
            </a:r>
            <a:r>
              <a:rPr lang="en-US" baseline="0" dirty="0" smtClean="0"/>
              <a:t> (Aluminum Phosphide);  Calvin Field’s political connections;   </a:t>
            </a:r>
            <a:endParaRPr lang="en-US" dirty="0" smtClean="0"/>
          </a:p>
          <a:p>
            <a:r>
              <a:rPr lang="en-US" dirty="0" smtClean="0"/>
              <a:t>-NPIC has</a:t>
            </a:r>
            <a:r>
              <a:rPr lang="en-US" baseline="0" dirty="0" smtClean="0"/>
              <a:t> re-worked their home page. </a:t>
            </a:r>
            <a:endParaRPr lang="en-US" dirty="0" smtClean="0"/>
          </a:p>
          <a:p>
            <a:r>
              <a:rPr lang="en-US" dirty="0" smtClean="0"/>
              <a:t>-Google search</a:t>
            </a:r>
            <a:r>
              <a:rPr lang="en-US" baseline="0" dirty="0" smtClean="0"/>
              <a:t> for “aluminum phosphide” gives USDA fumigation handbook as one choice.  Info on socks (sachets) on page 7 this reference</a:t>
            </a:r>
          </a:p>
          <a:p>
            <a:r>
              <a:rPr lang="en-US" dirty="0" smtClean="0"/>
              <a:t>-Calvin Field</a:t>
            </a:r>
            <a:r>
              <a:rPr lang="en-US" baseline="0" dirty="0" smtClean="0"/>
              <a:t> relationships inserted for humor, but CO Ag may be sensitive to this family fact</a:t>
            </a: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173</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3438157"/>
      </p:ext>
    </p:extLst>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all that apply Choices   Toxicity info;  Reactivity info;  Quantity</a:t>
            </a:r>
            <a:r>
              <a:rPr lang="en-US" baseline="0" dirty="0" smtClean="0"/>
              <a:t> of each material present;</a:t>
            </a:r>
            <a:r>
              <a:rPr lang="en-US" dirty="0" smtClean="0"/>
              <a:t>  Condition of containers;  Which materials pose the most</a:t>
            </a:r>
            <a:r>
              <a:rPr lang="en-US" baseline="0" dirty="0" smtClean="0"/>
              <a:t> urgent need for stabilization:   Sense of urgency to take action;  </a:t>
            </a:r>
            <a:endParaRPr lang="en-US" dirty="0" smtClean="0"/>
          </a:p>
          <a:p>
            <a:r>
              <a:rPr lang="en-US" dirty="0" smtClean="0"/>
              <a:t>These</a:t>
            </a:r>
            <a:r>
              <a:rPr lang="en-US" baseline="0" dirty="0" smtClean="0"/>
              <a:t> questions require the responder to do some homework .  Research is first.  Priorities of addressing materials will be based upon the technical research; the quantity present;  and other local considerations (leaking roof,  automatic fire suppression system, </a:t>
            </a:r>
            <a:r>
              <a:rPr lang="en-US" baseline="0" dirty="0" err="1" smtClean="0"/>
              <a:t>etc</a:t>
            </a:r>
            <a:r>
              <a:rPr lang="en-US" baseline="0" dirty="0" smtClean="0"/>
              <a:t>)</a:t>
            </a:r>
          </a:p>
          <a:p>
            <a:r>
              <a:rPr lang="en-US" baseline="0" dirty="0" smtClean="0"/>
              <a:t>Recommendations is the outcome of this homework.</a:t>
            </a:r>
          </a:p>
          <a:p>
            <a:r>
              <a:rPr lang="en-US" baseline="0" dirty="0" smtClean="0"/>
              <a:t>Other----do you convey a sense of urgency?</a:t>
            </a:r>
          </a:p>
          <a:p>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174</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6306597"/>
      </p:ext>
    </p:extLst>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Choices  Yes   No</a:t>
            </a: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175</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3561118"/>
      </p:ext>
    </p:extLst>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176</a:t>
            </a:fld>
            <a:endParaRPr lang="en-US">
              <a:solidFill>
                <a:prstClr val="black"/>
              </a:solidFill>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this is an embedded</a:t>
            </a:r>
            <a:r>
              <a:rPr lang="en-US" baseline="0" dirty="0" smtClean="0"/>
              <a:t> video clip</a:t>
            </a: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177</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1158178"/>
      </p:ext>
    </p:extLst>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Chief ordered VFD to stand down and</a:t>
            </a:r>
            <a:r>
              <a:rPr lang="en-US" baseline="0" dirty="0" smtClean="0"/>
              <a:t> move crosswind when he got radio reports  of “cans skittering around on the floor, popping like a flash camera, and catching fire ”…..and the fumes from this were killing the rats and roaches running around in the warehouse.  They would run away from the fire-front and then fall over dead.”</a:t>
            </a:r>
          </a:p>
          <a:p>
            <a:r>
              <a:rPr lang="en-US" baseline="0" dirty="0" err="1" smtClean="0"/>
              <a:t>Noe</a:t>
            </a:r>
            <a:r>
              <a:rPr lang="en-US" baseline="0" dirty="0" smtClean="0"/>
              <a:t> to Dan—Pendleton had a stray dog (canary in coal mine)</a:t>
            </a: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178</a:t>
            </a:fld>
            <a:endParaRPr lang="en-US">
              <a:solidFill>
                <a:prstClr val="black"/>
              </a:solidFill>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 it burn.   Rodeo</a:t>
            </a:r>
            <a:r>
              <a:rPr lang="en-US" baseline="0" dirty="0" smtClean="0"/>
              <a:t> arena in background.</a:t>
            </a: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179</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p:spPr>
        <p:txBody>
          <a:bodyPr/>
          <a:lstStyle/>
          <a:p>
            <a:endParaRPr lang="en-US" smtClean="0"/>
          </a:p>
        </p:txBody>
      </p:sp>
      <p:sp>
        <p:nvSpPr>
          <p:cNvPr id="35844" name="Slide Number Placeholder 3"/>
          <p:cNvSpPr>
            <a:spLocks noGrp="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9782F975-9DAE-4095-B35C-AD3CBE7C02A5}" type="slidenum">
              <a:rPr lang="en-US" sz="1200">
                <a:latin typeface="Times New Roman" pitchFamily="18" charset="0"/>
              </a:rPr>
              <a:pPr/>
              <a:t>18</a:t>
            </a:fld>
            <a:endParaRPr lang="en-US" sz="1200">
              <a:latin typeface="Times New Roman" pitchFamily="18"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180</a:t>
            </a:fld>
            <a:endParaRPr lang="en-US">
              <a:solidFill>
                <a:prstClr val="black"/>
              </a:solidFill>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PPE do</a:t>
            </a:r>
            <a:r>
              <a:rPr lang="en-US" baseline="0" dirty="0" smtClean="0"/>
              <a:t> we use here?  Check correct answer       Level A;  Level B;  Situation specifics dependent</a:t>
            </a:r>
          </a:p>
          <a:p>
            <a:endParaRPr lang="en-US" baseline="0" dirty="0" smtClean="0"/>
          </a:p>
          <a:p>
            <a:r>
              <a:rPr lang="en-US" baseline="0" dirty="0" smtClean="0"/>
              <a:t>Why?  We have some intact product in badly damaged packaging.  What do we do with that?  Options</a:t>
            </a: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181</a:t>
            </a:fld>
            <a:endParaRPr lang="en-US">
              <a:solidFill>
                <a:prstClr val="black"/>
              </a:solidFill>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happened</a:t>
            </a:r>
            <a:r>
              <a:rPr lang="en-US" baseline="0" dirty="0" smtClean="0"/>
              <a:t> to this 55 gal steel drum?  It “cooked” in the fire.</a:t>
            </a:r>
          </a:p>
          <a:p>
            <a:r>
              <a:rPr lang="en-US" baseline="0" dirty="0" smtClean="0"/>
              <a:t>Bottom bulged from Boiling Liquid &amp;/or Expanding Vapor….did It explode?  Unknown…..can not see top or seams (BLEVE)</a:t>
            </a: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182</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9805025"/>
      </p:ext>
    </p:extLst>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CO Ag ideas?</a:t>
            </a:r>
          </a:p>
          <a:p>
            <a:r>
              <a:rPr lang="en-US" baseline="0" dirty="0" smtClean="0"/>
              <a:t>Ask Dan for help</a:t>
            </a:r>
            <a:endParaRPr lang="en-US" dirty="0"/>
          </a:p>
        </p:txBody>
      </p:sp>
      <p:sp>
        <p:nvSpPr>
          <p:cNvPr id="4" name="Slide Number Placeholder 3"/>
          <p:cNvSpPr>
            <a:spLocks noGrp="1"/>
          </p:cNvSpPr>
          <p:nvPr>
            <p:ph type="sldNum" sz="quarter" idx="10"/>
          </p:nvPr>
        </p:nvSpPr>
        <p:spPr/>
        <p:txBody>
          <a:bodyPr/>
          <a:lstStyle/>
          <a:p>
            <a:fld id="{E76697D6-2995-45F3-8152-E90499A2DD0B}" type="slidenum">
              <a:rPr lang="en-US" smtClean="0">
                <a:solidFill>
                  <a:prstClr val="black"/>
                </a:solidFill>
              </a:rPr>
              <a:pPr/>
              <a:t>183</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52987382"/>
      </p:ext>
    </p:extLst>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184</a:t>
            </a:fld>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185</a:t>
            </a:fld>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186</a:t>
            </a:fld>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187</a:t>
            </a:fld>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188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CA5AC15A-6191-4201-B03E-05D173BF7C19}" type="slidenum">
              <a:rPr lang="en-US" sz="1200">
                <a:latin typeface="Times New Roman" pitchFamily="18" charset="0"/>
              </a:rPr>
              <a:pPr/>
              <a:t>19</a:t>
            </a:fld>
            <a:endParaRPr lang="en-US" sz="1200">
              <a:latin typeface="Times New Roman"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r>
              <a:rPr lang="en-US" smtClean="0"/>
              <a:t>Aspirin vs Vicodin</a:t>
            </a:r>
          </a:p>
          <a:p>
            <a:r>
              <a:rPr lang="en-US" smtClean="0"/>
              <a:t>Aspirin vs Vicodin</a:t>
            </a:r>
          </a:p>
          <a:p>
            <a:r>
              <a:rPr lang="en-US" smtClean="0"/>
              <a:t>,  Double H records proved valuable in establishing RP,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endParaRPr lang="en-US" smtClean="0"/>
          </a:p>
        </p:txBody>
      </p:sp>
      <p:sp>
        <p:nvSpPr>
          <p:cNvPr id="37892" name="Slide Number Placeholder 3"/>
          <p:cNvSpPr>
            <a:spLocks noGrp="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F235E9D5-83CE-4E39-AEA3-445DA7ED7663}" type="slidenum">
              <a:rPr lang="en-US" sz="1200">
                <a:latin typeface="Times New Roman" pitchFamily="18" charset="0"/>
              </a:rPr>
              <a:pPr/>
              <a:t>20</a:t>
            </a:fld>
            <a:endParaRPr lang="en-US" sz="120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7612886C-726D-4356-A9A0-540B1EEF34B9}" type="slidenum">
              <a:rPr lang="en-US" sz="1200">
                <a:latin typeface="Times New Roman" pitchFamily="18" charset="0"/>
              </a:rPr>
              <a:pPr/>
              <a:t>21</a:t>
            </a:fld>
            <a:endParaRPr lang="en-US" sz="1200">
              <a:latin typeface="Times New Roman" pitchFamily="18"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r>
              <a:rPr lang="en-US" smtClean="0"/>
              <a:t>Last two bullets most important to OSC</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B38C0CAF-D381-401E-AE13-4EC06AE75940}" type="slidenum">
              <a:rPr lang="en-US" sz="1200">
                <a:latin typeface="Times New Roman" pitchFamily="18" charset="0"/>
              </a:rPr>
              <a:pPr/>
              <a:t>22</a:t>
            </a:fld>
            <a:endParaRPr lang="en-US" sz="1200">
              <a:latin typeface="Times New Roman" pitchFamily="18"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r>
              <a:rPr lang="en-US" smtClean="0"/>
              <a:t>The mission of State Ag is to foster agriculture in the state not bust farmers, that doesn’t mean they won’t help.</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endParaRPr lang="en-US" smtClean="0"/>
          </a:p>
        </p:txBody>
      </p:sp>
      <p:sp>
        <p:nvSpPr>
          <p:cNvPr id="40964" name="Slide Number Placeholder 3"/>
          <p:cNvSpPr>
            <a:spLocks noGrp="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94A72025-6B9F-40C5-8758-1333507B35EE}" type="slidenum">
              <a:rPr lang="en-US" sz="1200">
                <a:latin typeface="Times New Roman" pitchFamily="18" charset="0"/>
              </a:rPr>
              <a:pPr/>
              <a:t>23</a:t>
            </a:fld>
            <a:endParaRPr lang="en-US" sz="120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endParaRPr lang="en-US" smtClean="0"/>
          </a:p>
        </p:txBody>
      </p:sp>
      <p:sp>
        <p:nvSpPr>
          <p:cNvPr id="41988" name="Slide Number Placeholder 3"/>
          <p:cNvSpPr>
            <a:spLocks noGrp="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1D53B1CA-3073-4196-B025-956D5639207F}" type="slidenum">
              <a:rPr lang="en-US" sz="1200">
                <a:latin typeface="Times New Roman" pitchFamily="18" charset="0"/>
              </a:rPr>
              <a:pPr/>
              <a:t>24</a:t>
            </a:fld>
            <a:endParaRPr lang="en-US" sz="120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smtClean="0"/>
          </a:p>
        </p:txBody>
      </p:sp>
      <p:sp>
        <p:nvSpPr>
          <p:cNvPr id="43012" name="Slide Number Placeholder 3"/>
          <p:cNvSpPr>
            <a:spLocks noGrp="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59D62417-683A-4857-A4CE-DD67E4E01E11}" type="slidenum">
              <a:rPr lang="en-US" sz="1200">
                <a:latin typeface="Times New Roman" pitchFamily="18" charset="0"/>
              </a:rPr>
              <a:pPr/>
              <a:t>25</a:t>
            </a:fld>
            <a:endParaRPr lang="en-US" sz="120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A1E38CB2-45A7-4664-B95C-BC745C44204E}" type="slidenum">
              <a:rPr lang="en-US" sz="1200">
                <a:latin typeface="Times New Roman" pitchFamily="18" charset="0"/>
              </a:rPr>
              <a:pPr/>
              <a:t>26</a:t>
            </a:fld>
            <a:endParaRPr lang="en-US" sz="1200">
              <a:latin typeface="Times New Roman" pitchFamily="18"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r>
              <a:rPr lang="en-US" smtClean="0"/>
              <a:t> I will go into great detail on 15 Mile Creek.</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endParaRPr lang="en-US" smtClean="0"/>
          </a:p>
        </p:txBody>
      </p:sp>
      <p:sp>
        <p:nvSpPr>
          <p:cNvPr id="45060" name="Slide Number Placeholder 3"/>
          <p:cNvSpPr>
            <a:spLocks noGrp="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94D75D25-BC29-4EBC-9AB2-48C3C3F2FE41}" type="slidenum">
              <a:rPr lang="en-US" sz="1200">
                <a:latin typeface="Times New Roman" pitchFamily="18" charset="0"/>
              </a:rPr>
              <a:pPr/>
              <a:t>27</a:t>
            </a:fld>
            <a:endParaRPr lang="en-US" sz="120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29959" eaLnBrk="0" hangingPunct="0">
              <a:defRPr>
                <a:solidFill>
                  <a:schemeClr val="tx1"/>
                </a:solidFill>
                <a:latin typeface="Arial" charset="0"/>
              </a:defRPr>
            </a:lvl1pPr>
            <a:lvl2pPr marL="756906" indent="-291117" defTabSz="929959" eaLnBrk="0" hangingPunct="0">
              <a:defRPr>
                <a:solidFill>
                  <a:schemeClr val="tx1"/>
                </a:solidFill>
                <a:latin typeface="Arial" charset="0"/>
              </a:defRPr>
            </a:lvl2pPr>
            <a:lvl3pPr marL="1164470" indent="-232893" defTabSz="929959" eaLnBrk="0" hangingPunct="0">
              <a:defRPr>
                <a:solidFill>
                  <a:schemeClr val="tx1"/>
                </a:solidFill>
                <a:latin typeface="Arial" charset="0"/>
              </a:defRPr>
            </a:lvl3pPr>
            <a:lvl4pPr marL="1630257" indent="-232893" defTabSz="929959" eaLnBrk="0" hangingPunct="0">
              <a:defRPr>
                <a:solidFill>
                  <a:schemeClr val="tx1"/>
                </a:solidFill>
                <a:latin typeface="Arial" charset="0"/>
              </a:defRPr>
            </a:lvl4pPr>
            <a:lvl5pPr marL="2096046" indent="-232893" defTabSz="929959" eaLnBrk="0" hangingPunct="0">
              <a:defRPr>
                <a:solidFill>
                  <a:schemeClr val="tx1"/>
                </a:solidFill>
                <a:latin typeface="Arial" charset="0"/>
              </a:defRPr>
            </a:lvl5pPr>
            <a:lvl6pPr marL="2561834" indent="-232893" defTabSz="929959" eaLnBrk="0" fontAlgn="base" hangingPunct="0">
              <a:spcBef>
                <a:spcPct val="0"/>
              </a:spcBef>
              <a:spcAft>
                <a:spcPct val="0"/>
              </a:spcAft>
              <a:defRPr>
                <a:solidFill>
                  <a:schemeClr val="tx1"/>
                </a:solidFill>
                <a:latin typeface="Arial" charset="0"/>
              </a:defRPr>
            </a:lvl6pPr>
            <a:lvl7pPr marL="3027621" indent="-232893" defTabSz="929959" eaLnBrk="0" fontAlgn="base" hangingPunct="0">
              <a:spcBef>
                <a:spcPct val="0"/>
              </a:spcBef>
              <a:spcAft>
                <a:spcPct val="0"/>
              </a:spcAft>
              <a:defRPr>
                <a:solidFill>
                  <a:schemeClr val="tx1"/>
                </a:solidFill>
                <a:latin typeface="Arial" charset="0"/>
              </a:defRPr>
            </a:lvl7pPr>
            <a:lvl8pPr marL="3493410" indent="-232893" defTabSz="929959" eaLnBrk="0" fontAlgn="base" hangingPunct="0">
              <a:spcBef>
                <a:spcPct val="0"/>
              </a:spcBef>
              <a:spcAft>
                <a:spcPct val="0"/>
              </a:spcAft>
              <a:defRPr>
                <a:solidFill>
                  <a:schemeClr val="tx1"/>
                </a:solidFill>
                <a:latin typeface="Arial" charset="0"/>
              </a:defRPr>
            </a:lvl8pPr>
            <a:lvl9pPr marL="3959198" indent="-232893" defTabSz="929959"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The Planning Cycle</a:t>
            </a:r>
          </a:p>
        </p:txBody>
      </p:sp>
      <p:sp>
        <p:nvSpPr>
          <p:cNvPr id="8195" name="Rectangle 6"/>
          <p:cNvSpPr>
            <a:spLocks noGrp="1" noChangeArrowheads="1"/>
          </p:cNvSpPr>
          <p:nvPr>
            <p:ph type="ftr" sz="quarter" idx="4"/>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29959" eaLnBrk="0" hangingPunct="0">
              <a:defRPr>
                <a:solidFill>
                  <a:schemeClr val="tx1"/>
                </a:solidFill>
                <a:latin typeface="Arial" charset="0"/>
              </a:defRPr>
            </a:lvl1pPr>
            <a:lvl2pPr marL="756906" indent="-291117" defTabSz="929959" eaLnBrk="0" hangingPunct="0">
              <a:defRPr>
                <a:solidFill>
                  <a:schemeClr val="tx1"/>
                </a:solidFill>
                <a:latin typeface="Arial" charset="0"/>
              </a:defRPr>
            </a:lvl2pPr>
            <a:lvl3pPr marL="1164470" indent="-232893" defTabSz="929959" eaLnBrk="0" hangingPunct="0">
              <a:defRPr>
                <a:solidFill>
                  <a:schemeClr val="tx1"/>
                </a:solidFill>
                <a:latin typeface="Arial" charset="0"/>
              </a:defRPr>
            </a:lvl3pPr>
            <a:lvl4pPr marL="1630257" indent="-232893" defTabSz="929959" eaLnBrk="0" hangingPunct="0">
              <a:defRPr>
                <a:solidFill>
                  <a:schemeClr val="tx1"/>
                </a:solidFill>
                <a:latin typeface="Arial" charset="0"/>
              </a:defRPr>
            </a:lvl4pPr>
            <a:lvl5pPr marL="2096046" indent="-232893" defTabSz="929959" eaLnBrk="0" hangingPunct="0">
              <a:defRPr>
                <a:solidFill>
                  <a:schemeClr val="tx1"/>
                </a:solidFill>
                <a:latin typeface="Arial" charset="0"/>
              </a:defRPr>
            </a:lvl5pPr>
            <a:lvl6pPr marL="2561834" indent="-232893" defTabSz="929959" eaLnBrk="0" fontAlgn="base" hangingPunct="0">
              <a:spcBef>
                <a:spcPct val="0"/>
              </a:spcBef>
              <a:spcAft>
                <a:spcPct val="0"/>
              </a:spcAft>
              <a:defRPr>
                <a:solidFill>
                  <a:schemeClr val="tx1"/>
                </a:solidFill>
                <a:latin typeface="Arial" charset="0"/>
              </a:defRPr>
            </a:lvl6pPr>
            <a:lvl7pPr marL="3027621" indent="-232893" defTabSz="929959" eaLnBrk="0" fontAlgn="base" hangingPunct="0">
              <a:spcBef>
                <a:spcPct val="0"/>
              </a:spcBef>
              <a:spcAft>
                <a:spcPct val="0"/>
              </a:spcAft>
              <a:defRPr>
                <a:solidFill>
                  <a:schemeClr val="tx1"/>
                </a:solidFill>
                <a:latin typeface="Arial" charset="0"/>
              </a:defRPr>
            </a:lvl7pPr>
            <a:lvl8pPr marL="3493410" indent="-232893" defTabSz="929959" eaLnBrk="0" fontAlgn="base" hangingPunct="0">
              <a:spcBef>
                <a:spcPct val="0"/>
              </a:spcBef>
              <a:spcAft>
                <a:spcPct val="0"/>
              </a:spcAft>
              <a:defRPr>
                <a:solidFill>
                  <a:schemeClr val="tx1"/>
                </a:solidFill>
                <a:latin typeface="Arial" charset="0"/>
              </a:defRPr>
            </a:lvl8pPr>
            <a:lvl9pPr marL="3959198" indent="-232893" defTabSz="929959"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EPA-440 Planning Section Chief</a:t>
            </a:r>
          </a:p>
        </p:txBody>
      </p:sp>
      <p:sp>
        <p:nvSpPr>
          <p:cNvPr id="8196" name="Rectangle 7"/>
          <p:cNvSpPr>
            <a:spLocks noGrp="1" noChangeArrowheads="1"/>
          </p:cNvSpPr>
          <p:nvPr>
            <p:ph type="sldNum" sz="quarter" idx="5"/>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29959" eaLnBrk="0" hangingPunct="0">
              <a:defRPr>
                <a:solidFill>
                  <a:schemeClr val="tx1"/>
                </a:solidFill>
                <a:latin typeface="Arial" charset="0"/>
              </a:defRPr>
            </a:lvl1pPr>
            <a:lvl2pPr marL="756906" indent="-291117" defTabSz="929959" eaLnBrk="0" hangingPunct="0">
              <a:defRPr>
                <a:solidFill>
                  <a:schemeClr val="tx1"/>
                </a:solidFill>
                <a:latin typeface="Arial" charset="0"/>
              </a:defRPr>
            </a:lvl2pPr>
            <a:lvl3pPr marL="1164470" indent="-232893" defTabSz="929959" eaLnBrk="0" hangingPunct="0">
              <a:defRPr>
                <a:solidFill>
                  <a:schemeClr val="tx1"/>
                </a:solidFill>
                <a:latin typeface="Arial" charset="0"/>
              </a:defRPr>
            </a:lvl3pPr>
            <a:lvl4pPr marL="1630257" indent="-232893" defTabSz="929959" eaLnBrk="0" hangingPunct="0">
              <a:defRPr>
                <a:solidFill>
                  <a:schemeClr val="tx1"/>
                </a:solidFill>
                <a:latin typeface="Arial" charset="0"/>
              </a:defRPr>
            </a:lvl4pPr>
            <a:lvl5pPr marL="2096046" indent="-232893" defTabSz="929959" eaLnBrk="0" hangingPunct="0">
              <a:defRPr>
                <a:solidFill>
                  <a:schemeClr val="tx1"/>
                </a:solidFill>
                <a:latin typeface="Arial" charset="0"/>
              </a:defRPr>
            </a:lvl5pPr>
            <a:lvl6pPr marL="2561834" indent="-232893" defTabSz="929959" eaLnBrk="0" fontAlgn="base" hangingPunct="0">
              <a:spcBef>
                <a:spcPct val="0"/>
              </a:spcBef>
              <a:spcAft>
                <a:spcPct val="0"/>
              </a:spcAft>
              <a:defRPr>
                <a:solidFill>
                  <a:schemeClr val="tx1"/>
                </a:solidFill>
                <a:latin typeface="Arial" charset="0"/>
              </a:defRPr>
            </a:lvl6pPr>
            <a:lvl7pPr marL="3027621" indent="-232893" defTabSz="929959" eaLnBrk="0" fontAlgn="base" hangingPunct="0">
              <a:spcBef>
                <a:spcPct val="0"/>
              </a:spcBef>
              <a:spcAft>
                <a:spcPct val="0"/>
              </a:spcAft>
              <a:defRPr>
                <a:solidFill>
                  <a:schemeClr val="tx1"/>
                </a:solidFill>
                <a:latin typeface="Arial" charset="0"/>
              </a:defRPr>
            </a:lvl7pPr>
            <a:lvl8pPr marL="3493410" indent="-232893" defTabSz="929959" eaLnBrk="0" fontAlgn="base" hangingPunct="0">
              <a:spcBef>
                <a:spcPct val="0"/>
              </a:spcBef>
              <a:spcAft>
                <a:spcPct val="0"/>
              </a:spcAft>
              <a:defRPr>
                <a:solidFill>
                  <a:schemeClr val="tx1"/>
                </a:solidFill>
                <a:latin typeface="Arial" charset="0"/>
              </a:defRPr>
            </a:lvl8pPr>
            <a:lvl9pPr marL="3959198" indent="-232893" defTabSz="929959" eaLnBrk="0" fontAlgn="base" hangingPunct="0">
              <a:spcBef>
                <a:spcPct val="0"/>
              </a:spcBef>
              <a:spcAft>
                <a:spcPct val="0"/>
              </a:spcAft>
              <a:defRPr>
                <a:solidFill>
                  <a:schemeClr val="tx1"/>
                </a:solidFill>
                <a:latin typeface="Arial" charset="0"/>
              </a:defRPr>
            </a:lvl9pPr>
          </a:lstStyle>
          <a:p>
            <a:pPr eaLnBrk="1" hangingPunct="1"/>
            <a:fld id="{90A6777E-6BC5-41BC-B2D5-B89AC269BBEB}" type="slidenum">
              <a:rPr lang="en-US" smtClean="0">
                <a:solidFill>
                  <a:prstClr val="black"/>
                </a:solidFill>
              </a:rPr>
              <a:pPr eaLnBrk="1" hangingPunct="1"/>
              <a:t>28</a:t>
            </a:fld>
            <a:endParaRPr lang="en-US" smtClean="0">
              <a:solidFill>
                <a:prstClr val="black"/>
              </a:solidFill>
            </a:endParaRPr>
          </a:p>
        </p:txBody>
      </p:sp>
      <p:sp>
        <p:nvSpPr>
          <p:cNvPr id="8197" name="Rectangle 2"/>
          <p:cNvSpPr>
            <a:spLocks noGrp="1" noRot="1" noChangeAspect="1" noChangeArrowheads="1" noTextEdit="1"/>
          </p:cNvSpPr>
          <p:nvPr>
            <p:ph type="sldImg"/>
          </p:nvPr>
        </p:nvSpPr>
        <p:spPr>
          <a:ln/>
        </p:spPr>
      </p:sp>
      <p:sp>
        <p:nvSpPr>
          <p:cNvPr id="8198" name="Rectangle 3"/>
          <p:cNvSpPr>
            <a:spLocks noGrp="1" noChangeArrowheads="1"/>
          </p:cNvSpPr>
          <p:nvPr>
            <p:ph type="body" idx="1"/>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sz="900" b="1" u="sng" dirty="0"/>
              <a:t>Pesticide Course Agenda – 2013</a:t>
            </a:r>
          </a:p>
          <a:p>
            <a:pPr eaLnBrk="1" hangingPunct="1"/>
            <a:endParaRPr lang="en-US" sz="900" b="1" u="sng"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E368D2F8-D6BF-7444-9888-D85FF13DB7EE}" type="slidenum">
              <a:rPr lang="en-US"/>
              <a:pPr/>
              <a:t>3</a:t>
            </a:fld>
            <a:endParaRPr lang="en-US"/>
          </a:p>
        </p:txBody>
      </p:sp>
      <p:sp>
        <p:nvSpPr>
          <p:cNvPr id="19459" name="Rectangle 2"/>
          <p:cNvSpPr>
            <a:spLocks noRo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a:ea typeface="ＭＳ Ｐゴシック" charset="-128"/>
              </a:rPr>
              <a:t>Although I’m sure that some of you have these rules memorized from previous CLU-IN events, let’s run through them quickly for our new participants. </a:t>
            </a:r>
          </a:p>
          <a:p>
            <a:pPr eaLnBrk="1" hangingPunct="1"/>
            <a:endParaRPr lang="en-US">
              <a:ea typeface="ＭＳ Ｐゴシック" charset="-128"/>
            </a:endParaRPr>
          </a:p>
          <a:p>
            <a:pPr eaLnBrk="1" hangingPunct="1"/>
            <a:r>
              <a:rPr lang="en-US">
                <a:ea typeface="ＭＳ Ｐゴシック" charset="-128"/>
              </a:rPr>
              <a:t>Please mute your phone lines during the seminar to minimize disruption and background noise. If you do not have a mute button, press *6 to mute #6 to unmute your lines at anytime. Also, please do NOT put this call on hold as this may bring delightful, but unwanted background music over the lines and interupt the seminar.</a:t>
            </a:r>
          </a:p>
          <a:p>
            <a:pPr eaLnBrk="1" hangingPunct="1"/>
            <a:endParaRPr lang="en-US">
              <a:ea typeface="ＭＳ Ｐゴシック" charset="-128"/>
            </a:endParaRPr>
          </a:p>
          <a:p>
            <a:pPr eaLnBrk="1" hangingPunct="1"/>
            <a:r>
              <a:rPr lang="en-US">
                <a:ea typeface="ＭＳ Ｐゴシック" charset="-128"/>
              </a:rPr>
              <a:t>You should note that throughout the seminar, we will ask for your feedback. You do not need to wait for Q&amp;A breaks to ask questions or provide comments. To submit comments/questions and report technical problems, please use the ? Icon at the top of your screen. You can move forward/backward in the slides by using the single arrow buttons (left moves back 1 slide, right moves advances 1 slide). The double arrowed buttons will take you to 1</a:t>
            </a:r>
            <a:r>
              <a:rPr lang="en-US" baseline="30000">
                <a:ea typeface="ＭＳ Ｐゴシック" charset="-128"/>
              </a:rPr>
              <a:t>st</a:t>
            </a:r>
            <a:r>
              <a:rPr lang="en-US">
                <a:ea typeface="ＭＳ Ｐゴシック" charset="-128"/>
              </a:rPr>
              <a:t> and last slides respectively. You may also advance to any slide using the numbered links that appear on the left side of your screen. The button with a house icon will take you back to main seminar page which displays our agenda, speaker information, links to the slides and additional resources. Lastly, the button with a computer disc can be used to download and save today’s presentation materials.</a:t>
            </a:r>
          </a:p>
          <a:p>
            <a:pPr eaLnBrk="1" hangingPunct="1"/>
            <a:endParaRPr lang="en-US">
              <a:ea typeface="ＭＳ Ｐゴシック" charset="-128"/>
            </a:endParaRPr>
          </a:p>
          <a:p>
            <a:pPr eaLnBrk="1" hangingPunct="1"/>
            <a:r>
              <a:rPr lang="en-US">
                <a:ea typeface="ＭＳ Ｐゴシック" charset="-128"/>
              </a:rPr>
              <a:t>With that, please move to slide 3.</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why the EOC has local TV feeds</a:t>
            </a:r>
            <a:endParaRPr lang="en-US" dirty="0" smtClean="0"/>
          </a:p>
          <a:p>
            <a:r>
              <a:rPr lang="en-US" dirty="0" smtClean="0"/>
              <a:t>OSC look for these signs </a:t>
            </a:r>
          </a:p>
          <a:p>
            <a:r>
              <a:rPr lang="en-US" dirty="0" smtClean="0"/>
              <a:t>What</a:t>
            </a:r>
            <a:r>
              <a:rPr lang="en-US" baseline="0" dirty="0" smtClean="0"/>
              <a:t> does this tell you?</a:t>
            </a:r>
          </a:p>
          <a:p>
            <a:r>
              <a:rPr lang="en-US" baseline="0" dirty="0" smtClean="0"/>
              <a:t>-highly toxic</a:t>
            </a:r>
          </a:p>
          <a:p>
            <a:r>
              <a:rPr lang="en-US" baseline="0" dirty="0" smtClean="0"/>
              <a:t>-flash point above 200 F</a:t>
            </a:r>
          </a:p>
          <a:p>
            <a:r>
              <a:rPr lang="en-US" baseline="0" dirty="0" smtClean="0"/>
              <a:t>-Unstable if heated</a:t>
            </a:r>
          </a:p>
          <a:p>
            <a:r>
              <a:rPr lang="en-US" baseline="0" dirty="0" smtClean="0"/>
              <a:t>-no specific </a:t>
            </a:r>
            <a:r>
              <a:rPr lang="en-US" baseline="0" dirty="0" err="1" smtClean="0"/>
              <a:t>hazaef</a:t>
            </a:r>
            <a:r>
              <a:rPr lang="en-US" baseline="0" dirty="0" smtClean="0"/>
              <a:t> info</a:t>
            </a:r>
            <a:endParaRPr lang="en-US" dirty="0"/>
          </a:p>
        </p:txBody>
      </p:sp>
      <p:sp>
        <p:nvSpPr>
          <p:cNvPr id="4" name="Slide Number Placeholder 3"/>
          <p:cNvSpPr>
            <a:spLocks noGrp="1"/>
          </p:cNvSpPr>
          <p:nvPr>
            <p:ph type="sldNum" sz="quarter" idx="10"/>
          </p:nvPr>
        </p:nvSpPr>
        <p:spPr/>
        <p:txBody>
          <a:bodyPr/>
          <a:lstStyle/>
          <a:p>
            <a:fld id="{8D5C891A-C241-440A-85CD-9A55CCB397D7}"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16306839"/>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Diamond</a:t>
            </a:r>
            <a:r>
              <a:rPr lang="en-US" baseline="0" dirty="0" smtClean="0"/>
              <a:t> is aimed at firefighters, not OSCs.   It does not clearly identify the material.  This diamond came from a </a:t>
            </a:r>
            <a:r>
              <a:rPr lang="en-US" baseline="0" dirty="0" err="1" smtClean="0"/>
              <a:t>mfg</a:t>
            </a:r>
            <a:r>
              <a:rPr lang="en-US" baseline="0" dirty="0" smtClean="0"/>
              <a:t> of </a:t>
            </a:r>
            <a:r>
              <a:rPr lang="en-US" baseline="0" dirty="0" err="1" smtClean="0"/>
              <a:t>Temik</a:t>
            </a:r>
            <a:r>
              <a:rPr lang="en-US" baseline="0" dirty="0" smtClean="0"/>
              <a:t>, and the explanations outside the diamond are added on (not from </a:t>
            </a:r>
            <a:r>
              <a:rPr lang="en-US" baseline="0" dirty="0" err="1" smtClean="0"/>
              <a:t>mfg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D5C891A-C241-440A-85CD-9A55CCB397D7}"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0104284"/>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Pick</a:t>
            </a:r>
            <a:r>
              <a:rPr lang="en-US" baseline="0" dirty="0" smtClean="0"/>
              <a:t> as many as apply……..choice D is </a:t>
            </a:r>
            <a:r>
              <a:rPr lang="en-US" baseline="0" smtClean="0"/>
              <a:t>only incorrect </a:t>
            </a:r>
            <a:endParaRPr lang="en-US" smtClean="0"/>
          </a:p>
          <a:p>
            <a:r>
              <a:rPr lang="en-US" dirty="0" smtClean="0"/>
              <a:t>Lets discount item D---read</a:t>
            </a:r>
            <a:r>
              <a:rPr lang="en-US" baseline="0" dirty="0" smtClean="0"/>
              <a:t> the newspaper---not your lazy OSC—however with limited info available, this option is supportable</a:t>
            </a:r>
          </a:p>
          <a:p>
            <a:r>
              <a:rPr lang="en-US" baseline="0" dirty="0" smtClean="0"/>
              <a:t>“E” is likely most correct….and in the order listed.  Who will call HQ?  Regional protocol (thresholds?) for calling HQ?</a:t>
            </a:r>
            <a:endParaRPr lang="en-US" dirty="0"/>
          </a:p>
        </p:txBody>
      </p:sp>
      <p:sp>
        <p:nvSpPr>
          <p:cNvPr id="4" name="Slide Number Placeholder 3"/>
          <p:cNvSpPr>
            <a:spLocks noGrp="1"/>
          </p:cNvSpPr>
          <p:nvPr>
            <p:ph type="sldNum" sz="quarter" idx="10"/>
          </p:nvPr>
        </p:nvSpPr>
        <p:spPr/>
        <p:txBody>
          <a:bodyPr/>
          <a:lstStyle/>
          <a:p>
            <a:fld id="{8D5C891A-C241-440A-85CD-9A55CCB397D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4584124"/>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passengers</a:t>
            </a:r>
            <a:r>
              <a:rPr lang="en-US" baseline="0" dirty="0" smtClean="0"/>
              <a:t> on board</a:t>
            </a:r>
          </a:p>
          <a:p>
            <a:r>
              <a:rPr lang="en-US" baseline="0" dirty="0" smtClean="0"/>
              <a:t>FD ELECTED to NOT fight fire due to </a:t>
            </a:r>
            <a:r>
              <a:rPr lang="en-US" baseline="0" dirty="0" err="1" smtClean="0"/>
              <a:t>potentialpesticide</a:t>
            </a:r>
            <a:r>
              <a:rPr lang="en-US" baseline="0" dirty="0" smtClean="0"/>
              <a:t> danger</a:t>
            </a:r>
            <a:endParaRPr lang="en-US" dirty="0"/>
          </a:p>
        </p:txBody>
      </p:sp>
      <p:sp>
        <p:nvSpPr>
          <p:cNvPr id="4" name="Slide Number Placeholder 3"/>
          <p:cNvSpPr>
            <a:spLocks noGrp="1"/>
          </p:cNvSpPr>
          <p:nvPr>
            <p:ph type="sldNum" sz="quarter" idx="10"/>
          </p:nvPr>
        </p:nvSpPr>
        <p:spPr/>
        <p:txBody>
          <a:bodyPr/>
          <a:lstStyle/>
          <a:p>
            <a:fld id="{8D5C891A-C241-440A-85CD-9A55CCB397D7}"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234374"/>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Engage students with each question …”book answers” on next slide</a:t>
            </a:r>
          </a:p>
          <a:p>
            <a:endParaRPr lang="en-US" dirty="0"/>
          </a:p>
        </p:txBody>
      </p:sp>
      <p:sp>
        <p:nvSpPr>
          <p:cNvPr id="4" name="Slide Number Placeholder 3"/>
          <p:cNvSpPr>
            <a:spLocks noGrp="1"/>
          </p:cNvSpPr>
          <p:nvPr>
            <p:ph type="sldNum" sz="quarter" idx="10"/>
          </p:nvPr>
        </p:nvSpPr>
        <p:spPr/>
        <p:txBody>
          <a:bodyPr/>
          <a:lstStyle/>
          <a:p>
            <a:fld id="{8D5C891A-C241-440A-85CD-9A55CCB397D7}"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3422927"/>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Fast slide</a:t>
            </a:r>
            <a:endParaRPr lang="en-US" dirty="0"/>
          </a:p>
        </p:txBody>
      </p:sp>
      <p:sp>
        <p:nvSpPr>
          <p:cNvPr id="4" name="Slide Number Placeholder 3"/>
          <p:cNvSpPr>
            <a:spLocks noGrp="1"/>
          </p:cNvSpPr>
          <p:nvPr>
            <p:ph type="sldNum" sz="quarter" idx="10"/>
          </p:nvPr>
        </p:nvSpPr>
        <p:spPr/>
        <p:txBody>
          <a:bodyPr/>
          <a:lstStyle/>
          <a:p>
            <a:fld id="{8D5C891A-C241-440A-85CD-9A55CCB397D7}"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8066348"/>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UN number?</a:t>
            </a:r>
          </a:p>
          <a:p>
            <a:r>
              <a:rPr lang="en-US" dirty="0" smtClean="0"/>
              <a:t>US </a:t>
            </a:r>
            <a:r>
              <a:rPr lang="en-US" dirty="0"/>
              <a:t>DOT (U.S. Department of Transportation</a:t>
            </a:r>
            <a:r>
              <a:rPr lang="en-US" dirty="0" smtClean="0"/>
              <a:t>) has </a:t>
            </a:r>
            <a:r>
              <a:rPr lang="en-US" dirty="0"/>
              <a:t>definitions for each hazmat placard used in transportation. Title 49 of the United States Code of Federal Regulations (49CFR) also known as the Federal Motor Carriers </a:t>
            </a:r>
            <a:r>
              <a:rPr lang="en-US" dirty="0" smtClean="0"/>
              <a:t>Safety </a:t>
            </a:r>
            <a:r>
              <a:rPr lang="en-US" dirty="0"/>
              <a:t>Regulations (FMCSR) requires the use hazardous materials placards when shipping hazardous materials cargo and dangerous goods in the United States. Canada, Mexico and many other countries have </a:t>
            </a:r>
            <a:r>
              <a:rPr lang="en-US" dirty="0" smtClean="0"/>
              <a:t>similar </a:t>
            </a:r>
            <a:r>
              <a:rPr lang="en-US" dirty="0"/>
              <a:t>regulations that also require the use of these placards</a:t>
            </a:r>
            <a:r>
              <a:rPr lang="en-US" dirty="0" smtClean="0"/>
              <a:t>.</a:t>
            </a:r>
          </a:p>
          <a:p>
            <a:endParaRPr lang="en-US" dirty="0"/>
          </a:p>
          <a:p>
            <a:r>
              <a:rPr lang="en-US" dirty="0"/>
              <a:t>Four Digit UN Numbers on </a:t>
            </a:r>
            <a:r>
              <a:rPr lang="en-US" dirty="0" smtClean="0"/>
              <a:t>Placards UN/NA </a:t>
            </a:r>
            <a:r>
              <a:rPr lang="en-US" dirty="0"/>
              <a:t>numbers </a:t>
            </a:r>
            <a:r>
              <a:rPr lang="en-US" dirty="0" smtClean="0"/>
              <a:t>found </a:t>
            </a:r>
            <a:r>
              <a:rPr lang="en-US" dirty="0"/>
              <a:t>on bulk placards refer to specific chemicals or groups of chemicals and are assigned by the United Nations and/or the United States Department of Transportation. </a:t>
            </a:r>
            <a:r>
              <a:rPr lang="en-US" dirty="0" smtClean="0"/>
              <a:t>USDOT </a:t>
            </a:r>
            <a:r>
              <a:rPr lang="en-US" dirty="0"/>
              <a:t>2004 Emergency Response Guidebook will help you find out what the four digit numbers you see on placards mean</a:t>
            </a:r>
            <a:r>
              <a:rPr lang="en-US" dirty="0" smtClean="0"/>
              <a:t>.</a:t>
            </a:r>
          </a:p>
          <a:p>
            <a:endParaRPr lang="en-US" dirty="0"/>
          </a:p>
          <a:p>
            <a:r>
              <a:rPr lang="en-US" dirty="0" smtClean="0"/>
              <a:t>What value to OSC?</a:t>
            </a:r>
            <a:endParaRPr lang="en-US" dirty="0"/>
          </a:p>
        </p:txBody>
      </p:sp>
      <p:sp>
        <p:nvSpPr>
          <p:cNvPr id="4" name="Slide Number Placeholder 3"/>
          <p:cNvSpPr>
            <a:spLocks noGrp="1"/>
          </p:cNvSpPr>
          <p:nvPr>
            <p:ph type="sldNum" sz="quarter" idx="10"/>
          </p:nvPr>
        </p:nvSpPr>
        <p:spPr/>
        <p:txBody>
          <a:bodyPr/>
          <a:lstStyle/>
          <a:p>
            <a:fld id="{8D5C891A-C241-440A-85CD-9A55CCB397D7}"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8593601"/>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Npic</a:t>
            </a:r>
            <a:r>
              <a:rPr lang="en-US" dirty="0" smtClean="0"/>
              <a:t> does not find UN2757 (in any combination</a:t>
            </a:r>
            <a:r>
              <a:rPr lang="en-US" baseline="0" dirty="0" smtClean="0"/>
              <a:t> I tried)</a:t>
            </a:r>
          </a:p>
          <a:p>
            <a:r>
              <a:rPr lang="en-US" baseline="0" dirty="0" smtClean="0"/>
              <a:t>Google does</a:t>
            </a:r>
          </a:p>
          <a:p>
            <a:endParaRPr lang="en-US" dirty="0"/>
          </a:p>
        </p:txBody>
      </p:sp>
      <p:sp>
        <p:nvSpPr>
          <p:cNvPr id="4" name="Slide Number Placeholder 3"/>
          <p:cNvSpPr>
            <a:spLocks noGrp="1"/>
          </p:cNvSpPr>
          <p:nvPr>
            <p:ph type="sldNum" sz="quarter" idx="10"/>
          </p:nvPr>
        </p:nvSpPr>
        <p:spPr/>
        <p:txBody>
          <a:bodyPr/>
          <a:lstStyle/>
          <a:p>
            <a:fld id="{8D5C891A-C241-440A-85CD-9A55CCB397D7}"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48512879"/>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5C891A-C241-440A-85CD-9A55CCB397D7}"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14187082"/>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5C891A-C241-440A-85CD-9A55CCB397D7}"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1552196"/>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Exercise in use here</a:t>
            </a:r>
            <a:endParaRPr lang="en-US" dirty="0"/>
          </a:p>
        </p:txBody>
      </p:sp>
      <p:sp>
        <p:nvSpPr>
          <p:cNvPr id="4" name="Slide Number Placeholder 3"/>
          <p:cNvSpPr>
            <a:spLocks noGrp="1"/>
          </p:cNvSpPr>
          <p:nvPr>
            <p:ph type="sldNum" sz="quarter" idx="10"/>
          </p:nvPr>
        </p:nvSpPr>
        <p:spPr/>
        <p:txBody>
          <a:bodyPr/>
          <a:lstStyle/>
          <a:p>
            <a:fld id="{8D5C891A-C241-440A-85CD-9A55CCB397D7}"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2755118"/>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are you going to tell the Battalion Chief?</a:t>
            </a:r>
            <a:endParaRPr lang="en-US" dirty="0"/>
          </a:p>
        </p:txBody>
      </p:sp>
      <p:sp>
        <p:nvSpPr>
          <p:cNvPr id="4" name="Slide Number Placeholder 3"/>
          <p:cNvSpPr>
            <a:spLocks noGrp="1"/>
          </p:cNvSpPr>
          <p:nvPr>
            <p:ph type="sldNum" sz="quarter" idx="10"/>
          </p:nvPr>
        </p:nvSpPr>
        <p:spPr/>
        <p:txBody>
          <a:bodyPr/>
          <a:lstStyle/>
          <a:p>
            <a:fld id="{8D5C891A-C241-440A-85CD-9A55CCB397D7}"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6599269"/>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NPIC info</a:t>
            </a:r>
          </a:p>
          <a:p>
            <a:endParaRPr lang="en-US" dirty="0"/>
          </a:p>
        </p:txBody>
      </p:sp>
      <p:sp>
        <p:nvSpPr>
          <p:cNvPr id="4" name="Slide Number Placeholder 3"/>
          <p:cNvSpPr>
            <a:spLocks noGrp="1"/>
          </p:cNvSpPr>
          <p:nvPr>
            <p:ph type="sldNum" sz="quarter" idx="10"/>
          </p:nvPr>
        </p:nvSpPr>
        <p:spPr/>
        <p:txBody>
          <a:bodyPr/>
          <a:lstStyle/>
          <a:p>
            <a:fld id="{8D5C891A-C241-440A-85CD-9A55CCB397D7}"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86581847"/>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exercise is based on a real example of a truck wreck in April</a:t>
            </a:r>
            <a:r>
              <a:rPr lang="en-US" baseline="0" dirty="0" smtClean="0"/>
              <a:t> 1994 on I-30 near Dallas. TX.  </a:t>
            </a:r>
            <a:endParaRPr lang="en-US" dirty="0"/>
          </a:p>
        </p:txBody>
      </p:sp>
      <p:sp>
        <p:nvSpPr>
          <p:cNvPr id="4" name="Slide Number Placeholder 3"/>
          <p:cNvSpPr>
            <a:spLocks noGrp="1"/>
          </p:cNvSpPr>
          <p:nvPr>
            <p:ph type="sldNum" sz="quarter" idx="10"/>
          </p:nvPr>
        </p:nvSpPr>
        <p:spPr/>
        <p:txBody>
          <a:bodyPr/>
          <a:lstStyle/>
          <a:p>
            <a:fld id="{8D5C891A-C241-440A-85CD-9A55CCB397D7}"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2454729"/>
      </p:ext>
    </p:extLst>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29995" eaLnBrk="0" hangingPunct="0">
              <a:defRPr>
                <a:solidFill>
                  <a:schemeClr val="tx1"/>
                </a:solidFill>
                <a:latin typeface="Arial" charset="0"/>
              </a:defRPr>
            </a:lvl1pPr>
            <a:lvl2pPr marL="756936" indent="-291128" defTabSz="929995" eaLnBrk="0" hangingPunct="0">
              <a:defRPr>
                <a:solidFill>
                  <a:schemeClr val="tx1"/>
                </a:solidFill>
                <a:latin typeface="Arial" charset="0"/>
              </a:defRPr>
            </a:lvl2pPr>
            <a:lvl3pPr marL="1164516" indent="-232903" defTabSz="929995" eaLnBrk="0" hangingPunct="0">
              <a:defRPr>
                <a:solidFill>
                  <a:schemeClr val="tx1"/>
                </a:solidFill>
                <a:latin typeface="Arial" charset="0"/>
              </a:defRPr>
            </a:lvl3pPr>
            <a:lvl4pPr marL="1630322" indent="-232903" defTabSz="929995" eaLnBrk="0" hangingPunct="0">
              <a:defRPr>
                <a:solidFill>
                  <a:schemeClr val="tx1"/>
                </a:solidFill>
                <a:latin typeface="Arial" charset="0"/>
              </a:defRPr>
            </a:lvl4pPr>
            <a:lvl5pPr marL="2096129" indent="-232903" defTabSz="929995" eaLnBrk="0" hangingPunct="0">
              <a:defRPr>
                <a:solidFill>
                  <a:schemeClr val="tx1"/>
                </a:solidFill>
                <a:latin typeface="Arial" charset="0"/>
              </a:defRPr>
            </a:lvl5pPr>
            <a:lvl6pPr marL="2561935" indent="-232903" defTabSz="929995" eaLnBrk="0" fontAlgn="base" hangingPunct="0">
              <a:spcBef>
                <a:spcPct val="0"/>
              </a:spcBef>
              <a:spcAft>
                <a:spcPct val="0"/>
              </a:spcAft>
              <a:defRPr>
                <a:solidFill>
                  <a:schemeClr val="tx1"/>
                </a:solidFill>
                <a:latin typeface="Arial" charset="0"/>
              </a:defRPr>
            </a:lvl6pPr>
            <a:lvl7pPr marL="3027741" indent="-232903" defTabSz="929995" eaLnBrk="0" fontAlgn="base" hangingPunct="0">
              <a:spcBef>
                <a:spcPct val="0"/>
              </a:spcBef>
              <a:spcAft>
                <a:spcPct val="0"/>
              </a:spcAft>
              <a:defRPr>
                <a:solidFill>
                  <a:schemeClr val="tx1"/>
                </a:solidFill>
                <a:latin typeface="Arial" charset="0"/>
              </a:defRPr>
            </a:lvl7pPr>
            <a:lvl8pPr marL="3493549" indent="-232903" defTabSz="929995" eaLnBrk="0" fontAlgn="base" hangingPunct="0">
              <a:spcBef>
                <a:spcPct val="0"/>
              </a:spcBef>
              <a:spcAft>
                <a:spcPct val="0"/>
              </a:spcAft>
              <a:defRPr>
                <a:solidFill>
                  <a:schemeClr val="tx1"/>
                </a:solidFill>
                <a:latin typeface="Arial" charset="0"/>
              </a:defRPr>
            </a:lvl8pPr>
            <a:lvl9pPr marL="3959355" indent="-232903" defTabSz="929995"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The Planning Cycle</a:t>
            </a:r>
          </a:p>
        </p:txBody>
      </p:sp>
      <p:sp>
        <p:nvSpPr>
          <p:cNvPr id="8195" name="Rectangle 6"/>
          <p:cNvSpPr>
            <a:spLocks noGrp="1" noChangeArrowheads="1"/>
          </p:cNvSpPr>
          <p:nvPr>
            <p:ph type="ftr" sz="quarter" idx="4"/>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29995" eaLnBrk="0" hangingPunct="0">
              <a:defRPr>
                <a:solidFill>
                  <a:schemeClr val="tx1"/>
                </a:solidFill>
                <a:latin typeface="Arial" charset="0"/>
              </a:defRPr>
            </a:lvl1pPr>
            <a:lvl2pPr marL="756936" indent="-291128" defTabSz="929995" eaLnBrk="0" hangingPunct="0">
              <a:defRPr>
                <a:solidFill>
                  <a:schemeClr val="tx1"/>
                </a:solidFill>
                <a:latin typeface="Arial" charset="0"/>
              </a:defRPr>
            </a:lvl2pPr>
            <a:lvl3pPr marL="1164516" indent="-232903" defTabSz="929995" eaLnBrk="0" hangingPunct="0">
              <a:defRPr>
                <a:solidFill>
                  <a:schemeClr val="tx1"/>
                </a:solidFill>
                <a:latin typeface="Arial" charset="0"/>
              </a:defRPr>
            </a:lvl3pPr>
            <a:lvl4pPr marL="1630322" indent="-232903" defTabSz="929995" eaLnBrk="0" hangingPunct="0">
              <a:defRPr>
                <a:solidFill>
                  <a:schemeClr val="tx1"/>
                </a:solidFill>
                <a:latin typeface="Arial" charset="0"/>
              </a:defRPr>
            </a:lvl4pPr>
            <a:lvl5pPr marL="2096129" indent="-232903" defTabSz="929995" eaLnBrk="0" hangingPunct="0">
              <a:defRPr>
                <a:solidFill>
                  <a:schemeClr val="tx1"/>
                </a:solidFill>
                <a:latin typeface="Arial" charset="0"/>
              </a:defRPr>
            </a:lvl5pPr>
            <a:lvl6pPr marL="2561935" indent="-232903" defTabSz="929995" eaLnBrk="0" fontAlgn="base" hangingPunct="0">
              <a:spcBef>
                <a:spcPct val="0"/>
              </a:spcBef>
              <a:spcAft>
                <a:spcPct val="0"/>
              </a:spcAft>
              <a:defRPr>
                <a:solidFill>
                  <a:schemeClr val="tx1"/>
                </a:solidFill>
                <a:latin typeface="Arial" charset="0"/>
              </a:defRPr>
            </a:lvl6pPr>
            <a:lvl7pPr marL="3027741" indent="-232903" defTabSz="929995" eaLnBrk="0" fontAlgn="base" hangingPunct="0">
              <a:spcBef>
                <a:spcPct val="0"/>
              </a:spcBef>
              <a:spcAft>
                <a:spcPct val="0"/>
              </a:spcAft>
              <a:defRPr>
                <a:solidFill>
                  <a:schemeClr val="tx1"/>
                </a:solidFill>
                <a:latin typeface="Arial" charset="0"/>
              </a:defRPr>
            </a:lvl7pPr>
            <a:lvl8pPr marL="3493549" indent="-232903" defTabSz="929995" eaLnBrk="0" fontAlgn="base" hangingPunct="0">
              <a:spcBef>
                <a:spcPct val="0"/>
              </a:spcBef>
              <a:spcAft>
                <a:spcPct val="0"/>
              </a:spcAft>
              <a:defRPr>
                <a:solidFill>
                  <a:schemeClr val="tx1"/>
                </a:solidFill>
                <a:latin typeface="Arial" charset="0"/>
              </a:defRPr>
            </a:lvl8pPr>
            <a:lvl9pPr marL="3959355" indent="-232903" defTabSz="929995"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EPA-440 Planning Section Chief</a:t>
            </a:r>
          </a:p>
        </p:txBody>
      </p:sp>
      <p:sp>
        <p:nvSpPr>
          <p:cNvPr id="8196" name="Rectangle 7"/>
          <p:cNvSpPr>
            <a:spLocks noGrp="1" noChangeArrowheads="1"/>
          </p:cNvSpPr>
          <p:nvPr>
            <p:ph type="sldNum" sz="quarter" idx="5"/>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29995" eaLnBrk="0" hangingPunct="0">
              <a:defRPr>
                <a:solidFill>
                  <a:schemeClr val="tx1"/>
                </a:solidFill>
                <a:latin typeface="Arial" charset="0"/>
              </a:defRPr>
            </a:lvl1pPr>
            <a:lvl2pPr marL="756936" indent="-291128" defTabSz="929995" eaLnBrk="0" hangingPunct="0">
              <a:defRPr>
                <a:solidFill>
                  <a:schemeClr val="tx1"/>
                </a:solidFill>
                <a:latin typeface="Arial" charset="0"/>
              </a:defRPr>
            </a:lvl2pPr>
            <a:lvl3pPr marL="1164516" indent="-232903" defTabSz="929995" eaLnBrk="0" hangingPunct="0">
              <a:defRPr>
                <a:solidFill>
                  <a:schemeClr val="tx1"/>
                </a:solidFill>
                <a:latin typeface="Arial" charset="0"/>
              </a:defRPr>
            </a:lvl3pPr>
            <a:lvl4pPr marL="1630322" indent="-232903" defTabSz="929995" eaLnBrk="0" hangingPunct="0">
              <a:defRPr>
                <a:solidFill>
                  <a:schemeClr val="tx1"/>
                </a:solidFill>
                <a:latin typeface="Arial" charset="0"/>
              </a:defRPr>
            </a:lvl4pPr>
            <a:lvl5pPr marL="2096129" indent="-232903" defTabSz="929995" eaLnBrk="0" hangingPunct="0">
              <a:defRPr>
                <a:solidFill>
                  <a:schemeClr val="tx1"/>
                </a:solidFill>
                <a:latin typeface="Arial" charset="0"/>
              </a:defRPr>
            </a:lvl5pPr>
            <a:lvl6pPr marL="2561935" indent="-232903" defTabSz="929995" eaLnBrk="0" fontAlgn="base" hangingPunct="0">
              <a:spcBef>
                <a:spcPct val="0"/>
              </a:spcBef>
              <a:spcAft>
                <a:spcPct val="0"/>
              </a:spcAft>
              <a:defRPr>
                <a:solidFill>
                  <a:schemeClr val="tx1"/>
                </a:solidFill>
                <a:latin typeface="Arial" charset="0"/>
              </a:defRPr>
            </a:lvl6pPr>
            <a:lvl7pPr marL="3027741" indent="-232903" defTabSz="929995" eaLnBrk="0" fontAlgn="base" hangingPunct="0">
              <a:spcBef>
                <a:spcPct val="0"/>
              </a:spcBef>
              <a:spcAft>
                <a:spcPct val="0"/>
              </a:spcAft>
              <a:defRPr>
                <a:solidFill>
                  <a:schemeClr val="tx1"/>
                </a:solidFill>
                <a:latin typeface="Arial" charset="0"/>
              </a:defRPr>
            </a:lvl7pPr>
            <a:lvl8pPr marL="3493549" indent="-232903" defTabSz="929995" eaLnBrk="0" fontAlgn="base" hangingPunct="0">
              <a:spcBef>
                <a:spcPct val="0"/>
              </a:spcBef>
              <a:spcAft>
                <a:spcPct val="0"/>
              </a:spcAft>
              <a:defRPr>
                <a:solidFill>
                  <a:schemeClr val="tx1"/>
                </a:solidFill>
                <a:latin typeface="Arial" charset="0"/>
              </a:defRPr>
            </a:lvl8pPr>
            <a:lvl9pPr marL="3959355" indent="-232903" defTabSz="929995" eaLnBrk="0" fontAlgn="base" hangingPunct="0">
              <a:spcBef>
                <a:spcPct val="0"/>
              </a:spcBef>
              <a:spcAft>
                <a:spcPct val="0"/>
              </a:spcAft>
              <a:defRPr>
                <a:solidFill>
                  <a:schemeClr val="tx1"/>
                </a:solidFill>
                <a:latin typeface="Arial" charset="0"/>
              </a:defRPr>
            </a:lvl9pPr>
          </a:lstStyle>
          <a:p>
            <a:pPr eaLnBrk="1" hangingPunct="1"/>
            <a:fld id="{90A6777E-6BC5-41BC-B2D5-B89AC269BBEB}" type="slidenum">
              <a:rPr lang="en-US" smtClean="0">
                <a:solidFill>
                  <a:prstClr val="black"/>
                </a:solidFill>
              </a:rPr>
              <a:pPr eaLnBrk="1" hangingPunct="1"/>
              <a:t>47</a:t>
            </a:fld>
            <a:endParaRPr lang="en-US" smtClean="0">
              <a:solidFill>
                <a:prstClr val="black"/>
              </a:solidFill>
            </a:endParaRPr>
          </a:p>
        </p:txBody>
      </p:sp>
      <p:sp>
        <p:nvSpPr>
          <p:cNvPr id="8197" name="Rectangle 2"/>
          <p:cNvSpPr>
            <a:spLocks noGrp="1" noRot="1" noChangeAspect="1" noChangeArrowheads="1" noTextEdit="1"/>
          </p:cNvSpPr>
          <p:nvPr>
            <p:ph type="sldImg"/>
          </p:nvPr>
        </p:nvSpPr>
        <p:spPr>
          <a:ln/>
        </p:spPr>
      </p:sp>
      <p:sp>
        <p:nvSpPr>
          <p:cNvPr id="8198" name="Rectangle 3"/>
          <p:cNvSpPr>
            <a:spLocks noGrp="1" noChangeArrowheads="1"/>
          </p:cNvSpPr>
          <p:nvPr>
            <p:ph type="body" idx="1"/>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sz="900" b="1" u="sng" dirty="0"/>
              <a:t>Pesticide Course Agenda – 2013</a:t>
            </a:r>
          </a:p>
          <a:p>
            <a:pPr eaLnBrk="1" hangingPunct="1"/>
            <a:endParaRPr lang="en-US" sz="900" b="1" u="sng"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Pesticides are designed to be absorbed</a:t>
            </a:r>
            <a:r>
              <a:rPr lang="en-US" baseline="0" dirty="0" smtClean="0"/>
              <a:t> by a target organism, unfortunately they aren’t particular.</a:t>
            </a:r>
            <a:endParaRPr lang="en-US" dirty="0"/>
          </a:p>
        </p:txBody>
      </p:sp>
      <p:sp>
        <p:nvSpPr>
          <p:cNvPr id="4" name="Slide Number Placeholder 3"/>
          <p:cNvSpPr>
            <a:spLocks noGrp="1"/>
          </p:cNvSpPr>
          <p:nvPr>
            <p:ph type="sldNum" sz="quarter" idx="10"/>
          </p:nvPr>
        </p:nvSpPr>
        <p:spPr/>
        <p:txBody>
          <a:bodyPr/>
          <a:lstStyle/>
          <a:p>
            <a:pPr>
              <a:defRPr/>
            </a:pPr>
            <a:fld id="{AC102907-AA6B-42B3-B1B0-D65001B92B41}" type="slidenum">
              <a:rPr lang="en-US" smtClean="0">
                <a:solidFill>
                  <a:prstClr val="black"/>
                </a:solidFill>
              </a:rPr>
              <a:pPr>
                <a:defRPr/>
              </a:pPr>
              <a:t>48</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smtClean="0"/>
              <a:t>Origin of the term   Pest—any plant, animal, organism not desirable.  “cide”—from Latin root meaning “cut” or “kill”</a:t>
            </a:r>
          </a:p>
          <a:p>
            <a:r>
              <a:rPr lang="en-US" smtClean="0"/>
              <a:t>The nerves of a cockroach function exactly like those of an alligator or a human.  Many of the pesticides started out as “chemical cousins” of WW1 and WW2 chemical nerve agents.  Post war use of the technology applied as “pesticide”</a:t>
            </a:r>
          </a:p>
          <a:p>
            <a:endParaRPr lang="en-US" smtClean="0"/>
          </a:p>
        </p:txBody>
      </p:sp>
      <p:sp>
        <p:nvSpPr>
          <p:cNvPr id="61444" name="Slide Number Placeholder 3"/>
          <p:cNvSpPr>
            <a:spLocks noGrp="1"/>
          </p:cNvSpPr>
          <p:nvPr>
            <p:ph type="sldNum" sz="quarter" idx="5"/>
          </p:nvPr>
        </p:nvSpPr>
        <p:spPr>
          <a:noFill/>
        </p:spPr>
        <p:txBody>
          <a:bodyPr/>
          <a:lstStyle/>
          <a:p>
            <a:fld id="{A25910EF-E25C-425E-8397-EF3A5050D253}" type="slidenum">
              <a:rPr lang="en-US" smtClean="0">
                <a:solidFill>
                  <a:prstClr val="black"/>
                </a:solidFill>
              </a:rPr>
              <a:pPr/>
              <a:t>49</a:t>
            </a:fld>
            <a:endParaRPr lang="en-US"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68570250"/>
      </p:ext>
    </p:extLst>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r>
              <a:rPr lang="en-US" smtClean="0"/>
              <a:t>Acute  definition-- having a sudden onset</a:t>
            </a:r>
          </a:p>
          <a:p>
            <a:endParaRPr lang="en-US" smtClean="0"/>
          </a:p>
          <a:p>
            <a:r>
              <a:rPr lang="en-US" smtClean="0"/>
              <a:t>Chronic definition--marked by long duration or frequent recurrence</a:t>
            </a:r>
          </a:p>
          <a:p>
            <a:endParaRPr lang="en-US" smtClean="0"/>
          </a:p>
          <a:p>
            <a:r>
              <a:rPr lang="en-US" smtClean="0"/>
              <a:t>Definitions are not specific time (2 min or 3 days or 6 months)</a:t>
            </a:r>
          </a:p>
        </p:txBody>
      </p:sp>
      <p:sp>
        <p:nvSpPr>
          <p:cNvPr id="62468" name="Slide Number Placeholder 3"/>
          <p:cNvSpPr>
            <a:spLocks noGrp="1"/>
          </p:cNvSpPr>
          <p:nvPr>
            <p:ph type="sldNum" sz="quarter" idx="5"/>
          </p:nvPr>
        </p:nvSpPr>
        <p:spPr>
          <a:noFill/>
        </p:spPr>
        <p:txBody>
          <a:bodyPr/>
          <a:lstStyle/>
          <a:p>
            <a:fld id="{D3A5CABF-FDB4-456E-B231-5D238C4D336C}" type="slidenum">
              <a:rPr lang="en-US" smtClean="0">
                <a:solidFill>
                  <a:prstClr val="black"/>
                </a:solidFill>
              </a:rPr>
              <a:pPr/>
              <a:t>50</a:t>
            </a:fld>
            <a:endParaRPr lang="en-US" smtClean="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US" smtClean="0"/>
          </a:p>
        </p:txBody>
      </p:sp>
      <p:sp>
        <p:nvSpPr>
          <p:cNvPr id="63492" name="Slide Number Placeholder 3"/>
          <p:cNvSpPr>
            <a:spLocks noGrp="1"/>
          </p:cNvSpPr>
          <p:nvPr>
            <p:ph type="sldNum" sz="quarter" idx="5"/>
          </p:nvPr>
        </p:nvSpPr>
        <p:spPr>
          <a:noFill/>
        </p:spPr>
        <p:txBody>
          <a:bodyPr/>
          <a:lstStyle/>
          <a:p>
            <a:fld id="{AC7D4211-12DC-4CA7-80C3-F8D7C002DF6B}" type="slidenum">
              <a:rPr lang="en-US" smtClean="0">
                <a:solidFill>
                  <a:prstClr val="black"/>
                </a:solidFill>
              </a:rPr>
              <a:pPr/>
              <a:t>51</a:t>
            </a:fld>
            <a:endParaRPr lang="en-US" smtClean="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r>
              <a:rPr lang="en-US" smtClean="0"/>
              <a:t>The colors are a crude acute toxicity analogy to a traffic light.</a:t>
            </a:r>
          </a:p>
          <a:p>
            <a:r>
              <a:rPr lang="en-US" smtClean="0"/>
              <a:t>Green-lowest acute tox</a:t>
            </a:r>
          </a:p>
          <a:p>
            <a:r>
              <a:rPr lang="en-US" smtClean="0"/>
              <a:t>Yellow –increased tox</a:t>
            </a:r>
          </a:p>
          <a:p>
            <a:r>
              <a:rPr lang="en-US" smtClean="0"/>
              <a:t>Red-most tox</a:t>
            </a:r>
          </a:p>
        </p:txBody>
      </p:sp>
      <p:sp>
        <p:nvSpPr>
          <p:cNvPr id="64516" name="Slide Number Placeholder 3"/>
          <p:cNvSpPr>
            <a:spLocks noGrp="1"/>
          </p:cNvSpPr>
          <p:nvPr>
            <p:ph type="sldNum" sz="quarter" idx="5"/>
          </p:nvPr>
        </p:nvSpPr>
        <p:spPr>
          <a:noFill/>
        </p:spPr>
        <p:txBody>
          <a:bodyPr/>
          <a:lstStyle/>
          <a:p>
            <a:fld id="{A54A6F1E-7832-4455-A1C8-69353B5C3FFA}" type="slidenum">
              <a:rPr lang="en-US" smtClean="0">
                <a:solidFill>
                  <a:prstClr val="black"/>
                </a:solidFill>
              </a:rPr>
              <a:pPr/>
              <a:t>52</a:t>
            </a:fld>
            <a:endParaRPr lang="en-US" smtClean="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en-US" smtClean="0"/>
              <a:t>By definition, the testing for chronic toxicity takes a long time----may be years of data gathering</a:t>
            </a:r>
          </a:p>
        </p:txBody>
      </p:sp>
      <p:sp>
        <p:nvSpPr>
          <p:cNvPr id="65540" name="Slide Number Placeholder 3"/>
          <p:cNvSpPr>
            <a:spLocks noGrp="1"/>
          </p:cNvSpPr>
          <p:nvPr>
            <p:ph type="sldNum" sz="quarter" idx="5"/>
          </p:nvPr>
        </p:nvSpPr>
        <p:spPr>
          <a:noFill/>
        </p:spPr>
        <p:txBody>
          <a:bodyPr/>
          <a:lstStyle/>
          <a:p>
            <a:fld id="{295B9D5A-D09E-42BE-86FF-028B3975DC07}" type="slidenum">
              <a:rPr lang="en-US" smtClean="0">
                <a:solidFill>
                  <a:prstClr val="black"/>
                </a:solidFill>
              </a:rPr>
              <a:pPr/>
              <a:t>53</a:t>
            </a:fld>
            <a:endParaRPr lang="en-US" smtClean="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r>
              <a:rPr lang="en-US" smtClean="0"/>
              <a:t>Different rates of exposure via each route of exposure</a:t>
            </a:r>
          </a:p>
        </p:txBody>
      </p:sp>
      <p:sp>
        <p:nvSpPr>
          <p:cNvPr id="66564" name="Slide Number Placeholder 3"/>
          <p:cNvSpPr>
            <a:spLocks noGrp="1"/>
          </p:cNvSpPr>
          <p:nvPr>
            <p:ph type="sldNum" sz="quarter" idx="5"/>
          </p:nvPr>
        </p:nvSpPr>
        <p:spPr>
          <a:noFill/>
        </p:spPr>
        <p:txBody>
          <a:bodyPr/>
          <a:lstStyle/>
          <a:p>
            <a:fld id="{465345AB-360F-4E44-89BD-54E4E92279C8}" type="slidenum">
              <a:rPr lang="en-US" smtClean="0">
                <a:solidFill>
                  <a:prstClr val="black"/>
                </a:solidFill>
              </a:rPr>
              <a:pPr/>
              <a:t>54</a:t>
            </a:fld>
            <a:endParaRPr lang="en-US" smtClean="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en-US" dirty="0" smtClean="0"/>
              <a:t>If time---use reference and determine which route of exposure is most significant for </a:t>
            </a:r>
            <a:r>
              <a:rPr lang="en-US" dirty="0" err="1" smtClean="0"/>
              <a:t>Carbofuran</a:t>
            </a:r>
            <a:r>
              <a:rPr lang="en-US" dirty="0" smtClean="0"/>
              <a:t>?</a:t>
            </a:r>
          </a:p>
        </p:txBody>
      </p:sp>
      <p:sp>
        <p:nvSpPr>
          <p:cNvPr id="67588" name="Slide Number Placeholder 3"/>
          <p:cNvSpPr>
            <a:spLocks noGrp="1"/>
          </p:cNvSpPr>
          <p:nvPr>
            <p:ph type="sldNum" sz="quarter" idx="5"/>
          </p:nvPr>
        </p:nvSpPr>
        <p:spPr>
          <a:noFill/>
        </p:spPr>
        <p:txBody>
          <a:bodyPr/>
          <a:lstStyle/>
          <a:p>
            <a:fld id="{29CB9DE5-B330-43FD-9E05-8D29CA9871D0}" type="slidenum">
              <a:rPr lang="en-US" smtClean="0">
                <a:solidFill>
                  <a:prstClr val="black"/>
                </a:solidFill>
              </a:rPr>
              <a:pPr/>
              <a:t>55</a:t>
            </a:fld>
            <a:endParaRPr lang="en-US" smtClean="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en-US" dirty="0" smtClean="0"/>
              <a:t>Dermal sorption of a given pesticide varies on different parts of the body.</a:t>
            </a:r>
          </a:p>
          <a:p>
            <a:endParaRPr lang="en-US" dirty="0" smtClean="0"/>
          </a:p>
        </p:txBody>
      </p:sp>
      <p:sp>
        <p:nvSpPr>
          <p:cNvPr id="68612" name="Slide Number Placeholder 3"/>
          <p:cNvSpPr>
            <a:spLocks noGrp="1"/>
          </p:cNvSpPr>
          <p:nvPr>
            <p:ph type="sldNum" sz="quarter" idx="5"/>
          </p:nvPr>
        </p:nvSpPr>
        <p:spPr>
          <a:noFill/>
        </p:spPr>
        <p:txBody>
          <a:bodyPr/>
          <a:lstStyle/>
          <a:p>
            <a:fld id="{5B2110AE-E0E8-4861-847B-018348DAB33C}" type="slidenum">
              <a:rPr lang="en-US" smtClean="0">
                <a:solidFill>
                  <a:prstClr val="black"/>
                </a:solidFill>
              </a:rPr>
              <a:pPr/>
              <a:t>56</a:t>
            </a:fld>
            <a:endParaRPr lang="en-US" smtClean="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smtClean="0"/>
              <a:t>Hygiene issue….wash hands frequently.</a:t>
            </a:r>
          </a:p>
        </p:txBody>
      </p:sp>
      <p:sp>
        <p:nvSpPr>
          <p:cNvPr id="69636" name="Slide Number Placeholder 3"/>
          <p:cNvSpPr>
            <a:spLocks noGrp="1"/>
          </p:cNvSpPr>
          <p:nvPr>
            <p:ph type="sldNum" sz="quarter" idx="5"/>
          </p:nvPr>
        </p:nvSpPr>
        <p:spPr>
          <a:noFill/>
        </p:spPr>
        <p:txBody>
          <a:bodyPr/>
          <a:lstStyle/>
          <a:p>
            <a:fld id="{D24E0EE4-7522-401B-8E54-9A8962286860}" type="slidenum">
              <a:rPr lang="en-US" smtClean="0">
                <a:solidFill>
                  <a:prstClr val="black"/>
                </a:solidFill>
              </a:rPr>
              <a:pPr/>
              <a:t>58</a:t>
            </a:fld>
            <a:endParaRPr lang="en-US" smtClean="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US" dirty="0" smtClean="0"/>
              <a:t>If time—ask students to use references to evaluate these bullets for pesticide </a:t>
            </a:r>
            <a:r>
              <a:rPr lang="en-US" dirty="0" err="1" smtClean="0"/>
              <a:t>Carbofuran</a:t>
            </a:r>
            <a:endParaRPr lang="en-US" dirty="0" smtClean="0"/>
          </a:p>
        </p:txBody>
      </p:sp>
      <p:sp>
        <p:nvSpPr>
          <p:cNvPr id="70660" name="Slide Number Placeholder 3"/>
          <p:cNvSpPr>
            <a:spLocks noGrp="1"/>
          </p:cNvSpPr>
          <p:nvPr>
            <p:ph type="sldNum" sz="quarter" idx="5"/>
          </p:nvPr>
        </p:nvSpPr>
        <p:spPr>
          <a:noFill/>
        </p:spPr>
        <p:txBody>
          <a:bodyPr/>
          <a:lstStyle/>
          <a:p>
            <a:fld id="{C223E94B-ABD9-4E5C-92A4-CDA8669D647A}" type="slidenum">
              <a:rPr lang="en-US" smtClean="0">
                <a:solidFill>
                  <a:prstClr val="black"/>
                </a:solidFill>
              </a:rPr>
              <a:pPr/>
              <a:t>59</a:t>
            </a:fld>
            <a:endParaRPr lang="en-US"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r>
              <a:rPr lang="en-US" b="1" smtClean="0"/>
              <a:t>carcinogen</a:t>
            </a:r>
            <a:r>
              <a:rPr lang="en-US" smtClean="0"/>
              <a:t> -Agent (chemical, physical or biological) which is capable of increasing the </a:t>
            </a:r>
            <a:r>
              <a:rPr lang="en-US" i="1" smtClean="0">
                <a:hlinkClick r:id="rId3"/>
              </a:rPr>
              <a:t>incidence</a:t>
            </a:r>
            <a:r>
              <a:rPr lang="en-US" smtClean="0"/>
              <a:t> of malignant </a:t>
            </a:r>
            <a:r>
              <a:rPr lang="en-US" i="1" smtClean="0">
                <a:hlinkClick r:id="rId4"/>
              </a:rPr>
              <a:t>neoplasms</a:t>
            </a:r>
            <a:r>
              <a:rPr lang="en-US" smtClean="0"/>
              <a:t>, thus causing cancer.</a:t>
            </a:r>
            <a:br>
              <a:rPr lang="en-US" smtClean="0"/>
            </a:br>
            <a:endParaRPr lang="en-US" smtClean="0"/>
          </a:p>
          <a:p>
            <a:r>
              <a:rPr lang="en-US" i="1" smtClean="0"/>
              <a:t>mutagen</a:t>
            </a:r>
            <a:r>
              <a:rPr lang="en-US" smtClean="0"/>
              <a:t> - An agent, such as a chemical, ultraviolet light, or a radioactive element, that can induce or increase the frequency of mutation in test animals</a:t>
            </a:r>
          </a:p>
          <a:p>
            <a:endParaRPr lang="en-US" i="1" smtClean="0"/>
          </a:p>
          <a:p>
            <a:r>
              <a:rPr lang="en-US" i="1" smtClean="0"/>
              <a:t>oncogenic</a:t>
            </a:r>
            <a:r>
              <a:rPr lang="en-US" smtClean="0"/>
              <a:t> -- giving rise to tumors or causing tumor formation; said especially of tumor-inducing viruses</a:t>
            </a:r>
          </a:p>
          <a:p>
            <a:endParaRPr lang="en-US" smtClean="0"/>
          </a:p>
          <a:p>
            <a:r>
              <a:rPr lang="en-US" smtClean="0"/>
              <a:t>A </a:t>
            </a:r>
            <a:r>
              <a:rPr lang="en-US" i="1" smtClean="0"/>
              <a:t>teratogen</a:t>
            </a:r>
            <a:r>
              <a:rPr lang="en-US" smtClean="0"/>
              <a:t> is any substance that can cause malformation of the fetus during pregnancy. </a:t>
            </a:r>
          </a:p>
        </p:txBody>
      </p:sp>
      <p:sp>
        <p:nvSpPr>
          <p:cNvPr id="71684" name="Slide Number Placeholder 3"/>
          <p:cNvSpPr>
            <a:spLocks noGrp="1"/>
          </p:cNvSpPr>
          <p:nvPr>
            <p:ph type="sldNum" sz="quarter" idx="5"/>
          </p:nvPr>
        </p:nvSpPr>
        <p:spPr>
          <a:noFill/>
        </p:spPr>
        <p:txBody>
          <a:bodyPr/>
          <a:lstStyle/>
          <a:p>
            <a:fld id="{4AB4DEE7-1F54-4758-B0B3-77546A49D048}" type="slidenum">
              <a:rPr lang="en-US" smtClean="0">
                <a:solidFill>
                  <a:prstClr val="black"/>
                </a:solidFill>
              </a:rPr>
              <a:pPr/>
              <a:t>60</a:t>
            </a:fld>
            <a:endParaRPr lang="en-US" smtClean="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769D34-C707-4ECE-AA5C-BCF0858BB5E3}"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30058" eaLnBrk="0" hangingPunct="0">
              <a:defRPr>
                <a:solidFill>
                  <a:schemeClr val="tx1"/>
                </a:solidFill>
                <a:latin typeface="Arial" charset="0"/>
              </a:defRPr>
            </a:lvl1pPr>
            <a:lvl2pPr marL="756986" indent="-291148" defTabSz="930058" eaLnBrk="0" hangingPunct="0">
              <a:defRPr>
                <a:solidFill>
                  <a:schemeClr val="tx1"/>
                </a:solidFill>
                <a:latin typeface="Arial" charset="0"/>
              </a:defRPr>
            </a:lvl2pPr>
            <a:lvl3pPr marL="1164594" indent="-232919" defTabSz="930058" eaLnBrk="0" hangingPunct="0">
              <a:defRPr>
                <a:solidFill>
                  <a:schemeClr val="tx1"/>
                </a:solidFill>
                <a:latin typeface="Arial" charset="0"/>
              </a:defRPr>
            </a:lvl3pPr>
            <a:lvl4pPr marL="1630431" indent="-232919" defTabSz="930058" eaLnBrk="0" hangingPunct="0">
              <a:defRPr>
                <a:solidFill>
                  <a:schemeClr val="tx1"/>
                </a:solidFill>
                <a:latin typeface="Arial" charset="0"/>
              </a:defRPr>
            </a:lvl4pPr>
            <a:lvl5pPr marL="2096268" indent="-232919" defTabSz="930058" eaLnBrk="0" hangingPunct="0">
              <a:defRPr>
                <a:solidFill>
                  <a:schemeClr val="tx1"/>
                </a:solidFill>
                <a:latin typeface="Arial" charset="0"/>
              </a:defRPr>
            </a:lvl5pPr>
            <a:lvl6pPr marL="2562105" indent="-232919" defTabSz="930058" eaLnBrk="0" fontAlgn="base" hangingPunct="0">
              <a:spcBef>
                <a:spcPct val="0"/>
              </a:spcBef>
              <a:spcAft>
                <a:spcPct val="0"/>
              </a:spcAft>
              <a:defRPr>
                <a:solidFill>
                  <a:schemeClr val="tx1"/>
                </a:solidFill>
                <a:latin typeface="Arial" charset="0"/>
              </a:defRPr>
            </a:lvl6pPr>
            <a:lvl7pPr marL="3027943" indent="-232919" defTabSz="930058" eaLnBrk="0" fontAlgn="base" hangingPunct="0">
              <a:spcBef>
                <a:spcPct val="0"/>
              </a:spcBef>
              <a:spcAft>
                <a:spcPct val="0"/>
              </a:spcAft>
              <a:defRPr>
                <a:solidFill>
                  <a:schemeClr val="tx1"/>
                </a:solidFill>
                <a:latin typeface="Arial" charset="0"/>
              </a:defRPr>
            </a:lvl7pPr>
            <a:lvl8pPr marL="3493781" indent="-232919" defTabSz="930058" eaLnBrk="0" fontAlgn="base" hangingPunct="0">
              <a:spcBef>
                <a:spcPct val="0"/>
              </a:spcBef>
              <a:spcAft>
                <a:spcPct val="0"/>
              </a:spcAft>
              <a:defRPr>
                <a:solidFill>
                  <a:schemeClr val="tx1"/>
                </a:solidFill>
                <a:latin typeface="Arial" charset="0"/>
              </a:defRPr>
            </a:lvl8pPr>
            <a:lvl9pPr marL="3959618" indent="-232919" defTabSz="930058"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The Planning Cycle</a:t>
            </a:r>
          </a:p>
        </p:txBody>
      </p:sp>
      <p:sp>
        <p:nvSpPr>
          <p:cNvPr id="8195" name="Rectangle 6"/>
          <p:cNvSpPr>
            <a:spLocks noGrp="1" noChangeArrowheads="1"/>
          </p:cNvSpPr>
          <p:nvPr>
            <p:ph type="ftr" sz="quarter" idx="4"/>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30058" eaLnBrk="0" hangingPunct="0">
              <a:defRPr>
                <a:solidFill>
                  <a:schemeClr val="tx1"/>
                </a:solidFill>
                <a:latin typeface="Arial" charset="0"/>
              </a:defRPr>
            </a:lvl1pPr>
            <a:lvl2pPr marL="756986" indent="-291148" defTabSz="930058" eaLnBrk="0" hangingPunct="0">
              <a:defRPr>
                <a:solidFill>
                  <a:schemeClr val="tx1"/>
                </a:solidFill>
                <a:latin typeface="Arial" charset="0"/>
              </a:defRPr>
            </a:lvl2pPr>
            <a:lvl3pPr marL="1164594" indent="-232919" defTabSz="930058" eaLnBrk="0" hangingPunct="0">
              <a:defRPr>
                <a:solidFill>
                  <a:schemeClr val="tx1"/>
                </a:solidFill>
                <a:latin typeface="Arial" charset="0"/>
              </a:defRPr>
            </a:lvl3pPr>
            <a:lvl4pPr marL="1630431" indent="-232919" defTabSz="930058" eaLnBrk="0" hangingPunct="0">
              <a:defRPr>
                <a:solidFill>
                  <a:schemeClr val="tx1"/>
                </a:solidFill>
                <a:latin typeface="Arial" charset="0"/>
              </a:defRPr>
            </a:lvl4pPr>
            <a:lvl5pPr marL="2096268" indent="-232919" defTabSz="930058" eaLnBrk="0" hangingPunct="0">
              <a:defRPr>
                <a:solidFill>
                  <a:schemeClr val="tx1"/>
                </a:solidFill>
                <a:latin typeface="Arial" charset="0"/>
              </a:defRPr>
            </a:lvl5pPr>
            <a:lvl6pPr marL="2562105" indent="-232919" defTabSz="930058" eaLnBrk="0" fontAlgn="base" hangingPunct="0">
              <a:spcBef>
                <a:spcPct val="0"/>
              </a:spcBef>
              <a:spcAft>
                <a:spcPct val="0"/>
              </a:spcAft>
              <a:defRPr>
                <a:solidFill>
                  <a:schemeClr val="tx1"/>
                </a:solidFill>
                <a:latin typeface="Arial" charset="0"/>
              </a:defRPr>
            </a:lvl6pPr>
            <a:lvl7pPr marL="3027943" indent="-232919" defTabSz="930058" eaLnBrk="0" fontAlgn="base" hangingPunct="0">
              <a:spcBef>
                <a:spcPct val="0"/>
              </a:spcBef>
              <a:spcAft>
                <a:spcPct val="0"/>
              </a:spcAft>
              <a:defRPr>
                <a:solidFill>
                  <a:schemeClr val="tx1"/>
                </a:solidFill>
                <a:latin typeface="Arial" charset="0"/>
              </a:defRPr>
            </a:lvl7pPr>
            <a:lvl8pPr marL="3493781" indent="-232919" defTabSz="930058" eaLnBrk="0" fontAlgn="base" hangingPunct="0">
              <a:spcBef>
                <a:spcPct val="0"/>
              </a:spcBef>
              <a:spcAft>
                <a:spcPct val="0"/>
              </a:spcAft>
              <a:defRPr>
                <a:solidFill>
                  <a:schemeClr val="tx1"/>
                </a:solidFill>
                <a:latin typeface="Arial" charset="0"/>
              </a:defRPr>
            </a:lvl8pPr>
            <a:lvl9pPr marL="3959618" indent="-232919" defTabSz="930058"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EPA-440 Planning Section Chief</a:t>
            </a:r>
          </a:p>
        </p:txBody>
      </p:sp>
      <p:sp>
        <p:nvSpPr>
          <p:cNvPr id="8196" name="Rectangle 7"/>
          <p:cNvSpPr>
            <a:spLocks noGrp="1" noChangeArrowheads="1"/>
          </p:cNvSpPr>
          <p:nvPr>
            <p:ph type="sldNum" sz="quarter" idx="5"/>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30058" eaLnBrk="0" hangingPunct="0">
              <a:defRPr>
                <a:solidFill>
                  <a:schemeClr val="tx1"/>
                </a:solidFill>
                <a:latin typeface="Arial" charset="0"/>
              </a:defRPr>
            </a:lvl1pPr>
            <a:lvl2pPr marL="756986" indent="-291148" defTabSz="930058" eaLnBrk="0" hangingPunct="0">
              <a:defRPr>
                <a:solidFill>
                  <a:schemeClr val="tx1"/>
                </a:solidFill>
                <a:latin typeface="Arial" charset="0"/>
              </a:defRPr>
            </a:lvl2pPr>
            <a:lvl3pPr marL="1164594" indent="-232919" defTabSz="930058" eaLnBrk="0" hangingPunct="0">
              <a:defRPr>
                <a:solidFill>
                  <a:schemeClr val="tx1"/>
                </a:solidFill>
                <a:latin typeface="Arial" charset="0"/>
              </a:defRPr>
            </a:lvl3pPr>
            <a:lvl4pPr marL="1630431" indent="-232919" defTabSz="930058" eaLnBrk="0" hangingPunct="0">
              <a:defRPr>
                <a:solidFill>
                  <a:schemeClr val="tx1"/>
                </a:solidFill>
                <a:latin typeface="Arial" charset="0"/>
              </a:defRPr>
            </a:lvl4pPr>
            <a:lvl5pPr marL="2096268" indent="-232919" defTabSz="930058" eaLnBrk="0" hangingPunct="0">
              <a:defRPr>
                <a:solidFill>
                  <a:schemeClr val="tx1"/>
                </a:solidFill>
                <a:latin typeface="Arial" charset="0"/>
              </a:defRPr>
            </a:lvl5pPr>
            <a:lvl6pPr marL="2562105" indent="-232919" defTabSz="930058" eaLnBrk="0" fontAlgn="base" hangingPunct="0">
              <a:spcBef>
                <a:spcPct val="0"/>
              </a:spcBef>
              <a:spcAft>
                <a:spcPct val="0"/>
              </a:spcAft>
              <a:defRPr>
                <a:solidFill>
                  <a:schemeClr val="tx1"/>
                </a:solidFill>
                <a:latin typeface="Arial" charset="0"/>
              </a:defRPr>
            </a:lvl6pPr>
            <a:lvl7pPr marL="3027943" indent="-232919" defTabSz="930058" eaLnBrk="0" fontAlgn="base" hangingPunct="0">
              <a:spcBef>
                <a:spcPct val="0"/>
              </a:spcBef>
              <a:spcAft>
                <a:spcPct val="0"/>
              </a:spcAft>
              <a:defRPr>
                <a:solidFill>
                  <a:schemeClr val="tx1"/>
                </a:solidFill>
                <a:latin typeface="Arial" charset="0"/>
              </a:defRPr>
            </a:lvl7pPr>
            <a:lvl8pPr marL="3493781" indent="-232919" defTabSz="930058" eaLnBrk="0" fontAlgn="base" hangingPunct="0">
              <a:spcBef>
                <a:spcPct val="0"/>
              </a:spcBef>
              <a:spcAft>
                <a:spcPct val="0"/>
              </a:spcAft>
              <a:defRPr>
                <a:solidFill>
                  <a:schemeClr val="tx1"/>
                </a:solidFill>
                <a:latin typeface="Arial" charset="0"/>
              </a:defRPr>
            </a:lvl8pPr>
            <a:lvl9pPr marL="3959618" indent="-232919" defTabSz="930058" eaLnBrk="0" fontAlgn="base" hangingPunct="0">
              <a:spcBef>
                <a:spcPct val="0"/>
              </a:spcBef>
              <a:spcAft>
                <a:spcPct val="0"/>
              </a:spcAft>
              <a:defRPr>
                <a:solidFill>
                  <a:schemeClr val="tx1"/>
                </a:solidFill>
                <a:latin typeface="Arial" charset="0"/>
              </a:defRPr>
            </a:lvl9pPr>
          </a:lstStyle>
          <a:p>
            <a:pPr eaLnBrk="1" hangingPunct="1"/>
            <a:fld id="{90A6777E-6BC5-41BC-B2D5-B89AC269BBEB}" type="slidenum">
              <a:rPr lang="en-US" smtClean="0">
                <a:solidFill>
                  <a:prstClr val="black"/>
                </a:solidFill>
              </a:rPr>
              <a:pPr eaLnBrk="1" hangingPunct="1"/>
              <a:t>63</a:t>
            </a:fld>
            <a:endParaRPr lang="en-US" smtClean="0">
              <a:solidFill>
                <a:prstClr val="black"/>
              </a:solidFill>
            </a:endParaRPr>
          </a:p>
        </p:txBody>
      </p:sp>
      <p:sp>
        <p:nvSpPr>
          <p:cNvPr id="8197" name="Rectangle 2"/>
          <p:cNvSpPr>
            <a:spLocks noGrp="1" noRot="1" noChangeAspect="1" noChangeArrowheads="1" noTextEdit="1"/>
          </p:cNvSpPr>
          <p:nvPr>
            <p:ph type="sldImg"/>
          </p:nvPr>
        </p:nvSpPr>
        <p:spPr>
          <a:ln/>
        </p:spPr>
      </p:sp>
      <p:sp>
        <p:nvSpPr>
          <p:cNvPr id="8198" name="Rectangle 3"/>
          <p:cNvSpPr>
            <a:spLocks noGrp="1" noChangeArrowheads="1"/>
          </p:cNvSpPr>
          <p:nvPr>
            <p:ph type="body" idx="1"/>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sz="900" b="1" u="sng"/>
              <a:t>Pesticide Course Agenda – 2012</a:t>
            </a:r>
          </a:p>
          <a:p>
            <a:pPr eaLnBrk="1" hangingPunct="1"/>
            <a:endParaRPr lang="en-US" sz="900" b="1" u="sng"/>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8445557"/>
      </p:ext>
    </p:extLst>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1127470"/>
      </p:ext>
    </p:extLst>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56986" indent="-291148" eaLnBrk="0" hangingPunct="0">
              <a:defRPr sz="1600">
                <a:solidFill>
                  <a:schemeClr val="tx1"/>
                </a:solidFill>
                <a:latin typeface="Arial" charset="0"/>
              </a:defRPr>
            </a:lvl2pPr>
            <a:lvl3pPr marL="1164594" indent="-232919" eaLnBrk="0" hangingPunct="0">
              <a:defRPr sz="1600">
                <a:solidFill>
                  <a:schemeClr val="tx1"/>
                </a:solidFill>
                <a:latin typeface="Arial" charset="0"/>
              </a:defRPr>
            </a:lvl3pPr>
            <a:lvl4pPr marL="1630431" indent="-232919" eaLnBrk="0" hangingPunct="0">
              <a:defRPr sz="1600">
                <a:solidFill>
                  <a:schemeClr val="tx1"/>
                </a:solidFill>
                <a:latin typeface="Arial" charset="0"/>
              </a:defRPr>
            </a:lvl4pPr>
            <a:lvl5pPr marL="2096268" indent="-232919" eaLnBrk="0" hangingPunct="0">
              <a:defRPr sz="1600">
                <a:solidFill>
                  <a:schemeClr val="tx1"/>
                </a:solidFill>
                <a:latin typeface="Arial" charset="0"/>
              </a:defRPr>
            </a:lvl5pPr>
            <a:lvl6pPr marL="2562105" indent="-232919" eaLnBrk="0" fontAlgn="base" hangingPunct="0">
              <a:spcBef>
                <a:spcPct val="0"/>
              </a:spcBef>
              <a:spcAft>
                <a:spcPct val="0"/>
              </a:spcAft>
              <a:defRPr sz="1600">
                <a:solidFill>
                  <a:schemeClr val="tx1"/>
                </a:solidFill>
                <a:latin typeface="Arial" charset="0"/>
              </a:defRPr>
            </a:lvl6pPr>
            <a:lvl7pPr marL="3027943" indent="-232919" eaLnBrk="0" fontAlgn="base" hangingPunct="0">
              <a:spcBef>
                <a:spcPct val="0"/>
              </a:spcBef>
              <a:spcAft>
                <a:spcPct val="0"/>
              </a:spcAft>
              <a:defRPr sz="1600">
                <a:solidFill>
                  <a:schemeClr val="tx1"/>
                </a:solidFill>
                <a:latin typeface="Arial" charset="0"/>
              </a:defRPr>
            </a:lvl7pPr>
            <a:lvl8pPr marL="3493781" indent="-232919" eaLnBrk="0" fontAlgn="base" hangingPunct="0">
              <a:spcBef>
                <a:spcPct val="0"/>
              </a:spcBef>
              <a:spcAft>
                <a:spcPct val="0"/>
              </a:spcAft>
              <a:defRPr sz="1600">
                <a:solidFill>
                  <a:schemeClr val="tx1"/>
                </a:solidFill>
                <a:latin typeface="Arial" charset="0"/>
              </a:defRPr>
            </a:lvl8pPr>
            <a:lvl9pPr marL="3959618" indent="-232919" eaLnBrk="0" fontAlgn="base" hangingPunct="0">
              <a:spcBef>
                <a:spcPct val="0"/>
              </a:spcBef>
              <a:spcAft>
                <a:spcPct val="0"/>
              </a:spcAft>
              <a:defRPr sz="1600">
                <a:solidFill>
                  <a:schemeClr val="tx1"/>
                </a:solidFill>
                <a:latin typeface="Arial" charset="0"/>
              </a:defRPr>
            </a:lvl9pPr>
          </a:lstStyle>
          <a:p>
            <a:pPr eaLnBrk="1" hangingPunct="1"/>
            <a:fld id="{A59AA54B-9163-4988-86B0-1E3D3500F5F2}" type="slidenum">
              <a:rPr lang="en-US" sz="1200">
                <a:solidFill>
                  <a:prstClr val="black"/>
                </a:solidFill>
              </a:rPr>
              <a:pPr eaLnBrk="1" hangingPunct="1"/>
              <a:t>66</a:t>
            </a:fld>
            <a:endParaRPr lang="en-US" sz="1200">
              <a:solidFill>
                <a:prstClr val="black"/>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smtClean="0"/>
              <a:t>By way of introduction much of this module focuses on the pesticide label.</a:t>
            </a:r>
          </a:p>
          <a:p>
            <a:pPr eaLnBrk="1" hangingPunct="1"/>
            <a:r>
              <a:rPr lang="en-US" smtClean="0"/>
              <a:t>-The REAAD &amp; FOLLOW is on every label &amp; is really fundamental </a:t>
            </a:r>
          </a:p>
          <a:p>
            <a:pPr eaLnBrk="1" hangingPunct="1"/>
            <a:r>
              <a:rPr lang="en-US" smtClean="0"/>
              <a:t>-possibly the most “under complied with” part of the label</a:t>
            </a:r>
          </a:p>
          <a:p>
            <a:pPr eaLnBrk="1" hangingPunct="1"/>
            <a:r>
              <a:rPr lang="en-US" smtClean="0"/>
              <a:t>-many issues with pesticide use and disposal  would be much better managed if this instruction were closely followed</a:t>
            </a:r>
          </a:p>
          <a:p>
            <a:pPr eaLnBrk="1" hangingPunct="1"/>
            <a:r>
              <a:rPr lang="en-US" smtClean="0"/>
              <a:t>-we want to start by telling OSCs there is a lot of job relevant info on labels</a:t>
            </a:r>
          </a:p>
          <a:p>
            <a:pPr eaLnBrk="1" hangingPunct="1"/>
            <a:r>
              <a:rPr lang="en-US" smtClean="0"/>
              <a:t>-</a:t>
            </a:r>
            <a:r>
              <a:rPr lang="en-US" i="1" smtClean="0">
                <a:solidFill>
                  <a:srgbClr val="FF0000"/>
                </a:solidFill>
              </a:rPr>
              <a:t>protecting the health and safety of workers &amp; public is always #1 objective</a:t>
            </a:r>
          </a:p>
          <a:p>
            <a:pPr eaLnBrk="1" hangingPunct="1"/>
            <a:r>
              <a:rPr lang="en-US" sz="1600" b="1" i="1"/>
              <a:t>BUT YOU MUST READ THE LABEL!!!!</a:t>
            </a:r>
          </a:p>
          <a:p>
            <a:pPr eaLnBrk="1" hangingPunct="1"/>
            <a:r>
              <a:rPr lang="en-US" smtClean="0"/>
              <a:t>label info will not otherwise reach you—no osmosis, no magic.  Just read </a:t>
            </a:r>
          </a:p>
          <a:p>
            <a:pPr eaLnBrk="1" hangingPunct="1"/>
            <a:r>
              <a:rPr lang="en-US" smtClean="0"/>
              <a:t>Side note—the label has evolved over the 60+ year history of the program…and many of these changes made the label longer, more detailed, and provided additional info….unfortunately some of that discourages reading…Dan will discuss in more detail</a:t>
            </a:r>
          </a:p>
          <a:p>
            <a:pPr eaLnBrk="1" hangingPunct="1"/>
            <a:r>
              <a:rPr lang="en-US" smtClean="0"/>
              <a:t>Oh…and there is one more really good reason on next slide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56986" indent="-291148" eaLnBrk="0" hangingPunct="0">
              <a:defRPr sz="1600">
                <a:solidFill>
                  <a:schemeClr val="tx1"/>
                </a:solidFill>
                <a:latin typeface="Arial" charset="0"/>
              </a:defRPr>
            </a:lvl2pPr>
            <a:lvl3pPr marL="1164594" indent="-232919" eaLnBrk="0" hangingPunct="0">
              <a:defRPr sz="1600">
                <a:solidFill>
                  <a:schemeClr val="tx1"/>
                </a:solidFill>
                <a:latin typeface="Arial" charset="0"/>
              </a:defRPr>
            </a:lvl3pPr>
            <a:lvl4pPr marL="1630431" indent="-232919" eaLnBrk="0" hangingPunct="0">
              <a:defRPr sz="1600">
                <a:solidFill>
                  <a:schemeClr val="tx1"/>
                </a:solidFill>
                <a:latin typeface="Arial" charset="0"/>
              </a:defRPr>
            </a:lvl4pPr>
            <a:lvl5pPr marL="2096268" indent="-232919" eaLnBrk="0" hangingPunct="0">
              <a:defRPr sz="1600">
                <a:solidFill>
                  <a:schemeClr val="tx1"/>
                </a:solidFill>
                <a:latin typeface="Arial" charset="0"/>
              </a:defRPr>
            </a:lvl5pPr>
            <a:lvl6pPr marL="2562105" indent="-232919" eaLnBrk="0" fontAlgn="base" hangingPunct="0">
              <a:spcBef>
                <a:spcPct val="0"/>
              </a:spcBef>
              <a:spcAft>
                <a:spcPct val="0"/>
              </a:spcAft>
              <a:defRPr sz="1600">
                <a:solidFill>
                  <a:schemeClr val="tx1"/>
                </a:solidFill>
                <a:latin typeface="Arial" charset="0"/>
              </a:defRPr>
            </a:lvl6pPr>
            <a:lvl7pPr marL="3027943" indent="-232919" eaLnBrk="0" fontAlgn="base" hangingPunct="0">
              <a:spcBef>
                <a:spcPct val="0"/>
              </a:spcBef>
              <a:spcAft>
                <a:spcPct val="0"/>
              </a:spcAft>
              <a:defRPr sz="1600">
                <a:solidFill>
                  <a:schemeClr val="tx1"/>
                </a:solidFill>
                <a:latin typeface="Arial" charset="0"/>
              </a:defRPr>
            </a:lvl7pPr>
            <a:lvl8pPr marL="3493781" indent="-232919" eaLnBrk="0" fontAlgn="base" hangingPunct="0">
              <a:spcBef>
                <a:spcPct val="0"/>
              </a:spcBef>
              <a:spcAft>
                <a:spcPct val="0"/>
              </a:spcAft>
              <a:defRPr sz="1600">
                <a:solidFill>
                  <a:schemeClr val="tx1"/>
                </a:solidFill>
                <a:latin typeface="Arial" charset="0"/>
              </a:defRPr>
            </a:lvl8pPr>
            <a:lvl9pPr marL="3959618" indent="-232919" eaLnBrk="0" fontAlgn="base" hangingPunct="0">
              <a:spcBef>
                <a:spcPct val="0"/>
              </a:spcBef>
              <a:spcAft>
                <a:spcPct val="0"/>
              </a:spcAft>
              <a:defRPr sz="1600">
                <a:solidFill>
                  <a:schemeClr val="tx1"/>
                </a:solidFill>
                <a:latin typeface="Arial" charset="0"/>
              </a:defRPr>
            </a:lvl9pPr>
          </a:lstStyle>
          <a:p>
            <a:pPr eaLnBrk="1" hangingPunct="1"/>
            <a:fld id="{6E20D26F-16D8-4F26-A53B-DFA53FF0121E}" type="slidenum">
              <a:rPr lang="en-US" sz="1200">
                <a:solidFill>
                  <a:prstClr val="black"/>
                </a:solidFill>
              </a:rPr>
              <a:pPr eaLnBrk="1" hangingPunct="1"/>
              <a:t>67</a:t>
            </a:fld>
            <a:endParaRPr lang="en-US" sz="120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smtClean="0"/>
              <a:t>30 sec</a:t>
            </a:r>
          </a:p>
          <a:p>
            <a:pPr eaLnBrk="1" hangingPunct="1"/>
            <a:r>
              <a:rPr lang="en-US" smtClean="0"/>
              <a:t>This is a typical “MISUSE STATEMENT on most labels</a:t>
            </a:r>
          </a:p>
          <a:p>
            <a:pPr eaLnBrk="1" hangingPunct="1"/>
            <a:r>
              <a:rPr lang="en-US" smtClean="0"/>
              <a:t>Lets begin now that you have been given the “READ” mantra </a:t>
            </a:r>
          </a:p>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545486"/>
      </p:ext>
    </p:extLst>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30521943"/>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30047" eaLnBrk="0" hangingPunct="0">
              <a:defRPr>
                <a:solidFill>
                  <a:schemeClr val="tx1"/>
                </a:solidFill>
                <a:latin typeface="Arial" charset="0"/>
              </a:defRPr>
            </a:lvl1pPr>
            <a:lvl2pPr marL="756977" indent="-291144" defTabSz="930047" eaLnBrk="0" hangingPunct="0">
              <a:defRPr>
                <a:solidFill>
                  <a:schemeClr val="tx1"/>
                </a:solidFill>
                <a:latin typeface="Arial" charset="0"/>
              </a:defRPr>
            </a:lvl2pPr>
            <a:lvl3pPr marL="1164581" indent="-232916" defTabSz="930047" eaLnBrk="0" hangingPunct="0">
              <a:defRPr>
                <a:solidFill>
                  <a:schemeClr val="tx1"/>
                </a:solidFill>
                <a:latin typeface="Arial" charset="0"/>
              </a:defRPr>
            </a:lvl3pPr>
            <a:lvl4pPr marL="1630412" indent="-232916" defTabSz="930047" eaLnBrk="0" hangingPunct="0">
              <a:defRPr>
                <a:solidFill>
                  <a:schemeClr val="tx1"/>
                </a:solidFill>
                <a:latin typeface="Arial" charset="0"/>
              </a:defRPr>
            </a:lvl4pPr>
            <a:lvl5pPr marL="2096245" indent="-232916" defTabSz="930047" eaLnBrk="0" hangingPunct="0">
              <a:defRPr>
                <a:solidFill>
                  <a:schemeClr val="tx1"/>
                </a:solidFill>
                <a:latin typeface="Arial" charset="0"/>
              </a:defRPr>
            </a:lvl5pPr>
            <a:lvl6pPr marL="2562077" indent="-232916" defTabSz="930047" eaLnBrk="0" fontAlgn="base" hangingPunct="0">
              <a:spcBef>
                <a:spcPct val="0"/>
              </a:spcBef>
              <a:spcAft>
                <a:spcPct val="0"/>
              </a:spcAft>
              <a:defRPr>
                <a:solidFill>
                  <a:schemeClr val="tx1"/>
                </a:solidFill>
                <a:latin typeface="Arial" charset="0"/>
              </a:defRPr>
            </a:lvl6pPr>
            <a:lvl7pPr marL="3027909" indent="-232916" defTabSz="930047" eaLnBrk="0" fontAlgn="base" hangingPunct="0">
              <a:spcBef>
                <a:spcPct val="0"/>
              </a:spcBef>
              <a:spcAft>
                <a:spcPct val="0"/>
              </a:spcAft>
              <a:defRPr>
                <a:solidFill>
                  <a:schemeClr val="tx1"/>
                </a:solidFill>
                <a:latin typeface="Arial" charset="0"/>
              </a:defRPr>
            </a:lvl7pPr>
            <a:lvl8pPr marL="3493742" indent="-232916" defTabSz="930047" eaLnBrk="0" fontAlgn="base" hangingPunct="0">
              <a:spcBef>
                <a:spcPct val="0"/>
              </a:spcBef>
              <a:spcAft>
                <a:spcPct val="0"/>
              </a:spcAft>
              <a:defRPr>
                <a:solidFill>
                  <a:schemeClr val="tx1"/>
                </a:solidFill>
                <a:latin typeface="Arial" charset="0"/>
              </a:defRPr>
            </a:lvl8pPr>
            <a:lvl9pPr marL="3959574" indent="-232916" defTabSz="930047"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The Planning Cycle</a:t>
            </a:r>
          </a:p>
        </p:txBody>
      </p:sp>
      <p:sp>
        <p:nvSpPr>
          <p:cNvPr id="8195" name="Rectangle 6"/>
          <p:cNvSpPr>
            <a:spLocks noGrp="1" noChangeArrowheads="1"/>
          </p:cNvSpPr>
          <p:nvPr>
            <p:ph type="ftr" sz="quarter" idx="4"/>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30047" eaLnBrk="0" hangingPunct="0">
              <a:defRPr>
                <a:solidFill>
                  <a:schemeClr val="tx1"/>
                </a:solidFill>
                <a:latin typeface="Arial" charset="0"/>
              </a:defRPr>
            </a:lvl1pPr>
            <a:lvl2pPr marL="756977" indent="-291144" defTabSz="930047" eaLnBrk="0" hangingPunct="0">
              <a:defRPr>
                <a:solidFill>
                  <a:schemeClr val="tx1"/>
                </a:solidFill>
                <a:latin typeface="Arial" charset="0"/>
              </a:defRPr>
            </a:lvl2pPr>
            <a:lvl3pPr marL="1164581" indent="-232916" defTabSz="930047" eaLnBrk="0" hangingPunct="0">
              <a:defRPr>
                <a:solidFill>
                  <a:schemeClr val="tx1"/>
                </a:solidFill>
                <a:latin typeface="Arial" charset="0"/>
              </a:defRPr>
            </a:lvl3pPr>
            <a:lvl4pPr marL="1630412" indent="-232916" defTabSz="930047" eaLnBrk="0" hangingPunct="0">
              <a:defRPr>
                <a:solidFill>
                  <a:schemeClr val="tx1"/>
                </a:solidFill>
                <a:latin typeface="Arial" charset="0"/>
              </a:defRPr>
            </a:lvl4pPr>
            <a:lvl5pPr marL="2096245" indent="-232916" defTabSz="930047" eaLnBrk="0" hangingPunct="0">
              <a:defRPr>
                <a:solidFill>
                  <a:schemeClr val="tx1"/>
                </a:solidFill>
                <a:latin typeface="Arial" charset="0"/>
              </a:defRPr>
            </a:lvl5pPr>
            <a:lvl6pPr marL="2562077" indent="-232916" defTabSz="930047" eaLnBrk="0" fontAlgn="base" hangingPunct="0">
              <a:spcBef>
                <a:spcPct val="0"/>
              </a:spcBef>
              <a:spcAft>
                <a:spcPct val="0"/>
              </a:spcAft>
              <a:defRPr>
                <a:solidFill>
                  <a:schemeClr val="tx1"/>
                </a:solidFill>
                <a:latin typeface="Arial" charset="0"/>
              </a:defRPr>
            </a:lvl6pPr>
            <a:lvl7pPr marL="3027909" indent="-232916" defTabSz="930047" eaLnBrk="0" fontAlgn="base" hangingPunct="0">
              <a:spcBef>
                <a:spcPct val="0"/>
              </a:spcBef>
              <a:spcAft>
                <a:spcPct val="0"/>
              </a:spcAft>
              <a:defRPr>
                <a:solidFill>
                  <a:schemeClr val="tx1"/>
                </a:solidFill>
                <a:latin typeface="Arial" charset="0"/>
              </a:defRPr>
            </a:lvl7pPr>
            <a:lvl8pPr marL="3493742" indent="-232916" defTabSz="930047" eaLnBrk="0" fontAlgn="base" hangingPunct="0">
              <a:spcBef>
                <a:spcPct val="0"/>
              </a:spcBef>
              <a:spcAft>
                <a:spcPct val="0"/>
              </a:spcAft>
              <a:defRPr>
                <a:solidFill>
                  <a:schemeClr val="tx1"/>
                </a:solidFill>
                <a:latin typeface="Arial" charset="0"/>
              </a:defRPr>
            </a:lvl8pPr>
            <a:lvl9pPr marL="3959574" indent="-232916" defTabSz="930047"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EPA-440 Planning Section Chief</a:t>
            </a:r>
          </a:p>
        </p:txBody>
      </p:sp>
      <p:sp>
        <p:nvSpPr>
          <p:cNvPr id="8196" name="Rectangle 7"/>
          <p:cNvSpPr>
            <a:spLocks noGrp="1" noChangeArrowheads="1"/>
          </p:cNvSpPr>
          <p:nvPr>
            <p:ph type="sldNum" sz="quarter" idx="5"/>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30047" eaLnBrk="0" hangingPunct="0">
              <a:defRPr>
                <a:solidFill>
                  <a:schemeClr val="tx1"/>
                </a:solidFill>
                <a:latin typeface="Arial" charset="0"/>
              </a:defRPr>
            </a:lvl1pPr>
            <a:lvl2pPr marL="756977" indent="-291144" defTabSz="930047" eaLnBrk="0" hangingPunct="0">
              <a:defRPr>
                <a:solidFill>
                  <a:schemeClr val="tx1"/>
                </a:solidFill>
                <a:latin typeface="Arial" charset="0"/>
              </a:defRPr>
            </a:lvl2pPr>
            <a:lvl3pPr marL="1164581" indent="-232916" defTabSz="930047" eaLnBrk="0" hangingPunct="0">
              <a:defRPr>
                <a:solidFill>
                  <a:schemeClr val="tx1"/>
                </a:solidFill>
                <a:latin typeface="Arial" charset="0"/>
              </a:defRPr>
            </a:lvl3pPr>
            <a:lvl4pPr marL="1630412" indent="-232916" defTabSz="930047" eaLnBrk="0" hangingPunct="0">
              <a:defRPr>
                <a:solidFill>
                  <a:schemeClr val="tx1"/>
                </a:solidFill>
                <a:latin typeface="Arial" charset="0"/>
              </a:defRPr>
            </a:lvl4pPr>
            <a:lvl5pPr marL="2096245" indent="-232916" defTabSz="930047" eaLnBrk="0" hangingPunct="0">
              <a:defRPr>
                <a:solidFill>
                  <a:schemeClr val="tx1"/>
                </a:solidFill>
                <a:latin typeface="Arial" charset="0"/>
              </a:defRPr>
            </a:lvl5pPr>
            <a:lvl6pPr marL="2562077" indent="-232916" defTabSz="930047" eaLnBrk="0" fontAlgn="base" hangingPunct="0">
              <a:spcBef>
                <a:spcPct val="0"/>
              </a:spcBef>
              <a:spcAft>
                <a:spcPct val="0"/>
              </a:spcAft>
              <a:defRPr>
                <a:solidFill>
                  <a:schemeClr val="tx1"/>
                </a:solidFill>
                <a:latin typeface="Arial" charset="0"/>
              </a:defRPr>
            </a:lvl6pPr>
            <a:lvl7pPr marL="3027909" indent="-232916" defTabSz="930047" eaLnBrk="0" fontAlgn="base" hangingPunct="0">
              <a:spcBef>
                <a:spcPct val="0"/>
              </a:spcBef>
              <a:spcAft>
                <a:spcPct val="0"/>
              </a:spcAft>
              <a:defRPr>
                <a:solidFill>
                  <a:schemeClr val="tx1"/>
                </a:solidFill>
                <a:latin typeface="Arial" charset="0"/>
              </a:defRPr>
            </a:lvl7pPr>
            <a:lvl8pPr marL="3493742" indent="-232916" defTabSz="930047" eaLnBrk="0" fontAlgn="base" hangingPunct="0">
              <a:spcBef>
                <a:spcPct val="0"/>
              </a:spcBef>
              <a:spcAft>
                <a:spcPct val="0"/>
              </a:spcAft>
              <a:defRPr>
                <a:solidFill>
                  <a:schemeClr val="tx1"/>
                </a:solidFill>
                <a:latin typeface="Arial" charset="0"/>
              </a:defRPr>
            </a:lvl8pPr>
            <a:lvl9pPr marL="3959574" indent="-232916" defTabSz="930047" eaLnBrk="0" fontAlgn="base" hangingPunct="0">
              <a:spcBef>
                <a:spcPct val="0"/>
              </a:spcBef>
              <a:spcAft>
                <a:spcPct val="0"/>
              </a:spcAft>
              <a:defRPr>
                <a:solidFill>
                  <a:schemeClr val="tx1"/>
                </a:solidFill>
                <a:latin typeface="Arial" charset="0"/>
              </a:defRPr>
            </a:lvl9pPr>
          </a:lstStyle>
          <a:p>
            <a:pPr eaLnBrk="1" hangingPunct="1"/>
            <a:fld id="{90A6777E-6BC5-41BC-B2D5-B89AC269BBEB}" type="slidenum">
              <a:rPr lang="en-US" smtClean="0">
                <a:solidFill>
                  <a:prstClr val="black"/>
                </a:solidFill>
              </a:rPr>
              <a:pPr eaLnBrk="1" hangingPunct="1"/>
              <a:t>7</a:t>
            </a:fld>
            <a:endParaRPr lang="en-US" smtClean="0">
              <a:solidFill>
                <a:prstClr val="black"/>
              </a:solidFill>
            </a:endParaRPr>
          </a:p>
        </p:txBody>
      </p:sp>
      <p:sp>
        <p:nvSpPr>
          <p:cNvPr id="8197" name="Rectangle 2"/>
          <p:cNvSpPr>
            <a:spLocks noGrp="1" noRot="1" noChangeAspect="1" noChangeArrowheads="1" noTextEdit="1"/>
          </p:cNvSpPr>
          <p:nvPr>
            <p:ph type="sldImg"/>
          </p:nvPr>
        </p:nvSpPr>
        <p:spPr>
          <a:ln/>
        </p:spPr>
      </p:sp>
      <p:sp>
        <p:nvSpPr>
          <p:cNvPr id="8198" name="Rectangle 3"/>
          <p:cNvSpPr>
            <a:spLocks noGrp="1" noChangeArrowheads="1"/>
          </p:cNvSpPr>
          <p:nvPr>
            <p:ph type="body" idx="1"/>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sz="900" b="1" u="sng" dirty="0"/>
              <a:t>Pesticide Course Agenda – </a:t>
            </a:r>
            <a:r>
              <a:rPr lang="en-US" sz="900" b="1" u="sng" dirty="0" smtClean="0"/>
              <a:t>2013</a:t>
            </a:r>
            <a:endParaRPr lang="en-US" sz="900" b="1" u="sng" dirty="0"/>
          </a:p>
          <a:p>
            <a:pPr eaLnBrk="1" hangingPunct="1"/>
            <a:endParaRPr lang="en-US" sz="900" b="1" u="sng" dirty="0" smtClean="0"/>
          </a:p>
          <a:p>
            <a:r>
              <a:rPr lang="en-US" sz="900" dirty="0" smtClean="0"/>
              <a:t>fast</a:t>
            </a:r>
          </a:p>
          <a:p>
            <a:r>
              <a:rPr lang="en-US" sz="900" dirty="0" smtClean="0"/>
              <a:t>We will take about 20 min to speak to the regulations---overview.</a:t>
            </a:r>
          </a:p>
          <a:p>
            <a:pPr eaLnBrk="1" hangingPunct="1"/>
            <a:endParaRPr lang="en-US" sz="900" b="1" u="sng"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3628605"/>
      </p:ext>
    </p:extLst>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9656868"/>
      </p:ext>
    </p:extLst>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56986" indent="-291148" eaLnBrk="0" hangingPunct="0">
              <a:defRPr sz="1600">
                <a:solidFill>
                  <a:schemeClr val="tx1"/>
                </a:solidFill>
                <a:latin typeface="Arial" charset="0"/>
              </a:defRPr>
            </a:lvl2pPr>
            <a:lvl3pPr marL="1164594" indent="-232919" eaLnBrk="0" hangingPunct="0">
              <a:defRPr sz="1600">
                <a:solidFill>
                  <a:schemeClr val="tx1"/>
                </a:solidFill>
                <a:latin typeface="Arial" charset="0"/>
              </a:defRPr>
            </a:lvl3pPr>
            <a:lvl4pPr marL="1630431" indent="-232919" eaLnBrk="0" hangingPunct="0">
              <a:defRPr sz="1600">
                <a:solidFill>
                  <a:schemeClr val="tx1"/>
                </a:solidFill>
                <a:latin typeface="Arial" charset="0"/>
              </a:defRPr>
            </a:lvl4pPr>
            <a:lvl5pPr marL="2096268" indent="-232919" eaLnBrk="0" hangingPunct="0">
              <a:defRPr sz="1600">
                <a:solidFill>
                  <a:schemeClr val="tx1"/>
                </a:solidFill>
                <a:latin typeface="Arial" charset="0"/>
              </a:defRPr>
            </a:lvl5pPr>
            <a:lvl6pPr marL="2562105" indent="-232919" eaLnBrk="0" fontAlgn="base" hangingPunct="0">
              <a:spcBef>
                <a:spcPct val="0"/>
              </a:spcBef>
              <a:spcAft>
                <a:spcPct val="0"/>
              </a:spcAft>
              <a:defRPr sz="1600">
                <a:solidFill>
                  <a:schemeClr val="tx1"/>
                </a:solidFill>
                <a:latin typeface="Arial" charset="0"/>
              </a:defRPr>
            </a:lvl6pPr>
            <a:lvl7pPr marL="3027943" indent="-232919" eaLnBrk="0" fontAlgn="base" hangingPunct="0">
              <a:spcBef>
                <a:spcPct val="0"/>
              </a:spcBef>
              <a:spcAft>
                <a:spcPct val="0"/>
              </a:spcAft>
              <a:defRPr sz="1600">
                <a:solidFill>
                  <a:schemeClr val="tx1"/>
                </a:solidFill>
                <a:latin typeface="Arial" charset="0"/>
              </a:defRPr>
            </a:lvl7pPr>
            <a:lvl8pPr marL="3493781" indent="-232919" eaLnBrk="0" fontAlgn="base" hangingPunct="0">
              <a:spcBef>
                <a:spcPct val="0"/>
              </a:spcBef>
              <a:spcAft>
                <a:spcPct val="0"/>
              </a:spcAft>
              <a:defRPr sz="1600">
                <a:solidFill>
                  <a:schemeClr val="tx1"/>
                </a:solidFill>
                <a:latin typeface="Arial" charset="0"/>
              </a:defRPr>
            </a:lvl8pPr>
            <a:lvl9pPr marL="3959618" indent="-232919" eaLnBrk="0" fontAlgn="base" hangingPunct="0">
              <a:spcBef>
                <a:spcPct val="0"/>
              </a:spcBef>
              <a:spcAft>
                <a:spcPct val="0"/>
              </a:spcAft>
              <a:defRPr sz="1600">
                <a:solidFill>
                  <a:schemeClr val="tx1"/>
                </a:solidFill>
                <a:latin typeface="Arial" charset="0"/>
              </a:defRPr>
            </a:lvl9pPr>
          </a:lstStyle>
          <a:p>
            <a:pPr eaLnBrk="1" hangingPunct="1"/>
            <a:fld id="{314A1AF4-FE8A-4B4D-9235-1CE26C071E4C}" type="slidenum">
              <a:rPr lang="en-US" sz="1200">
                <a:solidFill>
                  <a:prstClr val="black"/>
                </a:solidFill>
              </a:rPr>
              <a:pPr eaLnBrk="1" hangingPunct="1"/>
              <a:t>72</a:t>
            </a:fld>
            <a:endParaRPr lang="en-US" sz="1200">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smtClean="0"/>
              <a:t>Note that in this partial label, the inerts are 97% of the total…VERY IMPORTANT portion of this product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2607145"/>
      </p:ext>
    </p:extLst>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0003984"/>
      </p:ext>
    </p:extLst>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56986" indent="-291148" eaLnBrk="0" hangingPunct="0">
              <a:defRPr sz="1600">
                <a:solidFill>
                  <a:schemeClr val="tx1"/>
                </a:solidFill>
                <a:latin typeface="Arial" charset="0"/>
              </a:defRPr>
            </a:lvl2pPr>
            <a:lvl3pPr marL="1164594" indent="-232919" eaLnBrk="0" hangingPunct="0">
              <a:defRPr sz="1600">
                <a:solidFill>
                  <a:schemeClr val="tx1"/>
                </a:solidFill>
                <a:latin typeface="Arial" charset="0"/>
              </a:defRPr>
            </a:lvl3pPr>
            <a:lvl4pPr marL="1630431" indent="-232919" eaLnBrk="0" hangingPunct="0">
              <a:defRPr sz="1600">
                <a:solidFill>
                  <a:schemeClr val="tx1"/>
                </a:solidFill>
                <a:latin typeface="Arial" charset="0"/>
              </a:defRPr>
            </a:lvl4pPr>
            <a:lvl5pPr marL="2096268" indent="-232919" eaLnBrk="0" hangingPunct="0">
              <a:defRPr sz="1600">
                <a:solidFill>
                  <a:schemeClr val="tx1"/>
                </a:solidFill>
                <a:latin typeface="Arial" charset="0"/>
              </a:defRPr>
            </a:lvl5pPr>
            <a:lvl6pPr marL="2562105" indent="-232919" eaLnBrk="0" fontAlgn="base" hangingPunct="0">
              <a:spcBef>
                <a:spcPct val="0"/>
              </a:spcBef>
              <a:spcAft>
                <a:spcPct val="0"/>
              </a:spcAft>
              <a:defRPr sz="1600">
                <a:solidFill>
                  <a:schemeClr val="tx1"/>
                </a:solidFill>
                <a:latin typeface="Arial" charset="0"/>
              </a:defRPr>
            </a:lvl6pPr>
            <a:lvl7pPr marL="3027943" indent="-232919" eaLnBrk="0" fontAlgn="base" hangingPunct="0">
              <a:spcBef>
                <a:spcPct val="0"/>
              </a:spcBef>
              <a:spcAft>
                <a:spcPct val="0"/>
              </a:spcAft>
              <a:defRPr sz="1600">
                <a:solidFill>
                  <a:schemeClr val="tx1"/>
                </a:solidFill>
                <a:latin typeface="Arial" charset="0"/>
              </a:defRPr>
            </a:lvl7pPr>
            <a:lvl8pPr marL="3493781" indent="-232919" eaLnBrk="0" fontAlgn="base" hangingPunct="0">
              <a:spcBef>
                <a:spcPct val="0"/>
              </a:spcBef>
              <a:spcAft>
                <a:spcPct val="0"/>
              </a:spcAft>
              <a:defRPr sz="1600">
                <a:solidFill>
                  <a:schemeClr val="tx1"/>
                </a:solidFill>
                <a:latin typeface="Arial" charset="0"/>
              </a:defRPr>
            </a:lvl8pPr>
            <a:lvl9pPr marL="3959618" indent="-232919" eaLnBrk="0" fontAlgn="base" hangingPunct="0">
              <a:spcBef>
                <a:spcPct val="0"/>
              </a:spcBef>
              <a:spcAft>
                <a:spcPct val="0"/>
              </a:spcAft>
              <a:defRPr sz="1600">
                <a:solidFill>
                  <a:schemeClr val="tx1"/>
                </a:solidFill>
                <a:latin typeface="Arial" charset="0"/>
              </a:defRPr>
            </a:lvl9pPr>
          </a:lstStyle>
          <a:p>
            <a:pPr eaLnBrk="1" hangingPunct="1"/>
            <a:fld id="{49FE62AF-6A14-4C04-8784-2D4E789CD12F}" type="slidenum">
              <a:rPr lang="en-US" sz="1200">
                <a:solidFill>
                  <a:prstClr val="black"/>
                </a:solidFill>
              </a:rPr>
              <a:pPr eaLnBrk="1" hangingPunct="1"/>
              <a:t>75</a:t>
            </a:fld>
            <a:endParaRPr lang="en-US" sz="1200">
              <a:solidFill>
                <a:prstClr val="black"/>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smtClean="0"/>
              <a:t>30 second example—OSCs relevant info from the label</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9031109"/>
      </p:ext>
    </p:extLst>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04357"/>
      </p:ext>
    </p:extLst>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56986" indent="-291148" eaLnBrk="0" hangingPunct="0">
              <a:defRPr sz="1600">
                <a:solidFill>
                  <a:schemeClr val="tx1"/>
                </a:solidFill>
                <a:latin typeface="Arial" charset="0"/>
              </a:defRPr>
            </a:lvl2pPr>
            <a:lvl3pPr marL="1164594" indent="-232919" eaLnBrk="0" hangingPunct="0">
              <a:defRPr sz="1600">
                <a:solidFill>
                  <a:schemeClr val="tx1"/>
                </a:solidFill>
                <a:latin typeface="Arial" charset="0"/>
              </a:defRPr>
            </a:lvl3pPr>
            <a:lvl4pPr marL="1630431" indent="-232919" eaLnBrk="0" hangingPunct="0">
              <a:defRPr sz="1600">
                <a:solidFill>
                  <a:schemeClr val="tx1"/>
                </a:solidFill>
                <a:latin typeface="Arial" charset="0"/>
              </a:defRPr>
            </a:lvl4pPr>
            <a:lvl5pPr marL="2096268" indent="-232919" eaLnBrk="0" hangingPunct="0">
              <a:defRPr sz="1600">
                <a:solidFill>
                  <a:schemeClr val="tx1"/>
                </a:solidFill>
                <a:latin typeface="Arial" charset="0"/>
              </a:defRPr>
            </a:lvl5pPr>
            <a:lvl6pPr marL="2562105" indent="-232919" eaLnBrk="0" fontAlgn="base" hangingPunct="0">
              <a:spcBef>
                <a:spcPct val="0"/>
              </a:spcBef>
              <a:spcAft>
                <a:spcPct val="0"/>
              </a:spcAft>
              <a:defRPr sz="1600">
                <a:solidFill>
                  <a:schemeClr val="tx1"/>
                </a:solidFill>
                <a:latin typeface="Arial" charset="0"/>
              </a:defRPr>
            </a:lvl6pPr>
            <a:lvl7pPr marL="3027943" indent="-232919" eaLnBrk="0" fontAlgn="base" hangingPunct="0">
              <a:spcBef>
                <a:spcPct val="0"/>
              </a:spcBef>
              <a:spcAft>
                <a:spcPct val="0"/>
              </a:spcAft>
              <a:defRPr sz="1600">
                <a:solidFill>
                  <a:schemeClr val="tx1"/>
                </a:solidFill>
                <a:latin typeface="Arial" charset="0"/>
              </a:defRPr>
            </a:lvl7pPr>
            <a:lvl8pPr marL="3493781" indent="-232919" eaLnBrk="0" fontAlgn="base" hangingPunct="0">
              <a:spcBef>
                <a:spcPct val="0"/>
              </a:spcBef>
              <a:spcAft>
                <a:spcPct val="0"/>
              </a:spcAft>
              <a:defRPr sz="1600">
                <a:solidFill>
                  <a:schemeClr val="tx1"/>
                </a:solidFill>
                <a:latin typeface="Arial" charset="0"/>
              </a:defRPr>
            </a:lvl8pPr>
            <a:lvl9pPr marL="3959618" indent="-232919" eaLnBrk="0" fontAlgn="base" hangingPunct="0">
              <a:spcBef>
                <a:spcPct val="0"/>
              </a:spcBef>
              <a:spcAft>
                <a:spcPct val="0"/>
              </a:spcAft>
              <a:defRPr sz="1600">
                <a:solidFill>
                  <a:schemeClr val="tx1"/>
                </a:solidFill>
                <a:latin typeface="Arial" charset="0"/>
              </a:defRPr>
            </a:lvl9pPr>
          </a:lstStyle>
          <a:p>
            <a:pPr eaLnBrk="1" hangingPunct="1"/>
            <a:fld id="{E9DD1529-843B-4CF2-8E05-53E8922CD7BB}" type="slidenum">
              <a:rPr lang="en-US" sz="1200">
                <a:solidFill>
                  <a:prstClr val="black"/>
                </a:solidFill>
              </a:rPr>
              <a:pPr eaLnBrk="1" hangingPunct="1"/>
              <a:t>78</a:t>
            </a:fld>
            <a:endParaRPr lang="en-US" sz="1200">
              <a:solidFill>
                <a:prstClr val="black"/>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smtClean="0"/>
              <a:t>We could add </a:t>
            </a:r>
          </a:p>
          <a:p>
            <a:pPr eaLnBrk="1" hangingPunct="1"/>
            <a:r>
              <a:rPr lang="en-US" smtClean="0"/>
              <a:t>Disposal</a:t>
            </a:r>
          </a:p>
          <a:p>
            <a:pPr eaLnBrk="1" hangingPunct="1"/>
            <a:r>
              <a:rPr lang="en-US" smtClean="0"/>
              <a:t>Fire protection safety</a:t>
            </a:r>
          </a:p>
          <a:p>
            <a:pPr eaLnBrk="1" hangingPunct="1"/>
            <a:r>
              <a:rPr lang="en-US" smtClean="0"/>
              <a:t>etc</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16788343"/>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A8839B15-81A1-428D-9C3A-E2165BAB1BAE}" type="slidenum">
              <a:rPr lang="en-US" sz="1200">
                <a:latin typeface="Times New Roman" pitchFamily="18" charset="0"/>
              </a:rPr>
              <a:pPr/>
              <a:t>8</a:t>
            </a:fld>
            <a:endParaRPr lang="en-US" sz="1200">
              <a:latin typeface="Times New Roman" pitchFamily="18"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r>
              <a:rPr lang="en-US" smtClean="0"/>
              <a:t>Discuss overview and how it ties in with the rest of the presentations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0231209"/>
      </p:ext>
    </p:extLst>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column….use a basic</a:t>
            </a:r>
            <a:r>
              <a:rPr lang="en-US" baseline="0" dirty="0" smtClean="0"/>
              <a:t> material to decon equipment</a:t>
            </a:r>
          </a:p>
          <a:p>
            <a:r>
              <a:rPr lang="en-US" baseline="0" dirty="0" smtClean="0"/>
              <a:t>Second Column…..use a bleach solution to decon equipment</a:t>
            </a:r>
          </a:p>
          <a:p>
            <a:r>
              <a:rPr lang="en-US" baseline="0" dirty="0" smtClean="0"/>
              <a:t>Third column….do not use chemicals to decon equipment</a:t>
            </a:r>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1966971"/>
      </p:ext>
    </p:extLst>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Clearly there is a need for readily available technical material, as there are many thousands of different pesticide active ingredients, and formulations make a much larger number.</a:t>
            </a:r>
          </a:p>
          <a:p>
            <a:endParaRPr lang="en-US" dirty="0"/>
          </a:p>
          <a:p>
            <a:r>
              <a:rPr lang="en-US" dirty="0" smtClean="0"/>
              <a:t>We  want to introduce you to a few of the tech references now.</a:t>
            </a:r>
          </a:p>
          <a:p>
            <a:r>
              <a:rPr lang="en-US" dirty="0" smtClean="0"/>
              <a:t>Please look at the links listed on your screen…….</a:t>
            </a:r>
          </a:p>
          <a:p>
            <a:endParaRPr lang="en-US" dirty="0"/>
          </a:p>
          <a:p>
            <a:r>
              <a:rPr lang="en-US" dirty="0" smtClean="0"/>
              <a:t>The first reference is….....a link to NPIC</a:t>
            </a:r>
          </a:p>
          <a:p>
            <a:r>
              <a:rPr lang="en-US" dirty="0" smtClean="0"/>
              <a:t>The second reference is a link to the Google search engine</a:t>
            </a:r>
          </a:p>
          <a:p>
            <a:r>
              <a:rPr lang="en-US" dirty="0" smtClean="0"/>
              <a:t>The third reference is a link to ……..EPA HQ Website</a:t>
            </a:r>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3305155"/>
      </p:ext>
    </p:extLst>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links will  be the ones we post.</a:t>
            </a:r>
          </a:p>
          <a:p>
            <a:endParaRPr lang="en-US" dirty="0" smtClean="0"/>
          </a:p>
          <a:p>
            <a:r>
              <a:rPr lang="en-US" dirty="0" smtClean="0"/>
              <a:t>http://pmep.cce.cornell.edu/profiles/index.html  worked when I tried it.   You must be in the “slide show” mode of </a:t>
            </a:r>
            <a:r>
              <a:rPr lang="en-US" dirty="0" err="1" smtClean="0"/>
              <a:t>powerpoint</a:t>
            </a:r>
            <a:r>
              <a:rPr lang="en-US" dirty="0" smtClean="0"/>
              <a:t> to get these</a:t>
            </a:r>
            <a:r>
              <a:rPr lang="en-US" baseline="0" dirty="0" smtClean="0"/>
              <a:t> links</a:t>
            </a:r>
            <a:r>
              <a:rPr lang="en-US" dirty="0" smtClean="0"/>
              <a:t> to work.</a:t>
            </a:r>
          </a:p>
          <a:p>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9166410"/>
      </p:ext>
    </p:extLst>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 think this one comes up now…..but am open to any order you choose</a:t>
            </a:r>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5993935"/>
      </p:ext>
    </p:extLst>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one is next </a:t>
            </a:r>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5940570"/>
      </p:ext>
    </p:extLst>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one is next----I could not find a link that did not charge for online use.</a:t>
            </a:r>
          </a:p>
          <a:p>
            <a:r>
              <a:rPr lang="en-US" dirty="0" smtClean="0"/>
              <a:t>This is available in hard copy and online.  Online versions may have a charge for use.</a:t>
            </a:r>
          </a:p>
          <a:p>
            <a:r>
              <a:rPr lang="en-US" dirty="0" smtClean="0"/>
              <a:t>We have an example entry</a:t>
            </a:r>
            <a:r>
              <a:rPr lang="en-US" baseline="0" dirty="0" smtClean="0"/>
              <a:t> on a slide coming up from Farm Chemicals Handbook</a:t>
            </a:r>
            <a:endParaRPr lang="en-US" dirty="0" smtClean="0"/>
          </a:p>
          <a:p>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4229112"/>
      </p:ext>
    </p:extLst>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partially destroyed label that  is not fully readable.  Not uncommon for EPA to encounter such conditions (or worse) in the field.  Should we blow this up a bit on an added slide?</a:t>
            </a:r>
          </a:p>
          <a:p>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9810702"/>
      </p:ext>
    </p:extLst>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solidFill>
                  <a:srgbClr val="000000"/>
                </a:solidFill>
              </a:rPr>
              <a:t>Here is a closer view of the label</a:t>
            </a:r>
          </a:p>
          <a:p>
            <a:pPr lvl="0"/>
            <a:endParaRPr lang="en-US" dirty="0">
              <a:solidFill>
                <a:srgbClr val="000000"/>
              </a:solidFill>
            </a:endParaRPr>
          </a:p>
          <a:p>
            <a:pPr lvl="0"/>
            <a:r>
              <a:rPr lang="en-US" dirty="0" smtClean="0">
                <a:solidFill>
                  <a:srgbClr val="000000"/>
                </a:solidFill>
              </a:rPr>
              <a:t>Look </a:t>
            </a:r>
            <a:r>
              <a:rPr lang="en-US" dirty="0">
                <a:solidFill>
                  <a:srgbClr val="000000"/>
                </a:solidFill>
              </a:rPr>
              <a:t>a bit further down the label…..2,4,5-T and  2,4-D For control of woody plants</a:t>
            </a:r>
          </a:p>
          <a:p>
            <a:pPr lvl="0"/>
            <a:r>
              <a:rPr lang="en-US" dirty="0">
                <a:solidFill>
                  <a:srgbClr val="000000"/>
                </a:solidFill>
              </a:rPr>
              <a:t>So this is a herbicide</a:t>
            </a:r>
          </a:p>
          <a:p>
            <a:pPr lvl="0"/>
            <a:r>
              <a:rPr lang="en-US" dirty="0">
                <a:solidFill>
                  <a:srgbClr val="000000"/>
                </a:solidFill>
              </a:rPr>
              <a:t>The active ingredients are  a mixture2,4,5-T and  2,4-D</a:t>
            </a:r>
          </a:p>
          <a:p>
            <a:pPr lvl="0"/>
            <a:r>
              <a:rPr lang="en-US" dirty="0">
                <a:solidFill>
                  <a:srgbClr val="000000"/>
                </a:solidFill>
              </a:rPr>
              <a:t>We can get info on the active ingredients from tech references.  </a:t>
            </a:r>
            <a:endParaRPr lang="en-US" dirty="0" smtClean="0">
              <a:solidFill>
                <a:srgbClr val="000000"/>
              </a:solidFill>
            </a:endParaRPr>
          </a:p>
          <a:p>
            <a:pPr lvl="0"/>
            <a:r>
              <a:rPr lang="en-US" dirty="0" smtClean="0">
                <a:solidFill>
                  <a:srgbClr val="000000"/>
                </a:solidFill>
              </a:rPr>
              <a:t>Can we get any info on the “inert ingredients”?   Flammable? </a:t>
            </a:r>
          </a:p>
          <a:p>
            <a:pPr lvl="0"/>
            <a:endParaRPr lang="en-US" dirty="0">
              <a:solidFill>
                <a:srgbClr val="000000"/>
              </a:solidFill>
            </a:endParaRPr>
          </a:p>
          <a:p>
            <a:pPr lvl="0"/>
            <a:r>
              <a:rPr lang="en-US" dirty="0" smtClean="0">
                <a:solidFill>
                  <a:srgbClr val="000000"/>
                </a:solidFill>
              </a:rPr>
              <a:t>Use </a:t>
            </a:r>
            <a:r>
              <a:rPr lang="en-US" dirty="0">
                <a:solidFill>
                  <a:srgbClr val="000000"/>
                </a:solidFill>
              </a:rPr>
              <a:t>links provided.</a:t>
            </a:r>
          </a:p>
          <a:p>
            <a:pPr lvl="0"/>
            <a:r>
              <a:rPr lang="en-US" dirty="0" smtClean="0">
                <a:solidFill>
                  <a:srgbClr val="000000"/>
                </a:solidFill>
              </a:rPr>
              <a:t>You can rather quickly ascertain what sorts of safety precautions are in order using these tech references</a:t>
            </a:r>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3508016"/>
      </p:ext>
    </p:extLst>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Use the links  …….try NPIC</a:t>
            </a:r>
          </a:p>
          <a:p>
            <a:r>
              <a:rPr lang="en-US" dirty="0" smtClean="0"/>
              <a:t>Then try Google</a:t>
            </a:r>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8438474"/>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sz="2400">
                <a:solidFill>
                  <a:schemeClr val="tx1"/>
                </a:solidFill>
                <a:latin typeface="Tahoma" pitchFamily="34" charset="0"/>
              </a:defRPr>
            </a:lvl1pPr>
            <a:lvl2pPr marL="757066" indent="-291179" eaLnBrk="0" hangingPunct="0">
              <a:defRPr sz="2400">
                <a:solidFill>
                  <a:schemeClr val="tx1"/>
                </a:solidFill>
                <a:latin typeface="Tahoma" pitchFamily="34" charset="0"/>
              </a:defRPr>
            </a:lvl2pPr>
            <a:lvl3pPr marL="1164717" indent="-232943" eaLnBrk="0" hangingPunct="0">
              <a:defRPr sz="2400">
                <a:solidFill>
                  <a:schemeClr val="tx1"/>
                </a:solidFill>
                <a:latin typeface="Tahoma" pitchFamily="34" charset="0"/>
              </a:defRPr>
            </a:lvl3pPr>
            <a:lvl4pPr marL="1630604" indent="-232943" eaLnBrk="0" hangingPunct="0">
              <a:defRPr sz="2400">
                <a:solidFill>
                  <a:schemeClr val="tx1"/>
                </a:solidFill>
                <a:latin typeface="Tahoma" pitchFamily="34" charset="0"/>
              </a:defRPr>
            </a:lvl4pPr>
            <a:lvl5pPr marL="2096491" indent="-232943" eaLnBrk="0" hangingPunct="0">
              <a:defRPr sz="2400">
                <a:solidFill>
                  <a:schemeClr val="tx1"/>
                </a:solidFill>
                <a:latin typeface="Tahoma" pitchFamily="34" charset="0"/>
              </a:defRPr>
            </a:lvl5pPr>
            <a:lvl6pPr marL="2562377" indent="-232943" eaLnBrk="0" fontAlgn="base" hangingPunct="0">
              <a:spcBef>
                <a:spcPct val="0"/>
              </a:spcBef>
              <a:spcAft>
                <a:spcPct val="0"/>
              </a:spcAft>
              <a:defRPr sz="2400">
                <a:solidFill>
                  <a:schemeClr val="tx1"/>
                </a:solidFill>
                <a:latin typeface="Tahoma" pitchFamily="34" charset="0"/>
              </a:defRPr>
            </a:lvl6pPr>
            <a:lvl7pPr marL="3028264" indent="-232943" eaLnBrk="0" fontAlgn="base" hangingPunct="0">
              <a:spcBef>
                <a:spcPct val="0"/>
              </a:spcBef>
              <a:spcAft>
                <a:spcPct val="0"/>
              </a:spcAft>
              <a:defRPr sz="2400">
                <a:solidFill>
                  <a:schemeClr val="tx1"/>
                </a:solidFill>
                <a:latin typeface="Tahoma" pitchFamily="34" charset="0"/>
              </a:defRPr>
            </a:lvl7pPr>
            <a:lvl8pPr marL="3494151" indent="-232943" eaLnBrk="0" fontAlgn="base" hangingPunct="0">
              <a:spcBef>
                <a:spcPct val="0"/>
              </a:spcBef>
              <a:spcAft>
                <a:spcPct val="0"/>
              </a:spcAft>
              <a:defRPr sz="2400">
                <a:solidFill>
                  <a:schemeClr val="tx1"/>
                </a:solidFill>
                <a:latin typeface="Tahoma" pitchFamily="34" charset="0"/>
              </a:defRPr>
            </a:lvl8pPr>
            <a:lvl9pPr marL="3960038" indent="-232943" eaLnBrk="0" fontAlgn="base" hangingPunct="0">
              <a:spcBef>
                <a:spcPct val="0"/>
              </a:spcBef>
              <a:spcAft>
                <a:spcPct val="0"/>
              </a:spcAft>
              <a:defRPr sz="2400">
                <a:solidFill>
                  <a:schemeClr val="tx1"/>
                </a:solidFill>
                <a:latin typeface="Tahoma" pitchFamily="34" charset="0"/>
              </a:defRPr>
            </a:lvl9pPr>
          </a:lstStyle>
          <a:p>
            <a:fld id="{28C4C298-4A8C-49D6-BBA2-9CEAA4051FFB}" type="slidenum">
              <a:rPr lang="en-US" sz="1200">
                <a:latin typeface="Times New Roman" pitchFamily="18" charset="0"/>
              </a:rPr>
              <a:pPr/>
              <a:t>9</a:t>
            </a:fld>
            <a:endParaRPr lang="en-US" sz="1200">
              <a:latin typeface="Times New Roman" pitchFamily="18"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r>
              <a:rPr lang="en-US" smtClean="0"/>
              <a:t>A time before regulation or the Snake Oil Era</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Farm Chemicals Handbook…….older editions may be better.</a:t>
            </a:r>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70245775"/>
      </p:ext>
    </p:extLst>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1986 version</a:t>
            </a:r>
            <a:r>
              <a:rPr lang="en-US" baseline="0" dirty="0" smtClean="0"/>
              <a:t> of FCH, and in hard copy it cost $46.00</a:t>
            </a:r>
            <a:endParaRPr lang="en-US" dirty="0" smtClean="0"/>
          </a:p>
          <a:p>
            <a:r>
              <a:rPr lang="en-US" dirty="0" smtClean="0"/>
              <a:t>Partial page—not</a:t>
            </a:r>
            <a:r>
              <a:rPr lang="en-US" baseline="0" dirty="0" smtClean="0"/>
              <a:t> shown are other headings including  “Handling and Storage”;  “Application”,  “Formulations” and a chemical formula for the active ingredient.</a:t>
            </a:r>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54983970"/>
      </p:ext>
    </p:extLst>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511A-94D9-45D2-92D6-E7779EAD9400}"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1669723"/>
      </p:ext>
    </p:extLst>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fictional</a:t>
            </a:r>
            <a:r>
              <a:rPr lang="en-US" baseline="0" dirty="0" smtClean="0"/>
              <a:t> </a:t>
            </a:r>
            <a:r>
              <a:rPr lang="en-US" dirty="0" smtClean="0"/>
              <a:t>case study</a:t>
            </a:r>
            <a:r>
              <a:rPr lang="en-US" baseline="0" dirty="0" smtClean="0"/>
              <a:t> is about a Criminal Investigation of illegal use of pesticides for  wildlife “baits” .   </a:t>
            </a:r>
          </a:p>
          <a:p>
            <a:endParaRPr lang="en-US" baseline="0" dirty="0" smtClean="0"/>
          </a:p>
          <a:p>
            <a:r>
              <a:rPr lang="en-US" baseline="0" dirty="0" smtClean="0"/>
              <a:t>This is an unusual situation for an OSC, as the Removal program is operating as an “agent” for CID in a FIFRA case.  The OSC role is not the classic SF/OPA model. </a:t>
            </a:r>
          </a:p>
          <a:p>
            <a:r>
              <a:rPr lang="en-US" baseline="0" dirty="0" smtClean="0"/>
              <a:t>You should get an exposure to working with EPA CID and to pursuing a criminal case gathering technical data for evidence.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pPr/>
              <a:t>93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5462790"/>
      </p:ext>
    </p:extLst>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264" eaLnBrk="1" hangingPunct="1">
              <a:defRPr/>
            </a:pPr>
            <a:r>
              <a:rPr lang="en-US" dirty="0">
                <a:solidFill>
                  <a:srgbClr val="000000"/>
                </a:solidFill>
                <a:latin typeface="Arial" charset="0"/>
              </a:rPr>
              <a:t>This case study is fictional.  The training highlights that are important to EPA OSCs are based on real as well as fictional settings.  Some FIFRA cases may be very grisly!   </a:t>
            </a:r>
          </a:p>
        </p:txBody>
      </p:sp>
      <p:sp>
        <p:nvSpPr>
          <p:cNvPr id="4" name="Slide Number Placeholder 3"/>
          <p:cNvSpPr>
            <a:spLocks noGrp="1"/>
          </p:cNvSpPr>
          <p:nvPr>
            <p:ph type="sldNum" sz="quarter" idx="10"/>
          </p:nvPr>
        </p:nvSpPr>
        <p:spPr/>
        <p:txBody>
          <a:bodyPr/>
          <a:lstStyle/>
          <a:p>
            <a:fld id="{11F3511A-94D9-45D2-92D6-E7779EAD9400}" type="slidenum">
              <a:rPr lang="en-US" smtClean="0"/>
              <a:pPr/>
              <a:t>94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73656981"/>
      </p:ext>
    </p:extLst>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r>
              <a:rPr lang="en-US" baseline="0" dirty="0" smtClean="0"/>
              <a:t>Baiting is generally providing an artificial food source for an animal </a:t>
            </a:r>
          </a:p>
          <a:p>
            <a:r>
              <a:rPr lang="en-US" baseline="0" dirty="0" smtClean="0"/>
              <a:t>Poison may be added to the bait to kill or harm the animal consuming the bait.</a:t>
            </a:r>
          </a:p>
          <a:p>
            <a:endParaRPr lang="en-US" baseline="0" dirty="0" smtClean="0"/>
          </a:p>
          <a:p>
            <a:endParaRPr lang="en-US" baseline="0" dirty="0" smtClean="0"/>
          </a:p>
          <a:p>
            <a:r>
              <a:rPr lang="en-US" b="1" u="sng" dirty="0" smtClean="0"/>
              <a:t>Poison</a:t>
            </a:r>
            <a:r>
              <a:rPr lang="en-US" b="1" u="sng" baseline="0" dirty="0" smtClean="0"/>
              <a:t> </a:t>
            </a:r>
            <a:r>
              <a:rPr lang="en-US" b="1" u="sng" dirty="0" smtClean="0"/>
              <a:t>Bait Advantages</a:t>
            </a:r>
            <a:r>
              <a:rPr lang="en-US" dirty="0" smtClean="0"/>
              <a:t> : Easy, cheap, effective killer, that does not require humans “on site”  (like shooting) .  There are a “legal baits” such as rodenticides…like rat poisons.  </a:t>
            </a:r>
            <a:r>
              <a:rPr lang="en-US" b="1" dirty="0" smtClean="0"/>
              <a:t>Here the</a:t>
            </a:r>
            <a:r>
              <a:rPr lang="en-US" b="1" baseline="0" dirty="0" smtClean="0"/>
              <a:t> herbicide is misused, a clear label infraction</a:t>
            </a:r>
            <a:r>
              <a:rPr lang="en-US" baseline="0" dirty="0" smtClean="0"/>
              <a:t>.</a:t>
            </a:r>
            <a:endParaRPr lang="en-US" dirty="0" smtClean="0"/>
          </a:p>
          <a:p>
            <a:r>
              <a:rPr lang="en-US" b="1" u="sng" dirty="0" smtClean="0"/>
              <a:t>Poison Bait Disadvantages: </a:t>
            </a:r>
            <a:r>
              <a:rPr lang="en-US" dirty="0" smtClean="0"/>
              <a:t> kills non-target species, illegal if the  product label is not followed  (exactly.).</a:t>
            </a:r>
            <a:endParaRPr lang="en-US" b="1" u="sng"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11F3511A-94D9-45D2-92D6-E7779EAD9400}" type="slidenum">
              <a:rPr lang="en-US" smtClean="0"/>
              <a:pPr/>
              <a:t>95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11492067"/>
      </p:ext>
    </p:extLst>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1132" indent="-461132" defTabSz="922264" eaLnBrk="1" hangingPunct="1">
              <a:lnSpc>
                <a:spcPct val="90000"/>
              </a:lnSpc>
              <a:spcBef>
                <a:spcPct val="25000"/>
              </a:spcBef>
              <a:buClr>
                <a:srgbClr val="F15A22"/>
              </a:buClr>
              <a:buFont typeface="Wingdings" pitchFamily="2" charset="2"/>
              <a:buChar char="u"/>
              <a:defRPr/>
            </a:pPr>
            <a:r>
              <a:rPr lang="en-US" sz="2800" kern="0" dirty="0">
                <a:solidFill>
                  <a:prstClr val="black"/>
                </a:solidFill>
                <a:latin typeface="Arial"/>
              </a:rPr>
              <a:t>.</a:t>
            </a:r>
            <a:endParaRPr lang="en-US" dirty="0" smtClean="0"/>
          </a:p>
          <a:p>
            <a:endParaRPr lang="en-US" dirty="0" smtClean="0"/>
          </a:p>
          <a:p>
            <a:r>
              <a:rPr lang="en-US" dirty="0" smtClean="0"/>
              <a:t>Use a reference source</a:t>
            </a:r>
            <a:r>
              <a:rPr lang="en-US" baseline="0" dirty="0" smtClean="0"/>
              <a:t> now …and in 3-4 min give me some technical info on </a:t>
            </a:r>
            <a:r>
              <a:rPr lang="en-US" baseline="0" dirty="0" err="1" smtClean="0"/>
              <a:t>Carbofuran</a:t>
            </a:r>
            <a:endParaRPr lang="en-US" dirty="0" smtClean="0"/>
          </a:p>
          <a:p>
            <a:r>
              <a:rPr lang="en-US" sz="1100" dirty="0"/>
              <a:t>determine the EPA status of the pesticide. …all students look it up..Cancelled\? Suspended? 4- 5 min </a:t>
            </a:r>
            <a:r>
              <a:rPr lang="en-US" sz="1100" dirty="0" err="1"/>
              <a:t>exerciise</a:t>
            </a:r>
            <a:r>
              <a:rPr lang="en-US" sz="1100" dirty="0"/>
              <a:t> that all OSCs would go thru on any such Red phone call.  </a:t>
            </a:r>
          </a:p>
          <a:p>
            <a:r>
              <a:rPr lang="en-US" sz="1100" dirty="0"/>
              <a:t>What is the label (law) actual violation?</a:t>
            </a:r>
          </a:p>
          <a:p>
            <a:r>
              <a:rPr lang="en-US" sz="1100" dirty="0"/>
              <a:t>Looks like a criminal case….who  does OSC need to contact on this case?</a:t>
            </a:r>
          </a:p>
          <a:p>
            <a:r>
              <a:rPr lang="en-US" sz="1100" dirty="0"/>
              <a:t>Is general communication limited ?  To whom? How strict is the </a:t>
            </a:r>
            <a:r>
              <a:rPr lang="en-US" sz="1100" dirty="0" err="1"/>
              <a:t>comms</a:t>
            </a:r>
            <a:r>
              <a:rPr lang="en-US" sz="1100" dirty="0"/>
              <a:t>?</a:t>
            </a:r>
          </a:p>
          <a:p>
            <a:endParaRPr lang="en-US" sz="1100" dirty="0"/>
          </a:p>
          <a:p>
            <a:r>
              <a:rPr lang="en-US" sz="1100" dirty="0"/>
              <a:t>Why does search  warrant last only 1 day?  Seems short time…how about 3 days?.  Access/search &amp; seizure is a matter of  US Constitutional law.  (4</a:t>
            </a:r>
            <a:r>
              <a:rPr lang="en-US" sz="1100" baseline="30000" dirty="0"/>
              <a:t>th</a:t>
            </a:r>
            <a:r>
              <a:rPr lang="en-US" sz="1100" dirty="0"/>
              <a:t> amendment).  Judges are VERY specific about warrants.  Almost always short duration and quite specific in what law enforcement seeks to find.</a:t>
            </a:r>
          </a:p>
          <a:p>
            <a:endParaRPr lang="en-US" sz="1100" dirty="0"/>
          </a:p>
        </p:txBody>
      </p:sp>
      <p:sp>
        <p:nvSpPr>
          <p:cNvPr id="4" name="Slide Number Placeholder 3"/>
          <p:cNvSpPr>
            <a:spLocks noGrp="1"/>
          </p:cNvSpPr>
          <p:nvPr>
            <p:ph type="sldNum" sz="quarter" idx="10"/>
          </p:nvPr>
        </p:nvSpPr>
        <p:spPr/>
        <p:txBody>
          <a:bodyPr/>
          <a:lstStyle/>
          <a:p>
            <a:fld id="{11F3511A-94D9-45D2-92D6-E7779EAD9400}" type="slidenum">
              <a:rPr lang="en-US" smtClean="0"/>
              <a:pPr/>
              <a:t>96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5319292"/>
      </p:ext>
    </p:extLst>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has some similarity to a classic EPA drum</a:t>
            </a:r>
            <a:r>
              <a:rPr lang="en-US" baseline="0" dirty="0" smtClean="0"/>
              <a:t> cleanup. Unknowns in containers or on bait</a:t>
            </a:r>
          </a:p>
          <a:p>
            <a:r>
              <a:rPr lang="en-US" dirty="0" smtClean="0"/>
              <a:t>Ask a student</a:t>
            </a:r>
            <a:r>
              <a:rPr lang="en-US" baseline="0" dirty="0" smtClean="0"/>
              <a:t> for </a:t>
            </a:r>
            <a:r>
              <a:rPr lang="en-US" dirty="0" smtClean="0"/>
              <a:t>a short explanation of each element</a:t>
            </a:r>
          </a:p>
          <a:p>
            <a:r>
              <a:rPr lang="en-US" dirty="0" smtClean="0"/>
              <a:t>HASP</a:t>
            </a:r>
          </a:p>
          <a:p>
            <a:r>
              <a:rPr lang="en-US" dirty="0" smtClean="0"/>
              <a:t>—because it  very </a:t>
            </a:r>
            <a:r>
              <a:rPr lang="en-US" dirty="0" err="1" smtClean="0"/>
              <a:t>toxic..PPE</a:t>
            </a:r>
            <a:r>
              <a:rPr lang="en-US" dirty="0" smtClean="0"/>
              <a:t> protocols need to be tight</a:t>
            </a:r>
          </a:p>
          <a:p>
            <a:endParaRPr lang="en-US" dirty="0" smtClean="0"/>
          </a:p>
          <a:p>
            <a:r>
              <a:rPr lang="en-US" dirty="0" smtClean="0"/>
              <a:t>What</a:t>
            </a:r>
            <a:r>
              <a:rPr lang="en-US" baseline="0" dirty="0" smtClean="0"/>
              <a:t> is “</a:t>
            </a:r>
            <a:r>
              <a:rPr lang="en-US" dirty="0" smtClean="0"/>
              <a:t>Baiting?”-  very bad way to kill animals…may be slow and</a:t>
            </a:r>
            <a:r>
              <a:rPr lang="en-US" baseline="0" dirty="0" smtClean="0"/>
              <a:t> painful</a:t>
            </a:r>
            <a:r>
              <a:rPr lang="en-US" dirty="0" smtClean="0"/>
              <a:t>—illegal and immoral for most folks</a:t>
            </a:r>
          </a:p>
          <a:p>
            <a:endParaRPr lang="en-US" dirty="0" smtClean="0"/>
          </a:p>
          <a:p>
            <a:r>
              <a:rPr lang="en-US" dirty="0" smtClean="0"/>
              <a:t>What</a:t>
            </a:r>
            <a:r>
              <a:rPr lang="en-US" baseline="0" dirty="0" smtClean="0"/>
              <a:t> kind of </a:t>
            </a:r>
            <a:r>
              <a:rPr lang="en-US" dirty="0" smtClean="0"/>
              <a:t>Samples</a:t>
            </a:r>
            <a:r>
              <a:rPr lang="en-US" baseline="0" dirty="0" smtClean="0"/>
              <a:t> will make good </a:t>
            </a:r>
            <a:r>
              <a:rPr lang="en-US" dirty="0" smtClean="0"/>
              <a:t>direct evidence?</a:t>
            </a:r>
          </a:p>
          <a:p>
            <a:r>
              <a:rPr lang="en-US" dirty="0" smtClean="0"/>
              <a:t>Over-packing &amp; doc &amp; T &amp; D---chain of custody In legal case</a:t>
            </a:r>
          </a:p>
          <a:p>
            <a:r>
              <a:rPr lang="en-US" dirty="0" smtClean="0"/>
              <a:t>Evidence for a criminal prosecution has to be “beyond a reasonable doubt”  Might put this at about 90% certainty</a:t>
            </a:r>
          </a:p>
          <a:p>
            <a:r>
              <a:rPr lang="en-US" dirty="0" smtClean="0"/>
              <a:t>Evidence for a civil prosecution is “</a:t>
            </a:r>
            <a:r>
              <a:rPr lang="en-US" dirty="0" err="1" smtClean="0"/>
              <a:t>preponderence</a:t>
            </a:r>
            <a:r>
              <a:rPr lang="en-US" dirty="0" smtClean="0"/>
              <a:t> of” -- 51% certainty</a:t>
            </a:r>
          </a:p>
          <a:p>
            <a:endParaRPr lang="en-US" dirty="0" smtClean="0"/>
          </a:p>
          <a:p>
            <a:r>
              <a:rPr lang="en-US" dirty="0">
                <a:hlinkClick r:id="rId3"/>
              </a:rPr>
              <a:t>http://</a:t>
            </a:r>
            <a:r>
              <a:rPr lang="en-US" dirty="0" smtClean="0">
                <a:hlinkClick r:id="rId3"/>
              </a:rPr>
              <a:t>www.abcbirds.org/abcprograms/policy/toxins/profiles/carbofuran.html</a:t>
            </a:r>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pPr/>
              <a:t>97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0959251"/>
      </p:ext>
    </p:extLst>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100 people knew of 14 bait piles—big case.  Residences involved (danger )</a:t>
            </a:r>
          </a:p>
          <a:p>
            <a:r>
              <a:rPr lang="en-US" dirty="0" smtClean="0"/>
              <a:t>In NJ they say 3 men can keep a secret….as long as 2 of ‘</a:t>
            </a:r>
            <a:r>
              <a:rPr lang="en-US" dirty="0" err="1" smtClean="0"/>
              <a:t>em</a:t>
            </a:r>
            <a:r>
              <a:rPr lang="en-US" dirty="0" smtClean="0"/>
              <a:t> are dead.  Bait piles w/ </a:t>
            </a:r>
            <a:r>
              <a:rPr lang="en-US" dirty="0" err="1" smtClean="0"/>
              <a:t>carbofuran</a:t>
            </a:r>
            <a:r>
              <a:rPr lang="en-US" dirty="0" smtClean="0"/>
              <a:t>---what animals were these folks trying (illegally)  to kill?</a:t>
            </a:r>
          </a:p>
          <a:p>
            <a:endParaRPr lang="en-US" dirty="0"/>
          </a:p>
          <a:p>
            <a:r>
              <a:rPr lang="en-US" dirty="0" smtClean="0"/>
              <a:t>According to this </a:t>
            </a:r>
            <a:r>
              <a:rPr lang="en-US" dirty="0" err="1" smtClean="0"/>
              <a:t>url</a:t>
            </a:r>
            <a:r>
              <a:rPr lang="en-US" dirty="0" smtClean="0"/>
              <a:t>—lots of birds of prey killed by this style of baiting.</a:t>
            </a:r>
          </a:p>
          <a:p>
            <a:r>
              <a:rPr lang="en-US" dirty="0" smtClean="0">
                <a:hlinkClick r:id="rId3"/>
              </a:rPr>
              <a:t>http://www.abcbirds.org/abcprograms/policy/toxins/profiles/carbofuran.html</a:t>
            </a:r>
            <a:endParaRPr lang="en-US" dirty="0" smtClean="0"/>
          </a:p>
          <a:p>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pPr/>
              <a:t>98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7184384"/>
      </p:ext>
    </p:extLst>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4817" y="4607719"/>
            <a:ext cx="5607356" cy="4183581"/>
          </a:xfrm>
        </p:spPr>
        <p:txBody>
          <a:bodyPr/>
          <a:lstStyle/>
          <a:p>
            <a:r>
              <a:rPr lang="en-US" dirty="0" smtClean="0"/>
              <a:t>How the response  (CI) was organized</a:t>
            </a:r>
          </a:p>
          <a:p>
            <a:r>
              <a:rPr lang="en-US" b="1" dirty="0" smtClean="0"/>
              <a:t>CID lead and OSC/START tech support-make this clear</a:t>
            </a:r>
          </a:p>
          <a:p>
            <a:r>
              <a:rPr lang="en-US" dirty="0" smtClean="0"/>
              <a:t>Dead animals– evidence---50 samples is a lot for a case like this….other Regions might use 25 (or 100) samples)</a:t>
            </a:r>
          </a:p>
          <a:p>
            <a:endParaRPr lang="en-US" dirty="0"/>
          </a:p>
          <a:p>
            <a:r>
              <a:rPr lang="en-US" dirty="0" smtClean="0"/>
              <a:t>What is the oral and dermal LD50 for </a:t>
            </a:r>
            <a:r>
              <a:rPr lang="en-US" dirty="0" err="1" smtClean="0"/>
              <a:t>carbofuran</a:t>
            </a:r>
            <a:r>
              <a:rPr lang="en-US" dirty="0" smtClean="0"/>
              <a:t>?  </a:t>
            </a:r>
            <a:r>
              <a:rPr lang="en-US" b="1" dirty="0" err="1" smtClean="0"/>
              <a:t>Answer:</a:t>
            </a:r>
            <a:r>
              <a:rPr lang="en-US" dirty="0" err="1" smtClean="0"/>
              <a:t>The</a:t>
            </a:r>
            <a:r>
              <a:rPr lang="en-US" dirty="0" smtClean="0"/>
              <a:t> oral LD50 is 5 to 13 mg/kg in rats, 2 mg/kg in mice, and 19 mg/kg in dogs. The dermal LD50 is &gt;1000 mg/kg in rabbits, [5]. Ld0 varies with exposure </a:t>
            </a:r>
            <a:r>
              <a:rPr lang="en-US" dirty="0" err="1" smtClean="0"/>
              <a:t>rount</a:t>
            </a:r>
            <a:r>
              <a:rPr lang="en-US" dirty="0" smtClean="0"/>
              <a:t> and test</a:t>
            </a:r>
            <a:r>
              <a:rPr lang="en-US" baseline="0" dirty="0" smtClean="0"/>
              <a:t> animal…but is low (quite toxic</a:t>
            </a:r>
            <a:endParaRPr lang="en-US" dirty="0" smtClean="0"/>
          </a:p>
          <a:p>
            <a:r>
              <a:rPr lang="en-US" dirty="0" smtClean="0"/>
              <a:t>How are you going to find out? </a:t>
            </a:r>
            <a:r>
              <a:rPr lang="en-US" baseline="0" dirty="0" smtClean="0"/>
              <a:t>   </a:t>
            </a:r>
            <a:r>
              <a:rPr lang="en-US" dirty="0" smtClean="0"/>
              <a:t>http://extoxnet.orst.edu/pips/carbofur.htm</a:t>
            </a:r>
          </a:p>
          <a:p>
            <a:endParaRPr lang="en-US" dirty="0" smtClean="0"/>
          </a:p>
          <a:p>
            <a:r>
              <a:rPr lang="en-US" dirty="0" smtClean="0"/>
              <a:t>Is</a:t>
            </a:r>
            <a:r>
              <a:rPr lang="en-US" baseline="0" dirty="0" smtClean="0"/>
              <a:t> that info in the  HASP?</a:t>
            </a:r>
          </a:p>
          <a:p>
            <a:endParaRPr lang="en-US" baseline="0" dirty="0" smtClean="0"/>
          </a:p>
          <a:p>
            <a:r>
              <a:rPr lang="en-US" baseline="0" dirty="0" smtClean="0"/>
              <a:t>WHY NO STATE AG?  THEY HAVE THE LAB EXPERTISE AND THE STATE VET.  Discuss.  WHY NO EPA FIFRA FOLKS?</a:t>
            </a:r>
          </a:p>
          <a:p>
            <a:r>
              <a:rPr lang="en-US" baseline="0" dirty="0" smtClean="0"/>
              <a:t>Answer:  CID –loose lips sink ships,  FIFRA might have been helpful</a:t>
            </a:r>
          </a:p>
          <a:p>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pPr/>
              <a:t>99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3082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2.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4970"/>
            <a:ext cx="9155573" cy="6866680"/>
          </a:xfrm>
          <a:prstGeom prst="rect">
            <a:avLst/>
          </a:prstGeom>
        </p:spPr>
      </p:pic>
      <p:sp>
        <p:nvSpPr>
          <p:cNvPr id="3099" name="Rectangle 27"/>
          <p:cNvSpPr>
            <a:spLocks noGrp="1" noChangeArrowheads="1"/>
          </p:cNvSpPr>
          <p:nvPr>
            <p:ph type="ctrTitle"/>
          </p:nvPr>
        </p:nvSpPr>
        <p:spPr>
          <a:xfrm>
            <a:off x="3352800" y="3124200"/>
            <a:ext cx="5672138" cy="1470025"/>
          </a:xfrm>
        </p:spPr>
        <p:txBody>
          <a:bodyPr/>
          <a:lstStyle>
            <a:lvl1pPr>
              <a:defRPr>
                <a:solidFill>
                  <a:schemeClr val="tx2"/>
                </a:solidFill>
              </a:defRPr>
            </a:lvl1pPr>
          </a:lstStyle>
          <a:p>
            <a:r>
              <a:rPr lang="en-US" dirty="0"/>
              <a:t>Click to edit Master title style</a:t>
            </a:r>
          </a:p>
        </p:txBody>
      </p:sp>
      <p:sp>
        <p:nvSpPr>
          <p:cNvPr id="3100" name="Rectangle 28"/>
          <p:cNvSpPr>
            <a:spLocks noGrp="1" noChangeArrowheads="1"/>
          </p:cNvSpPr>
          <p:nvPr>
            <p:ph type="subTitle" idx="1"/>
          </p:nvPr>
        </p:nvSpPr>
        <p:spPr>
          <a:xfrm>
            <a:off x="2362200" y="4800600"/>
            <a:ext cx="6672263" cy="990600"/>
          </a:xfrm>
        </p:spPr>
        <p:txBody>
          <a:bodyPr/>
          <a:lstStyle>
            <a:lvl1pPr marL="0" indent="0" algn="ctr">
              <a:buFont typeface="Wingdings" pitchFamily="2" charset="2"/>
              <a:buNone/>
              <a:defRPr>
                <a:solidFill>
                  <a:schemeClr val="tx2"/>
                </a:solidFill>
              </a:defRPr>
            </a:lvl1pPr>
          </a:lstStyle>
          <a:p>
            <a:r>
              <a:rPr lang="en-US" dirty="0"/>
              <a:t>Click to edit Master subtitle style</a:t>
            </a:r>
          </a:p>
        </p:txBody>
      </p:sp>
      <p:sp>
        <p:nvSpPr>
          <p:cNvPr id="5" name="TextBox 4"/>
          <p:cNvSpPr txBox="1"/>
          <p:nvPr userDrawn="1"/>
        </p:nvSpPr>
        <p:spPr>
          <a:xfrm>
            <a:off x="3810000" y="6544481"/>
            <a:ext cx="5334000" cy="307777"/>
          </a:xfrm>
          <a:prstGeom prst="rect">
            <a:avLst/>
          </a:prstGeom>
          <a:noFill/>
        </p:spPr>
        <p:txBody>
          <a:bodyPr wrap="square" rtlCol="0">
            <a:spAutoFit/>
          </a:bodyPr>
          <a:lstStyle/>
          <a:p>
            <a:pPr algn="ctr"/>
            <a:r>
              <a:rPr lang="en-US" sz="1400" dirty="0">
                <a:solidFill>
                  <a:srgbClr val="1D335E"/>
                </a:solidFill>
                <a:latin typeface="Poppl-Laudatio Regular" pitchFamily="34" charset="0"/>
                <a:sym typeface="Wingdings"/>
              </a:rPr>
              <a:t>          www.trainex.org/osc2013         </a:t>
            </a:r>
            <a:endParaRPr lang="en-US" sz="1400" dirty="0">
              <a:solidFill>
                <a:srgbClr val="1D335E"/>
              </a:solidFill>
              <a:latin typeface="Poppl-Laudatio Regular" pitchFamily="34" charset="0"/>
            </a:endParaRPr>
          </a:p>
        </p:txBody>
      </p:sp>
      <p:sp>
        <p:nvSpPr>
          <p:cNvPr id="9" name="Rectangle 8"/>
          <p:cNvSpPr/>
          <p:nvPr userDrawn="1"/>
        </p:nvSpPr>
        <p:spPr>
          <a:xfrm>
            <a:off x="0" y="5792165"/>
            <a:ext cx="9144000" cy="7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0" name="Picture 9" descr="epa_logo_horiz_white.eps"/>
          <p:cNvPicPr>
            <a:picLocks noChangeAspect="1"/>
          </p:cNvPicPr>
          <p:nvPr userDrawn="1"/>
        </p:nvPicPr>
        <p:blipFill>
          <a:blip r:embed="rId3" cstate="print"/>
          <a:stretch>
            <a:fillRect/>
          </a:stretch>
        </p:blipFill>
        <p:spPr>
          <a:xfrm>
            <a:off x="228600" y="5974696"/>
            <a:ext cx="2852796" cy="396939"/>
          </a:xfrm>
          <a:prstGeom prst="rect">
            <a:avLst/>
          </a:prstGeom>
        </p:spPr>
      </p:pic>
      <p:cxnSp>
        <p:nvCxnSpPr>
          <p:cNvPr id="11" name="Straight Connector 10"/>
          <p:cNvCxnSpPr/>
          <p:nvPr userDrawn="1"/>
        </p:nvCxnSpPr>
        <p:spPr>
          <a:xfrm>
            <a:off x="0" y="5789271"/>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6553200"/>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2743200" y="5973110"/>
            <a:ext cx="6400800" cy="400110"/>
          </a:xfrm>
          <a:prstGeom prst="rect">
            <a:avLst/>
          </a:prstGeom>
          <a:noFill/>
        </p:spPr>
        <p:txBody>
          <a:bodyPr wrap="square" rtlCol="0">
            <a:spAutoFit/>
          </a:bodyPr>
          <a:lstStyle/>
          <a:p>
            <a:pPr algn="ctr"/>
            <a:r>
              <a:rPr lang="en-US" sz="2000" dirty="0">
                <a:solidFill>
                  <a:prstClr val="white"/>
                </a:solidFill>
                <a:latin typeface="Poppl-Laudatio Regular" pitchFamily="34" charset="0"/>
              </a:rPr>
              <a:t>16</a:t>
            </a:r>
            <a:r>
              <a:rPr lang="en-US" sz="2000" baseline="30000" dirty="0">
                <a:solidFill>
                  <a:prstClr val="white"/>
                </a:solidFill>
                <a:latin typeface="Poppl-Laudatio Regular" pitchFamily="34" charset="0"/>
              </a:rPr>
              <a:t>th</a:t>
            </a:r>
            <a:r>
              <a:rPr lang="en-US" sz="2000" dirty="0">
                <a:solidFill>
                  <a:prstClr val="white"/>
                </a:solidFill>
                <a:latin typeface="Poppl-Laudatio Regular" pitchFamily="34" charset="0"/>
              </a:rPr>
              <a:t> Annual OSC Readiness Training Program</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387121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371601"/>
            <a:ext cx="8893175"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084751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8788" y="1"/>
            <a:ext cx="2236787"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8425" y="1"/>
            <a:ext cx="6557963"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0150725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2AAE3D-A73A-498F-9BEF-AF3E703E92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447091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4DD03E-56C1-441D-A74F-12A506288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729475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3F9041-0706-4981-A374-4011E63E22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088709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5D94CB-1FED-44FE-968E-3BFF38298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709913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F55DA41-9819-499A-9129-67712BB9BB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440000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B8120C-F441-4E5F-9302-0A47A6BF95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840242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F14960-2895-4046-B0A8-CB352C9B4C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53291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92E08C-4464-4F9A-9476-38E81DC79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248038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295400" y="1371600"/>
            <a:ext cx="7750175" cy="47545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78775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EADC72-52F0-4646-8B78-EECD2ACAE3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5951707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CF0641-16CB-47D8-AF25-3387214593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4053614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3A2B5C-DB98-4E42-823C-59F088BB6C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083768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D59CDA-C19A-4472-9915-55499DD3CC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3256026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4970"/>
            <a:ext cx="9155573" cy="6866680"/>
          </a:xfrm>
          <a:prstGeom prst="rect">
            <a:avLst/>
          </a:prstGeom>
        </p:spPr>
      </p:pic>
      <p:sp>
        <p:nvSpPr>
          <p:cNvPr id="3099" name="Rectangle 27"/>
          <p:cNvSpPr>
            <a:spLocks noGrp="1" noChangeArrowheads="1"/>
          </p:cNvSpPr>
          <p:nvPr>
            <p:ph type="ctrTitle"/>
          </p:nvPr>
        </p:nvSpPr>
        <p:spPr>
          <a:xfrm>
            <a:off x="3352800" y="3124200"/>
            <a:ext cx="5672138" cy="1470025"/>
          </a:xfrm>
        </p:spPr>
        <p:txBody>
          <a:bodyPr/>
          <a:lstStyle>
            <a:lvl1pPr>
              <a:defRPr>
                <a:solidFill>
                  <a:schemeClr val="tx2"/>
                </a:solidFill>
              </a:defRPr>
            </a:lvl1pPr>
          </a:lstStyle>
          <a:p>
            <a:r>
              <a:rPr lang="en-US" dirty="0"/>
              <a:t>Click to edit Master title style</a:t>
            </a:r>
          </a:p>
        </p:txBody>
      </p:sp>
      <p:sp>
        <p:nvSpPr>
          <p:cNvPr id="3100" name="Rectangle 28"/>
          <p:cNvSpPr>
            <a:spLocks noGrp="1" noChangeArrowheads="1"/>
          </p:cNvSpPr>
          <p:nvPr>
            <p:ph type="subTitle" idx="1"/>
          </p:nvPr>
        </p:nvSpPr>
        <p:spPr>
          <a:xfrm>
            <a:off x="2362200" y="4800600"/>
            <a:ext cx="6672263" cy="990600"/>
          </a:xfrm>
        </p:spPr>
        <p:txBody>
          <a:bodyPr/>
          <a:lstStyle>
            <a:lvl1pPr marL="0" indent="0" algn="ctr">
              <a:buFont typeface="Wingdings" pitchFamily="2" charset="2"/>
              <a:buNone/>
              <a:defRPr>
                <a:solidFill>
                  <a:schemeClr val="tx2"/>
                </a:solidFill>
              </a:defRPr>
            </a:lvl1pPr>
          </a:lstStyle>
          <a:p>
            <a:r>
              <a:rPr lang="en-US" dirty="0"/>
              <a:t>Click to edit Master subtitle style</a:t>
            </a:r>
          </a:p>
        </p:txBody>
      </p:sp>
      <p:sp>
        <p:nvSpPr>
          <p:cNvPr id="5" name="TextBox 4"/>
          <p:cNvSpPr txBox="1"/>
          <p:nvPr userDrawn="1"/>
        </p:nvSpPr>
        <p:spPr>
          <a:xfrm>
            <a:off x="3810000" y="6544481"/>
            <a:ext cx="5334000" cy="307777"/>
          </a:xfrm>
          <a:prstGeom prst="rect">
            <a:avLst/>
          </a:prstGeom>
          <a:noFill/>
        </p:spPr>
        <p:txBody>
          <a:bodyPr wrap="square" rtlCol="0">
            <a:spAutoFit/>
          </a:bodyPr>
          <a:lstStyle/>
          <a:p>
            <a:pPr algn="ctr"/>
            <a:r>
              <a:rPr lang="en-US" sz="1400" dirty="0" smtClean="0">
                <a:solidFill>
                  <a:srgbClr val="1D335E"/>
                </a:solidFill>
                <a:latin typeface="Poppl-Laudatio Regular" pitchFamily="34" charset="0"/>
                <a:sym typeface="Wingdings"/>
              </a:rPr>
              <a:t>          www.trainex.org/osc2013         </a:t>
            </a:r>
            <a:endParaRPr lang="en-US" sz="1400" dirty="0">
              <a:solidFill>
                <a:srgbClr val="1D335E"/>
              </a:solidFill>
              <a:latin typeface="Poppl-Laudatio Regular" pitchFamily="34" charset="0"/>
            </a:endParaRPr>
          </a:p>
        </p:txBody>
      </p:sp>
      <p:sp>
        <p:nvSpPr>
          <p:cNvPr id="9" name="Rectangle 8"/>
          <p:cNvSpPr/>
          <p:nvPr userDrawn="1"/>
        </p:nvSpPr>
        <p:spPr>
          <a:xfrm>
            <a:off x="0" y="5792165"/>
            <a:ext cx="9144000" cy="7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0" name="Picture 9" descr="epa_logo_horiz_white.eps"/>
          <p:cNvPicPr>
            <a:picLocks noChangeAspect="1"/>
          </p:cNvPicPr>
          <p:nvPr userDrawn="1"/>
        </p:nvPicPr>
        <p:blipFill>
          <a:blip r:embed="rId3" cstate="print"/>
          <a:stretch>
            <a:fillRect/>
          </a:stretch>
        </p:blipFill>
        <p:spPr>
          <a:xfrm>
            <a:off x="228600" y="5974696"/>
            <a:ext cx="2852796" cy="396939"/>
          </a:xfrm>
          <a:prstGeom prst="rect">
            <a:avLst/>
          </a:prstGeom>
        </p:spPr>
      </p:pic>
      <p:cxnSp>
        <p:nvCxnSpPr>
          <p:cNvPr id="11" name="Straight Connector 10"/>
          <p:cNvCxnSpPr/>
          <p:nvPr userDrawn="1"/>
        </p:nvCxnSpPr>
        <p:spPr>
          <a:xfrm>
            <a:off x="0" y="5789271"/>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6553200"/>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2743200" y="5973110"/>
            <a:ext cx="6400800" cy="400110"/>
          </a:xfrm>
          <a:prstGeom prst="rect">
            <a:avLst/>
          </a:prstGeom>
          <a:noFill/>
        </p:spPr>
        <p:txBody>
          <a:bodyPr wrap="square" rtlCol="0">
            <a:spAutoFit/>
          </a:bodyPr>
          <a:lstStyle/>
          <a:p>
            <a:pPr algn="ctr"/>
            <a:r>
              <a:rPr lang="en-US" sz="2000" dirty="0" smtClean="0">
                <a:solidFill>
                  <a:prstClr val="white"/>
                </a:solidFill>
                <a:latin typeface="Poppl-Laudatio Regular" pitchFamily="34" charset="0"/>
              </a:rPr>
              <a:t>16</a:t>
            </a:r>
            <a:r>
              <a:rPr lang="en-US" sz="2000" baseline="30000" dirty="0" smtClean="0">
                <a:solidFill>
                  <a:prstClr val="white"/>
                </a:solidFill>
                <a:latin typeface="Poppl-Laudatio Regular" pitchFamily="34" charset="0"/>
              </a:rPr>
              <a:t>th</a:t>
            </a:r>
            <a:r>
              <a:rPr lang="en-US" sz="2000" dirty="0" smtClean="0">
                <a:solidFill>
                  <a:prstClr val="white"/>
                </a:solidFill>
                <a:latin typeface="Poppl-Laudatio Regular" pitchFamily="34" charset="0"/>
              </a:rPr>
              <a:t> Annual OSC Readiness Training Program</a:t>
            </a:r>
            <a:endParaRPr lang="en-US" sz="2000" dirty="0">
              <a:solidFill>
                <a:prstClr val="white"/>
              </a:solidFill>
              <a:latin typeface="Poppl-Laudatio Regular"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6637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295400" y="1371600"/>
            <a:ext cx="7750175" cy="47545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6809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799" y="4080880"/>
            <a:ext cx="7046913" cy="1362075"/>
          </a:xfrm>
        </p:spPr>
        <p:txBody>
          <a:bodyPr anchor="t"/>
          <a:lstStyle>
            <a:lvl1pPr algn="l">
              <a:defRPr sz="40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447799" y="2580693"/>
            <a:ext cx="70469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48622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371600"/>
            <a:ext cx="37338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181600" y="1371600"/>
            <a:ext cx="3863975"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2621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295400" y="1535113"/>
            <a:ext cx="3733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400" y="2174875"/>
            <a:ext cx="3733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181600" y="1535113"/>
            <a:ext cx="3505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181600" y="2174875"/>
            <a:ext cx="3505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5933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0281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799" y="4080880"/>
            <a:ext cx="7046913" cy="1362075"/>
          </a:xfrm>
        </p:spPr>
        <p:txBody>
          <a:bodyPr anchor="t"/>
          <a:lstStyle>
            <a:lvl1pPr algn="l">
              <a:defRPr sz="40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447799" y="2580693"/>
            <a:ext cx="70469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413515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3697479"/>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1701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0"/>
            <a:ext cx="21701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0425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4384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4384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5400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371601"/>
            <a:ext cx="8893175"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0977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8788" y="1"/>
            <a:ext cx="2236787"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8425" y="1"/>
            <a:ext cx="6557963"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7539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921E8B-0BC4-4508-9A77-84CC22707C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9456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A7323D-F459-4A9A-AA5A-5BAE96BECB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9101713"/>
      </p:ext>
    </p:extLst>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220CF4-0B47-496D-8818-543961B6E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45665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F37C4-2CAB-44F3-A058-E5B423697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0766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F2167F9-75C0-479F-85EA-9229C55EF8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46352498"/>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371600"/>
            <a:ext cx="37338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181600" y="1371600"/>
            <a:ext cx="3863975"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048240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57A923-1735-44EE-B627-21F13202D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6382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84B008F-830E-4638-99D6-BEADDD3584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4970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F7E0C4-FB8C-42B3-9F69-A3BA4ACC72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03202862"/>
      </p:ext>
    </p:extLst>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1DA784-5403-4FBC-8578-4C4C6436F4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37537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1B5E5B-73E9-4708-B2A4-E7B940D3B3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8502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9AFA79-D2F8-4980-BA4E-B0C4481863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1376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2E1BC4-02F7-4701-BEFC-A7E2D12259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829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4970"/>
            <a:ext cx="9155573" cy="6866680"/>
          </a:xfrm>
          <a:prstGeom prst="rect">
            <a:avLst/>
          </a:prstGeom>
        </p:spPr>
      </p:pic>
      <p:sp>
        <p:nvSpPr>
          <p:cNvPr id="3099" name="Rectangle 27"/>
          <p:cNvSpPr>
            <a:spLocks noGrp="1" noChangeArrowheads="1"/>
          </p:cNvSpPr>
          <p:nvPr>
            <p:ph type="ctrTitle"/>
          </p:nvPr>
        </p:nvSpPr>
        <p:spPr>
          <a:xfrm>
            <a:off x="3352800" y="3124200"/>
            <a:ext cx="5672138" cy="1470025"/>
          </a:xfrm>
        </p:spPr>
        <p:txBody>
          <a:bodyPr/>
          <a:lstStyle>
            <a:lvl1pPr>
              <a:defRPr>
                <a:solidFill>
                  <a:schemeClr val="tx2"/>
                </a:solidFill>
              </a:defRPr>
            </a:lvl1pPr>
          </a:lstStyle>
          <a:p>
            <a:r>
              <a:rPr lang="en-US" dirty="0"/>
              <a:t>Click to edit Master title style</a:t>
            </a:r>
          </a:p>
        </p:txBody>
      </p:sp>
      <p:sp>
        <p:nvSpPr>
          <p:cNvPr id="3100" name="Rectangle 28"/>
          <p:cNvSpPr>
            <a:spLocks noGrp="1" noChangeArrowheads="1"/>
          </p:cNvSpPr>
          <p:nvPr>
            <p:ph type="subTitle" idx="1"/>
          </p:nvPr>
        </p:nvSpPr>
        <p:spPr>
          <a:xfrm>
            <a:off x="2362200" y="4800600"/>
            <a:ext cx="6672263" cy="990600"/>
          </a:xfrm>
        </p:spPr>
        <p:txBody>
          <a:bodyPr/>
          <a:lstStyle>
            <a:lvl1pPr marL="0" indent="0" algn="ctr">
              <a:buFont typeface="Wingdings" pitchFamily="2" charset="2"/>
              <a:buNone/>
              <a:defRPr>
                <a:solidFill>
                  <a:schemeClr val="tx2"/>
                </a:solidFill>
              </a:defRPr>
            </a:lvl1pPr>
          </a:lstStyle>
          <a:p>
            <a:r>
              <a:rPr lang="en-US" dirty="0"/>
              <a:t>Click to edit Master subtitle style</a:t>
            </a:r>
          </a:p>
        </p:txBody>
      </p:sp>
      <p:sp>
        <p:nvSpPr>
          <p:cNvPr id="5" name="TextBox 4"/>
          <p:cNvSpPr txBox="1"/>
          <p:nvPr userDrawn="1"/>
        </p:nvSpPr>
        <p:spPr>
          <a:xfrm>
            <a:off x="3810000" y="6544481"/>
            <a:ext cx="5334000" cy="307777"/>
          </a:xfrm>
          <a:prstGeom prst="rect">
            <a:avLst/>
          </a:prstGeom>
          <a:noFill/>
        </p:spPr>
        <p:txBody>
          <a:bodyPr wrap="square" rtlCol="0">
            <a:spAutoFit/>
          </a:bodyPr>
          <a:lstStyle/>
          <a:p>
            <a:pPr algn="ctr"/>
            <a:r>
              <a:rPr lang="en-US" sz="1400" dirty="0" smtClean="0">
                <a:solidFill>
                  <a:srgbClr val="1D335E"/>
                </a:solidFill>
                <a:latin typeface="Poppl-Laudatio Regular" pitchFamily="34" charset="0"/>
                <a:sym typeface="Wingdings"/>
              </a:rPr>
              <a:t>          www.trainex.org/osc2013         </a:t>
            </a:r>
            <a:endParaRPr lang="en-US" sz="1400" dirty="0">
              <a:solidFill>
                <a:srgbClr val="1D335E"/>
              </a:solidFill>
              <a:latin typeface="Poppl-Laudatio Regular" pitchFamily="34" charset="0"/>
            </a:endParaRPr>
          </a:p>
        </p:txBody>
      </p:sp>
      <p:sp>
        <p:nvSpPr>
          <p:cNvPr id="9" name="Rectangle 8"/>
          <p:cNvSpPr/>
          <p:nvPr userDrawn="1"/>
        </p:nvSpPr>
        <p:spPr>
          <a:xfrm>
            <a:off x="0" y="5792165"/>
            <a:ext cx="9144000" cy="7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0" name="Picture 9" descr="epa_logo_horiz_white.eps"/>
          <p:cNvPicPr>
            <a:picLocks noChangeAspect="1"/>
          </p:cNvPicPr>
          <p:nvPr userDrawn="1"/>
        </p:nvPicPr>
        <p:blipFill>
          <a:blip r:embed="rId3" cstate="print"/>
          <a:stretch>
            <a:fillRect/>
          </a:stretch>
        </p:blipFill>
        <p:spPr>
          <a:xfrm>
            <a:off x="228600" y="5974696"/>
            <a:ext cx="2852796" cy="396939"/>
          </a:xfrm>
          <a:prstGeom prst="rect">
            <a:avLst/>
          </a:prstGeom>
        </p:spPr>
      </p:pic>
      <p:cxnSp>
        <p:nvCxnSpPr>
          <p:cNvPr id="11" name="Straight Connector 10"/>
          <p:cNvCxnSpPr/>
          <p:nvPr userDrawn="1"/>
        </p:nvCxnSpPr>
        <p:spPr>
          <a:xfrm>
            <a:off x="0" y="5789271"/>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6553200"/>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2743200" y="5973110"/>
            <a:ext cx="6400800" cy="400110"/>
          </a:xfrm>
          <a:prstGeom prst="rect">
            <a:avLst/>
          </a:prstGeom>
          <a:noFill/>
        </p:spPr>
        <p:txBody>
          <a:bodyPr wrap="square" rtlCol="0">
            <a:spAutoFit/>
          </a:bodyPr>
          <a:lstStyle/>
          <a:p>
            <a:pPr algn="ctr"/>
            <a:r>
              <a:rPr lang="en-US" sz="2000" dirty="0" smtClean="0">
                <a:solidFill>
                  <a:prstClr val="white"/>
                </a:solidFill>
                <a:latin typeface="Poppl-Laudatio Regular" pitchFamily="34" charset="0"/>
              </a:rPr>
              <a:t>16</a:t>
            </a:r>
            <a:r>
              <a:rPr lang="en-US" sz="2000" baseline="30000" dirty="0" smtClean="0">
                <a:solidFill>
                  <a:prstClr val="white"/>
                </a:solidFill>
                <a:latin typeface="Poppl-Laudatio Regular" pitchFamily="34" charset="0"/>
              </a:rPr>
              <a:t>th</a:t>
            </a:r>
            <a:r>
              <a:rPr lang="en-US" sz="2000" dirty="0" smtClean="0">
                <a:solidFill>
                  <a:prstClr val="white"/>
                </a:solidFill>
                <a:latin typeface="Poppl-Laudatio Regular" pitchFamily="34" charset="0"/>
              </a:rPr>
              <a:t> Annual OSC Readiness Training Program</a:t>
            </a:r>
            <a:endParaRPr lang="en-US" sz="2000" dirty="0">
              <a:solidFill>
                <a:prstClr val="white"/>
              </a:solidFill>
              <a:latin typeface="Poppl-Laudatio Regular"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5462888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295400" y="1371600"/>
            <a:ext cx="7750175" cy="47545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365348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799" y="4080880"/>
            <a:ext cx="7046913" cy="1362075"/>
          </a:xfrm>
        </p:spPr>
        <p:txBody>
          <a:bodyPr anchor="t"/>
          <a:lstStyle>
            <a:lvl1pPr algn="l">
              <a:defRPr sz="40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447799" y="2580693"/>
            <a:ext cx="70469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459508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295400" y="1535113"/>
            <a:ext cx="3733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400" y="2174875"/>
            <a:ext cx="3733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181600" y="1535113"/>
            <a:ext cx="3505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181600" y="2174875"/>
            <a:ext cx="3505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680088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371600"/>
            <a:ext cx="37338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181600" y="1371600"/>
            <a:ext cx="3863975"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5799616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295400" y="1535113"/>
            <a:ext cx="3733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400" y="2174875"/>
            <a:ext cx="3733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181600" y="1535113"/>
            <a:ext cx="3505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181600" y="2174875"/>
            <a:ext cx="3505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9341277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048097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7000728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1701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0"/>
            <a:ext cx="21701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706514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4384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4384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5330633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371601"/>
            <a:ext cx="8893175"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038950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8788" y="1"/>
            <a:ext cx="2236787"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8425" y="1"/>
            <a:ext cx="6557963"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476892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9452F7-7D6A-49D0-BEF8-3CE6BBD98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536995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B5340B-7870-48DC-A8B1-F324380E5A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8609730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1084484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A8C14-A90E-42EC-85EA-BA3C4E5AA8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13100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D264EB-58C3-4D4E-BEE0-E250B72400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2129421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2A724E-4AE3-48CB-8D35-AB12D29811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959589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B2E0C4-84C0-4642-8619-19B83C6B1D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001170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AD88B35-8816-44E8-A7B8-B8727F8D84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05722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9B6967-C271-42E3-B1EB-B7C79794BF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811453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276A3B-3248-48B5-B3DD-D565380347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286316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01FA7B-72F9-4789-81BC-994F49F8AA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022614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E2633F-EADD-4FCB-B2C7-2FB6C5240F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273514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03F1AB-724B-4F86-83ED-D96C09E4B2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026343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78681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307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p:spPr>
        <p:txBody>
          <a:bodyPr/>
          <a:lstStyle/>
          <a:p>
            <a:pPr eaLnBrk="0" hangingPunct="0"/>
            <a:endParaRPr kumimoji="1" lang="en-US">
              <a:solidFill>
                <a:srgbClr val="009999"/>
              </a:solidFill>
              <a:latin typeface="Times New Roman"/>
            </a:endParaRPr>
          </a:p>
        </p:txBody>
      </p:sp>
      <p:sp>
        <p:nvSpPr>
          <p:cNvPr id="307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hangingPunct="0"/>
            <a:endParaRPr kumimoji="1" lang="en-US">
              <a:solidFill>
                <a:srgbClr val="009999"/>
              </a:solidFill>
              <a:latin typeface="Times New Roman"/>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3078" name="Rectangle 6"/>
          <p:cNvSpPr>
            <a:spLocks noGrp="1" noChangeArrowheads="1"/>
          </p:cNvSpPr>
          <p:nvPr>
            <p:ph type="dt" sz="quarter" idx="2"/>
          </p:nvPr>
        </p:nvSpPr>
        <p:spPr/>
        <p:txBody>
          <a:bodyPr/>
          <a:lstStyle>
            <a:lvl1pPr>
              <a:defRPr/>
            </a:lvl1pPr>
          </a:lstStyle>
          <a:p>
            <a:endParaRPr lang="en-US">
              <a:solidFill>
                <a:srgbClr val="FF9966"/>
              </a:solidFill>
            </a:endParaRPr>
          </a:p>
        </p:txBody>
      </p:sp>
      <p:sp>
        <p:nvSpPr>
          <p:cNvPr id="3079" name="Rectangle 7"/>
          <p:cNvSpPr>
            <a:spLocks noGrp="1" noChangeArrowheads="1"/>
          </p:cNvSpPr>
          <p:nvPr>
            <p:ph type="ftr" sz="quarter" idx="3"/>
          </p:nvPr>
        </p:nvSpPr>
        <p:spPr/>
        <p:txBody>
          <a:bodyPr/>
          <a:lstStyle>
            <a:lvl1pPr>
              <a:defRPr/>
            </a:lvl1pPr>
          </a:lstStyle>
          <a:p>
            <a:endParaRPr lang="en-US">
              <a:solidFill>
                <a:srgbClr val="FF9966"/>
              </a:solidFill>
            </a:endParaRPr>
          </a:p>
        </p:txBody>
      </p:sp>
      <p:sp>
        <p:nvSpPr>
          <p:cNvPr id="3080" name="Rectangle 8"/>
          <p:cNvSpPr>
            <a:spLocks noGrp="1" noChangeArrowheads="1"/>
          </p:cNvSpPr>
          <p:nvPr>
            <p:ph type="sldNum" sz="quarter" idx="4"/>
          </p:nvPr>
        </p:nvSpPr>
        <p:spPr/>
        <p:txBody>
          <a:bodyPr/>
          <a:lstStyle>
            <a:lvl1pPr>
              <a:defRPr/>
            </a:lvl1pPr>
          </a:lstStyle>
          <a:p>
            <a:fld id="{3D45D787-CE5C-4ABD-A705-2857138DD055}"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97641227"/>
      </p:ext>
    </p:extLst>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99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9966"/>
              </a:solidFill>
            </a:endParaRPr>
          </a:p>
        </p:txBody>
      </p:sp>
      <p:sp>
        <p:nvSpPr>
          <p:cNvPr id="6" name="Slide Number Placeholder 5"/>
          <p:cNvSpPr>
            <a:spLocks noGrp="1"/>
          </p:cNvSpPr>
          <p:nvPr>
            <p:ph type="sldNum" sz="quarter" idx="12"/>
          </p:nvPr>
        </p:nvSpPr>
        <p:spPr/>
        <p:txBody>
          <a:bodyPr/>
          <a:lstStyle>
            <a:lvl1pPr>
              <a:defRPr/>
            </a:lvl1pPr>
          </a:lstStyle>
          <a:p>
            <a:fld id="{9651F971-D99C-49D1-98B2-33CCC72A6976}"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0389350"/>
      </p:ext>
    </p:extLst>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99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9966"/>
              </a:solidFill>
            </a:endParaRPr>
          </a:p>
        </p:txBody>
      </p:sp>
      <p:sp>
        <p:nvSpPr>
          <p:cNvPr id="6" name="Slide Number Placeholder 5"/>
          <p:cNvSpPr>
            <a:spLocks noGrp="1"/>
          </p:cNvSpPr>
          <p:nvPr>
            <p:ph type="sldNum" sz="quarter" idx="12"/>
          </p:nvPr>
        </p:nvSpPr>
        <p:spPr/>
        <p:txBody>
          <a:bodyPr/>
          <a:lstStyle>
            <a:lvl1pPr>
              <a:defRPr/>
            </a:lvl1pPr>
          </a:lstStyle>
          <a:p>
            <a:fld id="{710F41DF-91AA-425B-880C-CF036ED35ABF}"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570821"/>
      </p:ext>
    </p:extLst>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99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9966"/>
              </a:solidFill>
            </a:endParaRPr>
          </a:p>
        </p:txBody>
      </p:sp>
      <p:sp>
        <p:nvSpPr>
          <p:cNvPr id="7" name="Slide Number Placeholder 6"/>
          <p:cNvSpPr>
            <a:spLocks noGrp="1"/>
          </p:cNvSpPr>
          <p:nvPr>
            <p:ph type="sldNum" sz="quarter" idx="12"/>
          </p:nvPr>
        </p:nvSpPr>
        <p:spPr/>
        <p:txBody>
          <a:bodyPr/>
          <a:lstStyle>
            <a:lvl1pPr>
              <a:defRPr/>
            </a:lvl1pPr>
          </a:lstStyle>
          <a:p>
            <a:fld id="{02BAF39D-3A7D-4DEB-BCDB-E9234F26275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4213951"/>
      </p:ext>
    </p:extLst>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9966"/>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9966"/>
              </a:solidFill>
            </a:endParaRPr>
          </a:p>
        </p:txBody>
      </p:sp>
      <p:sp>
        <p:nvSpPr>
          <p:cNvPr id="9" name="Slide Number Placeholder 8"/>
          <p:cNvSpPr>
            <a:spLocks noGrp="1"/>
          </p:cNvSpPr>
          <p:nvPr>
            <p:ph type="sldNum" sz="quarter" idx="12"/>
          </p:nvPr>
        </p:nvSpPr>
        <p:spPr/>
        <p:txBody>
          <a:bodyPr/>
          <a:lstStyle>
            <a:lvl1pPr>
              <a:defRPr/>
            </a:lvl1pPr>
          </a:lstStyle>
          <a:p>
            <a:fld id="{AE1F67BA-9869-4B90-8F32-34EBAB35CA56}"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3871239"/>
      </p:ext>
    </p:extLst>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9966"/>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9966"/>
              </a:solidFill>
            </a:endParaRPr>
          </a:p>
        </p:txBody>
      </p:sp>
      <p:sp>
        <p:nvSpPr>
          <p:cNvPr id="5" name="Slide Number Placeholder 4"/>
          <p:cNvSpPr>
            <a:spLocks noGrp="1"/>
          </p:cNvSpPr>
          <p:nvPr>
            <p:ph type="sldNum" sz="quarter" idx="12"/>
          </p:nvPr>
        </p:nvSpPr>
        <p:spPr/>
        <p:txBody>
          <a:bodyPr/>
          <a:lstStyle>
            <a:lvl1pPr>
              <a:defRPr/>
            </a:lvl1pPr>
          </a:lstStyle>
          <a:p>
            <a:fld id="{A371D34F-96F9-4BF4-B4AD-0EC14C07EE4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3246678"/>
      </p:ext>
    </p:extLst>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9966"/>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9966"/>
              </a:solidFill>
            </a:endParaRPr>
          </a:p>
        </p:txBody>
      </p:sp>
      <p:sp>
        <p:nvSpPr>
          <p:cNvPr id="4" name="Slide Number Placeholder 3"/>
          <p:cNvSpPr>
            <a:spLocks noGrp="1"/>
          </p:cNvSpPr>
          <p:nvPr>
            <p:ph type="sldNum" sz="quarter" idx="12"/>
          </p:nvPr>
        </p:nvSpPr>
        <p:spPr/>
        <p:txBody>
          <a:bodyPr/>
          <a:lstStyle>
            <a:lvl1pPr>
              <a:defRPr/>
            </a:lvl1pPr>
          </a:lstStyle>
          <a:p>
            <a:fld id="{1791213F-58AC-4488-BCFE-CC86517441E9}"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99164335"/>
      </p:ext>
    </p:extLst>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99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9966"/>
              </a:solidFill>
            </a:endParaRPr>
          </a:p>
        </p:txBody>
      </p:sp>
      <p:sp>
        <p:nvSpPr>
          <p:cNvPr id="7" name="Slide Number Placeholder 6"/>
          <p:cNvSpPr>
            <a:spLocks noGrp="1"/>
          </p:cNvSpPr>
          <p:nvPr>
            <p:ph type="sldNum" sz="quarter" idx="12"/>
          </p:nvPr>
        </p:nvSpPr>
        <p:spPr/>
        <p:txBody>
          <a:bodyPr/>
          <a:lstStyle>
            <a:lvl1pPr>
              <a:defRPr/>
            </a:lvl1pPr>
          </a:lstStyle>
          <a:p>
            <a:fld id="{F0043EAD-C020-4D8D-9BA9-2D94E6D54D87}"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4418418"/>
      </p:ext>
    </p:extLst>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99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9966"/>
              </a:solidFill>
            </a:endParaRPr>
          </a:p>
        </p:txBody>
      </p:sp>
      <p:sp>
        <p:nvSpPr>
          <p:cNvPr id="7" name="Slide Number Placeholder 6"/>
          <p:cNvSpPr>
            <a:spLocks noGrp="1"/>
          </p:cNvSpPr>
          <p:nvPr>
            <p:ph type="sldNum" sz="quarter" idx="12"/>
          </p:nvPr>
        </p:nvSpPr>
        <p:spPr/>
        <p:txBody>
          <a:bodyPr/>
          <a:lstStyle>
            <a:lvl1pPr>
              <a:defRPr/>
            </a:lvl1pPr>
          </a:lstStyle>
          <a:p>
            <a:fld id="{7D03E7E0-4CBE-4252-A66D-9CA5DBC1B48E}"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2507679"/>
      </p:ext>
    </p:extLst>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99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9966"/>
              </a:solidFill>
            </a:endParaRPr>
          </a:p>
        </p:txBody>
      </p:sp>
      <p:sp>
        <p:nvSpPr>
          <p:cNvPr id="6" name="Slide Number Placeholder 5"/>
          <p:cNvSpPr>
            <a:spLocks noGrp="1"/>
          </p:cNvSpPr>
          <p:nvPr>
            <p:ph type="sldNum" sz="quarter" idx="12"/>
          </p:nvPr>
        </p:nvSpPr>
        <p:spPr/>
        <p:txBody>
          <a:bodyPr/>
          <a:lstStyle>
            <a:lvl1pPr>
              <a:defRPr/>
            </a:lvl1pPr>
          </a:lstStyle>
          <a:p>
            <a:fld id="{63CE023F-E465-47AE-8670-A480991CA536}"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392225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21701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95400" y="1435100"/>
            <a:ext cx="21701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295895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99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9966"/>
              </a:solidFill>
            </a:endParaRPr>
          </a:p>
        </p:txBody>
      </p:sp>
      <p:sp>
        <p:nvSpPr>
          <p:cNvPr id="6" name="Slide Number Placeholder 5"/>
          <p:cNvSpPr>
            <a:spLocks noGrp="1"/>
          </p:cNvSpPr>
          <p:nvPr>
            <p:ph type="sldNum" sz="quarter" idx="12"/>
          </p:nvPr>
        </p:nvSpPr>
        <p:spPr/>
        <p:txBody>
          <a:bodyPr/>
          <a:lstStyle>
            <a:lvl1pPr>
              <a:defRPr/>
            </a:lvl1pPr>
          </a:lstStyle>
          <a:p>
            <a:fld id="{5D4393A8-AE58-438D-8281-96A4754D868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5121332"/>
      </p:ext>
    </p:extLst>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hidden">
          <a:xfrm>
            <a:off x="1736725" y="1689100"/>
            <a:ext cx="6950075" cy="5168900"/>
          </a:xfrm>
          <a:prstGeom prst="rect">
            <a:avLst/>
          </a:prstGeom>
          <a:solidFill>
            <a:schemeClr val="bg1"/>
          </a:solidFill>
          <a:ln w="9525">
            <a:noFill/>
            <a:miter lim="800000"/>
            <a:headEnd/>
            <a:tailEnd/>
          </a:ln>
          <a:effectLst/>
        </p:spPr>
        <p:txBody>
          <a:bodyPr wrap="none" anchor="ctr"/>
          <a:lstStyle/>
          <a:p>
            <a:pPr>
              <a:defRPr/>
            </a:pPr>
            <a:endParaRPr lang="en-US">
              <a:ea typeface="+mn-ea"/>
              <a:cs typeface="+mn-cs"/>
            </a:endParaRPr>
          </a:p>
        </p:txBody>
      </p:sp>
      <p:sp>
        <p:nvSpPr>
          <p:cNvPr id="5" name="Rectangle 3"/>
          <p:cNvSpPr>
            <a:spLocks noChangeArrowheads="1"/>
          </p:cNvSpPr>
          <p:nvPr userDrawn="1"/>
        </p:nvSpPr>
        <p:spPr bwMode="auto">
          <a:xfrm>
            <a:off x="1736725" y="396875"/>
            <a:ext cx="6848475" cy="596900"/>
          </a:xfrm>
          <a:prstGeom prst="rect">
            <a:avLst/>
          </a:prstGeom>
          <a:solidFill>
            <a:schemeClr val="bg1"/>
          </a:solidFill>
          <a:ln w="9525">
            <a:noFill/>
            <a:miter lim="800000"/>
            <a:headEnd/>
            <a:tailEnd/>
          </a:ln>
          <a:effectLst/>
        </p:spPr>
        <p:txBody>
          <a:bodyPr wrap="none" anchor="ctr"/>
          <a:lstStyle/>
          <a:p>
            <a:pPr>
              <a:defRPr/>
            </a:pPr>
            <a:endParaRPr lang="en-US">
              <a:ea typeface="+mn-ea"/>
              <a:cs typeface="+mn-cs"/>
            </a:endParaRPr>
          </a:p>
        </p:txBody>
      </p:sp>
      <p:sp>
        <p:nvSpPr>
          <p:cNvPr id="6" name="Rectangle 4"/>
          <p:cNvSpPr>
            <a:spLocks noChangeArrowheads="1"/>
          </p:cNvSpPr>
          <p:nvPr userDrawn="1"/>
        </p:nvSpPr>
        <p:spPr bwMode="hidden">
          <a:xfrm>
            <a:off x="5722938" y="1392238"/>
            <a:ext cx="2759075" cy="396875"/>
          </a:xfrm>
          <a:prstGeom prst="rect">
            <a:avLst/>
          </a:prstGeom>
          <a:solidFill>
            <a:schemeClr val="bg1"/>
          </a:solidFill>
          <a:ln w="9525">
            <a:noFill/>
            <a:miter lim="800000"/>
            <a:headEnd/>
            <a:tailEnd/>
          </a:ln>
          <a:effectLst/>
        </p:spPr>
        <p:txBody>
          <a:bodyPr wrap="none" anchor="ctr"/>
          <a:lstStyle/>
          <a:p>
            <a:pPr>
              <a:defRPr/>
            </a:pPr>
            <a:endParaRPr lang="en-US">
              <a:ea typeface="+mn-ea"/>
              <a:cs typeface="+mn-cs"/>
            </a:endParaRPr>
          </a:p>
        </p:txBody>
      </p:sp>
      <p:sp>
        <p:nvSpPr>
          <p:cNvPr id="134149" name="Rectangle 5"/>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134150" name="Rectangle 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7" name="Rectangle 9"/>
          <p:cNvSpPr>
            <a:spLocks noGrp="1" noChangeArrowheads="1"/>
          </p:cNvSpPr>
          <p:nvPr>
            <p:ph type="sldNum" sz="quarter" idx="10"/>
          </p:nvPr>
        </p:nvSpPr>
        <p:spPr>
          <a:xfrm>
            <a:off x="7931150" y="6245225"/>
            <a:ext cx="1212850" cy="476250"/>
          </a:xfrm>
        </p:spPr>
        <p:txBody>
          <a:bodyPr/>
          <a:lstStyle>
            <a:lvl1pPr>
              <a:defRPr/>
            </a:lvl1pPr>
          </a:lstStyle>
          <a:p>
            <a:pPr>
              <a:defRPr/>
            </a:pPr>
            <a:fld id="{FCE438DB-B2CE-3E40-B809-15EC1C971405}" type="slidenum">
              <a:rPr lang="en-US"/>
              <a:pPr>
                <a:defRPr/>
              </a:pPr>
              <a:t>‹#›</a:t>
            </a:fld>
            <a:r>
              <a:rPr lang="en-US"/>
              <a:t> of Total # of slides</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6" name="Rectangle 6"/>
          <p:cNvSpPr>
            <a:spLocks noGrp="1" noChangeArrowheads="1"/>
          </p:cNvSpPr>
          <p:nvPr>
            <p:ph type="sldNum" sz="quarter" idx="12"/>
          </p:nvPr>
        </p:nvSpPr>
        <p:spPr>
          <a:ln/>
        </p:spPr>
        <p:txBody>
          <a:bodyPr/>
          <a:lstStyle>
            <a:lvl1pPr>
              <a:defRPr/>
            </a:lvl1pPr>
          </a:lstStyle>
          <a:p>
            <a:pPr>
              <a:defRPr/>
            </a:pPr>
            <a:fld id="{B40562FC-BE05-ED4F-ACDD-99E986DAB874}" type="slidenum">
              <a:rPr lang="en-US"/>
              <a:pPr>
                <a:defRPr/>
              </a:pPr>
              <a:t>‹#›</a:t>
            </a:fld>
            <a:r>
              <a:rPr lang="en-US"/>
              <a:t> of Total # of slides</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6" name="Rectangle 6"/>
          <p:cNvSpPr>
            <a:spLocks noGrp="1" noChangeArrowheads="1"/>
          </p:cNvSpPr>
          <p:nvPr>
            <p:ph type="sldNum" sz="quarter" idx="12"/>
          </p:nvPr>
        </p:nvSpPr>
        <p:spPr>
          <a:ln/>
        </p:spPr>
        <p:txBody>
          <a:bodyPr/>
          <a:lstStyle>
            <a:lvl1pPr>
              <a:defRPr/>
            </a:lvl1pPr>
          </a:lstStyle>
          <a:p>
            <a:pPr>
              <a:defRPr/>
            </a:pPr>
            <a:fld id="{25DCAD38-279F-F145-AFA7-A43FCB490665}" type="slidenum">
              <a:rPr lang="en-US"/>
              <a:pPr>
                <a:defRPr/>
              </a:pPr>
              <a:t>‹#›</a:t>
            </a:fld>
            <a:r>
              <a:rPr lang="en-US"/>
              <a:t> of Total # of slides</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7" name="Rectangle 6"/>
          <p:cNvSpPr>
            <a:spLocks noGrp="1" noChangeArrowheads="1"/>
          </p:cNvSpPr>
          <p:nvPr>
            <p:ph type="sldNum" sz="quarter" idx="12"/>
          </p:nvPr>
        </p:nvSpPr>
        <p:spPr>
          <a:ln/>
        </p:spPr>
        <p:txBody>
          <a:bodyPr/>
          <a:lstStyle>
            <a:lvl1pPr>
              <a:defRPr/>
            </a:lvl1pPr>
          </a:lstStyle>
          <a:p>
            <a:pPr>
              <a:defRPr/>
            </a:pPr>
            <a:fld id="{47E207C6-188A-D841-BE94-44ABBD9C587D}" type="slidenum">
              <a:rPr lang="en-US"/>
              <a:pPr>
                <a:defRPr/>
              </a:pPr>
              <a:t>‹#›</a:t>
            </a:fld>
            <a:r>
              <a:rPr lang="en-US"/>
              <a:t> of Total # of slides</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9" name="Rectangle 6"/>
          <p:cNvSpPr>
            <a:spLocks noGrp="1" noChangeArrowheads="1"/>
          </p:cNvSpPr>
          <p:nvPr>
            <p:ph type="sldNum" sz="quarter" idx="12"/>
          </p:nvPr>
        </p:nvSpPr>
        <p:spPr>
          <a:ln/>
        </p:spPr>
        <p:txBody>
          <a:bodyPr/>
          <a:lstStyle>
            <a:lvl1pPr>
              <a:defRPr/>
            </a:lvl1pPr>
          </a:lstStyle>
          <a:p>
            <a:pPr>
              <a:defRPr/>
            </a:pPr>
            <a:fld id="{BA05A91F-15D6-8C49-8D63-0DC477137D0E}" type="slidenum">
              <a:rPr lang="en-US"/>
              <a:pPr>
                <a:defRPr/>
              </a:pPr>
              <a:t>‹#›</a:t>
            </a:fld>
            <a:r>
              <a:rPr lang="en-US"/>
              <a:t> of Total # of slides</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5" name="Rectangle 6"/>
          <p:cNvSpPr>
            <a:spLocks noGrp="1" noChangeArrowheads="1"/>
          </p:cNvSpPr>
          <p:nvPr>
            <p:ph type="sldNum" sz="quarter" idx="12"/>
          </p:nvPr>
        </p:nvSpPr>
        <p:spPr>
          <a:ln/>
        </p:spPr>
        <p:txBody>
          <a:bodyPr/>
          <a:lstStyle>
            <a:lvl1pPr>
              <a:defRPr/>
            </a:lvl1pPr>
          </a:lstStyle>
          <a:p>
            <a:pPr>
              <a:defRPr/>
            </a:pPr>
            <a:fld id="{485FD756-B7BD-F141-B41D-E0CE50E569AB}" type="slidenum">
              <a:rPr lang="en-US"/>
              <a:pPr>
                <a:defRPr/>
              </a:pPr>
              <a:t>‹#›</a:t>
            </a:fld>
            <a:r>
              <a:rPr lang="en-US"/>
              <a:t> of Total # of slides</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4" name="Rectangle 6"/>
          <p:cNvSpPr>
            <a:spLocks noGrp="1" noChangeArrowheads="1"/>
          </p:cNvSpPr>
          <p:nvPr>
            <p:ph type="sldNum" sz="quarter" idx="12"/>
          </p:nvPr>
        </p:nvSpPr>
        <p:spPr>
          <a:ln/>
        </p:spPr>
        <p:txBody>
          <a:bodyPr/>
          <a:lstStyle>
            <a:lvl1pPr>
              <a:defRPr/>
            </a:lvl1pPr>
          </a:lstStyle>
          <a:p>
            <a:pPr>
              <a:defRPr/>
            </a:pPr>
            <a:fld id="{FBC356E5-0482-E745-AD12-6526C618B712}" type="slidenum">
              <a:rPr lang="en-US"/>
              <a:pPr>
                <a:defRPr/>
              </a:pPr>
              <a:t>‹#›</a:t>
            </a:fld>
            <a:r>
              <a:rPr lang="en-US"/>
              <a:t> of Total # of slides</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7" name="Rectangle 6"/>
          <p:cNvSpPr>
            <a:spLocks noGrp="1" noChangeArrowheads="1"/>
          </p:cNvSpPr>
          <p:nvPr>
            <p:ph type="sldNum" sz="quarter" idx="12"/>
          </p:nvPr>
        </p:nvSpPr>
        <p:spPr>
          <a:ln/>
        </p:spPr>
        <p:txBody>
          <a:bodyPr/>
          <a:lstStyle>
            <a:lvl1pPr>
              <a:defRPr/>
            </a:lvl1pPr>
          </a:lstStyle>
          <a:p>
            <a:pPr>
              <a:defRPr/>
            </a:pPr>
            <a:fld id="{5B0E1929-B3CB-E943-A9C7-A1C8EA48523E}" type="slidenum">
              <a:rPr lang="en-US"/>
              <a:pPr>
                <a:defRPr/>
              </a:pPr>
              <a:t>‹#›</a:t>
            </a:fld>
            <a:r>
              <a:rPr lang="en-US"/>
              <a:t> of Total # of slides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7" name="Rectangle 6"/>
          <p:cNvSpPr>
            <a:spLocks noGrp="1" noChangeArrowheads="1"/>
          </p:cNvSpPr>
          <p:nvPr>
            <p:ph type="sldNum" sz="quarter" idx="12"/>
          </p:nvPr>
        </p:nvSpPr>
        <p:spPr>
          <a:ln/>
        </p:spPr>
        <p:txBody>
          <a:bodyPr/>
          <a:lstStyle>
            <a:lvl1pPr>
              <a:defRPr/>
            </a:lvl1pPr>
          </a:lstStyle>
          <a:p>
            <a:pPr>
              <a:defRPr/>
            </a:pPr>
            <a:fld id="{B6007118-E9E1-BA4F-84DB-CA09BE5FDE6F}" type="slidenum">
              <a:rPr lang="en-US"/>
              <a:pPr>
                <a:defRPr/>
              </a:pPr>
              <a:t>‹#›</a:t>
            </a:fld>
            <a:r>
              <a:rPr lang="en-US"/>
              <a:t> of Total # of slides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4384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4384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951575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6" name="Rectangle 6"/>
          <p:cNvSpPr>
            <a:spLocks noGrp="1" noChangeArrowheads="1"/>
          </p:cNvSpPr>
          <p:nvPr>
            <p:ph type="sldNum" sz="quarter" idx="12"/>
          </p:nvPr>
        </p:nvSpPr>
        <p:spPr>
          <a:ln/>
        </p:spPr>
        <p:txBody>
          <a:bodyPr/>
          <a:lstStyle>
            <a:lvl1pPr>
              <a:defRPr/>
            </a:lvl1pPr>
          </a:lstStyle>
          <a:p>
            <a:pPr>
              <a:defRPr/>
            </a:pPr>
            <a:fld id="{07DCFAEB-E23F-CB4B-8643-9FCCD080F6F9}" type="slidenum">
              <a:rPr lang="en-US"/>
              <a:pPr>
                <a:defRPr/>
              </a:pPr>
              <a:t>‹#›</a:t>
            </a:fld>
            <a:r>
              <a:rPr lang="en-US"/>
              <a:t> of Total # of slides</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6" name="Rectangle 6"/>
          <p:cNvSpPr>
            <a:spLocks noGrp="1" noChangeArrowheads="1"/>
          </p:cNvSpPr>
          <p:nvPr>
            <p:ph type="sldNum" sz="quarter" idx="12"/>
          </p:nvPr>
        </p:nvSpPr>
        <p:spPr>
          <a:ln/>
        </p:spPr>
        <p:txBody>
          <a:bodyPr/>
          <a:lstStyle>
            <a:lvl1pPr>
              <a:defRPr/>
            </a:lvl1pPr>
          </a:lstStyle>
          <a:p>
            <a:pPr>
              <a:defRPr/>
            </a:pPr>
            <a:fld id="{FD7F2246-7B5A-C645-9142-474C343032F4}" type="slidenum">
              <a:rPr lang="en-US"/>
              <a:pPr>
                <a:defRPr/>
              </a:pPr>
              <a:t>‹#›</a:t>
            </a:fld>
            <a:r>
              <a:rPr lang="en-US"/>
              <a:t> of Total # of slides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4.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1.png"/><Relationship Id="rId14" Type="http://schemas.openxmlformats.org/officeDocument/2006/relationships/image" Target="../media/image2.emf"/><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3" Type="http://schemas.openxmlformats.org/officeDocument/2006/relationships/image" Target="../media/image1.png"/><Relationship Id="rId14" Type="http://schemas.openxmlformats.org/officeDocument/2006/relationships/image" Target="../media/image2.emf"/><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8.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1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4694"/>
            <a:ext cx="1828800" cy="6858000"/>
          </a:xfrm>
          <a:prstGeom prst="rect">
            <a:avLst/>
          </a:prstGeom>
        </p:spPr>
      </p:pic>
      <p:sp>
        <p:nvSpPr>
          <p:cNvPr id="13" name="Rectangle 12"/>
          <p:cNvSpPr/>
          <p:nvPr/>
        </p:nvSpPr>
        <p:spPr>
          <a:xfrm>
            <a:off x="0" y="6423950"/>
            <a:ext cx="9144000" cy="4340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cxnSp>
        <p:nvCxnSpPr>
          <p:cNvPr id="18" name="Straight Connector 17"/>
          <p:cNvCxnSpPr/>
          <p:nvPr/>
        </p:nvCxnSpPr>
        <p:spPr>
          <a:xfrm>
            <a:off x="0" y="6435524"/>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26" name="Rectangle 2"/>
          <p:cNvSpPr>
            <a:spLocks noGrp="1" noChangeArrowheads="1"/>
          </p:cNvSpPr>
          <p:nvPr>
            <p:ph type="title"/>
          </p:nvPr>
        </p:nvSpPr>
        <p:spPr bwMode="auto">
          <a:xfrm>
            <a:off x="1295399" y="0"/>
            <a:ext cx="77501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1295400" y="1371600"/>
            <a:ext cx="7750175" cy="4754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4" name="Picture 13" descr="epa_logo_horiz_white.eps"/>
          <p:cNvPicPr>
            <a:picLocks noChangeAspect="1"/>
          </p:cNvPicPr>
          <p:nvPr/>
        </p:nvPicPr>
        <p:blipFill>
          <a:blip r:embed="rId14" cstate="print"/>
          <a:stretch>
            <a:fillRect/>
          </a:stretch>
        </p:blipFill>
        <p:spPr>
          <a:xfrm>
            <a:off x="228601" y="6524533"/>
            <a:ext cx="1840101" cy="256032"/>
          </a:xfrm>
          <a:prstGeom prst="rect">
            <a:avLst/>
          </a:prstGeom>
        </p:spPr>
      </p:pic>
      <p:sp>
        <p:nvSpPr>
          <p:cNvPr id="15" name="TextBox 14"/>
          <p:cNvSpPr txBox="1"/>
          <p:nvPr/>
        </p:nvSpPr>
        <p:spPr>
          <a:xfrm>
            <a:off x="1676400" y="6506355"/>
            <a:ext cx="7467600" cy="292388"/>
          </a:xfrm>
          <a:prstGeom prst="rect">
            <a:avLst/>
          </a:prstGeom>
          <a:noFill/>
        </p:spPr>
        <p:txBody>
          <a:bodyPr wrap="square" rtlCol="0">
            <a:spAutoFit/>
          </a:bodyPr>
          <a:lstStyle/>
          <a:p>
            <a:pPr algn="ctr"/>
            <a:r>
              <a:rPr lang="en-US" sz="1300" dirty="0">
                <a:solidFill>
                  <a:prstClr val="white"/>
                </a:solidFill>
                <a:latin typeface="Poppl-Laudatio Regular" pitchFamily="34" charset="0"/>
                <a:sym typeface="Wingdings"/>
              </a:rPr>
              <a:t>     1</a:t>
            </a:r>
            <a:r>
              <a:rPr lang="en-US" sz="1300" dirty="0">
                <a:solidFill>
                  <a:prstClr val="white"/>
                </a:solidFill>
                <a:latin typeface="Poppl-Laudatio Regular" pitchFamily="34" charset="0"/>
              </a:rPr>
              <a:t>6</a:t>
            </a:r>
            <a:r>
              <a:rPr lang="en-US" sz="1300" baseline="30000" dirty="0">
                <a:solidFill>
                  <a:prstClr val="white"/>
                </a:solidFill>
                <a:latin typeface="Poppl-Laudatio Regular" pitchFamily="34" charset="0"/>
              </a:rPr>
              <a:t>th</a:t>
            </a:r>
            <a:r>
              <a:rPr lang="en-US" sz="1300" dirty="0">
                <a:solidFill>
                  <a:prstClr val="white"/>
                </a:solidFill>
                <a:latin typeface="Poppl-Laudatio Regular" pitchFamily="34" charset="0"/>
              </a:rPr>
              <a:t> Annual OSC Readiness Training Program</a:t>
            </a:r>
            <a:r>
              <a:rPr lang="en-US" sz="1200" dirty="0">
                <a:solidFill>
                  <a:prstClr val="white"/>
                </a:solidFill>
                <a:latin typeface="Poppl-Laudatio Regular" pitchFamily="34" charset="0"/>
                <a:sym typeface="Wingdings"/>
              </a:rPr>
              <a:t>     </a:t>
            </a:r>
            <a:r>
              <a:rPr lang="en-US" sz="1300" dirty="0">
                <a:solidFill>
                  <a:prstClr val="white"/>
                </a:solidFill>
                <a:latin typeface="Poppl-Laudatio Regular" pitchFamily="34" charset="0"/>
                <a:sym typeface="Wingdings"/>
              </a:rPr>
              <a:t>     </a:t>
            </a:r>
            <a:r>
              <a:rPr lang="en-US" sz="1200" dirty="0">
                <a:solidFill>
                  <a:prstClr val="white"/>
                </a:solidFill>
                <a:latin typeface="Poppl-Laudatio Regular" pitchFamily="34" charset="0"/>
                <a:sym typeface="Wingdings"/>
              </a:rPr>
              <a:t>www.trainex.org/osc2013 </a:t>
            </a:r>
            <a:endParaRPr lang="en-US" sz="1300" dirty="0">
              <a:solidFill>
                <a:prstClr val="white"/>
              </a:solidFill>
              <a:latin typeface="Poppl-Laudatio Regular" pitchFamily="34" charset="0"/>
            </a:endParaRPr>
          </a:p>
        </p:txBody>
      </p:sp>
      <p:sp>
        <p:nvSpPr>
          <p:cNvPr id="9" name="Slide Number Placeholder 5"/>
          <p:cNvSpPr txBox="1">
            <a:spLocks/>
          </p:cNvSpPr>
          <p:nvPr/>
        </p:nvSpPr>
        <p:spPr>
          <a:xfrm>
            <a:off x="8534400" y="6511856"/>
            <a:ext cx="533400" cy="350838"/>
          </a:xfrm>
          <a:prstGeom prst="rect">
            <a:avLst/>
          </a:prstGeom>
        </p:spPr>
        <p:txBody>
          <a:bodyPr/>
          <a:lstStyle/>
          <a:p>
            <a:pPr algn="ctr">
              <a:defRPr/>
            </a:pPr>
            <a:fld id="{40B3E460-37B7-46DA-BE0B-6E64A2DB80A7}" type="slidenum">
              <a:rPr lang="en-US" sz="1300">
                <a:solidFill>
                  <a:prstClr val="white"/>
                </a:solidFill>
                <a:latin typeface="Poppl-Laudatio Regular" pitchFamily="34" charset="0"/>
                <a:sym typeface="Wingdings"/>
              </a:rPr>
              <a:pPr algn="ctr">
                <a:defRPr/>
              </a:pPr>
              <a:t>‹#›</a:t>
            </a:fld>
            <a:endParaRPr lang="en-US" sz="1300" dirty="0">
              <a:solidFill>
                <a:prstClr val="white"/>
              </a:solidFill>
              <a:latin typeface="Poppl-Laudatio Regular" pitchFamily="34" charset="0"/>
              <a:sym typeface="Wingding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150319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hf hdr="0" ftr="0" dt="0"/>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rgbClr val="25437F"/>
          </a:solidFill>
          <a:latin typeface="Arial" charset="0"/>
        </a:defRPr>
      </a:lvl2pPr>
      <a:lvl3pPr algn="ctr" rtl="0" fontAlgn="base">
        <a:spcBef>
          <a:spcPct val="0"/>
        </a:spcBef>
        <a:spcAft>
          <a:spcPct val="0"/>
        </a:spcAft>
        <a:defRPr sz="3200" b="1">
          <a:solidFill>
            <a:srgbClr val="25437F"/>
          </a:solidFill>
          <a:latin typeface="Arial" charset="0"/>
        </a:defRPr>
      </a:lvl3pPr>
      <a:lvl4pPr algn="ctr" rtl="0" fontAlgn="base">
        <a:spcBef>
          <a:spcPct val="0"/>
        </a:spcBef>
        <a:spcAft>
          <a:spcPct val="0"/>
        </a:spcAft>
        <a:defRPr sz="3200" b="1">
          <a:solidFill>
            <a:srgbClr val="25437F"/>
          </a:solidFill>
          <a:latin typeface="Arial" charset="0"/>
        </a:defRPr>
      </a:lvl4pPr>
      <a:lvl5pPr algn="ctr" rtl="0" fontAlgn="base">
        <a:spcBef>
          <a:spcPct val="0"/>
        </a:spcBef>
        <a:spcAft>
          <a:spcPct val="0"/>
        </a:spcAft>
        <a:defRPr sz="3200" b="1">
          <a:solidFill>
            <a:srgbClr val="25437F"/>
          </a:solidFill>
          <a:latin typeface="Arial" charset="0"/>
        </a:defRPr>
      </a:lvl5pPr>
      <a:lvl6pPr marL="457200" algn="ctr" rtl="0" fontAlgn="base">
        <a:spcBef>
          <a:spcPct val="0"/>
        </a:spcBef>
        <a:spcAft>
          <a:spcPct val="0"/>
        </a:spcAft>
        <a:defRPr sz="3200" b="1">
          <a:solidFill>
            <a:srgbClr val="25437F"/>
          </a:solidFill>
          <a:latin typeface="Arial" charset="0"/>
        </a:defRPr>
      </a:lvl6pPr>
      <a:lvl7pPr marL="914400" algn="ctr" rtl="0" fontAlgn="base">
        <a:spcBef>
          <a:spcPct val="0"/>
        </a:spcBef>
        <a:spcAft>
          <a:spcPct val="0"/>
        </a:spcAft>
        <a:defRPr sz="3200" b="1">
          <a:solidFill>
            <a:srgbClr val="25437F"/>
          </a:solidFill>
          <a:latin typeface="Arial" charset="0"/>
        </a:defRPr>
      </a:lvl7pPr>
      <a:lvl8pPr marL="1371600" algn="ctr" rtl="0" fontAlgn="base">
        <a:spcBef>
          <a:spcPct val="0"/>
        </a:spcBef>
        <a:spcAft>
          <a:spcPct val="0"/>
        </a:spcAft>
        <a:defRPr sz="3200" b="1">
          <a:solidFill>
            <a:srgbClr val="25437F"/>
          </a:solidFill>
          <a:latin typeface="Arial" charset="0"/>
        </a:defRPr>
      </a:lvl8pPr>
      <a:lvl9pPr marL="1828800" algn="ctr" rtl="0" fontAlgn="base">
        <a:spcBef>
          <a:spcPct val="0"/>
        </a:spcBef>
        <a:spcAft>
          <a:spcPct val="0"/>
        </a:spcAft>
        <a:defRPr sz="3200" b="1">
          <a:solidFill>
            <a:srgbClr val="25437F"/>
          </a:solidFill>
          <a:latin typeface="Arial" charset="0"/>
        </a:defRPr>
      </a:lvl9pPr>
    </p:titleStyle>
    <p:bodyStyle>
      <a:lvl1pPr marL="457200" indent="-457200" algn="l" rtl="0" fontAlgn="base">
        <a:lnSpc>
          <a:spcPct val="90000"/>
        </a:lnSpc>
        <a:spcBef>
          <a:spcPct val="25000"/>
        </a:spcBef>
        <a:spcAft>
          <a:spcPct val="0"/>
        </a:spcAft>
        <a:buClr>
          <a:schemeClr val="accent1"/>
        </a:buClr>
        <a:buFont typeface="Wingdings" pitchFamily="2" charset="2"/>
        <a:buChar char="u"/>
        <a:defRPr sz="2800">
          <a:solidFill>
            <a:schemeClr val="tx1"/>
          </a:solidFill>
          <a:latin typeface="+mn-lt"/>
          <a:ea typeface="+mn-ea"/>
          <a:cs typeface="+mn-cs"/>
        </a:defRPr>
      </a:lvl1pPr>
      <a:lvl2pPr marL="968375" indent="-396875" algn="l" rtl="0" fontAlgn="base">
        <a:lnSpc>
          <a:spcPct val="90000"/>
        </a:lnSpc>
        <a:spcBef>
          <a:spcPct val="25000"/>
        </a:spcBef>
        <a:spcAft>
          <a:spcPct val="0"/>
        </a:spcAft>
        <a:buClr>
          <a:schemeClr val="accent5"/>
        </a:buClr>
        <a:buFont typeface="Wingdings" pitchFamily="2" charset="2"/>
        <a:buChar char="§"/>
        <a:defRPr sz="2400">
          <a:solidFill>
            <a:schemeClr val="tx1"/>
          </a:solidFill>
          <a:latin typeface="+mn-lt"/>
        </a:defRPr>
      </a:lvl2pPr>
      <a:lvl3pPr marL="1311275" indent="-228600" algn="l" rtl="0" fontAlgn="base">
        <a:lnSpc>
          <a:spcPct val="90000"/>
        </a:lnSpc>
        <a:spcBef>
          <a:spcPct val="25000"/>
        </a:spcBef>
        <a:spcAft>
          <a:spcPct val="0"/>
        </a:spcAft>
        <a:buClr>
          <a:schemeClr val="accent1"/>
        </a:buClr>
        <a:buChar char="•"/>
        <a:defRPr sz="2000">
          <a:solidFill>
            <a:schemeClr val="tx1"/>
          </a:solidFill>
          <a:latin typeface="+mn-lt"/>
        </a:defRPr>
      </a:lvl3pPr>
      <a:lvl4pPr marL="1654175"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4pPr>
      <a:lvl5pPr marL="2057400"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5pPr>
      <a:lvl6pPr marL="25146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6pPr>
      <a:lvl7pPr marL="29718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7pPr>
      <a:lvl8pPr marL="34290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8pPr>
      <a:lvl9pPr marL="38862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4">
            <a:alphaModFix amt="56000"/>
            <a:lum/>
          </a:blip>
          <a:srcRect/>
          <a:stretch>
            <a:fillRect l="-12000" r="-1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9DD15A12-E1B7-4FB5-8F35-289A547828C2}"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094413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1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4694"/>
            <a:ext cx="1828800" cy="6858000"/>
          </a:xfrm>
          <a:prstGeom prst="rect">
            <a:avLst/>
          </a:prstGeom>
        </p:spPr>
      </p:pic>
      <p:sp>
        <p:nvSpPr>
          <p:cNvPr id="13" name="Rectangle 12"/>
          <p:cNvSpPr/>
          <p:nvPr/>
        </p:nvSpPr>
        <p:spPr>
          <a:xfrm>
            <a:off x="0" y="6423950"/>
            <a:ext cx="9144000" cy="4340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cxnSp>
        <p:nvCxnSpPr>
          <p:cNvPr id="18" name="Straight Connector 17"/>
          <p:cNvCxnSpPr/>
          <p:nvPr/>
        </p:nvCxnSpPr>
        <p:spPr>
          <a:xfrm>
            <a:off x="0" y="6435524"/>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26" name="Rectangle 2"/>
          <p:cNvSpPr>
            <a:spLocks noGrp="1" noChangeArrowheads="1"/>
          </p:cNvSpPr>
          <p:nvPr>
            <p:ph type="title"/>
          </p:nvPr>
        </p:nvSpPr>
        <p:spPr bwMode="auto">
          <a:xfrm>
            <a:off x="1295399" y="0"/>
            <a:ext cx="77501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1295400" y="1371600"/>
            <a:ext cx="7750175" cy="4754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4" name="Picture 13" descr="epa_logo_horiz_white.eps"/>
          <p:cNvPicPr>
            <a:picLocks noChangeAspect="1"/>
          </p:cNvPicPr>
          <p:nvPr/>
        </p:nvPicPr>
        <p:blipFill>
          <a:blip r:embed="rId14" cstate="print"/>
          <a:stretch>
            <a:fillRect/>
          </a:stretch>
        </p:blipFill>
        <p:spPr>
          <a:xfrm>
            <a:off x="228601" y="6524533"/>
            <a:ext cx="1840101" cy="256032"/>
          </a:xfrm>
          <a:prstGeom prst="rect">
            <a:avLst/>
          </a:prstGeom>
        </p:spPr>
      </p:pic>
      <p:sp>
        <p:nvSpPr>
          <p:cNvPr id="15" name="TextBox 14"/>
          <p:cNvSpPr txBox="1"/>
          <p:nvPr/>
        </p:nvSpPr>
        <p:spPr>
          <a:xfrm>
            <a:off x="1676400" y="6506355"/>
            <a:ext cx="7467600" cy="292388"/>
          </a:xfrm>
          <a:prstGeom prst="rect">
            <a:avLst/>
          </a:prstGeom>
          <a:noFill/>
        </p:spPr>
        <p:txBody>
          <a:bodyPr wrap="square" rtlCol="0">
            <a:spAutoFit/>
          </a:bodyPr>
          <a:lstStyle/>
          <a:p>
            <a:pPr algn="ctr"/>
            <a:r>
              <a:rPr lang="en-US" sz="1300" dirty="0" smtClean="0">
                <a:solidFill>
                  <a:prstClr val="white"/>
                </a:solidFill>
                <a:latin typeface="Poppl-Laudatio Regular" pitchFamily="34" charset="0"/>
                <a:sym typeface="Wingdings"/>
              </a:rPr>
              <a:t>     1</a:t>
            </a:r>
            <a:r>
              <a:rPr lang="en-US" sz="1300" dirty="0" smtClean="0">
                <a:solidFill>
                  <a:prstClr val="white"/>
                </a:solidFill>
                <a:latin typeface="Poppl-Laudatio Regular" pitchFamily="34" charset="0"/>
              </a:rPr>
              <a:t>6</a:t>
            </a:r>
            <a:r>
              <a:rPr lang="en-US" sz="1300" baseline="30000" dirty="0" smtClean="0">
                <a:solidFill>
                  <a:prstClr val="white"/>
                </a:solidFill>
                <a:latin typeface="Poppl-Laudatio Regular" pitchFamily="34" charset="0"/>
              </a:rPr>
              <a:t>th</a:t>
            </a:r>
            <a:r>
              <a:rPr lang="en-US" sz="1300" dirty="0" smtClean="0">
                <a:solidFill>
                  <a:prstClr val="white"/>
                </a:solidFill>
                <a:latin typeface="Poppl-Laudatio Regular" pitchFamily="34" charset="0"/>
              </a:rPr>
              <a:t> Annual OSC Readiness Training Program</a:t>
            </a:r>
            <a:r>
              <a:rPr lang="en-US" sz="1200" dirty="0" smtClean="0">
                <a:solidFill>
                  <a:prstClr val="white"/>
                </a:solidFill>
                <a:latin typeface="Poppl-Laudatio Regular" pitchFamily="34" charset="0"/>
                <a:sym typeface="Wingdings"/>
              </a:rPr>
              <a:t>     </a:t>
            </a:r>
            <a:r>
              <a:rPr lang="en-US" sz="1300" dirty="0" smtClean="0">
                <a:solidFill>
                  <a:prstClr val="white"/>
                </a:solidFill>
                <a:latin typeface="Poppl-Laudatio Regular" pitchFamily="34" charset="0"/>
                <a:sym typeface="Wingdings"/>
              </a:rPr>
              <a:t>     </a:t>
            </a:r>
            <a:r>
              <a:rPr lang="en-US" sz="1200" dirty="0" smtClean="0">
                <a:solidFill>
                  <a:prstClr val="white"/>
                </a:solidFill>
                <a:latin typeface="Poppl-Laudatio Regular" pitchFamily="34" charset="0"/>
                <a:sym typeface="Wingdings"/>
              </a:rPr>
              <a:t>www.trainex.org/osc2013 </a:t>
            </a:r>
            <a:endParaRPr lang="en-US" sz="1300" dirty="0">
              <a:solidFill>
                <a:prstClr val="white"/>
              </a:solidFill>
              <a:latin typeface="Poppl-Laudatio Regular" pitchFamily="34" charset="0"/>
            </a:endParaRPr>
          </a:p>
        </p:txBody>
      </p:sp>
      <p:sp>
        <p:nvSpPr>
          <p:cNvPr id="9" name="Slide Number Placeholder 5"/>
          <p:cNvSpPr txBox="1">
            <a:spLocks/>
          </p:cNvSpPr>
          <p:nvPr/>
        </p:nvSpPr>
        <p:spPr>
          <a:xfrm>
            <a:off x="8534400" y="6511856"/>
            <a:ext cx="533400" cy="350838"/>
          </a:xfrm>
          <a:prstGeom prst="rect">
            <a:avLst/>
          </a:prstGeom>
        </p:spPr>
        <p:txBody>
          <a:bodyPr/>
          <a:lstStyle/>
          <a:p>
            <a:pPr algn="ctr">
              <a:defRPr/>
            </a:pPr>
            <a:fld id="{40B3E460-37B7-46DA-BE0B-6E64A2DB80A7}" type="slidenum">
              <a:rPr lang="en-US" sz="1300" smtClean="0">
                <a:solidFill>
                  <a:prstClr val="white"/>
                </a:solidFill>
                <a:latin typeface="Poppl-Laudatio Regular" pitchFamily="34" charset="0"/>
                <a:sym typeface="Wingdings"/>
              </a:rPr>
              <a:pPr algn="ctr">
                <a:defRPr/>
              </a:pPr>
              <a:t>‹#›</a:t>
            </a:fld>
            <a:endParaRPr lang="en-US" sz="1300" dirty="0">
              <a:solidFill>
                <a:prstClr val="white"/>
              </a:solidFill>
              <a:latin typeface="Poppl-Laudatio Regular" pitchFamily="34" charset="0"/>
              <a:sym typeface="Wingding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6035974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hdr="0" ftr="0" dt="0"/>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rgbClr val="25437F"/>
          </a:solidFill>
          <a:latin typeface="Arial" charset="0"/>
        </a:defRPr>
      </a:lvl2pPr>
      <a:lvl3pPr algn="ctr" rtl="0" fontAlgn="base">
        <a:spcBef>
          <a:spcPct val="0"/>
        </a:spcBef>
        <a:spcAft>
          <a:spcPct val="0"/>
        </a:spcAft>
        <a:defRPr sz="3200" b="1">
          <a:solidFill>
            <a:srgbClr val="25437F"/>
          </a:solidFill>
          <a:latin typeface="Arial" charset="0"/>
        </a:defRPr>
      </a:lvl3pPr>
      <a:lvl4pPr algn="ctr" rtl="0" fontAlgn="base">
        <a:spcBef>
          <a:spcPct val="0"/>
        </a:spcBef>
        <a:spcAft>
          <a:spcPct val="0"/>
        </a:spcAft>
        <a:defRPr sz="3200" b="1">
          <a:solidFill>
            <a:srgbClr val="25437F"/>
          </a:solidFill>
          <a:latin typeface="Arial" charset="0"/>
        </a:defRPr>
      </a:lvl4pPr>
      <a:lvl5pPr algn="ctr" rtl="0" fontAlgn="base">
        <a:spcBef>
          <a:spcPct val="0"/>
        </a:spcBef>
        <a:spcAft>
          <a:spcPct val="0"/>
        </a:spcAft>
        <a:defRPr sz="3200" b="1">
          <a:solidFill>
            <a:srgbClr val="25437F"/>
          </a:solidFill>
          <a:latin typeface="Arial" charset="0"/>
        </a:defRPr>
      </a:lvl5pPr>
      <a:lvl6pPr marL="457200" algn="ctr" rtl="0" fontAlgn="base">
        <a:spcBef>
          <a:spcPct val="0"/>
        </a:spcBef>
        <a:spcAft>
          <a:spcPct val="0"/>
        </a:spcAft>
        <a:defRPr sz="3200" b="1">
          <a:solidFill>
            <a:srgbClr val="25437F"/>
          </a:solidFill>
          <a:latin typeface="Arial" charset="0"/>
        </a:defRPr>
      </a:lvl6pPr>
      <a:lvl7pPr marL="914400" algn="ctr" rtl="0" fontAlgn="base">
        <a:spcBef>
          <a:spcPct val="0"/>
        </a:spcBef>
        <a:spcAft>
          <a:spcPct val="0"/>
        </a:spcAft>
        <a:defRPr sz="3200" b="1">
          <a:solidFill>
            <a:srgbClr val="25437F"/>
          </a:solidFill>
          <a:latin typeface="Arial" charset="0"/>
        </a:defRPr>
      </a:lvl7pPr>
      <a:lvl8pPr marL="1371600" algn="ctr" rtl="0" fontAlgn="base">
        <a:spcBef>
          <a:spcPct val="0"/>
        </a:spcBef>
        <a:spcAft>
          <a:spcPct val="0"/>
        </a:spcAft>
        <a:defRPr sz="3200" b="1">
          <a:solidFill>
            <a:srgbClr val="25437F"/>
          </a:solidFill>
          <a:latin typeface="Arial" charset="0"/>
        </a:defRPr>
      </a:lvl8pPr>
      <a:lvl9pPr marL="1828800" algn="ctr" rtl="0" fontAlgn="base">
        <a:spcBef>
          <a:spcPct val="0"/>
        </a:spcBef>
        <a:spcAft>
          <a:spcPct val="0"/>
        </a:spcAft>
        <a:defRPr sz="3200" b="1">
          <a:solidFill>
            <a:srgbClr val="25437F"/>
          </a:solidFill>
          <a:latin typeface="Arial" charset="0"/>
        </a:defRPr>
      </a:lvl9pPr>
    </p:titleStyle>
    <p:bodyStyle>
      <a:lvl1pPr marL="457200" indent="-457200" algn="l" rtl="0" fontAlgn="base">
        <a:lnSpc>
          <a:spcPct val="90000"/>
        </a:lnSpc>
        <a:spcBef>
          <a:spcPct val="25000"/>
        </a:spcBef>
        <a:spcAft>
          <a:spcPct val="0"/>
        </a:spcAft>
        <a:buClr>
          <a:schemeClr val="accent1"/>
        </a:buClr>
        <a:buFont typeface="Wingdings" pitchFamily="2" charset="2"/>
        <a:buChar char="u"/>
        <a:defRPr sz="2800">
          <a:solidFill>
            <a:schemeClr val="tx1"/>
          </a:solidFill>
          <a:latin typeface="+mn-lt"/>
          <a:ea typeface="+mn-ea"/>
          <a:cs typeface="+mn-cs"/>
        </a:defRPr>
      </a:lvl1pPr>
      <a:lvl2pPr marL="968375" indent="-396875" algn="l" rtl="0" fontAlgn="base">
        <a:lnSpc>
          <a:spcPct val="90000"/>
        </a:lnSpc>
        <a:spcBef>
          <a:spcPct val="25000"/>
        </a:spcBef>
        <a:spcAft>
          <a:spcPct val="0"/>
        </a:spcAft>
        <a:buClr>
          <a:schemeClr val="accent5"/>
        </a:buClr>
        <a:buFont typeface="Wingdings" pitchFamily="2" charset="2"/>
        <a:buChar char="§"/>
        <a:defRPr sz="2400">
          <a:solidFill>
            <a:schemeClr val="tx1"/>
          </a:solidFill>
          <a:latin typeface="+mn-lt"/>
        </a:defRPr>
      </a:lvl2pPr>
      <a:lvl3pPr marL="1311275" indent="-228600" algn="l" rtl="0" fontAlgn="base">
        <a:lnSpc>
          <a:spcPct val="90000"/>
        </a:lnSpc>
        <a:spcBef>
          <a:spcPct val="25000"/>
        </a:spcBef>
        <a:spcAft>
          <a:spcPct val="0"/>
        </a:spcAft>
        <a:buClr>
          <a:schemeClr val="accent1"/>
        </a:buClr>
        <a:buChar char="•"/>
        <a:defRPr sz="2000">
          <a:solidFill>
            <a:schemeClr val="tx1"/>
          </a:solidFill>
          <a:latin typeface="+mn-lt"/>
        </a:defRPr>
      </a:lvl3pPr>
      <a:lvl4pPr marL="1654175"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4pPr>
      <a:lvl5pPr marL="2057400"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5pPr>
      <a:lvl6pPr marL="25146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6pPr>
      <a:lvl7pPr marL="29718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7pPr>
      <a:lvl8pPr marL="34290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8pPr>
      <a:lvl9pPr marL="38862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F167839-9EC2-41BC-BE89-7924D0FF7C2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314326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1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4694"/>
            <a:ext cx="1828800" cy="6858000"/>
          </a:xfrm>
          <a:prstGeom prst="rect">
            <a:avLst/>
          </a:prstGeom>
        </p:spPr>
      </p:pic>
      <p:sp>
        <p:nvSpPr>
          <p:cNvPr id="13" name="Rectangle 12"/>
          <p:cNvSpPr/>
          <p:nvPr/>
        </p:nvSpPr>
        <p:spPr>
          <a:xfrm>
            <a:off x="0" y="6423950"/>
            <a:ext cx="9144000" cy="4340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cxnSp>
        <p:nvCxnSpPr>
          <p:cNvPr id="18" name="Straight Connector 17"/>
          <p:cNvCxnSpPr/>
          <p:nvPr/>
        </p:nvCxnSpPr>
        <p:spPr>
          <a:xfrm>
            <a:off x="0" y="6435524"/>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26" name="Rectangle 2"/>
          <p:cNvSpPr>
            <a:spLocks noGrp="1" noChangeArrowheads="1"/>
          </p:cNvSpPr>
          <p:nvPr>
            <p:ph type="title"/>
          </p:nvPr>
        </p:nvSpPr>
        <p:spPr bwMode="auto">
          <a:xfrm>
            <a:off x="1295399" y="0"/>
            <a:ext cx="77501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1295400" y="1371600"/>
            <a:ext cx="7750175" cy="4754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4" name="Picture 13" descr="epa_logo_horiz_white.eps"/>
          <p:cNvPicPr>
            <a:picLocks noChangeAspect="1"/>
          </p:cNvPicPr>
          <p:nvPr/>
        </p:nvPicPr>
        <p:blipFill>
          <a:blip r:embed="rId14" cstate="print"/>
          <a:stretch>
            <a:fillRect/>
          </a:stretch>
        </p:blipFill>
        <p:spPr>
          <a:xfrm>
            <a:off x="228601" y="6524533"/>
            <a:ext cx="1840101" cy="256032"/>
          </a:xfrm>
          <a:prstGeom prst="rect">
            <a:avLst/>
          </a:prstGeom>
        </p:spPr>
      </p:pic>
      <p:sp>
        <p:nvSpPr>
          <p:cNvPr id="15" name="TextBox 14"/>
          <p:cNvSpPr txBox="1"/>
          <p:nvPr/>
        </p:nvSpPr>
        <p:spPr>
          <a:xfrm>
            <a:off x="1676400" y="6506355"/>
            <a:ext cx="7467600" cy="292388"/>
          </a:xfrm>
          <a:prstGeom prst="rect">
            <a:avLst/>
          </a:prstGeom>
          <a:noFill/>
        </p:spPr>
        <p:txBody>
          <a:bodyPr wrap="square" rtlCol="0">
            <a:spAutoFit/>
          </a:bodyPr>
          <a:lstStyle/>
          <a:p>
            <a:pPr algn="ctr"/>
            <a:r>
              <a:rPr lang="en-US" sz="1300" dirty="0" smtClean="0">
                <a:solidFill>
                  <a:prstClr val="white"/>
                </a:solidFill>
                <a:latin typeface="Poppl-Laudatio Regular" pitchFamily="34" charset="0"/>
                <a:sym typeface="Wingdings"/>
              </a:rPr>
              <a:t>     1</a:t>
            </a:r>
            <a:r>
              <a:rPr lang="en-US" sz="1300" dirty="0" smtClean="0">
                <a:solidFill>
                  <a:prstClr val="white"/>
                </a:solidFill>
                <a:latin typeface="Poppl-Laudatio Regular" pitchFamily="34" charset="0"/>
              </a:rPr>
              <a:t>6</a:t>
            </a:r>
            <a:r>
              <a:rPr lang="en-US" sz="1300" baseline="30000" dirty="0" smtClean="0">
                <a:solidFill>
                  <a:prstClr val="white"/>
                </a:solidFill>
                <a:latin typeface="Poppl-Laudatio Regular" pitchFamily="34" charset="0"/>
              </a:rPr>
              <a:t>th</a:t>
            </a:r>
            <a:r>
              <a:rPr lang="en-US" sz="1300" dirty="0" smtClean="0">
                <a:solidFill>
                  <a:prstClr val="white"/>
                </a:solidFill>
                <a:latin typeface="Poppl-Laudatio Regular" pitchFamily="34" charset="0"/>
              </a:rPr>
              <a:t> Annual OSC Readiness Training Program</a:t>
            </a:r>
            <a:r>
              <a:rPr lang="en-US" sz="1200" dirty="0" smtClean="0">
                <a:solidFill>
                  <a:prstClr val="white"/>
                </a:solidFill>
                <a:latin typeface="Poppl-Laudatio Regular" pitchFamily="34" charset="0"/>
                <a:sym typeface="Wingdings"/>
              </a:rPr>
              <a:t>     </a:t>
            </a:r>
            <a:r>
              <a:rPr lang="en-US" sz="1300" dirty="0" smtClean="0">
                <a:solidFill>
                  <a:prstClr val="white"/>
                </a:solidFill>
                <a:latin typeface="Poppl-Laudatio Regular" pitchFamily="34" charset="0"/>
                <a:sym typeface="Wingdings"/>
              </a:rPr>
              <a:t>     </a:t>
            </a:r>
            <a:r>
              <a:rPr lang="en-US" sz="1200" dirty="0" smtClean="0">
                <a:solidFill>
                  <a:prstClr val="white"/>
                </a:solidFill>
                <a:latin typeface="Poppl-Laudatio Regular" pitchFamily="34" charset="0"/>
                <a:sym typeface="Wingdings"/>
              </a:rPr>
              <a:t>www.trainex.org/osc2013 </a:t>
            </a:r>
            <a:endParaRPr lang="en-US" sz="1300" dirty="0">
              <a:solidFill>
                <a:prstClr val="white"/>
              </a:solidFill>
              <a:latin typeface="Poppl-Laudatio Regular" pitchFamily="34" charset="0"/>
            </a:endParaRPr>
          </a:p>
        </p:txBody>
      </p:sp>
      <p:sp>
        <p:nvSpPr>
          <p:cNvPr id="9" name="Slide Number Placeholder 5"/>
          <p:cNvSpPr txBox="1">
            <a:spLocks/>
          </p:cNvSpPr>
          <p:nvPr/>
        </p:nvSpPr>
        <p:spPr>
          <a:xfrm>
            <a:off x="8534400" y="6511856"/>
            <a:ext cx="533400" cy="350838"/>
          </a:xfrm>
          <a:prstGeom prst="rect">
            <a:avLst/>
          </a:prstGeom>
        </p:spPr>
        <p:txBody>
          <a:bodyPr/>
          <a:lstStyle/>
          <a:p>
            <a:pPr algn="ctr">
              <a:defRPr/>
            </a:pPr>
            <a:fld id="{40B3E460-37B7-46DA-BE0B-6E64A2DB80A7}" type="slidenum">
              <a:rPr lang="en-US" sz="1300" smtClean="0">
                <a:solidFill>
                  <a:prstClr val="white"/>
                </a:solidFill>
                <a:latin typeface="Poppl-Laudatio Regular" pitchFamily="34" charset="0"/>
                <a:sym typeface="Wingdings"/>
              </a:rPr>
              <a:pPr algn="ctr">
                <a:defRPr/>
              </a:pPr>
              <a:t>‹#›</a:t>
            </a:fld>
            <a:endParaRPr lang="en-US" sz="1300" dirty="0">
              <a:solidFill>
                <a:prstClr val="white"/>
              </a:solidFill>
              <a:latin typeface="Poppl-Laudatio Regular" pitchFamily="34" charset="0"/>
              <a:sym typeface="Wingding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212361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hf hdr="0" ftr="0" dt="0"/>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rgbClr val="25437F"/>
          </a:solidFill>
          <a:latin typeface="Arial" charset="0"/>
        </a:defRPr>
      </a:lvl2pPr>
      <a:lvl3pPr algn="ctr" rtl="0" fontAlgn="base">
        <a:spcBef>
          <a:spcPct val="0"/>
        </a:spcBef>
        <a:spcAft>
          <a:spcPct val="0"/>
        </a:spcAft>
        <a:defRPr sz="3200" b="1">
          <a:solidFill>
            <a:srgbClr val="25437F"/>
          </a:solidFill>
          <a:latin typeface="Arial" charset="0"/>
        </a:defRPr>
      </a:lvl3pPr>
      <a:lvl4pPr algn="ctr" rtl="0" fontAlgn="base">
        <a:spcBef>
          <a:spcPct val="0"/>
        </a:spcBef>
        <a:spcAft>
          <a:spcPct val="0"/>
        </a:spcAft>
        <a:defRPr sz="3200" b="1">
          <a:solidFill>
            <a:srgbClr val="25437F"/>
          </a:solidFill>
          <a:latin typeface="Arial" charset="0"/>
        </a:defRPr>
      </a:lvl4pPr>
      <a:lvl5pPr algn="ctr" rtl="0" fontAlgn="base">
        <a:spcBef>
          <a:spcPct val="0"/>
        </a:spcBef>
        <a:spcAft>
          <a:spcPct val="0"/>
        </a:spcAft>
        <a:defRPr sz="3200" b="1">
          <a:solidFill>
            <a:srgbClr val="25437F"/>
          </a:solidFill>
          <a:latin typeface="Arial" charset="0"/>
        </a:defRPr>
      </a:lvl5pPr>
      <a:lvl6pPr marL="457200" algn="ctr" rtl="0" fontAlgn="base">
        <a:spcBef>
          <a:spcPct val="0"/>
        </a:spcBef>
        <a:spcAft>
          <a:spcPct val="0"/>
        </a:spcAft>
        <a:defRPr sz="3200" b="1">
          <a:solidFill>
            <a:srgbClr val="25437F"/>
          </a:solidFill>
          <a:latin typeface="Arial" charset="0"/>
        </a:defRPr>
      </a:lvl6pPr>
      <a:lvl7pPr marL="914400" algn="ctr" rtl="0" fontAlgn="base">
        <a:spcBef>
          <a:spcPct val="0"/>
        </a:spcBef>
        <a:spcAft>
          <a:spcPct val="0"/>
        </a:spcAft>
        <a:defRPr sz="3200" b="1">
          <a:solidFill>
            <a:srgbClr val="25437F"/>
          </a:solidFill>
          <a:latin typeface="Arial" charset="0"/>
        </a:defRPr>
      </a:lvl7pPr>
      <a:lvl8pPr marL="1371600" algn="ctr" rtl="0" fontAlgn="base">
        <a:spcBef>
          <a:spcPct val="0"/>
        </a:spcBef>
        <a:spcAft>
          <a:spcPct val="0"/>
        </a:spcAft>
        <a:defRPr sz="3200" b="1">
          <a:solidFill>
            <a:srgbClr val="25437F"/>
          </a:solidFill>
          <a:latin typeface="Arial" charset="0"/>
        </a:defRPr>
      </a:lvl8pPr>
      <a:lvl9pPr marL="1828800" algn="ctr" rtl="0" fontAlgn="base">
        <a:spcBef>
          <a:spcPct val="0"/>
        </a:spcBef>
        <a:spcAft>
          <a:spcPct val="0"/>
        </a:spcAft>
        <a:defRPr sz="3200" b="1">
          <a:solidFill>
            <a:srgbClr val="25437F"/>
          </a:solidFill>
          <a:latin typeface="Arial" charset="0"/>
        </a:defRPr>
      </a:lvl9pPr>
    </p:titleStyle>
    <p:bodyStyle>
      <a:lvl1pPr marL="457200" indent="-457200" algn="l" rtl="0" fontAlgn="base">
        <a:lnSpc>
          <a:spcPct val="90000"/>
        </a:lnSpc>
        <a:spcBef>
          <a:spcPct val="25000"/>
        </a:spcBef>
        <a:spcAft>
          <a:spcPct val="0"/>
        </a:spcAft>
        <a:buClr>
          <a:schemeClr val="accent1"/>
        </a:buClr>
        <a:buFont typeface="Wingdings" pitchFamily="2" charset="2"/>
        <a:buChar char="u"/>
        <a:defRPr sz="2800">
          <a:solidFill>
            <a:schemeClr val="tx1"/>
          </a:solidFill>
          <a:latin typeface="+mn-lt"/>
          <a:ea typeface="+mn-ea"/>
          <a:cs typeface="+mn-cs"/>
        </a:defRPr>
      </a:lvl1pPr>
      <a:lvl2pPr marL="968375" indent="-396875" algn="l" rtl="0" fontAlgn="base">
        <a:lnSpc>
          <a:spcPct val="90000"/>
        </a:lnSpc>
        <a:spcBef>
          <a:spcPct val="25000"/>
        </a:spcBef>
        <a:spcAft>
          <a:spcPct val="0"/>
        </a:spcAft>
        <a:buClr>
          <a:schemeClr val="accent5"/>
        </a:buClr>
        <a:buFont typeface="Wingdings" pitchFamily="2" charset="2"/>
        <a:buChar char="§"/>
        <a:defRPr sz="2400">
          <a:solidFill>
            <a:schemeClr val="tx1"/>
          </a:solidFill>
          <a:latin typeface="+mn-lt"/>
        </a:defRPr>
      </a:lvl2pPr>
      <a:lvl3pPr marL="1311275" indent="-228600" algn="l" rtl="0" fontAlgn="base">
        <a:lnSpc>
          <a:spcPct val="90000"/>
        </a:lnSpc>
        <a:spcBef>
          <a:spcPct val="25000"/>
        </a:spcBef>
        <a:spcAft>
          <a:spcPct val="0"/>
        </a:spcAft>
        <a:buClr>
          <a:schemeClr val="accent1"/>
        </a:buClr>
        <a:buChar char="•"/>
        <a:defRPr sz="2000">
          <a:solidFill>
            <a:schemeClr val="tx1"/>
          </a:solidFill>
          <a:latin typeface="+mn-lt"/>
        </a:defRPr>
      </a:lvl3pPr>
      <a:lvl4pPr marL="1654175"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4pPr>
      <a:lvl5pPr marL="2057400"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5pPr>
      <a:lvl6pPr marL="25146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6pPr>
      <a:lvl7pPr marL="29718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7pPr>
      <a:lvl8pPr marL="34290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8pPr>
      <a:lvl9pPr marL="38862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0367752-81A8-41A6-8F30-75F0517EFF9D}"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975406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hangingPunct="0"/>
            <a:endParaRPr kumimoji="1" lang="en-US">
              <a:solidFill>
                <a:srgbClr val="009999"/>
              </a:solidFill>
              <a:latin typeface="Times New Roman"/>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eaLnBrk="0" hangingPunct="0"/>
            <a:endParaRPr kumimoji="1" lang="en-US">
              <a:solidFill>
                <a:srgbClr val="FF9966"/>
              </a:solidFill>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eaLnBrk="0" hangingPunct="0"/>
            <a:endParaRPr kumimoji="1" lang="en-US">
              <a:solidFill>
                <a:srgbClr val="FF9966"/>
              </a:solidFill>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pPr eaLnBrk="0" hangingPunct="0"/>
            <a:fld id="{7518F706-FA57-40C4-953B-E1F611376117}" type="slidenum">
              <a:rPr kumimoji="1" lang="en-US">
                <a:solidFill>
                  <a:srgbClr val="FF9966"/>
                </a:solidFill>
              </a:rPr>
              <a:pPr eaLnBrk="0" hangingPunct="0"/>
              <a:t>‹#›</a:t>
            </a:fld>
            <a:endParaRPr kumimoji="1" lang="en-US">
              <a:solidFill>
                <a:srgbClr val="FF9966"/>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093451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userDrawn="1"/>
        </p:nvSpPr>
        <p:spPr bwMode="hidden">
          <a:xfrm>
            <a:off x="1736725" y="1689100"/>
            <a:ext cx="6950075" cy="5168900"/>
          </a:xfrm>
          <a:prstGeom prst="rect">
            <a:avLst/>
          </a:prstGeom>
          <a:solidFill>
            <a:schemeClr val="bg1"/>
          </a:solidFill>
          <a:ln w="9525">
            <a:noFill/>
            <a:miter lim="800000"/>
            <a:headEnd/>
            <a:tailEnd/>
          </a:ln>
          <a:effectLst/>
        </p:spPr>
        <p:txBody>
          <a:bodyPr wrap="none" anchor="ctr"/>
          <a:lstStyle/>
          <a:p>
            <a:pPr>
              <a:defRPr/>
            </a:pPr>
            <a:endParaRPr lang="en-US">
              <a:ea typeface="+mn-ea"/>
              <a:cs typeface="+mn-cs"/>
            </a:endParaRPr>
          </a:p>
        </p:txBody>
      </p:sp>
      <p:sp>
        <p:nvSpPr>
          <p:cNvPr id="1033" name="Rectangle 9"/>
          <p:cNvSpPr>
            <a:spLocks noChangeArrowheads="1"/>
          </p:cNvSpPr>
          <p:nvPr userDrawn="1"/>
        </p:nvSpPr>
        <p:spPr bwMode="auto">
          <a:xfrm>
            <a:off x="1736725" y="396875"/>
            <a:ext cx="6848475" cy="596900"/>
          </a:xfrm>
          <a:prstGeom prst="rect">
            <a:avLst/>
          </a:prstGeom>
          <a:solidFill>
            <a:schemeClr val="bg1"/>
          </a:solidFill>
          <a:ln w="9525">
            <a:noFill/>
            <a:miter lim="800000"/>
            <a:headEnd/>
            <a:tailEnd/>
          </a:ln>
          <a:effectLst/>
        </p:spPr>
        <p:txBody>
          <a:bodyPr wrap="none" anchor="ctr"/>
          <a:lstStyle/>
          <a:p>
            <a:pPr>
              <a:defRPr/>
            </a:pPr>
            <a:endParaRPr lang="en-US">
              <a:ea typeface="+mn-ea"/>
              <a:cs typeface="+mn-cs"/>
            </a:endParaRPr>
          </a:p>
        </p:txBody>
      </p:sp>
      <p:sp>
        <p:nvSpPr>
          <p:cNvPr id="1034" name="Rectangle 10"/>
          <p:cNvSpPr>
            <a:spLocks noChangeArrowheads="1"/>
          </p:cNvSpPr>
          <p:nvPr userDrawn="1"/>
        </p:nvSpPr>
        <p:spPr bwMode="hidden">
          <a:xfrm>
            <a:off x="5722938" y="1392238"/>
            <a:ext cx="2759075" cy="396875"/>
          </a:xfrm>
          <a:prstGeom prst="rect">
            <a:avLst/>
          </a:prstGeom>
          <a:solidFill>
            <a:schemeClr val="bg1"/>
          </a:solidFill>
          <a:ln w="9525">
            <a:noFill/>
            <a:miter lim="800000"/>
            <a:headEnd/>
            <a:tailEnd/>
          </a:ln>
          <a:effectLst/>
        </p:spPr>
        <p:txBody>
          <a:bodyPr wrap="none" anchor="ctr"/>
          <a:lstStyle/>
          <a:p>
            <a:pPr>
              <a:defRPr/>
            </a:pPr>
            <a:endParaRPr lang="en-US">
              <a:ea typeface="+mn-ea"/>
              <a:cs typeface="+mn-cs"/>
            </a:endParaRPr>
          </a:p>
        </p:txBody>
      </p:sp>
      <p:sp>
        <p:nvSpPr>
          <p:cNvPr id="1029" name="Rectangle 2"/>
          <p:cNvSpPr>
            <a:spLocks noGrp="1" noChangeArrowheads="1"/>
          </p:cNvSpPr>
          <p:nvPr>
            <p:ph type="title"/>
          </p:nvPr>
        </p:nvSpPr>
        <p:spPr bwMode="auto">
          <a:xfrm>
            <a:off x="0" y="0"/>
            <a:ext cx="9144000" cy="1417638"/>
          </a:xfrm>
          <a:prstGeom prst="rect">
            <a:avLst/>
          </a:prstGeom>
          <a:solidFill>
            <a:schemeClr val="tx1">
              <a:alpha val="76862"/>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mn-lt"/>
                <a:ea typeface="+mn-ea"/>
                <a:cs typeface="+mn-cs"/>
              </a:defRPr>
            </a:lvl1pPr>
          </a:lstStyle>
          <a:p>
            <a:pPr>
              <a:defRPr/>
            </a:pPr>
            <a:r>
              <a:rPr lang="en-US"/>
              <a:t>Date of presentation</a:t>
            </a:r>
          </a:p>
        </p:txBody>
      </p:sp>
      <p:sp>
        <p:nvSpPr>
          <p:cNvPr id="2" name="Rectangle 5"/>
          <p:cNvSpPr>
            <a:spLocks noGrp="1" noChangeArrowheads="1"/>
          </p:cNvSpPr>
          <p:nvPr>
            <p:ph type="ftr" sz="quarter" idx="3"/>
          </p:nvPr>
        </p:nvSpPr>
        <p:spPr bwMode="auto">
          <a:xfrm>
            <a:off x="2146300" y="6553200"/>
            <a:ext cx="41021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mn-lt"/>
                <a:ea typeface="+mn-ea"/>
                <a:cs typeface="+mn-cs"/>
              </a:defRPr>
            </a:lvl1pPr>
          </a:lstStyle>
          <a:p>
            <a:pPr>
              <a:defRPr/>
            </a:pPr>
            <a:r>
              <a:rPr lang="en-US"/>
              <a:t>Presentation Title</a:t>
            </a:r>
          </a:p>
        </p:txBody>
      </p:sp>
      <p:sp>
        <p:nvSpPr>
          <p:cNvPr id="3"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Bitstream Vera Sans" pitchFamily="34" charset="0"/>
              </a:defRPr>
            </a:lvl1pPr>
          </a:lstStyle>
          <a:p>
            <a:pPr>
              <a:defRPr/>
            </a:pPr>
            <a:fld id="{C0253161-F4D6-144D-BB70-38CC2ECDBA11}" type="slidenum">
              <a:rPr lang="en-US"/>
              <a:pPr>
                <a:defRPr/>
              </a:pPr>
              <a:t>‹#›</a:t>
            </a:fld>
            <a:r>
              <a:rPr lang="en-US"/>
              <a:t> of Total # of slides</a:t>
            </a:r>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hdr="0"/>
  <p:txStyles>
    <p:titleStyle>
      <a:lvl1pPr algn="ctr" rtl="0" eaLnBrk="0" fontAlgn="base" hangingPunct="0">
        <a:spcBef>
          <a:spcPct val="0"/>
        </a:spcBef>
        <a:spcAft>
          <a:spcPct val="0"/>
        </a:spcAft>
        <a:defRPr sz="4800" b="1">
          <a:solidFill>
            <a:schemeClr val="bg1"/>
          </a:solidFill>
          <a:latin typeface="+mj-lt"/>
          <a:ea typeface="ＭＳ Ｐゴシック" pitchFamily="-1" charset="-128"/>
          <a:cs typeface="ＭＳ Ｐゴシック" charset="-128"/>
        </a:defRPr>
      </a:lvl1pPr>
      <a:lvl2pPr algn="ctr" rtl="0" eaLnBrk="0" fontAlgn="base" hangingPunct="0">
        <a:spcBef>
          <a:spcPct val="0"/>
        </a:spcBef>
        <a:spcAft>
          <a:spcPct val="0"/>
        </a:spcAft>
        <a:defRPr sz="4800" b="1">
          <a:solidFill>
            <a:schemeClr val="bg1"/>
          </a:solidFill>
          <a:latin typeface="Gill Sans" pitchFamily="34" charset="0"/>
          <a:ea typeface="ＭＳ Ｐゴシック" pitchFamily="-1" charset="-128"/>
          <a:cs typeface="ＭＳ Ｐゴシック" charset="-128"/>
        </a:defRPr>
      </a:lvl2pPr>
      <a:lvl3pPr algn="ctr" rtl="0" eaLnBrk="0" fontAlgn="base" hangingPunct="0">
        <a:spcBef>
          <a:spcPct val="0"/>
        </a:spcBef>
        <a:spcAft>
          <a:spcPct val="0"/>
        </a:spcAft>
        <a:defRPr sz="4800" b="1">
          <a:solidFill>
            <a:schemeClr val="bg1"/>
          </a:solidFill>
          <a:latin typeface="Gill Sans" pitchFamily="34" charset="0"/>
          <a:ea typeface="ＭＳ Ｐゴシック" pitchFamily="-1" charset="-128"/>
          <a:cs typeface="ＭＳ Ｐゴシック" charset="-128"/>
        </a:defRPr>
      </a:lvl3pPr>
      <a:lvl4pPr algn="ctr" rtl="0" eaLnBrk="0" fontAlgn="base" hangingPunct="0">
        <a:spcBef>
          <a:spcPct val="0"/>
        </a:spcBef>
        <a:spcAft>
          <a:spcPct val="0"/>
        </a:spcAft>
        <a:defRPr sz="4800" b="1">
          <a:solidFill>
            <a:schemeClr val="bg1"/>
          </a:solidFill>
          <a:latin typeface="Gill Sans" pitchFamily="34" charset="0"/>
          <a:ea typeface="ＭＳ Ｐゴシック" pitchFamily="-1" charset="-128"/>
          <a:cs typeface="ＭＳ Ｐゴシック" charset="-128"/>
        </a:defRPr>
      </a:lvl4pPr>
      <a:lvl5pPr algn="ctr" rtl="0" eaLnBrk="0" fontAlgn="base" hangingPunct="0">
        <a:spcBef>
          <a:spcPct val="0"/>
        </a:spcBef>
        <a:spcAft>
          <a:spcPct val="0"/>
        </a:spcAft>
        <a:defRPr sz="4800" b="1">
          <a:solidFill>
            <a:schemeClr val="bg1"/>
          </a:solidFill>
          <a:latin typeface="Gill Sans" pitchFamily="34" charset="0"/>
          <a:ea typeface="ＭＳ Ｐゴシック" pitchFamily="-1" charset="-128"/>
          <a:cs typeface="ＭＳ Ｐゴシック" charset="-128"/>
        </a:defRPr>
      </a:lvl5pPr>
      <a:lvl6pPr marL="457200" algn="ctr" rtl="0" fontAlgn="base">
        <a:spcBef>
          <a:spcPct val="0"/>
        </a:spcBef>
        <a:spcAft>
          <a:spcPct val="0"/>
        </a:spcAft>
        <a:defRPr sz="4800" b="1">
          <a:solidFill>
            <a:schemeClr val="bg1"/>
          </a:solidFill>
          <a:latin typeface="Gill Sans" pitchFamily="34" charset="0"/>
        </a:defRPr>
      </a:lvl6pPr>
      <a:lvl7pPr marL="914400" algn="ctr" rtl="0" fontAlgn="base">
        <a:spcBef>
          <a:spcPct val="0"/>
        </a:spcBef>
        <a:spcAft>
          <a:spcPct val="0"/>
        </a:spcAft>
        <a:defRPr sz="4800" b="1">
          <a:solidFill>
            <a:schemeClr val="bg1"/>
          </a:solidFill>
          <a:latin typeface="Gill Sans" pitchFamily="34" charset="0"/>
        </a:defRPr>
      </a:lvl7pPr>
      <a:lvl8pPr marL="1371600" algn="ctr" rtl="0" fontAlgn="base">
        <a:spcBef>
          <a:spcPct val="0"/>
        </a:spcBef>
        <a:spcAft>
          <a:spcPct val="0"/>
        </a:spcAft>
        <a:defRPr sz="4800" b="1">
          <a:solidFill>
            <a:schemeClr val="bg1"/>
          </a:solidFill>
          <a:latin typeface="Gill Sans" pitchFamily="34" charset="0"/>
        </a:defRPr>
      </a:lvl8pPr>
      <a:lvl9pPr marL="1828800" algn="ctr" rtl="0" fontAlgn="base">
        <a:spcBef>
          <a:spcPct val="0"/>
        </a:spcBef>
        <a:spcAft>
          <a:spcPct val="0"/>
        </a:spcAft>
        <a:defRPr sz="4800" b="1">
          <a:solidFill>
            <a:schemeClr val="bg1"/>
          </a:solidFill>
          <a:latin typeface="Gill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hyperlink" Target="http://www.cluin.org/" TargetMode="External"/><Relationship Id="rId1" Type="http://schemas.openxmlformats.org/officeDocument/2006/relationships/slideLayout" Target="../slideLayouts/slideLayout8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slideLayout" Target="../slideLayouts/slideLayout5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1" Type="http://schemas.openxmlformats.org/officeDocument/2006/relationships/slideLayout" Target="../slideLayouts/slideLayout5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02.xml"/><Relationship Id="rId3" Type="http://schemas.openxmlformats.org/officeDocument/2006/relationships/image" Target="../media/image89.png"/></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48.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5.xml"/><Relationship Id="rId3" Type="http://schemas.openxmlformats.org/officeDocument/2006/relationships/image" Target="../media/image13.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06.xml"/><Relationship Id="rId3" Type="http://schemas.openxmlformats.org/officeDocument/2006/relationships/image" Target="../media/image9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9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95.png"/></Relationships>
</file>

<file path=ppt/slides/_rels/slide109.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9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9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0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0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0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16.xml"/><Relationship Id="rId3" Type="http://schemas.openxmlformats.org/officeDocument/2006/relationships/image" Target="../media/image10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7.xml"/><Relationship Id="rId3" Type="http://schemas.openxmlformats.org/officeDocument/2006/relationships/image" Target="../media/image13.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18.xml"/><Relationship Id="rId3" Type="http://schemas.openxmlformats.org/officeDocument/2006/relationships/image" Target="../media/image104.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22.xml"/><Relationship Id="rId3" Type="http://schemas.openxmlformats.org/officeDocument/2006/relationships/image" Target="../media/image105.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23.xml"/><Relationship Id="rId3" Type="http://schemas.openxmlformats.org/officeDocument/2006/relationships/image" Target="../media/image10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29.xml"/><Relationship Id="rId3" Type="http://schemas.openxmlformats.org/officeDocument/2006/relationships/image" Target="../media/image10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30.xml"/><Relationship Id="rId3" Type="http://schemas.openxmlformats.org/officeDocument/2006/relationships/image" Target="../media/image108.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36.xml"/><Relationship Id="rId3" Type="http://schemas.openxmlformats.org/officeDocument/2006/relationships/image" Target="../media/image109.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37.xml"/><Relationship Id="rId3" Type="http://schemas.openxmlformats.org/officeDocument/2006/relationships/image" Target="../media/image110.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4"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7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39.xml"/><Relationship Id="rId3" Type="http://schemas.openxmlformats.org/officeDocument/2006/relationships/image" Target="../media/image1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4" Type="http://schemas.openxmlformats.org/officeDocument/2006/relationships/oleObject" Target="../embeddings/oleObject3.bin"/><Relationship Id="rId1" Type="http://schemas.openxmlformats.org/officeDocument/2006/relationships/vmlDrawing" Target="../drawings/vmlDrawing3.vml"/><Relationship Id="rId2" Type="http://schemas.openxmlformats.org/officeDocument/2006/relationships/slideLayout" Target="../slideLayouts/slideLayout76.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4" Type="http://schemas.openxmlformats.org/officeDocument/2006/relationships/oleObject" Target="../embeddings/oleObject4.bin"/><Relationship Id="rId1" Type="http://schemas.openxmlformats.org/officeDocument/2006/relationships/vmlDrawing" Target="../drawings/vmlDrawing4.vml"/><Relationship Id="rId2" Type="http://schemas.openxmlformats.org/officeDocument/2006/relationships/slideLayout" Target="../slideLayouts/slideLayout7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42.xml"/><Relationship Id="rId3" Type="http://schemas.openxmlformats.org/officeDocument/2006/relationships/image" Target="../media/image11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43.xml"/><Relationship Id="rId3" Type="http://schemas.openxmlformats.org/officeDocument/2006/relationships/image" Target="../media/image11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44.xml"/><Relationship Id="rId3" Type="http://schemas.openxmlformats.org/officeDocument/2006/relationships/image" Target="../media/image117.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46.xml"/><Relationship Id="rId3" Type="http://schemas.openxmlformats.org/officeDocument/2006/relationships/image" Target="../media/image118.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4" Type="http://schemas.openxmlformats.org/officeDocument/2006/relationships/oleObject" Target="../embeddings/oleObject5.bin"/><Relationship Id="rId1" Type="http://schemas.openxmlformats.org/officeDocument/2006/relationships/vmlDrawing" Target="../drawings/vmlDrawing5.vml"/><Relationship Id="rId2" Type="http://schemas.openxmlformats.org/officeDocument/2006/relationships/slideLayout" Target="../slideLayouts/slideLayout7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49.xml"/><Relationship Id="rId3" Type="http://schemas.openxmlformats.org/officeDocument/2006/relationships/image" Target="../media/image1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4" Type="http://schemas.openxmlformats.org/officeDocument/2006/relationships/oleObject" Target="../embeddings/oleObject6.bin"/><Relationship Id="rId1" Type="http://schemas.openxmlformats.org/officeDocument/2006/relationships/vmlDrawing" Target="../drawings/vmlDrawing6.vml"/><Relationship Id="rId2" Type="http://schemas.openxmlformats.org/officeDocument/2006/relationships/slideLayout" Target="../slideLayouts/slideLayout7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51.xml"/><Relationship Id="rId3" Type="http://schemas.openxmlformats.org/officeDocument/2006/relationships/image" Target="../media/image122.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52.xml"/><Relationship Id="rId3" Type="http://schemas.openxmlformats.org/officeDocument/2006/relationships/image" Target="../media/image12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53.xml"/><Relationship Id="rId3" Type="http://schemas.openxmlformats.org/officeDocument/2006/relationships/image" Target="../media/image124.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4" Type="http://schemas.openxmlformats.org/officeDocument/2006/relationships/oleObject" Target="../embeddings/oleObject7.bin"/><Relationship Id="rId1" Type="http://schemas.openxmlformats.org/officeDocument/2006/relationships/vmlDrawing" Target="../drawings/vmlDrawing7.vml"/><Relationship Id="rId2" Type="http://schemas.openxmlformats.org/officeDocument/2006/relationships/slideLayout" Target="../slideLayouts/slideLayout76.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4" Type="http://schemas.openxmlformats.org/officeDocument/2006/relationships/oleObject" Target="../embeddings/oleObject8.bin"/><Relationship Id="rId1" Type="http://schemas.openxmlformats.org/officeDocument/2006/relationships/vmlDrawing" Target="../drawings/vmlDrawing8.vml"/><Relationship Id="rId2" Type="http://schemas.openxmlformats.org/officeDocument/2006/relationships/slideLayout" Target="../slideLayouts/slideLayout76.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4" Type="http://schemas.openxmlformats.org/officeDocument/2006/relationships/oleObject" Target="../embeddings/oleObject9.bin"/><Relationship Id="rId1" Type="http://schemas.openxmlformats.org/officeDocument/2006/relationships/vmlDrawing" Target="../drawings/vmlDrawing9.vml"/><Relationship Id="rId2" Type="http://schemas.openxmlformats.org/officeDocument/2006/relationships/slideLayout" Target="../slideLayouts/slideLayout7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8.xml"/><Relationship Id="rId3" Type="http://schemas.openxmlformats.org/officeDocument/2006/relationships/image" Target="../media/image13.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4" Type="http://schemas.openxmlformats.org/officeDocument/2006/relationships/oleObject" Target="../embeddings/oleObject10.bin"/><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4.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3.xml"/><Relationship Id="rId3" Type="http://schemas.openxmlformats.org/officeDocument/2006/relationships/image" Target="../media/image131.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 Id="rId3" Type="http://schemas.openxmlformats.org/officeDocument/2006/relationships/image" Target="../media/image132.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5.xml"/><Relationship Id="rId3" Type="http://schemas.openxmlformats.org/officeDocument/2006/relationships/image" Target="../media/image133.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 Id="rId3" Type="http://schemas.openxmlformats.org/officeDocument/2006/relationships/image" Target="../media/image134.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7.xml"/><Relationship Id="rId3" Type="http://schemas.openxmlformats.org/officeDocument/2006/relationships/image" Target="../media/image135.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8.xml"/><Relationship Id="rId3" Type="http://schemas.openxmlformats.org/officeDocument/2006/relationships/image" Target="../media/image136.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9.xml"/><Relationship Id="rId3" Type="http://schemas.openxmlformats.org/officeDocument/2006/relationships/image" Target="../media/image1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0.xml"/><Relationship Id="rId3" Type="http://schemas.openxmlformats.org/officeDocument/2006/relationships/image" Target="../media/image138.png"/></Relationships>
</file>

<file path=ppt/slides/_rels/slide171.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1" Type="http://schemas.openxmlformats.org/officeDocument/2006/relationships/slideLayout" Target="../slideLayouts/slideLayout4.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3" Type="http://schemas.openxmlformats.org/officeDocument/2006/relationships/hyperlink" Target="http://www.npic.orst.edu/" TargetMode="External"/><Relationship Id="rId4" Type="http://schemas.openxmlformats.org/officeDocument/2006/relationships/hyperlink" Target="http://www.gipsa.usda.gov/publications/fgis/handbooks/fumigation/Fumigation-ch-1.pdf/" TargetMode="External"/><Relationship Id="rId1" Type="http://schemas.openxmlformats.org/officeDocument/2006/relationships/slideLayout" Target="../slideLayouts/slideLayout5.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 Id="rId3" Type="http://schemas.openxmlformats.org/officeDocument/2006/relationships/image" Target="../media/image141.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 Id="rId3" Type="http://schemas.openxmlformats.org/officeDocument/2006/relationships/image" Target="../media/image142.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 Id="rId3" Type="http://schemas.openxmlformats.org/officeDocument/2006/relationships/image" Target="../media/image143.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4" Type="http://schemas.microsoft.com/office/2007/relationships/media" Target="../media/media1.wmv"/><Relationship Id="rId5" Type="http://schemas.openxmlformats.org/officeDocument/2006/relationships/image" Target="../media/image144.png"/><Relationship Id="rId1" Type="http://schemas.openxmlformats.org/officeDocument/2006/relationships/video" Target="../media/media1.wmv"/><Relationship Id="rId2"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 Id="rId3" Type="http://schemas.openxmlformats.org/officeDocument/2006/relationships/image" Target="../media/image145.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9.xml"/><Relationship Id="rId3" Type="http://schemas.openxmlformats.org/officeDocument/2006/relationships/image" Target="../media/image1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0.xml"/><Relationship Id="rId3" Type="http://schemas.openxmlformats.org/officeDocument/2006/relationships/image" Target="../media/image147.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1.xml"/><Relationship Id="rId3" Type="http://schemas.openxmlformats.org/officeDocument/2006/relationships/image" Target="../media/image148.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 Id="rId3" Type="http://schemas.openxmlformats.org/officeDocument/2006/relationships/image" Target="../media/image149.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 Id="rId3" Type="http://schemas.openxmlformats.org/officeDocument/2006/relationships/image" Target="../media/image150.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 Id="rId3" Type="http://schemas.openxmlformats.org/officeDocument/2006/relationships/hyperlink" Target="http://npic.orst.edu/reg/state_agencies.html" TargetMode="Externa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 Id="rId3" Type="http://schemas.openxmlformats.org/officeDocument/2006/relationships/hyperlink" Target="mailto:austin.oelschlager@tetratech.com"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hyperlink" Target="http://www.cluin.org/" TargetMode="External"/><Relationship Id="rId5" Type="http://schemas.openxmlformats.org/officeDocument/2006/relationships/hyperlink" Target="https://www.facebook.com/EPACleanUpTech" TargetMode="External"/><Relationship Id="rId6" Type="http://schemas.openxmlformats.org/officeDocument/2006/relationships/hyperlink" Target="https://twitter.com/" TargetMode="External"/><Relationship Id="rId7" Type="http://schemas.openxmlformats.org/officeDocument/2006/relationships/hyperlink" Target="https://twitter.com/%23!/EPACleanUpTech" TargetMode="External"/><Relationship Id="rId8" Type="http://schemas.openxmlformats.org/officeDocument/2006/relationships/hyperlink" Target="http://www.linkedin.com/groups/Clean-Up-Information-Network-CLUIN-4405740" TargetMode="External"/><Relationship Id="rId9" Type="http://schemas.openxmlformats.org/officeDocument/2006/relationships/image" Target="../media/image152.jpeg"/><Relationship Id="rId10" Type="http://schemas.openxmlformats.org/officeDocument/2006/relationships/image" Target="../media/image153.jpeg"/><Relationship Id="rId1" Type="http://schemas.openxmlformats.org/officeDocument/2006/relationships/slideLayout" Target="../slideLayouts/slideLayout82.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3" Type="http://schemas.openxmlformats.org/officeDocument/2006/relationships/hyperlink" Target="http://www.clu-in.org/conf/tio/CECOSC5/resource.cfm" TargetMode="External"/><Relationship Id="rId4" Type="http://schemas.openxmlformats.org/officeDocument/2006/relationships/hyperlink" Target="http://www.clu-in.org/conf/tio/CECOSC5/feedback.cfm" TargetMode="External"/><Relationship Id="rId5" Type="http://schemas.openxmlformats.org/officeDocument/2006/relationships/image" Target="../media/image154.png"/><Relationship Id="rId1" Type="http://schemas.openxmlformats.org/officeDocument/2006/relationships/slideLayout" Target="../slideLayouts/slideLayout82.xml"/><Relationship Id="rId2" Type="http://schemas.openxmlformats.org/officeDocument/2006/relationships/notesSlide" Target="../notesSlides/notesSlide18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bin"/><Relationship Id="rId5" Type="http://schemas.openxmlformats.org/officeDocument/2006/relationships/image" Target="../media/image20.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hyperlink" Target="http://cluin.org/live/archive/" TargetMode="External"/><Relationship Id="rId4" Type="http://schemas.openxmlformats.org/officeDocument/2006/relationships/image" Target="../media/image8.png"/><Relationship Id="rId1" Type="http://schemas.openxmlformats.org/officeDocument/2006/relationships/slideLayout" Target="../slideLayouts/slideLayout8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hyperlink" Target="http://npic.orst.edu/" TargetMode="External"/><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hyperlink" Target="https://www.google.com/webhp?hl=en&amp;tab=mw" TargetMode="External"/><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8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npic.orst.edu/" TargetMode="External"/><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1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0.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2.w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2.xml"/><Relationship Id="rId3" Type="http://schemas.openxmlformats.org/officeDocument/2006/relationships/image" Target="../media/image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1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5.xml"/><Relationship Id="rId3" Type="http://schemas.openxmlformats.org/officeDocument/2006/relationships/image" Target="../media/image1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6.xml"/><Relationship Id="rId3" Type="http://schemas.openxmlformats.org/officeDocument/2006/relationships/image" Target="../media/image5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7.xml"/><Relationship Id="rId3" Type="http://schemas.openxmlformats.org/officeDocument/2006/relationships/image" Target="../media/image5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0.xml"/><Relationship Id="rId3" Type="http://schemas.openxmlformats.org/officeDocument/2006/relationships/image" Target="../media/image5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1.xml"/><Relationship Id="rId3" Type="http://schemas.openxmlformats.org/officeDocument/2006/relationships/image" Target="../media/image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2.xml"/><Relationship Id="rId3" Type="http://schemas.openxmlformats.org/officeDocument/2006/relationships/image" Target="../media/image5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3.xml"/><Relationship Id="rId3" Type="http://schemas.openxmlformats.org/officeDocument/2006/relationships/image" Target="../media/image5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4.xml"/><Relationship Id="rId3" Type="http://schemas.openxmlformats.org/officeDocument/2006/relationships/image" Target="../media/image6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5.xml"/><Relationship Id="rId3" Type="http://schemas.openxmlformats.org/officeDocument/2006/relationships/image" Target="../media/image6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6.xml"/><Relationship Id="rId3" Type="http://schemas.openxmlformats.org/officeDocument/2006/relationships/image" Target="../media/image6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7.xml"/><Relationship Id="rId3" Type="http://schemas.openxmlformats.org/officeDocument/2006/relationships/image" Target="../media/image6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hyperlink" Target="http://www.epa.gov/pesticides/" TargetMode="External"/><Relationship Id="rId4" Type="http://schemas.openxmlformats.org/officeDocument/2006/relationships/hyperlink" Target="https://www.google.com/" TargetMode="External"/><Relationship Id="rId5" Type="http://schemas.openxmlformats.org/officeDocument/2006/relationships/hyperlink" Target="http://extoxnet.orst.edu/pips/ghindex.html" TargetMode="External"/><Relationship Id="rId1" Type="http://schemas.openxmlformats.org/officeDocument/2006/relationships/slideLayout" Target="../slideLayouts/slideLayout48.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64.wmf"/><Relationship Id="rId4" Type="http://schemas.openxmlformats.org/officeDocument/2006/relationships/hyperlink" Target="http://npic.orst.edu/" TargetMode="External"/><Relationship Id="rId1" Type="http://schemas.openxmlformats.org/officeDocument/2006/relationships/slideLayout" Target="../slideLayouts/slideLayout48.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65.wmf"/><Relationship Id="rId4" Type="http://schemas.openxmlformats.org/officeDocument/2006/relationships/hyperlink" Target="http://www.epa.gov/pesticides/" TargetMode="External"/><Relationship Id="rId1" Type="http://schemas.openxmlformats.org/officeDocument/2006/relationships/slideLayout" Target="../slideLayouts/slideLayout48.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png"/><Relationship Id="rId1" Type="http://schemas.openxmlformats.org/officeDocument/2006/relationships/slideLayout" Target="../slideLayouts/slideLayout48.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87.xml"/><Relationship Id="rId3" Type="http://schemas.openxmlformats.org/officeDocument/2006/relationships/image" Target="../media/image6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88.xml"/><Relationship Id="rId3" Type="http://schemas.openxmlformats.org/officeDocument/2006/relationships/image" Target="../media/image6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89.xml"/><Relationship Id="rId3" Type="http://schemas.openxmlformats.org/officeDocument/2006/relationships/image" Target="../media/image7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90.xml"/><Relationship Id="rId3" Type="http://schemas.openxmlformats.org/officeDocument/2006/relationships/image" Target="../media/image7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91.xml"/><Relationship Id="rId3" Type="http://schemas.openxmlformats.org/officeDocument/2006/relationships/image" Target="../media/image72.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92.xml"/><Relationship Id="rId3" Type="http://schemas.openxmlformats.org/officeDocument/2006/relationships/image" Target="../media/image73.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96.xml"/><Relationship Id="rId3" Type="http://schemas.openxmlformats.org/officeDocument/2006/relationships/image" Target="../media/image74.png"/></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48.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98.xml"/><Relationship Id="rId3" Type="http://schemas.openxmlformats.org/officeDocument/2006/relationships/image" Target="../media/image7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99.xml"/><Relationship Id="rId3"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0" y="2130425"/>
            <a:ext cx="9144000" cy="857250"/>
          </a:xfrm>
          <a:noFill/>
        </p:spPr>
        <p:txBody>
          <a:bodyPr/>
          <a:lstStyle/>
          <a:p>
            <a:pPr eaLnBrk="1" hangingPunct="1"/>
            <a:r>
              <a:rPr lang="en-US" sz="2800">
                <a:solidFill>
                  <a:schemeClr val="tx1"/>
                </a:solidFill>
                <a:latin typeface="Arial Black" charset="0"/>
                <a:ea typeface="Arial Black" charset="0"/>
                <a:cs typeface="Arial Black" charset="0"/>
              </a:rPr>
              <a:t>Welcome to the CLU-IN Internet Seminar</a:t>
            </a:r>
            <a:br>
              <a:rPr lang="en-US" sz="2800">
                <a:solidFill>
                  <a:schemeClr val="tx1"/>
                </a:solidFill>
                <a:latin typeface="Arial Black" charset="0"/>
                <a:ea typeface="Arial Black" charset="0"/>
                <a:cs typeface="Arial Black" charset="0"/>
              </a:rPr>
            </a:br>
            <a:endParaRPr lang="en-US" sz="2800">
              <a:solidFill>
                <a:schemeClr val="tx1"/>
              </a:solidFill>
              <a:latin typeface="Arial Black" charset="0"/>
              <a:ea typeface="Arial Black" charset="0"/>
              <a:cs typeface="Arial Black" charset="0"/>
            </a:endParaRPr>
          </a:p>
        </p:txBody>
      </p:sp>
      <p:sp>
        <p:nvSpPr>
          <p:cNvPr id="15363" name="Rectangle 3"/>
          <p:cNvSpPr>
            <a:spLocks noGrp="1" noChangeArrowheads="1"/>
          </p:cNvSpPr>
          <p:nvPr>
            <p:ph type="subTitle" idx="1"/>
          </p:nvPr>
        </p:nvSpPr>
        <p:spPr>
          <a:xfrm>
            <a:off x="490538" y="2647950"/>
            <a:ext cx="8243887" cy="3338513"/>
          </a:xfrm>
        </p:spPr>
        <p:txBody>
          <a:bodyPr/>
          <a:lstStyle/>
          <a:p>
            <a:pPr eaLnBrk="1" hangingPunct="1"/>
            <a:r>
              <a:rPr lang="en-US" sz="1800" b="1" smtClean="0">
                <a:solidFill>
                  <a:schemeClr val="accent2"/>
                </a:solidFill>
                <a:ea typeface="ＭＳ Ｐゴシック" charset="-128"/>
              </a:rPr>
              <a:t>CEC Training for OSCs...Pesticide Emergencies (FIFRA ER for EPA OSCs)</a:t>
            </a:r>
          </a:p>
          <a:p>
            <a:pPr eaLnBrk="1" hangingPunct="1"/>
            <a:r>
              <a:rPr lang="en-US" sz="1800" smtClean="0">
                <a:solidFill>
                  <a:schemeClr val="accent2"/>
                </a:solidFill>
                <a:ea typeface="ＭＳ Ｐゴシック" charset="-128"/>
              </a:rPr>
              <a:t>Sponsored </a:t>
            </a:r>
            <a:r>
              <a:rPr lang="en-US" sz="1800">
                <a:solidFill>
                  <a:schemeClr val="accent2"/>
                </a:solidFill>
                <a:ea typeface="ＭＳ Ｐゴシック" charset="-128"/>
              </a:rPr>
              <a:t>by</a:t>
            </a:r>
            <a:r>
              <a:rPr lang="en-US" sz="1800" smtClean="0">
                <a:solidFill>
                  <a:schemeClr val="accent2"/>
                </a:solidFill>
                <a:ea typeface="ＭＳ Ｐゴシック" charset="-128"/>
              </a:rPr>
              <a:t>: EPA Office of Superfund Remediation and Technology Innovation</a:t>
            </a:r>
          </a:p>
          <a:p>
            <a:pPr eaLnBrk="1" hangingPunct="1"/>
            <a:r>
              <a:rPr lang="en-US" sz="1800">
                <a:solidFill>
                  <a:schemeClr val="accent2"/>
                </a:solidFill>
                <a:ea typeface="ＭＳ Ｐゴシック" charset="-128"/>
              </a:rPr>
              <a:t>Delivered</a:t>
            </a:r>
            <a:r>
              <a:rPr lang="en-US" sz="1800" smtClean="0">
                <a:solidFill>
                  <a:schemeClr val="accent2"/>
                </a:solidFill>
                <a:ea typeface="ＭＳ Ｐゴシック" charset="-128"/>
              </a:rPr>
              <a:t>: November 13, 2013, 1:00 PM - 4:00 PM, EST (18:00-21:00 GMT)</a:t>
            </a:r>
            <a:endParaRPr lang="en-US" sz="1100" i="1" smtClean="0">
              <a:solidFill>
                <a:schemeClr val="accent2"/>
              </a:solidFill>
              <a:ea typeface="ＭＳ Ｐゴシック" charset="-128"/>
            </a:endParaRPr>
          </a:p>
          <a:p>
            <a:pPr algn="l" eaLnBrk="1" hangingPunct="1">
              <a:spcBef>
                <a:spcPct val="0"/>
              </a:spcBef>
            </a:pPr>
            <a:endParaRPr lang="en-US" sz="1200" i="1" smtClean="0">
              <a:solidFill>
                <a:schemeClr val="accent2"/>
              </a:solidFill>
              <a:ea typeface="ＭＳ Ｐゴシック" charset="-128"/>
            </a:endParaRPr>
          </a:p>
          <a:p>
            <a:pPr algn="l" eaLnBrk="1" hangingPunct="1">
              <a:spcBef>
                <a:spcPct val="0"/>
              </a:spcBef>
            </a:pPr>
            <a:r>
              <a:rPr lang="en-US" sz="1200" i="1" smtClean="0">
                <a:solidFill>
                  <a:schemeClr val="accent2"/>
                </a:solidFill>
                <a:ea typeface="ＭＳ Ｐゴシック" charset="-128"/>
              </a:rPr>
              <a:t>Instructors</a:t>
            </a:r>
            <a:r>
              <a:rPr lang="en-US" sz="1200" i="1">
                <a:solidFill>
                  <a:schemeClr val="accent2"/>
                </a:solidFill>
                <a:ea typeface="ＭＳ Ｐゴシック" charset="-128"/>
              </a:rPr>
              <a:t>:</a:t>
            </a:r>
            <a:r>
              <a:rPr lang="en-US" sz="1200" i="1" smtClean="0">
                <a:solidFill>
                  <a:schemeClr val="accent2"/>
                </a:solidFill>
                <a:ea typeface="ＭＳ Ｐゴシック" charset="-128"/>
              </a:rPr>
              <a:t> </a:t>
            </a:r>
          </a:p>
          <a:p>
            <a:pPr lvl="1" eaLnBrk="1" hangingPunct="1">
              <a:spcBef>
                <a:spcPct val="0"/>
              </a:spcBef>
              <a:buFont typeface="Arial" charset="0"/>
              <a:buChar char="•"/>
            </a:pPr>
            <a:r>
              <a:rPr lang="en-US" sz="1200" i="1" smtClean="0">
                <a:solidFill>
                  <a:schemeClr val="accent2"/>
                </a:solidFill>
              </a:rPr>
              <a:t>Kathy Halbur, EPA Region 5 (halbur.kathy@epa.gov)</a:t>
            </a:r>
          </a:p>
          <a:p>
            <a:pPr lvl="1" eaLnBrk="1" hangingPunct="1">
              <a:spcBef>
                <a:spcPct val="0"/>
              </a:spcBef>
              <a:buFont typeface="Arial" charset="0"/>
              <a:buChar char="•"/>
            </a:pPr>
            <a:r>
              <a:rPr lang="en-US" sz="1200" i="1" smtClean="0">
                <a:solidFill>
                  <a:schemeClr val="accent2"/>
                </a:solidFill>
              </a:rPr>
              <a:t>Dan Heister, EPA Region 10 (heister.dan@epa.gov)</a:t>
            </a:r>
          </a:p>
          <a:p>
            <a:pPr lvl="1" eaLnBrk="1" hangingPunct="1">
              <a:spcBef>
                <a:spcPct val="0"/>
              </a:spcBef>
              <a:buFont typeface="Arial" charset="0"/>
              <a:buChar char="•"/>
            </a:pPr>
            <a:r>
              <a:rPr lang="en-US" sz="1200" i="1" smtClean="0">
                <a:solidFill>
                  <a:schemeClr val="accent2"/>
                </a:solidFill>
              </a:rPr>
              <a:t>Jim Mullins, Tetra Tech, Inc. (james.mullins52@gmail.com)</a:t>
            </a:r>
          </a:p>
          <a:p>
            <a:pPr lvl="1" eaLnBrk="1" hangingPunct="1">
              <a:spcBef>
                <a:spcPct val="0"/>
              </a:spcBef>
              <a:buFont typeface="Arial" charset="0"/>
              <a:buChar char="•"/>
            </a:pPr>
            <a:r>
              <a:rPr lang="en-US" sz="1200" i="1" smtClean="0">
                <a:solidFill>
                  <a:schemeClr val="accent2"/>
                </a:solidFill>
              </a:rPr>
              <a:t>Bob Whittier, EPA Region 10 (whittier.robert@epa.gov)</a:t>
            </a:r>
          </a:p>
          <a:p>
            <a:pPr lvl="1" eaLnBrk="1" hangingPunct="1">
              <a:spcBef>
                <a:spcPct val="0"/>
              </a:spcBef>
            </a:pPr>
            <a:endParaRPr lang="en-US" sz="1200" i="1">
              <a:solidFill>
                <a:schemeClr val="accent2"/>
              </a:solidFill>
            </a:endParaRPr>
          </a:p>
          <a:p>
            <a:pPr algn="l" eaLnBrk="1" hangingPunct="1">
              <a:spcBef>
                <a:spcPct val="0"/>
              </a:spcBef>
            </a:pPr>
            <a:r>
              <a:rPr lang="en-US" sz="1200" i="1">
                <a:solidFill>
                  <a:schemeClr val="accent2"/>
                </a:solidFill>
                <a:ea typeface="ＭＳ Ｐゴシック" charset="-128"/>
              </a:rPr>
              <a:t>Moderators:</a:t>
            </a:r>
            <a:r>
              <a:rPr lang="en-US" sz="1200" i="1" smtClean="0">
                <a:solidFill>
                  <a:schemeClr val="accent2"/>
                </a:solidFill>
                <a:ea typeface="ＭＳ Ｐゴシック" charset="-128"/>
              </a:rPr>
              <a:t> </a:t>
            </a:r>
          </a:p>
          <a:p>
            <a:pPr lvl="1" eaLnBrk="1" hangingPunct="1">
              <a:spcBef>
                <a:spcPct val="0"/>
              </a:spcBef>
              <a:buFont typeface="Arial" charset="0"/>
              <a:buChar char="•"/>
            </a:pPr>
            <a:r>
              <a:rPr lang="en-US" sz="1200" i="1" smtClean="0">
                <a:solidFill>
                  <a:schemeClr val="accent2"/>
                </a:solidFill>
              </a:rPr>
              <a:t>Jean Balent, U.S. EPA Technology Innovation and Field Services Division (balent.jean@epa.gov)</a:t>
            </a:r>
            <a:endParaRPr lang="en-US" sz="1200" i="1">
              <a:solidFill>
                <a:schemeClr val="accent2"/>
              </a:solidFill>
            </a:endParaRPr>
          </a:p>
        </p:txBody>
      </p:sp>
      <p:pic>
        <p:nvPicPr>
          <p:cNvPr id="15364" name="Picture 4"/>
          <p:cNvPicPr>
            <a:picLocks noChangeAspect="1" noChangeArrowheads="1"/>
          </p:cNvPicPr>
          <p:nvPr/>
        </p:nvPicPr>
        <p:blipFill>
          <a:blip r:embed="rId3"/>
          <a:srcRect/>
          <a:stretch>
            <a:fillRect/>
          </a:stretch>
        </p:blipFill>
        <p:spPr bwMode="auto">
          <a:xfrm>
            <a:off x="336550" y="317500"/>
            <a:ext cx="8534400" cy="1438275"/>
          </a:xfrm>
          <a:prstGeom prst="rect">
            <a:avLst/>
          </a:prstGeom>
          <a:noFill/>
          <a:ln w="9525">
            <a:noFill/>
            <a:miter lim="800000"/>
            <a:headEnd/>
            <a:tailEnd/>
          </a:ln>
        </p:spPr>
      </p:pic>
      <p:pic>
        <p:nvPicPr>
          <p:cNvPr id="15365" name="Picture 5"/>
          <p:cNvPicPr>
            <a:picLocks noChangeAspect="1" noChangeArrowheads="1"/>
          </p:cNvPicPr>
          <p:nvPr/>
        </p:nvPicPr>
        <p:blipFill>
          <a:blip r:embed="rId4"/>
          <a:srcRect/>
          <a:stretch>
            <a:fillRect/>
          </a:stretch>
        </p:blipFill>
        <p:spPr bwMode="auto">
          <a:xfrm>
            <a:off x="374650" y="327025"/>
            <a:ext cx="1323975" cy="1390650"/>
          </a:xfrm>
          <a:prstGeom prst="rect">
            <a:avLst/>
          </a:prstGeom>
          <a:noFill/>
          <a:ln w="9525">
            <a:noFill/>
            <a:miter lim="800000"/>
            <a:headEnd/>
            <a:tailEnd/>
          </a:ln>
        </p:spPr>
      </p:pic>
      <p:sp>
        <p:nvSpPr>
          <p:cNvPr id="15366" name="Text Box 6"/>
          <p:cNvSpPr txBox="1">
            <a:spLocks noChangeArrowheads="1"/>
          </p:cNvSpPr>
          <p:nvPr/>
        </p:nvSpPr>
        <p:spPr bwMode="auto">
          <a:xfrm>
            <a:off x="592138" y="6176963"/>
            <a:ext cx="8094662" cy="36933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i="1" dirty="0">
                <a:solidFill>
                  <a:schemeClr val="accent2"/>
                </a:solidFill>
                <a:latin typeface="Arial"/>
                <a:cs typeface="Arial"/>
              </a:rPr>
              <a:t>Visit the Clean Up Information Network online at</a:t>
            </a:r>
            <a:r>
              <a:rPr lang="en-US" sz="1800" i="1" u="sng" dirty="0">
                <a:solidFill>
                  <a:schemeClr val="accent2"/>
                </a:solidFill>
                <a:latin typeface="Arial"/>
                <a:cs typeface="Arial"/>
              </a:rPr>
              <a:t> </a:t>
            </a:r>
            <a:r>
              <a:rPr lang="en-US" sz="1800" i="1" u="sng" dirty="0">
                <a:solidFill>
                  <a:schemeClr val="accent2"/>
                </a:solidFill>
                <a:latin typeface="Arial"/>
                <a:cs typeface="Arial"/>
                <a:hlinkClick r:id="rId5"/>
              </a:rPr>
              <a:t>www.cluin.org</a:t>
            </a:r>
            <a:r>
              <a:rPr lang="en-US" sz="1800" i="1" u="sng" dirty="0">
                <a:solidFill>
                  <a:schemeClr val="accent2"/>
                </a:solidFill>
                <a:latin typeface="Arial"/>
                <a:cs typeface="Arial"/>
              </a:rPr>
              <a:t> </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Number Placeholder 3"/>
          <p:cNvSpPr>
            <a:spLocks noGrp="1"/>
          </p:cNvSpPr>
          <p:nvPr>
            <p:ph type="sldNum" sz="quarter" idx="4294967295"/>
          </p:nvPr>
        </p:nvSpPr>
        <p:spPr>
          <a:xfrm>
            <a:off x="7239000" y="6324600"/>
            <a:ext cx="1905000" cy="457200"/>
          </a:xfrm>
          <a:prstGeom prst="rect">
            <a:avLst/>
          </a:prstGeom>
          <a:noFill/>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75B602BF-B9C9-4A7B-9821-D9BF6B7C461F}" type="slidenum">
              <a:rPr lang="en-US" sz="1400" smtClean="0"/>
              <a:pPr eaLnBrk="1" hangingPunct="1"/>
              <a:t>10</a:t>
            </a:fld>
            <a:endParaRPr lang="en-US" sz="1400" smtClean="0"/>
          </a:p>
        </p:txBody>
      </p:sp>
      <p:pic>
        <p:nvPicPr>
          <p:cNvPr id="7171" name="Picture 10" descr="ddt"/>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00162" y="457200"/>
            <a:ext cx="3576638" cy="59642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172" name="Picture 11" descr="lead-arsenate"/>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07000" y="457200"/>
            <a:ext cx="3632200" cy="5943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Team</a:t>
            </a:r>
            <a:endParaRPr lang="en-US" dirty="0"/>
          </a:p>
        </p:txBody>
      </p:sp>
      <p:pic>
        <p:nvPicPr>
          <p:cNvPr id="3" name="Picture 2" descr="white pail.bmp"/>
          <p:cNvPicPr>
            <a:picLocks noChangeAspect="1"/>
          </p:cNvPicPr>
          <p:nvPr/>
        </p:nvPicPr>
        <p:blipFill>
          <a:blip r:embed="rId3" cstate="print"/>
          <a:stretch>
            <a:fillRect/>
          </a:stretch>
        </p:blipFill>
        <p:spPr>
          <a:xfrm>
            <a:off x="1422400" y="3505200"/>
            <a:ext cx="3759200" cy="2819400"/>
          </a:xfrm>
          <a:prstGeom prst="rect">
            <a:avLst/>
          </a:prstGeom>
        </p:spPr>
      </p:pic>
      <p:pic>
        <p:nvPicPr>
          <p:cNvPr id="4" name="Picture 3"/>
          <p:cNvPicPr>
            <a:picLocks noChangeAspect="1" noChangeArrowheads="1"/>
          </p:cNvPicPr>
          <p:nvPr/>
        </p:nvPicPr>
        <p:blipFill>
          <a:blip r:embed="rId4" cstate="print"/>
          <a:srcRect/>
          <a:stretch>
            <a:fillRect/>
          </a:stretch>
        </p:blipFill>
        <p:spPr bwMode="auto">
          <a:xfrm>
            <a:off x="4953000" y="990600"/>
            <a:ext cx="4043530" cy="2362200"/>
          </a:xfrm>
          <a:prstGeom prst="rect">
            <a:avLst/>
          </a:prstGeom>
          <a:noFill/>
          <a:ln w="9525">
            <a:noFill/>
            <a:miter lim="800000"/>
            <a:headEnd/>
            <a:tailEnd/>
          </a:ln>
          <a:effectLst/>
        </p:spPr>
      </p:pic>
      <p:pic>
        <p:nvPicPr>
          <p:cNvPr id="5" name="Picture 2"/>
          <p:cNvPicPr>
            <a:picLocks noChangeAspect="1" noChangeArrowheads="1"/>
          </p:cNvPicPr>
          <p:nvPr/>
        </p:nvPicPr>
        <p:blipFill>
          <a:blip r:embed="rId5" cstate="print"/>
          <a:srcRect/>
          <a:stretch>
            <a:fillRect/>
          </a:stretch>
        </p:blipFill>
        <p:spPr bwMode="auto">
          <a:xfrm>
            <a:off x="1676400" y="990600"/>
            <a:ext cx="3200400" cy="2400300"/>
          </a:xfrm>
          <a:prstGeom prst="rect">
            <a:avLst/>
          </a:prstGeom>
          <a:noFill/>
          <a:ln w="9525">
            <a:noFill/>
            <a:miter lim="800000"/>
            <a:headEnd/>
            <a:tailEnd/>
          </a:ln>
          <a:effectLst/>
        </p:spPr>
      </p:pic>
      <p:pic>
        <p:nvPicPr>
          <p:cNvPr id="6" name="Picture 2"/>
          <p:cNvPicPr>
            <a:picLocks noChangeAspect="1" noChangeArrowheads="1"/>
          </p:cNvPicPr>
          <p:nvPr/>
        </p:nvPicPr>
        <p:blipFill>
          <a:blip r:embed="rId6" cstate="print"/>
          <a:srcRect/>
          <a:stretch>
            <a:fillRect/>
          </a:stretch>
        </p:blipFill>
        <p:spPr bwMode="auto">
          <a:xfrm>
            <a:off x="5257800" y="3810000"/>
            <a:ext cx="3742555" cy="2209800"/>
          </a:xfrm>
          <a:prstGeom prst="rect">
            <a:avLst/>
          </a:prstGeom>
          <a:noFill/>
          <a:ln w="9525">
            <a:noFill/>
            <a:miter lim="800000"/>
            <a:headEnd/>
            <a:tailEnd/>
          </a:ln>
        </p:spPr>
      </p:pic>
      <p:sp>
        <p:nvSpPr>
          <p:cNvPr id="7" name="Right Arrow 6"/>
          <p:cNvSpPr/>
          <p:nvPr/>
        </p:nvSpPr>
        <p:spPr>
          <a:xfrm rot="19321765">
            <a:off x="3441440" y="5238820"/>
            <a:ext cx="1069625" cy="408432"/>
          </a:xfrm>
          <a:prstGeom prst="rightArrow">
            <a:avLst>
              <a:gd name="adj1" fmla="val 50000"/>
              <a:gd name="adj2" fmla="val 410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7019838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71" name="Picture 7"/>
          <p:cNvPicPr>
            <a:picLocks noChangeAspect="1" noChangeArrowheads="1"/>
          </p:cNvPicPr>
          <p:nvPr/>
        </p:nvPicPr>
        <p:blipFill>
          <a:blip r:embed="rId3" cstate="print"/>
          <a:srcRect/>
          <a:stretch>
            <a:fillRect/>
          </a:stretch>
        </p:blipFill>
        <p:spPr bwMode="auto">
          <a:xfrm>
            <a:off x="5562600" y="1066800"/>
            <a:ext cx="3454400" cy="2590800"/>
          </a:xfrm>
          <a:prstGeom prst="rect">
            <a:avLst/>
          </a:prstGeom>
          <a:noFill/>
          <a:ln w="9525">
            <a:noFill/>
            <a:miter lim="800000"/>
            <a:headEnd/>
            <a:tailEnd/>
          </a:ln>
          <a:effectLst/>
        </p:spPr>
      </p:pic>
      <p:pic>
        <p:nvPicPr>
          <p:cNvPr id="36873" name="Picture 9"/>
          <p:cNvPicPr>
            <a:picLocks noChangeAspect="1" noChangeArrowheads="1"/>
          </p:cNvPicPr>
          <p:nvPr/>
        </p:nvPicPr>
        <p:blipFill>
          <a:blip r:embed="rId4" cstate="print"/>
          <a:srcRect/>
          <a:stretch>
            <a:fillRect/>
          </a:stretch>
        </p:blipFill>
        <p:spPr bwMode="auto">
          <a:xfrm>
            <a:off x="1295400" y="1066800"/>
            <a:ext cx="4191000" cy="1308458"/>
          </a:xfrm>
          <a:prstGeom prst="rect">
            <a:avLst/>
          </a:prstGeom>
          <a:noFill/>
          <a:ln w="9525">
            <a:noFill/>
            <a:miter lim="800000"/>
            <a:headEnd/>
            <a:tailEnd/>
          </a:ln>
          <a:effectLst/>
        </p:spPr>
      </p:pic>
      <p:pic>
        <p:nvPicPr>
          <p:cNvPr id="36874" name="Picture 10"/>
          <p:cNvPicPr>
            <a:picLocks noChangeAspect="1" noChangeArrowheads="1"/>
          </p:cNvPicPr>
          <p:nvPr/>
        </p:nvPicPr>
        <p:blipFill>
          <a:blip r:embed="rId5" cstate="print"/>
          <a:srcRect/>
          <a:stretch>
            <a:fillRect/>
          </a:stretch>
        </p:blipFill>
        <p:spPr bwMode="auto">
          <a:xfrm>
            <a:off x="1295400" y="2362200"/>
            <a:ext cx="4191000" cy="1308458"/>
          </a:xfrm>
          <a:prstGeom prst="rect">
            <a:avLst/>
          </a:prstGeom>
          <a:noFill/>
          <a:ln w="9525">
            <a:noFill/>
            <a:miter lim="800000"/>
            <a:headEnd/>
            <a:tailEnd/>
          </a:ln>
          <a:effectLst/>
        </p:spPr>
      </p:pic>
      <p:pic>
        <p:nvPicPr>
          <p:cNvPr id="36875" name="Picture 11"/>
          <p:cNvPicPr>
            <a:picLocks noChangeAspect="1" noChangeArrowheads="1"/>
          </p:cNvPicPr>
          <p:nvPr/>
        </p:nvPicPr>
        <p:blipFill>
          <a:blip r:embed="rId6" cstate="print"/>
          <a:srcRect/>
          <a:stretch>
            <a:fillRect/>
          </a:stretch>
        </p:blipFill>
        <p:spPr bwMode="auto">
          <a:xfrm>
            <a:off x="5562600" y="3888896"/>
            <a:ext cx="3429000" cy="1140304"/>
          </a:xfrm>
          <a:prstGeom prst="rect">
            <a:avLst/>
          </a:prstGeom>
          <a:noFill/>
          <a:ln w="9525">
            <a:noFill/>
            <a:miter lim="800000"/>
            <a:headEnd/>
            <a:tailEnd/>
          </a:ln>
          <a:effectLst/>
        </p:spPr>
      </p:pic>
      <p:pic>
        <p:nvPicPr>
          <p:cNvPr id="36876" name="Picture 12"/>
          <p:cNvPicPr>
            <a:picLocks noChangeAspect="1" noChangeArrowheads="1"/>
          </p:cNvPicPr>
          <p:nvPr/>
        </p:nvPicPr>
        <p:blipFill>
          <a:blip r:embed="rId7" cstate="print"/>
          <a:srcRect/>
          <a:stretch>
            <a:fillRect/>
          </a:stretch>
        </p:blipFill>
        <p:spPr bwMode="auto">
          <a:xfrm>
            <a:off x="5562600" y="5035939"/>
            <a:ext cx="3429000" cy="1136261"/>
          </a:xfrm>
          <a:prstGeom prst="rect">
            <a:avLst/>
          </a:prstGeom>
          <a:noFill/>
          <a:ln w="9525">
            <a:noFill/>
            <a:miter lim="800000"/>
            <a:headEnd/>
            <a:tailEnd/>
          </a:ln>
          <a:effectLst/>
        </p:spPr>
      </p:pic>
      <p:pic>
        <p:nvPicPr>
          <p:cNvPr id="4098" name="Picture 2"/>
          <p:cNvPicPr>
            <a:picLocks noChangeAspect="1" noChangeArrowheads="1"/>
          </p:cNvPicPr>
          <p:nvPr/>
        </p:nvPicPr>
        <p:blipFill>
          <a:blip r:embed="rId8" cstate="print"/>
          <a:srcRect/>
          <a:stretch>
            <a:fillRect/>
          </a:stretch>
        </p:blipFill>
        <p:spPr bwMode="auto">
          <a:xfrm>
            <a:off x="1295400" y="3733799"/>
            <a:ext cx="4191000" cy="2568015"/>
          </a:xfrm>
          <a:prstGeom prst="rect">
            <a:avLst/>
          </a:prstGeom>
          <a:noFill/>
          <a:ln w="9525">
            <a:noFill/>
            <a:miter lim="800000"/>
            <a:headEnd/>
            <a:tailEnd/>
          </a:ln>
        </p:spPr>
      </p:pic>
      <p:sp>
        <p:nvSpPr>
          <p:cNvPr id="8" name="Title 7"/>
          <p:cNvSpPr>
            <a:spLocks noGrp="1"/>
          </p:cNvSpPr>
          <p:nvPr>
            <p:ph type="title"/>
          </p:nvPr>
        </p:nvSpPr>
        <p:spPr/>
        <p:txBody>
          <a:bodyPr/>
          <a:lstStyle/>
          <a:p>
            <a:r>
              <a:rPr lang="en-US" dirty="0" smtClean="0"/>
              <a:t>Bait Pile Team</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961600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Response Case Study</a:t>
            </a:r>
            <a:endParaRPr lang="en-US" dirty="0"/>
          </a:p>
        </p:txBody>
      </p:sp>
      <p:sp>
        <p:nvSpPr>
          <p:cNvPr id="3" name="Content Placeholder 2"/>
          <p:cNvSpPr>
            <a:spLocks noGrp="1"/>
          </p:cNvSpPr>
          <p:nvPr>
            <p:ph idx="1"/>
          </p:nvPr>
        </p:nvSpPr>
        <p:spPr/>
        <p:txBody>
          <a:bodyPr/>
          <a:lstStyle/>
          <a:p>
            <a:r>
              <a:rPr lang="en-US" dirty="0" smtClean="0"/>
              <a:t>Issues:</a:t>
            </a:r>
          </a:p>
          <a:p>
            <a:pPr lvl="1"/>
            <a:r>
              <a:rPr lang="en-US" dirty="0" smtClean="0"/>
              <a:t>Authority</a:t>
            </a:r>
          </a:p>
          <a:p>
            <a:pPr lvl="2"/>
            <a:r>
              <a:rPr lang="en-US" dirty="0" smtClean="0"/>
              <a:t>Warrants issued under US FWS authority</a:t>
            </a:r>
          </a:p>
          <a:p>
            <a:pPr lvl="2"/>
            <a:r>
              <a:rPr lang="en-US" dirty="0" smtClean="0"/>
              <a:t>CID: FIFRA</a:t>
            </a:r>
          </a:p>
          <a:p>
            <a:pPr lvl="2"/>
            <a:r>
              <a:rPr lang="en-US" dirty="0" smtClean="0"/>
              <a:t>Not considered a CERCLA Site </a:t>
            </a:r>
          </a:p>
          <a:p>
            <a:pPr lvl="2">
              <a:buNone/>
            </a:pPr>
            <a:r>
              <a:rPr lang="en-US" dirty="0" smtClean="0"/>
              <a:t>	(creating a cost recovery issue)</a:t>
            </a:r>
          </a:p>
          <a:p>
            <a:pPr lvl="1"/>
            <a:r>
              <a:rPr lang="en-US" dirty="0" smtClean="0"/>
              <a:t>Extremely secretive</a:t>
            </a:r>
          </a:p>
          <a:p>
            <a:pPr lvl="2"/>
            <a:r>
              <a:rPr lang="en-US" dirty="0" smtClean="0"/>
              <a:t>Investigation since 2007</a:t>
            </a:r>
          </a:p>
          <a:p>
            <a:pPr lvl="2"/>
            <a:r>
              <a:rPr lang="en-US" dirty="0" smtClean="0"/>
              <a:t>TNDNR Warden undercover</a:t>
            </a:r>
          </a:p>
          <a:p>
            <a:pPr lvl="2"/>
            <a:r>
              <a:rPr lang="en-US" dirty="0" smtClean="0"/>
              <a:t>Prominent property owner</a:t>
            </a:r>
          </a:p>
          <a:p>
            <a:pPr lvl="1"/>
            <a:r>
              <a:rPr lang="en-US" dirty="0" smtClean="0"/>
              <a:t>Time constraints</a:t>
            </a:r>
          </a:p>
          <a:p>
            <a:pPr lvl="1"/>
            <a:r>
              <a:rPr lang="en-US" dirty="0" smtClean="0"/>
              <a:t>Evidentiary procedures</a:t>
            </a:r>
          </a:p>
          <a:p>
            <a:pPr lvl="1"/>
            <a:r>
              <a:rPr lang="en-US" dirty="0" smtClean="0"/>
              <a:t>Property owner and farm staff present</a:t>
            </a:r>
          </a:p>
          <a:p>
            <a:pPr lvl="2"/>
            <a:endParaRPr lang="en-US" dirty="0" smtClean="0"/>
          </a:p>
        </p:txBody>
      </p:sp>
      <p:pic>
        <p:nvPicPr>
          <p:cNvPr id="4" name="Picture 10"/>
          <p:cNvPicPr>
            <a:picLocks noChangeAspect="1" noChangeArrowheads="1"/>
          </p:cNvPicPr>
          <p:nvPr/>
        </p:nvPicPr>
        <p:blipFill>
          <a:blip r:embed="rId3" cstate="print"/>
          <a:srcRect/>
          <a:stretch>
            <a:fillRect/>
          </a:stretch>
        </p:blipFill>
        <p:spPr bwMode="auto">
          <a:xfrm>
            <a:off x="6096000" y="3733800"/>
            <a:ext cx="2946400" cy="2209800"/>
          </a:xfrm>
          <a:prstGeom prst="rect">
            <a:avLst/>
          </a:prstGeom>
          <a:noFill/>
          <a:ln w="9525">
            <a:noFill/>
            <a:miter lim="800000"/>
            <a:headEnd/>
            <a:tailEnd/>
          </a:ln>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047782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Response Case Study</a:t>
            </a:r>
            <a:endParaRPr lang="en-US" dirty="0"/>
          </a:p>
        </p:txBody>
      </p:sp>
      <p:sp>
        <p:nvSpPr>
          <p:cNvPr id="3" name="Content Placeholder 2"/>
          <p:cNvSpPr>
            <a:spLocks noGrp="1"/>
          </p:cNvSpPr>
          <p:nvPr>
            <p:ph idx="1"/>
          </p:nvPr>
        </p:nvSpPr>
        <p:spPr/>
        <p:txBody>
          <a:bodyPr/>
          <a:lstStyle/>
          <a:p>
            <a:r>
              <a:rPr lang="en-US" dirty="0" smtClean="0"/>
              <a:t>Issues (continued)</a:t>
            </a:r>
          </a:p>
          <a:p>
            <a:pPr lvl="1"/>
            <a:r>
              <a:rPr lang="en-US" dirty="0" smtClean="0"/>
              <a:t>No pesticide expertise</a:t>
            </a:r>
          </a:p>
          <a:p>
            <a:pPr lvl="2"/>
            <a:r>
              <a:rPr lang="en-US" dirty="0" smtClean="0"/>
              <a:t>State Ag Agency (TN  </a:t>
            </a:r>
            <a:r>
              <a:rPr lang="en-US" dirty="0" err="1" smtClean="0"/>
              <a:t>Dept</a:t>
            </a:r>
            <a:r>
              <a:rPr lang="en-US" dirty="0" smtClean="0"/>
              <a:t> Ag) purposely excluded</a:t>
            </a:r>
          </a:p>
          <a:p>
            <a:pPr lvl="2"/>
            <a:r>
              <a:rPr lang="en-US" dirty="0" smtClean="0"/>
              <a:t>CID &amp; OSC – very limited FIFRA knowledge</a:t>
            </a:r>
          </a:p>
          <a:p>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066800" y="3080300"/>
            <a:ext cx="3657600" cy="23299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rot="5400000">
            <a:off x="6245423" y="3654623"/>
            <a:ext cx="3358754" cy="21336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rot="5400000">
            <a:off x="4144809" y="3763809"/>
            <a:ext cx="3309485" cy="1964497"/>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59863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3806406" y="2209800"/>
            <a:ext cx="2670594" cy="707886"/>
          </a:xfrm>
          <a:prstGeom prst="rect">
            <a:avLst/>
          </a:prstGeom>
        </p:spPr>
        <p:txBody>
          <a:bodyPr wrap="square">
            <a:spAutoFit/>
          </a:bodyPr>
          <a:lstStyle/>
          <a:p>
            <a:r>
              <a:rPr lang="en-US" sz="4000" dirty="0" smtClean="0"/>
              <a:t>Questions?</a:t>
            </a:r>
            <a:endParaRPr lang="en-US" sz="4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094582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blipFill dpi="0" rotWithShape="1">
          <a:blip r:embed="rId3">
            <a:alphaModFix amt="56000"/>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 y="0"/>
            <a:ext cx="8839200" cy="1143000"/>
          </a:xfrm>
        </p:spPr>
        <p:txBody>
          <a:bodyPr/>
          <a:lstStyle/>
          <a:p>
            <a:pPr eaLnBrk="1" hangingPunct="1"/>
            <a:r>
              <a:rPr lang="en-US" u="sng" dirty="0" smtClean="0">
                <a:solidFill>
                  <a:srgbClr val="FF0000"/>
                </a:solidFill>
              </a:rPr>
              <a:t>FIFRA and Pesticide ER for OSCs </a:t>
            </a:r>
          </a:p>
        </p:txBody>
      </p:sp>
      <p:sp>
        <p:nvSpPr>
          <p:cNvPr id="2051" name="Rectangle 3"/>
          <p:cNvSpPr>
            <a:spLocks noGrp="1" noChangeArrowheads="1"/>
          </p:cNvSpPr>
          <p:nvPr>
            <p:ph idx="1"/>
          </p:nvPr>
        </p:nvSpPr>
        <p:spPr>
          <a:xfrm>
            <a:off x="134349" y="990600"/>
            <a:ext cx="8980714" cy="5791200"/>
          </a:xfrm>
          <a:solidFill>
            <a:schemeClr val="bg1">
              <a:alpha val="27000"/>
            </a:schemeClr>
          </a:solidFill>
        </p:spPr>
        <p:txBody>
          <a:bodyPr/>
          <a:lstStyle/>
          <a:p>
            <a:pPr eaLnBrk="1" hangingPunct="1">
              <a:lnSpc>
                <a:spcPct val="80000"/>
              </a:lnSpc>
              <a:defRPr/>
            </a:pPr>
            <a:r>
              <a:rPr lang="en-US" sz="2800" dirty="0" smtClean="0"/>
              <a:t>Introduction</a:t>
            </a:r>
          </a:p>
          <a:p>
            <a:pPr eaLnBrk="1" hangingPunct="1">
              <a:lnSpc>
                <a:spcPct val="80000"/>
              </a:lnSpc>
              <a:defRPr/>
            </a:pPr>
            <a:r>
              <a:rPr lang="en-US" sz="2800" dirty="0" smtClean="0"/>
              <a:t>Pesticides and Fed/State Regulations</a:t>
            </a:r>
          </a:p>
          <a:p>
            <a:pPr eaLnBrk="1" hangingPunct="1">
              <a:lnSpc>
                <a:spcPct val="80000"/>
              </a:lnSpc>
              <a:defRPr/>
            </a:pPr>
            <a:r>
              <a:rPr lang="en-US" sz="2800" dirty="0" smtClean="0"/>
              <a:t>Case Study / Exercise – </a:t>
            </a:r>
            <a:r>
              <a:rPr lang="en-US" sz="2800" dirty="0" err="1" smtClean="0"/>
              <a:t>Temik</a:t>
            </a:r>
            <a:r>
              <a:rPr lang="en-US" sz="2800" dirty="0" smtClean="0"/>
              <a:t> Pesticide E.R.</a:t>
            </a:r>
          </a:p>
          <a:p>
            <a:pPr eaLnBrk="1" hangingPunct="1">
              <a:lnSpc>
                <a:spcPct val="80000"/>
              </a:lnSpc>
              <a:defRPr/>
            </a:pPr>
            <a:r>
              <a:rPr lang="en-US" sz="2800" dirty="0" smtClean="0"/>
              <a:t>Human Impacts</a:t>
            </a:r>
          </a:p>
          <a:p>
            <a:pPr eaLnBrk="1" hangingPunct="1">
              <a:lnSpc>
                <a:spcPct val="80000"/>
              </a:lnSpc>
              <a:defRPr/>
            </a:pPr>
            <a:r>
              <a:rPr lang="en-US" sz="2800" dirty="0" smtClean="0"/>
              <a:t>Hazard Recognition</a:t>
            </a:r>
          </a:p>
          <a:p>
            <a:pPr eaLnBrk="1" hangingPunct="1">
              <a:lnSpc>
                <a:spcPct val="80000"/>
              </a:lnSpc>
              <a:defRPr/>
            </a:pPr>
            <a:r>
              <a:rPr lang="en-US" sz="2800" dirty="0" smtClean="0"/>
              <a:t>Case Study – Wildlife Baiting Investigation</a:t>
            </a:r>
          </a:p>
          <a:p>
            <a:pPr eaLnBrk="1" hangingPunct="1">
              <a:lnSpc>
                <a:spcPct val="80000"/>
              </a:lnSpc>
              <a:defRPr/>
            </a:pPr>
            <a:r>
              <a:rPr lang="en-US" sz="2800" b="1" u="sng" dirty="0" smtClean="0"/>
              <a:t>Environmental Impacts</a:t>
            </a:r>
          </a:p>
          <a:p>
            <a:pPr eaLnBrk="1" hangingPunct="1">
              <a:lnSpc>
                <a:spcPct val="80000"/>
              </a:lnSpc>
              <a:defRPr/>
            </a:pPr>
            <a:r>
              <a:rPr lang="en-US" sz="2800" dirty="0" smtClean="0"/>
              <a:t>Case Study – 15 Mile Creek</a:t>
            </a:r>
          </a:p>
          <a:p>
            <a:pPr eaLnBrk="1" hangingPunct="1">
              <a:lnSpc>
                <a:spcPct val="80000"/>
              </a:lnSpc>
              <a:defRPr/>
            </a:pPr>
            <a:r>
              <a:rPr lang="en-US" sz="2800" dirty="0" smtClean="0"/>
              <a:t>Case Study / Exercise – Rodeo Town</a:t>
            </a:r>
          </a:p>
          <a:p>
            <a:pPr eaLnBrk="1" hangingPunct="1">
              <a:lnSpc>
                <a:spcPct val="80000"/>
              </a:lnSpc>
              <a:defRPr/>
            </a:pPr>
            <a:r>
              <a:rPr lang="en-US" sz="2800" dirty="0" smtClean="0"/>
              <a:t>Conclusion</a:t>
            </a:r>
            <a:endParaRPr lang="en-US" sz="2400" dirty="0" smtClean="0"/>
          </a:p>
          <a:p>
            <a:pPr marL="0" indent="0" eaLnBrk="1" hangingPunct="1">
              <a:lnSpc>
                <a:spcPct val="80000"/>
              </a:lnSpc>
              <a:buFontTx/>
              <a:buNone/>
              <a:defRPr/>
            </a:pPr>
            <a:endParaRPr lang="en-US" sz="2000" b="1"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770285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695" r="3391"/>
          <a:stretch>
            <a:fillRect/>
          </a:stretch>
        </p:blipFill>
        <p:spPr>
          <a:xfrm>
            <a:off x="0" y="-533400"/>
            <a:ext cx="9144000" cy="7391400"/>
          </a:xfrm>
        </p:spPr>
      </p:pic>
      <p:sp>
        <p:nvSpPr>
          <p:cNvPr id="2052" name="Text Box 5"/>
          <p:cNvSpPr txBox="1">
            <a:spLocks noChangeArrowheads="1"/>
          </p:cNvSpPr>
          <p:nvPr/>
        </p:nvSpPr>
        <p:spPr bwMode="auto">
          <a:xfrm>
            <a:off x="1600200" y="3505200"/>
            <a:ext cx="6543675" cy="5794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dirty="0">
                <a:solidFill>
                  <a:srgbClr val="000000"/>
                </a:solidFill>
              </a:rPr>
              <a:t>Pesticide Environmental Impacts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732742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295399" y="0"/>
            <a:ext cx="7750175" cy="1371600"/>
          </a:xfrm>
        </p:spPr>
        <p:txBody>
          <a:bodyPr/>
          <a:lstStyle/>
          <a:p>
            <a:pPr eaLnBrk="1" hangingPunct="1"/>
            <a:r>
              <a:rPr lang="en-US" sz="4000" dirty="0" smtClean="0"/>
              <a:t>Pesticide Environmental Impacts</a:t>
            </a:r>
          </a:p>
        </p:txBody>
      </p:sp>
      <p:sp>
        <p:nvSpPr>
          <p:cNvPr id="3075" name="Rectangle 3"/>
          <p:cNvSpPr>
            <a:spLocks noGrp="1" noChangeArrowheads="1"/>
          </p:cNvSpPr>
          <p:nvPr>
            <p:ph idx="1"/>
          </p:nvPr>
        </p:nvSpPr>
        <p:spPr/>
        <p:txBody>
          <a:bodyPr/>
          <a:lstStyle/>
          <a:p>
            <a:pPr eaLnBrk="1" hangingPunct="1">
              <a:lnSpc>
                <a:spcPct val="90000"/>
              </a:lnSpc>
            </a:pPr>
            <a:r>
              <a:rPr lang="en-US" dirty="0" smtClean="0"/>
              <a:t>Normal application of pesticides</a:t>
            </a:r>
          </a:p>
          <a:p>
            <a:pPr lvl="1" eaLnBrk="1" hangingPunct="1">
              <a:lnSpc>
                <a:spcPct val="90000"/>
              </a:lnSpc>
            </a:pPr>
            <a:r>
              <a:rPr lang="en-US" dirty="0" smtClean="0"/>
              <a:t>spray, </a:t>
            </a:r>
          </a:p>
          <a:p>
            <a:pPr lvl="1" eaLnBrk="1" hangingPunct="1">
              <a:lnSpc>
                <a:spcPct val="90000"/>
              </a:lnSpc>
            </a:pPr>
            <a:r>
              <a:rPr lang="en-US" dirty="0" smtClean="0"/>
              <a:t>dust, </a:t>
            </a:r>
          </a:p>
          <a:p>
            <a:pPr lvl="1" eaLnBrk="1" hangingPunct="1">
              <a:lnSpc>
                <a:spcPct val="90000"/>
              </a:lnSpc>
            </a:pPr>
            <a:r>
              <a:rPr lang="en-US" dirty="0" smtClean="0"/>
              <a:t>fumigate, </a:t>
            </a:r>
          </a:p>
          <a:p>
            <a:pPr lvl="1" eaLnBrk="1" hangingPunct="1">
              <a:lnSpc>
                <a:spcPct val="90000"/>
              </a:lnSpc>
            </a:pPr>
            <a:r>
              <a:rPr lang="en-US" dirty="0" smtClean="0"/>
              <a:t>aerosols, </a:t>
            </a:r>
          </a:p>
          <a:p>
            <a:pPr lvl="1" eaLnBrk="1" hangingPunct="1">
              <a:lnSpc>
                <a:spcPct val="90000"/>
              </a:lnSpc>
            </a:pPr>
            <a:r>
              <a:rPr lang="en-US" dirty="0" smtClean="0"/>
              <a:t>gases, </a:t>
            </a:r>
          </a:p>
          <a:p>
            <a:pPr lvl="1" eaLnBrk="1" hangingPunct="1">
              <a:lnSpc>
                <a:spcPct val="90000"/>
              </a:lnSpc>
            </a:pPr>
            <a:r>
              <a:rPr lang="en-US" dirty="0" err="1" smtClean="0"/>
              <a:t>Biocontrols</a:t>
            </a:r>
            <a:endParaRPr lang="en-US" dirty="0" smtClean="0"/>
          </a:p>
          <a:p>
            <a:pPr lvl="1" eaLnBrk="1" hangingPunct="1">
              <a:lnSpc>
                <a:spcPct val="90000"/>
              </a:lnSpc>
            </a:pPr>
            <a:r>
              <a:rPr lang="en-US" dirty="0" smtClean="0"/>
              <a:t>Etc.</a:t>
            </a:r>
          </a:p>
          <a:p>
            <a:pPr eaLnBrk="1" hangingPunct="1">
              <a:lnSpc>
                <a:spcPct val="90000"/>
              </a:lnSpc>
            </a:pPr>
            <a:r>
              <a:rPr lang="en-US" dirty="0" smtClean="0"/>
              <a:t>Result – broad environmental dispersal </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799" y="2057400"/>
            <a:ext cx="4459239" cy="2514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372563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p:txBody>
          <a:bodyPr/>
          <a:lstStyle/>
          <a:p>
            <a:pPr eaLnBrk="1" hangingPunct="1"/>
            <a:r>
              <a:rPr lang="en-US" dirty="0" smtClean="0"/>
              <a:t>What happens to “Leftovers”?</a:t>
            </a:r>
          </a:p>
        </p:txBody>
      </p:sp>
      <p:pic>
        <p:nvPicPr>
          <p:cNvPr id="4100" name="Picture 7"/>
          <p:cNvPicPr>
            <a:picLocks noGrp="1" noChangeAspect="1" noChangeArrowheads="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10482" y="1600200"/>
            <a:ext cx="4025349" cy="2667000"/>
          </a:xfrm>
          <a:noFill/>
        </p:spPr>
      </p:pic>
      <p:sp>
        <p:nvSpPr>
          <p:cNvPr id="4099" name="Rectangle 5"/>
          <p:cNvSpPr>
            <a:spLocks noGrp="1" noChangeArrowheads="1"/>
          </p:cNvSpPr>
          <p:nvPr>
            <p:ph type="body" sz="half" idx="4294967295"/>
          </p:nvPr>
        </p:nvSpPr>
        <p:spPr>
          <a:xfrm>
            <a:off x="1371600" y="1493837"/>
            <a:ext cx="3810000" cy="4525963"/>
          </a:xfrm>
        </p:spPr>
        <p:txBody>
          <a:bodyPr/>
          <a:lstStyle/>
          <a:p>
            <a:pPr eaLnBrk="1" hangingPunct="1">
              <a:lnSpc>
                <a:spcPct val="90000"/>
              </a:lnSpc>
            </a:pPr>
            <a:r>
              <a:rPr lang="en-US" sz="2000" dirty="0" smtClean="0"/>
              <a:t>Unintended targets</a:t>
            </a:r>
          </a:p>
          <a:p>
            <a:pPr eaLnBrk="1" hangingPunct="1">
              <a:lnSpc>
                <a:spcPct val="90000"/>
              </a:lnSpc>
            </a:pPr>
            <a:r>
              <a:rPr lang="en-US" sz="2000" dirty="0" smtClean="0"/>
              <a:t>Residual-</a:t>
            </a:r>
            <a:r>
              <a:rPr lang="en-US" sz="2000" b="1" u="sng" dirty="0" smtClean="0"/>
              <a:t>NOT</a:t>
            </a:r>
            <a:r>
              <a:rPr lang="en-US" sz="2000" dirty="0" smtClean="0"/>
              <a:t> helpful</a:t>
            </a:r>
          </a:p>
          <a:p>
            <a:pPr eaLnBrk="1" hangingPunct="1">
              <a:lnSpc>
                <a:spcPct val="90000"/>
              </a:lnSpc>
            </a:pPr>
            <a:r>
              <a:rPr lang="en-US" sz="2000" dirty="0" smtClean="0"/>
              <a:t>Degradable</a:t>
            </a:r>
          </a:p>
          <a:p>
            <a:pPr lvl="1" eaLnBrk="1" hangingPunct="1">
              <a:lnSpc>
                <a:spcPct val="90000"/>
              </a:lnSpc>
            </a:pPr>
            <a:r>
              <a:rPr lang="en-US" sz="1800" dirty="0" smtClean="0"/>
              <a:t>Bacteria/fungi readily decompose</a:t>
            </a:r>
          </a:p>
          <a:p>
            <a:pPr lvl="1" eaLnBrk="1" hangingPunct="1">
              <a:lnSpc>
                <a:spcPct val="90000"/>
              </a:lnSpc>
            </a:pPr>
            <a:r>
              <a:rPr lang="en-US" sz="1800" dirty="0" smtClean="0"/>
              <a:t>UV, Hydrolysis, oxidation, </a:t>
            </a:r>
            <a:r>
              <a:rPr lang="en-US" sz="1800" dirty="0" err="1" smtClean="0"/>
              <a:t>etc</a:t>
            </a:r>
            <a:endParaRPr lang="en-US" sz="1800" dirty="0" smtClean="0"/>
          </a:p>
          <a:p>
            <a:pPr lvl="1" eaLnBrk="1" hangingPunct="1">
              <a:lnSpc>
                <a:spcPct val="90000"/>
              </a:lnSpc>
            </a:pPr>
            <a:r>
              <a:rPr lang="en-US" sz="1800" dirty="0" smtClean="0"/>
              <a:t>Non-halogenated  </a:t>
            </a:r>
          </a:p>
          <a:p>
            <a:pPr eaLnBrk="1" hangingPunct="1">
              <a:lnSpc>
                <a:spcPct val="90000"/>
              </a:lnSpc>
            </a:pPr>
            <a:r>
              <a:rPr lang="en-US" sz="2200" dirty="0" smtClean="0"/>
              <a:t> </a:t>
            </a:r>
            <a:r>
              <a:rPr lang="en-US" sz="2400" dirty="0" smtClean="0"/>
              <a:t>Persistent</a:t>
            </a:r>
          </a:p>
          <a:p>
            <a:pPr lvl="1" eaLnBrk="1" hangingPunct="1">
              <a:lnSpc>
                <a:spcPct val="90000"/>
              </a:lnSpc>
            </a:pPr>
            <a:r>
              <a:rPr lang="en-US" sz="1800" dirty="0" smtClean="0"/>
              <a:t>Bacteria/fungi do NOT readily decompose</a:t>
            </a:r>
          </a:p>
          <a:p>
            <a:pPr lvl="1" eaLnBrk="1" hangingPunct="1">
              <a:lnSpc>
                <a:spcPct val="90000"/>
              </a:lnSpc>
            </a:pPr>
            <a:r>
              <a:rPr lang="en-US" sz="1800" dirty="0" smtClean="0"/>
              <a:t>Not readily degraded by UV, hydrolysis, oxidation</a:t>
            </a:r>
          </a:p>
          <a:p>
            <a:pPr lvl="1" eaLnBrk="1" hangingPunct="1">
              <a:lnSpc>
                <a:spcPct val="90000"/>
              </a:lnSpc>
            </a:pPr>
            <a:r>
              <a:rPr lang="en-US" sz="1800" dirty="0" smtClean="0"/>
              <a:t>Halogenated (F, </a:t>
            </a:r>
            <a:r>
              <a:rPr lang="en-US" sz="1800" dirty="0" err="1" smtClean="0"/>
              <a:t>Cl</a:t>
            </a:r>
            <a:r>
              <a:rPr lang="en-US" sz="1800" dirty="0" smtClean="0"/>
              <a:t>, Br, I)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062422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smtClean="0"/>
              <a:t>Major Persistence Factors</a:t>
            </a:r>
          </a:p>
        </p:txBody>
      </p:sp>
      <p:sp>
        <p:nvSpPr>
          <p:cNvPr id="5123" name="Rectangle 3"/>
          <p:cNvSpPr>
            <a:spLocks noGrp="1" noChangeArrowheads="1"/>
          </p:cNvSpPr>
          <p:nvPr>
            <p:ph idx="1"/>
          </p:nvPr>
        </p:nvSpPr>
        <p:spPr/>
        <p:txBody>
          <a:bodyPr/>
          <a:lstStyle/>
          <a:p>
            <a:pPr eaLnBrk="1" hangingPunct="1"/>
            <a:r>
              <a:rPr lang="en-US" dirty="0" smtClean="0"/>
              <a:t>Sunlight – UV degradation</a:t>
            </a:r>
          </a:p>
          <a:p>
            <a:pPr lvl="1" eaLnBrk="1" hangingPunct="1"/>
            <a:r>
              <a:rPr lang="en-US" dirty="0" smtClean="0"/>
              <a:t>Indoors </a:t>
            </a:r>
            <a:r>
              <a:rPr lang="en-US" dirty="0" err="1" smtClean="0"/>
              <a:t>vs</a:t>
            </a:r>
            <a:r>
              <a:rPr lang="en-US" dirty="0" smtClean="0"/>
              <a:t> outdoors</a:t>
            </a:r>
          </a:p>
          <a:p>
            <a:pPr eaLnBrk="1" hangingPunct="1"/>
            <a:r>
              <a:rPr lang="en-US" dirty="0" smtClean="0"/>
              <a:t>              Oxygen availability</a:t>
            </a:r>
          </a:p>
          <a:p>
            <a:pPr lvl="1" eaLnBrk="1" hangingPunct="1"/>
            <a:r>
              <a:rPr lang="en-US" dirty="0" smtClean="0"/>
              <a:t>            Anaerobic </a:t>
            </a:r>
            <a:r>
              <a:rPr lang="en-US" dirty="0" err="1" smtClean="0"/>
              <a:t>vs</a:t>
            </a:r>
            <a:r>
              <a:rPr lang="en-US" dirty="0" smtClean="0"/>
              <a:t> aerobic</a:t>
            </a:r>
          </a:p>
          <a:p>
            <a:pPr lvl="2" eaLnBrk="1" hangingPunct="1"/>
            <a:r>
              <a:rPr lang="en-US" dirty="0" smtClean="0"/>
              <a:t>         Soils, sediments, water bodies</a:t>
            </a:r>
          </a:p>
          <a:p>
            <a:pPr lvl="2" eaLnBrk="1" hangingPunct="1"/>
            <a:r>
              <a:rPr lang="en-US" dirty="0" smtClean="0"/>
              <a:t>         Anaerobic or aerobic organisms</a:t>
            </a:r>
          </a:p>
          <a:p>
            <a:pPr eaLnBrk="1" hangingPunct="1"/>
            <a:r>
              <a:rPr lang="en-US" dirty="0" smtClean="0"/>
              <a:t>Pesticide persistence=BIG SCIENCE</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35391" y="1219200"/>
            <a:ext cx="2208609" cy="2133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05000" y="4419600"/>
            <a:ext cx="1828800" cy="19533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0239419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label.jpg"/>
          <p:cNvPicPr>
            <a:picLocks noChangeAspect="1"/>
          </p:cNvPicPr>
          <p:nvPr/>
        </p:nvPicPr>
        <p:blipFill>
          <a:blip r:embed="rId3" cstate="print"/>
          <a:stretch>
            <a:fillRect/>
          </a:stretch>
        </p:blipFill>
        <p:spPr>
          <a:xfrm>
            <a:off x="1919053" y="0"/>
            <a:ext cx="5015147" cy="648220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944350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smtClean="0"/>
              <a:t>Bioaccumulation-</a:t>
            </a:r>
            <a:r>
              <a:rPr lang="en-US" dirty="0" err="1" smtClean="0"/>
              <a:t>Biomagnifacation</a:t>
            </a:r>
            <a:r>
              <a:rPr lang="en-US" dirty="0" smtClean="0"/>
              <a:t/>
            </a:r>
            <a:br>
              <a:rPr lang="en-US" dirty="0" smtClean="0"/>
            </a:br>
            <a:r>
              <a:rPr lang="en-US" dirty="0" smtClean="0"/>
              <a:t>Environmental Fate &amp; Transport</a:t>
            </a:r>
          </a:p>
        </p:txBody>
      </p:sp>
      <p:sp>
        <p:nvSpPr>
          <p:cNvPr id="6147" name="Rectangle 3"/>
          <p:cNvSpPr>
            <a:spLocks noGrp="1" noChangeArrowheads="1"/>
          </p:cNvSpPr>
          <p:nvPr>
            <p:ph idx="1"/>
          </p:nvPr>
        </p:nvSpPr>
        <p:spPr/>
        <p:txBody>
          <a:bodyPr/>
          <a:lstStyle/>
          <a:p>
            <a:pPr eaLnBrk="1" hangingPunct="1"/>
            <a:r>
              <a:rPr lang="en-US" dirty="0" smtClean="0"/>
              <a:t>Directly Toxic to Non-targets – Fish, crabs, birds-not just insects</a:t>
            </a:r>
          </a:p>
          <a:p>
            <a:pPr eaLnBrk="1" hangingPunct="1"/>
            <a:r>
              <a:rPr lang="en-US" dirty="0" smtClean="0"/>
              <a:t>Bio-accumulation-fat tissue burden</a:t>
            </a:r>
          </a:p>
          <a:p>
            <a:pPr eaLnBrk="1" hangingPunct="1"/>
            <a:r>
              <a:rPr lang="en-US" dirty="0" smtClean="0"/>
              <a:t>Bio-magnification-concentration in organism much greater than application rates and increases up the food chain</a:t>
            </a:r>
          </a:p>
          <a:p>
            <a:pPr eaLnBrk="1" hangingPunct="1"/>
            <a:endParaRPr lang="en-US" dirty="0" smtClean="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42206" r="1282" b="25157"/>
          <a:stretch>
            <a:fillRect/>
          </a:stretch>
        </p:blipFill>
        <p:spPr bwMode="auto">
          <a:xfrm>
            <a:off x="1524000" y="4191000"/>
            <a:ext cx="7315200" cy="11716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0633656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3"/>
          <p:cNvPicPr>
            <a:picLocks noGrp="1" noChangeAspect="1" noChangeArrowheads="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67589" y="457200"/>
            <a:ext cx="7471611" cy="52578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7906953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393825" y="18107"/>
            <a:ext cx="7750175" cy="1143000"/>
          </a:xfrm>
        </p:spPr>
        <p:txBody>
          <a:bodyPr/>
          <a:lstStyle/>
          <a:p>
            <a:pPr eaLnBrk="1" hangingPunct="1"/>
            <a:r>
              <a:rPr lang="en-US" dirty="0" smtClean="0"/>
              <a:t>Study of DDT </a:t>
            </a:r>
            <a:r>
              <a:rPr lang="en-US" dirty="0" err="1" smtClean="0"/>
              <a:t>Biomagnification</a:t>
            </a:r>
            <a:r>
              <a:rPr lang="en-US" dirty="0" smtClean="0"/>
              <a:t>/</a:t>
            </a:r>
            <a:r>
              <a:rPr lang="en-US" dirty="0" err="1" smtClean="0"/>
              <a:t>Bioacccumulation</a:t>
            </a:r>
            <a:endParaRPr lang="en-US" dirty="0" smtClean="0"/>
          </a:p>
        </p:txBody>
      </p:sp>
      <p:sp>
        <p:nvSpPr>
          <p:cNvPr id="8195" name="Rectangle 3"/>
          <p:cNvSpPr>
            <a:spLocks noGrp="1" noChangeArrowheads="1"/>
          </p:cNvSpPr>
          <p:nvPr>
            <p:ph idx="1"/>
          </p:nvPr>
        </p:nvSpPr>
        <p:spPr/>
        <p:txBody>
          <a:bodyPr/>
          <a:lstStyle/>
          <a:p>
            <a:pPr eaLnBrk="1" hangingPunct="1"/>
            <a:r>
              <a:rPr lang="en-US" sz="2800" dirty="0" smtClean="0"/>
              <a:t>In </a:t>
            </a:r>
            <a:r>
              <a:rPr lang="en-US" sz="2800" b="1" dirty="0" smtClean="0"/>
              <a:t>water </a:t>
            </a:r>
            <a:r>
              <a:rPr lang="en-US" sz="2800" dirty="0" smtClean="0"/>
              <a:t>= </a:t>
            </a:r>
            <a:r>
              <a:rPr lang="en-US" sz="2800" b="1" dirty="0" smtClean="0"/>
              <a:t>0.000003 ppm   </a:t>
            </a:r>
            <a:r>
              <a:rPr lang="en-US" sz="2800" dirty="0" smtClean="0"/>
              <a:t>(3 </a:t>
            </a:r>
            <a:r>
              <a:rPr lang="en-US" sz="2800" dirty="0" err="1" smtClean="0"/>
              <a:t>ppt</a:t>
            </a:r>
            <a:r>
              <a:rPr lang="en-US" sz="2800" dirty="0" smtClean="0"/>
              <a:t> )</a:t>
            </a:r>
          </a:p>
          <a:p>
            <a:pPr eaLnBrk="1" hangingPunct="1"/>
            <a:r>
              <a:rPr lang="en-US" sz="2800" dirty="0" smtClean="0"/>
              <a:t>In </a:t>
            </a:r>
            <a:r>
              <a:rPr lang="en-US" sz="2800" b="1" dirty="0" smtClean="0"/>
              <a:t>zooplankton</a:t>
            </a:r>
            <a:r>
              <a:rPr lang="en-US" sz="2800" dirty="0" smtClean="0"/>
              <a:t> = </a:t>
            </a:r>
            <a:r>
              <a:rPr lang="en-US" sz="2800" b="1" dirty="0" smtClean="0"/>
              <a:t>0.04 ppm</a:t>
            </a:r>
            <a:r>
              <a:rPr lang="en-US" sz="2800" dirty="0" smtClean="0"/>
              <a:t> </a:t>
            </a:r>
            <a:r>
              <a:rPr lang="en-US" sz="2000" dirty="0" smtClean="0"/>
              <a:t>(micro-animals eating many micro-plants)</a:t>
            </a:r>
          </a:p>
          <a:p>
            <a:pPr eaLnBrk="1" hangingPunct="1"/>
            <a:r>
              <a:rPr lang="en-US" sz="2800" dirty="0" smtClean="0"/>
              <a:t>In </a:t>
            </a:r>
            <a:r>
              <a:rPr lang="en-US" sz="2800" b="1" dirty="0" smtClean="0"/>
              <a:t>minnows</a:t>
            </a:r>
            <a:r>
              <a:rPr lang="en-US" sz="2800" dirty="0" smtClean="0"/>
              <a:t> = </a:t>
            </a:r>
            <a:r>
              <a:rPr lang="en-US" sz="2800" b="1" dirty="0" smtClean="0"/>
              <a:t>0.5 ppm</a:t>
            </a:r>
            <a:r>
              <a:rPr lang="en-US" sz="2800" dirty="0" smtClean="0"/>
              <a:t> </a:t>
            </a:r>
            <a:r>
              <a:rPr lang="en-US" sz="2000" dirty="0" smtClean="0"/>
              <a:t>(</a:t>
            </a:r>
            <a:r>
              <a:rPr lang="en-US" sz="2000" dirty="0" err="1" smtClean="0"/>
              <a:t>bioconcentration</a:t>
            </a:r>
            <a:r>
              <a:rPr lang="en-US" sz="2000" dirty="0" smtClean="0"/>
              <a:t> + </a:t>
            </a:r>
            <a:r>
              <a:rPr lang="en-US" sz="2000" dirty="0" err="1" smtClean="0"/>
              <a:t>biomagnification</a:t>
            </a:r>
            <a:r>
              <a:rPr lang="en-US" sz="2000" dirty="0" smtClean="0"/>
              <a:t>-each minnow eats lots of zooplankton, and acquires their cumulative DDT burden.)</a:t>
            </a:r>
          </a:p>
          <a:p>
            <a:pPr eaLnBrk="1" hangingPunct="1"/>
            <a:r>
              <a:rPr lang="en-US" sz="2800" dirty="0" smtClean="0"/>
              <a:t>In </a:t>
            </a:r>
            <a:r>
              <a:rPr lang="en-US" sz="2800" b="1" dirty="0" smtClean="0"/>
              <a:t>large fish</a:t>
            </a:r>
            <a:r>
              <a:rPr lang="en-US" sz="2800" dirty="0" smtClean="0"/>
              <a:t> = </a:t>
            </a:r>
            <a:r>
              <a:rPr lang="en-US" sz="2800" b="1" dirty="0" smtClean="0"/>
              <a:t>2.0 ppm</a:t>
            </a:r>
            <a:endParaRPr lang="en-US" sz="2800" dirty="0" smtClean="0"/>
          </a:p>
          <a:p>
            <a:pPr eaLnBrk="1" hangingPunct="1"/>
            <a:r>
              <a:rPr lang="en-US" sz="2800" dirty="0" smtClean="0"/>
              <a:t>In </a:t>
            </a:r>
            <a:r>
              <a:rPr lang="en-US" sz="2800" b="1" dirty="0" smtClean="0"/>
              <a:t>ospreys</a:t>
            </a:r>
            <a:r>
              <a:rPr lang="en-US" sz="2800" dirty="0" smtClean="0"/>
              <a:t> </a:t>
            </a:r>
            <a:r>
              <a:rPr lang="en-US" sz="2000" dirty="0" smtClean="0"/>
              <a:t>(fish eating birds)</a:t>
            </a:r>
            <a:r>
              <a:rPr lang="en-US" sz="2800" dirty="0" smtClean="0"/>
              <a:t> = </a:t>
            </a:r>
            <a:r>
              <a:rPr lang="en-US" sz="2800" b="1" dirty="0" smtClean="0"/>
              <a:t>25.0 ppm</a:t>
            </a:r>
            <a:endParaRPr lang="en-US" sz="2800" dirty="0" smtClean="0"/>
          </a:p>
          <a:p>
            <a:pPr eaLnBrk="1" hangingPunct="1"/>
            <a:r>
              <a:rPr lang="en-US" sz="2800" b="1" i="1" u="sng" dirty="0"/>
              <a:t>C</a:t>
            </a:r>
            <a:r>
              <a:rPr lang="en-US" sz="2800" b="1" i="1" u="sng" dirty="0" smtClean="0"/>
              <a:t>oncentrations increased 10 million times</a:t>
            </a:r>
            <a:r>
              <a:rPr lang="en-US" sz="2800" dirty="0" smtClean="0"/>
              <a:t>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390029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Fate &amp; Transport Issues</a:t>
            </a:r>
          </a:p>
        </p:txBody>
      </p:sp>
      <p:sp>
        <p:nvSpPr>
          <p:cNvPr id="9219" name="Rectangle 3"/>
          <p:cNvSpPr>
            <a:spLocks noGrp="1" noChangeArrowheads="1"/>
          </p:cNvSpPr>
          <p:nvPr>
            <p:ph idx="1"/>
          </p:nvPr>
        </p:nvSpPr>
        <p:spPr/>
        <p:txBody>
          <a:bodyPr/>
          <a:lstStyle/>
          <a:p>
            <a:pPr eaLnBrk="1" hangingPunct="1"/>
            <a:r>
              <a:rPr lang="en-US" sz="2800" dirty="0" smtClean="0"/>
              <a:t>DDT impairs calcium metabolism in birds</a:t>
            </a:r>
          </a:p>
          <a:p>
            <a:pPr eaLnBrk="1" hangingPunct="1"/>
            <a:r>
              <a:rPr lang="en-US" sz="2800" dirty="0" smtClean="0"/>
              <a:t>Credited with extinctions/endangerment of                                                           eagles, pelicans and falcons</a:t>
            </a:r>
          </a:p>
          <a:p>
            <a:pPr eaLnBrk="1" hangingPunct="1"/>
            <a:endParaRPr lang="en-US" sz="2800" dirty="0" smtClean="0"/>
          </a:p>
          <a:p>
            <a:pPr eaLnBrk="1" hangingPunct="1">
              <a:buFontTx/>
              <a:buNone/>
            </a:pPr>
            <a:r>
              <a:rPr lang="en-US" sz="2800" dirty="0" smtClean="0"/>
              <a:t>                                         Seals and Eskimo’s </a:t>
            </a:r>
          </a:p>
          <a:p>
            <a:pPr eaLnBrk="1" hangingPunct="1">
              <a:buFontTx/>
              <a:buNone/>
            </a:pPr>
            <a:r>
              <a:rPr lang="en-US" sz="2800" dirty="0" smtClean="0"/>
              <a:t>                                         bear fat DDT burden</a:t>
            </a:r>
          </a:p>
          <a:p>
            <a:pPr eaLnBrk="1" hangingPunct="1">
              <a:buFontTx/>
              <a:buNone/>
            </a:pPr>
            <a:r>
              <a:rPr lang="en-US" sz="2800" dirty="0" smtClean="0"/>
              <a:t>                                     </a:t>
            </a:r>
          </a:p>
          <a:p>
            <a:pPr eaLnBrk="1" hangingPunct="1"/>
            <a:r>
              <a:rPr lang="en-US" sz="2800" dirty="0" smtClean="0"/>
              <a:t>                                    Human breast milk</a:t>
            </a:r>
          </a:p>
          <a:p>
            <a:pPr eaLnBrk="1" hangingPunct="1"/>
            <a:endParaRPr lang="en-US" sz="2800" dirty="0" smtClean="0"/>
          </a:p>
        </p:txBody>
      </p:sp>
      <p:pic>
        <p:nvPicPr>
          <p:cNvPr id="9220"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97843" y="2971800"/>
            <a:ext cx="3736157" cy="3124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221" name="Text Box 7"/>
          <p:cNvSpPr txBox="1">
            <a:spLocks noChangeArrowheads="1"/>
          </p:cNvSpPr>
          <p:nvPr/>
        </p:nvSpPr>
        <p:spPr bwMode="auto">
          <a:xfrm>
            <a:off x="3403600" y="2989907"/>
            <a:ext cx="863600"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prstClr val="black"/>
                </a:solidFill>
              </a:rPr>
              <a:t>1962</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098901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Pesticide Spill on Ag Land</a:t>
            </a:r>
            <a:br>
              <a:rPr lang="en-US" dirty="0" smtClean="0"/>
            </a:br>
            <a:r>
              <a:rPr lang="en-US" dirty="0" smtClean="0"/>
              <a:t>CERCLA – FIFRA roles</a:t>
            </a:r>
          </a:p>
        </p:txBody>
      </p:sp>
      <p:sp>
        <p:nvSpPr>
          <p:cNvPr id="10243" name="Rectangle 3"/>
          <p:cNvSpPr>
            <a:spLocks noGrp="1" noChangeArrowheads="1"/>
          </p:cNvSpPr>
          <p:nvPr>
            <p:ph idx="1"/>
          </p:nvPr>
        </p:nvSpPr>
        <p:spPr>
          <a:xfrm>
            <a:off x="1295400" y="1371601"/>
            <a:ext cx="7750175" cy="2819400"/>
          </a:xfrm>
        </p:spPr>
        <p:txBody>
          <a:bodyPr/>
          <a:lstStyle/>
          <a:p>
            <a:pPr eaLnBrk="1" hangingPunct="1"/>
            <a:r>
              <a:rPr lang="en-US" dirty="0" smtClean="0"/>
              <a:t>Farmer Jones applies 2,4-D-based herbicide on his wheat crop to control broad leaf weeds</a:t>
            </a:r>
          </a:p>
          <a:p>
            <a:pPr eaLnBrk="1" hangingPunct="1"/>
            <a:r>
              <a:rPr lang="en-US" dirty="0" smtClean="0"/>
              <a:t>Jones follows label instructions for dilution of concentrate—0.25% active ingredient 2,4-D or 2500 ppm 2,4-D</a:t>
            </a: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0" y="3804326"/>
            <a:ext cx="3810000" cy="263457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Rectangle 3"/>
          <p:cNvSpPr txBox="1">
            <a:spLocks noChangeArrowheads="1"/>
          </p:cNvSpPr>
          <p:nvPr/>
        </p:nvSpPr>
        <p:spPr bwMode="auto">
          <a:xfrm>
            <a:off x="1295401" y="3962400"/>
            <a:ext cx="4191000" cy="281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200" indent="-457200" algn="l" rtl="0" fontAlgn="base">
              <a:lnSpc>
                <a:spcPct val="90000"/>
              </a:lnSpc>
              <a:spcBef>
                <a:spcPct val="25000"/>
              </a:spcBef>
              <a:spcAft>
                <a:spcPct val="0"/>
              </a:spcAft>
              <a:buClr>
                <a:schemeClr val="accent1"/>
              </a:buClr>
              <a:buFont typeface="Wingdings" pitchFamily="2" charset="2"/>
              <a:buChar char="u"/>
              <a:defRPr sz="2800">
                <a:solidFill>
                  <a:schemeClr val="tx1"/>
                </a:solidFill>
                <a:latin typeface="+mn-lt"/>
                <a:ea typeface="+mn-ea"/>
                <a:cs typeface="+mn-cs"/>
              </a:defRPr>
            </a:lvl1pPr>
            <a:lvl2pPr marL="968375" indent="-396875" algn="l" rtl="0" fontAlgn="base">
              <a:lnSpc>
                <a:spcPct val="90000"/>
              </a:lnSpc>
              <a:spcBef>
                <a:spcPct val="25000"/>
              </a:spcBef>
              <a:spcAft>
                <a:spcPct val="0"/>
              </a:spcAft>
              <a:buClr>
                <a:schemeClr val="accent5"/>
              </a:buClr>
              <a:buFont typeface="Wingdings" pitchFamily="2" charset="2"/>
              <a:buChar char="§"/>
              <a:defRPr sz="2400">
                <a:solidFill>
                  <a:schemeClr val="tx1"/>
                </a:solidFill>
                <a:latin typeface="+mn-lt"/>
              </a:defRPr>
            </a:lvl2pPr>
            <a:lvl3pPr marL="1311275" indent="-228600" algn="l" rtl="0" fontAlgn="base">
              <a:lnSpc>
                <a:spcPct val="90000"/>
              </a:lnSpc>
              <a:spcBef>
                <a:spcPct val="25000"/>
              </a:spcBef>
              <a:spcAft>
                <a:spcPct val="0"/>
              </a:spcAft>
              <a:buClr>
                <a:schemeClr val="accent1"/>
              </a:buClr>
              <a:buChar char="•"/>
              <a:defRPr sz="2000">
                <a:solidFill>
                  <a:schemeClr val="tx1"/>
                </a:solidFill>
                <a:latin typeface="+mn-lt"/>
              </a:defRPr>
            </a:lvl3pPr>
            <a:lvl4pPr marL="1654175"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4pPr>
            <a:lvl5pPr marL="2057400"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5pPr>
            <a:lvl6pPr marL="25146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6pPr>
            <a:lvl7pPr marL="29718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7pPr>
            <a:lvl8pPr marL="34290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8pPr>
            <a:lvl9pPr marL="38862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9pPr>
          </a:lstStyle>
          <a:p>
            <a:pPr>
              <a:buClr>
                <a:srgbClr val="F15A22"/>
              </a:buClr>
            </a:pPr>
            <a:r>
              <a:rPr lang="en-US" dirty="0" smtClean="0">
                <a:solidFill>
                  <a:prstClr val="black"/>
                </a:solidFill>
              </a:rPr>
              <a:t>Overspray results in soil residual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8274748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CERCLA vs FIFRA</a:t>
            </a:r>
          </a:p>
        </p:txBody>
      </p:sp>
      <p:sp>
        <p:nvSpPr>
          <p:cNvPr id="11267" name="Rectangle 3"/>
          <p:cNvSpPr>
            <a:spLocks noGrp="1" noChangeArrowheads="1"/>
          </p:cNvSpPr>
          <p:nvPr>
            <p:ph idx="1"/>
          </p:nvPr>
        </p:nvSpPr>
        <p:spPr>
          <a:xfrm>
            <a:off x="1295400" y="1371601"/>
            <a:ext cx="4800600" cy="3581400"/>
          </a:xfrm>
        </p:spPr>
        <p:txBody>
          <a:bodyPr/>
          <a:lstStyle/>
          <a:p>
            <a:pPr eaLnBrk="1" hangingPunct="1">
              <a:lnSpc>
                <a:spcPct val="90000"/>
              </a:lnSpc>
            </a:pPr>
            <a:r>
              <a:rPr lang="en-US" dirty="0" smtClean="0"/>
              <a:t>Accident spills 2,4-D tank in wheat field</a:t>
            </a:r>
          </a:p>
          <a:p>
            <a:pPr eaLnBrk="1" hangingPunct="1">
              <a:lnSpc>
                <a:spcPct val="90000"/>
              </a:lnSpc>
            </a:pPr>
            <a:r>
              <a:rPr lang="en-US" dirty="0" smtClean="0"/>
              <a:t>OSC Guy Smiley responds</a:t>
            </a:r>
          </a:p>
          <a:p>
            <a:pPr eaLnBrk="1" hangingPunct="1">
              <a:lnSpc>
                <a:spcPct val="90000"/>
              </a:lnSpc>
            </a:pPr>
            <a:r>
              <a:rPr lang="en-US" dirty="0" smtClean="0"/>
              <a:t>“Hot spot” at spill</a:t>
            </a:r>
          </a:p>
          <a:p>
            <a:pPr eaLnBrk="1" hangingPunct="1">
              <a:lnSpc>
                <a:spcPct val="90000"/>
              </a:lnSpc>
            </a:pPr>
            <a:r>
              <a:rPr lang="en-US" dirty="0" smtClean="0"/>
              <a:t>Background 2,4-D -</a:t>
            </a:r>
            <a:r>
              <a:rPr lang="en-US" sz="2400" dirty="0" smtClean="0"/>
              <a:t>field soil 30ppm to 1800ppm</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1765" t="19252" r="16470" b="14438"/>
          <a:stretch>
            <a:fillRect/>
          </a:stretch>
        </p:blipFill>
        <p:spPr bwMode="auto">
          <a:xfrm>
            <a:off x="5648108" y="1981200"/>
            <a:ext cx="3451684" cy="1752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Rectangle 3"/>
          <p:cNvSpPr txBox="1">
            <a:spLocks noChangeArrowheads="1"/>
          </p:cNvSpPr>
          <p:nvPr/>
        </p:nvSpPr>
        <p:spPr bwMode="auto">
          <a:xfrm>
            <a:off x="1295400" y="4404519"/>
            <a:ext cx="7696200" cy="23772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200" indent="-457200" algn="l" rtl="0" fontAlgn="base">
              <a:lnSpc>
                <a:spcPct val="90000"/>
              </a:lnSpc>
              <a:spcBef>
                <a:spcPct val="25000"/>
              </a:spcBef>
              <a:spcAft>
                <a:spcPct val="0"/>
              </a:spcAft>
              <a:buClr>
                <a:schemeClr val="accent1"/>
              </a:buClr>
              <a:buFont typeface="Wingdings" pitchFamily="2" charset="2"/>
              <a:buChar char="u"/>
              <a:defRPr sz="2800">
                <a:solidFill>
                  <a:schemeClr val="tx1"/>
                </a:solidFill>
                <a:latin typeface="+mn-lt"/>
                <a:ea typeface="+mn-ea"/>
                <a:cs typeface="+mn-cs"/>
              </a:defRPr>
            </a:lvl1pPr>
            <a:lvl2pPr marL="968375" indent="-396875" algn="l" rtl="0" fontAlgn="base">
              <a:lnSpc>
                <a:spcPct val="90000"/>
              </a:lnSpc>
              <a:spcBef>
                <a:spcPct val="25000"/>
              </a:spcBef>
              <a:spcAft>
                <a:spcPct val="0"/>
              </a:spcAft>
              <a:buClr>
                <a:schemeClr val="accent5"/>
              </a:buClr>
              <a:buFont typeface="Wingdings" pitchFamily="2" charset="2"/>
              <a:buChar char="§"/>
              <a:defRPr sz="2400">
                <a:solidFill>
                  <a:schemeClr val="tx1"/>
                </a:solidFill>
                <a:latin typeface="+mn-lt"/>
              </a:defRPr>
            </a:lvl2pPr>
            <a:lvl3pPr marL="1311275" indent="-228600" algn="l" rtl="0" fontAlgn="base">
              <a:lnSpc>
                <a:spcPct val="90000"/>
              </a:lnSpc>
              <a:spcBef>
                <a:spcPct val="25000"/>
              </a:spcBef>
              <a:spcAft>
                <a:spcPct val="0"/>
              </a:spcAft>
              <a:buClr>
                <a:schemeClr val="accent1"/>
              </a:buClr>
              <a:buChar char="•"/>
              <a:defRPr sz="2000">
                <a:solidFill>
                  <a:schemeClr val="tx1"/>
                </a:solidFill>
                <a:latin typeface="+mn-lt"/>
              </a:defRPr>
            </a:lvl3pPr>
            <a:lvl4pPr marL="1654175"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4pPr>
            <a:lvl5pPr marL="2057400"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5pPr>
            <a:lvl6pPr marL="25146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6pPr>
            <a:lvl7pPr marL="29718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7pPr>
            <a:lvl8pPr marL="34290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8pPr>
            <a:lvl9pPr marL="38862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9pPr>
          </a:lstStyle>
          <a:p>
            <a:pPr>
              <a:buClr>
                <a:srgbClr val="F15A22"/>
              </a:buClr>
            </a:pPr>
            <a:r>
              <a:rPr lang="en-US" dirty="0" smtClean="0">
                <a:solidFill>
                  <a:prstClr val="black"/>
                </a:solidFill>
              </a:rPr>
              <a:t>How much soil cleanup needed?</a:t>
            </a:r>
          </a:p>
          <a:p>
            <a:pPr>
              <a:buClr>
                <a:srgbClr val="F15A22"/>
              </a:buClr>
            </a:pPr>
            <a:r>
              <a:rPr lang="en-US" dirty="0" smtClean="0">
                <a:solidFill>
                  <a:prstClr val="black"/>
                </a:solidFill>
              </a:rPr>
              <a:t>What is State </a:t>
            </a:r>
            <a:r>
              <a:rPr lang="en-US" dirty="0" err="1" smtClean="0">
                <a:solidFill>
                  <a:prstClr val="black"/>
                </a:solidFill>
              </a:rPr>
              <a:t>Dept</a:t>
            </a:r>
            <a:r>
              <a:rPr lang="en-US" dirty="0" smtClean="0">
                <a:solidFill>
                  <a:prstClr val="black"/>
                </a:solidFill>
              </a:rPr>
              <a:t> of Ag and Forestry (SDAF) opinion of situation?</a:t>
            </a:r>
          </a:p>
          <a:p>
            <a:pPr>
              <a:buClr>
                <a:srgbClr val="F15A22"/>
              </a:buClr>
            </a:pPr>
            <a:r>
              <a:rPr lang="en-US" dirty="0" smtClean="0">
                <a:solidFill>
                  <a:prstClr val="black"/>
                </a:solidFill>
              </a:rPr>
              <a:t>Does FIFRA or CERCLA apply? To what?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1509728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alphaModFix amt="45000"/>
            <a:lum/>
          </a:blip>
          <a:srcRect/>
          <a:stretch>
            <a:fillRect t="-4000" b="-4000"/>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Questions &amp; Answers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0276018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blipFill dpi="0" rotWithShape="1">
          <a:blip r:embed="rId3">
            <a:alphaModFix amt="56000"/>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 y="0"/>
            <a:ext cx="8839200" cy="1143000"/>
          </a:xfrm>
        </p:spPr>
        <p:txBody>
          <a:bodyPr/>
          <a:lstStyle/>
          <a:p>
            <a:pPr eaLnBrk="1" hangingPunct="1"/>
            <a:r>
              <a:rPr lang="en-US" u="sng" dirty="0" smtClean="0">
                <a:solidFill>
                  <a:srgbClr val="FF0000"/>
                </a:solidFill>
              </a:rPr>
              <a:t>FIFRA and Pesticide ER for OSCs </a:t>
            </a:r>
          </a:p>
        </p:txBody>
      </p:sp>
      <p:sp>
        <p:nvSpPr>
          <p:cNvPr id="2051" name="Rectangle 3"/>
          <p:cNvSpPr>
            <a:spLocks noGrp="1" noChangeArrowheads="1"/>
          </p:cNvSpPr>
          <p:nvPr>
            <p:ph idx="1"/>
          </p:nvPr>
        </p:nvSpPr>
        <p:spPr>
          <a:xfrm>
            <a:off x="134349" y="990600"/>
            <a:ext cx="8980714" cy="5791200"/>
          </a:xfrm>
          <a:solidFill>
            <a:schemeClr val="bg1">
              <a:alpha val="27000"/>
            </a:schemeClr>
          </a:solidFill>
        </p:spPr>
        <p:txBody>
          <a:bodyPr/>
          <a:lstStyle/>
          <a:p>
            <a:pPr eaLnBrk="1" hangingPunct="1">
              <a:lnSpc>
                <a:spcPct val="80000"/>
              </a:lnSpc>
              <a:defRPr/>
            </a:pPr>
            <a:r>
              <a:rPr lang="en-US" sz="2800" dirty="0" smtClean="0"/>
              <a:t>Introduction</a:t>
            </a:r>
          </a:p>
          <a:p>
            <a:pPr eaLnBrk="1" hangingPunct="1">
              <a:lnSpc>
                <a:spcPct val="80000"/>
              </a:lnSpc>
              <a:defRPr/>
            </a:pPr>
            <a:r>
              <a:rPr lang="en-US" sz="2800" dirty="0" smtClean="0"/>
              <a:t>Pesticides and Fed/State Regulations</a:t>
            </a:r>
          </a:p>
          <a:p>
            <a:pPr eaLnBrk="1" hangingPunct="1">
              <a:lnSpc>
                <a:spcPct val="80000"/>
              </a:lnSpc>
              <a:defRPr/>
            </a:pPr>
            <a:r>
              <a:rPr lang="en-US" sz="2800" dirty="0" smtClean="0"/>
              <a:t>Case Study / Exercise – </a:t>
            </a:r>
            <a:r>
              <a:rPr lang="en-US" sz="2800" dirty="0" err="1" smtClean="0"/>
              <a:t>Temik</a:t>
            </a:r>
            <a:r>
              <a:rPr lang="en-US" sz="2800" dirty="0" smtClean="0"/>
              <a:t> Pesticide E.R.</a:t>
            </a:r>
          </a:p>
          <a:p>
            <a:pPr eaLnBrk="1" hangingPunct="1">
              <a:lnSpc>
                <a:spcPct val="80000"/>
              </a:lnSpc>
              <a:defRPr/>
            </a:pPr>
            <a:r>
              <a:rPr lang="en-US" sz="2800" dirty="0" smtClean="0"/>
              <a:t>Human Impacts</a:t>
            </a:r>
          </a:p>
          <a:p>
            <a:pPr eaLnBrk="1" hangingPunct="1">
              <a:lnSpc>
                <a:spcPct val="80000"/>
              </a:lnSpc>
              <a:defRPr/>
            </a:pPr>
            <a:r>
              <a:rPr lang="en-US" sz="2800" dirty="0" smtClean="0"/>
              <a:t>Hazard Recognition</a:t>
            </a:r>
          </a:p>
          <a:p>
            <a:pPr eaLnBrk="1" hangingPunct="1">
              <a:lnSpc>
                <a:spcPct val="80000"/>
              </a:lnSpc>
              <a:defRPr/>
            </a:pPr>
            <a:r>
              <a:rPr lang="en-US" sz="2800" dirty="0" smtClean="0"/>
              <a:t>Case Study – Wildlife Baiting Investigation</a:t>
            </a:r>
          </a:p>
          <a:p>
            <a:pPr eaLnBrk="1" hangingPunct="1">
              <a:lnSpc>
                <a:spcPct val="80000"/>
              </a:lnSpc>
              <a:defRPr/>
            </a:pPr>
            <a:r>
              <a:rPr lang="en-US" sz="2800" dirty="0" smtClean="0"/>
              <a:t>Environmental Impacts</a:t>
            </a:r>
          </a:p>
          <a:p>
            <a:pPr eaLnBrk="1" hangingPunct="1">
              <a:lnSpc>
                <a:spcPct val="80000"/>
              </a:lnSpc>
              <a:defRPr/>
            </a:pPr>
            <a:r>
              <a:rPr lang="en-US" sz="2800" b="1" u="sng" dirty="0" smtClean="0"/>
              <a:t>Case Study – 15 Mile Creek</a:t>
            </a:r>
          </a:p>
          <a:p>
            <a:pPr eaLnBrk="1" hangingPunct="1">
              <a:lnSpc>
                <a:spcPct val="80000"/>
              </a:lnSpc>
              <a:defRPr/>
            </a:pPr>
            <a:r>
              <a:rPr lang="en-US" sz="2800" dirty="0" smtClean="0"/>
              <a:t>Case Study / Exercise – Rodeo Town</a:t>
            </a:r>
          </a:p>
          <a:p>
            <a:pPr eaLnBrk="1" hangingPunct="1">
              <a:lnSpc>
                <a:spcPct val="80000"/>
              </a:lnSpc>
              <a:defRPr/>
            </a:pPr>
            <a:r>
              <a:rPr lang="en-US" sz="2800" dirty="0" smtClean="0"/>
              <a:t>Conclusion</a:t>
            </a:r>
          </a:p>
          <a:p>
            <a:pPr marL="0" indent="0" eaLnBrk="1" hangingPunct="1">
              <a:lnSpc>
                <a:spcPct val="80000"/>
              </a:lnSpc>
              <a:buFontTx/>
              <a:buNone/>
              <a:defRPr/>
            </a:pPr>
            <a:endParaRPr lang="en-US" sz="2000" b="1"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7504402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533400" y="0"/>
            <a:ext cx="8610600" cy="1295400"/>
          </a:xfrm>
          <a:noFill/>
          <a:ln/>
        </p:spPr>
        <p:txBody>
          <a:bodyPr/>
          <a:lstStyle/>
          <a:p>
            <a:r>
              <a:rPr lang="en-US" sz="4000">
                <a:solidFill>
                  <a:srgbClr val="3399FF"/>
                </a:solidFill>
                <a:latin typeface="FrnkGothITC Bk BT" pitchFamily="34" charset="0"/>
              </a:rPr>
              <a:t>Fifteen Mile Creek Herbicide Spill, </a:t>
            </a:r>
            <a:br>
              <a:rPr lang="en-US" sz="4000">
                <a:solidFill>
                  <a:srgbClr val="3399FF"/>
                </a:solidFill>
                <a:latin typeface="FrnkGothITC Bk BT" pitchFamily="34" charset="0"/>
              </a:rPr>
            </a:br>
            <a:r>
              <a:rPr lang="en-US" sz="4000">
                <a:solidFill>
                  <a:srgbClr val="3399FF"/>
                </a:solidFill>
                <a:latin typeface="FrnkGothITC Bk BT" pitchFamily="34" charset="0"/>
              </a:rPr>
              <a:t>The Dalles OR, 8/22/00</a:t>
            </a:r>
            <a:endParaRPr lang="en-US" sz="4800">
              <a:solidFill>
                <a:srgbClr val="008000"/>
              </a:solidFill>
              <a:latin typeface="FrnkGothITC Bk BT" pitchFamily="34" charset="0"/>
            </a:endParaRPr>
          </a:p>
        </p:txBody>
      </p:sp>
      <p:sp>
        <p:nvSpPr>
          <p:cNvPr id="167939" name="Rectangle 3"/>
          <p:cNvSpPr>
            <a:spLocks noGrp="1" noChangeArrowheads="1"/>
          </p:cNvSpPr>
          <p:nvPr>
            <p:ph type="subTitle" idx="1"/>
          </p:nvPr>
        </p:nvSpPr>
        <p:spPr>
          <a:xfrm>
            <a:off x="4495800" y="4572000"/>
            <a:ext cx="5638800" cy="1524000"/>
          </a:xfrm>
          <a:noFill/>
          <a:ln/>
        </p:spPr>
        <p:txBody>
          <a:bodyPr/>
          <a:lstStyle/>
          <a:p>
            <a:endParaRPr lang="en-US"/>
          </a:p>
          <a:p>
            <a:r>
              <a:rPr lang="en-US" sz="2000"/>
              <a:t>Dan Heister, OSC, USEPA Region X</a:t>
            </a:r>
          </a:p>
          <a:p>
            <a:r>
              <a:rPr lang="en-US" sz="2000"/>
              <a:t>Oregon Operations Office</a:t>
            </a:r>
          </a:p>
          <a:p>
            <a:r>
              <a:rPr lang="en-US" sz="2000"/>
              <a:t>811 SW Sixth Ave.</a:t>
            </a:r>
          </a:p>
          <a:p>
            <a:r>
              <a:rPr lang="en-US" sz="2000"/>
              <a:t>Portland, OR</a:t>
            </a:r>
          </a:p>
          <a:p>
            <a:r>
              <a:rPr lang="en-US" sz="2000"/>
              <a:t>97204</a:t>
            </a:r>
            <a:endParaRPr lang="en-US"/>
          </a:p>
        </p:txBody>
      </p:sp>
      <p:pic>
        <p:nvPicPr>
          <p:cNvPr id="167940" name="Picture 4" descr="mvc-005s"/>
          <p:cNvPicPr>
            <a:picLocks noChangeAspect="1" noChangeArrowheads="1"/>
          </p:cNvPicPr>
          <p:nvPr/>
        </p:nvPicPr>
        <p:blipFill>
          <a:blip r:embed="rId3" cstate="print">
            <a:lum bright="18000"/>
          </a:blip>
          <a:srcRect/>
          <a:stretch>
            <a:fillRect/>
          </a:stretch>
        </p:blipFill>
        <p:spPr bwMode="auto">
          <a:xfrm>
            <a:off x="609600" y="1460500"/>
            <a:ext cx="8229600" cy="539750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818506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152400"/>
            <a:ext cx="5638800" cy="1143000"/>
          </a:xfrm>
        </p:spPr>
        <p:txBody>
          <a:bodyPr/>
          <a:lstStyle/>
          <a:p>
            <a:r>
              <a:rPr lang="en-US" sz="3600"/>
              <a:t>Take Aways for this Case Study</a:t>
            </a:r>
          </a:p>
        </p:txBody>
      </p:sp>
      <p:sp>
        <p:nvSpPr>
          <p:cNvPr id="181251" name="Rectangle 3"/>
          <p:cNvSpPr>
            <a:spLocks noGrp="1" noChangeArrowheads="1"/>
          </p:cNvSpPr>
          <p:nvPr>
            <p:ph type="body" idx="1"/>
          </p:nvPr>
        </p:nvSpPr>
        <p:spPr>
          <a:xfrm>
            <a:off x="152400" y="1295400"/>
            <a:ext cx="8991600" cy="5181600"/>
          </a:xfrm>
        </p:spPr>
        <p:txBody>
          <a:bodyPr/>
          <a:lstStyle/>
          <a:p>
            <a:r>
              <a:rPr lang="en-US"/>
              <a:t>State Ag, EPAHQ, and Manufacturer can be an asset</a:t>
            </a:r>
          </a:p>
          <a:p>
            <a:r>
              <a:rPr lang="en-US"/>
              <a:t>The Label can expedite clean up and save $$$$ </a:t>
            </a:r>
          </a:p>
          <a:p>
            <a:r>
              <a:rPr lang="en-US"/>
              <a:t>Clean ups usually take back seat to commerce</a:t>
            </a:r>
          </a:p>
          <a:p>
            <a:r>
              <a:rPr lang="en-US"/>
              <a:t>Cooperative RPs are invaluable</a:t>
            </a:r>
          </a:p>
          <a:p>
            <a:r>
              <a:rPr lang="en-US"/>
              <a:t>When in doubt don’t put it out</a:t>
            </a:r>
          </a:p>
          <a:p>
            <a:r>
              <a:rPr lang="en-US"/>
              <a:t>It helps to be lucky</a:t>
            </a:r>
          </a:p>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2663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b="1" smtClean="0"/>
              <a:t>Definitions</a:t>
            </a:r>
          </a:p>
        </p:txBody>
      </p:sp>
      <p:sp>
        <p:nvSpPr>
          <p:cNvPr id="23555" name="Rectangle 3"/>
          <p:cNvSpPr>
            <a:spLocks noGrp="1" noChangeArrowheads="1"/>
          </p:cNvSpPr>
          <p:nvPr>
            <p:ph idx="1"/>
          </p:nvPr>
        </p:nvSpPr>
        <p:spPr>
          <a:xfrm>
            <a:off x="1393825" y="1570037"/>
            <a:ext cx="7750175" cy="4754563"/>
          </a:xfrm>
        </p:spPr>
        <p:txBody>
          <a:bodyPr/>
          <a:lstStyle/>
          <a:p>
            <a:pPr eaLnBrk="1" hangingPunct="1">
              <a:lnSpc>
                <a:spcPct val="90000"/>
              </a:lnSpc>
            </a:pPr>
            <a:r>
              <a:rPr lang="en-US" sz="2800" b="1" dirty="0" smtClean="0"/>
              <a:t>The Federal Insecticide, Fungicide, and Rodenticide Act (FIFRA) specifies:</a:t>
            </a:r>
          </a:p>
          <a:p>
            <a:pPr lvl="1" eaLnBrk="1" hangingPunct="1">
              <a:lnSpc>
                <a:spcPct val="90000"/>
              </a:lnSpc>
            </a:pPr>
            <a:r>
              <a:rPr lang="en-US" sz="2400" b="1" dirty="0" smtClean="0"/>
              <a:t>A </a:t>
            </a:r>
            <a:r>
              <a:rPr lang="en-US" sz="2400" b="1" i="1" dirty="0" smtClean="0"/>
              <a:t>pesticide</a:t>
            </a:r>
            <a:r>
              <a:rPr lang="en-US" sz="2400" b="1" dirty="0" smtClean="0"/>
              <a:t> is any substance or mixture intended for preventing, destroying, repelling or mitigating any insect, rodent, nematode, fungi, or weeds or any other forms of life declared to be pests. (FIFRA)</a:t>
            </a:r>
          </a:p>
          <a:p>
            <a:pPr lvl="1" eaLnBrk="1" hangingPunct="1">
              <a:lnSpc>
                <a:spcPct val="90000"/>
              </a:lnSpc>
            </a:pPr>
            <a:endParaRPr lang="en-US" sz="2400" b="1" dirty="0" smtClean="0"/>
          </a:p>
          <a:p>
            <a:pPr lvl="1" eaLnBrk="1" hangingPunct="1">
              <a:lnSpc>
                <a:spcPct val="90000"/>
              </a:lnSpc>
            </a:pPr>
            <a:r>
              <a:rPr lang="en-US" sz="2400" b="1" dirty="0" smtClean="0"/>
              <a:t>A </a:t>
            </a:r>
            <a:r>
              <a:rPr lang="en-US" sz="2400" b="1" i="1" dirty="0" smtClean="0"/>
              <a:t>pest</a:t>
            </a:r>
            <a:r>
              <a:rPr lang="en-US" sz="2400" b="1" dirty="0" smtClean="0"/>
              <a:t> is any form of plant or animal life or virus, bacteria, or other microorganism, except those on or in living man or animals.</a:t>
            </a:r>
          </a:p>
          <a:p>
            <a:pPr lvl="1" eaLnBrk="1" hangingPunct="1">
              <a:lnSpc>
                <a:spcPct val="90000"/>
              </a:lnSpc>
              <a:buFont typeface="Wingdings" pitchFamily="2" charset="2"/>
              <a:buNone/>
            </a:pPr>
            <a:endParaRPr lang="en-US" sz="2400" b="1" dirty="0" smtClean="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anim calcmode="lin" valueType="num">
                                      <p:cBhvr additive="base">
                                        <p:cTn id="19" dur="500" fill="hold"/>
                                        <p:tgtEl>
                                          <p:spTgt spid="23555">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355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bldLvl="2" autoUpdateAnimBg="0"/>
    </p:bld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743200" y="304800"/>
            <a:ext cx="6096000" cy="1600200"/>
          </a:xfrm>
          <a:noFill/>
          <a:ln/>
        </p:spPr>
        <p:txBody>
          <a:bodyPr/>
          <a:lstStyle/>
          <a:p>
            <a:r>
              <a:rPr lang="en-US" sz="3200"/>
              <a:t/>
            </a:r>
            <a:br>
              <a:rPr lang="en-US" sz="3200"/>
            </a:br>
            <a:r>
              <a:rPr lang="en-US" sz="3200"/>
              <a:t> </a:t>
            </a:r>
            <a:r>
              <a:rPr lang="en-US" sz="3600"/>
              <a:t>The Incident and Fire</a:t>
            </a:r>
            <a:r>
              <a:rPr lang="en-US" sz="3200"/>
              <a:t>                                                                                                                                           </a:t>
            </a:r>
            <a:br>
              <a:rPr lang="en-US" sz="3200"/>
            </a:br>
            <a:r>
              <a:rPr lang="en-US" sz="3200"/>
              <a:t/>
            </a:r>
            <a:br>
              <a:rPr lang="en-US" sz="3200"/>
            </a:br>
            <a:r>
              <a:rPr lang="en-US" sz="3200"/>
              <a:t>August 22, 2000 at 4:36 AM</a:t>
            </a:r>
            <a:endParaRPr lang="en-US"/>
          </a:p>
        </p:txBody>
      </p:sp>
      <p:sp>
        <p:nvSpPr>
          <p:cNvPr id="5123" name="Rectangle 3"/>
          <p:cNvSpPr>
            <a:spLocks noGrp="1" noChangeArrowheads="1"/>
          </p:cNvSpPr>
          <p:nvPr>
            <p:ph type="body" idx="1"/>
          </p:nvPr>
        </p:nvSpPr>
        <p:spPr>
          <a:xfrm>
            <a:off x="1066800" y="1981200"/>
            <a:ext cx="7848600" cy="4114800"/>
          </a:xfrm>
          <a:noFill/>
          <a:ln/>
        </p:spPr>
        <p:txBody>
          <a:bodyPr/>
          <a:lstStyle/>
          <a:p>
            <a:r>
              <a:rPr lang="en-US"/>
              <a:t>Un-placarded tractor trailer heading west on I-84 goes out of control</a:t>
            </a:r>
          </a:p>
          <a:p>
            <a:endParaRPr lang="en-US"/>
          </a:p>
          <a:p>
            <a:r>
              <a:rPr lang="en-US"/>
              <a:t>Over half  the load goes off the north side of Fifteen Mile Creek bridge</a:t>
            </a:r>
          </a:p>
          <a:p>
            <a:endParaRPr lang="en-US"/>
          </a:p>
          <a:p>
            <a:r>
              <a:rPr lang="en-US"/>
              <a:t>Fire Dept. responds at  4:56 AM to call from driver stating there is a “small fire”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0457211"/>
      </p:ext>
    </p:extLst>
  </p:cSld>
  <p:clrMapOvr>
    <a:masterClrMapping/>
  </p:clrMapOvr>
  <p:transition>
    <p:cu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819400" y="0"/>
            <a:ext cx="6096000" cy="1524000"/>
          </a:xfrm>
          <a:noFill/>
          <a:ln/>
        </p:spPr>
        <p:txBody>
          <a:bodyPr/>
          <a:lstStyle/>
          <a:p>
            <a:r>
              <a:rPr lang="en-US"/>
              <a:t>The Incident </a:t>
            </a:r>
            <a:r>
              <a:rPr lang="en-US" sz="3200"/>
              <a:t>(cont.)</a:t>
            </a:r>
            <a:endParaRPr lang="en-US"/>
          </a:p>
        </p:txBody>
      </p:sp>
      <p:sp>
        <p:nvSpPr>
          <p:cNvPr id="6147" name="Rectangle 3"/>
          <p:cNvSpPr>
            <a:spLocks noGrp="1" noChangeArrowheads="1"/>
          </p:cNvSpPr>
          <p:nvPr>
            <p:ph type="body" idx="1"/>
          </p:nvPr>
        </p:nvSpPr>
        <p:spPr>
          <a:xfrm>
            <a:off x="1295400" y="1143000"/>
            <a:ext cx="7620000" cy="4953000"/>
          </a:xfrm>
          <a:noFill/>
          <a:ln/>
        </p:spPr>
        <p:txBody>
          <a:bodyPr/>
          <a:lstStyle/>
          <a:p>
            <a:r>
              <a:rPr lang="en-US"/>
              <a:t>Upon arrival tractor on I-84 and trailer contents below the bridge are fully engulfed</a:t>
            </a:r>
          </a:p>
          <a:p>
            <a:endParaRPr lang="en-US"/>
          </a:p>
          <a:p>
            <a:r>
              <a:rPr lang="en-US"/>
              <a:t>Gresham Haz Mat called in, I-84 closed in both directions</a:t>
            </a:r>
          </a:p>
          <a:p>
            <a:endParaRPr lang="en-US"/>
          </a:p>
          <a:p>
            <a:r>
              <a:rPr lang="en-US"/>
              <a:t>Fire allowed to burn out; no water</a:t>
            </a:r>
          </a:p>
          <a:p>
            <a:endParaRPr lang="en-US"/>
          </a:p>
          <a:p>
            <a:r>
              <a:rPr lang="en-US"/>
              <a:t>FOSC, START, SOSC, and FOSS allowed to enter spill area at 3:30 PM</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8927266"/>
      </p:ext>
    </p:extLst>
  </p:cSld>
  <p:clrMapOvr>
    <a:masterClrMapping/>
  </p:clrMapOvr>
  <p:transition>
    <p:cu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088" name="Picture 8" descr="15milepic"/>
          <p:cNvPicPr>
            <a:picLocks noChangeAspect="1" noChangeArrowheads="1"/>
          </p:cNvPicPr>
          <p:nvPr/>
        </p:nvPicPr>
        <p:blipFill>
          <a:blip r:embed="rId3" cstate="print"/>
          <a:srcRect/>
          <a:stretch>
            <a:fillRect/>
          </a:stretch>
        </p:blipFill>
        <p:spPr bwMode="auto">
          <a:xfrm>
            <a:off x="1143000" y="0"/>
            <a:ext cx="6781800" cy="678180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6472899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1026" descr="triptic"/>
          <p:cNvPicPr>
            <a:picLocks noChangeAspect="1" noChangeArrowheads="1"/>
          </p:cNvPicPr>
          <p:nvPr/>
        </p:nvPicPr>
        <p:blipFill>
          <a:blip r:embed="rId3" cstate="print">
            <a:lum bright="34000"/>
          </a:blip>
          <a:srcRect/>
          <a:stretch>
            <a:fillRect/>
          </a:stretch>
        </p:blipFill>
        <p:spPr bwMode="auto">
          <a:xfrm>
            <a:off x="304800" y="-6350"/>
            <a:ext cx="8458200" cy="683895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8629637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86000" y="0"/>
            <a:ext cx="6096000" cy="914400"/>
          </a:xfrm>
          <a:noFill/>
          <a:ln/>
        </p:spPr>
        <p:txBody>
          <a:bodyPr/>
          <a:lstStyle/>
          <a:p>
            <a:r>
              <a:rPr lang="en-US" sz="3600"/>
              <a:t>THE RELEASE</a:t>
            </a:r>
            <a:endParaRPr lang="en-US"/>
          </a:p>
        </p:txBody>
      </p:sp>
      <p:sp>
        <p:nvSpPr>
          <p:cNvPr id="7171" name="Rectangle 3"/>
          <p:cNvSpPr>
            <a:spLocks noGrp="1" noChangeArrowheads="1"/>
          </p:cNvSpPr>
          <p:nvPr>
            <p:ph type="body" idx="1"/>
          </p:nvPr>
        </p:nvSpPr>
        <p:spPr>
          <a:xfrm>
            <a:off x="381000" y="1143000"/>
            <a:ext cx="7924800" cy="5105400"/>
          </a:xfrm>
          <a:noFill/>
          <a:ln/>
        </p:spPr>
        <p:txBody>
          <a:bodyPr/>
          <a:lstStyle/>
          <a:p>
            <a:r>
              <a:rPr lang="en-US"/>
              <a:t>Of the 4140 gallons (1656, 2.5 gal.jugs) of Goal 2XL on board:</a:t>
            </a:r>
          </a:p>
          <a:p>
            <a:endParaRPr lang="en-US"/>
          </a:p>
          <a:p>
            <a:r>
              <a:rPr lang="en-US"/>
              <a:t> 570 jugs in tact on I-84 with14 leaking</a:t>
            </a:r>
          </a:p>
          <a:p>
            <a:endParaRPr lang="en-US"/>
          </a:p>
          <a:p>
            <a:r>
              <a:rPr lang="en-US"/>
              <a:t>25 full and 80 ruptured jugs in the creek</a:t>
            </a:r>
          </a:p>
          <a:p>
            <a:endParaRPr lang="en-US"/>
          </a:p>
          <a:p>
            <a:r>
              <a:rPr lang="en-US"/>
              <a:t>Total of 1047 jugs (2617 gallons, approx. 20K     lbs.) burned or spilled</a:t>
            </a:r>
          </a:p>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7213271"/>
      </p:ext>
    </p:extLst>
  </p:cSld>
  <p:clrMapOvr>
    <a:masterClrMapping/>
  </p:clrMapOvr>
  <p:transition>
    <p:cut/>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743200" y="0"/>
            <a:ext cx="6096000" cy="1143000"/>
          </a:xfrm>
          <a:noFill/>
          <a:ln/>
        </p:spPr>
        <p:txBody>
          <a:bodyPr/>
          <a:lstStyle/>
          <a:p>
            <a:r>
              <a:rPr lang="en-US" sz="3600"/>
              <a:t>THE RELEASE</a:t>
            </a:r>
            <a:r>
              <a:rPr lang="en-US"/>
              <a:t> </a:t>
            </a:r>
            <a:r>
              <a:rPr lang="en-US" sz="3200"/>
              <a:t>(cont.)</a:t>
            </a:r>
            <a:endParaRPr lang="en-US"/>
          </a:p>
        </p:txBody>
      </p:sp>
      <p:sp>
        <p:nvSpPr>
          <p:cNvPr id="8195" name="Rectangle 3"/>
          <p:cNvSpPr>
            <a:spLocks noGrp="1" noChangeArrowheads="1"/>
          </p:cNvSpPr>
          <p:nvPr>
            <p:ph type="body" idx="1"/>
          </p:nvPr>
        </p:nvSpPr>
        <p:spPr>
          <a:xfrm>
            <a:off x="381000" y="1143000"/>
            <a:ext cx="8458200" cy="4114800"/>
          </a:xfrm>
          <a:noFill/>
          <a:ln/>
        </p:spPr>
        <p:txBody>
          <a:bodyPr/>
          <a:lstStyle/>
          <a:p>
            <a:r>
              <a:rPr lang="en-US"/>
              <a:t>Approx.400 yds of creek impacted from I-84 bridge to Columbia River, the creek had a very low flow at the time of the incident </a:t>
            </a:r>
          </a:p>
          <a:p>
            <a:endParaRPr lang="en-US"/>
          </a:p>
          <a:p>
            <a:r>
              <a:rPr lang="en-US"/>
              <a:t>All aquatic life killed in affected area (trout, lamprey, crayfish, invertebrates)</a:t>
            </a:r>
          </a:p>
          <a:p>
            <a:endParaRPr lang="en-US"/>
          </a:p>
          <a:p>
            <a:r>
              <a:rPr lang="en-US"/>
              <a:t>Unknown quantity released to Columbia River (no apparent fish kill) </a:t>
            </a:r>
          </a:p>
          <a:p>
            <a:pPr>
              <a:buFont typeface="Monotype Sorts" pitchFamily="2" charset="2"/>
              <a:buNone/>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29254317"/>
      </p:ext>
    </p:extLst>
  </p:cSld>
  <p:clrMapOvr>
    <a:masterClrMapping/>
  </p:clrMapOvr>
  <p:transition>
    <p:cut/>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1905000" y="228600"/>
            <a:ext cx="6096000" cy="609600"/>
          </a:xfrm>
        </p:spPr>
        <p:txBody>
          <a:bodyPr/>
          <a:lstStyle/>
          <a:p>
            <a:r>
              <a:rPr kumimoji="0" lang="en-US" sz="3600"/>
              <a:t>Goal 2XL, by Rholm and Haas</a:t>
            </a:r>
          </a:p>
        </p:txBody>
      </p:sp>
      <p:sp>
        <p:nvSpPr>
          <p:cNvPr id="130051" name="Rectangle 3"/>
          <p:cNvSpPr>
            <a:spLocks noGrp="1" noChangeArrowheads="1"/>
          </p:cNvSpPr>
          <p:nvPr>
            <p:ph type="body" idx="1"/>
          </p:nvPr>
        </p:nvSpPr>
        <p:spPr>
          <a:xfrm>
            <a:off x="914400" y="990600"/>
            <a:ext cx="8001000" cy="5105400"/>
          </a:xfrm>
        </p:spPr>
        <p:txBody>
          <a:bodyPr/>
          <a:lstStyle/>
          <a:p>
            <a:r>
              <a:rPr kumimoji="0" lang="en-US" sz="2400"/>
              <a:t>Halogenated pre-emergent and post-emergent </a:t>
            </a:r>
            <a:r>
              <a:rPr kumimoji="0" lang="en-US" sz="2400" u="sng"/>
              <a:t>commercial</a:t>
            </a:r>
            <a:r>
              <a:rPr kumimoji="0" lang="en-US" sz="2400"/>
              <a:t> grade herbicide </a:t>
            </a:r>
          </a:p>
          <a:p>
            <a:endParaRPr kumimoji="0" lang="en-US" sz="2400"/>
          </a:p>
          <a:p>
            <a:r>
              <a:rPr kumimoji="0" lang="en-US" sz="2400" u="sng"/>
              <a:t>Active ingredient</a:t>
            </a:r>
            <a:r>
              <a:rPr kumimoji="0" lang="en-US" sz="2400"/>
              <a:t> *Oxyfluorfen @ 22% </a:t>
            </a:r>
          </a:p>
          <a:p>
            <a:r>
              <a:rPr kumimoji="0" lang="en-US" sz="2400"/>
              <a:t>*</a:t>
            </a:r>
            <a:r>
              <a:rPr kumimoji="0" lang="en-US" sz="1600">
                <a:solidFill>
                  <a:schemeClr val="bg2"/>
                </a:solidFill>
              </a:rPr>
              <a:t>(2-chloro-1-[3-ethoxy-4-nitrophenoxy]-4-[trifluoromethyl] benzene)</a:t>
            </a:r>
          </a:p>
          <a:p>
            <a:endParaRPr kumimoji="0" lang="en-US" sz="2400" b="1" i="1" u="sng">
              <a:solidFill>
                <a:srgbClr val="FF0000"/>
              </a:solidFill>
            </a:endParaRPr>
          </a:p>
          <a:p>
            <a:r>
              <a:rPr kumimoji="0" lang="en-US" sz="2400" b="1" i="1" u="sng">
                <a:solidFill>
                  <a:srgbClr val="FF0000"/>
                </a:solidFill>
              </a:rPr>
              <a:t>Inert</a:t>
            </a:r>
            <a:r>
              <a:rPr kumimoji="0" lang="en-US" sz="2400">
                <a:solidFill>
                  <a:srgbClr val="FF0000"/>
                </a:solidFill>
              </a:rPr>
              <a:t> </a:t>
            </a:r>
            <a:r>
              <a:rPr kumimoji="0" lang="en-US" sz="2400"/>
              <a:t>solvents: Naphtha (51%), N-Methyl-2-pyrrolidone (9%) Napthalene (8%) </a:t>
            </a:r>
          </a:p>
          <a:p>
            <a:endParaRPr kumimoji="0" lang="en-US" sz="2400"/>
          </a:p>
          <a:p>
            <a:r>
              <a:rPr kumimoji="0" lang="en-US" sz="2400"/>
              <a:t>Hazardous chemical under 29 CR 1910.1200,  immediate and delayed health hazard.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804886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a:xfrm>
            <a:off x="2438400" y="228600"/>
            <a:ext cx="6096000" cy="609600"/>
          </a:xfrm>
        </p:spPr>
        <p:txBody>
          <a:bodyPr/>
          <a:lstStyle/>
          <a:p>
            <a:r>
              <a:rPr kumimoji="0" lang="en-US" sz="3600"/>
              <a:t>Goal 2XL (cont.)</a:t>
            </a:r>
          </a:p>
        </p:txBody>
      </p:sp>
      <p:sp>
        <p:nvSpPr>
          <p:cNvPr id="131075" name="Rectangle 1027"/>
          <p:cNvSpPr>
            <a:spLocks noGrp="1" noChangeArrowheads="1"/>
          </p:cNvSpPr>
          <p:nvPr>
            <p:ph type="body" idx="1"/>
          </p:nvPr>
        </p:nvSpPr>
        <p:spPr>
          <a:xfrm>
            <a:off x="1295400" y="990600"/>
            <a:ext cx="7620000" cy="4419600"/>
          </a:xfrm>
        </p:spPr>
        <p:txBody>
          <a:bodyPr/>
          <a:lstStyle/>
          <a:p>
            <a:r>
              <a:rPr kumimoji="0" lang="en-US" sz="2400"/>
              <a:t>Class 3 Carcinogen </a:t>
            </a:r>
          </a:p>
          <a:p>
            <a:endParaRPr kumimoji="0" lang="en-US" sz="2400"/>
          </a:p>
          <a:p>
            <a:r>
              <a:rPr kumimoji="0" lang="en-US" sz="2400"/>
              <a:t>Goal 2XL not a RCRA regulated waste, treated as pollutant and contaminant. 	</a:t>
            </a:r>
          </a:p>
          <a:p>
            <a:endParaRPr kumimoji="0" lang="en-US"/>
          </a:p>
          <a:p>
            <a:r>
              <a:rPr kumimoji="0" lang="en-US"/>
              <a:t>Oxyfluorfen is extremely toxic to aquatic life in both water and sediments</a:t>
            </a:r>
          </a:p>
          <a:p>
            <a:endParaRPr kumimoji="0" lang="en-US"/>
          </a:p>
          <a:p>
            <a:r>
              <a:rPr kumimoji="0" lang="en-US"/>
              <a:t>Oxyfluorfen has a specific gravity of 1.08 </a:t>
            </a:r>
          </a:p>
          <a:p>
            <a:endParaRPr kumimoji="0" lang="en-US"/>
          </a:p>
          <a:p>
            <a:endParaRPr lang="en-US"/>
          </a:p>
          <a:p>
            <a:endParaRPr kumimoji="0" lang="en-US"/>
          </a:p>
          <a:p>
            <a:endParaRPr kumimoji="0"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209327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a:t>Oxyfluorfen Half-Life</a:t>
            </a:r>
          </a:p>
        </p:txBody>
      </p:sp>
      <p:sp>
        <p:nvSpPr>
          <p:cNvPr id="187395" name="Rectangle 3"/>
          <p:cNvSpPr>
            <a:spLocks noGrp="1" noChangeArrowheads="1"/>
          </p:cNvSpPr>
          <p:nvPr>
            <p:ph type="body" idx="1"/>
          </p:nvPr>
        </p:nvSpPr>
        <p:spPr>
          <a:xfrm>
            <a:off x="1143000" y="2057400"/>
            <a:ext cx="7772400" cy="4114800"/>
          </a:xfrm>
        </p:spPr>
        <p:txBody>
          <a:bodyPr/>
          <a:lstStyle/>
          <a:p>
            <a:r>
              <a:rPr lang="en-US"/>
              <a:t>Water:				7 days</a:t>
            </a:r>
          </a:p>
          <a:p>
            <a:endParaRPr lang="en-US"/>
          </a:p>
          <a:p>
            <a:r>
              <a:rPr lang="en-US"/>
              <a:t>Soil:				40 days</a:t>
            </a:r>
          </a:p>
          <a:p>
            <a:endParaRPr lang="en-US"/>
          </a:p>
          <a:p>
            <a:r>
              <a:rPr lang="en-US"/>
              <a:t>Anaerobic Sediment:		600 days</a:t>
            </a:r>
          </a:p>
          <a:p>
            <a:endParaRPr lang="en-US"/>
          </a:p>
          <a:p>
            <a:r>
              <a:rPr lang="en-US"/>
              <a:t>Fish Tissue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9859972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8" name="Picture 2" descr="triptic"/>
          <p:cNvPicPr>
            <a:picLocks noChangeAspect="1" noChangeArrowheads="1"/>
          </p:cNvPicPr>
          <p:nvPr/>
        </p:nvPicPr>
        <p:blipFill>
          <a:blip r:embed="rId3" cstate="print">
            <a:lum bright="30000"/>
          </a:blip>
          <a:srcRect/>
          <a:stretch>
            <a:fillRect/>
          </a:stretch>
        </p:blipFill>
        <p:spPr bwMode="auto">
          <a:xfrm>
            <a:off x="2057400" y="0"/>
            <a:ext cx="5029200" cy="685800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79114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sz="4000" smtClean="0"/>
              <a:t>                                                                     </a:t>
            </a:r>
            <a:endParaRPr lang="en-US" sz="5400" b="1" smtClean="0"/>
          </a:p>
        </p:txBody>
      </p:sp>
      <p:sp>
        <p:nvSpPr>
          <p:cNvPr id="9220" name="Rectangle 3"/>
          <p:cNvSpPr>
            <a:spLocks noGrp="1" noChangeArrowheads="1"/>
          </p:cNvSpPr>
          <p:nvPr>
            <p:ph sz="half" idx="1"/>
          </p:nvPr>
        </p:nvSpPr>
        <p:spPr/>
        <p:txBody>
          <a:bodyPr/>
          <a:lstStyle/>
          <a:p>
            <a:pPr eaLnBrk="1" hangingPunct="1">
              <a:buFont typeface="Wingdings" pitchFamily="2" charset="2"/>
              <a:buNone/>
            </a:pPr>
            <a:r>
              <a:rPr lang="en-US" sz="2000" b="1" u="sng" dirty="0" smtClean="0"/>
              <a:t>CERCLA response</a:t>
            </a:r>
            <a:r>
              <a:rPr lang="en-US" sz="2000" dirty="0" smtClean="0"/>
              <a:t> </a:t>
            </a:r>
          </a:p>
          <a:p>
            <a:pPr eaLnBrk="1" hangingPunct="1"/>
            <a:r>
              <a:rPr lang="en-US" sz="2400" dirty="0" err="1" smtClean="0"/>
              <a:t>Haz</a:t>
            </a:r>
            <a:r>
              <a:rPr lang="en-US" sz="2400" dirty="0" smtClean="0"/>
              <a:t> substance, pollutant/contaminant</a:t>
            </a:r>
          </a:p>
          <a:p>
            <a:pPr eaLnBrk="1" hangingPunct="1"/>
            <a:r>
              <a:rPr lang="en-US" sz="2400" dirty="0" smtClean="0">
                <a:solidFill>
                  <a:srgbClr val="FF9900"/>
                </a:solidFill>
              </a:rPr>
              <a:t>Release (or threat of) to environment</a:t>
            </a:r>
          </a:p>
          <a:p>
            <a:pPr eaLnBrk="1" hangingPunct="1"/>
            <a:r>
              <a:rPr lang="en-US" sz="2400" dirty="0" smtClean="0"/>
              <a:t>Discretionary</a:t>
            </a:r>
          </a:p>
          <a:p>
            <a:pPr lvl="1" eaLnBrk="1" hangingPunct="1"/>
            <a:r>
              <a:rPr lang="en-US" sz="2000" dirty="0" smtClean="0">
                <a:solidFill>
                  <a:srgbClr val="009900"/>
                </a:solidFill>
              </a:rPr>
              <a:t>Must protect Public Health &amp; Environment</a:t>
            </a:r>
          </a:p>
          <a:p>
            <a:pPr lvl="1" eaLnBrk="1" hangingPunct="1"/>
            <a:r>
              <a:rPr lang="en-US" sz="2000" dirty="0" smtClean="0">
                <a:solidFill>
                  <a:srgbClr val="FF00FF"/>
                </a:solidFill>
              </a:rPr>
              <a:t>Define nature/extent of problem-SAMPLE</a:t>
            </a:r>
          </a:p>
          <a:p>
            <a:pPr lvl="1" eaLnBrk="1" hangingPunct="1"/>
            <a:r>
              <a:rPr lang="en-US" sz="2000" dirty="0" smtClean="0">
                <a:solidFill>
                  <a:srgbClr val="0000FF"/>
                </a:solidFill>
              </a:rPr>
              <a:t>Dispose of waste</a:t>
            </a:r>
          </a:p>
        </p:txBody>
      </p:sp>
      <p:sp>
        <p:nvSpPr>
          <p:cNvPr id="9221" name="Rectangle 4"/>
          <p:cNvSpPr>
            <a:spLocks noGrp="1" noChangeArrowheads="1"/>
          </p:cNvSpPr>
          <p:nvPr>
            <p:ph sz="half" idx="2"/>
          </p:nvPr>
        </p:nvSpPr>
        <p:spPr/>
        <p:txBody>
          <a:bodyPr/>
          <a:lstStyle/>
          <a:p>
            <a:pPr eaLnBrk="1" hangingPunct="1">
              <a:buFont typeface="Wingdings" pitchFamily="2" charset="2"/>
              <a:buNone/>
            </a:pPr>
            <a:r>
              <a:rPr lang="en-US" sz="2000" b="1" u="sng" dirty="0" smtClean="0"/>
              <a:t>Normal Pesticide Application</a:t>
            </a:r>
            <a:endParaRPr lang="en-US" sz="2400" dirty="0" smtClean="0">
              <a:solidFill>
                <a:srgbClr val="FF9900"/>
              </a:solidFill>
            </a:endParaRPr>
          </a:p>
          <a:p>
            <a:endParaRPr lang="en-US" sz="2400" dirty="0" smtClean="0">
              <a:solidFill>
                <a:srgbClr val="FF9900"/>
              </a:solidFill>
            </a:endParaRPr>
          </a:p>
          <a:p>
            <a:r>
              <a:rPr lang="en-US" sz="2400" dirty="0" smtClean="0">
                <a:solidFill>
                  <a:srgbClr val="FF9900"/>
                </a:solidFill>
              </a:rPr>
              <a:t>Released to environment</a:t>
            </a:r>
          </a:p>
          <a:p>
            <a:r>
              <a:rPr lang="en-US" sz="2400" dirty="0" smtClean="0"/>
              <a:t>Will not cause unreasonable harm</a:t>
            </a:r>
          </a:p>
          <a:p>
            <a:pPr lvl="1" eaLnBrk="1" hangingPunct="1"/>
            <a:r>
              <a:rPr lang="en-US" sz="2000" dirty="0" smtClean="0">
                <a:solidFill>
                  <a:srgbClr val="009900"/>
                </a:solidFill>
              </a:rPr>
              <a:t>Pose health &amp; environmental threats</a:t>
            </a:r>
          </a:p>
          <a:p>
            <a:pPr lvl="1" eaLnBrk="1" hangingPunct="1"/>
            <a:r>
              <a:rPr lang="en-US" sz="2000" dirty="0" smtClean="0">
                <a:solidFill>
                  <a:srgbClr val="FF00FF"/>
                </a:solidFill>
              </a:rPr>
              <a:t>Sampling guaranteed to find application</a:t>
            </a:r>
          </a:p>
          <a:p>
            <a:pPr lvl="1" eaLnBrk="1" hangingPunct="1"/>
            <a:r>
              <a:rPr lang="en-US" sz="2000" dirty="0" smtClean="0">
                <a:solidFill>
                  <a:srgbClr val="0000FF"/>
                </a:solidFill>
              </a:rPr>
              <a:t>Residual expected—not waste</a:t>
            </a:r>
          </a:p>
          <a:p>
            <a:pPr eaLnBrk="1" hangingPunct="1"/>
            <a:endParaRPr lang="en-US" sz="2400" dirty="0" smtClean="0">
              <a:solidFill>
                <a:srgbClr val="0000FF"/>
              </a:solidFill>
            </a:endParaRPr>
          </a:p>
        </p:txBody>
      </p:sp>
      <p:sp>
        <p:nvSpPr>
          <p:cNvPr id="9222" name="Rectangle 5"/>
          <p:cNvSpPr>
            <a:spLocks noChangeArrowheads="1"/>
          </p:cNvSpPr>
          <p:nvPr/>
        </p:nvSpPr>
        <p:spPr bwMode="auto">
          <a:xfrm>
            <a:off x="1219200" y="0"/>
            <a:ext cx="7924800" cy="120032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r>
              <a:rPr lang="en-US" sz="2800" dirty="0">
                <a:solidFill>
                  <a:schemeClr val="tx2"/>
                </a:solidFill>
              </a:rPr>
              <a:t>CERCLA </a:t>
            </a:r>
            <a:r>
              <a:rPr lang="en-US" sz="2800" dirty="0" smtClean="0">
                <a:solidFill>
                  <a:schemeClr val="tx2"/>
                </a:solidFill>
              </a:rPr>
              <a:t>vs. </a:t>
            </a:r>
            <a:r>
              <a:rPr lang="en-US" sz="2800" dirty="0">
                <a:solidFill>
                  <a:schemeClr val="tx2"/>
                </a:solidFill>
              </a:rPr>
              <a:t>FIFRA “Mindset</a:t>
            </a:r>
            <a:r>
              <a:rPr lang="en-US" dirty="0">
                <a:solidFill>
                  <a:schemeClr val="tx2"/>
                </a:solidFill>
              </a:rPr>
              <a:t>”</a:t>
            </a:r>
            <a:br>
              <a:rPr lang="en-US" dirty="0">
                <a:solidFill>
                  <a:schemeClr val="tx2"/>
                </a:solidFill>
              </a:rPr>
            </a:br>
            <a:r>
              <a:rPr lang="en-US" sz="2000" b="1" dirty="0" smtClean="0">
                <a:solidFill>
                  <a:schemeClr val="tx2"/>
                </a:solidFill>
              </a:rPr>
              <a:t>OPP </a:t>
            </a:r>
            <a:r>
              <a:rPr lang="en-US" sz="2000" b="1" dirty="0">
                <a:solidFill>
                  <a:schemeClr val="tx2"/>
                </a:solidFill>
              </a:rPr>
              <a:t>only EPA program that allows hazardous materials to be willfully introduced into the environment</a:t>
            </a:r>
            <a:r>
              <a:rPr lang="en-US" b="1" dirty="0">
                <a:solidFill>
                  <a:schemeClr val="tx2"/>
                </a:solidFill>
              </a:rPr>
              <a:t>.  </a:t>
            </a:r>
            <a:endParaRPr lang="en-US" sz="2000"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1026" descr="triptic"/>
          <p:cNvPicPr>
            <a:picLocks noChangeAspect="1" noChangeArrowheads="1"/>
          </p:cNvPicPr>
          <p:nvPr/>
        </p:nvPicPr>
        <p:blipFill>
          <a:blip r:embed="rId3" cstate="print">
            <a:lum bright="36000"/>
          </a:blip>
          <a:srcRect/>
          <a:stretch>
            <a:fillRect/>
          </a:stretch>
        </p:blipFill>
        <p:spPr bwMode="auto">
          <a:xfrm>
            <a:off x="2209800" y="0"/>
            <a:ext cx="4686300" cy="685800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274091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676400" y="609600"/>
            <a:ext cx="7239000" cy="1143000"/>
          </a:xfrm>
        </p:spPr>
        <p:txBody>
          <a:bodyPr/>
          <a:lstStyle/>
          <a:p>
            <a:r>
              <a:rPr lang="en-US" sz="4400"/>
              <a:t>ESA and Other Considerations</a:t>
            </a:r>
          </a:p>
        </p:txBody>
      </p:sp>
      <p:sp>
        <p:nvSpPr>
          <p:cNvPr id="149507" name="Rectangle 3"/>
          <p:cNvSpPr>
            <a:spLocks noGrp="1" noChangeArrowheads="1"/>
          </p:cNvSpPr>
          <p:nvPr>
            <p:ph type="body" idx="1"/>
          </p:nvPr>
        </p:nvSpPr>
        <p:spPr>
          <a:xfrm>
            <a:off x="1066800" y="1981200"/>
            <a:ext cx="7848600" cy="4114800"/>
          </a:xfrm>
        </p:spPr>
        <p:txBody>
          <a:bodyPr/>
          <a:lstStyle/>
          <a:p>
            <a:r>
              <a:rPr lang="en-US"/>
              <a:t>Columbia Summer Chinook run in full swing</a:t>
            </a:r>
          </a:p>
          <a:p>
            <a:r>
              <a:rPr lang="en-US"/>
              <a:t>Tribal gill net season to open 8/30/00</a:t>
            </a:r>
          </a:p>
          <a:p>
            <a:r>
              <a:rPr lang="en-US"/>
              <a:t>100 year old Sturgeon in pool at mouth of creek</a:t>
            </a:r>
          </a:p>
          <a:p>
            <a:r>
              <a:rPr lang="en-US"/>
              <a:t>Winter Steelhead run on Creek Dec.-Feb.</a:t>
            </a:r>
          </a:p>
          <a:p>
            <a:r>
              <a:rPr lang="en-US"/>
              <a:t>Limiting further damage to Lamprey population upstream*</a:t>
            </a:r>
          </a:p>
          <a:p>
            <a:r>
              <a:rPr lang="en-US"/>
              <a:t>Archeological concerns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4728252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981200" y="533400"/>
            <a:ext cx="6096000" cy="609600"/>
          </a:xfrm>
        </p:spPr>
        <p:txBody>
          <a:bodyPr/>
          <a:lstStyle/>
          <a:p>
            <a:r>
              <a:rPr lang="en-US"/>
              <a:t>The Players</a:t>
            </a:r>
            <a:br>
              <a:rPr lang="en-US"/>
            </a:br>
            <a:r>
              <a:rPr lang="en-US"/>
              <a:t/>
            </a:r>
            <a:br>
              <a:rPr lang="en-US"/>
            </a:br>
            <a:endParaRPr lang="en-US" sz="4000"/>
          </a:p>
        </p:txBody>
      </p:sp>
      <p:sp>
        <p:nvSpPr>
          <p:cNvPr id="89091" name="Rectangle 3"/>
          <p:cNvSpPr>
            <a:spLocks noGrp="1" noChangeArrowheads="1"/>
          </p:cNvSpPr>
          <p:nvPr>
            <p:ph type="body" idx="1"/>
          </p:nvPr>
        </p:nvSpPr>
        <p:spPr>
          <a:xfrm>
            <a:off x="685800" y="1066800"/>
            <a:ext cx="8229600" cy="5029200"/>
          </a:xfrm>
        </p:spPr>
        <p:txBody>
          <a:bodyPr/>
          <a:lstStyle/>
          <a:p>
            <a:r>
              <a:rPr lang="en-US" sz="2400" u="sng">
                <a:effectLst>
                  <a:outerShdw blurRad="38100" dist="38100" dir="2700000" algn="tl">
                    <a:srgbClr val="000000"/>
                  </a:outerShdw>
                </a:effectLst>
              </a:rPr>
              <a:t>The RP</a:t>
            </a:r>
            <a:r>
              <a:rPr lang="en-US" sz="2400"/>
              <a:t>: Prime Trucking Inc., Springfield, MO</a:t>
            </a:r>
            <a:br>
              <a:rPr lang="en-US" sz="2400"/>
            </a:br>
            <a:endParaRPr lang="en-US" sz="2400"/>
          </a:p>
          <a:p>
            <a:r>
              <a:rPr lang="en-US" sz="2400" u="sng">
                <a:effectLst>
                  <a:outerShdw blurRad="38100" dist="38100" dir="2700000" algn="tl">
                    <a:srgbClr val="000000"/>
                  </a:outerShdw>
                </a:effectLst>
              </a:rPr>
              <a:t>RP Contractors</a:t>
            </a:r>
            <a:r>
              <a:rPr lang="en-US" sz="2400"/>
              <a:t>:Foss Environmental, Polaris, Interfluc, North Creek Lab, Diving and Salvage</a:t>
            </a:r>
          </a:p>
          <a:p>
            <a:endParaRPr lang="en-US" sz="2400"/>
          </a:p>
          <a:p>
            <a:r>
              <a:rPr lang="en-US" sz="2400" u="sng">
                <a:effectLst>
                  <a:outerShdw blurRad="38100" dist="38100" dir="2700000" algn="tl">
                    <a:srgbClr val="000000"/>
                  </a:outerShdw>
                </a:effectLst>
              </a:rPr>
              <a:t>Feds</a:t>
            </a:r>
            <a:r>
              <a:rPr lang="en-US" sz="2400"/>
              <a:t>: USEPA*, ACoE, BPA, USFWS, BIA, </a:t>
            </a:r>
          </a:p>
          <a:p>
            <a:endParaRPr lang="en-US" sz="2400"/>
          </a:p>
          <a:p>
            <a:r>
              <a:rPr lang="en-US" sz="2400" u="sng">
                <a:effectLst>
                  <a:outerShdw blurRad="38100" dist="38100" dir="2700000" algn="tl">
                    <a:srgbClr val="000000"/>
                  </a:outerShdw>
                </a:effectLst>
              </a:rPr>
              <a:t>State</a:t>
            </a:r>
            <a:r>
              <a:rPr lang="en-US" sz="2400"/>
              <a:t>: ODEQ, WDoE, ODFW, WDFW, OHD, ODOT, OSP, ODA, WSDA</a:t>
            </a:r>
          </a:p>
          <a:p>
            <a:endParaRPr lang="en-US" sz="2400"/>
          </a:p>
          <a:p>
            <a:r>
              <a:rPr lang="en-US" sz="2400" u="sng">
                <a:effectLst>
                  <a:outerShdw blurRad="38100" dist="38100" dir="2700000" algn="tl">
                    <a:srgbClr val="000000"/>
                  </a:outerShdw>
                </a:effectLst>
              </a:rPr>
              <a:t>Tribal</a:t>
            </a:r>
            <a:r>
              <a:rPr lang="en-US" sz="2400"/>
              <a:t>: Confed. Tribes of the Warm Springs, Yakima, Umatilla, Nez Perce</a:t>
            </a:r>
          </a:p>
          <a:p>
            <a:endParaRPr lang="en-US" sz="20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7954964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752600" y="228600"/>
            <a:ext cx="6096000" cy="609600"/>
          </a:xfrm>
        </p:spPr>
        <p:txBody>
          <a:bodyPr/>
          <a:lstStyle/>
          <a:p>
            <a:r>
              <a:rPr lang="en-US"/>
              <a:t/>
            </a:r>
            <a:br>
              <a:rPr lang="en-US"/>
            </a:br>
            <a:r>
              <a:rPr lang="en-US"/>
              <a:t/>
            </a:r>
            <a:br>
              <a:rPr lang="en-US"/>
            </a:br>
            <a:r>
              <a:rPr lang="en-US"/>
              <a:t>The Players </a:t>
            </a:r>
            <a:r>
              <a:rPr lang="en-US" sz="3200"/>
              <a:t>(cont.)</a:t>
            </a:r>
            <a:r>
              <a:rPr lang="en-US"/>
              <a:t/>
            </a:r>
            <a:br>
              <a:rPr lang="en-US"/>
            </a:br>
            <a:r>
              <a:rPr lang="en-US"/>
              <a:t/>
            </a:r>
            <a:br>
              <a:rPr lang="en-US"/>
            </a:br>
            <a:endParaRPr lang="en-US" sz="4000"/>
          </a:p>
        </p:txBody>
      </p:sp>
      <p:sp>
        <p:nvSpPr>
          <p:cNvPr id="112643" name="Rectangle 3"/>
          <p:cNvSpPr>
            <a:spLocks noGrp="1" noChangeArrowheads="1"/>
          </p:cNvSpPr>
          <p:nvPr>
            <p:ph type="body" idx="1"/>
          </p:nvPr>
        </p:nvSpPr>
        <p:spPr>
          <a:xfrm>
            <a:off x="1295400" y="1066800"/>
            <a:ext cx="7620000" cy="5029200"/>
          </a:xfrm>
        </p:spPr>
        <p:txBody>
          <a:bodyPr/>
          <a:lstStyle/>
          <a:p>
            <a:r>
              <a:rPr lang="en-US" sz="2400" u="sng">
                <a:effectLst>
                  <a:outerShdw blurRad="38100" dist="38100" dir="2700000" algn="tl">
                    <a:srgbClr val="000000"/>
                  </a:outerShdw>
                </a:effectLst>
              </a:rPr>
              <a:t>Local</a:t>
            </a:r>
            <a:r>
              <a:rPr lang="en-US" sz="2400"/>
              <a:t>: The Dalles Fire Dept., Gresham Haz Mat, County Health, Dalles Irrigation District, S+W Conservation District</a:t>
            </a:r>
          </a:p>
          <a:p>
            <a:endParaRPr lang="en-US" sz="2400"/>
          </a:p>
          <a:p>
            <a:r>
              <a:rPr lang="en-US" sz="2400" u="sng">
                <a:effectLst>
                  <a:outerShdw blurRad="38100" dist="38100" dir="2700000" algn="tl">
                    <a:srgbClr val="000000"/>
                  </a:outerShdw>
                </a:effectLst>
              </a:rPr>
              <a:t>Others</a:t>
            </a:r>
            <a:r>
              <a:rPr lang="en-US" sz="2400"/>
              <a:t>:  Rohm and Haas, Union Pacific, Media, Fishermen (rec+ com), Columbia Barge Assoc., Local Growers (upstream irrigators)</a:t>
            </a:r>
          </a:p>
          <a:p>
            <a:endParaRPr lang="en-US" sz="2400"/>
          </a:p>
          <a:p>
            <a:endParaRPr lang="en-US" sz="2400"/>
          </a:p>
          <a:p>
            <a:r>
              <a:rPr lang="en-US" sz="2400" u="sng">
                <a:effectLst>
                  <a:outerShdw blurRad="38100" dist="38100" dir="2700000" algn="tl">
                    <a:srgbClr val="000000"/>
                  </a:outerShdw>
                </a:effectLst>
              </a:rPr>
              <a:t>* OSCs</a:t>
            </a:r>
            <a:r>
              <a:rPr lang="en-US" sz="2400"/>
              <a:t>:  Dan Heister, Bill Longston, Tony Barber</a:t>
            </a:r>
          </a:p>
          <a:p>
            <a:r>
              <a:rPr lang="en-US" sz="2400" u="sng">
                <a:effectLst>
                  <a:outerShdw blurRad="38100" dist="38100" dir="2700000" algn="tl">
                    <a:srgbClr val="000000"/>
                  </a:outerShdw>
                </a:effectLst>
              </a:rPr>
              <a:t>*START</a:t>
            </a:r>
            <a:r>
              <a:rPr lang="en-US" sz="2400"/>
              <a:t>: Suzanne Dolberg, Jeff Fowlow, Dave Ikeda, Charlie Gregory          </a:t>
            </a:r>
          </a:p>
          <a:p>
            <a:endParaRPr lang="en-US" sz="20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4071230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1026"/>
          <p:cNvSpPr>
            <a:spLocks noGrp="1" noChangeArrowheads="1"/>
          </p:cNvSpPr>
          <p:nvPr>
            <p:ph type="title"/>
          </p:nvPr>
        </p:nvSpPr>
        <p:spPr/>
        <p:txBody>
          <a:bodyPr/>
          <a:lstStyle/>
          <a:p>
            <a:r>
              <a:rPr lang="en-US"/>
              <a:t>Immediate Steps</a:t>
            </a:r>
          </a:p>
        </p:txBody>
      </p:sp>
      <p:sp>
        <p:nvSpPr>
          <p:cNvPr id="115715" name="Rectangle 1027"/>
          <p:cNvSpPr>
            <a:spLocks noGrp="1" noChangeArrowheads="1"/>
          </p:cNvSpPr>
          <p:nvPr>
            <p:ph type="body" idx="1"/>
          </p:nvPr>
        </p:nvSpPr>
        <p:spPr>
          <a:xfrm>
            <a:off x="1600200" y="1600200"/>
            <a:ext cx="7315200" cy="4495800"/>
          </a:xfrm>
        </p:spPr>
        <p:txBody>
          <a:bodyPr/>
          <a:lstStyle/>
          <a:p>
            <a:r>
              <a:rPr lang="en-US"/>
              <a:t>Get I-84 Open</a:t>
            </a:r>
          </a:p>
          <a:p>
            <a:r>
              <a:rPr lang="en-US"/>
              <a:t>Close Fishing</a:t>
            </a:r>
          </a:p>
          <a:p>
            <a:r>
              <a:rPr lang="en-US"/>
              <a:t>Close Beach</a:t>
            </a:r>
          </a:p>
          <a:p>
            <a:r>
              <a:rPr lang="en-US"/>
              <a:t>Stop Irrigation, check system</a:t>
            </a:r>
          </a:p>
          <a:p>
            <a:r>
              <a:rPr lang="en-US"/>
              <a:t>Conduct Initial Assessment</a:t>
            </a:r>
          </a:p>
          <a:p>
            <a:r>
              <a:rPr lang="en-US"/>
              <a:t>Clean up containers and debris from wreck</a:t>
            </a:r>
          </a:p>
          <a:p>
            <a:r>
              <a:rPr lang="en-US"/>
              <a:t>Prevent sediment migration</a:t>
            </a:r>
          </a:p>
          <a:p>
            <a:r>
              <a:rPr lang="en-US"/>
              <a:t>By-pass clean creek water to Columbia*</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4342628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a:t>Phase 1:</a:t>
            </a:r>
          </a:p>
        </p:txBody>
      </p:sp>
      <p:sp>
        <p:nvSpPr>
          <p:cNvPr id="163843" name="Rectangle 3"/>
          <p:cNvSpPr>
            <a:spLocks noGrp="1" noChangeArrowheads="1"/>
          </p:cNvSpPr>
          <p:nvPr>
            <p:ph type="body" idx="1"/>
          </p:nvPr>
        </p:nvSpPr>
        <p:spPr/>
        <p:txBody>
          <a:bodyPr/>
          <a:lstStyle/>
          <a:p>
            <a:r>
              <a:rPr lang="en-US"/>
              <a:t>To isolate, control, and manipulate water in each Zone to prevent contamination of the adjoining Zone, while minimizing waste water generation.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4720406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447800" y="609600"/>
            <a:ext cx="7467600" cy="1143000"/>
          </a:xfrm>
        </p:spPr>
        <p:txBody>
          <a:bodyPr/>
          <a:lstStyle/>
          <a:p>
            <a:r>
              <a:rPr lang="en-US"/>
              <a:t>The Damn, I Mean the Dam</a:t>
            </a:r>
          </a:p>
        </p:txBody>
      </p:sp>
      <p:sp>
        <p:nvSpPr>
          <p:cNvPr id="190467" name="Rectangle 3"/>
          <p:cNvSpPr>
            <a:spLocks noGrp="1" noChangeArrowheads="1"/>
          </p:cNvSpPr>
          <p:nvPr>
            <p:ph type="body" idx="1"/>
          </p:nvPr>
        </p:nvSpPr>
        <p:spPr>
          <a:xfrm flipH="1" flipV="1">
            <a:off x="6248400" y="5334000"/>
            <a:ext cx="228600" cy="152400"/>
          </a:xfrm>
        </p:spPr>
        <p:txBody>
          <a:bodyPr/>
          <a:lstStyle/>
          <a:p>
            <a:endParaRPr lang="en-US" dirty="0"/>
          </a:p>
        </p:txBody>
      </p:sp>
      <p:pic>
        <p:nvPicPr>
          <p:cNvPr id="190468" name="Picture 4" descr="wat"/>
          <p:cNvPicPr>
            <a:picLocks noChangeAspect="1" noChangeArrowheads="1"/>
          </p:cNvPicPr>
          <p:nvPr/>
        </p:nvPicPr>
        <p:blipFill>
          <a:blip r:embed="rId3" cstate="print"/>
          <a:srcRect/>
          <a:stretch>
            <a:fillRect/>
          </a:stretch>
        </p:blipFill>
        <p:spPr bwMode="auto">
          <a:xfrm>
            <a:off x="1219200" y="1600200"/>
            <a:ext cx="7467600" cy="5037138"/>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2468387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2" descr="five"/>
          <p:cNvPicPr>
            <a:picLocks noChangeAspect="1" noChangeArrowheads="1"/>
          </p:cNvPicPr>
          <p:nvPr/>
        </p:nvPicPr>
        <p:blipFill>
          <a:blip r:embed="rId3" cstate="print"/>
          <a:srcRect/>
          <a:stretch>
            <a:fillRect/>
          </a:stretch>
        </p:blipFill>
        <p:spPr bwMode="auto">
          <a:xfrm>
            <a:off x="0" y="1588"/>
            <a:ext cx="9144000" cy="6854825"/>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24295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457200"/>
            <a:ext cx="8458200" cy="1295400"/>
          </a:xfrm>
        </p:spPr>
        <p:txBody>
          <a:bodyPr/>
          <a:lstStyle/>
          <a:p>
            <a:r>
              <a:rPr lang="en-US"/>
              <a:t>Water Weenies, Sandbags and the Great Tube</a:t>
            </a:r>
          </a:p>
        </p:txBody>
      </p:sp>
      <p:graphicFrame>
        <p:nvGraphicFramePr>
          <p:cNvPr id="152579" name="Object 3"/>
          <p:cNvGraphicFramePr>
            <a:graphicFrameLocks noChangeAspect="1"/>
          </p:cNvGraphicFramePr>
          <p:nvPr/>
        </p:nvGraphicFramePr>
        <p:xfrm>
          <a:off x="1524000" y="1676400"/>
          <a:ext cx="6705600" cy="5027613"/>
        </p:xfrm>
        <a:graphic>
          <a:graphicData uri="http://schemas.openxmlformats.org/presentationml/2006/ole">
            <p:oleObj spid="_x0000_s17423" name="Clip" r:id="rId4" imgW="6095238" imgH="4571429" progId="">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363982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2" descr="weenie"/>
          <p:cNvPicPr>
            <a:picLocks noChangeAspect="1" noChangeArrowheads="1"/>
          </p:cNvPicPr>
          <p:nvPr/>
        </p:nvPicPr>
        <p:blipFill>
          <a:blip r:embed="rId3" cstate="print"/>
          <a:srcRect/>
          <a:stretch>
            <a:fillRect/>
          </a:stretch>
        </p:blipFill>
        <p:spPr bwMode="auto">
          <a:xfrm>
            <a:off x="0" y="1588"/>
            <a:ext cx="9144000" cy="6854825"/>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16903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smtClean="0"/>
              <a:t>Pesticide Classes</a:t>
            </a:r>
          </a:p>
        </p:txBody>
      </p:sp>
      <p:sp>
        <p:nvSpPr>
          <p:cNvPr id="10244" name="Rectangle 4"/>
          <p:cNvSpPr>
            <a:spLocks noGrp="1" noChangeArrowheads="1"/>
          </p:cNvSpPr>
          <p:nvPr>
            <p:ph idx="1"/>
          </p:nvPr>
        </p:nvSpPr>
        <p:spPr>
          <a:xfrm>
            <a:off x="1428836" y="1600200"/>
            <a:ext cx="7750175" cy="4754563"/>
          </a:xfrm>
        </p:spPr>
        <p:txBody>
          <a:bodyPr/>
          <a:lstStyle/>
          <a:p>
            <a:pPr eaLnBrk="1" hangingPunct="1"/>
            <a:r>
              <a:rPr lang="en-US" dirty="0" smtClean="0"/>
              <a:t>Insecticide</a:t>
            </a:r>
          </a:p>
          <a:p>
            <a:pPr eaLnBrk="1" hangingPunct="1"/>
            <a:r>
              <a:rPr lang="en-US" dirty="0" smtClean="0"/>
              <a:t>Herbicide</a:t>
            </a:r>
          </a:p>
          <a:p>
            <a:pPr eaLnBrk="1" hangingPunct="1"/>
            <a:r>
              <a:rPr lang="en-US" dirty="0" smtClean="0"/>
              <a:t>Fungicide</a:t>
            </a:r>
          </a:p>
          <a:p>
            <a:pPr eaLnBrk="1" hangingPunct="1"/>
            <a:r>
              <a:rPr lang="en-US" dirty="0" smtClean="0"/>
              <a:t>Rodenticide</a:t>
            </a:r>
          </a:p>
          <a:p>
            <a:pPr eaLnBrk="1" hangingPunct="1"/>
            <a:r>
              <a:rPr lang="en-US" dirty="0" err="1" smtClean="0"/>
              <a:t>Nematicide</a:t>
            </a:r>
            <a:endParaRPr lang="en-US" dirty="0" smtClean="0"/>
          </a:p>
          <a:p>
            <a:pPr eaLnBrk="1" hangingPunct="1"/>
            <a:r>
              <a:rPr lang="en-US" dirty="0" smtClean="0"/>
              <a:t>Bactericide</a:t>
            </a:r>
          </a:p>
          <a:p>
            <a:pPr eaLnBrk="1" hangingPunct="1"/>
            <a:r>
              <a:rPr lang="en-US" dirty="0" err="1" smtClean="0"/>
              <a:t>Predacide</a:t>
            </a:r>
            <a:endParaRPr lang="en-US" dirty="0" smtClean="0"/>
          </a:p>
          <a:p>
            <a:pPr eaLnBrk="1" hangingPunct="1"/>
            <a:r>
              <a:rPr lang="en-US" dirty="0" err="1" smtClean="0"/>
              <a:t>Algicide</a:t>
            </a:r>
            <a:endParaRPr lang="en-US" dirty="0" smtClean="0"/>
          </a:p>
        </p:txBody>
      </p:sp>
      <p:sp>
        <p:nvSpPr>
          <p:cNvPr id="10245" name="Rectangle 5"/>
          <p:cNvSpPr>
            <a:spLocks noGrp="1" noChangeArrowheads="1"/>
          </p:cNvSpPr>
          <p:nvPr>
            <p:ph type="body" sz="half" idx="4294967295"/>
          </p:nvPr>
        </p:nvSpPr>
        <p:spPr>
          <a:xfrm>
            <a:off x="4953000" y="1600200"/>
            <a:ext cx="3810000" cy="4114800"/>
          </a:xfrm>
        </p:spPr>
        <p:txBody>
          <a:bodyPr/>
          <a:lstStyle/>
          <a:p>
            <a:pPr eaLnBrk="1" hangingPunct="1"/>
            <a:r>
              <a:rPr lang="en-US" dirty="0" err="1" smtClean="0"/>
              <a:t>Miticide</a:t>
            </a:r>
            <a:endParaRPr lang="en-US" dirty="0" smtClean="0"/>
          </a:p>
          <a:p>
            <a:pPr eaLnBrk="1" hangingPunct="1"/>
            <a:r>
              <a:rPr lang="en-US" dirty="0" err="1" smtClean="0"/>
              <a:t>Molluscicide</a:t>
            </a:r>
            <a:endParaRPr lang="en-US" dirty="0" smtClean="0"/>
          </a:p>
          <a:p>
            <a:pPr eaLnBrk="1" hangingPunct="1"/>
            <a:r>
              <a:rPr lang="en-US" dirty="0" err="1" smtClean="0"/>
              <a:t>Slimicide</a:t>
            </a:r>
            <a:endParaRPr lang="en-US" dirty="0" smtClean="0"/>
          </a:p>
          <a:p>
            <a:pPr eaLnBrk="1" hangingPunct="1"/>
            <a:r>
              <a:rPr lang="en-US" dirty="0" err="1" smtClean="0"/>
              <a:t>Silvicide</a:t>
            </a:r>
            <a:endParaRPr lang="en-US" dirty="0" smtClean="0"/>
          </a:p>
          <a:p>
            <a:pPr eaLnBrk="1" hangingPunct="1"/>
            <a:r>
              <a:rPr lang="en-US" dirty="0" smtClean="0"/>
              <a:t>Disinfectants</a:t>
            </a:r>
          </a:p>
          <a:p>
            <a:pPr eaLnBrk="1" hangingPunct="1"/>
            <a:r>
              <a:rPr lang="en-US" dirty="0" smtClean="0"/>
              <a:t>Homicide</a:t>
            </a:r>
          </a:p>
          <a:p>
            <a:pPr eaLnBrk="1" hangingPunct="1"/>
            <a:r>
              <a:rPr lang="en-US" dirty="0" smtClean="0"/>
              <a:t>Fumigants</a:t>
            </a:r>
          </a:p>
          <a:p>
            <a:pPr eaLnBrk="1" hangingPunct="1"/>
            <a:r>
              <a:rPr lang="en-US" dirty="0" smtClean="0"/>
              <a:t>Repellants</a:t>
            </a:r>
          </a:p>
          <a:p>
            <a:pPr lvl="1" eaLnBrk="1" hangingPunct="1">
              <a:lnSpc>
                <a:spcPct val="90000"/>
              </a:lnSpc>
            </a:pPr>
            <a:endParaRPr lang="en-US" dirty="0" smtClean="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6258" name="Object 2"/>
          <p:cNvGraphicFramePr>
            <a:graphicFrameLocks noChangeAspect="1"/>
          </p:cNvGraphicFramePr>
          <p:nvPr/>
        </p:nvGraphicFramePr>
        <p:xfrm>
          <a:off x="838200" y="628650"/>
          <a:ext cx="7620000" cy="5713413"/>
        </p:xfrm>
        <a:graphic>
          <a:graphicData uri="http://schemas.openxmlformats.org/presentationml/2006/ole">
            <p:oleObj spid="_x0000_s18447" name="Clip" r:id="rId4" imgW="6095238" imgH="4571429" progId="">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514314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72034" name="Object 2"/>
          <p:cNvGraphicFramePr>
            <a:graphicFrameLocks noChangeAspect="1"/>
          </p:cNvGraphicFramePr>
          <p:nvPr/>
        </p:nvGraphicFramePr>
        <p:xfrm>
          <a:off x="609600" y="457200"/>
          <a:ext cx="7772400" cy="5827713"/>
        </p:xfrm>
        <a:graphic>
          <a:graphicData uri="http://schemas.openxmlformats.org/presentationml/2006/ole">
            <p:oleObj spid="_x0000_s19471" name="Clip" r:id="rId4" imgW="6095238" imgH="4571429" progId="">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29348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2" descr="triptic"/>
          <p:cNvPicPr>
            <a:picLocks noChangeAspect="1" noChangeArrowheads="1"/>
          </p:cNvPicPr>
          <p:nvPr/>
        </p:nvPicPr>
        <p:blipFill>
          <a:blip r:embed="rId3" cstate="print">
            <a:lum bright="18000"/>
          </a:blip>
          <a:srcRect/>
          <a:stretch>
            <a:fillRect/>
          </a:stretch>
        </p:blipFill>
        <p:spPr bwMode="auto">
          <a:xfrm>
            <a:off x="1905000" y="0"/>
            <a:ext cx="5638800" cy="685800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333284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4" name="Picture 2" descr="triptic"/>
          <p:cNvPicPr>
            <a:picLocks noChangeAspect="1" noChangeArrowheads="1"/>
          </p:cNvPicPr>
          <p:nvPr/>
        </p:nvPicPr>
        <p:blipFill>
          <a:blip r:embed="rId3" cstate="print">
            <a:lum bright="24000"/>
          </a:blip>
          <a:srcRect/>
          <a:stretch>
            <a:fillRect/>
          </a:stretch>
        </p:blipFill>
        <p:spPr bwMode="auto">
          <a:xfrm>
            <a:off x="2057400" y="0"/>
            <a:ext cx="5486400" cy="685800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424515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7043" name="Picture 3" descr="MVC-001S"/>
          <p:cNvPicPr>
            <a:picLocks noChangeAspect="1" noChangeArrowheads="1"/>
          </p:cNvPicPr>
          <p:nvPr/>
        </p:nvPicPr>
        <p:blipFill>
          <a:blip r:embed="rId3" cstate="print"/>
          <a:srcRect/>
          <a:stretch>
            <a:fillRect/>
          </a:stretch>
        </p:blipFill>
        <p:spPr bwMode="auto">
          <a:xfrm>
            <a:off x="304800" y="228600"/>
            <a:ext cx="8305800" cy="622935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1054221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a:t>Hog and Haul</a:t>
            </a:r>
          </a:p>
        </p:txBody>
      </p:sp>
      <p:sp>
        <p:nvSpPr>
          <p:cNvPr id="145411" name="Rectangle 3"/>
          <p:cNvSpPr>
            <a:spLocks noGrp="1" noChangeArrowheads="1"/>
          </p:cNvSpPr>
          <p:nvPr>
            <p:ph type="body" sz="half" idx="1"/>
          </p:nvPr>
        </p:nvSpPr>
        <p:spPr>
          <a:xfrm>
            <a:off x="685800" y="1905000"/>
            <a:ext cx="3657600" cy="4114800"/>
          </a:xfrm>
        </p:spPr>
        <p:txBody>
          <a:bodyPr/>
          <a:lstStyle/>
          <a:p>
            <a:r>
              <a:rPr lang="en-US" sz="2400" u="sng">
                <a:effectLst>
                  <a:outerShdw blurRad="38100" dist="38100" dir="2700000" algn="tl">
                    <a:srgbClr val="000000"/>
                  </a:outerShdw>
                </a:effectLst>
              </a:rPr>
              <a:t>Pro’s</a:t>
            </a:r>
          </a:p>
          <a:p>
            <a:r>
              <a:rPr lang="en-US" sz="2400"/>
              <a:t>Get in and get out</a:t>
            </a:r>
          </a:p>
          <a:p>
            <a:r>
              <a:rPr lang="en-US" sz="2400"/>
              <a:t>More certain and familiar</a:t>
            </a:r>
          </a:p>
          <a:p>
            <a:r>
              <a:rPr lang="en-US" sz="2400"/>
              <a:t>Minimize H2O generation during sediment extraction</a:t>
            </a:r>
          </a:p>
          <a:p>
            <a:endParaRPr lang="en-US" sz="2400"/>
          </a:p>
        </p:txBody>
      </p:sp>
      <p:sp>
        <p:nvSpPr>
          <p:cNvPr id="145412" name="Rectangle 4"/>
          <p:cNvSpPr>
            <a:spLocks noGrp="1" noChangeArrowheads="1"/>
          </p:cNvSpPr>
          <p:nvPr>
            <p:ph type="body" sz="half" idx="2"/>
          </p:nvPr>
        </p:nvSpPr>
        <p:spPr>
          <a:xfrm>
            <a:off x="4876800" y="1981200"/>
            <a:ext cx="3962400" cy="4114800"/>
          </a:xfrm>
        </p:spPr>
        <p:txBody>
          <a:bodyPr/>
          <a:lstStyle/>
          <a:p>
            <a:r>
              <a:rPr lang="en-US" sz="2400" u="sng">
                <a:effectLst>
                  <a:outerShdw blurRad="38100" dist="38100" dir="2700000" algn="tl">
                    <a:srgbClr val="000000"/>
                  </a:outerShdw>
                </a:effectLst>
              </a:rPr>
              <a:t>Con’s</a:t>
            </a:r>
          </a:p>
          <a:p>
            <a:r>
              <a:rPr lang="en-US" sz="2400"/>
              <a:t>Resource intensive</a:t>
            </a:r>
          </a:p>
          <a:p>
            <a:r>
              <a:rPr lang="en-US" sz="2400"/>
              <a:t>Vulnerable to the river level and upstream flow</a:t>
            </a:r>
          </a:p>
          <a:p>
            <a:r>
              <a:rPr lang="en-US" sz="2400"/>
              <a:t>Strategically more challenging</a:t>
            </a:r>
          </a:p>
          <a:p>
            <a:r>
              <a:rPr lang="en-US" sz="2400"/>
              <a:t>More weather sensitive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0950726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2" descr="baker"/>
          <p:cNvPicPr>
            <a:picLocks noChangeAspect="1" noChangeArrowheads="1"/>
          </p:cNvPicPr>
          <p:nvPr/>
        </p:nvPicPr>
        <p:blipFill>
          <a:blip r:embed="rId3" cstate="print"/>
          <a:srcRect/>
          <a:stretch>
            <a:fillRect/>
          </a:stretch>
        </p:blipFill>
        <p:spPr bwMode="auto">
          <a:xfrm>
            <a:off x="0" y="1588"/>
            <a:ext cx="9144000" cy="6854825"/>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677275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5234" name="Object 1026"/>
          <p:cNvGraphicFramePr>
            <a:graphicFrameLocks noChangeAspect="1"/>
          </p:cNvGraphicFramePr>
          <p:nvPr/>
        </p:nvGraphicFramePr>
        <p:xfrm>
          <a:off x="609600" y="457200"/>
          <a:ext cx="7772400" cy="5827713"/>
        </p:xfrm>
        <a:graphic>
          <a:graphicData uri="http://schemas.openxmlformats.org/presentationml/2006/ole">
            <p:oleObj spid="_x0000_s20495" name="Clip" r:id="rId4" imgW="6095238" imgH="4571429" progId="">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198946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0" y="609600"/>
            <a:ext cx="8915400" cy="1143000"/>
          </a:xfrm>
        </p:spPr>
        <p:txBody>
          <a:bodyPr/>
          <a:lstStyle/>
          <a:p>
            <a:r>
              <a:rPr lang="en-US"/>
              <a:t> </a:t>
            </a:r>
            <a:r>
              <a:rPr lang="en-US" u="sng"/>
              <a:t>Evaporation</a:t>
            </a:r>
            <a:r>
              <a:rPr lang="en-US"/>
              <a:t>  vs </a:t>
            </a:r>
            <a:r>
              <a:rPr lang="en-US" u="sng"/>
              <a:t>Ground Application</a:t>
            </a:r>
            <a:endParaRPr lang="en-US"/>
          </a:p>
        </p:txBody>
      </p:sp>
      <p:sp>
        <p:nvSpPr>
          <p:cNvPr id="161795" name="Rectangle 3"/>
          <p:cNvSpPr>
            <a:spLocks noGrp="1" noChangeArrowheads="1"/>
          </p:cNvSpPr>
          <p:nvPr>
            <p:ph type="body" sz="half" idx="1"/>
          </p:nvPr>
        </p:nvSpPr>
        <p:spPr>
          <a:xfrm>
            <a:off x="533400" y="1981200"/>
            <a:ext cx="2971800" cy="1447800"/>
          </a:xfrm>
        </p:spPr>
        <p:txBody>
          <a:bodyPr/>
          <a:lstStyle/>
          <a:p>
            <a:r>
              <a:rPr lang="en-US" sz="4000">
                <a:effectLst>
                  <a:outerShdw blurRad="38100" dist="38100" dir="2700000" algn="tl">
                    <a:srgbClr val="000000"/>
                  </a:outerShdw>
                </a:effectLst>
              </a:rPr>
              <a:t>25 cents a  gallon</a:t>
            </a:r>
          </a:p>
          <a:p>
            <a:r>
              <a:rPr lang="en-US" sz="4000">
                <a:effectLst>
                  <a:outerShdw blurRad="38100" dist="38100" dir="2700000" algn="tl">
                    <a:srgbClr val="000000"/>
                  </a:outerShdw>
                </a:effectLst>
              </a:rPr>
              <a:t>90 mile rt</a:t>
            </a:r>
          </a:p>
        </p:txBody>
      </p:sp>
      <p:sp>
        <p:nvSpPr>
          <p:cNvPr id="161796" name="Rectangle 4"/>
          <p:cNvSpPr>
            <a:spLocks noGrp="1" noChangeArrowheads="1"/>
          </p:cNvSpPr>
          <p:nvPr>
            <p:ph type="body" sz="half" idx="2"/>
          </p:nvPr>
        </p:nvSpPr>
        <p:spPr>
          <a:xfrm>
            <a:off x="5943600" y="1981200"/>
            <a:ext cx="2971800" cy="1447800"/>
          </a:xfrm>
        </p:spPr>
        <p:txBody>
          <a:bodyPr/>
          <a:lstStyle/>
          <a:p>
            <a:r>
              <a:rPr lang="en-US" sz="4000">
                <a:effectLst>
                  <a:outerShdw blurRad="38100" dist="38100" dir="2700000" algn="tl">
                    <a:srgbClr val="000000"/>
                  </a:outerShdw>
                </a:effectLst>
              </a:rPr>
              <a:t>2.5 cents a  gallon</a:t>
            </a:r>
          </a:p>
          <a:p>
            <a:r>
              <a:rPr lang="en-US" sz="4000">
                <a:effectLst>
                  <a:outerShdw blurRad="38100" dist="38100" dir="2700000" algn="tl">
                    <a:srgbClr val="000000"/>
                  </a:outerShdw>
                </a:effectLst>
              </a:rPr>
              <a:t>12 mile rt</a:t>
            </a:r>
          </a:p>
          <a:p>
            <a:endParaRPr lang="en-US" sz="2400"/>
          </a:p>
        </p:txBody>
      </p:sp>
      <p:sp>
        <p:nvSpPr>
          <p:cNvPr id="161799" name="Text Box 7"/>
          <p:cNvSpPr txBox="1">
            <a:spLocks noChangeArrowheads="1"/>
          </p:cNvSpPr>
          <p:nvPr/>
        </p:nvSpPr>
        <p:spPr bwMode="auto">
          <a:xfrm>
            <a:off x="609600" y="4572000"/>
            <a:ext cx="8001000" cy="1739900"/>
          </a:xfrm>
          <a:prstGeom prst="rect">
            <a:avLst/>
          </a:prstGeom>
          <a:noFill/>
          <a:ln w="9525">
            <a:noFill/>
            <a:miter lim="800000"/>
            <a:headEnd/>
            <a:tailEnd/>
          </a:ln>
        </p:spPr>
        <p:txBody>
          <a:bodyPr>
            <a:spAutoFit/>
          </a:bodyPr>
          <a:lstStyle/>
          <a:p>
            <a:pPr eaLnBrk="0" hangingPunct="0">
              <a:spcBef>
                <a:spcPct val="50000"/>
              </a:spcBef>
            </a:pPr>
            <a:r>
              <a:rPr lang="en-US" sz="3600">
                <a:solidFill>
                  <a:srgbClr val="009999"/>
                </a:solidFill>
                <a:latin typeface="Times New Roman"/>
              </a:rPr>
              <a:t>At 1,750,000 gallons, you do the math.  Make sure you read the label and consult your State Dept. of Ag.</a:t>
            </a:r>
            <a:endParaRPr lang="en-US">
              <a:solidFill>
                <a:srgbClr val="009999"/>
              </a:solidFill>
              <a:latin typeface="Times New Roman"/>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504037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3730" name="Picture 2" descr="2"/>
          <p:cNvPicPr>
            <a:picLocks noChangeAspect="1" noChangeArrowheads="1"/>
          </p:cNvPicPr>
          <p:nvPr/>
        </p:nvPicPr>
        <p:blipFill>
          <a:blip r:embed="rId3" cstate="print">
            <a:lum bright="18000"/>
          </a:blip>
          <a:srcRect/>
          <a:stretch>
            <a:fillRect/>
          </a:stretch>
        </p:blipFill>
        <p:spPr bwMode="auto">
          <a:xfrm>
            <a:off x="2133600" y="0"/>
            <a:ext cx="5486400" cy="685800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92382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smtClean="0"/>
              <a:t>Active Ingredient and Inerts</a:t>
            </a:r>
          </a:p>
        </p:txBody>
      </p:sp>
      <p:sp>
        <p:nvSpPr>
          <p:cNvPr id="11268" name="Rectangle 3"/>
          <p:cNvSpPr>
            <a:spLocks noGrp="1" noChangeArrowheads="1"/>
          </p:cNvSpPr>
          <p:nvPr>
            <p:ph idx="1"/>
          </p:nvPr>
        </p:nvSpPr>
        <p:spPr>
          <a:xfrm>
            <a:off x="1393825" y="1600200"/>
            <a:ext cx="7750175" cy="4754563"/>
          </a:xfrm>
        </p:spPr>
        <p:txBody>
          <a:bodyPr/>
          <a:lstStyle/>
          <a:p>
            <a:pPr eaLnBrk="1" hangingPunct="1">
              <a:lnSpc>
                <a:spcPct val="90000"/>
              </a:lnSpc>
            </a:pPr>
            <a:r>
              <a:rPr lang="en-US" sz="2800" b="1" dirty="0" smtClean="0"/>
              <a:t>Active Ingredient:  The material that does the claimed action.</a:t>
            </a:r>
          </a:p>
          <a:p>
            <a:pPr eaLnBrk="1" hangingPunct="1">
              <a:lnSpc>
                <a:spcPct val="90000"/>
              </a:lnSpc>
              <a:buFont typeface="Wingdings" pitchFamily="2" charset="2"/>
              <a:buNone/>
            </a:pPr>
            <a:endParaRPr lang="en-US" sz="2800" b="1" dirty="0" smtClean="0"/>
          </a:p>
          <a:p>
            <a:pPr eaLnBrk="1" hangingPunct="1">
              <a:lnSpc>
                <a:spcPct val="90000"/>
              </a:lnSpc>
            </a:pPr>
            <a:r>
              <a:rPr lang="en-US" sz="2800" b="1" dirty="0" smtClean="0"/>
              <a:t>Inert* Ingredients:  Everything else.             </a:t>
            </a:r>
          </a:p>
          <a:p>
            <a:pPr eaLnBrk="1" hangingPunct="1">
              <a:lnSpc>
                <a:spcPct val="90000"/>
              </a:lnSpc>
              <a:buFont typeface="Wingdings" pitchFamily="2" charset="2"/>
              <a:buNone/>
            </a:pPr>
            <a:r>
              <a:rPr lang="en-US" sz="2800" b="1" dirty="0" smtClean="0"/>
              <a:t>   (*Include solvents, surfactants, emulsifying agents and can be flammable, corrosive, and toxic)</a:t>
            </a:r>
          </a:p>
          <a:p>
            <a:pPr eaLnBrk="1" hangingPunct="1">
              <a:lnSpc>
                <a:spcPct val="90000"/>
              </a:lnSpc>
              <a:buFont typeface="Wingdings" pitchFamily="2" charset="2"/>
              <a:buNone/>
            </a:pPr>
            <a:endParaRPr lang="en-US" sz="2800" b="1" dirty="0" smtClean="0"/>
          </a:p>
          <a:p>
            <a:pPr eaLnBrk="1" hangingPunct="1">
              <a:lnSpc>
                <a:spcPct val="90000"/>
              </a:lnSpc>
            </a:pPr>
            <a:r>
              <a:rPr lang="en-US" sz="2800" b="1" dirty="0" smtClean="0"/>
              <a:t>Formulations are proprietary</a:t>
            </a:r>
          </a:p>
          <a:p>
            <a:pPr eaLnBrk="1" hangingPunct="1">
              <a:lnSpc>
                <a:spcPct val="90000"/>
              </a:lnSpc>
              <a:buFont typeface="Wingdings" pitchFamily="2" charset="2"/>
              <a:buNone/>
            </a:pPr>
            <a:endParaRPr lang="en-US" sz="2800" b="1" dirty="0" smtClean="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685800" y="0"/>
            <a:ext cx="8229600" cy="914400"/>
          </a:xfrm>
        </p:spPr>
        <p:txBody>
          <a:bodyPr/>
          <a:lstStyle/>
          <a:p>
            <a:r>
              <a:rPr lang="en-US" sz="4000"/>
              <a:t>The Big Dig 9/15-19/2000, 1800 to 0600</a:t>
            </a:r>
            <a:endParaRPr lang="en-US"/>
          </a:p>
        </p:txBody>
      </p:sp>
      <p:graphicFrame>
        <p:nvGraphicFramePr>
          <p:cNvPr id="151555" name="Object 3"/>
          <p:cNvGraphicFramePr>
            <a:graphicFrameLocks noChangeAspect="1"/>
          </p:cNvGraphicFramePr>
          <p:nvPr/>
        </p:nvGraphicFramePr>
        <p:xfrm>
          <a:off x="609600" y="744538"/>
          <a:ext cx="8153400" cy="6113462"/>
        </p:xfrm>
        <a:graphic>
          <a:graphicData uri="http://schemas.openxmlformats.org/presentationml/2006/ole">
            <p:oleObj spid="_x0000_s21519" name="Clip" r:id="rId4" imgW="6095238" imgH="4571429" progId="">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389615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6130" name="Picture 2" descr="spider"/>
          <p:cNvPicPr>
            <a:picLocks noChangeAspect="1" noChangeArrowheads="1"/>
          </p:cNvPicPr>
          <p:nvPr/>
        </p:nvPicPr>
        <p:blipFill>
          <a:blip r:embed="rId3" cstate="print"/>
          <a:srcRect/>
          <a:stretch>
            <a:fillRect/>
          </a:stretch>
        </p:blipFill>
        <p:spPr bwMode="auto">
          <a:xfrm>
            <a:off x="428625" y="619125"/>
            <a:ext cx="8286750" cy="561975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817509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7154" name="Picture 2" descr="suck"/>
          <p:cNvPicPr>
            <a:picLocks noChangeAspect="1" noChangeArrowheads="1"/>
          </p:cNvPicPr>
          <p:nvPr/>
        </p:nvPicPr>
        <p:blipFill>
          <a:blip r:embed="rId3" cstate="print"/>
          <a:srcRect/>
          <a:stretch>
            <a:fillRect/>
          </a:stretch>
        </p:blipFill>
        <p:spPr bwMode="auto">
          <a:xfrm>
            <a:off x="0" y="1588"/>
            <a:ext cx="9144000" cy="6854825"/>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7740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2" descr="bigdig"/>
          <p:cNvPicPr>
            <a:picLocks noChangeAspect="1" noChangeArrowheads="1"/>
          </p:cNvPicPr>
          <p:nvPr/>
        </p:nvPicPr>
        <p:blipFill>
          <a:blip r:embed="rId3" cstate="print"/>
          <a:srcRect/>
          <a:stretch>
            <a:fillRect/>
          </a:stretch>
        </p:blipFill>
        <p:spPr bwMode="auto">
          <a:xfrm>
            <a:off x="762000" y="609600"/>
            <a:ext cx="7772400" cy="563880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993432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78178" name="Object 2"/>
          <p:cNvGraphicFramePr>
            <a:graphicFrameLocks noChangeAspect="1"/>
          </p:cNvGraphicFramePr>
          <p:nvPr/>
        </p:nvGraphicFramePr>
        <p:xfrm>
          <a:off x="838200" y="458788"/>
          <a:ext cx="7696200" cy="5770562"/>
        </p:xfrm>
        <a:graphic>
          <a:graphicData uri="http://schemas.openxmlformats.org/presentationml/2006/ole">
            <p:oleObj spid="_x0000_s22543" name="Clip" r:id="rId4" imgW="6095238" imgH="4571429" progId="">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7877240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6322" name="Object 2"/>
          <p:cNvGraphicFramePr>
            <a:graphicFrameLocks noChangeAspect="1"/>
          </p:cNvGraphicFramePr>
          <p:nvPr/>
        </p:nvGraphicFramePr>
        <p:xfrm>
          <a:off x="685800" y="573088"/>
          <a:ext cx="7696200" cy="5770562"/>
        </p:xfrm>
        <a:graphic>
          <a:graphicData uri="http://schemas.openxmlformats.org/presentationml/2006/ole">
            <p:oleObj spid="_x0000_s23567" name="Clip" r:id="rId4" imgW="6095238" imgH="4571429" progId="">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665332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3490" name="Object 2"/>
          <p:cNvGraphicFramePr>
            <a:graphicFrameLocks noChangeAspect="1"/>
          </p:cNvGraphicFramePr>
          <p:nvPr/>
        </p:nvGraphicFramePr>
        <p:xfrm>
          <a:off x="609600" y="457200"/>
          <a:ext cx="7772400" cy="5827713"/>
        </p:xfrm>
        <a:graphic>
          <a:graphicData uri="http://schemas.openxmlformats.org/presentationml/2006/ole">
            <p:oleObj spid="_x0000_s24591" name="Clip" r:id="rId4" imgW="6095238" imgH="4571429" progId="">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910785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0" y="609600"/>
            <a:ext cx="8915400" cy="1143000"/>
          </a:xfrm>
        </p:spPr>
        <p:txBody>
          <a:bodyPr/>
          <a:lstStyle/>
          <a:p>
            <a:r>
              <a:rPr lang="en-US" sz="4400"/>
              <a:t>Tons Removed, Samples Taken and $</a:t>
            </a:r>
            <a:endParaRPr lang="en-US"/>
          </a:p>
        </p:txBody>
      </p:sp>
      <p:sp>
        <p:nvSpPr>
          <p:cNvPr id="179203" name="Rectangle 3"/>
          <p:cNvSpPr>
            <a:spLocks noGrp="1" noChangeArrowheads="1"/>
          </p:cNvSpPr>
          <p:nvPr>
            <p:ph type="body" idx="1"/>
          </p:nvPr>
        </p:nvSpPr>
        <p:spPr/>
        <p:txBody>
          <a:bodyPr/>
          <a:lstStyle/>
          <a:p>
            <a:r>
              <a:rPr lang="en-US"/>
              <a:t>Approximately 2000 cubic yards</a:t>
            </a:r>
          </a:p>
          <a:p>
            <a:r>
              <a:rPr lang="en-US"/>
              <a:t>Approximately 1700 samples</a:t>
            </a:r>
          </a:p>
          <a:p>
            <a:r>
              <a:rPr lang="en-US"/>
              <a:t>$5 million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744721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blipFill dpi="0" rotWithShape="1">
          <a:blip r:embed="rId3">
            <a:alphaModFix amt="56000"/>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 y="0"/>
            <a:ext cx="8839200" cy="1143000"/>
          </a:xfrm>
        </p:spPr>
        <p:txBody>
          <a:bodyPr/>
          <a:lstStyle/>
          <a:p>
            <a:pPr eaLnBrk="1" hangingPunct="1"/>
            <a:r>
              <a:rPr lang="en-US" u="sng" dirty="0" smtClean="0">
                <a:solidFill>
                  <a:srgbClr val="FF0000"/>
                </a:solidFill>
              </a:rPr>
              <a:t>FIFRA and Pesticide ER for OSCs </a:t>
            </a:r>
          </a:p>
        </p:txBody>
      </p:sp>
      <p:sp>
        <p:nvSpPr>
          <p:cNvPr id="2051" name="Rectangle 3"/>
          <p:cNvSpPr>
            <a:spLocks noGrp="1" noChangeArrowheads="1"/>
          </p:cNvSpPr>
          <p:nvPr>
            <p:ph idx="1"/>
          </p:nvPr>
        </p:nvSpPr>
        <p:spPr>
          <a:xfrm>
            <a:off x="134349" y="990600"/>
            <a:ext cx="8980714" cy="5867400"/>
          </a:xfrm>
          <a:solidFill>
            <a:schemeClr val="bg1">
              <a:alpha val="27000"/>
            </a:schemeClr>
          </a:solidFill>
        </p:spPr>
        <p:txBody>
          <a:bodyPr/>
          <a:lstStyle/>
          <a:p>
            <a:pPr eaLnBrk="1" hangingPunct="1">
              <a:lnSpc>
                <a:spcPct val="80000"/>
              </a:lnSpc>
              <a:defRPr/>
            </a:pPr>
            <a:r>
              <a:rPr lang="en-US" sz="2800" dirty="0" smtClean="0"/>
              <a:t>Introduction</a:t>
            </a:r>
          </a:p>
          <a:p>
            <a:pPr eaLnBrk="1" hangingPunct="1">
              <a:lnSpc>
                <a:spcPct val="80000"/>
              </a:lnSpc>
              <a:defRPr/>
            </a:pPr>
            <a:r>
              <a:rPr lang="en-US" sz="2800" dirty="0" smtClean="0"/>
              <a:t>Pesticides and Fed/State Regulations</a:t>
            </a:r>
          </a:p>
          <a:p>
            <a:pPr eaLnBrk="1" hangingPunct="1">
              <a:lnSpc>
                <a:spcPct val="80000"/>
              </a:lnSpc>
              <a:defRPr/>
            </a:pPr>
            <a:r>
              <a:rPr lang="en-US" sz="2800" dirty="0" smtClean="0"/>
              <a:t>Case Study / Exercise – </a:t>
            </a:r>
            <a:r>
              <a:rPr lang="en-US" sz="2800" dirty="0" err="1" smtClean="0"/>
              <a:t>Temik</a:t>
            </a:r>
            <a:r>
              <a:rPr lang="en-US" sz="2800" dirty="0" smtClean="0"/>
              <a:t> Pesticide E.R.</a:t>
            </a:r>
          </a:p>
          <a:p>
            <a:pPr eaLnBrk="1" hangingPunct="1">
              <a:lnSpc>
                <a:spcPct val="80000"/>
              </a:lnSpc>
              <a:defRPr/>
            </a:pPr>
            <a:r>
              <a:rPr lang="en-US" sz="2800" dirty="0" smtClean="0"/>
              <a:t>Human Impacts</a:t>
            </a:r>
          </a:p>
          <a:p>
            <a:pPr eaLnBrk="1" hangingPunct="1">
              <a:lnSpc>
                <a:spcPct val="80000"/>
              </a:lnSpc>
              <a:defRPr/>
            </a:pPr>
            <a:r>
              <a:rPr lang="en-US" sz="2800" dirty="0" smtClean="0"/>
              <a:t>Hazard Recognition</a:t>
            </a:r>
          </a:p>
          <a:p>
            <a:pPr eaLnBrk="1" hangingPunct="1">
              <a:lnSpc>
                <a:spcPct val="80000"/>
              </a:lnSpc>
              <a:defRPr/>
            </a:pPr>
            <a:r>
              <a:rPr lang="en-US" sz="2800" dirty="0" smtClean="0"/>
              <a:t>Case Study – Wildlife Baiting Investigation</a:t>
            </a:r>
          </a:p>
          <a:p>
            <a:pPr eaLnBrk="1" hangingPunct="1">
              <a:lnSpc>
                <a:spcPct val="80000"/>
              </a:lnSpc>
              <a:defRPr/>
            </a:pPr>
            <a:r>
              <a:rPr lang="en-US" sz="2800" dirty="0" smtClean="0"/>
              <a:t>Environmental Impacts</a:t>
            </a:r>
          </a:p>
          <a:p>
            <a:pPr eaLnBrk="1" hangingPunct="1">
              <a:lnSpc>
                <a:spcPct val="80000"/>
              </a:lnSpc>
              <a:defRPr/>
            </a:pPr>
            <a:r>
              <a:rPr lang="en-US" sz="2800" dirty="0" smtClean="0"/>
              <a:t>Case Study – 15 Mile Creek</a:t>
            </a:r>
          </a:p>
          <a:p>
            <a:pPr eaLnBrk="1" hangingPunct="1">
              <a:lnSpc>
                <a:spcPct val="80000"/>
              </a:lnSpc>
              <a:defRPr/>
            </a:pPr>
            <a:r>
              <a:rPr lang="en-US" sz="2800" b="1" u="sng" dirty="0" smtClean="0"/>
              <a:t>Case Study / Exercise – Rodeo Town</a:t>
            </a:r>
          </a:p>
          <a:p>
            <a:pPr eaLnBrk="1" hangingPunct="1">
              <a:lnSpc>
                <a:spcPct val="80000"/>
              </a:lnSpc>
              <a:defRPr/>
            </a:pPr>
            <a:r>
              <a:rPr lang="en-US" sz="2800" dirty="0" smtClean="0"/>
              <a:t>Conclusion</a:t>
            </a:r>
          </a:p>
          <a:p>
            <a:pPr marL="0" indent="0" eaLnBrk="1" hangingPunct="1">
              <a:lnSpc>
                <a:spcPct val="80000"/>
              </a:lnSpc>
              <a:buFontTx/>
              <a:buNone/>
              <a:defRPr/>
            </a:pPr>
            <a:endParaRPr lang="en-US" sz="2000" b="1"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49198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Pesticide Broker Exercise / Scenario  </a:t>
            </a:r>
            <a:endParaRPr lang="en-US" dirty="0"/>
          </a:p>
        </p:txBody>
      </p:sp>
      <p:sp>
        <p:nvSpPr>
          <p:cNvPr id="3" name="Content Placeholder 2"/>
          <p:cNvSpPr>
            <a:spLocks noGrp="1"/>
          </p:cNvSpPr>
          <p:nvPr>
            <p:ph idx="1"/>
          </p:nvPr>
        </p:nvSpPr>
        <p:spPr/>
        <p:txBody>
          <a:bodyPr/>
          <a:lstStyle/>
          <a:p>
            <a:r>
              <a:rPr lang="en-US" dirty="0" smtClean="0"/>
              <a:t>Based on current response case</a:t>
            </a:r>
          </a:p>
          <a:p>
            <a:r>
              <a:rPr lang="en-US" dirty="0" smtClean="0"/>
              <a:t>Names/locations changed</a:t>
            </a:r>
          </a:p>
          <a:p>
            <a:pPr lvl="1"/>
            <a:r>
              <a:rPr lang="en-US" dirty="0" smtClean="0"/>
              <a:t>Litigation under consideration</a:t>
            </a:r>
          </a:p>
          <a:p>
            <a:r>
              <a:rPr lang="en-US" dirty="0" smtClean="0"/>
              <a:t>Fact settings altered to accomplish training objectives</a:t>
            </a:r>
          </a:p>
          <a:p>
            <a:r>
              <a:rPr lang="en-US" dirty="0" smtClean="0"/>
              <a:t>Interactive questions posed </a:t>
            </a:r>
          </a:p>
          <a:p>
            <a:r>
              <a:rPr lang="en-US" dirty="0" smtClean="0"/>
              <a:t>Some (weak) humor injected</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398060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en-US" b="1" smtClean="0"/>
              <a:t/>
            </a:r>
            <a:br>
              <a:rPr lang="en-US" b="1" smtClean="0"/>
            </a:br>
            <a:r>
              <a:rPr lang="en-US" b="1" smtClean="0"/>
              <a:t>How Pesticides Are Regulated: Federal Level</a:t>
            </a:r>
            <a:endParaRPr lang="en-US" smtClean="0"/>
          </a:p>
        </p:txBody>
      </p:sp>
      <p:sp>
        <p:nvSpPr>
          <p:cNvPr id="9219" name="Rectangle 3"/>
          <p:cNvSpPr>
            <a:spLocks noGrp="1" noChangeArrowheads="1"/>
          </p:cNvSpPr>
          <p:nvPr>
            <p:ph idx="1"/>
          </p:nvPr>
        </p:nvSpPr>
        <p:spPr/>
        <p:txBody>
          <a:bodyPr/>
          <a:lstStyle/>
          <a:p>
            <a:pPr lvl="1" eaLnBrk="1" hangingPunct="1"/>
            <a:r>
              <a:rPr lang="en-US" sz="2400" b="1" dirty="0" smtClean="0"/>
              <a:t>The Law = The Label</a:t>
            </a:r>
          </a:p>
          <a:p>
            <a:pPr lvl="1" eaLnBrk="1" hangingPunct="1"/>
            <a:r>
              <a:rPr lang="en-US" sz="2400" b="1" dirty="0" smtClean="0"/>
              <a:t>USDA: Emphasis on Efficacy (Effectiveness) </a:t>
            </a:r>
          </a:p>
          <a:p>
            <a:pPr lvl="1" eaLnBrk="1" hangingPunct="1"/>
            <a:r>
              <a:rPr lang="en-US" sz="2400" b="1" dirty="0" smtClean="0"/>
              <a:t>EPA: Human Health, Environment</a:t>
            </a:r>
          </a:p>
          <a:p>
            <a:pPr lvl="1" eaLnBrk="1" hangingPunct="1"/>
            <a:r>
              <a:rPr lang="en-US" sz="2400" b="1" dirty="0" smtClean="0"/>
              <a:t>Office of Pesticide Programs (OPP)</a:t>
            </a:r>
          </a:p>
          <a:p>
            <a:pPr lvl="1" eaLnBrk="1" hangingPunct="1"/>
            <a:r>
              <a:rPr lang="en-US" sz="2400" b="1" dirty="0" smtClean="0"/>
              <a:t>Registration, Suspension, and Cancellation</a:t>
            </a:r>
          </a:p>
          <a:p>
            <a:pPr lvl="1" eaLnBrk="1" hangingPunct="1"/>
            <a:r>
              <a:rPr lang="en-US" sz="2400" b="1" dirty="0" smtClean="0"/>
              <a:t>Regions: Nominal Enforcement, Oversee State Grants</a:t>
            </a:r>
          </a:p>
          <a:p>
            <a:pPr lvl="1" eaLnBrk="1" hangingPunct="1">
              <a:buFont typeface="Wingdings" pitchFamily="2" charset="2"/>
              <a:buNone/>
            </a:pPr>
            <a:r>
              <a:rPr lang="en-US" sz="2400" b="1" dirty="0" smtClean="0"/>
              <a:t>  (EPA’s Oldest and Most Cumbersome Law)</a:t>
            </a:r>
          </a:p>
        </p:txBody>
      </p:sp>
      <p:sp>
        <p:nvSpPr>
          <p:cNvPr id="12290" name="Slide Number Placeholder 5"/>
          <p:cNvSpPr>
            <a:spLocks noGrp="1"/>
          </p:cNvSpPr>
          <p:nvPr>
            <p:ph type="sldNum" sz="quarter" idx="4294967295"/>
          </p:nvPr>
        </p:nvSpPr>
        <p:spPr>
          <a:xfrm>
            <a:off x="7239000" y="6324600"/>
            <a:ext cx="1905000" cy="457200"/>
          </a:xfrm>
          <a:prstGeom prst="rect">
            <a:avLst/>
          </a:prstGeom>
          <a:noFill/>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1A77338A-A40E-41BA-B543-FC5A0683A2E7}" type="slidenum">
              <a:rPr lang="en-US" sz="1400" smtClean="0"/>
              <a:pPr eaLnBrk="1" hangingPunct="1"/>
              <a:t>16</a:t>
            </a:fld>
            <a:endParaRPr lang="en-US" sz="1400" smtClean="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 calcmode="lin" valueType="num">
                                      <p:cBhvr additive="base">
                                        <p:cTn id="31" dur="500" fill="hold"/>
                                        <p:tgtEl>
                                          <p:spTgt spid="9219">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92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219">
                                            <p:txEl>
                                              <p:pRg st="5" end="5"/>
                                            </p:txEl>
                                          </p:spTgt>
                                        </p:tgtEl>
                                        <p:attrNameLst>
                                          <p:attrName>style.visibility</p:attrName>
                                        </p:attrNameLst>
                                      </p:cBhvr>
                                      <p:to>
                                        <p:strVal val="visible"/>
                                      </p:to>
                                    </p:set>
                                    <p:anim calcmode="lin" valueType="num">
                                      <p:cBhvr additive="base">
                                        <p:cTn id="37" dur="500" fill="hold"/>
                                        <p:tgtEl>
                                          <p:spTgt spid="9219">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92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219">
                                            <p:txEl>
                                              <p:pRg st="6" end="6"/>
                                            </p:txEl>
                                          </p:spTgt>
                                        </p:tgtEl>
                                        <p:attrNameLst>
                                          <p:attrName>style.visibility</p:attrName>
                                        </p:attrNameLst>
                                      </p:cBhvr>
                                      <p:to>
                                        <p:strVal val="visible"/>
                                      </p:to>
                                    </p:set>
                                    <p:anim calcmode="lin" valueType="num">
                                      <p:cBhvr additive="base">
                                        <p:cTn id="43" dur="500" fill="hold"/>
                                        <p:tgtEl>
                                          <p:spTgt spid="9219">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921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bldLvl="2" autoUpdateAnimBg="0"/>
    </p:bld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Pesticide Broker Exercise / Scenario </a:t>
            </a:r>
            <a:endParaRPr lang="en-US" dirty="0"/>
          </a:p>
        </p:txBody>
      </p:sp>
      <p:sp>
        <p:nvSpPr>
          <p:cNvPr id="3" name="Content Placeholder 2"/>
          <p:cNvSpPr>
            <a:spLocks noGrp="1"/>
          </p:cNvSpPr>
          <p:nvPr>
            <p:ph idx="1"/>
          </p:nvPr>
        </p:nvSpPr>
        <p:spPr/>
        <p:txBody>
          <a:bodyPr/>
          <a:lstStyle/>
          <a:p>
            <a:r>
              <a:rPr lang="en-US" dirty="0" smtClean="0"/>
              <a:t>What is a pesticide broker?</a:t>
            </a:r>
          </a:p>
          <a:p>
            <a:pPr lvl="1"/>
            <a:r>
              <a:rPr lang="en-US" dirty="0" smtClean="0"/>
              <a:t>A dealer who specializes in rare, suspended and cancelled pesticides.</a:t>
            </a:r>
          </a:p>
          <a:p>
            <a:pPr lvl="1"/>
            <a:r>
              <a:rPr lang="en-US" dirty="0" smtClean="0"/>
              <a:t>Accumulation facilitated by “existing stocks” provisions in most FIFRA cancellations.</a:t>
            </a:r>
          </a:p>
          <a:p>
            <a:pPr lvl="1"/>
            <a:r>
              <a:rPr lang="en-US" dirty="0" smtClean="0"/>
              <a:t>Over time many storage locations become “Mad Scientist” clean-up,  or worse…. fires.</a:t>
            </a:r>
          </a:p>
          <a:p>
            <a:pPr lvl="1"/>
            <a:r>
              <a:rPr lang="en-US" dirty="0" smtClean="0"/>
              <a:t>Gray Market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441991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Broker?</a:t>
            </a:r>
            <a:endParaRPr lang="en-US" dirty="0"/>
          </a:p>
        </p:txBody>
      </p:sp>
      <p:sp>
        <p:nvSpPr>
          <p:cNvPr id="3" name="Content Placeholder 2"/>
          <p:cNvSpPr>
            <a:spLocks noGrp="1"/>
          </p:cNvSpPr>
          <p:nvPr>
            <p:ph idx="1"/>
          </p:nvPr>
        </p:nvSpPr>
        <p:spPr>
          <a:xfrm>
            <a:off x="1295400" y="3124200"/>
            <a:ext cx="4876800" cy="2590800"/>
          </a:xfrm>
        </p:spPr>
        <p:txBody>
          <a:bodyPr/>
          <a:lstStyle/>
          <a:p>
            <a:r>
              <a:rPr lang="en-US" dirty="0" smtClean="0"/>
              <a:t>Believe it or not, some people don’t always follow the law.  Contempt, desperation, cost saving (greed), won’t get caught, etc….</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657499792"/>
              </p:ext>
            </p:extLst>
          </p:nvPr>
        </p:nvGraphicFramePr>
        <p:xfrm>
          <a:off x="6400800" y="2934511"/>
          <a:ext cx="2362200" cy="3342315"/>
        </p:xfrm>
        <a:graphic>
          <a:graphicData uri="http://schemas.openxmlformats.org/presentationml/2006/ole">
            <p:oleObj spid="_x0000_s25615" name="Acrobat Document" r:id="rId4" imgW="7569200" imgH="10706100" progId="">
              <p:embed/>
            </p:oleObj>
          </a:graphicData>
        </a:graphic>
      </p:graphicFrame>
      <p:sp>
        <p:nvSpPr>
          <p:cNvPr id="10" name="Content Placeholder 6"/>
          <p:cNvSpPr txBox="1">
            <a:spLocks/>
          </p:cNvSpPr>
          <p:nvPr/>
        </p:nvSpPr>
        <p:spPr bwMode="auto">
          <a:xfrm>
            <a:off x="1295400" y="1371600"/>
            <a:ext cx="7620000" cy="160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a:bodyPr>
          <a:lstStyle>
            <a:lvl1pPr marL="457200" indent="-457200" algn="l" rtl="0" fontAlgn="base">
              <a:lnSpc>
                <a:spcPct val="90000"/>
              </a:lnSpc>
              <a:spcBef>
                <a:spcPct val="25000"/>
              </a:spcBef>
              <a:spcAft>
                <a:spcPct val="0"/>
              </a:spcAft>
              <a:buClr>
                <a:schemeClr val="accent1"/>
              </a:buClr>
              <a:buFont typeface="Wingdings" pitchFamily="2" charset="2"/>
              <a:buChar char="u"/>
              <a:defRPr sz="2800">
                <a:solidFill>
                  <a:schemeClr val="tx1"/>
                </a:solidFill>
                <a:latin typeface="+mn-lt"/>
                <a:ea typeface="+mn-ea"/>
                <a:cs typeface="+mn-cs"/>
              </a:defRPr>
            </a:lvl1pPr>
            <a:lvl2pPr marL="968375" indent="-396875" algn="l" rtl="0" fontAlgn="base">
              <a:lnSpc>
                <a:spcPct val="90000"/>
              </a:lnSpc>
              <a:spcBef>
                <a:spcPct val="25000"/>
              </a:spcBef>
              <a:spcAft>
                <a:spcPct val="0"/>
              </a:spcAft>
              <a:buClr>
                <a:schemeClr val="accent5"/>
              </a:buClr>
              <a:buFont typeface="Wingdings" pitchFamily="2" charset="2"/>
              <a:buChar char="§"/>
              <a:defRPr sz="2400">
                <a:solidFill>
                  <a:schemeClr val="tx1"/>
                </a:solidFill>
                <a:latin typeface="+mn-lt"/>
              </a:defRPr>
            </a:lvl2pPr>
            <a:lvl3pPr marL="1311275" indent="-228600" algn="l" rtl="0" fontAlgn="base">
              <a:lnSpc>
                <a:spcPct val="90000"/>
              </a:lnSpc>
              <a:spcBef>
                <a:spcPct val="25000"/>
              </a:spcBef>
              <a:spcAft>
                <a:spcPct val="0"/>
              </a:spcAft>
              <a:buClr>
                <a:schemeClr val="accent1"/>
              </a:buClr>
              <a:buChar char="•"/>
              <a:defRPr sz="2000">
                <a:solidFill>
                  <a:schemeClr val="tx1"/>
                </a:solidFill>
                <a:latin typeface="+mn-lt"/>
              </a:defRPr>
            </a:lvl3pPr>
            <a:lvl4pPr marL="1654175"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4pPr>
            <a:lvl5pPr marL="2057400"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5pPr>
            <a:lvl6pPr marL="25146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6pPr>
            <a:lvl7pPr marL="29718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7pPr>
            <a:lvl8pPr marL="34290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8pPr>
            <a:lvl9pPr marL="38862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9pPr>
          </a:lstStyle>
          <a:p>
            <a:pPr>
              <a:buClr>
                <a:srgbClr val="F15A22"/>
              </a:buClr>
            </a:pPr>
            <a:r>
              <a:rPr lang="en-US" sz="2400" dirty="0" smtClean="0">
                <a:solidFill>
                  <a:prstClr val="white"/>
                </a:solidFill>
                <a:hlinkClick r:id=""/>
              </a:rPr>
              <a:t>http://www.epa.gov/region9/pesticides/PesticideImportersFactSheet.pdf</a:t>
            </a:r>
          </a:p>
          <a:p>
            <a:pPr>
              <a:buClr>
                <a:srgbClr val="F15A22"/>
              </a:buClr>
            </a:pPr>
            <a:r>
              <a:rPr lang="en-US" sz="2400" dirty="0" smtClean="0">
                <a:solidFill>
                  <a:prstClr val="white"/>
                </a:solidFill>
                <a:hlinkClick r:id=""/>
              </a:rPr>
              <a:t>http://www.epa.gov/compliance/resources/publications/monitoring/fifra/manuals/fifra/fiframanch_14.pdf</a:t>
            </a:r>
            <a:endParaRPr lang="en-US" sz="2400" dirty="0" smtClean="0">
              <a:solidFill>
                <a:prstClr val="white"/>
              </a:solidFill>
            </a:endParaRPr>
          </a:p>
          <a:p>
            <a:pPr marL="0" indent="0">
              <a:buClr>
                <a:srgbClr val="F15A22"/>
              </a:buClr>
              <a:buFont typeface="Wingdings" pitchFamily="2" charset="2"/>
              <a:buNone/>
            </a:pPr>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484698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Pesticide Import/Customs Broker </a:t>
            </a:r>
            <a:br>
              <a:rPr lang="en-US" dirty="0" smtClean="0"/>
            </a:br>
            <a:r>
              <a:rPr lang="en-US" dirty="0" smtClean="0"/>
              <a:t>Calvin Field - A Tale Of Woe</a:t>
            </a:r>
            <a:endParaRPr lang="en-US" dirty="0"/>
          </a:p>
        </p:txBody>
      </p:sp>
      <p:sp>
        <p:nvSpPr>
          <p:cNvPr id="3" name="Content Placeholder 2"/>
          <p:cNvSpPr>
            <a:spLocks noGrp="1"/>
          </p:cNvSpPr>
          <p:nvPr>
            <p:ph sz="half" idx="1"/>
          </p:nvPr>
        </p:nvSpPr>
        <p:spPr>
          <a:xfrm>
            <a:off x="1295400" y="1371600"/>
            <a:ext cx="3886200" cy="4754563"/>
          </a:xfrm>
        </p:spPr>
        <p:txBody>
          <a:bodyPr>
            <a:normAutofit/>
          </a:bodyPr>
          <a:lstStyle/>
          <a:p>
            <a:r>
              <a:rPr lang="en-US" dirty="0" smtClean="0"/>
              <a:t>Calvin Field - broker for many years</a:t>
            </a:r>
          </a:p>
          <a:p>
            <a:r>
              <a:rPr lang="en-US" dirty="0" smtClean="0"/>
              <a:t>Accumulated pesticides in warehouse.</a:t>
            </a:r>
          </a:p>
          <a:p>
            <a:r>
              <a:rPr lang="en-US" dirty="0"/>
              <a:t>W</a:t>
            </a:r>
            <a:r>
              <a:rPr lang="en-US" dirty="0" smtClean="0"/>
              <a:t>arehouse at county fairgrounds in Rodeo Town, CO</a:t>
            </a:r>
          </a:p>
          <a:p>
            <a:r>
              <a:rPr lang="en-US" dirty="0" smtClean="0"/>
              <a:t>High desert</a:t>
            </a:r>
          </a:p>
          <a:p>
            <a:r>
              <a:rPr lang="en-US" dirty="0" smtClean="0"/>
              <a:t>Low rainfall</a:t>
            </a:r>
          </a:p>
          <a:p>
            <a:pPr marL="0" indent="0">
              <a:buNone/>
            </a:pP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81600" y="2521948"/>
            <a:ext cx="3863975" cy="254058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429000" y="5566023"/>
            <a:ext cx="1287275" cy="646331"/>
          </a:xfrm>
          <a:prstGeom prst="rect">
            <a:avLst/>
          </a:prstGeom>
          <a:noFill/>
          <a:ln w="57150">
            <a:noFill/>
          </a:ln>
        </p:spPr>
        <p:txBody>
          <a:bodyPr wrap="none" rtlCol="0">
            <a:spAutoFit/>
          </a:bodyPr>
          <a:lstStyle/>
          <a:p>
            <a:pPr fontAlgn="auto">
              <a:spcBef>
                <a:spcPts val="0"/>
              </a:spcBef>
              <a:spcAft>
                <a:spcPts val="0"/>
              </a:spcAft>
            </a:pPr>
            <a:r>
              <a:rPr lang="en-US" sz="1800" dirty="0" smtClean="0">
                <a:solidFill>
                  <a:prstClr val="white"/>
                </a:solidFill>
                <a:latin typeface="Arial"/>
              </a:rPr>
              <a:t>Fairgrounds</a:t>
            </a:r>
          </a:p>
          <a:p>
            <a:pPr fontAlgn="auto">
              <a:spcBef>
                <a:spcPts val="0"/>
              </a:spcBef>
              <a:spcAft>
                <a:spcPts val="0"/>
              </a:spcAft>
            </a:pPr>
            <a:r>
              <a:rPr lang="en-US" sz="1800" dirty="0" smtClean="0">
                <a:solidFill>
                  <a:prstClr val="white"/>
                </a:solidFill>
                <a:latin typeface="Arial"/>
              </a:rPr>
              <a:t>1 block</a:t>
            </a:r>
            <a:endParaRPr lang="en-US" sz="1800" dirty="0">
              <a:solidFill>
                <a:prstClr val="white"/>
              </a:solidFill>
              <a:latin typeface="Arial"/>
            </a:endParaRPr>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19800" y="3200400"/>
            <a:ext cx="2749550" cy="6461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TextBox 5"/>
          <p:cNvSpPr txBox="1"/>
          <p:nvPr/>
        </p:nvSpPr>
        <p:spPr>
          <a:xfrm>
            <a:off x="5334000" y="4262803"/>
            <a:ext cx="1653209" cy="830997"/>
          </a:xfrm>
          <a:prstGeom prst="rect">
            <a:avLst/>
          </a:prstGeom>
          <a:noFill/>
        </p:spPr>
        <p:txBody>
          <a:bodyPr wrap="none" rtlCol="0">
            <a:spAutoFit/>
          </a:bodyPr>
          <a:lstStyle/>
          <a:p>
            <a:pPr fontAlgn="auto">
              <a:spcBef>
                <a:spcPts val="0"/>
              </a:spcBef>
              <a:spcAft>
                <a:spcPts val="0"/>
              </a:spcAft>
            </a:pPr>
            <a:r>
              <a:rPr lang="en-US" dirty="0" smtClean="0">
                <a:solidFill>
                  <a:prstClr val="white"/>
                </a:solidFill>
                <a:latin typeface="Arial"/>
              </a:rPr>
              <a:t>Fairgrounds</a:t>
            </a:r>
          </a:p>
          <a:p>
            <a:pPr fontAlgn="auto">
              <a:spcBef>
                <a:spcPts val="0"/>
              </a:spcBef>
              <a:spcAft>
                <a:spcPts val="0"/>
              </a:spcAft>
            </a:pPr>
            <a:r>
              <a:rPr lang="en-US" dirty="0" smtClean="0">
                <a:solidFill>
                  <a:prstClr val="white"/>
                </a:solidFill>
                <a:latin typeface="Arial"/>
              </a:rPr>
              <a:t>1 block</a:t>
            </a:r>
            <a:endParaRPr lang="en-US" dirty="0">
              <a:solidFill>
                <a:prstClr val="white"/>
              </a:solidFill>
              <a:latin typeface="Arial"/>
            </a:endParaRPr>
          </a:p>
        </p:txBody>
      </p:sp>
      <p:sp>
        <p:nvSpPr>
          <p:cNvPr id="8" name="Left Arrow 7"/>
          <p:cNvSpPr/>
          <p:nvPr/>
        </p:nvSpPr>
        <p:spPr>
          <a:xfrm>
            <a:off x="5502490" y="4101084"/>
            <a:ext cx="978408" cy="24231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3835014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5181600" y="2302213"/>
            <a:ext cx="3733800" cy="20803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p:txBody>
          <a:bodyPr/>
          <a:lstStyle/>
          <a:p>
            <a:r>
              <a:rPr lang="en-US" dirty="0" smtClean="0"/>
              <a:t>Rodeo Town, CO</a:t>
            </a:r>
            <a:endParaRPr lang="en-US" dirty="0"/>
          </a:p>
        </p:txBody>
      </p:sp>
      <p:sp>
        <p:nvSpPr>
          <p:cNvPr id="3" name="Content Placeholder 2"/>
          <p:cNvSpPr>
            <a:spLocks noGrp="1"/>
          </p:cNvSpPr>
          <p:nvPr>
            <p:ph sz="half" idx="1"/>
          </p:nvPr>
        </p:nvSpPr>
        <p:spPr>
          <a:xfrm>
            <a:off x="1295400" y="1371600"/>
            <a:ext cx="4038600" cy="4754563"/>
          </a:xfrm>
        </p:spPr>
        <p:txBody>
          <a:bodyPr/>
          <a:lstStyle/>
          <a:p>
            <a:r>
              <a:rPr lang="en-US" dirty="0" smtClean="0"/>
              <a:t>Normal population 2,952 (2010 </a:t>
            </a:r>
            <a:r>
              <a:rPr lang="en-US" dirty="0"/>
              <a:t>C</a:t>
            </a:r>
            <a:r>
              <a:rPr lang="en-US" dirty="0" smtClean="0"/>
              <a:t>ensus)</a:t>
            </a:r>
          </a:p>
          <a:p>
            <a:r>
              <a:rPr lang="en-US" dirty="0" smtClean="0"/>
              <a:t>During Rodeo </a:t>
            </a:r>
            <a:r>
              <a:rPr lang="en-US" dirty="0"/>
              <a:t>Roundup </a:t>
            </a:r>
            <a:r>
              <a:rPr lang="en-US" dirty="0" smtClean="0"/>
              <a:t>Festival, June 1-7, population 29,500</a:t>
            </a:r>
          </a:p>
          <a:p>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34000" y="2455258"/>
            <a:ext cx="3711575" cy="22691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88179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Pesticide </a:t>
            </a:r>
            <a:r>
              <a:rPr lang="en-US" dirty="0" smtClean="0"/>
              <a:t>Import/Customs </a:t>
            </a:r>
            <a:r>
              <a:rPr lang="en-US" dirty="0"/>
              <a:t>Broker </a:t>
            </a:r>
            <a:br>
              <a:rPr lang="en-US" dirty="0"/>
            </a:br>
            <a:r>
              <a:rPr lang="en-US" dirty="0" smtClean="0"/>
              <a:t>Calvin </a:t>
            </a:r>
            <a:r>
              <a:rPr lang="en-US" dirty="0"/>
              <a:t>Field</a:t>
            </a:r>
          </a:p>
        </p:txBody>
      </p:sp>
      <p:sp>
        <p:nvSpPr>
          <p:cNvPr id="3" name="Content Placeholder 2"/>
          <p:cNvSpPr>
            <a:spLocks noGrp="1"/>
          </p:cNvSpPr>
          <p:nvPr>
            <p:ph idx="1"/>
          </p:nvPr>
        </p:nvSpPr>
        <p:spPr/>
        <p:txBody>
          <a:bodyPr/>
          <a:lstStyle/>
          <a:p>
            <a:r>
              <a:rPr lang="en-US" dirty="0" smtClean="0"/>
              <a:t>Calvin’s historical broker </a:t>
            </a:r>
            <a:r>
              <a:rPr lang="en-US" dirty="0"/>
              <a:t>activities were given </a:t>
            </a:r>
            <a:r>
              <a:rPr lang="en-US" dirty="0" smtClean="0"/>
              <a:t>periodic </a:t>
            </a:r>
            <a:r>
              <a:rPr lang="en-US" dirty="0"/>
              <a:t>close attention by CO </a:t>
            </a:r>
            <a:r>
              <a:rPr lang="en-US" dirty="0" smtClean="0"/>
              <a:t>Dept. </a:t>
            </a:r>
            <a:r>
              <a:rPr lang="en-US" dirty="0"/>
              <a:t>of Ag-Pesticide Division</a:t>
            </a:r>
          </a:p>
          <a:p>
            <a:pPr lvl="1"/>
            <a:r>
              <a:rPr lang="en-US" dirty="0" smtClean="0"/>
              <a:t>Several </a:t>
            </a:r>
            <a:r>
              <a:rPr lang="en-US" dirty="0"/>
              <a:t>administrative fines, no </a:t>
            </a:r>
            <a:r>
              <a:rPr lang="en-US" dirty="0" smtClean="0"/>
              <a:t>felonies</a:t>
            </a:r>
          </a:p>
          <a:p>
            <a:pPr lvl="1"/>
            <a:r>
              <a:rPr lang="en-US" dirty="0" smtClean="0"/>
              <a:t>No inspections warranted for last 7 years</a:t>
            </a:r>
            <a:endParaRPr lang="en-US" dirty="0"/>
          </a:p>
          <a:p>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02000" y="3810000"/>
            <a:ext cx="2946400" cy="2209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0834661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Pesticide </a:t>
            </a:r>
            <a:r>
              <a:rPr lang="en-US" dirty="0" smtClean="0"/>
              <a:t>Import/Customs </a:t>
            </a:r>
            <a:r>
              <a:rPr lang="en-US" dirty="0"/>
              <a:t>Broker </a:t>
            </a:r>
            <a:br>
              <a:rPr lang="en-US" dirty="0"/>
            </a:br>
            <a:r>
              <a:rPr lang="en-US" dirty="0" smtClean="0"/>
              <a:t>Calvin Field</a:t>
            </a:r>
            <a:endParaRPr lang="en-US" dirty="0"/>
          </a:p>
        </p:txBody>
      </p:sp>
      <p:sp>
        <p:nvSpPr>
          <p:cNvPr id="3" name="Content Placeholder 2"/>
          <p:cNvSpPr>
            <a:spLocks noGrp="1"/>
          </p:cNvSpPr>
          <p:nvPr>
            <p:ph sz="half" idx="1"/>
          </p:nvPr>
        </p:nvSpPr>
        <p:spPr>
          <a:xfrm>
            <a:off x="1295400" y="1371600"/>
            <a:ext cx="7391400" cy="762000"/>
          </a:xfrm>
        </p:spPr>
        <p:txBody>
          <a:bodyPr>
            <a:normAutofit/>
          </a:bodyPr>
          <a:lstStyle/>
          <a:p>
            <a:r>
              <a:rPr lang="en-US" dirty="0" err="1" smtClean="0"/>
              <a:t>Alzheimers</a:t>
            </a:r>
            <a:r>
              <a:rPr lang="en-US" dirty="0" smtClean="0"/>
              <a:t>-debilitated - 2011</a:t>
            </a:r>
          </a:p>
          <a:p>
            <a:pPr marL="457200" lvl="1" indent="0">
              <a:buNone/>
            </a:pP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08825" y="2229834"/>
            <a:ext cx="3809524" cy="303809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rot="21288188">
            <a:off x="6327749" y="3124165"/>
            <a:ext cx="1527559" cy="369332"/>
          </a:xfrm>
          <a:prstGeom prst="rect">
            <a:avLst/>
          </a:prstGeom>
          <a:solidFill>
            <a:schemeClr val="bg1"/>
          </a:solidFill>
        </p:spPr>
        <p:txBody>
          <a:bodyPr wrap="square" rtlCol="0">
            <a:spAutoFit/>
          </a:bodyPr>
          <a:lstStyle/>
          <a:p>
            <a:pPr fontAlgn="auto">
              <a:spcBef>
                <a:spcPts val="0"/>
              </a:spcBef>
              <a:spcAft>
                <a:spcPts val="0"/>
              </a:spcAft>
            </a:pPr>
            <a:r>
              <a:rPr lang="en-US" sz="1800" dirty="0" smtClean="0">
                <a:solidFill>
                  <a:prstClr val="black"/>
                </a:solidFill>
                <a:latin typeface="Arial"/>
              </a:rPr>
              <a:t>Do not enter</a:t>
            </a:r>
            <a:endParaRPr lang="en-US" sz="1800" dirty="0">
              <a:solidFill>
                <a:prstClr val="black"/>
              </a:solidFill>
              <a:latin typeface="Arial"/>
            </a:endParaRPr>
          </a:p>
        </p:txBody>
      </p:sp>
      <p:sp>
        <p:nvSpPr>
          <p:cNvPr id="9" name="Content Placeholder 2"/>
          <p:cNvSpPr txBox="1">
            <a:spLocks/>
          </p:cNvSpPr>
          <p:nvPr/>
        </p:nvSpPr>
        <p:spPr bwMode="auto">
          <a:xfrm>
            <a:off x="1295400" y="1524000"/>
            <a:ext cx="3886200" cy="487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lnSpcReduction="10000"/>
          </a:bodyPr>
          <a:lstStyle>
            <a:lvl1pPr marL="457200" indent="-457200" algn="l" rtl="0" fontAlgn="base">
              <a:lnSpc>
                <a:spcPct val="90000"/>
              </a:lnSpc>
              <a:spcBef>
                <a:spcPct val="25000"/>
              </a:spcBef>
              <a:spcAft>
                <a:spcPct val="0"/>
              </a:spcAft>
              <a:buClr>
                <a:schemeClr val="accent1"/>
              </a:buClr>
              <a:buFont typeface="Wingdings" pitchFamily="2" charset="2"/>
              <a:buChar char="u"/>
              <a:defRPr sz="2800">
                <a:solidFill>
                  <a:schemeClr val="tx1"/>
                </a:solidFill>
                <a:latin typeface="+mn-lt"/>
                <a:ea typeface="+mn-ea"/>
                <a:cs typeface="+mn-cs"/>
              </a:defRPr>
            </a:lvl1pPr>
            <a:lvl2pPr marL="968375" indent="-396875" algn="l" rtl="0" fontAlgn="base">
              <a:lnSpc>
                <a:spcPct val="90000"/>
              </a:lnSpc>
              <a:spcBef>
                <a:spcPct val="25000"/>
              </a:spcBef>
              <a:spcAft>
                <a:spcPct val="0"/>
              </a:spcAft>
              <a:buClr>
                <a:schemeClr val="accent5"/>
              </a:buClr>
              <a:buFont typeface="Wingdings" pitchFamily="2" charset="2"/>
              <a:buChar char="§"/>
              <a:defRPr sz="2400">
                <a:solidFill>
                  <a:schemeClr val="tx1"/>
                </a:solidFill>
                <a:latin typeface="+mn-lt"/>
              </a:defRPr>
            </a:lvl2pPr>
            <a:lvl3pPr marL="1311275" indent="-228600" algn="l" rtl="0" fontAlgn="base">
              <a:lnSpc>
                <a:spcPct val="90000"/>
              </a:lnSpc>
              <a:spcBef>
                <a:spcPct val="25000"/>
              </a:spcBef>
              <a:spcAft>
                <a:spcPct val="0"/>
              </a:spcAft>
              <a:buClr>
                <a:schemeClr val="accent1"/>
              </a:buClr>
              <a:buChar char="•"/>
              <a:defRPr sz="2000">
                <a:solidFill>
                  <a:schemeClr val="tx1"/>
                </a:solidFill>
                <a:latin typeface="+mn-lt"/>
              </a:defRPr>
            </a:lvl3pPr>
            <a:lvl4pPr marL="1654175" indent="-228600" algn="l" rtl="0" fontAlgn="base">
              <a:lnSpc>
                <a:spcPct val="90000"/>
              </a:lnSpc>
              <a:spcBef>
                <a:spcPct val="25000"/>
              </a:spcBef>
              <a:spcAft>
                <a:spcPct val="0"/>
              </a:spcAft>
              <a:buClr>
                <a:schemeClr val="accent1"/>
              </a:buClr>
              <a:buFont typeface="Arial" charset="0"/>
              <a:buChar char="–"/>
              <a:defRPr sz="1800">
                <a:solidFill>
                  <a:schemeClr val="tx1"/>
                </a:solidFill>
                <a:latin typeface="+mn-lt"/>
              </a:defRPr>
            </a:lvl4pPr>
            <a:lvl5pPr marL="2057400" indent="-228600" algn="l" rtl="0" fontAlgn="base">
              <a:lnSpc>
                <a:spcPct val="90000"/>
              </a:lnSpc>
              <a:spcBef>
                <a:spcPct val="25000"/>
              </a:spcBef>
              <a:spcAft>
                <a:spcPct val="0"/>
              </a:spcAft>
              <a:buClr>
                <a:schemeClr val="accent1"/>
              </a:buClr>
              <a:buFont typeface="Arial" charset="0"/>
              <a:buChar char="»"/>
              <a:defRPr sz="1800">
                <a:solidFill>
                  <a:schemeClr val="tx1"/>
                </a:solidFill>
                <a:latin typeface="+mn-lt"/>
              </a:defRPr>
            </a:lvl5pPr>
            <a:lvl6pPr marL="2514600" indent="-228600" algn="l" rtl="0" fontAlgn="base">
              <a:lnSpc>
                <a:spcPct val="90000"/>
              </a:lnSpc>
              <a:spcBef>
                <a:spcPct val="25000"/>
              </a:spcBef>
              <a:spcAft>
                <a:spcPct val="0"/>
              </a:spcAft>
              <a:buClr>
                <a:srgbClr val="871719"/>
              </a:buClr>
              <a:buFont typeface="Arial" charset="0"/>
              <a:buChar char="»"/>
              <a:defRPr sz="1800">
                <a:solidFill>
                  <a:schemeClr val="tx1"/>
                </a:solidFill>
                <a:latin typeface="+mn-lt"/>
              </a:defRPr>
            </a:lvl6pPr>
            <a:lvl7pPr marL="2971800" indent="-228600" algn="l" rtl="0" fontAlgn="base">
              <a:lnSpc>
                <a:spcPct val="90000"/>
              </a:lnSpc>
              <a:spcBef>
                <a:spcPct val="25000"/>
              </a:spcBef>
              <a:spcAft>
                <a:spcPct val="0"/>
              </a:spcAft>
              <a:buClr>
                <a:srgbClr val="871719"/>
              </a:buClr>
              <a:buFont typeface="Arial" charset="0"/>
              <a:buChar char="»"/>
              <a:defRPr sz="1800">
                <a:solidFill>
                  <a:schemeClr val="tx1"/>
                </a:solidFill>
                <a:latin typeface="+mn-lt"/>
              </a:defRPr>
            </a:lvl7pPr>
            <a:lvl8pPr marL="3429000" indent="-228600" algn="l" rtl="0" fontAlgn="base">
              <a:lnSpc>
                <a:spcPct val="90000"/>
              </a:lnSpc>
              <a:spcBef>
                <a:spcPct val="25000"/>
              </a:spcBef>
              <a:spcAft>
                <a:spcPct val="0"/>
              </a:spcAft>
              <a:buClr>
                <a:srgbClr val="871719"/>
              </a:buClr>
              <a:buFont typeface="Arial" charset="0"/>
              <a:buChar char="»"/>
              <a:defRPr sz="1800">
                <a:solidFill>
                  <a:schemeClr val="tx1"/>
                </a:solidFill>
                <a:latin typeface="+mn-lt"/>
              </a:defRPr>
            </a:lvl8pPr>
            <a:lvl9pPr marL="3886200" indent="-228600" algn="l" rtl="0" fontAlgn="base">
              <a:lnSpc>
                <a:spcPct val="90000"/>
              </a:lnSpc>
              <a:spcBef>
                <a:spcPct val="25000"/>
              </a:spcBef>
              <a:spcAft>
                <a:spcPct val="0"/>
              </a:spcAft>
              <a:buClr>
                <a:srgbClr val="871719"/>
              </a:buClr>
              <a:buFont typeface="Arial" charset="0"/>
              <a:buChar char="»"/>
              <a:defRPr sz="1800">
                <a:solidFill>
                  <a:schemeClr val="tx1"/>
                </a:solidFill>
                <a:latin typeface="+mn-lt"/>
              </a:defRPr>
            </a:lvl9pPr>
          </a:lstStyle>
          <a:p>
            <a:pPr>
              <a:buClr>
                <a:srgbClr val="F15A22"/>
              </a:buClr>
            </a:pPr>
            <a:endParaRPr lang="en-US" dirty="0" smtClean="0">
              <a:solidFill>
                <a:prstClr val="black"/>
              </a:solidFill>
            </a:endParaRPr>
          </a:p>
          <a:p>
            <a:pPr lvl="1">
              <a:buClr>
                <a:srgbClr val="C1DC83"/>
              </a:buClr>
            </a:pPr>
            <a:r>
              <a:rPr lang="en-US" dirty="0" smtClean="0">
                <a:solidFill>
                  <a:prstClr val="black"/>
                </a:solidFill>
              </a:rPr>
              <a:t>Slowed brokering -2002</a:t>
            </a:r>
          </a:p>
          <a:p>
            <a:pPr lvl="1">
              <a:buClr>
                <a:srgbClr val="C1DC83"/>
              </a:buClr>
            </a:pPr>
            <a:r>
              <a:rPr lang="en-US" dirty="0" smtClean="0">
                <a:solidFill>
                  <a:prstClr val="black"/>
                </a:solidFill>
              </a:rPr>
              <a:t>Stopped active brokering - 2007</a:t>
            </a:r>
          </a:p>
          <a:p>
            <a:pPr lvl="1">
              <a:buClr>
                <a:srgbClr val="C1DC83"/>
              </a:buClr>
            </a:pPr>
            <a:r>
              <a:rPr lang="en-US" dirty="0" smtClean="0">
                <a:solidFill>
                  <a:prstClr val="black"/>
                </a:solidFill>
              </a:rPr>
              <a:t>Never stopped accumulating (cancelled and suspended) pesticides</a:t>
            </a:r>
          </a:p>
          <a:p>
            <a:pPr lvl="1">
              <a:buClr>
                <a:srgbClr val="C1DC83"/>
              </a:buClr>
            </a:pPr>
            <a:r>
              <a:rPr lang="en-US" dirty="0" smtClean="0">
                <a:solidFill>
                  <a:prstClr val="black"/>
                </a:solidFill>
              </a:rPr>
              <a:t>Warehouse </a:t>
            </a:r>
          </a:p>
          <a:p>
            <a:pPr lvl="2">
              <a:buClr>
                <a:srgbClr val="F15A22"/>
              </a:buClr>
            </a:pPr>
            <a:r>
              <a:rPr lang="en-US" dirty="0" smtClean="0">
                <a:solidFill>
                  <a:prstClr val="black"/>
                </a:solidFill>
              </a:rPr>
              <a:t>disorganized </a:t>
            </a:r>
          </a:p>
          <a:p>
            <a:pPr lvl="2">
              <a:buClr>
                <a:srgbClr val="F15A22"/>
              </a:buClr>
            </a:pPr>
            <a:r>
              <a:rPr lang="en-US" dirty="0" smtClean="0">
                <a:solidFill>
                  <a:prstClr val="black"/>
                </a:solidFill>
              </a:rPr>
              <a:t>disrepair </a:t>
            </a:r>
          </a:p>
          <a:p>
            <a:pPr lvl="2">
              <a:buClr>
                <a:srgbClr val="F15A22"/>
              </a:buClr>
            </a:pPr>
            <a:r>
              <a:rPr lang="en-US" dirty="0" smtClean="0">
                <a:solidFill>
                  <a:prstClr val="black"/>
                </a:solidFill>
              </a:rPr>
              <a:t>Full of pesticides</a:t>
            </a:r>
          </a:p>
          <a:p>
            <a:pPr lvl="2">
              <a:buClr>
                <a:srgbClr val="F15A22"/>
              </a:buClr>
            </a:pPr>
            <a:r>
              <a:rPr lang="en-US" dirty="0" smtClean="0">
                <a:solidFill>
                  <a:prstClr val="black"/>
                </a:solidFill>
              </a:rPr>
              <a:t>condemned</a:t>
            </a:r>
          </a:p>
          <a:p>
            <a:pPr marL="457200" lvl="1" indent="0">
              <a:buClr>
                <a:srgbClr val="C1DC83"/>
              </a:buClr>
              <a:buFont typeface="Wingdings" pitchFamily="2" charset="2"/>
              <a:buNone/>
            </a:pPr>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485681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June 1--Fire Marshal </a:t>
            </a:r>
            <a:br>
              <a:rPr lang="en-US" dirty="0" smtClean="0"/>
            </a:br>
            <a:r>
              <a:rPr lang="en-US" dirty="0" smtClean="0"/>
              <a:t>Re-inspects Warehouse</a:t>
            </a:r>
            <a:endParaRPr lang="en-US" dirty="0"/>
          </a:p>
        </p:txBody>
      </p:sp>
      <p:sp>
        <p:nvSpPr>
          <p:cNvPr id="3" name="Content Placeholder 2"/>
          <p:cNvSpPr>
            <a:spLocks noGrp="1"/>
          </p:cNvSpPr>
          <p:nvPr>
            <p:ph idx="1"/>
          </p:nvPr>
        </p:nvSpPr>
        <p:spPr>
          <a:xfrm>
            <a:off x="1295400" y="4114800"/>
            <a:ext cx="4321175" cy="1729582"/>
          </a:xfrm>
        </p:spPr>
        <p:txBody>
          <a:bodyPr/>
          <a:lstStyle/>
          <a:p>
            <a:pPr lvl="1"/>
            <a:r>
              <a:rPr lang="en-US" dirty="0"/>
              <a:t>D</a:t>
            </a:r>
            <a:r>
              <a:rPr lang="en-US" dirty="0" smtClean="0"/>
              <a:t>oes this excite the Fire Marshal?</a:t>
            </a:r>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1200" y="2971800"/>
            <a:ext cx="3218776" cy="3124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Content Placeholder 2"/>
          <p:cNvSpPr txBox="1">
            <a:spLocks/>
          </p:cNvSpPr>
          <p:nvPr/>
        </p:nvSpPr>
        <p:spPr bwMode="auto">
          <a:xfrm>
            <a:off x="1295400" y="1371600"/>
            <a:ext cx="7750175" cy="281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200" indent="-457200" algn="l" rtl="0" fontAlgn="base">
              <a:lnSpc>
                <a:spcPct val="90000"/>
              </a:lnSpc>
              <a:spcBef>
                <a:spcPct val="25000"/>
              </a:spcBef>
              <a:spcAft>
                <a:spcPct val="0"/>
              </a:spcAft>
              <a:buClr>
                <a:schemeClr val="accent1"/>
              </a:buClr>
              <a:buFont typeface="Wingdings" pitchFamily="2" charset="2"/>
              <a:buChar char="u"/>
              <a:defRPr sz="2800">
                <a:solidFill>
                  <a:schemeClr val="tx1"/>
                </a:solidFill>
                <a:latin typeface="+mn-lt"/>
                <a:ea typeface="+mn-ea"/>
                <a:cs typeface="+mn-cs"/>
              </a:defRPr>
            </a:lvl1pPr>
            <a:lvl2pPr marL="968375" indent="-396875" algn="l" rtl="0" fontAlgn="base">
              <a:lnSpc>
                <a:spcPct val="90000"/>
              </a:lnSpc>
              <a:spcBef>
                <a:spcPct val="25000"/>
              </a:spcBef>
              <a:spcAft>
                <a:spcPct val="0"/>
              </a:spcAft>
              <a:buClr>
                <a:schemeClr val="accent5"/>
              </a:buClr>
              <a:buFont typeface="Wingdings" pitchFamily="2" charset="2"/>
              <a:buChar char="§"/>
              <a:defRPr sz="2400">
                <a:solidFill>
                  <a:schemeClr val="tx1"/>
                </a:solidFill>
                <a:latin typeface="+mn-lt"/>
              </a:defRPr>
            </a:lvl2pPr>
            <a:lvl3pPr marL="1311275" indent="-228600" algn="l" rtl="0" fontAlgn="base">
              <a:lnSpc>
                <a:spcPct val="90000"/>
              </a:lnSpc>
              <a:spcBef>
                <a:spcPct val="25000"/>
              </a:spcBef>
              <a:spcAft>
                <a:spcPct val="0"/>
              </a:spcAft>
              <a:buClr>
                <a:schemeClr val="accent1"/>
              </a:buClr>
              <a:buChar char="•"/>
              <a:defRPr sz="2000">
                <a:solidFill>
                  <a:schemeClr val="tx1"/>
                </a:solidFill>
                <a:latin typeface="+mn-lt"/>
              </a:defRPr>
            </a:lvl3pPr>
            <a:lvl4pPr marL="1654175"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4pPr>
            <a:lvl5pPr marL="2057400"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5pPr>
            <a:lvl6pPr marL="25146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6pPr>
            <a:lvl7pPr marL="29718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7pPr>
            <a:lvl8pPr marL="34290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8pPr>
            <a:lvl9pPr marL="38862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9pPr>
          </a:lstStyle>
          <a:p>
            <a:pPr>
              <a:buClr>
                <a:srgbClr val="F15A22"/>
              </a:buClr>
            </a:pPr>
            <a:r>
              <a:rPr lang="en-US" dirty="0" smtClean="0">
                <a:solidFill>
                  <a:prstClr val="black"/>
                </a:solidFill>
              </a:rPr>
              <a:t>Inspection Findings (June 2):</a:t>
            </a:r>
          </a:p>
          <a:p>
            <a:pPr lvl="1">
              <a:buClr>
                <a:srgbClr val="C1DC83"/>
              </a:buClr>
            </a:pPr>
            <a:r>
              <a:rPr lang="en-US" dirty="0" smtClean="0">
                <a:solidFill>
                  <a:prstClr val="black"/>
                </a:solidFill>
              </a:rPr>
              <a:t>Roof leaks (sheet metal destroyed in storms) </a:t>
            </a:r>
          </a:p>
          <a:p>
            <a:pPr lvl="1">
              <a:buClr>
                <a:srgbClr val="C1DC83"/>
              </a:buClr>
            </a:pPr>
            <a:r>
              <a:rPr lang="en-US" dirty="0" smtClean="0">
                <a:solidFill>
                  <a:prstClr val="black"/>
                </a:solidFill>
              </a:rPr>
              <a:t>Many pesticide containers in disarray</a:t>
            </a:r>
          </a:p>
          <a:p>
            <a:pPr lvl="2">
              <a:buClr>
                <a:srgbClr val="F15A22"/>
              </a:buClr>
            </a:pPr>
            <a:r>
              <a:rPr lang="en-US" dirty="0" smtClean="0">
                <a:solidFill>
                  <a:prstClr val="black"/>
                </a:solidFill>
              </a:rPr>
              <a:t>Labeled and unlabeled </a:t>
            </a:r>
          </a:p>
          <a:p>
            <a:pPr lvl="2">
              <a:buClr>
                <a:srgbClr val="F15A22"/>
              </a:buClr>
            </a:pPr>
            <a:r>
              <a:rPr lang="en-US" dirty="0" smtClean="0">
                <a:solidFill>
                  <a:prstClr val="black"/>
                </a:solidFill>
              </a:rPr>
              <a:t>Damaged and undamaged</a:t>
            </a:r>
          </a:p>
          <a:p>
            <a:pPr lvl="2">
              <a:buClr>
                <a:srgbClr val="F15A22"/>
              </a:buClr>
            </a:pPr>
            <a:r>
              <a:rPr lang="en-US" dirty="0" smtClean="0">
                <a:solidFill>
                  <a:prstClr val="black"/>
                </a:solidFill>
              </a:rPr>
              <a:t>A few “leakers”</a:t>
            </a:r>
          </a:p>
          <a:p>
            <a:pPr lvl="2">
              <a:buClr>
                <a:srgbClr val="F15A22"/>
              </a:buClr>
            </a:pPr>
            <a:r>
              <a:rPr lang="en-US" dirty="0" smtClean="0">
                <a:solidFill>
                  <a:prstClr val="black"/>
                </a:solidFill>
              </a:rPr>
              <a:t>Many with this diamond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260767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76400" y="152400"/>
            <a:ext cx="5715000" cy="6172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TextBox 6"/>
          <p:cNvSpPr txBox="1"/>
          <p:nvPr/>
        </p:nvSpPr>
        <p:spPr>
          <a:xfrm>
            <a:off x="1295400" y="838200"/>
            <a:ext cx="312906" cy="369332"/>
          </a:xfrm>
          <a:prstGeom prst="rect">
            <a:avLst/>
          </a:prstGeom>
          <a:solidFill>
            <a:srgbClr val="FFFF00"/>
          </a:solidFill>
        </p:spPr>
        <p:txBody>
          <a:bodyPr wrap="none" rtlCol="0">
            <a:spAutoFit/>
          </a:bodyPr>
          <a:lstStyle/>
          <a:p>
            <a:pPr fontAlgn="auto">
              <a:spcBef>
                <a:spcPts val="0"/>
              </a:spcBef>
              <a:spcAft>
                <a:spcPts val="0"/>
              </a:spcAft>
            </a:pPr>
            <a:r>
              <a:rPr lang="en-US" sz="1800" dirty="0" smtClean="0">
                <a:solidFill>
                  <a:prstClr val="black"/>
                </a:solidFill>
                <a:latin typeface="Arial"/>
              </a:rPr>
              <a:t>3</a:t>
            </a:r>
            <a:endParaRPr lang="en-US" sz="1800" dirty="0">
              <a:solidFill>
                <a:prstClr val="black"/>
              </a:solidFill>
              <a:latin typeface="Arial"/>
            </a:endParaRPr>
          </a:p>
        </p:txBody>
      </p:sp>
      <p:sp>
        <p:nvSpPr>
          <p:cNvPr id="8" name="TextBox 7"/>
          <p:cNvSpPr txBox="1"/>
          <p:nvPr/>
        </p:nvSpPr>
        <p:spPr>
          <a:xfrm>
            <a:off x="7165914" y="762000"/>
            <a:ext cx="301686" cy="369332"/>
          </a:xfrm>
          <a:prstGeom prst="rect">
            <a:avLst/>
          </a:prstGeom>
          <a:solidFill>
            <a:srgbClr val="FFFF00"/>
          </a:solidFill>
        </p:spPr>
        <p:txBody>
          <a:bodyPr wrap="none" rtlCol="0">
            <a:spAutoFit/>
          </a:bodyPr>
          <a:lstStyle/>
          <a:p>
            <a:pPr fontAlgn="auto">
              <a:spcBef>
                <a:spcPts val="0"/>
              </a:spcBef>
              <a:spcAft>
                <a:spcPts val="0"/>
              </a:spcAft>
            </a:pPr>
            <a:r>
              <a:rPr lang="en-US" sz="1800" dirty="0" smtClean="0">
                <a:solidFill>
                  <a:prstClr val="black"/>
                </a:solidFill>
                <a:latin typeface="Arial"/>
              </a:rPr>
              <a:t>4</a:t>
            </a:r>
            <a:endParaRPr lang="en-US" sz="1800" dirty="0">
              <a:solidFill>
                <a:prstClr val="black"/>
              </a:solidFill>
              <a:latin typeface="Arial"/>
            </a:endParaRPr>
          </a:p>
        </p:txBody>
      </p:sp>
      <p:sp>
        <p:nvSpPr>
          <p:cNvPr id="9" name="TextBox 8"/>
          <p:cNvSpPr txBox="1"/>
          <p:nvPr/>
        </p:nvSpPr>
        <p:spPr>
          <a:xfrm>
            <a:off x="1250424" y="5181600"/>
            <a:ext cx="349776" cy="369332"/>
          </a:xfrm>
          <a:prstGeom prst="rect">
            <a:avLst/>
          </a:prstGeom>
          <a:solidFill>
            <a:srgbClr val="FFFF00"/>
          </a:solidFill>
        </p:spPr>
        <p:txBody>
          <a:bodyPr wrap="none" rtlCol="0">
            <a:spAutoFit/>
          </a:bodyPr>
          <a:lstStyle/>
          <a:p>
            <a:pPr fontAlgn="auto">
              <a:spcBef>
                <a:spcPts val="0"/>
              </a:spcBef>
              <a:spcAft>
                <a:spcPts val="0"/>
              </a:spcAft>
            </a:pPr>
            <a:r>
              <a:rPr lang="en-US" sz="1800" strike="sngStrike" dirty="0" smtClean="0">
                <a:solidFill>
                  <a:prstClr val="black"/>
                </a:solidFill>
                <a:latin typeface="Arial"/>
              </a:rPr>
              <a:t>w</a:t>
            </a:r>
            <a:endParaRPr lang="en-US" sz="1800" strike="sngStrike" dirty="0">
              <a:solidFill>
                <a:prstClr val="black"/>
              </a:solidFill>
              <a:latin typeface="Arial"/>
            </a:endParaRPr>
          </a:p>
        </p:txBody>
      </p:sp>
      <p:sp>
        <p:nvSpPr>
          <p:cNvPr id="10" name="TextBox 9"/>
          <p:cNvSpPr txBox="1"/>
          <p:nvPr/>
        </p:nvSpPr>
        <p:spPr>
          <a:xfrm>
            <a:off x="7470714" y="5029200"/>
            <a:ext cx="301686" cy="369332"/>
          </a:xfrm>
          <a:prstGeom prst="rect">
            <a:avLst/>
          </a:prstGeom>
          <a:solidFill>
            <a:srgbClr val="FFFF00"/>
          </a:solidFill>
        </p:spPr>
        <p:txBody>
          <a:bodyPr wrap="none" rtlCol="0">
            <a:spAutoFit/>
          </a:bodyPr>
          <a:lstStyle/>
          <a:p>
            <a:pPr fontAlgn="auto">
              <a:spcBef>
                <a:spcPts val="0"/>
              </a:spcBef>
              <a:spcAft>
                <a:spcPts val="0"/>
              </a:spcAft>
            </a:pPr>
            <a:r>
              <a:rPr lang="en-US" sz="1800" dirty="0" smtClean="0">
                <a:solidFill>
                  <a:prstClr val="black"/>
                </a:solidFill>
                <a:latin typeface="Arial"/>
              </a:rPr>
              <a:t>2</a:t>
            </a:r>
            <a:endParaRPr lang="en-US" sz="1800" dirty="0">
              <a:solidFill>
                <a:prstClr val="black"/>
              </a:solidFill>
              <a:latin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73525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Inspection Findings</a:t>
            </a:r>
            <a:endParaRPr lang="en-US" dirty="0"/>
          </a:p>
        </p:txBody>
      </p:sp>
      <p:sp>
        <p:nvSpPr>
          <p:cNvPr id="3" name="Content Placeholder 2"/>
          <p:cNvSpPr>
            <a:spLocks noGrp="1"/>
          </p:cNvSpPr>
          <p:nvPr>
            <p:ph sz="half" idx="1"/>
          </p:nvPr>
        </p:nvSpPr>
        <p:spPr/>
        <p:txBody>
          <a:bodyPr/>
          <a:lstStyle/>
          <a:p>
            <a:r>
              <a:rPr lang="en-US" dirty="0" smtClean="0"/>
              <a:t>74 Drums</a:t>
            </a:r>
          </a:p>
          <a:p>
            <a:pPr lvl="1"/>
            <a:r>
              <a:rPr lang="en-US" dirty="0" smtClean="0"/>
              <a:t>Some leaking </a:t>
            </a:r>
          </a:p>
          <a:p>
            <a:pPr lvl="1"/>
            <a:r>
              <a:rPr lang="en-US" dirty="0" smtClean="0"/>
              <a:t>Many with unreadable </a:t>
            </a:r>
            <a:r>
              <a:rPr lang="en-US" dirty="0"/>
              <a:t>labels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08825" y="2197756"/>
            <a:ext cx="3809524" cy="31022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236296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76800" y="1968529"/>
            <a:ext cx="4168775" cy="331810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dirty="0" smtClean="0"/>
              <a:t>Inspection Findings</a:t>
            </a:r>
            <a:endParaRPr lang="en-US" dirty="0"/>
          </a:p>
        </p:txBody>
      </p:sp>
      <p:sp>
        <p:nvSpPr>
          <p:cNvPr id="3" name="Content Placeholder 2"/>
          <p:cNvSpPr>
            <a:spLocks noGrp="1"/>
          </p:cNvSpPr>
          <p:nvPr>
            <p:ph sz="half" idx="1"/>
          </p:nvPr>
        </p:nvSpPr>
        <p:spPr/>
        <p:txBody>
          <a:bodyPr/>
          <a:lstStyle/>
          <a:p>
            <a:r>
              <a:rPr lang="en-US" dirty="0" smtClean="0"/>
              <a:t>241 of these containers</a:t>
            </a:r>
          </a:p>
          <a:p>
            <a:pPr lvl="1"/>
            <a:r>
              <a:rPr lang="en-US" dirty="0" smtClean="0"/>
              <a:t>Half are damaged</a:t>
            </a:r>
          </a:p>
          <a:p>
            <a:pPr lvl="1"/>
            <a:r>
              <a:rPr lang="en-US" dirty="0"/>
              <a:t>W</a:t>
            </a:r>
            <a:r>
              <a:rPr lang="en-US" dirty="0" smtClean="0"/>
              <a:t>hat are they?</a:t>
            </a:r>
          </a:p>
          <a:p>
            <a:pPr lvl="1"/>
            <a:r>
              <a:rPr lang="en-US" dirty="0" smtClean="0"/>
              <a:t>What are your concerns?</a:t>
            </a:r>
            <a:endParaRPr lang="en-US" dirty="0"/>
          </a:p>
        </p:txBody>
      </p:sp>
      <p:sp>
        <p:nvSpPr>
          <p:cNvPr id="4" name="TextBox 3"/>
          <p:cNvSpPr txBox="1"/>
          <p:nvPr/>
        </p:nvSpPr>
        <p:spPr>
          <a:xfrm>
            <a:off x="2514600" y="4648200"/>
            <a:ext cx="3581400" cy="1569660"/>
          </a:xfrm>
          <a:prstGeom prst="rect">
            <a:avLst/>
          </a:prstGeom>
          <a:solidFill>
            <a:schemeClr val="tx1">
              <a:lumMod val="50000"/>
              <a:lumOff val="50000"/>
            </a:schemeClr>
          </a:solidFill>
        </p:spPr>
        <p:txBody>
          <a:bodyPr wrap="square" rtlCol="0">
            <a:spAutoFit/>
          </a:bodyPr>
          <a:lstStyle/>
          <a:p>
            <a:pPr fontAlgn="auto">
              <a:spcBef>
                <a:spcPts val="0"/>
              </a:spcBef>
              <a:spcAft>
                <a:spcPts val="0"/>
              </a:spcAft>
            </a:pPr>
            <a:r>
              <a:rPr lang="en-US" sz="3200" b="1" dirty="0">
                <a:solidFill>
                  <a:prstClr val="white"/>
                </a:solidFill>
                <a:latin typeface="Arial"/>
              </a:rPr>
              <a:t>Aluminum Phosphide</a:t>
            </a:r>
            <a:br>
              <a:rPr lang="en-US" sz="3200" b="1" dirty="0">
                <a:solidFill>
                  <a:prstClr val="white"/>
                </a:solidFill>
                <a:latin typeface="Arial"/>
              </a:rPr>
            </a:br>
            <a:r>
              <a:rPr lang="en-US" sz="3200" b="1" dirty="0">
                <a:solidFill>
                  <a:prstClr val="white"/>
                </a:solidFill>
                <a:latin typeface="Arial"/>
              </a:rPr>
              <a:t>Active Ingredient</a:t>
            </a:r>
          </a:p>
        </p:txBody>
      </p:sp>
      <p:sp>
        <p:nvSpPr>
          <p:cNvPr id="7" name="Right Arrow 6"/>
          <p:cNvSpPr/>
          <p:nvPr/>
        </p:nvSpPr>
        <p:spPr>
          <a:xfrm rot="19823309">
            <a:off x="4763789" y="4273432"/>
            <a:ext cx="1154860" cy="773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885965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b="1" dirty="0" smtClean="0"/>
              <a:t>The Law--Framework</a:t>
            </a:r>
          </a:p>
        </p:txBody>
      </p:sp>
      <p:sp>
        <p:nvSpPr>
          <p:cNvPr id="24579" name="Rectangle 3"/>
          <p:cNvSpPr>
            <a:spLocks noGrp="1" noChangeArrowheads="1"/>
          </p:cNvSpPr>
          <p:nvPr>
            <p:ph idx="1"/>
          </p:nvPr>
        </p:nvSpPr>
        <p:spPr>
          <a:xfrm>
            <a:off x="1393825" y="1570037"/>
            <a:ext cx="7750175" cy="4754563"/>
          </a:xfrm>
        </p:spPr>
        <p:txBody>
          <a:bodyPr/>
          <a:lstStyle/>
          <a:p>
            <a:pPr eaLnBrk="1" hangingPunct="1"/>
            <a:r>
              <a:rPr lang="en-US" b="1" dirty="0" smtClean="0"/>
              <a:t>FIFRA specifies that:</a:t>
            </a:r>
          </a:p>
          <a:p>
            <a:pPr lvl="1" eaLnBrk="1" hangingPunct="1"/>
            <a:r>
              <a:rPr lang="en-US" sz="2400" b="1" dirty="0" smtClean="0"/>
              <a:t>A pesticide product must be registered by EPA prior to sale or distribution in the U.S. (Sec. 3)</a:t>
            </a:r>
          </a:p>
          <a:p>
            <a:pPr lvl="1" eaLnBrk="1" hangingPunct="1"/>
            <a:r>
              <a:rPr lang="en-US" sz="2400" b="1" dirty="0" smtClean="0"/>
              <a:t>EPA may grant an exemption from registration for emergencies (Sec. 18)</a:t>
            </a:r>
            <a:endParaRPr lang="en-US" b="1" dirty="0" smtClean="0"/>
          </a:p>
          <a:p>
            <a:pPr lvl="2" eaLnBrk="1" hangingPunct="1"/>
            <a:r>
              <a:rPr lang="en-US" b="1" dirty="0" smtClean="0"/>
              <a:t>Public health exemption</a:t>
            </a:r>
          </a:p>
          <a:p>
            <a:pPr lvl="2" eaLnBrk="1" hangingPunct="1"/>
            <a:r>
              <a:rPr lang="en-US" b="1" dirty="0" smtClean="0"/>
              <a:t>Crisis exemptions</a:t>
            </a:r>
          </a:p>
        </p:txBody>
      </p:sp>
      <p:sp>
        <p:nvSpPr>
          <p:cNvPr id="13314" name="Slide Number Placeholder 5"/>
          <p:cNvSpPr>
            <a:spLocks noGrp="1"/>
          </p:cNvSpPr>
          <p:nvPr>
            <p:ph type="sldNum" sz="quarter" idx="4294967295"/>
          </p:nvPr>
        </p:nvSpPr>
        <p:spPr>
          <a:xfrm>
            <a:off x="7239000" y="6324600"/>
            <a:ext cx="1905000" cy="457200"/>
          </a:xfrm>
          <a:prstGeom prst="rect">
            <a:avLst/>
          </a:prstGeom>
          <a:noFill/>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1BF1F1B6-B619-4D8F-A8E5-5F3706C96634}" type="slidenum">
              <a:rPr lang="en-US" sz="1400" smtClean="0"/>
              <a:pPr eaLnBrk="1" hangingPunct="1"/>
              <a:t>17</a:t>
            </a:fld>
            <a:endParaRPr lang="en-US" sz="1400" smtClean="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4579">
                                            <p:txEl>
                                              <p:pRg st="4" end="4"/>
                                            </p:txEl>
                                          </p:spTgt>
                                        </p:tgtEl>
                                        <p:attrNameLst>
                                          <p:attrName>style.visibility</p:attrName>
                                        </p:attrNameLst>
                                      </p:cBhvr>
                                      <p:to>
                                        <p:strVal val="visible"/>
                                      </p:to>
                                    </p:set>
                                    <p:anim calcmode="lin" valueType="num">
                                      <p:cBhvr additive="base">
                                        <p:cTn id="31" dur="500" fill="hold"/>
                                        <p:tgtEl>
                                          <p:spTgt spid="24579">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45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bldLvl="5" autoUpdateAnimBg="0"/>
    </p:bld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Inspection </a:t>
            </a:r>
            <a:r>
              <a:rPr lang="en-US" dirty="0" smtClean="0"/>
              <a:t>Findings</a:t>
            </a:r>
            <a:endParaRPr lang="en-US" dirty="0"/>
          </a:p>
        </p:txBody>
      </p:sp>
      <p:sp>
        <p:nvSpPr>
          <p:cNvPr id="3" name="Content Placeholder 2"/>
          <p:cNvSpPr>
            <a:spLocks noGrp="1"/>
          </p:cNvSpPr>
          <p:nvPr>
            <p:ph sz="half" idx="1"/>
          </p:nvPr>
        </p:nvSpPr>
        <p:spPr/>
        <p:txBody>
          <a:bodyPr/>
          <a:lstStyle/>
          <a:p>
            <a:r>
              <a:rPr lang="en-US" dirty="0" smtClean="0"/>
              <a:t>326 of these containers</a:t>
            </a:r>
          </a:p>
          <a:p>
            <a:pPr lvl="1"/>
            <a:r>
              <a:rPr lang="en-US" dirty="0" smtClean="0"/>
              <a:t>What are your concerns?</a:t>
            </a:r>
          </a:p>
          <a:p>
            <a:pPr marL="0" indent="0">
              <a:buNone/>
            </a:pPr>
            <a:endParaRPr lang="en-US" dirty="0"/>
          </a:p>
          <a:p>
            <a:pPr marL="0" indent="0">
              <a:buNone/>
            </a:pP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05400" y="1295400"/>
            <a:ext cx="3750734" cy="5116969"/>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099120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Inspection </a:t>
            </a:r>
            <a:r>
              <a:rPr lang="en-US" dirty="0" smtClean="0"/>
              <a:t>Findings</a:t>
            </a:r>
            <a:endParaRPr lang="en-US" dirty="0"/>
          </a:p>
        </p:txBody>
      </p:sp>
      <p:sp>
        <p:nvSpPr>
          <p:cNvPr id="3" name="Content Placeholder 2"/>
          <p:cNvSpPr>
            <a:spLocks noGrp="1"/>
          </p:cNvSpPr>
          <p:nvPr>
            <p:ph sz="half" idx="1"/>
          </p:nvPr>
        </p:nvSpPr>
        <p:spPr/>
        <p:txBody>
          <a:bodyPr/>
          <a:lstStyle/>
          <a:p>
            <a:r>
              <a:rPr lang="en-US" dirty="0" smtClean="0"/>
              <a:t>Fiber drums &amp; other containers</a:t>
            </a:r>
          </a:p>
          <a:p>
            <a:pPr lvl="1"/>
            <a:r>
              <a:rPr lang="en-US" dirty="0" smtClean="0"/>
              <a:t>Numbers uncertain</a:t>
            </a:r>
            <a:endParaRPr lang="en-US" dirty="0"/>
          </a:p>
        </p:txBody>
      </p:sp>
      <p:sp>
        <p:nvSpPr>
          <p:cNvPr id="4" name="Content Placeholder 3"/>
          <p:cNvSpPr>
            <a:spLocks noGrp="1"/>
          </p:cNvSpPr>
          <p:nvPr>
            <p:ph sz="half" idx="2"/>
          </p:nvPr>
        </p:nvSpPr>
        <p:spPr/>
        <p:txBody>
          <a:bodyPr/>
          <a:lstStyle/>
          <a:p>
            <a:endParaRPr lang="en-US" dirty="0"/>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29200" y="1447800"/>
            <a:ext cx="3962398" cy="26151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00200" y="3276600"/>
            <a:ext cx="36576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414166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Inspection Findings</a:t>
            </a:r>
            <a:endParaRPr lang="en-US" dirty="0"/>
          </a:p>
        </p:txBody>
      </p:sp>
      <p:sp>
        <p:nvSpPr>
          <p:cNvPr id="3" name="Content Placeholder 2"/>
          <p:cNvSpPr>
            <a:spLocks noGrp="1"/>
          </p:cNvSpPr>
          <p:nvPr>
            <p:ph idx="1"/>
          </p:nvPr>
        </p:nvSpPr>
        <p:spPr/>
        <p:txBody>
          <a:bodyPr/>
          <a:lstStyle/>
          <a:p>
            <a:r>
              <a:rPr lang="en-US" dirty="0" smtClean="0"/>
              <a:t>Fire Marshal requests EPA and CO Ag assistance</a:t>
            </a:r>
          </a:p>
          <a:p>
            <a:r>
              <a:rPr lang="en-US" dirty="0" smtClean="0"/>
              <a:t>Both will meet Fire Marshal on site </a:t>
            </a:r>
            <a:endParaRPr lang="en-US" dirty="0"/>
          </a:p>
          <a:p>
            <a:pPr lvl="1"/>
            <a:r>
              <a:rPr lang="en-US" dirty="0" smtClean="0"/>
              <a:t>48 hours earliest mutually-convenient time  </a:t>
            </a:r>
          </a:p>
          <a:p>
            <a:pPr lvl="1"/>
            <a:r>
              <a:rPr lang="en-US" dirty="0" smtClean="0"/>
              <a:t>June 4 (during rodeo)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8186134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Technical Evaluation?</a:t>
            </a:r>
            <a:endParaRPr lang="en-US" dirty="0"/>
          </a:p>
        </p:txBody>
      </p:sp>
      <p:sp>
        <p:nvSpPr>
          <p:cNvPr id="3" name="Content Placeholder 2"/>
          <p:cNvSpPr>
            <a:spLocks noGrp="1"/>
          </p:cNvSpPr>
          <p:nvPr>
            <p:ph sz="half" idx="2"/>
          </p:nvPr>
        </p:nvSpPr>
        <p:spPr>
          <a:xfrm>
            <a:off x="1295400" y="1371600"/>
            <a:ext cx="3733800" cy="3951288"/>
          </a:xfrm>
          <a:solidFill>
            <a:schemeClr val="accent2">
              <a:lumMod val="20000"/>
              <a:lumOff val="80000"/>
            </a:schemeClr>
          </a:solidFill>
        </p:spPr>
        <p:txBody>
          <a:bodyPr>
            <a:normAutofit/>
          </a:bodyPr>
          <a:lstStyle/>
          <a:p>
            <a:r>
              <a:rPr lang="en-US" dirty="0" smtClean="0"/>
              <a:t>Overall opinion?</a:t>
            </a:r>
          </a:p>
          <a:p>
            <a:r>
              <a:rPr lang="en-US" dirty="0" smtClean="0"/>
              <a:t>What are the top 2 items of concern? </a:t>
            </a:r>
          </a:p>
          <a:p>
            <a:pPr lvl="1"/>
            <a:r>
              <a:rPr lang="en-US" dirty="0" smtClean="0"/>
              <a:t>Unknowns present</a:t>
            </a:r>
          </a:p>
          <a:p>
            <a:pPr lvl="1"/>
            <a:r>
              <a:rPr lang="en-US" dirty="0" smtClean="0"/>
              <a:t>Target 6 Plus</a:t>
            </a:r>
          </a:p>
          <a:p>
            <a:pPr lvl="1"/>
            <a:r>
              <a:rPr lang="en-US" dirty="0" smtClean="0"/>
              <a:t>PHOSIDAL </a:t>
            </a:r>
            <a:r>
              <a:rPr lang="en-US" dirty="0"/>
              <a:t>(Aluminum </a:t>
            </a:r>
            <a:r>
              <a:rPr lang="en-US" dirty="0" smtClean="0"/>
              <a:t>Phosphide)</a:t>
            </a:r>
          </a:p>
          <a:p>
            <a:pPr lvl="1"/>
            <a:r>
              <a:rPr lang="en-US" dirty="0" smtClean="0"/>
              <a:t>Calvin Field, nephew of State Rep.</a:t>
            </a:r>
          </a:p>
          <a:p>
            <a:r>
              <a:rPr lang="en-US" dirty="0" smtClean="0"/>
              <a:t>Why?</a:t>
            </a:r>
          </a:p>
          <a:p>
            <a:endParaRPr lang="en-US" dirty="0" smtClean="0"/>
          </a:p>
          <a:p>
            <a:endParaRPr lang="en-US" dirty="0"/>
          </a:p>
        </p:txBody>
      </p:sp>
      <p:sp>
        <p:nvSpPr>
          <p:cNvPr id="4" name="Content Placeholder 3"/>
          <p:cNvSpPr>
            <a:spLocks noGrp="1"/>
          </p:cNvSpPr>
          <p:nvPr>
            <p:ph sz="quarter" idx="4"/>
          </p:nvPr>
        </p:nvSpPr>
        <p:spPr>
          <a:xfrm>
            <a:off x="5181600" y="1371600"/>
            <a:ext cx="3505200" cy="3951288"/>
          </a:xfrm>
          <a:solidFill>
            <a:schemeClr val="accent1">
              <a:lumMod val="20000"/>
              <a:lumOff val="80000"/>
            </a:schemeClr>
          </a:solidFill>
        </p:spPr>
        <p:txBody>
          <a:bodyPr>
            <a:normAutofit/>
          </a:bodyPr>
          <a:lstStyle/>
          <a:p>
            <a:r>
              <a:rPr lang="en-US" sz="2200" dirty="0"/>
              <a:t>NPIC</a:t>
            </a:r>
            <a:r>
              <a:rPr lang="en-US" dirty="0"/>
              <a:t>  </a:t>
            </a:r>
          </a:p>
          <a:p>
            <a:pPr marL="0" indent="0">
              <a:buNone/>
            </a:pPr>
            <a:r>
              <a:rPr lang="en-US" sz="2200" dirty="0">
                <a:hlinkClick r:id="rId3"/>
              </a:rPr>
              <a:t>http://www.npic.orst.edu/</a:t>
            </a:r>
            <a:endParaRPr lang="en-US" sz="2200" dirty="0"/>
          </a:p>
          <a:p>
            <a:pPr marL="0" indent="0">
              <a:buNone/>
            </a:pPr>
            <a:r>
              <a:rPr lang="en-US" dirty="0"/>
              <a:t>800.858.7378</a:t>
            </a:r>
          </a:p>
          <a:p>
            <a:r>
              <a:rPr lang="en-US" sz="2200" dirty="0"/>
              <a:t>USDA </a:t>
            </a:r>
            <a:r>
              <a:rPr lang="en-US" sz="2200" dirty="0" smtClean="0"/>
              <a:t>Fumigation Handbook (Chapter </a:t>
            </a:r>
            <a:r>
              <a:rPr lang="en-US" sz="2200" dirty="0"/>
              <a:t>1)</a:t>
            </a:r>
          </a:p>
          <a:p>
            <a:pPr marL="0" indent="0">
              <a:buNone/>
            </a:pPr>
            <a:r>
              <a:rPr lang="en-US" sz="2200" dirty="0">
                <a:hlinkClick r:id="rId4"/>
              </a:rPr>
              <a:t>http://www.gipsa.usda.gov/publications/fgis/handbooks/fumigation/Fumigation-ch-1.pdf</a:t>
            </a:r>
            <a:endParaRPr lang="en-US" sz="2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419411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What will you be prepared to tell the Fire Marshal on June 4?</a:t>
            </a:r>
          </a:p>
          <a:p>
            <a:pPr lvl="1"/>
            <a:r>
              <a:rPr lang="en-US" dirty="0" smtClean="0"/>
              <a:t>Threats to health/environment ?</a:t>
            </a:r>
          </a:p>
          <a:p>
            <a:pPr lvl="1"/>
            <a:r>
              <a:rPr lang="en-US" dirty="0" smtClean="0"/>
              <a:t>Warehouse contents prioritized ?</a:t>
            </a:r>
          </a:p>
          <a:p>
            <a:pPr lvl="1"/>
            <a:r>
              <a:rPr lang="en-US" dirty="0" smtClean="0"/>
              <a:t>Recommendations ?</a:t>
            </a:r>
          </a:p>
          <a:p>
            <a:pPr lvl="1"/>
            <a:r>
              <a:rPr lang="en-US" dirty="0" smtClean="0"/>
              <a:t>Other ?</a:t>
            </a:r>
          </a:p>
          <a:p>
            <a:pPr lvl="1"/>
            <a:endParaRPr lang="en-US" dirty="0" smtClean="0"/>
          </a:p>
          <a:p>
            <a:pPr lvl="1"/>
            <a:endParaRPr lang="en-US" dirty="0" smtClean="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86400" y="3733800"/>
            <a:ext cx="3362325" cy="259492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674528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Contact CO Ag rep prior to June 4 field trip?</a:t>
            </a:r>
          </a:p>
          <a:p>
            <a:pPr lvl="1"/>
            <a:r>
              <a:rPr lang="en-US" dirty="0" smtClean="0"/>
              <a:t>“Calvin Field Broker” file</a:t>
            </a:r>
          </a:p>
          <a:p>
            <a:pPr lvl="2"/>
            <a:r>
              <a:rPr lang="en-US" dirty="0" smtClean="0"/>
              <a:t>Enforcement history (FIFRA delegated)</a:t>
            </a:r>
          </a:p>
          <a:p>
            <a:pPr lvl="2"/>
            <a:r>
              <a:rPr lang="en-US" dirty="0" smtClean="0"/>
              <a:t>May include complaints</a:t>
            </a:r>
          </a:p>
          <a:p>
            <a:pPr lvl="2"/>
            <a:r>
              <a:rPr lang="en-US" dirty="0" smtClean="0"/>
              <a:t>Historical inspection reports/photos</a:t>
            </a:r>
          </a:p>
          <a:p>
            <a:pPr lvl="2"/>
            <a:r>
              <a:rPr lang="en-US" dirty="0" smtClean="0"/>
              <a:t>(Some) inventory information</a:t>
            </a:r>
          </a:p>
          <a:p>
            <a:pPr lvl="1"/>
            <a:r>
              <a:rPr lang="en-US" dirty="0" smtClean="0"/>
              <a:t>Joint strategy for moving case forward </a:t>
            </a:r>
          </a:p>
          <a:p>
            <a:pPr lvl="1"/>
            <a:r>
              <a:rPr lang="en-US" dirty="0" smtClean="0"/>
              <a:t>Relationship building</a:t>
            </a:r>
          </a:p>
          <a:p>
            <a:pPr lvl="2"/>
            <a:r>
              <a:rPr lang="en-US" dirty="0" smtClean="0"/>
              <a:t>“C” in OSC</a:t>
            </a:r>
            <a:endParaRPr lang="en-US" dirty="0"/>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8914" y="4114800"/>
            <a:ext cx="2587886" cy="194475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1552482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dirty="0" smtClean="0"/>
              <a:t>…but on evening of June 2	</a:t>
            </a:r>
            <a:endParaRPr lang="en-US" dirty="0"/>
          </a:p>
        </p:txBody>
      </p:sp>
      <p:sp>
        <p:nvSpPr>
          <p:cNvPr id="3" name="Content Placeholder 2"/>
          <p:cNvSpPr>
            <a:spLocks noGrp="1"/>
          </p:cNvSpPr>
          <p:nvPr>
            <p:ph idx="1"/>
          </p:nvPr>
        </p:nvSpPr>
        <p:spPr/>
        <p:txBody>
          <a:bodyPr/>
          <a:lstStyle/>
          <a:p>
            <a:r>
              <a:rPr lang="en-US" dirty="0" smtClean="0"/>
              <a:t>5.5 inch rainfall</a:t>
            </a:r>
          </a:p>
          <a:p>
            <a:r>
              <a:rPr lang="en-US" dirty="0" smtClean="0"/>
              <a:t>The rain </a:t>
            </a:r>
            <a:r>
              <a:rPr lang="en-US" u="heavy" dirty="0" smtClean="0"/>
              <a:t>DID NOT </a:t>
            </a:r>
            <a:r>
              <a:rPr lang="en-US" dirty="0" smtClean="0"/>
              <a:t>dampen enthusiasm of the 23,000 Rodeo festival attendees</a:t>
            </a:r>
          </a:p>
          <a:p>
            <a:r>
              <a:rPr lang="en-US" dirty="0" smtClean="0"/>
              <a:t>Leaking roof </a:t>
            </a:r>
            <a:r>
              <a:rPr lang="en-US" u="heavy" dirty="0" smtClean="0"/>
              <a:t>DID</a:t>
            </a:r>
            <a:r>
              <a:rPr lang="en-US" dirty="0" smtClean="0"/>
              <a:t> create a problem at Field Pesticides</a:t>
            </a:r>
          </a:p>
          <a:p>
            <a:r>
              <a:rPr lang="en-US" dirty="0" smtClean="0"/>
              <a:t>The pesticide issue caused cancellation of all Rodeo activities on the evening of June 2</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86600" y="4572000"/>
            <a:ext cx="1676400" cy="16764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TextBox 4"/>
          <p:cNvSpPr txBox="1"/>
          <p:nvPr/>
        </p:nvSpPr>
        <p:spPr>
          <a:xfrm>
            <a:off x="7162800" y="5391090"/>
            <a:ext cx="836344" cy="400110"/>
          </a:xfrm>
          <a:prstGeom prst="rect">
            <a:avLst/>
          </a:prstGeom>
          <a:noFill/>
        </p:spPr>
        <p:txBody>
          <a:bodyPr wrap="square" rtlCol="0">
            <a:spAutoFit/>
          </a:bodyPr>
          <a:lstStyle/>
          <a:p>
            <a:pPr fontAlgn="auto">
              <a:spcBef>
                <a:spcPts val="0"/>
              </a:spcBef>
              <a:spcAft>
                <a:spcPts val="0"/>
              </a:spcAft>
            </a:pPr>
            <a:r>
              <a:rPr lang="en-US" sz="2000" dirty="0" smtClean="0">
                <a:solidFill>
                  <a:prstClr val="black"/>
                </a:solidFill>
                <a:latin typeface="Arial"/>
              </a:rPr>
              <a:t>June</a:t>
            </a:r>
            <a:endParaRPr lang="en-US" sz="2000" dirty="0">
              <a:solidFill>
                <a:prstClr val="black"/>
              </a:solidFill>
              <a:latin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053208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Aluminum Phosphide Reaction with Water</a:t>
            </a:r>
            <a:endParaRPr lang="en-US" sz="2800" dirty="0"/>
          </a:p>
        </p:txBody>
      </p:sp>
      <p:pic>
        <p:nvPicPr>
          <p:cNvPr id="6" name="Phosphine - YouTube.wmv">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4"/>
              </p:ext>
            </p:extLst>
          </p:nvPr>
        </p:nvPicPr>
        <p:blipFill>
          <a:blip r:embed="rId5"/>
          <a:stretch>
            <a:fillRect/>
          </a:stretch>
        </p:blipFill>
        <p:spPr>
          <a:xfrm>
            <a:off x="1828800" y="1219200"/>
            <a:ext cx="6705600" cy="50292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7620984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 The Party Really Got Started </a:t>
            </a:r>
            <a:endParaRPr lang="en-US" dirty="0"/>
          </a:p>
        </p:txBody>
      </p:sp>
      <p:sp>
        <p:nvSpPr>
          <p:cNvPr id="3" name="Content Placeholder 2"/>
          <p:cNvSpPr>
            <a:spLocks noGrp="1"/>
          </p:cNvSpPr>
          <p:nvPr>
            <p:ph idx="1"/>
          </p:nvPr>
        </p:nvSpPr>
        <p:spPr/>
        <p:txBody>
          <a:bodyPr/>
          <a:lstStyle/>
          <a:p>
            <a:r>
              <a:rPr lang="en-US" dirty="0" smtClean="0"/>
              <a:t>When the Volunteer Fire Department attempted to extinguish with water</a:t>
            </a:r>
          </a:p>
          <a:p>
            <a:pPr lvl="1"/>
            <a:r>
              <a:rPr lang="en-US" dirty="0" smtClean="0"/>
              <a:t>VFD put lots of wet stuff on the hot smoky parts</a:t>
            </a:r>
          </a:p>
          <a:p>
            <a:pPr lvl="1"/>
            <a:r>
              <a:rPr lang="en-US" dirty="0" smtClean="0"/>
              <a:t>VFD withdrew promptly</a:t>
            </a:r>
          </a:p>
          <a:p>
            <a:pPr lvl="1"/>
            <a:r>
              <a:rPr lang="en-US" dirty="0" smtClean="0"/>
              <a:t>No injuries</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3600" y="3200400"/>
            <a:ext cx="2769233" cy="271938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Content Placeholder 2"/>
          <p:cNvSpPr txBox="1">
            <a:spLocks/>
          </p:cNvSpPr>
          <p:nvPr/>
        </p:nvSpPr>
        <p:spPr bwMode="auto">
          <a:xfrm>
            <a:off x="1295400" y="3505199"/>
            <a:ext cx="4419600" cy="23772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200" indent="-457200" algn="l" rtl="0" fontAlgn="base">
              <a:lnSpc>
                <a:spcPct val="90000"/>
              </a:lnSpc>
              <a:spcBef>
                <a:spcPct val="25000"/>
              </a:spcBef>
              <a:spcAft>
                <a:spcPct val="0"/>
              </a:spcAft>
              <a:buClr>
                <a:schemeClr val="accent1"/>
              </a:buClr>
              <a:buFont typeface="Wingdings" pitchFamily="2" charset="2"/>
              <a:buChar char="u"/>
              <a:defRPr sz="2800">
                <a:solidFill>
                  <a:schemeClr val="tx1"/>
                </a:solidFill>
                <a:latin typeface="+mn-lt"/>
                <a:ea typeface="+mn-ea"/>
                <a:cs typeface="+mn-cs"/>
              </a:defRPr>
            </a:lvl1pPr>
            <a:lvl2pPr marL="968375" indent="-396875" algn="l" rtl="0" fontAlgn="base">
              <a:lnSpc>
                <a:spcPct val="90000"/>
              </a:lnSpc>
              <a:spcBef>
                <a:spcPct val="25000"/>
              </a:spcBef>
              <a:spcAft>
                <a:spcPct val="0"/>
              </a:spcAft>
              <a:buClr>
                <a:schemeClr val="accent5"/>
              </a:buClr>
              <a:buFont typeface="Wingdings" pitchFamily="2" charset="2"/>
              <a:buChar char="§"/>
              <a:defRPr sz="2400">
                <a:solidFill>
                  <a:schemeClr val="tx1"/>
                </a:solidFill>
                <a:latin typeface="+mn-lt"/>
              </a:defRPr>
            </a:lvl2pPr>
            <a:lvl3pPr marL="1311275" indent="-228600" algn="l" rtl="0" fontAlgn="base">
              <a:lnSpc>
                <a:spcPct val="90000"/>
              </a:lnSpc>
              <a:spcBef>
                <a:spcPct val="25000"/>
              </a:spcBef>
              <a:spcAft>
                <a:spcPct val="0"/>
              </a:spcAft>
              <a:buClr>
                <a:schemeClr val="accent1"/>
              </a:buClr>
              <a:buChar char="•"/>
              <a:defRPr sz="2000">
                <a:solidFill>
                  <a:schemeClr val="tx1"/>
                </a:solidFill>
                <a:latin typeface="+mn-lt"/>
              </a:defRPr>
            </a:lvl3pPr>
            <a:lvl4pPr marL="1654175"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4pPr>
            <a:lvl5pPr marL="2057400"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5pPr>
            <a:lvl6pPr marL="25146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6pPr>
            <a:lvl7pPr marL="29718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7pPr>
            <a:lvl8pPr marL="34290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8pPr>
            <a:lvl9pPr marL="38862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9pPr>
          </a:lstStyle>
          <a:p>
            <a:pPr lvl="1">
              <a:buClr>
                <a:srgbClr val="C1DC83"/>
              </a:buClr>
            </a:pPr>
            <a:r>
              <a:rPr lang="en-US" dirty="0" smtClean="0">
                <a:solidFill>
                  <a:prstClr val="black"/>
                </a:solidFill>
              </a:rPr>
              <a:t>Local evacuation due to phosphine off-gassing</a:t>
            </a:r>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0256021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Pesticides Fire &amp; Chemicals</a:t>
            </a:r>
            <a:endParaRPr lang="en-US" dirty="0"/>
          </a:p>
        </p:txBody>
      </p:sp>
      <p:pic>
        <p:nvPicPr>
          <p:cNvPr id="6" name="Picture Placeholder 5"/>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95400" y="2349702"/>
            <a:ext cx="4876800" cy="3655000"/>
          </a:xfrm>
          <a:prstGeom prst="rect">
            <a:avLst/>
          </a:prstGeom>
          <a:ln>
            <a:noFill/>
          </a:ln>
          <a:effectLst>
            <a:outerShdw blurRad="292100" dist="139700" dir="2700000" algn="tl" rotWithShape="0">
              <a:srgbClr val="333333">
                <a:alpha val="65000"/>
              </a:srgbClr>
            </a:outerShdw>
          </a:effectLst>
        </p:spPr>
      </p:pic>
      <p:sp>
        <p:nvSpPr>
          <p:cNvPr id="7" name="Content Placeholder 6"/>
          <p:cNvSpPr>
            <a:spLocks noGrp="1"/>
          </p:cNvSpPr>
          <p:nvPr>
            <p:ph sz="half" idx="2"/>
          </p:nvPr>
        </p:nvSpPr>
        <p:spPr/>
        <p:txBody>
          <a:bodyPr/>
          <a:lstStyle/>
          <a:p>
            <a:r>
              <a:rPr lang="en-US" dirty="0" smtClean="0"/>
              <a:t>Fire allowed to burn</a:t>
            </a:r>
          </a:p>
          <a:p>
            <a:r>
              <a:rPr lang="en-US" dirty="0" smtClean="0"/>
              <a:t>Rodeo arena in background</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387483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a:xfrm>
            <a:off x="1295399" y="0"/>
            <a:ext cx="7750175" cy="1295400"/>
          </a:xfrm>
        </p:spPr>
        <p:txBody>
          <a:bodyPr/>
          <a:lstStyle/>
          <a:p>
            <a:pPr eaLnBrk="1" hangingPunct="1"/>
            <a:r>
              <a:rPr lang="en-US" dirty="0" smtClean="0"/>
              <a:t>The Label: Who, What, When, Where, and How of Use</a:t>
            </a:r>
            <a:r>
              <a:rPr lang="en-US" sz="4000" dirty="0" smtClean="0"/>
              <a:t>*</a:t>
            </a:r>
          </a:p>
        </p:txBody>
      </p:sp>
      <p:sp>
        <p:nvSpPr>
          <p:cNvPr id="14340" name="Rectangle 5"/>
          <p:cNvSpPr>
            <a:spLocks noGrp="1" noChangeArrowheads="1"/>
          </p:cNvSpPr>
          <p:nvPr>
            <p:ph idx="1"/>
          </p:nvPr>
        </p:nvSpPr>
        <p:spPr>
          <a:xfrm>
            <a:off x="1317625" y="1570037"/>
            <a:ext cx="7750175" cy="4754563"/>
          </a:xfrm>
        </p:spPr>
        <p:txBody>
          <a:bodyPr/>
          <a:lstStyle/>
          <a:p>
            <a:pPr eaLnBrk="1" hangingPunct="1">
              <a:lnSpc>
                <a:spcPct val="80000"/>
              </a:lnSpc>
            </a:pPr>
            <a:r>
              <a:rPr lang="en-US" sz="3600" dirty="0" err="1" smtClean="0"/>
              <a:t>Phostoxin</a:t>
            </a:r>
            <a:r>
              <a:rPr lang="en-US" sz="3600" dirty="0" smtClean="0"/>
              <a:t>: This isn’t a label, it’s an owner’s manual!</a:t>
            </a:r>
          </a:p>
          <a:p>
            <a:pPr eaLnBrk="1" hangingPunct="1">
              <a:lnSpc>
                <a:spcPct val="80000"/>
              </a:lnSpc>
            </a:pPr>
            <a:endParaRPr lang="en-US" sz="1800" dirty="0" smtClean="0"/>
          </a:p>
          <a:p>
            <a:pPr eaLnBrk="1" hangingPunct="1">
              <a:lnSpc>
                <a:spcPct val="80000"/>
              </a:lnSpc>
            </a:pPr>
            <a:r>
              <a:rPr lang="en-US" sz="2800" dirty="0" smtClean="0"/>
              <a:t>*</a:t>
            </a:r>
            <a:r>
              <a:rPr lang="en-US" sz="1800" dirty="0" smtClean="0"/>
              <a:t>  </a:t>
            </a:r>
            <a:r>
              <a:rPr lang="en-US" sz="2800" b="1" dirty="0" smtClean="0"/>
              <a:t>Spills, dumping, abandonment etc.. Not regulated by FIFRA</a:t>
            </a:r>
          </a:p>
          <a:p>
            <a:pPr eaLnBrk="1" hangingPunct="1">
              <a:lnSpc>
                <a:spcPct val="80000"/>
              </a:lnSpc>
            </a:pPr>
            <a:endParaRPr lang="en-US" sz="2800" b="1" dirty="0" smtClean="0"/>
          </a:p>
        </p:txBody>
      </p:sp>
      <p:sp>
        <p:nvSpPr>
          <p:cNvPr id="14338" name="Rectangle 16"/>
          <p:cNvSpPr>
            <a:spLocks noGrp="1" noChangeArrowheads="1"/>
          </p:cNvSpPr>
          <p:nvPr>
            <p:ph type="sldNum" sz="quarter" idx="4294967295"/>
          </p:nvPr>
        </p:nvSpPr>
        <p:spPr>
          <a:xfrm>
            <a:off x="7239000" y="6248400"/>
            <a:ext cx="1905000" cy="457200"/>
          </a:xfrm>
          <a:prstGeom prst="rect">
            <a:avLst/>
          </a:prstGeom>
          <a:noFill/>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6DBBD473-880F-4680-AC0B-B46153A5C06F}" type="slidenum">
              <a:rPr lang="en-US" sz="1400" smtClean="0">
                <a:solidFill>
                  <a:schemeClr val="bg2"/>
                </a:solidFill>
              </a:rPr>
              <a:pPr eaLnBrk="1" hangingPunct="1"/>
              <a:t>18</a:t>
            </a:fld>
            <a:endParaRPr lang="en-US" sz="1400" smtClean="0">
              <a:solidFill>
                <a:schemeClr val="bg2"/>
              </a:solidFill>
            </a:endParaRP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Fire investigators exposed</a:t>
            </a:r>
            <a:endParaRPr lang="en-US" dirty="0"/>
          </a:p>
        </p:txBody>
      </p:sp>
      <p:sp>
        <p:nvSpPr>
          <p:cNvPr id="2" name="Content Placeholder 1"/>
          <p:cNvSpPr>
            <a:spLocks noGrp="1"/>
          </p:cNvSpPr>
          <p:nvPr>
            <p:ph sz="half" idx="2"/>
          </p:nvPr>
        </p:nvSpPr>
        <p:spPr>
          <a:xfrm>
            <a:off x="1295400" y="1447800"/>
            <a:ext cx="3733800" cy="3951288"/>
          </a:xfrm>
        </p:spPr>
        <p:txBody>
          <a:bodyPr>
            <a:normAutofit/>
          </a:bodyPr>
          <a:lstStyle/>
          <a:p>
            <a:r>
              <a:rPr lang="en-US" dirty="0" smtClean="0"/>
              <a:t>Dizzy</a:t>
            </a:r>
          </a:p>
          <a:p>
            <a:r>
              <a:rPr lang="en-US" dirty="0" smtClean="0"/>
              <a:t>Blacked out</a:t>
            </a:r>
          </a:p>
          <a:p>
            <a:r>
              <a:rPr lang="en-US" dirty="0" smtClean="0"/>
              <a:t>ER-observed, treated, discharged</a:t>
            </a:r>
          </a:p>
          <a:p>
            <a:pPr marL="0" indent="0">
              <a:buNone/>
            </a:pPr>
            <a:endParaRPr lang="en-US" dirty="0" smtClean="0"/>
          </a:p>
          <a:p>
            <a:r>
              <a:rPr lang="en-US" dirty="0"/>
              <a:t>E</a:t>
            </a:r>
            <a:r>
              <a:rPr lang="en-US" dirty="0" smtClean="0"/>
              <a:t>PA Lead subsequently requested</a:t>
            </a:r>
          </a:p>
          <a:p>
            <a:pPr marL="0" indent="0">
              <a:buNone/>
            </a:pPr>
            <a:endParaRPr lang="en-US" dirty="0"/>
          </a:p>
          <a:p>
            <a:pPr marL="0" indent="0">
              <a:buNone/>
            </a:pPr>
            <a:endParaRPr lang="en-US" dirty="0"/>
          </a:p>
        </p:txBody>
      </p:sp>
      <p:pic>
        <p:nvPicPr>
          <p:cNvPr id="5" name="Content Placeholder 4"/>
          <p:cNvPicPr>
            <a:picLocks noGrp="1" noChangeAspect="1"/>
          </p:cNvPicPr>
          <p:nvPr>
            <p:ph sz="quarter" idx="4"/>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81861" y="2895600"/>
            <a:ext cx="4204939" cy="31633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361992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Burning aluminum phosphide</a:t>
            </a:r>
            <a:endParaRPr lang="en-US" dirty="0"/>
          </a:p>
        </p:txBody>
      </p:sp>
      <p:sp>
        <p:nvSpPr>
          <p:cNvPr id="3" name="Content Placeholder 2"/>
          <p:cNvSpPr>
            <a:spLocks noGrp="1"/>
          </p:cNvSpPr>
          <p:nvPr>
            <p:ph sz="half" idx="2"/>
          </p:nvPr>
        </p:nvSpPr>
        <p:spPr>
          <a:xfrm>
            <a:off x="1295400" y="1371600"/>
            <a:ext cx="3733800" cy="3951288"/>
          </a:xfrm>
        </p:spPr>
        <p:txBody>
          <a:bodyPr/>
          <a:lstStyle/>
          <a:p>
            <a:r>
              <a:rPr lang="en-US" dirty="0" smtClean="0"/>
              <a:t>PPE?</a:t>
            </a:r>
            <a:endParaRPr lang="en-US" dirty="0"/>
          </a:p>
        </p:txBody>
      </p:sp>
      <p:sp>
        <p:nvSpPr>
          <p:cNvPr id="8" name="Content Placeholder 7"/>
          <p:cNvSpPr>
            <a:spLocks noGrp="1"/>
          </p:cNvSpPr>
          <p:nvPr>
            <p:ph sz="quarter" idx="4"/>
          </p:nvPr>
        </p:nvSpPr>
        <p:spPr/>
        <p:txBody>
          <a:bodyPr/>
          <a:lstStyle/>
          <a:p>
            <a:endParaRPr lang="en-US"/>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3200" y="1828800"/>
            <a:ext cx="5791200" cy="4349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384160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Unknowns</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0" y="1104382"/>
            <a:ext cx="6400800" cy="480785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Right Arrow 3"/>
          <p:cNvSpPr/>
          <p:nvPr/>
        </p:nvSpPr>
        <p:spPr>
          <a:xfrm>
            <a:off x="1536192" y="3477768"/>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333991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Some intact product remained after the fire</a:t>
            </a:r>
          </a:p>
          <a:p>
            <a:pPr lvl="1"/>
            <a:r>
              <a:rPr lang="en-US" dirty="0" smtClean="0"/>
              <a:t>What are options for managing?</a:t>
            </a:r>
          </a:p>
          <a:p>
            <a:endParaRPr lang="en-US" dirty="0"/>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10200" y="3733800"/>
            <a:ext cx="3356278" cy="25876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10011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Take </a:t>
            </a:r>
            <a:r>
              <a:rPr lang="en-US" dirty="0"/>
              <a:t>A</a:t>
            </a:r>
            <a:r>
              <a:rPr lang="en-US" dirty="0" smtClean="0"/>
              <a:t>way Messages</a:t>
            </a:r>
            <a:endParaRPr lang="en-US" dirty="0"/>
          </a:p>
        </p:txBody>
      </p:sp>
      <p:sp>
        <p:nvSpPr>
          <p:cNvPr id="4" name="Content Placeholder 3"/>
          <p:cNvSpPr>
            <a:spLocks noGrp="1"/>
          </p:cNvSpPr>
          <p:nvPr>
            <p:ph idx="1"/>
          </p:nvPr>
        </p:nvSpPr>
        <p:spPr/>
        <p:txBody>
          <a:bodyPr/>
          <a:lstStyle/>
          <a:p>
            <a:r>
              <a:rPr lang="en-US" dirty="0" smtClean="0"/>
              <a:t>Make a State </a:t>
            </a:r>
            <a:r>
              <a:rPr lang="en-US" dirty="0"/>
              <a:t>Ag pesticide </a:t>
            </a:r>
            <a:r>
              <a:rPr lang="en-US" dirty="0" smtClean="0"/>
              <a:t>contact your friend (via Regional Pesticide staff)</a:t>
            </a:r>
            <a:endParaRPr lang="en-US" dirty="0"/>
          </a:p>
          <a:p>
            <a:r>
              <a:rPr lang="en-US" u="sng" dirty="0">
                <a:hlinkClick r:id="rId3"/>
              </a:rPr>
              <a:t>http://</a:t>
            </a:r>
            <a:r>
              <a:rPr lang="en-US" u="sng" dirty="0" smtClean="0">
                <a:hlinkClick r:id="rId3"/>
              </a:rPr>
              <a:t>npic.orst.edu/reg/state_agencies.html</a:t>
            </a:r>
            <a:endParaRPr lang="en-US" u="sng" dirty="0" smtClean="0"/>
          </a:p>
          <a:p>
            <a:r>
              <a:rPr lang="en-US" dirty="0" smtClean="0"/>
              <a:t>Become familiar with tech references on pesticides</a:t>
            </a:r>
          </a:p>
          <a:p>
            <a:r>
              <a:rPr lang="en-US" dirty="0" smtClean="0"/>
              <a:t>Get experienced help (OSC Dan Heister)</a:t>
            </a:r>
          </a:p>
          <a:p>
            <a:r>
              <a:rPr lang="en-US" dirty="0" smtClean="0"/>
              <a:t>Except WMD, only chemicals you will encounter specifically designed to harm/kill</a:t>
            </a:r>
            <a:endParaRPr lang="en-US" dirty="0"/>
          </a:p>
          <a:p>
            <a:pPr marL="0" indent="0">
              <a:buNone/>
            </a:pPr>
            <a:endParaRPr lang="en-US" dirty="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7855222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ANSWERS	</a:t>
            </a:r>
            <a:endParaRPr lang="en-US" dirty="0"/>
          </a:p>
        </p:txBody>
      </p:sp>
      <p:sp>
        <p:nvSpPr>
          <p:cNvPr id="5" name="Subtitle 4"/>
          <p:cNvSpPr>
            <a:spLocks noGrp="1"/>
          </p:cNvSpPr>
          <p:nvPr>
            <p:ph type="body" idx="1"/>
          </p:nvPr>
        </p:nvSpPr>
        <p:spPr/>
        <p:txBody>
          <a:bodyPr/>
          <a:lstStyle/>
          <a:p>
            <a:r>
              <a:rPr lang="en-US" sz="4800" b="1" dirty="0" smtClean="0"/>
              <a:t>Questions?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2705573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Certificates</a:t>
            </a:r>
            <a:endParaRPr lang="en-US" dirty="0"/>
          </a:p>
        </p:txBody>
      </p:sp>
      <p:sp>
        <p:nvSpPr>
          <p:cNvPr id="3" name="Content Placeholder 2"/>
          <p:cNvSpPr>
            <a:spLocks noGrp="1"/>
          </p:cNvSpPr>
          <p:nvPr>
            <p:ph idx="1"/>
          </p:nvPr>
        </p:nvSpPr>
        <p:spPr/>
        <p:txBody>
          <a:bodyPr/>
          <a:lstStyle/>
          <a:p>
            <a:r>
              <a:rPr lang="en-US" dirty="0"/>
              <a:t>If you are interested in receiving a certificate for participating in this training, please send an email to Austin Oelschlager, Tetra Tech, at </a:t>
            </a:r>
            <a:r>
              <a:rPr lang="en-US" dirty="0">
                <a:hlinkClick r:id="rId3"/>
              </a:rPr>
              <a:t>austin.oelschlager@tetratech.com</a:t>
            </a:r>
            <a:endParaRPr lang="en-US" dirty="0"/>
          </a:p>
          <a:p>
            <a:r>
              <a:rPr lang="en-US" dirty="0"/>
              <a:t>An electronic certificate will be emailed to you within 30 days</a:t>
            </a:r>
          </a:p>
          <a:p>
            <a:pPr marL="0" indent="0">
              <a:buNone/>
            </a:pP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641548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9" descr="twitter-bird-white-on-blue.png"/>
          <p:cNvPicPr>
            <a:picLocks noChangeAspect="1"/>
          </p:cNvPicPr>
          <p:nvPr/>
        </p:nvPicPr>
        <p:blipFill>
          <a:blip r:embed="rId3"/>
          <a:srcRect/>
          <a:stretch>
            <a:fillRect/>
          </a:stretch>
        </p:blipFill>
        <p:spPr bwMode="auto">
          <a:xfrm>
            <a:off x="752475" y="4248150"/>
            <a:ext cx="601663" cy="601663"/>
          </a:xfrm>
          <a:prstGeom prst="rect">
            <a:avLst/>
          </a:prstGeom>
          <a:noFill/>
          <a:ln w="9525">
            <a:noFill/>
            <a:miter lim="800000"/>
            <a:headEnd/>
            <a:tailEnd/>
          </a:ln>
        </p:spPr>
      </p:pic>
      <p:sp>
        <p:nvSpPr>
          <p:cNvPr id="21507" name="Title 1"/>
          <p:cNvSpPr>
            <a:spLocks noGrp="1"/>
          </p:cNvSpPr>
          <p:nvPr>
            <p:ph type="title"/>
          </p:nvPr>
        </p:nvSpPr>
        <p:spPr/>
        <p:txBody>
          <a:bodyPr/>
          <a:lstStyle/>
          <a:p>
            <a:pPr eaLnBrk="1" hangingPunct="1"/>
            <a:r>
              <a:rPr lang="en-US">
                <a:latin typeface="Arial Black" charset="0"/>
                <a:ea typeface="Arial Black" charset="0"/>
                <a:cs typeface="Arial Black" charset="0"/>
              </a:rPr>
              <a:t>New Ways to stay connected!</a:t>
            </a:r>
          </a:p>
        </p:txBody>
      </p:sp>
      <p:sp>
        <p:nvSpPr>
          <p:cNvPr id="21508" name="Content Placeholder 2"/>
          <p:cNvSpPr>
            <a:spLocks noGrp="1"/>
          </p:cNvSpPr>
          <p:nvPr>
            <p:ph idx="1"/>
          </p:nvPr>
        </p:nvSpPr>
        <p:spPr/>
        <p:txBody>
          <a:bodyPr/>
          <a:lstStyle/>
          <a:p>
            <a:pPr eaLnBrk="1" hangingPunct="1">
              <a:spcBef>
                <a:spcPts val="600"/>
              </a:spcBef>
            </a:pPr>
            <a:r>
              <a:rPr lang="en-US" sz="3600">
                <a:ea typeface="ＭＳ Ｐゴシック" charset="-128"/>
                <a:hlinkClick r:id="rId4"/>
              </a:rPr>
              <a:t>www.cluin.org</a:t>
            </a:r>
            <a:r>
              <a:rPr lang="en-US" sz="3600">
                <a:ea typeface="ＭＳ Ｐゴシック" charset="-128"/>
              </a:rPr>
              <a:t> </a:t>
            </a:r>
          </a:p>
          <a:p>
            <a:pPr eaLnBrk="1" hangingPunct="1">
              <a:spcBef>
                <a:spcPts val="600"/>
              </a:spcBef>
            </a:pPr>
            <a:r>
              <a:rPr lang="en-US" sz="2800">
                <a:ea typeface="ＭＳ Ｐゴシック" charset="-128"/>
              </a:rPr>
              <a:t>Follow CLU-IN on Facebook, LinkedIn, or Twitter</a:t>
            </a:r>
          </a:p>
          <a:p>
            <a:pPr lvl="1" eaLnBrk="1" hangingPunct="1">
              <a:spcBef>
                <a:spcPts val="600"/>
              </a:spcBef>
              <a:buFontTx/>
              <a:buNone/>
            </a:pPr>
            <a:endParaRPr lang="en-US">
              <a:hlinkClick r:id="rId5"/>
            </a:endParaRPr>
          </a:p>
          <a:p>
            <a:pPr lvl="1" eaLnBrk="1" hangingPunct="1">
              <a:spcBef>
                <a:spcPts val="600"/>
              </a:spcBef>
              <a:buFontTx/>
              <a:buNone/>
            </a:pPr>
            <a:r>
              <a:rPr lang="en-US"/>
              <a:t>    </a:t>
            </a:r>
            <a:r>
              <a:rPr lang="en-US">
                <a:hlinkClick r:id="rId5"/>
              </a:rPr>
              <a:t>https://www.facebook.com/EPACleanUpTech</a:t>
            </a:r>
            <a:endParaRPr lang="en-US"/>
          </a:p>
          <a:p>
            <a:pPr lvl="1" eaLnBrk="1" hangingPunct="1">
              <a:spcBef>
                <a:spcPts val="600"/>
              </a:spcBef>
            </a:pPr>
            <a:endParaRPr lang="en-US">
              <a:hlinkClick r:id="rId6"/>
            </a:endParaRPr>
          </a:p>
          <a:p>
            <a:pPr lvl="1" eaLnBrk="1" hangingPunct="1">
              <a:spcBef>
                <a:spcPts val="600"/>
              </a:spcBef>
              <a:buFontTx/>
              <a:buNone/>
            </a:pPr>
            <a:r>
              <a:rPr lang="en-US"/>
              <a:t>    </a:t>
            </a:r>
            <a:r>
              <a:rPr lang="en-US">
                <a:hlinkClick r:id="rId7"/>
              </a:rPr>
              <a:t>https://twitter.com/#!/EPACleanUpTech</a:t>
            </a:r>
            <a:endParaRPr lang="en-US"/>
          </a:p>
          <a:p>
            <a:pPr lvl="1" eaLnBrk="1" hangingPunct="1">
              <a:spcBef>
                <a:spcPts val="600"/>
              </a:spcBef>
              <a:buFontTx/>
              <a:buNone/>
            </a:pPr>
            <a:endParaRPr lang="en-US"/>
          </a:p>
          <a:p>
            <a:pPr lvl="2" eaLnBrk="1" hangingPunct="1">
              <a:buFontTx/>
              <a:buNone/>
            </a:pPr>
            <a:r>
              <a:rPr lang="en-US" sz="2800">
                <a:ea typeface="ＭＳ Ｐゴシック" charset="-128"/>
                <a:hlinkClick r:id="rId8"/>
              </a:rPr>
              <a:t>http://www.linkedin.com/groups/Clean-Up-Information-Network-CLUIN-4405740</a:t>
            </a:r>
            <a:endParaRPr lang="en-US" sz="2800">
              <a:ea typeface="ＭＳ Ｐゴシック" charset="-128"/>
            </a:endParaRPr>
          </a:p>
        </p:txBody>
      </p:sp>
      <p:pic>
        <p:nvPicPr>
          <p:cNvPr id="21509" name="Picture 4" descr="Become a Fan of epacleanuptech on Facebook"/>
          <p:cNvPicPr>
            <a:picLocks noChangeAspect="1" noChangeArrowheads="1"/>
          </p:cNvPicPr>
          <p:nvPr/>
        </p:nvPicPr>
        <p:blipFill>
          <a:blip r:embed="rId9"/>
          <a:srcRect/>
          <a:stretch>
            <a:fillRect/>
          </a:stretch>
        </p:blipFill>
        <p:spPr bwMode="auto">
          <a:xfrm>
            <a:off x="725488" y="3286125"/>
            <a:ext cx="620712" cy="620713"/>
          </a:xfrm>
          <a:prstGeom prst="rect">
            <a:avLst/>
          </a:prstGeom>
          <a:noFill/>
          <a:ln w="9525">
            <a:noFill/>
            <a:miter lim="800000"/>
            <a:headEnd/>
            <a:tailEnd/>
          </a:ln>
        </p:spPr>
      </p:pic>
      <p:pic>
        <p:nvPicPr>
          <p:cNvPr id="21510" name="Picture 12" descr="https://encrypted-tbn1.google.com/images?q=tbn:ANd9GcQd69b4d-Cj73y19HuG3YnL98Z5jEKeb2P8jMs9uBWzSnDH_PnuQwM1q8hh"/>
          <p:cNvPicPr>
            <a:picLocks noChangeAspect="1" noChangeArrowheads="1"/>
          </p:cNvPicPr>
          <p:nvPr/>
        </p:nvPicPr>
        <p:blipFill>
          <a:blip r:embed="rId10"/>
          <a:srcRect/>
          <a:stretch>
            <a:fillRect/>
          </a:stretch>
        </p:blipFill>
        <p:spPr bwMode="auto">
          <a:xfrm>
            <a:off x="649288" y="5399088"/>
            <a:ext cx="779462" cy="831850"/>
          </a:xfrm>
          <a:prstGeom prst="rect">
            <a:avLst/>
          </a:prstGeom>
          <a:noFill/>
          <a:ln w="9525">
            <a:noFill/>
            <a:miter lim="800000"/>
            <a:headEnd/>
            <a:tailEnd/>
          </a:ln>
        </p:spPr>
      </p:pic>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atin typeface="Arial Black" charset="0"/>
                <a:ea typeface="Arial Black" charset="0"/>
                <a:cs typeface="Arial Black" charset="0"/>
              </a:rPr>
              <a:t>Resources &amp; Feedback</a:t>
            </a:r>
          </a:p>
        </p:txBody>
      </p:sp>
      <p:sp>
        <p:nvSpPr>
          <p:cNvPr id="22531" name="Rectangle 3"/>
          <p:cNvSpPr>
            <a:spLocks noGrp="1" noChangeArrowheads="1"/>
          </p:cNvSpPr>
          <p:nvPr>
            <p:ph type="body" idx="1"/>
          </p:nvPr>
        </p:nvSpPr>
        <p:spPr/>
        <p:txBody>
          <a:bodyPr/>
          <a:lstStyle/>
          <a:p>
            <a:pPr eaLnBrk="1" hangingPunct="1"/>
            <a:r>
              <a:rPr lang="en-US" sz="2800" dirty="0">
                <a:ea typeface="ＭＳ Ｐゴシック" charset="-128"/>
              </a:rPr>
              <a:t>To view a complete list of resources for this seminar, please visit the </a:t>
            </a:r>
            <a:r>
              <a:rPr lang="en-US" sz="2800" b="1" u="sng" dirty="0">
                <a:solidFill>
                  <a:schemeClr val="hlink"/>
                </a:solidFill>
                <a:ea typeface="ＭＳ Ｐゴシック" charset="-128"/>
                <a:hlinkClick r:id="rId3"/>
              </a:rPr>
              <a:t>Additional Resources</a:t>
            </a:r>
            <a:r>
              <a:rPr lang="en-US" sz="2800" b="1" u="sng" dirty="0">
                <a:solidFill>
                  <a:schemeClr val="hlink"/>
                </a:solidFill>
                <a:ea typeface="ＭＳ Ｐゴシック" charset="-128"/>
              </a:rPr>
              <a:t> </a:t>
            </a:r>
          </a:p>
          <a:p>
            <a:pPr eaLnBrk="1" hangingPunct="1"/>
            <a:r>
              <a:rPr lang="en-US" sz="2800" dirty="0">
                <a:ea typeface="ＭＳ Ｐゴシック" charset="-128"/>
              </a:rPr>
              <a:t>Please complete the </a:t>
            </a:r>
            <a:r>
              <a:rPr lang="en-US" sz="2800" b="1" u="sng" dirty="0">
                <a:solidFill>
                  <a:schemeClr val="hlink"/>
                </a:solidFill>
                <a:ea typeface="ＭＳ Ｐゴシック" charset="-128"/>
                <a:hlinkClick r:id="rId4"/>
              </a:rPr>
              <a:t>Feedback Form</a:t>
            </a:r>
            <a:r>
              <a:rPr lang="en-US" sz="2800" dirty="0">
                <a:ea typeface="ＭＳ Ｐゴシック" charset="-128"/>
              </a:rPr>
              <a:t> to help ensure events like this are offered in the future</a:t>
            </a:r>
          </a:p>
          <a:p>
            <a:pPr eaLnBrk="1" hangingPunct="1"/>
            <a:endParaRPr lang="en-US" sz="2400" dirty="0">
              <a:ea typeface="ＭＳ Ｐゴシック" charset="-128"/>
            </a:endParaRPr>
          </a:p>
          <a:p>
            <a:pPr eaLnBrk="1" hangingPunct="1"/>
            <a:endParaRPr lang="en-US" sz="2400" dirty="0">
              <a:ea typeface="ＭＳ Ｐゴシック" charset="-128"/>
            </a:endParaRPr>
          </a:p>
          <a:p>
            <a:pPr eaLnBrk="1" hangingPunct="1"/>
            <a:endParaRPr lang="en-US" sz="2400" dirty="0">
              <a:ea typeface="ＭＳ Ｐゴシック" charset="-128"/>
            </a:endParaRPr>
          </a:p>
          <a:p>
            <a:pPr eaLnBrk="1" hangingPunct="1"/>
            <a:endParaRPr lang="en-US" sz="2400" dirty="0">
              <a:ea typeface="ＭＳ Ｐゴシック" charset="-128"/>
            </a:endParaRPr>
          </a:p>
          <a:p>
            <a:pPr eaLnBrk="1" hangingPunct="1"/>
            <a:endParaRPr lang="en-US" sz="2400" dirty="0">
              <a:ea typeface="ＭＳ Ｐゴシック" charset="-128"/>
            </a:endParaRPr>
          </a:p>
          <a:p>
            <a:pPr eaLnBrk="1" hangingPunct="1">
              <a:spcBef>
                <a:spcPts val="600"/>
              </a:spcBef>
            </a:pPr>
            <a:endParaRPr lang="en-US" sz="2800" dirty="0">
              <a:ea typeface="ＭＳ Ｐゴシック" charset="-128"/>
            </a:endParaRPr>
          </a:p>
        </p:txBody>
      </p:sp>
      <p:pic>
        <p:nvPicPr>
          <p:cNvPr id="22532" name="Picture 4"/>
          <p:cNvPicPr>
            <a:picLocks noChangeAspect="1" noChangeArrowheads="1"/>
          </p:cNvPicPr>
          <p:nvPr/>
        </p:nvPicPr>
        <p:blipFill>
          <a:blip r:embed="rId5"/>
          <a:srcRect/>
          <a:stretch>
            <a:fillRect/>
          </a:stretch>
        </p:blipFill>
        <p:spPr bwMode="auto">
          <a:xfrm>
            <a:off x="635000" y="3686175"/>
            <a:ext cx="4121150" cy="2514600"/>
          </a:xfrm>
          <a:prstGeom prst="rect">
            <a:avLst/>
          </a:prstGeom>
          <a:noFill/>
          <a:ln w="9525">
            <a:noFill/>
            <a:miter lim="800000"/>
            <a:headEnd/>
            <a:tailEnd/>
          </a:ln>
        </p:spPr>
      </p:pic>
      <p:sp>
        <p:nvSpPr>
          <p:cNvPr id="22533" name="Text Box 5"/>
          <p:cNvSpPr txBox="1">
            <a:spLocks noChangeArrowheads="1"/>
          </p:cNvSpPr>
          <p:nvPr/>
        </p:nvSpPr>
        <p:spPr bwMode="auto">
          <a:xfrm>
            <a:off x="5080000" y="4168775"/>
            <a:ext cx="3606800" cy="1338263"/>
          </a:xfrm>
          <a:prstGeom prst="rect">
            <a:avLst/>
          </a:prstGeom>
          <a:noFill/>
          <a:ln w="9525">
            <a:noFill/>
            <a:miter lim="800000"/>
            <a:headEnd/>
            <a:tailEnd/>
          </a:ln>
        </p:spPr>
        <p:txBody>
          <a:bodyPr>
            <a:prstTxWarp prst="textNoShape">
              <a:avLst/>
            </a:prstTxWarp>
            <a:spAutoFit/>
          </a:bodyPr>
          <a:lstStyle/>
          <a:p>
            <a:pPr>
              <a:spcBef>
                <a:spcPct val="50000"/>
              </a:spcBef>
            </a:pPr>
            <a:r>
              <a:rPr lang="en-US"/>
              <a:t>Need confirmation of your participation today?</a:t>
            </a:r>
          </a:p>
          <a:p>
            <a:pPr>
              <a:spcBef>
                <a:spcPct val="50000"/>
              </a:spcBef>
            </a:pPr>
            <a:r>
              <a:rPr lang="en-US"/>
              <a:t>Fill out the feedback form and check box for confirmation email.</a:t>
            </a:r>
          </a:p>
        </p:txBody>
      </p:sp>
      <p:sp>
        <p:nvSpPr>
          <p:cNvPr id="22534" name="Line 6"/>
          <p:cNvSpPr>
            <a:spLocks noChangeShapeType="1"/>
          </p:cNvSpPr>
          <p:nvPr/>
        </p:nvSpPr>
        <p:spPr bwMode="auto">
          <a:xfrm flipH="1">
            <a:off x="4495800" y="4838700"/>
            <a:ext cx="523875" cy="685800"/>
          </a:xfrm>
          <a:prstGeom prst="line">
            <a:avLst/>
          </a:prstGeom>
          <a:noFill/>
          <a:ln w="28575">
            <a:solidFill>
              <a:schemeClr val="tx1"/>
            </a:solidFill>
            <a:round/>
            <a:headEnd/>
            <a:tailEnd type="triangle" w="lg" len="lg"/>
          </a:ln>
        </p:spPr>
        <p:txBody>
          <a:bodyPr>
            <a:prstTxWarp prst="textNoShape">
              <a:avLst/>
            </a:prstTxWarp>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Rectangle 4"/>
          <p:cNvSpPr>
            <a:spLocks noGrp="1" noChangeArrowheads="1"/>
          </p:cNvSpPr>
          <p:nvPr>
            <p:ph type="title"/>
          </p:nvPr>
        </p:nvSpPr>
        <p:spPr/>
        <p:txBody>
          <a:bodyPr/>
          <a:lstStyle/>
          <a:p>
            <a:pPr eaLnBrk="1" hangingPunct="1"/>
            <a:r>
              <a:rPr lang="en-US" smtClean="0"/>
              <a:t>General and Restricted Use</a:t>
            </a:r>
          </a:p>
        </p:txBody>
      </p:sp>
      <p:sp>
        <p:nvSpPr>
          <p:cNvPr id="15364" name="Rectangle 5"/>
          <p:cNvSpPr>
            <a:spLocks noGrp="1" noChangeArrowheads="1"/>
          </p:cNvSpPr>
          <p:nvPr>
            <p:ph sz="half" idx="1"/>
          </p:nvPr>
        </p:nvSpPr>
        <p:spPr/>
        <p:txBody>
          <a:bodyPr/>
          <a:lstStyle/>
          <a:p>
            <a:pPr eaLnBrk="1" hangingPunct="1">
              <a:buFont typeface="Wingdings" pitchFamily="2" charset="2"/>
              <a:buNone/>
            </a:pPr>
            <a:r>
              <a:rPr lang="en-US" dirty="0" smtClean="0"/>
              <a:t>General</a:t>
            </a:r>
          </a:p>
          <a:p>
            <a:pPr eaLnBrk="1" hangingPunct="1"/>
            <a:r>
              <a:rPr lang="en-US" dirty="0" smtClean="0"/>
              <a:t>Over the counter available to untrained user</a:t>
            </a:r>
          </a:p>
          <a:p>
            <a:pPr eaLnBrk="1" hangingPunct="1"/>
            <a:r>
              <a:rPr lang="en-US" dirty="0" smtClean="0"/>
              <a:t>Signal Word Typically</a:t>
            </a:r>
          </a:p>
          <a:p>
            <a:pPr lvl="1"/>
            <a:r>
              <a:rPr lang="en-US" b="1" dirty="0" smtClean="0"/>
              <a:t>Caution</a:t>
            </a:r>
          </a:p>
        </p:txBody>
      </p:sp>
      <p:sp>
        <p:nvSpPr>
          <p:cNvPr id="15365" name="Rectangle 6"/>
          <p:cNvSpPr>
            <a:spLocks noGrp="1" noChangeArrowheads="1"/>
          </p:cNvSpPr>
          <p:nvPr>
            <p:ph sz="half" idx="2"/>
          </p:nvPr>
        </p:nvSpPr>
        <p:spPr/>
        <p:txBody>
          <a:bodyPr/>
          <a:lstStyle/>
          <a:p>
            <a:pPr eaLnBrk="1" hangingPunct="1">
              <a:buFont typeface="Wingdings" pitchFamily="2" charset="2"/>
              <a:buNone/>
            </a:pPr>
            <a:r>
              <a:rPr lang="en-US" dirty="0" smtClean="0"/>
              <a:t>Restricted Use</a:t>
            </a:r>
          </a:p>
          <a:p>
            <a:pPr eaLnBrk="1" hangingPunct="1"/>
            <a:r>
              <a:rPr lang="en-US" dirty="0" smtClean="0"/>
              <a:t>Only available for use by certified applicators</a:t>
            </a:r>
          </a:p>
          <a:p>
            <a:pPr eaLnBrk="1" hangingPunct="1"/>
            <a:r>
              <a:rPr lang="en-US" dirty="0" smtClean="0"/>
              <a:t>Signal Word Typically</a:t>
            </a:r>
          </a:p>
          <a:p>
            <a:pPr lvl="1"/>
            <a:r>
              <a:rPr lang="en-US" b="1" dirty="0" smtClean="0"/>
              <a:t>Danger</a:t>
            </a:r>
            <a:r>
              <a:rPr lang="en-US" dirty="0" smtClean="0"/>
              <a:t> or </a:t>
            </a:r>
            <a:r>
              <a:rPr lang="en-US" b="1" dirty="0" smtClean="0"/>
              <a:t>Warning</a:t>
            </a:r>
          </a:p>
          <a:p>
            <a:endParaRPr lang="en-US" b="1" dirty="0" smtClean="0"/>
          </a:p>
          <a:p>
            <a:r>
              <a:rPr lang="en-US" b="1" dirty="0" smtClean="0"/>
              <a:t>Dealers must keep records of sale</a:t>
            </a:r>
          </a:p>
          <a:p>
            <a:pPr eaLnBrk="1" hangingPunct="1">
              <a:buFont typeface="Wingdings" pitchFamily="2" charset="2"/>
              <a:buNone/>
            </a:pPr>
            <a:endParaRPr lang="en-US" b="1" dirty="0" smtClean="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atin typeface="Arial Black" charset="0"/>
                <a:ea typeface="Arial Black" charset="0"/>
                <a:cs typeface="Arial Black" charset="0"/>
              </a:rPr>
              <a:t>Seminar Homepage</a:t>
            </a:r>
          </a:p>
        </p:txBody>
      </p:sp>
      <p:pic>
        <p:nvPicPr>
          <p:cNvPr id="17411" name="Picture 2"/>
          <p:cNvPicPr>
            <a:picLocks noChangeAspect="1" noChangeArrowheads="1"/>
          </p:cNvPicPr>
          <p:nvPr/>
        </p:nvPicPr>
        <p:blipFill>
          <a:blip r:embed="rId3"/>
          <a:srcRect b="40543"/>
          <a:stretch>
            <a:fillRect/>
          </a:stretch>
        </p:blipFill>
        <p:spPr bwMode="auto">
          <a:xfrm>
            <a:off x="2033588" y="1435100"/>
            <a:ext cx="5059362" cy="3619500"/>
          </a:xfrm>
          <a:prstGeom prst="rect">
            <a:avLst/>
          </a:prstGeom>
          <a:noFill/>
          <a:ln w="9525">
            <a:noFill/>
            <a:miter lim="800000"/>
            <a:headEnd/>
            <a:tailEnd/>
          </a:ln>
        </p:spPr>
      </p:pic>
      <p:sp>
        <p:nvSpPr>
          <p:cNvPr id="9" name="TextBox 8"/>
          <p:cNvSpPr txBox="1">
            <a:spLocks noChangeArrowheads="1"/>
          </p:cNvSpPr>
          <p:nvPr/>
        </p:nvSpPr>
        <p:spPr bwMode="auto">
          <a:xfrm>
            <a:off x="390525" y="2070100"/>
            <a:ext cx="1160463" cy="923330"/>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sz="1800" dirty="0">
                <a:latin typeface="Arial"/>
                <a:ea typeface="ＭＳ Ｐゴシック" pitchFamily="-1" charset="-128"/>
                <a:cs typeface="Arial"/>
              </a:rPr>
              <a:t>Join the seminar online</a:t>
            </a:r>
          </a:p>
        </p:txBody>
      </p:sp>
      <p:cxnSp>
        <p:nvCxnSpPr>
          <p:cNvPr id="11" name="Straight Arrow Connector 10"/>
          <p:cNvCxnSpPr>
            <a:cxnSpLocks noChangeShapeType="1"/>
            <a:stCxn id="9" idx="3"/>
          </p:cNvCxnSpPr>
          <p:nvPr/>
        </p:nvCxnSpPr>
        <p:spPr bwMode="auto">
          <a:xfrm flipV="1">
            <a:off x="1550988" y="2017714"/>
            <a:ext cx="434975" cy="514051"/>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pic>
        <p:nvPicPr>
          <p:cNvPr id="17414" name="Picture 2"/>
          <p:cNvPicPr>
            <a:picLocks noChangeAspect="1" noChangeArrowheads="1"/>
          </p:cNvPicPr>
          <p:nvPr/>
        </p:nvPicPr>
        <p:blipFill>
          <a:blip r:embed="rId3"/>
          <a:srcRect t="66304"/>
          <a:stretch>
            <a:fillRect/>
          </a:stretch>
        </p:blipFill>
        <p:spPr bwMode="auto">
          <a:xfrm>
            <a:off x="2030413" y="4338638"/>
            <a:ext cx="5059362" cy="2052637"/>
          </a:xfrm>
          <a:prstGeom prst="rect">
            <a:avLst/>
          </a:prstGeom>
          <a:noFill/>
          <a:ln w="9525">
            <a:noFill/>
            <a:miter lim="800000"/>
            <a:headEnd/>
            <a:tailEnd/>
          </a:ln>
        </p:spPr>
      </p:pic>
      <p:sp>
        <p:nvSpPr>
          <p:cNvPr id="13" name="TextBox 12"/>
          <p:cNvSpPr txBox="1">
            <a:spLocks noChangeArrowheads="1"/>
          </p:cNvSpPr>
          <p:nvPr/>
        </p:nvSpPr>
        <p:spPr bwMode="auto">
          <a:xfrm>
            <a:off x="5381625" y="1998663"/>
            <a:ext cx="2476500" cy="369332"/>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sz="1800" dirty="0">
                <a:latin typeface="Arial"/>
                <a:ea typeface="ＭＳ Ｐゴシック" pitchFamily="-1" charset="-128"/>
                <a:cs typeface="Arial"/>
              </a:rPr>
              <a:t>Download Slides</a:t>
            </a:r>
          </a:p>
        </p:txBody>
      </p:sp>
      <p:cxnSp>
        <p:nvCxnSpPr>
          <p:cNvPr id="14" name="Straight Arrow Connector 13"/>
          <p:cNvCxnSpPr>
            <a:cxnSpLocks noChangeShapeType="1"/>
            <a:stCxn id="13" idx="1"/>
          </p:cNvCxnSpPr>
          <p:nvPr/>
        </p:nvCxnSpPr>
        <p:spPr bwMode="auto">
          <a:xfrm rot="10800000" flipV="1">
            <a:off x="4725989" y="2183329"/>
            <a:ext cx="655636" cy="29648"/>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cxnSp>
        <p:nvCxnSpPr>
          <p:cNvPr id="15" name="Straight Arrow Connector 14"/>
          <p:cNvCxnSpPr>
            <a:cxnSpLocks noChangeShapeType="1"/>
            <a:stCxn id="9" idx="3"/>
          </p:cNvCxnSpPr>
          <p:nvPr/>
        </p:nvCxnSpPr>
        <p:spPr bwMode="auto">
          <a:xfrm>
            <a:off x="1550988" y="2531765"/>
            <a:ext cx="898525" cy="247203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cxnSp>
        <p:nvCxnSpPr>
          <p:cNvPr id="21" name="Straight Arrow Connector 20"/>
          <p:cNvCxnSpPr>
            <a:cxnSpLocks noChangeShapeType="1"/>
            <a:stCxn id="13" idx="1"/>
          </p:cNvCxnSpPr>
          <p:nvPr/>
        </p:nvCxnSpPr>
        <p:spPr bwMode="auto">
          <a:xfrm rot="10800000" flipV="1">
            <a:off x="4908551" y="2183328"/>
            <a:ext cx="473074" cy="305224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sp>
        <p:nvSpPr>
          <p:cNvPr id="24" name="TextBox 23"/>
          <p:cNvSpPr txBox="1">
            <a:spLocks noChangeArrowheads="1"/>
          </p:cNvSpPr>
          <p:nvPr/>
        </p:nvSpPr>
        <p:spPr bwMode="auto">
          <a:xfrm>
            <a:off x="5275263" y="5462588"/>
            <a:ext cx="2476500" cy="369332"/>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sz="1800" dirty="0">
                <a:latin typeface="Arial"/>
                <a:ea typeface="ＭＳ Ｐゴシック" pitchFamily="-1" charset="-128"/>
                <a:cs typeface="Arial"/>
              </a:rPr>
              <a:t>Feedback</a:t>
            </a:r>
          </a:p>
        </p:txBody>
      </p:sp>
      <p:cxnSp>
        <p:nvCxnSpPr>
          <p:cNvPr id="25" name="Straight Arrow Connector 24"/>
          <p:cNvCxnSpPr>
            <a:cxnSpLocks noChangeShapeType="1"/>
            <a:stCxn id="24" idx="1"/>
          </p:cNvCxnSpPr>
          <p:nvPr/>
        </p:nvCxnSpPr>
        <p:spPr bwMode="auto">
          <a:xfrm rot="10800000" flipV="1">
            <a:off x="4852989" y="5647253"/>
            <a:ext cx="422274" cy="83621"/>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8" name="Rectangle 9"/>
          <p:cNvSpPr>
            <a:spLocks noGrp="1" noChangeArrowheads="1"/>
          </p:cNvSpPr>
          <p:nvPr>
            <p:ph type="title" idx="4294967295"/>
          </p:nvPr>
        </p:nvSpPr>
        <p:spPr>
          <a:xfrm>
            <a:off x="1066800" y="4038600"/>
            <a:ext cx="4724400" cy="990600"/>
          </a:xfrm>
        </p:spPr>
        <p:txBody>
          <a:bodyPr/>
          <a:lstStyle/>
          <a:p>
            <a:pPr eaLnBrk="1" hangingPunct="1"/>
            <a:r>
              <a:rPr lang="en-US" sz="2800" dirty="0" err="1" smtClean="0"/>
              <a:t>Degesch</a:t>
            </a:r>
            <a:r>
              <a:rPr lang="en-US" sz="2800" dirty="0" smtClean="0"/>
              <a:t>, the folks who brought you </a:t>
            </a:r>
            <a:r>
              <a:rPr lang="en-US" sz="2800" dirty="0" err="1" smtClean="0"/>
              <a:t>Zyklon</a:t>
            </a:r>
            <a:r>
              <a:rPr lang="en-US" sz="2800" dirty="0" smtClean="0"/>
              <a:t> B</a:t>
            </a:r>
          </a:p>
        </p:txBody>
      </p:sp>
      <p:graphicFrame>
        <p:nvGraphicFramePr>
          <p:cNvPr id="16387" name="Object 4"/>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83405217"/>
              </p:ext>
            </p:extLst>
          </p:nvPr>
        </p:nvGraphicFramePr>
        <p:xfrm>
          <a:off x="1108112" y="457200"/>
          <a:ext cx="7902751" cy="3505200"/>
        </p:xfrm>
        <a:graphic>
          <a:graphicData uri="http://schemas.openxmlformats.org/presentationml/2006/ole">
            <p:oleObj spid="_x0000_s16407" name="Acrobat Document" r:id="rId4" imgW="7696200" imgH="2844800" progId="">
              <p:embed/>
            </p:oleObj>
          </a:graphicData>
        </a:graphic>
      </p:graphicFrame>
      <p:pic>
        <p:nvPicPr>
          <p:cNvPr id="16389" name="Picture 10" descr="Zyklon_B_labels"/>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62600" y="4191000"/>
            <a:ext cx="3200400" cy="210667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b="1" smtClean="0"/>
              <a:t/>
            </a:r>
            <a:br>
              <a:rPr lang="en-US" b="1" smtClean="0"/>
            </a:br>
            <a:r>
              <a:rPr lang="en-US" b="1" smtClean="0"/>
              <a:t>How Pesticides Are Regulated: State Level</a:t>
            </a:r>
          </a:p>
        </p:txBody>
      </p:sp>
      <p:sp>
        <p:nvSpPr>
          <p:cNvPr id="17412" name="Rectangle 3"/>
          <p:cNvSpPr>
            <a:spLocks noGrp="1" noChangeArrowheads="1"/>
          </p:cNvSpPr>
          <p:nvPr>
            <p:ph idx="1"/>
          </p:nvPr>
        </p:nvSpPr>
        <p:spPr>
          <a:xfrm>
            <a:off x="1393825" y="1570037"/>
            <a:ext cx="7750175" cy="4754563"/>
          </a:xfrm>
        </p:spPr>
        <p:txBody>
          <a:bodyPr/>
          <a:lstStyle/>
          <a:p>
            <a:r>
              <a:rPr lang="en-US" b="1" dirty="0" smtClean="0"/>
              <a:t>State Ag Agency Typically Lead</a:t>
            </a:r>
          </a:p>
          <a:p>
            <a:r>
              <a:rPr lang="en-US" b="1" dirty="0" smtClean="0"/>
              <a:t>Enforces the Law/Label</a:t>
            </a:r>
          </a:p>
          <a:p>
            <a:r>
              <a:rPr lang="en-US" b="1" dirty="0" smtClean="0"/>
              <a:t>Certifies Applicators</a:t>
            </a:r>
          </a:p>
          <a:p>
            <a:r>
              <a:rPr lang="en-US" b="1" dirty="0" smtClean="0"/>
              <a:t>Registers Pesticides within State</a:t>
            </a:r>
          </a:p>
          <a:p>
            <a:r>
              <a:rPr lang="en-US" b="1" dirty="0" smtClean="0"/>
              <a:t>Operate State Labs</a:t>
            </a:r>
          </a:p>
          <a:p>
            <a:r>
              <a:rPr lang="en-US" b="1" dirty="0" smtClean="0"/>
              <a:t>Coordinate Pesticide Collections Events</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smtClean="0"/>
              <a:t>What the State has to Offer*</a:t>
            </a:r>
          </a:p>
        </p:txBody>
      </p:sp>
      <p:sp>
        <p:nvSpPr>
          <p:cNvPr id="18436" name="Rectangle 3"/>
          <p:cNvSpPr>
            <a:spLocks noGrp="1" noChangeArrowheads="1"/>
          </p:cNvSpPr>
          <p:nvPr>
            <p:ph idx="1"/>
          </p:nvPr>
        </p:nvSpPr>
        <p:spPr>
          <a:xfrm>
            <a:off x="1393825" y="1600200"/>
            <a:ext cx="7521575" cy="4038600"/>
          </a:xfrm>
        </p:spPr>
        <p:txBody>
          <a:bodyPr/>
          <a:lstStyle/>
          <a:p>
            <a:pPr eaLnBrk="1" hangingPunct="1"/>
            <a:r>
              <a:rPr lang="en-US" dirty="0" smtClean="0"/>
              <a:t>Knowledgeable Labs</a:t>
            </a:r>
          </a:p>
          <a:p>
            <a:pPr eaLnBrk="1" hangingPunct="1"/>
            <a:r>
              <a:rPr lang="en-US" dirty="0" smtClean="0"/>
              <a:t>Knowledge of Crops, Growers, Products and Dealers</a:t>
            </a:r>
          </a:p>
          <a:p>
            <a:pPr eaLnBrk="1" hangingPunct="1"/>
            <a:r>
              <a:rPr lang="en-US" dirty="0" smtClean="0"/>
              <a:t>Assistance interpreting labels</a:t>
            </a:r>
          </a:p>
          <a:p>
            <a:pPr eaLnBrk="1" hangingPunct="1"/>
            <a:r>
              <a:rPr lang="en-US" dirty="0" smtClean="0"/>
              <a:t>Collection Programs</a:t>
            </a:r>
          </a:p>
          <a:p>
            <a:pPr eaLnBrk="1" hangingPunct="1"/>
            <a:endParaRPr lang="en-US" dirty="0" smtClean="0"/>
          </a:p>
          <a:p>
            <a:pPr eaLnBrk="1" hangingPunct="1">
              <a:buFont typeface="Wingdings" pitchFamily="2" charset="2"/>
              <a:buNone/>
            </a:pPr>
            <a:r>
              <a:rPr lang="en-US" dirty="0" smtClean="0"/>
              <a:t>* Undying love not included</a:t>
            </a:r>
          </a:p>
          <a:p>
            <a:pPr eaLnBrk="1" hangingPunct="1"/>
            <a:endParaRPr lang="en-US" dirty="0" smtClean="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9" name="Picture 4" descr="bpc-obsolete-pesticide-collection_5-07-augusta-a-large-delivery"/>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22362" y="0"/>
            <a:ext cx="5202238" cy="39020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9460" name="Picture 5" descr="bpc-obsolete-pesticide-collection_10-07-augusta_misc-pesticides3"/>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10200" y="3581400"/>
            <a:ext cx="3733800" cy="2800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5" name="Rectangle 6"/>
          <p:cNvSpPr>
            <a:spLocks noGrp="1" noChangeArrowheads="1"/>
          </p:cNvSpPr>
          <p:nvPr>
            <p:ph type="title"/>
          </p:nvPr>
        </p:nvSpPr>
        <p:spPr/>
        <p:txBody>
          <a:bodyPr/>
          <a:lstStyle/>
          <a:p>
            <a:pPr eaLnBrk="1" hangingPunct="1"/>
            <a:r>
              <a:rPr lang="en-US" smtClean="0"/>
              <a:t>What’s Wrong Here?</a:t>
            </a:r>
          </a:p>
        </p:txBody>
      </p:sp>
      <p:sp>
        <p:nvSpPr>
          <p:cNvPr id="2" name="Content Placeholder 1"/>
          <p:cNvSpPr>
            <a:spLocks noGrp="1"/>
          </p:cNvSpPr>
          <p:nvPr>
            <p:ph sz="half" idx="1"/>
          </p:nvPr>
        </p:nvSpPr>
        <p:spPr/>
        <p:txBody>
          <a:bodyPr/>
          <a:lstStyle/>
          <a:p>
            <a:endParaRPr lang="en-US" dirty="0"/>
          </a:p>
        </p:txBody>
      </p:sp>
      <p:sp>
        <p:nvSpPr>
          <p:cNvPr id="3" name="Content Placeholder 2"/>
          <p:cNvSpPr>
            <a:spLocks noGrp="1"/>
          </p:cNvSpPr>
          <p:nvPr>
            <p:ph sz="half" idx="2"/>
          </p:nvPr>
        </p:nvSpPr>
        <p:spPr/>
        <p:txBody>
          <a:bodyPr/>
          <a:lstStyle/>
          <a:p>
            <a:endParaRPr lang="en-US"/>
          </a:p>
        </p:txBody>
      </p:sp>
      <p:pic>
        <p:nvPicPr>
          <p:cNvPr id="20483" name="Picture 4" descr="dieldrin"/>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76350" y="1219200"/>
            <a:ext cx="3067050" cy="495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0484" name="Picture 5" descr="IMG_1445"/>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22974" y="1219200"/>
            <a:ext cx="3716225" cy="495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8" name="Rectangle 3"/>
          <p:cNvSpPr>
            <a:spLocks noGrp="1" noChangeArrowheads="1"/>
          </p:cNvSpPr>
          <p:nvPr>
            <p:ph sz="half" idx="1"/>
          </p:nvPr>
        </p:nvSpPr>
        <p:spPr/>
        <p:txBody>
          <a:bodyPr/>
          <a:lstStyle/>
          <a:p>
            <a:pPr eaLnBrk="1" hangingPunct="1">
              <a:lnSpc>
                <a:spcPct val="90000"/>
              </a:lnSpc>
            </a:pPr>
            <a:endParaRPr lang="en-US" dirty="0" smtClean="0"/>
          </a:p>
          <a:p>
            <a:pPr eaLnBrk="1" hangingPunct="1">
              <a:lnSpc>
                <a:spcPct val="90000"/>
              </a:lnSpc>
            </a:pPr>
            <a:endParaRPr lang="en-US" dirty="0" smtClean="0"/>
          </a:p>
          <a:p>
            <a:pPr marL="0" indent="0" eaLnBrk="1" hangingPunct="1">
              <a:lnSpc>
                <a:spcPct val="90000"/>
              </a:lnSpc>
              <a:buNone/>
            </a:pPr>
            <a:r>
              <a:rPr lang="en-US" dirty="0" smtClean="0"/>
              <a:t>Aerial applicator</a:t>
            </a:r>
          </a:p>
          <a:p>
            <a:pPr eaLnBrk="1" hangingPunct="1">
              <a:lnSpc>
                <a:spcPct val="90000"/>
              </a:lnSpc>
            </a:pPr>
            <a:r>
              <a:rPr lang="en-US" dirty="0" smtClean="0"/>
              <a:t>Over sprays field</a:t>
            </a:r>
          </a:p>
          <a:p>
            <a:pPr lvl="1" eaLnBrk="1" hangingPunct="1">
              <a:lnSpc>
                <a:spcPct val="90000"/>
              </a:lnSpc>
            </a:pPr>
            <a:r>
              <a:rPr lang="en-US" dirty="0" smtClean="0"/>
              <a:t>Sprays non-approved crop</a:t>
            </a:r>
          </a:p>
          <a:p>
            <a:pPr lvl="1" eaLnBrk="1" hangingPunct="1">
              <a:lnSpc>
                <a:spcPct val="90000"/>
              </a:lnSpc>
            </a:pPr>
            <a:r>
              <a:rPr lang="en-US" dirty="0" smtClean="0"/>
              <a:t>Sprays farm workers</a:t>
            </a:r>
          </a:p>
          <a:p>
            <a:pPr lvl="1" eaLnBrk="1" hangingPunct="1">
              <a:lnSpc>
                <a:spcPct val="90000"/>
              </a:lnSpc>
            </a:pPr>
            <a:r>
              <a:rPr lang="en-US" dirty="0" smtClean="0"/>
              <a:t>Injuries</a:t>
            </a:r>
          </a:p>
          <a:p>
            <a:pPr eaLnBrk="1" hangingPunct="1">
              <a:lnSpc>
                <a:spcPct val="90000"/>
              </a:lnSpc>
            </a:pPr>
            <a:r>
              <a:rPr lang="en-US" dirty="0" smtClean="0"/>
              <a:t>CERCLA or FIFRA response?</a:t>
            </a:r>
          </a:p>
        </p:txBody>
      </p:sp>
      <p:sp>
        <p:nvSpPr>
          <p:cNvPr id="21509" name="Rectangle 4"/>
          <p:cNvSpPr>
            <a:spLocks noGrp="1" noChangeArrowheads="1"/>
          </p:cNvSpPr>
          <p:nvPr>
            <p:ph sz="half" idx="2"/>
          </p:nvPr>
        </p:nvSpPr>
        <p:spPr/>
        <p:txBody>
          <a:bodyPr/>
          <a:lstStyle/>
          <a:p>
            <a:pPr eaLnBrk="1" hangingPunct="1">
              <a:lnSpc>
                <a:spcPct val="90000"/>
              </a:lnSpc>
              <a:buFont typeface="Wingdings" pitchFamily="2" charset="2"/>
              <a:buNone/>
            </a:pPr>
            <a:endParaRPr lang="en-US" dirty="0" smtClean="0"/>
          </a:p>
          <a:p>
            <a:pPr eaLnBrk="1" hangingPunct="1">
              <a:lnSpc>
                <a:spcPct val="90000"/>
              </a:lnSpc>
            </a:pPr>
            <a:endParaRPr lang="en-US" dirty="0" smtClean="0"/>
          </a:p>
          <a:p>
            <a:pPr marL="0" indent="0" eaLnBrk="1" hangingPunct="1">
              <a:lnSpc>
                <a:spcPct val="90000"/>
              </a:lnSpc>
              <a:buNone/>
            </a:pPr>
            <a:r>
              <a:rPr lang="en-US" dirty="0" smtClean="0"/>
              <a:t>Aerial applicator</a:t>
            </a:r>
          </a:p>
          <a:p>
            <a:pPr eaLnBrk="1" hangingPunct="1">
              <a:lnSpc>
                <a:spcPct val="90000"/>
              </a:lnSpc>
            </a:pPr>
            <a:r>
              <a:rPr lang="en-US" dirty="0" smtClean="0"/>
              <a:t>Engine fails</a:t>
            </a:r>
          </a:p>
          <a:p>
            <a:pPr lvl="1" eaLnBrk="1" hangingPunct="1">
              <a:lnSpc>
                <a:spcPct val="90000"/>
              </a:lnSpc>
            </a:pPr>
            <a:r>
              <a:rPr lang="en-US" dirty="0" smtClean="0"/>
              <a:t>Crashes into river</a:t>
            </a:r>
          </a:p>
          <a:p>
            <a:pPr lvl="1" eaLnBrk="1" hangingPunct="1">
              <a:lnSpc>
                <a:spcPct val="90000"/>
              </a:lnSpc>
            </a:pPr>
            <a:r>
              <a:rPr lang="en-US" dirty="0" smtClean="0"/>
              <a:t>Spills pesticide</a:t>
            </a:r>
          </a:p>
          <a:p>
            <a:pPr lvl="1" eaLnBrk="1" hangingPunct="1">
              <a:lnSpc>
                <a:spcPct val="90000"/>
              </a:lnSpc>
            </a:pPr>
            <a:r>
              <a:rPr lang="en-US" dirty="0" smtClean="0"/>
              <a:t>Fish kill</a:t>
            </a:r>
          </a:p>
          <a:p>
            <a:pPr eaLnBrk="1" hangingPunct="1">
              <a:lnSpc>
                <a:spcPct val="90000"/>
              </a:lnSpc>
            </a:pPr>
            <a:r>
              <a:rPr lang="en-US" dirty="0" smtClean="0"/>
              <a:t>CERCLA or FIFRA response?</a:t>
            </a:r>
          </a:p>
        </p:txBody>
      </p:sp>
      <p:pic>
        <p:nvPicPr>
          <p:cNvPr id="21510" name="Picture 5" descr="aerial"/>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00400" y="0"/>
            <a:ext cx="3810000" cy="20510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1511" name="Text Box 6"/>
          <p:cNvSpPr txBox="1">
            <a:spLocks noChangeArrowheads="1"/>
          </p:cNvSpPr>
          <p:nvPr/>
        </p:nvSpPr>
        <p:spPr bwMode="auto">
          <a:xfrm>
            <a:off x="1219201" y="152400"/>
            <a:ext cx="1981200" cy="120032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b="1" dirty="0">
                <a:solidFill>
                  <a:srgbClr val="FF0000"/>
                </a:solidFill>
                <a:latin typeface="Arial" charset="0"/>
              </a:rPr>
              <a:t>A mint field somewhere in Oregon.</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sz="4000" smtClean="0"/>
              <a:t>Pesticide and Superfund Interface</a:t>
            </a:r>
          </a:p>
        </p:txBody>
      </p:sp>
      <p:sp>
        <p:nvSpPr>
          <p:cNvPr id="22532" name="Rectangle 3"/>
          <p:cNvSpPr>
            <a:spLocks noGrp="1" noChangeArrowheads="1"/>
          </p:cNvSpPr>
          <p:nvPr>
            <p:ph idx="1"/>
          </p:nvPr>
        </p:nvSpPr>
        <p:spPr/>
        <p:txBody>
          <a:bodyPr/>
          <a:lstStyle/>
          <a:p>
            <a:pPr eaLnBrk="1" hangingPunct="1">
              <a:buFont typeface="Wingdings" pitchFamily="2" charset="2"/>
              <a:buNone/>
            </a:pPr>
            <a:r>
              <a:rPr lang="en-US" i="1" dirty="0" smtClean="0"/>
              <a:t>Emergency:</a:t>
            </a:r>
          </a:p>
          <a:p>
            <a:pPr eaLnBrk="1" hangingPunct="1">
              <a:buFont typeface="Wingdings" pitchFamily="2" charset="2"/>
              <a:buNone/>
            </a:pPr>
            <a:r>
              <a:rPr lang="en-US" dirty="0" smtClean="0"/>
              <a:t>	Methyl-Parathion</a:t>
            </a:r>
          </a:p>
          <a:p>
            <a:pPr eaLnBrk="1" hangingPunct="1">
              <a:buFont typeface="Wingdings" pitchFamily="2" charset="2"/>
              <a:buNone/>
            </a:pPr>
            <a:r>
              <a:rPr lang="en-US" dirty="0" smtClean="0"/>
              <a:t>	Anthrax</a:t>
            </a:r>
          </a:p>
          <a:p>
            <a:pPr eaLnBrk="1" hangingPunct="1">
              <a:buFont typeface="Wingdings" pitchFamily="2" charset="2"/>
              <a:buNone/>
            </a:pPr>
            <a:r>
              <a:rPr lang="en-US" dirty="0" smtClean="0"/>
              <a:t>	15 Mile Creek</a:t>
            </a:r>
          </a:p>
          <a:p>
            <a:pPr eaLnBrk="1" hangingPunct="1">
              <a:buFont typeface="Wingdings" pitchFamily="2" charset="2"/>
              <a:buNone/>
            </a:pPr>
            <a:r>
              <a:rPr lang="en-US" i="1" dirty="0" smtClean="0"/>
              <a:t>Removal:</a:t>
            </a:r>
          </a:p>
          <a:p>
            <a:pPr eaLnBrk="1" hangingPunct="1">
              <a:buFont typeface="Wingdings" pitchFamily="2" charset="2"/>
              <a:buNone/>
            </a:pPr>
            <a:r>
              <a:rPr lang="en-US" dirty="0" smtClean="0"/>
              <a:t>	McCormick and Baxter (Wood </a:t>
            </a:r>
            <a:r>
              <a:rPr lang="en-US" dirty="0" err="1" smtClean="0"/>
              <a:t>Treater</a:t>
            </a:r>
            <a:r>
              <a:rPr lang="en-US" dirty="0" smtClean="0"/>
              <a:t>)</a:t>
            </a:r>
          </a:p>
          <a:p>
            <a:pPr eaLnBrk="1" hangingPunct="1">
              <a:buFont typeface="Wingdings" pitchFamily="2" charset="2"/>
              <a:buNone/>
            </a:pPr>
            <a:r>
              <a:rPr lang="en-US" dirty="0" smtClean="0"/>
              <a:t>	Double H Removal</a:t>
            </a:r>
          </a:p>
          <a:p>
            <a:pPr eaLnBrk="1" hangingPunct="1"/>
            <a:endParaRPr lang="en-US" dirty="0" smtClean="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smtClean="0"/>
              <a:t>Questions? Comments</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28800" y="1310569"/>
            <a:ext cx="6140669" cy="448063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blipFill dpi="0" rotWithShape="1">
          <a:blip r:embed="rId3">
            <a:alphaModFix amt="56000"/>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 y="0"/>
            <a:ext cx="8839200" cy="1143000"/>
          </a:xfrm>
        </p:spPr>
        <p:txBody>
          <a:bodyPr/>
          <a:lstStyle/>
          <a:p>
            <a:pPr eaLnBrk="1" hangingPunct="1"/>
            <a:r>
              <a:rPr lang="en-US" u="sng" dirty="0" smtClean="0">
                <a:solidFill>
                  <a:srgbClr val="FF0000"/>
                </a:solidFill>
              </a:rPr>
              <a:t>FIFRA and Pesticide ER for OSCs </a:t>
            </a:r>
          </a:p>
        </p:txBody>
      </p:sp>
      <p:sp>
        <p:nvSpPr>
          <p:cNvPr id="2051" name="Rectangle 3"/>
          <p:cNvSpPr>
            <a:spLocks noGrp="1" noChangeArrowheads="1"/>
          </p:cNvSpPr>
          <p:nvPr>
            <p:ph idx="1"/>
          </p:nvPr>
        </p:nvSpPr>
        <p:spPr>
          <a:xfrm>
            <a:off x="134349" y="990600"/>
            <a:ext cx="8980714" cy="5867400"/>
          </a:xfrm>
          <a:solidFill>
            <a:schemeClr val="bg1">
              <a:alpha val="27000"/>
            </a:schemeClr>
          </a:solidFill>
        </p:spPr>
        <p:txBody>
          <a:bodyPr/>
          <a:lstStyle/>
          <a:p>
            <a:pPr eaLnBrk="1" hangingPunct="1">
              <a:lnSpc>
                <a:spcPct val="80000"/>
              </a:lnSpc>
              <a:defRPr/>
            </a:pPr>
            <a:r>
              <a:rPr lang="en-US" sz="2800" dirty="0" smtClean="0"/>
              <a:t>Introduction</a:t>
            </a:r>
          </a:p>
          <a:p>
            <a:pPr eaLnBrk="1" hangingPunct="1">
              <a:lnSpc>
                <a:spcPct val="80000"/>
              </a:lnSpc>
              <a:defRPr/>
            </a:pPr>
            <a:r>
              <a:rPr lang="en-US" sz="2800" dirty="0" smtClean="0"/>
              <a:t>Pesticides and Fed/State Regulations</a:t>
            </a:r>
          </a:p>
          <a:p>
            <a:pPr eaLnBrk="1" hangingPunct="1">
              <a:lnSpc>
                <a:spcPct val="80000"/>
              </a:lnSpc>
              <a:defRPr/>
            </a:pPr>
            <a:r>
              <a:rPr lang="en-US" sz="2800" b="1" u="sng" dirty="0" smtClean="0"/>
              <a:t>Case Study / Exercise – </a:t>
            </a:r>
            <a:r>
              <a:rPr lang="en-US" sz="2800" b="1" u="sng" dirty="0" err="1" smtClean="0"/>
              <a:t>Temik</a:t>
            </a:r>
            <a:r>
              <a:rPr lang="en-US" sz="2800" b="1" u="sng" dirty="0" smtClean="0"/>
              <a:t> Pesticide E.R.</a:t>
            </a:r>
          </a:p>
          <a:p>
            <a:pPr eaLnBrk="1" hangingPunct="1">
              <a:lnSpc>
                <a:spcPct val="80000"/>
              </a:lnSpc>
              <a:defRPr/>
            </a:pPr>
            <a:r>
              <a:rPr lang="en-US" sz="2800" dirty="0" smtClean="0"/>
              <a:t>Human Impacts</a:t>
            </a:r>
          </a:p>
          <a:p>
            <a:pPr eaLnBrk="1" hangingPunct="1">
              <a:lnSpc>
                <a:spcPct val="80000"/>
              </a:lnSpc>
              <a:defRPr/>
            </a:pPr>
            <a:r>
              <a:rPr lang="en-US" sz="2800" dirty="0" smtClean="0"/>
              <a:t>Hazard Recognition</a:t>
            </a:r>
          </a:p>
          <a:p>
            <a:pPr eaLnBrk="1" hangingPunct="1">
              <a:lnSpc>
                <a:spcPct val="80000"/>
              </a:lnSpc>
              <a:defRPr/>
            </a:pPr>
            <a:r>
              <a:rPr lang="en-US" sz="2800" dirty="0" smtClean="0"/>
              <a:t>Case Study – Wildlife Baiting Investigation</a:t>
            </a:r>
          </a:p>
          <a:p>
            <a:pPr eaLnBrk="1" hangingPunct="1">
              <a:lnSpc>
                <a:spcPct val="80000"/>
              </a:lnSpc>
              <a:defRPr/>
            </a:pPr>
            <a:r>
              <a:rPr lang="en-US" sz="2800" dirty="0" smtClean="0"/>
              <a:t>Environmental Impacts</a:t>
            </a:r>
          </a:p>
          <a:p>
            <a:pPr eaLnBrk="1" hangingPunct="1">
              <a:lnSpc>
                <a:spcPct val="80000"/>
              </a:lnSpc>
              <a:defRPr/>
            </a:pPr>
            <a:r>
              <a:rPr lang="en-US" sz="2800" dirty="0" smtClean="0"/>
              <a:t>Case Study – 15 Mile Creek</a:t>
            </a:r>
          </a:p>
          <a:p>
            <a:pPr eaLnBrk="1" hangingPunct="1">
              <a:lnSpc>
                <a:spcPct val="80000"/>
              </a:lnSpc>
              <a:defRPr/>
            </a:pPr>
            <a:r>
              <a:rPr lang="en-US" sz="2800" dirty="0" smtClean="0"/>
              <a:t>Case Study / Exercise – Rodeo Town</a:t>
            </a:r>
          </a:p>
          <a:p>
            <a:pPr eaLnBrk="1" hangingPunct="1">
              <a:lnSpc>
                <a:spcPct val="80000"/>
              </a:lnSpc>
              <a:defRPr/>
            </a:pPr>
            <a:r>
              <a:rPr lang="en-US" sz="2800" dirty="0" smtClean="0"/>
              <a:t>Conclusion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880063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REOC Region 3</a:t>
            </a:r>
            <a:endParaRPr lang="en-US" dirty="0"/>
          </a:p>
        </p:txBody>
      </p:sp>
      <p:sp>
        <p:nvSpPr>
          <p:cNvPr id="3" name="Content Placeholder 2"/>
          <p:cNvSpPr>
            <a:spLocks noGrp="1"/>
          </p:cNvSpPr>
          <p:nvPr>
            <p:ph sz="half" idx="1"/>
          </p:nvPr>
        </p:nvSpPr>
        <p:spPr>
          <a:xfrm>
            <a:off x="1295400" y="1371600"/>
            <a:ext cx="4115350" cy="4754563"/>
          </a:xfrm>
        </p:spPr>
        <p:txBody>
          <a:bodyPr/>
          <a:lstStyle/>
          <a:p>
            <a:r>
              <a:rPr lang="en-US" dirty="0" smtClean="0"/>
              <a:t>TV in Response Center shows a truck accident with a fire.  </a:t>
            </a:r>
          </a:p>
          <a:p>
            <a:r>
              <a:rPr lang="en-US" dirty="0" smtClean="0"/>
              <a:t>Fire </a:t>
            </a:r>
            <a:r>
              <a:rPr lang="en-US" dirty="0" err="1" smtClean="0"/>
              <a:t>Dept</a:t>
            </a:r>
            <a:r>
              <a:rPr lang="en-US" dirty="0" smtClean="0"/>
              <a:t> has closed I-95</a:t>
            </a:r>
          </a:p>
          <a:p>
            <a:pPr lvl="1"/>
            <a:r>
              <a:rPr lang="en-US" dirty="0" smtClean="0"/>
              <a:t>I-95 carries </a:t>
            </a:r>
            <a:r>
              <a:rPr lang="en-US" dirty="0"/>
              <a:t>4</a:t>
            </a:r>
            <a:r>
              <a:rPr lang="en-US" dirty="0" smtClean="0"/>
              <a:t>5,000 vehicles per day</a:t>
            </a:r>
          </a:p>
          <a:p>
            <a:pPr lvl="1"/>
            <a:r>
              <a:rPr lang="en-US" dirty="0" smtClean="0"/>
              <a:t>Aerial news </a:t>
            </a:r>
            <a:r>
              <a:rPr lang="en-US" dirty="0" err="1" smtClean="0"/>
              <a:t>pics</a:t>
            </a:r>
            <a:r>
              <a:rPr lang="en-US" dirty="0" smtClean="0"/>
              <a:t> are good</a:t>
            </a:r>
          </a:p>
          <a:p>
            <a:pPr marL="457200" lvl="1" indent="0">
              <a:buNone/>
            </a:pPr>
            <a:endParaRPr lang="en-US" dirty="0"/>
          </a:p>
          <a:p>
            <a:pPr marL="457200" lvl="1" indent="0">
              <a:buNone/>
            </a:pPr>
            <a:r>
              <a:rPr lang="en-US" dirty="0" smtClean="0"/>
              <a:t>		</a:t>
            </a:r>
          </a:p>
          <a:p>
            <a:endParaRPr lang="en-US" dirty="0"/>
          </a:p>
        </p:txBody>
      </p:sp>
      <p:pic>
        <p:nvPicPr>
          <p:cNvPr id="3077" name="Picture 5"/>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9452" r="10694" b="7221"/>
          <a:stretch/>
        </p:blipFill>
        <p:spPr bwMode="auto">
          <a:xfrm>
            <a:off x="5715000" y="1078190"/>
            <a:ext cx="2553249" cy="217242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7741" t="24272"/>
          <a:stretch/>
        </p:blipFill>
        <p:spPr bwMode="auto">
          <a:xfrm>
            <a:off x="5729105" y="3505200"/>
            <a:ext cx="2561331" cy="261928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TextBox 4"/>
          <p:cNvSpPr txBox="1"/>
          <p:nvPr/>
        </p:nvSpPr>
        <p:spPr>
          <a:xfrm>
            <a:off x="4801700" y="5358825"/>
            <a:ext cx="1218100" cy="584775"/>
          </a:xfrm>
          <a:prstGeom prst="rect">
            <a:avLst/>
          </a:prstGeom>
          <a:noFill/>
        </p:spPr>
        <p:txBody>
          <a:bodyPr wrap="square" rtlCol="0">
            <a:spAutoFit/>
          </a:bodyPr>
          <a:lstStyle/>
          <a:p>
            <a:pPr fontAlgn="auto">
              <a:spcBef>
                <a:spcPts val="0"/>
              </a:spcBef>
              <a:spcAft>
                <a:spcPts val="0"/>
              </a:spcAft>
            </a:pPr>
            <a:r>
              <a:rPr lang="en-US" sz="3200" u="sng" dirty="0" smtClean="0">
                <a:solidFill>
                  <a:srgbClr val="FF0000"/>
                </a:solidFill>
                <a:latin typeface="Arial"/>
              </a:rPr>
              <a:t>FIRE</a:t>
            </a:r>
            <a:endParaRPr lang="en-US" sz="3200" u="sng" dirty="0">
              <a:solidFill>
                <a:srgbClr val="FF0000"/>
              </a:solidFill>
              <a:latin typeface="Arial"/>
            </a:endParaRPr>
          </a:p>
        </p:txBody>
      </p:sp>
      <p:sp>
        <p:nvSpPr>
          <p:cNvPr id="6" name="Right Arrow 5"/>
          <p:cNvSpPr/>
          <p:nvPr/>
        </p:nvSpPr>
        <p:spPr>
          <a:xfrm rot="20746594">
            <a:off x="5881505" y="5335650"/>
            <a:ext cx="1832877"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244451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atin typeface="Arial Black" charset="0"/>
                <a:ea typeface="Arial Black" charset="0"/>
                <a:cs typeface="Arial Black" charset="0"/>
              </a:rPr>
              <a:t>Housekeeping</a:t>
            </a:r>
          </a:p>
        </p:txBody>
      </p:sp>
      <p:sp>
        <p:nvSpPr>
          <p:cNvPr id="18435" name="Rectangle 3"/>
          <p:cNvSpPr>
            <a:spLocks noGrp="1" noChangeArrowheads="1"/>
          </p:cNvSpPr>
          <p:nvPr>
            <p:ph type="body" idx="1"/>
          </p:nvPr>
        </p:nvSpPr>
        <p:spPr>
          <a:xfrm>
            <a:off x="457200" y="1600200"/>
            <a:ext cx="8369300" cy="4525963"/>
          </a:xfrm>
        </p:spPr>
        <p:txBody>
          <a:bodyPr/>
          <a:lstStyle/>
          <a:p>
            <a:pPr eaLnBrk="1" hangingPunct="1">
              <a:lnSpc>
                <a:spcPct val="80000"/>
              </a:lnSpc>
            </a:pPr>
            <a:r>
              <a:rPr lang="en-US" sz="2000">
                <a:ea typeface="ＭＳ Ｐゴシック" charset="-128"/>
              </a:rPr>
              <a:t>Entire broadcast offered live via Adobe Connect</a:t>
            </a:r>
          </a:p>
          <a:p>
            <a:pPr lvl="1" eaLnBrk="1" hangingPunct="1">
              <a:lnSpc>
                <a:spcPct val="80000"/>
              </a:lnSpc>
            </a:pPr>
            <a:r>
              <a:rPr lang="en-US" sz="1600"/>
              <a:t>participants can listen and watch as the presenters advance through materials live</a:t>
            </a:r>
          </a:p>
          <a:p>
            <a:pPr lvl="1" eaLnBrk="1" hangingPunct="1">
              <a:lnSpc>
                <a:spcPct val="80000"/>
              </a:lnSpc>
            </a:pPr>
            <a:r>
              <a:rPr lang="en-US" sz="1600" i="1"/>
              <a:t>Some materials may be available to download in advance, you are </a:t>
            </a:r>
            <a:r>
              <a:rPr lang="en-US" sz="1600" b="1" i="1"/>
              <a:t>recommended to participate live via the online broadcast</a:t>
            </a:r>
          </a:p>
          <a:p>
            <a:pPr eaLnBrk="1" hangingPunct="1">
              <a:lnSpc>
                <a:spcPct val="80000"/>
              </a:lnSpc>
            </a:pPr>
            <a:endParaRPr lang="en-US" sz="1800">
              <a:ea typeface="ＭＳ Ｐゴシック" charset="-128"/>
            </a:endParaRPr>
          </a:p>
          <a:p>
            <a:pPr eaLnBrk="1" hangingPunct="1">
              <a:lnSpc>
                <a:spcPct val="80000"/>
              </a:lnSpc>
            </a:pPr>
            <a:r>
              <a:rPr lang="en-US" sz="2000">
                <a:ea typeface="ＭＳ Ｐゴシック" charset="-128"/>
              </a:rPr>
              <a:t>Audio is streamed online through by default</a:t>
            </a:r>
          </a:p>
          <a:p>
            <a:pPr lvl="1" eaLnBrk="1" hangingPunct="1">
              <a:lnSpc>
                <a:spcPct val="80000"/>
              </a:lnSpc>
            </a:pPr>
            <a:r>
              <a:rPr lang="en-US" sz="1600"/>
              <a:t>Use the speaker icon to control online playback</a:t>
            </a:r>
          </a:p>
          <a:p>
            <a:pPr lvl="1" eaLnBrk="1" hangingPunct="1">
              <a:lnSpc>
                <a:spcPct val="80000"/>
              </a:lnSpc>
            </a:pPr>
            <a:r>
              <a:rPr lang="en-US" sz="1600"/>
              <a:t>If on phones: all lines will be globally muted</a:t>
            </a:r>
          </a:p>
          <a:p>
            <a:pPr eaLnBrk="1" hangingPunct="1">
              <a:lnSpc>
                <a:spcPct val="80000"/>
              </a:lnSpc>
            </a:pPr>
            <a:endParaRPr lang="en-US" sz="1800">
              <a:ea typeface="ＭＳ Ｐゴシック" charset="-128"/>
            </a:endParaRPr>
          </a:p>
          <a:p>
            <a:pPr eaLnBrk="1" hangingPunct="1">
              <a:lnSpc>
                <a:spcPct val="80000"/>
              </a:lnSpc>
            </a:pPr>
            <a:r>
              <a:rPr lang="en-US" sz="2000">
                <a:ea typeface="ＭＳ Ｐゴシック" charset="-128"/>
              </a:rPr>
              <a:t>Q&amp;A – use the Q&amp;A pod to privately submit comments, questions and report technical problems</a:t>
            </a:r>
            <a:endParaRPr lang="en-US" sz="2000">
              <a:solidFill>
                <a:srgbClr val="FF3300"/>
              </a:solidFill>
              <a:ea typeface="ＭＳ Ｐゴシック" charset="-128"/>
            </a:endParaRPr>
          </a:p>
          <a:p>
            <a:pPr eaLnBrk="1" hangingPunct="1">
              <a:lnSpc>
                <a:spcPct val="80000"/>
              </a:lnSpc>
            </a:pPr>
            <a:endParaRPr lang="en-US" sz="1800">
              <a:ea typeface="ＭＳ Ｐゴシック" charset="-128"/>
            </a:endParaRPr>
          </a:p>
          <a:p>
            <a:pPr eaLnBrk="1" hangingPunct="1">
              <a:lnSpc>
                <a:spcPct val="80000"/>
              </a:lnSpc>
            </a:pPr>
            <a:r>
              <a:rPr lang="en-US" sz="2000">
                <a:ea typeface="ＭＳ Ｐゴシック" charset="-128"/>
              </a:rPr>
              <a:t>This event is being recorded and shared via email shortly after live delivery</a:t>
            </a:r>
          </a:p>
          <a:p>
            <a:pPr eaLnBrk="1" hangingPunct="1">
              <a:lnSpc>
                <a:spcPct val="80000"/>
              </a:lnSpc>
            </a:pPr>
            <a:endParaRPr lang="en-US" sz="1600">
              <a:ea typeface="ＭＳ Ｐゴシック" charset="-128"/>
            </a:endParaRPr>
          </a:p>
          <a:p>
            <a:pPr eaLnBrk="1" hangingPunct="1">
              <a:lnSpc>
                <a:spcPct val="80000"/>
              </a:lnSpc>
            </a:pPr>
            <a:r>
              <a:rPr lang="en-US" sz="2000">
                <a:ea typeface="ＭＳ Ｐゴシック" charset="-128"/>
              </a:rPr>
              <a:t>Archives accessed for free </a:t>
            </a:r>
            <a:r>
              <a:rPr lang="en-US" sz="2000" b="1">
                <a:ea typeface="ＭＳ Ｐゴシック" charset="-128"/>
                <a:hlinkClick r:id="rId3"/>
              </a:rPr>
              <a:t>http://cluin.org/live/archive/</a:t>
            </a:r>
            <a:endParaRPr lang="en-US" sz="2000" b="1">
              <a:ea typeface="ＭＳ Ｐゴシック" charset="-128"/>
            </a:endParaRPr>
          </a:p>
        </p:txBody>
      </p:sp>
      <p:pic>
        <p:nvPicPr>
          <p:cNvPr id="18436" name="Picture 18"/>
          <p:cNvPicPr>
            <a:picLocks noChangeAspect="1" noChangeArrowheads="1"/>
          </p:cNvPicPr>
          <p:nvPr/>
        </p:nvPicPr>
        <p:blipFill>
          <a:blip r:embed="rId4"/>
          <a:srcRect/>
          <a:stretch>
            <a:fillRect/>
          </a:stretch>
        </p:blipFill>
        <p:spPr bwMode="auto">
          <a:xfrm>
            <a:off x="8051800" y="2974975"/>
            <a:ext cx="714375"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NFPA Diamond from TV</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8800" y="1219200"/>
            <a:ext cx="5333999" cy="4953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TextBox 6"/>
          <p:cNvSpPr txBox="1"/>
          <p:nvPr/>
        </p:nvSpPr>
        <p:spPr>
          <a:xfrm>
            <a:off x="2819400" y="3352801"/>
            <a:ext cx="1066801" cy="1200329"/>
          </a:xfrm>
          <a:prstGeom prst="rect">
            <a:avLst/>
          </a:prstGeom>
          <a:noFill/>
        </p:spPr>
        <p:txBody>
          <a:bodyPr wrap="square" rtlCol="0">
            <a:spAutoFit/>
          </a:bodyPr>
          <a:lstStyle/>
          <a:p>
            <a:pPr fontAlgn="auto">
              <a:spcBef>
                <a:spcPts val="0"/>
              </a:spcBef>
              <a:spcAft>
                <a:spcPts val="0"/>
              </a:spcAft>
            </a:pPr>
            <a:r>
              <a:rPr lang="en-US" sz="7200" dirty="0" smtClean="0">
                <a:solidFill>
                  <a:prstClr val="white"/>
                </a:solidFill>
                <a:latin typeface="Arial"/>
              </a:rPr>
              <a:t>4</a:t>
            </a:r>
            <a:endParaRPr lang="en-US" sz="7200" dirty="0">
              <a:solidFill>
                <a:prstClr val="white"/>
              </a:solidFill>
              <a:latin typeface="Arial"/>
            </a:endParaRPr>
          </a:p>
        </p:txBody>
      </p:sp>
      <p:sp>
        <p:nvSpPr>
          <p:cNvPr id="8" name="TextBox 7"/>
          <p:cNvSpPr txBox="1"/>
          <p:nvPr/>
        </p:nvSpPr>
        <p:spPr>
          <a:xfrm>
            <a:off x="4114800" y="2362202"/>
            <a:ext cx="762000" cy="1200329"/>
          </a:xfrm>
          <a:prstGeom prst="rect">
            <a:avLst/>
          </a:prstGeom>
          <a:noFill/>
        </p:spPr>
        <p:txBody>
          <a:bodyPr wrap="square" rtlCol="0">
            <a:spAutoFit/>
          </a:bodyPr>
          <a:lstStyle/>
          <a:p>
            <a:pPr fontAlgn="auto">
              <a:spcBef>
                <a:spcPts val="0"/>
              </a:spcBef>
              <a:spcAft>
                <a:spcPts val="0"/>
              </a:spcAft>
            </a:pPr>
            <a:r>
              <a:rPr lang="en-US" sz="7200" dirty="0" smtClean="0">
                <a:solidFill>
                  <a:prstClr val="white"/>
                </a:solidFill>
                <a:latin typeface="Arial"/>
              </a:rPr>
              <a:t>1</a:t>
            </a:r>
            <a:endParaRPr lang="en-US" sz="7200" dirty="0">
              <a:solidFill>
                <a:prstClr val="white"/>
              </a:solidFill>
              <a:latin typeface="Arial"/>
            </a:endParaRPr>
          </a:p>
        </p:txBody>
      </p:sp>
      <p:sp>
        <p:nvSpPr>
          <p:cNvPr id="9" name="TextBox 8"/>
          <p:cNvSpPr txBox="1"/>
          <p:nvPr/>
        </p:nvSpPr>
        <p:spPr>
          <a:xfrm>
            <a:off x="5334000" y="3562531"/>
            <a:ext cx="1033743" cy="1200329"/>
          </a:xfrm>
          <a:prstGeom prst="rect">
            <a:avLst/>
          </a:prstGeom>
          <a:noFill/>
        </p:spPr>
        <p:txBody>
          <a:bodyPr wrap="square" rtlCol="0">
            <a:spAutoFit/>
          </a:bodyPr>
          <a:lstStyle/>
          <a:p>
            <a:pPr fontAlgn="auto">
              <a:spcBef>
                <a:spcPts val="0"/>
              </a:spcBef>
              <a:spcAft>
                <a:spcPts val="0"/>
              </a:spcAft>
            </a:pPr>
            <a:r>
              <a:rPr lang="en-US" sz="7200" dirty="0" smtClean="0">
                <a:solidFill>
                  <a:prstClr val="black"/>
                </a:solidFill>
                <a:latin typeface="Arial"/>
              </a:rPr>
              <a:t>1</a:t>
            </a:r>
            <a:endParaRPr lang="en-US" sz="7200" dirty="0">
              <a:solidFill>
                <a:prstClr val="black"/>
              </a:solidFill>
              <a:latin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1926107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95400" y="1371600"/>
            <a:ext cx="7543800" cy="4525963"/>
          </a:xfrm>
        </p:spPr>
        <p:txBody>
          <a:bodyPr/>
          <a:lstStyle/>
          <a:p>
            <a:r>
              <a:rPr lang="en-US" dirty="0" smtClean="0"/>
              <a:t>How does NFPA fire diamond affect OSC?</a:t>
            </a:r>
          </a:p>
          <a:p>
            <a:pPr lvl="1"/>
            <a:r>
              <a:rPr lang="en-US" dirty="0" smtClean="0"/>
              <a:t>Identify materials on truck?</a:t>
            </a:r>
          </a:p>
          <a:p>
            <a:endParaRPr lang="en-US" dirty="0" smtClean="0"/>
          </a:p>
          <a:p>
            <a:r>
              <a:rPr lang="en-US" dirty="0" smtClean="0"/>
              <a:t>What does Red Phone Duty Officer do?</a:t>
            </a:r>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20330"/>
          <a:stretch/>
        </p:blipFill>
        <p:spPr bwMode="auto">
          <a:xfrm>
            <a:off x="3200400" y="3505200"/>
            <a:ext cx="3005077"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274505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Phone Duty Officer Response</a:t>
            </a:r>
            <a:endParaRPr lang="en-US" dirty="0"/>
          </a:p>
        </p:txBody>
      </p:sp>
      <p:sp>
        <p:nvSpPr>
          <p:cNvPr id="3" name="Content Placeholder 2"/>
          <p:cNvSpPr>
            <a:spLocks noGrp="1"/>
          </p:cNvSpPr>
          <p:nvPr>
            <p:ph idx="1"/>
          </p:nvPr>
        </p:nvSpPr>
        <p:spPr/>
        <p:txBody>
          <a:bodyPr/>
          <a:lstStyle/>
          <a:p>
            <a:r>
              <a:rPr lang="en-US" dirty="0" smtClean="0"/>
              <a:t>A    Calls Fire Department</a:t>
            </a:r>
          </a:p>
          <a:p>
            <a:r>
              <a:rPr lang="en-US" dirty="0" smtClean="0"/>
              <a:t>B    Calls State Police</a:t>
            </a:r>
          </a:p>
          <a:p>
            <a:r>
              <a:rPr lang="en-US" dirty="0"/>
              <a:t>C</a:t>
            </a:r>
            <a:r>
              <a:rPr lang="en-US" dirty="0" smtClean="0"/>
              <a:t>    Calls boss </a:t>
            </a:r>
            <a:r>
              <a:rPr lang="en-US" dirty="0"/>
              <a:t>-</a:t>
            </a:r>
            <a:r>
              <a:rPr lang="en-US" dirty="0" smtClean="0"/>
              <a:t> “I 95 closed for vehicle fire”</a:t>
            </a:r>
          </a:p>
          <a:p>
            <a:r>
              <a:rPr lang="en-US" dirty="0" smtClean="0"/>
              <a:t>D    No action</a:t>
            </a:r>
          </a:p>
          <a:p>
            <a:r>
              <a:rPr lang="en-US" dirty="0" smtClean="0"/>
              <a:t>E    Calls HQ</a:t>
            </a:r>
          </a:p>
          <a:p>
            <a:pPr marL="0" indent="0">
              <a:buNone/>
            </a:pPr>
            <a:r>
              <a:rPr lang="en-US" smtClean="0"/>
              <a:t>      </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80272" y="3886200"/>
            <a:ext cx="2438104" cy="22256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568201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Fire Department Info</a:t>
            </a:r>
            <a:endParaRPr lang="en-US" dirty="0"/>
          </a:p>
        </p:txBody>
      </p:sp>
      <p:sp>
        <p:nvSpPr>
          <p:cNvPr id="3" name="Content Placeholder 2"/>
          <p:cNvSpPr>
            <a:spLocks noGrp="1"/>
          </p:cNvSpPr>
          <p:nvPr>
            <p:ph idx="1"/>
          </p:nvPr>
        </p:nvSpPr>
        <p:spPr/>
        <p:txBody>
          <a:bodyPr>
            <a:normAutofit/>
          </a:bodyPr>
          <a:lstStyle/>
          <a:p>
            <a:r>
              <a:rPr lang="en-US" dirty="0" smtClean="0"/>
              <a:t>Driver killed</a:t>
            </a:r>
          </a:p>
          <a:p>
            <a:r>
              <a:rPr lang="en-US" smtClean="0"/>
              <a:t>Truck engulfed</a:t>
            </a:r>
            <a:endParaRPr lang="en-US" dirty="0" smtClean="0"/>
          </a:p>
          <a:p>
            <a:pPr lvl="1"/>
            <a:r>
              <a:rPr lang="en-US" dirty="0" smtClean="0"/>
              <a:t>Company name/logo destroyed</a:t>
            </a:r>
          </a:p>
          <a:p>
            <a:r>
              <a:rPr lang="en-US" dirty="0" smtClean="0"/>
              <a:t>Slow info gathering </a:t>
            </a:r>
          </a:p>
          <a:p>
            <a:pPr lvl="1"/>
            <a:r>
              <a:rPr lang="en-US" dirty="0" smtClean="0"/>
              <a:t>Fire not being fought</a:t>
            </a:r>
          </a:p>
          <a:p>
            <a:pPr lvl="1"/>
            <a:r>
              <a:rPr lang="en-US" dirty="0" smtClean="0"/>
              <a:t>Pesticides (NOS) on board?</a:t>
            </a:r>
          </a:p>
          <a:p>
            <a:pPr lvl="1"/>
            <a:r>
              <a:rPr lang="en-US" dirty="0" smtClean="0"/>
              <a:t>FD seeking more info – will call back</a:t>
            </a:r>
          </a:p>
          <a:p>
            <a:endParaRPr lang="en-US" dirty="0" smtClean="0"/>
          </a:p>
          <a:p>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5555" b="17848"/>
          <a:stretch/>
        </p:blipFill>
        <p:spPr bwMode="auto">
          <a:xfrm>
            <a:off x="3390900" y="4572000"/>
            <a:ext cx="3429000" cy="167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4992566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Phone Duty Officer Questions</a:t>
            </a:r>
            <a:endParaRPr lang="en-US" dirty="0"/>
          </a:p>
        </p:txBody>
      </p:sp>
      <p:sp>
        <p:nvSpPr>
          <p:cNvPr id="3" name="Content Placeholder 2"/>
          <p:cNvSpPr>
            <a:spLocks noGrp="1"/>
          </p:cNvSpPr>
          <p:nvPr>
            <p:ph idx="1"/>
          </p:nvPr>
        </p:nvSpPr>
        <p:spPr/>
        <p:txBody>
          <a:bodyPr/>
          <a:lstStyle/>
          <a:p>
            <a:r>
              <a:rPr lang="en-US" dirty="0" smtClean="0"/>
              <a:t>What is in the area of the accident?</a:t>
            </a:r>
          </a:p>
          <a:p>
            <a:r>
              <a:rPr lang="en-US" dirty="0" smtClean="0"/>
              <a:t>Weather conditions?</a:t>
            </a:r>
          </a:p>
          <a:p>
            <a:r>
              <a:rPr lang="en-US" dirty="0" smtClean="0"/>
              <a:t>Duty Officer to dispatch OSC and START?  </a:t>
            </a:r>
          </a:p>
          <a:p>
            <a:r>
              <a:rPr lang="en-US" dirty="0" smtClean="0"/>
              <a:t>To what purpose?</a:t>
            </a:r>
          </a:p>
          <a:p>
            <a:r>
              <a:rPr lang="en-US" dirty="0" smtClean="0"/>
              <a:t>Safety advice?</a:t>
            </a:r>
          </a:p>
          <a:p>
            <a:endParaRPr lang="en-US" dirty="0"/>
          </a:p>
          <a:p>
            <a:pPr marL="0" indent="0">
              <a:buNone/>
            </a:pPr>
            <a:r>
              <a:rPr lang="en-US" dirty="0" smtClean="0"/>
              <a:t>                                                        </a:t>
            </a:r>
          </a:p>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1600" y="4038600"/>
            <a:ext cx="2133600" cy="21431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9351298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a:xfrm>
            <a:off x="1295400" y="1371601"/>
            <a:ext cx="7750175" cy="3124200"/>
          </a:xfrm>
        </p:spPr>
        <p:txBody>
          <a:bodyPr/>
          <a:lstStyle/>
          <a:p>
            <a:r>
              <a:rPr lang="en-US" baseline="0" dirty="0" smtClean="0"/>
              <a:t>Dense residential area near accident</a:t>
            </a:r>
          </a:p>
          <a:p>
            <a:r>
              <a:rPr lang="en-US" dirty="0" smtClean="0"/>
              <a:t>July in North VA—near 95F, 30-50% chance of scattered PM thunderstorms</a:t>
            </a:r>
          </a:p>
          <a:p>
            <a:r>
              <a:rPr lang="en-US" dirty="0" smtClean="0"/>
              <a:t>Response OSC &amp; START dispatched</a:t>
            </a:r>
          </a:p>
          <a:p>
            <a:pPr lvl="1"/>
            <a:r>
              <a:rPr lang="en-US" dirty="0" smtClean="0"/>
              <a:t>Coordinate with Battalion Chief on scene</a:t>
            </a:r>
          </a:p>
          <a:p>
            <a:pPr lvl="1"/>
            <a:r>
              <a:rPr lang="en-US" dirty="0" smtClean="0"/>
              <a:t>Possible air monitoring</a:t>
            </a:r>
          </a:p>
          <a:p>
            <a:pPr lvl="1"/>
            <a:r>
              <a:rPr lang="en-US" dirty="0" smtClean="0"/>
              <a:t>BIG Freeway shut down</a:t>
            </a:r>
            <a:endParaRPr lang="en-US"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26692"/>
          <a:stretch/>
        </p:blipFill>
        <p:spPr bwMode="auto">
          <a:xfrm>
            <a:off x="5181600" y="4506584"/>
            <a:ext cx="3369041" cy="1848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Content Placeholder 2"/>
          <p:cNvSpPr txBox="1">
            <a:spLocks/>
          </p:cNvSpPr>
          <p:nvPr/>
        </p:nvSpPr>
        <p:spPr bwMode="auto">
          <a:xfrm>
            <a:off x="1317625" y="4495800"/>
            <a:ext cx="3482975"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200" indent="-457200" algn="l" rtl="0" fontAlgn="base">
              <a:lnSpc>
                <a:spcPct val="90000"/>
              </a:lnSpc>
              <a:spcBef>
                <a:spcPct val="25000"/>
              </a:spcBef>
              <a:spcAft>
                <a:spcPct val="0"/>
              </a:spcAft>
              <a:buClr>
                <a:schemeClr val="accent1"/>
              </a:buClr>
              <a:buFont typeface="Wingdings" pitchFamily="2" charset="2"/>
              <a:buChar char="u"/>
              <a:defRPr sz="2800">
                <a:solidFill>
                  <a:schemeClr val="tx1"/>
                </a:solidFill>
                <a:latin typeface="+mn-lt"/>
                <a:ea typeface="+mn-ea"/>
                <a:cs typeface="+mn-cs"/>
              </a:defRPr>
            </a:lvl1pPr>
            <a:lvl2pPr marL="968375" indent="-396875" algn="l" rtl="0" fontAlgn="base">
              <a:lnSpc>
                <a:spcPct val="90000"/>
              </a:lnSpc>
              <a:spcBef>
                <a:spcPct val="25000"/>
              </a:spcBef>
              <a:spcAft>
                <a:spcPct val="0"/>
              </a:spcAft>
              <a:buClr>
                <a:schemeClr val="accent5"/>
              </a:buClr>
              <a:buFont typeface="Wingdings" pitchFamily="2" charset="2"/>
              <a:buChar char="§"/>
              <a:defRPr sz="2400">
                <a:solidFill>
                  <a:schemeClr val="tx1"/>
                </a:solidFill>
                <a:latin typeface="+mn-lt"/>
              </a:defRPr>
            </a:lvl2pPr>
            <a:lvl3pPr marL="1311275" indent="-228600" algn="l" rtl="0" fontAlgn="base">
              <a:lnSpc>
                <a:spcPct val="90000"/>
              </a:lnSpc>
              <a:spcBef>
                <a:spcPct val="25000"/>
              </a:spcBef>
              <a:spcAft>
                <a:spcPct val="0"/>
              </a:spcAft>
              <a:buClr>
                <a:schemeClr val="accent1"/>
              </a:buClr>
              <a:buChar char="•"/>
              <a:defRPr sz="2000">
                <a:solidFill>
                  <a:schemeClr val="tx1"/>
                </a:solidFill>
                <a:latin typeface="+mn-lt"/>
              </a:defRPr>
            </a:lvl3pPr>
            <a:lvl4pPr marL="1654175"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4pPr>
            <a:lvl5pPr marL="2057400"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5pPr>
            <a:lvl6pPr marL="25146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6pPr>
            <a:lvl7pPr marL="29718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7pPr>
            <a:lvl8pPr marL="34290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8pPr>
            <a:lvl9pPr marL="38862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9pPr>
          </a:lstStyle>
          <a:p>
            <a:pPr>
              <a:buClr>
                <a:srgbClr val="F15A22"/>
              </a:buClr>
            </a:pPr>
            <a:r>
              <a:rPr lang="en-US" dirty="0" smtClean="0">
                <a:solidFill>
                  <a:prstClr val="black"/>
                </a:solidFill>
              </a:rPr>
              <a:t>Stay far away –use binoculars</a:t>
            </a:r>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864964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95399" y="1371600"/>
            <a:ext cx="4128785" cy="4754563"/>
          </a:xfrm>
        </p:spPr>
        <p:txBody>
          <a:bodyPr/>
          <a:lstStyle/>
          <a:p>
            <a:endParaRPr lang="en-US" dirty="0" smtClean="0"/>
          </a:p>
          <a:p>
            <a:endParaRPr lang="en-US" dirty="0" smtClean="0"/>
          </a:p>
          <a:p>
            <a:r>
              <a:rPr lang="en-US" dirty="0" smtClean="0"/>
              <a:t>More </a:t>
            </a:r>
            <a:r>
              <a:rPr lang="en-US" dirty="0" err="1" smtClean="0"/>
              <a:t>helo</a:t>
            </a:r>
            <a:r>
              <a:rPr lang="en-US" dirty="0" smtClean="0"/>
              <a:t> close up video</a:t>
            </a:r>
          </a:p>
          <a:p>
            <a:r>
              <a:rPr lang="en-US" dirty="0" smtClean="0"/>
              <a:t>DOT placard visible</a:t>
            </a:r>
          </a:p>
          <a:p>
            <a:pPr lvl="1"/>
            <a:r>
              <a:rPr lang="en-US" dirty="0" smtClean="0"/>
              <a:t>UN2757</a:t>
            </a:r>
          </a:p>
          <a:p>
            <a:r>
              <a:rPr lang="en-US" dirty="0" smtClean="0"/>
              <a:t>So what?</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38800" y="54876"/>
            <a:ext cx="3505200" cy="290696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TextBox 3"/>
          <p:cNvSpPr txBox="1"/>
          <p:nvPr/>
        </p:nvSpPr>
        <p:spPr>
          <a:xfrm>
            <a:off x="1738561" y="1143000"/>
            <a:ext cx="3685624" cy="830997"/>
          </a:xfrm>
          <a:prstGeom prst="rect">
            <a:avLst/>
          </a:prstGeom>
          <a:noFill/>
        </p:spPr>
        <p:txBody>
          <a:bodyPr wrap="none" rtlCol="0">
            <a:spAutoFit/>
          </a:bodyPr>
          <a:lstStyle/>
          <a:p>
            <a:pPr fontAlgn="auto">
              <a:spcBef>
                <a:spcPts val="0"/>
              </a:spcBef>
              <a:spcAft>
                <a:spcPts val="0"/>
              </a:spcAft>
            </a:pPr>
            <a:r>
              <a:rPr lang="en-US" sz="4800" dirty="0" smtClean="0">
                <a:solidFill>
                  <a:srgbClr val="FF0000"/>
                </a:solidFill>
                <a:latin typeface="Arial"/>
              </a:rPr>
              <a:t>SKY Witness 4</a:t>
            </a:r>
            <a:endParaRPr lang="en-US" sz="4800" dirty="0">
              <a:solidFill>
                <a:srgbClr val="FF0000"/>
              </a:solidFill>
              <a:latin typeface="Arial"/>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62600" y="2961844"/>
            <a:ext cx="3332813" cy="220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22864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Tech Info</a:t>
            </a:r>
            <a:endParaRPr lang="en-US" dirty="0"/>
          </a:p>
        </p:txBody>
      </p:sp>
      <p:sp>
        <p:nvSpPr>
          <p:cNvPr id="3" name="Content Placeholder 2"/>
          <p:cNvSpPr>
            <a:spLocks noGrp="1"/>
          </p:cNvSpPr>
          <p:nvPr>
            <p:ph idx="1"/>
          </p:nvPr>
        </p:nvSpPr>
        <p:spPr/>
        <p:txBody>
          <a:bodyPr/>
          <a:lstStyle/>
          <a:p>
            <a:r>
              <a:rPr lang="en-US" dirty="0" smtClean="0"/>
              <a:t>What the heck is UN2757?</a:t>
            </a:r>
          </a:p>
          <a:p>
            <a:r>
              <a:rPr lang="en-US" dirty="0" smtClean="0">
                <a:hlinkClick r:id="rId3"/>
              </a:rPr>
              <a:t>http://npic.orst.edu/</a:t>
            </a:r>
            <a:endParaRPr lang="en-US" dirty="0" smtClean="0"/>
          </a:p>
          <a:p>
            <a:r>
              <a:rPr lang="en-US" dirty="0" smtClean="0"/>
              <a:t>Search </a:t>
            </a:r>
          </a:p>
          <a:p>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70350" y="3657600"/>
            <a:ext cx="3858895" cy="22479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36562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Tech Info</a:t>
            </a:r>
            <a:endParaRPr lang="en-US" dirty="0"/>
          </a:p>
        </p:txBody>
      </p:sp>
      <p:sp>
        <p:nvSpPr>
          <p:cNvPr id="3" name="Content Placeholder 2"/>
          <p:cNvSpPr>
            <a:spLocks noGrp="1"/>
          </p:cNvSpPr>
          <p:nvPr>
            <p:ph idx="1"/>
          </p:nvPr>
        </p:nvSpPr>
        <p:spPr/>
        <p:txBody>
          <a:bodyPr/>
          <a:lstStyle/>
          <a:p>
            <a:endParaRPr lang="en-US" dirty="0" smtClean="0">
              <a:hlinkClick r:id="rId3"/>
            </a:endParaRPr>
          </a:p>
          <a:p>
            <a:r>
              <a:rPr lang="en-US" sz="2400" dirty="0" smtClean="0">
                <a:hlinkClick r:id="rId3"/>
              </a:rPr>
              <a:t>https://www.google.com/webhp?hl=en&amp;tab=mw</a:t>
            </a:r>
            <a:endParaRPr lang="en-US" sz="2400" dirty="0" smtClean="0"/>
          </a:p>
          <a:p>
            <a:r>
              <a:rPr lang="en-US" dirty="0" smtClean="0"/>
              <a:t>UN2757</a:t>
            </a:r>
          </a:p>
          <a:p>
            <a:r>
              <a:rPr lang="en-US" dirty="0" smtClean="0"/>
              <a:t>Results: </a:t>
            </a:r>
            <a:r>
              <a:rPr lang="en-US" dirty="0" err="1" smtClean="0"/>
              <a:t>Carbamate</a:t>
            </a:r>
            <a:r>
              <a:rPr lang="en-US" dirty="0" smtClean="0"/>
              <a:t> Pesticide, Solid, Toxic</a:t>
            </a:r>
          </a:p>
          <a:p>
            <a:r>
              <a:rPr lang="en-US" dirty="0" smtClean="0"/>
              <a:t>Specific pesticide or family of pesticides?</a:t>
            </a:r>
            <a:endParaRPr lang="en-US"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4600" y="4267200"/>
            <a:ext cx="4343400" cy="1905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4375795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Dispatched OSC </a:t>
            </a:r>
            <a:br>
              <a:rPr lang="en-US" dirty="0" smtClean="0"/>
            </a:br>
            <a:r>
              <a:rPr lang="en-US" dirty="0" smtClean="0"/>
              <a:t>Reports In</a:t>
            </a:r>
            <a:endParaRPr lang="en-US" dirty="0"/>
          </a:p>
        </p:txBody>
      </p:sp>
      <p:sp>
        <p:nvSpPr>
          <p:cNvPr id="3" name="Content Placeholder 2"/>
          <p:cNvSpPr>
            <a:spLocks noGrp="1"/>
          </p:cNvSpPr>
          <p:nvPr>
            <p:ph idx="1"/>
          </p:nvPr>
        </p:nvSpPr>
        <p:spPr/>
        <p:txBody>
          <a:bodyPr/>
          <a:lstStyle/>
          <a:p>
            <a:r>
              <a:rPr lang="en-US" dirty="0" smtClean="0"/>
              <a:t>Fire extinguishment not attempted</a:t>
            </a:r>
          </a:p>
          <a:p>
            <a:r>
              <a:rPr lang="en-US" dirty="0" smtClean="0"/>
              <a:t>Fire </a:t>
            </a:r>
            <a:r>
              <a:rPr lang="en-US" dirty="0" err="1" smtClean="0"/>
              <a:t>Dept</a:t>
            </a:r>
            <a:r>
              <a:rPr lang="en-US" dirty="0" smtClean="0"/>
              <a:t> reports TEMIK pesticide on board</a:t>
            </a:r>
          </a:p>
          <a:p>
            <a:r>
              <a:rPr lang="en-US" dirty="0" smtClean="0"/>
              <a:t>Battalion Chief to EPA </a:t>
            </a:r>
          </a:p>
          <a:p>
            <a:pPr lvl="1"/>
            <a:r>
              <a:rPr lang="en-US" dirty="0"/>
              <a:t>S</a:t>
            </a:r>
            <a:r>
              <a:rPr lang="en-US" dirty="0" smtClean="0"/>
              <a:t>hould I call for evacuation?</a:t>
            </a:r>
          </a:p>
          <a:p>
            <a:pPr lvl="1"/>
            <a:r>
              <a:rPr lang="en-US" dirty="0" smtClean="0"/>
              <a:t>Can EPA perform air monitoring?</a:t>
            </a:r>
          </a:p>
          <a:p>
            <a:pPr lvl="1"/>
            <a:r>
              <a:rPr lang="en-US" dirty="0" smtClean="0"/>
              <a:t>What is needed if we have rain?</a:t>
            </a:r>
          </a:p>
          <a:p>
            <a:pPr lvl="1"/>
            <a:r>
              <a:rPr lang="en-US" dirty="0" smtClean="0"/>
              <a:t>Should we restrict air space (news choppers)?</a:t>
            </a:r>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1600" y="4724400"/>
            <a:ext cx="1752600" cy="159970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393329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Arial Black" charset="0"/>
                <a:ea typeface="Arial Black" charset="0"/>
                <a:cs typeface="Arial Black" charset="0"/>
              </a:rPr>
              <a:t>New online broadcast screenshot</a:t>
            </a:r>
          </a:p>
        </p:txBody>
      </p:sp>
      <p:pic>
        <p:nvPicPr>
          <p:cNvPr id="20483" name="Picture 3"/>
          <p:cNvPicPr>
            <a:picLocks noChangeAspect="1" noChangeArrowheads="1"/>
          </p:cNvPicPr>
          <p:nvPr/>
        </p:nvPicPr>
        <p:blipFill>
          <a:blip r:embed="rId3"/>
          <a:srcRect/>
          <a:stretch>
            <a:fillRect/>
          </a:stretch>
        </p:blipFill>
        <p:spPr bwMode="auto">
          <a:xfrm>
            <a:off x="1789113" y="1774825"/>
            <a:ext cx="5826125" cy="4525963"/>
          </a:xfrm>
          <a:prstGeom prst="rect">
            <a:avLst/>
          </a:prstGeom>
          <a:noFill/>
          <a:ln w="9525">
            <a:noFill/>
            <a:miter lim="800000"/>
            <a:headEnd/>
            <a:tailEnd/>
          </a:ln>
        </p:spPr>
      </p:pic>
      <p:sp>
        <p:nvSpPr>
          <p:cNvPr id="9" name="TextBox 8"/>
          <p:cNvSpPr txBox="1">
            <a:spLocks noChangeArrowheads="1"/>
          </p:cNvSpPr>
          <p:nvPr/>
        </p:nvSpPr>
        <p:spPr bwMode="auto">
          <a:xfrm>
            <a:off x="2087563" y="2803525"/>
            <a:ext cx="3925887" cy="1938338"/>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sz="4000" dirty="0">
                <a:ea typeface="ＭＳ Ｐゴシック" pitchFamily="-1" charset="-128"/>
                <a:cs typeface="+mn-cs"/>
              </a:rPr>
              <a:t>View presentation live online here</a:t>
            </a:r>
          </a:p>
        </p:txBody>
      </p:sp>
      <p:sp>
        <p:nvSpPr>
          <p:cNvPr id="11" name="TextBox 10"/>
          <p:cNvSpPr txBox="1">
            <a:spLocks noChangeArrowheads="1"/>
          </p:cNvSpPr>
          <p:nvPr/>
        </p:nvSpPr>
        <p:spPr bwMode="auto">
          <a:xfrm>
            <a:off x="7799388" y="3097213"/>
            <a:ext cx="1158875" cy="831850"/>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sz="1200" dirty="0">
                <a:ea typeface="ＭＳ Ｐゴシック" pitchFamily="-1" charset="-128"/>
                <a:cs typeface="+mn-cs"/>
              </a:rPr>
              <a:t>Information about Sponsors &amp; Speakers</a:t>
            </a:r>
          </a:p>
        </p:txBody>
      </p:sp>
      <p:sp>
        <p:nvSpPr>
          <p:cNvPr id="12" name="TextBox 11"/>
          <p:cNvSpPr txBox="1">
            <a:spLocks noChangeArrowheads="1"/>
          </p:cNvSpPr>
          <p:nvPr/>
        </p:nvSpPr>
        <p:spPr bwMode="auto">
          <a:xfrm>
            <a:off x="6278563" y="3584575"/>
            <a:ext cx="1158875" cy="1816100"/>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sz="1600" dirty="0">
                <a:ea typeface="ＭＳ Ｐゴシック" pitchFamily="-1" charset="-128"/>
                <a:cs typeface="+mn-cs"/>
              </a:rPr>
              <a:t>Submit private questions, comments or report technical problems</a:t>
            </a:r>
          </a:p>
        </p:txBody>
      </p:sp>
      <p:cxnSp>
        <p:nvCxnSpPr>
          <p:cNvPr id="15" name="Straight Arrow Connector 14"/>
          <p:cNvCxnSpPr>
            <a:cxnSpLocks noChangeShapeType="1"/>
          </p:cNvCxnSpPr>
          <p:nvPr/>
        </p:nvCxnSpPr>
        <p:spPr bwMode="auto">
          <a:xfrm>
            <a:off x="6858000" y="5456238"/>
            <a:ext cx="0" cy="547687"/>
          </a:xfrm>
          <a:prstGeom prst="straightConnector1">
            <a:avLst/>
          </a:prstGeom>
          <a:noFill/>
          <a:ln w="38100">
            <a:solidFill>
              <a:schemeClr val="tx1"/>
            </a:solidFill>
            <a:round/>
            <a:headEnd/>
            <a:tailEnd type="arrow" w="med" len="med"/>
          </a:ln>
          <a:effectLst>
            <a:outerShdw blurRad="63500" dist="23000" dir="5400000" rotWithShape="0">
              <a:srgbClr val="000000">
                <a:alpha val="34999"/>
              </a:srgbClr>
            </a:outerShdw>
          </a:effectLst>
        </p:spPr>
      </p:cxnSp>
      <p:cxnSp>
        <p:nvCxnSpPr>
          <p:cNvPr id="16" name="Straight Arrow Connector 15"/>
          <p:cNvCxnSpPr>
            <a:cxnSpLocks noChangeShapeType="1"/>
          </p:cNvCxnSpPr>
          <p:nvPr/>
        </p:nvCxnSpPr>
        <p:spPr bwMode="auto">
          <a:xfrm flipV="1">
            <a:off x="1554163" y="2027238"/>
            <a:ext cx="981075" cy="490537"/>
          </a:xfrm>
          <a:prstGeom prst="straightConnector1">
            <a:avLst/>
          </a:prstGeom>
          <a:noFill/>
          <a:ln w="38100">
            <a:solidFill>
              <a:schemeClr val="tx1"/>
            </a:solidFill>
            <a:round/>
            <a:headEnd/>
            <a:tailEnd type="arrow" w="med" len="med"/>
          </a:ln>
          <a:effectLst>
            <a:outerShdw blurRad="63500" dist="23000" dir="5400000" rotWithShape="0">
              <a:srgbClr val="000000">
                <a:alpha val="34999"/>
              </a:srgbClr>
            </a:outerShdw>
          </a:effectLst>
        </p:spPr>
      </p:cxnSp>
      <p:cxnSp>
        <p:nvCxnSpPr>
          <p:cNvPr id="18" name="Straight Arrow Connector 17"/>
          <p:cNvCxnSpPr>
            <a:cxnSpLocks noChangeShapeType="1"/>
            <a:stCxn id="11" idx="1"/>
          </p:cNvCxnSpPr>
          <p:nvPr/>
        </p:nvCxnSpPr>
        <p:spPr bwMode="auto">
          <a:xfrm flipH="1" flipV="1">
            <a:off x="7653338" y="2871788"/>
            <a:ext cx="146050" cy="641350"/>
          </a:xfrm>
          <a:prstGeom prst="straightConnector1">
            <a:avLst/>
          </a:prstGeom>
          <a:noFill/>
          <a:ln w="38100">
            <a:solidFill>
              <a:schemeClr val="tx1"/>
            </a:solidFill>
            <a:round/>
            <a:headEnd/>
            <a:tailEnd type="arrow" w="med" len="med"/>
          </a:ln>
          <a:effectLst>
            <a:outerShdw blurRad="63500" dist="23000" dir="5400000" rotWithShape="0">
              <a:srgbClr val="000000">
                <a:alpha val="34999"/>
              </a:srgbClr>
            </a:outerShdw>
          </a:effectLst>
        </p:spPr>
      </p:cxnSp>
      <p:sp>
        <p:nvSpPr>
          <p:cNvPr id="22" name="TextBox 21"/>
          <p:cNvSpPr txBox="1">
            <a:spLocks noChangeArrowheads="1"/>
          </p:cNvSpPr>
          <p:nvPr/>
        </p:nvSpPr>
        <p:spPr bwMode="auto">
          <a:xfrm>
            <a:off x="7772400" y="1570038"/>
            <a:ext cx="1158875" cy="461962"/>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sz="1200" dirty="0">
                <a:ea typeface="ＭＳ Ｐゴシック" pitchFamily="-1" charset="-128"/>
                <a:cs typeface="+mn-cs"/>
              </a:rPr>
              <a:t>Enlarge presentation</a:t>
            </a:r>
          </a:p>
        </p:txBody>
      </p:sp>
      <p:cxnSp>
        <p:nvCxnSpPr>
          <p:cNvPr id="23" name="Straight Arrow Connector 22"/>
          <p:cNvCxnSpPr>
            <a:cxnSpLocks noChangeShapeType="1"/>
            <a:stCxn id="22" idx="1"/>
          </p:cNvCxnSpPr>
          <p:nvPr/>
        </p:nvCxnSpPr>
        <p:spPr bwMode="auto">
          <a:xfrm flipH="1">
            <a:off x="5854700" y="1801813"/>
            <a:ext cx="1917700" cy="414337"/>
          </a:xfrm>
          <a:prstGeom prst="straightConnector1">
            <a:avLst/>
          </a:prstGeom>
          <a:noFill/>
          <a:ln w="38100">
            <a:solidFill>
              <a:schemeClr val="tx1"/>
            </a:solidFill>
            <a:round/>
            <a:headEnd/>
            <a:tailEnd type="arrow" w="med" len="med"/>
          </a:ln>
          <a:effectLst>
            <a:outerShdw blurRad="63500" dist="23000" dir="5400000" rotWithShape="0">
              <a:srgbClr val="000000">
                <a:alpha val="34999"/>
              </a:srgbClr>
            </a:outerShdw>
          </a:effectLst>
        </p:spPr>
      </p:cxnSp>
      <p:pic>
        <p:nvPicPr>
          <p:cNvPr id="20492" name="Picture 4"/>
          <p:cNvPicPr>
            <a:picLocks noChangeAspect="1" noChangeArrowheads="1"/>
          </p:cNvPicPr>
          <p:nvPr/>
        </p:nvPicPr>
        <p:blipFill>
          <a:blip r:embed="rId4"/>
          <a:srcRect b="23401"/>
          <a:stretch>
            <a:fillRect/>
          </a:stretch>
        </p:blipFill>
        <p:spPr bwMode="auto">
          <a:xfrm>
            <a:off x="7848600" y="2012950"/>
            <a:ext cx="1019175" cy="373063"/>
          </a:xfrm>
          <a:prstGeom prst="rect">
            <a:avLst/>
          </a:prstGeom>
          <a:noFill/>
          <a:ln w="9525">
            <a:noFill/>
            <a:miter lim="800000"/>
            <a:headEnd/>
            <a:tailEnd/>
          </a:ln>
        </p:spPr>
      </p:pic>
      <p:pic>
        <p:nvPicPr>
          <p:cNvPr id="20493" name="Picture 5"/>
          <p:cNvPicPr>
            <a:picLocks noChangeAspect="1" noChangeArrowheads="1"/>
          </p:cNvPicPr>
          <p:nvPr/>
        </p:nvPicPr>
        <p:blipFill>
          <a:blip r:embed="rId5"/>
          <a:srcRect b="22379"/>
          <a:stretch>
            <a:fillRect/>
          </a:stretch>
        </p:blipFill>
        <p:spPr bwMode="auto">
          <a:xfrm>
            <a:off x="519113" y="2925763"/>
            <a:ext cx="809625" cy="503237"/>
          </a:xfrm>
          <a:prstGeom prst="rect">
            <a:avLst/>
          </a:prstGeom>
          <a:noFill/>
          <a:ln w="9525">
            <a:noFill/>
            <a:miter lim="800000"/>
            <a:headEnd/>
            <a:tailEnd/>
          </a:ln>
        </p:spPr>
      </p:pic>
      <p:sp>
        <p:nvSpPr>
          <p:cNvPr id="10" name="TextBox 9"/>
          <p:cNvSpPr txBox="1">
            <a:spLocks noChangeArrowheads="1"/>
          </p:cNvSpPr>
          <p:nvPr/>
        </p:nvSpPr>
        <p:spPr bwMode="auto">
          <a:xfrm>
            <a:off x="390525" y="2070100"/>
            <a:ext cx="1160463" cy="923330"/>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sz="1800" dirty="0">
                <a:latin typeface="Arial"/>
                <a:ea typeface="ＭＳ Ｐゴシック" pitchFamily="-1" charset="-128"/>
                <a:cs typeface="Arial"/>
              </a:rPr>
              <a:t>Control online audio</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 Phone Duty Officer Tech Support</a:t>
            </a:r>
            <a:endParaRPr lang="en-US" dirty="0"/>
          </a:p>
        </p:txBody>
      </p:sp>
      <p:sp>
        <p:nvSpPr>
          <p:cNvPr id="3" name="Content Placeholder 2"/>
          <p:cNvSpPr>
            <a:spLocks noGrp="1"/>
          </p:cNvSpPr>
          <p:nvPr>
            <p:ph idx="1"/>
          </p:nvPr>
        </p:nvSpPr>
        <p:spPr/>
        <p:txBody>
          <a:bodyPr/>
          <a:lstStyle/>
          <a:p>
            <a:r>
              <a:rPr lang="en-US" dirty="0" smtClean="0">
                <a:hlinkClick r:id="rId3"/>
              </a:rPr>
              <a:t>http://npic.orst.edu/</a:t>
            </a:r>
            <a:endParaRPr lang="en-US" dirty="0" smtClean="0"/>
          </a:p>
          <a:p>
            <a:r>
              <a:rPr lang="en-US" dirty="0" err="1" smtClean="0"/>
              <a:t>Temik</a:t>
            </a:r>
            <a:endParaRPr lang="en-US" dirty="0" smtClean="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91908" y="2619374"/>
            <a:ext cx="5541366" cy="347662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2937302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EPA Recommendations to FD</a:t>
            </a:r>
            <a:br>
              <a:rPr lang="en-US" dirty="0" smtClean="0"/>
            </a:br>
            <a:r>
              <a:rPr lang="en-US" dirty="0" smtClean="0"/>
              <a:t>NPIC Data on </a:t>
            </a:r>
            <a:r>
              <a:rPr lang="en-US" dirty="0" err="1" smtClean="0"/>
              <a:t>Temik</a:t>
            </a:r>
            <a:endParaRPr lang="en-US" dirty="0"/>
          </a:p>
        </p:txBody>
      </p:sp>
      <p:sp>
        <p:nvSpPr>
          <p:cNvPr id="3" name="Content Placeholder 2"/>
          <p:cNvSpPr>
            <a:spLocks noGrp="1"/>
          </p:cNvSpPr>
          <p:nvPr>
            <p:ph idx="1"/>
          </p:nvPr>
        </p:nvSpPr>
        <p:spPr/>
        <p:txBody>
          <a:bodyPr>
            <a:normAutofit/>
          </a:bodyPr>
          <a:lstStyle/>
          <a:p>
            <a:r>
              <a:rPr lang="en-US" dirty="0" smtClean="0"/>
              <a:t>Water solubility?</a:t>
            </a:r>
          </a:p>
          <a:p>
            <a:pPr lvl="1"/>
            <a:r>
              <a:rPr lang="en-US" dirty="0" smtClean="0"/>
              <a:t>EPA Recommendation on fire fighting/rain?</a:t>
            </a:r>
          </a:p>
          <a:p>
            <a:r>
              <a:rPr lang="en-US" dirty="0" smtClean="0"/>
              <a:t>Toxicity </a:t>
            </a:r>
          </a:p>
          <a:p>
            <a:pPr lvl="1"/>
            <a:r>
              <a:rPr lang="en-US" dirty="0" smtClean="0"/>
              <a:t>Temp </a:t>
            </a:r>
            <a:r>
              <a:rPr lang="en-US" dirty="0" err="1" smtClean="0"/>
              <a:t>evac</a:t>
            </a:r>
            <a:r>
              <a:rPr lang="en-US" dirty="0" smtClean="0"/>
              <a:t>?</a:t>
            </a:r>
          </a:p>
          <a:p>
            <a:pPr lvl="2"/>
            <a:r>
              <a:rPr lang="en-US" dirty="0" smtClean="0"/>
              <a:t>Threshold for lifting?</a:t>
            </a:r>
          </a:p>
          <a:p>
            <a:pPr lvl="1"/>
            <a:r>
              <a:rPr lang="en-US" dirty="0" smtClean="0"/>
              <a:t>Air monitoring?</a:t>
            </a:r>
          </a:p>
          <a:p>
            <a:pPr lvl="1"/>
            <a:r>
              <a:rPr lang="en-US" dirty="0" smtClean="0"/>
              <a:t>Air space restrictions?</a:t>
            </a:r>
          </a:p>
          <a:p>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38800" y="4038600"/>
            <a:ext cx="3276600" cy="19240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026566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42900" lvl="0" indent="-342900">
              <a:spcBef>
                <a:spcPct val="20000"/>
              </a:spcBef>
            </a:pPr>
            <a:r>
              <a:rPr lang="en-US" dirty="0">
                <a:solidFill>
                  <a:prstClr val="black"/>
                </a:solidFill>
                <a:ea typeface="+mn-ea"/>
                <a:cs typeface="+mn-cs"/>
              </a:rPr>
              <a:t>Public Affairs </a:t>
            </a:r>
            <a:r>
              <a:rPr lang="en-US" dirty="0" smtClean="0">
                <a:solidFill>
                  <a:prstClr val="black"/>
                </a:solidFill>
                <a:ea typeface="+mn-ea"/>
                <a:cs typeface="+mn-cs"/>
              </a:rPr>
              <a:t>Wants Statement </a:t>
            </a:r>
            <a:endParaRPr lang="en-US" dirty="0"/>
          </a:p>
        </p:txBody>
      </p:sp>
      <p:sp>
        <p:nvSpPr>
          <p:cNvPr id="3" name="Content Placeholder 2"/>
          <p:cNvSpPr>
            <a:spLocks noGrp="1"/>
          </p:cNvSpPr>
          <p:nvPr>
            <p:ph sz="half" idx="1"/>
          </p:nvPr>
        </p:nvSpPr>
        <p:spPr/>
        <p:txBody>
          <a:bodyPr/>
          <a:lstStyle/>
          <a:p>
            <a:pPr lvl="1"/>
            <a:r>
              <a:rPr lang="en-US" dirty="0" smtClean="0">
                <a:solidFill>
                  <a:prstClr val="black"/>
                </a:solidFill>
              </a:rPr>
              <a:t>What </a:t>
            </a:r>
            <a:r>
              <a:rPr lang="en-US" dirty="0">
                <a:solidFill>
                  <a:prstClr val="black"/>
                </a:solidFill>
              </a:rPr>
              <a:t>can you give in next 3 minutes</a:t>
            </a:r>
            <a:r>
              <a:rPr lang="en-US" dirty="0" smtClean="0">
                <a:solidFill>
                  <a:prstClr val="black"/>
                </a:solidFill>
              </a:rPr>
              <a:t>?</a:t>
            </a:r>
          </a:p>
          <a:p>
            <a:pPr lvl="1"/>
            <a:r>
              <a:rPr lang="en-US" dirty="0" smtClean="0">
                <a:solidFill>
                  <a:prstClr val="black"/>
                </a:solidFill>
              </a:rPr>
              <a:t>Who will get this together for PA?</a:t>
            </a:r>
            <a:endParaRPr lang="en-US" dirty="0">
              <a:solidFill>
                <a:prstClr val="black"/>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735" t="6895" r="19389" b="-1"/>
          <a:stretch/>
        </p:blipFill>
        <p:spPr bwMode="auto">
          <a:xfrm>
            <a:off x="5087666" y="2514599"/>
            <a:ext cx="3993638" cy="2828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34201" y="4343401"/>
            <a:ext cx="919424" cy="99937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88245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Delegated FIFRA State Agency</a:t>
            </a:r>
            <a:endParaRPr lang="en-US" dirty="0"/>
          </a:p>
        </p:txBody>
      </p:sp>
      <p:sp>
        <p:nvSpPr>
          <p:cNvPr id="3" name="Content Placeholder 2"/>
          <p:cNvSpPr>
            <a:spLocks noGrp="1"/>
          </p:cNvSpPr>
          <p:nvPr>
            <p:ph sz="half" idx="1"/>
          </p:nvPr>
        </p:nvSpPr>
        <p:spPr>
          <a:xfrm>
            <a:off x="1295400" y="1371600"/>
            <a:ext cx="4191000" cy="4754563"/>
          </a:xfrm>
        </p:spPr>
        <p:txBody>
          <a:bodyPr/>
          <a:lstStyle/>
          <a:p>
            <a:r>
              <a:rPr lang="en-US" dirty="0" smtClean="0"/>
              <a:t>Will VA </a:t>
            </a:r>
            <a:r>
              <a:rPr lang="en-US" dirty="0" err="1"/>
              <a:t>D</a:t>
            </a:r>
            <a:r>
              <a:rPr lang="en-US" dirty="0" err="1" smtClean="0"/>
              <a:t>ept</a:t>
            </a:r>
            <a:r>
              <a:rPr lang="en-US" dirty="0" smtClean="0"/>
              <a:t> AG help here?</a:t>
            </a:r>
          </a:p>
          <a:p>
            <a:pPr lvl="1"/>
            <a:r>
              <a:rPr lang="en-US" dirty="0" smtClean="0"/>
              <a:t>Why? </a:t>
            </a:r>
            <a:endParaRPr lang="en-US"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1200" y="2057400"/>
            <a:ext cx="2898913" cy="3048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095603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95400" y="1828800"/>
            <a:ext cx="8229600" cy="4525963"/>
          </a:xfrm>
        </p:spPr>
        <p:txBody>
          <a:bodyPr>
            <a:normAutofit/>
          </a:bodyPr>
          <a:lstStyle/>
          <a:p>
            <a:r>
              <a:rPr lang="en-US" dirty="0" smtClean="0"/>
              <a:t>9 </a:t>
            </a:r>
            <a:r>
              <a:rPr lang="en-US" dirty="0" err="1" smtClean="0"/>
              <a:t>hrs</a:t>
            </a:r>
            <a:r>
              <a:rPr lang="en-US" dirty="0" smtClean="0"/>
              <a:t> for fire to burn out</a:t>
            </a:r>
          </a:p>
          <a:p>
            <a:r>
              <a:rPr lang="en-US" dirty="0" smtClean="0"/>
              <a:t>START did air monitoring downwind?</a:t>
            </a:r>
          </a:p>
          <a:p>
            <a:r>
              <a:rPr lang="en-US" dirty="0" smtClean="0"/>
              <a:t>Residential area</a:t>
            </a:r>
          </a:p>
          <a:p>
            <a:pPr lvl="1"/>
            <a:r>
              <a:rPr lang="en-US" dirty="0" err="1" smtClean="0"/>
              <a:t>Evac</a:t>
            </a:r>
            <a:r>
              <a:rPr lang="en-US" dirty="0" smtClean="0"/>
              <a:t> 3 schools &amp; 3 dozen homes</a:t>
            </a:r>
          </a:p>
          <a:p>
            <a:pPr lvl="1"/>
            <a:r>
              <a:rPr lang="en-US" dirty="0" smtClean="0"/>
              <a:t>Others shelter in place for 12 </a:t>
            </a:r>
            <a:r>
              <a:rPr lang="en-US" dirty="0" err="1" smtClean="0"/>
              <a:t>hrs</a:t>
            </a:r>
            <a:endParaRPr lang="en-US" dirty="0" smtClean="0"/>
          </a:p>
          <a:p>
            <a:r>
              <a:rPr lang="en-US" dirty="0" smtClean="0"/>
              <a:t>I-95 closed for 12 </a:t>
            </a:r>
            <a:r>
              <a:rPr lang="en-US" dirty="0" err="1" smtClean="0"/>
              <a:t>hrs</a:t>
            </a:r>
            <a:endParaRPr lang="en-US" dirty="0" smtClean="0"/>
          </a:p>
          <a:p>
            <a:r>
              <a:rPr lang="en-US" dirty="0" smtClean="0"/>
              <a:t>Media “circus”</a:t>
            </a:r>
          </a:p>
          <a:p>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3200" y="228600"/>
            <a:ext cx="3429000" cy="13335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3522184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874837"/>
            <a:ext cx="7750175" cy="4754563"/>
          </a:xfrm>
        </p:spPr>
        <p:txBody>
          <a:bodyPr/>
          <a:lstStyle/>
          <a:p>
            <a:pPr lvl="0"/>
            <a:r>
              <a:rPr lang="en-US" sz="3000" dirty="0">
                <a:solidFill>
                  <a:prstClr val="black"/>
                </a:solidFill>
              </a:rPr>
              <a:t>1 Fatality (driver), 17 first responders seek hospital care</a:t>
            </a:r>
          </a:p>
          <a:p>
            <a:pPr lvl="0"/>
            <a:r>
              <a:rPr lang="en-US" sz="3000" dirty="0">
                <a:solidFill>
                  <a:prstClr val="black"/>
                </a:solidFill>
              </a:rPr>
              <a:t>Weather issues- heat stress in PPE, dehydration</a:t>
            </a:r>
          </a:p>
          <a:p>
            <a:r>
              <a:rPr lang="en-US" dirty="0" smtClean="0"/>
              <a:t>Consequence Management - Insurance of carrier hired a cleanup contractor who coordinated with VA </a:t>
            </a:r>
            <a:r>
              <a:rPr lang="en-US" dirty="0" err="1" smtClean="0"/>
              <a:t>Dept</a:t>
            </a:r>
            <a:r>
              <a:rPr lang="en-US" dirty="0" smtClean="0"/>
              <a:t> of Ag for cleanup levels and disposal.</a:t>
            </a: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3200" y="228600"/>
            <a:ext cx="3429000" cy="13335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689071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8229600" cy="4525963"/>
          </a:xfrm>
        </p:spPr>
        <p:txBody>
          <a:bodyPr>
            <a:normAutofit/>
          </a:bodyPr>
          <a:lstStyle/>
          <a:p>
            <a:pPr marL="0" indent="0">
              <a:buNone/>
            </a:pPr>
            <a:r>
              <a:rPr lang="en-US" sz="7200" dirty="0" smtClean="0"/>
              <a:t>           </a:t>
            </a:r>
          </a:p>
          <a:p>
            <a:pPr marL="0" indent="0">
              <a:buNone/>
            </a:pPr>
            <a:r>
              <a:rPr lang="en-US" sz="7200" dirty="0"/>
              <a:t> </a:t>
            </a:r>
            <a:r>
              <a:rPr lang="en-US" sz="7200" dirty="0" smtClean="0"/>
              <a:t>           </a:t>
            </a:r>
            <a:endParaRPr lang="en-US" sz="96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1199" y="1676401"/>
            <a:ext cx="5140037" cy="353377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6144911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blipFill dpi="0" rotWithShape="1">
          <a:blip r:embed="rId3">
            <a:alphaModFix amt="56000"/>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 y="0"/>
            <a:ext cx="8839200" cy="1143000"/>
          </a:xfrm>
        </p:spPr>
        <p:txBody>
          <a:bodyPr/>
          <a:lstStyle/>
          <a:p>
            <a:pPr eaLnBrk="1" hangingPunct="1"/>
            <a:r>
              <a:rPr lang="en-US" u="sng" dirty="0" smtClean="0">
                <a:solidFill>
                  <a:srgbClr val="FF0000"/>
                </a:solidFill>
              </a:rPr>
              <a:t>FIFRA and Pesticide ER for OSCs </a:t>
            </a:r>
          </a:p>
        </p:txBody>
      </p:sp>
      <p:sp>
        <p:nvSpPr>
          <p:cNvPr id="2051" name="Rectangle 3"/>
          <p:cNvSpPr>
            <a:spLocks noGrp="1" noChangeArrowheads="1"/>
          </p:cNvSpPr>
          <p:nvPr>
            <p:ph idx="1"/>
          </p:nvPr>
        </p:nvSpPr>
        <p:spPr>
          <a:xfrm>
            <a:off x="134349" y="990600"/>
            <a:ext cx="8980714" cy="5791200"/>
          </a:xfrm>
          <a:solidFill>
            <a:schemeClr val="bg1">
              <a:alpha val="27000"/>
            </a:schemeClr>
          </a:solidFill>
        </p:spPr>
        <p:txBody>
          <a:bodyPr/>
          <a:lstStyle/>
          <a:p>
            <a:pPr eaLnBrk="1" hangingPunct="1">
              <a:lnSpc>
                <a:spcPct val="80000"/>
              </a:lnSpc>
              <a:defRPr/>
            </a:pPr>
            <a:r>
              <a:rPr lang="en-US" sz="2800" dirty="0" smtClean="0"/>
              <a:t>Introduction</a:t>
            </a:r>
          </a:p>
          <a:p>
            <a:pPr eaLnBrk="1" hangingPunct="1">
              <a:lnSpc>
                <a:spcPct val="80000"/>
              </a:lnSpc>
              <a:defRPr/>
            </a:pPr>
            <a:r>
              <a:rPr lang="en-US" sz="2800" dirty="0" smtClean="0"/>
              <a:t>Pesticides and Fed/State Regulations</a:t>
            </a:r>
          </a:p>
          <a:p>
            <a:pPr eaLnBrk="1" hangingPunct="1">
              <a:lnSpc>
                <a:spcPct val="80000"/>
              </a:lnSpc>
              <a:defRPr/>
            </a:pPr>
            <a:r>
              <a:rPr lang="en-US" sz="2800" dirty="0" smtClean="0"/>
              <a:t>Case Study / Exercise – </a:t>
            </a:r>
            <a:r>
              <a:rPr lang="en-US" sz="2800" dirty="0" err="1" smtClean="0"/>
              <a:t>Temik</a:t>
            </a:r>
            <a:r>
              <a:rPr lang="en-US" sz="2800" dirty="0" smtClean="0"/>
              <a:t> Pesticide E.R.</a:t>
            </a:r>
          </a:p>
          <a:p>
            <a:pPr eaLnBrk="1" hangingPunct="1">
              <a:lnSpc>
                <a:spcPct val="80000"/>
              </a:lnSpc>
              <a:defRPr/>
            </a:pPr>
            <a:r>
              <a:rPr lang="en-US" sz="2800" b="1" u="sng" dirty="0" smtClean="0"/>
              <a:t>Human Impacts</a:t>
            </a:r>
          </a:p>
          <a:p>
            <a:pPr eaLnBrk="1" hangingPunct="1">
              <a:lnSpc>
                <a:spcPct val="80000"/>
              </a:lnSpc>
              <a:defRPr/>
            </a:pPr>
            <a:r>
              <a:rPr lang="en-US" sz="2800" dirty="0" smtClean="0"/>
              <a:t>Hazard Recognition</a:t>
            </a:r>
          </a:p>
          <a:p>
            <a:pPr eaLnBrk="1" hangingPunct="1">
              <a:lnSpc>
                <a:spcPct val="80000"/>
              </a:lnSpc>
              <a:defRPr/>
            </a:pPr>
            <a:r>
              <a:rPr lang="en-US" sz="2800" dirty="0" smtClean="0"/>
              <a:t>Case Study – Wildlife Baiting Investigation</a:t>
            </a:r>
          </a:p>
          <a:p>
            <a:pPr eaLnBrk="1" hangingPunct="1">
              <a:lnSpc>
                <a:spcPct val="80000"/>
              </a:lnSpc>
              <a:defRPr/>
            </a:pPr>
            <a:r>
              <a:rPr lang="en-US" sz="2800" dirty="0" smtClean="0"/>
              <a:t>Environmental Impacts</a:t>
            </a:r>
          </a:p>
          <a:p>
            <a:pPr eaLnBrk="1" hangingPunct="1">
              <a:lnSpc>
                <a:spcPct val="80000"/>
              </a:lnSpc>
              <a:defRPr/>
            </a:pPr>
            <a:r>
              <a:rPr lang="en-US" sz="2800" dirty="0" smtClean="0"/>
              <a:t>Case Study – 15 Mile Creek</a:t>
            </a:r>
          </a:p>
          <a:p>
            <a:pPr eaLnBrk="1" hangingPunct="1">
              <a:lnSpc>
                <a:spcPct val="80000"/>
              </a:lnSpc>
              <a:defRPr/>
            </a:pPr>
            <a:r>
              <a:rPr lang="en-US" sz="2800" dirty="0" smtClean="0"/>
              <a:t>Case Study / Exercise – Rodeo Town</a:t>
            </a:r>
          </a:p>
          <a:p>
            <a:pPr eaLnBrk="1" hangingPunct="1">
              <a:lnSpc>
                <a:spcPct val="80000"/>
              </a:lnSpc>
              <a:defRPr/>
            </a:pPr>
            <a:r>
              <a:rPr lang="en-US" sz="2800" dirty="0" smtClean="0"/>
              <a:t>Course Closing and Evaluation</a:t>
            </a:r>
          </a:p>
          <a:p>
            <a:pPr marL="0" indent="0" eaLnBrk="1" hangingPunct="1">
              <a:lnSpc>
                <a:spcPct val="80000"/>
              </a:lnSpc>
              <a:buFontTx/>
              <a:buNone/>
              <a:defRPr/>
            </a:pPr>
            <a:endParaRPr lang="en-US" sz="2000" b="1"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271059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alphaModFix amt="71000"/>
            <a:lum/>
          </a:blip>
          <a:srcRect/>
          <a:stretch>
            <a:fillRect l="-16000" r="-16000"/>
          </a:stretch>
        </a:blip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smtClean="0"/>
              <a:t>Human Impacts</a:t>
            </a:r>
          </a:p>
        </p:txBody>
      </p:sp>
      <p:sp>
        <p:nvSpPr>
          <p:cNvPr id="4" name="TextBox 3"/>
          <p:cNvSpPr txBox="1"/>
          <p:nvPr/>
        </p:nvSpPr>
        <p:spPr>
          <a:xfrm>
            <a:off x="3581400" y="2524539"/>
            <a:ext cx="3733800" cy="769441"/>
          </a:xfrm>
          <a:prstGeom prst="rect">
            <a:avLst/>
          </a:prstGeom>
          <a:noFill/>
        </p:spPr>
        <p:txBody>
          <a:bodyPr wrap="square" rtlCol="0">
            <a:spAutoFit/>
          </a:bodyPr>
          <a:lstStyle/>
          <a:p>
            <a:r>
              <a:rPr lang="en-US" sz="4400" dirty="0" smtClean="0">
                <a:solidFill>
                  <a:srgbClr val="FF0000"/>
                </a:solidFill>
                <a:latin typeface="Arial" charset="0"/>
              </a:rPr>
              <a:t>Module  4</a:t>
            </a:r>
            <a:endParaRPr lang="en-US" sz="4400" dirty="0">
              <a:solidFill>
                <a:srgbClr val="FF0000"/>
              </a:solidFill>
              <a:latin typeface="Arial"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563781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extBox 3"/>
          <p:cNvSpPr txBox="1">
            <a:spLocks noChangeArrowheads="1"/>
          </p:cNvSpPr>
          <p:nvPr/>
        </p:nvSpPr>
        <p:spPr bwMode="auto">
          <a:xfrm>
            <a:off x="1447800" y="533400"/>
            <a:ext cx="6934200" cy="4524315"/>
          </a:xfrm>
          <a:prstGeom prst="rect">
            <a:avLst/>
          </a:prstGeom>
          <a:noFill/>
          <a:ln w="9525">
            <a:noFill/>
            <a:miter lim="800000"/>
            <a:headEnd/>
            <a:tailEnd/>
          </a:ln>
        </p:spPr>
        <p:txBody>
          <a:bodyPr wrap="square">
            <a:spAutoFit/>
          </a:bodyPr>
          <a:lstStyle/>
          <a:p>
            <a:pPr algn="ctr"/>
            <a:r>
              <a:rPr lang="en-US" dirty="0">
                <a:solidFill>
                  <a:prstClr val="black"/>
                </a:solidFill>
                <a:latin typeface="Arial" charset="0"/>
              </a:rPr>
              <a:t>All pesticides are designed to disrupt </a:t>
            </a:r>
          </a:p>
          <a:p>
            <a:pPr algn="ctr"/>
            <a:r>
              <a:rPr lang="en-US" dirty="0">
                <a:solidFill>
                  <a:prstClr val="black"/>
                </a:solidFill>
                <a:latin typeface="Arial" charset="0"/>
              </a:rPr>
              <a:t>essential metabolic processes </a:t>
            </a:r>
          </a:p>
          <a:p>
            <a:pPr algn="ctr"/>
            <a:r>
              <a:rPr lang="en-US" dirty="0">
                <a:solidFill>
                  <a:prstClr val="black"/>
                </a:solidFill>
                <a:latin typeface="Arial" charset="0"/>
              </a:rPr>
              <a:t>of the target pest.</a:t>
            </a:r>
          </a:p>
          <a:p>
            <a:pPr algn="ctr"/>
            <a:endParaRPr lang="en-US" dirty="0">
              <a:solidFill>
                <a:prstClr val="black"/>
              </a:solidFill>
              <a:latin typeface="Arial" charset="0"/>
            </a:endParaRPr>
          </a:p>
          <a:p>
            <a:pPr>
              <a:buFontTx/>
              <a:buChar char="-"/>
            </a:pPr>
            <a:r>
              <a:rPr lang="en-US" dirty="0">
                <a:solidFill>
                  <a:prstClr val="black"/>
                </a:solidFill>
                <a:latin typeface="Arial" charset="0"/>
              </a:rPr>
              <a:t>Neural</a:t>
            </a:r>
          </a:p>
          <a:p>
            <a:r>
              <a:rPr lang="en-US" dirty="0">
                <a:solidFill>
                  <a:prstClr val="black"/>
                </a:solidFill>
                <a:latin typeface="Arial" charset="0"/>
              </a:rPr>
              <a:t>-Hormonal</a:t>
            </a:r>
          </a:p>
          <a:p>
            <a:r>
              <a:rPr lang="en-US" dirty="0">
                <a:solidFill>
                  <a:prstClr val="black"/>
                </a:solidFill>
                <a:latin typeface="Arial" charset="0"/>
              </a:rPr>
              <a:t>-Cellular</a:t>
            </a:r>
          </a:p>
          <a:p>
            <a:r>
              <a:rPr lang="en-US" dirty="0">
                <a:solidFill>
                  <a:prstClr val="black"/>
                </a:solidFill>
                <a:latin typeface="Arial" charset="0"/>
              </a:rPr>
              <a:t>-Structural</a:t>
            </a:r>
          </a:p>
          <a:p>
            <a:endParaRPr lang="en-US" dirty="0">
              <a:solidFill>
                <a:prstClr val="black"/>
              </a:solidFill>
              <a:latin typeface="Arial" charset="0"/>
            </a:endParaRPr>
          </a:p>
          <a:p>
            <a:pPr algn="ctr"/>
            <a:r>
              <a:rPr lang="en-US" dirty="0">
                <a:solidFill>
                  <a:prstClr val="black"/>
                </a:solidFill>
                <a:latin typeface="Arial" charset="0"/>
              </a:rPr>
              <a:t>These modes of action can have similar</a:t>
            </a:r>
          </a:p>
          <a:p>
            <a:pPr algn="ctr"/>
            <a:r>
              <a:rPr lang="en-US" dirty="0" smtClean="0">
                <a:solidFill>
                  <a:prstClr val="black"/>
                </a:solidFill>
                <a:latin typeface="Arial" charset="0"/>
              </a:rPr>
              <a:t>effects </a:t>
            </a:r>
            <a:r>
              <a:rPr lang="en-US" dirty="0">
                <a:solidFill>
                  <a:prstClr val="black"/>
                </a:solidFill>
                <a:latin typeface="Arial" charset="0"/>
              </a:rPr>
              <a:t>on humans</a:t>
            </a:r>
          </a:p>
          <a:p>
            <a:pPr>
              <a:buFontTx/>
              <a:buChar char="-"/>
            </a:pPr>
            <a:endParaRPr lang="en-US" dirty="0">
              <a:solidFill>
                <a:prstClr val="black"/>
              </a:solidFill>
              <a:latin typeface="Arial"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0986367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 Bio</a:t>
            </a:r>
            <a:endParaRPr lang="en-US" dirty="0"/>
          </a:p>
        </p:txBody>
      </p:sp>
      <p:sp>
        <p:nvSpPr>
          <p:cNvPr id="3" name="Content Placeholder 2"/>
          <p:cNvSpPr>
            <a:spLocks noGrp="1"/>
          </p:cNvSpPr>
          <p:nvPr>
            <p:ph idx="1"/>
          </p:nvPr>
        </p:nvSpPr>
        <p:spPr/>
        <p:txBody>
          <a:bodyPr/>
          <a:lstStyle/>
          <a:p>
            <a:pPr marL="0" marR="0">
              <a:lnSpc>
                <a:spcPct val="115000"/>
              </a:lnSpc>
              <a:spcBef>
                <a:spcPts val="0"/>
              </a:spcBef>
              <a:spcAft>
                <a:spcPts val="1000"/>
              </a:spcAft>
            </a:pPr>
            <a:r>
              <a:rPr lang="en-US" sz="1800" dirty="0">
                <a:latin typeface="Calibri"/>
                <a:ea typeface="Calibri"/>
                <a:cs typeface="Times New Roman"/>
              </a:rPr>
              <a:t>Bob Whittier is an OSC in  EPA’s Region 10’s field office in Alaska.  Bob has 5 years experience with emergency response in Alaska, and 18 years with the Maine Department of Environmental Protection.</a:t>
            </a:r>
          </a:p>
          <a:p>
            <a:pPr marL="0" marR="0">
              <a:lnSpc>
                <a:spcPct val="115000"/>
              </a:lnSpc>
              <a:spcBef>
                <a:spcPts val="0"/>
              </a:spcBef>
              <a:spcAft>
                <a:spcPts val="1000"/>
              </a:spcAft>
            </a:pPr>
            <a:r>
              <a:rPr lang="en-US" sz="1800" dirty="0">
                <a:latin typeface="Calibri"/>
                <a:ea typeface="Calibri"/>
                <a:cs typeface="Times New Roman"/>
              </a:rPr>
              <a:t>Kathy </a:t>
            </a:r>
            <a:r>
              <a:rPr lang="en-US" sz="1800" dirty="0" err="1">
                <a:latin typeface="Calibri"/>
                <a:ea typeface="Calibri"/>
                <a:cs typeface="Times New Roman"/>
              </a:rPr>
              <a:t>Halbur</a:t>
            </a:r>
            <a:r>
              <a:rPr lang="en-US" sz="1800" dirty="0">
                <a:latin typeface="Calibri"/>
                <a:ea typeface="Calibri"/>
                <a:cs typeface="Times New Roman"/>
              </a:rPr>
              <a:t> is an EPA On-Scene Coordinator in Region 5.  Kathy is located in Green Bay, WI. Kathy has been with EPA for nine years; six as an OSC and three years prior to becoming an OSC with ORD’s NHSRC.</a:t>
            </a:r>
          </a:p>
          <a:p>
            <a:pPr marL="0" marR="0">
              <a:lnSpc>
                <a:spcPct val="115000"/>
              </a:lnSpc>
              <a:spcBef>
                <a:spcPts val="0"/>
              </a:spcBef>
              <a:spcAft>
                <a:spcPts val="1000"/>
              </a:spcAft>
            </a:pPr>
            <a:r>
              <a:rPr lang="en-US" sz="1800" dirty="0">
                <a:latin typeface="Calibri"/>
                <a:ea typeface="Calibri"/>
                <a:cs typeface="Times New Roman"/>
              </a:rPr>
              <a:t>Dan Heister is an On Scene Coordinator (OSC) in Region 10 in Portland, OR and has been with the USEPA for twenty-six years.  Nine years were in pesticide and toxics enforcement. He has been an OSC for the last thirteen years</a:t>
            </a:r>
            <a:r>
              <a:rPr lang="en-US" sz="1800" dirty="0" smtClean="0">
                <a:latin typeface="Calibri"/>
                <a:ea typeface="Calibri"/>
                <a:cs typeface="Times New Roman"/>
              </a:rPr>
              <a:t>.</a:t>
            </a:r>
          </a:p>
          <a:p>
            <a:pPr marL="0">
              <a:lnSpc>
                <a:spcPct val="115000"/>
              </a:lnSpc>
              <a:spcBef>
                <a:spcPts val="0"/>
              </a:spcBef>
              <a:spcAft>
                <a:spcPts val="1000"/>
              </a:spcAft>
            </a:pPr>
            <a:r>
              <a:rPr lang="en-US" sz="1800" dirty="0">
                <a:latin typeface="Calibri"/>
                <a:ea typeface="Calibri"/>
                <a:cs typeface="Times New Roman"/>
              </a:rPr>
              <a:t>Jim Mullins is a part time employee of Tetra Tech, a support contractor to EPA.  Jim retired from the EPA Region 6 Office (Dallas TX) after 25 years in the oil spill and </a:t>
            </a:r>
            <a:r>
              <a:rPr lang="en-US" sz="1800" dirty="0" err="1">
                <a:latin typeface="Calibri"/>
                <a:ea typeface="Calibri"/>
                <a:cs typeface="Times New Roman"/>
              </a:rPr>
              <a:t>haz</a:t>
            </a:r>
            <a:r>
              <a:rPr lang="en-US" sz="1800" dirty="0">
                <a:latin typeface="Calibri"/>
                <a:ea typeface="Calibri"/>
                <a:cs typeface="Times New Roman"/>
              </a:rPr>
              <a:t> mat response organization.</a:t>
            </a:r>
            <a:endParaRPr lang="en-US" sz="2000" dirty="0">
              <a:latin typeface="Calibri"/>
              <a:ea typeface="Calibri"/>
              <a:cs typeface="Times New Roman"/>
            </a:endParaRPr>
          </a:p>
          <a:p>
            <a:pPr marL="0" marR="0" indent="0">
              <a:lnSpc>
                <a:spcPct val="115000"/>
              </a:lnSpc>
              <a:spcBef>
                <a:spcPts val="0"/>
              </a:spcBef>
              <a:spcAft>
                <a:spcPts val="1000"/>
              </a:spcAft>
              <a:buNone/>
            </a:pPr>
            <a:endParaRPr lang="en-US" sz="1800" dirty="0" smtClean="0">
              <a:latin typeface="Calibri"/>
              <a:ea typeface="Calibri"/>
              <a:cs typeface="Times New Roman"/>
            </a:endParaRPr>
          </a:p>
          <a:p>
            <a:pPr marL="0" marR="0">
              <a:lnSpc>
                <a:spcPct val="115000"/>
              </a:lnSpc>
              <a:spcBef>
                <a:spcPts val="0"/>
              </a:spcBef>
              <a:spcAft>
                <a:spcPts val="1000"/>
              </a:spcAft>
            </a:pPr>
            <a:endParaRPr lang="en-US" sz="1800" dirty="0">
              <a:latin typeface="Calibri"/>
              <a:ea typeface="Calibri"/>
              <a:cs typeface="Times New Roman"/>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99632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mtClean="0"/>
              <a:t>Dose-Time Relationship</a:t>
            </a:r>
          </a:p>
        </p:txBody>
      </p:sp>
      <p:sp>
        <p:nvSpPr>
          <p:cNvPr id="22531" name="Content Placeholder 2"/>
          <p:cNvSpPr>
            <a:spLocks noGrp="1"/>
          </p:cNvSpPr>
          <p:nvPr>
            <p:ph idx="1"/>
          </p:nvPr>
        </p:nvSpPr>
        <p:spPr>
          <a:xfrm>
            <a:off x="1295400" y="1371601"/>
            <a:ext cx="7750175" cy="4267200"/>
          </a:xfrm>
        </p:spPr>
        <p:txBody>
          <a:bodyPr/>
          <a:lstStyle/>
          <a:p>
            <a:pPr eaLnBrk="1" hangingPunct="1">
              <a:lnSpc>
                <a:spcPct val="80000"/>
              </a:lnSpc>
            </a:pPr>
            <a:r>
              <a:rPr lang="en-US" sz="2000" dirty="0" smtClean="0"/>
              <a:t>The effect of a pesticide is dependent on a number of factors.   The most important factor is the dose-time relationship.</a:t>
            </a:r>
          </a:p>
          <a:p>
            <a:pPr lvl="1" eaLnBrk="1" hangingPunct="1">
              <a:lnSpc>
                <a:spcPct val="80000"/>
              </a:lnSpc>
            </a:pPr>
            <a:r>
              <a:rPr lang="en-US" sz="2000" b="1" dirty="0" smtClean="0"/>
              <a:t>Dose</a:t>
            </a:r>
            <a:r>
              <a:rPr lang="en-US" sz="2000" dirty="0" smtClean="0"/>
              <a:t> is the quantity of a substance that a surface, plant, or animal is exposed to.</a:t>
            </a:r>
          </a:p>
          <a:p>
            <a:pPr lvl="1" eaLnBrk="1" hangingPunct="1">
              <a:lnSpc>
                <a:spcPct val="80000"/>
              </a:lnSpc>
            </a:pPr>
            <a:r>
              <a:rPr lang="en-US" sz="2000" b="1" dirty="0" smtClean="0"/>
              <a:t>Time</a:t>
            </a:r>
            <a:r>
              <a:rPr lang="en-US" sz="2000" dirty="0" smtClean="0"/>
              <a:t> means how often the exposure occurs.</a:t>
            </a:r>
          </a:p>
          <a:p>
            <a:pPr lvl="1" eaLnBrk="1" hangingPunct="1">
              <a:lnSpc>
                <a:spcPct val="80000"/>
              </a:lnSpc>
            </a:pPr>
            <a:endParaRPr lang="en-US" sz="2000" dirty="0" smtClean="0"/>
          </a:p>
          <a:p>
            <a:pPr eaLnBrk="1" hangingPunct="1">
              <a:lnSpc>
                <a:spcPct val="80000"/>
              </a:lnSpc>
            </a:pPr>
            <a:r>
              <a:rPr lang="en-US" sz="2000" dirty="0" smtClean="0"/>
              <a:t>The dose- time relationship is how much of the substance is involved and how often the exposure to the substance occurs.</a:t>
            </a:r>
          </a:p>
          <a:p>
            <a:pPr eaLnBrk="1" hangingPunct="1">
              <a:lnSpc>
                <a:spcPct val="80000"/>
              </a:lnSpc>
            </a:pPr>
            <a:endParaRPr lang="en-US" sz="2000" dirty="0" smtClean="0"/>
          </a:p>
          <a:p>
            <a:pPr eaLnBrk="1" hangingPunct="1">
              <a:lnSpc>
                <a:spcPct val="80000"/>
              </a:lnSpc>
            </a:pPr>
            <a:r>
              <a:rPr lang="en-US" sz="2000" dirty="0" smtClean="0"/>
              <a:t>This relationship gives rise to two different types of toxicity to know and understand:</a:t>
            </a:r>
          </a:p>
          <a:p>
            <a:pPr lvl="1" eaLnBrk="1" hangingPunct="1">
              <a:lnSpc>
                <a:spcPct val="80000"/>
              </a:lnSpc>
            </a:pPr>
            <a:r>
              <a:rPr lang="en-US" sz="2000" dirty="0" smtClean="0"/>
              <a:t>Acute</a:t>
            </a:r>
          </a:p>
          <a:p>
            <a:pPr lvl="1" eaLnBrk="1" hangingPunct="1">
              <a:lnSpc>
                <a:spcPct val="80000"/>
              </a:lnSpc>
            </a:pPr>
            <a:r>
              <a:rPr lang="en-US" sz="2000" dirty="0" smtClean="0"/>
              <a:t>Chronic</a:t>
            </a:r>
          </a:p>
        </p:txBody>
      </p:sp>
      <p:pic>
        <p:nvPicPr>
          <p:cNvPr id="22532" name="Picture 5"/>
          <p:cNvPicPr>
            <a:picLocks noChangeAspect="1" noChangeArrowheads="1"/>
          </p:cNvPicPr>
          <p:nvPr/>
        </p:nvPicPr>
        <p:blipFill>
          <a:blip r:embed="rId3" cstate="print"/>
          <a:srcRect/>
          <a:stretch>
            <a:fillRect/>
          </a:stretch>
        </p:blipFill>
        <p:spPr bwMode="auto">
          <a:xfrm>
            <a:off x="5791200" y="4448175"/>
            <a:ext cx="2343150" cy="1952625"/>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256821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Acute Toxicity</a:t>
            </a:r>
          </a:p>
        </p:txBody>
      </p:sp>
      <p:sp>
        <p:nvSpPr>
          <p:cNvPr id="23555" name="Rectangle 3"/>
          <p:cNvSpPr>
            <a:spLocks noGrp="1" noChangeArrowheads="1"/>
          </p:cNvSpPr>
          <p:nvPr>
            <p:ph idx="1"/>
          </p:nvPr>
        </p:nvSpPr>
        <p:spPr>
          <a:xfrm>
            <a:off x="1295400" y="1295400"/>
            <a:ext cx="7750175" cy="4754563"/>
          </a:xfrm>
        </p:spPr>
        <p:txBody>
          <a:bodyPr/>
          <a:lstStyle/>
          <a:p>
            <a:pPr eaLnBrk="1" hangingPunct="1">
              <a:lnSpc>
                <a:spcPct val="80000"/>
              </a:lnSpc>
            </a:pPr>
            <a:r>
              <a:rPr lang="en-US" sz="2800" dirty="0" smtClean="0"/>
              <a:t>Acute toxicity of a chemical refers to its ability to cause systemic damage as a result of a one-time short-term exposure to a chemical.</a:t>
            </a:r>
          </a:p>
          <a:p>
            <a:pPr eaLnBrk="1" hangingPunct="1">
              <a:lnSpc>
                <a:spcPct val="80000"/>
              </a:lnSpc>
            </a:pPr>
            <a:r>
              <a:rPr lang="en-US" sz="2800" dirty="0" smtClean="0"/>
              <a:t>The signal words on the label </a:t>
            </a:r>
          </a:p>
          <a:p>
            <a:pPr eaLnBrk="1" hangingPunct="1">
              <a:lnSpc>
                <a:spcPct val="80000"/>
              </a:lnSpc>
              <a:buFontTx/>
              <a:buNone/>
            </a:pPr>
            <a:r>
              <a:rPr lang="en-US" sz="2800" dirty="0" smtClean="0"/>
              <a:t>	are based on the acute toxicity </a:t>
            </a:r>
          </a:p>
          <a:p>
            <a:pPr eaLnBrk="1" hangingPunct="1">
              <a:lnSpc>
                <a:spcPct val="80000"/>
              </a:lnSpc>
              <a:buFontTx/>
              <a:buNone/>
            </a:pPr>
            <a:r>
              <a:rPr lang="en-US" sz="2800" dirty="0" smtClean="0"/>
              <a:t>	of the pesticide.</a:t>
            </a:r>
          </a:p>
          <a:p>
            <a:pPr eaLnBrk="1" hangingPunct="1">
              <a:lnSpc>
                <a:spcPct val="80000"/>
              </a:lnSpc>
            </a:pPr>
            <a:r>
              <a:rPr lang="en-US" sz="2800" dirty="0" smtClean="0"/>
              <a:t>Acute toxicity may be measured as acute oral (through the mouth), acute dermal (through the skin), and acute inhalation (through the lungs).</a:t>
            </a:r>
          </a:p>
        </p:txBody>
      </p:sp>
      <p:pic>
        <p:nvPicPr>
          <p:cNvPr id="23556" name="Picture 4"/>
          <p:cNvPicPr>
            <a:picLocks noChangeAspect="1" noChangeArrowheads="1"/>
          </p:cNvPicPr>
          <p:nvPr/>
        </p:nvPicPr>
        <p:blipFill>
          <a:blip r:embed="rId3" cstate="print"/>
          <a:srcRect/>
          <a:stretch>
            <a:fillRect/>
          </a:stretch>
        </p:blipFill>
        <p:spPr bwMode="auto">
          <a:xfrm>
            <a:off x="7086600" y="2514600"/>
            <a:ext cx="1799434" cy="1590674"/>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926847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z="4000" dirty="0" smtClean="0"/>
              <a:t>Acute Toxicity Measures and Warnings</a:t>
            </a:r>
          </a:p>
        </p:txBody>
      </p:sp>
      <p:sp>
        <p:nvSpPr>
          <p:cNvPr id="24579" name="Rectangle 3"/>
          <p:cNvSpPr>
            <a:spLocks noGrp="1" noChangeArrowheads="1"/>
          </p:cNvSpPr>
          <p:nvPr>
            <p:ph idx="1"/>
          </p:nvPr>
        </p:nvSpPr>
        <p:spPr>
          <a:xfrm>
            <a:off x="1295400" y="1371600"/>
            <a:ext cx="7750175" cy="4648200"/>
          </a:xfrm>
        </p:spPr>
        <p:txBody>
          <a:bodyPr/>
          <a:lstStyle/>
          <a:p>
            <a:pPr eaLnBrk="1" hangingPunct="1">
              <a:lnSpc>
                <a:spcPct val="80000"/>
              </a:lnSpc>
            </a:pPr>
            <a:r>
              <a:rPr lang="en-US" sz="2400" dirty="0" smtClean="0"/>
              <a:t>Signal words indicate the relative </a:t>
            </a:r>
            <a:r>
              <a:rPr lang="en-US" sz="2400" b="1" u="sng" dirty="0" smtClean="0"/>
              <a:t>acute toxicity</a:t>
            </a:r>
            <a:r>
              <a:rPr lang="en-US" sz="2400" dirty="0" smtClean="0"/>
              <a:t> of the product to humans and animals.</a:t>
            </a:r>
          </a:p>
          <a:p>
            <a:pPr eaLnBrk="1" hangingPunct="1">
              <a:lnSpc>
                <a:spcPct val="80000"/>
              </a:lnSpc>
            </a:pPr>
            <a:r>
              <a:rPr lang="en-US" sz="2400" dirty="0" smtClean="0"/>
              <a:t>The three possible signal words are:</a:t>
            </a:r>
          </a:p>
          <a:p>
            <a:pPr lvl="1" eaLnBrk="1" hangingPunct="1">
              <a:lnSpc>
                <a:spcPct val="80000"/>
              </a:lnSpc>
            </a:pPr>
            <a:r>
              <a:rPr lang="en-US" sz="2000" b="1" dirty="0" smtClean="0">
                <a:solidFill>
                  <a:srgbClr val="00B050"/>
                </a:solidFill>
              </a:rPr>
              <a:t>CAUTION</a:t>
            </a:r>
            <a:r>
              <a:rPr lang="en-US" sz="2000" dirty="0" smtClean="0">
                <a:solidFill>
                  <a:srgbClr val="00B050"/>
                </a:solidFill>
              </a:rPr>
              <a:t> means the pesticide product is slightly toxic if eaten, absorbed through the skin, inhaled, or it causes slight eye or skin irritation</a:t>
            </a:r>
          </a:p>
          <a:p>
            <a:pPr lvl="1" eaLnBrk="1" hangingPunct="1">
              <a:lnSpc>
                <a:spcPct val="80000"/>
              </a:lnSpc>
            </a:pPr>
            <a:endParaRPr lang="en-US" sz="2000" dirty="0" smtClean="0"/>
          </a:p>
          <a:p>
            <a:pPr lvl="1" eaLnBrk="1" hangingPunct="1">
              <a:lnSpc>
                <a:spcPct val="80000"/>
              </a:lnSpc>
            </a:pPr>
            <a:r>
              <a:rPr lang="en-US" sz="2000" b="1" dirty="0" smtClean="0">
                <a:solidFill>
                  <a:srgbClr val="FFC000"/>
                </a:solidFill>
              </a:rPr>
              <a:t>WARNING</a:t>
            </a:r>
            <a:r>
              <a:rPr lang="en-US" sz="2000" dirty="0" smtClean="0">
                <a:solidFill>
                  <a:srgbClr val="FFC000"/>
                </a:solidFill>
              </a:rPr>
              <a:t> indicates the pesticide product is moderately toxic if eaten, absorbed through the skin, inhaled, or it causes moderate eye or skin irritation</a:t>
            </a:r>
          </a:p>
          <a:p>
            <a:pPr lvl="1" eaLnBrk="1" hangingPunct="1">
              <a:lnSpc>
                <a:spcPct val="80000"/>
              </a:lnSpc>
            </a:pPr>
            <a:endParaRPr lang="en-US" sz="2000" dirty="0" smtClean="0"/>
          </a:p>
          <a:p>
            <a:pPr lvl="1" eaLnBrk="1" hangingPunct="1">
              <a:lnSpc>
                <a:spcPct val="80000"/>
              </a:lnSpc>
            </a:pPr>
            <a:r>
              <a:rPr lang="en-US" sz="2000" b="1" dirty="0" smtClean="0">
                <a:solidFill>
                  <a:srgbClr val="FF0000"/>
                </a:solidFill>
              </a:rPr>
              <a:t>DANGER </a:t>
            </a:r>
            <a:r>
              <a:rPr lang="en-US" sz="2000" dirty="0" smtClean="0">
                <a:solidFill>
                  <a:srgbClr val="FF0000"/>
                </a:solidFill>
              </a:rPr>
              <a:t>means that the pesticide product is highly toxic by at least one route of exposure. It may be corrosive, causing irreversible damage to the skin or eyes.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7685730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Chronic Toxicity</a:t>
            </a:r>
          </a:p>
        </p:txBody>
      </p:sp>
      <p:sp>
        <p:nvSpPr>
          <p:cNvPr id="25603" name="Rectangle 3"/>
          <p:cNvSpPr>
            <a:spLocks noGrp="1" noChangeArrowheads="1"/>
          </p:cNvSpPr>
          <p:nvPr>
            <p:ph idx="1"/>
          </p:nvPr>
        </p:nvSpPr>
        <p:spPr/>
        <p:txBody>
          <a:bodyPr/>
          <a:lstStyle/>
          <a:p>
            <a:pPr eaLnBrk="1" hangingPunct="1"/>
            <a:r>
              <a:rPr lang="en-US" sz="2800" smtClean="0"/>
              <a:t>Chronic toxicity refers to harmful effects produced by long-term, low-level exposure to pesticides.</a:t>
            </a:r>
          </a:p>
          <a:p>
            <a:pPr eaLnBrk="1" hangingPunct="1"/>
            <a:endParaRPr lang="en-US" sz="2800" smtClean="0"/>
          </a:p>
          <a:p>
            <a:pPr eaLnBrk="1" hangingPunct="1"/>
            <a:r>
              <a:rPr lang="en-US" sz="2800" smtClean="0"/>
              <a:t>There is not a standard measure like LD</a:t>
            </a:r>
            <a:r>
              <a:rPr lang="en-US" sz="2800" baseline="-25000" smtClean="0"/>
              <a:t>50</a:t>
            </a:r>
            <a:r>
              <a:rPr lang="en-US" sz="2800" smtClean="0"/>
              <a:t> for chronic toxicity.</a:t>
            </a:r>
          </a:p>
        </p:txBody>
      </p:sp>
      <p:pic>
        <p:nvPicPr>
          <p:cNvPr id="25604" name="Picture 4"/>
          <p:cNvPicPr>
            <a:picLocks noChangeAspect="1" noChangeArrowheads="1"/>
          </p:cNvPicPr>
          <p:nvPr/>
        </p:nvPicPr>
        <p:blipFill>
          <a:blip r:embed="rId3" cstate="print"/>
          <a:srcRect/>
          <a:stretch>
            <a:fillRect/>
          </a:stretch>
        </p:blipFill>
        <p:spPr bwMode="auto">
          <a:xfrm>
            <a:off x="3810000" y="4191000"/>
            <a:ext cx="2686050" cy="2176929"/>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934091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Routes of Entry</a:t>
            </a:r>
          </a:p>
        </p:txBody>
      </p:sp>
      <p:sp>
        <p:nvSpPr>
          <p:cNvPr id="26627" name="Rectangle 3"/>
          <p:cNvSpPr>
            <a:spLocks noGrp="1" noChangeArrowheads="1"/>
          </p:cNvSpPr>
          <p:nvPr>
            <p:ph idx="1"/>
          </p:nvPr>
        </p:nvSpPr>
        <p:spPr>
          <a:xfrm>
            <a:off x="1295400" y="1341437"/>
            <a:ext cx="6400800" cy="4754563"/>
          </a:xfrm>
        </p:spPr>
        <p:txBody>
          <a:bodyPr/>
          <a:lstStyle/>
          <a:p>
            <a:pPr eaLnBrk="1" hangingPunct="1"/>
            <a:r>
              <a:rPr lang="en-US" sz="2800" dirty="0" smtClean="0"/>
              <a:t>There are three ways in which pesticides may enter your body.</a:t>
            </a:r>
          </a:p>
          <a:p>
            <a:pPr eaLnBrk="1" hangingPunct="1"/>
            <a:endParaRPr lang="en-US" sz="2800" dirty="0" smtClean="0"/>
          </a:p>
          <a:p>
            <a:pPr lvl="1" eaLnBrk="1" hangingPunct="1"/>
            <a:r>
              <a:rPr lang="en-US" sz="2400" b="1" dirty="0" smtClean="0"/>
              <a:t>Dermal </a:t>
            </a:r>
            <a:r>
              <a:rPr lang="en-US" sz="2400" dirty="0" smtClean="0"/>
              <a:t>(through the skin)</a:t>
            </a:r>
          </a:p>
          <a:p>
            <a:pPr lvl="1" eaLnBrk="1" hangingPunct="1"/>
            <a:endParaRPr lang="en-US" sz="2400" dirty="0" smtClean="0"/>
          </a:p>
          <a:p>
            <a:pPr lvl="1" eaLnBrk="1" hangingPunct="1"/>
            <a:r>
              <a:rPr lang="en-US" sz="2400" b="1" dirty="0" smtClean="0"/>
              <a:t>Inhalation</a:t>
            </a:r>
            <a:r>
              <a:rPr lang="en-US" sz="2400" dirty="0" smtClean="0"/>
              <a:t> (through the nose and respiratory system</a:t>
            </a:r>
          </a:p>
          <a:p>
            <a:pPr lvl="1" eaLnBrk="1" hangingPunct="1"/>
            <a:endParaRPr lang="en-US" sz="2400" b="1" dirty="0" smtClean="0"/>
          </a:p>
          <a:p>
            <a:pPr lvl="1" eaLnBrk="1" hangingPunct="1"/>
            <a:r>
              <a:rPr lang="en-US" sz="2400" b="1" dirty="0" smtClean="0"/>
              <a:t>Oral </a:t>
            </a:r>
            <a:r>
              <a:rPr lang="en-US" sz="2400" dirty="0" smtClean="0"/>
              <a:t>(through the mouth and digestive system)</a:t>
            </a:r>
          </a:p>
          <a:p>
            <a:pPr lvl="1" eaLnBrk="1" hangingPunct="1"/>
            <a:endParaRPr lang="en-US" sz="2400" dirty="0" smtClean="0"/>
          </a:p>
        </p:txBody>
      </p:sp>
      <p:pic>
        <p:nvPicPr>
          <p:cNvPr id="26628" name="Picture 4"/>
          <p:cNvPicPr>
            <a:picLocks noChangeAspect="1" noChangeArrowheads="1"/>
          </p:cNvPicPr>
          <p:nvPr/>
        </p:nvPicPr>
        <p:blipFill>
          <a:blip r:embed="rId3" cstate="print"/>
          <a:srcRect/>
          <a:stretch>
            <a:fillRect/>
          </a:stretch>
        </p:blipFill>
        <p:spPr bwMode="auto">
          <a:xfrm>
            <a:off x="7162800" y="1006549"/>
            <a:ext cx="1806575" cy="3090088"/>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5688365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Dermal Entry</a:t>
            </a:r>
          </a:p>
        </p:txBody>
      </p:sp>
      <p:sp>
        <p:nvSpPr>
          <p:cNvPr id="27651" name="Rectangle 3"/>
          <p:cNvSpPr>
            <a:spLocks noGrp="1" noChangeArrowheads="1"/>
          </p:cNvSpPr>
          <p:nvPr>
            <p:ph idx="1"/>
          </p:nvPr>
        </p:nvSpPr>
        <p:spPr>
          <a:xfrm>
            <a:off x="1295401" y="1341437"/>
            <a:ext cx="6019799" cy="4754563"/>
          </a:xfrm>
        </p:spPr>
        <p:txBody>
          <a:bodyPr/>
          <a:lstStyle/>
          <a:p>
            <a:pPr eaLnBrk="1" hangingPunct="1"/>
            <a:r>
              <a:rPr lang="en-US" sz="2800" dirty="0" smtClean="0"/>
              <a:t>Wet, dry or gaseous forms of pesticides can be absorbed through the skin.</a:t>
            </a:r>
          </a:p>
          <a:p>
            <a:pPr eaLnBrk="1" hangingPunct="1"/>
            <a:endParaRPr lang="en-US" sz="2800" dirty="0" smtClean="0"/>
          </a:p>
          <a:p>
            <a:pPr eaLnBrk="1" hangingPunct="1"/>
            <a:r>
              <a:rPr lang="en-US" sz="2800" dirty="0" smtClean="0"/>
              <a:t>Entry may occur any time a pesticide is mixed, applied, or handled, and is often undetected.</a:t>
            </a:r>
          </a:p>
          <a:p>
            <a:pPr eaLnBrk="1" hangingPunct="1"/>
            <a:endParaRPr lang="en-US" sz="2800" dirty="0" smtClean="0"/>
          </a:p>
          <a:p>
            <a:pPr eaLnBrk="1" hangingPunct="1"/>
            <a:r>
              <a:rPr lang="en-US" sz="2800" dirty="0" smtClean="0"/>
              <a:t>Skin varies in its capacity to act as a barrier to pesticide absorption.</a:t>
            </a:r>
          </a:p>
        </p:txBody>
      </p:sp>
      <p:pic>
        <p:nvPicPr>
          <p:cNvPr id="27652" name="Picture 4"/>
          <p:cNvPicPr>
            <a:picLocks noChangeAspect="1" noChangeArrowheads="1"/>
          </p:cNvPicPr>
          <p:nvPr/>
        </p:nvPicPr>
        <p:blipFill>
          <a:blip r:embed="rId3" cstate="print"/>
          <a:srcRect/>
          <a:stretch>
            <a:fillRect/>
          </a:stretch>
        </p:blipFill>
        <p:spPr bwMode="auto">
          <a:xfrm>
            <a:off x="7152978" y="685801"/>
            <a:ext cx="1743372" cy="2895600"/>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715903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pPr eaLnBrk="1" hangingPunct="1"/>
            <a:r>
              <a:rPr lang="en-US" sz="2800" dirty="0" smtClean="0"/>
              <a:t>Comparative Rates of Dermal Absorption for Different Parts of the Body</a:t>
            </a:r>
          </a:p>
        </p:txBody>
      </p:sp>
      <p:pic>
        <p:nvPicPr>
          <p:cNvPr id="28676" name="Picture 7"/>
          <p:cNvPicPr>
            <a:picLocks noGrp="1" noChangeAspect="1" noChangeArrowheads="1"/>
          </p:cNvPicPr>
          <p:nvPr>
            <p:ph idx="1"/>
          </p:nvPr>
        </p:nvPicPr>
        <p:blipFill>
          <a:blip r:embed="rId3" cstate="print"/>
          <a:stretch>
            <a:fillRect/>
          </a:stretch>
        </p:blipFill>
        <p:spPr>
          <a:xfrm>
            <a:off x="5257800" y="1219200"/>
            <a:ext cx="3817496" cy="3401420"/>
          </a:xfrm>
          <a:noFill/>
        </p:spPr>
      </p:pic>
      <p:sp>
        <p:nvSpPr>
          <p:cNvPr id="28675" name="Rectangle 5"/>
          <p:cNvSpPr>
            <a:spLocks noGrp="1" noChangeArrowheads="1"/>
          </p:cNvSpPr>
          <p:nvPr>
            <p:ph type="body" sz="half" idx="4294967295"/>
          </p:nvPr>
        </p:nvSpPr>
        <p:spPr>
          <a:xfrm>
            <a:off x="1295400" y="1493837"/>
            <a:ext cx="4038600" cy="4525963"/>
          </a:xfrm>
        </p:spPr>
        <p:txBody>
          <a:bodyPr/>
          <a:lstStyle/>
          <a:p>
            <a:pPr eaLnBrk="1" hangingPunct="1">
              <a:lnSpc>
                <a:spcPct val="80000"/>
              </a:lnSpc>
            </a:pPr>
            <a:r>
              <a:rPr lang="en-US" sz="2000" dirty="0" smtClean="0"/>
              <a:t>Absorption continues to take place on the affected skin area as long as the pesticide is in contact with the skin.</a:t>
            </a:r>
          </a:p>
          <a:p>
            <a:pPr eaLnBrk="1" hangingPunct="1">
              <a:lnSpc>
                <a:spcPct val="80000"/>
              </a:lnSpc>
            </a:pPr>
            <a:endParaRPr lang="en-US" sz="2000" dirty="0" smtClean="0"/>
          </a:p>
          <a:p>
            <a:pPr eaLnBrk="1" hangingPunct="1">
              <a:lnSpc>
                <a:spcPct val="80000"/>
              </a:lnSpc>
            </a:pPr>
            <a:r>
              <a:rPr lang="en-US" sz="2000" dirty="0" smtClean="0"/>
              <a:t>Seriousness of the exposure depends on the size of the skin area contaminated, the length of time the material is in contact with the skin, and the amount of pesticide on the skin.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127903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t>Inhalation Route</a:t>
            </a:r>
          </a:p>
        </p:txBody>
      </p:sp>
      <p:sp>
        <p:nvSpPr>
          <p:cNvPr id="29699" name="Rectangle 3"/>
          <p:cNvSpPr>
            <a:spLocks noGrp="1" noChangeArrowheads="1"/>
          </p:cNvSpPr>
          <p:nvPr>
            <p:ph idx="1"/>
          </p:nvPr>
        </p:nvSpPr>
        <p:spPr/>
        <p:txBody>
          <a:bodyPr/>
          <a:lstStyle/>
          <a:p>
            <a:pPr eaLnBrk="1" hangingPunct="1"/>
            <a:r>
              <a:rPr lang="en-US" sz="2800" dirty="0" smtClean="0"/>
              <a:t>Whether as dusts, fumes, or</a:t>
            </a:r>
          </a:p>
          <a:p>
            <a:pPr eaLnBrk="1" hangingPunct="1">
              <a:buFontTx/>
              <a:buNone/>
            </a:pPr>
            <a:r>
              <a:rPr lang="en-US" sz="2800" dirty="0" smtClean="0"/>
              <a:t>	spray mists, pesticides can be</a:t>
            </a:r>
          </a:p>
          <a:p>
            <a:pPr eaLnBrk="1" hangingPunct="1">
              <a:buFontTx/>
              <a:buNone/>
            </a:pPr>
            <a:r>
              <a:rPr lang="en-US" sz="2800" dirty="0" smtClean="0"/>
              <a:t>	drawn into your lungs as</a:t>
            </a:r>
          </a:p>
          <a:p>
            <a:pPr eaLnBrk="1" hangingPunct="1">
              <a:buFontTx/>
              <a:buNone/>
            </a:pPr>
            <a:r>
              <a:rPr lang="en-US" sz="2800" dirty="0" smtClean="0"/>
              <a:t>	you breathe.</a:t>
            </a:r>
          </a:p>
          <a:p>
            <a:pPr eaLnBrk="1" hangingPunct="1"/>
            <a:endParaRPr lang="en-US" sz="2800" dirty="0" smtClean="0"/>
          </a:p>
          <a:p>
            <a:pPr eaLnBrk="1" hangingPunct="1"/>
            <a:r>
              <a:rPr lang="en-US" sz="2800" dirty="0" smtClean="0"/>
              <a:t>Inhalation of pesticides can occur by breathing smoke from burning containers; breathing fumes from pesticides while </a:t>
            </a:r>
            <a:r>
              <a:rPr lang="en-US" sz="2800" dirty="0" err="1" smtClean="0"/>
              <a:t>hazcating</a:t>
            </a:r>
            <a:r>
              <a:rPr lang="en-US" sz="2800" dirty="0" smtClean="0"/>
              <a:t>; and inhaling fumes while consolidating mixtures.</a:t>
            </a:r>
          </a:p>
        </p:txBody>
      </p:sp>
      <p:pic>
        <p:nvPicPr>
          <p:cNvPr id="29700" name="Picture 4"/>
          <p:cNvPicPr>
            <a:picLocks noChangeAspect="1" noChangeArrowheads="1"/>
          </p:cNvPicPr>
          <p:nvPr/>
        </p:nvPicPr>
        <p:blipFill>
          <a:blip r:embed="rId3" cstate="print"/>
          <a:srcRect/>
          <a:stretch>
            <a:fillRect/>
          </a:stretch>
        </p:blipFill>
        <p:spPr bwMode="auto">
          <a:xfrm>
            <a:off x="6096000" y="1905000"/>
            <a:ext cx="1873250" cy="1828800"/>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688658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Oral Route</a:t>
            </a:r>
          </a:p>
        </p:txBody>
      </p:sp>
      <p:sp>
        <p:nvSpPr>
          <p:cNvPr id="30723" name="Rectangle 3"/>
          <p:cNvSpPr>
            <a:spLocks noGrp="1" noChangeArrowheads="1"/>
          </p:cNvSpPr>
          <p:nvPr>
            <p:ph idx="1"/>
          </p:nvPr>
        </p:nvSpPr>
        <p:spPr/>
        <p:txBody>
          <a:bodyPr/>
          <a:lstStyle/>
          <a:p>
            <a:pPr eaLnBrk="1" hangingPunct="1"/>
            <a:r>
              <a:rPr lang="en-US" dirty="0" smtClean="0"/>
              <a:t>Pesticides can enter the body </a:t>
            </a:r>
          </a:p>
          <a:p>
            <a:pPr eaLnBrk="1" hangingPunct="1">
              <a:buFontTx/>
              <a:buNone/>
            </a:pPr>
            <a:r>
              <a:rPr lang="en-US" dirty="0" smtClean="0"/>
              <a:t>	through the mouth (also </a:t>
            </a:r>
          </a:p>
          <a:p>
            <a:pPr eaLnBrk="1" hangingPunct="1">
              <a:buFontTx/>
              <a:buNone/>
            </a:pPr>
            <a:r>
              <a:rPr lang="en-US" dirty="0" smtClean="0"/>
              <a:t>	called ingestion).</a:t>
            </a:r>
          </a:p>
          <a:p>
            <a:pPr eaLnBrk="1" hangingPunct="1"/>
            <a:endParaRPr lang="en-US" dirty="0" smtClean="0"/>
          </a:p>
          <a:p>
            <a:pPr eaLnBrk="1" hangingPunct="1"/>
            <a:r>
              <a:rPr lang="en-US" dirty="0" smtClean="0"/>
              <a:t>More likely to occur as the result of carelessness such as not wearing donning proper PPE or inattentive personal hygiene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4862960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dirty="0" smtClean="0"/>
              <a:t>Which Route is More Important?</a:t>
            </a:r>
          </a:p>
        </p:txBody>
      </p:sp>
      <p:sp>
        <p:nvSpPr>
          <p:cNvPr id="31747" name="Rectangle 3"/>
          <p:cNvSpPr>
            <a:spLocks noGrp="1" noChangeArrowheads="1"/>
          </p:cNvSpPr>
          <p:nvPr>
            <p:ph idx="1"/>
          </p:nvPr>
        </p:nvSpPr>
        <p:spPr/>
        <p:txBody>
          <a:bodyPr/>
          <a:lstStyle/>
          <a:p>
            <a:pPr eaLnBrk="1" hangingPunct="1">
              <a:lnSpc>
                <a:spcPct val="90000"/>
              </a:lnSpc>
            </a:pPr>
            <a:r>
              <a:rPr lang="en-US" sz="2400" dirty="0" smtClean="0"/>
              <a:t>You can be poisoned no matter which way pesticides enter your body.</a:t>
            </a:r>
          </a:p>
          <a:p>
            <a:pPr eaLnBrk="1" hangingPunct="1">
              <a:lnSpc>
                <a:spcPct val="90000"/>
              </a:lnSpc>
            </a:pPr>
            <a:endParaRPr lang="en-US" sz="2400" dirty="0" smtClean="0"/>
          </a:p>
          <a:p>
            <a:pPr lvl="1" eaLnBrk="1" hangingPunct="1">
              <a:lnSpc>
                <a:spcPct val="90000"/>
              </a:lnSpc>
            </a:pPr>
            <a:r>
              <a:rPr lang="en-US" sz="2000" dirty="0" smtClean="0"/>
              <a:t>Some pesticides can enter all three ways and poison you (e.g., parathion is toxic regardless of how it is absorbed).</a:t>
            </a:r>
          </a:p>
          <a:p>
            <a:pPr eaLnBrk="1" hangingPunct="1">
              <a:lnSpc>
                <a:spcPct val="90000"/>
              </a:lnSpc>
            </a:pPr>
            <a:endParaRPr lang="en-US" sz="2400" dirty="0" smtClean="0"/>
          </a:p>
          <a:p>
            <a:pPr eaLnBrk="1" hangingPunct="1">
              <a:lnSpc>
                <a:spcPct val="90000"/>
              </a:lnSpc>
            </a:pPr>
            <a:r>
              <a:rPr lang="en-US" sz="2400" dirty="0" smtClean="0"/>
              <a:t>The dermal and inhalation routes of entry are likely to be the most important routes.</a:t>
            </a:r>
          </a:p>
          <a:p>
            <a:pPr eaLnBrk="1" hangingPunct="1">
              <a:lnSpc>
                <a:spcPct val="90000"/>
              </a:lnSpc>
            </a:pPr>
            <a:endParaRPr lang="en-US" sz="2400" dirty="0" smtClean="0"/>
          </a:p>
          <a:p>
            <a:pPr eaLnBrk="1" hangingPunct="1">
              <a:lnSpc>
                <a:spcPct val="90000"/>
              </a:lnSpc>
            </a:pPr>
            <a:r>
              <a:rPr lang="en-US" sz="2400" dirty="0" smtClean="0"/>
              <a:t>Liquid pesticides containing solvents and oil based pesticides are absorbed quickly compared to dry pesticides.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273804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Disclaimer</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0" y="1717675"/>
            <a:ext cx="4572000" cy="3429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83999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mtClean="0"/>
              <a:t>Effect of Exposure</a:t>
            </a:r>
          </a:p>
        </p:txBody>
      </p:sp>
      <p:sp>
        <p:nvSpPr>
          <p:cNvPr id="32771" name="Rectangle 3"/>
          <p:cNvSpPr>
            <a:spLocks noGrp="1" noChangeArrowheads="1"/>
          </p:cNvSpPr>
          <p:nvPr>
            <p:ph idx="1"/>
          </p:nvPr>
        </p:nvSpPr>
        <p:spPr/>
        <p:txBody>
          <a:bodyPr/>
          <a:lstStyle/>
          <a:p>
            <a:pPr eaLnBrk="1" hangingPunct="1">
              <a:lnSpc>
                <a:spcPct val="80000"/>
              </a:lnSpc>
            </a:pPr>
            <a:r>
              <a:rPr lang="en-US" sz="2800" smtClean="0"/>
              <a:t>Exposure of pesticides may also result in the following:</a:t>
            </a:r>
          </a:p>
          <a:p>
            <a:pPr eaLnBrk="1" hangingPunct="1">
              <a:lnSpc>
                <a:spcPct val="80000"/>
              </a:lnSpc>
            </a:pPr>
            <a:endParaRPr lang="en-US" sz="2800" smtClean="0"/>
          </a:p>
          <a:p>
            <a:pPr lvl="1" eaLnBrk="1" hangingPunct="1">
              <a:lnSpc>
                <a:spcPct val="80000"/>
              </a:lnSpc>
            </a:pPr>
            <a:r>
              <a:rPr lang="en-US" sz="2400" smtClean="0"/>
              <a:t>Carcinogenic effects</a:t>
            </a:r>
          </a:p>
          <a:p>
            <a:pPr lvl="1" eaLnBrk="1" hangingPunct="1">
              <a:lnSpc>
                <a:spcPct val="80000"/>
              </a:lnSpc>
            </a:pPr>
            <a:endParaRPr lang="en-US" sz="2400" smtClean="0"/>
          </a:p>
          <a:p>
            <a:pPr lvl="1" eaLnBrk="1" hangingPunct="1">
              <a:lnSpc>
                <a:spcPct val="80000"/>
              </a:lnSpc>
            </a:pPr>
            <a:r>
              <a:rPr lang="en-US" sz="2400" smtClean="0"/>
              <a:t>Mutagenic effects</a:t>
            </a:r>
          </a:p>
          <a:p>
            <a:pPr lvl="1" eaLnBrk="1" hangingPunct="1">
              <a:lnSpc>
                <a:spcPct val="80000"/>
              </a:lnSpc>
            </a:pPr>
            <a:endParaRPr lang="en-US" sz="2400" smtClean="0"/>
          </a:p>
          <a:p>
            <a:pPr lvl="1" eaLnBrk="1" hangingPunct="1">
              <a:lnSpc>
                <a:spcPct val="80000"/>
              </a:lnSpc>
            </a:pPr>
            <a:r>
              <a:rPr lang="en-US" sz="2400" smtClean="0"/>
              <a:t>Oncogenic effects</a:t>
            </a:r>
          </a:p>
          <a:p>
            <a:pPr lvl="1" eaLnBrk="1" hangingPunct="1">
              <a:lnSpc>
                <a:spcPct val="80000"/>
              </a:lnSpc>
            </a:pPr>
            <a:endParaRPr lang="en-US" sz="2400" smtClean="0"/>
          </a:p>
          <a:p>
            <a:pPr lvl="1" eaLnBrk="1" hangingPunct="1">
              <a:lnSpc>
                <a:spcPct val="80000"/>
              </a:lnSpc>
            </a:pPr>
            <a:r>
              <a:rPr lang="en-US" sz="2400" smtClean="0"/>
              <a:t>Reproductive effects</a:t>
            </a:r>
          </a:p>
          <a:p>
            <a:pPr lvl="1" eaLnBrk="1" hangingPunct="1">
              <a:lnSpc>
                <a:spcPct val="80000"/>
              </a:lnSpc>
            </a:pPr>
            <a:endParaRPr lang="en-US" sz="2400" smtClean="0"/>
          </a:p>
          <a:p>
            <a:pPr lvl="1" eaLnBrk="1" hangingPunct="1">
              <a:lnSpc>
                <a:spcPct val="80000"/>
              </a:lnSpc>
            </a:pPr>
            <a:r>
              <a:rPr lang="en-US" sz="2400" smtClean="0"/>
              <a:t>Teratogenic effects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8472069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eaLnBrk="1" hangingPunct="1"/>
            <a:r>
              <a:rPr lang="en-US" dirty="0" smtClean="0"/>
              <a:t>In Review</a:t>
            </a:r>
          </a:p>
        </p:txBody>
      </p:sp>
      <p:sp>
        <p:nvSpPr>
          <p:cNvPr id="33795" name="Rectangle 3"/>
          <p:cNvSpPr>
            <a:spLocks noGrp="1" noChangeArrowheads="1"/>
          </p:cNvSpPr>
          <p:nvPr>
            <p:ph idx="1"/>
          </p:nvPr>
        </p:nvSpPr>
        <p:spPr/>
        <p:txBody>
          <a:bodyPr/>
          <a:lstStyle/>
          <a:p>
            <a:pPr eaLnBrk="1" hangingPunct="1">
              <a:lnSpc>
                <a:spcPct val="90000"/>
              </a:lnSpc>
            </a:pPr>
            <a:r>
              <a:rPr lang="en-US" sz="2400" dirty="0" smtClean="0"/>
              <a:t>The effect of a pesticide is dependent on a number of factors – the most important is the dose-time relationship.</a:t>
            </a:r>
          </a:p>
          <a:p>
            <a:pPr eaLnBrk="1" hangingPunct="1">
              <a:lnSpc>
                <a:spcPct val="90000"/>
              </a:lnSpc>
            </a:pPr>
            <a:endParaRPr lang="en-US" sz="2400" dirty="0" smtClean="0"/>
          </a:p>
          <a:p>
            <a:pPr eaLnBrk="1" hangingPunct="1">
              <a:lnSpc>
                <a:spcPct val="90000"/>
              </a:lnSpc>
            </a:pPr>
            <a:r>
              <a:rPr lang="en-US" sz="2400" dirty="0" smtClean="0"/>
              <a:t>There are three ways pesticides may enter your body – dermal, inhalation, and oral</a:t>
            </a:r>
          </a:p>
          <a:p>
            <a:pPr eaLnBrk="1" hangingPunct="1">
              <a:lnSpc>
                <a:spcPct val="90000"/>
              </a:lnSpc>
            </a:pPr>
            <a:endParaRPr lang="en-US" sz="2400" dirty="0" smtClean="0"/>
          </a:p>
          <a:p>
            <a:pPr eaLnBrk="1" hangingPunct="1">
              <a:lnSpc>
                <a:spcPct val="90000"/>
              </a:lnSpc>
            </a:pPr>
            <a:r>
              <a:rPr lang="en-US" sz="2400" dirty="0" smtClean="0"/>
              <a:t>The effects of toxicity and exposure are many and varied.</a:t>
            </a:r>
          </a:p>
          <a:p>
            <a:pPr eaLnBrk="1" hangingPunct="1">
              <a:lnSpc>
                <a:spcPct val="90000"/>
              </a:lnSpc>
            </a:pPr>
            <a:endParaRPr lang="en-US" sz="2400" dirty="0" smtClean="0"/>
          </a:p>
          <a:p>
            <a:pPr eaLnBrk="1" hangingPunct="1">
              <a:lnSpc>
                <a:spcPct val="90000"/>
              </a:lnSpc>
            </a:pPr>
            <a:r>
              <a:rPr lang="en-US" sz="2400" dirty="0" smtClean="0"/>
              <a:t>There are two component categories associated with pesticides – active and inert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471214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alphaModFix amt="60000"/>
            <a:lum/>
          </a:blip>
          <a:srcRect/>
          <a:stretch>
            <a:fillRect l="-12000" r="-12000"/>
          </a:stretch>
        </a:blipFill>
        <a:effectLst/>
      </p:bgPr>
    </p:bg>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533400" y="2667000"/>
            <a:ext cx="8229600" cy="1143000"/>
          </a:xfrm>
        </p:spPr>
        <p:txBody>
          <a:bodyPr/>
          <a:lstStyle/>
          <a:p>
            <a:pPr eaLnBrk="1" hangingPunct="1"/>
            <a:r>
              <a:rPr lang="en-US" smtClean="0"/>
              <a:t>Questions?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92490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blipFill dpi="0" rotWithShape="1">
          <a:blip r:embed="rId3">
            <a:alphaModFix amt="56000"/>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 y="0"/>
            <a:ext cx="8839200" cy="1143000"/>
          </a:xfrm>
        </p:spPr>
        <p:txBody>
          <a:bodyPr/>
          <a:lstStyle/>
          <a:p>
            <a:pPr eaLnBrk="1" hangingPunct="1"/>
            <a:r>
              <a:rPr lang="en-US" u="sng" dirty="0" smtClean="0">
                <a:solidFill>
                  <a:srgbClr val="FF0000"/>
                </a:solidFill>
              </a:rPr>
              <a:t>FIFRA and Pesticide ER for OSCs </a:t>
            </a:r>
          </a:p>
        </p:txBody>
      </p:sp>
      <p:sp>
        <p:nvSpPr>
          <p:cNvPr id="2051" name="Rectangle 3"/>
          <p:cNvSpPr>
            <a:spLocks noGrp="1" noChangeArrowheads="1"/>
          </p:cNvSpPr>
          <p:nvPr>
            <p:ph idx="1"/>
          </p:nvPr>
        </p:nvSpPr>
        <p:spPr>
          <a:xfrm>
            <a:off x="134349" y="990600"/>
            <a:ext cx="8980714" cy="5791200"/>
          </a:xfrm>
          <a:solidFill>
            <a:schemeClr val="bg1">
              <a:alpha val="27000"/>
            </a:schemeClr>
          </a:solidFill>
        </p:spPr>
        <p:txBody>
          <a:bodyPr/>
          <a:lstStyle/>
          <a:p>
            <a:pPr eaLnBrk="1" hangingPunct="1">
              <a:lnSpc>
                <a:spcPct val="80000"/>
              </a:lnSpc>
              <a:defRPr/>
            </a:pPr>
            <a:r>
              <a:rPr lang="en-US" sz="2800" dirty="0" smtClean="0"/>
              <a:t>Introduction</a:t>
            </a:r>
          </a:p>
          <a:p>
            <a:pPr eaLnBrk="1" hangingPunct="1">
              <a:lnSpc>
                <a:spcPct val="80000"/>
              </a:lnSpc>
              <a:defRPr/>
            </a:pPr>
            <a:r>
              <a:rPr lang="en-US" sz="2800" dirty="0" smtClean="0"/>
              <a:t>Pesticides and Fed/State Regulations</a:t>
            </a:r>
          </a:p>
          <a:p>
            <a:pPr eaLnBrk="1" hangingPunct="1">
              <a:lnSpc>
                <a:spcPct val="80000"/>
              </a:lnSpc>
              <a:defRPr/>
            </a:pPr>
            <a:r>
              <a:rPr lang="en-US" sz="2800" dirty="0" smtClean="0"/>
              <a:t>Case Study / Exercise – </a:t>
            </a:r>
            <a:r>
              <a:rPr lang="en-US" sz="2800" dirty="0" err="1" smtClean="0"/>
              <a:t>Temik</a:t>
            </a:r>
            <a:r>
              <a:rPr lang="en-US" sz="2800" dirty="0" smtClean="0"/>
              <a:t> Pesticide E.R.</a:t>
            </a:r>
          </a:p>
          <a:p>
            <a:pPr eaLnBrk="1" hangingPunct="1">
              <a:lnSpc>
                <a:spcPct val="80000"/>
              </a:lnSpc>
              <a:defRPr/>
            </a:pPr>
            <a:r>
              <a:rPr lang="en-US" sz="2800" dirty="0" smtClean="0"/>
              <a:t>Human Impacts</a:t>
            </a:r>
          </a:p>
          <a:p>
            <a:pPr eaLnBrk="1" hangingPunct="1">
              <a:lnSpc>
                <a:spcPct val="80000"/>
              </a:lnSpc>
              <a:defRPr/>
            </a:pPr>
            <a:r>
              <a:rPr lang="en-US" sz="2800" b="1" u="sng" dirty="0" smtClean="0"/>
              <a:t>Hazard Recognition</a:t>
            </a:r>
          </a:p>
          <a:p>
            <a:pPr eaLnBrk="1" hangingPunct="1">
              <a:lnSpc>
                <a:spcPct val="80000"/>
              </a:lnSpc>
              <a:defRPr/>
            </a:pPr>
            <a:r>
              <a:rPr lang="en-US" sz="2800" dirty="0" smtClean="0"/>
              <a:t>Case Study – Wildlife Baiting Investigation</a:t>
            </a:r>
          </a:p>
          <a:p>
            <a:pPr eaLnBrk="1" hangingPunct="1">
              <a:lnSpc>
                <a:spcPct val="80000"/>
              </a:lnSpc>
              <a:defRPr/>
            </a:pPr>
            <a:r>
              <a:rPr lang="en-US" sz="2800" dirty="0" smtClean="0"/>
              <a:t>Environmental Impacts</a:t>
            </a:r>
          </a:p>
          <a:p>
            <a:pPr eaLnBrk="1" hangingPunct="1">
              <a:lnSpc>
                <a:spcPct val="80000"/>
              </a:lnSpc>
              <a:defRPr/>
            </a:pPr>
            <a:r>
              <a:rPr lang="en-US" sz="2800" dirty="0" smtClean="0"/>
              <a:t>Case Study – 15 Mile Creek</a:t>
            </a:r>
          </a:p>
          <a:p>
            <a:pPr eaLnBrk="1" hangingPunct="1">
              <a:lnSpc>
                <a:spcPct val="80000"/>
              </a:lnSpc>
              <a:defRPr/>
            </a:pPr>
            <a:r>
              <a:rPr lang="en-US" sz="2800" dirty="0" smtClean="0"/>
              <a:t>Case Study / Exercise – Rodeo Town</a:t>
            </a:r>
          </a:p>
          <a:p>
            <a:pPr eaLnBrk="1" hangingPunct="1">
              <a:lnSpc>
                <a:spcPct val="80000"/>
              </a:lnSpc>
              <a:defRPr/>
            </a:pPr>
            <a:r>
              <a:rPr lang="en-US" sz="2800" dirty="0" smtClean="0"/>
              <a:t>Conclusion</a:t>
            </a:r>
          </a:p>
          <a:p>
            <a:pPr marL="0" indent="0" eaLnBrk="1" hangingPunct="1">
              <a:lnSpc>
                <a:spcPct val="80000"/>
              </a:lnSpc>
              <a:buFontTx/>
              <a:buNone/>
              <a:defRPr/>
            </a:pPr>
            <a:endParaRPr lang="en-US" sz="2000" b="1"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9594370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eaLnBrk="1" hangingPunct="1">
              <a:spcBef>
                <a:spcPct val="50000"/>
              </a:spcBef>
            </a:pPr>
            <a:r>
              <a:rPr lang="en-US" dirty="0">
                <a:solidFill>
                  <a:prstClr val="black"/>
                </a:solidFill>
              </a:rPr>
              <a:t>Module V </a:t>
            </a:r>
            <a:br>
              <a:rPr lang="en-US" dirty="0">
                <a:solidFill>
                  <a:prstClr val="black"/>
                </a:solidFill>
              </a:rPr>
            </a:br>
            <a:r>
              <a:rPr lang="en-US" dirty="0">
                <a:solidFill>
                  <a:prstClr val="black"/>
                </a:solidFill>
              </a:rPr>
              <a:t>HAZARD </a:t>
            </a:r>
            <a:r>
              <a:rPr lang="en-US" dirty="0" smtClean="0">
                <a:solidFill>
                  <a:prstClr val="black"/>
                </a:solidFill>
              </a:rPr>
              <a:t>RECOGNITION</a:t>
            </a:r>
            <a:endParaRPr lang="en-US" dirty="0"/>
          </a:p>
        </p:txBody>
      </p:sp>
      <p:sp>
        <p:nvSpPr>
          <p:cNvPr id="4" name="Rectangle 3"/>
          <p:cNvSpPr>
            <a:spLocks noGrp="1" noChangeArrowheads="1"/>
          </p:cNvSpPr>
          <p:nvPr>
            <p:ph type="subTitle" idx="1"/>
          </p:nvPr>
        </p:nvSpPr>
        <p:spPr/>
        <p:txBody>
          <a:bodyPr/>
          <a:lstStyle/>
          <a:p>
            <a:r>
              <a:rPr lang="en-US" dirty="0" smtClean="0"/>
              <a:t>Robert Whittier</a:t>
            </a:r>
          </a:p>
          <a:p>
            <a:r>
              <a:rPr lang="en-US" dirty="0" smtClean="0"/>
              <a:t>OSC, Region 10</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715326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spcBef>
                <a:spcPct val="50000"/>
              </a:spcBef>
            </a:pPr>
            <a:r>
              <a:rPr lang="en-US" sz="3200" dirty="0" smtClean="0"/>
              <a:t>HAZARD </a:t>
            </a:r>
            <a:r>
              <a:rPr lang="en-US" sz="3200" dirty="0"/>
              <a:t>RECOGNITION</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4778" r="305"/>
          <a:stretch/>
        </p:blipFill>
        <p:spPr>
          <a:xfrm>
            <a:off x="4206240" y="1371600"/>
            <a:ext cx="4114800" cy="4754563"/>
          </a:xfrm>
        </p:spPr>
      </p:pic>
      <p:sp>
        <p:nvSpPr>
          <p:cNvPr id="4" name="Text Placeholder 3"/>
          <p:cNvSpPr>
            <a:spLocks noGrp="1"/>
          </p:cNvSpPr>
          <p:nvPr>
            <p:ph type="body" sz="half" idx="4294967295"/>
          </p:nvPr>
        </p:nvSpPr>
        <p:spPr>
          <a:xfrm>
            <a:off x="838200" y="1371600"/>
            <a:ext cx="3200400" cy="3213100"/>
          </a:xfrm>
        </p:spPr>
        <p:txBody>
          <a:bodyPr/>
          <a:lstStyle/>
          <a:p>
            <a:pPr algn="ctr" eaLnBrk="1" hangingPunct="1">
              <a:spcBef>
                <a:spcPct val="50000"/>
              </a:spcBef>
            </a:pPr>
            <a:r>
              <a:rPr lang="en-US" sz="2400" dirty="0"/>
              <a:t>Anatomy of the </a:t>
            </a:r>
            <a:r>
              <a:rPr lang="en-US" sz="2400" dirty="0" smtClean="0"/>
              <a:t>label</a:t>
            </a:r>
            <a:endParaRPr lang="en-US" sz="2400" dirty="0"/>
          </a:p>
          <a:p>
            <a:pPr algn="ctr" eaLnBrk="1" hangingPunct="1">
              <a:spcBef>
                <a:spcPct val="50000"/>
              </a:spcBef>
            </a:pPr>
            <a:r>
              <a:rPr lang="en-US" sz="2400" dirty="0"/>
              <a:t>Nomenclature, Formulations</a:t>
            </a:r>
          </a:p>
          <a:p>
            <a:pPr algn="ctr" eaLnBrk="1" hangingPunct="1">
              <a:spcBef>
                <a:spcPct val="50000"/>
              </a:spcBef>
            </a:pPr>
            <a:r>
              <a:rPr lang="en-US" sz="2400" dirty="0"/>
              <a:t>PPE &amp; </a:t>
            </a:r>
            <a:r>
              <a:rPr lang="en-US" sz="2400" dirty="0" err="1"/>
              <a:t>Decon</a:t>
            </a:r>
            <a:endParaRPr lang="en-US" sz="2400" dirty="0"/>
          </a:p>
          <a:p>
            <a:pPr algn="ctr" eaLnBrk="1" hangingPunct="1">
              <a:spcBef>
                <a:spcPct val="50000"/>
              </a:spcBef>
            </a:pPr>
            <a:r>
              <a:rPr lang="en-US" sz="2400" dirty="0"/>
              <a:t>Pesticide References</a:t>
            </a:r>
          </a:p>
          <a:p>
            <a:pPr algn="just"/>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8963579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smtClean="0"/>
              <a:t>Most Abused Label Statement </a:t>
            </a:r>
          </a:p>
        </p:txBody>
      </p:sp>
      <p:sp>
        <p:nvSpPr>
          <p:cNvPr id="3075" name="Rectangle 3"/>
          <p:cNvSpPr>
            <a:spLocks noGrp="1" noChangeArrowheads="1"/>
          </p:cNvSpPr>
          <p:nvPr>
            <p:ph type="body" idx="1"/>
          </p:nvPr>
        </p:nvSpPr>
        <p:spPr/>
        <p:txBody>
          <a:bodyPr/>
          <a:lstStyle/>
          <a:p>
            <a:pPr eaLnBrk="1" hangingPunct="1"/>
            <a:r>
              <a:rPr lang="en-US" b="1" u="sng" dirty="0" smtClean="0"/>
              <a:t>“Read and Follow Label Instructions”</a:t>
            </a:r>
          </a:p>
          <a:p>
            <a:pPr eaLnBrk="1" hangingPunct="1"/>
            <a:r>
              <a:rPr lang="en-US" dirty="0" smtClean="0"/>
              <a:t>Found on every single label</a:t>
            </a:r>
          </a:p>
          <a:p>
            <a:pPr eaLnBrk="1" hangingPunct="1"/>
            <a:r>
              <a:rPr lang="en-US" dirty="0" smtClean="0"/>
              <a:t>Encourage OSCs to </a:t>
            </a:r>
            <a:r>
              <a:rPr lang="en-US" b="1" i="1" u="sng" dirty="0" smtClean="0">
                <a:solidFill>
                  <a:srgbClr val="FF0000"/>
                </a:solidFill>
              </a:rPr>
              <a:t>READ</a:t>
            </a:r>
            <a:r>
              <a:rPr lang="en-US" dirty="0" smtClean="0"/>
              <a:t> </a:t>
            </a:r>
          </a:p>
          <a:p>
            <a:pPr eaLnBrk="1" hangingPunct="1">
              <a:buFontTx/>
              <a:buNone/>
            </a:pPr>
            <a:r>
              <a:rPr lang="en-US" i="1" u="sng" dirty="0" smtClean="0"/>
              <a:t>Tips on label info  &amp; organization</a:t>
            </a:r>
          </a:p>
          <a:p>
            <a:pPr eaLnBrk="1" hangingPunct="1"/>
            <a:r>
              <a:rPr lang="en-US" dirty="0" smtClean="0"/>
              <a:t>Benefits OSC performance</a:t>
            </a:r>
          </a:p>
          <a:p>
            <a:pPr lvl="1" eaLnBrk="1" hangingPunct="1"/>
            <a:r>
              <a:rPr lang="en-US" dirty="0" smtClean="0"/>
              <a:t>Protecting Health and Safety </a:t>
            </a:r>
          </a:p>
          <a:p>
            <a:pPr lvl="2" eaLnBrk="1" hangingPunct="1"/>
            <a:r>
              <a:rPr lang="en-US" dirty="0" smtClean="0"/>
              <a:t> Workforce,  Safety of Public,  Environment</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25205" y="2057400"/>
            <a:ext cx="2286000" cy="20637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689388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smtClean="0"/>
              <a:t>Terrific Reason to </a:t>
            </a:r>
            <a:br>
              <a:rPr lang="en-US" dirty="0" smtClean="0"/>
            </a:br>
            <a:r>
              <a:rPr lang="en-US" dirty="0" smtClean="0"/>
              <a:t>Read/Follow the Label</a:t>
            </a:r>
          </a:p>
        </p:txBody>
      </p:sp>
      <p:sp>
        <p:nvSpPr>
          <p:cNvPr id="4099" name="Rectangle 3"/>
          <p:cNvSpPr>
            <a:spLocks noGrp="1" noChangeArrowheads="1"/>
          </p:cNvSpPr>
          <p:nvPr>
            <p:ph type="body" idx="1"/>
          </p:nvPr>
        </p:nvSpPr>
        <p:spPr/>
        <p:txBody>
          <a:bodyPr/>
          <a:lstStyle/>
          <a:p>
            <a:pPr eaLnBrk="1" hangingPunct="1"/>
            <a:endParaRPr lang="en-US" smtClean="0"/>
          </a:p>
          <a:p>
            <a:pPr eaLnBrk="1" hangingPunct="1"/>
            <a:endParaRPr lang="en-US" smtClean="0"/>
          </a:p>
          <a:p>
            <a:pPr eaLnBrk="1" hangingPunct="1"/>
            <a:r>
              <a:rPr lang="en-US" smtClean="0"/>
              <a:t>“It is a violation of Federal Law to use this product in a manner inconsistent with its labeling.”</a:t>
            </a:r>
          </a:p>
        </p:txBody>
      </p:sp>
      <p:pic>
        <p:nvPicPr>
          <p:cNvPr id="4100" name="Picture 5"/>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1818"/>
          <a:stretch/>
        </p:blipFill>
        <p:spPr bwMode="auto">
          <a:xfrm>
            <a:off x="3124200" y="3962400"/>
            <a:ext cx="3291840" cy="21637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7838165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ext Box 6"/>
          <p:cNvSpPr txBox="1">
            <a:spLocks noChangeArrowheads="1"/>
          </p:cNvSpPr>
          <p:nvPr/>
        </p:nvSpPr>
        <p:spPr bwMode="auto">
          <a:xfrm>
            <a:off x="1219200" y="304800"/>
            <a:ext cx="7696200" cy="149271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2800" dirty="0">
                <a:solidFill>
                  <a:prstClr val="black"/>
                </a:solidFill>
              </a:rPr>
              <a:t>“The Label”</a:t>
            </a:r>
          </a:p>
          <a:p>
            <a:pPr eaLnBrk="1" hangingPunct="1">
              <a:spcBef>
                <a:spcPct val="50000"/>
              </a:spcBef>
            </a:pPr>
            <a:r>
              <a:rPr lang="en-US" sz="1800" dirty="0">
                <a:solidFill>
                  <a:prstClr val="black"/>
                </a:solidFill>
              </a:rPr>
              <a:t>A considerable amount of research and development goes into pesticide labeling provides useful information to the applicator, and to the OSC during a response.</a:t>
            </a:r>
          </a:p>
        </p:txBody>
      </p:sp>
      <p:sp>
        <p:nvSpPr>
          <p:cNvPr id="5123" name="Text Box 8"/>
          <p:cNvSpPr txBox="1">
            <a:spLocks noChangeArrowheads="1"/>
          </p:cNvSpPr>
          <p:nvPr/>
        </p:nvSpPr>
        <p:spPr bwMode="auto">
          <a:xfrm>
            <a:off x="533400" y="1752600"/>
            <a:ext cx="8001000" cy="7794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1800" dirty="0">
                <a:solidFill>
                  <a:prstClr val="black"/>
                </a:solidFill>
              </a:rPr>
              <a:t>Product Development</a:t>
            </a:r>
          </a:p>
          <a:p>
            <a:pPr algn="ctr" eaLnBrk="1" hangingPunct="1">
              <a:spcBef>
                <a:spcPct val="50000"/>
              </a:spcBef>
            </a:pPr>
            <a:endParaRPr lang="en-US" sz="1800" dirty="0">
              <a:solidFill>
                <a:prstClr val="black"/>
              </a:solidFill>
            </a:endParaRPr>
          </a:p>
        </p:txBody>
      </p:sp>
      <p:sp>
        <p:nvSpPr>
          <p:cNvPr id="5124" name="AutoShape 9"/>
          <p:cNvSpPr>
            <a:spLocks noChangeArrowheads="1"/>
          </p:cNvSpPr>
          <p:nvPr/>
        </p:nvSpPr>
        <p:spPr bwMode="auto">
          <a:xfrm>
            <a:off x="4495800" y="2133600"/>
            <a:ext cx="76200" cy="381000"/>
          </a:xfrm>
          <a:prstGeom prst="downArrow">
            <a:avLst>
              <a:gd name="adj1" fmla="val 50000"/>
              <a:gd name="adj2" fmla="val 125000"/>
            </a:avLst>
          </a:prstGeom>
          <a:solidFill>
            <a:schemeClr val="tx1"/>
          </a:solidFill>
          <a:ln w="9525">
            <a:solidFill>
              <a:schemeClr val="tx1"/>
            </a:solidFill>
            <a:miter lim="800000"/>
            <a:headEnd/>
            <a:tailEnd/>
          </a:ln>
        </p:spPr>
        <p:txBody>
          <a:bodyPr vert="eaVert" wrap="none" anchor="ctr"/>
          <a:lstStyle/>
          <a:p>
            <a:endParaRPr lang="en-US" sz="1800">
              <a:solidFill>
                <a:prstClr val="black"/>
              </a:solidFill>
              <a:latin typeface="Arial" charset="0"/>
            </a:endParaRPr>
          </a:p>
        </p:txBody>
      </p:sp>
      <p:sp>
        <p:nvSpPr>
          <p:cNvPr id="5125" name="Text Box 10"/>
          <p:cNvSpPr txBox="1">
            <a:spLocks noChangeArrowheads="1"/>
          </p:cNvSpPr>
          <p:nvPr/>
        </p:nvSpPr>
        <p:spPr bwMode="auto">
          <a:xfrm>
            <a:off x="228600" y="2590800"/>
            <a:ext cx="8686800" cy="1192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1800">
                <a:solidFill>
                  <a:prstClr val="black"/>
                </a:solidFill>
              </a:rPr>
              <a:t>Application</a:t>
            </a:r>
          </a:p>
          <a:p>
            <a:pPr algn="ctr" eaLnBrk="1" hangingPunct="1">
              <a:spcBef>
                <a:spcPct val="50000"/>
              </a:spcBef>
            </a:pPr>
            <a:endParaRPr lang="en-US" sz="1800">
              <a:solidFill>
                <a:prstClr val="black"/>
              </a:solidFill>
            </a:endParaRPr>
          </a:p>
          <a:p>
            <a:pPr algn="ctr" eaLnBrk="1" hangingPunct="1">
              <a:spcBef>
                <a:spcPct val="50000"/>
              </a:spcBef>
            </a:pPr>
            <a:endParaRPr lang="en-US" sz="1800">
              <a:solidFill>
                <a:prstClr val="black"/>
              </a:solidFill>
            </a:endParaRPr>
          </a:p>
        </p:txBody>
      </p:sp>
      <p:sp>
        <p:nvSpPr>
          <p:cNvPr id="5126" name="AutoShape 11"/>
          <p:cNvSpPr>
            <a:spLocks noChangeArrowheads="1"/>
          </p:cNvSpPr>
          <p:nvPr/>
        </p:nvSpPr>
        <p:spPr bwMode="auto">
          <a:xfrm>
            <a:off x="4495800" y="2971800"/>
            <a:ext cx="76200" cy="685800"/>
          </a:xfrm>
          <a:prstGeom prst="downArrow">
            <a:avLst>
              <a:gd name="adj1" fmla="val 50000"/>
              <a:gd name="adj2" fmla="val 225000"/>
            </a:avLst>
          </a:prstGeom>
          <a:solidFill>
            <a:schemeClr val="tx1"/>
          </a:solidFill>
          <a:ln w="9525">
            <a:solidFill>
              <a:schemeClr val="tx1"/>
            </a:solidFill>
            <a:miter lim="800000"/>
            <a:headEnd/>
            <a:tailEnd/>
          </a:ln>
        </p:spPr>
        <p:txBody>
          <a:bodyPr vert="eaVert" wrap="none" anchor="ctr"/>
          <a:lstStyle/>
          <a:p>
            <a:endParaRPr lang="en-US" sz="1800">
              <a:solidFill>
                <a:prstClr val="black"/>
              </a:solidFill>
              <a:latin typeface="Arial" charset="0"/>
            </a:endParaRPr>
          </a:p>
        </p:txBody>
      </p:sp>
      <p:sp>
        <p:nvSpPr>
          <p:cNvPr id="5127" name="Text Box 13"/>
          <p:cNvSpPr txBox="1">
            <a:spLocks noChangeArrowheads="1"/>
          </p:cNvSpPr>
          <p:nvPr/>
        </p:nvSpPr>
        <p:spPr bwMode="auto">
          <a:xfrm>
            <a:off x="304800" y="3733800"/>
            <a:ext cx="83058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sz="1800">
              <a:solidFill>
                <a:prstClr val="black"/>
              </a:solidFill>
            </a:endParaRPr>
          </a:p>
        </p:txBody>
      </p:sp>
      <p:sp>
        <p:nvSpPr>
          <p:cNvPr id="2062" name="Text Box 14"/>
          <p:cNvSpPr txBox="1">
            <a:spLocks noChangeArrowheads="1"/>
          </p:cNvSpPr>
          <p:nvPr/>
        </p:nvSpPr>
        <p:spPr bwMode="auto">
          <a:xfrm>
            <a:off x="1143000" y="3810000"/>
            <a:ext cx="7772400" cy="18335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1800" dirty="0">
                <a:solidFill>
                  <a:prstClr val="black"/>
                </a:solidFill>
              </a:rPr>
              <a:t>Registration Review</a:t>
            </a:r>
          </a:p>
          <a:p>
            <a:pPr eaLnBrk="1" hangingPunct="1">
              <a:spcBef>
                <a:spcPct val="50000"/>
              </a:spcBef>
            </a:pPr>
            <a:r>
              <a:rPr lang="en-US" dirty="0">
                <a:solidFill>
                  <a:prstClr val="black"/>
                </a:solidFill>
              </a:rPr>
              <a:t>Toxicology tests</a:t>
            </a:r>
          </a:p>
          <a:p>
            <a:pPr eaLnBrk="1" hangingPunct="1">
              <a:spcBef>
                <a:spcPct val="50000"/>
              </a:spcBef>
            </a:pPr>
            <a:r>
              <a:rPr lang="en-US" dirty="0">
                <a:solidFill>
                  <a:prstClr val="black"/>
                </a:solidFill>
              </a:rPr>
              <a:t>Degradation studies</a:t>
            </a:r>
          </a:p>
          <a:p>
            <a:pPr eaLnBrk="1" hangingPunct="1">
              <a:spcBef>
                <a:spcPct val="50000"/>
              </a:spcBef>
            </a:pPr>
            <a:r>
              <a:rPr lang="en-US" dirty="0">
                <a:solidFill>
                  <a:prstClr val="black"/>
                </a:solidFill>
              </a:rPr>
              <a:t>Ecological effects</a:t>
            </a:r>
          </a:p>
          <a:p>
            <a:pPr eaLnBrk="1" hangingPunct="1">
              <a:spcBef>
                <a:spcPct val="50000"/>
              </a:spcBef>
            </a:pPr>
            <a:r>
              <a:rPr lang="en-US" dirty="0">
                <a:solidFill>
                  <a:prstClr val="black"/>
                </a:solidFill>
              </a:rPr>
              <a:t>Exposure assessment</a:t>
            </a:r>
          </a:p>
        </p:txBody>
      </p:sp>
      <p:sp>
        <p:nvSpPr>
          <p:cNvPr id="2063" name="Text Box 15"/>
          <p:cNvSpPr txBox="1">
            <a:spLocks noChangeArrowheads="1"/>
          </p:cNvSpPr>
          <p:nvPr/>
        </p:nvSpPr>
        <p:spPr bwMode="auto">
          <a:xfrm>
            <a:off x="304800" y="5638800"/>
            <a:ext cx="84582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1800" dirty="0" smtClean="0">
                <a:solidFill>
                  <a:prstClr val="black"/>
                </a:solidFill>
              </a:rPr>
              <a:t>          EPA </a:t>
            </a:r>
            <a:r>
              <a:rPr lang="en-US" sz="1800" dirty="0">
                <a:solidFill>
                  <a:prstClr val="black"/>
                </a:solidFill>
              </a:rPr>
              <a:t>Approval ?</a:t>
            </a:r>
          </a:p>
        </p:txBody>
      </p:sp>
      <p:sp>
        <p:nvSpPr>
          <p:cNvPr id="5130" name="Text Box 16"/>
          <p:cNvSpPr txBox="1">
            <a:spLocks noChangeArrowheads="1"/>
          </p:cNvSpPr>
          <p:nvPr/>
        </p:nvSpPr>
        <p:spPr bwMode="auto">
          <a:xfrm>
            <a:off x="7467600" y="1676400"/>
            <a:ext cx="1250950" cy="11906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1800" dirty="0">
                <a:solidFill>
                  <a:srgbClr val="0066FF"/>
                </a:solidFill>
              </a:rPr>
              <a:t>Test tube to Label</a:t>
            </a:r>
          </a:p>
          <a:p>
            <a:pPr algn="ctr" eaLnBrk="1" hangingPunct="1"/>
            <a:r>
              <a:rPr lang="en-US" sz="1800" dirty="0">
                <a:solidFill>
                  <a:srgbClr val="0066FF"/>
                </a:solidFill>
              </a:rPr>
              <a:t>10 </a:t>
            </a:r>
            <a:r>
              <a:rPr lang="en-US" sz="1800" dirty="0" err="1">
                <a:solidFill>
                  <a:srgbClr val="0066FF"/>
                </a:solidFill>
              </a:rPr>
              <a:t>yrs</a:t>
            </a:r>
            <a:r>
              <a:rPr lang="en-US" sz="1800" dirty="0">
                <a:solidFill>
                  <a:srgbClr val="0066FF"/>
                </a:solidFill>
              </a:rPr>
              <a:t> +</a:t>
            </a:r>
          </a:p>
          <a:p>
            <a:pPr algn="ctr" eaLnBrk="1" hangingPunct="1"/>
            <a:endParaRPr lang="en-US" sz="1800" dirty="0">
              <a:solidFill>
                <a:srgbClr val="FF0000"/>
              </a:solidFill>
            </a:endParaRPr>
          </a:p>
        </p:txBody>
      </p:sp>
      <p:sp>
        <p:nvSpPr>
          <p:cNvPr id="5131" name="AutoShape 18"/>
          <p:cNvSpPr>
            <a:spLocks noChangeArrowheads="1"/>
          </p:cNvSpPr>
          <p:nvPr/>
        </p:nvSpPr>
        <p:spPr bwMode="auto">
          <a:xfrm>
            <a:off x="7924800" y="2743200"/>
            <a:ext cx="304800" cy="3352800"/>
          </a:xfrm>
          <a:prstGeom prst="downArrow">
            <a:avLst>
              <a:gd name="adj1" fmla="val 16991"/>
              <a:gd name="adj2" fmla="val 318750"/>
            </a:avLst>
          </a:prstGeom>
          <a:solidFill>
            <a:srgbClr val="0000FF"/>
          </a:solidFill>
          <a:ln w="9525">
            <a:solidFill>
              <a:schemeClr val="tx1"/>
            </a:solidFill>
            <a:miter lim="800000"/>
            <a:headEnd/>
            <a:tailEnd/>
          </a:ln>
        </p:spPr>
        <p:txBody>
          <a:bodyPr wrap="none" anchor="ctr"/>
          <a:lstStyle/>
          <a:p>
            <a:pPr algn="ctr"/>
            <a:endParaRPr lang="en-US" sz="1800">
              <a:solidFill>
                <a:srgbClr val="F15A22"/>
              </a:solidFill>
              <a:latin typeface="Arial" charset="0"/>
            </a:endParaRPr>
          </a:p>
        </p:txBody>
      </p:sp>
      <p:sp>
        <p:nvSpPr>
          <p:cNvPr id="5132" name="Text Box 20"/>
          <p:cNvSpPr txBox="1">
            <a:spLocks noChangeArrowheads="1"/>
          </p:cNvSpPr>
          <p:nvPr/>
        </p:nvSpPr>
        <p:spPr bwMode="auto">
          <a:xfrm>
            <a:off x="6400800" y="1676400"/>
            <a:ext cx="514350" cy="641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1800" dirty="0">
                <a:solidFill>
                  <a:srgbClr val="0066FF"/>
                </a:solidFill>
              </a:rPr>
              <a:t>0-3</a:t>
            </a:r>
          </a:p>
          <a:p>
            <a:pPr eaLnBrk="1" hangingPunct="1"/>
            <a:r>
              <a:rPr lang="en-US" sz="1800" dirty="0" err="1">
                <a:solidFill>
                  <a:srgbClr val="0066FF"/>
                </a:solidFill>
              </a:rPr>
              <a:t>yrs</a:t>
            </a:r>
            <a:endParaRPr lang="en-US" sz="1800" dirty="0">
              <a:solidFill>
                <a:srgbClr val="0066FF"/>
              </a:solidFill>
            </a:endParaRPr>
          </a:p>
        </p:txBody>
      </p:sp>
      <p:sp>
        <p:nvSpPr>
          <p:cNvPr id="5133" name="Text Box 21"/>
          <p:cNvSpPr txBox="1">
            <a:spLocks noChangeArrowheads="1"/>
          </p:cNvSpPr>
          <p:nvPr/>
        </p:nvSpPr>
        <p:spPr bwMode="auto">
          <a:xfrm>
            <a:off x="6477000" y="2971800"/>
            <a:ext cx="514350" cy="641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1800" dirty="0">
                <a:solidFill>
                  <a:srgbClr val="0066FF"/>
                </a:solidFill>
              </a:rPr>
              <a:t>5-7</a:t>
            </a:r>
          </a:p>
          <a:p>
            <a:pPr eaLnBrk="1" hangingPunct="1"/>
            <a:r>
              <a:rPr lang="en-US" sz="1800" dirty="0" err="1">
                <a:solidFill>
                  <a:srgbClr val="0066FF"/>
                </a:solidFill>
              </a:rPr>
              <a:t>yrs</a:t>
            </a:r>
            <a:endParaRPr lang="en-US" sz="1800" dirty="0">
              <a:solidFill>
                <a:srgbClr val="0066FF"/>
              </a:solidFill>
            </a:endParaRPr>
          </a:p>
        </p:txBody>
      </p:sp>
      <p:sp>
        <p:nvSpPr>
          <p:cNvPr id="5134" name="Text Box 22"/>
          <p:cNvSpPr txBox="1">
            <a:spLocks noChangeArrowheads="1"/>
          </p:cNvSpPr>
          <p:nvPr/>
        </p:nvSpPr>
        <p:spPr bwMode="auto">
          <a:xfrm>
            <a:off x="6553200" y="5410200"/>
            <a:ext cx="571500" cy="641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1800" dirty="0">
                <a:solidFill>
                  <a:srgbClr val="0066FF"/>
                </a:solidFill>
              </a:rPr>
              <a:t>10+</a:t>
            </a:r>
          </a:p>
          <a:p>
            <a:pPr eaLnBrk="1" hangingPunct="1"/>
            <a:r>
              <a:rPr lang="en-US" sz="1800" dirty="0" err="1">
                <a:solidFill>
                  <a:srgbClr val="0066FF"/>
                </a:solidFill>
              </a:rPr>
              <a:t>yrs</a:t>
            </a:r>
            <a:endParaRPr lang="en-US" sz="1800" dirty="0">
              <a:solidFill>
                <a:srgbClr val="0066FF"/>
              </a:solidFill>
            </a:endParaRPr>
          </a:p>
        </p:txBody>
      </p:sp>
      <p:sp>
        <p:nvSpPr>
          <p:cNvPr id="16" name="AutoShape 11"/>
          <p:cNvSpPr>
            <a:spLocks noChangeArrowheads="1"/>
          </p:cNvSpPr>
          <p:nvPr/>
        </p:nvSpPr>
        <p:spPr bwMode="auto">
          <a:xfrm>
            <a:off x="4495800" y="4648200"/>
            <a:ext cx="76200" cy="685800"/>
          </a:xfrm>
          <a:prstGeom prst="downArrow">
            <a:avLst>
              <a:gd name="adj1" fmla="val 50000"/>
              <a:gd name="adj2" fmla="val 225000"/>
            </a:avLst>
          </a:prstGeom>
          <a:solidFill>
            <a:schemeClr val="tx1"/>
          </a:solidFill>
          <a:ln w="9525">
            <a:solidFill>
              <a:schemeClr val="tx1"/>
            </a:solidFill>
            <a:miter lim="800000"/>
            <a:headEnd/>
            <a:tailEnd/>
          </a:ln>
        </p:spPr>
        <p:txBody>
          <a:bodyPr vert="eaVert" wrap="none" anchor="ctr"/>
          <a:lstStyle/>
          <a:p>
            <a:endParaRPr lang="en-US" sz="1800">
              <a:solidFill>
                <a:prstClr val="black"/>
              </a:solidFill>
              <a:latin typeface="Arial"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449593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62">
                                            <p:txEl>
                                              <p:pRg st="1" end="1"/>
                                            </p:txEl>
                                          </p:spTgt>
                                        </p:tgtEl>
                                        <p:attrNameLst>
                                          <p:attrName>style.visibility</p:attrName>
                                        </p:attrNameLst>
                                      </p:cBhvr>
                                      <p:to>
                                        <p:strVal val="visible"/>
                                      </p:to>
                                    </p:set>
                                    <p:anim calcmode="lin" valueType="num">
                                      <p:cBhvr additive="base">
                                        <p:cTn id="7" dur="500" fill="hold"/>
                                        <p:tgtEl>
                                          <p:spTgt spid="206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062">
                                            <p:txEl>
                                              <p:pRg st="2" end="2"/>
                                            </p:txEl>
                                          </p:spTgt>
                                        </p:tgtEl>
                                        <p:attrNameLst>
                                          <p:attrName>style.visibility</p:attrName>
                                        </p:attrNameLst>
                                      </p:cBhvr>
                                      <p:to>
                                        <p:strVal val="visible"/>
                                      </p:to>
                                    </p:set>
                                    <p:anim calcmode="lin" valueType="num">
                                      <p:cBhvr additive="base">
                                        <p:cTn id="13" dur="500" fill="hold"/>
                                        <p:tgtEl>
                                          <p:spTgt spid="206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062">
                                            <p:txEl>
                                              <p:pRg st="3" end="3"/>
                                            </p:txEl>
                                          </p:spTgt>
                                        </p:tgtEl>
                                        <p:attrNameLst>
                                          <p:attrName>style.visibility</p:attrName>
                                        </p:attrNameLst>
                                      </p:cBhvr>
                                      <p:to>
                                        <p:strVal val="visible"/>
                                      </p:to>
                                    </p:set>
                                    <p:anim calcmode="lin" valueType="num">
                                      <p:cBhvr additive="base">
                                        <p:cTn id="19" dur="500" fill="hold"/>
                                        <p:tgtEl>
                                          <p:spTgt spid="206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062">
                                            <p:txEl>
                                              <p:pRg st="4" end="4"/>
                                            </p:txEl>
                                          </p:spTgt>
                                        </p:tgtEl>
                                        <p:attrNameLst>
                                          <p:attrName>style.visibility</p:attrName>
                                        </p:attrNameLst>
                                      </p:cBhvr>
                                      <p:to>
                                        <p:strVal val="visible"/>
                                      </p:to>
                                    </p:set>
                                    <p:anim calcmode="lin" valueType="num">
                                      <p:cBhvr additive="base">
                                        <p:cTn id="25" dur="500" fill="hold"/>
                                        <p:tgtEl>
                                          <p:spTgt spid="206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6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2063">
                                            <p:txEl>
                                              <p:pRg st="0" end="0"/>
                                            </p:txEl>
                                          </p:spTgt>
                                        </p:tgtEl>
                                        <p:attrNameLst>
                                          <p:attrName>style.visibility</p:attrName>
                                        </p:attrNameLst>
                                      </p:cBhvr>
                                      <p:to>
                                        <p:strVal val="visible"/>
                                      </p:to>
                                    </p:set>
                                    <p:animEffect transition="in" filter="fade">
                                      <p:cBhvr>
                                        <p:cTn id="31" dur="2000"/>
                                        <p:tgtEl>
                                          <p:spTgt spid="20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990600" y="304800"/>
            <a:ext cx="8001000" cy="600164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sz="2400" b="1" dirty="0">
                <a:solidFill>
                  <a:prstClr val="black"/>
                </a:solidFill>
              </a:rPr>
              <a:t>What a Pesticide Label is depends on who you are….</a:t>
            </a:r>
          </a:p>
          <a:p>
            <a:pPr algn="ctr" eaLnBrk="1" hangingPunct="1">
              <a:spcBef>
                <a:spcPct val="50000"/>
              </a:spcBef>
            </a:pPr>
            <a:r>
              <a:rPr lang="en-US" sz="2000" b="1" dirty="0">
                <a:solidFill>
                  <a:prstClr val="black"/>
                </a:solidFill>
              </a:rPr>
              <a:t>To the manufacturer: </a:t>
            </a:r>
          </a:p>
          <a:p>
            <a:pPr eaLnBrk="1" hangingPunct="1">
              <a:spcBef>
                <a:spcPct val="50000"/>
              </a:spcBef>
            </a:pPr>
            <a:r>
              <a:rPr lang="en-US" sz="2000" i="1" dirty="0">
                <a:solidFill>
                  <a:prstClr val="black"/>
                </a:solidFill>
              </a:rPr>
              <a:t>The label is a permit to sell.</a:t>
            </a:r>
          </a:p>
          <a:p>
            <a:pPr eaLnBrk="1" hangingPunct="1">
              <a:spcBef>
                <a:spcPct val="50000"/>
              </a:spcBef>
            </a:pPr>
            <a:endParaRPr lang="en-US" sz="2000" dirty="0">
              <a:solidFill>
                <a:prstClr val="black"/>
              </a:solidFill>
            </a:endParaRPr>
          </a:p>
          <a:p>
            <a:pPr algn="ctr" eaLnBrk="1" hangingPunct="1">
              <a:spcBef>
                <a:spcPct val="50000"/>
              </a:spcBef>
            </a:pPr>
            <a:r>
              <a:rPr lang="en-US" sz="2000" b="1" dirty="0">
                <a:solidFill>
                  <a:prstClr val="black"/>
                </a:solidFill>
              </a:rPr>
              <a:t>To the federal or state government:  </a:t>
            </a:r>
          </a:p>
          <a:p>
            <a:pPr eaLnBrk="1" hangingPunct="1">
              <a:spcBef>
                <a:spcPct val="50000"/>
              </a:spcBef>
            </a:pPr>
            <a:r>
              <a:rPr lang="en-US" sz="2000" i="1" dirty="0">
                <a:solidFill>
                  <a:prstClr val="black"/>
                </a:solidFill>
              </a:rPr>
              <a:t>The label is the means to control the sale, use, distribution, storage, and sale of the product.</a:t>
            </a:r>
          </a:p>
          <a:p>
            <a:pPr eaLnBrk="1" hangingPunct="1">
              <a:spcBef>
                <a:spcPct val="50000"/>
              </a:spcBef>
            </a:pPr>
            <a:endParaRPr lang="en-US" sz="2000" dirty="0">
              <a:solidFill>
                <a:prstClr val="black"/>
              </a:solidFill>
            </a:endParaRPr>
          </a:p>
          <a:p>
            <a:pPr algn="ctr" eaLnBrk="1" hangingPunct="1">
              <a:spcBef>
                <a:spcPct val="50000"/>
              </a:spcBef>
            </a:pPr>
            <a:r>
              <a:rPr lang="en-US" sz="2000" b="1" dirty="0">
                <a:solidFill>
                  <a:prstClr val="black"/>
                </a:solidFill>
              </a:rPr>
              <a:t>To the buyer or user: </a:t>
            </a:r>
          </a:p>
          <a:p>
            <a:pPr eaLnBrk="1" hangingPunct="1">
              <a:spcBef>
                <a:spcPct val="50000"/>
              </a:spcBef>
            </a:pPr>
            <a:r>
              <a:rPr lang="en-US" sz="2000" i="1" dirty="0">
                <a:solidFill>
                  <a:prstClr val="black"/>
                </a:solidFill>
              </a:rPr>
              <a:t>The label is the source of information on how to use the pesticide correctly and legally.</a:t>
            </a:r>
          </a:p>
          <a:p>
            <a:pPr eaLnBrk="1" hangingPunct="1">
              <a:spcBef>
                <a:spcPct val="50000"/>
              </a:spcBef>
            </a:pPr>
            <a:r>
              <a:rPr lang="en-US" sz="2000" i="1" dirty="0">
                <a:solidFill>
                  <a:prstClr val="black"/>
                </a:solidFill>
              </a:rPr>
              <a:t>                                               To the OSC</a:t>
            </a:r>
          </a:p>
          <a:p>
            <a:pPr eaLnBrk="1" hangingPunct="1">
              <a:spcBef>
                <a:spcPct val="50000"/>
              </a:spcBef>
            </a:pPr>
            <a:r>
              <a:rPr lang="en-US" sz="2000" b="1" dirty="0">
                <a:solidFill>
                  <a:prstClr val="black"/>
                </a:solidFill>
              </a:rPr>
              <a:t>The label provides useful information to responders in the event of a pesticide release….but that is not the primary label purpose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621746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xEl>
                                              <p:pRg st="10" end="10"/>
                                            </p:txEl>
                                          </p:spTgt>
                                        </p:tgtEl>
                                        <p:attrNameLst>
                                          <p:attrName>style.visibility</p:attrName>
                                        </p:attrNameLst>
                                      </p:cBhvr>
                                      <p:to>
                                        <p:strVal val="visible"/>
                                      </p:to>
                                    </p:set>
                                    <p:animEffect transition="in" filter="fade">
                                      <p:cBhvr>
                                        <p:cTn id="7" dur="2000"/>
                                        <p:tgtEl>
                                          <p:spTgt spid="307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blipFill dpi="0" rotWithShape="1">
          <a:blip r:embed="rId3">
            <a:alphaModFix amt="56000"/>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 y="0"/>
            <a:ext cx="8839200" cy="1143000"/>
          </a:xfrm>
        </p:spPr>
        <p:txBody>
          <a:bodyPr/>
          <a:lstStyle/>
          <a:p>
            <a:pPr eaLnBrk="1" hangingPunct="1"/>
            <a:r>
              <a:rPr lang="en-US" u="sng" dirty="0" smtClean="0">
                <a:solidFill>
                  <a:srgbClr val="FF0000"/>
                </a:solidFill>
              </a:rPr>
              <a:t>FIFRA and Pesticide ER for OSCs </a:t>
            </a:r>
          </a:p>
        </p:txBody>
      </p:sp>
      <p:sp>
        <p:nvSpPr>
          <p:cNvPr id="2051" name="Rectangle 3"/>
          <p:cNvSpPr>
            <a:spLocks noGrp="1" noChangeArrowheads="1"/>
          </p:cNvSpPr>
          <p:nvPr>
            <p:ph idx="1"/>
          </p:nvPr>
        </p:nvSpPr>
        <p:spPr>
          <a:xfrm>
            <a:off x="134349" y="990600"/>
            <a:ext cx="8980714" cy="5791200"/>
          </a:xfrm>
          <a:solidFill>
            <a:schemeClr val="bg1">
              <a:alpha val="27000"/>
            </a:schemeClr>
          </a:solidFill>
        </p:spPr>
        <p:txBody>
          <a:bodyPr/>
          <a:lstStyle/>
          <a:p>
            <a:pPr eaLnBrk="1" hangingPunct="1">
              <a:lnSpc>
                <a:spcPct val="80000"/>
              </a:lnSpc>
              <a:defRPr/>
            </a:pPr>
            <a:r>
              <a:rPr lang="en-US" sz="2800" dirty="0" smtClean="0"/>
              <a:t>Introduction</a:t>
            </a:r>
          </a:p>
          <a:p>
            <a:pPr eaLnBrk="1" hangingPunct="1">
              <a:lnSpc>
                <a:spcPct val="80000"/>
              </a:lnSpc>
              <a:defRPr/>
            </a:pPr>
            <a:r>
              <a:rPr lang="en-US" sz="2800" b="1" u="sng" dirty="0" smtClean="0"/>
              <a:t>Pesticides and Fed/State Regulations</a:t>
            </a:r>
          </a:p>
          <a:p>
            <a:pPr eaLnBrk="1" hangingPunct="1">
              <a:lnSpc>
                <a:spcPct val="80000"/>
              </a:lnSpc>
              <a:defRPr/>
            </a:pPr>
            <a:r>
              <a:rPr lang="en-US" sz="2800" dirty="0" smtClean="0"/>
              <a:t>Case Study / Exercise – </a:t>
            </a:r>
            <a:r>
              <a:rPr lang="en-US" sz="2800" dirty="0" err="1" smtClean="0"/>
              <a:t>Temik</a:t>
            </a:r>
            <a:r>
              <a:rPr lang="en-US" sz="2800" dirty="0" smtClean="0"/>
              <a:t> Pesticide E.R.</a:t>
            </a:r>
          </a:p>
          <a:p>
            <a:pPr eaLnBrk="1" hangingPunct="1">
              <a:lnSpc>
                <a:spcPct val="80000"/>
              </a:lnSpc>
              <a:defRPr/>
            </a:pPr>
            <a:r>
              <a:rPr lang="en-US" sz="2800" dirty="0" smtClean="0"/>
              <a:t>Human Impacts</a:t>
            </a:r>
          </a:p>
          <a:p>
            <a:pPr eaLnBrk="1" hangingPunct="1">
              <a:lnSpc>
                <a:spcPct val="80000"/>
              </a:lnSpc>
              <a:defRPr/>
            </a:pPr>
            <a:r>
              <a:rPr lang="en-US" sz="2800" dirty="0" smtClean="0"/>
              <a:t>Hazard Recognition</a:t>
            </a:r>
          </a:p>
          <a:p>
            <a:pPr eaLnBrk="1" hangingPunct="1">
              <a:lnSpc>
                <a:spcPct val="80000"/>
              </a:lnSpc>
              <a:defRPr/>
            </a:pPr>
            <a:r>
              <a:rPr lang="en-US" sz="2800" dirty="0" smtClean="0"/>
              <a:t>Case Study – Wildlife Baiting Investigation</a:t>
            </a:r>
          </a:p>
          <a:p>
            <a:pPr eaLnBrk="1" hangingPunct="1">
              <a:lnSpc>
                <a:spcPct val="80000"/>
              </a:lnSpc>
              <a:defRPr/>
            </a:pPr>
            <a:r>
              <a:rPr lang="en-US" sz="2800" dirty="0" smtClean="0"/>
              <a:t>Environmental Impacts</a:t>
            </a:r>
          </a:p>
          <a:p>
            <a:pPr eaLnBrk="1" hangingPunct="1">
              <a:lnSpc>
                <a:spcPct val="80000"/>
              </a:lnSpc>
              <a:defRPr/>
            </a:pPr>
            <a:r>
              <a:rPr lang="en-US" sz="2800" dirty="0" smtClean="0"/>
              <a:t>Case Study – 15 Mile Creek</a:t>
            </a:r>
          </a:p>
          <a:p>
            <a:pPr eaLnBrk="1" hangingPunct="1">
              <a:lnSpc>
                <a:spcPct val="80000"/>
              </a:lnSpc>
              <a:defRPr/>
            </a:pPr>
            <a:r>
              <a:rPr lang="en-US" sz="2800" dirty="0" smtClean="0"/>
              <a:t>Case Study / Exercise – Rodeo Town</a:t>
            </a:r>
          </a:p>
          <a:p>
            <a:pPr eaLnBrk="1" hangingPunct="1">
              <a:lnSpc>
                <a:spcPct val="80000"/>
              </a:lnSpc>
              <a:defRPr/>
            </a:pPr>
            <a:r>
              <a:rPr lang="en-US" sz="2800" dirty="0" smtClean="0"/>
              <a:t>Conclusion</a:t>
            </a:r>
          </a:p>
          <a:p>
            <a:pPr marL="0" indent="0" eaLnBrk="1" hangingPunct="1">
              <a:lnSpc>
                <a:spcPct val="80000"/>
              </a:lnSpc>
              <a:buFontTx/>
              <a:buNone/>
              <a:defRPr/>
            </a:pPr>
            <a:endParaRPr lang="en-US" sz="2000" b="1"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032627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990600" y="228600"/>
            <a:ext cx="7696200" cy="32956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2400" b="1" dirty="0">
                <a:solidFill>
                  <a:prstClr val="black"/>
                </a:solidFill>
              </a:rPr>
              <a:t>Parts of the Label</a:t>
            </a:r>
          </a:p>
          <a:p>
            <a:pPr eaLnBrk="1" hangingPunct="1">
              <a:spcBef>
                <a:spcPct val="50000"/>
              </a:spcBef>
            </a:pPr>
            <a:endParaRPr lang="en-US" i="1" dirty="0">
              <a:solidFill>
                <a:prstClr val="black"/>
              </a:solidFill>
            </a:endParaRPr>
          </a:p>
          <a:p>
            <a:pPr eaLnBrk="1" hangingPunct="1">
              <a:spcBef>
                <a:spcPct val="50000"/>
              </a:spcBef>
            </a:pPr>
            <a:r>
              <a:rPr lang="en-US" sz="2000" i="1" dirty="0">
                <a:solidFill>
                  <a:prstClr val="black"/>
                </a:solidFill>
              </a:rPr>
              <a:t>1. Trade name or Brand Name &amp; Chemical Name:</a:t>
            </a:r>
          </a:p>
          <a:p>
            <a:pPr eaLnBrk="1" hangingPunct="1">
              <a:spcBef>
                <a:spcPct val="50000"/>
              </a:spcBef>
            </a:pPr>
            <a:r>
              <a:rPr lang="en-US" sz="2000" dirty="0">
                <a:solidFill>
                  <a:prstClr val="black"/>
                </a:solidFill>
              </a:rPr>
              <a:t>The trade name is simply the manufacturer's proprietary name.</a:t>
            </a:r>
          </a:p>
          <a:p>
            <a:pPr eaLnBrk="1" hangingPunct="1">
              <a:spcBef>
                <a:spcPct val="50000"/>
              </a:spcBef>
            </a:pPr>
            <a:endParaRPr lang="en-US" sz="2000" dirty="0">
              <a:solidFill>
                <a:prstClr val="black"/>
              </a:solidFill>
            </a:endParaRPr>
          </a:p>
          <a:p>
            <a:pPr eaLnBrk="1" hangingPunct="1">
              <a:spcBef>
                <a:spcPct val="50000"/>
              </a:spcBef>
            </a:pPr>
            <a:endParaRPr lang="en-US" dirty="0">
              <a:solidFill>
                <a:prstClr val="black"/>
              </a:solidFill>
            </a:endParaRPr>
          </a:p>
          <a:p>
            <a:pPr eaLnBrk="1" hangingPunct="1">
              <a:spcBef>
                <a:spcPct val="50000"/>
              </a:spcBef>
              <a:buFontTx/>
              <a:buChar char="•"/>
            </a:pPr>
            <a:endParaRPr lang="en-US" dirty="0">
              <a:solidFill>
                <a:prstClr val="black"/>
              </a:solidFill>
            </a:endParaRPr>
          </a:p>
          <a:p>
            <a:pPr eaLnBrk="1" hangingPunct="1">
              <a:spcBef>
                <a:spcPct val="50000"/>
              </a:spcBef>
              <a:buFontTx/>
              <a:buChar char="•"/>
            </a:pPr>
            <a:endParaRPr lang="en-US" b="1" dirty="0">
              <a:solidFill>
                <a:prstClr val="black"/>
              </a:solidFill>
            </a:endParaRPr>
          </a:p>
        </p:txBody>
      </p:sp>
      <p:pic>
        <p:nvPicPr>
          <p:cNvPr id="7171"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1200" y="2057400"/>
            <a:ext cx="5257800" cy="4572000"/>
          </a:xfrm>
          <a:prstGeom prst="rect">
            <a:avLst/>
          </a:prstGeom>
          <a:noFill/>
          <a:ln w="25400">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102" name="AutoShape 6"/>
          <p:cNvSpPr>
            <a:spLocks noChangeArrowheads="1"/>
          </p:cNvSpPr>
          <p:nvPr/>
        </p:nvSpPr>
        <p:spPr bwMode="auto">
          <a:xfrm>
            <a:off x="838200" y="4800600"/>
            <a:ext cx="976313" cy="485775"/>
          </a:xfrm>
          <a:prstGeom prst="rightArrow">
            <a:avLst>
              <a:gd name="adj1" fmla="val 50000"/>
              <a:gd name="adj2" fmla="val 50245"/>
            </a:avLst>
          </a:prstGeom>
          <a:solidFill>
            <a:srgbClr val="0000FF"/>
          </a:solidFill>
          <a:ln w="9525">
            <a:solidFill>
              <a:schemeClr val="tx1"/>
            </a:solidFill>
            <a:miter lim="800000"/>
            <a:headEnd/>
            <a:tailEnd/>
          </a:ln>
        </p:spPr>
        <p:txBody>
          <a:bodyPr wrap="none" anchor="ctr"/>
          <a:lstStyle/>
          <a:p>
            <a:endParaRPr lang="en-US" sz="1800">
              <a:solidFill>
                <a:prstClr val="black"/>
              </a:solidFill>
              <a:latin typeface="Arial" charset="0"/>
            </a:endParaRPr>
          </a:p>
        </p:txBody>
      </p:sp>
      <p:sp>
        <p:nvSpPr>
          <p:cNvPr id="4103" name="AutoShape 7"/>
          <p:cNvSpPr>
            <a:spLocks noChangeArrowheads="1"/>
          </p:cNvSpPr>
          <p:nvPr/>
        </p:nvSpPr>
        <p:spPr bwMode="auto">
          <a:xfrm>
            <a:off x="838200" y="2362200"/>
            <a:ext cx="976313" cy="485775"/>
          </a:xfrm>
          <a:prstGeom prst="rightArrow">
            <a:avLst>
              <a:gd name="adj1" fmla="val 50000"/>
              <a:gd name="adj2" fmla="val 50245"/>
            </a:avLst>
          </a:prstGeom>
          <a:solidFill>
            <a:srgbClr val="0000FF"/>
          </a:solidFill>
          <a:ln w="9525">
            <a:solidFill>
              <a:schemeClr val="tx1"/>
            </a:solidFill>
            <a:miter lim="800000"/>
            <a:headEnd/>
            <a:tailEnd/>
          </a:ln>
        </p:spPr>
        <p:txBody>
          <a:bodyPr wrap="none" anchor="ctr"/>
          <a:lstStyle/>
          <a:p>
            <a:endParaRPr lang="en-US" sz="1800">
              <a:solidFill>
                <a:prstClr val="black"/>
              </a:solidFill>
              <a:latin typeface="Arial"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300725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 calcmode="lin" valueType="num">
                                      <p:cBhvr additive="base">
                                        <p:cTn id="7" dur="500" fill="hold"/>
                                        <p:tgtEl>
                                          <p:spTgt spid="4103"/>
                                        </p:tgtEl>
                                        <p:attrNameLst>
                                          <p:attrName>ppt_x</p:attrName>
                                        </p:attrNameLst>
                                      </p:cBhvr>
                                      <p:tavLst>
                                        <p:tav tm="0">
                                          <p:val>
                                            <p:strVal val="0-#ppt_w/2"/>
                                          </p:val>
                                        </p:tav>
                                        <p:tav tm="100000">
                                          <p:val>
                                            <p:strVal val="#ppt_x"/>
                                          </p:val>
                                        </p:tav>
                                      </p:tavLst>
                                    </p:anim>
                                    <p:anim calcmode="lin" valueType="num">
                                      <p:cBhvr additive="base">
                                        <p:cTn id="8" dur="500" fill="hold"/>
                                        <p:tgtEl>
                                          <p:spTgt spid="41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additive="base">
                                        <p:cTn id="13" dur="500" fill="hold"/>
                                        <p:tgtEl>
                                          <p:spTgt spid="4102"/>
                                        </p:tgtEl>
                                        <p:attrNameLst>
                                          <p:attrName>ppt_x</p:attrName>
                                        </p:attrNameLst>
                                      </p:cBhvr>
                                      <p:tavLst>
                                        <p:tav tm="0">
                                          <p:val>
                                            <p:strVal val="0-#ppt_w/2"/>
                                          </p:val>
                                        </p:tav>
                                        <p:tav tm="100000">
                                          <p:val>
                                            <p:strVal val="#ppt_x"/>
                                          </p:val>
                                        </p:tav>
                                      </p:tavLst>
                                    </p:anim>
                                    <p:anim calcmode="lin" valueType="num">
                                      <p:cBhvr additive="base">
                                        <p:cTn id="14"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nimBg="1"/>
      <p:bldP spid="4103" grpId="0" animBg="1"/>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90800" y="990600"/>
            <a:ext cx="5181600" cy="4530725"/>
          </a:xfrm>
          <a:prstGeom prst="rect">
            <a:avLst/>
          </a:prstGeom>
          <a:noFill/>
          <a:ln w="25400">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4822" name="AutoShape 6"/>
          <p:cNvSpPr>
            <a:spLocks noChangeArrowheads="1"/>
          </p:cNvSpPr>
          <p:nvPr/>
        </p:nvSpPr>
        <p:spPr bwMode="auto">
          <a:xfrm>
            <a:off x="1295400" y="4114800"/>
            <a:ext cx="1219200" cy="381000"/>
          </a:xfrm>
          <a:prstGeom prst="rightArrow">
            <a:avLst>
              <a:gd name="adj1" fmla="val 50000"/>
              <a:gd name="adj2" fmla="val 80000"/>
            </a:avLst>
          </a:prstGeom>
          <a:solidFill>
            <a:srgbClr val="0000FF"/>
          </a:solidFill>
          <a:ln w="9525">
            <a:solidFill>
              <a:schemeClr val="tx1"/>
            </a:solidFill>
            <a:miter lim="800000"/>
            <a:headEnd/>
            <a:tailEnd/>
          </a:ln>
        </p:spPr>
        <p:txBody>
          <a:bodyPr wrap="none" anchor="ctr"/>
          <a:lstStyle/>
          <a:p>
            <a:endParaRPr lang="en-US" sz="1800">
              <a:solidFill>
                <a:prstClr val="black"/>
              </a:solidFill>
              <a:latin typeface="Arial" charset="0"/>
            </a:endParaRPr>
          </a:p>
        </p:txBody>
      </p:sp>
      <p:sp>
        <p:nvSpPr>
          <p:cNvPr id="34824" name="AutoShape 8"/>
          <p:cNvSpPr>
            <a:spLocks noChangeArrowheads="1"/>
          </p:cNvSpPr>
          <p:nvPr/>
        </p:nvSpPr>
        <p:spPr bwMode="auto">
          <a:xfrm>
            <a:off x="7848600" y="4114800"/>
            <a:ext cx="1143000" cy="304800"/>
          </a:xfrm>
          <a:prstGeom prst="leftArrow">
            <a:avLst>
              <a:gd name="adj1" fmla="val 50000"/>
              <a:gd name="adj2" fmla="val 93750"/>
            </a:avLst>
          </a:prstGeom>
          <a:solidFill>
            <a:srgbClr val="0000FF"/>
          </a:solidFill>
          <a:ln w="9525">
            <a:solidFill>
              <a:schemeClr val="tx1"/>
            </a:solidFill>
            <a:miter lim="800000"/>
            <a:headEnd/>
            <a:tailEnd/>
          </a:ln>
        </p:spPr>
        <p:txBody>
          <a:bodyPr wrap="none" anchor="ctr"/>
          <a:lstStyle/>
          <a:p>
            <a:endParaRPr lang="en-US" sz="1800">
              <a:solidFill>
                <a:prstClr val="black"/>
              </a:solidFill>
              <a:latin typeface="Arial" charset="0"/>
            </a:endParaRPr>
          </a:p>
        </p:txBody>
      </p:sp>
      <p:sp>
        <p:nvSpPr>
          <p:cNvPr id="8197" name="Text Box 9"/>
          <p:cNvSpPr txBox="1">
            <a:spLocks noChangeArrowheads="1"/>
          </p:cNvSpPr>
          <p:nvPr/>
        </p:nvSpPr>
        <p:spPr bwMode="auto">
          <a:xfrm>
            <a:off x="609600" y="2617787"/>
            <a:ext cx="1828800" cy="1192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marL="342900" indent="-342900"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buFontTx/>
              <a:buAutoNum type="arabicPeriod"/>
            </a:pPr>
            <a:r>
              <a:rPr lang="en-US" b="1" dirty="0">
                <a:solidFill>
                  <a:prstClr val="black"/>
                </a:solidFill>
              </a:rPr>
              <a:t>Name and address of manufacturer</a:t>
            </a:r>
          </a:p>
          <a:p>
            <a:pPr eaLnBrk="1" hangingPunct="1">
              <a:spcBef>
                <a:spcPct val="50000"/>
              </a:spcBef>
              <a:buFontTx/>
              <a:buAutoNum type="arabicPeriod"/>
            </a:pPr>
            <a:r>
              <a:rPr lang="en-US" b="1" dirty="0">
                <a:solidFill>
                  <a:prstClr val="black"/>
                </a:solidFill>
              </a:rPr>
              <a:t>Net contents</a:t>
            </a:r>
          </a:p>
        </p:txBody>
      </p:sp>
      <p:sp>
        <p:nvSpPr>
          <p:cNvPr id="8198" name="Text Box 10"/>
          <p:cNvSpPr txBox="1">
            <a:spLocks noChangeArrowheads="1"/>
          </p:cNvSpPr>
          <p:nvPr/>
        </p:nvSpPr>
        <p:spPr bwMode="auto">
          <a:xfrm>
            <a:off x="609600" y="4267200"/>
            <a:ext cx="381000" cy="3365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b="1" dirty="0">
                <a:solidFill>
                  <a:prstClr val="black"/>
                </a:solidFill>
              </a:rPr>
              <a:t>3.</a:t>
            </a:r>
          </a:p>
        </p:txBody>
      </p:sp>
      <p:sp>
        <p:nvSpPr>
          <p:cNvPr id="8199" name="Text Box 11"/>
          <p:cNvSpPr txBox="1">
            <a:spLocks noChangeArrowheads="1"/>
          </p:cNvSpPr>
          <p:nvPr/>
        </p:nvSpPr>
        <p:spPr bwMode="auto">
          <a:xfrm>
            <a:off x="8305800" y="3733800"/>
            <a:ext cx="457200" cy="3365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b="1">
                <a:solidFill>
                  <a:prstClr val="black"/>
                </a:solidFill>
              </a:rPr>
              <a:t>4.</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804466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additive="base">
                                        <p:cTn id="7" dur="500" fill="hold"/>
                                        <p:tgtEl>
                                          <p:spTgt spid="34822"/>
                                        </p:tgtEl>
                                        <p:attrNameLst>
                                          <p:attrName>ppt_x</p:attrName>
                                        </p:attrNameLst>
                                      </p:cBhvr>
                                      <p:tavLst>
                                        <p:tav tm="0">
                                          <p:val>
                                            <p:strVal val="0-#ppt_w/2"/>
                                          </p:val>
                                        </p:tav>
                                        <p:tav tm="100000">
                                          <p:val>
                                            <p:strVal val="#ppt_x"/>
                                          </p:val>
                                        </p:tav>
                                      </p:tavLst>
                                    </p:anim>
                                    <p:anim calcmode="lin" valueType="num">
                                      <p:cBhvr additive="base">
                                        <p:cTn id="8" dur="500" fill="hold"/>
                                        <p:tgtEl>
                                          <p:spTgt spid="348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4824"/>
                                        </p:tgtEl>
                                        <p:attrNameLst>
                                          <p:attrName>style.visibility</p:attrName>
                                        </p:attrNameLst>
                                      </p:cBhvr>
                                      <p:to>
                                        <p:strVal val="visible"/>
                                      </p:to>
                                    </p:set>
                                    <p:anim calcmode="lin" valueType="num">
                                      <p:cBhvr additive="base">
                                        <p:cTn id="13" dur="500" fill="hold"/>
                                        <p:tgtEl>
                                          <p:spTgt spid="34824"/>
                                        </p:tgtEl>
                                        <p:attrNameLst>
                                          <p:attrName>ppt_x</p:attrName>
                                        </p:attrNameLst>
                                      </p:cBhvr>
                                      <p:tavLst>
                                        <p:tav tm="0">
                                          <p:val>
                                            <p:strVal val="1+#ppt_w/2"/>
                                          </p:val>
                                        </p:tav>
                                        <p:tav tm="100000">
                                          <p:val>
                                            <p:strVal val="#ppt_x"/>
                                          </p:val>
                                        </p:tav>
                                      </p:tavLst>
                                    </p:anim>
                                    <p:anim calcmode="lin" valueType="num">
                                      <p:cBhvr additive="base">
                                        <p:cTn id="14" dur="500" fill="hold"/>
                                        <p:tgtEl>
                                          <p:spTgt spid="348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p:bldP spid="34824" grpId="0" animBg="1"/>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914400" y="228600"/>
            <a:ext cx="8077200" cy="718658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2000" b="1" dirty="0">
                <a:solidFill>
                  <a:prstClr val="black"/>
                </a:solidFill>
              </a:rPr>
              <a:t>Parts of the Label</a:t>
            </a:r>
            <a:endParaRPr lang="en-US" sz="2000" b="1" dirty="0">
              <a:solidFill>
                <a:srgbClr val="FF0000"/>
              </a:solidFill>
            </a:endParaRPr>
          </a:p>
          <a:p>
            <a:pPr eaLnBrk="1" hangingPunct="1">
              <a:spcBef>
                <a:spcPct val="50000"/>
              </a:spcBef>
            </a:pPr>
            <a:endParaRPr lang="en-US" sz="1800" b="1" i="1" dirty="0">
              <a:solidFill>
                <a:prstClr val="black"/>
              </a:solidFill>
            </a:endParaRPr>
          </a:p>
          <a:p>
            <a:pPr eaLnBrk="1" hangingPunct="1">
              <a:spcBef>
                <a:spcPct val="50000"/>
              </a:spcBef>
            </a:pPr>
            <a:r>
              <a:rPr lang="en-US" sz="1800" b="1" i="1" dirty="0">
                <a:solidFill>
                  <a:prstClr val="black"/>
                </a:solidFill>
              </a:rPr>
              <a:t>5.  Ingredients statement.  </a:t>
            </a:r>
            <a:r>
              <a:rPr lang="en-US" sz="1800" dirty="0">
                <a:solidFill>
                  <a:prstClr val="black"/>
                </a:solidFill>
              </a:rPr>
              <a:t>The ingredient statement indicates what active and inert ingredients are in the container.  The common name is the generic name accepted for the active ingredients.  The chemical name is the ingredients formula.  </a:t>
            </a:r>
          </a:p>
          <a:p>
            <a:pPr eaLnBrk="1" hangingPunct="1">
              <a:spcBef>
                <a:spcPct val="50000"/>
              </a:spcBef>
            </a:pPr>
            <a:r>
              <a:rPr lang="en-US" sz="1800" dirty="0">
                <a:solidFill>
                  <a:prstClr val="black"/>
                </a:solidFill>
              </a:rPr>
              <a:t>For example: </a:t>
            </a:r>
            <a:r>
              <a:rPr lang="en-US" sz="1800" dirty="0" smtClean="0">
                <a:solidFill>
                  <a:prstClr val="black"/>
                </a:solidFill>
              </a:rPr>
              <a:t>common </a:t>
            </a:r>
            <a:r>
              <a:rPr lang="en-US" sz="1800" dirty="0">
                <a:solidFill>
                  <a:prstClr val="black"/>
                </a:solidFill>
              </a:rPr>
              <a:t>name: </a:t>
            </a:r>
            <a:r>
              <a:rPr lang="en-US" sz="1800" dirty="0" err="1">
                <a:solidFill>
                  <a:prstClr val="black"/>
                </a:solidFill>
              </a:rPr>
              <a:t>Banol</a:t>
            </a:r>
            <a:r>
              <a:rPr lang="en-US" sz="1800" dirty="0">
                <a:solidFill>
                  <a:prstClr val="black"/>
                </a:solidFill>
                <a:cs typeface="Arial" charset="0"/>
              </a:rPr>
              <a:t>® </a:t>
            </a:r>
          </a:p>
          <a:p>
            <a:pPr eaLnBrk="1" hangingPunct="1">
              <a:spcBef>
                <a:spcPct val="50000"/>
              </a:spcBef>
            </a:pPr>
            <a:r>
              <a:rPr lang="en-US" sz="1800" dirty="0">
                <a:solidFill>
                  <a:prstClr val="black"/>
                </a:solidFill>
                <a:cs typeface="Arial" charset="0"/>
              </a:rPr>
              <a:t>                      chemical name:  Propyl-3 {3-dimethylamino)propyl}-</a:t>
            </a:r>
            <a:r>
              <a:rPr lang="en-US" sz="1800" dirty="0" err="1">
                <a:solidFill>
                  <a:prstClr val="black"/>
                </a:solidFill>
                <a:cs typeface="Arial" charset="0"/>
              </a:rPr>
              <a:t>carbamate</a:t>
            </a:r>
            <a:endParaRPr lang="en-US" sz="1800" dirty="0">
              <a:solidFill>
                <a:prstClr val="black"/>
              </a:solidFill>
              <a:cs typeface="Arial" charset="0"/>
            </a:endParaRPr>
          </a:p>
          <a:p>
            <a:pPr eaLnBrk="1" hangingPunct="1">
              <a:spcBef>
                <a:spcPct val="50000"/>
              </a:spcBef>
            </a:pPr>
            <a:r>
              <a:rPr lang="en-US" sz="1800" dirty="0">
                <a:solidFill>
                  <a:prstClr val="black"/>
                </a:solidFill>
                <a:cs typeface="Arial" charset="0"/>
              </a:rPr>
              <a:t>                                                  </a:t>
            </a:r>
            <a:r>
              <a:rPr lang="en-US" sz="1800" dirty="0" err="1">
                <a:solidFill>
                  <a:prstClr val="black"/>
                </a:solidFill>
                <a:cs typeface="Arial" charset="0"/>
              </a:rPr>
              <a:t>monohydrochloride</a:t>
            </a:r>
            <a:endParaRPr lang="en-US" sz="1800" dirty="0">
              <a:solidFill>
                <a:prstClr val="black"/>
              </a:solidFill>
              <a:cs typeface="Arial" charset="0"/>
            </a:endParaRPr>
          </a:p>
          <a:p>
            <a:pPr eaLnBrk="1" hangingPunct="1">
              <a:spcBef>
                <a:spcPct val="50000"/>
              </a:spcBef>
            </a:pPr>
            <a:r>
              <a:rPr lang="en-US" sz="1800" b="1" i="1" dirty="0">
                <a:solidFill>
                  <a:srgbClr val="FF0000"/>
                </a:solidFill>
                <a:cs typeface="Arial" charset="0"/>
              </a:rPr>
              <a:t>Note:  Inert ingredients for a pesticide formulation may have hazards of their own ….. and be a very large part of the total product !!!!</a:t>
            </a:r>
          </a:p>
          <a:p>
            <a:pPr eaLnBrk="1" hangingPunct="1">
              <a:spcBef>
                <a:spcPct val="50000"/>
              </a:spcBef>
            </a:pPr>
            <a:r>
              <a:rPr lang="en-US" sz="1800" b="1" i="1" dirty="0" smtClean="0">
                <a:solidFill>
                  <a:prstClr val="black"/>
                </a:solidFill>
                <a:cs typeface="Arial" charset="0"/>
              </a:rPr>
              <a:t>6</a:t>
            </a:r>
            <a:r>
              <a:rPr lang="en-US" sz="1800" b="1" i="1" dirty="0">
                <a:solidFill>
                  <a:prstClr val="black"/>
                </a:solidFill>
                <a:cs typeface="Arial" charset="0"/>
              </a:rPr>
              <a:t>.  Amount of active ingredient.  </a:t>
            </a:r>
            <a:r>
              <a:rPr lang="en-US" sz="1800" dirty="0">
                <a:solidFill>
                  <a:prstClr val="black"/>
                </a:solidFill>
                <a:cs typeface="Arial" charset="0"/>
              </a:rPr>
              <a:t>Expressed in pounds/gallon, or as a percentage</a:t>
            </a:r>
            <a:endParaRPr lang="en-US" sz="1800" b="1" i="1" dirty="0">
              <a:solidFill>
                <a:prstClr val="black"/>
              </a:solidFill>
              <a:cs typeface="Arial" charset="0"/>
            </a:endParaRPr>
          </a:p>
          <a:p>
            <a:pPr eaLnBrk="1" hangingPunct="1">
              <a:spcBef>
                <a:spcPct val="50000"/>
              </a:spcBef>
            </a:pPr>
            <a:endParaRPr lang="en-US" sz="1800" dirty="0">
              <a:solidFill>
                <a:prstClr val="black"/>
              </a:solidFill>
              <a:cs typeface="Arial" charset="0"/>
            </a:endParaRPr>
          </a:p>
          <a:p>
            <a:pPr eaLnBrk="1" hangingPunct="1">
              <a:spcBef>
                <a:spcPct val="50000"/>
              </a:spcBef>
            </a:pPr>
            <a:endParaRPr lang="en-US" sz="1800" dirty="0">
              <a:solidFill>
                <a:prstClr val="black"/>
              </a:solidFill>
              <a:cs typeface="Arial" charset="0"/>
            </a:endParaRPr>
          </a:p>
          <a:p>
            <a:pPr eaLnBrk="1" hangingPunct="1">
              <a:spcBef>
                <a:spcPct val="50000"/>
              </a:spcBef>
            </a:pPr>
            <a:r>
              <a:rPr lang="en-US" sz="1800" dirty="0">
                <a:solidFill>
                  <a:prstClr val="black"/>
                </a:solidFill>
                <a:cs typeface="Arial" charset="0"/>
              </a:rPr>
              <a:t>                       </a:t>
            </a:r>
          </a:p>
          <a:p>
            <a:pPr eaLnBrk="1" hangingPunct="1">
              <a:spcBef>
                <a:spcPct val="50000"/>
              </a:spcBef>
            </a:pPr>
            <a:endParaRPr lang="en-US" sz="1800" dirty="0">
              <a:solidFill>
                <a:prstClr val="black"/>
              </a:solidFill>
            </a:endParaRPr>
          </a:p>
          <a:p>
            <a:pPr eaLnBrk="1" hangingPunct="1">
              <a:spcBef>
                <a:spcPct val="50000"/>
              </a:spcBef>
            </a:pPr>
            <a:endParaRPr lang="en-US" sz="1800" b="1" i="1" dirty="0">
              <a:solidFill>
                <a:prstClr val="black"/>
              </a:solidFill>
            </a:endParaRPr>
          </a:p>
          <a:p>
            <a:pPr eaLnBrk="1" hangingPunct="1">
              <a:spcBef>
                <a:spcPct val="50000"/>
              </a:spcBef>
            </a:pPr>
            <a:endParaRPr lang="en-US" sz="1800" b="1" i="1" dirty="0">
              <a:solidFill>
                <a:prstClr val="black"/>
              </a:solidFill>
            </a:endParaRPr>
          </a:p>
        </p:txBody>
      </p:sp>
      <p:pic>
        <p:nvPicPr>
          <p:cNvPr id="9219"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33600" y="4953000"/>
            <a:ext cx="5105400" cy="1905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30228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xEl>
                                              <p:pRg st="6" end="6"/>
                                            </p:txEl>
                                          </p:spTgt>
                                        </p:tgtEl>
                                        <p:attrNameLst>
                                          <p:attrName>style.visibility</p:attrName>
                                        </p:attrNameLst>
                                      </p:cBhvr>
                                      <p:to>
                                        <p:strVal val="visible"/>
                                      </p:to>
                                    </p:set>
                                    <p:animEffect transition="in" filter="fade">
                                      <p:cBhvr>
                                        <p:cTn id="7" dur="500"/>
                                        <p:tgtEl>
                                          <p:spTgt spid="512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990600" y="228600"/>
            <a:ext cx="7696200" cy="6019800"/>
          </a:xfrm>
        </p:spPr>
        <p:txBody>
          <a:bodyPr/>
          <a:lstStyle/>
          <a:p>
            <a:pPr algn="ctr" eaLnBrk="1" hangingPunct="1">
              <a:lnSpc>
                <a:spcPct val="90000"/>
              </a:lnSpc>
              <a:buFontTx/>
              <a:buNone/>
            </a:pPr>
            <a:r>
              <a:rPr lang="en-US" sz="2000" b="1" dirty="0" smtClean="0"/>
              <a:t>Parts of a Label </a:t>
            </a:r>
            <a:endParaRPr lang="en-US" sz="2000" b="1" dirty="0" smtClean="0">
              <a:solidFill>
                <a:srgbClr val="FF0000"/>
              </a:solidFill>
            </a:endParaRPr>
          </a:p>
          <a:p>
            <a:pPr eaLnBrk="1" hangingPunct="1">
              <a:lnSpc>
                <a:spcPct val="90000"/>
              </a:lnSpc>
              <a:buFontTx/>
              <a:buNone/>
            </a:pPr>
            <a:r>
              <a:rPr lang="en-US" sz="1800" b="1" i="1" dirty="0" smtClean="0"/>
              <a:t>Signal words and symbols. -- </a:t>
            </a:r>
            <a:r>
              <a:rPr lang="en-US" sz="1800" dirty="0" smtClean="0"/>
              <a:t>signal word describes level of human danger </a:t>
            </a:r>
          </a:p>
          <a:p>
            <a:pPr eaLnBrk="1" hangingPunct="1">
              <a:lnSpc>
                <a:spcPct val="90000"/>
              </a:lnSpc>
            </a:pPr>
            <a:endParaRPr lang="en-US" sz="1800" dirty="0" smtClean="0"/>
          </a:p>
          <a:p>
            <a:pPr eaLnBrk="1" hangingPunct="1">
              <a:lnSpc>
                <a:spcPct val="90000"/>
              </a:lnSpc>
              <a:buFontTx/>
              <a:buNone/>
            </a:pPr>
            <a:r>
              <a:rPr lang="en-US" sz="1800" dirty="0" smtClean="0"/>
              <a:t>     </a:t>
            </a:r>
            <a:r>
              <a:rPr lang="en-US" sz="1800" i="1" u="sng" dirty="0" smtClean="0"/>
              <a:t>Caution</a:t>
            </a:r>
            <a:r>
              <a:rPr lang="en-US" sz="1800" i="1" dirty="0" smtClean="0"/>
              <a:t>:  Slightly</a:t>
            </a:r>
            <a:r>
              <a:rPr lang="en-US" sz="1800" dirty="0" smtClean="0"/>
              <a:t> </a:t>
            </a:r>
            <a:r>
              <a:rPr lang="en-US" sz="1800" i="1" dirty="0" smtClean="0"/>
              <a:t>toxic orally, dermally, or through inhalation or causes   minor skin/eye irritation.</a:t>
            </a:r>
          </a:p>
          <a:p>
            <a:pPr eaLnBrk="1" hangingPunct="1">
              <a:lnSpc>
                <a:spcPct val="90000"/>
              </a:lnSpc>
            </a:pPr>
            <a:endParaRPr lang="en-US" sz="1800" dirty="0" smtClean="0"/>
          </a:p>
          <a:p>
            <a:pPr eaLnBrk="1" hangingPunct="1">
              <a:lnSpc>
                <a:spcPct val="90000"/>
              </a:lnSpc>
            </a:pPr>
            <a:endParaRPr lang="en-US" sz="1800" dirty="0" smtClean="0"/>
          </a:p>
          <a:p>
            <a:pPr eaLnBrk="1" hangingPunct="1">
              <a:lnSpc>
                <a:spcPct val="90000"/>
              </a:lnSpc>
              <a:buFontTx/>
              <a:buNone/>
            </a:pPr>
            <a:r>
              <a:rPr lang="en-US" sz="1800" i="1" dirty="0" smtClean="0"/>
              <a:t>      </a:t>
            </a:r>
            <a:r>
              <a:rPr lang="en-US" sz="1800" i="1" u="sng" dirty="0" smtClean="0"/>
              <a:t>Warning</a:t>
            </a:r>
            <a:r>
              <a:rPr lang="en-US" sz="1800" i="1" dirty="0" smtClean="0"/>
              <a:t>:   Moderately toxic orally, dermally, or through inhalation or causes moderate skin /eye irritation.</a:t>
            </a:r>
          </a:p>
          <a:p>
            <a:pPr eaLnBrk="1" hangingPunct="1">
              <a:lnSpc>
                <a:spcPct val="90000"/>
              </a:lnSpc>
              <a:buFontTx/>
              <a:buNone/>
            </a:pPr>
            <a:r>
              <a:rPr lang="en-US" sz="1800" i="1" dirty="0" smtClean="0"/>
              <a:t>    </a:t>
            </a:r>
          </a:p>
          <a:p>
            <a:pPr eaLnBrk="1" hangingPunct="1">
              <a:lnSpc>
                <a:spcPct val="90000"/>
              </a:lnSpc>
            </a:pPr>
            <a:endParaRPr lang="en-US" sz="1800" i="1" dirty="0" smtClean="0"/>
          </a:p>
          <a:p>
            <a:pPr eaLnBrk="1" hangingPunct="1">
              <a:lnSpc>
                <a:spcPct val="90000"/>
              </a:lnSpc>
              <a:buFontTx/>
              <a:buNone/>
            </a:pPr>
            <a:r>
              <a:rPr lang="en-US" sz="1800" i="1" dirty="0" smtClean="0"/>
              <a:t>     </a:t>
            </a:r>
            <a:r>
              <a:rPr lang="en-US" sz="1800" i="1" u="sng" dirty="0" smtClean="0"/>
              <a:t>Danger</a:t>
            </a:r>
            <a:r>
              <a:rPr lang="en-US" sz="1800" i="1" dirty="0" smtClean="0"/>
              <a:t>:   Highly toxic and/or corrosive.  One teaspoon can be lethal</a:t>
            </a:r>
          </a:p>
        </p:txBody>
      </p:sp>
      <p:pic>
        <p:nvPicPr>
          <p:cNvPr id="10243" name="Picture 4" descr="CECA34MMH5CAU2DNV5CA7TSINACA4K7AHTCA1VBZIQCABW8MO7CA94CEACCAM2C8WICA2KNHSWCA0Z60Q9CA2G9HF4CAFJXQZLCA4E3W1NCA49KY48CAE1GDHICAY5QURSCAOD00FVCAG08OS8CAZO0NN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57600" y="4267200"/>
            <a:ext cx="1676400" cy="1600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471776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990600" y="228600"/>
            <a:ext cx="8001000" cy="59293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endParaRPr lang="en-US" sz="1800" i="1" dirty="0">
              <a:solidFill>
                <a:prstClr val="black"/>
              </a:solidFill>
            </a:endParaRPr>
          </a:p>
          <a:p>
            <a:pPr eaLnBrk="1" hangingPunct="1">
              <a:spcBef>
                <a:spcPct val="50000"/>
              </a:spcBef>
            </a:pPr>
            <a:endParaRPr lang="en-US" sz="1800" i="1" dirty="0">
              <a:solidFill>
                <a:prstClr val="black"/>
              </a:solidFill>
            </a:endParaRPr>
          </a:p>
          <a:p>
            <a:pPr eaLnBrk="1" hangingPunct="1">
              <a:spcBef>
                <a:spcPct val="50000"/>
              </a:spcBef>
            </a:pPr>
            <a:r>
              <a:rPr lang="en-US" sz="1800" b="1" i="1" dirty="0">
                <a:solidFill>
                  <a:prstClr val="black"/>
                </a:solidFill>
              </a:rPr>
              <a:t>Precautionary statements</a:t>
            </a:r>
            <a:r>
              <a:rPr lang="en-US" sz="1800" b="1" dirty="0">
                <a:solidFill>
                  <a:prstClr val="black"/>
                </a:solidFill>
              </a:rPr>
              <a:t>.  </a:t>
            </a:r>
          </a:p>
          <a:p>
            <a:pPr eaLnBrk="1" hangingPunct="1">
              <a:spcBef>
                <a:spcPct val="50000"/>
              </a:spcBef>
            </a:pPr>
            <a:r>
              <a:rPr lang="en-US" sz="1800" i="1" dirty="0">
                <a:solidFill>
                  <a:prstClr val="black"/>
                </a:solidFill>
              </a:rPr>
              <a:t>These statements usually follow a signal word to indicate the type of hazard.</a:t>
            </a:r>
          </a:p>
          <a:p>
            <a:pPr eaLnBrk="1" hangingPunct="1">
              <a:spcBef>
                <a:spcPct val="50000"/>
              </a:spcBef>
            </a:pPr>
            <a:r>
              <a:rPr lang="en-US" sz="1800" i="1" dirty="0">
                <a:solidFill>
                  <a:prstClr val="black"/>
                </a:solidFill>
              </a:rPr>
              <a:t>Example:  Danger—Poison—May be fatal if swallowed</a:t>
            </a:r>
          </a:p>
          <a:p>
            <a:pPr eaLnBrk="1" hangingPunct="1">
              <a:spcBef>
                <a:spcPct val="50000"/>
              </a:spcBef>
            </a:pPr>
            <a:r>
              <a:rPr lang="en-US" sz="1800" i="1" dirty="0">
                <a:solidFill>
                  <a:prstClr val="black"/>
                </a:solidFill>
              </a:rPr>
              <a:t>                 Danger—Corrosive—causes eye damage and severe burns</a:t>
            </a:r>
          </a:p>
          <a:p>
            <a:pPr eaLnBrk="1" hangingPunct="1">
              <a:spcBef>
                <a:spcPct val="50000"/>
              </a:spcBef>
            </a:pPr>
            <a:endParaRPr lang="en-US" sz="1800" i="1" dirty="0">
              <a:solidFill>
                <a:prstClr val="black"/>
              </a:solidFill>
            </a:endParaRPr>
          </a:p>
          <a:p>
            <a:pPr eaLnBrk="1" hangingPunct="1">
              <a:spcBef>
                <a:spcPct val="50000"/>
              </a:spcBef>
            </a:pPr>
            <a:endParaRPr lang="en-US" sz="1800" i="1" dirty="0">
              <a:solidFill>
                <a:prstClr val="black"/>
              </a:solidFill>
            </a:endParaRPr>
          </a:p>
          <a:p>
            <a:pPr eaLnBrk="1" hangingPunct="1"/>
            <a:r>
              <a:rPr lang="en-US" sz="1800" b="1" i="1" dirty="0">
                <a:solidFill>
                  <a:prstClr val="black"/>
                </a:solidFill>
              </a:rPr>
              <a:t>Environmental hazards:</a:t>
            </a:r>
          </a:p>
          <a:p>
            <a:pPr eaLnBrk="1" hangingPunct="1"/>
            <a:r>
              <a:rPr lang="en-US" dirty="0">
                <a:solidFill>
                  <a:prstClr val="black"/>
                </a:solidFill>
              </a:rPr>
              <a:t>  </a:t>
            </a:r>
          </a:p>
          <a:p>
            <a:pPr eaLnBrk="1" hangingPunct="1"/>
            <a:r>
              <a:rPr lang="en-US" dirty="0">
                <a:solidFill>
                  <a:prstClr val="black"/>
                </a:solidFill>
              </a:rPr>
              <a:t>  This product is highly toxic to bees</a:t>
            </a:r>
          </a:p>
          <a:p>
            <a:pPr eaLnBrk="1" hangingPunct="1"/>
            <a:r>
              <a:rPr lang="en-US" dirty="0">
                <a:solidFill>
                  <a:prstClr val="black"/>
                </a:solidFill>
              </a:rPr>
              <a:t>  This product is toxic to fish</a:t>
            </a:r>
          </a:p>
          <a:p>
            <a:pPr eaLnBrk="1" hangingPunct="1"/>
            <a:r>
              <a:rPr lang="en-US" dirty="0">
                <a:solidFill>
                  <a:prstClr val="black"/>
                </a:solidFill>
              </a:rPr>
              <a:t>   Do not apply when runoff is likely to occur</a:t>
            </a:r>
          </a:p>
          <a:p>
            <a:pPr eaLnBrk="1" hangingPunct="1"/>
            <a:endParaRPr lang="en-US" dirty="0">
              <a:solidFill>
                <a:prstClr val="black"/>
              </a:solidFill>
            </a:endParaRPr>
          </a:p>
          <a:p>
            <a:pPr eaLnBrk="1" hangingPunct="1"/>
            <a:endParaRPr lang="en-US" dirty="0">
              <a:solidFill>
                <a:prstClr val="black"/>
              </a:solidFill>
            </a:endParaRPr>
          </a:p>
          <a:p>
            <a:pPr eaLnBrk="1" hangingPunct="1"/>
            <a:endParaRPr lang="en-US" dirty="0">
              <a:solidFill>
                <a:prstClr val="black"/>
              </a:solidFill>
            </a:endParaRPr>
          </a:p>
          <a:p>
            <a:pPr eaLnBrk="1" hangingPunct="1"/>
            <a:r>
              <a:rPr lang="en-US" sz="1800" b="1" i="1" dirty="0">
                <a:solidFill>
                  <a:prstClr val="black"/>
                </a:solidFill>
              </a:rPr>
              <a:t>Physical or chemical hazards.</a:t>
            </a:r>
            <a:r>
              <a:rPr lang="en-US" b="1" i="1" dirty="0">
                <a:solidFill>
                  <a:prstClr val="black"/>
                </a:solidFill>
              </a:rPr>
              <a:t>  </a:t>
            </a:r>
            <a:r>
              <a:rPr lang="en-US" dirty="0">
                <a:solidFill>
                  <a:prstClr val="black"/>
                </a:solidFill>
              </a:rPr>
              <a:t>Flammable, corrosive</a:t>
            </a:r>
          </a:p>
          <a:p>
            <a:pPr eaLnBrk="1" hangingPunct="1">
              <a:spcBef>
                <a:spcPct val="50000"/>
              </a:spcBef>
            </a:pPr>
            <a:endParaRPr lang="en-US" sz="1800" i="1" dirty="0">
              <a:solidFill>
                <a:prstClr val="black"/>
              </a:solidFill>
            </a:endParaRPr>
          </a:p>
        </p:txBody>
      </p:sp>
      <p:pic>
        <p:nvPicPr>
          <p:cNvPr id="11267" name="Picture 6"/>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94662" y="2971800"/>
            <a:ext cx="3644537" cy="2362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670818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4000" dirty="0" smtClean="0"/>
              <a:t>Example </a:t>
            </a:r>
            <a:br>
              <a:rPr lang="en-US" sz="4000" dirty="0" smtClean="0"/>
            </a:br>
            <a:r>
              <a:rPr lang="en-US" sz="4000" dirty="0" smtClean="0"/>
              <a:t>LABEL HAZARD INFO</a:t>
            </a:r>
          </a:p>
        </p:txBody>
      </p:sp>
      <p:pic>
        <p:nvPicPr>
          <p:cNvPr id="12291" name="Picture 3"/>
          <p:cNvPicPr>
            <a:picLocks noGrp="1" noChangeAspect="1" noChangeArrowheads="1"/>
          </p:cNvPicPr>
          <p:nvPr>
            <p:ph type="body" idx="1"/>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8163" t="65662" r="-14" b="15819"/>
          <a:stretch/>
        </p:blipFill>
        <p:spPr>
          <a:xfrm>
            <a:off x="1188720" y="1981200"/>
            <a:ext cx="7620000" cy="34290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63264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228600" y="228600"/>
            <a:ext cx="8686800" cy="3968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endParaRPr lang="en-US" sz="2000">
              <a:solidFill>
                <a:prstClr val="black"/>
              </a:solidFill>
            </a:endParaRPr>
          </a:p>
        </p:txBody>
      </p:sp>
      <p:sp>
        <p:nvSpPr>
          <p:cNvPr id="13315" name="Text Box 5"/>
          <p:cNvSpPr txBox="1">
            <a:spLocks noChangeArrowheads="1"/>
          </p:cNvSpPr>
          <p:nvPr/>
        </p:nvSpPr>
        <p:spPr bwMode="auto">
          <a:xfrm>
            <a:off x="1066800" y="228600"/>
            <a:ext cx="7924800" cy="723274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2000" b="1" dirty="0">
                <a:solidFill>
                  <a:prstClr val="black"/>
                </a:solidFill>
              </a:rPr>
              <a:t>OTHER STATEMENTS</a:t>
            </a:r>
            <a:endParaRPr lang="en-US" sz="1800" b="1" dirty="0">
              <a:solidFill>
                <a:srgbClr val="FF0000"/>
              </a:solidFill>
            </a:endParaRPr>
          </a:p>
          <a:p>
            <a:pPr algn="ctr" eaLnBrk="1" hangingPunct="1">
              <a:spcBef>
                <a:spcPct val="50000"/>
              </a:spcBef>
            </a:pPr>
            <a:endParaRPr lang="en-US" sz="2000" b="1" dirty="0">
              <a:solidFill>
                <a:prstClr val="black"/>
              </a:solidFill>
            </a:endParaRPr>
          </a:p>
          <a:p>
            <a:pPr eaLnBrk="1" hangingPunct="1">
              <a:spcBef>
                <a:spcPct val="50000"/>
              </a:spcBef>
            </a:pPr>
            <a:r>
              <a:rPr lang="en-US" sz="1800" b="1" i="1" dirty="0">
                <a:solidFill>
                  <a:prstClr val="black"/>
                </a:solidFill>
              </a:rPr>
              <a:t>Child Hazard Warning.  </a:t>
            </a:r>
            <a:r>
              <a:rPr lang="en-US" sz="1800" dirty="0">
                <a:solidFill>
                  <a:prstClr val="black"/>
                </a:solidFill>
              </a:rPr>
              <a:t>“Keep out of reach of children”</a:t>
            </a:r>
          </a:p>
          <a:p>
            <a:pPr eaLnBrk="1" hangingPunct="1">
              <a:spcBef>
                <a:spcPct val="50000"/>
              </a:spcBef>
            </a:pPr>
            <a:endParaRPr lang="en-US" sz="1800" b="1" i="1" dirty="0">
              <a:solidFill>
                <a:prstClr val="black"/>
              </a:solidFill>
            </a:endParaRPr>
          </a:p>
          <a:p>
            <a:pPr eaLnBrk="1" hangingPunct="1">
              <a:spcBef>
                <a:spcPct val="50000"/>
              </a:spcBef>
            </a:pPr>
            <a:r>
              <a:rPr lang="en-US" sz="1800" b="1" i="1" dirty="0">
                <a:solidFill>
                  <a:prstClr val="black"/>
                </a:solidFill>
              </a:rPr>
              <a:t>Symbols for highly toxic chemicals.  </a:t>
            </a:r>
            <a:r>
              <a:rPr lang="en-US" sz="1800" dirty="0">
                <a:solidFill>
                  <a:prstClr val="black"/>
                </a:solidFill>
              </a:rPr>
              <a:t>Skull and crossbones symbol, corrosive, etc.</a:t>
            </a:r>
          </a:p>
          <a:p>
            <a:pPr eaLnBrk="1" hangingPunct="1">
              <a:spcBef>
                <a:spcPct val="50000"/>
              </a:spcBef>
            </a:pPr>
            <a:endParaRPr lang="en-US" sz="1800" b="1" i="1" dirty="0">
              <a:solidFill>
                <a:prstClr val="black"/>
              </a:solidFill>
            </a:endParaRPr>
          </a:p>
          <a:p>
            <a:pPr eaLnBrk="1" hangingPunct="1">
              <a:spcBef>
                <a:spcPct val="50000"/>
              </a:spcBef>
            </a:pPr>
            <a:r>
              <a:rPr lang="en-US" sz="1800" b="1" i="1" dirty="0">
                <a:solidFill>
                  <a:prstClr val="black"/>
                </a:solidFill>
              </a:rPr>
              <a:t>Statement of practical treatment.  </a:t>
            </a:r>
            <a:r>
              <a:rPr lang="en-US" sz="1800" dirty="0">
                <a:solidFill>
                  <a:prstClr val="black"/>
                </a:solidFill>
              </a:rPr>
              <a:t>First aid treatments, eyes-flush with water, skin-wash immediately, etc.</a:t>
            </a:r>
          </a:p>
          <a:p>
            <a:pPr eaLnBrk="1" hangingPunct="1">
              <a:spcBef>
                <a:spcPct val="50000"/>
              </a:spcBef>
            </a:pPr>
            <a:endParaRPr lang="en-US" sz="1800" b="1" i="1" dirty="0">
              <a:solidFill>
                <a:prstClr val="black"/>
              </a:solidFill>
            </a:endParaRPr>
          </a:p>
          <a:p>
            <a:pPr eaLnBrk="1" hangingPunct="1">
              <a:spcBef>
                <a:spcPct val="50000"/>
              </a:spcBef>
            </a:pPr>
            <a:r>
              <a:rPr lang="en-US" sz="1800" b="1" i="1" dirty="0">
                <a:solidFill>
                  <a:prstClr val="black"/>
                </a:solidFill>
              </a:rPr>
              <a:t>Referral statements.  </a:t>
            </a:r>
            <a:r>
              <a:rPr lang="en-US" sz="1800" dirty="0">
                <a:solidFill>
                  <a:prstClr val="black"/>
                </a:solidFill>
              </a:rPr>
              <a:t>Notes for physicians exposure or poisoning.</a:t>
            </a:r>
          </a:p>
          <a:p>
            <a:pPr eaLnBrk="1" hangingPunct="1">
              <a:spcBef>
                <a:spcPct val="50000"/>
              </a:spcBef>
            </a:pPr>
            <a:endParaRPr lang="en-US" sz="1800" b="1" i="1" dirty="0">
              <a:solidFill>
                <a:prstClr val="black"/>
              </a:solidFill>
            </a:endParaRPr>
          </a:p>
          <a:p>
            <a:pPr eaLnBrk="1" hangingPunct="1">
              <a:spcBef>
                <a:spcPct val="50000"/>
              </a:spcBef>
            </a:pPr>
            <a:r>
              <a:rPr lang="en-US" sz="1800" b="1" i="1" dirty="0">
                <a:solidFill>
                  <a:prstClr val="black"/>
                </a:solidFill>
              </a:rPr>
              <a:t>Other precautionary statements:</a:t>
            </a:r>
          </a:p>
          <a:p>
            <a:pPr eaLnBrk="1" hangingPunct="1">
              <a:spcBef>
                <a:spcPct val="50000"/>
              </a:spcBef>
              <a:buFontTx/>
              <a:buChar char="-"/>
            </a:pPr>
            <a:r>
              <a:rPr lang="en-US" sz="1800" dirty="0">
                <a:solidFill>
                  <a:prstClr val="black"/>
                </a:solidFill>
              </a:rPr>
              <a:t> Do not contaminate food or feed.</a:t>
            </a:r>
          </a:p>
          <a:p>
            <a:pPr eaLnBrk="1" hangingPunct="1">
              <a:spcBef>
                <a:spcPct val="50000"/>
              </a:spcBef>
              <a:buFontTx/>
              <a:buChar char="-"/>
            </a:pPr>
            <a:r>
              <a:rPr lang="en-US" sz="1800" dirty="0">
                <a:solidFill>
                  <a:prstClr val="black"/>
                </a:solidFill>
              </a:rPr>
              <a:t> Remove and wash contaminated clothing before reuse.</a:t>
            </a:r>
          </a:p>
          <a:p>
            <a:pPr eaLnBrk="1" hangingPunct="1">
              <a:spcBef>
                <a:spcPct val="50000"/>
              </a:spcBef>
            </a:pPr>
            <a:endParaRPr lang="en-US" sz="1800" b="1" i="1" dirty="0">
              <a:solidFill>
                <a:prstClr val="black"/>
              </a:solidFill>
            </a:endParaRPr>
          </a:p>
          <a:p>
            <a:pPr eaLnBrk="1" hangingPunct="1">
              <a:spcBef>
                <a:spcPct val="50000"/>
              </a:spcBef>
            </a:pPr>
            <a:endParaRPr lang="en-US" sz="1800" b="1" i="1" dirty="0">
              <a:solidFill>
                <a:prstClr val="black"/>
              </a:solidFill>
            </a:endParaRPr>
          </a:p>
          <a:p>
            <a:pPr eaLnBrk="1" hangingPunct="1">
              <a:spcBef>
                <a:spcPct val="50000"/>
              </a:spcBef>
            </a:pPr>
            <a:endParaRPr lang="en-US" sz="1800" b="1" i="1" dirty="0">
              <a:solidFill>
                <a:prstClr val="black"/>
              </a:solidFill>
            </a:endParaRPr>
          </a:p>
        </p:txBody>
      </p:sp>
      <p:pic>
        <p:nvPicPr>
          <p:cNvPr id="13316" name="Picture 6"/>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0600" y="4572000"/>
            <a:ext cx="403860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519984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228600" y="228600"/>
            <a:ext cx="8686800" cy="3968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endParaRPr lang="en-US" sz="2000" b="1">
              <a:solidFill>
                <a:prstClr val="black"/>
              </a:solidFill>
            </a:endParaRPr>
          </a:p>
        </p:txBody>
      </p:sp>
      <p:sp>
        <p:nvSpPr>
          <p:cNvPr id="14339" name="Text Box 5"/>
          <p:cNvSpPr txBox="1">
            <a:spLocks noChangeArrowheads="1"/>
          </p:cNvSpPr>
          <p:nvPr/>
        </p:nvSpPr>
        <p:spPr bwMode="auto">
          <a:xfrm>
            <a:off x="1066800" y="152400"/>
            <a:ext cx="7848600" cy="15859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2000" b="1" dirty="0">
                <a:solidFill>
                  <a:prstClr val="black"/>
                </a:solidFill>
              </a:rPr>
              <a:t>Parts of the Label</a:t>
            </a:r>
          </a:p>
          <a:p>
            <a:pPr algn="ctr" eaLnBrk="1" hangingPunct="1"/>
            <a:endParaRPr lang="en-US" sz="2000" b="1" dirty="0">
              <a:solidFill>
                <a:prstClr val="black"/>
              </a:solidFill>
            </a:endParaRPr>
          </a:p>
          <a:p>
            <a:pPr eaLnBrk="1" hangingPunct="1"/>
            <a:r>
              <a:rPr lang="en-US" sz="1800" b="1" i="1" dirty="0">
                <a:solidFill>
                  <a:prstClr val="black"/>
                </a:solidFill>
              </a:rPr>
              <a:t>Use classification:</a:t>
            </a:r>
            <a:r>
              <a:rPr lang="en-US" sz="1800" i="1" dirty="0">
                <a:solidFill>
                  <a:prstClr val="black"/>
                </a:solidFill>
              </a:rPr>
              <a:t> </a:t>
            </a:r>
          </a:p>
          <a:p>
            <a:pPr eaLnBrk="1" hangingPunct="1"/>
            <a:endParaRPr lang="en-US" sz="2000" b="1" dirty="0">
              <a:solidFill>
                <a:prstClr val="black"/>
              </a:solidFill>
            </a:endParaRPr>
          </a:p>
          <a:p>
            <a:pPr eaLnBrk="1" hangingPunct="1"/>
            <a:endParaRPr lang="en-US" sz="2000" b="1" dirty="0">
              <a:solidFill>
                <a:prstClr val="black"/>
              </a:solidFill>
            </a:endParaRPr>
          </a:p>
        </p:txBody>
      </p:sp>
      <p:sp>
        <p:nvSpPr>
          <p:cNvPr id="14340" name="Text Box 6"/>
          <p:cNvSpPr txBox="1">
            <a:spLocks noChangeArrowheads="1"/>
          </p:cNvSpPr>
          <p:nvPr/>
        </p:nvSpPr>
        <p:spPr bwMode="auto">
          <a:xfrm>
            <a:off x="2819400" y="1295400"/>
            <a:ext cx="3200400" cy="22272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1400" b="1">
                <a:solidFill>
                  <a:prstClr val="black"/>
                </a:solidFill>
              </a:rPr>
              <a:t>RESTRICTED-USE PESTICIDE</a:t>
            </a:r>
          </a:p>
          <a:p>
            <a:pPr algn="ctr" eaLnBrk="1" hangingPunct="1">
              <a:spcBef>
                <a:spcPct val="50000"/>
              </a:spcBef>
            </a:pPr>
            <a:r>
              <a:rPr lang="en-US" sz="1200">
                <a:solidFill>
                  <a:prstClr val="black"/>
                </a:solidFill>
              </a:rPr>
              <a:t>For retail sale and use only by</a:t>
            </a:r>
          </a:p>
          <a:p>
            <a:pPr algn="ctr" eaLnBrk="1" hangingPunct="1">
              <a:spcBef>
                <a:spcPct val="50000"/>
              </a:spcBef>
            </a:pPr>
            <a:r>
              <a:rPr lang="en-US" sz="1200">
                <a:solidFill>
                  <a:prstClr val="black"/>
                </a:solidFill>
              </a:rPr>
              <a:t>Certified applicators or persons</a:t>
            </a:r>
          </a:p>
          <a:p>
            <a:pPr algn="ctr" eaLnBrk="1" hangingPunct="1">
              <a:spcBef>
                <a:spcPct val="50000"/>
              </a:spcBef>
            </a:pPr>
            <a:r>
              <a:rPr lang="en-US" sz="1200">
                <a:solidFill>
                  <a:prstClr val="black"/>
                </a:solidFill>
              </a:rPr>
              <a:t>Under their direct supervision</a:t>
            </a:r>
          </a:p>
          <a:p>
            <a:pPr algn="ctr" eaLnBrk="1" hangingPunct="1">
              <a:spcBef>
                <a:spcPct val="50000"/>
              </a:spcBef>
            </a:pPr>
            <a:r>
              <a:rPr lang="en-US" sz="1200">
                <a:solidFill>
                  <a:prstClr val="black"/>
                </a:solidFill>
              </a:rPr>
              <a:t>And only for those uses covered</a:t>
            </a:r>
          </a:p>
          <a:p>
            <a:pPr algn="ctr" eaLnBrk="1" hangingPunct="1">
              <a:spcBef>
                <a:spcPct val="50000"/>
              </a:spcBef>
            </a:pPr>
            <a:r>
              <a:rPr lang="en-US" sz="1200">
                <a:solidFill>
                  <a:prstClr val="black"/>
                </a:solidFill>
              </a:rPr>
              <a:t>By the certified applicator’s</a:t>
            </a:r>
          </a:p>
          <a:p>
            <a:pPr algn="ctr" eaLnBrk="1" hangingPunct="1">
              <a:spcBef>
                <a:spcPct val="50000"/>
              </a:spcBef>
            </a:pPr>
            <a:r>
              <a:rPr lang="en-US" sz="1200">
                <a:solidFill>
                  <a:prstClr val="black"/>
                </a:solidFill>
              </a:rPr>
              <a:t>Certification.</a:t>
            </a:r>
          </a:p>
          <a:p>
            <a:pPr eaLnBrk="1" hangingPunct="1">
              <a:spcBef>
                <a:spcPct val="50000"/>
              </a:spcBef>
            </a:pPr>
            <a:endParaRPr lang="en-US" sz="1200">
              <a:solidFill>
                <a:prstClr val="black"/>
              </a:solidFill>
            </a:endParaRPr>
          </a:p>
        </p:txBody>
      </p:sp>
      <p:sp>
        <p:nvSpPr>
          <p:cNvPr id="14341" name="Text Box 8"/>
          <p:cNvSpPr txBox="1">
            <a:spLocks noChangeArrowheads="1"/>
          </p:cNvSpPr>
          <p:nvPr/>
        </p:nvSpPr>
        <p:spPr bwMode="auto">
          <a:xfrm>
            <a:off x="1066800" y="3505200"/>
            <a:ext cx="7848600" cy="244682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sz="1800" b="1" i="1" dirty="0">
                <a:solidFill>
                  <a:prstClr val="black"/>
                </a:solidFill>
              </a:rPr>
              <a:t>Misuse statement</a:t>
            </a:r>
          </a:p>
          <a:p>
            <a:pPr eaLnBrk="1" hangingPunct="1">
              <a:spcBef>
                <a:spcPct val="50000"/>
              </a:spcBef>
            </a:pPr>
            <a:r>
              <a:rPr lang="en-US" sz="1800" b="1" i="1" dirty="0">
                <a:solidFill>
                  <a:prstClr val="black"/>
                </a:solidFill>
              </a:rPr>
              <a:t>Directions for use**   </a:t>
            </a:r>
          </a:p>
          <a:p>
            <a:pPr eaLnBrk="1" hangingPunct="1">
              <a:spcBef>
                <a:spcPct val="50000"/>
              </a:spcBef>
            </a:pPr>
            <a:r>
              <a:rPr lang="en-US" sz="1800" b="1" i="1" dirty="0">
                <a:solidFill>
                  <a:prstClr val="black"/>
                </a:solidFill>
              </a:rPr>
              <a:t>Reentry statement**</a:t>
            </a:r>
          </a:p>
          <a:p>
            <a:pPr eaLnBrk="1" hangingPunct="1">
              <a:spcBef>
                <a:spcPct val="50000"/>
              </a:spcBef>
            </a:pPr>
            <a:r>
              <a:rPr lang="en-US" sz="1800" b="1" i="1" dirty="0">
                <a:solidFill>
                  <a:prstClr val="black"/>
                </a:solidFill>
              </a:rPr>
              <a:t>Category of applicator</a:t>
            </a:r>
          </a:p>
          <a:p>
            <a:pPr eaLnBrk="1" hangingPunct="1">
              <a:spcBef>
                <a:spcPct val="50000"/>
              </a:spcBef>
            </a:pPr>
            <a:r>
              <a:rPr lang="en-US" sz="1800" b="1" i="1" dirty="0">
                <a:solidFill>
                  <a:prstClr val="black"/>
                </a:solidFill>
              </a:rPr>
              <a:t>Storage and disposal**</a:t>
            </a:r>
          </a:p>
          <a:p>
            <a:pPr eaLnBrk="1" hangingPunct="1">
              <a:spcBef>
                <a:spcPct val="50000"/>
              </a:spcBef>
            </a:pPr>
            <a:r>
              <a:rPr lang="en-US" sz="1800" b="1" i="1" dirty="0" smtClean="0">
                <a:solidFill>
                  <a:prstClr val="black"/>
                </a:solidFill>
              </a:rPr>
              <a:t>.</a:t>
            </a:r>
            <a:endParaRPr lang="en-US" sz="1800" b="1" i="1" dirty="0">
              <a:solidFill>
                <a:prstClr val="black"/>
              </a:solidFill>
            </a:endParaRPr>
          </a:p>
        </p:txBody>
      </p:sp>
      <p:pic>
        <p:nvPicPr>
          <p:cNvPr id="14342" name="Picture 9"/>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15000" y="2133600"/>
            <a:ext cx="3171825" cy="3505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737579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1066800" y="304800"/>
            <a:ext cx="5105400" cy="6462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2800" b="1" u="sng" dirty="0">
                <a:solidFill>
                  <a:prstClr val="black"/>
                </a:solidFill>
              </a:rPr>
              <a:t>Formulations &amp; Adjuvants</a:t>
            </a:r>
          </a:p>
          <a:p>
            <a:pPr eaLnBrk="1" hangingPunct="1">
              <a:spcBef>
                <a:spcPct val="50000"/>
              </a:spcBef>
            </a:pPr>
            <a:endParaRPr lang="en-US" sz="2000" b="1" dirty="0">
              <a:solidFill>
                <a:prstClr val="black"/>
              </a:solidFill>
            </a:endParaRPr>
          </a:p>
          <a:p>
            <a:pPr eaLnBrk="1" hangingPunct="1">
              <a:spcBef>
                <a:spcPct val="50000"/>
              </a:spcBef>
            </a:pPr>
            <a:r>
              <a:rPr lang="en-US" sz="2000" b="1" u="sng" dirty="0">
                <a:solidFill>
                  <a:prstClr val="black"/>
                </a:solidFill>
              </a:rPr>
              <a:t>Liquid formulations:</a:t>
            </a:r>
          </a:p>
          <a:p>
            <a:pPr eaLnBrk="1" hangingPunct="1">
              <a:spcBef>
                <a:spcPct val="50000"/>
              </a:spcBef>
            </a:pPr>
            <a:r>
              <a:rPr lang="en-US" sz="2000" i="1" dirty="0">
                <a:solidFill>
                  <a:prstClr val="black"/>
                </a:solidFill>
              </a:rPr>
              <a:t>Aerosols</a:t>
            </a:r>
          </a:p>
          <a:p>
            <a:pPr eaLnBrk="1" hangingPunct="1">
              <a:spcBef>
                <a:spcPct val="50000"/>
              </a:spcBef>
            </a:pPr>
            <a:r>
              <a:rPr lang="en-US" sz="2000" i="1" dirty="0" err="1">
                <a:solidFill>
                  <a:prstClr val="black"/>
                </a:solidFill>
              </a:rPr>
              <a:t>Emulsifiable</a:t>
            </a:r>
            <a:r>
              <a:rPr lang="en-US" sz="2000" i="1" dirty="0">
                <a:solidFill>
                  <a:prstClr val="black"/>
                </a:solidFill>
              </a:rPr>
              <a:t> concentrates</a:t>
            </a:r>
          </a:p>
          <a:p>
            <a:pPr eaLnBrk="1" hangingPunct="1">
              <a:spcBef>
                <a:spcPct val="50000"/>
              </a:spcBef>
            </a:pPr>
            <a:r>
              <a:rPr lang="en-US" sz="2000" i="1" dirty="0">
                <a:solidFill>
                  <a:prstClr val="black"/>
                </a:solidFill>
              </a:rPr>
              <a:t>Fumigants</a:t>
            </a:r>
          </a:p>
          <a:p>
            <a:pPr eaLnBrk="1" hangingPunct="1">
              <a:spcBef>
                <a:spcPct val="50000"/>
              </a:spcBef>
            </a:pPr>
            <a:r>
              <a:rPr lang="en-US" sz="2000" i="1" dirty="0">
                <a:solidFill>
                  <a:prstClr val="black"/>
                </a:solidFill>
              </a:rPr>
              <a:t>Solutions</a:t>
            </a:r>
          </a:p>
          <a:p>
            <a:pPr eaLnBrk="1" hangingPunct="1">
              <a:spcBef>
                <a:spcPct val="50000"/>
              </a:spcBef>
            </a:pPr>
            <a:r>
              <a:rPr lang="en-US" sz="2000" b="1" u="sng" dirty="0">
                <a:solidFill>
                  <a:prstClr val="black"/>
                </a:solidFill>
              </a:rPr>
              <a:t>Dry formulations:</a:t>
            </a:r>
          </a:p>
          <a:p>
            <a:pPr eaLnBrk="1" hangingPunct="1">
              <a:spcBef>
                <a:spcPct val="50000"/>
              </a:spcBef>
            </a:pPr>
            <a:r>
              <a:rPr lang="en-US" sz="2000" i="1" dirty="0">
                <a:solidFill>
                  <a:prstClr val="black"/>
                </a:solidFill>
              </a:rPr>
              <a:t>Baits</a:t>
            </a:r>
          </a:p>
          <a:p>
            <a:pPr eaLnBrk="1" hangingPunct="1">
              <a:spcBef>
                <a:spcPct val="50000"/>
              </a:spcBef>
            </a:pPr>
            <a:r>
              <a:rPr lang="en-US" sz="2000" i="1" dirty="0">
                <a:solidFill>
                  <a:prstClr val="black"/>
                </a:solidFill>
              </a:rPr>
              <a:t>Dusts</a:t>
            </a:r>
          </a:p>
          <a:p>
            <a:pPr eaLnBrk="1" hangingPunct="1">
              <a:spcBef>
                <a:spcPct val="50000"/>
              </a:spcBef>
            </a:pPr>
            <a:r>
              <a:rPr lang="en-US" sz="2000" i="1" dirty="0">
                <a:solidFill>
                  <a:prstClr val="black"/>
                </a:solidFill>
              </a:rPr>
              <a:t>Granules</a:t>
            </a:r>
          </a:p>
          <a:p>
            <a:pPr eaLnBrk="1" hangingPunct="1">
              <a:spcBef>
                <a:spcPct val="50000"/>
              </a:spcBef>
            </a:pPr>
            <a:r>
              <a:rPr lang="en-US" sz="2000" i="1" dirty="0">
                <a:solidFill>
                  <a:prstClr val="black"/>
                </a:solidFill>
              </a:rPr>
              <a:t>Pellets</a:t>
            </a:r>
          </a:p>
          <a:p>
            <a:pPr eaLnBrk="1" hangingPunct="1">
              <a:spcBef>
                <a:spcPct val="50000"/>
              </a:spcBef>
            </a:pPr>
            <a:r>
              <a:rPr lang="en-US" sz="2000" i="1" dirty="0">
                <a:solidFill>
                  <a:prstClr val="black"/>
                </a:solidFill>
              </a:rPr>
              <a:t>Powders</a:t>
            </a:r>
          </a:p>
          <a:p>
            <a:pPr algn="ctr" eaLnBrk="1" hangingPunct="1">
              <a:spcBef>
                <a:spcPct val="50000"/>
              </a:spcBef>
            </a:pPr>
            <a:r>
              <a:rPr lang="en-US" sz="2000" dirty="0">
                <a:solidFill>
                  <a:prstClr val="black"/>
                </a:solidFill>
              </a:rPr>
              <a:t>Any significance to the OSC ?</a:t>
            </a:r>
          </a:p>
        </p:txBody>
      </p:sp>
      <p:sp>
        <p:nvSpPr>
          <p:cNvPr id="15363" name="Text Box 5"/>
          <p:cNvSpPr txBox="1">
            <a:spLocks noChangeArrowheads="1"/>
          </p:cNvSpPr>
          <p:nvPr/>
        </p:nvSpPr>
        <p:spPr bwMode="auto">
          <a:xfrm>
            <a:off x="4572000" y="1219200"/>
            <a:ext cx="38862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endParaRPr lang="en-US" sz="1800">
              <a:solidFill>
                <a:srgbClr val="FF0000"/>
              </a:solidFill>
            </a:endParaRPr>
          </a:p>
        </p:txBody>
      </p:sp>
      <p:sp>
        <p:nvSpPr>
          <p:cNvPr id="15364" name="Text Box 7"/>
          <p:cNvSpPr txBox="1">
            <a:spLocks noChangeArrowheads="1"/>
          </p:cNvSpPr>
          <p:nvPr/>
        </p:nvSpPr>
        <p:spPr bwMode="auto">
          <a:xfrm>
            <a:off x="4572000" y="1143000"/>
            <a:ext cx="38100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endParaRPr lang="en-US" sz="1800">
              <a:solidFill>
                <a:srgbClr val="FF0000"/>
              </a:solidFill>
            </a:endParaRPr>
          </a:p>
        </p:txBody>
      </p:sp>
      <p:sp>
        <p:nvSpPr>
          <p:cNvPr id="17417" name="Text Box 9"/>
          <p:cNvSpPr txBox="1">
            <a:spLocks noChangeArrowheads="1"/>
          </p:cNvSpPr>
          <p:nvPr/>
        </p:nvSpPr>
        <p:spPr bwMode="auto">
          <a:xfrm>
            <a:off x="6477000" y="1752600"/>
            <a:ext cx="2438400" cy="366254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dirty="0">
                <a:solidFill>
                  <a:srgbClr val="FF0000"/>
                </a:solidFill>
              </a:rPr>
              <a:t>PPE selection</a:t>
            </a:r>
          </a:p>
          <a:p>
            <a:pPr eaLnBrk="1" hangingPunct="1">
              <a:spcBef>
                <a:spcPct val="50000"/>
              </a:spcBef>
            </a:pPr>
            <a:r>
              <a:rPr lang="en-US" dirty="0">
                <a:solidFill>
                  <a:srgbClr val="FF0000"/>
                </a:solidFill>
              </a:rPr>
              <a:t>Respiratory protection</a:t>
            </a:r>
          </a:p>
          <a:p>
            <a:pPr eaLnBrk="1" hangingPunct="1">
              <a:spcBef>
                <a:spcPct val="50000"/>
              </a:spcBef>
            </a:pPr>
            <a:r>
              <a:rPr lang="en-US" dirty="0">
                <a:solidFill>
                  <a:srgbClr val="FF0000"/>
                </a:solidFill>
              </a:rPr>
              <a:t>Decon</a:t>
            </a:r>
          </a:p>
          <a:p>
            <a:pPr eaLnBrk="1" hangingPunct="1">
              <a:spcBef>
                <a:spcPct val="50000"/>
              </a:spcBef>
            </a:pPr>
            <a:r>
              <a:rPr lang="en-US" dirty="0">
                <a:solidFill>
                  <a:srgbClr val="FF0000"/>
                </a:solidFill>
              </a:rPr>
              <a:t>Air monitoring</a:t>
            </a:r>
          </a:p>
          <a:p>
            <a:pPr eaLnBrk="1" hangingPunct="1">
              <a:spcBef>
                <a:spcPct val="50000"/>
              </a:spcBef>
            </a:pPr>
            <a:r>
              <a:rPr lang="en-US" dirty="0" smtClean="0">
                <a:solidFill>
                  <a:srgbClr val="FF0000"/>
                </a:solidFill>
              </a:rPr>
              <a:t>Remediation</a:t>
            </a:r>
          </a:p>
          <a:p>
            <a:pPr eaLnBrk="1" hangingPunct="1">
              <a:spcBef>
                <a:spcPct val="50000"/>
              </a:spcBef>
            </a:pPr>
            <a:r>
              <a:rPr lang="en-US" dirty="0" smtClean="0">
                <a:solidFill>
                  <a:srgbClr val="FF0000"/>
                </a:solidFill>
              </a:rPr>
              <a:t>Disposal</a:t>
            </a:r>
          </a:p>
          <a:p>
            <a:pPr eaLnBrk="1" hangingPunct="1">
              <a:spcBef>
                <a:spcPct val="50000"/>
              </a:spcBef>
            </a:pPr>
            <a:r>
              <a:rPr lang="en-US" dirty="0" smtClean="0">
                <a:solidFill>
                  <a:srgbClr val="FF0000"/>
                </a:solidFill>
              </a:rPr>
              <a:t>Fire Protection</a:t>
            </a:r>
            <a:endParaRPr lang="en-US" dirty="0">
              <a:solidFill>
                <a:srgbClr val="FF0000"/>
              </a:solidFill>
            </a:endParaRPr>
          </a:p>
          <a:p>
            <a:pPr eaLnBrk="1" hangingPunct="1">
              <a:spcBef>
                <a:spcPct val="50000"/>
              </a:spcBef>
            </a:pPr>
            <a:r>
              <a:rPr lang="en-US" dirty="0">
                <a:solidFill>
                  <a:srgbClr val="FF0000"/>
                </a:solidFill>
              </a:rPr>
              <a:t>Others?</a:t>
            </a:r>
          </a:p>
          <a:p>
            <a:pPr eaLnBrk="1" hangingPunct="1">
              <a:spcBef>
                <a:spcPct val="50000"/>
              </a:spcBef>
            </a:pPr>
            <a:endParaRPr lang="en-US" dirty="0">
              <a:solidFill>
                <a:srgbClr val="FF0000"/>
              </a:solidFill>
            </a:endParaRPr>
          </a:p>
          <a:p>
            <a:pPr eaLnBrk="1" hangingPunct="1">
              <a:spcBef>
                <a:spcPct val="50000"/>
              </a:spcBef>
            </a:pPr>
            <a:endParaRPr lang="en-US"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6659407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417">
                                            <p:txEl>
                                              <p:pRg st="0" end="0"/>
                                            </p:txEl>
                                          </p:spTgt>
                                        </p:tgtEl>
                                        <p:attrNameLst>
                                          <p:attrName>style.visibility</p:attrName>
                                        </p:attrNameLst>
                                      </p:cBhvr>
                                      <p:to>
                                        <p:strVal val="visible"/>
                                      </p:to>
                                    </p:set>
                                    <p:animEffect transition="in" filter="fade">
                                      <p:cBhvr>
                                        <p:cTn id="7" dur="2000"/>
                                        <p:tgtEl>
                                          <p:spTgt spid="1741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417">
                                            <p:txEl>
                                              <p:pRg st="1" end="1"/>
                                            </p:txEl>
                                          </p:spTgt>
                                        </p:tgtEl>
                                        <p:attrNameLst>
                                          <p:attrName>style.visibility</p:attrName>
                                        </p:attrNameLst>
                                      </p:cBhvr>
                                      <p:to>
                                        <p:strVal val="visible"/>
                                      </p:to>
                                    </p:set>
                                    <p:animEffect transition="in" filter="fade">
                                      <p:cBhvr>
                                        <p:cTn id="12" dur="2000"/>
                                        <p:tgtEl>
                                          <p:spTgt spid="1741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7417">
                                            <p:txEl>
                                              <p:pRg st="2" end="2"/>
                                            </p:txEl>
                                          </p:spTgt>
                                        </p:tgtEl>
                                        <p:attrNameLst>
                                          <p:attrName>style.visibility</p:attrName>
                                        </p:attrNameLst>
                                      </p:cBhvr>
                                      <p:to>
                                        <p:strVal val="visible"/>
                                      </p:to>
                                    </p:set>
                                    <p:animEffect transition="in" filter="fade">
                                      <p:cBhvr>
                                        <p:cTn id="17" dur="2000"/>
                                        <p:tgtEl>
                                          <p:spTgt spid="1741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7417">
                                            <p:txEl>
                                              <p:pRg st="3" end="3"/>
                                            </p:txEl>
                                          </p:spTgt>
                                        </p:tgtEl>
                                        <p:attrNameLst>
                                          <p:attrName>style.visibility</p:attrName>
                                        </p:attrNameLst>
                                      </p:cBhvr>
                                      <p:to>
                                        <p:strVal val="visible"/>
                                      </p:to>
                                    </p:set>
                                    <p:animEffect transition="in" filter="fade">
                                      <p:cBhvr>
                                        <p:cTn id="22" dur="2000"/>
                                        <p:tgtEl>
                                          <p:spTgt spid="1741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7417">
                                            <p:txEl>
                                              <p:pRg st="4" end="4"/>
                                            </p:txEl>
                                          </p:spTgt>
                                        </p:tgtEl>
                                        <p:attrNameLst>
                                          <p:attrName>style.visibility</p:attrName>
                                        </p:attrNameLst>
                                      </p:cBhvr>
                                      <p:to>
                                        <p:strVal val="visible"/>
                                      </p:to>
                                    </p:set>
                                    <p:animEffect transition="in" filter="fade">
                                      <p:cBhvr>
                                        <p:cTn id="27" dur="2000"/>
                                        <p:tgtEl>
                                          <p:spTgt spid="174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417">
                                            <p:txEl>
                                              <p:pRg st="5" end="5"/>
                                            </p:txEl>
                                          </p:spTgt>
                                        </p:tgtEl>
                                        <p:attrNameLst>
                                          <p:attrName>style.visibility</p:attrName>
                                        </p:attrNameLst>
                                      </p:cBhvr>
                                      <p:to>
                                        <p:strVal val="visible"/>
                                      </p:to>
                                    </p:set>
                                    <p:animEffect transition="in" filter="fade">
                                      <p:cBhvr>
                                        <p:cTn id="32" dur="2000"/>
                                        <p:tgtEl>
                                          <p:spTgt spid="1741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417">
                                            <p:txEl>
                                              <p:pRg st="6" end="6"/>
                                            </p:txEl>
                                          </p:spTgt>
                                        </p:tgtEl>
                                        <p:attrNameLst>
                                          <p:attrName>style.visibility</p:attrName>
                                        </p:attrNameLst>
                                      </p:cBhvr>
                                      <p:to>
                                        <p:strVal val="visible"/>
                                      </p:to>
                                    </p:set>
                                    <p:animEffect transition="in" filter="fade">
                                      <p:cBhvr>
                                        <p:cTn id="37" dur="2000"/>
                                        <p:tgtEl>
                                          <p:spTgt spid="17417">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7417">
                                            <p:txEl>
                                              <p:pRg st="7" end="7"/>
                                            </p:txEl>
                                          </p:spTgt>
                                        </p:tgtEl>
                                        <p:attrNameLst>
                                          <p:attrName>style.visibility</p:attrName>
                                        </p:attrNameLst>
                                      </p:cBhvr>
                                      <p:to>
                                        <p:strVal val="visible"/>
                                      </p:to>
                                    </p:set>
                                    <p:animEffect transition="in" filter="fade">
                                      <p:cBhvr>
                                        <p:cTn id="40" dur="2000"/>
                                        <p:tgtEl>
                                          <p:spTgt spid="174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914400" y="228600"/>
            <a:ext cx="8001000" cy="51212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2000" dirty="0">
                <a:solidFill>
                  <a:prstClr val="black"/>
                </a:solidFill>
              </a:rPr>
              <a:t>Adjuvants are chemicals added to a pesticide to enhance or modify the physical properties of the pesticide.</a:t>
            </a:r>
          </a:p>
          <a:p>
            <a:pPr eaLnBrk="1" hangingPunct="1">
              <a:spcBef>
                <a:spcPct val="50000"/>
              </a:spcBef>
            </a:pPr>
            <a:endParaRPr lang="en-US" sz="2000" i="1" dirty="0">
              <a:solidFill>
                <a:prstClr val="black"/>
              </a:solidFill>
            </a:endParaRPr>
          </a:p>
          <a:p>
            <a:pPr eaLnBrk="1" hangingPunct="1">
              <a:spcBef>
                <a:spcPct val="50000"/>
              </a:spcBef>
            </a:pPr>
            <a:endParaRPr lang="en-US" sz="2000" i="1" dirty="0">
              <a:solidFill>
                <a:prstClr val="black"/>
              </a:solidFill>
            </a:endParaRPr>
          </a:p>
          <a:p>
            <a:pPr eaLnBrk="1" hangingPunct="1">
              <a:spcBef>
                <a:spcPct val="50000"/>
              </a:spcBef>
            </a:pPr>
            <a:r>
              <a:rPr lang="en-US" sz="2000" i="1" dirty="0">
                <a:solidFill>
                  <a:prstClr val="black"/>
                </a:solidFill>
              </a:rPr>
              <a:t>Surfactants</a:t>
            </a:r>
          </a:p>
          <a:p>
            <a:pPr eaLnBrk="1" hangingPunct="1">
              <a:spcBef>
                <a:spcPct val="50000"/>
              </a:spcBef>
            </a:pPr>
            <a:r>
              <a:rPr lang="en-US" sz="2000" i="1" dirty="0">
                <a:solidFill>
                  <a:prstClr val="black"/>
                </a:solidFill>
              </a:rPr>
              <a:t>Oils</a:t>
            </a:r>
          </a:p>
          <a:p>
            <a:pPr eaLnBrk="1" hangingPunct="1">
              <a:spcBef>
                <a:spcPct val="50000"/>
              </a:spcBef>
            </a:pPr>
            <a:r>
              <a:rPr lang="en-US" sz="2000" i="1" dirty="0">
                <a:solidFill>
                  <a:prstClr val="black"/>
                </a:solidFill>
              </a:rPr>
              <a:t>Antifoam agents</a:t>
            </a:r>
          </a:p>
          <a:p>
            <a:pPr eaLnBrk="1" hangingPunct="1">
              <a:spcBef>
                <a:spcPct val="50000"/>
              </a:spcBef>
            </a:pPr>
            <a:r>
              <a:rPr lang="en-US" sz="2000" i="1" dirty="0">
                <a:solidFill>
                  <a:prstClr val="black"/>
                </a:solidFill>
              </a:rPr>
              <a:t>Buffering agents</a:t>
            </a:r>
          </a:p>
          <a:p>
            <a:pPr algn="ctr" eaLnBrk="1" hangingPunct="1">
              <a:spcBef>
                <a:spcPct val="50000"/>
              </a:spcBef>
            </a:pPr>
            <a:endParaRPr lang="en-US" sz="2000" b="1" dirty="0">
              <a:solidFill>
                <a:prstClr val="black"/>
              </a:solidFill>
            </a:endParaRPr>
          </a:p>
          <a:p>
            <a:pPr algn="ctr" eaLnBrk="1" hangingPunct="1">
              <a:spcBef>
                <a:spcPct val="50000"/>
              </a:spcBef>
            </a:pPr>
            <a:endParaRPr lang="en-US" sz="2000" b="1" dirty="0">
              <a:solidFill>
                <a:prstClr val="black"/>
              </a:solidFill>
            </a:endParaRPr>
          </a:p>
          <a:p>
            <a:pPr algn="ctr" eaLnBrk="1" hangingPunct="1">
              <a:spcBef>
                <a:spcPct val="50000"/>
              </a:spcBef>
            </a:pPr>
            <a:r>
              <a:rPr lang="en-US" sz="2000" b="1" dirty="0">
                <a:solidFill>
                  <a:srgbClr val="FF0000"/>
                </a:solidFill>
              </a:rPr>
              <a:t>Many of these formulations or surfactants have hazardous properties of their own, flammable, corrosive…and toxic.</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263345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5123" name="Rectangle 4"/>
          <p:cNvSpPr>
            <a:spLocks noGrp="1" noChangeArrowheads="1"/>
          </p:cNvSpPr>
          <p:nvPr>
            <p:ph type="title"/>
          </p:nvPr>
        </p:nvSpPr>
        <p:spPr>
          <a:xfrm>
            <a:off x="1791159" y="2667000"/>
            <a:ext cx="7750175" cy="2057400"/>
          </a:xfrm>
        </p:spPr>
        <p:txBody>
          <a:bodyPr/>
          <a:lstStyle/>
          <a:p>
            <a:pPr eaLnBrk="1" hangingPunct="1"/>
            <a:r>
              <a:rPr lang="en-US" sz="6000" dirty="0" smtClean="0">
                <a:solidFill>
                  <a:schemeClr val="tx1"/>
                </a:solidFill>
                <a:latin typeface="Albertus (W1)" pitchFamily="34" charset="0"/>
              </a:rPr>
              <a:t>Pesticide Emergencies</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z="2800" smtClean="0"/>
              <a:t>Pesticide PPE</a:t>
            </a:r>
          </a:p>
        </p:txBody>
      </p:sp>
      <p:sp>
        <p:nvSpPr>
          <p:cNvPr id="17411" name="TextBox 3"/>
          <p:cNvSpPr txBox="1">
            <a:spLocks noChangeArrowheads="1"/>
          </p:cNvSpPr>
          <p:nvPr/>
        </p:nvSpPr>
        <p:spPr bwMode="auto">
          <a:xfrm>
            <a:off x="1066800" y="1676400"/>
            <a:ext cx="7696200" cy="47085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buFont typeface="Wingdings" pitchFamily="2" charset="2"/>
              <a:buChar char="§"/>
            </a:pPr>
            <a:r>
              <a:rPr lang="en-US" sz="2000" dirty="0">
                <a:solidFill>
                  <a:prstClr val="black"/>
                </a:solidFill>
              </a:rPr>
              <a:t>  Consult compatibility charts from the PPE manufacturer</a:t>
            </a:r>
          </a:p>
          <a:p>
            <a:pPr eaLnBrk="1" hangingPunct="1">
              <a:buFont typeface="Wingdings" pitchFamily="2" charset="2"/>
              <a:buChar char="§"/>
            </a:pPr>
            <a:endParaRPr lang="en-US" sz="2000" dirty="0">
              <a:solidFill>
                <a:prstClr val="black"/>
              </a:solidFill>
            </a:endParaRPr>
          </a:p>
          <a:p>
            <a:pPr eaLnBrk="1" hangingPunct="1">
              <a:buFont typeface="Wingdings" pitchFamily="2" charset="2"/>
              <a:buChar char="§"/>
            </a:pPr>
            <a:r>
              <a:rPr lang="en-US" sz="2000" dirty="0">
                <a:solidFill>
                  <a:prstClr val="black"/>
                </a:solidFill>
              </a:rPr>
              <a:t>  Recommendations from MSDS</a:t>
            </a:r>
          </a:p>
          <a:p>
            <a:pPr eaLnBrk="1" hangingPunct="1">
              <a:buFont typeface="Wingdings" pitchFamily="2" charset="2"/>
              <a:buChar char="§"/>
            </a:pPr>
            <a:endParaRPr lang="en-US" sz="2000" dirty="0">
              <a:solidFill>
                <a:prstClr val="black"/>
              </a:solidFill>
            </a:endParaRPr>
          </a:p>
          <a:p>
            <a:pPr algn="ctr" eaLnBrk="1" hangingPunct="1">
              <a:buFont typeface="Wingdings" pitchFamily="2" charset="2"/>
              <a:buChar char="§"/>
            </a:pPr>
            <a:r>
              <a:rPr lang="en-US" sz="2000" dirty="0">
                <a:solidFill>
                  <a:prstClr val="black"/>
                </a:solidFill>
              </a:rPr>
              <a:t>  PPE should protect against multiple hazards – Inert ingredients are   not always inert</a:t>
            </a:r>
          </a:p>
          <a:p>
            <a:pPr eaLnBrk="1" hangingPunct="1">
              <a:buFont typeface="Wingdings" pitchFamily="2" charset="2"/>
              <a:buChar char="§"/>
            </a:pPr>
            <a:endParaRPr lang="en-US" sz="2000" dirty="0">
              <a:solidFill>
                <a:prstClr val="black"/>
              </a:solidFill>
            </a:endParaRPr>
          </a:p>
          <a:p>
            <a:pPr eaLnBrk="1" hangingPunct="1">
              <a:buFont typeface="Wingdings" pitchFamily="2" charset="2"/>
              <a:buChar char="§"/>
            </a:pPr>
            <a:r>
              <a:rPr lang="en-US" sz="2000" dirty="0">
                <a:solidFill>
                  <a:prstClr val="black"/>
                </a:solidFill>
              </a:rPr>
              <a:t>  Why not the label?</a:t>
            </a:r>
          </a:p>
          <a:p>
            <a:pPr eaLnBrk="1" hangingPunct="1">
              <a:buFont typeface="Wingdings" pitchFamily="2" charset="2"/>
              <a:buChar char="§"/>
            </a:pPr>
            <a:endParaRPr lang="en-US" sz="2000" dirty="0">
              <a:solidFill>
                <a:prstClr val="black"/>
              </a:solidFill>
            </a:endParaRPr>
          </a:p>
          <a:p>
            <a:pPr eaLnBrk="1" hangingPunct="1">
              <a:buFont typeface="Wingdings" pitchFamily="2" charset="2"/>
              <a:buChar char="§"/>
            </a:pPr>
            <a:r>
              <a:rPr lang="en-US" sz="2000" dirty="0">
                <a:solidFill>
                  <a:prstClr val="black"/>
                </a:solidFill>
              </a:rPr>
              <a:t>  Level of respiratory protection?</a:t>
            </a:r>
          </a:p>
          <a:p>
            <a:pPr eaLnBrk="1" hangingPunct="1">
              <a:buFont typeface="Wingdings" pitchFamily="2" charset="2"/>
              <a:buChar char="§"/>
            </a:pPr>
            <a:endParaRPr lang="en-US" sz="2000" dirty="0">
              <a:solidFill>
                <a:prstClr val="black"/>
              </a:solidFill>
            </a:endParaRPr>
          </a:p>
          <a:p>
            <a:pPr algn="ctr" eaLnBrk="1" hangingPunct="1"/>
            <a:r>
              <a:rPr lang="en-US" sz="2000" dirty="0">
                <a:solidFill>
                  <a:prstClr val="black"/>
                </a:solidFill>
              </a:rPr>
              <a:t>Toxicity</a:t>
            </a:r>
          </a:p>
          <a:p>
            <a:pPr algn="ctr" eaLnBrk="1" hangingPunct="1"/>
            <a:r>
              <a:rPr lang="en-US" sz="2000" dirty="0">
                <a:solidFill>
                  <a:prstClr val="black"/>
                </a:solidFill>
              </a:rPr>
              <a:t>Fumes </a:t>
            </a:r>
          </a:p>
          <a:p>
            <a:pPr algn="ctr" eaLnBrk="1" hangingPunct="1"/>
            <a:r>
              <a:rPr lang="en-US" sz="2000" dirty="0">
                <a:solidFill>
                  <a:prstClr val="black"/>
                </a:solidFill>
              </a:rPr>
              <a:t>Aerosols</a:t>
            </a:r>
          </a:p>
          <a:p>
            <a:pPr algn="ctr" eaLnBrk="1" hangingPunct="1"/>
            <a:r>
              <a:rPr lang="en-US" sz="2000" dirty="0">
                <a:solidFill>
                  <a:prstClr val="black"/>
                </a:solidFill>
              </a:rPr>
              <a:t>Dusts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970670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43000" y="1441450"/>
          <a:ext cx="6781800" cy="3952875"/>
        </p:xfrm>
        <a:graphic>
          <a:graphicData uri="http://schemas.openxmlformats.org/drawingml/2006/table">
            <a:tbl>
              <a:tblPr/>
              <a:tblGrid>
                <a:gridCol w="1916113"/>
                <a:gridCol w="1911350"/>
                <a:gridCol w="2954337"/>
              </a:tblGrid>
              <a:tr h="245407">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a:noFill/>
                    </a:lnL>
                    <a:lnR w="12700" cap="flat" cmpd="sng" algn="ctr">
                      <a:solidFill>
                        <a:srgbClr val="E4E4E4"/>
                      </a:solidFill>
                      <a:prstDash val="solid"/>
                      <a:round/>
                      <a:headEnd type="none" w="med" len="med"/>
                      <a:tailEnd type="none" w="med" len="med"/>
                    </a:lnR>
                    <a:lnT>
                      <a:noFill/>
                    </a:lnT>
                    <a:lnB>
                      <a:noFill/>
                    </a:lnB>
                    <a:lnTlToBr>
                      <a:noFill/>
                    </a:lnTlToBr>
                    <a:lnBlToTr>
                      <a:noFill/>
                    </a:lnBlToTr>
                    <a:solidFill>
                      <a:srgbClr val="E4E4E4"/>
                    </a:solidFill>
                  </a:tcPr>
                </a:tc>
                <a:tc>
                  <a:txBody>
                    <a:bodyPr/>
                    <a:lstStyle/>
                    <a:p>
                      <a:pPr marL="620713" marR="0" lvl="0" indent="0" algn="ctr" defTabSz="914400" rtl="0" eaLnBrk="1" fontAlgn="base" latinLnBrk="0" hangingPunct="1">
                        <a:lnSpc>
                          <a:spcPct val="115000"/>
                        </a:lnSpc>
                        <a:spcBef>
                          <a:spcPts val="450"/>
                        </a:spcBef>
                        <a:spcAft>
                          <a:spcPct val="0"/>
                        </a:spcAft>
                        <a:buClrTx/>
                        <a:buSzTx/>
                        <a:buFontTx/>
                        <a:buNone/>
                        <a:tabLst/>
                      </a:pPr>
                      <a:endParaRPr kumimoji="0" lang="en-US"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E4E4E4"/>
                      </a:solidFill>
                      <a:prstDash val="solid"/>
                      <a:round/>
                      <a:headEnd type="none" w="med" len="med"/>
                      <a:tailEnd type="none" w="med" len="med"/>
                    </a:lnL>
                    <a:lnR w="12700" cap="flat" cmpd="sng" algn="ctr">
                      <a:solidFill>
                        <a:srgbClr val="E4E4E4"/>
                      </a:solidFill>
                      <a:prstDash val="solid"/>
                      <a:round/>
                      <a:headEnd type="none" w="med" len="med"/>
                      <a:tailEnd type="none" w="med" len="med"/>
                    </a:lnR>
                    <a:lnT>
                      <a:noFill/>
                    </a:lnT>
                    <a:lnB>
                      <a:noFill/>
                    </a:lnB>
                    <a:lnTlToBr>
                      <a:noFill/>
                    </a:lnTlToBr>
                    <a:lnBlToTr>
                      <a:noFill/>
                    </a:lnBlToTr>
                    <a:solidFill>
                      <a:srgbClr val="E4E4E4"/>
                    </a:solidFill>
                  </a:tcPr>
                </a:tc>
                <a:tc>
                  <a:txBody>
                    <a:bodyPr/>
                    <a:lstStyle/>
                    <a:p>
                      <a:pPr marL="0" marR="0" lvl="0" indent="0" algn="l" defTabSz="914400" rtl="0" eaLnBrk="1" fontAlgn="base" latinLnBrk="0" hangingPunct="1">
                        <a:lnSpc>
                          <a:spcPct val="115000"/>
                        </a:lnSpc>
                        <a:spcBef>
                          <a:spcPts val="450"/>
                        </a:spcBef>
                        <a:spcAft>
                          <a:spcPct val="0"/>
                        </a:spcAft>
                        <a:buClrTx/>
                        <a:buSzTx/>
                        <a:buFontTx/>
                        <a:buNone/>
                        <a:tabLst/>
                      </a:pP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E4E4E4"/>
                      </a:solidFill>
                      <a:prstDash val="solid"/>
                      <a:round/>
                      <a:headEnd type="none" w="med" len="med"/>
                      <a:tailEnd type="none" w="med" len="med"/>
                    </a:lnL>
                    <a:lnR>
                      <a:noFill/>
                    </a:lnR>
                    <a:lnT>
                      <a:noFill/>
                    </a:lnT>
                    <a:lnB>
                      <a:noFill/>
                    </a:lnB>
                    <a:lnTlToBr>
                      <a:noFill/>
                    </a:lnTlToBr>
                    <a:lnBlToTr>
                      <a:noFill/>
                    </a:lnBlToTr>
                    <a:solidFill>
                      <a:srgbClr val="E4E4E4"/>
                    </a:solidFill>
                  </a:tcPr>
                </a:tc>
              </a:tr>
              <a:tr h="3707468">
                <a:tc>
                  <a:txBody>
                    <a:bodyPr/>
                    <a:lstStyle/>
                    <a:p>
                      <a:pPr marL="517525" marR="0" lvl="0" indent="0" algn="l" defTabSz="914400" rtl="0" eaLnBrk="1" fontAlgn="base" latinLnBrk="0" hangingPunct="1">
                        <a:lnSpc>
                          <a:spcPct val="115000"/>
                        </a:lnSpc>
                        <a:spcBef>
                          <a:spcPts val="500"/>
                        </a:spcBef>
                        <a:spcAft>
                          <a:spcPct val="0"/>
                        </a:spcAft>
                        <a:buClrTx/>
                        <a:buSzTx/>
                        <a:buFontTx/>
                        <a:buNone/>
                        <a:tabLst/>
                      </a:pPr>
                      <a:r>
                        <a:rPr kumimoji="0" lang="en-US" sz="1100" b="1" i="0" u="sng" strike="noStrike" cap="none" normalizeH="0" baseline="0" dirty="0" smtClean="0">
                          <a:ln>
                            <a:noFill/>
                          </a:ln>
                          <a:solidFill>
                            <a:schemeClr val="tx1"/>
                          </a:solidFill>
                          <a:effectLst/>
                          <a:latin typeface="Arial" charset="0"/>
                          <a:ea typeface="Arial" charset="0"/>
                          <a:cs typeface="Times New Roman" pitchFamily="18" charset="0"/>
                        </a:rPr>
                        <a:t>Lye or Lime</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517525" marR="0" lvl="0" indent="0" algn="l" defTabSz="914400" rtl="0" eaLnBrk="1" fontAlgn="base" latinLnBrk="0" hangingPunct="1">
                        <a:lnSpc>
                          <a:spcPct val="138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Abate  </a:t>
                      </a:r>
                    </a:p>
                    <a:p>
                      <a:pPr marL="517525" marR="0" lvl="0" indent="0" algn="l" defTabSz="914400" rtl="0" eaLnBrk="1" fontAlgn="base" latinLnBrk="0" hangingPunct="1">
                        <a:lnSpc>
                          <a:spcPct val="138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Baygon </a:t>
                      </a:r>
                    </a:p>
                    <a:p>
                      <a:pPr marL="517525" marR="0" lvl="0" indent="0" algn="l" defTabSz="914400" rtl="0" eaLnBrk="1" fontAlgn="base" latinLnBrk="0" hangingPunct="1">
                        <a:lnSpc>
                          <a:spcPct val="138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Captan </a:t>
                      </a:r>
                    </a:p>
                    <a:p>
                      <a:pPr marL="517525" marR="0" lvl="0" indent="0" algn="l" defTabSz="914400" rtl="0" eaLnBrk="1" fontAlgn="base" latinLnBrk="0" hangingPunct="1">
                        <a:lnSpc>
                          <a:spcPct val="138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Cyanazine </a:t>
                      </a:r>
                    </a:p>
                    <a:p>
                      <a:pPr marL="517525" marR="0" lvl="0" indent="0" algn="l" defTabSz="914400" rtl="0" eaLnBrk="1" fontAlgn="base" latinLnBrk="0" hangingPunct="1">
                        <a:lnSpc>
                          <a:spcPct val="138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Cygon </a:t>
                      </a:r>
                    </a:p>
                    <a:p>
                      <a:pPr marL="517525" marR="0" lvl="0" indent="0" algn="l" defTabSz="914400" rtl="0" eaLnBrk="1" fontAlgn="base" latinLnBrk="0" hangingPunct="1">
                        <a:lnSpc>
                          <a:spcPct val="138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Dalapon</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517525" marR="0" lvl="0" indent="0" algn="l" defTabSz="914400" rtl="0" eaLnBrk="1" fontAlgn="base" latinLnBrk="0" hangingPunct="1">
                        <a:lnSpc>
                          <a:spcPct val="115000"/>
                        </a:lnSpc>
                        <a:spcBef>
                          <a:spcPts val="13"/>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Dichlorvos or Vapona</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517525" marR="0" lvl="0" indent="0" algn="l" defTabSz="914400" rtl="0" eaLnBrk="1" fontAlgn="base" latinLnBrk="0" hangingPunct="1">
                        <a:lnSpc>
                          <a:spcPct val="138000"/>
                        </a:lnSpc>
                        <a:spcBef>
                          <a:spcPts val="4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Dursban </a:t>
                      </a:r>
                    </a:p>
                    <a:p>
                      <a:pPr marL="517525" marR="0" lvl="0" indent="0" algn="l" defTabSz="914400" rtl="0" eaLnBrk="1" fontAlgn="base" latinLnBrk="0" hangingPunct="1">
                        <a:lnSpc>
                          <a:spcPct val="138000"/>
                        </a:lnSpc>
                        <a:spcBef>
                          <a:spcPts val="4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Malathion </a:t>
                      </a:r>
                    </a:p>
                    <a:p>
                      <a:pPr marL="517525" marR="0" lvl="0" indent="0" algn="l" defTabSz="914400" rtl="0" eaLnBrk="1" fontAlgn="base" latinLnBrk="0" hangingPunct="1">
                        <a:lnSpc>
                          <a:spcPct val="138000"/>
                        </a:lnSpc>
                        <a:spcBef>
                          <a:spcPts val="4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Rotenone </a:t>
                      </a:r>
                    </a:p>
                    <a:p>
                      <a:pPr marL="517525" marR="0" lvl="0" indent="0" algn="l" defTabSz="914400" rtl="0" eaLnBrk="1" fontAlgn="base" latinLnBrk="0" hangingPunct="1">
                        <a:lnSpc>
                          <a:spcPct val="138000"/>
                        </a:lnSpc>
                        <a:spcBef>
                          <a:spcPts val="4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Sevin </a:t>
                      </a:r>
                    </a:p>
                    <a:p>
                      <a:pPr marL="517525" marR="0" lvl="0" indent="0" algn="l" defTabSz="914400" rtl="0" eaLnBrk="1" fontAlgn="base" latinLnBrk="0" hangingPunct="1">
                        <a:lnSpc>
                          <a:spcPct val="138000"/>
                        </a:lnSpc>
                        <a:spcBef>
                          <a:spcPts val="4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Silvex</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517525" marR="0" lvl="0" indent="0" algn="l" defTabSz="914400" rtl="0" eaLnBrk="1" fontAlgn="base" latinLnBrk="0" hangingPunct="1">
                        <a:lnSpc>
                          <a:spcPts val="988"/>
                        </a:lnSpc>
                        <a:spcBef>
                          <a:spcPts val="4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2,4,5-T</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92113" marR="0" lvl="0" indent="0" algn="l" defTabSz="914400" rtl="0" eaLnBrk="1" fontAlgn="base" latinLnBrk="0" hangingPunct="1">
                        <a:lnSpc>
                          <a:spcPct val="115000"/>
                        </a:lnSpc>
                        <a:spcBef>
                          <a:spcPts val="500"/>
                        </a:spcBef>
                        <a:spcAft>
                          <a:spcPct val="0"/>
                        </a:spcAft>
                        <a:buClrTx/>
                        <a:buSzTx/>
                        <a:buFontTx/>
                        <a:buNone/>
                        <a:tabLst/>
                      </a:pPr>
                      <a:r>
                        <a:rPr kumimoji="0" lang="en-US" sz="1100" b="1" i="0" u="sng" strike="noStrike" cap="none" normalizeH="0" baseline="0" smtClean="0">
                          <a:ln>
                            <a:noFill/>
                          </a:ln>
                          <a:solidFill>
                            <a:schemeClr val="tx1"/>
                          </a:solidFill>
                          <a:effectLst/>
                          <a:latin typeface="Arial" charset="0"/>
                          <a:ea typeface="Arial" charset="0"/>
                          <a:cs typeface="Times New Roman" pitchFamily="18" charset="0"/>
                        </a:rPr>
                        <a:t>Chlorine Bleach</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392113" marR="0" lvl="0" indent="0" algn="l" defTabSz="914400" rtl="0" eaLnBrk="1" fontAlgn="base" latinLnBrk="0" hangingPunct="1">
                        <a:lnSpc>
                          <a:spcPct val="138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Arial" charset="0"/>
                          <a:cs typeface="Times New Roman" pitchFamily="18" charset="0"/>
                        </a:rPr>
                        <a:t>Calcium cyanide Calcium cyanamide Dyfonate</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392113" marR="0" lvl="0" indent="0" algn="l" defTabSz="914400" rtl="0" eaLnBrk="1" fontAlgn="base" latinLnBrk="0" hangingPunct="1">
                        <a:lnSpc>
                          <a:spcPct val="115000"/>
                        </a:lnSpc>
                        <a:spcBef>
                          <a:spcPts val="13"/>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Arial" charset="0"/>
                          <a:cs typeface="Times New Roman" pitchFamily="18" charset="0"/>
                        </a:rPr>
                        <a:t>Folex</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392113" marR="0" lvl="0" indent="0" algn="l" defTabSz="914400" rtl="0" eaLnBrk="1" fontAlgn="base" latinLnBrk="0" hangingPunct="1">
                        <a:lnSpc>
                          <a:spcPct val="115000"/>
                        </a:lnSpc>
                        <a:spcBef>
                          <a:spcPts val="40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Arial" charset="0"/>
                          <a:cs typeface="Times New Roman" pitchFamily="18" charset="0"/>
                        </a:rPr>
                        <a:t>Lethane</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673100" marR="0" lvl="0" indent="0" algn="l" defTabSz="914400" rtl="0" eaLnBrk="1" fontAlgn="base" latinLnBrk="0" hangingPunct="1">
                        <a:lnSpc>
                          <a:spcPct val="115000"/>
                        </a:lnSpc>
                        <a:spcBef>
                          <a:spcPts val="500"/>
                        </a:spcBef>
                        <a:spcAft>
                          <a:spcPct val="0"/>
                        </a:spcAft>
                        <a:buClrTx/>
                        <a:buSzTx/>
                        <a:buFontTx/>
                        <a:buNone/>
                        <a:tabLst/>
                      </a:pPr>
                      <a:r>
                        <a:rPr kumimoji="0" lang="en-US" sz="1100" b="1" i="0" u="sng" strike="noStrike" cap="none" normalizeH="0" baseline="0" dirty="0" smtClean="0">
                          <a:ln>
                            <a:noFill/>
                          </a:ln>
                          <a:solidFill>
                            <a:schemeClr val="tx1"/>
                          </a:solidFill>
                          <a:effectLst/>
                          <a:latin typeface="Arial" charset="0"/>
                          <a:ea typeface="Arial" charset="0"/>
                          <a:cs typeface="Times New Roman" pitchFamily="18" charset="0"/>
                        </a:rPr>
                        <a:t>Do Not Use Chemicals</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67310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Alachlor</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673100" marR="0" lvl="0" indent="0" algn="l" defTabSz="914400" rtl="0" eaLnBrk="1" fontAlgn="base" latinLnBrk="0" hangingPunct="1">
                        <a:lnSpc>
                          <a:spcPct val="115000"/>
                        </a:lnSpc>
                        <a:spcBef>
                          <a:spcPts val="4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Amiben</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673100" marR="0" lvl="0" indent="0" algn="l" defTabSz="914400" rtl="0" eaLnBrk="1" fontAlgn="base" latinLnBrk="0" hangingPunct="1">
                        <a:lnSpc>
                          <a:spcPct val="138000"/>
                        </a:lnSpc>
                        <a:spcBef>
                          <a:spcPts val="4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Chlordane (chlorinated hydrocarbons) Diuron</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673100" marR="0" lvl="0" indent="0" algn="l" defTabSz="914400" rtl="0" eaLnBrk="1" fontAlgn="base" latinLnBrk="0" hangingPunct="1">
                        <a:lnSpc>
                          <a:spcPct val="138000"/>
                        </a:lnSpc>
                        <a:spcBef>
                          <a:spcPts val="13"/>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Maneb </a:t>
                      </a:r>
                    </a:p>
                    <a:p>
                      <a:pPr marL="673100" marR="0" lvl="0" indent="0" algn="l" defTabSz="914400" rtl="0" eaLnBrk="1" fontAlgn="base" latinLnBrk="0" hangingPunct="1">
                        <a:lnSpc>
                          <a:spcPct val="138000"/>
                        </a:lnSpc>
                        <a:spcBef>
                          <a:spcPts val="13"/>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Methoxychlor </a:t>
                      </a:r>
                    </a:p>
                    <a:p>
                      <a:pPr marL="673100" marR="0" lvl="0" indent="0" algn="l" defTabSz="914400" rtl="0" eaLnBrk="1" fontAlgn="base" latinLnBrk="0" hangingPunct="1">
                        <a:lnSpc>
                          <a:spcPct val="138000"/>
                        </a:lnSpc>
                        <a:spcBef>
                          <a:spcPts val="13"/>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Pentachlorophenol </a:t>
                      </a:r>
                    </a:p>
                    <a:p>
                      <a:pPr marL="673100" marR="0" lvl="0" indent="0" algn="l" defTabSz="914400" rtl="0" eaLnBrk="1" fontAlgn="base" latinLnBrk="0" hangingPunct="1">
                        <a:lnSpc>
                          <a:spcPct val="138000"/>
                        </a:lnSpc>
                        <a:spcBef>
                          <a:spcPts val="13"/>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Tordon</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673100" marR="0" lvl="0" indent="0" algn="l" defTabSz="914400" rtl="0" eaLnBrk="1" fontAlgn="base" latinLnBrk="0" hangingPunct="1">
                        <a:lnSpc>
                          <a:spcPct val="115000"/>
                        </a:lnSpc>
                        <a:spcBef>
                          <a:spcPts val="13"/>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Toxaphene</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673100" marR="0" lvl="0" indent="0" algn="l" defTabSz="914400" rtl="0" eaLnBrk="1" fontAlgn="base" latinLnBrk="0" hangingPunct="1">
                        <a:lnSpc>
                          <a:spcPct val="115000"/>
                        </a:lnSpc>
                        <a:spcBef>
                          <a:spcPts val="4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Trifluralin</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673100" marR="0" lvl="0" indent="0" algn="l" defTabSz="914400" rtl="0" eaLnBrk="1" fontAlgn="base" latinLnBrk="0" hangingPunct="1">
                        <a:lnSpc>
                          <a:spcPct val="115000"/>
                        </a:lnSpc>
                        <a:spcBef>
                          <a:spcPts val="4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Arial" charset="0"/>
                          <a:cs typeface="Times New Roman" pitchFamily="18" charset="0"/>
                        </a:rPr>
                        <a:t>2,4-D</a:t>
                      </a:r>
                      <a:endPar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bl>
          </a:graphicData>
        </a:graphic>
      </p:graphicFrame>
      <p:sp>
        <p:nvSpPr>
          <p:cNvPr id="18446" name="TextBox 2"/>
          <p:cNvSpPr txBox="1">
            <a:spLocks noChangeArrowheads="1"/>
          </p:cNvSpPr>
          <p:nvPr/>
        </p:nvSpPr>
        <p:spPr bwMode="auto">
          <a:xfrm>
            <a:off x="1600200" y="609600"/>
            <a:ext cx="6019800" cy="3381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solidFill>
                <a:prstClr val="black"/>
              </a:solidFill>
            </a:endParaRPr>
          </a:p>
        </p:txBody>
      </p:sp>
      <p:sp>
        <p:nvSpPr>
          <p:cNvPr id="18447" name="TextBox 5"/>
          <p:cNvSpPr txBox="1">
            <a:spLocks noChangeArrowheads="1"/>
          </p:cNvSpPr>
          <p:nvPr/>
        </p:nvSpPr>
        <p:spPr bwMode="auto">
          <a:xfrm>
            <a:off x="1219200" y="685800"/>
            <a:ext cx="6553200" cy="4000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sz="2000">
                <a:solidFill>
                  <a:prstClr val="black"/>
                </a:solidFill>
              </a:rPr>
              <a:t>DECONTAMINATION</a:t>
            </a:r>
          </a:p>
        </p:txBody>
      </p:sp>
      <p:sp>
        <p:nvSpPr>
          <p:cNvPr id="18448" name="TextBox 6"/>
          <p:cNvSpPr txBox="1">
            <a:spLocks noChangeArrowheads="1"/>
          </p:cNvSpPr>
          <p:nvPr/>
        </p:nvSpPr>
        <p:spPr bwMode="auto">
          <a:xfrm>
            <a:off x="1066800" y="5638800"/>
            <a:ext cx="7086600" cy="584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b="1">
                <a:solidFill>
                  <a:prstClr val="black"/>
                </a:solidFill>
              </a:rPr>
              <a:t>There is the potential of creating toxic by-products!  Search reference material for proper decontamination methods.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2028835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2057400"/>
            <a:ext cx="8229600" cy="1371600"/>
          </a:xfrm>
        </p:spPr>
        <p:txBody>
          <a:bodyPr/>
          <a:lstStyle/>
          <a:p>
            <a:r>
              <a:rPr lang="en-US" sz="3200" smtClean="0"/>
              <a:t>Pesticide Reference Material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975468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52400" y="152400"/>
            <a:ext cx="88392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endParaRPr lang="en-US" sz="2400">
              <a:solidFill>
                <a:prstClr val="black"/>
              </a:solidFill>
            </a:endParaRPr>
          </a:p>
        </p:txBody>
      </p:sp>
      <p:sp>
        <p:nvSpPr>
          <p:cNvPr id="26627" name="Text Box 3"/>
          <p:cNvSpPr txBox="1">
            <a:spLocks noChangeArrowheads="1"/>
          </p:cNvSpPr>
          <p:nvPr/>
        </p:nvSpPr>
        <p:spPr bwMode="auto">
          <a:xfrm>
            <a:off x="762000" y="914400"/>
            <a:ext cx="7848600" cy="4616648"/>
          </a:xfrm>
          <a:prstGeom prst="rect">
            <a:avLst/>
          </a:prstGeom>
          <a:noFill/>
          <a:ln w="9525">
            <a:noFill/>
            <a:miter lim="800000"/>
            <a:headEnd/>
            <a:tailEnd/>
          </a:ln>
        </p:spPr>
        <p:txBody>
          <a:bodyPr wrap="square">
            <a:spAutoFit/>
          </a:bodyPr>
          <a:lstStyle/>
          <a:p>
            <a:pPr algn="ctr">
              <a:defRPr/>
            </a:pPr>
            <a:r>
              <a:rPr lang="en-US" sz="2800" dirty="0">
                <a:solidFill>
                  <a:srgbClr val="F15A22">
                    <a:lumMod val="25000"/>
                  </a:srgbClr>
                </a:solidFill>
                <a:latin typeface="Arial" charset="0"/>
                <a:hlinkClick r:id=""/>
              </a:rPr>
              <a:t>http://npic.orst.edu/</a:t>
            </a:r>
          </a:p>
          <a:p>
            <a:pPr algn="ctr">
              <a:defRPr/>
            </a:pPr>
            <a:endParaRPr lang="en-US" sz="2800" dirty="0">
              <a:solidFill>
                <a:srgbClr val="F15A22">
                  <a:lumMod val="25000"/>
                </a:srgbClr>
              </a:solidFill>
              <a:latin typeface="Arial" charset="0"/>
              <a:hlinkClick r:id=""/>
            </a:endParaRPr>
          </a:p>
          <a:p>
            <a:pPr algn="ctr">
              <a:defRPr/>
            </a:pPr>
            <a:r>
              <a:rPr lang="en-US" sz="2800" dirty="0" smtClean="0">
                <a:solidFill>
                  <a:srgbClr val="F15A22">
                    <a:lumMod val="25000"/>
                  </a:srgbClr>
                </a:solidFill>
                <a:latin typeface="Arial" charset="0"/>
                <a:hlinkClick r:id="rId3"/>
              </a:rPr>
              <a:t>http</a:t>
            </a:r>
            <a:r>
              <a:rPr lang="en-US" sz="2800" dirty="0">
                <a:solidFill>
                  <a:srgbClr val="F15A22">
                    <a:lumMod val="25000"/>
                  </a:srgbClr>
                </a:solidFill>
                <a:latin typeface="Arial" charset="0"/>
                <a:hlinkClick r:id="rId3"/>
              </a:rPr>
              <a:t>://www.epa.gov/pesticides/</a:t>
            </a:r>
            <a:endParaRPr lang="en-US" sz="2800" dirty="0">
              <a:solidFill>
                <a:srgbClr val="F15A22">
                  <a:lumMod val="25000"/>
                </a:srgbClr>
              </a:solidFill>
              <a:latin typeface="Arial" charset="0"/>
            </a:endParaRPr>
          </a:p>
          <a:p>
            <a:pPr algn="ctr">
              <a:defRPr/>
            </a:pPr>
            <a:endParaRPr lang="en-US" sz="2800" dirty="0">
              <a:solidFill>
                <a:prstClr val="black"/>
              </a:solidFill>
              <a:latin typeface="Arial" charset="0"/>
            </a:endParaRPr>
          </a:p>
          <a:p>
            <a:pPr algn="ctr">
              <a:defRPr/>
            </a:pPr>
            <a:endParaRPr lang="en-US" sz="2800" dirty="0">
              <a:solidFill>
                <a:prstClr val="black"/>
              </a:solidFill>
              <a:latin typeface="Arial" charset="0"/>
            </a:endParaRPr>
          </a:p>
          <a:p>
            <a:pPr algn="ctr">
              <a:defRPr/>
            </a:pPr>
            <a:endParaRPr lang="en-US" sz="2800" dirty="0" smtClean="0">
              <a:solidFill>
                <a:prstClr val="black"/>
              </a:solidFill>
              <a:latin typeface="Arial" charset="0"/>
            </a:endParaRPr>
          </a:p>
          <a:p>
            <a:pPr algn="ctr">
              <a:defRPr/>
            </a:pPr>
            <a:endParaRPr lang="en-US" sz="2800" dirty="0" smtClean="0">
              <a:solidFill>
                <a:prstClr val="black"/>
              </a:solidFill>
              <a:latin typeface="Arial" charset="0"/>
            </a:endParaRPr>
          </a:p>
          <a:p>
            <a:pPr algn="ctr">
              <a:defRPr/>
            </a:pPr>
            <a:endParaRPr lang="en-US" sz="2800" dirty="0">
              <a:solidFill>
                <a:prstClr val="black"/>
              </a:solidFill>
              <a:latin typeface="Arial" charset="0"/>
            </a:endParaRPr>
          </a:p>
          <a:p>
            <a:pPr>
              <a:defRPr/>
            </a:pPr>
            <a:endParaRPr lang="en-US" sz="2800" dirty="0">
              <a:solidFill>
                <a:prstClr val="black"/>
              </a:solidFill>
              <a:latin typeface="Arial" charset="0"/>
            </a:endParaRPr>
          </a:p>
          <a:p>
            <a:pPr>
              <a:spcBef>
                <a:spcPct val="50000"/>
              </a:spcBef>
              <a:defRPr/>
            </a:pPr>
            <a:endParaRPr lang="en-US" sz="2800" dirty="0">
              <a:solidFill>
                <a:prstClr val="black"/>
              </a:solidFill>
              <a:latin typeface="Arial" charset="0"/>
            </a:endParaRPr>
          </a:p>
        </p:txBody>
      </p:sp>
      <p:sp>
        <p:nvSpPr>
          <p:cNvPr id="26628" name="Text Box 4"/>
          <p:cNvSpPr txBox="1">
            <a:spLocks noChangeArrowheads="1"/>
          </p:cNvSpPr>
          <p:nvPr/>
        </p:nvSpPr>
        <p:spPr bwMode="auto">
          <a:xfrm>
            <a:off x="1219200" y="3505200"/>
            <a:ext cx="7543800" cy="2462213"/>
          </a:xfrm>
          <a:prstGeom prst="rect">
            <a:avLst/>
          </a:prstGeom>
          <a:noFill/>
          <a:ln w="9525">
            <a:noFill/>
            <a:miter lim="800000"/>
            <a:headEnd/>
            <a:tailEnd/>
          </a:ln>
        </p:spPr>
        <p:txBody>
          <a:bodyPr wrap="square">
            <a:spAutoFit/>
          </a:bodyPr>
          <a:lstStyle/>
          <a:p>
            <a:pPr>
              <a:spcBef>
                <a:spcPct val="50000"/>
              </a:spcBef>
              <a:defRPr/>
            </a:pPr>
            <a:r>
              <a:rPr lang="en-US" sz="2800" dirty="0">
                <a:solidFill>
                  <a:srgbClr val="F15A22">
                    <a:lumMod val="25000"/>
                  </a:srgbClr>
                </a:solidFill>
                <a:latin typeface="Arial" charset="0"/>
                <a:hlinkClick r:id="rId4"/>
              </a:rPr>
              <a:t>http://pmep.cce.cornell.edu/profiles/index.html</a:t>
            </a:r>
          </a:p>
          <a:p>
            <a:pPr>
              <a:spcBef>
                <a:spcPct val="50000"/>
              </a:spcBef>
              <a:defRPr/>
            </a:pPr>
            <a:endParaRPr lang="en-US" sz="2800" dirty="0" smtClean="0">
              <a:solidFill>
                <a:srgbClr val="F15A22">
                  <a:lumMod val="25000"/>
                </a:srgbClr>
              </a:solidFill>
              <a:latin typeface="Arial" charset="0"/>
              <a:hlinkClick r:id=""/>
            </a:endParaRPr>
          </a:p>
          <a:p>
            <a:pPr>
              <a:spcBef>
                <a:spcPct val="50000"/>
              </a:spcBef>
              <a:defRPr/>
            </a:pPr>
            <a:r>
              <a:rPr lang="en-US" sz="2800" dirty="0" smtClean="0">
                <a:solidFill>
                  <a:srgbClr val="F15A22">
                    <a:lumMod val="25000"/>
                  </a:srgbClr>
                </a:solidFill>
                <a:latin typeface="Arial" charset="0"/>
                <a:hlinkClick r:id=""/>
              </a:rPr>
              <a:t>https</a:t>
            </a:r>
            <a:r>
              <a:rPr lang="en-US" sz="2800" dirty="0">
                <a:solidFill>
                  <a:srgbClr val="F15A22">
                    <a:lumMod val="25000"/>
                  </a:srgbClr>
                </a:solidFill>
                <a:latin typeface="Arial" charset="0"/>
                <a:hlinkClick r:id="rId4"/>
              </a:rPr>
              <a:t>://www.google.com</a:t>
            </a:r>
            <a:r>
              <a:rPr lang="en-US" sz="2800" dirty="0" smtClean="0">
                <a:solidFill>
                  <a:srgbClr val="F15A22">
                    <a:lumMod val="25000"/>
                  </a:srgbClr>
                </a:solidFill>
                <a:latin typeface="Arial" charset="0"/>
                <a:hlinkClick r:id="rId4"/>
              </a:rPr>
              <a:t>/</a:t>
            </a:r>
            <a:endParaRPr lang="en-US" sz="2800" dirty="0" smtClean="0">
              <a:solidFill>
                <a:srgbClr val="F15A22">
                  <a:lumMod val="25000"/>
                </a:srgbClr>
              </a:solidFill>
              <a:latin typeface="Arial" charset="0"/>
            </a:endParaRPr>
          </a:p>
          <a:p>
            <a:pPr>
              <a:spcBef>
                <a:spcPct val="50000"/>
              </a:spcBef>
              <a:defRPr/>
            </a:pPr>
            <a:endParaRPr lang="en-US" sz="2800" dirty="0">
              <a:solidFill>
                <a:srgbClr val="F15A22">
                  <a:lumMod val="25000"/>
                </a:srgbClr>
              </a:solidFill>
              <a:latin typeface="Arial" charset="0"/>
            </a:endParaRPr>
          </a:p>
        </p:txBody>
      </p:sp>
      <p:sp>
        <p:nvSpPr>
          <p:cNvPr id="5" name="Rectangle 4"/>
          <p:cNvSpPr/>
          <p:nvPr/>
        </p:nvSpPr>
        <p:spPr>
          <a:xfrm>
            <a:off x="1371600" y="2514600"/>
            <a:ext cx="6705600" cy="523875"/>
          </a:xfrm>
          <a:prstGeom prst="rect">
            <a:avLst/>
          </a:prstGeom>
        </p:spPr>
        <p:txBody>
          <a:bodyPr>
            <a:spAutoFit/>
          </a:bodyPr>
          <a:lstStyle/>
          <a:p>
            <a:pPr>
              <a:defRPr/>
            </a:pPr>
            <a:r>
              <a:rPr lang="en-US" sz="2800" u="sng" dirty="0">
                <a:solidFill>
                  <a:srgbClr val="F15A22">
                    <a:lumMod val="50000"/>
                  </a:srgbClr>
                </a:solidFill>
                <a:latin typeface="Arial" charset="0"/>
                <a:hlinkClick r:id="rId5"/>
              </a:rPr>
              <a:t>http://extoxnet.orst.edu/pips/ghindex.html</a:t>
            </a:r>
            <a:endParaRPr lang="en-US" sz="2800" u="sng" dirty="0">
              <a:solidFill>
                <a:srgbClr val="F15A22">
                  <a:lumMod val="50000"/>
                </a:srgbClr>
              </a:solidFill>
              <a:latin typeface="Arial"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8999903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25611" y="914400"/>
            <a:ext cx="8042189" cy="5410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4579" name="Text Box 5"/>
          <p:cNvSpPr txBox="1">
            <a:spLocks noChangeArrowheads="1"/>
          </p:cNvSpPr>
          <p:nvPr/>
        </p:nvSpPr>
        <p:spPr bwMode="auto">
          <a:xfrm>
            <a:off x="3946525" y="212725"/>
            <a:ext cx="184150" cy="3365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solidFill>
                <a:prstClr val="black"/>
              </a:solidFill>
            </a:endParaRPr>
          </a:p>
        </p:txBody>
      </p:sp>
      <p:sp>
        <p:nvSpPr>
          <p:cNvPr id="24580" name="Text Box 6"/>
          <p:cNvSpPr txBox="1">
            <a:spLocks noChangeArrowheads="1"/>
          </p:cNvSpPr>
          <p:nvPr/>
        </p:nvSpPr>
        <p:spPr bwMode="auto">
          <a:xfrm>
            <a:off x="1676400" y="212725"/>
            <a:ext cx="5105400" cy="946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800">
                <a:solidFill>
                  <a:prstClr val="black"/>
                </a:solidFill>
                <a:hlinkClick r:id="rId4"/>
              </a:rPr>
              <a:t>http://npic.orst.edu/</a:t>
            </a:r>
            <a:endParaRPr lang="en-US" sz="2800">
              <a:solidFill>
                <a:prstClr val="black"/>
              </a:solidFill>
            </a:endParaRPr>
          </a:p>
          <a:p>
            <a:pPr eaLnBrk="1" hangingPunct="1"/>
            <a:endParaRPr lang="en-US" sz="280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069959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43000" y="1371600"/>
            <a:ext cx="6781800" cy="495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5603" name="Text Box 5"/>
          <p:cNvSpPr txBox="1">
            <a:spLocks noChangeArrowheads="1"/>
          </p:cNvSpPr>
          <p:nvPr/>
        </p:nvSpPr>
        <p:spPr bwMode="auto">
          <a:xfrm>
            <a:off x="1143000" y="381000"/>
            <a:ext cx="6705600" cy="8540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2000" b="1">
                <a:solidFill>
                  <a:prstClr val="black"/>
                </a:solidFill>
              </a:rPr>
              <a:t>EPA HQ Website</a:t>
            </a:r>
          </a:p>
          <a:p>
            <a:pPr algn="ctr" eaLnBrk="1" hangingPunct="1">
              <a:spcBef>
                <a:spcPct val="50000"/>
              </a:spcBef>
            </a:pPr>
            <a:r>
              <a:rPr lang="en-US" sz="2000">
                <a:solidFill>
                  <a:prstClr val="black"/>
                </a:solidFill>
                <a:hlinkClick r:id="rId4"/>
              </a:rPr>
              <a:t>http://www.epa.gov/pesticides/</a:t>
            </a:r>
            <a:endParaRPr lang="en-US" sz="200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6731346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4" descr="71FZDHJGXTL__SL500_AA300_"/>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43000" y="2362200"/>
            <a:ext cx="3581400" cy="3505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3555" name="Text Box 5"/>
          <p:cNvSpPr txBox="1">
            <a:spLocks noChangeArrowheads="1"/>
          </p:cNvSpPr>
          <p:nvPr/>
        </p:nvSpPr>
        <p:spPr bwMode="auto">
          <a:xfrm>
            <a:off x="609600" y="304800"/>
            <a:ext cx="8001000" cy="14970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2000" b="1">
                <a:solidFill>
                  <a:prstClr val="black"/>
                </a:solidFill>
              </a:rPr>
              <a:t>The Farm Chemicals Handbook</a:t>
            </a:r>
          </a:p>
          <a:p>
            <a:pPr algn="ctr" eaLnBrk="1" hangingPunct="1">
              <a:spcBef>
                <a:spcPct val="50000"/>
              </a:spcBef>
            </a:pPr>
            <a:r>
              <a:rPr lang="en-US" sz="1800">
                <a:solidFill>
                  <a:prstClr val="black"/>
                </a:solidFill>
              </a:rPr>
              <a:t>The FCHB is a very good source for cross-referencing common and chemical names for many obsolete pesticides.</a:t>
            </a:r>
          </a:p>
          <a:p>
            <a:pPr algn="ctr" eaLnBrk="1" hangingPunct="1">
              <a:spcBef>
                <a:spcPct val="50000"/>
              </a:spcBef>
            </a:pPr>
            <a:r>
              <a:rPr lang="en-US" sz="1800">
                <a:solidFill>
                  <a:prstClr val="black"/>
                </a:solidFill>
              </a:rPr>
              <a:t>Now “Crop Protection Handbook”</a:t>
            </a:r>
          </a:p>
        </p:txBody>
      </p:sp>
      <p:pic>
        <p:nvPicPr>
          <p:cNvPr id="23556" name="Picture 6"/>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0" y="2819400"/>
            <a:ext cx="2324100" cy="28479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104880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990600" y="381000"/>
            <a:ext cx="7924800" cy="1054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1800" b="1" dirty="0">
                <a:solidFill>
                  <a:prstClr val="black"/>
                </a:solidFill>
              </a:rPr>
              <a:t>The Label and MSDS are great sources of information available to users and responders for products in use today.</a:t>
            </a:r>
          </a:p>
          <a:p>
            <a:pPr algn="ctr" eaLnBrk="1" hangingPunct="1">
              <a:spcBef>
                <a:spcPct val="50000"/>
              </a:spcBef>
            </a:pPr>
            <a:endParaRPr lang="en-US" sz="1800" b="1" dirty="0">
              <a:solidFill>
                <a:prstClr val="black"/>
              </a:solidFill>
            </a:endParaRPr>
          </a:p>
        </p:txBody>
      </p:sp>
      <p:sp>
        <p:nvSpPr>
          <p:cNvPr id="20483" name="Text Box 5"/>
          <p:cNvSpPr txBox="1">
            <a:spLocks noChangeArrowheads="1"/>
          </p:cNvSpPr>
          <p:nvPr/>
        </p:nvSpPr>
        <p:spPr bwMode="auto">
          <a:xfrm>
            <a:off x="1828800" y="1447800"/>
            <a:ext cx="54864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1800">
                <a:solidFill>
                  <a:prstClr val="black"/>
                </a:solidFill>
              </a:rPr>
              <a:t>So now what?</a:t>
            </a:r>
          </a:p>
        </p:txBody>
      </p:sp>
      <p:pic>
        <p:nvPicPr>
          <p:cNvPr id="20484" name="Picture 6" descr="IMG_144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3200" y="1905000"/>
            <a:ext cx="3505200" cy="3962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682142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8" name="Picture 4"/>
          <p:cNvPicPr>
            <a:picLocks noGrp="1" noChangeAspect="1" noChangeArrowheads="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2692" y="1371600"/>
            <a:ext cx="5315590" cy="47545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545478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4" descr="IMG_1510"/>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66800" y="1371600"/>
            <a:ext cx="8001000" cy="5029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1507" name="Text Box 5"/>
          <p:cNvSpPr txBox="1">
            <a:spLocks noChangeArrowheads="1"/>
          </p:cNvSpPr>
          <p:nvPr/>
        </p:nvSpPr>
        <p:spPr bwMode="auto">
          <a:xfrm>
            <a:off x="1295400" y="228600"/>
            <a:ext cx="68580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1800">
                <a:solidFill>
                  <a:prstClr val="black"/>
                </a:solidFill>
              </a:rPr>
              <a:t>Just a trade name?  What next?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524386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7" name="Picture 4" descr="IMG_0075"/>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90750" y="0"/>
            <a:ext cx="4857750" cy="6477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4" descr="obsoletes_shed_10-07"/>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66800" y="990600"/>
            <a:ext cx="8001000" cy="5410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2531" name="Text Box 5"/>
          <p:cNvSpPr txBox="1">
            <a:spLocks noChangeArrowheads="1"/>
          </p:cNvSpPr>
          <p:nvPr/>
        </p:nvSpPr>
        <p:spPr bwMode="auto">
          <a:xfrm>
            <a:off x="609600" y="304800"/>
            <a:ext cx="79248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1800" b="1">
                <a:solidFill>
                  <a:prstClr val="black"/>
                </a:solidFill>
              </a:rPr>
              <a:t>So what are some other references available?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388551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 Chemicals Handbook page</a:t>
            </a:r>
            <a:endParaRPr lang="en-US" dirty="0"/>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33065" y="990600"/>
            <a:ext cx="7703345" cy="51355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004880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4" descr="ddt"/>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47800" y="685800"/>
            <a:ext cx="7315200" cy="5562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7651" name="Text Box 5"/>
          <p:cNvSpPr txBox="1">
            <a:spLocks noChangeArrowheads="1"/>
          </p:cNvSpPr>
          <p:nvPr/>
        </p:nvSpPr>
        <p:spPr bwMode="auto">
          <a:xfrm>
            <a:off x="1524000" y="4724400"/>
            <a:ext cx="60198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endParaRPr lang="en-US" sz="1800">
              <a:solidFill>
                <a:prstClr val="black"/>
              </a:solidFill>
            </a:endParaRPr>
          </a:p>
        </p:txBody>
      </p:sp>
      <p:sp>
        <p:nvSpPr>
          <p:cNvPr id="27652" name="Text Box 6"/>
          <p:cNvSpPr txBox="1">
            <a:spLocks noChangeArrowheads="1"/>
          </p:cNvSpPr>
          <p:nvPr/>
        </p:nvSpPr>
        <p:spPr bwMode="auto">
          <a:xfrm>
            <a:off x="762000" y="304800"/>
            <a:ext cx="73152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sz="1800">
                <a:solidFill>
                  <a:prstClr val="black"/>
                </a:solidFill>
              </a:rPr>
              <a:t>QUESTIONS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401582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smtClean="0"/>
              <a:t>     Pesticide Response </a:t>
            </a:r>
            <a:br>
              <a:rPr lang="en-US" dirty="0" smtClean="0"/>
            </a:br>
            <a:r>
              <a:rPr lang="en-US" dirty="0" smtClean="0"/>
              <a:t>Case Study</a:t>
            </a:r>
            <a:br>
              <a:rPr lang="en-US" dirty="0" smtClean="0"/>
            </a:br>
            <a:r>
              <a:rPr lang="en-US" dirty="0" smtClean="0"/>
              <a:t>Module 6</a:t>
            </a:r>
            <a:endParaRPr lang="en-US" dirty="0"/>
          </a:p>
        </p:txBody>
      </p:sp>
      <p:sp>
        <p:nvSpPr>
          <p:cNvPr id="2051" name="Rectangle 3"/>
          <p:cNvSpPr>
            <a:spLocks noGrp="1" noChangeArrowheads="1"/>
          </p:cNvSpPr>
          <p:nvPr>
            <p:ph type="subTitle" idx="1"/>
          </p:nvPr>
        </p:nvSpPr>
        <p:spPr/>
        <p:txBody>
          <a:bodyPr/>
          <a:lstStyle/>
          <a:p>
            <a:r>
              <a:rPr lang="en-US" dirty="0" smtClean="0"/>
              <a:t>Kathy </a:t>
            </a:r>
            <a:r>
              <a:rPr lang="en-US" dirty="0" err="1" smtClean="0"/>
              <a:t>Halbur</a:t>
            </a:r>
            <a:endParaRPr lang="en-US" dirty="0" smtClean="0"/>
          </a:p>
          <a:p>
            <a:r>
              <a:rPr lang="en-US" dirty="0" smtClean="0"/>
              <a:t>OSC, Region 5</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709238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SETTING</a:t>
            </a:r>
            <a:endParaRPr lang="en-US" dirty="0"/>
          </a:p>
        </p:txBody>
      </p:sp>
      <p:sp>
        <p:nvSpPr>
          <p:cNvPr id="3" name="Content Placeholder 2"/>
          <p:cNvSpPr>
            <a:spLocks noGrp="1"/>
          </p:cNvSpPr>
          <p:nvPr>
            <p:ph idx="4294967295"/>
          </p:nvPr>
        </p:nvSpPr>
        <p:spPr>
          <a:xfrm>
            <a:off x="1401763" y="1447800"/>
            <a:ext cx="7742237" cy="5897563"/>
          </a:xfrm>
        </p:spPr>
        <p:txBody>
          <a:bodyPr/>
          <a:lstStyle/>
          <a:p>
            <a:pPr lvl="0">
              <a:buClr>
                <a:srgbClr val="F15A22"/>
              </a:buClr>
              <a:defRPr/>
            </a:pPr>
            <a:r>
              <a:rPr lang="en-US" dirty="0">
                <a:solidFill>
                  <a:prstClr val="black"/>
                </a:solidFill>
              </a:rPr>
              <a:t>A wealthy </a:t>
            </a:r>
            <a:r>
              <a:rPr lang="en-US" dirty="0" smtClean="0">
                <a:solidFill>
                  <a:prstClr val="black"/>
                </a:solidFill>
              </a:rPr>
              <a:t>influential </a:t>
            </a:r>
            <a:r>
              <a:rPr lang="en-US" dirty="0">
                <a:solidFill>
                  <a:prstClr val="black"/>
                </a:solidFill>
              </a:rPr>
              <a:t>TN man opened a game bird hunting preserve.  Hunting </a:t>
            </a:r>
            <a:r>
              <a:rPr lang="en-US" dirty="0" smtClean="0">
                <a:solidFill>
                  <a:prstClr val="black"/>
                </a:solidFill>
              </a:rPr>
              <a:t>was </a:t>
            </a:r>
            <a:r>
              <a:rPr lang="en-US" dirty="0">
                <a:solidFill>
                  <a:prstClr val="black"/>
                </a:solidFill>
              </a:rPr>
              <a:t>by fee.  The preserve stocked quail, dove, pheasant, </a:t>
            </a:r>
            <a:r>
              <a:rPr lang="en-US" dirty="0" smtClean="0">
                <a:solidFill>
                  <a:prstClr val="black"/>
                </a:solidFill>
              </a:rPr>
              <a:t>other </a:t>
            </a:r>
            <a:r>
              <a:rPr lang="en-US" dirty="0">
                <a:solidFill>
                  <a:prstClr val="black"/>
                </a:solidFill>
              </a:rPr>
              <a:t>birds</a:t>
            </a:r>
            <a:r>
              <a:rPr lang="en-US" dirty="0" smtClean="0">
                <a:solidFill>
                  <a:prstClr val="black"/>
                </a:solidFill>
              </a:rPr>
              <a:t>.</a:t>
            </a:r>
          </a:p>
          <a:p>
            <a:pPr lvl="0">
              <a:buClr>
                <a:srgbClr val="F15A22"/>
              </a:buClr>
              <a:defRPr/>
            </a:pPr>
            <a:endParaRPr lang="en-US" dirty="0">
              <a:solidFill>
                <a:prstClr val="black"/>
              </a:solidFill>
            </a:endParaRPr>
          </a:p>
          <a:p>
            <a:pPr lvl="0">
              <a:buClr>
                <a:srgbClr val="F15A22"/>
              </a:buClr>
              <a:defRPr/>
            </a:pPr>
            <a:r>
              <a:rPr lang="en-US" dirty="0">
                <a:solidFill>
                  <a:prstClr val="black"/>
                </a:solidFill>
              </a:rPr>
              <a:t>Wild Bald Eagles, </a:t>
            </a:r>
            <a:r>
              <a:rPr lang="en-US" dirty="0" smtClean="0">
                <a:solidFill>
                  <a:prstClr val="black"/>
                </a:solidFill>
              </a:rPr>
              <a:t>Falcons</a:t>
            </a:r>
            <a:r>
              <a:rPr lang="en-US" dirty="0">
                <a:solidFill>
                  <a:prstClr val="black"/>
                </a:solidFill>
              </a:rPr>
              <a:t>, and several species of endangered hawks began eating significant quantities of the stocked game birds</a:t>
            </a:r>
            <a:r>
              <a:rPr lang="en-US" dirty="0" smtClean="0">
                <a:solidFill>
                  <a:prstClr val="black"/>
                </a:solidFill>
              </a:rPr>
              <a:t>.</a:t>
            </a:r>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9208427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SETTING</a:t>
            </a:r>
            <a:endParaRPr lang="en-US" dirty="0"/>
          </a:p>
        </p:txBody>
      </p:sp>
      <p:sp>
        <p:nvSpPr>
          <p:cNvPr id="3" name="Content Placeholder 2"/>
          <p:cNvSpPr>
            <a:spLocks noGrp="1"/>
          </p:cNvSpPr>
          <p:nvPr>
            <p:ph idx="1"/>
          </p:nvPr>
        </p:nvSpPr>
        <p:spPr/>
        <p:txBody>
          <a:bodyPr/>
          <a:lstStyle/>
          <a:p>
            <a:pPr lvl="0"/>
            <a:r>
              <a:rPr lang="en-US" dirty="0" smtClean="0"/>
              <a:t>Poisoned baits were placed to kill the birds of prey, as they hindered the goal of the hunting preserve…making money…..even if it killed the Endangered Species</a:t>
            </a:r>
          </a:p>
          <a:p>
            <a:endParaRPr lang="en-US" dirty="0" smtClean="0"/>
          </a:p>
          <a:p>
            <a:r>
              <a:rPr lang="en-US" dirty="0" smtClean="0"/>
              <a:t>What is baiting?</a:t>
            </a:r>
          </a:p>
          <a:p>
            <a:endParaRPr lang="en-US" dirty="0" smtClean="0"/>
          </a:p>
          <a:p>
            <a:r>
              <a:rPr lang="en-US" dirty="0" smtClean="0"/>
              <a:t>What is poison baiting?</a:t>
            </a:r>
          </a:p>
          <a:p>
            <a:pPr marL="0" indent="0">
              <a:buNone/>
            </a:pP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1705938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smtClean="0"/>
              <a:t>Pesticide Response Case Study</a:t>
            </a:r>
            <a:endParaRPr lang="en-US" dirty="0"/>
          </a:p>
        </p:txBody>
      </p:sp>
      <p:sp>
        <p:nvSpPr>
          <p:cNvPr id="4099" name="Rectangle 3"/>
          <p:cNvSpPr>
            <a:spLocks noGrp="1" noChangeArrowheads="1"/>
          </p:cNvSpPr>
          <p:nvPr>
            <p:ph idx="1"/>
          </p:nvPr>
        </p:nvSpPr>
        <p:spPr/>
        <p:txBody>
          <a:bodyPr/>
          <a:lstStyle/>
          <a:p>
            <a:r>
              <a:rPr lang="en-US" dirty="0" smtClean="0"/>
              <a:t>TN farmer suspected of poisoning wildlife with </a:t>
            </a:r>
            <a:r>
              <a:rPr lang="en-US" dirty="0" err="1" smtClean="0"/>
              <a:t>Carbofuran</a:t>
            </a:r>
            <a:r>
              <a:rPr lang="en-US" dirty="0" smtClean="0"/>
              <a:t> (Cancelled pesticide)</a:t>
            </a:r>
          </a:p>
          <a:p>
            <a:r>
              <a:rPr lang="en-US" dirty="0" smtClean="0"/>
              <a:t>U.S. Fish &amp; Wildlife Service lead agency</a:t>
            </a:r>
          </a:p>
          <a:p>
            <a:pPr lvl="1"/>
            <a:r>
              <a:rPr lang="en-US" dirty="0" smtClean="0"/>
              <a:t>TN Dept of Natural Resources and U.S. EPA support agencies</a:t>
            </a:r>
          </a:p>
          <a:p>
            <a:r>
              <a:rPr lang="en-US" dirty="0" smtClean="0"/>
              <a:t>USFWS obtained search warrants for evidence raid (seven warrants)</a:t>
            </a:r>
          </a:p>
          <a:p>
            <a:pPr lvl="1"/>
            <a:r>
              <a:rPr lang="en-US" dirty="0" smtClean="0"/>
              <a:t>Single day to </a:t>
            </a:r>
          </a:p>
          <a:p>
            <a:pPr lvl="1">
              <a:buNone/>
            </a:pPr>
            <a:r>
              <a:rPr lang="en-US" dirty="0" smtClean="0"/>
              <a:t>	collect as much </a:t>
            </a:r>
          </a:p>
          <a:p>
            <a:pPr lvl="1">
              <a:buNone/>
            </a:pPr>
            <a:r>
              <a:rPr lang="en-US" dirty="0" smtClean="0"/>
              <a:t>	evidence as possible</a:t>
            </a:r>
          </a:p>
        </p:txBody>
      </p:sp>
      <p:pic>
        <p:nvPicPr>
          <p:cNvPr id="4" name="Picture 3"/>
          <p:cNvPicPr>
            <a:picLocks noChangeAspect="1" noChangeArrowheads="1"/>
          </p:cNvPicPr>
          <p:nvPr/>
        </p:nvPicPr>
        <p:blipFill>
          <a:blip r:embed="rId3" cstate="print"/>
          <a:srcRect/>
          <a:stretch>
            <a:fillRect/>
          </a:stretch>
        </p:blipFill>
        <p:spPr bwMode="auto">
          <a:xfrm>
            <a:off x="5562600" y="4396602"/>
            <a:ext cx="3251650" cy="2004198"/>
          </a:xfrm>
          <a:prstGeom prst="rect">
            <a:avLst/>
          </a:prstGeom>
          <a:noFill/>
          <a:ln w="9525">
            <a:noFill/>
            <a:miter lim="800000"/>
            <a:headEnd/>
            <a:tailEnd/>
          </a:ln>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291936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Response Case Study</a:t>
            </a:r>
            <a:endParaRPr lang="en-US" dirty="0"/>
          </a:p>
        </p:txBody>
      </p:sp>
      <p:sp>
        <p:nvSpPr>
          <p:cNvPr id="3" name="Content Placeholder 2"/>
          <p:cNvSpPr>
            <a:spLocks noGrp="1"/>
          </p:cNvSpPr>
          <p:nvPr>
            <p:ph idx="1"/>
          </p:nvPr>
        </p:nvSpPr>
        <p:spPr/>
        <p:txBody>
          <a:bodyPr/>
          <a:lstStyle/>
          <a:p>
            <a:r>
              <a:rPr lang="en-US" dirty="0" smtClean="0"/>
              <a:t>US EPA CID requested OSC &amp; START assistance with the warrant execution</a:t>
            </a:r>
          </a:p>
          <a:p>
            <a:pPr lvl="1"/>
            <a:r>
              <a:rPr lang="en-US" dirty="0" smtClean="0"/>
              <a:t>Overall site health &amp; safety </a:t>
            </a:r>
          </a:p>
          <a:p>
            <a:pPr lvl="1"/>
            <a:r>
              <a:rPr lang="en-US" dirty="0" smtClean="0"/>
              <a:t>Sampling of unknown chemicals</a:t>
            </a:r>
          </a:p>
          <a:p>
            <a:pPr lvl="1"/>
            <a:r>
              <a:rPr lang="en-US" dirty="0" smtClean="0"/>
              <a:t>Sampling of bait piles</a:t>
            </a:r>
          </a:p>
          <a:p>
            <a:pPr lvl="1"/>
            <a:r>
              <a:rPr lang="en-US" dirty="0" err="1" smtClean="0"/>
              <a:t>Overpacking</a:t>
            </a:r>
            <a:r>
              <a:rPr lang="en-US" dirty="0" smtClean="0"/>
              <a:t> of </a:t>
            </a:r>
            <a:r>
              <a:rPr lang="en-US" dirty="0" err="1" smtClean="0"/>
              <a:t>carbofuran</a:t>
            </a:r>
            <a:endParaRPr lang="en-US" dirty="0" smtClean="0"/>
          </a:p>
          <a:p>
            <a:pPr lvl="1"/>
            <a:r>
              <a:rPr lang="en-US" dirty="0" err="1" smtClean="0"/>
              <a:t>Overpacking</a:t>
            </a:r>
            <a:r>
              <a:rPr lang="en-US" dirty="0" smtClean="0"/>
              <a:t> of bait piles</a:t>
            </a:r>
          </a:p>
          <a:p>
            <a:pPr lvl="1"/>
            <a:r>
              <a:rPr lang="en-US" dirty="0" smtClean="0"/>
              <a:t>Documentation</a:t>
            </a:r>
          </a:p>
          <a:p>
            <a:pPr lvl="1"/>
            <a:r>
              <a:rPr lang="en-US" dirty="0" smtClean="0"/>
              <a:t>T&amp;D assistance</a:t>
            </a:r>
          </a:p>
          <a:p>
            <a:pPr lvl="1"/>
            <a:r>
              <a:rPr lang="en-US" dirty="0"/>
              <a:t>Evidence for a criminal </a:t>
            </a:r>
            <a:endParaRPr lang="en-US" dirty="0" smtClean="0"/>
          </a:p>
          <a:p>
            <a:pPr marL="571500" lvl="1" indent="0">
              <a:buNone/>
            </a:pPr>
            <a:r>
              <a:rPr lang="en-US" dirty="0" smtClean="0"/>
              <a:t>      </a:t>
            </a:r>
            <a:r>
              <a:rPr lang="en-US" dirty="0" err="1" smtClean="0"/>
              <a:t>vs</a:t>
            </a:r>
            <a:r>
              <a:rPr lang="en-US" dirty="0" smtClean="0"/>
              <a:t> civil prosecution</a:t>
            </a:r>
          </a:p>
        </p:txBody>
      </p:sp>
      <p:pic>
        <p:nvPicPr>
          <p:cNvPr id="5" name="Picture 3"/>
          <p:cNvPicPr>
            <a:picLocks noChangeAspect="1" noChangeArrowheads="1"/>
          </p:cNvPicPr>
          <p:nvPr/>
        </p:nvPicPr>
        <p:blipFill>
          <a:blip r:embed="rId3" cstate="print"/>
          <a:srcRect/>
          <a:stretch>
            <a:fillRect/>
          </a:stretch>
        </p:blipFill>
        <p:spPr bwMode="auto">
          <a:xfrm>
            <a:off x="5562600" y="5337242"/>
            <a:ext cx="3124200" cy="1063558"/>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5562600" y="4342949"/>
            <a:ext cx="3124200" cy="1067251"/>
          </a:xfrm>
          <a:prstGeom prst="rect">
            <a:avLst/>
          </a:prstGeom>
          <a:noFill/>
          <a:ln w="9525">
            <a:noFill/>
            <a:miter lim="800000"/>
            <a:headEnd/>
            <a:tailEnd/>
          </a:ln>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8276337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Response Case Study</a:t>
            </a:r>
            <a:endParaRPr lang="en-US" dirty="0"/>
          </a:p>
        </p:txBody>
      </p:sp>
      <p:sp>
        <p:nvSpPr>
          <p:cNvPr id="3" name="Content Placeholder 2"/>
          <p:cNvSpPr>
            <a:spLocks noGrp="1"/>
          </p:cNvSpPr>
          <p:nvPr>
            <p:ph idx="1"/>
          </p:nvPr>
        </p:nvSpPr>
        <p:spPr/>
        <p:txBody>
          <a:bodyPr/>
          <a:lstStyle/>
          <a:p>
            <a:r>
              <a:rPr lang="en-US" dirty="0" smtClean="0"/>
              <a:t>9,500 acres</a:t>
            </a:r>
          </a:p>
          <a:p>
            <a:pPr lvl="1"/>
            <a:r>
              <a:rPr lang="en-US" dirty="0" smtClean="0"/>
              <a:t>Meadow habitat for upland game birds</a:t>
            </a:r>
          </a:p>
          <a:p>
            <a:pPr lvl="1"/>
            <a:r>
              <a:rPr lang="en-US" dirty="0" smtClean="0"/>
              <a:t>Heavily wooded areas</a:t>
            </a:r>
          </a:p>
          <a:p>
            <a:r>
              <a:rPr lang="en-US" dirty="0" smtClean="0"/>
              <a:t>6 buildings (barns)</a:t>
            </a:r>
          </a:p>
          <a:p>
            <a:r>
              <a:rPr lang="en-US" dirty="0" smtClean="0"/>
              <a:t>Multiple residences</a:t>
            </a:r>
          </a:p>
          <a:p>
            <a:r>
              <a:rPr lang="en-US" dirty="0" smtClean="0"/>
              <a:t>19 bait piles</a:t>
            </a:r>
          </a:p>
          <a:p>
            <a:r>
              <a:rPr lang="en-US" dirty="0" smtClean="0"/>
              <a:t>~100 officials</a:t>
            </a:r>
          </a:p>
          <a:p>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5562600" y="4343400"/>
            <a:ext cx="3476142" cy="1914525"/>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94483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Response Case Study</a:t>
            </a:r>
            <a:endParaRPr lang="en-US" dirty="0"/>
          </a:p>
        </p:txBody>
      </p:sp>
      <p:sp>
        <p:nvSpPr>
          <p:cNvPr id="3" name="Content Placeholder 2"/>
          <p:cNvSpPr>
            <a:spLocks noGrp="1"/>
          </p:cNvSpPr>
          <p:nvPr>
            <p:ph idx="1"/>
          </p:nvPr>
        </p:nvSpPr>
        <p:spPr/>
        <p:txBody>
          <a:bodyPr/>
          <a:lstStyle/>
          <a:p>
            <a:r>
              <a:rPr lang="en-US" dirty="0" smtClean="0"/>
              <a:t>Three Teams</a:t>
            </a:r>
          </a:p>
          <a:p>
            <a:pPr lvl="1"/>
            <a:r>
              <a:rPr lang="en-US" dirty="0" smtClean="0"/>
              <a:t>Chemical Team – Farm Buildings &amp; Residences</a:t>
            </a:r>
          </a:p>
          <a:p>
            <a:pPr lvl="2"/>
            <a:r>
              <a:rPr lang="en-US" dirty="0" smtClean="0"/>
              <a:t>Levels B &amp; C</a:t>
            </a:r>
          </a:p>
          <a:p>
            <a:pPr lvl="2"/>
            <a:r>
              <a:rPr lang="en-US" dirty="0" smtClean="0"/>
              <a:t>Two START &amp; OSC </a:t>
            </a:r>
          </a:p>
          <a:p>
            <a:pPr lvl="2"/>
            <a:r>
              <a:rPr lang="en-US" dirty="0" smtClean="0"/>
              <a:t>CID, USFWS, TNDNR</a:t>
            </a:r>
          </a:p>
          <a:p>
            <a:pPr lvl="1"/>
            <a:r>
              <a:rPr lang="en-US" dirty="0" smtClean="0"/>
              <a:t>Bait Pile Team – Woods</a:t>
            </a:r>
          </a:p>
          <a:p>
            <a:pPr lvl="2"/>
            <a:r>
              <a:rPr lang="en-US" dirty="0" smtClean="0"/>
              <a:t>Level C &amp; D</a:t>
            </a:r>
          </a:p>
          <a:p>
            <a:pPr lvl="2"/>
            <a:r>
              <a:rPr lang="en-US" dirty="0" smtClean="0"/>
              <a:t>Four START</a:t>
            </a:r>
          </a:p>
          <a:p>
            <a:pPr lvl="2"/>
            <a:r>
              <a:rPr lang="en-US" dirty="0" smtClean="0"/>
              <a:t>CID, USFWS, TNDNR </a:t>
            </a:r>
          </a:p>
          <a:p>
            <a:pPr lvl="1"/>
            <a:r>
              <a:rPr lang="en-US" dirty="0" smtClean="0"/>
              <a:t>Dead Animal Collection – </a:t>
            </a:r>
            <a:r>
              <a:rPr lang="en-US" dirty="0" err="1" smtClean="0"/>
              <a:t>Sitewide</a:t>
            </a:r>
            <a:endParaRPr lang="en-US" dirty="0" smtClean="0"/>
          </a:p>
          <a:p>
            <a:pPr lvl="2"/>
            <a:r>
              <a:rPr lang="en-US" dirty="0" smtClean="0"/>
              <a:t>TNDNR Wardens</a:t>
            </a:r>
          </a:p>
          <a:p>
            <a:pPr lvl="1"/>
            <a:r>
              <a:rPr lang="en-US" dirty="0" smtClean="0"/>
              <a:t>One START overall Health &amp; Safety</a:t>
            </a:r>
          </a:p>
          <a:p>
            <a:r>
              <a:rPr lang="en-US" dirty="0" smtClean="0"/>
              <a:t>Over 50 samples collected</a:t>
            </a:r>
          </a:p>
          <a:p>
            <a:pPr lvl="2">
              <a:buNone/>
            </a:pPr>
            <a:endParaRPr lang="en-US" dirty="0" smtClean="0"/>
          </a:p>
          <a:p>
            <a:pPr lvl="2"/>
            <a:endParaRPr lang="en-US" dirty="0" smtClean="0"/>
          </a:p>
        </p:txBody>
      </p:sp>
      <p:pic>
        <p:nvPicPr>
          <p:cNvPr id="5" name="Picture 2"/>
          <p:cNvPicPr>
            <a:picLocks noChangeAspect="1" noChangeArrowheads="1"/>
          </p:cNvPicPr>
          <p:nvPr/>
        </p:nvPicPr>
        <p:blipFill>
          <a:blip r:embed="rId3" cstate="print"/>
          <a:srcRect/>
          <a:stretch>
            <a:fillRect/>
          </a:stretch>
        </p:blipFill>
        <p:spPr bwMode="auto">
          <a:xfrm>
            <a:off x="5791200" y="2438400"/>
            <a:ext cx="3179738" cy="2238444"/>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975358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OSC2013">
      <a:dk1>
        <a:sysClr val="windowText" lastClr="000000"/>
      </a:dk1>
      <a:lt1>
        <a:sysClr val="window" lastClr="FFFFFF"/>
      </a:lt1>
      <a:dk2>
        <a:srgbClr val="1D335E"/>
      </a:dk2>
      <a:lt2>
        <a:srgbClr val="EBDBB7"/>
      </a:lt2>
      <a:accent1>
        <a:srgbClr val="F15A22"/>
      </a:accent1>
      <a:accent2>
        <a:srgbClr val="F9A341"/>
      </a:accent2>
      <a:accent3>
        <a:srgbClr val="AB4A9C"/>
      </a:accent3>
      <a:accent4>
        <a:srgbClr val="FFCC00"/>
      </a:accent4>
      <a:accent5>
        <a:srgbClr val="C1DC83"/>
      </a:accent5>
      <a:accent6>
        <a:srgbClr val="800000"/>
      </a:accent6>
      <a:hlink>
        <a:srgbClr val="AB4A9C"/>
      </a:hlink>
      <a:folHlink>
        <a:srgbClr val="AB4A9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OSC2013">
      <a:dk1>
        <a:sysClr val="windowText" lastClr="000000"/>
      </a:dk1>
      <a:lt1>
        <a:sysClr val="window" lastClr="FFFFFF"/>
      </a:lt1>
      <a:dk2>
        <a:srgbClr val="1D335E"/>
      </a:dk2>
      <a:lt2>
        <a:srgbClr val="EBDBB7"/>
      </a:lt2>
      <a:accent1>
        <a:srgbClr val="F15A22"/>
      </a:accent1>
      <a:accent2>
        <a:srgbClr val="F9A341"/>
      </a:accent2>
      <a:accent3>
        <a:srgbClr val="AB4A9C"/>
      </a:accent3>
      <a:accent4>
        <a:srgbClr val="FFCC00"/>
      </a:accent4>
      <a:accent5>
        <a:srgbClr val="C1DC83"/>
      </a:accent5>
      <a:accent6>
        <a:srgbClr val="800000"/>
      </a:accent6>
      <a:hlink>
        <a:srgbClr val="AB4A9C"/>
      </a:hlink>
      <a:folHlink>
        <a:srgbClr val="AB4A9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OSC2013">
      <a:dk1>
        <a:sysClr val="windowText" lastClr="000000"/>
      </a:dk1>
      <a:lt1>
        <a:sysClr val="window" lastClr="FFFFFF"/>
      </a:lt1>
      <a:dk2>
        <a:srgbClr val="1D335E"/>
      </a:dk2>
      <a:lt2>
        <a:srgbClr val="EBDBB7"/>
      </a:lt2>
      <a:accent1>
        <a:srgbClr val="F15A22"/>
      </a:accent1>
      <a:accent2>
        <a:srgbClr val="F9A341"/>
      </a:accent2>
      <a:accent3>
        <a:srgbClr val="AB4A9C"/>
      </a:accent3>
      <a:accent4>
        <a:srgbClr val="FFCC00"/>
      </a:accent4>
      <a:accent5>
        <a:srgbClr val="C1DC83"/>
      </a:accent5>
      <a:accent6>
        <a:srgbClr val="800000"/>
      </a:accent6>
      <a:hlink>
        <a:srgbClr val="AB4A9C"/>
      </a:hlink>
      <a:folHlink>
        <a:srgbClr val="AB4A9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a:defRPr>
        </a:defPPr>
      </a:lstStyle>
    </a:lnDef>
  </a:objectDefaults>
  <a:extraClrSchemeLst>
    <a:extraClrScheme>
      <a:clrScheme name="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Gill Sans"/>
        <a:ea typeface=""/>
        <a:cs typeface=""/>
      </a:majorFont>
      <a:minorFont>
        <a:latin typeface="Bitstream Ver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2828</TotalTime>
  <Words>11268</Words>
  <Application>Microsoft Macintosh PowerPoint</Application>
  <PresentationFormat>On-screen Show (4:3)</PresentationFormat>
  <Paragraphs>1604</Paragraphs>
  <Slides>188</Slides>
  <Notes>188</Notes>
  <HiddenSlides>0</HiddenSlides>
  <MMClips>1</MMClips>
  <ScaleCrop>false</ScaleCrop>
  <HeadingPairs>
    <vt:vector size="6" baseType="variant">
      <vt:variant>
        <vt:lpstr>Design Template</vt:lpstr>
      </vt:variant>
      <vt:variant>
        <vt:i4>8</vt:i4>
      </vt:variant>
      <vt:variant>
        <vt:lpstr>Embedded OLE Servers</vt:lpstr>
      </vt:variant>
      <vt:variant>
        <vt:i4>2</vt:i4>
      </vt:variant>
      <vt:variant>
        <vt:lpstr>Slide Titles</vt:lpstr>
      </vt:variant>
      <vt:variant>
        <vt:i4>188</vt:i4>
      </vt:variant>
    </vt:vector>
  </HeadingPairs>
  <TitlesOfParts>
    <vt:vector size="198" baseType="lpstr">
      <vt:lpstr>Default Design</vt:lpstr>
      <vt:lpstr>1_Default Design</vt:lpstr>
      <vt:lpstr>2_Default Design</vt:lpstr>
      <vt:lpstr>3_Default Design</vt:lpstr>
      <vt:lpstr>4_Default Design</vt:lpstr>
      <vt:lpstr>5_Default Design</vt:lpstr>
      <vt:lpstr>6_Default Design</vt:lpstr>
      <vt:lpstr>7_Default Design</vt:lpstr>
      <vt:lpstr>Acrobat Document</vt:lpstr>
      <vt:lpstr>Clip</vt:lpstr>
      <vt:lpstr>Welcome to the CLU-IN Internet Seminar </vt:lpstr>
      <vt:lpstr>Seminar Homepage</vt:lpstr>
      <vt:lpstr>Housekeeping</vt:lpstr>
      <vt:lpstr>New online broadcast screenshot</vt:lpstr>
      <vt:lpstr>Instructor Bio</vt:lpstr>
      <vt:lpstr>Disclaimer</vt:lpstr>
      <vt:lpstr>FIFRA and Pesticide ER for OSCs </vt:lpstr>
      <vt:lpstr>Pesticide Emergencies</vt:lpstr>
      <vt:lpstr>Slide 9</vt:lpstr>
      <vt:lpstr>Slide 10</vt:lpstr>
      <vt:lpstr>Slide 11</vt:lpstr>
      <vt:lpstr>Definitions</vt:lpstr>
      <vt:lpstr>                                                                     </vt:lpstr>
      <vt:lpstr>Pesticide Classes</vt:lpstr>
      <vt:lpstr>Active Ingredient and Inerts</vt:lpstr>
      <vt:lpstr> How Pesticides Are Regulated: Federal Level</vt:lpstr>
      <vt:lpstr>The Law--Framework</vt:lpstr>
      <vt:lpstr>The Label: Who, What, When, Where, and How of Use*</vt:lpstr>
      <vt:lpstr>General and Restricted Use</vt:lpstr>
      <vt:lpstr>Degesch, the folks who brought you Zyklon B</vt:lpstr>
      <vt:lpstr> How Pesticides Are Regulated: State Level</vt:lpstr>
      <vt:lpstr>What the State has to Offer*</vt:lpstr>
      <vt:lpstr>Slide 23</vt:lpstr>
      <vt:lpstr>What’s Wrong Here?</vt:lpstr>
      <vt:lpstr>Slide 25</vt:lpstr>
      <vt:lpstr>Pesticide and Superfund Interface</vt:lpstr>
      <vt:lpstr>Questions? Comments</vt:lpstr>
      <vt:lpstr>FIFRA and Pesticide ER for OSCs </vt:lpstr>
      <vt:lpstr>REOC Region 3</vt:lpstr>
      <vt:lpstr>NFPA Diamond from TV</vt:lpstr>
      <vt:lpstr>Slide 31</vt:lpstr>
      <vt:lpstr>RED Phone Duty Officer Response</vt:lpstr>
      <vt:lpstr>New Fire Department Info</vt:lpstr>
      <vt:lpstr>RED Phone Duty Officer Questions</vt:lpstr>
      <vt:lpstr>Answers</vt:lpstr>
      <vt:lpstr>Slide 36</vt:lpstr>
      <vt:lpstr>Need Tech Info</vt:lpstr>
      <vt:lpstr>Need Tech Info</vt:lpstr>
      <vt:lpstr>Dispatched OSC  Reports In</vt:lpstr>
      <vt:lpstr>Red Phone Duty Officer Tech Support</vt:lpstr>
      <vt:lpstr>EPA Recommendations to FD NPIC Data on Temik</vt:lpstr>
      <vt:lpstr>Public Affairs Wants Statement </vt:lpstr>
      <vt:lpstr>Delegated FIFRA State Agency</vt:lpstr>
      <vt:lpstr>Slide 44</vt:lpstr>
      <vt:lpstr>Slide 45</vt:lpstr>
      <vt:lpstr>Slide 46</vt:lpstr>
      <vt:lpstr>FIFRA and Pesticide ER for OSCs </vt:lpstr>
      <vt:lpstr>Human Impacts</vt:lpstr>
      <vt:lpstr>Slide 49</vt:lpstr>
      <vt:lpstr>Dose-Time Relationship</vt:lpstr>
      <vt:lpstr>Acute Toxicity</vt:lpstr>
      <vt:lpstr>Acute Toxicity Measures and Warnings</vt:lpstr>
      <vt:lpstr>Chronic Toxicity</vt:lpstr>
      <vt:lpstr>Routes of Entry</vt:lpstr>
      <vt:lpstr>Dermal Entry</vt:lpstr>
      <vt:lpstr>Comparative Rates of Dermal Absorption for Different Parts of the Body</vt:lpstr>
      <vt:lpstr>Inhalation Route</vt:lpstr>
      <vt:lpstr>Oral Route</vt:lpstr>
      <vt:lpstr>Which Route is More Important?</vt:lpstr>
      <vt:lpstr>Effect of Exposure</vt:lpstr>
      <vt:lpstr>In Review</vt:lpstr>
      <vt:lpstr>Questions?</vt:lpstr>
      <vt:lpstr>FIFRA and Pesticide ER for OSCs </vt:lpstr>
      <vt:lpstr>Module V  HAZARD RECOGNITION</vt:lpstr>
      <vt:lpstr>HAZARD RECOGNITION</vt:lpstr>
      <vt:lpstr>Most Abused Label Statement </vt:lpstr>
      <vt:lpstr>Terrific Reason to  Read/Follow the Label</vt:lpstr>
      <vt:lpstr>Slide 68</vt:lpstr>
      <vt:lpstr>Slide 69</vt:lpstr>
      <vt:lpstr>Slide 70</vt:lpstr>
      <vt:lpstr>Slide 71</vt:lpstr>
      <vt:lpstr>Slide 72</vt:lpstr>
      <vt:lpstr>Slide 73</vt:lpstr>
      <vt:lpstr>Slide 74</vt:lpstr>
      <vt:lpstr>Example  LABEL HAZARD INFO</vt:lpstr>
      <vt:lpstr>Slide 76</vt:lpstr>
      <vt:lpstr>Slide 77</vt:lpstr>
      <vt:lpstr>Slide 78</vt:lpstr>
      <vt:lpstr>Slide 79</vt:lpstr>
      <vt:lpstr>Pesticide PPE</vt:lpstr>
      <vt:lpstr>Slide 81</vt:lpstr>
      <vt:lpstr>Pesticide Reference Material</vt:lpstr>
      <vt:lpstr>Slide 83</vt:lpstr>
      <vt:lpstr>Slide 84</vt:lpstr>
      <vt:lpstr>Slide 85</vt:lpstr>
      <vt:lpstr>Slide 86</vt:lpstr>
      <vt:lpstr>Slide 87</vt:lpstr>
      <vt:lpstr>Slide 88</vt:lpstr>
      <vt:lpstr>Slide 89</vt:lpstr>
      <vt:lpstr>Slide 90</vt:lpstr>
      <vt:lpstr>Farm Chemicals Handbook page</vt:lpstr>
      <vt:lpstr>Slide 92</vt:lpstr>
      <vt:lpstr>     Pesticide Response  Case Study Module 6</vt:lpstr>
      <vt:lpstr>SETTING</vt:lpstr>
      <vt:lpstr>SETTING</vt:lpstr>
      <vt:lpstr>Pesticide Response Case Study</vt:lpstr>
      <vt:lpstr>Pesticide Response Case Study</vt:lpstr>
      <vt:lpstr>Pesticide Response Case Study</vt:lpstr>
      <vt:lpstr>Pesticide Response Case Study</vt:lpstr>
      <vt:lpstr>Chemical Team</vt:lpstr>
      <vt:lpstr>Bait Pile Team</vt:lpstr>
      <vt:lpstr>Pesticide Response Case Study</vt:lpstr>
      <vt:lpstr>Pesticide Response Case Study</vt:lpstr>
      <vt:lpstr>Slide 104</vt:lpstr>
      <vt:lpstr>FIFRA and Pesticide ER for OSCs </vt:lpstr>
      <vt:lpstr>Slide 106</vt:lpstr>
      <vt:lpstr>Pesticide Environmental Impacts</vt:lpstr>
      <vt:lpstr>What happens to “Leftovers”?</vt:lpstr>
      <vt:lpstr>Major Persistence Factors</vt:lpstr>
      <vt:lpstr>Bioaccumulation-Biomagnifacation Environmental Fate &amp; Transport</vt:lpstr>
      <vt:lpstr>Slide 111</vt:lpstr>
      <vt:lpstr>Study of DDT Biomagnification/Bioacccumulation</vt:lpstr>
      <vt:lpstr>Fate &amp; Transport Issues</vt:lpstr>
      <vt:lpstr>Pesticide Spill on Ag Land CERCLA – FIFRA roles</vt:lpstr>
      <vt:lpstr>CERCLA vs FIFRA</vt:lpstr>
      <vt:lpstr>Questions &amp; Answers</vt:lpstr>
      <vt:lpstr>FIFRA and Pesticide ER for OSCs </vt:lpstr>
      <vt:lpstr>Fifteen Mile Creek Herbicide Spill,  The Dalles OR, 8/22/00</vt:lpstr>
      <vt:lpstr>Take Aways for this Case Study</vt:lpstr>
      <vt:lpstr>  The Incident and Fire                                                                                                                                             August 22, 2000 at 4:36 AM</vt:lpstr>
      <vt:lpstr>The Incident (cont.)</vt:lpstr>
      <vt:lpstr>Slide 122</vt:lpstr>
      <vt:lpstr>Slide 123</vt:lpstr>
      <vt:lpstr>THE RELEASE</vt:lpstr>
      <vt:lpstr>THE RELEASE (cont.)</vt:lpstr>
      <vt:lpstr>Goal 2XL, by Rholm and Haas</vt:lpstr>
      <vt:lpstr>Goal 2XL (cont.)</vt:lpstr>
      <vt:lpstr>Oxyfluorfen Half-Life</vt:lpstr>
      <vt:lpstr>Slide 129</vt:lpstr>
      <vt:lpstr>Slide 130</vt:lpstr>
      <vt:lpstr>ESA and Other Considerations</vt:lpstr>
      <vt:lpstr>The Players  </vt:lpstr>
      <vt:lpstr>  The Players (cont.)  </vt:lpstr>
      <vt:lpstr>Immediate Steps</vt:lpstr>
      <vt:lpstr>Phase 1:</vt:lpstr>
      <vt:lpstr>The Damn, I Mean the Dam</vt:lpstr>
      <vt:lpstr>Slide 137</vt:lpstr>
      <vt:lpstr>Water Weenies, Sandbags and the Great Tube</vt:lpstr>
      <vt:lpstr>Slide 139</vt:lpstr>
      <vt:lpstr>Slide 140</vt:lpstr>
      <vt:lpstr>Slide 141</vt:lpstr>
      <vt:lpstr>Slide 142</vt:lpstr>
      <vt:lpstr>Slide 143</vt:lpstr>
      <vt:lpstr>Slide 144</vt:lpstr>
      <vt:lpstr>Hog and Haul</vt:lpstr>
      <vt:lpstr>Slide 146</vt:lpstr>
      <vt:lpstr>Slide 147</vt:lpstr>
      <vt:lpstr> Evaporation  vs Ground Application</vt:lpstr>
      <vt:lpstr>Slide 149</vt:lpstr>
      <vt:lpstr>The Big Dig 9/15-19/2000, 1800 to 0600</vt:lpstr>
      <vt:lpstr>Slide 151</vt:lpstr>
      <vt:lpstr>Slide 152</vt:lpstr>
      <vt:lpstr>Slide 153</vt:lpstr>
      <vt:lpstr>Slide 154</vt:lpstr>
      <vt:lpstr>Slide 155</vt:lpstr>
      <vt:lpstr>Slide 156</vt:lpstr>
      <vt:lpstr>Tons Removed, Samples Taken and $</vt:lpstr>
      <vt:lpstr>FIFRA and Pesticide ER for OSCs </vt:lpstr>
      <vt:lpstr>Pesticide Broker Exercise / Scenario  </vt:lpstr>
      <vt:lpstr>Pesticide Broker Exercise / Scenario </vt:lpstr>
      <vt:lpstr>Definition of Broker?</vt:lpstr>
      <vt:lpstr>Pesticide Import/Customs Broker  Calvin Field - A Tale Of Woe</vt:lpstr>
      <vt:lpstr>Rodeo Town, CO</vt:lpstr>
      <vt:lpstr>Pesticide Import/Customs Broker  Calvin Field</vt:lpstr>
      <vt:lpstr>Pesticide Import/Customs Broker  Calvin Field</vt:lpstr>
      <vt:lpstr>June 1--Fire Marshal  Re-inspects Warehouse</vt:lpstr>
      <vt:lpstr>Slide 167</vt:lpstr>
      <vt:lpstr>Inspection Findings</vt:lpstr>
      <vt:lpstr>Inspection Findings</vt:lpstr>
      <vt:lpstr>Inspection Findings</vt:lpstr>
      <vt:lpstr>Inspection Findings</vt:lpstr>
      <vt:lpstr>Inspection Findings</vt:lpstr>
      <vt:lpstr>Your Technical Evaluation?</vt:lpstr>
      <vt:lpstr>Discussion</vt:lpstr>
      <vt:lpstr>Discussion</vt:lpstr>
      <vt:lpstr>…but on evening of June 2 </vt:lpstr>
      <vt:lpstr>Aluminum Phosphide Reaction with Water</vt:lpstr>
      <vt:lpstr>Then, The Party Really Got Started </vt:lpstr>
      <vt:lpstr>Field Pesticides Fire &amp; Chemicals</vt:lpstr>
      <vt:lpstr>Fire investigators exposed</vt:lpstr>
      <vt:lpstr>Burning aluminum phosphide</vt:lpstr>
      <vt:lpstr>Unknowns</vt:lpstr>
      <vt:lpstr>Discussion</vt:lpstr>
      <vt:lpstr>Take Away Messages</vt:lpstr>
      <vt:lpstr>ANSWERS </vt:lpstr>
      <vt:lpstr>Certificates</vt:lpstr>
      <vt:lpstr>New Ways to stay connected!</vt:lpstr>
      <vt:lpstr>Resources &amp; Feedback</vt:lpstr>
    </vt:vector>
  </TitlesOfParts>
  <Company>EPA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ANTHRAX REMEDIATION PRODUCTS REGISTRATION RELATED LABORATORY ACTIVITIES</dc:title>
  <dc:creator>myanchul</dc:creator>
  <cp:lastModifiedBy>Peter Riddle</cp:lastModifiedBy>
  <cp:revision>104</cp:revision>
  <cp:lastPrinted>2013-11-13T12:14:21Z</cp:lastPrinted>
  <dcterms:created xsi:type="dcterms:W3CDTF">2013-11-13T12:06:38Z</dcterms:created>
  <dcterms:modified xsi:type="dcterms:W3CDTF">2013-11-13T12:14:42Z</dcterms:modified>
</cp:coreProperties>
</file>