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5"/>
  </p:notesMasterIdLst>
  <p:sldIdLst>
    <p:sldId id="257"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FFD1"/>
    <a:srgbClr val="FFFFB7"/>
    <a:srgbClr val="D9FFD9"/>
    <a:srgbClr val="D5FFD5"/>
    <a:srgbClr val="FFAFFF"/>
    <a:srgbClr val="A7FFFF"/>
    <a:srgbClr val="C1FFFF"/>
    <a:srgbClr val="BDDEFF"/>
    <a:srgbClr val="FFBDFF"/>
    <a:srgbClr val="F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7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7F17E16-FB16-488B-BC87-5D713E32D6A7}" type="datetimeFigureOut">
              <a:rPr lang="en-US" smtClean="0"/>
              <a:t>4/24/2019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F435355-C58E-444D-9CDE-FA0A714EB36D}" type="slidenum">
              <a:rPr lang="en-US" smtClean="0"/>
              <a:t>‹#›</a:t>
            </a:fld>
            <a:endParaRPr lang="en-US"/>
          </a:p>
        </p:txBody>
      </p:sp>
    </p:spTree>
    <p:extLst>
      <p:ext uri="{BB962C8B-B14F-4D97-AF65-F5344CB8AC3E}">
        <p14:creationId xmlns:p14="http://schemas.microsoft.com/office/powerpoint/2010/main" val="2432883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C100F8C-2D11-46F0-9192-E719624A9128}" type="slidenum">
              <a:rPr lang="en-US" smtClean="0">
                <a:solidFill>
                  <a:srgbClr val="000000"/>
                </a:solidFill>
              </a:rPr>
              <a:pPr/>
              <a:t>1</a:t>
            </a:fld>
            <a:endParaRPr 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lnSpc>
                <a:spcPct val="80000"/>
              </a:lnSpc>
            </a:pPr>
            <a:r>
              <a:rPr lang="en-US" sz="800" b="1" dirty="0"/>
              <a:t>INSTRUCTOR INFORMATION</a:t>
            </a:r>
            <a:endParaRPr lang="en-US" sz="800" dirty="0"/>
          </a:p>
          <a:p>
            <a:pPr eaLnBrk="1" hangingPunct="1">
              <a:lnSpc>
                <a:spcPct val="80000"/>
              </a:lnSpc>
              <a:spcBef>
                <a:spcPct val="0"/>
              </a:spcBef>
            </a:pPr>
            <a:r>
              <a:rPr lang="en-US" sz="800" b="1" dirty="0"/>
              <a:t>Lesson: </a:t>
            </a:r>
            <a:r>
              <a:rPr lang="en-US" sz="800" dirty="0"/>
              <a:t>Interest Based Negotiation </a:t>
            </a:r>
            <a:endParaRPr lang="en-US" sz="800" b="1" dirty="0"/>
          </a:p>
          <a:p>
            <a:pPr eaLnBrk="1" hangingPunct="1">
              <a:lnSpc>
                <a:spcPct val="80000"/>
              </a:lnSpc>
              <a:spcBef>
                <a:spcPct val="0"/>
              </a:spcBef>
            </a:pPr>
            <a:r>
              <a:rPr lang="en-US" sz="800" b="1" dirty="0"/>
              <a:t>Topic:</a:t>
            </a:r>
            <a:r>
              <a:rPr lang="en-US" sz="800" dirty="0"/>
              <a:t> Objectives</a:t>
            </a:r>
            <a:endParaRPr lang="en-US" sz="800" b="1" dirty="0"/>
          </a:p>
          <a:p>
            <a:pPr eaLnBrk="1" hangingPunct="1">
              <a:lnSpc>
                <a:spcPct val="80000"/>
              </a:lnSpc>
              <a:spcBef>
                <a:spcPct val="0"/>
              </a:spcBef>
            </a:pPr>
            <a:r>
              <a:rPr lang="en-US" sz="800" b="1" dirty="0"/>
              <a:t>Method:</a:t>
            </a:r>
            <a:r>
              <a:rPr lang="en-US" sz="800" dirty="0"/>
              <a:t> Lecture</a:t>
            </a:r>
            <a:endParaRPr lang="en-US" sz="800" b="1" dirty="0"/>
          </a:p>
          <a:p>
            <a:pPr eaLnBrk="1" hangingPunct="1">
              <a:lnSpc>
                <a:spcPct val="80000"/>
              </a:lnSpc>
            </a:pPr>
            <a:endParaRPr lang="en-US" sz="800" dirty="0"/>
          </a:p>
          <a:p>
            <a:pPr eaLnBrk="1" hangingPunct="1">
              <a:lnSpc>
                <a:spcPct val="120000"/>
              </a:lnSpc>
              <a:spcBef>
                <a:spcPct val="50000"/>
              </a:spcBef>
            </a:pPr>
            <a:r>
              <a:rPr lang="en-US" sz="800" b="1" dirty="0"/>
              <a:t>DELIVERY</a:t>
            </a:r>
          </a:p>
          <a:p>
            <a:pPr eaLnBrk="1" hangingPunct="1">
              <a:lnSpc>
                <a:spcPct val="120000"/>
              </a:lnSpc>
              <a:spcBef>
                <a:spcPct val="50000"/>
              </a:spcBef>
            </a:pPr>
            <a:endParaRPr lang="en-US" sz="800" b="1" dirty="0"/>
          </a:p>
          <a:p>
            <a:pPr eaLnBrk="1" hangingPunct="1">
              <a:lnSpc>
                <a:spcPct val="120000"/>
              </a:lnSpc>
              <a:spcBef>
                <a:spcPct val="50000"/>
              </a:spcBef>
            </a:pPr>
            <a:r>
              <a:rPr lang="en-US" sz="800" dirty="0"/>
              <a:t>Instructors cover the following points:</a:t>
            </a:r>
          </a:p>
          <a:p>
            <a:pPr eaLnBrk="1" hangingPunct="1">
              <a:lnSpc>
                <a:spcPct val="120000"/>
              </a:lnSpc>
              <a:spcBef>
                <a:spcPct val="50000"/>
              </a:spcBef>
            </a:pPr>
            <a:r>
              <a:rPr lang="en-US" sz="800" dirty="0"/>
              <a:t>EPA’s Public Involvement Policy (2003), which is consistent with EPA’s community involvement processes for Superfund, recognizes the five different kinds of objectives of interacting with the public or stakeholders.  </a:t>
            </a:r>
          </a:p>
          <a:p>
            <a:pPr eaLnBrk="1" hangingPunct="1">
              <a:lnSpc>
                <a:spcPct val="80000"/>
              </a:lnSpc>
            </a:pPr>
            <a:endParaRPr lang="en-US" sz="800" dirty="0"/>
          </a:p>
          <a:p>
            <a:pPr eaLnBrk="1" hangingPunct="1">
              <a:lnSpc>
                <a:spcPct val="80000"/>
              </a:lnSpc>
            </a:pPr>
            <a:r>
              <a:rPr lang="en-US" sz="800" dirty="0"/>
              <a:t>This Spectrum </a:t>
            </a:r>
            <a:r>
              <a:rPr lang="en-US" sz="800" dirty="0" err="1"/>
              <a:t>echos</a:t>
            </a:r>
            <a:r>
              <a:rPr lang="en-US" sz="800" dirty="0"/>
              <a:t> other organization’s spectrum or ranges such as IAP2 and other Federal and state agencies – most have 4 – 5 types of interaction.  The types of interaction may be named or identified by a verb (IAP2 – International Association for Public Participation - uses verbs – inform, consult, collaborate, empower).  </a:t>
            </a:r>
          </a:p>
          <a:p>
            <a:pPr eaLnBrk="1" hangingPunct="1">
              <a:lnSpc>
                <a:spcPct val="80000"/>
              </a:lnSpc>
            </a:pPr>
            <a:endParaRPr lang="en-US" sz="800" dirty="0"/>
          </a:p>
          <a:p>
            <a:pPr eaLnBrk="1" hangingPunct="1">
              <a:lnSpc>
                <a:spcPct val="80000"/>
              </a:lnSpc>
            </a:pPr>
            <a:r>
              <a:rPr lang="en-US" sz="800" dirty="0"/>
              <a:t>EPA has chosen to use nouns that name the OUTCOME or END PRODUCT of the interaction with the public/stakeholders.  </a:t>
            </a:r>
          </a:p>
          <a:p>
            <a:pPr eaLnBrk="1" hangingPunct="1">
              <a:lnSpc>
                <a:spcPct val="80000"/>
              </a:lnSpc>
            </a:pPr>
            <a:endParaRPr lang="en-US" sz="800" dirty="0"/>
          </a:p>
          <a:p>
            <a:pPr eaLnBrk="1" hangingPunct="1">
              <a:lnSpc>
                <a:spcPct val="80000"/>
              </a:lnSpc>
            </a:pPr>
            <a:r>
              <a:rPr lang="en-US" sz="800" dirty="0"/>
              <a:t>For the purposes of this graphic we have included the IAP2’s promises to the public about what we, as an agency, will do as a result of our interaction with them.  Why is this important?</a:t>
            </a:r>
          </a:p>
          <a:p>
            <a:pPr eaLnBrk="1" hangingPunct="1">
              <a:lnSpc>
                <a:spcPct val="80000"/>
              </a:lnSpc>
            </a:pPr>
            <a:endParaRPr lang="en-US" sz="800" dirty="0"/>
          </a:p>
          <a:p>
            <a:pPr eaLnBrk="1" hangingPunct="1">
              <a:lnSpc>
                <a:spcPct val="80000"/>
              </a:lnSpc>
            </a:pPr>
            <a:r>
              <a:rPr lang="en-US" sz="800" dirty="0"/>
              <a:t>Meeting expectations establishes trust and credibility.  It is important for EPA and the public to have the SAME expectation of the result of our interaction with them.  Trust is lost, cynicism and anger may result if the public thinks they have reached an agreement with us but we think we have just exchanged information.  </a:t>
            </a:r>
          </a:p>
          <a:p>
            <a:pPr eaLnBrk="1" hangingPunct="1">
              <a:lnSpc>
                <a:spcPct val="80000"/>
              </a:lnSpc>
            </a:pPr>
            <a:endParaRPr lang="en-US" sz="800" dirty="0"/>
          </a:p>
          <a:p>
            <a:pPr eaLnBrk="1" hangingPunct="1">
              <a:lnSpc>
                <a:spcPct val="80000"/>
              </a:lnSpc>
            </a:pPr>
            <a:r>
              <a:rPr lang="en-US" sz="800" dirty="0"/>
              <a:t>Placing ourselves and the public in the same “box” enables us to be honest about what we can and can’t deliver on regarding our interactions and allows each party in the interaction to </a:t>
            </a:r>
            <a:r>
              <a:rPr lang="en-US" sz="800" dirty="0" err="1"/>
              <a:t>guage</a:t>
            </a:r>
            <a:r>
              <a:rPr lang="en-US" sz="800" dirty="0"/>
              <a:t> the time spent interacting with what we will achieve or get out of it.  No sense spending days and days of time in intensive discussions and options exploration if we are just in a mode of exchanging information and not developing recommendations or reaching an agreement.  </a:t>
            </a:r>
          </a:p>
          <a:p>
            <a:pPr eaLnBrk="1" hangingPunct="1">
              <a:lnSpc>
                <a:spcPct val="80000"/>
              </a:lnSpc>
            </a:pPr>
            <a:endParaRPr lang="en-US" sz="800" dirty="0"/>
          </a:p>
          <a:p>
            <a:pPr eaLnBrk="1" hangingPunct="1">
              <a:lnSpc>
                <a:spcPct val="80000"/>
              </a:lnSpc>
            </a:pPr>
            <a:r>
              <a:rPr lang="en-US" sz="800" dirty="0"/>
              <a:t>Instructor should go over the information in each box – distinguishing between the box under discussion and the box immediately </a:t>
            </a:r>
            <a:r>
              <a:rPr lang="en-US" sz="800" dirty="0" err="1"/>
              <a:t>preceeding</a:t>
            </a:r>
            <a:r>
              <a:rPr lang="en-US" sz="800" dirty="0"/>
              <a:t> it. </a:t>
            </a:r>
          </a:p>
          <a:p>
            <a:pPr eaLnBrk="1" hangingPunct="1">
              <a:lnSpc>
                <a:spcPct val="80000"/>
              </a:lnSpc>
            </a:pPr>
            <a:endParaRPr lang="en-US" sz="800" dirty="0"/>
          </a:p>
          <a:p>
            <a:pPr eaLnBrk="1" hangingPunct="1">
              <a:lnSpc>
                <a:spcPct val="80000"/>
              </a:lnSpc>
            </a:pPr>
            <a:r>
              <a:rPr lang="en-US" sz="800" dirty="0"/>
              <a:t>Outreach – a ONE way exchange of information – a way to provide data, status, schedule – keeping people updated, reducing the possibility of misunderstanding.  Transparent decision making, openness to sharing information without it being pried out.</a:t>
            </a:r>
          </a:p>
          <a:p>
            <a:pPr eaLnBrk="1" hangingPunct="1">
              <a:lnSpc>
                <a:spcPct val="80000"/>
              </a:lnSpc>
            </a:pPr>
            <a:endParaRPr lang="en-US" sz="800" dirty="0"/>
          </a:p>
          <a:p>
            <a:pPr eaLnBrk="1" hangingPunct="1">
              <a:lnSpc>
                <a:spcPct val="80000"/>
              </a:lnSpc>
            </a:pPr>
            <a:r>
              <a:rPr lang="en-US" sz="800" dirty="0"/>
              <a:t>Information Exchange – a TWO way exchange of information – the agency shares what we know or what we are doing or going to do and the public reacts to the information and shares data and information that they may have with us.  A good information exchange process may be </a:t>
            </a:r>
            <a:r>
              <a:rPr lang="en-US" sz="800" dirty="0" err="1"/>
              <a:t>MULTIdirectional</a:t>
            </a:r>
            <a:r>
              <a:rPr lang="en-US" sz="800" dirty="0"/>
              <a:t> – allowing stakeholders to exchange information with each other or to hear each other and be able to find out the information others have provided the agency.  IT IS NOT A COLLABORATIVE ACTIVITY -  but it may be accomplished in a collaborative, cooperative manner.  It does not in and of itself build consensus or establish a joint decision making process.  It may be “one off” or a series of interactions (meetings, workshops) over time.  </a:t>
            </a:r>
          </a:p>
          <a:p>
            <a:pPr eaLnBrk="1" hangingPunct="1">
              <a:lnSpc>
                <a:spcPct val="80000"/>
              </a:lnSpc>
            </a:pPr>
            <a:endParaRPr lang="en-US" sz="800" dirty="0"/>
          </a:p>
          <a:p>
            <a:pPr eaLnBrk="1" hangingPunct="1">
              <a:lnSpc>
                <a:spcPct val="80000"/>
              </a:lnSpc>
            </a:pPr>
            <a:r>
              <a:rPr lang="en-US" sz="800" dirty="0"/>
              <a:t>Recommendations – this is a process which can build consensus, can be a collaboration or joint problem solving.  However, the agency typically reserves the final decision for itself in it’s own decision making process.  A community advisory group may work together over time to make some recommendations to EPA on the direction of a cleanup or another action, but the agency is NOT promising to “negotiate” or reach an implementable agreement with the group.  Recommendations may be a set of decisions reached by consensus that all parties to the discussions agree upon or it may be something like – ‘the agency could do this, or it could do that”  or it could be “many participants think the agency should do this, some participants think the agency should do that”  Usually recommendations are reached as a result of an on going dialogue or discussion process NOT a one time meeting or short discussion.  Commitment of the agency must respect the time and energy and resources that the participants invested to get to a set of recommendations.  </a:t>
            </a:r>
          </a:p>
          <a:p>
            <a:pPr eaLnBrk="1" hangingPunct="1">
              <a:lnSpc>
                <a:spcPct val="80000"/>
              </a:lnSpc>
            </a:pPr>
            <a:endParaRPr lang="en-US" sz="800" dirty="0"/>
          </a:p>
          <a:p>
            <a:pPr eaLnBrk="1" hangingPunct="1">
              <a:lnSpc>
                <a:spcPct val="80000"/>
              </a:lnSpc>
            </a:pPr>
            <a:r>
              <a:rPr lang="en-US" sz="800" dirty="0"/>
              <a:t>Agreements – are the results of  negotiations that all parties understand they are entering into when they start the discussions.  Parties are committed to implementing their roles and responsibilities as reached during the negotiations.  Agreements may not be reached on all aspects of a decision – some aspects of a decision may be beyond the agreement of all necessary parties, but in reaching some agreements the parties narrow down their list of disagreements, which may allow for decisions to move forward.  Sometimes an agreement is a signed document, sometimes it is entered into an official record such as a consent decree or order, sometimes is can be more informal – but it always is a “moral” commitment to honor the terms of the negotiation within each participant’s abilities. </a:t>
            </a:r>
          </a:p>
          <a:p>
            <a:pPr eaLnBrk="1" hangingPunct="1">
              <a:lnSpc>
                <a:spcPct val="80000"/>
              </a:lnSpc>
            </a:pPr>
            <a:endParaRPr lang="en-US" sz="800" dirty="0"/>
          </a:p>
          <a:p>
            <a:pPr eaLnBrk="1" hangingPunct="1">
              <a:lnSpc>
                <a:spcPct val="80000"/>
              </a:lnSpc>
            </a:pPr>
            <a:r>
              <a:rPr lang="en-US" sz="800" dirty="0"/>
              <a:t>Stakeholder Action – sometimes the agency is not the final implementer of a decision- we are not doing the cleanup, we are not building the redevelopment or taking the voluntary actions.  But we may “convene” or sponsor or initiate or encourage a collaborative or cooperative dialogue or negotiation between parties who can take an action.  We may need to be at the table to represent our interests, or implement our pieces of the action, but the final decisions or implementation actions are not solely ours to take.  We may provide some resources, a bully pulpit, some data or technical information, we may do our piece of the implementation within our statutes or budget.  Sometimes we may not actually be at the table, but be a resource to those who are.</a:t>
            </a:r>
          </a:p>
          <a:p>
            <a:pPr eaLnBrk="1" hangingPunct="1">
              <a:lnSpc>
                <a:spcPct val="80000"/>
              </a:lnSpc>
            </a:pPr>
            <a:endParaRPr lang="en-US" sz="800" dirty="0"/>
          </a:p>
        </p:txBody>
      </p:sp>
    </p:spTree>
    <p:extLst>
      <p:ext uri="{BB962C8B-B14F-4D97-AF65-F5344CB8AC3E}">
        <p14:creationId xmlns:p14="http://schemas.microsoft.com/office/powerpoint/2010/main" val="264636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F82884-AE16-4A5A-A5E9-D51E5CCFA3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367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F21D6D-FCAC-430A-B3FF-4679BE59CA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389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3C1A1A-E9E3-41DF-85DF-1050085D8F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758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049A92-057C-4AB8-BF76-E564CE4876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200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E81E0F-498A-4BF9-BD08-854148FC59C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761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0A6F55-2DD4-44A5-AE4A-2CFB21728F1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3588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A5BA797-AC42-4BBA-9C3F-BCD2E784E65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812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683262-F826-46F4-8655-D4714733A7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1703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0CA4BD0-45FD-405E-8FD2-D0189AA0C1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66419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FC687F-0918-4C27-93E5-78ACF618CD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3475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B61D61-CAD6-4856-8173-8AC3E863F0A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885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6EC6D8AA-66B8-4F5F-94D6-BF4189DAD366}"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392527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752600" y="366463"/>
            <a:ext cx="8458200" cy="762000"/>
          </a:xfrm>
        </p:spPr>
        <p:txBody>
          <a:bodyPr/>
          <a:lstStyle/>
          <a:p>
            <a:pPr eaLnBrk="1" hangingPunct="1"/>
            <a:r>
              <a:rPr lang="en-US" sz="4000" dirty="0">
                <a:solidFill>
                  <a:sysClr val="windowText" lastClr="000000"/>
                </a:solidFill>
              </a:rPr>
              <a:t>Public Involvement Spectrum</a:t>
            </a:r>
            <a:r>
              <a:rPr lang="en-US" sz="3200" b="1" dirty="0">
                <a:solidFill>
                  <a:sysClr val="windowText" lastClr="000000"/>
                </a:solidFill>
              </a:rPr>
              <a:t> </a:t>
            </a:r>
          </a:p>
        </p:txBody>
      </p:sp>
      <p:sp>
        <p:nvSpPr>
          <p:cNvPr id="3077" name="Text Box 5"/>
          <p:cNvSpPr txBox="1">
            <a:spLocks noChangeArrowheads="1"/>
          </p:cNvSpPr>
          <p:nvPr/>
        </p:nvSpPr>
        <p:spPr bwMode="auto">
          <a:xfrm>
            <a:off x="443246" y="1425210"/>
            <a:ext cx="2082085" cy="3718560"/>
          </a:xfrm>
          <a:prstGeom prst="rect">
            <a:avLst/>
          </a:prstGeom>
          <a:solidFill>
            <a:srgbClr val="FFFFB7"/>
          </a:solidFill>
          <a:ln w="9525">
            <a:noFill/>
            <a:miter lim="800000"/>
            <a:headEnd/>
            <a:tailEnd/>
          </a:ln>
        </p:spPr>
        <p:txBody>
          <a:bodyPr lIns="91440" rIns="91440">
            <a:noAutofit/>
          </a:bodyPr>
          <a:lstStyle/>
          <a:p>
            <a:pPr algn="ctr" fontAlgn="base">
              <a:spcBef>
                <a:spcPct val="0"/>
              </a:spcBef>
              <a:spcAft>
                <a:spcPct val="0"/>
              </a:spcAft>
            </a:pPr>
            <a:endParaRPr lang="en-US" sz="1200" dirty="0">
              <a:solidFill>
                <a:srgbClr val="000000"/>
              </a:solidFill>
              <a:ea typeface="ＭＳ Ｐゴシック" pitchFamily="34" charset="-128"/>
            </a:endParaRPr>
          </a:p>
          <a:p>
            <a:pPr algn="ctr" fontAlgn="base">
              <a:spcBef>
                <a:spcPct val="0"/>
              </a:spcBef>
              <a:spcAft>
                <a:spcPct val="0"/>
              </a:spcAft>
            </a:pPr>
            <a:r>
              <a:rPr lang="en-US" sz="1200" dirty="0">
                <a:solidFill>
                  <a:srgbClr val="000000"/>
                </a:solidFill>
                <a:ea typeface="ＭＳ Ｐゴシック" pitchFamily="34" charset="-128"/>
              </a:rPr>
              <a:t>OUTREACH</a:t>
            </a:r>
          </a:p>
          <a:p>
            <a:pPr algn="ctr" fontAlgn="base">
              <a:spcBef>
                <a:spcPct val="0"/>
              </a:spcBef>
              <a:spcAft>
                <a:spcPct val="0"/>
              </a:spcAft>
            </a:pPr>
            <a:endParaRPr lang="en-US" sz="1200" dirty="0">
              <a:solidFill>
                <a:srgbClr val="000000"/>
              </a:solidFill>
              <a:ea typeface="ＭＳ Ｐゴシック" pitchFamily="34" charset="-128"/>
            </a:endParaRPr>
          </a:p>
          <a:p>
            <a:pPr algn="ctr" fontAlgn="base">
              <a:spcBef>
                <a:spcPct val="0"/>
              </a:spcBef>
              <a:spcAft>
                <a:spcPct val="0"/>
              </a:spcAft>
            </a:pPr>
            <a:endParaRPr lang="en-US" sz="1000" b="1"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Purpose</a:t>
            </a:r>
            <a:r>
              <a:rPr lang="en-US" sz="1000" dirty="0">
                <a:solidFill>
                  <a:srgbClr val="000000"/>
                </a:solidFill>
                <a:ea typeface="ＭＳ Ｐゴシック" pitchFamily="34" charset="-128"/>
              </a:rPr>
              <a:t>: </a:t>
            </a:r>
          </a:p>
          <a:p>
            <a:pPr algn="ctr" fontAlgn="base">
              <a:spcBef>
                <a:spcPct val="0"/>
              </a:spcBef>
              <a:spcAft>
                <a:spcPct val="0"/>
              </a:spcAft>
            </a:pPr>
            <a:r>
              <a:rPr lang="en-US" sz="1000" dirty="0">
                <a:solidFill>
                  <a:srgbClr val="000000"/>
                </a:solidFill>
                <a:ea typeface="ＭＳ Ｐゴシック" pitchFamily="34" charset="-128"/>
              </a:rPr>
              <a:t>To provide information </a:t>
            </a:r>
          </a:p>
          <a:p>
            <a:pPr algn="ctr" fontAlgn="base">
              <a:spcBef>
                <a:spcPct val="0"/>
              </a:spcBef>
              <a:spcAft>
                <a:spcPct val="0"/>
              </a:spcAft>
            </a:pPr>
            <a:r>
              <a:rPr lang="en-US" sz="1000" dirty="0">
                <a:solidFill>
                  <a:srgbClr val="000000"/>
                </a:solidFill>
                <a:ea typeface="ＭＳ Ｐゴシック" pitchFamily="34" charset="-128"/>
              </a:rPr>
              <a:t>(Information flows in one direction – from EPA out.)</a:t>
            </a:r>
          </a:p>
          <a:p>
            <a:pPr algn="ctr" fontAlgn="base">
              <a:spcBef>
                <a:spcPct val="0"/>
              </a:spcBef>
              <a:spcAft>
                <a:spcPct val="0"/>
              </a:spcAft>
            </a:pPr>
            <a:r>
              <a:rPr lang="en-US" sz="1000" dirty="0">
                <a:solidFill>
                  <a:srgbClr val="000000"/>
                </a:solidFill>
                <a:ea typeface="ＭＳ Ｐゴシック" pitchFamily="34" charset="-128"/>
              </a:rPr>
              <a:t>      </a:t>
            </a:r>
          </a:p>
          <a:p>
            <a:pPr algn="ctr" fontAlgn="base">
              <a:spcBef>
                <a:spcPct val="0"/>
              </a:spcBef>
              <a:spcAft>
                <a:spcPct val="0"/>
              </a:spcAft>
            </a:pPr>
            <a:endParaRPr lang="en-US" sz="1000" dirty="0">
              <a:solidFill>
                <a:srgbClr val="000000"/>
              </a:solidFill>
              <a:ea typeface="ＭＳ Ｐゴシック" pitchFamily="34" charset="-128"/>
            </a:endParaRPr>
          </a:p>
          <a:p>
            <a:pPr algn="ctr" eaLnBrk="0" fontAlgn="base" hangingPunct="0">
              <a:spcBef>
                <a:spcPct val="0"/>
              </a:spcBef>
              <a:spcAft>
                <a:spcPct val="0"/>
              </a:spcAft>
            </a:pPr>
            <a:r>
              <a:rPr lang="en-US" sz="1000" b="1" dirty="0">
                <a:solidFill>
                  <a:srgbClr val="000000"/>
                </a:solidFill>
                <a:ea typeface="ＭＳ Ｐゴシック" pitchFamily="34" charset="-128"/>
              </a:rPr>
              <a:t>Promise</a:t>
            </a:r>
            <a:r>
              <a:rPr lang="en-US" sz="1000" dirty="0">
                <a:solidFill>
                  <a:srgbClr val="000000"/>
                </a:solidFill>
                <a:ea typeface="ＭＳ Ｐゴシック" pitchFamily="34" charset="-128"/>
              </a:rPr>
              <a:t>:</a:t>
            </a:r>
          </a:p>
          <a:p>
            <a:pPr algn="ctr" eaLnBrk="0" fontAlgn="base" hangingPunct="0">
              <a:spcBef>
                <a:spcPct val="0"/>
              </a:spcBef>
              <a:spcAft>
                <a:spcPct val="0"/>
              </a:spcAft>
            </a:pPr>
            <a:r>
              <a:rPr lang="en-US" sz="1000" dirty="0">
                <a:solidFill>
                  <a:srgbClr val="000000"/>
                </a:solidFill>
                <a:ea typeface="ＭＳ Ｐゴシック" pitchFamily="34" charset="-128"/>
              </a:rPr>
              <a:t>We will keep you informed </a:t>
            </a: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Types</a:t>
            </a:r>
            <a:r>
              <a:rPr lang="en-US" sz="1000" dirty="0">
                <a:solidFill>
                  <a:srgbClr val="000000"/>
                </a:solidFill>
                <a:ea typeface="ＭＳ Ｐゴシック" pitchFamily="34" charset="-128"/>
              </a:rPr>
              <a:t>:</a:t>
            </a:r>
          </a:p>
          <a:p>
            <a:pPr algn="ctr" fontAlgn="base">
              <a:spcBef>
                <a:spcPct val="0"/>
              </a:spcBef>
              <a:spcAft>
                <a:spcPct val="0"/>
              </a:spcAft>
            </a:pPr>
            <a:r>
              <a:rPr lang="en-US" sz="1000" dirty="0">
                <a:solidFill>
                  <a:srgbClr val="000000"/>
                </a:solidFill>
              </a:rPr>
              <a:t>Website</a:t>
            </a:r>
          </a:p>
          <a:p>
            <a:pPr algn="ctr" fontAlgn="base">
              <a:spcBef>
                <a:spcPct val="0"/>
              </a:spcBef>
              <a:spcAft>
                <a:spcPct val="0"/>
              </a:spcAft>
            </a:pPr>
            <a:r>
              <a:rPr lang="en-US" sz="1000" dirty="0">
                <a:solidFill>
                  <a:srgbClr val="000000"/>
                </a:solidFill>
              </a:rPr>
              <a:t>Fact Sheet</a:t>
            </a:r>
          </a:p>
          <a:p>
            <a:pPr algn="ctr" fontAlgn="base">
              <a:spcBef>
                <a:spcPct val="0"/>
              </a:spcBef>
              <a:spcAft>
                <a:spcPct val="0"/>
              </a:spcAft>
            </a:pPr>
            <a:r>
              <a:rPr lang="en-US" sz="1000" dirty="0">
                <a:solidFill>
                  <a:srgbClr val="000000"/>
                </a:solidFill>
              </a:rPr>
              <a:t>Phone Hot Line</a:t>
            </a:r>
          </a:p>
          <a:p>
            <a:pPr algn="ctr" fontAlgn="base">
              <a:spcBef>
                <a:spcPct val="0"/>
              </a:spcBef>
              <a:spcAft>
                <a:spcPct val="0"/>
              </a:spcAft>
            </a:pPr>
            <a:r>
              <a:rPr lang="en-US" sz="1000" dirty="0">
                <a:solidFill>
                  <a:srgbClr val="000000"/>
                </a:solidFill>
              </a:rPr>
              <a:t>Federal Register Notice</a:t>
            </a:r>
          </a:p>
          <a:p>
            <a:pPr algn="ctr" fontAlgn="base">
              <a:spcBef>
                <a:spcPct val="0"/>
              </a:spcBef>
              <a:spcAft>
                <a:spcPct val="0"/>
              </a:spcAft>
            </a:pPr>
            <a:r>
              <a:rPr lang="en-US" sz="1000" dirty="0">
                <a:solidFill>
                  <a:srgbClr val="000000"/>
                </a:solidFill>
              </a:rPr>
              <a:t>Press Release</a:t>
            </a:r>
          </a:p>
        </p:txBody>
      </p:sp>
      <p:sp>
        <p:nvSpPr>
          <p:cNvPr id="3079" name="Text Box 7"/>
          <p:cNvSpPr txBox="1">
            <a:spLocks noChangeArrowheads="1"/>
          </p:cNvSpPr>
          <p:nvPr/>
        </p:nvSpPr>
        <p:spPr bwMode="auto">
          <a:xfrm>
            <a:off x="5035102" y="1435614"/>
            <a:ext cx="2082085" cy="3718560"/>
          </a:xfrm>
          <a:prstGeom prst="rect">
            <a:avLst/>
          </a:prstGeom>
          <a:solidFill>
            <a:srgbClr val="A7FFFF"/>
          </a:solidFill>
          <a:ln w="9525">
            <a:noFill/>
            <a:miter lim="800000"/>
            <a:headEnd/>
            <a:tailEnd/>
          </a:ln>
        </p:spPr>
        <p:txBody>
          <a:bodyPr lIns="91440" rIns="91440">
            <a:noAutofit/>
          </a:bodyPr>
          <a:lstStyle/>
          <a:p>
            <a:pPr algn="ctr" fontAlgn="base">
              <a:spcBef>
                <a:spcPct val="0"/>
              </a:spcBef>
              <a:spcAft>
                <a:spcPct val="0"/>
              </a:spcAft>
            </a:pPr>
            <a:endParaRPr lang="en-US" sz="1200" dirty="0">
              <a:solidFill>
                <a:srgbClr val="000000"/>
              </a:solidFill>
              <a:ea typeface="ＭＳ Ｐゴシック" pitchFamily="34" charset="-128"/>
            </a:endParaRPr>
          </a:p>
          <a:p>
            <a:pPr algn="ctr" fontAlgn="base">
              <a:spcBef>
                <a:spcPct val="0"/>
              </a:spcBef>
              <a:spcAft>
                <a:spcPct val="0"/>
              </a:spcAft>
            </a:pPr>
            <a:r>
              <a:rPr lang="en-US" sz="1200" dirty="0">
                <a:solidFill>
                  <a:srgbClr val="000000"/>
                </a:solidFill>
                <a:ea typeface="ＭＳ Ｐゴシック" pitchFamily="34" charset="-128"/>
              </a:rPr>
              <a:t>RECOMMENDATIONS</a:t>
            </a:r>
          </a:p>
          <a:p>
            <a:pPr algn="ctr" fontAlgn="base">
              <a:spcBef>
                <a:spcPct val="0"/>
              </a:spcBef>
              <a:spcAft>
                <a:spcPct val="0"/>
              </a:spcAft>
            </a:pPr>
            <a:endParaRPr lang="en-US" sz="1200"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Purpose</a:t>
            </a:r>
            <a:r>
              <a:rPr lang="en-US" sz="1000" dirty="0">
                <a:solidFill>
                  <a:srgbClr val="000000"/>
                </a:solidFill>
                <a:ea typeface="ＭＳ Ｐゴシック" pitchFamily="34" charset="-128"/>
              </a:rPr>
              <a:t> </a:t>
            </a:r>
          </a:p>
          <a:p>
            <a:pPr algn="ctr" fontAlgn="base">
              <a:spcBef>
                <a:spcPct val="0"/>
              </a:spcBef>
              <a:spcAft>
                <a:spcPct val="0"/>
              </a:spcAft>
            </a:pPr>
            <a:r>
              <a:rPr lang="en-US" sz="1000" dirty="0">
                <a:solidFill>
                  <a:srgbClr val="000000"/>
                </a:solidFill>
                <a:ea typeface="ＭＳ Ｐゴシック" pitchFamily="34" charset="-128"/>
              </a:rPr>
              <a:t>To obtain useful &amp; influential advice or comments</a:t>
            </a:r>
          </a:p>
          <a:p>
            <a:pPr algn="ctr" fontAlgn="base">
              <a:spcBef>
                <a:spcPct val="0"/>
              </a:spcBef>
              <a:spcAft>
                <a:spcPct val="0"/>
              </a:spcAft>
            </a:pPr>
            <a:endParaRPr lang="en-US" sz="1000" i="1"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eaLnBrk="0" fontAlgn="base" hangingPunct="0">
              <a:spcBef>
                <a:spcPct val="0"/>
              </a:spcBef>
              <a:spcAft>
                <a:spcPct val="0"/>
              </a:spcAft>
            </a:pPr>
            <a:r>
              <a:rPr lang="en-US" sz="1000" b="1" dirty="0">
                <a:solidFill>
                  <a:srgbClr val="000000"/>
                </a:solidFill>
                <a:ea typeface="ＭＳ Ｐゴシック" pitchFamily="34" charset="-128"/>
              </a:rPr>
              <a:t>Promise:</a:t>
            </a:r>
            <a:r>
              <a:rPr lang="en-US" sz="1000" dirty="0">
                <a:solidFill>
                  <a:srgbClr val="000000"/>
                </a:solidFill>
                <a:ea typeface="ＭＳ Ｐゴシック" pitchFamily="34" charset="-128"/>
              </a:rPr>
              <a:t>  </a:t>
            </a:r>
          </a:p>
          <a:p>
            <a:pPr algn="ctr" eaLnBrk="0" fontAlgn="base" hangingPunct="0">
              <a:spcBef>
                <a:spcPct val="0"/>
              </a:spcBef>
              <a:spcAft>
                <a:spcPct val="0"/>
              </a:spcAft>
            </a:pPr>
            <a:r>
              <a:rPr lang="en-US" sz="1000" dirty="0">
                <a:solidFill>
                  <a:srgbClr val="000000"/>
                </a:solidFill>
                <a:ea typeface="ＭＳ Ｐゴシック" pitchFamily="34" charset="-128"/>
              </a:rPr>
              <a:t>We will take your advice or comments into account when making a decision</a:t>
            </a: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Types:</a:t>
            </a:r>
          </a:p>
          <a:p>
            <a:pPr algn="ctr" fontAlgn="base">
              <a:spcBef>
                <a:spcPct val="0"/>
              </a:spcBef>
              <a:spcAft>
                <a:spcPct val="0"/>
              </a:spcAft>
            </a:pPr>
            <a:r>
              <a:rPr lang="en-US" sz="1000" dirty="0">
                <a:solidFill>
                  <a:srgbClr val="000000"/>
                </a:solidFill>
              </a:rPr>
              <a:t>Advisory Committee</a:t>
            </a:r>
          </a:p>
          <a:p>
            <a:pPr algn="ctr" fontAlgn="base">
              <a:spcBef>
                <a:spcPct val="0"/>
              </a:spcBef>
              <a:spcAft>
                <a:spcPct val="0"/>
              </a:spcAft>
            </a:pPr>
            <a:r>
              <a:rPr lang="en-US" sz="1000" dirty="0">
                <a:solidFill>
                  <a:srgbClr val="000000"/>
                </a:solidFill>
              </a:rPr>
              <a:t>Scoping Session</a:t>
            </a:r>
          </a:p>
          <a:p>
            <a:pPr algn="ctr" fontAlgn="base">
              <a:spcBef>
                <a:spcPct val="0"/>
              </a:spcBef>
              <a:spcAft>
                <a:spcPct val="0"/>
              </a:spcAft>
            </a:pPr>
            <a:r>
              <a:rPr lang="en-US" sz="1000" dirty="0">
                <a:solidFill>
                  <a:srgbClr val="000000"/>
                </a:solidFill>
              </a:rPr>
              <a:t>Policy Dialogue</a:t>
            </a:r>
          </a:p>
          <a:p>
            <a:pPr algn="ctr" fontAlgn="base">
              <a:spcBef>
                <a:spcPct val="0"/>
              </a:spcBef>
              <a:spcAft>
                <a:spcPct val="0"/>
              </a:spcAft>
            </a:pPr>
            <a:r>
              <a:rPr lang="en-US" sz="1000" dirty="0">
                <a:solidFill>
                  <a:srgbClr val="000000"/>
                </a:solidFill>
              </a:rPr>
              <a:t>Task Force</a:t>
            </a:r>
          </a:p>
          <a:p>
            <a:pPr algn="ctr" fontAlgn="base">
              <a:spcBef>
                <a:spcPct val="0"/>
              </a:spcBef>
              <a:spcAft>
                <a:spcPct val="0"/>
              </a:spcAft>
            </a:pPr>
            <a:r>
              <a:rPr lang="en-US" sz="1000" dirty="0">
                <a:solidFill>
                  <a:srgbClr val="000000"/>
                </a:solidFill>
              </a:rPr>
              <a:t>Joint Fact-Finding</a:t>
            </a:r>
          </a:p>
        </p:txBody>
      </p:sp>
      <p:sp>
        <p:nvSpPr>
          <p:cNvPr id="3080" name="Text Box 8"/>
          <p:cNvSpPr txBox="1">
            <a:spLocks noChangeArrowheads="1"/>
          </p:cNvSpPr>
          <p:nvPr/>
        </p:nvSpPr>
        <p:spPr bwMode="auto">
          <a:xfrm>
            <a:off x="7331030" y="1435614"/>
            <a:ext cx="2082085" cy="3718560"/>
          </a:xfrm>
          <a:prstGeom prst="rect">
            <a:avLst/>
          </a:prstGeom>
          <a:solidFill>
            <a:srgbClr val="BDDEFF"/>
          </a:solidFill>
          <a:ln w="9525">
            <a:noFill/>
            <a:miter lim="800000"/>
            <a:headEnd/>
            <a:tailEnd/>
          </a:ln>
        </p:spPr>
        <p:txBody>
          <a:bodyPr lIns="91440" rIns="91440">
            <a:noAutofit/>
          </a:bodyPr>
          <a:lstStyle/>
          <a:p>
            <a:pPr algn="ctr" fontAlgn="base">
              <a:spcBef>
                <a:spcPct val="0"/>
              </a:spcBef>
              <a:spcAft>
                <a:spcPct val="0"/>
              </a:spcAft>
            </a:pPr>
            <a:endParaRPr lang="en-US" sz="1200" dirty="0">
              <a:solidFill>
                <a:srgbClr val="000000"/>
              </a:solidFill>
              <a:ea typeface="ＭＳ Ｐゴシック" pitchFamily="34" charset="-128"/>
            </a:endParaRPr>
          </a:p>
          <a:p>
            <a:pPr algn="ctr" fontAlgn="base">
              <a:spcBef>
                <a:spcPct val="0"/>
              </a:spcBef>
              <a:spcAft>
                <a:spcPct val="0"/>
              </a:spcAft>
            </a:pPr>
            <a:r>
              <a:rPr lang="en-US" sz="1200" dirty="0">
                <a:solidFill>
                  <a:srgbClr val="000000"/>
                </a:solidFill>
                <a:ea typeface="ＭＳ Ｐゴシック" pitchFamily="34" charset="-128"/>
              </a:rPr>
              <a:t>AGREEMENTS</a:t>
            </a:r>
          </a:p>
          <a:p>
            <a:pPr algn="ctr" fontAlgn="base">
              <a:spcBef>
                <a:spcPct val="0"/>
              </a:spcBef>
              <a:spcAft>
                <a:spcPct val="0"/>
              </a:spcAft>
            </a:pPr>
            <a:endParaRPr lang="en-US" sz="1200"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Purpose</a:t>
            </a:r>
            <a:r>
              <a:rPr lang="en-US" sz="1000" dirty="0">
                <a:solidFill>
                  <a:srgbClr val="000000"/>
                </a:solidFill>
                <a:ea typeface="ＭＳ Ｐゴシック" pitchFamily="34" charset="-128"/>
              </a:rPr>
              <a:t> </a:t>
            </a:r>
          </a:p>
          <a:p>
            <a:pPr algn="ctr" fontAlgn="base">
              <a:spcBef>
                <a:spcPct val="0"/>
              </a:spcBef>
              <a:spcAft>
                <a:spcPct val="0"/>
              </a:spcAft>
            </a:pPr>
            <a:r>
              <a:rPr lang="en-US" sz="1000" dirty="0">
                <a:solidFill>
                  <a:srgbClr val="000000"/>
                </a:solidFill>
                <a:ea typeface="ＭＳ Ｐゴシック" pitchFamily="34" charset="-128"/>
              </a:rPr>
              <a:t>To reach workable</a:t>
            </a:r>
          </a:p>
          <a:p>
            <a:pPr algn="ctr" fontAlgn="base">
              <a:spcBef>
                <a:spcPct val="0"/>
              </a:spcBef>
              <a:spcAft>
                <a:spcPct val="0"/>
              </a:spcAft>
            </a:pPr>
            <a:r>
              <a:rPr lang="en-US" sz="1000" dirty="0">
                <a:solidFill>
                  <a:srgbClr val="000000"/>
                </a:solidFill>
                <a:ea typeface="ＭＳ Ｐゴシック" pitchFamily="34" charset="-128"/>
              </a:rPr>
              <a:t>agreement or settlement</a:t>
            </a:r>
            <a:endParaRPr lang="en-US" sz="1000" i="1"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eaLnBrk="0" fontAlgn="base" hangingPunct="0">
              <a:spcBef>
                <a:spcPct val="0"/>
              </a:spcBef>
              <a:spcAft>
                <a:spcPct val="0"/>
              </a:spcAft>
            </a:pPr>
            <a:r>
              <a:rPr lang="en-US" sz="1000" b="1" dirty="0">
                <a:solidFill>
                  <a:srgbClr val="000000"/>
                </a:solidFill>
                <a:ea typeface="ＭＳ Ｐゴシック" pitchFamily="34" charset="-128"/>
              </a:rPr>
              <a:t>Promise:  </a:t>
            </a:r>
            <a:endParaRPr lang="en-US" sz="1000" b="1" i="1" dirty="0">
              <a:solidFill>
                <a:srgbClr val="000000"/>
              </a:solidFill>
              <a:ea typeface="ＭＳ Ｐゴシック" pitchFamily="34" charset="-128"/>
            </a:endParaRPr>
          </a:p>
          <a:p>
            <a:pPr algn="ctr" eaLnBrk="0" fontAlgn="base" hangingPunct="0">
              <a:spcBef>
                <a:spcPct val="0"/>
              </a:spcBef>
              <a:spcAft>
                <a:spcPct val="0"/>
              </a:spcAft>
            </a:pPr>
            <a:r>
              <a:rPr lang="en-US" sz="1000" dirty="0">
                <a:solidFill>
                  <a:srgbClr val="000000"/>
                </a:solidFill>
                <a:ea typeface="ＭＳ Ｐゴシック" pitchFamily="34" charset="-128"/>
              </a:rPr>
              <a:t>We will work in </a:t>
            </a:r>
          </a:p>
          <a:p>
            <a:pPr algn="ctr" eaLnBrk="0" fontAlgn="base" hangingPunct="0">
              <a:spcBef>
                <a:spcPct val="0"/>
              </a:spcBef>
              <a:spcAft>
                <a:spcPct val="0"/>
              </a:spcAft>
            </a:pPr>
            <a:r>
              <a:rPr lang="en-US" sz="1000" dirty="0">
                <a:solidFill>
                  <a:srgbClr val="000000"/>
                </a:solidFill>
                <a:ea typeface="ＭＳ Ｐゴシック" pitchFamily="34" charset="-128"/>
              </a:rPr>
              <a:t>good faith to reach an </a:t>
            </a:r>
          </a:p>
          <a:p>
            <a:pPr algn="ctr" eaLnBrk="0" fontAlgn="base" hangingPunct="0">
              <a:spcBef>
                <a:spcPct val="0"/>
              </a:spcBef>
              <a:spcAft>
                <a:spcPct val="0"/>
              </a:spcAft>
            </a:pPr>
            <a:r>
              <a:rPr lang="en-US" sz="1000" dirty="0">
                <a:solidFill>
                  <a:srgbClr val="000000"/>
                </a:solidFill>
                <a:ea typeface="ＭＳ Ｐゴシック" pitchFamily="34" charset="-128"/>
              </a:rPr>
              <a:t>understanding that we all </a:t>
            </a:r>
          </a:p>
          <a:p>
            <a:pPr algn="ctr" eaLnBrk="0" fontAlgn="base" hangingPunct="0">
              <a:spcBef>
                <a:spcPct val="0"/>
              </a:spcBef>
              <a:spcAft>
                <a:spcPct val="0"/>
              </a:spcAft>
            </a:pPr>
            <a:r>
              <a:rPr lang="en-US" sz="1000" dirty="0">
                <a:solidFill>
                  <a:srgbClr val="000000"/>
                </a:solidFill>
                <a:ea typeface="ＭＳ Ｐゴシック" pitchFamily="34" charset="-128"/>
              </a:rPr>
              <a:t>can support &amp; we will </a:t>
            </a:r>
          </a:p>
          <a:p>
            <a:pPr algn="ctr" eaLnBrk="0" fontAlgn="base" hangingPunct="0">
              <a:spcBef>
                <a:spcPct val="0"/>
              </a:spcBef>
              <a:spcAft>
                <a:spcPct val="0"/>
              </a:spcAft>
            </a:pPr>
            <a:r>
              <a:rPr lang="en-US" sz="1000" dirty="0">
                <a:solidFill>
                  <a:srgbClr val="000000"/>
                </a:solidFill>
                <a:ea typeface="ＭＳ Ｐゴシック" pitchFamily="34" charset="-128"/>
              </a:rPr>
              <a:t>implement it as agreed</a:t>
            </a: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Types</a:t>
            </a:r>
            <a:r>
              <a:rPr lang="en-US" sz="1000" dirty="0">
                <a:solidFill>
                  <a:srgbClr val="000000"/>
                </a:solidFill>
                <a:ea typeface="ＭＳ Ｐゴシック" pitchFamily="34" charset="-128"/>
              </a:rPr>
              <a:t>:</a:t>
            </a:r>
          </a:p>
          <a:p>
            <a:pPr algn="ctr" fontAlgn="base">
              <a:spcBef>
                <a:spcPct val="0"/>
              </a:spcBef>
              <a:spcAft>
                <a:spcPct val="0"/>
              </a:spcAft>
            </a:pPr>
            <a:r>
              <a:rPr lang="en-US" sz="1000" dirty="0">
                <a:solidFill>
                  <a:srgbClr val="000000"/>
                </a:solidFill>
              </a:rPr>
              <a:t>Statement of Principles</a:t>
            </a:r>
          </a:p>
          <a:p>
            <a:pPr algn="ctr" fontAlgn="base">
              <a:spcBef>
                <a:spcPct val="0"/>
              </a:spcBef>
              <a:spcAft>
                <a:spcPct val="0"/>
              </a:spcAft>
            </a:pPr>
            <a:r>
              <a:rPr lang="en-US" sz="1000" dirty="0">
                <a:solidFill>
                  <a:srgbClr val="000000"/>
                </a:solidFill>
              </a:rPr>
              <a:t>Negotiated Rulemaking</a:t>
            </a:r>
          </a:p>
          <a:p>
            <a:pPr algn="ctr" fontAlgn="base">
              <a:spcBef>
                <a:spcPct val="0"/>
              </a:spcBef>
              <a:spcAft>
                <a:spcPct val="0"/>
              </a:spcAft>
            </a:pPr>
            <a:r>
              <a:rPr lang="en-US" sz="1000" dirty="0">
                <a:solidFill>
                  <a:srgbClr val="000000"/>
                </a:solidFill>
              </a:rPr>
              <a:t>Consensus Permit</a:t>
            </a:r>
          </a:p>
          <a:p>
            <a:pPr algn="ctr" fontAlgn="base">
              <a:spcBef>
                <a:spcPct val="0"/>
              </a:spcBef>
              <a:spcAft>
                <a:spcPct val="0"/>
              </a:spcAft>
            </a:pPr>
            <a:r>
              <a:rPr lang="en-US" sz="1000" dirty="0">
                <a:solidFill>
                  <a:srgbClr val="000000"/>
                </a:solidFill>
              </a:rPr>
              <a:t>Settlement Agreement</a:t>
            </a:r>
          </a:p>
          <a:p>
            <a:pPr algn="ctr" fontAlgn="base">
              <a:spcBef>
                <a:spcPct val="0"/>
              </a:spcBef>
              <a:spcAft>
                <a:spcPct val="0"/>
              </a:spcAft>
            </a:pPr>
            <a:r>
              <a:rPr lang="en-US" sz="1000" dirty="0">
                <a:solidFill>
                  <a:srgbClr val="000000"/>
                </a:solidFill>
              </a:rPr>
              <a:t>(consent decree/order)</a:t>
            </a:r>
            <a:endParaRPr lang="en-US" sz="1400" dirty="0">
              <a:solidFill>
                <a:srgbClr val="000000"/>
              </a:solidFill>
            </a:endParaRPr>
          </a:p>
        </p:txBody>
      </p:sp>
      <p:sp>
        <p:nvSpPr>
          <p:cNvPr id="3081" name="Text Box 9"/>
          <p:cNvSpPr txBox="1">
            <a:spLocks noChangeArrowheads="1"/>
          </p:cNvSpPr>
          <p:nvPr/>
        </p:nvSpPr>
        <p:spPr bwMode="auto">
          <a:xfrm>
            <a:off x="9626956" y="1435614"/>
            <a:ext cx="2082085" cy="3718560"/>
          </a:xfrm>
          <a:prstGeom prst="rect">
            <a:avLst/>
          </a:prstGeom>
          <a:solidFill>
            <a:srgbClr val="FFAFFF"/>
          </a:solidFill>
          <a:ln w="9525">
            <a:noFill/>
            <a:miter lim="800000"/>
            <a:headEnd/>
            <a:tailEnd/>
          </a:ln>
        </p:spPr>
        <p:txBody>
          <a:bodyPr lIns="91440" rIns="91440">
            <a:noAutofit/>
          </a:bodyPr>
          <a:lstStyle/>
          <a:p>
            <a:pPr algn="ctr" fontAlgn="base">
              <a:spcBef>
                <a:spcPct val="0"/>
              </a:spcBef>
              <a:spcAft>
                <a:spcPct val="0"/>
              </a:spcAft>
            </a:pPr>
            <a:endParaRPr lang="en-US" sz="1200" dirty="0">
              <a:solidFill>
                <a:srgbClr val="000000"/>
              </a:solidFill>
              <a:ea typeface="ＭＳ Ｐゴシック" pitchFamily="34" charset="-128"/>
            </a:endParaRPr>
          </a:p>
          <a:p>
            <a:pPr algn="ctr" fontAlgn="base">
              <a:spcBef>
                <a:spcPct val="0"/>
              </a:spcBef>
              <a:spcAft>
                <a:spcPct val="0"/>
              </a:spcAft>
            </a:pPr>
            <a:r>
              <a:rPr lang="en-US" sz="1200" dirty="0">
                <a:solidFill>
                  <a:srgbClr val="000000"/>
                </a:solidFill>
                <a:ea typeface="ＭＳ Ｐゴシック" pitchFamily="34" charset="-128"/>
              </a:rPr>
              <a:t>STAKEHOLDER</a:t>
            </a:r>
          </a:p>
          <a:p>
            <a:pPr algn="ctr" fontAlgn="base">
              <a:spcBef>
                <a:spcPct val="0"/>
              </a:spcBef>
              <a:spcAft>
                <a:spcPct val="0"/>
              </a:spcAft>
            </a:pPr>
            <a:r>
              <a:rPr lang="en-US" sz="1200" dirty="0">
                <a:solidFill>
                  <a:srgbClr val="000000"/>
                </a:solidFill>
                <a:ea typeface="ＭＳ Ｐゴシック" pitchFamily="34" charset="-128"/>
              </a:rPr>
              <a:t>ACTION</a:t>
            </a:r>
          </a:p>
          <a:p>
            <a:pPr algn="ctr" fontAlgn="base">
              <a:spcBef>
                <a:spcPct val="0"/>
              </a:spcBef>
              <a:spcAft>
                <a:spcPct val="0"/>
              </a:spcAft>
            </a:pPr>
            <a:endParaRPr lang="en-US" sz="900" i="1"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Purpose</a:t>
            </a:r>
            <a:r>
              <a:rPr lang="en-US" sz="1000" dirty="0">
                <a:solidFill>
                  <a:srgbClr val="000000"/>
                </a:solidFill>
                <a:ea typeface="ＭＳ Ｐゴシック" pitchFamily="34" charset="-128"/>
              </a:rPr>
              <a:t> </a:t>
            </a:r>
          </a:p>
          <a:p>
            <a:pPr algn="ctr" fontAlgn="base">
              <a:spcBef>
                <a:spcPct val="0"/>
              </a:spcBef>
              <a:spcAft>
                <a:spcPct val="0"/>
              </a:spcAft>
            </a:pPr>
            <a:r>
              <a:rPr lang="en-US" sz="1000" dirty="0">
                <a:solidFill>
                  <a:srgbClr val="000000"/>
                </a:solidFill>
                <a:ea typeface="ＭＳ Ｐゴシック" pitchFamily="34" charset="-128"/>
              </a:rPr>
              <a:t>To empower </a:t>
            </a:r>
          </a:p>
          <a:p>
            <a:pPr algn="ctr" fontAlgn="base">
              <a:spcBef>
                <a:spcPct val="0"/>
              </a:spcBef>
              <a:spcAft>
                <a:spcPct val="0"/>
              </a:spcAft>
            </a:pPr>
            <a:r>
              <a:rPr lang="en-US" sz="1000" dirty="0">
                <a:solidFill>
                  <a:srgbClr val="000000"/>
                </a:solidFill>
                <a:ea typeface="ＭＳ Ｐゴシック" pitchFamily="34" charset="-128"/>
              </a:rPr>
              <a:t>stakeholders to take action</a:t>
            </a:r>
          </a:p>
          <a:p>
            <a:pPr algn="ctr" fontAlgn="base">
              <a:spcBef>
                <a:spcPct val="0"/>
              </a:spcBef>
              <a:spcAft>
                <a:spcPct val="0"/>
              </a:spcAft>
            </a:pPr>
            <a:endParaRPr lang="en-US" sz="1000" i="1" dirty="0">
              <a:solidFill>
                <a:srgbClr val="000000"/>
              </a:solidFill>
              <a:ea typeface="ＭＳ Ｐゴシック" pitchFamily="34" charset="-128"/>
            </a:endParaRPr>
          </a:p>
          <a:p>
            <a:pPr algn="ctr" fontAlgn="base">
              <a:spcBef>
                <a:spcPct val="0"/>
              </a:spcBef>
              <a:spcAft>
                <a:spcPct val="0"/>
              </a:spcAft>
            </a:pPr>
            <a:endParaRPr lang="en-US" sz="1000" i="1" dirty="0">
              <a:solidFill>
                <a:srgbClr val="000000"/>
              </a:solidFill>
              <a:ea typeface="ＭＳ Ｐゴシック" pitchFamily="34" charset="-128"/>
            </a:endParaRPr>
          </a:p>
          <a:p>
            <a:pPr algn="ctr" eaLnBrk="0" fontAlgn="base" hangingPunct="0">
              <a:spcBef>
                <a:spcPct val="0"/>
              </a:spcBef>
              <a:spcAft>
                <a:spcPct val="0"/>
              </a:spcAft>
            </a:pPr>
            <a:r>
              <a:rPr lang="en-US" sz="1000" b="1" dirty="0">
                <a:solidFill>
                  <a:srgbClr val="000000"/>
                </a:solidFill>
                <a:ea typeface="ＭＳ Ｐゴシック" pitchFamily="34" charset="-128"/>
              </a:rPr>
              <a:t>Promise</a:t>
            </a:r>
            <a:r>
              <a:rPr lang="en-US" sz="1000" dirty="0">
                <a:solidFill>
                  <a:srgbClr val="000000"/>
                </a:solidFill>
                <a:ea typeface="ＭＳ Ｐゴシック" pitchFamily="34" charset="-128"/>
              </a:rPr>
              <a:t>:  </a:t>
            </a:r>
            <a:endParaRPr lang="en-US" sz="1000" i="1" dirty="0">
              <a:solidFill>
                <a:srgbClr val="000000"/>
              </a:solidFill>
              <a:ea typeface="ＭＳ Ｐゴシック" pitchFamily="34" charset="-128"/>
            </a:endParaRPr>
          </a:p>
          <a:p>
            <a:pPr algn="ctr" eaLnBrk="0" fontAlgn="base" hangingPunct="0">
              <a:spcBef>
                <a:spcPct val="0"/>
              </a:spcBef>
              <a:spcAft>
                <a:spcPct val="0"/>
              </a:spcAft>
            </a:pPr>
            <a:r>
              <a:rPr lang="en-US" sz="1000" dirty="0">
                <a:solidFill>
                  <a:srgbClr val="000000"/>
                </a:solidFill>
                <a:ea typeface="ＭＳ Ｐゴシック" pitchFamily="34" charset="-128"/>
              </a:rPr>
              <a:t>We will support </a:t>
            </a:r>
          </a:p>
          <a:p>
            <a:pPr algn="ctr" eaLnBrk="0" fontAlgn="base" hangingPunct="0">
              <a:spcBef>
                <a:spcPct val="0"/>
              </a:spcBef>
              <a:spcAft>
                <a:spcPct val="0"/>
              </a:spcAft>
            </a:pPr>
            <a:r>
              <a:rPr lang="en-US" sz="1000" dirty="0">
                <a:solidFill>
                  <a:srgbClr val="000000"/>
                </a:solidFill>
                <a:ea typeface="ＭＳ Ｐゴシック" pitchFamily="34" charset="-128"/>
              </a:rPr>
              <a:t>your decision &amp; assist in </a:t>
            </a:r>
          </a:p>
          <a:p>
            <a:pPr algn="ctr" eaLnBrk="0" fontAlgn="base" hangingPunct="0">
              <a:spcBef>
                <a:spcPct val="0"/>
              </a:spcBef>
              <a:spcAft>
                <a:spcPct val="0"/>
              </a:spcAft>
            </a:pPr>
            <a:r>
              <a:rPr lang="en-US" sz="1000" dirty="0">
                <a:solidFill>
                  <a:srgbClr val="000000"/>
                </a:solidFill>
                <a:ea typeface="ＭＳ Ｐゴシック" pitchFamily="34" charset="-128"/>
              </a:rPr>
              <a:t>your implementation of it</a:t>
            </a: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Types</a:t>
            </a:r>
            <a:r>
              <a:rPr lang="en-US" sz="1000" dirty="0">
                <a:solidFill>
                  <a:srgbClr val="000000"/>
                </a:solidFill>
                <a:ea typeface="ＭＳ Ｐゴシック" pitchFamily="34" charset="-128"/>
              </a:rPr>
              <a:t>:</a:t>
            </a:r>
          </a:p>
          <a:p>
            <a:pPr algn="ctr" fontAlgn="base">
              <a:spcBef>
                <a:spcPct val="0"/>
              </a:spcBef>
              <a:spcAft>
                <a:spcPct val="0"/>
              </a:spcAft>
            </a:pPr>
            <a:r>
              <a:rPr lang="en-US" sz="1000" dirty="0">
                <a:solidFill>
                  <a:srgbClr val="000000"/>
                </a:solidFill>
              </a:rPr>
              <a:t>Industry Sector Initiative</a:t>
            </a:r>
          </a:p>
          <a:p>
            <a:pPr algn="ctr" fontAlgn="base">
              <a:spcBef>
                <a:spcPct val="0"/>
              </a:spcBef>
              <a:spcAft>
                <a:spcPct val="0"/>
              </a:spcAft>
            </a:pPr>
            <a:r>
              <a:rPr lang="en-US" sz="1000" dirty="0">
                <a:solidFill>
                  <a:srgbClr val="000000"/>
                </a:solidFill>
              </a:rPr>
              <a:t>Voluntary Program</a:t>
            </a:r>
          </a:p>
          <a:p>
            <a:pPr algn="ctr" fontAlgn="base">
              <a:spcBef>
                <a:spcPct val="0"/>
              </a:spcBef>
              <a:spcAft>
                <a:spcPct val="0"/>
              </a:spcAft>
            </a:pPr>
            <a:r>
              <a:rPr lang="en-US" sz="1000" dirty="0">
                <a:solidFill>
                  <a:srgbClr val="000000"/>
                </a:solidFill>
              </a:rPr>
              <a:t>Community Action </a:t>
            </a:r>
          </a:p>
          <a:p>
            <a:pPr algn="ctr" fontAlgn="base">
              <a:spcBef>
                <a:spcPct val="0"/>
              </a:spcBef>
              <a:spcAft>
                <a:spcPct val="0"/>
              </a:spcAft>
            </a:pPr>
            <a:r>
              <a:rPr lang="en-US" sz="1000" dirty="0">
                <a:solidFill>
                  <a:srgbClr val="000000"/>
                </a:solidFill>
              </a:rPr>
              <a:t>Sustainability Forum</a:t>
            </a:r>
          </a:p>
        </p:txBody>
      </p:sp>
      <p:sp>
        <p:nvSpPr>
          <p:cNvPr id="2064" name="Text Box 16"/>
          <p:cNvSpPr txBox="1">
            <a:spLocks noChangeArrowheads="1"/>
          </p:cNvSpPr>
          <p:nvPr/>
        </p:nvSpPr>
        <p:spPr bwMode="auto">
          <a:xfrm>
            <a:off x="9500315" y="5262156"/>
            <a:ext cx="2208726" cy="548640"/>
          </a:xfrm>
          <a:prstGeom prst="rect">
            <a:avLst/>
          </a:prstGeom>
          <a:solidFill>
            <a:schemeClr val="bg2"/>
          </a:solidFill>
          <a:ln w="9525" algn="ctr">
            <a:noFill/>
            <a:miter lim="800000"/>
            <a:headEnd/>
            <a:tailEnd/>
          </a:ln>
        </p:spPr>
        <p:txBody>
          <a:bodyPr>
            <a:noAutofit/>
          </a:bodyPr>
          <a:lstStyle/>
          <a:p>
            <a:pPr marL="398463" indent="-342900" algn="ctr" fontAlgn="base">
              <a:spcBef>
                <a:spcPct val="20000"/>
              </a:spcBef>
              <a:spcAft>
                <a:spcPct val="0"/>
              </a:spcAft>
            </a:pPr>
            <a:r>
              <a:rPr lang="en-US" sz="1200" dirty="0">
                <a:solidFill>
                  <a:srgbClr val="000000"/>
                </a:solidFill>
                <a:latin typeface="+mj-lt"/>
                <a:ea typeface="ＭＳ Ｐゴシック" pitchFamily="34" charset="-128"/>
              </a:rPr>
              <a:t>Stakeholder </a:t>
            </a:r>
          </a:p>
          <a:p>
            <a:pPr marL="398463" indent="-342900" algn="ctr" fontAlgn="base">
              <a:spcBef>
                <a:spcPct val="20000"/>
              </a:spcBef>
              <a:spcAft>
                <a:spcPct val="0"/>
              </a:spcAft>
            </a:pPr>
            <a:r>
              <a:rPr lang="en-US" sz="1200" dirty="0">
                <a:solidFill>
                  <a:srgbClr val="000000"/>
                </a:solidFill>
                <a:latin typeface="+mj-lt"/>
                <a:ea typeface="ＭＳ Ｐゴシック" pitchFamily="34" charset="-128"/>
              </a:rPr>
              <a:t>Decision</a:t>
            </a:r>
          </a:p>
        </p:txBody>
      </p:sp>
      <p:sp>
        <p:nvSpPr>
          <p:cNvPr id="2065" name="Text Box 17"/>
          <p:cNvSpPr txBox="1">
            <a:spLocks noChangeArrowheads="1"/>
          </p:cNvSpPr>
          <p:nvPr/>
        </p:nvSpPr>
        <p:spPr bwMode="auto">
          <a:xfrm>
            <a:off x="523875" y="6225280"/>
            <a:ext cx="6172200" cy="228600"/>
          </a:xfrm>
          <a:prstGeom prst="rect">
            <a:avLst/>
          </a:prstGeom>
          <a:noFill/>
          <a:ln w="9525" algn="ctr">
            <a:noFill/>
            <a:miter lim="800000"/>
            <a:headEnd/>
            <a:tailEnd/>
          </a:ln>
        </p:spPr>
        <p:txBody>
          <a:bodyPr wrap="none">
            <a:spAutoFit/>
          </a:bodyPr>
          <a:lstStyle/>
          <a:p>
            <a:pPr algn="ctr" fontAlgn="base">
              <a:spcBef>
                <a:spcPct val="0"/>
              </a:spcBef>
              <a:spcAft>
                <a:spcPct val="0"/>
              </a:spcAft>
            </a:pPr>
            <a:r>
              <a:rPr lang="en-US" sz="900" dirty="0">
                <a:solidFill>
                  <a:srgbClr val="000000"/>
                </a:solidFill>
                <a:ea typeface="ＭＳ Ｐゴシック" pitchFamily="34" charset="-128"/>
              </a:rPr>
              <a:t>**Some parts of this table are adapted and derived from International Association for Public Participation www.iap2.org</a:t>
            </a:r>
          </a:p>
        </p:txBody>
      </p:sp>
      <p:sp>
        <p:nvSpPr>
          <p:cNvPr id="2066" name="Text Box 18"/>
          <p:cNvSpPr txBox="1">
            <a:spLocks noChangeArrowheads="1"/>
          </p:cNvSpPr>
          <p:nvPr/>
        </p:nvSpPr>
        <p:spPr bwMode="auto">
          <a:xfrm>
            <a:off x="523875" y="6052242"/>
            <a:ext cx="2457450" cy="228600"/>
          </a:xfrm>
          <a:prstGeom prst="rect">
            <a:avLst/>
          </a:prstGeom>
          <a:noFill/>
          <a:ln w="9525" algn="ctr">
            <a:noFill/>
            <a:miter lim="800000"/>
            <a:headEnd/>
            <a:tailEnd/>
          </a:ln>
        </p:spPr>
        <p:txBody>
          <a:bodyPr wrap="none">
            <a:spAutoFit/>
          </a:bodyPr>
          <a:lstStyle/>
          <a:p>
            <a:pPr algn="ctr" fontAlgn="base">
              <a:spcBef>
                <a:spcPct val="0"/>
              </a:spcBef>
              <a:spcAft>
                <a:spcPct val="0"/>
              </a:spcAft>
            </a:pPr>
            <a:r>
              <a:rPr lang="en-US" sz="900" dirty="0">
                <a:solidFill>
                  <a:srgbClr val="000000"/>
                </a:solidFill>
                <a:ea typeface="ＭＳ Ｐゴシック" pitchFamily="34" charset="-128"/>
              </a:rPr>
              <a:t>Per the EPA Public Involvement Policy, 2003</a:t>
            </a:r>
          </a:p>
        </p:txBody>
      </p:sp>
      <p:sp>
        <p:nvSpPr>
          <p:cNvPr id="3078" name="Text Box 6"/>
          <p:cNvSpPr txBox="1">
            <a:spLocks noChangeArrowheads="1"/>
          </p:cNvSpPr>
          <p:nvPr/>
        </p:nvSpPr>
        <p:spPr bwMode="auto">
          <a:xfrm>
            <a:off x="2739174" y="1440462"/>
            <a:ext cx="2082085" cy="3718560"/>
          </a:xfrm>
          <a:prstGeom prst="rect">
            <a:avLst/>
          </a:prstGeom>
          <a:solidFill>
            <a:srgbClr val="D1FFD1"/>
          </a:solidFill>
          <a:ln w="9525">
            <a:noFill/>
            <a:miter lim="800000"/>
            <a:headEnd/>
            <a:tailEnd/>
          </a:ln>
        </p:spPr>
        <p:txBody>
          <a:bodyPr lIns="91440" rIns="91440">
            <a:noAutofit/>
          </a:bodyPr>
          <a:lstStyle/>
          <a:p>
            <a:pPr algn="ctr" fontAlgn="base">
              <a:spcBef>
                <a:spcPct val="0"/>
              </a:spcBef>
              <a:spcAft>
                <a:spcPct val="0"/>
              </a:spcAft>
            </a:pPr>
            <a:endParaRPr lang="en-US" sz="1200" dirty="0">
              <a:solidFill>
                <a:srgbClr val="000000"/>
              </a:solidFill>
              <a:ea typeface="ＭＳ Ｐゴシック" pitchFamily="34" charset="-128"/>
            </a:endParaRPr>
          </a:p>
          <a:p>
            <a:pPr algn="ctr" fontAlgn="base">
              <a:spcBef>
                <a:spcPct val="0"/>
              </a:spcBef>
              <a:spcAft>
                <a:spcPct val="0"/>
              </a:spcAft>
            </a:pPr>
            <a:r>
              <a:rPr lang="en-US" sz="1200" dirty="0">
                <a:solidFill>
                  <a:srgbClr val="000000"/>
                </a:solidFill>
                <a:ea typeface="ＭＳ Ｐゴシック" pitchFamily="34" charset="-128"/>
              </a:rPr>
              <a:t>INFORMATION </a:t>
            </a:r>
          </a:p>
          <a:p>
            <a:pPr algn="ctr" fontAlgn="base">
              <a:spcBef>
                <a:spcPct val="0"/>
              </a:spcBef>
              <a:spcAft>
                <a:spcPct val="0"/>
              </a:spcAft>
            </a:pPr>
            <a:r>
              <a:rPr lang="en-US" sz="1200" dirty="0">
                <a:solidFill>
                  <a:srgbClr val="000000"/>
                </a:solidFill>
                <a:ea typeface="ＭＳ Ｐゴシック" pitchFamily="34" charset="-128"/>
              </a:rPr>
              <a:t>EXCHANGE</a:t>
            </a:r>
          </a:p>
          <a:p>
            <a:pPr algn="ctr" fontAlgn="base">
              <a:spcBef>
                <a:spcPct val="0"/>
              </a:spcBef>
              <a:spcAft>
                <a:spcPct val="0"/>
              </a:spcAft>
            </a:pPr>
            <a:endParaRPr lang="en-US" sz="900"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Purpose:</a:t>
            </a:r>
            <a:r>
              <a:rPr lang="en-US" sz="1000" dirty="0">
                <a:solidFill>
                  <a:srgbClr val="000000"/>
                </a:solidFill>
                <a:ea typeface="ＭＳ Ｐゴシック" pitchFamily="34" charset="-128"/>
              </a:rPr>
              <a:t> </a:t>
            </a:r>
          </a:p>
          <a:p>
            <a:pPr algn="ctr" fontAlgn="base">
              <a:spcBef>
                <a:spcPct val="0"/>
              </a:spcBef>
              <a:spcAft>
                <a:spcPct val="0"/>
              </a:spcAft>
            </a:pPr>
            <a:r>
              <a:rPr lang="en-US" sz="1000" dirty="0">
                <a:solidFill>
                  <a:srgbClr val="000000"/>
                </a:solidFill>
                <a:ea typeface="ＭＳ Ｐゴシック" pitchFamily="34" charset="-128"/>
              </a:rPr>
              <a:t>To provide &amp; exchange </a:t>
            </a:r>
          </a:p>
          <a:p>
            <a:pPr algn="ctr" fontAlgn="base">
              <a:spcBef>
                <a:spcPct val="0"/>
              </a:spcBef>
              <a:spcAft>
                <a:spcPct val="0"/>
              </a:spcAft>
            </a:pPr>
            <a:r>
              <a:rPr lang="en-US" sz="1000" dirty="0">
                <a:solidFill>
                  <a:srgbClr val="000000"/>
                </a:solidFill>
                <a:ea typeface="ＭＳ Ｐゴシック" pitchFamily="34" charset="-128"/>
              </a:rPr>
              <a:t>data, opinions and options</a:t>
            </a: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endParaRPr lang="en-US" sz="1000" dirty="0">
              <a:solidFill>
                <a:srgbClr val="000000"/>
              </a:solidFill>
              <a:ea typeface="ＭＳ Ｐゴシック" pitchFamily="34" charset="-128"/>
            </a:endParaRPr>
          </a:p>
          <a:p>
            <a:pPr algn="ctr" eaLnBrk="0" fontAlgn="base" hangingPunct="0">
              <a:spcBef>
                <a:spcPct val="0"/>
              </a:spcBef>
              <a:spcAft>
                <a:spcPct val="0"/>
              </a:spcAft>
              <a:tabLst>
                <a:tab pos="1768475" algn="l"/>
              </a:tabLst>
            </a:pPr>
            <a:r>
              <a:rPr lang="en-US" sz="1000" b="1" dirty="0">
                <a:solidFill>
                  <a:srgbClr val="000000"/>
                </a:solidFill>
                <a:ea typeface="ＭＳ Ｐゴシック" pitchFamily="34" charset="-128"/>
              </a:rPr>
              <a:t>Promise: </a:t>
            </a:r>
          </a:p>
          <a:p>
            <a:pPr algn="ctr" defTabSz="884238" eaLnBrk="0" fontAlgn="base" hangingPunct="0">
              <a:spcBef>
                <a:spcPct val="0"/>
              </a:spcBef>
              <a:spcAft>
                <a:spcPct val="0"/>
              </a:spcAft>
              <a:tabLst>
                <a:tab pos="1431925" algn="l"/>
              </a:tabLst>
            </a:pPr>
            <a:r>
              <a:rPr lang="en-US" sz="1000" dirty="0">
                <a:solidFill>
                  <a:srgbClr val="000000"/>
                </a:solidFill>
                <a:ea typeface="ＭＳ Ｐゴシック" pitchFamily="34" charset="-128"/>
              </a:rPr>
              <a:t>We will listen, acknowledge your concerns &amp; aspirations, </a:t>
            </a:r>
          </a:p>
          <a:p>
            <a:pPr algn="ctr" defTabSz="884238" eaLnBrk="0" fontAlgn="base" hangingPunct="0">
              <a:spcBef>
                <a:spcPct val="0"/>
              </a:spcBef>
              <a:spcAft>
                <a:spcPct val="0"/>
              </a:spcAft>
              <a:tabLst>
                <a:tab pos="1431925" algn="l"/>
              </a:tabLst>
            </a:pPr>
            <a:r>
              <a:rPr lang="en-US" sz="1000" dirty="0">
                <a:solidFill>
                  <a:srgbClr val="000000"/>
                </a:solidFill>
                <a:ea typeface="ＭＳ Ｐゴシック" pitchFamily="34" charset="-128"/>
              </a:rPr>
              <a:t>&amp; provide feedback on how your input influenced our decision</a:t>
            </a:r>
          </a:p>
          <a:p>
            <a:pPr algn="ctr" fontAlgn="base">
              <a:spcBef>
                <a:spcPct val="0"/>
              </a:spcBef>
              <a:spcAft>
                <a:spcPct val="0"/>
              </a:spcAft>
            </a:pPr>
            <a:endParaRPr lang="en-US" sz="1000" dirty="0">
              <a:solidFill>
                <a:srgbClr val="000000"/>
              </a:solidFill>
              <a:ea typeface="ＭＳ Ｐゴシック" pitchFamily="34" charset="-128"/>
            </a:endParaRPr>
          </a:p>
          <a:p>
            <a:pPr algn="ctr" fontAlgn="base">
              <a:spcBef>
                <a:spcPct val="0"/>
              </a:spcBef>
              <a:spcAft>
                <a:spcPct val="0"/>
              </a:spcAft>
            </a:pPr>
            <a:r>
              <a:rPr lang="en-US" sz="1000" b="1" dirty="0">
                <a:solidFill>
                  <a:srgbClr val="000000"/>
                </a:solidFill>
                <a:ea typeface="ＭＳ Ｐゴシック" pitchFamily="34" charset="-128"/>
              </a:rPr>
              <a:t>Types:</a:t>
            </a:r>
          </a:p>
          <a:p>
            <a:pPr algn="ctr" fontAlgn="base">
              <a:spcBef>
                <a:spcPct val="0"/>
              </a:spcBef>
              <a:spcAft>
                <a:spcPct val="0"/>
              </a:spcAft>
            </a:pPr>
            <a:r>
              <a:rPr lang="en-US" sz="1000" dirty="0">
                <a:solidFill>
                  <a:srgbClr val="000000"/>
                </a:solidFill>
              </a:rPr>
              <a:t>Meetings with Individuals</a:t>
            </a:r>
          </a:p>
          <a:p>
            <a:pPr algn="ctr" fontAlgn="base">
              <a:spcBef>
                <a:spcPct val="0"/>
              </a:spcBef>
              <a:spcAft>
                <a:spcPct val="0"/>
              </a:spcAft>
            </a:pPr>
            <a:r>
              <a:rPr lang="en-US" sz="1000" dirty="0">
                <a:solidFill>
                  <a:srgbClr val="000000"/>
                </a:solidFill>
              </a:rPr>
              <a:t>Public Meeting</a:t>
            </a:r>
          </a:p>
          <a:p>
            <a:pPr algn="ctr" fontAlgn="base">
              <a:spcBef>
                <a:spcPct val="0"/>
              </a:spcBef>
              <a:spcAft>
                <a:spcPct val="0"/>
              </a:spcAft>
            </a:pPr>
            <a:r>
              <a:rPr lang="en-US" sz="1000" dirty="0">
                <a:solidFill>
                  <a:srgbClr val="000000"/>
                </a:solidFill>
              </a:rPr>
              <a:t>Focus Groups</a:t>
            </a:r>
          </a:p>
          <a:p>
            <a:pPr algn="ctr" fontAlgn="base">
              <a:spcBef>
                <a:spcPct val="0"/>
              </a:spcBef>
              <a:spcAft>
                <a:spcPct val="0"/>
              </a:spcAft>
            </a:pPr>
            <a:r>
              <a:rPr lang="en-US" sz="1000" dirty="0">
                <a:solidFill>
                  <a:srgbClr val="000000"/>
                </a:solidFill>
              </a:rPr>
              <a:t>Listening Session</a:t>
            </a:r>
          </a:p>
          <a:p>
            <a:pPr algn="ctr" fontAlgn="base">
              <a:spcBef>
                <a:spcPct val="0"/>
              </a:spcBef>
              <a:spcAft>
                <a:spcPct val="0"/>
              </a:spcAft>
            </a:pPr>
            <a:r>
              <a:rPr lang="en-US" sz="1000" dirty="0">
                <a:solidFill>
                  <a:srgbClr val="000000"/>
                </a:solidFill>
              </a:rPr>
              <a:t>Availability Session</a:t>
            </a:r>
          </a:p>
        </p:txBody>
      </p:sp>
      <p:sp>
        <p:nvSpPr>
          <p:cNvPr id="2063" name="Text Box 15"/>
          <p:cNvSpPr txBox="1">
            <a:spLocks noChangeArrowheads="1"/>
          </p:cNvSpPr>
          <p:nvPr/>
        </p:nvSpPr>
        <p:spPr bwMode="auto">
          <a:xfrm>
            <a:off x="443246" y="5262156"/>
            <a:ext cx="6761141" cy="548640"/>
          </a:xfrm>
          <a:prstGeom prst="rect">
            <a:avLst/>
          </a:prstGeom>
          <a:solidFill>
            <a:schemeClr val="bg1">
              <a:lumMod val="65000"/>
              <a:lumOff val="35000"/>
            </a:schemeClr>
          </a:solidFill>
          <a:ln w="9525" algn="ctr">
            <a:noFill/>
            <a:miter lim="800000"/>
            <a:headEnd/>
            <a:tailEnd/>
          </a:ln>
        </p:spPr>
        <p:txBody>
          <a:bodyPr wrap="square">
            <a:noAutofit/>
          </a:bodyPr>
          <a:lstStyle/>
          <a:p>
            <a:pPr marL="342900" indent="-342900" algn="ctr" fontAlgn="base">
              <a:lnSpc>
                <a:spcPct val="85000"/>
              </a:lnSpc>
              <a:spcBef>
                <a:spcPct val="50000"/>
              </a:spcBef>
              <a:spcAft>
                <a:spcPct val="0"/>
              </a:spcAft>
            </a:pPr>
            <a:endParaRPr lang="en-US" sz="1200">
              <a:solidFill>
                <a:srgbClr val="FFFFFF"/>
              </a:solidFill>
              <a:latin typeface="+mj-lt"/>
              <a:ea typeface="ＭＳ Ｐゴシック" pitchFamily="34" charset="-128"/>
            </a:endParaRPr>
          </a:p>
          <a:p>
            <a:pPr marL="342900" indent="-342900" algn="ctr" fontAlgn="base">
              <a:lnSpc>
                <a:spcPct val="105000"/>
              </a:lnSpc>
              <a:spcBef>
                <a:spcPct val="0"/>
              </a:spcBef>
              <a:spcAft>
                <a:spcPct val="0"/>
              </a:spcAft>
            </a:pPr>
            <a:r>
              <a:rPr lang="en-US" sz="1200">
                <a:solidFill>
                  <a:srgbClr val="FFFFFF"/>
                </a:solidFill>
                <a:latin typeface="+mj-lt"/>
                <a:ea typeface="ＭＳ Ｐゴシック" pitchFamily="34" charset="-128"/>
              </a:rPr>
              <a:t>Government Decision</a:t>
            </a:r>
          </a:p>
          <a:p>
            <a:pPr marL="342900" indent="-342900" algn="ctr" fontAlgn="base">
              <a:lnSpc>
                <a:spcPct val="85000"/>
              </a:lnSpc>
              <a:spcBef>
                <a:spcPct val="0"/>
              </a:spcBef>
              <a:spcAft>
                <a:spcPct val="0"/>
              </a:spcAft>
            </a:pPr>
            <a:endParaRPr lang="en-US" sz="1200">
              <a:solidFill>
                <a:srgbClr val="FFFFFF"/>
              </a:solidFill>
              <a:latin typeface="+mj-lt"/>
              <a:ea typeface="ＭＳ Ｐゴシック" pitchFamily="34" charset="-128"/>
            </a:endParaRPr>
          </a:p>
        </p:txBody>
      </p:sp>
      <p:sp>
        <p:nvSpPr>
          <p:cNvPr id="21" name="Text Box 16"/>
          <p:cNvSpPr txBox="1">
            <a:spLocks noChangeArrowheads="1"/>
          </p:cNvSpPr>
          <p:nvPr/>
        </p:nvSpPr>
        <p:spPr bwMode="auto">
          <a:xfrm>
            <a:off x="7204387" y="5262156"/>
            <a:ext cx="2295928" cy="548640"/>
          </a:xfrm>
          <a:prstGeom prst="rect">
            <a:avLst/>
          </a:prstGeom>
          <a:solidFill>
            <a:schemeClr val="bg2">
              <a:lumMod val="65000"/>
            </a:schemeClr>
          </a:solidFill>
          <a:ln w="9525" algn="ctr">
            <a:noFill/>
            <a:miter lim="800000"/>
            <a:headEnd/>
            <a:tailEnd/>
          </a:ln>
        </p:spPr>
        <p:txBody>
          <a:bodyPr>
            <a:noAutofit/>
          </a:bodyPr>
          <a:lstStyle/>
          <a:p>
            <a:pPr marL="342900" indent="-342900" algn="ctr" fontAlgn="base">
              <a:spcBef>
                <a:spcPct val="20000"/>
              </a:spcBef>
              <a:spcAft>
                <a:spcPct val="0"/>
              </a:spcAft>
            </a:pPr>
            <a:r>
              <a:rPr lang="en-US" sz="1200" dirty="0">
                <a:solidFill>
                  <a:srgbClr val="000000"/>
                </a:solidFill>
                <a:latin typeface="+mj-lt"/>
                <a:ea typeface="ＭＳ Ｐゴシック" pitchFamily="34" charset="-128"/>
              </a:rPr>
              <a:t>Shared </a:t>
            </a:r>
          </a:p>
          <a:p>
            <a:pPr marL="342900" indent="-342900" algn="ctr" fontAlgn="base">
              <a:spcBef>
                <a:spcPct val="20000"/>
              </a:spcBef>
              <a:spcAft>
                <a:spcPct val="0"/>
              </a:spcAft>
            </a:pPr>
            <a:r>
              <a:rPr lang="en-US" sz="1200" dirty="0">
                <a:solidFill>
                  <a:srgbClr val="000000"/>
                </a:solidFill>
                <a:latin typeface="+mj-lt"/>
                <a:ea typeface="ＭＳ Ｐゴシック" pitchFamily="34" charset="-128"/>
              </a:rPr>
              <a:t>Decision</a:t>
            </a:r>
          </a:p>
        </p:txBody>
      </p:sp>
    </p:spTree>
    <p:extLst>
      <p:ext uri="{BB962C8B-B14F-4D97-AF65-F5344CB8AC3E}">
        <p14:creationId xmlns:p14="http://schemas.microsoft.com/office/powerpoint/2010/main" val="199257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fade">
                                      <p:cBhvr>
                                        <p:cTn id="7" dur="20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fade">
                                      <p:cBhvr>
                                        <p:cTn id="12" dur="20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9"/>
                                        </p:tgtEl>
                                        <p:attrNameLst>
                                          <p:attrName>style.visibility</p:attrName>
                                        </p:attrNameLst>
                                      </p:cBhvr>
                                      <p:to>
                                        <p:strVal val="visible"/>
                                      </p:to>
                                    </p:set>
                                    <p:animEffect transition="in" filter="fade">
                                      <p:cBhvr>
                                        <p:cTn id="17" dur="2000"/>
                                        <p:tgtEl>
                                          <p:spTgt spid="307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80"/>
                                        </p:tgtEl>
                                        <p:attrNameLst>
                                          <p:attrName>style.visibility</p:attrName>
                                        </p:attrNameLst>
                                      </p:cBhvr>
                                      <p:to>
                                        <p:strVal val="visible"/>
                                      </p:to>
                                    </p:set>
                                    <p:animEffect transition="in" filter="fade">
                                      <p:cBhvr>
                                        <p:cTn id="22" dur="2000"/>
                                        <p:tgtEl>
                                          <p:spTgt spid="308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81"/>
                                        </p:tgtEl>
                                        <p:attrNameLst>
                                          <p:attrName>style.visibility</p:attrName>
                                        </p:attrNameLst>
                                      </p:cBhvr>
                                      <p:to>
                                        <p:strVal val="visible"/>
                                      </p:to>
                                    </p:set>
                                    <p:animEffect transition="in" filter="fade">
                                      <p:cBhvr>
                                        <p:cTn id="27" dur="2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9" grpId="0" animBg="1"/>
      <p:bldP spid="3080" grpId="0" animBg="1"/>
      <p:bldP spid="3081" grpId="0" animBg="1"/>
      <p:bldP spid="3078" grpId="0" animBg="1"/>
    </p:bldLst>
  </p:timing>
</p:sld>
</file>

<file path=ppt/theme/theme1.xml><?xml version="1.0" encoding="utf-8"?>
<a:theme xmlns:a="http://schemas.openxmlformats.org/drawingml/2006/main" name="Default Design">
  <a:themeElements>
    <a:clrScheme name="CPRC Colors">
      <a:dk1>
        <a:srgbClr val="000000"/>
      </a:dk1>
      <a:lt1>
        <a:srgbClr val="000000"/>
      </a:lt1>
      <a:dk2>
        <a:srgbClr val="FFFFFF"/>
      </a:dk2>
      <a:lt2>
        <a:srgbClr val="FFFFFF"/>
      </a:lt2>
      <a:accent1>
        <a:srgbClr val="0B6DB7"/>
      </a:accent1>
      <a:accent2>
        <a:srgbClr val="DCF2FD"/>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BFDA048D-E781-452D-A024-BA501A85FF7D}">
  <ds:schemaRefs>
    <ds:schemaRef ds:uri="ESRI.ArcGIS.Mapping.OfficeIntegration.PowerPointInfo"/>
  </ds:schemaRefs>
</ds:datastoreItem>
</file>

<file path=customXml/itemProps2.xml><?xml version="1.0" encoding="utf-8"?>
<ds:datastoreItem xmlns:ds="http://schemas.openxmlformats.org/officeDocument/2006/customXml" ds:itemID="{8B72215A-98B2-4B83-9664-86CAF6918042}">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208</TotalTime>
  <Words>1235</Words>
  <Application>Microsoft Office PowerPoint</Application>
  <PresentationFormat>Widescreen</PresentationFormat>
  <Paragraphs>139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Default Design</vt:lpstr>
      <vt:lpstr>Public Involvement Spectrum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Stakeholder Involvement Spectrum</dc:title>
  <dc:creator>Ross, Margaret</dc:creator>
  <cp:lastModifiedBy>Cerasani, Gina</cp:lastModifiedBy>
  <cp:revision>12</cp:revision>
  <cp:lastPrinted>2016-02-11T17:01:17Z</cp:lastPrinted>
  <dcterms:created xsi:type="dcterms:W3CDTF">2016-01-05T22:21:23Z</dcterms:created>
  <dcterms:modified xsi:type="dcterms:W3CDTF">2019-04-24T17:23:19Z</dcterms:modified>
</cp:coreProperties>
</file>