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0"/>
  </p:sldMasterIdLst>
  <p:notesMasterIdLst>
    <p:notesMasterId r:id="rId32"/>
  </p:notesMasterIdLst>
  <p:sldIdLst>
    <p:sldId id="357" r:id="rId11"/>
    <p:sldId id="372" r:id="rId12"/>
    <p:sldId id="358" r:id="rId13"/>
    <p:sldId id="324" r:id="rId14"/>
    <p:sldId id="369" r:id="rId15"/>
    <p:sldId id="362" r:id="rId16"/>
    <p:sldId id="313" r:id="rId17"/>
    <p:sldId id="343" r:id="rId18"/>
    <p:sldId id="344" r:id="rId19"/>
    <p:sldId id="374" r:id="rId20"/>
    <p:sldId id="375" r:id="rId21"/>
    <p:sldId id="376" r:id="rId22"/>
    <p:sldId id="331" r:id="rId23"/>
    <p:sldId id="370" r:id="rId24"/>
    <p:sldId id="335" r:id="rId25"/>
    <p:sldId id="368" r:id="rId26"/>
    <p:sldId id="364" r:id="rId27"/>
    <p:sldId id="373" r:id="rId28"/>
    <p:sldId id="366" r:id="rId29"/>
    <p:sldId id="367" r:id="rId30"/>
    <p:sldId id="34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llin, Michelle" initials="MM" lastIdx="1" clrIdx="0">
    <p:extLst>
      <p:ext uri="{19B8F6BF-5375-455C-9EA6-DF929625EA0E}">
        <p15:presenceInfo xmlns:p15="http://schemas.microsoft.com/office/powerpoint/2012/main" userId="S-1-5-21-1339303556-449845944-1601390327-206513" providerId="AD"/>
      </p:ext>
    </p:extLst>
  </p:cmAuthor>
  <p:cmAuthor id="2" name="McArthur, Lisa" initials="ML" lastIdx="10" clrIdx="1">
    <p:extLst>
      <p:ext uri="{19B8F6BF-5375-455C-9EA6-DF929625EA0E}">
        <p15:presenceInfo xmlns:p15="http://schemas.microsoft.com/office/powerpoint/2012/main" userId="S-1-5-21-1339303556-449845944-1601390327-1068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00"/>
    <a:srgbClr val="FFCC99"/>
    <a:srgbClr val="FF99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9" autoAdjust="0"/>
    <p:restoredTop sz="73152" autoAdjust="0"/>
  </p:normalViewPr>
  <p:slideViewPr>
    <p:cSldViewPr snapToGrid="0">
      <p:cViewPr varScale="1">
        <p:scale>
          <a:sx n="52" d="100"/>
          <a:sy n="52" d="100"/>
        </p:scale>
        <p:origin x="499"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5EF33-F1B1-4581-9190-A70B2506B309}" type="doc">
      <dgm:prSet loTypeId="urn:microsoft.com/office/officeart/2005/8/layout/chevron1" loCatId="process" qsTypeId="urn:microsoft.com/office/officeart/2005/8/quickstyle/simple1" qsCatId="simple" csTypeId="urn:microsoft.com/office/officeart/2005/8/colors/accent1_2" csCatId="accent1" phldr="1"/>
      <dgm:spPr/>
    </dgm:pt>
    <dgm:pt modelId="{823D6AAD-48B4-4660-B9B7-ECEAF36BC016}">
      <dgm:prSet phldrT="[Text]"/>
      <dgm:spPr/>
      <dgm:t>
        <a:bodyPr/>
        <a:lstStyle/>
        <a:p>
          <a:r>
            <a:rPr lang="en-US" dirty="0" smtClean="0"/>
            <a:t>Develop Baseline BMPs that can be used at all PCB Cleanups</a:t>
          </a:r>
          <a:endParaRPr lang="en-US" dirty="0"/>
        </a:p>
      </dgm:t>
    </dgm:pt>
    <dgm:pt modelId="{F8AC5DF8-D9FF-40E5-A3FA-6015D3F86513}" type="parTrans" cxnId="{14B3B4D3-4FEC-43B3-A3BC-8C96BA8B01E8}">
      <dgm:prSet/>
      <dgm:spPr/>
      <dgm:t>
        <a:bodyPr/>
        <a:lstStyle/>
        <a:p>
          <a:endParaRPr lang="en-US"/>
        </a:p>
      </dgm:t>
    </dgm:pt>
    <dgm:pt modelId="{4F6D511C-7F24-471F-9F9F-3F870F03D065}" type="sibTrans" cxnId="{14B3B4D3-4FEC-43B3-A3BC-8C96BA8B01E8}">
      <dgm:prSet/>
      <dgm:spPr/>
      <dgm:t>
        <a:bodyPr/>
        <a:lstStyle/>
        <a:p>
          <a:endParaRPr lang="en-US"/>
        </a:p>
      </dgm:t>
    </dgm:pt>
    <dgm:pt modelId="{C233EF1F-372C-4F4D-9AF8-C278CC207425}">
      <dgm:prSet phldrT="[Text]"/>
      <dgm:spPr/>
      <dgm:t>
        <a:bodyPr/>
        <a:lstStyle/>
        <a:p>
          <a:r>
            <a:rPr lang="en-US" dirty="0" smtClean="0"/>
            <a:t>Encourage use of other, less frequently implemented BMPs</a:t>
          </a:r>
          <a:endParaRPr lang="en-US" dirty="0"/>
        </a:p>
      </dgm:t>
    </dgm:pt>
    <dgm:pt modelId="{C3387FFB-D192-4F3E-B572-FBF3959364E8}" type="parTrans" cxnId="{D8AA7660-72D4-4021-8EDE-0CF4D8EFEB10}">
      <dgm:prSet/>
      <dgm:spPr/>
      <dgm:t>
        <a:bodyPr/>
        <a:lstStyle/>
        <a:p>
          <a:endParaRPr lang="en-US"/>
        </a:p>
      </dgm:t>
    </dgm:pt>
    <dgm:pt modelId="{F5A52985-B0EF-43C0-97F3-9BD470D40360}" type="sibTrans" cxnId="{D8AA7660-72D4-4021-8EDE-0CF4D8EFEB10}">
      <dgm:prSet/>
      <dgm:spPr/>
      <dgm:t>
        <a:bodyPr/>
        <a:lstStyle/>
        <a:p>
          <a:endParaRPr lang="en-US"/>
        </a:p>
      </dgm:t>
    </dgm:pt>
    <dgm:pt modelId="{4B43D729-5E70-4820-ABC0-16577505256E}">
      <dgm:prSet phldrT="[Text]"/>
      <dgm:spPr/>
      <dgm:t>
        <a:bodyPr/>
        <a:lstStyle/>
        <a:p>
          <a:r>
            <a:rPr lang="en-US" dirty="0" smtClean="0"/>
            <a:t>Integrate Baseline BMPs into </a:t>
          </a:r>
          <a:r>
            <a:rPr lang="en-US" dirty="0" err="1" smtClean="0"/>
            <a:t>Workplans</a:t>
          </a:r>
          <a:endParaRPr lang="en-US" dirty="0"/>
        </a:p>
      </dgm:t>
    </dgm:pt>
    <dgm:pt modelId="{9CC9B361-87E8-466E-BCC8-63BADE17E178}" type="sibTrans" cxnId="{624BEDB2-B5E2-4CF8-B42E-415BAF9E63F3}">
      <dgm:prSet/>
      <dgm:spPr/>
      <dgm:t>
        <a:bodyPr/>
        <a:lstStyle/>
        <a:p>
          <a:endParaRPr lang="en-US"/>
        </a:p>
      </dgm:t>
    </dgm:pt>
    <dgm:pt modelId="{F4E5AAC6-876D-45F4-8166-34B46079BA42}" type="parTrans" cxnId="{624BEDB2-B5E2-4CF8-B42E-415BAF9E63F3}">
      <dgm:prSet/>
      <dgm:spPr/>
      <dgm:t>
        <a:bodyPr/>
        <a:lstStyle/>
        <a:p>
          <a:endParaRPr lang="en-US"/>
        </a:p>
      </dgm:t>
    </dgm:pt>
    <dgm:pt modelId="{93ED0C61-9B1B-4A5F-AA68-953C48329075}" type="pres">
      <dgm:prSet presAssocID="{0845EF33-F1B1-4581-9190-A70B2506B309}" presName="Name0" presStyleCnt="0">
        <dgm:presLayoutVars>
          <dgm:dir/>
          <dgm:animLvl val="lvl"/>
          <dgm:resizeHandles val="exact"/>
        </dgm:presLayoutVars>
      </dgm:prSet>
      <dgm:spPr/>
    </dgm:pt>
    <dgm:pt modelId="{C0026DB8-5190-4FDB-8FF2-F37976324A39}" type="pres">
      <dgm:prSet presAssocID="{823D6AAD-48B4-4660-B9B7-ECEAF36BC016}" presName="parTxOnly" presStyleLbl="node1" presStyleIdx="0" presStyleCnt="3" custLinFactX="-14883" custLinFactY="84549" custLinFactNeighborX="-100000" custLinFactNeighborY="100000">
        <dgm:presLayoutVars>
          <dgm:chMax val="0"/>
          <dgm:chPref val="0"/>
          <dgm:bulletEnabled val="1"/>
        </dgm:presLayoutVars>
      </dgm:prSet>
      <dgm:spPr/>
      <dgm:t>
        <a:bodyPr/>
        <a:lstStyle/>
        <a:p>
          <a:endParaRPr lang="en-US"/>
        </a:p>
      </dgm:t>
    </dgm:pt>
    <dgm:pt modelId="{2FAE505F-8107-42BE-8E72-5C7AA1AC30C1}" type="pres">
      <dgm:prSet presAssocID="{4F6D511C-7F24-471F-9F9F-3F870F03D065}" presName="parTxOnlySpace" presStyleCnt="0"/>
      <dgm:spPr/>
    </dgm:pt>
    <dgm:pt modelId="{FD323E64-7066-41E0-A6F8-72100BC1DF13}" type="pres">
      <dgm:prSet presAssocID="{4B43D729-5E70-4820-ABC0-16577505256E}" presName="parTxOnly" presStyleLbl="node1" presStyleIdx="1" presStyleCnt="3" custLinFactY="83470" custLinFactNeighborX="12442" custLinFactNeighborY="100000">
        <dgm:presLayoutVars>
          <dgm:chMax val="0"/>
          <dgm:chPref val="0"/>
          <dgm:bulletEnabled val="1"/>
        </dgm:presLayoutVars>
      </dgm:prSet>
      <dgm:spPr/>
      <dgm:t>
        <a:bodyPr/>
        <a:lstStyle/>
        <a:p>
          <a:endParaRPr lang="en-US"/>
        </a:p>
      </dgm:t>
    </dgm:pt>
    <dgm:pt modelId="{7E546F44-5937-495E-B1F3-66B83109DDB6}" type="pres">
      <dgm:prSet presAssocID="{9CC9B361-87E8-466E-BCC8-63BADE17E178}" presName="parTxOnlySpace" presStyleCnt="0"/>
      <dgm:spPr/>
    </dgm:pt>
    <dgm:pt modelId="{F1C5EDE2-4E44-4BD2-BB56-CD82C10CC54F}" type="pres">
      <dgm:prSet presAssocID="{C233EF1F-372C-4F4D-9AF8-C278CC207425}" presName="parTxOnly" presStyleLbl="node1" presStyleIdx="2" presStyleCnt="3" custLinFactY="83470" custLinFactNeighborX="16589" custLinFactNeighborY="100000">
        <dgm:presLayoutVars>
          <dgm:chMax val="0"/>
          <dgm:chPref val="0"/>
          <dgm:bulletEnabled val="1"/>
        </dgm:presLayoutVars>
      </dgm:prSet>
      <dgm:spPr/>
      <dgm:t>
        <a:bodyPr/>
        <a:lstStyle/>
        <a:p>
          <a:endParaRPr lang="en-US"/>
        </a:p>
      </dgm:t>
    </dgm:pt>
  </dgm:ptLst>
  <dgm:cxnLst>
    <dgm:cxn modelId="{14B3B4D3-4FEC-43B3-A3BC-8C96BA8B01E8}" srcId="{0845EF33-F1B1-4581-9190-A70B2506B309}" destId="{823D6AAD-48B4-4660-B9B7-ECEAF36BC016}" srcOrd="0" destOrd="0" parTransId="{F8AC5DF8-D9FF-40E5-A3FA-6015D3F86513}" sibTransId="{4F6D511C-7F24-471F-9F9F-3F870F03D065}"/>
    <dgm:cxn modelId="{624BEDB2-B5E2-4CF8-B42E-415BAF9E63F3}" srcId="{0845EF33-F1B1-4581-9190-A70B2506B309}" destId="{4B43D729-5E70-4820-ABC0-16577505256E}" srcOrd="1" destOrd="0" parTransId="{F4E5AAC6-876D-45F4-8166-34B46079BA42}" sibTransId="{9CC9B361-87E8-466E-BCC8-63BADE17E178}"/>
    <dgm:cxn modelId="{D8AA7660-72D4-4021-8EDE-0CF4D8EFEB10}" srcId="{0845EF33-F1B1-4581-9190-A70B2506B309}" destId="{C233EF1F-372C-4F4D-9AF8-C278CC207425}" srcOrd="2" destOrd="0" parTransId="{C3387FFB-D192-4F3E-B572-FBF3959364E8}" sibTransId="{F5A52985-B0EF-43C0-97F3-9BD470D40360}"/>
    <dgm:cxn modelId="{785C7326-676F-4D6C-B777-6385EE429559}" type="presOf" srcId="{0845EF33-F1B1-4581-9190-A70B2506B309}" destId="{93ED0C61-9B1B-4A5F-AA68-953C48329075}" srcOrd="0" destOrd="0" presId="urn:microsoft.com/office/officeart/2005/8/layout/chevron1"/>
    <dgm:cxn modelId="{8984AC0E-6BD5-4270-A03F-FBF8C0112132}" type="presOf" srcId="{C233EF1F-372C-4F4D-9AF8-C278CC207425}" destId="{F1C5EDE2-4E44-4BD2-BB56-CD82C10CC54F}" srcOrd="0" destOrd="0" presId="urn:microsoft.com/office/officeart/2005/8/layout/chevron1"/>
    <dgm:cxn modelId="{F784D4EB-5F54-4CC9-9416-24ADDE563D18}" type="presOf" srcId="{4B43D729-5E70-4820-ABC0-16577505256E}" destId="{FD323E64-7066-41E0-A6F8-72100BC1DF13}" srcOrd="0" destOrd="0" presId="urn:microsoft.com/office/officeart/2005/8/layout/chevron1"/>
    <dgm:cxn modelId="{85AFECBD-7085-4276-AD1C-2BA6677DC804}" type="presOf" srcId="{823D6AAD-48B4-4660-B9B7-ECEAF36BC016}" destId="{C0026DB8-5190-4FDB-8FF2-F37976324A39}" srcOrd="0" destOrd="0" presId="urn:microsoft.com/office/officeart/2005/8/layout/chevron1"/>
    <dgm:cxn modelId="{51AFBE41-0A9B-437E-B197-2A5251A599E1}" type="presParOf" srcId="{93ED0C61-9B1B-4A5F-AA68-953C48329075}" destId="{C0026DB8-5190-4FDB-8FF2-F37976324A39}" srcOrd="0" destOrd="0" presId="urn:microsoft.com/office/officeart/2005/8/layout/chevron1"/>
    <dgm:cxn modelId="{BA5D83E5-2A8A-40CC-9B03-6F14F5965348}" type="presParOf" srcId="{93ED0C61-9B1B-4A5F-AA68-953C48329075}" destId="{2FAE505F-8107-42BE-8E72-5C7AA1AC30C1}" srcOrd="1" destOrd="0" presId="urn:microsoft.com/office/officeart/2005/8/layout/chevron1"/>
    <dgm:cxn modelId="{DA261294-361D-481E-A09A-110C18A6B50B}" type="presParOf" srcId="{93ED0C61-9B1B-4A5F-AA68-953C48329075}" destId="{FD323E64-7066-41E0-A6F8-72100BC1DF13}" srcOrd="2" destOrd="0" presId="urn:microsoft.com/office/officeart/2005/8/layout/chevron1"/>
    <dgm:cxn modelId="{1774018D-4F0F-40E5-81DB-B5A9DFC614D8}" type="presParOf" srcId="{93ED0C61-9B1B-4A5F-AA68-953C48329075}" destId="{7E546F44-5937-495E-B1F3-66B83109DDB6}" srcOrd="3" destOrd="0" presId="urn:microsoft.com/office/officeart/2005/8/layout/chevron1"/>
    <dgm:cxn modelId="{958F5428-F1D8-49BF-B656-8D87D43B91D3}" type="presParOf" srcId="{93ED0C61-9B1B-4A5F-AA68-953C48329075}" destId="{F1C5EDE2-4E44-4BD2-BB56-CD82C10CC54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26DB8-5190-4FDB-8FF2-F37976324A39}">
      <dsp:nvSpPr>
        <dsp:cNvPr id="0" name=""/>
        <dsp:cNvSpPr/>
      </dsp:nvSpPr>
      <dsp:spPr>
        <a:xfrm>
          <a:off x="0" y="5691248"/>
          <a:ext cx="3873616" cy="154944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Develop Baseline BMPs that can be used at all PCB Cleanups</a:t>
          </a:r>
          <a:endParaRPr lang="en-US" sz="2100" kern="1200" dirty="0"/>
        </a:p>
      </dsp:txBody>
      <dsp:txXfrm>
        <a:off x="774723" y="5691248"/>
        <a:ext cx="2324170" cy="1549446"/>
      </dsp:txXfrm>
    </dsp:sp>
    <dsp:sp modelId="{FD323E64-7066-41E0-A6F8-72100BC1DF13}">
      <dsp:nvSpPr>
        <dsp:cNvPr id="0" name=""/>
        <dsp:cNvSpPr/>
      </dsp:nvSpPr>
      <dsp:spPr>
        <a:xfrm>
          <a:off x="3537629" y="5688393"/>
          <a:ext cx="3873616" cy="154944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Integrate Baseline BMPs into </a:t>
          </a:r>
          <a:r>
            <a:rPr lang="en-US" sz="2100" kern="1200" dirty="0" err="1" smtClean="0"/>
            <a:t>Workplans</a:t>
          </a:r>
          <a:endParaRPr lang="en-US" sz="2100" kern="1200" dirty="0"/>
        </a:p>
      </dsp:txBody>
      <dsp:txXfrm>
        <a:off x="4312352" y="5688393"/>
        <a:ext cx="2324170" cy="1549446"/>
      </dsp:txXfrm>
    </dsp:sp>
    <dsp:sp modelId="{F1C5EDE2-4E44-4BD2-BB56-CD82C10CC54F}">
      <dsp:nvSpPr>
        <dsp:cNvPr id="0" name=""/>
        <dsp:cNvSpPr/>
      </dsp:nvSpPr>
      <dsp:spPr>
        <a:xfrm>
          <a:off x="6978867" y="5688393"/>
          <a:ext cx="3873616" cy="154944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Encourage use of other, less frequently implemented BMPs</a:t>
          </a:r>
          <a:endParaRPr lang="en-US" sz="2100" kern="1200" dirty="0"/>
        </a:p>
      </dsp:txBody>
      <dsp:txXfrm>
        <a:off x="7753590" y="5688393"/>
        <a:ext cx="2324170" cy="15494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B0CD8-2C4A-4E3F-8BD2-25B3B9B62886}" type="datetimeFigureOut">
              <a:rPr lang="en-US" smtClean="0"/>
              <a:t>11/16/2015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D6781-97A3-46DB-A013-105247B597C5}" type="slidenum">
              <a:rPr lang="en-US" smtClean="0"/>
              <a:t>‹#›</a:t>
            </a:fld>
            <a:endParaRPr lang="en-US"/>
          </a:p>
        </p:txBody>
      </p:sp>
    </p:spTree>
    <p:extLst>
      <p:ext uri="{BB962C8B-B14F-4D97-AF65-F5344CB8AC3E}">
        <p14:creationId xmlns:p14="http://schemas.microsoft.com/office/powerpoint/2010/main" val="342071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D6781-97A3-46DB-A013-105247B597C5}" type="slidenum">
              <a:rPr lang="en-US" smtClean="0"/>
              <a:t>1</a:t>
            </a:fld>
            <a:endParaRPr lang="en-US"/>
          </a:p>
        </p:txBody>
      </p:sp>
    </p:spTree>
    <p:extLst>
      <p:ext uri="{BB962C8B-B14F-4D97-AF65-F5344CB8AC3E}">
        <p14:creationId xmlns:p14="http://schemas.microsoft.com/office/powerpoint/2010/main" val="4130244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D6781-97A3-46DB-A013-105247B597C5}" type="slidenum">
              <a:rPr lang="en-US" smtClean="0"/>
              <a:t>12</a:t>
            </a:fld>
            <a:endParaRPr lang="en-US"/>
          </a:p>
        </p:txBody>
      </p:sp>
    </p:spTree>
    <p:extLst>
      <p:ext uri="{BB962C8B-B14F-4D97-AF65-F5344CB8AC3E}">
        <p14:creationId xmlns:p14="http://schemas.microsoft.com/office/powerpoint/2010/main" val="285750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BMP Implementation</a:t>
            </a:r>
          </a:p>
          <a:p>
            <a:r>
              <a:rPr lang="en-US" dirty="0" smtClean="0"/>
              <a:t>The</a:t>
            </a:r>
            <a:r>
              <a:rPr lang="en-US" baseline="0" dirty="0" smtClean="0"/>
              <a:t> user implements the selected BMPs</a:t>
            </a:r>
          </a:p>
          <a:p>
            <a:r>
              <a:rPr lang="en-US" baseline="0" dirty="0" smtClean="0"/>
              <a:t>But sometimes things happen in the field</a:t>
            </a:r>
          </a:p>
          <a:p>
            <a:r>
              <a:rPr lang="en-US" baseline="0" dirty="0" smtClean="0"/>
              <a:t>For example, the local driller is not available</a:t>
            </a:r>
          </a:p>
          <a:p>
            <a:endParaRPr lang="en-US" dirty="0"/>
          </a:p>
        </p:txBody>
      </p:sp>
      <p:sp>
        <p:nvSpPr>
          <p:cNvPr id="4" name="Slide Number Placeholder 3"/>
          <p:cNvSpPr>
            <a:spLocks noGrp="1"/>
          </p:cNvSpPr>
          <p:nvPr>
            <p:ph type="sldNum" sz="quarter" idx="10"/>
          </p:nvPr>
        </p:nvSpPr>
        <p:spPr/>
        <p:txBody>
          <a:bodyPr/>
          <a:lstStyle/>
          <a:p>
            <a:fld id="{F3DD6781-97A3-46DB-A013-105247B597C5}" type="slidenum">
              <a:rPr lang="en-US" smtClean="0"/>
              <a:t>13</a:t>
            </a:fld>
            <a:endParaRPr lang="en-US"/>
          </a:p>
        </p:txBody>
      </p:sp>
    </p:spTree>
    <p:extLst>
      <p:ext uri="{BB962C8B-B14F-4D97-AF65-F5344CB8AC3E}">
        <p14:creationId xmlns:p14="http://schemas.microsoft.com/office/powerpoint/2010/main" val="170837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tend</a:t>
            </a:r>
            <a:r>
              <a:rPr lang="en-US" baseline="0" dirty="0" smtClean="0"/>
              <a:t> to see the facility’s evaluation and prioritization process. These steps are critical, but due to the PCB approval process, not typically an item for EPA review. </a:t>
            </a:r>
            <a:endParaRPr lang="en-US" dirty="0"/>
          </a:p>
        </p:txBody>
      </p:sp>
      <p:sp>
        <p:nvSpPr>
          <p:cNvPr id="4" name="Slide Number Placeholder 3"/>
          <p:cNvSpPr>
            <a:spLocks noGrp="1"/>
          </p:cNvSpPr>
          <p:nvPr>
            <p:ph type="sldNum" sz="quarter" idx="10"/>
          </p:nvPr>
        </p:nvSpPr>
        <p:spPr/>
        <p:txBody>
          <a:bodyPr/>
          <a:lstStyle/>
          <a:p>
            <a:fld id="{F3DD6781-97A3-46DB-A013-105247B597C5}" type="slidenum">
              <a:rPr lang="en-US" smtClean="0"/>
              <a:t>14</a:t>
            </a:fld>
            <a:endParaRPr lang="en-US"/>
          </a:p>
        </p:txBody>
      </p:sp>
    </p:spTree>
    <p:extLst>
      <p:ext uri="{BB962C8B-B14F-4D97-AF65-F5344CB8AC3E}">
        <p14:creationId xmlns:p14="http://schemas.microsoft.com/office/powerpoint/2010/main" val="537822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haven’t been very strict</a:t>
            </a:r>
            <a:r>
              <a:rPr lang="en-US" baseline="0" dirty="0" smtClean="0"/>
              <a:t> on this aspect- we have accepted any form of reporting that a facility submits in their completion report.</a:t>
            </a:r>
          </a:p>
          <a:p>
            <a:r>
              <a:rPr lang="en-US" baseline="0" dirty="0" smtClean="0"/>
              <a:t>However, to be published on the ASTM website you must report following the protocol in Section 8 of the Guide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3DD6781-97A3-46DB-A013-105247B597C5}" type="slidenum">
              <a:rPr lang="en-US" smtClean="0"/>
              <a:t>15</a:t>
            </a:fld>
            <a:endParaRPr lang="en-US"/>
          </a:p>
        </p:txBody>
      </p:sp>
    </p:spTree>
    <p:extLst>
      <p:ext uri="{BB962C8B-B14F-4D97-AF65-F5344CB8AC3E}">
        <p14:creationId xmlns:p14="http://schemas.microsoft.com/office/powerpoint/2010/main" val="3191437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400" dirty="0" smtClean="0"/>
              <a:t>New applications shall update </a:t>
            </a:r>
            <a:r>
              <a:rPr lang="en-US" sz="2400" dirty="0" err="1" smtClean="0"/>
              <a:t>Workplans</a:t>
            </a:r>
            <a:r>
              <a:rPr lang="en-US" sz="2400" dirty="0" smtClean="0"/>
              <a:t> to include a BMP implementation</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F3DD6781-97A3-46DB-A013-105247B597C5}" type="slidenum">
              <a:rPr lang="en-US" smtClean="0"/>
              <a:t>19</a:t>
            </a:fld>
            <a:endParaRPr lang="en-US"/>
          </a:p>
        </p:txBody>
      </p:sp>
    </p:spTree>
    <p:extLst>
      <p:ext uri="{BB962C8B-B14F-4D97-AF65-F5344CB8AC3E}">
        <p14:creationId xmlns:p14="http://schemas.microsoft.com/office/powerpoint/2010/main" val="48263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29057" indent="-280406">
              <a:defRPr>
                <a:solidFill>
                  <a:schemeClr val="tx1"/>
                </a:solidFill>
                <a:latin typeface="Arial" pitchFamily="34" charset="0"/>
                <a:ea typeface="MS PGothic" pitchFamily="34" charset="-128"/>
              </a:defRPr>
            </a:lvl2pPr>
            <a:lvl3pPr marL="1121626" indent="-224325">
              <a:defRPr>
                <a:solidFill>
                  <a:schemeClr val="tx1"/>
                </a:solidFill>
                <a:latin typeface="Arial" pitchFamily="34" charset="0"/>
                <a:ea typeface="MS PGothic" pitchFamily="34" charset="-128"/>
              </a:defRPr>
            </a:lvl3pPr>
            <a:lvl4pPr marL="1570276" indent="-224325">
              <a:defRPr>
                <a:solidFill>
                  <a:schemeClr val="tx1"/>
                </a:solidFill>
                <a:latin typeface="Arial" pitchFamily="34" charset="0"/>
                <a:ea typeface="MS PGothic" pitchFamily="34" charset="-128"/>
              </a:defRPr>
            </a:lvl4pPr>
            <a:lvl5pPr marL="2018927" indent="-224325">
              <a:defRPr>
                <a:solidFill>
                  <a:schemeClr val="tx1"/>
                </a:solidFill>
                <a:latin typeface="Arial"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Arial"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Arial"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Arial"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Arial" pitchFamily="34" charset="0"/>
                <a:ea typeface="MS PGothic" pitchFamily="34" charset="-128"/>
              </a:defRPr>
            </a:lvl9pPr>
          </a:lstStyle>
          <a:p>
            <a:fld id="{43106835-464B-438F-B437-A839A66A34FE}" type="slidenum">
              <a:rPr lang="en-US" altLang="en-US"/>
              <a:pPr/>
              <a:t>21</a:t>
            </a:fld>
            <a:endParaRPr lang="en-US" altLang="en-US"/>
          </a:p>
        </p:txBody>
      </p:sp>
    </p:spTree>
    <p:extLst>
      <p:ext uri="{BB962C8B-B14F-4D97-AF65-F5344CB8AC3E}">
        <p14:creationId xmlns:p14="http://schemas.microsoft.com/office/powerpoint/2010/main" val="208376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Unlike CERCLA or RCRA CA sites, the PCB Program is</a:t>
            </a:r>
            <a:r>
              <a:rPr lang="en-US" altLang="en-US" baseline="0" dirty="0" smtClean="0">
                <a:latin typeface="Arial" pitchFamily="34" charset="0"/>
              </a:rPr>
              <a:t> often only contacted by the facility after a remedy has been selected – such as when applying for self-implementing cleanup under 61(a). Most of our sites do not require remedy review and optimization or modification after implementation. They are typically dig and haul, with long term O&amp;M primarily for cap maintenance or deed notifications.</a:t>
            </a:r>
            <a:endParaRPr lang="en-US" altLang="en-US" dirty="0" smtClean="0">
              <a:latin typeface="Arial" pitchFamily="34" charset="0"/>
            </a:endParaRPr>
          </a:p>
          <a:p>
            <a:endParaRPr lang="en-US" altLang="en-US" dirty="0" smtClean="0">
              <a:latin typeface="Arial"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29057" indent="-280406">
              <a:defRPr>
                <a:solidFill>
                  <a:schemeClr val="tx1"/>
                </a:solidFill>
                <a:latin typeface="Arial" pitchFamily="34" charset="0"/>
                <a:ea typeface="MS PGothic" pitchFamily="34" charset="-128"/>
              </a:defRPr>
            </a:lvl2pPr>
            <a:lvl3pPr marL="1121626" indent="-224325">
              <a:defRPr>
                <a:solidFill>
                  <a:schemeClr val="tx1"/>
                </a:solidFill>
                <a:latin typeface="Arial" pitchFamily="34" charset="0"/>
                <a:ea typeface="MS PGothic" pitchFamily="34" charset="-128"/>
              </a:defRPr>
            </a:lvl3pPr>
            <a:lvl4pPr marL="1570276" indent="-224325">
              <a:defRPr>
                <a:solidFill>
                  <a:schemeClr val="tx1"/>
                </a:solidFill>
                <a:latin typeface="Arial" pitchFamily="34" charset="0"/>
                <a:ea typeface="MS PGothic" pitchFamily="34" charset="-128"/>
              </a:defRPr>
            </a:lvl4pPr>
            <a:lvl5pPr marL="2018927" indent="-224325">
              <a:defRPr>
                <a:solidFill>
                  <a:schemeClr val="tx1"/>
                </a:solidFill>
                <a:latin typeface="Arial" pitchFamily="34" charset="0"/>
                <a:ea typeface="MS PGothic" pitchFamily="34" charset="-128"/>
              </a:defRPr>
            </a:lvl5pPr>
            <a:lvl6pPr marL="2467577" indent="-224325" eaLnBrk="0" fontAlgn="base" hangingPunct="0">
              <a:spcBef>
                <a:spcPct val="0"/>
              </a:spcBef>
              <a:spcAft>
                <a:spcPct val="0"/>
              </a:spcAft>
              <a:defRPr>
                <a:solidFill>
                  <a:schemeClr val="tx1"/>
                </a:solidFill>
                <a:latin typeface="Arial" pitchFamily="34" charset="0"/>
                <a:ea typeface="MS PGothic" pitchFamily="34" charset="-128"/>
              </a:defRPr>
            </a:lvl6pPr>
            <a:lvl7pPr marL="2916227" indent="-224325" eaLnBrk="0" fontAlgn="base" hangingPunct="0">
              <a:spcBef>
                <a:spcPct val="0"/>
              </a:spcBef>
              <a:spcAft>
                <a:spcPct val="0"/>
              </a:spcAft>
              <a:defRPr>
                <a:solidFill>
                  <a:schemeClr val="tx1"/>
                </a:solidFill>
                <a:latin typeface="Arial" pitchFamily="34" charset="0"/>
                <a:ea typeface="MS PGothic" pitchFamily="34" charset="-128"/>
              </a:defRPr>
            </a:lvl7pPr>
            <a:lvl8pPr marL="3364878" indent="-224325" eaLnBrk="0" fontAlgn="base" hangingPunct="0">
              <a:spcBef>
                <a:spcPct val="0"/>
              </a:spcBef>
              <a:spcAft>
                <a:spcPct val="0"/>
              </a:spcAft>
              <a:defRPr>
                <a:solidFill>
                  <a:schemeClr val="tx1"/>
                </a:solidFill>
                <a:latin typeface="Arial" pitchFamily="34" charset="0"/>
                <a:ea typeface="MS PGothic" pitchFamily="34" charset="-128"/>
              </a:defRPr>
            </a:lvl8pPr>
            <a:lvl9pPr marL="3813528" indent="-224325" eaLnBrk="0" fontAlgn="base" hangingPunct="0">
              <a:spcBef>
                <a:spcPct val="0"/>
              </a:spcBef>
              <a:spcAft>
                <a:spcPct val="0"/>
              </a:spcAft>
              <a:defRPr>
                <a:solidFill>
                  <a:schemeClr val="tx1"/>
                </a:solidFill>
                <a:latin typeface="Arial" pitchFamily="34" charset="0"/>
                <a:ea typeface="MS PGothic" pitchFamily="34" charset="-128"/>
              </a:defRPr>
            </a:lvl9pPr>
          </a:lstStyle>
          <a:p>
            <a:fld id="{29CDFC88-D739-4B26-85E3-6796F84E4113}" type="slidenum">
              <a:rPr lang="en-US" altLang="en-US"/>
              <a:pPr/>
              <a:t>4</a:t>
            </a:fld>
            <a:endParaRPr lang="en-US" altLang="en-US"/>
          </a:p>
        </p:txBody>
      </p:sp>
    </p:spTree>
    <p:extLst>
      <p:ext uri="{BB962C8B-B14F-4D97-AF65-F5344CB8AC3E}">
        <p14:creationId xmlns:p14="http://schemas.microsoft.com/office/powerpoint/2010/main" val="119860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dirty="0" smtClean="0"/>
              <a:t>I would say this part verbally:</a:t>
            </a:r>
          </a:p>
          <a:p>
            <a:pPr lvl="1">
              <a:buFont typeface="Wingdings" panose="05000000000000000000" pitchFamily="2" charset="2"/>
              <a:buChar char="Ø"/>
            </a:pPr>
            <a:r>
              <a:rPr lang="en-US" dirty="0" smtClean="0"/>
              <a:t>Some facilities have heard of the guide, some not</a:t>
            </a:r>
          </a:p>
          <a:p>
            <a:pPr lvl="1">
              <a:buFont typeface="Wingdings" panose="05000000000000000000" pitchFamily="2" charset="2"/>
              <a:buChar char="Ø"/>
            </a:pPr>
            <a:r>
              <a:rPr lang="en-US" dirty="0" smtClean="0"/>
              <a:t>Positive reception at every facility </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Currently we only require modification of the </a:t>
            </a:r>
            <a:r>
              <a:rPr lang="en-US" dirty="0" err="1" smtClean="0"/>
              <a:t>workplan</a:t>
            </a:r>
            <a:r>
              <a:rPr lang="en-US" baseline="0" dirty="0" smtClean="0"/>
              <a:t> for adherence to regulations, and findings of no unreasonable risk. </a:t>
            </a:r>
          </a:p>
          <a:p>
            <a:pPr lvl="2">
              <a:buFont typeface="Wingdings" panose="05000000000000000000" pitchFamily="2" charset="2"/>
              <a:buChar char="Ø"/>
            </a:pPr>
            <a:r>
              <a:rPr lang="en-US" baseline="0" dirty="0" smtClean="0"/>
              <a:t>FY16 we will require that </a:t>
            </a:r>
            <a:r>
              <a:rPr lang="en-US" baseline="0" dirty="0" err="1" smtClean="0"/>
              <a:t>workplans</a:t>
            </a:r>
            <a:r>
              <a:rPr lang="en-US" baseline="0" dirty="0" smtClean="0"/>
              <a:t> be updated to include a plan to implement BMPs</a:t>
            </a:r>
            <a:endParaRPr lang="en-US" dirty="0" smtClean="0"/>
          </a:p>
          <a:p>
            <a:endParaRPr lang="en-US" dirty="0"/>
          </a:p>
        </p:txBody>
      </p:sp>
      <p:sp>
        <p:nvSpPr>
          <p:cNvPr id="4" name="Slide Number Placeholder 3"/>
          <p:cNvSpPr>
            <a:spLocks noGrp="1"/>
          </p:cNvSpPr>
          <p:nvPr>
            <p:ph type="sldNum" sz="quarter" idx="10"/>
          </p:nvPr>
        </p:nvSpPr>
        <p:spPr/>
        <p:txBody>
          <a:bodyPr/>
          <a:lstStyle/>
          <a:p>
            <a:fld id="{F3DD6781-97A3-46DB-A013-105247B597C5}" type="slidenum">
              <a:rPr lang="en-US" smtClean="0"/>
              <a:t>5</a:t>
            </a:fld>
            <a:endParaRPr lang="en-US"/>
          </a:p>
        </p:txBody>
      </p:sp>
    </p:spTree>
    <p:extLst>
      <p:ext uri="{BB962C8B-B14F-4D97-AF65-F5344CB8AC3E}">
        <p14:creationId xmlns:p14="http://schemas.microsoft.com/office/powerpoint/2010/main" val="203306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prioritization step, while critical for </a:t>
            </a:r>
            <a:endParaRPr lang="en-US" dirty="0"/>
          </a:p>
        </p:txBody>
      </p:sp>
      <p:sp>
        <p:nvSpPr>
          <p:cNvPr id="4" name="Slide Number Placeholder 3"/>
          <p:cNvSpPr>
            <a:spLocks noGrp="1"/>
          </p:cNvSpPr>
          <p:nvPr>
            <p:ph type="sldNum" sz="quarter" idx="10"/>
          </p:nvPr>
        </p:nvSpPr>
        <p:spPr/>
        <p:txBody>
          <a:bodyPr/>
          <a:lstStyle/>
          <a:p>
            <a:fld id="{F3DD6781-97A3-46DB-A013-105247B597C5}" type="slidenum">
              <a:rPr lang="en-US" smtClean="0"/>
              <a:t>6</a:t>
            </a:fld>
            <a:endParaRPr lang="en-US"/>
          </a:p>
        </p:txBody>
      </p:sp>
    </p:spTree>
    <p:extLst>
      <p:ext uri="{BB962C8B-B14F-4D97-AF65-F5344CB8AC3E}">
        <p14:creationId xmlns:p14="http://schemas.microsoft.com/office/powerpoint/2010/main" val="313290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a step-wise</a:t>
            </a:r>
            <a:r>
              <a:rPr lang="en-US" baseline="0" dirty="0" smtClean="0"/>
              <a:t> approach to consider options to improve the environmental footprint of your cleanup, prioritize them, and record activities.</a:t>
            </a:r>
            <a:endParaRPr lang="en-US" dirty="0"/>
          </a:p>
        </p:txBody>
      </p:sp>
      <p:sp>
        <p:nvSpPr>
          <p:cNvPr id="4" name="Slide Number Placeholder 3"/>
          <p:cNvSpPr>
            <a:spLocks noGrp="1"/>
          </p:cNvSpPr>
          <p:nvPr>
            <p:ph type="sldNum" sz="quarter" idx="10"/>
          </p:nvPr>
        </p:nvSpPr>
        <p:spPr/>
        <p:txBody>
          <a:bodyPr/>
          <a:lstStyle/>
          <a:p>
            <a:fld id="{56BD091E-32B0-407B-8638-E37C75B96905}" type="slidenum">
              <a:rPr lang="en-US" smtClean="0"/>
              <a:t>7</a:t>
            </a:fld>
            <a:endParaRPr lang="en-US"/>
          </a:p>
        </p:txBody>
      </p:sp>
    </p:spTree>
    <p:extLst>
      <p:ext uri="{BB962C8B-B14F-4D97-AF65-F5344CB8AC3E}">
        <p14:creationId xmlns:p14="http://schemas.microsoft.com/office/powerpoint/2010/main" val="1238888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 already mentioned the structure of the Guide. For our purposes, we find the heart</a:t>
            </a:r>
            <a:r>
              <a:rPr lang="en-US" baseline="0" dirty="0" smtClean="0"/>
              <a:t> of the document lies within 4 pages, and the BMP table.</a:t>
            </a:r>
            <a:endParaRPr lang="en-US" dirty="0"/>
          </a:p>
        </p:txBody>
      </p:sp>
      <p:sp>
        <p:nvSpPr>
          <p:cNvPr id="4" name="Slide Number Placeholder 3"/>
          <p:cNvSpPr>
            <a:spLocks noGrp="1"/>
          </p:cNvSpPr>
          <p:nvPr>
            <p:ph type="sldNum" sz="quarter" idx="10"/>
          </p:nvPr>
        </p:nvSpPr>
        <p:spPr/>
        <p:txBody>
          <a:bodyPr/>
          <a:lstStyle/>
          <a:p>
            <a:fld id="{56BD091E-32B0-407B-8638-E37C75B96905}" type="slidenum">
              <a:rPr lang="en-US" smtClean="0"/>
              <a:t>8</a:t>
            </a:fld>
            <a:endParaRPr lang="en-US"/>
          </a:p>
        </p:txBody>
      </p:sp>
    </p:spTree>
    <p:extLst>
      <p:ext uri="{BB962C8B-B14F-4D97-AF65-F5344CB8AC3E}">
        <p14:creationId xmlns:p14="http://schemas.microsoft.com/office/powerpoint/2010/main" val="173940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X3 is the BMP table – A tool; this table lists over 160 BMPs.  They are organized by BMP category (activity based), Examples include Power and Fuel, liquid and solid waste; sampling and analysis.  It also has filters for remediation technologies and shows the outcome from implementing the BMPs relative to the core elements.</a:t>
            </a:r>
          </a:p>
          <a:p>
            <a:endParaRPr lang="en-US" baseline="0" dirty="0" smtClean="0"/>
          </a:p>
          <a:p>
            <a:r>
              <a:rPr lang="en-US" baseline="0" dirty="0" smtClean="0"/>
              <a:t>ASTM has since made the table available in Excel format, sold by ASTM separately.   </a:t>
            </a:r>
            <a:endParaRPr lang="en-US" dirty="0" smtClean="0"/>
          </a:p>
          <a:p>
            <a:endParaRPr lang="en-US" dirty="0"/>
          </a:p>
        </p:txBody>
      </p:sp>
      <p:sp>
        <p:nvSpPr>
          <p:cNvPr id="4" name="Slide Number Placeholder 3"/>
          <p:cNvSpPr>
            <a:spLocks noGrp="1"/>
          </p:cNvSpPr>
          <p:nvPr>
            <p:ph type="sldNum" sz="quarter" idx="10"/>
          </p:nvPr>
        </p:nvSpPr>
        <p:spPr/>
        <p:txBody>
          <a:bodyPr/>
          <a:lstStyle/>
          <a:p>
            <a:fld id="{56BD091E-32B0-407B-8638-E37C75B96905}" type="slidenum">
              <a:rPr lang="en-US" smtClean="0"/>
              <a:t>9</a:t>
            </a:fld>
            <a:endParaRPr lang="en-US"/>
          </a:p>
        </p:txBody>
      </p:sp>
    </p:spTree>
    <p:extLst>
      <p:ext uri="{BB962C8B-B14F-4D97-AF65-F5344CB8AC3E}">
        <p14:creationId xmlns:p14="http://schemas.microsoft.com/office/powerpoint/2010/main" val="402850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D6781-97A3-46DB-A013-105247B597C5}" type="slidenum">
              <a:rPr lang="en-US" smtClean="0"/>
              <a:t>10</a:t>
            </a:fld>
            <a:endParaRPr lang="en-US"/>
          </a:p>
        </p:txBody>
      </p:sp>
    </p:spTree>
    <p:extLst>
      <p:ext uri="{BB962C8B-B14F-4D97-AF65-F5344CB8AC3E}">
        <p14:creationId xmlns:p14="http://schemas.microsoft.com/office/powerpoint/2010/main" val="163811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will be standard practice: no idle</a:t>
            </a:r>
            <a:r>
              <a:rPr lang="en-US" baseline="0" dirty="0" smtClean="0"/>
              <a:t> policy. Some will be a stretch- use biodiesel or low sulfur diesel retrofit engines.</a:t>
            </a:r>
          </a:p>
          <a:p>
            <a:r>
              <a:rPr lang="en-US" baseline="0" dirty="0" smtClean="0"/>
              <a:t>We want you to be able to get credit for implementing the practices you already have in place, but we also want you to start thinking about including sustainable options when developing your RFP or planning your next fiscal year purchases-</a:t>
            </a:r>
          </a:p>
          <a:p>
            <a:r>
              <a:rPr lang="en-US" baseline="0" dirty="0" smtClean="0"/>
              <a:t>Ask contractors to include engine retrofits in their bid, or purchase a </a:t>
            </a:r>
            <a:r>
              <a:rPr lang="en-US" baseline="0" dirty="0" err="1" smtClean="0"/>
              <a:t>smartway</a:t>
            </a:r>
            <a:r>
              <a:rPr lang="en-US" baseline="0" dirty="0" smtClean="0"/>
              <a:t> generator to run the electrical needs at site, etc. </a:t>
            </a:r>
          </a:p>
          <a:p>
            <a:r>
              <a:rPr lang="en-US" baseline="0" dirty="0" smtClean="0"/>
              <a:t>We have been a accommodating on the prioritization and selection with rationale process, since it is a new ask. We have not required, for instance, re-submission of a </a:t>
            </a:r>
            <a:r>
              <a:rPr lang="en-US" baseline="0" dirty="0" err="1" smtClean="0"/>
              <a:t>workplan</a:t>
            </a:r>
            <a:r>
              <a:rPr lang="en-US" baseline="0" dirty="0" smtClean="0"/>
              <a:t> with BMP selections. But we expect to begin doing this, prior to issuing approval. </a:t>
            </a:r>
          </a:p>
        </p:txBody>
      </p:sp>
      <p:sp>
        <p:nvSpPr>
          <p:cNvPr id="4" name="Slide Number Placeholder 3"/>
          <p:cNvSpPr>
            <a:spLocks noGrp="1"/>
          </p:cNvSpPr>
          <p:nvPr>
            <p:ph type="sldNum" sz="quarter" idx="10"/>
          </p:nvPr>
        </p:nvSpPr>
        <p:spPr/>
        <p:txBody>
          <a:bodyPr/>
          <a:lstStyle/>
          <a:p>
            <a:fld id="{F3DD6781-97A3-46DB-A013-105247B597C5}" type="slidenum">
              <a:rPr lang="en-US" smtClean="0"/>
              <a:t>11</a:t>
            </a:fld>
            <a:endParaRPr lang="en-US"/>
          </a:p>
        </p:txBody>
      </p:sp>
    </p:spTree>
    <p:extLst>
      <p:ext uri="{BB962C8B-B14F-4D97-AF65-F5344CB8AC3E}">
        <p14:creationId xmlns:p14="http://schemas.microsoft.com/office/powerpoint/2010/main" val="307206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3C4085-56E1-47A5-B524-1203450C6203}" type="datetime1">
              <a:rPr lang="en-US" smtClean="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B0ABFE-C576-431E-B1EC-073AAE6A88E0}" type="datetime1">
              <a:rPr lang="en-US" smtClean="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8E123-0EF8-415B-B88F-39E42E5BF80F}" type="datetime1">
              <a:rPr lang="en-US" smtClean="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E50CE-A68D-4FBD-A5C1-DCBBBD497D0E}" type="datetime1">
              <a:rPr lang="en-US" smtClean="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70AE89-DE4A-4EF0-98FC-18960FE2F955}" type="datetime1">
              <a:rPr lang="en-US" smtClean="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9B0D6F-9F6B-4CD5-8B99-45F09BDAA212}" type="datetime1">
              <a:rPr lang="en-US" smtClean="0"/>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3138B7-F84C-46E7-922B-32CDEA3A11B2}" type="datetime1">
              <a:rPr lang="en-US" smtClean="0"/>
              <a:t>11/16/2015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703E64-66EE-413C-BDB8-E5819BBE1F81}" type="datetime1">
              <a:rPr lang="en-US" smtClean="0"/>
              <a:t>11/16/2015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9B57E-E92C-4F93-96D5-4FC33CBABC0A}" type="datetime1">
              <a:rPr lang="en-US" smtClean="0"/>
              <a:t>11/16/2015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4F31752-D9A1-44B0-AE2B-AD4CBE3785B6}" type="datetime1">
              <a:rPr lang="en-US" smtClean="0"/>
              <a:t>11/16/2015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E3CC1-5938-4544-891B-DA05811A2479}" type="datetime1">
              <a:rPr lang="en-US" smtClean="0"/>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477FD87-9346-4861-A85D-48CE36D82D39}" type="datetime1">
              <a:rPr lang="en-US" smtClean="0"/>
              <a:t>11/16/2015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astm.org/COMMITTEE/E50.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whitehouse.gov/the-press-office/2015/01/30/executive-order-establishing-federal-flood-risk-management-standard-an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pa.gov/oswer/greenercleanups/standard.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mullin.michelle@ep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4505" y="278879"/>
            <a:ext cx="10409128" cy="3341143"/>
          </a:xfrm>
        </p:spPr>
        <p:txBody>
          <a:bodyPr>
            <a:normAutofit/>
          </a:bodyPr>
          <a:lstStyle/>
          <a:p>
            <a:r>
              <a:rPr lang="en-US" sz="6600" dirty="0" smtClean="0">
                <a:solidFill>
                  <a:schemeClr val="tx1"/>
                </a:solidFill>
              </a:rPr>
              <a:t>Greener Cleanups in the Region 10 PCB Program</a:t>
            </a:r>
            <a:endParaRPr lang="en-US" sz="5400" dirty="0">
              <a:solidFill>
                <a:schemeClr val="tx1"/>
              </a:solidFill>
            </a:endParaRPr>
          </a:p>
        </p:txBody>
      </p:sp>
      <p:pic>
        <p:nvPicPr>
          <p:cNvPr id="4" name="Picture 3" descr="epa_logo_vert_white.png"/>
          <p:cNvPicPr>
            <a:picLocks noChangeAspect="1"/>
          </p:cNvPicPr>
          <p:nvPr>
            <p:custDataLst>
              <p:tags r:id="rId1"/>
            </p:custDataLst>
          </p:nvPr>
        </p:nvPicPr>
        <p:blipFill>
          <a:blip r:embed="rId4" cstate="print"/>
          <a:srcRect/>
          <a:stretch>
            <a:fillRect/>
          </a:stretch>
        </p:blipFill>
        <p:spPr bwMode="auto">
          <a:xfrm>
            <a:off x="1097280" y="4837317"/>
            <a:ext cx="2969394" cy="1169296"/>
          </a:xfrm>
          <a:prstGeom prst="rect">
            <a:avLst/>
          </a:prstGeom>
          <a:noFill/>
          <a:ln w="9525">
            <a:noFill/>
            <a:miter lim="800000"/>
            <a:headEnd/>
            <a:tailEnd/>
          </a:ln>
        </p:spPr>
      </p:pic>
      <p:sp>
        <p:nvSpPr>
          <p:cNvPr id="6" name="TextBox 5"/>
          <p:cNvSpPr txBox="1"/>
          <p:nvPr/>
        </p:nvSpPr>
        <p:spPr>
          <a:xfrm>
            <a:off x="7497058" y="5360282"/>
            <a:ext cx="3876575" cy="923330"/>
          </a:xfrm>
          <a:prstGeom prst="rect">
            <a:avLst/>
          </a:prstGeom>
          <a:noFill/>
        </p:spPr>
        <p:txBody>
          <a:bodyPr wrap="square" rtlCol="0">
            <a:spAutoFit/>
          </a:bodyPr>
          <a:lstStyle/>
          <a:p>
            <a:pPr algn="r"/>
            <a:r>
              <a:rPr lang="en-US" dirty="0" smtClean="0"/>
              <a:t>Michelle, Mullin R10 PCB </a:t>
            </a:r>
            <a:r>
              <a:rPr lang="en-US" dirty="0" smtClean="0"/>
              <a:t>Coordinator</a:t>
            </a:r>
          </a:p>
          <a:p>
            <a:pPr algn="r"/>
            <a:r>
              <a:rPr lang="en-US" dirty="0" err="1" smtClean="0"/>
              <a:t>Clu</a:t>
            </a:r>
            <a:r>
              <a:rPr lang="en-US" dirty="0" smtClean="0"/>
              <a:t>-In Webinar</a:t>
            </a:r>
            <a:endParaRPr lang="en-US" dirty="0" smtClean="0"/>
          </a:p>
          <a:p>
            <a:pPr algn="r"/>
            <a:r>
              <a:rPr lang="en-US" dirty="0" smtClean="0"/>
              <a:t>November 17, </a:t>
            </a:r>
            <a:r>
              <a:rPr lang="en-US" dirty="0" smtClean="0"/>
              <a:t>2015</a:t>
            </a:r>
            <a:endParaRPr lang="en-US" dirty="0"/>
          </a:p>
        </p:txBody>
      </p:sp>
    </p:spTree>
    <p:extLst>
      <p:ext uri="{BB962C8B-B14F-4D97-AF65-F5344CB8AC3E}">
        <p14:creationId xmlns:p14="http://schemas.microsoft.com/office/powerpoint/2010/main" val="2917289206"/>
      </p:ext>
    </p:extLst>
  </p:cSld>
  <p:clrMapOvr>
    <a:masterClrMapping/>
  </p:clrMapOvr>
  <p:transition spd="slow">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BMP Table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3823" y="1846263"/>
            <a:ext cx="9944680" cy="4022725"/>
          </a:xfrm>
        </p:spPr>
      </p:pic>
      <p:sp>
        <p:nvSpPr>
          <p:cNvPr id="4" name="Slide Number Placeholder 3"/>
          <p:cNvSpPr>
            <a:spLocks noGrp="1"/>
          </p:cNvSpPr>
          <p:nvPr>
            <p:ph type="sldNum" sz="quarter" idx="12"/>
          </p:nvPr>
        </p:nvSpPr>
        <p:spPr/>
        <p:txBody>
          <a:bodyPr/>
          <a:lstStyle/>
          <a:p>
            <a:fld id="{629637A9-119A-49DA-BD12-AAC58B377D80}" type="slidenum">
              <a:rPr lang="en-US" smtClean="0"/>
              <a:t>10</a:t>
            </a:fld>
            <a:endParaRPr lang="en-US" dirty="0"/>
          </a:p>
        </p:txBody>
      </p:sp>
      <p:sp>
        <p:nvSpPr>
          <p:cNvPr id="6" name="Oval 5"/>
          <p:cNvSpPr/>
          <p:nvPr/>
        </p:nvSpPr>
        <p:spPr>
          <a:xfrm>
            <a:off x="1316055" y="3390650"/>
            <a:ext cx="1117429" cy="141584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11214" y="2669458"/>
            <a:ext cx="1976284" cy="648929"/>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60614" y="2669457"/>
            <a:ext cx="1976284" cy="648929"/>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6498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BMP Table – Using it for PCB Cleanups</a:t>
            </a:r>
            <a:endParaRPr lang="en-US"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56469" t="25230"/>
          <a:stretch/>
        </p:blipFill>
        <p:spPr>
          <a:xfrm rot="5400000">
            <a:off x="-172476" y="2437694"/>
            <a:ext cx="4589403" cy="3188735"/>
          </a:xfrm>
        </p:spPr>
      </p:pic>
      <p:sp>
        <p:nvSpPr>
          <p:cNvPr id="4" name="Slide Number Placeholder 3"/>
          <p:cNvSpPr>
            <a:spLocks noGrp="1"/>
          </p:cNvSpPr>
          <p:nvPr>
            <p:ph type="sldNum" sz="quarter" idx="12"/>
          </p:nvPr>
        </p:nvSpPr>
        <p:spPr/>
        <p:txBody>
          <a:bodyPr/>
          <a:lstStyle/>
          <a:p>
            <a:fld id="{629637A9-119A-49DA-BD12-AAC58B377D80}" type="slidenum">
              <a:rPr lang="en-US" smtClean="0"/>
              <a:t>11</a:t>
            </a:fld>
            <a:endParaRPr lang="en-US" dirty="0"/>
          </a:p>
        </p:txBody>
      </p:sp>
      <p:sp>
        <p:nvSpPr>
          <p:cNvPr id="6" name="Oval 5"/>
          <p:cNvSpPr/>
          <p:nvPr/>
        </p:nvSpPr>
        <p:spPr>
          <a:xfrm>
            <a:off x="309716" y="4984955"/>
            <a:ext cx="3731342" cy="54569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3726918" y="1880527"/>
            <a:ext cx="8067367" cy="4303067"/>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Ø"/>
            </a:pPr>
            <a:endParaRPr lang="en-US" dirty="0" smtClean="0"/>
          </a:p>
          <a:p>
            <a:pPr>
              <a:buFont typeface="Wingdings" panose="05000000000000000000" pitchFamily="2" charset="2"/>
              <a:buChar char="Ø"/>
            </a:pPr>
            <a:r>
              <a:rPr lang="en-US" altLang="en-US" sz="3900" dirty="0" smtClean="0"/>
              <a:t>Excavation and Surface Restoration = common remedy for PCB Cleanups</a:t>
            </a:r>
          </a:p>
          <a:p>
            <a:pPr lvl="1">
              <a:buFont typeface="Courier New" panose="02070309020205020404" pitchFamily="49" charset="0"/>
              <a:buChar char="o"/>
            </a:pPr>
            <a:r>
              <a:rPr lang="en-US" altLang="en-US" sz="3600" dirty="0" smtClean="0">
                <a:ea typeface="ヒラギノ角ゴ Pro W3" pitchFamily="-107" charset="-128"/>
              </a:rPr>
              <a:t>Step 1: Identify BMPs that are potentially applicable </a:t>
            </a:r>
            <a:r>
              <a:rPr lang="en-US" altLang="en-US" sz="3600" dirty="0" smtClean="0">
                <a:solidFill>
                  <a:schemeClr val="accent2"/>
                </a:solidFill>
                <a:ea typeface="ヒラギノ角ゴ Pro W3" pitchFamily="-107" charset="-128"/>
              </a:rPr>
              <a:t>= every row with an “X” under the remediation technology</a:t>
            </a:r>
          </a:p>
          <a:p>
            <a:pPr lvl="1">
              <a:buFont typeface="Courier New" panose="02070309020205020404" pitchFamily="49" charset="0"/>
              <a:buChar char="o"/>
            </a:pPr>
            <a:r>
              <a:rPr lang="en-US" altLang="en-US" sz="3600" dirty="0" smtClean="0">
                <a:ea typeface="ヒラギノ角ゴ Pro W3" pitchFamily="-107" charset="-128"/>
              </a:rPr>
              <a:t>Step 2: Prioritize those with greatest potential for reducing environmental footprint</a:t>
            </a:r>
          </a:p>
          <a:p>
            <a:pPr lvl="1">
              <a:buFont typeface="Courier New" panose="02070309020205020404" pitchFamily="49" charset="0"/>
              <a:buChar char="o"/>
            </a:pPr>
            <a:r>
              <a:rPr lang="en-US" altLang="en-US" sz="3600" dirty="0" smtClean="0">
                <a:ea typeface="ヒラギノ角ゴ Pro W3" pitchFamily="-107" charset="-128"/>
              </a:rPr>
              <a:t>Step 3: Select which to apply, with rationale</a:t>
            </a:r>
          </a:p>
          <a:p>
            <a:pPr marL="201168" lvl="1" indent="0">
              <a:buFont typeface="Calibri" pitchFamily="34" charset="0"/>
              <a:buNone/>
            </a:pPr>
            <a:endParaRPr lang="en-US" dirty="0" smtClean="0"/>
          </a:p>
          <a:p>
            <a:endParaRPr lang="en-US" dirty="0"/>
          </a:p>
        </p:txBody>
      </p:sp>
    </p:spTree>
    <p:extLst>
      <p:ext uri="{BB962C8B-B14F-4D97-AF65-F5344CB8AC3E}">
        <p14:creationId xmlns:p14="http://schemas.microsoft.com/office/powerpoint/2010/main" val="8307713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smtClean="0"/>
              <a:t>BMPs from R10 PCB Sites	</a:t>
            </a:r>
            <a:endParaRPr lang="en-US" dirty="0"/>
          </a:p>
        </p:txBody>
      </p:sp>
      <p:sp>
        <p:nvSpPr>
          <p:cNvPr id="4" name="Slide Number Placeholder 3"/>
          <p:cNvSpPr>
            <a:spLocks noGrp="1"/>
          </p:cNvSpPr>
          <p:nvPr>
            <p:ph type="sldNum" sz="quarter" idx="12"/>
          </p:nvPr>
        </p:nvSpPr>
        <p:spPr/>
        <p:txBody>
          <a:bodyPr/>
          <a:lstStyle/>
          <a:p>
            <a:fld id="{629637A9-119A-49DA-BD12-AAC58B377D80}" type="slidenum">
              <a:rPr lang="en-US" smtClean="0"/>
              <a:t>12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10095257"/>
              </p:ext>
            </p:extLst>
          </p:nvPr>
        </p:nvGraphicFramePr>
        <p:xfrm>
          <a:off x="1040476" y="1619372"/>
          <a:ext cx="10115204" cy="4503209"/>
        </p:xfrm>
        <a:graphic>
          <a:graphicData uri="http://schemas.openxmlformats.org/drawingml/2006/table">
            <a:tbl>
              <a:tblPr/>
              <a:tblGrid>
                <a:gridCol w="10115204"/>
              </a:tblGrid>
              <a:tr h="349875">
                <a:tc>
                  <a:txBody>
                    <a:bodyPr/>
                    <a:lstStyle/>
                    <a:p>
                      <a:pPr algn="l" fontAlgn="ctr"/>
                      <a:r>
                        <a:rPr lang="en-US" sz="1800" b="1" i="0" u="none" strike="noStrike" dirty="0">
                          <a:solidFill>
                            <a:srgbClr val="0070C0"/>
                          </a:solidFill>
                          <a:effectLst/>
                          <a:latin typeface="Calibri" panose="020F0502020204030204" pitchFamily="34" charset="0"/>
                        </a:rPr>
                        <a:t>Air</a:t>
                      </a:r>
                    </a:p>
                  </a:txBody>
                  <a:tcPr marL="7619" marR="7619" marT="7619" marB="0" anchor="ctr">
                    <a:lnL>
                      <a:noFill/>
                    </a:lnL>
                    <a:lnR>
                      <a:noFill/>
                    </a:lnR>
                    <a:lnT>
                      <a:noFill/>
                    </a:lnT>
                    <a:lnB>
                      <a:noFill/>
                    </a:lnB>
                    <a:solidFill>
                      <a:srgbClr val="DAEEF3"/>
                    </a:solidFill>
                  </a:tcPr>
                </a:tc>
              </a:tr>
              <a:tr h="253697">
                <a:tc>
                  <a:txBody>
                    <a:bodyPr/>
                    <a:lstStyle/>
                    <a:p>
                      <a:pPr algn="l" fontAlgn="ctr"/>
                      <a:r>
                        <a:rPr lang="en-US" sz="1800" b="0" i="0" u="none" strike="noStrike" dirty="0" smtClean="0">
                          <a:solidFill>
                            <a:srgbClr val="000000"/>
                          </a:solidFill>
                          <a:effectLst/>
                          <a:latin typeface="Calibri" panose="020F0502020204030204" pitchFamily="34" charset="0"/>
                        </a:rPr>
                        <a:t>-Implement </a:t>
                      </a:r>
                      <a:r>
                        <a:rPr lang="en-US" sz="1800" b="0" i="0" u="none" strike="noStrike" dirty="0">
                          <a:solidFill>
                            <a:srgbClr val="000000"/>
                          </a:solidFill>
                          <a:effectLst/>
                          <a:latin typeface="Calibri" panose="020F0502020204030204" pitchFamily="34" charset="0"/>
                        </a:rPr>
                        <a:t>an idle reduction </a:t>
                      </a:r>
                      <a:r>
                        <a:rPr lang="en-US" sz="1800" b="0" i="0" u="none" strike="noStrike" dirty="0" smtClean="0">
                          <a:solidFill>
                            <a:srgbClr val="000000"/>
                          </a:solidFill>
                          <a:effectLst/>
                          <a:latin typeface="Calibri" panose="020F0502020204030204" pitchFamily="34" charset="0"/>
                        </a:rPr>
                        <a:t>plan</a:t>
                      </a:r>
                      <a:endParaRPr lang="en-US" sz="1800" b="0" i="0" u="none" strike="noStrike" dirty="0">
                        <a:solidFill>
                          <a:srgbClr val="000000"/>
                        </a:solidFill>
                        <a:effectLst/>
                        <a:latin typeface="Calibri" panose="020F0502020204030204" pitchFamily="34" charset="0"/>
                      </a:endParaRPr>
                    </a:p>
                  </a:txBody>
                  <a:tcPr marL="7619" marR="7619" marT="7619" marB="0" anchor="ctr">
                    <a:lnL>
                      <a:noFill/>
                    </a:lnL>
                    <a:lnR>
                      <a:noFill/>
                    </a:lnR>
                    <a:lnT>
                      <a:noFill/>
                    </a:lnT>
                    <a:lnB>
                      <a:noFill/>
                    </a:lnB>
                  </a:tcPr>
                </a:tc>
              </a:tr>
              <a:tr h="253697">
                <a:tc>
                  <a:txBody>
                    <a:bodyPr/>
                    <a:lstStyle/>
                    <a:p>
                      <a:pPr algn="l" fontAlgn="ctr"/>
                      <a:r>
                        <a:rPr lang="en-US" sz="1800" b="0" i="0" u="none" strike="noStrike" dirty="0" smtClean="0">
                          <a:solidFill>
                            <a:srgbClr val="000000"/>
                          </a:solidFill>
                          <a:effectLst/>
                          <a:latin typeface="Calibri" panose="020F0502020204030204" pitchFamily="34" charset="0"/>
                        </a:rPr>
                        <a:t>-Control </a:t>
                      </a:r>
                      <a:r>
                        <a:rPr lang="en-US" sz="1800" b="0" i="0" u="none" strike="noStrike" dirty="0">
                          <a:solidFill>
                            <a:srgbClr val="000000"/>
                          </a:solidFill>
                          <a:effectLst/>
                          <a:latin typeface="Calibri" panose="020F0502020204030204" pitchFamily="34" charset="0"/>
                        </a:rPr>
                        <a:t>dust to minimize environmental </a:t>
                      </a:r>
                      <a:r>
                        <a:rPr lang="en-US" sz="1800" b="0" i="0" u="none" strike="noStrike" dirty="0" smtClean="0">
                          <a:solidFill>
                            <a:srgbClr val="000000"/>
                          </a:solidFill>
                          <a:effectLst/>
                          <a:latin typeface="Calibri" panose="020F0502020204030204" pitchFamily="34" charset="0"/>
                        </a:rPr>
                        <a:t>impacts</a:t>
                      </a:r>
                      <a:endParaRPr lang="en-US" sz="1800" b="0" i="0" u="none" strike="noStrike" dirty="0">
                        <a:solidFill>
                          <a:srgbClr val="000000"/>
                        </a:solidFill>
                        <a:effectLst/>
                        <a:latin typeface="Calibri" panose="020F0502020204030204" pitchFamily="34" charset="0"/>
                      </a:endParaRPr>
                    </a:p>
                  </a:txBody>
                  <a:tcPr marL="7619" marR="7619" marT="7619" marB="0" anchor="ctr">
                    <a:lnL>
                      <a:noFill/>
                    </a:lnL>
                    <a:lnR>
                      <a:noFill/>
                    </a:lnR>
                    <a:lnT>
                      <a:noFill/>
                    </a:lnT>
                    <a:lnB>
                      <a:noFill/>
                    </a:lnB>
                  </a:tcPr>
                </a:tc>
              </a:tr>
              <a:tr h="349875">
                <a:tc>
                  <a:txBody>
                    <a:bodyPr/>
                    <a:lstStyle/>
                    <a:p>
                      <a:pPr algn="l" fontAlgn="ctr"/>
                      <a:r>
                        <a:rPr lang="en-US" sz="1800" b="1" i="0" u="none" strike="noStrike" dirty="0">
                          <a:solidFill>
                            <a:srgbClr val="0070C0"/>
                          </a:solidFill>
                          <a:effectLst/>
                          <a:latin typeface="Calibri" panose="020F0502020204030204" pitchFamily="34" charset="0"/>
                        </a:rPr>
                        <a:t>Materials</a:t>
                      </a:r>
                    </a:p>
                  </a:txBody>
                  <a:tcPr marL="7619" marR="7619" marT="7619" marB="0" anchor="ctr">
                    <a:lnL>
                      <a:noFill/>
                    </a:lnL>
                    <a:lnR>
                      <a:noFill/>
                    </a:lnR>
                    <a:lnT>
                      <a:noFill/>
                    </a:lnT>
                    <a:lnB>
                      <a:noFill/>
                    </a:lnB>
                    <a:solidFill>
                      <a:srgbClr val="DAEEF3"/>
                    </a:solidFill>
                  </a:tcPr>
                </a:tc>
              </a:tr>
              <a:tr h="403381">
                <a:tc>
                  <a:txBody>
                    <a:bodyPr/>
                    <a:lstStyle/>
                    <a:p>
                      <a:pPr algn="l" fontAlgn="ctr"/>
                      <a:r>
                        <a:rPr lang="en-US" sz="1800" b="0" i="0" u="none" strike="noStrike" dirty="0" smtClean="0">
                          <a:solidFill>
                            <a:srgbClr val="000000"/>
                          </a:solidFill>
                          <a:effectLst/>
                          <a:latin typeface="Calibri" panose="020F0502020204030204" pitchFamily="34" charset="0"/>
                        </a:rPr>
                        <a:t>-Salvage </a:t>
                      </a:r>
                      <a:r>
                        <a:rPr lang="en-US" sz="1800" b="0" i="0" u="none" strike="noStrike" dirty="0">
                          <a:solidFill>
                            <a:srgbClr val="000000"/>
                          </a:solidFill>
                          <a:effectLst/>
                          <a:latin typeface="Calibri" panose="020F0502020204030204" pitchFamily="34" charset="0"/>
                        </a:rPr>
                        <a:t>uncontaminated objects/infrastructure with potential recycle, resale, donation, or reuse</a:t>
                      </a:r>
                    </a:p>
                  </a:txBody>
                  <a:tcPr marL="7619" marR="7619" marT="7619" marB="0" anchor="ctr">
                    <a:lnL>
                      <a:noFill/>
                    </a:lnL>
                    <a:lnR>
                      <a:noFill/>
                    </a:lnR>
                    <a:lnT>
                      <a:noFill/>
                    </a:lnT>
                    <a:lnB>
                      <a:noFill/>
                    </a:lnB>
                  </a:tcPr>
                </a:tc>
              </a:tr>
              <a:tr h="252533">
                <a:tc>
                  <a:txBody>
                    <a:bodyPr/>
                    <a:lstStyle/>
                    <a:p>
                      <a:pPr algn="l" fontAlgn="ctr"/>
                      <a:r>
                        <a:rPr lang="en-US" sz="1800" b="0" i="0" u="none" strike="noStrike" dirty="0" smtClean="0">
                          <a:solidFill>
                            <a:srgbClr val="000000"/>
                          </a:solidFill>
                          <a:effectLst/>
                          <a:latin typeface="Calibri" panose="020F0502020204030204" pitchFamily="34" charset="0"/>
                        </a:rPr>
                        <a:t>-Use </a:t>
                      </a:r>
                      <a:r>
                        <a:rPr lang="en-US" sz="1800" b="0" i="0" u="none" strike="noStrike" dirty="0">
                          <a:solidFill>
                            <a:srgbClr val="000000"/>
                          </a:solidFill>
                          <a:effectLst/>
                          <a:latin typeface="Calibri" panose="020F0502020204030204" pitchFamily="34" charset="0"/>
                        </a:rPr>
                        <a:t>dedicated </a:t>
                      </a:r>
                      <a:r>
                        <a:rPr lang="en-US" sz="1800" b="0" i="0" u="none" strike="noStrike" dirty="0" smtClean="0">
                          <a:solidFill>
                            <a:srgbClr val="000000"/>
                          </a:solidFill>
                          <a:effectLst/>
                          <a:latin typeface="Calibri" panose="020F0502020204030204" pitchFamily="34" charset="0"/>
                        </a:rPr>
                        <a:t>materials when </a:t>
                      </a:r>
                      <a:r>
                        <a:rPr lang="en-US" sz="1800" b="0" i="0" u="none" strike="noStrike" dirty="0">
                          <a:solidFill>
                            <a:srgbClr val="000000"/>
                          </a:solidFill>
                          <a:effectLst/>
                          <a:latin typeface="Calibri" panose="020F0502020204030204" pitchFamily="34" charset="0"/>
                        </a:rPr>
                        <a:t>performing multiple rounds of sampling</a:t>
                      </a:r>
                    </a:p>
                  </a:txBody>
                  <a:tcPr marL="7619" marR="7619" marT="7619" marB="0" anchor="ctr">
                    <a:lnL>
                      <a:noFill/>
                    </a:lnL>
                    <a:lnR>
                      <a:noFill/>
                    </a:lnR>
                    <a:lnT>
                      <a:noFill/>
                    </a:lnT>
                    <a:lnB>
                      <a:noFill/>
                    </a:lnB>
                  </a:tcPr>
                </a:tc>
              </a:tr>
              <a:tr h="349875">
                <a:tc>
                  <a:txBody>
                    <a:bodyPr/>
                    <a:lstStyle/>
                    <a:p>
                      <a:pPr algn="l" fontAlgn="ctr"/>
                      <a:r>
                        <a:rPr lang="en-US" sz="1800" b="0" i="0" u="none" strike="noStrike" dirty="0" smtClean="0">
                          <a:solidFill>
                            <a:srgbClr val="000000"/>
                          </a:solidFill>
                          <a:effectLst/>
                          <a:latin typeface="Calibri" panose="020F0502020204030204" pitchFamily="34" charset="0"/>
                        </a:rPr>
                        <a:t>-Use </a:t>
                      </a:r>
                      <a:r>
                        <a:rPr lang="en-US" sz="1800" b="0" i="0" u="none" strike="noStrike" dirty="0">
                          <a:solidFill>
                            <a:srgbClr val="000000"/>
                          </a:solidFill>
                          <a:effectLst/>
                          <a:latin typeface="Calibri" panose="020F0502020204030204" pitchFamily="34" charset="0"/>
                        </a:rPr>
                        <a:t>onsite or nearby sources of backfill material for excavated areas, if shown to be free of </a:t>
                      </a:r>
                      <a:r>
                        <a:rPr lang="en-US" sz="1800" b="0" i="0" u="none" strike="noStrike" dirty="0" smtClean="0">
                          <a:solidFill>
                            <a:srgbClr val="000000"/>
                          </a:solidFill>
                          <a:effectLst/>
                          <a:latin typeface="Calibri" panose="020F0502020204030204" pitchFamily="34" charset="0"/>
                        </a:rPr>
                        <a:t>contaminants</a:t>
                      </a:r>
                      <a:endParaRPr lang="en-US" sz="1800" b="0" i="0" u="none" strike="noStrike" dirty="0">
                        <a:solidFill>
                          <a:srgbClr val="000000"/>
                        </a:solidFill>
                        <a:effectLst/>
                        <a:latin typeface="Calibri" panose="020F0502020204030204" pitchFamily="34" charset="0"/>
                      </a:endParaRPr>
                    </a:p>
                  </a:txBody>
                  <a:tcPr marL="7619" marR="7619" marT="7619" marB="0" anchor="ctr">
                    <a:lnL>
                      <a:noFill/>
                    </a:lnL>
                    <a:lnR>
                      <a:noFill/>
                    </a:lnR>
                    <a:lnT>
                      <a:noFill/>
                    </a:lnT>
                    <a:lnB>
                      <a:noFill/>
                    </a:lnB>
                  </a:tcPr>
                </a:tc>
              </a:tr>
              <a:tr h="349875">
                <a:tc>
                  <a:txBody>
                    <a:bodyPr/>
                    <a:lstStyle/>
                    <a:p>
                      <a:pPr algn="l" fontAlgn="ctr"/>
                      <a:r>
                        <a:rPr lang="en-US" sz="1800" b="1" i="0" u="none" strike="noStrike" dirty="0">
                          <a:solidFill>
                            <a:srgbClr val="0070C0"/>
                          </a:solidFill>
                          <a:effectLst/>
                          <a:latin typeface="Calibri" panose="020F0502020204030204" pitchFamily="34" charset="0"/>
                        </a:rPr>
                        <a:t>Site Preparation/Land Restoration</a:t>
                      </a:r>
                    </a:p>
                  </a:txBody>
                  <a:tcPr marL="7619" marR="7619" marT="7619" marB="0" anchor="ctr">
                    <a:lnL>
                      <a:noFill/>
                    </a:lnL>
                    <a:lnR>
                      <a:noFill/>
                    </a:lnR>
                    <a:lnT>
                      <a:noFill/>
                    </a:lnT>
                    <a:lnB>
                      <a:noFill/>
                    </a:lnB>
                    <a:solidFill>
                      <a:srgbClr val="DAEEF3"/>
                    </a:solidFill>
                  </a:tcPr>
                </a:tc>
              </a:tr>
              <a:tr h="568634">
                <a:tc>
                  <a:txBody>
                    <a:bodyPr/>
                    <a:lstStyle/>
                    <a:p>
                      <a:pPr algn="l" fontAlgn="ctr"/>
                      <a:r>
                        <a:rPr lang="en-US" sz="1800" b="0" i="0" u="none" strike="noStrike" dirty="0" smtClean="0">
                          <a:solidFill>
                            <a:srgbClr val="231F20"/>
                          </a:solidFill>
                          <a:effectLst/>
                          <a:latin typeface="Calibri" panose="020F0502020204030204" pitchFamily="34" charset="0"/>
                        </a:rPr>
                        <a:t>-Revegetate </a:t>
                      </a:r>
                      <a:r>
                        <a:rPr lang="en-US" sz="1800" b="0" i="0" u="none" strike="noStrike" dirty="0">
                          <a:solidFill>
                            <a:srgbClr val="231F20"/>
                          </a:solidFill>
                          <a:effectLst/>
                          <a:latin typeface="Calibri" panose="020F0502020204030204" pitchFamily="34" charset="0"/>
                        </a:rPr>
                        <a:t>excavated </a:t>
                      </a:r>
                      <a:r>
                        <a:rPr lang="en-US" sz="1800" b="0" i="0" u="none" strike="noStrike" dirty="0" smtClean="0">
                          <a:solidFill>
                            <a:srgbClr val="231F20"/>
                          </a:solidFill>
                          <a:effectLst/>
                          <a:latin typeface="Calibri" panose="020F0502020204030204" pitchFamily="34" charset="0"/>
                        </a:rPr>
                        <a:t>and disrupted</a:t>
                      </a:r>
                      <a:r>
                        <a:rPr lang="en-US" sz="1800" b="0" i="0" u="none" strike="noStrike" baseline="0" dirty="0" smtClean="0">
                          <a:solidFill>
                            <a:srgbClr val="231F20"/>
                          </a:solidFill>
                          <a:effectLst/>
                          <a:latin typeface="Calibri" panose="020F0502020204030204" pitchFamily="34" charset="0"/>
                        </a:rPr>
                        <a:t> areas</a:t>
                      </a:r>
                      <a:r>
                        <a:rPr lang="en-US" sz="1800" b="0" i="0" u="none" strike="noStrike" dirty="0" smtClean="0">
                          <a:solidFill>
                            <a:srgbClr val="231F20"/>
                          </a:solidFill>
                          <a:effectLst/>
                          <a:latin typeface="Calibri" panose="020F0502020204030204" pitchFamily="34" charset="0"/>
                        </a:rPr>
                        <a:t> as </a:t>
                      </a:r>
                      <a:r>
                        <a:rPr lang="en-US" sz="1800" b="0" i="0" u="none" strike="noStrike" dirty="0">
                          <a:solidFill>
                            <a:srgbClr val="231F20"/>
                          </a:solidFill>
                          <a:effectLst/>
                          <a:latin typeface="Calibri" panose="020F0502020204030204" pitchFamily="34" charset="0"/>
                        </a:rPr>
                        <a:t>quickly as possible using native vegetation, if possible, and restore as close as possible to original conditions</a:t>
                      </a:r>
                    </a:p>
                  </a:txBody>
                  <a:tcPr marL="7619" marR="7619" marT="7619" marB="0" anchor="ctr">
                    <a:lnL>
                      <a:noFill/>
                    </a:lnL>
                    <a:lnR>
                      <a:noFill/>
                    </a:lnR>
                    <a:lnT>
                      <a:noFill/>
                    </a:lnT>
                    <a:lnB>
                      <a:noFill/>
                    </a:lnB>
                  </a:tcPr>
                </a:tc>
              </a:tr>
              <a:tr h="568634">
                <a:tc>
                  <a:txBody>
                    <a:bodyPr/>
                    <a:lstStyle/>
                    <a:p>
                      <a:pPr algn="l" fontAlgn="ctr"/>
                      <a:r>
                        <a:rPr lang="en-US" sz="1800" b="0" i="0" u="none" strike="noStrike" dirty="0" smtClean="0">
                          <a:solidFill>
                            <a:srgbClr val="231F20"/>
                          </a:solidFill>
                          <a:effectLst/>
                          <a:latin typeface="Calibri" panose="020F0502020204030204" pitchFamily="34" charset="0"/>
                        </a:rPr>
                        <a:t>-Minimize </a:t>
                      </a:r>
                      <a:r>
                        <a:rPr lang="en-US" sz="1800" b="0" i="0" u="none" strike="noStrike" dirty="0">
                          <a:solidFill>
                            <a:srgbClr val="231F20"/>
                          </a:solidFill>
                          <a:effectLst/>
                          <a:latin typeface="Calibri" panose="020F0502020204030204" pitchFamily="34" charset="0"/>
                        </a:rPr>
                        <a:t>soil compaction and land disturbance </a:t>
                      </a:r>
                      <a:r>
                        <a:rPr lang="en-US" sz="1800" b="0" i="0" u="none" strike="noStrike" dirty="0" smtClean="0">
                          <a:solidFill>
                            <a:srgbClr val="231F20"/>
                          </a:solidFill>
                          <a:effectLst/>
                          <a:latin typeface="Calibri" panose="020F0502020204030204" pitchFamily="34" charset="0"/>
                        </a:rPr>
                        <a:t>by </a:t>
                      </a:r>
                      <a:r>
                        <a:rPr lang="en-US" sz="1800" b="0" i="0" u="none" strike="noStrike" dirty="0">
                          <a:solidFill>
                            <a:srgbClr val="231F20"/>
                          </a:solidFill>
                          <a:effectLst/>
                          <a:latin typeface="Calibri" panose="020F0502020204030204" pitchFamily="34" charset="0"/>
                        </a:rPr>
                        <a:t>restricting traffic to confined corridors and protecting ground surfaces with biodegradable covers, where applicable</a:t>
                      </a:r>
                    </a:p>
                  </a:txBody>
                  <a:tcPr marL="7619" marR="7619" marT="7619" marB="0" anchor="ctr">
                    <a:lnL>
                      <a:noFill/>
                    </a:lnL>
                    <a:lnR>
                      <a:noFill/>
                    </a:lnR>
                    <a:lnT>
                      <a:noFill/>
                    </a:lnT>
                    <a:lnB>
                      <a:noFill/>
                    </a:lnB>
                  </a:tcPr>
                </a:tc>
              </a:tr>
              <a:tr h="349875">
                <a:tc>
                  <a:txBody>
                    <a:bodyPr/>
                    <a:lstStyle/>
                    <a:p>
                      <a:pPr algn="l" fontAlgn="ctr"/>
                      <a:r>
                        <a:rPr lang="en-US" sz="1800" b="1" i="0" u="none" strike="noStrike" dirty="0">
                          <a:solidFill>
                            <a:srgbClr val="0070C0"/>
                          </a:solidFill>
                          <a:effectLst/>
                          <a:latin typeface="Calibri" panose="020F0502020204030204" pitchFamily="34" charset="0"/>
                        </a:rPr>
                        <a:t>Water</a:t>
                      </a:r>
                    </a:p>
                  </a:txBody>
                  <a:tcPr marL="7619" marR="7619" marT="7619" marB="0" anchor="ctr">
                    <a:lnL>
                      <a:noFill/>
                    </a:lnL>
                    <a:lnR>
                      <a:noFill/>
                    </a:lnR>
                    <a:lnT>
                      <a:noFill/>
                    </a:lnT>
                    <a:lnB>
                      <a:noFill/>
                    </a:lnB>
                    <a:solidFill>
                      <a:srgbClr val="DAEEF3"/>
                    </a:solidFill>
                  </a:tcPr>
                </a:tc>
              </a:tr>
              <a:tr h="367368">
                <a:tc>
                  <a:txBody>
                    <a:bodyPr/>
                    <a:lstStyle/>
                    <a:p>
                      <a:pPr algn="l" fontAlgn="ctr"/>
                      <a:r>
                        <a:rPr lang="en-US" sz="1800" b="0" i="0" u="none" strike="noStrike" dirty="0" smtClean="0">
                          <a:solidFill>
                            <a:srgbClr val="231F20"/>
                          </a:solidFill>
                          <a:effectLst/>
                          <a:latin typeface="Calibri" panose="020F0502020204030204" pitchFamily="34" charset="0"/>
                        </a:rPr>
                        <a:t>-Install </a:t>
                      </a:r>
                      <a:r>
                        <a:rPr lang="en-US" sz="1800" b="0" i="0" u="none" strike="noStrike" dirty="0">
                          <a:solidFill>
                            <a:srgbClr val="231F20"/>
                          </a:solidFill>
                          <a:effectLst/>
                          <a:latin typeface="Calibri" panose="020F0502020204030204" pitchFamily="34" charset="0"/>
                        </a:rPr>
                        <a:t>earthen berm on landfill covers that utilize on-site/local materials to manage </a:t>
                      </a:r>
                      <a:r>
                        <a:rPr lang="en-US" sz="1800" b="0" i="0" u="none" strike="noStrike" dirty="0" smtClean="0">
                          <a:solidFill>
                            <a:srgbClr val="231F20"/>
                          </a:solidFill>
                          <a:effectLst/>
                          <a:latin typeface="Calibri" panose="020F0502020204030204" pitchFamily="34" charset="0"/>
                        </a:rPr>
                        <a:t>stormwater</a:t>
                      </a:r>
                      <a:endParaRPr lang="en-US" sz="1800" b="0" i="0" u="none" strike="noStrike" dirty="0">
                        <a:solidFill>
                          <a:srgbClr val="231F20"/>
                        </a:solidFill>
                        <a:effectLst/>
                        <a:latin typeface="Calibri" panose="020F0502020204030204" pitchFamily="34" charset="0"/>
                      </a:endParaRPr>
                    </a:p>
                  </a:txBody>
                  <a:tcPr marL="7619" marR="7619" marT="7619" marB="0" anchor="ctr">
                    <a:lnL>
                      <a:noFill/>
                    </a:lnL>
                    <a:lnR>
                      <a:noFill/>
                    </a:lnR>
                    <a:lnT>
                      <a:noFill/>
                    </a:lnT>
                    <a:lnB>
                      <a:noFill/>
                    </a:lnB>
                  </a:tcPr>
                </a:tc>
              </a:tr>
            </a:tbl>
          </a:graphicData>
        </a:graphic>
      </p:graphicFrame>
    </p:spTree>
    <p:extLst>
      <p:ext uri="{BB962C8B-B14F-4D97-AF65-F5344CB8AC3E}">
        <p14:creationId xmlns:p14="http://schemas.microsoft.com/office/powerpoint/2010/main" val="1756679272"/>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Facility </a:t>
            </a:r>
            <a:r>
              <a:rPr lang="en-US" dirty="0" smtClean="0"/>
              <a:t>Carries out cleanup, implements BMPs</a:t>
            </a:r>
            <a:endParaRPr lang="en-US" dirty="0"/>
          </a:p>
        </p:txBody>
      </p:sp>
      <p:pic>
        <p:nvPicPr>
          <p:cNvPr id="3078" name="Picture 6" descr="http://www.saybr.com/Userfiles/Mercer%20Island%20Site%20Remedi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r="980" b="27933"/>
          <a:stretch/>
        </p:blipFill>
        <p:spPr bwMode="auto">
          <a:xfrm>
            <a:off x="1874673" y="1961804"/>
            <a:ext cx="8146960" cy="423949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882548491"/>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Completion </a:t>
            </a:r>
            <a:r>
              <a:rPr lang="en-US" dirty="0" smtClean="0"/>
              <a:t>and Documentation</a:t>
            </a:r>
            <a:endParaRPr lang="en-US" dirty="0"/>
          </a:p>
        </p:txBody>
      </p:sp>
      <p:sp>
        <p:nvSpPr>
          <p:cNvPr id="3" name="Content Placeholder 2"/>
          <p:cNvSpPr>
            <a:spLocks noGrp="1"/>
          </p:cNvSpPr>
          <p:nvPr>
            <p:ph idx="1"/>
          </p:nvPr>
        </p:nvSpPr>
        <p:spPr>
          <a:xfrm>
            <a:off x="1097280" y="1845734"/>
            <a:ext cx="8973152" cy="3700824"/>
          </a:xfrm>
        </p:spPr>
        <p:txBody>
          <a:bodyPr>
            <a:normAutofit fontScale="92500" lnSpcReduction="20000"/>
          </a:bodyPr>
          <a:lstStyle/>
          <a:p>
            <a:pPr lvl="1">
              <a:buFont typeface="Wingdings" panose="05000000000000000000" pitchFamily="2" charset="2"/>
              <a:buChar char="Ø"/>
            </a:pPr>
            <a:endParaRPr lang="en-US" dirty="0"/>
          </a:p>
          <a:p>
            <a:pPr>
              <a:buFont typeface="Wingdings" panose="05000000000000000000" pitchFamily="2" charset="2"/>
              <a:buChar char="Ø"/>
            </a:pPr>
            <a:r>
              <a:rPr lang="en-US" sz="3900" dirty="0" smtClean="0"/>
              <a:t>EPA R10 receives Cleanup Completion report</a:t>
            </a:r>
          </a:p>
          <a:p>
            <a:pPr>
              <a:buFont typeface="Wingdings" panose="05000000000000000000" pitchFamily="2" charset="2"/>
              <a:buChar char="Ø"/>
            </a:pPr>
            <a:r>
              <a:rPr lang="en-US" sz="3900" dirty="0" smtClean="0"/>
              <a:t>BMP Documentation included</a:t>
            </a:r>
          </a:p>
          <a:p>
            <a:pPr marL="457200" indent="-457200">
              <a:buFont typeface="Wingdings" panose="05000000000000000000" pitchFamily="2" charset="2"/>
              <a:buChar char="Ø"/>
            </a:pPr>
            <a:r>
              <a:rPr lang="en-US" sz="3900" dirty="0" smtClean="0"/>
              <a:t>Facility may receive publication on ASTM Website  </a:t>
            </a:r>
            <a:r>
              <a:rPr lang="en-US" altLang="en-US" sz="4000" dirty="0">
                <a:ea typeface="ヒラギノ角ゴ Pro W3" pitchFamily="-107" charset="-128"/>
                <a:hlinkClick r:id="rId3"/>
              </a:rPr>
              <a:t>http://www.astm.org/COMMITTEE/E50.htm</a:t>
            </a:r>
            <a:endParaRPr lang="en-US" altLang="en-US" sz="4000" dirty="0">
              <a:ea typeface="ヒラギノ角ゴ Pro W3" pitchFamily="-107" charset="-128"/>
            </a:endParaRPr>
          </a:p>
          <a:p>
            <a:pPr marL="864108" lvl="1" indent="-571500">
              <a:buFont typeface="Courier New" panose="02070309020205020404" pitchFamily="49" charset="0"/>
              <a:buChar char="o"/>
            </a:pPr>
            <a:r>
              <a:rPr lang="en-US" altLang="en-US" sz="3800" dirty="0">
                <a:ea typeface="ヒラギノ角ゴ Pro W3" pitchFamily="-107" charset="-128"/>
              </a:rPr>
              <a:t>Documents are maintained in the “Public Library of E2893 Greener Cleanup Reports”</a:t>
            </a:r>
          </a:p>
          <a:p>
            <a:pPr>
              <a:buFont typeface="Wingdings" panose="05000000000000000000" pitchFamily="2" charset="2"/>
              <a:buChar char="Ø"/>
            </a:pPr>
            <a:endParaRPr lang="en-US" sz="3900" dirty="0" smtClean="0"/>
          </a:p>
          <a:p>
            <a:pPr marL="201168"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629637A9-119A-49DA-BD12-AAC58B377D80}" type="slidenum">
              <a:rPr lang="en-US" smtClean="0"/>
              <a:t>14</a:t>
            </a:fld>
            <a:endParaRPr lang="en-US" dirty="0"/>
          </a:p>
        </p:txBody>
      </p:sp>
    </p:spTree>
    <p:extLst>
      <p:ext uri="{BB962C8B-B14F-4D97-AF65-F5344CB8AC3E}">
        <p14:creationId xmlns:p14="http://schemas.microsoft.com/office/powerpoint/2010/main" val="1558404029"/>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ea typeface="ヒラギノ角ゴ Pro W3" pitchFamily="-107" charset="-128"/>
              </a:rPr>
              <a:t>Reporting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15</a:t>
            </a:fld>
            <a:endParaRPr lang="en-US" dirty="0"/>
          </a:p>
        </p:txBody>
      </p:sp>
      <p:sp>
        <p:nvSpPr>
          <p:cNvPr id="10" name="TextBox 9"/>
          <p:cNvSpPr txBox="1"/>
          <p:nvPr/>
        </p:nvSpPr>
        <p:spPr>
          <a:xfrm>
            <a:off x="501445" y="2184777"/>
            <a:ext cx="4734232" cy="2554545"/>
          </a:xfrm>
          <a:prstGeom prst="rect">
            <a:avLst/>
          </a:prstGeom>
          <a:noFill/>
        </p:spPr>
        <p:txBody>
          <a:bodyPr wrap="square" rtlCol="0">
            <a:spAutoFit/>
          </a:bodyPr>
          <a:lstStyle/>
          <a:p>
            <a:r>
              <a:rPr lang="en-US" sz="3200" b="1" dirty="0" smtClean="0">
                <a:solidFill>
                  <a:schemeClr val="accent2"/>
                </a:solidFill>
              </a:rPr>
              <a:t>The Boeing Company, in Everett, WA, </a:t>
            </a:r>
          </a:p>
          <a:p>
            <a:pPr marL="457200" indent="-457200">
              <a:buFont typeface="Wingdings" panose="05000000000000000000" pitchFamily="2" charset="2"/>
              <a:buChar char="Ø"/>
            </a:pPr>
            <a:r>
              <a:rPr lang="en-US" sz="3200" b="1" dirty="0" smtClean="0">
                <a:solidFill>
                  <a:schemeClr val="accent2"/>
                </a:solidFill>
              </a:rPr>
              <a:t>First PCB </a:t>
            </a:r>
            <a:r>
              <a:rPr lang="en-US" sz="3200" b="1" dirty="0" smtClean="0">
                <a:solidFill>
                  <a:schemeClr val="accent2"/>
                </a:solidFill>
              </a:rPr>
              <a:t>Cleanup </a:t>
            </a:r>
          </a:p>
          <a:p>
            <a:r>
              <a:rPr lang="en-US" sz="3200" b="1" dirty="0" smtClean="0">
                <a:solidFill>
                  <a:schemeClr val="accent2"/>
                </a:solidFill>
              </a:rPr>
              <a:t>published on the ASTM website.</a:t>
            </a:r>
            <a:endParaRPr lang="en-US" sz="3200" b="1" dirty="0">
              <a:solidFill>
                <a:schemeClr val="accent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173" y="286603"/>
            <a:ext cx="7012785" cy="6010957"/>
          </a:xfrm>
          <a:prstGeom prst="rect">
            <a:avLst/>
          </a:prstGeom>
        </p:spPr>
      </p:pic>
    </p:spTree>
    <p:extLst>
      <p:ext uri="{BB962C8B-B14F-4D97-AF65-F5344CB8AC3E}">
        <p14:creationId xmlns:p14="http://schemas.microsoft.com/office/powerpoint/2010/main" val="4055348449"/>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Guide for Greener Cleanups = Cost Savings Guide for Facilities</a:t>
            </a:r>
            <a:endParaRPr lang="en-US" dirty="0"/>
          </a:p>
        </p:txBody>
      </p:sp>
      <p:sp>
        <p:nvSpPr>
          <p:cNvPr id="4" name="Content Placeholder 3"/>
          <p:cNvSpPr>
            <a:spLocks noGrp="1"/>
          </p:cNvSpPr>
          <p:nvPr>
            <p:ph sz="half" idx="1"/>
          </p:nvPr>
        </p:nvSpPr>
        <p:spPr>
          <a:xfrm>
            <a:off x="1097277" y="1845734"/>
            <a:ext cx="5062907" cy="4161544"/>
          </a:xfrm>
        </p:spPr>
        <p:txBody>
          <a:bodyPr>
            <a:noAutofit/>
          </a:bodyPr>
          <a:lstStyle/>
          <a:p>
            <a:pPr>
              <a:buFont typeface="Wingdings" panose="05000000000000000000" pitchFamily="2" charset="2"/>
              <a:buChar char="Ø"/>
            </a:pPr>
            <a:r>
              <a:rPr lang="en-US" sz="2800" dirty="0" smtClean="0"/>
              <a:t>Not a burden- it saves the facility $$</a:t>
            </a:r>
          </a:p>
          <a:p>
            <a:pPr lvl="1">
              <a:buFont typeface="Courier New" panose="02070309020205020404" pitchFamily="49" charset="0"/>
              <a:buChar char="o"/>
            </a:pPr>
            <a:r>
              <a:rPr lang="en-US" sz="2800" dirty="0" smtClean="0"/>
              <a:t>Reduced transportation costs</a:t>
            </a:r>
          </a:p>
          <a:p>
            <a:pPr lvl="1">
              <a:buFont typeface="Courier New" panose="02070309020205020404" pitchFamily="49" charset="0"/>
              <a:buChar char="o"/>
            </a:pPr>
            <a:r>
              <a:rPr lang="en-US" sz="2800" dirty="0" smtClean="0"/>
              <a:t>Decreased shipping costs</a:t>
            </a:r>
          </a:p>
          <a:p>
            <a:pPr lvl="1">
              <a:buFont typeface="Courier New" panose="02070309020205020404" pitchFamily="49" charset="0"/>
              <a:buChar char="o"/>
            </a:pPr>
            <a:r>
              <a:rPr lang="en-US" sz="2800" dirty="0" smtClean="0"/>
              <a:t>Reduced materials costs </a:t>
            </a:r>
          </a:p>
          <a:p>
            <a:pPr lvl="1">
              <a:buFont typeface="Courier New" panose="02070309020205020404" pitchFamily="49" charset="0"/>
              <a:buChar char="o"/>
            </a:pPr>
            <a:r>
              <a:rPr lang="en-US" sz="2800" dirty="0" smtClean="0"/>
              <a:t>Decreased labor costs</a:t>
            </a:r>
          </a:p>
          <a:p>
            <a:pPr>
              <a:buFont typeface="Wingdings" panose="05000000000000000000" pitchFamily="2" charset="2"/>
              <a:buChar char="Ø"/>
            </a:pPr>
            <a:r>
              <a:rPr lang="en-US" sz="2800" dirty="0" smtClean="0"/>
              <a:t>Some </a:t>
            </a:r>
            <a:r>
              <a:rPr lang="en-US" sz="2800" dirty="0" smtClean="0"/>
              <a:t>BMPs are already standard practice </a:t>
            </a:r>
          </a:p>
          <a:p>
            <a:pPr lvl="1">
              <a:buFont typeface="Courier New" panose="02070309020205020404" pitchFamily="49" charset="0"/>
              <a:buChar char="o"/>
            </a:pPr>
            <a:r>
              <a:rPr lang="en-US" sz="2600" dirty="0" smtClean="0"/>
              <a:t>reporting = recognition</a:t>
            </a:r>
            <a:endParaRPr lang="en-US" sz="2600" dirty="0" smtClean="0"/>
          </a:p>
        </p:txBody>
      </p:sp>
      <p:sp>
        <p:nvSpPr>
          <p:cNvPr id="3" name="Slide Number Placeholder 2"/>
          <p:cNvSpPr>
            <a:spLocks noGrp="1"/>
          </p:cNvSpPr>
          <p:nvPr>
            <p:ph type="sldNum" sz="quarter" idx="12"/>
          </p:nvPr>
        </p:nvSpPr>
        <p:spPr/>
        <p:txBody>
          <a:bodyPr/>
          <a:lstStyle/>
          <a:p>
            <a:fld id="{4FAB73BC-B049-4115-A692-8D63A059BFB8}" type="slidenum">
              <a:rPr lang="en-US" smtClean="0"/>
              <a:t>16</a:t>
            </a:fld>
            <a:endParaRPr lang="en-US" dirty="0"/>
          </a:p>
        </p:txBody>
      </p:sp>
      <p:sp>
        <p:nvSpPr>
          <p:cNvPr id="6" name="Rectangle 5"/>
          <p:cNvSpPr/>
          <p:nvPr/>
        </p:nvSpPr>
        <p:spPr>
          <a:xfrm>
            <a:off x="7584748" y="2695074"/>
            <a:ext cx="2738346" cy="1569660"/>
          </a:xfrm>
          <a:prstGeom prst="rect">
            <a:avLst/>
          </a:prstGeom>
          <a:noFill/>
        </p:spPr>
        <p:txBody>
          <a:bodyPr wrap="squar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a:t>
            </a:r>
            <a:endParaRPr lang="en-US" sz="96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7043449" y="2752942"/>
            <a:ext cx="5357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FFFF00"/>
                </a:solidFill>
                <a:effectLst/>
              </a:rPr>
              <a:t>$</a:t>
            </a:r>
            <a:endParaRPr lang="en-US" sz="5400" b="1" cap="none" spc="0" dirty="0">
              <a:ln w="22225">
                <a:solidFill>
                  <a:schemeClr val="accent2"/>
                </a:solidFill>
                <a:prstDash val="solid"/>
              </a:ln>
              <a:solidFill>
                <a:srgbClr val="FFFF00"/>
              </a:solidFill>
              <a:effectLst/>
            </a:endParaRPr>
          </a:p>
        </p:txBody>
      </p:sp>
      <p:sp>
        <p:nvSpPr>
          <p:cNvPr id="8" name="Rectangle 7"/>
          <p:cNvSpPr/>
          <p:nvPr/>
        </p:nvSpPr>
        <p:spPr>
          <a:xfrm>
            <a:off x="9038142" y="1737360"/>
            <a:ext cx="5357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FFFF00"/>
                </a:solidFill>
                <a:effectLst/>
              </a:rPr>
              <a:t>$</a:t>
            </a:r>
            <a:endParaRPr lang="en-US" sz="5400" b="1" cap="none" spc="0" dirty="0">
              <a:ln w="22225">
                <a:solidFill>
                  <a:schemeClr val="accent2"/>
                </a:solidFill>
                <a:prstDash val="solid"/>
              </a:ln>
              <a:solidFill>
                <a:srgbClr val="FFFF00"/>
              </a:solidFill>
              <a:effectLst/>
            </a:endParaRPr>
          </a:p>
        </p:txBody>
      </p:sp>
      <p:sp>
        <p:nvSpPr>
          <p:cNvPr id="9" name="Rectangle 8"/>
          <p:cNvSpPr/>
          <p:nvPr/>
        </p:nvSpPr>
        <p:spPr>
          <a:xfrm>
            <a:off x="8245619" y="4637598"/>
            <a:ext cx="5357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FFFF00"/>
                </a:solidFill>
                <a:effectLst/>
              </a:rPr>
              <a:t>$</a:t>
            </a:r>
            <a:endParaRPr lang="en-US" sz="5400" b="1" cap="none" spc="0" dirty="0">
              <a:ln w="22225">
                <a:solidFill>
                  <a:schemeClr val="accent2"/>
                </a:solidFill>
                <a:prstDash val="solid"/>
              </a:ln>
              <a:solidFill>
                <a:srgbClr val="FFFF00"/>
              </a:solidFill>
              <a:effectLst/>
            </a:endParaRPr>
          </a:p>
        </p:txBody>
      </p:sp>
      <p:sp>
        <p:nvSpPr>
          <p:cNvPr id="10" name="Rectangle 9"/>
          <p:cNvSpPr/>
          <p:nvPr/>
        </p:nvSpPr>
        <p:spPr>
          <a:xfrm>
            <a:off x="9955813" y="2929516"/>
            <a:ext cx="5357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FFFF00"/>
                </a:solidFill>
                <a:effectLst/>
              </a:rPr>
              <a:t>$</a:t>
            </a:r>
            <a:endParaRPr lang="en-US" sz="5400" b="1" cap="none" spc="0" dirty="0">
              <a:ln w="22225">
                <a:solidFill>
                  <a:schemeClr val="accent2"/>
                </a:solidFill>
                <a:prstDash val="solid"/>
              </a:ln>
              <a:solidFill>
                <a:srgbClr val="FFFF00"/>
              </a:solidFill>
              <a:effectLst/>
            </a:endParaRPr>
          </a:p>
        </p:txBody>
      </p:sp>
      <p:sp>
        <p:nvSpPr>
          <p:cNvPr id="11" name="Rectangle 10"/>
          <p:cNvSpPr/>
          <p:nvPr/>
        </p:nvSpPr>
        <p:spPr>
          <a:xfrm>
            <a:off x="9420089" y="4087288"/>
            <a:ext cx="5357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FFFF00"/>
                </a:solidFill>
                <a:effectLst/>
              </a:rPr>
              <a:t>$</a:t>
            </a:r>
            <a:endParaRPr lang="en-US" sz="5400" b="1" cap="none" spc="0" dirty="0">
              <a:ln w="22225">
                <a:solidFill>
                  <a:schemeClr val="accent2"/>
                </a:solidFill>
                <a:prstDash val="solid"/>
              </a:ln>
              <a:solidFill>
                <a:srgbClr val="FFFF00"/>
              </a:solidFill>
              <a:effectLst/>
            </a:endParaRPr>
          </a:p>
        </p:txBody>
      </p:sp>
      <p:sp>
        <p:nvSpPr>
          <p:cNvPr id="12" name="Rectangle 11"/>
          <p:cNvSpPr/>
          <p:nvPr/>
        </p:nvSpPr>
        <p:spPr>
          <a:xfrm>
            <a:off x="9302901" y="1726890"/>
            <a:ext cx="2738346" cy="1569660"/>
          </a:xfrm>
          <a:prstGeom prst="rect">
            <a:avLst/>
          </a:prstGeom>
          <a:noFill/>
        </p:spPr>
        <p:txBody>
          <a:bodyPr wrap="squar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a:t>
            </a:r>
            <a:endParaRPr lang="en-US" sz="9600" b="1" cap="none" spc="0" dirty="0">
              <a:ln w="22225">
                <a:solidFill>
                  <a:schemeClr val="accent2"/>
                </a:solidFill>
                <a:prstDash val="solid"/>
              </a:ln>
              <a:solidFill>
                <a:schemeClr val="accent2">
                  <a:lumMod val="40000"/>
                  <a:lumOff val="60000"/>
                </a:schemeClr>
              </a:solidFill>
              <a:effectLst/>
            </a:endParaRPr>
          </a:p>
        </p:txBody>
      </p:sp>
      <p:sp>
        <p:nvSpPr>
          <p:cNvPr id="13" name="Rectangle 12"/>
          <p:cNvSpPr/>
          <p:nvPr/>
        </p:nvSpPr>
        <p:spPr>
          <a:xfrm>
            <a:off x="9302901" y="4437618"/>
            <a:ext cx="2738346" cy="1569660"/>
          </a:xfrm>
          <a:prstGeom prst="rect">
            <a:avLst/>
          </a:prstGeom>
          <a:noFill/>
        </p:spPr>
        <p:txBody>
          <a:bodyPr wrap="squar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a:t>
            </a:r>
            <a:endParaRPr lang="en-US" sz="9600" b="1" cap="none" spc="0" dirty="0">
              <a:ln w="22225">
                <a:solidFill>
                  <a:schemeClr val="accent2"/>
                </a:solidFill>
                <a:prstDash val="solid"/>
              </a:ln>
              <a:solidFill>
                <a:schemeClr val="accent2">
                  <a:lumMod val="40000"/>
                  <a:lumOff val="60000"/>
                </a:schemeClr>
              </a:solidFill>
              <a:effectLst/>
            </a:endParaRPr>
          </a:p>
        </p:txBody>
      </p:sp>
      <p:sp>
        <p:nvSpPr>
          <p:cNvPr id="14" name="Rectangle 13"/>
          <p:cNvSpPr/>
          <p:nvPr/>
        </p:nvSpPr>
        <p:spPr>
          <a:xfrm>
            <a:off x="6031935" y="3729661"/>
            <a:ext cx="2738346" cy="1569660"/>
          </a:xfrm>
          <a:prstGeom prst="rect">
            <a:avLst/>
          </a:prstGeom>
          <a:noFill/>
        </p:spPr>
        <p:txBody>
          <a:bodyPr wrap="squar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a:t>
            </a:r>
            <a:endParaRPr lang="en-US" sz="9600" b="1" cap="none" spc="0" dirty="0">
              <a:ln w="22225">
                <a:solidFill>
                  <a:schemeClr val="accent2"/>
                </a:solidFill>
                <a:prstDash val="solid"/>
              </a:ln>
              <a:solidFill>
                <a:schemeClr val="accent2">
                  <a:lumMod val="40000"/>
                  <a:lumOff val="60000"/>
                </a:schemeClr>
              </a:solidFill>
              <a:effectLst/>
            </a:endParaRPr>
          </a:p>
        </p:txBody>
      </p:sp>
      <p:sp>
        <p:nvSpPr>
          <p:cNvPr id="15" name="Rectangle 14"/>
          <p:cNvSpPr/>
          <p:nvPr/>
        </p:nvSpPr>
        <p:spPr>
          <a:xfrm>
            <a:off x="6658359" y="1537302"/>
            <a:ext cx="2738346" cy="1569660"/>
          </a:xfrm>
          <a:prstGeom prst="rect">
            <a:avLst/>
          </a:prstGeom>
          <a:noFill/>
        </p:spPr>
        <p:txBody>
          <a:bodyPr wrap="squar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a:t>
            </a:r>
            <a:endParaRPr lang="en-US" sz="96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11190846" y="3427846"/>
            <a:ext cx="5357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FFFF00"/>
                </a:solidFill>
                <a:effectLst/>
              </a:rPr>
              <a:t>$</a:t>
            </a:r>
            <a:endParaRPr lang="en-US" sz="5400" b="1" cap="none" spc="0" dirty="0">
              <a:ln w="22225">
                <a:solidFill>
                  <a:schemeClr val="accent2"/>
                </a:solidFill>
                <a:prstDash val="solid"/>
              </a:ln>
              <a:solidFill>
                <a:srgbClr val="FFFF00"/>
              </a:solidFill>
              <a:effectLst/>
            </a:endParaRPr>
          </a:p>
        </p:txBody>
      </p:sp>
      <p:sp>
        <p:nvSpPr>
          <p:cNvPr id="17" name="Rectangle 16"/>
          <p:cNvSpPr/>
          <p:nvPr/>
        </p:nvSpPr>
        <p:spPr>
          <a:xfrm>
            <a:off x="7293171" y="5408766"/>
            <a:ext cx="5357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FFFF00"/>
                </a:solidFill>
                <a:effectLst/>
              </a:rPr>
              <a:t>$</a:t>
            </a:r>
            <a:endParaRPr lang="en-US" sz="5400" b="1" cap="none" spc="0" dirty="0">
              <a:ln w="22225">
                <a:solidFill>
                  <a:schemeClr val="accent2"/>
                </a:solidFill>
                <a:prstDash val="solid"/>
              </a:ln>
              <a:solidFill>
                <a:srgbClr val="FFFF00"/>
              </a:solidFill>
              <a:effectLst/>
            </a:endParaRPr>
          </a:p>
        </p:txBody>
      </p:sp>
      <p:sp>
        <p:nvSpPr>
          <p:cNvPr id="18" name="Rectangle 17"/>
          <p:cNvSpPr/>
          <p:nvPr/>
        </p:nvSpPr>
        <p:spPr>
          <a:xfrm>
            <a:off x="7933728" y="4852823"/>
            <a:ext cx="2738346" cy="1569660"/>
          </a:xfrm>
          <a:prstGeom prst="rect">
            <a:avLst/>
          </a:prstGeom>
          <a:noFill/>
        </p:spPr>
        <p:txBody>
          <a:bodyPr wrap="squar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a:t>
            </a:r>
            <a:endParaRPr lang="en-US" sz="9600" b="1" cap="none" spc="0" dirty="0">
              <a:ln w="22225">
                <a:solidFill>
                  <a:schemeClr val="accent2"/>
                </a:solidFill>
                <a:prstDash val="solid"/>
              </a:ln>
              <a:solidFill>
                <a:schemeClr val="accent2">
                  <a:lumMod val="40000"/>
                  <a:lumOff val="60000"/>
                </a:schemeClr>
              </a:solidFill>
              <a:effectLst/>
            </a:endParaRPr>
          </a:p>
        </p:txBody>
      </p:sp>
      <p:sp>
        <p:nvSpPr>
          <p:cNvPr id="19" name="Rectangle 18"/>
          <p:cNvSpPr/>
          <p:nvPr/>
        </p:nvSpPr>
        <p:spPr>
          <a:xfrm>
            <a:off x="11155680" y="5310770"/>
            <a:ext cx="535724"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FFFF00"/>
                </a:solidFill>
                <a:effectLst/>
              </a:rPr>
              <a:t>$</a:t>
            </a:r>
            <a:endParaRPr lang="en-US" sz="5400" b="1" cap="none" spc="0" dirty="0">
              <a:ln w="22225">
                <a:solidFill>
                  <a:schemeClr val="accent2"/>
                </a:solidFill>
                <a:prstDash val="solid"/>
              </a:ln>
              <a:solidFill>
                <a:srgbClr val="FFFF00"/>
              </a:solidFill>
              <a:effectLst/>
            </a:endParaRPr>
          </a:p>
        </p:txBody>
      </p:sp>
    </p:spTree>
    <p:extLst>
      <p:ext uri="{BB962C8B-B14F-4D97-AF65-F5344CB8AC3E}">
        <p14:creationId xmlns:p14="http://schemas.microsoft.com/office/powerpoint/2010/main" val="1886375597"/>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Stories</a:t>
            </a:r>
            <a:endParaRPr lang="en-US" dirty="0"/>
          </a:p>
        </p:txBody>
      </p:sp>
      <p:sp>
        <p:nvSpPr>
          <p:cNvPr id="3" name="Content Placeholder 2"/>
          <p:cNvSpPr>
            <a:spLocks noGrp="1"/>
          </p:cNvSpPr>
          <p:nvPr>
            <p:ph idx="1"/>
          </p:nvPr>
        </p:nvSpPr>
        <p:spPr>
          <a:xfrm>
            <a:off x="1097279" y="1845733"/>
            <a:ext cx="10248499" cy="4482877"/>
          </a:xfrm>
        </p:spPr>
        <p:txBody>
          <a:bodyPr>
            <a:normAutofit/>
          </a:bodyPr>
          <a:lstStyle/>
          <a:p>
            <a:pPr>
              <a:buFont typeface="Wingdings" panose="05000000000000000000" pitchFamily="2" charset="2"/>
              <a:buChar char="Ø"/>
            </a:pPr>
            <a:r>
              <a:rPr lang="en-US" sz="4300" b="1" dirty="0" smtClean="0">
                <a:solidFill>
                  <a:schemeClr val="accent2"/>
                </a:solidFill>
              </a:rPr>
              <a:t>Implemented since April, 2014</a:t>
            </a:r>
          </a:p>
          <a:p>
            <a:pPr>
              <a:buFont typeface="Wingdings" panose="05000000000000000000" pitchFamily="2" charset="2"/>
              <a:buChar char="Ø"/>
            </a:pPr>
            <a:r>
              <a:rPr lang="en-US" sz="4300" b="1" dirty="0" smtClean="0">
                <a:solidFill>
                  <a:schemeClr val="accent2"/>
                </a:solidFill>
              </a:rPr>
              <a:t>9</a:t>
            </a:r>
            <a:r>
              <a:rPr lang="en-US" sz="2400" dirty="0" smtClean="0"/>
              <a:t> cleanup sites approved with Greener Cleanups condition</a:t>
            </a:r>
          </a:p>
          <a:p>
            <a:pPr>
              <a:buFont typeface="Wingdings" panose="05000000000000000000" pitchFamily="2" charset="2"/>
              <a:buChar char="Ø"/>
            </a:pPr>
            <a:r>
              <a:rPr lang="en-US" sz="4400" b="1" dirty="0" smtClean="0">
                <a:solidFill>
                  <a:schemeClr val="accent2"/>
                </a:solidFill>
              </a:rPr>
              <a:t>5</a:t>
            </a:r>
            <a:r>
              <a:rPr lang="en-US" sz="2400" dirty="0" smtClean="0"/>
              <a:t> Sites have completed and submitted completion reports including ASTM reporting. </a:t>
            </a:r>
          </a:p>
        </p:txBody>
      </p:sp>
      <p:sp>
        <p:nvSpPr>
          <p:cNvPr id="4" name="Slide Number Placeholder 3"/>
          <p:cNvSpPr>
            <a:spLocks noGrp="1"/>
          </p:cNvSpPr>
          <p:nvPr>
            <p:ph type="sldNum" sz="quarter" idx="12"/>
          </p:nvPr>
        </p:nvSpPr>
        <p:spPr/>
        <p:txBody>
          <a:bodyPr/>
          <a:lstStyle/>
          <a:p>
            <a:fld id="{629637A9-119A-49DA-BD12-AAC58B377D80}" type="slidenum">
              <a:rPr lang="en-US" smtClean="0"/>
              <a:t>17</a:t>
            </a:fld>
            <a:endParaRPr lang="en-US" dirty="0"/>
          </a:p>
        </p:txBody>
      </p:sp>
    </p:spTree>
    <p:extLst>
      <p:ext uri="{BB962C8B-B14F-4D97-AF65-F5344CB8AC3E}">
        <p14:creationId xmlns:p14="http://schemas.microsoft.com/office/powerpoint/2010/main" val="107917861"/>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stories in R10</a:t>
            </a:r>
            <a:endParaRPr lang="en-US" dirty="0"/>
          </a:p>
        </p:txBody>
      </p:sp>
      <p:sp>
        <p:nvSpPr>
          <p:cNvPr id="3" name="Content Placeholder 2"/>
          <p:cNvSpPr>
            <a:spLocks noGrp="1"/>
          </p:cNvSpPr>
          <p:nvPr>
            <p:ph sz="half" idx="1"/>
          </p:nvPr>
        </p:nvSpPr>
        <p:spPr>
          <a:xfrm>
            <a:off x="1097278" y="1845734"/>
            <a:ext cx="10058402" cy="4023360"/>
          </a:xfrm>
        </p:spPr>
        <p:txBody>
          <a:bodyPr>
            <a:normAutofit fontScale="92500" lnSpcReduction="20000"/>
          </a:bodyPr>
          <a:lstStyle/>
          <a:p>
            <a:pPr>
              <a:buFont typeface="Wingdings" panose="05000000000000000000" pitchFamily="2" charset="2"/>
              <a:buChar char="Ø"/>
            </a:pPr>
            <a:r>
              <a:rPr lang="en-US" sz="4000" b="1" dirty="0" smtClean="0">
                <a:solidFill>
                  <a:schemeClr val="tx1"/>
                </a:solidFill>
              </a:rPr>
              <a:t>Variety of sites addressed</a:t>
            </a:r>
          </a:p>
          <a:p>
            <a:pPr lvl="1">
              <a:buFont typeface="Courier New" panose="02070309020205020404" pitchFamily="49" charset="0"/>
              <a:buChar char="o"/>
            </a:pPr>
            <a:r>
              <a:rPr lang="en-US" sz="3800" dirty="0" smtClean="0">
                <a:solidFill>
                  <a:schemeClr val="accent2"/>
                </a:solidFill>
              </a:rPr>
              <a:t>Small transformer vaults</a:t>
            </a:r>
          </a:p>
          <a:p>
            <a:pPr lvl="1">
              <a:buFont typeface="Courier New" panose="02070309020205020404" pitchFamily="49" charset="0"/>
              <a:buChar char="o"/>
            </a:pPr>
            <a:r>
              <a:rPr lang="en-US" sz="3800" dirty="0" smtClean="0">
                <a:solidFill>
                  <a:schemeClr val="accent2"/>
                </a:solidFill>
              </a:rPr>
              <a:t>Large abandoned landfills</a:t>
            </a:r>
          </a:p>
          <a:p>
            <a:pPr lvl="1">
              <a:buFont typeface="Courier New" panose="02070309020205020404" pitchFamily="49" charset="0"/>
              <a:buChar char="o"/>
            </a:pPr>
            <a:r>
              <a:rPr lang="en-US" sz="3800" dirty="0" smtClean="0">
                <a:solidFill>
                  <a:schemeClr val="accent2"/>
                </a:solidFill>
              </a:rPr>
              <a:t>Tank decontamination</a:t>
            </a:r>
          </a:p>
          <a:p>
            <a:pPr lvl="1">
              <a:buFont typeface="Courier New" panose="02070309020205020404" pitchFamily="49" charset="0"/>
              <a:buChar char="o"/>
            </a:pPr>
            <a:r>
              <a:rPr lang="en-US" sz="3800" dirty="0" smtClean="0">
                <a:solidFill>
                  <a:schemeClr val="accent2"/>
                </a:solidFill>
              </a:rPr>
              <a:t>Industrial facilities</a:t>
            </a:r>
          </a:p>
          <a:p>
            <a:pPr lvl="1">
              <a:buFont typeface="Courier New" panose="02070309020205020404" pitchFamily="49" charset="0"/>
              <a:buChar char="o"/>
            </a:pPr>
            <a:r>
              <a:rPr lang="en-US" sz="3800" dirty="0" smtClean="0">
                <a:solidFill>
                  <a:schemeClr val="accent2"/>
                </a:solidFill>
              </a:rPr>
              <a:t>Rural sites</a:t>
            </a:r>
          </a:p>
          <a:p>
            <a:pPr lvl="1">
              <a:buFont typeface="Courier New" panose="02070309020205020404" pitchFamily="49" charset="0"/>
              <a:buChar char="o"/>
            </a:pPr>
            <a:r>
              <a:rPr lang="en-US" sz="3800" dirty="0" smtClean="0">
                <a:solidFill>
                  <a:schemeClr val="accent2"/>
                </a:solidFill>
              </a:rPr>
              <a:t>Federal sites</a:t>
            </a:r>
          </a:p>
          <a:p>
            <a:pPr lvl="1">
              <a:buFont typeface="Courier New" panose="02070309020205020404" pitchFamily="49" charset="0"/>
              <a:buChar char="o"/>
            </a:pPr>
            <a:r>
              <a:rPr lang="en-US" sz="3800" dirty="0" smtClean="0">
                <a:solidFill>
                  <a:schemeClr val="accent2"/>
                </a:solidFill>
              </a:rPr>
              <a:t>Private commercial sites</a:t>
            </a:r>
            <a:endParaRPr lang="en-US" sz="3800" dirty="0">
              <a:solidFill>
                <a:schemeClr val="accent2"/>
              </a:solidFill>
            </a:endParaRPr>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3606246250"/>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90566811"/>
              </p:ext>
            </p:extLst>
          </p:nvPr>
        </p:nvGraphicFramePr>
        <p:xfrm>
          <a:off x="493761" y="-3656122"/>
          <a:ext cx="10852484" cy="7240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Next steps in R10 PCB Program</a:t>
            </a:r>
            <a:endParaRPr lang="en-US" dirty="0"/>
          </a:p>
        </p:txBody>
      </p:sp>
      <p:sp>
        <p:nvSpPr>
          <p:cNvPr id="3" name="Content Placeholder 2"/>
          <p:cNvSpPr>
            <a:spLocks noGrp="1"/>
          </p:cNvSpPr>
          <p:nvPr>
            <p:ph idx="1"/>
          </p:nvPr>
        </p:nvSpPr>
        <p:spPr>
          <a:xfrm>
            <a:off x="640080" y="3989823"/>
            <a:ext cx="10058400" cy="2652524"/>
          </a:xfrm>
        </p:spPr>
        <p:txBody>
          <a:bodyPr>
            <a:normAutofit/>
          </a:bodyPr>
          <a:lstStyle/>
          <a:p>
            <a:pPr>
              <a:buFont typeface="Wingdings" panose="05000000000000000000" pitchFamily="2" charset="2"/>
              <a:buChar char="Ø"/>
            </a:pPr>
            <a:r>
              <a:rPr lang="en-US" sz="3000" dirty="0" smtClean="0"/>
              <a:t>Regions and Headquarters developing a National Fact Sheet</a:t>
            </a:r>
          </a:p>
          <a:p>
            <a:pPr>
              <a:buFont typeface="Wingdings" panose="05000000000000000000" pitchFamily="2" charset="2"/>
              <a:buChar char="Ø"/>
            </a:pPr>
            <a:r>
              <a:rPr lang="en-US" sz="3000" dirty="0" smtClean="0"/>
              <a:t>At least 3 other regions are also including Greener Cleanups in PCB approvals following the R10 model</a:t>
            </a:r>
            <a:endParaRPr lang="en-US" sz="2600" dirty="0"/>
          </a:p>
          <a:p>
            <a:pPr marL="0" indent="0">
              <a:buNone/>
            </a:pPr>
            <a:endParaRPr lang="en-US" sz="2600" dirty="0" smtClean="0"/>
          </a:p>
        </p:txBody>
      </p:sp>
      <p:sp>
        <p:nvSpPr>
          <p:cNvPr id="4" name="Slide Number Placeholder 3"/>
          <p:cNvSpPr>
            <a:spLocks noGrp="1"/>
          </p:cNvSpPr>
          <p:nvPr>
            <p:ph type="sldNum" sz="quarter" idx="12"/>
          </p:nvPr>
        </p:nvSpPr>
        <p:spPr/>
        <p:txBody>
          <a:bodyPr/>
          <a:lstStyle/>
          <a:p>
            <a:fld id="{629637A9-119A-49DA-BD12-AAC58B377D80}" type="slidenum">
              <a:rPr lang="en-US" smtClean="0"/>
              <a:t>19</a:t>
            </a:fld>
            <a:endParaRPr lang="en-US" dirty="0"/>
          </a:p>
        </p:txBody>
      </p:sp>
    </p:spTree>
    <p:extLst>
      <p:ext uri="{BB962C8B-B14F-4D97-AF65-F5344CB8AC3E}">
        <p14:creationId xmlns:p14="http://schemas.microsoft.com/office/powerpoint/2010/main" val="114375842"/>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a:xfrm>
            <a:off x="1097280" y="1845733"/>
            <a:ext cx="10058400" cy="3434189"/>
          </a:xfrm>
        </p:spPr>
        <p:txBody>
          <a:bodyPr>
            <a:normAutofit/>
          </a:bodyPr>
          <a:lstStyle/>
          <a:p>
            <a:r>
              <a:rPr lang="en-US" dirty="0"/>
              <a:t> </a:t>
            </a:r>
            <a:endParaRPr lang="en-US" dirty="0" smtClean="0"/>
          </a:p>
          <a:p>
            <a:pPr>
              <a:buFont typeface="Wingdings" panose="05000000000000000000" pitchFamily="2" charset="2"/>
              <a:buChar char="Ø"/>
            </a:pPr>
            <a:r>
              <a:rPr lang="en-US" sz="3200" dirty="0" smtClean="0"/>
              <a:t>Why the R10 PCB Program integrates Greener Cleanups</a:t>
            </a:r>
          </a:p>
          <a:p>
            <a:pPr>
              <a:buFont typeface="Wingdings" panose="05000000000000000000" pitchFamily="2" charset="2"/>
              <a:buChar char="Ø"/>
            </a:pPr>
            <a:r>
              <a:rPr lang="en-US" sz="3200" dirty="0" smtClean="0">
                <a:solidFill>
                  <a:schemeClr val="accent2"/>
                </a:solidFill>
              </a:rPr>
              <a:t>Implementing Greener Cleanups in R10 PCB Approvals</a:t>
            </a:r>
          </a:p>
          <a:p>
            <a:pPr>
              <a:buFont typeface="Wingdings" panose="05000000000000000000" pitchFamily="2" charset="2"/>
              <a:buChar char="Ø"/>
            </a:pPr>
            <a:r>
              <a:rPr lang="en-US" sz="3200" dirty="0" smtClean="0"/>
              <a:t>Using the ASTM Standard Guide at a PCB cleanup</a:t>
            </a:r>
          </a:p>
          <a:p>
            <a:pPr>
              <a:buFont typeface="Wingdings" panose="05000000000000000000" pitchFamily="2" charset="2"/>
              <a:buChar char="Ø"/>
            </a:pPr>
            <a:r>
              <a:rPr lang="en-US" sz="3200" dirty="0" smtClean="0">
                <a:solidFill>
                  <a:schemeClr val="accent2"/>
                </a:solidFill>
              </a:rPr>
              <a:t>Region 10 Success Stories</a:t>
            </a:r>
            <a:endParaRPr lang="en-US" sz="3200" dirty="0" smtClean="0">
              <a:solidFill>
                <a:schemeClr val="accent2"/>
              </a:solidFill>
            </a:endParaRPr>
          </a:p>
        </p:txBody>
      </p:sp>
      <p:sp>
        <p:nvSpPr>
          <p:cNvPr id="4" name="Slide Number Placeholder 3"/>
          <p:cNvSpPr>
            <a:spLocks noGrp="1"/>
          </p:cNvSpPr>
          <p:nvPr>
            <p:ph type="sldNum" sz="quarter" idx="12"/>
          </p:nvPr>
        </p:nvSpPr>
        <p:spPr/>
        <p:txBody>
          <a:bodyPr/>
          <a:lstStyle/>
          <a:p>
            <a:fld id="{629637A9-119A-49DA-BD12-AAC58B377D80}" type="slidenum">
              <a:rPr lang="en-US" smtClean="0"/>
              <a:t>2</a:t>
            </a:fld>
            <a:endParaRPr lang="en-US" dirty="0"/>
          </a:p>
        </p:txBody>
      </p:sp>
    </p:spTree>
    <p:extLst>
      <p:ext uri="{BB962C8B-B14F-4D97-AF65-F5344CB8AC3E}">
        <p14:creationId xmlns:p14="http://schemas.microsoft.com/office/powerpoint/2010/main" val="2410258152"/>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Standard Guide</a:t>
            </a:r>
            <a:endParaRPr lang="en-US" dirty="0"/>
          </a:p>
        </p:txBody>
      </p:sp>
      <p:sp>
        <p:nvSpPr>
          <p:cNvPr id="3" name="Content Placeholder 2"/>
          <p:cNvSpPr>
            <a:spLocks noGrp="1"/>
          </p:cNvSpPr>
          <p:nvPr>
            <p:ph idx="1"/>
          </p:nvPr>
        </p:nvSpPr>
        <p:spPr>
          <a:xfrm>
            <a:off x="1097280" y="1845734"/>
            <a:ext cx="10058400" cy="4386624"/>
          </a:xfrm>
        </p:spPr>
        <p:txBody>
          <a:bodyPr>
            <a:normAutofit/>
          </a:bodyPr>
          <a:lstStyle/>
          <a:p>
            <a:pPr>
              <a:buFont typeface="Wingdings" panose="05000000000000000000" pitchFamily="2" charset="2"/>
              <a:buChar char="Ø"/>
            </a:pPr>
            <a:r>
              <a:rPr lang="en-US" sz="2400" dirty="0" smtClean="0"/>
              <a:t>Evaluating Risk-Based cleanups where PCB waste will stay in place for climate change impacts</a:t>
            </a:r>
          </a:p>
          <a:p>
            <a:pPr lvl="1">
              <a:buFont typeface="Wingdings" panose="05000000000000000000" pitchFamily="2" charset="2"/>
              <a:buChar char="Ø"/>
            </a:pPr>
            <a:r>
              <a:rPr lang="en-US" sz="2400" dirty="0"/>
              <a:t>Can we find </a:t>
            </a:r>
            <a:r>
              <a:rPr lang="en-US" sz="2400" dirty="0" smtClean="0"/>
              <a:t>“no </a:t>
            </a:r>
            <a:r>
              <a:rPr lang="en-US" sz="2400" dirty="0"/>
              <a:t>unreasonable </a:t>
            </a:r>
            <a:r>
              <a:rPr lang="en-US" sz="2400" dirty="0" smtClean="0"/>
              <a:t>risk” </a:t>
            </a:r>
            <a:r>
              <a:rPr lang="en-US" sz="2400" dirty="0"/>
              <a:t>given climate change impacts in the future?</a:t>
            </a:r>
          </a:p>
          <a:p>
            <a:pPr>
              <a:buFont typeface="Wingdings" panose="05000000000000000000" pitchFamily="2" charset="2"/>
              <a:buChar char="Ø"/>
            </a:pPr>
            <a:r>
              <a:rPr lang="en-US" sz="2400" dirty="0" smtClean="0"/>
              <a:t>Focusing first on flood risks as a result of climate change</a:t>
            </a:r>
          </a:p>
          <a:p>
            <a:pPr lvl="1">
              <a:buFont typeface="Wingdings" panose="05000000000000000000" pitchFamily="2" charset="2"/>
              <a:buChar char="Ø"/>
            </a:pPr>
            <a:r>
              <a:rPr lang="en-US" sz="2400" dirty="0" smtClean="0"/>
              <a:t>Executive Order </a:t>
            </a:r>
            <a:r>
              <a:rPr lang="en-US" sz="2400" dirty="0"/>
              <a:t>13690, </a:t>
            </a:r>
            <a:r>
              <a:rPr lang="en-US" sz="2400" i="1" dirty="0"/>
              <a:t>Establishing a Federal Risk Management Standard and a Process for Further Soliciting  and Considering Stakeholder </a:t>
            </a:r>
            <a:r>
              <a:rPr lang="en-US" sz="2400" i="1" dirty="0" smtClean="0"/>
              <a:t>Input </a:t>
            </a:r>
            <a:r>
              <a:rPr lang="en-US" sz="2400" dirty="0" smtClean="0"/>
              <a:t>signed January 30</a:t>
            </a:r>
            <a:r>
              <a:rPr lang="en-US" sz="2400" dirty="0"/>
              <a:t>, 2015 to improve the Nation's resilience to current and future flood </a:t>
            </a:r>
            <a:r>
              <a:rPr lang="en-US" sz="2400" dirty="0" smtClean="0"/>
              <a:t>risk</a:t>
            </a:r>
          </a:p>
          <a:p>
            <a:r>
              <a:rPr lang="en-US" sz="1600" dirty="0" smtClean="0">
                <a:hlinkClick r:id="rId2"/>
              </a:rPr>
              <a:t>https</a:t>
            </a:r>
            <a:r>
              <a:rPr lang="en-US" sz="1600" dirty="0">
                <a:hlinkClick r:id="rId2"/>
              </a:rPr>
              <a:t>://</a:t>
            </a:r>
            <a:r>
              <a:rPr lang="en-US" sz="1600" dirty="0" smtClean="0">
                <a:hlinkClick r:id="rId2"/>
              </a:rPr>
              <a:t>www.whitehouse.gov/the-press-office/2015/01/30/executive-order-establishing-federal-flood-risk-management-standard-and-</a:t>
            </a:r>
            <a:endParaRPr lang="en-US" sz="1600" dirty="0" smtClean="0"/>
          </a:p>
          <a:p>
            <a:endParaRPr lang="en-US" dirty="0" smtClean="0"/>
          </a:p>
        </p:txBody>
      </p:sp>
      <p:sp>
        <p:nvSpPr>
          <p:cNvPr id="4" name="Slide Number Placeholder 3"/>
          <p:cNvSpPr>
            <a:spLocks noGrp="1"/>
          </p:cNvSpPr>
          <p:nvPr>
            <p:ph type="sldNum" sz="quarter" idx="12"/>
          </p:nvPr>
        </p:nvSpPr>
        <p:spPr/>
        <p:txBody>
          <a:bodyPr/>
          <a:lstStyle/>
          <a:p>
            <a:fld id="{629637A9-119A-49DA-BD12-AAC58B377D80}" type="slidenum">
              <a:rPr lang="en-US" smtClean="0"/>
              <a:t>20</a:t>
            </a:fld>
            <a:endParaRPr lang="en-US" dirty="0"/>
          </a:p>
        </p:txBody>
      </p:sp>
    </p:spTree>
    <p:extLst>
      <p:ext uri="{BB962C8B-B14F-4D97-AF65-F5344CB8AC3E}">
        <p14:creationId xmlns:p14="http://schemas.microsoft.com/office/powerpoint/2010/main" val="2629696477"/>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dirty="0" smtClean="0"/>
              <a:t>Contact Information</a:t>
            </a:r>
            <a:endParaRPr lang="en-US" altLang="en-US" dirty="0"/>
          </a:p>
        </p:txBody>
      </p:sp>
      <p:sp>
        <p:nvSpPr>
          <p:cNvPr id="67587" name="Content Placeholder 3"/>
          <p:cNvSpPr>
            <a:spLocks noGrp="1"/>
          </p:cNvSpPr>
          <p:nvPr>
            <p:ph idx="1"/>
          </p:nvPr>
        </p:nvSpPr>
        <p:spPr>
          <a:xfrm>
            <a:off x="1097279" y="1845734"/>
            <a:ext cx="10368815" cy="4338498"/>
          </a:xfrm>
        </p:spPr>
        <p:txBody>
          <a:bodyPr>
            <a:normAutofit/>
          </a:bodyPr>
          <a:lstStyle/>
          <a:p>
            <a:endParaRPr lang="en-US" altLang="en-US" sz="2600" dirty="0" smtClean="0">
              <a:hlinkClick r:id="rId3"/>
            </a:endParaRPr>
          </a:p>
          <a:p>
            <a:pPr marL="0" indent="0">
              <a:buNone/>
            </a:pPr>
            <a:r>
              <a:rPr lang="en-US" altLang="en-US" sz="4500" dirty="0" smtClean="0"/>
              <a:t>Michelle Mullin </a:t>
            </a:r>
          </a:p>
          <a:p>
            <a:pPr marL="0" indent="0">
              <a:buNone/>
            </a:pPr>
            <a:r>
              <a:rPr lang="en-US" altLang="en-US" sz="4500" dirty="0" smtClean="0"/>
              <a:t>PCB Coordinator, EPA Region 10</a:t>
            </a:r>
          </a:p>
          <a:p>
            <a:pPr marL="0" indent="0">
              <a:buNone/>
            </a:pPr>
            <a:r>
              <a:rPr lang="en-US" altLang="en-US" sz="4500" dirty="0" smtClean="0">
                <a:solidFill>
                  <a:schemeClr val="accent2"/>
                </a:solidFill>
                <a:hlinkClick r:id="rId4"/>
              </a:rPr>
              <a:t>mullin.michelle@epa.gov</a:t>
            </a:r>
            <a:endParaRPr lang="en-US" altLang="en-US" sz="4500" dirty="0" smtClean="0">
              <a:solidFill>
                <a:schemeClr val="accent2"/>
              </a:solidFill>
            </a:endParaRPr>
          </a:p>
          <a:p>
            <a:pPr marL="0" indent="0">
              <a:buNone/>
            </a:pPr>
            <a:r>
              <a:rPr lang="en-US" altLang="en-US" sz="4500" dirty="0" smtClean="0">
                <a:solidFill>
                  <a:schemeClr val="accent2"/>
                </a:solidFill>
              </a:rPr>
              <a:t>206-553-1616</a:t>
            </a:r>
          </a:p>
          <a:p>
            <a:pPr marL="0" indent="0"/>
            <a:endParaRPr lang="en-US" altLang="en-US" dirty="0"/>
          </a:p>
          <a:p>
            <a:pPr marL="0" indent="0">
              <a:buNone/>
            </a:pPr>
            <a:endParaRPr lang="en-US" altLang="en-US" sz="2400" b="1" dirty="0"/>
          </a:p>
          <a:p>
            <a:pPr marL="0" indent="0">
              <a:buNone/>
            </a:pPr>
            <a:endParaRPr lang="en-US" altLang="en-US" sz="2400" dirty="0"/>
          </a:p>
          <a:p>
            <a:pPr marL="0" indent="0">
              <a:buNone/>
            </a:pPr>
            <a:endParaRPr lang="en-US" altLang="en-US" sz="2400" dirty="0"/>
          </a:p>
        </p:txBody>
      </p:sp>
      <p:sp>
        <p:nvSpPr>
          <p:cNvPr id="3" name="Slide Number Placeholder 2"/>
          <p:cNvSpPr>
            <a:spLocks noGrp="1"/>
          </p:cNvSpPr>
          <p:nvPr>
            <p:ph type="sldNum" sz="quarter" idx="12"/>
          </p:nvPr>
        </p:nvSpPr>
        <p:spPr/>
        <p:txBody>
          <a:bodyPr/>
          <a:lstStyle/>
          <a:p>
            <a:fld id="{629637A9-119A-49DA-BD12-AAC58B377D80}" type="slidenum">
              <a:rPr lang="en-US" smtClean="0"/>
              <a:t>21</a:t>
            </a:fld>
            <a:endParaRPr lang="en-US" dirty="0"/>
          </a:p>
        </p:txBody>
      </p:sp>
    </p:spTree>
    <p:extLst>
      <p:ext uri="{BB962C8B-B14F-4D97-AF65-F5344CB8AC3E}">
        <p14:creationId xmlns:p14="http://schemas.microsoft.com/office/powerpoint/2010/main" val="2697637649"/>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1097280" y="1845733"/>
            <a:ext cx="10058400" cy="4614051"/>
          </a:xfrm>
        </p:spPr>
        <p:txBody>
          <a:bodyPr>
            <a:normAutofit/>
          </a:bodyPr>
          <a:lstStyle/>
          <a:p>
            <a:pPr>
              <a:buFont typeface="Wingdings" panose="05000000000000000000" pitchFamily="2" charset="2"/>
              <a:buChar char="Ø"/>
            </a:pPr>
            <a:r>
              <a:rPr lang="en-US" sz="2800" b="1" dirty="0" smtClean="0">
                <a:solidFill>
                  <a:schemeClr val="accent2"/>
                </a:solidFill>
              </a:rPr>
              <a:t>PCB approvals are written for site cleanups</a:t>
            </a:r>
          </a:p>
          <a:p>
            <a:pPr>
              <a:buFont typeface="Wingdings" panose="05000000000000000000" pitchFamily="2" charset="2"/>
              <a:buChar char="Ø"/>
            </a:pPr>
            <a:r>
              <a:rPr lang="en-US" sz="2800" b="1" dirty="0" smtClean="0">
                <a:solidFill>
                  <a:schemeClr val="accent2"/>
                </a:solidFill>
              </a:rPr>
              <a:t>EPA’s </a:t>
            </a:r>
            <a:r>
              <a:rPr lang="en-US" sz="2800" b="1" dirty="0">
                <a:solidFill>
                  <a:schemeClr val="accent2"/>
                </a:solidFill>
              </a:rPr>
              <a:t>goal is to evaluate cleanup actions comprehensively </a:t>
            </a:r>
            <a:endParaRPr lang="en-US" sz="2800" b="1" dirty="0" smtClean="0">
              <a:solidFill>
                <a:schemeClr val="accent2"/>
              </a:solidFill>
            </a:endParaRPr>
          </a:p>
          <a:p>
            <a:pPr lvl="1">
              <a:buFont typeface="Wingdings" panose="05000000000000000000" pitchFamily="2" charset="2"/>
              <a:buChar char="§"/>
            </a:pPr>
            <a:r>
              <a:rPr lang="en-US" sz="2800" dirty="0" smtClean="0"/>
              <a:t>to </a:t>
            </a:r>
            <a:r>
              <a:rPr lang="en-US" sz="2800" dirty="0"/>
              <a:t>ensure protection of human health and the environment </a:t>
            </a:r>
            <a:endParaRPr lang="en-US" sz="2800" dirty="0" smtClean="0"/>
          </a:p>
          <a:p>
            <a:pPr lvl="1">
              <a:buFont typeface="Wingdings" panose="05000000000000000000" pitchFamily="2" charset="2"/>
              <a:buChar char="§"/>
            </a:pPr>
            <a:r>
              <a:rPr lang="en-US" sz="2800" dirty="0" smtClean="0"/>
              <a:t>to </a:t>
            </a:r>
            <a:r>
              <a:rPr lang="en-US" sz="2800" dirty="0"/>
              <a:t>reduce the environmental footprint of cleanup </a:t>
            </a:r>
            <a:r>
              <a:rPr lang="en-US" sz="2800" dirty="0" smtClean="0"/>
              <a:t>activities</a:t>
            </a:r>
          </a:p>
          <a:p>
            <a:pPr>
              <a:buFont typeface="Wingdings" panose="05000000000000000000" pitchFamily="2" charset="2"/>
              <a:buChar char="Ø"/>
            </a:pPr>
            <a:r>
              <a:rPr lang="en-US" sz="2800" b="1" dirty="0" smtClean="0">
                <a:solidFill>
                  <a:schemeClr val="accent2"/>
                </a:solidFill>
              </a:rPr>
              <a:t>The PCB regulations for risk-based cleanups require that EPA find “no unreasonable risk of harm to human health or the environment"</a:t>
            </a:r>
            <a:endParaRPr lang="en-US" sz="2800" dirty="0" smtClean="0"/>
          </a:p>
          <a:p>
            <a:endParaRPr lang="en-US" dirty="0"/>
          </a:p>
        </p:txBody>
      </p:sp>
      <p:sp>
        <p:nvSpPr>
          <p:cNvPr id="4" name="Slide Number Placeholder 3"/>
          <p:cNvSpPr>
            <a:spLocks noGrp="1"/>
          </p:cNvSpPr>
          <p:nvPr>
            <p:ph type="sldNum" sz="quarter" idx="12"/>
          </p:nvPr>
        </p:nvSpPr>
        <p:spPr/>
        <p:txBody>
          <a:bodyPr/>
          <a:lstStyle/>
          <a:p>
            <a:fld id="{629637A9-119A-49DA-BD12-AAC58B377D80}" type="slidenum">
              <a:rPr lang="en-US" smtClean="0"/>
              <a:t>3</a:t>
            </a:fld>
            <a:endParaRPr lang="en-US" dirty="0"/>
          </a:p>
        </p:txBody>
      </p:sp>
    </p:spTree>
    <p:extLst>
      <p:ext uri="{BB962C8B-B14F-4D97-AF65-F5344CB8AC3E}">
        <p14:creationId xmlns:p14="http://schemas.microsoft.com/office/powerpoint/2010/main" val="31046100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410" name="Group 64"/>
          <p:cNvGrpSpPr>
            <a:grpSpLocks/>
          </p:cNvGrpSpPr>
          <p:nvPr/>
        </p:nvGrpSpPr>
        <p:grpSpPr bwMode="auto">
          <a:xfrm>
            <a:off x="3052764" y="781400"/>
            <a:ext cx="6188075" cy="5791200"/>
            <a:chOff x="109868" y="1436750"/>
            <a:chExt cx="6188699" cy="5791200"/>
          </a:xfrm>
        </p:grpSpPr>
        <p:sp>
          <p:nvSpPr>
            <p:cNvPr id="58" name="Rectangle 3"/>
            <p:cNvSpPr/>
            <p:nvPr/>
          </p:nvSpPr>
          <p:spPr>
            <a:xfrm>
              <a:off x="2581936" y="2514600"/>
              <a:ext cx="1600200" cy="457200"/>
            </a:xfrm>
            <a:prstGeom prst="rect">
              <a:avLst/>
            </a:prstGeom>
            <a:solidFill>
              <a:schemeClr val="accent2">
                <a:lumMod val="75000"/>
              </a:schemeClr>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rgbClr val="EAEAEA"/>
                  </a:solidFill>
                  <a:cs typeface="Arial" pitchFamily="34" charset="0"/>
                </a:rPr>
                <a:t>Remedy</a:t>
              </a:r>
              <a:r>
                <a:rPr lang="en-US" sz="1200" b="1" dirty="0">
                  <a:solidFill>
                    <a:schemeClr val="tx1"/>
                  </a:solidFill>
                  <a:cs typeface="Arial" pitchFamily="34" charset="0"/>
                </a:rPr>
                <a:t> </a:t>
              </a:r>
              <a:r>
                <a:rPr lang="en-US" sz="1200" b="1" dirty="0">
                  <a:solidFill>
                    <a:srgbClr val="F8F8F8"/>
                  </a:solidFill>
                  <a:cs typeface="Arial" pitchFamily="34" charset="0"/>
                </a:rPr>
                <a:t>Selection</a:t>
              </a:r>
            </a:p>
          </p:txBody>
        </p:sp>
        <p:sp>
          <p:nvSpPr>
            <p:cNvPr id="59" name="Rectangle 4"/>
            <p:cNvSpPr/>
            <p:nvPr/>
          </p:nvSpPr>
          <p:spPr>
            <a:xfrm>
              <a:off x="2583705" y="1619697"/>
              <a:ext cx="1600200" cy="457200"/>
            </a:xfrm>
            <a:prstGeom prst="rect">
              <a:avLst/>
            </a:prstGeom>
            <a:solidFill>
              <a:schemeClr val="accent2">
                <a:lumMod val="75000"/>
              </a:schemeClr>
            </a:solidFill>
            <a:ln w="476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rgbClr val="EAEAEA"/>
                  </a:solidFill>
                  <a:cs typeface="Arial" pitchFamily="34" charset="0"/>
                </a:rPr>
                <a:t>Site</a:t>
              </a:r>
              <a:r>
                <a:rPr lang="en-US" sz="1200" b="1" dirty="0">
                  <a:solidFill>
                    <a:schemeClr val="tx1"/>
                  </a:solidFill>
                  <a:cs typeface="Arial" pitchFamily="34" charset="0"/>
                </a:rPr>
                <a:t> </a:t>
              </a:r>
              <a:r>
                <a:rPr lang="en-US" sz="1200" b="1" dirty="0">
                  <a:solidFill>
                    <a:srgbClr val="F8F8F8"/>
                  </a:solidFill>
                  <a:cs typeface="Arial" pitchFamily="34" charset="0"/>
                </a:rPr>
                <a:t>Assessment</a:t>
              </a:r>
            </a:p>
          </p:txBody>
        </p:sp>
        <p:sp>
          <p:nvSpPr>
            <p:cNvPr id="60" name="Rectangle 5"/>
            <p:cNvSpPr/>
            <p:nvPr/>
          </p:nvSpPr>
          <p:spPr>
            <a:xfrm>
              <a:off x="2580167" y="3505200"/>
              <a:ext cx="1600200" cy="685800"/>
            </a:xfrm>
            <a:prstGeom prst="rect">
              <a:avLst/>
            </a:prstGeom>
            <a:solidFill>
              <a:schemeClr val="accent2">
                <a:lumMod val="75000"/>
              </a:schemeClr>
            </a:solidFill>
            <a:ln w="476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rgbClr val="F8F8F8"/>
                  </a:solidFill>
                  <a:cs typeface="Arial" pitchFamily="34" charset="0"/>
                </a:rPr>
                <a:t>Remedy Design/ Implementation</a:t>
              </a:r>
            </a:p>
          </p:txBody>
        </p:sp>
        <p:sp>
          <p:nvSpPr>
            <p:cNvPr id="61" name="Rectangle 60"/>
            <p:cNvSpPr/>
            <p:nvPr/>
          </p:nvSpPr>
          <p:spPr>
            <a:xfrm>
              <a:off x="2590800" y="6806604"/>
              <a:ext cx="1600200" cy="421346"/>
            </a:xfrm>
            <a:prstGeom prst="rect">
              <a:avLst/>
            </a:prstGeom>
            <a:solidFill>
              <a:schemeClr val="accent2">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rgbClr val="F8F8F8"/>
                  </a:solidFill>
                  <a:cs typeface="Arial" pitchFamily="34" charset="0"/>
                </a:rPr>
                <a:t>No Further Cleanup</a:t>
              </a:r>
            </a:p>
          </p:txBody>
        </p:sp>
        <p:sp>
          <p:nvSpPr>
            <p:cNvPr id="62" name="Rectangle 6"/>
            <p:cNvSpPr/>
            <p:nvPr/>
          </p:nvSpPr>
          <p:spPr>
            <a:xfrm>
              <a:off x="2576629" y="4876800"/>
              <a:ext cx="1600200" cy="685800"/>
            </a:xfrm>
            <a:prstGeom prst="rect">
              <a:avLst/>
            </a:prstGeom>
            <a:solidFill>
              <a:schemeClr val="accent2">
                <a:lumMod val="75000"/>
              </a:schemeClr>
            </a:solidFill>
            <a:ln w="476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rgbClr val="F8F8F8"/>
                  </a:solidFill>
                  <a:cs typeface="Arial" pitchFamily="34" charset="0"/>
                </a:rPr>
                <a:t>Operation, Maintenance and Monitoring</a:t>
              </a:r>
            </a:p>
          </p:txBody>
        </p:sp>
        <p:cxnSp>
          <p:nvCxnSpPr>
            <p:cNvPr id="63" name="Straight Arrow Connector 62"/>
            <p:cNvCxnSpPr/>
            <p:nvPr/>
          </p:nvCxnSpPr>
          <p:spPr>
            <a:xfrm>
              <a:off x="3386798" y="2098738"/>
              <a:ext cx="0" cy="41116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386798" y="5546788"/>
              <a:ext cx="0" cy="41116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857881" y="2743263"/>
              <a:ext cx="685869"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433" name="Group 58"/>
            <p:cNvGrpSpPr>
              <a:grpSpLocks/>
            </p:cNvGrpSpPr>
            <p:nvPr/>
          </p:nvGrpSpPr>
          <p:grpSpPr bwMode="auto">
            <a:xfrm>
              <a:off x="4176829" y="1436750"/>
              <a:ext cx="1585594" cy="838353"/>
              <a:chOff x="4176829" y="1319787"/>
              <a:chExt cx="1585594" cy="838353"/>
            </a:xfrm>
          </p:grpSpPr>
          <p:cxnSp>
            <p:nvCxnSpPr>
              <p:cNvPr id="100" name="Straight Arrow Connector 16"/>
              <p:cNvCxnSpPr/>
              <p:nvPr/>
            </p:nvCxnSpPr>
            <p:spPr>
              <a:xfrm flipH="1">
                <a:off x="4177453" y="1718250"/>
                <a:ext cx="77636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949027" y="1319787"/>
                <a:ext cx="813396" cy="838353"/>
              </a:xfrm>
              <a:prstGeom prst="ellipse">
                <a:avLst/>
              </a:prstGeom>
              <a:solidFill>
                <a:schemeClr val="accent5">
                  <a:lumMod val="50000"/>
                </a:schemeClr>
              </a:solidFill>
              <a:ln w="12700">
                <a:solidFill>
                  <a:schemeClr val="bg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a:solidFill>
                      <a:schemeClr val="bg1"/>
                    </a:solidFill>
                    <a:cs typeface="Arial" pitchFamily="34" charset="0"/>
                  </a:rPr>
                  <a:t>BMPs</a:t>
                </a:r>
              </a:p>
            </p:txBody>
          </p:sp>
        </p:grpSp>
        <p:sp>
          <p:nvSpPr>
            <p:cNvPr id="73" name="Oval 72"/>
            <p:cNvSpPr/>
            <p:nvPr/>
          </p:nvSpPr>
          <p:spPr>
            <a:xfrm>
              <a:off x="533400" y="2362200"/>
              <a:ext cx="1463040" cy="762000"/>
            </a:xfrm>
            <a:prstGeom prst="ellipse">
              <a:avLst/>
            </a:prstGeom>
            <a:solidFill>
              <a:srgbClr val="7030A0"/>
            </a:solidFill>
            <a:ln w="12700">
              <a:solidFill>
                <a:srgbClr val="7030A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cs typeface="Arial" pitchFamily="34" charset="0"/>
                </a:rPr>
                <a:t>Quantitative Evaluation</a:t>
              </a:r>
            </a:p>
          </p:txBody>
        </p:sp>
        <p:cxnSp>
          <p:nvCxnSpPr>
            <p:cNvPr id="74" name="Straight Arrow Connector 73"/>
            <p:cNvCxnSpPr/>
            <p:nvPr/>
          </p:nvCxnSpPr>
          <p:spPr>
            <a:xfrm>
              <a:off x="3386798" y="2971863"/>
              <a:ext cx="0" cy="5334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3377272" y="4191063"/>
              <a:ext cx="3175" cy="6858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409935" y="4072000"/>
              <a:ext cx="2133815" cy="158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6022314" y="2732150"/>
              <a:ext cx="0" cy="3438525"/>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441" name="TextBox 77"/>
            <p:cNvSpPr txBox="1">
              <a:spLocks noChangeArrowheads="1"/>
            </p:cNvSpPr>
            <p:nvPr/>
          </p:nvSpPr>
          <p:spPr bwMode="auto">
            <a:xfrm rot="5400000">
              <a:off x="4788468" y="4395401"/>
              <a:ext cx="2743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1200" b="1">
                  <a:cs typeface="Arial" pitchFamily="34" charset="0"/>
                </a:rPr>
                <a:t>Remedy Modification</a:t>
              </a:r>
            </a:p>
          </p:txBody>
        </p:sp>
        <p:sp>
          <p:nvSpPr>
            <p:cNvPr id="17442" name="TextBox 78"/>
            <p:cNvSpPr txBox="1">
              <a:spLocks noChangeArrowheads="1"/>
            </p:cNvSpPr>
            <p:nvPr/>
          </p:nvSpPr>
          <p:spPr bwMode="auto">
            <a:xfrm rot="16200000" flipH="1">
              <a:off x="-818433" y="5066136"/>
              <a:ext cx="2133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1200" b="1">
                  <a:cs typeface="Arial" pitchFamily="34" charset="0"/>
                </a:rPr>
                <a:t>Remedy Optimization</a:t>
              </a:r>
            </a:p>
          </p:txBody>
        </p:sp>
        <p:cxnSp>
          <p:nvCxnSpPr>
            <p:cNvPr id="80" name="Straight Arrow Connector 79"/>
            <p:cNvCxnSpPr/>
            <p:nvPr/>
          </p:nvCxnSpPr>
          <p:spPr>
            <a:xfrm flipV="1">
              <a:off x="381357" y="4057713"/>
              <a:ext cx="0" cy="210343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370244" y="6172263"/>
              <a:ext cx="221319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857881" y="3646550"/>
              <a:ext cx="685869"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533400" y="3265550"/>
              <a:ext cx="1463040" cy="762000"/>
            </a:xfrm>
            <a:prstGeom prst="ellipse">
              <a:avLst/>
            </a:prstGeom>
            <a:solidFill>
              <a:srgbClr val="7030A0"/>
            </a:solidFill>
            <a:ln w="12700">
              <a:solidFill>
                <a:schemeClr val="bg2"/>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cs typeface="Arial" pitchFamily="34" charset="0"/>
                </a:rPr>
                <a:t>Quantitative Evaluation with BMPs</a:t>
              </a:r>
            </a:p>
          </p:txBody>
        </p:sp>
        <p:grpSp>
          <p:nvGrpSpPr>
            <p:cNvPr id="17449" name="Group 62"/>
            <p:cNvGrpSpPr>
              <a:grpSpLocks/>
            </p:cNvGrpSpPr>
            <p:nvPr/>
          </p:nvGrpSpPr>
          <p:grpSpPr bwMode="auto">
            <a:xfrm>
              <a:off x="545802" y="4841363"/>
              <a:ext cx="1997948" cy="762000"/>
              <a:chOff x="545802" y="4724400"/>
              <a:chExt cx="1997948" cy="762000"/>
            </a:xfrm>
          </p:grpSpPr>
          <p:cxnSp>
            <p:nvCxnSpPr>
              <p:cNvPr id="98" name="Straight Arrow Connector 97"/>
              <p:cNvCxnSpPr/>
              <p:nvPr/>
            </p:nvCxnSpPr>
            <p:spPr>
              <a:xfrm>
                <a:off x="1857881" y="5105975"/>
                <a:ext cx="685869"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545802" y="4724400"/>
                <a:ext cx="1463040" cy="762000"/>
              </a:xfrm>
              <a:prstGeom prst="ellipse">
                <a:avLst/>
              </a:prstGeom>
              <a:solidFill>
                <a:srgbClr val="7030A0"/>
              </a:solidFill>
              <a:ln w="12700">
                <a:solidFill>
                  <a:schemeClr val="bg2"/>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cs typeface="Arial" pitchFamily="34" charset="0"/>
                  </a:rPr>
                  <a:t>Quantitative Evaluation with BMPs</a:t>
                </a:r>
              </a:p>
            </p:txBody>
          </p:sp>
        </p:grpSp>
        <p:sp>
          <p:nvSpPr>
            <p:cNvPr id="89" name="Oval 88"/>
            <p:cNvSpPr/>
            <p:nvPr/>
          </p:nvSpPr>
          <p:spPr>
            <a:xfrm>
              <a:off x="4940598" y="4789550"/>
              <a:ext cx="808070" cy="813813"/>
            </a:xfrm>
            <a:prstGeom prst="ellipse">
              <a:avLst/>
            </a:prstGeom>
            <a:solidFill>
              <a:schemeClr val="accent5">
                <a:lumMod val="50000"/>
              </a:schemeClr>
            </a:solidFill>
            <a:ln w="12700">
              <a:solidFill>
                <a:schemeClr val="bg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a:solidFill>
                    <a:schemeClr val="bg1"/>
                  </a:solidFill>
                  <a:cs typeface="Arial" pitchFamily="34" charset="0"/>
                </a:rPr>
                <a:t>BMPs</a:t>
              </a:r>
            </a:p>
          </p:txBody>
        </p:sp>
        <p:sp>
          <p:nvSpPr>
            <p:cNvPr id="90" name="Rectangle 89"/>
            <p:cNvSpPr/>
            <p:nvPr/>
          </p:nvSpPr>
          <p:spPr>
            <a:xfrm>
              <a:off x="2587262" y="5941831"/>
              <a:ext cx="1600200" cy="548640"/>
            </a:xfrm>
            <a:prstGeom prst="rect">
              <a:avLst/>
            </a:prstGeom>
            <a:solidFill>
              <a:schemeClr val="accent2">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srgbClr val="F8F8F8"/>
                  </a:solidFill>
                  <a:cs typeface="Arial" pitchFamily="34" charset="0"/>
                </a:rPr>
                <a:t>Remedy Optimization or Modification</a:t>
              </a:r>
            </a:p>
          </p:txBody>
        </p:sp>
        <p:cxnSp>
          <p:nvCxnSpPr>
            <p:cNvPr id="91" name="Straight Arrow Connector 90"/>
            <p:cNvCxnSpPr/>
            <p:nvPr/>
          </p:nvCxnSpPr>
          <p:spPr>
            <a:xfrm>
              <a:off x="4207618" y="6172263"/>
              <a:ext cx="1827397"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4940598" y="3417950"/>
              <a:ext cx="808070" cy="827984"/>
            </a:xfrm>
            <a:prstGeom prst="ellipse">
              <a:avLst/>
            </a:prstGeom>
            <a:solidFill>
              <a:schemeClr val="accent5">
                <a:lumMod val="50000"/>
              </a:schemeClr>
            </a:solidFill>
            <a:ln w="12700">
              <a:solidFill>
                <a:schemeClr val="bg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a:solidFill>
                    <a:schemeClr val="bg1"/>
                  </a:solidFill>
                  <a:cs typeface="Arial" pitchFamily="34" charset="0"/>
                </a:rPr>
                <a:t>BMPs</a:t>
              </a:r>
            </a:p>
          </p:txBody>
        </p:sp>
        <p:cxnSp>
          <p:nvCxnSpPr>
            <p:cNvPr id="93" name="Straight Arrow Connector 92"/>
            <p:cNvCxnSpPr/>
            <p:nvPr/>
          </p:nvCxnSpPr>
          <p:spPr>
            <a:xfrm flipH="1">
              <a:off x="4191742" y="3865625"/>
              <a:ext cx="749376"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4182216" y="2743263"/>
              <a:ext cx="1828984"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3386798" y="6489763"/>
              <a:ext cx="3175" cy="32226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4191742" y="5226113"/>
              <a:ext cx="749376"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411" name="Title 40"/>
          <p:cNvSpPr>
            <a:spLocks noGrp="1"/>
          </p:cNvSpPr>
          <p:nvPr>
            <p:ph type="title"/>
          </p:nvPr>
        </p:nvSpPr>
        <p:spPr>
          <a:xfrm>
            <a:off x="478024" y="796900"/>
            <a:ext cx="8229600" cy="1143000"/>
          </a:xfrm>
        </p:spPr>
        <p:txBody>
          <a:bodyPr>
            <a:normAutofit fontScale="90000"/>
          </a:bodyPr>
          <a:lstStyle/>
          <a:p>
            <a:pPr eaLnBrk="1" hangingPunct="1"/>
            <a:r>
              <a:rPr lang="en-US" altLang="en-US" sz="4400" b="1" dirty="0"/>
              <a:t/>
            </a:r>
            <a:br>
              <a:rPr lang="en-US" altLang="en-US" sz="4400" b="1" dirty="0"/>
            </a:br>
            <a:r>
              <a:rPr lang="en-US" altLang="en-US" sz="5300" dirty="0" smtClean="0"/>
              <a:t>Implementation</a:t>
            </a:r>
            <a:r>
              <a:rPr lang="en-US" altLang="en-US" sz="4400" b="1" dirty="0"/>
              <a:t/>
            </a:r>
            <a:br>
              <a:rPr lang="en-US" altLang="en-US" sz="4400" b="1" dirty="0"/>
            </a:br>
            <a:endParaRPr lang="en-US" altLang="en-US" sz="4400" b="1" dirty="0"/>
          </a:p>
        </p:txBody>
      </p:sp>
      <p:sp>
        <p:nvSpPr>
          <p:cNvPr id="3" name="Slide Number Placeholder 2"/>
          <p:cNvSpPr>
            <a:spLocks noGrp="1"/>
          </p:cNvSpPr>
          <p:nvPr>
            <p:ph type="sldNum" sz="quarter" idx="12"/>
          </p:nvPr>
        </p:nvSpPr>
        <p:spPr/>
        <p:txBody>
          <a:bodyPr/>
          <a:lstStyle/>
          <a:p>
            <a:fld id="{4FAB73BC-B049-4115-A692-8D63A059BFB8}" type="slidenum">
              <a:rPr lang="en-US" smtClean="0">
                <a:solidFill>
                  <a:schemeClr val="tx1">
                    <a:lumMod val="75000"/>
                    <a:lumOff val="25000"/>
                  </a:schemeClr>
                </a:solidFill>
              </a:rPr>
              <a:t>4</a:t>
            </a:fld>
            <a:endParaRPr lang="en-US" dirty="0">
              <a:solidFill>
                <a:schemeClr val="tx1">
                  <a:lumMod val="75000"/>
                  <a:lumOff val="25000"/>
                </a:schemeClr>
              </a:solidFill>
            </a:endParaRPr>
          </a:p>
        </p:txBody>
      </p:sp>
      <p:sp>
        <p:nvSpPr>
          <p:cNvPr id="7" name="TextBox 6"/>
          <p:cNvSpPr txBox="1"/>
          <p:nvPr/>
        </p:nvSpPr>
        <p:spPr>
          <a:xfrm>
            <a:off x="10066067" y="3297819"/>
            <a:ext cx="2146742" cy="646331"/>
          </a:xfrm>
          <a:prstGeom prst="rect">
            <a:avLst/>
          </a:prstGeom>
          <a:noFill/>
        </p:spPr>
        <p:txBody>
          <a:bodyPr wrap="none" rtlCol="0">
            <a:spAutoFit/>
          </a:bodyPr>
          <a:lstStyle/>
          <a:p>
            <a:r>
              <a:rPr lang="en-US" dirty="0" smtClean="0"/>
              <a:t>Typical PCB Program </a:t>
            </a:r>
          </a:p>
          <a:p>
            <a:r>
              <a:rPr lang="en-US" dirty="0" smtClean="0"/>
              <a:t>involvement</a:t>
            </a:r>
            <a:endParaRPr lang="en-US" dirty="0"/>
          </a:p>
        </p:txBody>
      </p:sp>
      <p:sp>
        <p:nvSpPr>
          <p:cNvPr id="44" name="Right Brace 43"/>
          <p:cNvSpPr/>
          <p:nvPr/>
        </p:nvSpPr>
        <p:spPr>
          <a:xfrm>
            <a:off x="9271218" y="2522090"/>
            <a:ext cx="838200" cy="2009698"/>
          </a:xfrm>
          <a:prstGeom prst="rightBrace">
            <a:avLst/>
          </a:prstGeom>
          <a:ln w="76200">
            <a:solidFill>
              <a:srgbClr val="FF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5099727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Process in R10</a:t>
            </a:r>
            <a:endParaRPr lang="en-US" dirty="0"/>
          </a:p>
        </p:txBody>
      </p:sp>
      <p:sp>
        <p:nvSpPr>
          <p:cNvPr id="3" name="Content Placeholder 2"/>
          <p:cNvSpPr>
            <a:spLocks noGrp="1"/>
          </p:cNvSpPr>
          <p:nvPr>
            <p:ph idx="1"/>
          </p:nvPr>
        </p:nvSpPr>
        <p:spPr>
          <a:xfrm>
            <a:off x="1097280" y="1845733"/>
            <a:ext cx="10058400" cy="4302403"/>
          </a:xfrm>
        </p:spPr>
        <p:txBody>
          <a:bodyPr>
            <a:normAutofit/>
          </a:bodyPr>
          <a:lstStyle/>
          <a:p>
            <a:pPr>
              <a:buFont typeface="Wingdings" panose="05000000000000000000" pitchFamily="2" charset="2"/>
              <a:buChar char="Ø"/>
            </a:pPr>
            <a:r>
              <a:rPr lang="en-US" dirty="0" smtClean="0"/>
              <a:t>Types of PCB Cleanup sites where the Standard Guide has been used:</a:t>
            </a:r>
          </a:p>
          <a:p>
            <a:pPr lvl="1">
              <a:buFont typeface="Wingdings" panose="05000000000000000000" pitchFamily="2" charset="2"/>
              <a:buChar char="Ø"/>
            </a:pPr>
            <a:r>
              <a:rPr lang="en-US" dirty="0" smtClean="0"/>
              <a:t>Self-Implementing remediation waste </a:t>
            </a:r>
          </a:p>
          <a:p>
            <a:pPr lvl="1">
              <a:buFont typeface="Wingdings" panose="05000000000000000000" pitchFamily="2" charset="2"/>
              <a:buChar char="Ø"/>
            </a:pPr>
            <a:r>
              <a:rPr lang="en-US" dirty="0" smtClean="0"/>
              <a:t>Risk-based remediation waste</a:t>
            </a:r>
          </a:p>
          <a:p>
            <a:pPr lvl="1">
              <a:buFont typeface="Wingdings" panose="05000000000000000000" pitchFamily="2" charset="2"/>
              <a:buChar char="Ø"/>
            </a:pPr>
            <a:r>
              <a:rPr lang="en-US" dirty="0" smtClean="0"/>
              <a:t>Alternate decontamination</a:t>
            </a:r>
          </a:p>
          <a:p>
            <a:pPr marL="0" indent="0">
              <a:buNone/>
            </a:pPr>
            <a:r>
              <a:rPr lang="en-US" b="1" u="sng" dirty="0" smtClean="0"/>
              <a:t>Typical scenario: </a:t>
            </a:r>
          </a:p>
          <a:p>
            <a:pPr marL="457200" indent="-457200">
              <a:buFont typeface="+mj-lt"/>
              <a:buAutoNum type="arabicPeriod"/>
            </a:pPr>
            <a:r>
              <a:rPr lang="en-US" dirty="0" smtClean="0"/>
              <a:t> EPA R10 receives an application for cleanup at a site that has already been characterized, and selected the remedy.</a:t>
            </a:r>
          </a:p>
          <a:p>
            <a:pPr marL="457200" indent="-457200">
              <a:buFont typeface="+mj-lt"/>
              <a:buAutoNum type="arabicPeriod"/>
            </a:pPr>
            <a:r>
              <a:rPr lang="en-US" dirty="0" smtClean="0"/>
              <a:t>EPA discusses Workplan and modifications with the facility-</a:t>
            </a:r>
          </a:p>
          <a:p>
            <a:pPr marL="749808" lvl="1" indent="-457200"/>
            <a:r>
              <a:rPr lang="en-US" dirty="0" smtClean="0"/>
              <a:t>Compliance with the </a:t>
            </a:r>
            <a:r>
              <a:rPr lang="en-US" dirty="0" smtClean="0"/>
              <a:t>regulations, conceptual site model, risk considerations, etc.</a:t>
            </a:r>
            <a:endParaRPr lang="en-US" dirty="0" smtClean="0"/>
          </a:p>
          <a:p>
            <a:pPr marL="749808" lvl="1" indent="-457200"/>
            <a:r>
              <a:rPr lang="en-US" dirty="0" smtClean="0"/>
              <a:t>Notify facility of requirement to implement the Standard </a:t>
            </a:r>
            <a:r>
              <a:rPr lang="en-US" dirty="0"/>
              <a:t>Guide for Greener </a:t>
            </a:r>
            <a:r>
              <a:rPr lang="en-US" dirty="0" smtClean="0"/>
              <a:t>Cleanups, and identify potential options</a:t>
            </a:r>
          </a:p>
        </p:txBody>
      </p:sp>
      <p:sp>
        <p:nvSpPr>
          <p:cNvPr id="4" name="Slide Number Placeholder 3"/>
          <p:cNvSpPr>
            <a:spLocks noGrp="1"/>
          </p:cNvSpPr>
          <p:nvPr>
            <p:ph type="sldNum" sz="quarter" idx="12"/>
          </p:nvPr>
        </p:nvSpPr>
        <p:spPr/>
        <p:txBody>
          <a:bodyPr/>
          <a:lstStyle/>
          <a:p>
            <a:fld id="{629637A9-119A-49DA-BD12-AAC58B377D80}" type="slidenum">
              <a:rPr lang="en-US" smtClean="0"/>
              <a:t>5</a:t>
            </a:fld>
            <a:endParaRPr lang="en-US" dirty="0"/>
          </a:p>
        </p:txBody>
      </p:sp>
    </p:spTree>
    <p:extLst>
      <p:ext uri="{BB962C8B-B14F-4D97-AF65-F5344CB8AC3E}">
        <p14:creationId xmlns:p14="http://schemas.microsoft.com/office/powerpoint/2010/main" val="255956658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 of Approval</a:t>
            </a:r>
            <a:endParaRPr lang="en-US" dirty="0"/>
          </a:p>
        </p:txBody>
      </p:sp>
      <p:sp>
        <p:nvSpPr>
          <p:cNvPr id="4" name="Slide Number Placeholder 3"/>
          <p:cNvSpPr>
            <a:spLocks noGrp="1"/>
          </p:cNvSpPr>
          <p:nvPr>
            <p:ph type="sldNum" sz="quarter" idx="12"/>
          </p:nvPr>
        </p:nvSpPr>
        <p:spPr/>
        <p:txBody>
          <a:bodyPr/>
          <a:lstStyle/>
          <a:p>
            <a:fld id="{629637A9-119A-49DA-BD12-AAC58B377D80}" type="slidenum">
              <a:rPr lang="en-US" smtClean="0"/>
              <a:t>6</a:t>
            </a:fld>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7890"/>
          <a:stretch/>
        </p:blipFill>
        <p:spPr>
          <a:xfrm>
            <a:off x="538940" y="2603427"/>
            <a:ext cx="11518202" cy="82589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70799" b="1466"/>
          <a:stretch/>
        </p:blipFill>
        <p:spPr>
          <a:xfrm>
            <a:off x="138839" y="3292733"/>
            <a:ext cx="12010752" cy="1972441"/>
          </a:xfrm>
          <a:prstGeom prst="rect">
            <a:avLst/>
          </a:prstGeom>
        </p:spPr>
      </p:pic>
      <p:sp>
        <p:nvSpPr>
          <p:cNvPr id="9" name="Rectangle 8"/>
          <p:cNvSpPr/>
          <p:nvPr/>
        </p:nvSpPr>
        <p:spPr>
          <a:xfrm>
            <a:off x="2005781" y="4249456"/>
            <a:ext cx="7894677" cy="37447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80622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1121" y="4388963"/>
            <a:ext cx="6553200" cy="1446550"/>
          </a:xfrm>
          <a:prstGeom prst="rect">
            <a:avLst/>
          </a:prstGeom>
          <a:noFill/>
        </p:spPr>
        <p:txBody>
          <a:bodyPr wrap="square" rtlCol="0">
            <a:spAutoFit/>
          </a:bodyPr>
          <a:lstStyle/>
          <a:p>
            <a:r>
              <a:rPr lang="en-US" sz="4400" dirty="0"/>
              <a:t>ASTM Standard Guide for Greener Cleanups E2893</a:t>
            </a:r>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339" y="339366"/>
            <a:ext cx="3982088" cy="3982088"/>
          </a:xfrm>
          <a:prstGeom prst="rect">
            <a:avLst/>
          </a:prstGeom>
        </p:spPr>
      </p:pic>
    </p:spTree>
    <p:extLst>
      <p:ext uri="{BB962C8B-B14F-4D97-AF65-F5344CB8AC3E}">
        <p14:creationId xmlns:p14="http://schemas.microsoft.com/office/powerpoint/2010/main" val="3060722239"/>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Structure – </a:t>
            </a:r>
            <a:r>
              <a:rPr lang="en-US" dirty="0" smtClean="0">
                <a:solidFill>
                  <a:schemeClr val="accent2"/>
                </a:solidFill>
              </a:rPr>
              <a:t>32 pages total</a:t>
            </a:r>
            <a:endParaRPr lang="en-US" dirty="0">
              <a:solidFill>
                <a:schemeClr val="accent2"/>
              </a:solidFill>
            </a:endParaRPr>
          </a:p>
        </p:txBody>
      </p:sp>
      <p:sp>
        <p:nvSpPr>
          <p:cNvPr id="3" name="Content Placeholder 2"/>
          <p:cNvSpPr>
            <a:spLocks noGrp="1"/>
          </p:cNvSpPr>
          <p:nvPr>
            <p:ph idx="1"/>
          </p:nvPr>
        </p:nvSpPr>
        <p:spPr>
          <a:xfrm>
            <a:off x="1097280" y="1845734"/>
            <a:ext cx="10058400" cy="4306710"/>
          </a:xfrm>
        </p:spPr>
        <p:txBody>
          <a:bodyPr>
            <a:normAutofit fontScale="92500" lnSpcReduction="10000"/>
          </a:bodyPr>
          <a:lstStyle/>
          <a:p>
            <a:pPr marL="651510" indent="-514350">
              <a:buClr>
                <a:schemeClr val="accent2">
                  <a:lumMod val="75000"/>
                </a:schemeClr>
              </a:buClr>
              <a:buFont typeface="+mj-lt"/>
              <a:buAutoNum type="arabicPeriod"/>
            </a:pPr>
            <a:r>
              <a:rPr lang="en-US" sz="2600" dirty="0"/>
              <a:t>Scope</a:t>
            </a:r>
          </a:p>
          <a:p>
            <a:pPr marL="651510" indent="-514350">
              <a:buClr>
                <a:schemeClr val="accent2">
                  <a:lumMod val="75000"/>
                </a:schemeClr>
              </a:buClr>
              <a:buFont typeface="+mj-lt"/>
              <a:buAutoNum type="arabicPeriod"/>
            </a:pPr>
            <a:r>
              <a:rPr lang="en-US" sz="2600" dirty="0"/>
              <a:t>Referenced Documents</a:t>
            </a:r>
          </a:p>
          <a:p>
            <a:pPr marL="651510" indent="-514350">
              <a:buClr>
                <a:schemeClr val="accent2">
                  <a:lumMod val="75000"/>
                </a:schemeClr>
              </a:buClr>
              <a:buFont typeface="+mj-lt"/>
              <a:buAutoNum type="arabicPeriod"/>
            </a:pPr>
            <a:r>
              <a:rPr lang="en-US" sz="2600" dirty="0"/>
              <a:t>Terminology</a:t>
            </a:r>
          </a:p>
          <a:p>
            <a:pPr marL="651510" indent="-514350">
              <a:buClr>
                <a:schemeClr val="accent2">
                  <a:lumMod val="75000"/>
                </a:schemeClr>
              </a:buClr>
              <a:buFont typeface="+mj-lt"/>
              <a:buAutoNum type="arabicPeriod"/>
            </a:pPr>
            <a:r>
              <a:rPr lang="en-US" sz="2600" dirty="0"/>
              <a:t>Significance and Use</a:t>
            </a:r>
          </a:p>
          <a:p>
            <a:pPr marL="651510" indent="-514350">
              <a:buClr>
                <a:schemeClr val="accent2">
                  <a:lumMod val="75000"/>
                </a:schemeClr>
              </a:buClr>
              <a:buFont typeface="+mj-lt"/>
              <a:buAutoNum type="arabicPeriod"/>
            </a:pPr>
            <a:r>
              <a:rPr lang="en-US" sz="2600" dirty="0"/>
              <a:t>Planning and Scoping</a:t>
            </a:r>
          </a:p>
          <a:p>
            <a:pPr marL="651510" indent="-514350">
              <a:buClr>
                <a:schemeClr val="accent2">
                  <a:lumMod val="75000"/>
                </a:schemeClr>
              </a:buClr>
              <a:buFont typeface="+mj-lt"/>
              <a:buAutoNum type="arabicPeriod"/>
            </a:pPr>
            <a:r>
              <a:rPr lang="en-US" sz="2600" dirty="0"/>
              <a:t>BMP Process</a:t>
            </a:r>
          </a:p>
          <a:p>
            <a:pPr marL="651510" indent="-514350">
              <a:buClr>
                <a:schemeClr val="accent2">
                  <a:lumMod val="75000"/>
                </a:schemeClr>
              </a:buClr>
              <a:buFont typeface="+mj-lt"/>
              <a:buAutoNum type="arabicPeriod"/>
            </a:pPr>
            <a:r>
              <a:rPr lang="en-US" sz="2600" dirty="0"/>
              <a:t>Quantitative Evaluation</a:t>
            </a:r>
          </a:p>
          <a:p>
            <a:pPr marL="651510" indent="-514350">
              <a:buClr>
                <a:schemeClr val="accent2">
                  <a:lumMod val="75000"/>
                </a:schemeClr>
              </a:buClr>
              <a:buFont typeface="+mj-lt"/>
              <a:buAutoNum type="arabicPeriod"/>
            </a:pPr>
            <a:r>
              <a:rPr lang="en-US" sz="2600" dirty="0"/>
              <a:t>Documentation and Reporting</a:t>
            </a:r>
          </a:p>
          <a:p>
            <a:pPr marL="651510" indent="-514350">
              <a:buClr>
                <a:schemeClr val="accent2">
                  <a:lumMod val="75000"/>
                </a:schemeClr>
              </a:buClr>
              <a:buFont typeface="+mj-lt"/>
              <a:buAutoNum type="arabicPeriod"/>
            </a:pPr>
            <a:r>
              <a:rPr lang="en-US" sz="2600" dirty="0"/>
              <a:t>Keywords</a:t>
            </a:r>
          </a:p>
          <a:p>
            <a:pPr marL="651510" indent="-514350">
              <a:buFont typeface="+mj-lt"/>
              <a:buAutoNum type="arabicPeriod"/>
            </a:pPr>
            <a:endParaRPr lang="en-US" dirty="0" smtClean="0"/>
          </a:p>
          <a:p>
            <a:pPr marL="651510" indent="-514350">
              <a:buFont typeface="+mj-lt"/>
              <a:buAutoNum type="arabicPeriod"/>
            </a:pPr>
            <a:endParaRPr lang="en-US" dirty="0"/>
          </a:p>
        </p:txBody>
      </p:sp>
      <p:grpSp>
        <p:nvGrpSpPr>
          <p:cNvPr id="9" name="Group 8"/>
          <p:cNvGrpSpPr/>
          <p:nvPr/>
        </p:nvGrpSpPr>
        <p:grpSpPr>
          <a:xfrm>
            <a:off x="6126480" y="2028031"/>
            <a:ext cx="3669807" cy="1600200"/>
            <a:chOff x="4572000" y="1752600"/>
            <a:chExt cx="3669807" cy="1600200"/>
          </a:xfrm>
        </p:grpSpPr>
        <p:sp>
          <p:nvSpPr>
            <p:cNvPr id="4" name="Right Brace 3"/>
            <p:cNvSpPr/>
            <p:nvPr/>
          </p:nvSpPr>
          <p:spPr>
            <a:xfrm>
              <a:off x="4572000" y="1752600"/>
              <a:ext cx="838200" cy="1600200"/>
            </a:xfrm>
            <a:prstGeom prst="rightBrace">
              <a:avLst/>
            </a:prstGeom>
            <a:ln w="76200">
              <a:solidFill>
                <a:srgbClr val="FF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638800" y="2290439"/>
              <a:ext cx="2603007" cy="461665"/>
            </a:xfrm>
            <a:prstGeom prst="rect">
              <a:avLst/>
            </a:prstGeom>
            <a:noFill/>
            <a:ln>
              <a:noFill/>
            </a:ln>
          </p:spPr>
          <p:txBody>
            <a:bodyPr wrap="square" rtlCol="0">
              <a:spAutoFit/>
            </a:bodyPr>
            <a:lstStyle/>
            <a:p>
              <a:r>
                <a:rPr lang="en-US" sz="2400" dirty="0"/>
                <a:t>Administrative</a:t>
              </a:r>
            </a:p>
          </p:txBody>
        </p:sp>
      </p:grpSp>
      <p:grpSp>
        <p:nvGrpSpPr>
          <p:cNvPr id="10" name="Group 9"/>
          <p:cNvGrpSpPr/>
          <p:nvPr/>
        </p:nvGrpSpPr>
        <p:grpSpPr>
          <a:xfrm>
            <a:off x="7040562" y="3918902"/>
            <a:ext cx="3567714" cy="1600200"/>
            <a:chOff x="5512293" y="3505200"/>
            <a:chExt cx="3567714" cy="1600200"/>
          </a:xfrm>
        </p:grpSpPr>
        <p:sp>
          <p:nvSpPr>
            <p:cNvPr id="6" name="Right Brace 5"/>
            <p:cNvSpPr/>
            <p:nvPr/>
          </p:nvSpPr>
          <p:spPr>
            <a:xfrm>
              <a:off x="5512293" y="3505200"/>
              <a:ext cx="838200" cy="1600200"/>
            </a:xfrm>
            <a:prstGeom prst="rightBrace">
              <a:avLst/>
            </a:prstGeom>
            <a:ln w="76200">
              <a:solidFill>
                <a:srgbClr val="FF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477000" y="4074467"/>
              <a:ext cx="2603007" cy="461665"/>
            </a:xfrm>
            <a:prstGeom prst="rect">
              <a:avLst/>
            </a:prstGeom>
            <a:noFill/>
            <a:ln>
              <a:noFill/>
            </a:ln>
          </p:spPr>
          <p:txBody>
            <a:bodyPr wrap="square" rtlCol="0">
              <a:spAutoFit/>
            </a:bodyPr>
            <a:lstStyle/>
            <a:p>
              <a:r>
                <a:rPr lang="en-US" sz="2400" dirty="0"/>
                <a:t>Protocol</a:t>
              </a:r>
            </a:p>
          </p:txBody>
        </p:sp>
      </p:grpSp>
      <p:sp>
        <p:nvSpPr>
          <p:cNvPr id="12" name="Slide Number Placeholder 11"/>
          <p:cNvSpPr>
            <a:spLocks noGrp="1"/>
          </p:cNvSpPr>
          <p:nvPr>
            <p:ph type="sldNum" sz="quarter" idx="12"/>
          </p:nvPr>
        </p:nvSpPr>
        <p:spPr/>
        <p:txBody>
          <a:bodyPr/>
          <a:lstStyle/>
          <a:p>
            <a:fld id="{629637A9-119A-49DA-BD12-AAC58B377D80}" type="slidenum">
              <a:rPr lang="en-US" smtClean="0"/>
              <a:t>8</a:t>
            </a:fld>
            <a:endParaRPr lang="en-US" dirty="0"/>
          </a:p>
        </p:txBody>
      </p:sp>
      <p:sp>
        <p:nvSpPr>
          <p:cNvPr id="7" name="Rectangle 6"/>
          <p:cNvSpPr/>
          <p:nvPr/>
        </p:nvSpPr>
        <p:spPr>
          <a:xfrm>
            <a:off x="3318217" y="3990428"/>
            <a:ext cx="2693469" cy="707886"/>
          </a:xfrm>
          <a:prstGeom prst="rect">
            <a:avLst/>
          </a:prstGeom>
          <a:noFill/>
        </p:spPr>
        <p:txBody>
          <a:bodyPr wrap="square" lIns="91440" tIns="45720" rIns="91440" bIns="45720">
            <a:spAutoFit/>
          </a:bodyPr>
          <a:lstStyle/>
          <a:p>
            <a:pPr algn="ctr"/>
            <a:r>
              <a:rPr lang="en-US" sz="4000" b="1" cap="none" spc="0" dirty="0" smtClean="0">
                <a:ln w="22225">
                  <a:solidFill>
                    <a:schemeClr val="accent2"/>
                  </a:solidFill>
                  <a:prstDash val="solid"/>
                </a:ln>
                <a:solidFill>
                  <a:schemeClr val="accent2">
                    <a:lumMod val="40000"/>
                    <a:lumOff val="60000"/>
                  </a:schemeClr>
                </a:solidFill>
                <a:effectLst/>
              </a:rPr>
              <a:t>2 pages!</a:t>
            </a:r>
            <a:endParaRPr lang="en-US" sz="4000" b="1" cap="none" spc="0" dirty="0">
              <a:ln w="22225">
                <a:solidFill>
                  <a:schemeClr val="accent2"/>
                </a:solidFill>
                <a:prstDash val="solid"/>
              </a:ln>
              <a:solidFill>
                <a:schemeClr val="accent2">
                  <a:lumMod val="40000"/>
                  <a:lumOff val="60000"/>
                </a:schemeClr>
              </a:solidFill>
              <a:effectLst/>
            </a:endParaRPr>
          </a:p>
        </p:txBody>
      </p:sp>
      <p:sp>
        <p:nvSpPr>
          <p:cNvPr id="13" name="Rectangle 12"/>
          <p:cNvSpPr/>
          <p:nvPr/>
        </p:nvSpPr>
        <p:spPr>
          <a:xfrm>
            <a:off x="5185293" y="4949834"/>
            <a:ext cx="2693469" cy="707886"/>
          </a:xfrm>
          <a:prstGeom prst="rect">
            <a:avLst/>
          </a:prstGeom>
          <a:noFill/>
        </p:spPr>
        <p:txBody>
          <a:bodyPr wrap="square" lIns="91440" tIns="45720" rIns="91440" bIns="45720">
            <a:spAutoFit/>
          </a:bodyPr>
          <a:lstStyle/>
          <a:p>
            <a:pPr algn="ctr"/>
            <a:r>
              <a:rPr lang="en-US" sz="4000" b="1" cap="none" spc="0" dirty="0" smtClean="0">
                <a:ln w="22225">
                  <a:solidFill>
                    <a:schemeClr val="accent2"/>
                  </a:solidFill>
                  <a:prstDash val="solid"/>
                </a:ln>
                <a:solidFill>
                  <a:schemeClr val="accent2">
                    <a:lumMod val="40000"/>
                    <a:lumOff val="60000"/>
                  </a:schemeClr>
                </a:solidFill>
                <a:effectLst/>
              </a:rPr>
              <a:t>2 pages!</a:t>
            </a:r>
            <a:endParaRPr lang="en-US"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3143753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7" dur="500"/>
                                        <p:tgtEl>
                                          <p:spTgt spid="3">
                                            <p:txEl>
                                              <p:pRg st="8" end="8"/>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Appendices</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accent2">
                    <a:lumMod val="75000"/>
                  </a:schemeClr>
                </a:solidFill>
              </a:rPr>
              <a:t>X1 </a:t>
            </a:r>
            <a:r>
              <a:rPr lang="en-US" sz="2400" dirty="0">
                <a:solidFill>
                  <a:schemeClr val="accent2">
                    <a:lumMod val="75000"/>
                  </a:schemeClr>
                </a:solidFill>
              </a:rPr>
              <a:t> </a:t>
            </a:r>
            <a:r>
              <a:rPr lang="en-US" sz="2400" dirty="0" smtClean="0"/>
              <a:t>  Supporting Documentation</a:t>
            </a:r>
          </a:p>
          <a:p>
            <a:r>
              <a:rPr lang="en-US" sz="2400" dirty="0" smtClean="0">
                <a:solidFill>
                  <a:schemeClr val="accent2">
                    <a:lumMod val="75000"/>
                  </a:schemeClr>
                </a:solidFill>
              </a:rPr>
              <a:t>X2 </a:t>
            </a:r>
            <a:r>
              <a:rPr lang="en-US" sz="2400" dirty="0" smtClean="0"/>
              <a:t>   Technical Summary Form</a:t>
            </a:r>
          </a:p>
          <a:p>
            <a:r>
              <a:rPr lang="en-US" sz="2400" dirty="0" smtClean="0">
                <a:solidFill>
                  <a:schemeClr val="accent2">
                    <a:lumMod val="75000"/>
                  </a:schemeClr>
                </a:solidFill>
              </a:rPr>
              <a:t>X3</a:t>
            </a:r>
            <a:r>
              <a:rPr lang="en-US" sz="2400" dirty="0" smtClean="0"/>
              <a:t>    BMP Table</a:t>
            </a:r>
          </a:p>
          <a:p>
            <a:r>
              <a:rPr lang="en-US" sz="2400" dirty="0" smtClean="0">
                <a:solidFill>
                  <a:schemeClr val="accent2">
                    <a:lumMod val="75000"/>
                  </a:schemeClr>
                </a:solidFill>
              </a:rPr>
              <a:t>X4</a:t>
            </a:r>
            <a:r>
              <a:rPr lang="en-US" sz="2400" dirty="0" smtClean="0"/>
              <a:t>    Supplemental Information for a Quantitative Evaluation</a:t>
            </a:r>
            <a:endParaRPr lang="en-US" sz="2400" dirty="0"/>
          </a:p>
        </p:txBody>
      </p:sp>
      <p:grpSp>
        <p:nvGrpSpPr>
          <p:cNvPr id="4" name="Group 3"/>
          <p:cNvGrpSpPr/>
          <p:nvPr/>
        </p:nvGrpSpPr>
        <p:grpSpPr>
          <a:xfrm>
            <a:off x="7125512" y="2245348"/>
            <a:ext cx="3273357" cy="950068"/>
            <a:chOff x="4572000" y="1752600"/>
            <a:chExt cx="3756569" cy="1600200"/>
          </a:xfrm>
        </p:grpSpPr>
        <p:sp>
          <p:nvSpPr>
            <p:cNvPr id="5" name="Right Brace 4"/>
            <p:cNvSpPr/>
            <p:nvPr/>
          </p:nvSpPr>
          <p:spPr>
            <a:xfrm>
              <a:off x="4572000" y="1752600"/>
              <a:ext cx="838200" cy="1600200"/>
            </a:xfrm>
            <a:prstGeom prst="rightBrace">
              <a:avLst/>
            </a:prstGeom>
            <a:ln w="76200">
              <a:solidFill>
                <a:srgbClr val="FF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725562" y="2163908"/>
              <a:ext cx="2603007" cy="777583"/>
            </a:xfrm>
            <a:prstGeom prst="rect">
              <a:avLst/>
            </a:prstGeom>
            <a:noFill/>
            <a:ln>
              <a:noFill/>
            </a:ln>
          </p:spPr>
          <p:txBody>
            <a:bodyPr wrap="square" rtlCol="0">
              <a:spAutoFit/>
            </a:bodyPr>
            <a:lstStyle/>
            <a:p>
              <a:r>
                <a:rPr lang="en-US" sz="2400" dirty="0"/>
                <a:t>Adjuncts</a:t>
              </a:r>
            </a:p>
          </p:txBody>
        </p:sp>
      </p:grpSp>
      <p:sp>
        <p:nvSpPr>
          <p:cNvPr id="9" name="Slide Number Placeholder 8"/>
          <p:cNvSpPr>
            <a:spLocks noGrp="1"/>
          </p:cNvSpPr>
          <p:nvPr>
            <p:ph type="sldNum" sz="quarter" idx="12"/>
          </p:nvPr>
        </p:nvSpPr>
        <p:spPr/>
        <p:txBody>
          <a:bodyPr/>
          <a:lstStyle/>
          <a:p>
            <a:fld id="{629637A9-119A-49DA-BD12-AAC58B377D80}" type="slidenum">
              <a:rPr lang="en-US" smtClean="0"/>
              <a:t>9</a:t>
            </a:fld>
            <a:endParaRPr lang="en-US" dirty="0"/>
          </a:p>
        </p:txBody>
      </p:sp>
    </p:spTree>
    <p:extLst>
      <p:ext uri="{BB962C8B-B14F-4D97-AF65-F5344CB8AC3E}">
        <p14:creationId xmlns:p14="http://schemas.microsoft.com/office/powerpoint/2010/main" val="34960198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1.BAC\AppData\Local\Temp\articulate\presenter\imgtemp\XwEDQHNY_files\slide0001_image001.png"/>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49FB1AF-65C8-4EED-8AAB-89CB568B766D}">
  <ds:schemaRefs>
    <ds:schemaRef ds:uri="ESRI.ArcGIS.Mapping.OfficeIntegration.PowerPointInfo"/>
  </ds:schemaRefs>
</ds:datastoreItem>
</file>

<file path=customXml/itemProps2.xml><?xml version="1.0" encoding="utf-8"?>
<ds:datastoreItem xmlns:ds="http://schemas.openxmlformats.org/officeDocument/2006/customXml" ds:itemID="{42AFB51F-1C70-442B-A864-8CCC7C5EC5C6}">
  <ds:schemaRefs>
    <ds:schemaRef ds:uri="ESRI.ArcGIS.Mapping.OfficeIntegration.PowerPointInfo"/>
  </ds:schemaRefs>
</ds:datastoreItem>
</file>

<file path=customXml/itemProps3.xml><?xml version="1.0" encoding="utf-8"?>
<ds:datastoreItem xmlns:ds="http://schemas.openxmlformats.org/officeDocument/2006/customXml" ds:itemID="{F25F6762-02EE-48FF-9014-19D6C30716B0}">
  <ds:schemaRefs>
    <ds:schemaRef ds:uri="ESRI.ArcGIS.Mapping.OfficeIntegration.PowerPointInfo"/>
  </ds:schemaRefs>
</ds:datastoreItem>
</file>

<file path=customXml/itemProps4.xml><?xml version="1.0" encoding="utf-8"?>
<ds:datastoreItem xmlns:ds="http://schemas.openxmlformats.org/officeDocument/2006/customXml" ds:itemID="{D0A279CD-19DB-45C8-9F58-09496AF42C66}">
  <ds:schemaRefs>
    <ds:schemaRef ds:uri="ESRI.ArcGIS.Mapping.OfficeIntegration.PowerPointInfo"/>
  </ds:schemaRefs>
</ds:datastoreItem>
</file>

<file path=customXml/itemProps5.xml><?xml version="1.0" encoding="utf-8"?>
<ds:datastoreItem xmlns:ds="http://schemas.openxmlformats.org/officeDocument/2006/customXml" ds:itemID="{C3CBBF2F-6867-426E-A39A-836BEA5579D5}">
  <ds:schemaRefs>
    <ds:schemaRef ds:uri="ESRI.ArcGIS.Mapping.OfficeIntegration.PowerPointInfo"/>
  </ds:schemaRefs>
</ds:datastoreItem>
</file>

<file path=customXml/itemProps6.xml><?xml version="1.0" encoding="utf-8"?>
<ds:datastoreItem xmlns:ds="http://schemas.openxmlformats.org/officeDocument/2006/customXml" ds:itemID="{E0F019B5-6F39-487D-BCAF-DECB9EFF51C9}">
  <ds:schemaRefs>
    <ds:schemaRef ds:uri="ESRI.ArcGIS.Mapping.OfficeIntegration.PowerPointInfo"/>
  </ds:schemaRefs>
</ds:datastoreItem>
</file>

<file path=customXml/itemProps7.xml><?xml version="1.0" encoding="utf-8"?>
<ds:datastoreItem xmlns:ds="http://schemas.openxmlformats.org/officeDocument/2006/customXml" ds:itemID="{5186FE69-E521-4230-9CA9-6CCC2CE5DC36}">
  <ds:schemaRefs>
    <ds:schemaRef ds:uri="ESRI.ArcGIS.Mapping.OfficeIntegration.PowerPointInfo"/>
  </ds:schemaRefs>
</ds:datastoreItem>
</file>

<file path=customXml/itemProps8.xml><?xml version="1.0" encoding="utf-8"?>
<ds:datastoreItem xmlns:ds="http://schemas.openxmlformats.org/officeDocument/2006/customXml" ds:itemID="{24BE6B6A-32E4-49E2-8F3A-867601241F4E}">
  <ds:schemaRefs>
    <ds:schemaRef ds:uri="ESRI.ArcGIS.Mapping.OfficeIntegration.PowerPointInfo"/>
  </ds:schemaRefs>
</ds:datastoreItem>
</file>

<file path=customXml/itemProps9.xml><?xml version="1.0" encoding="utf-8"?>
<ds:datastoreItem xmlns:ds="http://schemas.openxmlformats.org/officeDocument/2006/customXml" ds:itemID="{D7CE56C6-2010-4C9B-857C-AEEAF73C676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Retrospect</Template>
  <TotalTime>3838</TotalTime>
  <Words>1372</Words>
  <Application>Microsoft Office PowerPoint</Application>
  <PresentationFormat>Widescreen</PresentationFormat>
  <Paragraphs>212</Paragraphs>
  <Slides>21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PGothic</vt:lpstr>
      <vt:lpstr>Arial</vt:lpstr>
      <vt:lpstr>Calibri</vt:lpstr>
      <vt:lpstr>Courier New</vt:lpstr>
      <vt:lpstr>Wingdings</vt:lpstr>
      <vt:lpstr>ヒラギノ角ゴ Pro W3</vt:lpstr>
      <vt:lpstr>Retrospect</vt:lpstr>
      <vt:lpstr>Greener Cleanups in the Region 10 PCB Program</vt:lpstr>
      <vt:lpstr>Presentation Overview</vt:lpstr>
      <vt:lpstr>Why?</vt:lpstr>
      <vt:lpstr> Implementation </vt:lpstr>
      <vt:lpstr>Implementation Process in R10</vt:lpstr>
      <vt:lpstr>Condition of Approval</vt:lpstr>
      <vt:lpstr>PowerPoint Presentation</vt:lpstr>
      <vt:lpstr>Standard Structure – 32 pages total</vt:lpstr>
      <vt:lpstr>Appendices</vt:lpstr>
      <vt:lpstr>BMP Table</vt:lpstr>
      <vt:lpstr>BMP Table – Using it for PCB Cleanups</vt:lpstr>
      <vt:lpstr>Common BMPs from R10 PCB Sites </vt:lpstr>
      <vt:lpstr>Step 4: Facility Carries out cleanup, implements BMPs</vt:lpstr>
      <vt:lpstr>Step 5: Completion and Documentation</vt:lpstr>
      <vt:lpstr>Reporting</vt:lpstr>
      <vt:lpstr>Standard Guide for Greener Cleanups = Cost Savings Guide for Facilities</vt:lpstr>
      <vt:lpstr>Success Stories</vt:lpstr>
      <vt:lpstr>Success stories in R10</vt:lpstr>
      <vt:lpstr>Next steps in R10 PCB Program</vt:lpstr>
      <vt:lpstr>Beyond the Standard Guide</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Greener Cleanup Past, Present &amp; Future</dc:title>
  <dc:creator>Deb Goldblum</dc:creator>
  <cp:lastModifiedBy>Mullin, Michelle</cp:lastModifiedBy>
  <cp:revision>205</cp:revision>
  <dcterms:created xsi:type="dcterms:W3CDTF">2015-02-09T20:38:01Z</dcterms:created>
  <dcterms:modified xsi:type="dcterms:W3CDTF">2015-11-16T22:14:52Z</dcterms:modified>
</cp:coreProperties>
</file>