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31"/>
  </p:notesMasterIdLst>
  <p:sldIdLst>
    <p:sldId id="273" r:id="rId2"/>
    <p:sldId id="321" r:id="rId3"/>
    <p:sldId id="331" r:id="rId4"/>
    <p:sldId id="275" r:id="rId5"/>
    <p:sldId id="297" r:id="rId6"/>
    <p:sldId id="322" r:id="rId7"/>
    <p:sldId id="274" r:id="rId8"/>
    <p:sldId id="280" r:id="rId9"/>
    <p:sldId id="298" r:id="rId10"/>
    <p:sldId id="299" r:id="rId11"/>
    <p:sldId id="323" r:id="rId12"/>
    <p:sldId id="313" r:id="rId13"/>
    <p:sldId id="324" r:id="rId14"/>
    <p:sldId id="325" r:id="rId15"/>
    <p:sldId id="326" r:id="rId16"/>
    <p:sldId id="320" r:id="rId17"/>
    <p:sldId id="314" r:id="rId18"/>
    <p:sldId id="315" r:id="rId19"/>
    <p:sldId id="327" r:id="rId20"/>
    <p:sldId id="328" r:id="rId21"/>
    <p:sldId id="316" r:id="rId22"/>
    <p:sldId id="303" r:id="rId23"/>
    <p:sldId id="329" r:id="rId24"/>
    <p:sldId id="330" r:id="rId25"/>
    <p:sldId id="305" r:id="rId26"/>
    <p:sldId id="301" r:id="rId27"/>
    <p:sldId id="287" r:id="rId28"/>
    <p:sldId id="318" r:id="rId29"/>
    <p:sldId id="291" r:id="rId3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11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30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1CD08E8-9868-4009-8126-DC74021DD719}" type="datetimeFigureOut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3263" y="4422775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845C817-F10B-412C-80DC-6A377A2C7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36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A6BAC-D18E-406C-BAA6-2E56CEDE937F}" type="datetime1">
              <a:rPr lang="en-US"/>
              <a:pPr>
                <a:defRPr/>
              </a:pPr>
              <a:t>11/26/2013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DDEEC9D-2CD1-4889-AE42-F9A69AE89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8B764-BA7E-4FD1-BC1D-0D7C65C97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0017D-8B3F-442A-83A3-45DE6FB8C091}" type="datetime1">
              <a:rPr lang="en-US"/>
              <a:pPr>
                <a:defRPr/>
              </a:pPr>
              <a:t>11/26/2013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BF07E-E556-455C-8264-B1441F6997B8}" type="datetime1">
              <a:rPr lang="en-US"/>
              <a:pPr>
                <a:defRPr/>
              </a:pPr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6D9BA-89A8-4A53-BE38-4C2AEAE915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9C397-75FA-4780-905B-9CD49C3D2890}" type="datetime1">
              <a:rPr lang="en-US"/>
              <a:pPr>
                <a:defRPr/>
              </a:pPr>
              <a:t>11/26/2013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7614431-54CA-4CC5-AED6-00A7B4D4CC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D350A-C609-4C55-A65A-F4179BFD5EE1}" type="datetime1">
              <a:rPr lang="en-US"/>
              <a:pPr>
                <a:defRPr/>
              </a:pPr>
              <a:t>11/26/2013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9341F-F9C1-426B-8E81-26D6DBA9F9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18951-0465-4FE7-A5D4-8024F6160F01}" type="datetime1">
              <a:rPr lang="en-US"/>
              <a:pPr>
                <a:defRPr/>
              </a:pPr>
              <a:t>11/26/2013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D5C68-8678-46B1-ADB3-27FD327AE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C76EB-B826-426C-A8B8-B45725919969}" type="datetime1">
              <a:rPr lang="en-US"/>
              <a:pPr>
                <a:defRPr/>
              </a:pPr>
              <a:t>11/26/2013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5BD4FD-686E-4F06-9C77-4D44D4D9AB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73AEBDB-BF9E-42CB-B3EE-76693196D6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47F5-AF96-4177-94AA-674C1CCD82E8}" type="datetime1">
              <a:rPr lang="en-US"/>
              <a:pPr>
                <a:defRPr/>
              </a:pPr>
              <a:t>11/26/2013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847FF-4F56-4A70-AD5F-8F2229FDE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F04C-924C-47EB-910D-5F36B7E631C9}" type="datetime1">
              <a:rPr lang="en-US"/>
              <a:pPr>
                <a:defRPr/>
              </a:pPr>
              <a:t>11/26/2013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04C6F-73DE-469B-96AD-1050DDB4B0C1}" type="datetime1">
              <a:rPr lang="en-US"/>
              <a:pPr>
                <a:defRPr/>
              </a:pPr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9F5DA-704F-4EAF-AA24-84336F8791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2767B2-E13F-453E-9E58-3F8DB93E5758}" type="datetime1">
              <a:rPr lang="en-US"/>
              <a:pPr>
                <a:defRPr/>
              </a:pPr>
              <a:t>11/26/2013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D85C2-2017-40D0-962E-F1CE7F8D17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>
          <a:xfrm>
            <a:off x="381000" y="4267200"/>
            <a:ext cx="8382000" cy="2133600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1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/>
              <a:t>PRESENTED BY</a:t>
            </a: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/>
              <a:t>PETER a. </a:t>
            </a:r>
            <a:r>
              <a:rPr lang="en-US" sz="1800" dirty="0" err="1" smtClean="0"/>
              <a:t>Salpas</a:t>
            </a:r>
            <a:r>
              <a:rPr lang="en-US" sz="1800" dirty="0" smtClean="0"/>
              <a:t>, </a:t>
            </a:r>
            <a:r>
              <a:rPr lang="en-US" sz="1800" dirty="0" err="1" smtClean="0"/>
              <a:t>Ph.d.</a:t>
            </a:r>
            <a:r>
              <a:rPr lang="en-US" sz="1800" dirty="0" smtClean="0"/>
              <a:t>, </a:t>
            </a:r>
            <a:r>
              <a:rPr lang="en-US" sz="1800" dirty="0" err="1" smtClean="0"/>
              <a:t>salpas</a:t>
            </a:r>
            <a:r>
              <a:rPr lang="en-US" sz="1800" dirty="0" smtClean="0"/>
              <a:t> consulting, Inc.</a:t>
            </a: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/>
              <a:t>with</a:t>
            </a: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/>
              <a:t>Patricia J. Halsey, U.S. Department of Energy </a:t>
            </a: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/>
              <a:t>Deidre </a:t>
            </a:r>
            <a:r>
              <a:rPr lang="en-US" sz="1800" dirty="0" err="1" smtClean="0"/>
              <a:t>tharpe</a:t>
            </a:r>
            <a:r>
              <a:rPr lang="en-US" sz="1800" dirty="0" smtClean="0"/>
              <a:t>, restoration services, </a:t>
            </a:r>
            <a:r>
              <a:rPr lang="en-US" sz="1800" dirty="0" err="1" smtClean="0"/>
              <a:t>inc.</a:t>
            </a:r>
            <a:endParaRPr lang="en-US" sz="1800" dirty="0" smtClean="0"/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/>
              <a:t>Phillip A. Clark, Restoration Services, Inc.</a:t>
            </a: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/>
              <a:t>Larry Lewis, restoration services, </a:t>
            </a:r>
            <a:r>
              <a:rPr lang="en-US" sz="1800" dirty="0" err="1" smtClean="0"/>
              <a:t>inc.</a:t>
            </a:r>
            <a:endParaRPr lang="en-US" sz="1800" dirty="0" smtClean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Oak Ridge Environmental Information System: No Longer Just a Database</a:t>
            </a:r>
            <a:endParaRPr lang="en-US" sz="4000" dirty="0"/>
          </a:p>
        </p:txBody>
      </p:sp>
      <p:pic>
        <p:nvPicPr>
          <p:cNvPr id="13315" name="Picture 3" descr="New_DOE_Logo_Color_Hi-Res_0428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048000"/>
            <a:ext cx="32004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UCOR_Final_Logos_sing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25" y="2971800"/>
            <a:ext cx="19208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RSI logo primar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895600"/>
            <a:ext cx="1189038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7B9899"/>
                </a:solidFill>
              </a:rPr>
              <a:t>OREIS Enhancements for the Future User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mtClean="0"/>
              <a:t>New fields have been added to the OREIS database and new map layers added to the GIS map to support the future user’s needs</a:t>
            </a: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/>
        </p:nvGraphicFramePr>
        <p:xfrm>
          <a:off x="1447800" y="2971800"/>
          <a:ext cx="6248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3124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Database Fields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GIS Map Layers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Exposure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Exposure Units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Status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 Actions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CERCLA Decision</a:t>
                      </a:r>
                      <a:r>
                        <a:rPr lang="en-US" baseline="0" dirty="0" smtClean="0"/>
                        <a:t> Areas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Clean Parcels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Groundwater Plumes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C77F7-8A56-404E-A3D3-851257ABBD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New field Descriptions</a:t>
            </a:r>
          </a:p>
          <a:p>
            <a:pPr>
              <a:defRPr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Documents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Exposure units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Sample status</a:t>
            </a:r>
            <a:endParaRPr lang="en-US" dirty="0"/>
          </a:p>
        </p:txBody>
      </p:sp>
      <p:sp>
        <p:nvSpPr>
          <p:cNvPr id="23554" name="Title 4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z="3600" smtClean="0"/>
              <a:t>Database Reconfigurations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72142-A39C-462E-AF81-7A7CA56D980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301625" y="228600"/>
            <a:ext cx="4956175" cy="758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		</a:t>
            </a:r>
            <a:r>
              <a:rPr lang="en-US" sz="3200" dirty="0" smtClean="0"/>
              <a:t>Documents</a:t>
            </a:r>
          </a:p>
        </p:txBody>
      </p:sp>
      <p:sp>
        <p:nvSpPr>
          <p:cNvPr id="24578" name="Tex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504238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Documents provide the rationale for decisions that have been made</a:t>
            </a:r>
          </a:p>
          <a:p>
            <a:pPr eaLnBrk="1" hangingPunct="1"/>
            <a:r>
              <a:rPr lang="en-US" dirty="0" smtClean="0"/>
              <a:t>Data records </a:t>
            </a:r>
            <a:r>
              <a:rPr lang="en-US" dirty="0" smtClean="0"/>
              <a:t>in the database </a:t>
            </a:r>
            <a:r>
              <a:rPr lang="en-US" dirty="0" smtClean="0"/>
              <a:t>are </a:t>
            </a:r>
            <a:r>
              <a:rPr lang="en-US" dirty="0" smtClean="0"/>
              <a:t>associated with the document(s) referencing the data</a:t>
            </a:r>
          </a:p>
          <a:p>
            <a:pPr eaLnBrk="1" hangingPunct="1"/>
            <a:r>
              <a:rPr lang="en-US" dirty="0" smtClean="0"/>
              <a:t>Document names in OREIS are hot-linked to electronic document files in the DOE Information Center</a:t>
            </a:r>
          </a:p>
          <a:p>
            <a:pPr eaLnBrk="1" hangingPunct="1"/>
            <a:r>
              <a:rPr lang="en-US" dirty="0" smtClean="0"/>
              <a:t>A document map layer is impractical because of the large number of documents</a:t>
            </a:r>
          </a:p>
          <a:p>
            <a:endParaRPr lang="en-US" dirty="0" smtClean="0"/>
          </a:p>
        </p:txBody>
      </p:sp>
      <p:graphicFrame>
        <p:nvGraphicFramePr>
          <p:cNvPr id="5" name="Content Placeholder 1"/>
          <p:cNvGraphicFramePr>
            <a:graphicFrameLocks/>
          </p:cNvGraphicFramePr>
          <p:nvPr/>
        </p:nvGraphicFramePr>
        <p:xfrm>
          <a:off x="5638800" y="228600"/>
          <a:ext cx="3200400" cy="1038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371600"/>
              </a:tblGrid>
              <a:tr h="30697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Database Fields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GIS Map Layers</a:t>
                      </a:r>
                      <a:endParaRPr lang="en-US" sz="1000" dirty="0"/>
                    </a:p>
                  </a:txBody>
                  <a:tcPr/>
                </a:tc>
              </a:tr>
              <a:tr h="22729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Documents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2903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Exposure Units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Exposure Units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2729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Sample Status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Sample Status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95609-96AE-4378-95C8-3E82781A797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301625" y="228600"/>
            <a:ext cx="4879975" cy="758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		</a:t>
            </a:r>
            <a:r>
              <a:rPr lang="en-US" sz="3200" dirty="0" smtClean="0"/>
              <a:t>Exposure Units</a:t>
            </a:r>
          </a:p>
        </p:txBody>
      </p:sp>
      <p:sp>
        <p:nvSpPr>
          <p:cNvPr id="25602" name="Tex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5486400" cy="4953000"/>
          </a:xfrm>
        </p:spPr>
        <p:txBody>
          <a:bodyPr/>
          <a:lstStyle/>
          <a:p>
            <a:pPr eaLnBrk="1" hangingPunct="1"/>
            <a:r>
              <a:rPr lang="en-US" sz="2400" smtClean="0"/>
              <a:t>Areas over which risk to a hypothetical receptor is calculated</a:t>
            </a:r>
          </a:p>
          <a:p>
            <a:pPr eaLnBrk="1" hangingPunct="1"/>
            <a:r>
              <a:rPr lang="en-US" sz="2400" smtClean="0"/>
              <a:t>Action/no action decisions made on exposure units</a:t>
            </a:r>
          </a:p>
          <a:p>
            <a:pPr eaLnBrk="1" hangingPunct="1"/>
            <a:r>
              <a:rPr lang="en-US" sz="2400" smtClean="0"/>
              <a:t>Exposure units are defined in 3 Interim RODs</a:t>
            </a:r>
          </a:p>
          <a:p>
            <a:pPr eaLnBrk="1" hangingPunct="1"/>
            <a:r>
              <a:rPr lang="en-US" sz="2400" smtClean="0"/>
              <a:t>Each data record in the database includes the associated exposure unit when applicable</a:t>
            </a:r>
          </a:p>
          <a:p>
            <a:pPr eaLnBrk="1" hangingPunct="1"/>
            <a:r>
              <a:rPr lang="en-US" sz="2400" smtClean="0"/>
              <a:t>Exposure unit layer added to GIS map</a:t>
            </a:r>
          </a:p>
          <a:p>
            <a:endParaRPr lang="en-US" smtClean="0"/>
          </a:p>
        </p:txBody>
      </p:sp>
      <p:graphicFrame>
        <p:nvGraphicFramePr>
          <p:cNvPr id="6" name="Content Placeholder 1"/>
          <p:cNvGraphicFramePr>
            <a:graphicFrameLocks/>
          </p:cNvGraphicFramePr>
          <p:nvPr/>
        </p:nvGraphicFramePr>
        <p:xfrm>
          <a:off x="5638800" y="228600"/>
          <a:ext cx="32766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1638300"/>
              </a:tblGrid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Database Fields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GIS Map Layers</a:t>
                      </a:r>
                      <a:endParaRPr lang="en-US" sz="1000" dirty="0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Documents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Exposure Units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Exposure Units</a:t>
                      </a:r>
                      <a:endParaRPr lang="en-US" sz="1000" dirty="0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Sample Status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Sample Status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A98CC-F8F9-4168-AD6F-5FA6E778117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5621" name="Picture 7"/>
          <p:cNvPicPr>
            <a:picLocks noChangeAspect="1" noChangeArrowheads="1"/>
          </p:cNvPicPr>
          <p:nvPr/>
        </p:nvPicPr>
        <p:blipFill>
          <a:blip r:embed="rId2"/>
          <a:srcRect l="1057" t="18056" r="47620" b="5788"/>
          <a:stretch>
            <a:fillRect/>
          </a:stretch>
        </p:blipFill>
        <p:spPr bwMode="auto">
          <a:xfrm>
            <a:off x="6143625" y="1447800"/>
            <a:ext cx="27717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2" name="TextBox 3"/>
          <p:cNvSpPr txBox="1">
            <a:spLocks noChangeArrowheads="1"/>
          </p:cNvSpPr>
          <p:nvPr/>
        </p:nvSpPr>
        <p:spPr bwMode="auto">
          <a:xfrm>
            <a:off x="6400800" y="4614863"/>
            <a:ext cx="2362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ETTP Exposure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301625" y="228600"/>
            <a:ext cx="4956175" cy="758825"/>
          </a:xfrm>
        </p:spPr>
        <p:txBody>
          <a:bodyPr/>
          <a:lstStyle/>
          <a:p>
            <a:pPr algn="l" eaLnBrk="1" hangingPunct="1"/>
            <a:r>
              <a:rPr lang="en-US" dirty="0" smtClean="0"/>
              <a:t>		</a:t>
            </a:r>
            <a:r>
              <a:rPr lang="en-US" sz="3200" dirty="0" smtClean="0"/>
              <a:t>Sample Status</a:t>
            </a:r>
          </a:p>
        </p:txBody>
      </p:sp>
      <p:sp>
        <p:nvSpPr>
          <p:cNvPr id="26626" name="Tex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038600" cy="4681538"/>
          </a:xfrm>
        </p:spPr>
        <p:txBody>
          <a:bodyPr/>
          <a:lstStyle/>
          <a:p>
            <a:pPr eaLnBrk="1" hangingPunct="1"/>
            <a:r>
              <a:rPr lang="en-US" dirty="0"/>
              <a:t>R</a:t>
            </a:r>
            <a:r>
              <a:rPr lang="en-US" dirty="0" smtClean="0"/>
              <a:t>efers to the status under an Interim ROD</a:t>
            </a:r>
          </a:p>
          <a:p>
            <a:pPr eaLnBrk="1" hangingPunct="1"/>
            <a:r>
              <a:rPr lang="en-US" dirty="0" smtClean="0"/>
              <a:t>Four status codes </a:t>
            </a:r>
          </a:p>
          <a:p>
            <a:pPr eaLnBrk="1" hangingPunct="1"/>
            <a:r>
              <a:rPr lang="en-US" dirty="0" smtClean="0"/>
              <a:t>Each data record in the database contains a sample status code</a:t>
            </a:r>
          </a:p>
          <a:p>
            <a:pPr eaLnBrk="1" hangingPunct="1"/>
            <a:r>
              <a:rPr lang="en-US" dirty="0" smtClean="0"/>
              <a:t>Sample status layer added to GIS map</a:t>
            </a:r>
          </a:p>
          <a:p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6815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 smtClean="0"/>
              <a:t>Sample Status Codes</a:t>
            </a:r>
          </a:p>
          <a:p>
            <a:pPr>
              <a:defRPr/>
            </a:pPr>
            <a:r>
              <a:rPr lang="en-US" sz="2400" dirty="0" smtClean="0"/>
              <a:t>EX – remediated by excavation</a:t>
            </a:r>
          </a:p>
          <a:p>
            <a:pPr>
              <a:defRPr/>
            </a:pPr>
            <a:r>
              <a:rPr lang="en-US" sz="2400" dirty="0" smtClean="0"/>
              <a:t>IP – remediated in place by an in situ action such as capping, grouting, etc.</a:t>
            </a:r>
          </a:p>
          <a:p>
            <a:pPr>
              <a:defRPr/>
            </a:pPr>
            <a:r>
              <a:rPr lang="en-US" sz="2400" dirty="0" smtClean="0"/>
              <a:t>NAR – no action required under an Interim ROD</a:t>
            </a:r>
          </a:p>
          <a:p>
            <a:pPr>
              <a:defRPr/>
            </a:pPr>
            <a:r>
              <a:rPr lang="en-US" sz="2400" dirty="0" smtClean="0"/>
              <a:t>ND – no decision under an interim ROD</a:t>
            </a: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/>
        </p:nvGraphicFramePr>
        <p:xfrm>
          <a:off x="5638800" y="228600"/>
          <a:ext cx="32766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1638300"/>
              </a:tblGrid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Database Fields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GIS Map Layers</a:t>
                      </a:r>
                      <a:endParaRPr lang="en-US" sz="1000" dirty="0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Documents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Exposure Units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Exposure Units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Sample Status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Sample Status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63D05-209D-47D9-B854-1B81F763631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2971800"/>
            <a:ext cx="8001000" cy="2819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Querying the new database fields with the query and identify tools</a:t>
            </a:r>
          </a:p>
          <a:p>
            <a:pPr>
              <a:defRPr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Documents query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Exposure unit query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Sample status query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Identify tool – documents and sample status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New fields Data download</a:t>
            </a:r>
            <a:endParaRPr lang="en-US" dirty="0"/>
          </a:p>
        </p:txBody>
      </p:sp>
      <p:sp>
        <p:nvSpPr>
          <p:cNvPr id="27650" name="Title 4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z="3600" smtClean="0"/>
              <a:t>Database Examples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D9FDA-D75F-4D0F-8AAD-E503366777D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667000" cy="1447800"/>
          </a:xfrm>
        </p:spPr>
        <p:txBody>
          <a:bodyPr/>
          <a:lstStyle/>
          <a:p>
            <a:pPr algn="ctr" eaLnBrk="1" hangingPunct="1"/>
            <a:r>
              <a:rPr lang="en-US" smtClean="0"/>
              <a:t>Querying the Database with the OREIS SQT Query Tool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09550" y="3124200"/>
            <a:ext cx="2667000" cy="2438400"/>
          </a:xfrm>
        </p:spPr>
        <p:txBody>
          <a:bodyPr rIns="18288">
            <a:normAutofit fontScale="92500"/>
          </a:bodyPr>
          <a:lstStyle/>
          <a:p>
            <a:pPr eaLnBrk="1" fontAlgn="auto" hangingPunct="1">
              <a:buFont typeface="Wingdings 2"/>
              <a:buNone/>
              <a:defRPr/>
            </a:pPr>
            <a:r>
              <a:rPr lang="en-US" sz="1800" dirty="0" smtClean="0"/>
              <a:t>The Query Tool allows querying of several fields in the database including:</a:t>
            </a:r>
          </a:p>
          <a:p>
            <a:pPr marL="285750" indent="-285750" eaLnBrk="1" fontAlgn="auto" hangingPunct="1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Documents</a:t>
            </a:r>
          </a:p>
          <a:p>
            <a:pPr marL="285750" indent="-285750" eaLnBrk="1" fontAlgn="auto" hangingPunct="1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Exposure unit</a:t>
            </a:r>
          </a:p>
          <a:p>
            <a:pPr marL="285750" indent="-285750" eaLnBrk="1" fontAlgn="auto" hangingPunct="1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Sample status</a:t>
            </a:r>
          </a:p>
          <a:p>
            <a:pPr eaLnBrk="1" fontAlgn="auto" hangingPunct="1">
              <a:buFont typeface="Wingdings 2"/>
              <a:buNone/>
              <a:defRPr/>
            </a:pPr>
            <a:endParaRPr lang="en-US" sz="1800" dirty="0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7188" y="1143000"/>
            <a:ext cx="60848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DC179-570F-4AD3-BBBC-3B292BE8839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Query Tool – Building a Query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12900"/>
            <a:ext cx="63246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AEAC4-9336-40AC-A032-BF01E7622F9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5029200" cy="9906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Query Tool - Document Query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55763"/>
            <a:ext cx="6315075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5638800" y="228600"/>
          <a:ext cx="3200400" cy="1038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371600"/>
              </a:tblGrid>
              <a:tr h="30697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Database Fields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GIS Map Layers</a:t>
                      </a:r>
                      <a:endParaRPr lang="en-US" sz="1000" dirty="0"/>
                    </a:p>
                  </a:txBody>
                  <a:tcPr/>
                </a:tc>
              </a:tr>
              <a:tr h="22729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Documents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2903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Exposure Units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Exposure Units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2729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Sample Status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Sample Status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533C2-DA9C-4187-A6CE-0A3FA3BEB64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5029200" cy="9906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Query Tool – Exposure Unit Query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391275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1"/>
          <p:cNvGraphicFramePr>
            <a:graphicFrameLocks/>
          </p:cNvGraphicFramePr>
          <p:nvPr/>
        </p:nvGraphicFramePr>
        <p:xfrm>
          <a:off x="5638800" y="228600"/>
          <a:ext cx="32766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1638300"/>
              </a:tblGrid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Database Fields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GIS Map Layers</a:t>
                      </a:r>
                      <a:endParaRPr lang="en-US" sz="1000" dirty="0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Documents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Exposure Units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Exposure Units</a:t>
                      </a:r>
                      <a:endParaRPr lang="en-US" sz="1000" dirty="0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Sample Status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Sample Status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9759D-7228-4D40-84DD-A20B53F78E8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2743200"/>
            <a:ext cx="8686800" cy="358140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Oak ridge reservation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Oak Ridge Environmental Information System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Database reconfigurations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Database examples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Geospatial data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conclusions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14338" name="Title 4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914400"/>
          </a:xfrm>
        </p:spPr>
        <p:txBody>
          <a:bodyPr/>
          <a:lstStyle/>
          <a:p>
            <a:r>
              <a:rPr lang="en-US" sz="3600" smtClean="0"/>
              <a:t>Road Map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01602-3C5A-47EB-AA84-ED4E0579C96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5029200" cy="9906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Query Tool – Sample Status Query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76400"/>
            <a:ext cx="6238875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1"/>
          <p:cNvGraphicFramePr>
            <a:graphicFrameLocks/>
          </p:cNvGraphicFramePr>
          <p:nvPr/>
        </p:nvGraphicFramePr>
        <p:xfrm>
          <a:off x="5638800" y="228600"/>
          <a:ext cx="32766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1638300"/>
              </a:tblGrid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Database Fields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GIS Map Layers</a:t>
                      </a:r>
                      <a:endParaRPr lang="en-US" sz="1000" dirty="0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Documents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Exposure Units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Exposure Units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Sample Status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Sample Status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A4088-809D-4F53-A317-DCFBB94C895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Identify Tool – Documents and Sample Status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6315075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C17CC-6CB7-4B78-8085-2568EB64D30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Query Tool – New Fields Data Download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391275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39073-D769-4792-9334-B380794778B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16025" y="2895600"/>
            <a:ext cx="6784975" cy="304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New map layers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Descriptions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Exposure units example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Sample status example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Other map layer examples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Environmental media actions example</a:t>
            </a:r>
            <a:endParaRPr lang="en-US" dirty="0"/>
          </a:p>
        </p:txBody>
      </p:sp>
      <p:sp>
        <p:nvSpPr>
          <p:cNvPr id="35842" name="Title 4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z="3600" smtClean="0"/>
              <a:t>Geospatial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65197-0B60-4110-A517-602DAAA06C3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4879975" cy="10636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/>
              <a:t>New Map Layer Descriptions </a:t>
            </a:r>
          </a:p>
        </p:txBody>
      </p:sp>
      <p:sp>
        <p:nvSpPr>
          <p:cNvPr id="36866" name="Tex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504238" cy="4572000"/>
          </a:xfrm>
        </p:spPr>
        <p:txBody>
          <a:bodyPr/>
          <a:lstStyle/>
          <a:p>
            <a:pPr eaLnBrk="1" hangingPunct="1"/>
            <a:r>
              <a:rPr lang="en-US" sz="2000" smtClean="0"/>
              <a:t>Exposure Units </a:t>
            </a:r>
            <a:r>
              <a:rPr lang="en-US" sz="2000" smtClean="0">
                <a:sym typeface="Wingdings" pitchFamily="2" charset="2"/>
              </a:rPr>
              <a:t></a:t>
            </a:r>
            <a:endParaRPr lang="en-US" sz="2000" smtClean="0"/>
          </a:p>
          <a:p>
            <a:pPr eaLnBrk="1" hangingPunct="1"/>
            <a:r>
              <a:rPr lang="en-US" sz="2000" smtClean="0"/>
              <a:t>Sample Status </a:t>
            </a:r>
            <a:r>
              <a:rPr lang="en-US" sz="2000" smtClean="0">
                <a:sym typeface="Wingdings" pitchFamily="2" charset="2"/>
              </a:rPr>
              <a:t></a:t>
            </a:r>
            <a:endParaRPr lang="en-US" sz="2000" smtClean="0"/>
          </a:p>
          <a:p>
            <a:pPr eaLnBrk="1" hangingPunct="1"/>
            <a:r>
              <a:rPr lang="en-US" sz="2000" smtClean="0"/>
              <a:t>Buildings</a:t>
            </a:r>
          </a:p>
          <a:p>
            <a:pPr lvl="1" eaLnBrk="1" hangingPunct="1"/>
            <a:r>
              <a:rPr lang="en-US" sz="1500" smtClean="0"/>
              <a:t>Existing</a:t>
            </a:r>
          </a:p>
          <a:p>
            <a:pPr lvl="1" eaLnBrk="1" hangingPunct="1"/>
            <a:r>
              <a:rPr lang="en-US" sz="1500" smtClean="0"/>
              <a:t>Building demolished to slab</a:t>
            </a:r>
          </a:p>
          <a:p>
            <a:pPr lvl="1" eaLnBrk="1" hangingPunct="1"/>
            <a:r>
              <a:rPr lang="en-US" sz="1500" smtClean="0"/>
              <a:t>Building and slab demolished</a:t>
            </a:r>
          </a:p>
          <a:p>
            <a:pPr eaLnBrk="1" hangingPunct="1"/>
            <a:r>
              <a:rPr lang="en-US" sz="2000" smtClean="0"/>
              <a:t>Media Actions – actions taken on environmental and non-environmental media</a:t>
            </a:r>
          </a:p>
          <a:p>
            <a:pPr eaLnBrk="1" hangingPunct="1"/>
            <a:r>
              <a:rPr lang="en-US" sz="2000" smtClean="0"/>
              <a:t>CERCLA Decision Areas – areas included in an Interim ROD</a:t>
            </a:r>
          </a:p>
          <a:p>
            <a:pPr eaLnBrk="1" hangingPunct="1"/>
            <a:r>
              <a:rPr lang="en-US" sz="2000" smtClean="0"/>
              <a:t>Clean Parcels – areas determined to have never been on the NPL</a:t>
            </a:r>
          </a:p>
          <a:p>
            <a:pPr eaLnBrk="1" hangingPunct="1"/>
            <a:r>
              <a:rPr lang="en-US" sz="2000" smtClean="0"/>
              <a:t>Groundwater Plumes – areas of subsurface groundwater contamination</a:t>
            </a:r>
          </a:p>
          <a:p>
            <a:endParaRPr lang="en-US" smtClean="0"/>
          </a:p>
        </p:txBody>
      </p:sp>
      <p:graphicFrame>
        <p:nvGraphicFramePr>
          <p:cNvPr id="5" name="Content Placeholder 1"/>
          <p:cNvGraphicFramePr>
            <a:graphicFrameLocks/>
          </p:cNvGraphicFramePr>
          <p:nvPr/>
        </p:nvGraphicFramePr>
        <p:xfrm>
          <a:off x="5410200" y="228600"/>
          <a:ext cx="3429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Database Fields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GIS Map Layers</a:t>
                      </a:r>
                      <a:endParaRPr lang="en-US" sz="10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Exposure Units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Exposure Units</a:t>
                      </a:r>
                      <a:endParaRPr lang="en-US" sz="10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Sample Status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Sample Status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64D2-4E6C-4884-BFFF-845318B5D6C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5105400" cy="987425"/>
          </a:xfrm>
        </p:spPr>
        <p:txBody>
          <a:bodyPr/>
          <a:lstStyle/>
          <a:p>
            <a:pPr algn="l" eaLnBrk="1" hangingPunct="1"/>
            <a:r>
              <a:rPr lang="en-US" sz="3200" smtClean="0"/>
              <a:t>Geospatial Data - Exposure Units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391275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5638800" y="228600"/>
          <a:ext cx="32766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1638300"/>
              </a:tblGrid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Database Fields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GIS Map Layers</a:t>
                      </a:r>
                      <a:endParaRPr lang="en-US" sz="1000" dirty="0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Documents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Exposure Units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Exposure Units</a:t>
                      </a:r>
                      <a:endParaRPr lang="en-US" sz="1000" dirty="0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Sample Status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Sample Status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3BB7C-ADED-4A13-88FE-A805925880C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4572000" cy="987425"/>
          </a:xfrm>
        </p:spPr>
        <p:txBody>
          <a:bodyPr/>
          <a:lstStyle/>
          <a:p>
            <a:pPr algn="l" eaLnBrk="1" hangingPunct="1"/>
            <a:r>
              <a:rPr lang="en-US" sz="3200" smtClean="0"/>
              <a:t>Geospatial Data – Sample Status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391275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5638800" y="228600"/>
          <a:ext cx="32766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1638300"/>
              </a:tblGrid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Database Fields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GIS Map Layers</a:t>
                      </a:r>
                      <a:endParaRPr lang="en-US" sz="1000" dirty="0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Documents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Exposure Units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Exposure Units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Sample Status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Sample Status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7F5C7-AEC8-4CE9-8AE6-A1EEDC26366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461375" cy="7588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7B9899"/>
                </a:solidFill>
              </a:rPr>
              <a:t>Other Geospatial Data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391275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5658E-BEA0-483B-8C93-5AD1957F396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>
                <a:solidFill>
                  <a:srgbClr val="7B9899"/>
                </a:solidFill>
              </a:rPr>
              <a:t>Geospatial Data – Environmental Media Actions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76400"/>
            <a:ext cx="6238875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18EB6-51D7-41C6-9B92-EBD0B97D11B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7B9899"/>
                </a:solidFill>
              </a:rPr>
              <a:t>Conclusions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504238" cy="4572000"/>
          </a:xfrm>
        </p:spPr>
        <p:txBody>
          <a:bodyPr/>
          <a:lstStyle/>
          <a:p>
            <a:pPr eaLnBrk="1" hangingPunct="1"/>
            <a:r>
              <a:rPr lang="en-US" sz="2400" smtClean="0"/>
              <a:t>The complexity of the ORR has led to watershed Interim RODs to manage risk to the industrial worker and protect groundwater</a:t>
            </a:r>
          </a:p>
          <a:p>
            <a:pPr eaLnBrk="1" hangingPunct="1"/>
            <a:r>
              <a:rPr lang="en-US" sz="2400" smtClean="0"/>
              <a:t>OREIS has been the database for storing and retrieving the data that support the Interim RODs</a:t>
            </a:r>
          </a:p>
          <a:p>
            <a:pPr eaLnBrk="1" hangingPunct="1"/>
            <a:r>
              <a:rPr lang="en-US" sz="2400" smtClean="0"/>
              <a:t>OREIS has been reconfigured to support the user’s needs to understand risk management decisions that have been made and to access the data necessary to make future decisions</a:t>
            </a:r>
          </a:p>
          <a:p>
            <a:pPr eaLnBrk="1" hangingPunct="1"/>
            <a:r>
              <a:rPr lang="en-US" sz="2400" smtClean="0"/>
              <a:t>To obtain information on OREIS and/or to obtain a userid and password, contact OREIS Support at </a:t>
            </a:r>
            <a:r>
              <a:rPr lang="en-US" sz="2400" smtClean="0">
                <a:solidFill>
                  <a:srgbClr val="0066FF"/>
                </a:solidFill>
              </a:rPr>
              <a:t>oreis@ettp.doe.gov</a:t>
            </a:r>
            <a:r>
              <a:rPr lang="en-US" sz="2400" smtClean="0"/>
              <a:t>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A00FB-77D4-4DD4-B0EE-93D2ED67778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2209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Introduction and history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Location and history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Complexity of the </a:t>
            </a:r>
            <a:r>
              <a:rPr lang="en-US" dirty="0" err="1" smtClean="0"/>
              <a:t>orr</a:t>
            </a:r>
            <a:r>
              <a:rPr lang="en-US" dirty="0" smtClean="0"/>
              <a:t> in terms of the comprehensive environmental Response, compensation, and Liability act (CERCLA)</a:t>
            </a:r>
            <a:endParaRPr lang="en-US" dirty="0"/>
          </a:p>
        </p:txBody>
      </p:sp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219200"/>
          </a:xfrm>
        </p:spPr>
        <p:txBody>
          <a:bodyPr/>
          <a:lstStyle/>
          <a:p>
            <a:r>
              <a:rPr lang="en-US" sz="3600" smtClean="0"/>
              <a:t>Oak Ridge Reservation</a:t>
            </a:r>
            <a:br>
              <a:rPr lang="en-US" sz="3600" smtClean="0"/>
            </a:br>
            <a:r>
              <a:rPr lang="en-US" sz="3600" smtClean="0"/>
              <a:t>(ORR)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C69EF-6934-4F9C-9E8E-8071F44ED11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143000"/>
            <a:ext cx="2667000" cy="609600"/>
          </a:xfrm>
        </p:spPr>
        <p:txBody>
          <a:bodyPr/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ORR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76200" y="1981200"/>
            <a:ext cx="2741613" cy="4343400"/>
          </a:xfrm>
        </p:spPr>
        <p:txBody>
          <a:bodyPr rIns="18288">
            <a:normAutofit fontScale="92500" lnSpcReduction="20000"/>
          </a:bodyPr>
          <a:lstStyle/>
          <a:p>
            <a:pPr marL="117475" lvl="1" indent="-1174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33,500 acres of land in East Tennessee</a:t>
            </a:r>
          </a:p>
          <a:p>
            <a:pPr marL="117475" lvl="1" indent="-1174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East Tennessee Technology Park (ETTP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117475" lvl="1" indent="-1174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Oak Ridge National Laboratory (ORNL)</a:t>
            </a:r>
          </a:p>
          <a:p>
            <a:pPr marL="117475" lvl="1" indent="-1174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Y-12 National Security Complex (Y-12)</a:t>
            </a:r>
          </a:p>
          <a:p>
            <a:pPr marL="117475" lvl="1" indent="-1174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Surrounding land areas within the Department of Energy’s (DOE’s) administrative boundaries</a:t>
            </a:r>
          </a:p>
          <a:p>
            <a:pPr marL="117475" lvl="1" indent="-1174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Put on Comprehensive Environmental Response, Compensation, and Liability Act’s (CERCLA’s) National Priority List (NPL) in 1989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8663" y="4876800"/>
            <a:ext cx="1495425" cy="273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 t="17130" r="3165"/>
          <a:stretch>
            <a:fillRect/>
          </a:stretch>
        </p:blipFill>
        <p:spPr bwMode="auto">
          <a:xfrm>
            <a:off x="3200400" y="2590800"/>
            <a:ext cx="53054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685800"/>
            <a:ext cx="54864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9F720-4142-4503-AED0-C6EEA649F8A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3675" y="1066800"/>
            <a:ext cx="2743200" cy="3121025"/>
          </a:xfrm>
        </p:spPr>
        <p:txBody>
          <a:bodyPr/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Complexity of ORR </a:t>
            </a:r>
            <a:r>
              <a:rPr lang="en-US" sz="22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Interim Watershed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Records of Decision (RODs)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for Source Remediation to Reduce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Risk and Protect Groundwater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410" name="Text Placeholder 6"/>
          <p:cNvSpPr>
            <a:spLocks noGrp="1"/>
          </p:cNvSpPr>
          <p:nvPr>
            <p:ph type="body" idx="2"/>
          </p:nvPr>
        </p:nvSpPr>
        <p:spPr>
          <a:xfrm>
            <a:off x="203200" y="4114800"/>
            <a:ext cx="2743200" cy="2362200"/>
          </a:xfrm>
        </p:spPr>
        <p:txBody>
          <a:bodyPr rIns="18288"/>
          <a:lstStyle/>
          <a:p>
            <a:pPr marL="117475" lvl="1" indent="-117475" eaLnBrk="1" hangingPunct="1">
              <a:buFont typeface="Arial" charset="0"/>
              <a:buChar char="•"/>
            </a:pPr>
            <a:r>
              <a:rPr lang="en-US" sz="1600" smtClean="0">
                <a:solidFill>
                  <a:schemeClr val="bg1"/>
                </a:solidFill>
              </a:rPr>
              <a:t>Valley and ridge</a:t>
            </a:r>
          </a:p>
          <a:p>
            <a:pPr marL="117475" lvl="1" indent="-117475" eaLnBrk="1" hangingPunct="1">
              <a:buFont typeface="Arial" charset="0"/>
              <a:buChar char="•"/>
            </a:pPr>
            <a:r>
              <a:rPr lang="en-US" sz="1600" smtClean="0">
                <a:solidFill>
                  <a:schemeClr val="bg1"/>
                </a:solidFill>
              </a:rPr>
              <a:t>Folding, faulting, karst</a:t>
            </a:r>
          </a:p>
          <a:p>
            <a:pPr marL="117475" lvl="1" indent="-117475" eaLnBrk="1" hangingPunct="1">
              <a:buFont typeface="Arial" charset="0"/>
              <a:buChar char="•"/>
            </a:pPr>
            <a:r>
              <a:rPr lang="en-US" sz="1600" smtClean="0">
                <a:solidFill>
                  <a:schemeClr val="bg1"/>
                </a:solidFill>
              </a:rPr>
              <a:t>Different site missions </a:t>
            </a:r>
            <a:r>
              <a:rPr lang="en-US" sz="1600" smtClean="0">
                <a:solidFill>
                  <a:schemeClr val="bg1"/>
                </a:solidFill>
                <a:sym typeface="Wingdings" pitchFamily="2" charset="2"/>
              </a:rPr>
              <a:t> different contaminant suites</a:t>
            </a:r>
            <a:r>
              <a:rPr lang="en-US" sz="1600" smtClean="0">
                <a:solidFill>
                  <a:schemeClr val="bg1"/>
                </a:solidFill>
              </a:rPr>
              <a:t>  </a:t>
            </a:r>
          </a:p>
          <a:p>
            <a:pPr marL="117475" lvl="1" indent="-117475" eaLnBrk="1" hangingPunct="1">
              <a:buFont typeface="Arial" charset="0"/>
              <a:buChar char="•"/>
            </a:pPr>
            <a:r>
              <a:rPr lang="en-US" sz="1600" smtClean="0">
                <a:solidFill>
                  <a:schemeClr val="bg1"/>
                </a:solidFill>
              </a:rPr>
              <a:t>Proximity to population centers</a:t>
            </a:r>
          </a:p>
          <a:p>
            <a:pPr marL="117475" lvl="1" indent="-117475" eaLnBrk="1" hangingPunct="1">
              <a:buFont typeface="Arial" charset="0"/>
              <a:buChar char="•"/>
            </a:pPr>
            <a:r>
              <a:rPr lang="en-US" sz="1600" smtClean="0">
                <a:solidFill>
                  <a:schemeClr val="bg1"/>
                </a:solidFill>
              </a:rPr>
              <a:t>Proximity to water bodies </a:t>
            </a:r>
          </a:p>
          <a:p>
            <a:pPr marL="168275" indent="-168275" eaLnBrk="1" hangingPunct="1">
              <a:buFont typeface="Arial" charset="0"/>
              <a:buChar char="•"/>
            </a:pPr>
            <a:endParaRPr lang="en-US" sz="1800" smtClean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8663" y="4876800"/>
            <a:ext cx="1495425" cy="273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/>
          <a:srcRect t="17130" r="3165"/>
          <a:stretch>
            <a:fillRect/>
          </a:stretch>
        </p:blipFill>
        <p:spPr bwMode="auto">
          <a:xfrm>
            <a:off x="2971800" y="609600"/>
            <a:ext cx="5932488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793A6-58EA-4DE5-AD96-C63E3A5C432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05200" y="4495800"/>
          <a:ext cx="5181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/>
                <a:gridCol w="1727200"/>
                <a:gridCol w="1727200"/>
              </a:tblGrid>
              <a:tr h="4434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Population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Distance from ORR (miles)</a:t>
                      </a:r>
                      <a:endParaRPr lang="en-US" sz="1200" dirty="0"/>
                    </a:p>
                  </a:txBody>
                  <a:tcPr/>
                </a:tc>
              </a:tr>
              <a:tr h="2567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Oak Ridge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adjacent</a:t>
                      </a:r>
                      <a:endParaRPr lang="en-US" sz="1200" dirty="0"/>
                    </a:p>
                  </a:txBody>
                  <a:tcPr/>
                </a:tc>
              </a:tr>
              <a:tr h="2567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Knoxville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179,000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2567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Oliver Springs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2,200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</a:t>
                      </a:r>
                      <a:endParaRPr lang="en-US" sz="1200" dirty="0"/>
                    </a:p>
                  </a:txBody>
                  <a:tcPr/>
                </a:tc>
              </a:tr>
              <a:tr h="2567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Farragut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567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Kingston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5,900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2743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History and evolution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OREIS background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OREIS Spatial Query Tool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Changing role of </a:t>
            </a:r>
            <a:r>
              <a:rPr lang="en-US" dirty="0" err="1" smtClean="0"/>
              <a:t>oreis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Oreis</a:t>
            </a:r>
            <a:r>
              <a:rPr lang="en-US" dirty="0" smtClean="0"/>
              <a:t> enhancements</a:t>
            </a:r>
            <a:endParaRPr lang="en-US" dirty="0"/>
          </a:p>
        </p:txBody>
      </p:sp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752600"/>
          </a:xfrm>
        </p:spPr>
        <p:txBody>
          <a:bodyPr/>
          <a:lstStyle/>
          <a:p>
            <a:r>
              <a:rPr lang="en-US" sz="3600" smtClean="0"/>
              <a:t>Oak Ridge Environmental Information System</a:t>
            </a:r>
            <a:br>
              <a:rPr lang="en-US" sz="3600" smtClean="0"/>
            </a:br>
            <a:r>
              <a:rPr lang="en-US" sz="3600" smtClean="0"/>
              <a:t>(OREIS)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136F1-701E-435B-94A9-22CE92F29A5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6826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OREIS Background</a:t>
            </a:r>
            <a:endParaRPr lang="en-US" sz="3200" dirty="0"/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8504238" cy="4873625"/>
          </a:xfrm>
        </p:spPr>
        <p:txBody>
          <a:bodyPr/>
          <a:lstStyle/>
          <a:p>
            <a:pPr eaLnBrk="1" hangingPunct="1"/>
            <a:r>
              <a:rPr lang="en-US" sz="2200" dirty="0" smtClean="0"/>
              <a:t>Federal Facility Agreement for ORR (1992) requires an environmental database </a:t>
            </a:r>
          </a:p>
          <a:p>
            <a:pPr eaLnBrk="1" hangingPunct="1"/>
            <a:r>
              <a:rPr lang="en-US" sz="2200" dirty="0" smtClean="0"/>
              <a:t>OREIS – ORR database for storing and retrieving environmental characterization data</a:t>
            </a:r>
          </a:p>
          <a:p>
            <a:pPr eaLnBrk="1" hangingPunct="1"/>
            <a:r>
              <a:rPr lang="en-US" sz="2200" dirty="0"/>
              <a:t>Database is integrated with a geographic information system (GIS) map to provide visual representation of </a:t>
            </a:r>
            <a:r>
              <a:rPr lang="en-US" sz="2200" dirty="0" smtClean="0"/>
              <a:t>data</a:t>
            </a:r>
          </a:p>
          <a:p>
            <a:pPr eaLnBrk="1" hangingPunct="1"/>
            <a:r>
              <a:rPr lang="en-US" sz="2200" dirty="0" smtClean="0"/>
              <a:t>Over 14 million data records currently stored in OREIS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CB6EA-506E-49CC-9262-95F365F045D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2"/>
          <a:srcRect b="51389"/>
          <a:stretch>
            <a:fillRect/>
          </a:stretch>
        </p:blipFill>
        <p:spPr bwMode="auto">
          <a:xfrm>
            <a:off x="1752600" y="4267200"/>
            <a:ext cx="5476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2667000" cy="1371600"/>
          </a:xfrm>
        </p:spPr>
        <p:txBody>
          <a:bodyPr/>
          <a:lstStyle/>
          <a:p>
            <a:pPr algn="ctr" eaLnBrk="1" hangingPunct="1"/>
            <a:r>
              <a:rPr lang="en-US" smtClean="0"/>
              <a:t>OREIS Spatial Query Tool (SQT)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3181350"/>
            <a:ext cx="2667000" cy="2438400"/>
          </a:xfrm>
        </p:spPr>
        <p:txBody>
          <a:bodyPr rIns="18288">
            <a:normAutofit/>
          </a:bodyPr>
          <a:lstStyle/>
          <a:p>
            <a:pPr eaLnBrk="1" fontAlgn="auto" hangingPunct="1">
              <a:buFont typeface="Wingdings 2"/>
              <a:buNone/>
              <a:defRPr/>
            </a:pPr>
            <a:r>
              <a:rPr lang="en-US" sz="1800" dirty="0" smtClean="0"/>
              <a:t>Data Queries</a:t>
            </a:r>
          </a:p>
          <a:p>
            <a:pPr marL="285750" indent="-285750" eaLnBrk="1" fontAlgn="auto" hangingPunct="1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Identify tool</a:t>
            </a:r>
          </a:p>
          <a:p>
            <a:pPr marL="285750" indent="-285750" eaLnBrk="1" fontAlgn="auto" hangingPunct="1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Query tool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en-US" sz="1800" dirty="0" smtClean="0"/>
              <a:t>Geospatial data</a:t>
            </a:r>
          </a:p>
          <a:p>
            <a:pPr marL="285750" indent="-285750" eaLnBrk="1" fontAlgn="auto" hangingPunct="1"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1800" dirty="0" smtClean="0"/>
              <a:t>Map layer list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952500"/>
            <a:ext cx="59340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32DF79-FDD3-4AC4-84C7-9C293308524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7B9899"/>
                </a:solidFill>
              </a:rPr>
              <a:t>The Changing Role of OREIS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OREIS should support the future user’s ability to visualize, obtain, and manage data in order to:</a:t>
            </a:r>
          </a:p>
          <a:p>
            <a:pPr lvl="1" eaLnBrk="1" hangingPunct="1"/>
            <a:r>
              <a:rPr lang="en-US" smtClean="0"/>
              <a:t>Document the history of the ORR under CERCLA</a:t>
            </a:r>
          </a:p>
          <a:p>
            <a:pPr lvl="1" eaLnBrk="1" hangingPunct="1"/>
            <a:r>
              <a:rPr lang="en-US" smtClean="0"/>
              <a:t>Understand risk-based decisions made under the watershed Interim RODs</a:t>
            </a:r>
          </a:p>
          <a:p>
            <a:pPr lvl="1" eaLnBrk="1" hangingPunct="1"/>
            <a:r>
              <a:rPr lang="en-US" smtClean="0"/>
              <a:t>Identify post-remediation conditions</a:t>
            </a:r>
          </a:p>
          <a:p>
            <a:pPr lvl="1" eaLnBrk="1" hangingPunct="1"/>
            <a:r>
              <a:rPr lang="en-US" smtClean="0"/>
              <a:t>Support future ecological, surface water, and groundwater final decisions</a:t>
            </a:r>
          </a:p>
          <a:p>
            <a:pPr lvl="1" eaLnBrk="1" hangingPunct="1"/>
            <a:r>
              <a:rPr lang="en-US" smtClean="0"/>
              <a:t>Document permit compliance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E32FF-695D-4CE1-AFDC-293AC0E2E48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6209</TotalTime>
  <Words>1057</Words>
  <Application>Microsoft Office PowerPoint</Application>
  <PresentationFormat>On-screen Show (4:3)</PresentationFormat>
  <Paragraphs>255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Civic</vt:lpstr>
      <vt:lpstr>Oak Ridge Environmental Information System: No Longer Just a Database</vt:lpstr>
      <vt:lpstr>Road Map</vt:lpstr>
      <vt:lpstr>Oak Ridge Reservation (ORR)</vt:lpstr>
      <vt:lpstr>ORR</vt:lpstr>
      <vt:lpstr>Complexity of ORR  Interim Watershed Records of Decision (RODs) for Source Remediation to Reduce Risk and Protect Groundwater</vt:lpstr>
      <vt:lpstr>Oak Ridge Environmental Information System (OREIS)</vt:lpstr>
      <vt:lpstr>OREIS Background</vt:lpstr>
      <vt:lpstr>OREIS Spatial Query Tool (SQT)</vt:lpstr>
      <vt:lpstr>The Changing Role of OREIS</vt:lpstr>
      <vt:lpstr>OREIS Enhancements for the Future User</vt:lpstr>
      <vt:lpstr>Database Reconfigurations</vt:lpstr>
      <vt:lpstr>  Documents</vt:lpstr>
      <vt:lpstr>  Exposure Units</vt:lpstr>
      <vt:lpstr>  Sample Status</vt:lpstr>
      <vt:lpstr>Database Examples</vt:lpstr>
      <vt:lpstr>Querying the Database with the OREIS SQT Query Tool</vt:lpstr>
      <vt:lpstr>Query Tool – Building a Query</vt:lpstr>
      <vt:lpstr>Query Tool - Document Query</vt:lpstr>
      <vt:lpstr>Query Tool – Exposure Unit Query</vt:lpstr>
      <vt:lpstr>Query Tool – Sample Status Query</vt:lpstr>
      <vt:lpstr>Identify Tool – Documents and Sample Status</vt:lpstr>
      <vt:lpstr>Query Tool – New Fields Data Download</vt:lpstr>
      <vt:lpstr>Geospatial Data</vt:lpstr>
      <vt:lpstr>New Map Layer Descriptions </vt:lpstr>
      <vt:lpstr>Geospatial Data - Exposure Units</vt:lpstr>
      <vt:lpstr>Geospatial Data – Sample Status</vt:lpstr>
      <vt:lpstr>Other Geospatial Data</vt:lpstr>
      <vt:lpstr>Geospatial Data – Environmental Media Actions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UCOR Remedial Actions and Regulatory Support Organization</dc:title>
  <dc:creator>Paul Clay</dc:creator>
  <cp:lastModifiedBy>Peter Salpas</cp:lastModifiedBy>
  <cp:revision>446</cp:revision>
  <dcterms:created xsi:type="dcterms:W3CDTF">2011-07-25T11:13:35Z</dcterms:created>
  <dcterms:modified xsi:type="dcterms:W3CDTF">2013-11-26T15:09:35Z</dcterms:modified>
</cp:coreProperties>
</file>